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8" r:id="rId2"/>
    <p:sldMasterId id="2147483716" r:id="rId3"/>
    <p:sldMasterId id="2147483748" r:id="rId4"/>
    <p:sldMasterId id="2147483798" r:id="rId5"/>
    <p:sldMasterId id="2147483813" r:id="rId6"/>
    <p:sldMasterId id="2147483840" r:id="rId7"/>
  </p:sldMasterIdLst>
  <p:notesMasterIdLst>
    <p:notesMasterId r:id="rId106"/>
  </p:notesMasterIdLst>
  <p:handoutMasterIdLst>
    <p:handoutMasterId r:id="rId107"/>
  </p:handoutMasterIdLst>
  <p:sldIdLst>
    <p:sldId id="368" r:id="rId8"/>
    <p:sldId id="258" r:id="rId9"/>
    <p:sldId id="485" r:id="rId10"/>
    <p:sldId id="486" r:id="rId11"/>
    <p:sldId id="367" r:id="rId12"/>
    <p:sldId id="259" r:id="rId13"/>
    <p:sldId id="260" r:id="rId14"/>
    <p:sldId id="262" r:id="rId15"/>
    <p:sldId id="261" r:id="rId16"/>
    <p:sldId id="443" r:id="rId17"/>
    <p:sldId id="487" r:id="rId18"/>
    <p:sldId id="484" r:id="rId19"/>
    <p:sldId id="263" r:id="rId20"/>
    <p:sldId id="264" r:id="rId21"/>
    <p:sldId id="392" r:id="rId22"/>
    <p:sldId id="393" r:id="rId23"/>
    <p:sldId id="394" r:id="rId24"/>
    <p:sldId id="395" r:id="rId25"/>
    <p:sldId id="396" r:id="rId26"/>
    <p:sldId id="397" r:id="rId27"/>
    <p:sldId id="372" r:id="rId28"/>
    <p:sldId id="398" r:id="rId29"/>
    <p:sldId id="448" r:id="rId30"/>
    <p:sldId id="501" r:id="rId31"/>
    <p:sldId id="450" r:id="rId32"/>
    <p:sldId id="488" r:id="rId33"/>
    <p:sldId id="502" r:id="rId34"/>
    <p:sldId id="503" r:id="rId35"/>
    <p:sldId id="504" r:id="rId36"/>
    <p:sldId id="489" r:id="rId37"/>
    <p:sldId id="287" r:id="rId38"/>
    <p:sldId id="451" r:id="rId39"/>
    <p:sldId id="452" r:id="rId40"/>
    <p:sldId id="453" r:id="rId41"/>
    <p:sldId id="454" r:id="rId42"/>
    <p:sldId id="455" r:id="rId43"/>
    <p:sldId id="456" r:id="rId44"/>
    <p:sldId id="457" r:id="rId45"/>
    <p:sldId id="458" r:id="rId46"/>
    <p:sldId id="505" r:id="rId47"/>
    <p:sldId id="490" r:id="rId48"/>
    <p:sldId id="405" r:id="rId49"/>
    <p:sldId id="288" r:id="rId50"/>
    <p:sldId id="404" r:id="rId51"/>
    <p:sldId id="400" r:id="rId52"/>
    <p:sldId id="430" r:id="rId53"/>
    <p:sldId id="402" r:id="rId54"/>
    <p:sldId id="483" r:id="rId55"/>
    <p:sldId id="403" r:id="rId56"/>
    <p:sldId id="480" r:id="rId57"/>
    <p:sldId id="481" r:id="rId58"/>
    <p:sldId id="428" r:id="rId59"/>
    <p:sldId id="491" r:id="rId60"/>
    <p:sldId id="406" r:id="rId61"/>
    <p:sldId id="291" r:id="rId62"/>
    <p:sldId id="292" r:id="rId63"/>
    <p:sldId id="410" r:id="rId64"/>
    <p:sldId id="411" r:id="rId65"/>
    <p:sldId id="431" r:id="rId66"/>
    <p:sldId id="423" r:id="rId67"/>
    <p:sldId id="466" r:id="rId68"/>
    <p:sldId id="506" r:id="rId69"/>
    <p:sldId id="507" r:id="rId70"/>
    <p:sldId id="509" r:id="rId71"/>
    <p:sldId id="422" r:id="rId72"/>
    <p:sldId id="425" r:id="rId73"/>
    <p:sldId id="328" r:id="rId74"/>
    <p:sldId id="331" r:id="rId75"/>
    <p:sldId id="339" r:id="rId76"/>
    <p:sldId id="492" r:id="rId77"/>
    <p:sldId id="373" r:id="rId78"/>
    <p:sldId id="374" r:id="rId79"/>
    <p:sldId id="375" r:id="rId80"/>
    <p:sldId id="377" r:id="rId81"/>
    <p:sldId id="376" r:id="rId82"/>
    <p:sldId id="378" r:id="rId83"/>
    <p:sldId id="379" r:id="rId84"/>
    <p:sldId id="510" r:id="rId85"/>
    <p:sldId id="381" r:id="rId86"/>
    <p:sldId id="382" r:id="rId87"/>
    <p:sldId id="383" r:id="rId88"/>
    <p:sldId id="384" r:id="rId89"/>
    <p:sldId id="385" r:id="rId90"/>
    <p:sldId id="469" r:id="rId91"/>
    <p:sldId id="470" r:id="rId92"/>
    <p:sldId id="471" r:id="rId93"/>
    <p:sldId id="472" r:id="rId94"/>
    <p:sldId id="512" r:id="rId95"/>
    <p:sldId id="474" r:id="rId96"/>
    <p:sldId id="475" r:id="rId97"/>
    <p:sldId id="476" r:id="rId98"/>
    <p:sldId id="477" r:id="rId99"/>
    <p:sldId id="478" r:id="rId100"/>
    <p:sldId id="479" r:id="rId101"/>
    <p:sldId id="493" r:id="rId102"/>
    <p:sldId id="439" r:id="rId103"/>
    <p:sldId id="440" r:id="rId104"/>
    <p:sldId id="346" r:id="rId105"/>
  </p:sldIdLst>
  <p:sldSz cx="9144000" cy="6858000" type="screen4x3"/>
  <p:notesSz cx="6797675" cy="9926638"/>
  <p:defaultTextStyle>
    <a:defPPr>
      <a:defRPr lang="en-US"/>
    </a:defPPr>
    <a:lvl1pPr algn="l" rtl="0" eaLnBrk="0" fontAlgn="base" hangingPunct="0">
      <a:spcBef>
        <a:spcPct val="0"/>
      </a:spcBef>
      <a:spcAft>
        <a:spcPct val="0"/>
      </a:spcAft>
      <a:defRPr sz="1400" kern="1200">
        <a:solidFill>
          <a:schemeClr val="tx1"/>
        </a:solidFill>
        <a:latin typeface="BISansCond" pitchFamily="2" charset="0"/>
        <a:ea typeface="+mn-ea"/>
        <a:cs typeface="+mn-cs"/>
      </a:defRPr>
    </a:lvl1pPr>
    <a:lvl2pPr marL="457200" algn="l" rtl="0" eaLnBrk="0" fontAlgn="base" hangingPunct="0">
      <a:spcBef>
        <a:spcPct val="0"/>
      </a:spcBef>
      <a:spcAft>
        <a:spcPct val="0"/>
      </a:spcAft>
      <a:defRPr sz="1400" kern="1200">
        <a:solidFill>
          <a:schemeClr val="tx1"/>
        </a:solidFill>
        <a:latin typeface="BISansCond" pitchFamily="2" charset="0"/>
        <a:ea typeface="+mn-ea"/>
        <a:cs typeface="+mn-cs"/>
      </a:defRPr>
    </a:lvl2pPr>
    <a:lvl3pPr marL="914400" algn="l" rtl="0" eaLnBrk="0" fontAlgn="base" hangingPunct="0">
      <a:spcBef>
        <a:spcPct val="0"/>
      </a:spcBef>
      <a:spcAft>
        <a:spcPct val="0"/>
      </a:spcAft>
      <a:defRPr sz="1400" kern="1200">
        <a:solidFill>
          <a:schemeClr val="tx1"/>
        </a:solidFill>
        <a:latin typeface="BISansCond" pitchFamily="2" charset="0"/>
        <a:ea typeface="+mn-ea"/>
        <a:cs typeface="+mn-cs"/>
      </a:defRPr>
    </a:lvl3pPr>
    <a:lvl4pPr marL="1371600" algn="l" rtl="0" eaLnBrk="0" fontAlgn="base" hangingPunct="0">
      <a:spcBef>
        <a:spcPct val="0"/>
      </a:spcBef>
      <a:spcAft>
        <a:spcPct val="0"/>
      </a:spcAft>
      <a:defRPr sz="1400" kern="1200">
        <a:solidFill>
          <a:schemeClr val="tx1"/>
        </a:solidFill>
        <a:latin typeface="BISansCond" pitchFamily="2" charset="0"/>
        <a:ea typeface="+mn-ea"/>
        <a:cs typeface="+mn-cs"/>
      </a:defRPr>
    </a:lvl4pPr>
    <a:lvl5pPr marL="1828800" algn="l" rtl="0" eaLnBrk="0" fontAlgn="base" hangingPunct="0">
      <a:spcBef>
        <a:spcPct val="0"/>
      </a:spcBef>
      <a:spcAft>
        <a:spcPct val="0"/>
      </a:spcAft>
      <a:defRPr sz="1400" kern="1200">
        <a:solidFill>
          <a:schemeClr val="tx1"/>
        </a:solidFill>
        <a:latin typeface="BISansCond" pitchFamily="2" charset="0"/>
        <a:ea typeface="+mn-ea"/>
        <a:cs typeface="+mn-cs"/>
      </a:defRPr>
    </a:lvl5pPr>
    <a:lvl6pPr marL="2286000" algn="l" defTabSz="914400" rtl="0" eaLnBrk="1" latinLnBrk="0" hangingPunct="1">
      <a:defRPr sz="1400" kern="1200">
        <a:solidFill>
          <a:schemeClr val="tx1"/>
        </a:solidFill>
        <a:latin typeface="BISansCond" pitchFamily="2" charset="0"/>
        <a:ea typeface="+mn-ea"/>
        <a:cs typeface="+mn-cs"/>
      </a:defRPr>
    </a:lvl6pPr>
    <a:lvl7pPr marL="2743200" algn="l" defTabSz="914400" rtl="0" eaLnBrk="1" latinLnBrk="0" hangingPunct="1">
      <a:defRPr sz="1400" kern="1200">
        <a:solidFill>
          <a:schemeClr val="tx1"/>
        </a:solidFill>
        <a:latin typeface="BISansCond" pitchFamily="2" charset="0"/>
        <a:ea typeface="+mn-ea"/>
        <a:cs typeface="+mn-cs"/>
      </a:defRPr>
    </a:lvl7pPr>
    <a:lvl8pPr marL="3200400" algn="l" defTabSz="914400" rtl="0" eaLnBrk="1" latinLnBrk="0" hangingPunct="1">
      <a:defRPr sz="1400" kern="1200">
        <a:solidFill>
          <a:schemeClr val="tx1"/>
        </a:solidFill>
        <a:latin typeface="BISansCond" pitchFamily="2" charset="0"/>
        <a:ea typeface="+mn-ea"/>
        <a:cs typeface="+mn-cs"/>
      </a:defRPr>
    </a:lvl8pPr>
    <a:lvl9pPr marL="3657600" algn="l" defTabSz="914400" rtl="0" eaLnBrk="1" latinLnBrk="0" hangingPunct="1">
      <a:defRPr sz="1400" kern="1200">
        <a:solidFill>
          <a:schemeClr val="tx1"/>
        </a:solidFill>
        <a:latin typeface="BISansCond"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67">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veron" initials="k" lastIdx="43" clrIdx="0"/>
  <p:cmAuthor id="1" name="gustaf" initials="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990033"/>
    <a:srgbClr val="FF6699"/>
    <a:srgbClr val="003399"/>
    <a:srgbClr val="99FFCC"/>
    <a:srgbClr val="FFCC99"/>
    <a:srgbClr val="FF7C80"/>
    <a:srgbClr val="FF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96" autoAdjust="0"/>
  </p:normalViewPr>
  <p:slideViewPr>
    <p:cSldViewPr snapToGrid="0" snapToObjects="1">
      <p:cViewPr varScale="1">
        <p:scale>
          <a:sx n="92" d="100"/>
          <a:sy n="92" d="100"/>
        </p:scale>
        <p:origin x="978" y="96"/>
      </p:cViewPr>
      <p:guideLst>
        <p:guide orient="horz" pos="2160"/>
        <p:guide orient="horz" pos="767"/>
        <p:guide pos="2880"/>
      </p:guideLst>
    </p:cSldViewPr>
  </p:slideViewPr>
  <p:outlineViewPr>
    <p:cViewPr>
      <p:scale>
        <a:sx n="33" d="100"/>
        <a:sy n="33" d="100"/>
      </p:scale>
      <p:origin x="0" y="-26274"/>
    </p:cViewPr>
  </p:outlineViewPr>
  <p:notesTextViewPr>
    <p:cViewPr>
      <p:scale>
        <a:sx n="100" d="100"/>
        <a:sy n="100" d="100"/>
      </p:scale>
      <p:origin x="0" y="0"/>
    </p:cViewPr>
  </p:notesTextViewPr>
  <p:sorterViewPr>
    <p:cViewPr>
      <p:scale>
        <a:sx n="134" d="100"/>
        <a:sy n="134" d="100"/>
      </p:scale>
      <p:origin x="0" y="-12786"/>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handoutMaster" Target="handoutMasters/handout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presProps" Target="pres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66026000165201"/>
          <c:y val="0.18178421211140899"/>
          <c:w val="0.73076090445730202"/>
          <c:h val="0.70318204958619701"/>
        </c:manualLayout>
      </c:layout>
      <c:lineChart>
        <c:grouping val="standard"/>
        <c:varyColors val="0"/>
        <c:ser>
          <c:idx val="2"/>
          <c:order val="0"/>
          <c:tx>
            <c:strRef>
              <c:f>Sheet1!$D$1</c:f>
              <c:strCache>
                <c:ptCount val="1"/>
                <c:pt idx="0">
                  <c:v>MI </c:v>
                </c:pt>
              </c:strCache>
            </c:strRef>
          </c:tx>
          <c:spPr>
            <a:ln>
              <a:solidFill>
                <a:schemeClr val="accent1"/>
              </a:solidFill>
            </a:ln>
          </c:spPr>
          <c:marker>
            <c:spPr>
              <a:solidFill>
                <a:schemeClr val="accent1"/>
              </a:solidFill>
              <a:ln>
                <a:solidFill>
                  <a:schemeClr val="accent1"/>
                </a:solidFill>
              </a:ln>
            </c:spPr>
          </c:marker>
          <c:cat>
            <c:numRef>
              <c:f>Sheet1!$A$2:$A$4</c:f>
              <c:numCache>
                <c:formatCode>General</c:formatCode>
                <c:ptCount val="3"/>
                <c:pt idx="0">
                  <c:v>1990</c:v>
                </c:pt>
                <c:pt idx="1">
                  <c:v>2000</c:v>
                </c:pt>
                <c:pt idx="2">
                  <c:v>2010</c:v>
                </c:pt>
              </c:numCache>
            </c:numRef>
          </c:cat>
          <c:val>
            <c:numRef>
              <c:f>Sheet1!$D$2:$D$4</c:f>
              <c:numCache>
                <c:formatCode>General</c:formatCode>
                <c:ptCount val="3"/>
                <c:pt idx="0">
                  <c:v>141.1</c:v>
                </c:pt>
                <c:pt idx="1">
                  <c:v>105.7</c:v>
                </c:pt>
                <c:pt idx="2">
                  <c:v>45.5</c:v>
                </c:pt>
              </c:numCache>
            </c:numRef>
          </c:val>
          <c:smooth val="0"/>
          <c:extLst>
            <c:ext xmlns:c16="http://schemas.microsoft.com/office/drawing/2014/chart" uri="{C3380CC4-5D6E-409C-BE32-E72D297353CC}">
              <c16:uniqueId val="{00000000-0424-452F-B670-A2A8AEA8E929}"/>
            </c:ext>
          </c:extLst>
        </c:ser>
        <c:ser>
          <c:idx val="3"/>
          <c:order val="1"/>
          <c:tx>
            <c:strRef>
              <c:f>Sheet1!$E$1</c:f>
              <c:strCache>
                <c:ptCount val="1"/>
                <c:pt idx="0">
                  <c:v>Stroke  </c:v>
                </c:pt>
              </c:strCache>
            </c:strRef>
          </c:tx>
          <c:spPr>
            <a:ln cap="rnd">
              <a:solidFill>
                <a:schemeClr val="accent2">
                  <a:lumMod val="50000"/>
                </a:schemeClr>
              </a:solidFill>
            </a:ln>
          </c:spPr>
          <c:marker>
            <c:symbol val="plus"/>
            <c:size val="7"/>
            <c:spPr>
              <a:solidFill>
                <a:schemeClr val="accent2"/>
              </a:solidFill>
              <a:ln>
                <a:solidFill>
                  <a:schemeClr val="accent2"/>
                </a:solidFill>
              </a:ln>
            </c:spPr>
          </c:marker>
          <c:cat>
            <c:numRef>
              <c:f>Sheet1!$A$2:$A$4</c:f>
              <c:numCache>
                <c:formatCode>General</c:formatCode>
                <c:ptCount val="3"/>
                <c:pt idx="0">
                  <c:v>1990</c:v>
                </c:pt>
                <c:pt idx="1">
                  <c:v>2000</c:v>
                </c:pt>
                <c:pt idx="2">
                  <c:v>2010</c:v>
                </c:pt>
              </c:numCache>
            </c:numRef>
          </c:cat>
          <c:val>
            <c:numRef>
              <c:f>Sheet1!$E$2:$E$4</c:f>
              <c:numCache>
                <c:formatCode>General</c:formatCode>
                <c:ptCount val="3"/>
                <c:pt idx="0">
                  <c:v>111.8</c:v>
                </c:pt>
                <c:pt idx="1">
                  <c:v>86.2</c:v>
                </c:pt>
                <c:pt idx="2">
                  <c:v>52.9</c:v>
                </c:pt>
              </c:numCache>
            </c:numRef>
          </c:val>
          <c:smooth val="0"/>
          <c:extLst>
            <c:ext xmlns:c16="http://schemas.microsoft.com/office/drawing/2014/chart" uri="{C3380CC4-5D6E-409C-BE32-E72D297353CC}">
              <c16:uniqueId val="{00000001-0424-452F-B670-A2A8AEA8E929}"/>
            </c:ext>
          </c:extLst>
        </c:ser>
        <c:dLbls>
          <c:showLegendKey val="0"/>
          <c:showVal val="0"/>
          <c:showCatName val="0"/>
          <c:showSerName val="0"/>
          <c:showPercent val="0"/>
          <c:showBubbleSize val="0"/>
        </c:dLbls>
        <c:marker val="1"/>
        <c:smooth val="0"/>
        <c:axId val="221147520"/>
        <c:axId val="221149440"/>
      </c:lineChart>
      <c:catAx>
        <c:axId val="221147520"/>
        <c:scaling>
          <c:orientation val="minMax"/>
        </c:scaling>
        <c:delete val="0"/>
        <c:axPos val="b"/>
        <c:numFmt formatCode="General" sourceLinked="1"/>
        <c:majorTickMark val="out"/>
        <c:minorTickMark val="none"/>
        <c:tickLblPos val="nextTo"/>
        <c:spPr>
          <a:ln>
            <a:solidFill>
              <a:schemeClr val="tx1"/>
            </a:solidFill>
          </a:ln>
        </c:spPr>
        <c:crossAx val="221149440"/>
        <c:crosses val="autoZero"/>
        <c:auto val="1"/>
        <c:lblAlgn val="ctr"/>
        <c:lblOffset val="100"/>
        <c:noMultiLvlLbl val="0"/>
      </c:catAx>
      <c:valAx>
        <c:axId val="221149440"/>
        <c:scaling>
          <c:orientation val="minMax"/>
          <c:max val="150"/>
        </c:scaling>
        <c:delete val="0"/>
        <c:axPos val="l"/>
        <c:title>
          <c:tx>
            <c:rich>
              <a:bodyPr/>
              <a:lstStyle/>
              <a:p>
                <a:pPr>
                  <a:defRPr sz="1200" b="0">
                    <a:solidFill>
                      <a:schemeClr val="tx1"/>
                    </a:solidFill>
                  </a:defRPr>
                </a:pPr>
                <a:r>
                  <a:rPr lang="en-GB" sz="1200" b="0" dirty="0">
                    <a:solidFill>
                      <a:schemeClr val="tx1"/>
                    </a:solidFill>
                  </a:rPr>
                  <a:t>Events per 10,000 </a:t>
                </a:r>
                <a:br>
                  <a:rPr lang="en-GB" sz="1200" b="0" dirty="0">
                    <a:solidFill>
                      <a:schemeClr val="tx1"/>
                    </a:solidFill>
                  </a:rPr>
                </a:br>
                <a:r>
                  <a:rPr lang="en-GB" sz="1200" b="0" dirty="0">
                    <a:solidFill>
                      <a:schemeClr val="tx1"/>
                    </a:solidFill>
                  </a:rPr>
                  <a:t>adult population with diabetes</a:t>
                </a:r>
              </a:p>
            </c:rich>
          </c:tx>
          <c:layout>
            <c:manualLayout>
              <c:xMode val="edge"/>
              <c:yMode val="edge"/>
              <c:x val="2.9687055680924562E-3"/>
              <c:y val="0.2838058592648075"/>
            </c:manualLayout>
          </c:layout>
          <c:overlay val="0"/>
        </c:title>
        <c:numFmt formatCode="General" sourceLinked="1"/>
        <c:majorTickMark val="out"/>
        <c:minorTickMark val="none"/>
        <c:tickLblPos val="nextTo"/>
        <c:spPr>
          <a:ln>
            <a:solidFill>
              <a:schemeClr val="tx1"/>
            </a:solidFill>
          </a:ln>
        </c:spPr>
        <c:crossAx val="221147520"/>
        <c:crosses val="autoZero"/>
        <c:crossBetween val="between"/>
        <c:majorUnit val="50"/>
      </c:valAx>
    </c:plotArea>
    <c:legend>
      <c:legendPos val="t"/>
      <c:layout>
        <c:manualLayout>
          <c:xMode val="edge"/>
          <c:yMode val="edge"/>
          <c:x val="9.7600071738540697E-2"/>
          <c:y val="7.5280517962793406E-2"/>
          <c:w val="0.90239992826145898"/>
          <c:h val="6.7979994806510596E-2"/>
        </c:manualLayout>
      </c:layout>
      <c:overlay val="0"/>
      <c:txPr>
        <a:bodyPr/>
        <a:lstStyle/>
        <a:p>
          <a:pPr>
            <a:defRPr sz="1600"/>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Sheet1!$C$2</c:f>
              <c:strCache>
                <c:ptCount val="1"/>
                <c:pt idx="0">
                  <c:v>Mean</c:v>
                </c:pt>
              </c:strCache>
            </c:strRef>
          </c:tx>
          <c:spPr>
            <a:ln w="28575">
              <a:noFill/>
            </a:ln>
          </c:spPr>
          <c:marker>
            <c:spPr>
              <a:solidFill>
                <a:srgbClr val="6482C3"/>
              </a:solidFill>
              <a:ln>
                <a:solidFill>
                  <a:srgbClr val="6482C3"/>
                </a:solidFill>
              </a:ln>
            </c:spPr>
          </c:marker>
          <c:errBars>
            <c:errDir val="x"/>
            <c:errBarType val="both"/>
            <c:errValType val="cust"/>
            <c:noEndCap val="0"/>
            <c:plus>
              <c:numRef>
                <c:f>Sheet1!$D$3:$D$10</c:f>
                <c:numCache>
                  <c:formatCode>General</c:formatCode>
                  <c:ptCount val="8"/>
                  <c:pt idx="0">
                    <c:v>0.14000000000000001</c:v>
                  </c:pt>
                  <c:pt idx="1">
                    <c:v>0</c:v>
                  </c:pt>
                  <c:pt idx="2">
                    <c:v>0</c:v>
                  </c:pt>
                  <c:pt idx="3">
                    <c:v>0.24</c:v>
                  </c:pt>
                  <c:pt idx="4">
                    <c:v>0.41</c:v>
                  </c:pt>
                  <c:pt idx="5">
                    <c:v>0.16</c:v>
                  </c:pt>
                  <c:pt idx="6">
                    <c:v>0.44</c:v>
                  </c:pt>
                  <c:pt idx="7">
                    <c:v>0.31</c:v>
                  </c:pt>
                </c:numCache>
              </c:numRef>
            </c:plus>
            <c:minus>
              <c:numRef>
                <c:f>Sheet1!$B$3:$B$10</c:f>
                <c:numCache>
                  <c:formatCode>General</c:formatCode>
                  <c:ptCount val="8"/>
                  <c:pt idx="0">
                    <c:v>0.12</c:v>
                  </c:pt>
                  <c:pt idx="1">
                    <c:v>0</c:v>
                  </c:pt>
                  <c:pt idx="2">
                    <c:v>0</c:v>
                  </c:pt>
                  <c:pt idx="3">
                    <c:v>0.21</c:v>
                  </c:pt>
                  <c:pt idx="4">
                    <c:v>0.31</c:v>
                  </c:pt>
                  <c:pt idx="5">
                    <c:v>0.14000000000000001</c:v>
                  </c:pt>
                  <c:pt idx="6">
                    <c:v>0.31</c:v>
                  </c:pt>
                  <c:pt idx="7">
                    <c:v>0.25</c:v>
                  </c:pt>
                </c:numCache>
              </c:numRef>
            </c:minus>
          </c:errBars>
          <c:xVal>
            <c:numRef>
              <c:f>Sheet1!$C$3:$C$10</c:f>
              <c:numCache>
                <c:formatCode>General</c:formatCode>
                <c:ptCount val="8"/>
                <c:pt idx="0">
                  <c:v>0.9</c:v>
                </c:pt>
                <c:pt idx="1">
                  <c:v>0</c:v>
                </c:pt>
                <c:pt idx="2">
                  <c:v>0</c:v>
                </c:pt>
                <c:pt idx="3">
                  <c:v>1.22</c:v>
                </c:pt>
                <c:pt idx="4">
                  <c:v>1.35</c:v>
                </c:pt>
                <c:pt idx="5">
                  <c:v>0.76</c:v>
                </c:pt>
                <c:pt idx="6">
                  <c:v>1.06</c:v>
                </c:pt>
                <c:pt idx="7">
                  <c:v>1.18</c:v>
                </c:pt>
              </c:numCache>
            </c:numRef>
          </c:xVal>
          <c:yVal>
            <c:numRef>
              <c:f>Sheet1!$A$3:$A$10</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804D-4780-8F55-C57A119AD794}"/>
            </c:ext>
          </c:extLst>
        </c:ser>
        <c:dLbls>
          <c:showLegendKey val="0"/>
          <c:showVal val="0"/>
          <c:showCatName val="0"/>
          <c:showSerName val="0"/>
          <c:showPercent val="0"/>
          <c:showBubbleSize val="0"/>
        </c:dLbls>
        <c:axId val="34132736"/>
        <c:axId val="34134272"/>
      </c:scatterChart>
      <c:valAx>
        <c:axId val="34132736"/>
        <c:scaling>
          <c:logBase val="10"/>
          <c:orientation val="minMax"/>
          <c:max val="2"/>
          <c:min val="0.5"/>
        </c:scaling>
        <c:delete val="0"/>
        <c:axPos val="b"/>
        <c:numFmt formatCode="General" sourceLinked="1"/>
        <c:majorTickMark val="none"/>
        <c:minorTickMark val="none"/>
        <c:tickLblPos val="none"/>
        <c:spPr>
          <a:ln/>
        </c:spPr>
        <c:crossAx val="34134272"/>
        <c:crosses val="max"/>
        <c:crossBetween val="midCat"/>
      </c:valAx>
      <c:valAx>
        <c:axId val="34134272"/>
        <c:scaling>
          <c:orientation val="maxMin"/>
        </c:scaling>
        <c:delete val="0"/>
        <c:axPos val="l"/>
        <c:numFmt formatCode="General" sourceLinked="1"/>
        <c:majorTickMark val="none"/>
        <c:minorTickMark val="none"/>
        <c:tickLblPos val="none"/>
        <c:crossAx val="34132736"/>
        <c:crossesAt val="1"/>
        <c:crossBetween val="midCat"/>
      </c:valAx>
    </c:plotArea>
    <c:plotVisOnly val="1"/>
    <c:dispBlanksAs val="gap"/>
    <c:showDLblsOverMax val="0"/>
  </c:chart>
  <c:txPr>
    <a:bodyPr/>
    <a:lstStyle/>
    <a:p>
      <a:pPr>
        <a:defRPr sz="12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Sheet1!$C$2</c:f>
              <c:strCache>
                <c:ptCount val="1"/>
                <c:pt idx="0">
                  <c:v>Mean</c:v>
                </c:pt>
              </c:strCache>
            </c:strRef>
          </c:tx>
          <c:spPr>
            <a:ln w="28575">
              <a:noFill/>
            </a:ln>
          </c:spPr>
          <c:marker>
            <c:symbol val="diamond"/>
            <c:size val="10"/>
            <c:spPr>
              <a:solidFill>
                <a:schemeClr val="tx2"/>
              </a:solidFill>
              <a:ln>
                <a:noFill/>
              </a:ln>
            </c:spPr>
          </c:marker>
          <c:errBars>
            <c:errDir val="x"/>
            <c:errBarType val="both"/>
            <c:errValType val="cust"/>
            <c:noEndCap val="0"/>
            <c:plus>
              <c:numRef>
                <c:f>Sheet1!$D$3:$D$4</c:f>
                <c:numCache>
                  <c:formatCode>General</c:formatCode>
                  <c:ptCount val="2"/>
                  <c:pt idx="0">
                    <c:v>0.55000000000000004</c:v>
                  </c:pt>
                  <c:pt idx="1">
                    <c:v>1.1000000000000001</c:v>
                  </c:pt>
                </c:numCache>
              </c:numRef>
            </c:plus>
            <c:minus>
              <c:numRef>
                <c:f>Sheet1!$B$3:$B$4</c:f>
                <c:numCache>
                  <c:formatCode>General</c:formatCode>
                  <c:ptCount val="2"/>
                  <c:pt idx="0">
                    <c:v>0.4</c:v>
                  </c:pt>
                  <c:pt idx="1">
                    <c:v>0.66</c:v>
                  </c:pt>
                </c:numCache>
              </c:numRef>
            </c:minus>
            <c:spPr>
              <a:ln w="12700">
                <a:solidFill>
                  <a:srgbClr val="828282"/>
                </a:solidFill>
              </a:ln>
            </c:spPr>
          </c:errBars>
          <c:xVal>
            <c:numRef>
              <c:f>Sheet1!$C$3:$C$4</c:f>
              <c:numCache>
                <c:formatCode>General</c:formatCode>
                <c:ptCount val="2"/>
                <c:pt idx="0">
                  <c:v>1.43</c:v>
                </c:pt>
                <c:pt idx="1">
                  <c:v>1.64</c:v>
                </c:pt>
              </c:numCache>
            </c:numRef>
          </c:xVal>
          <c:yVal>
            <c:numRef>
              <c:f>Sheet1!$A$3:$A$4</c:f>
              <c:numCache>
                <c:formatCode>General</c:formatCode>
                <c:ptCount val="2"/>
                <c:pt idx="0">
                  <c:v>1</c:v>
                </c:pt>
                <c:pt idx="1">
                  <c:v>2</c:v>
                </c:pt>
              </c:numCache>
            </c:numRef>
          </c:yVal>
          <c:smooth val="0"/>
          <c:extLst>
            <c:ext xmlns:c16="http://schemas.microsoft.com/office/drawing/2014/chart" uri="{C3380CC4-5D6E-409C-BE32-E72D297353CC}">
              <c16:uniqueId val="{00000000-A4D5-44F4-BCBA-BDEBE17B2EAE}"/>
            </c:ext>
          </c:extLst>
        </c:ser>
        <c:dLbls>
          <c:showLegendKey val="0"/>
          <c:showVal val="0"/>
          <c:showCatName val="0"/>
          <c:showSerName val="0"/>
          <c:showPercent val="0"/>
          <c:showBubbleSize val="0"/>
        </c:dLbls>
        <c:axId val="161002240"/>
        <c:axId val="161003776"/>
      </c:scatterChart>
      <c:valAx>
        <c:axId val="161002240"/>
        <c:scaling>
          <c:logBase val="10"/>
          <c:orientation val="minMax"/>
          <c:max val="2"/>
          <c:min val="0.5"/>
        </c:scaling>
        <c:delete val="0"/>
        <c:axPos val="b"/>
        <c:numFmt formatCode="General" sourceLinked="1"/>
        <c:majorTickMark val="none"/>
        <c:minorTickMark val="none"/>
        <c:tickLblPos val="nextTo"/>
        <c:spPr>
          <a:ln w="12700" cap="sq">
            <a:solidFill>
              <a:srgbClr val="828282"/>
            </a:solidFill>
          </a:ln>
        </c:spPr>
        <c:crossAx val="161003776"/>
        <c:crosses val="max"/>
        <c:crossBetween val="midCat"/>
      </c:valAx>
      <c:valAx>
        <c:axId val="161003776"/>
        <c:scaling>
          <c:orientation val="maxMin"/>
        </c:scaling>
        <c:delete val="0"/>
        <c:axPos val="l"/>
        <c:numFmt formatCode="General" sourceLinked="1"/>
        <c:majorTickMark val="none"/>
        <c:minorTickMark val="none"/>
        <c:tickLblPos val="none"/>
        <c:spPr>
          <a:ln w="12700" cap="sq">
            <a:solidFill>
              <a:srgbClr val="828282"/>
            </a:solidFill>
          </a:ln>
        </c:spPr>
        <c:crossAx val="161002240"/>
        <c:crossesAt val="1"/>
        <c:crossBetween val="midCat"/>
      </c:valAx>
    </c:plotArea>
    <c:plotVisOnly val="1"/>
    <c:dispBlanksAs val="gap"/>
    <c:showDLblsOverMax val="0"/>
  </c:chart>
  <c:txPr>
    <a:bodyPr/>
    <a:lstStyle/>
    <a:p>
      <a:pPr>
        <a:defRPr sz="1200"/>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Sheet1!$C$2</c:f>
              <c:strCache>
                <c:ptCount val="1"/>
                <c:pt idx="0">
                  <c:v>Mean</c:v>
                </c:pt>
              </c:strCache>
            </c:strRef>
          </c:tx>
          <c:spPr>
            <a:ln w="28575">
              <a:noFill/>
            </a:ln>
          </c:spPr>
          <c:marker>
            <c:symbol val="diamond"/>
            <c:size val="10"/>
            <c:spPr>
              <a:solidFill>
                <a:schemeClr val="tx2"/>
              </a:solidFill>
              <a:ln>
                <a:noFill/>
              </a:ln>
            </c:spPr>
          </c:marker>
          <c:errBars>
            <c:errDir val="x"/>
            <c:errBarType val="both"/>
            <c:errValType val="cust"/>
            <c:noEndCap val="0"/>
            <c:plus>
              <c:numRef>
                <c:f>Sheet1!$D$3:$D$4</c:f>
                <c:numCache>
                  <c:formatCode>General</c:formatCode>
                  <c:ptCount val="2"/>
                  <c:pt idx="0">
                    <c:v>0.21</c:v>
                  </c:pt>
                  <c:pt idx="1">
                    <c:v>0.19</c:v>
                  </c:pt>
                </c:numCache>
              </c:numRef>
            </c:plus>
            <c:minus>
              <c:numRef>
                <c:f>Sheet1!$B$3:$B$4</c:f>
                <c:numCache>
                  <c:formatCode>General</c:formatCode>
                  <c:ptCount val="2"/>
                  <c:pt idx="0">
                    <c:v>0.17</c:v>
                  </c:pt>
                  <c:pt idx="1">
                    <c:v>0.16</c:v>
                  </c:pt>
                </c:numCache>
              </c:numRef>
            </c:minus>
            <c:spPr>
              <a:ln w="12700">
                <a:solidFill>
                  <a:srgbClr val="828282"/>
                </a:solidFill>
              </a:ln>
            </c:spPr>
          </c:errBars>
          <c:xVal>
            <c:numRef>
              <c:f>Sheet1!$C$3:$C$4</c:f>
              <c:numCache>
                <c:formatCode>General</c:formatCode>
                <c:ptCount val="2"/>
                <c:pt idx="0">
                  <c:v>0.81</c:v>
                </c:pt>
                <c:pt idx="1">
                  <c:v>0.92</c:v>
                </c:pt>
              </c:numCache>
            </c:numRef>
          </c:xVal>
          <c:yVal>
            <c:numRef>
              <c:f>Sheet1!$A$3:$A$4</c:f>
              <c:numCache>
                <c:formatCode>General</c:formatCode>
                <c:ptCount val="2"/>
                <c:pt idx="0">
                  <c:v>1</c:v>
                </c:pt>
                <c:pt idx="1">
                  <c:v>2</c:v>
                </c:pt>
              </c:numCache>
            </c:numRef>
          </c:yVal>
          <c:smooth val="0"/>
          <c:extLst>
            <c:ext xmlns:c16="http://schemas.microsoft.com/office/drawing/2014/chart" uri="{C3380CC4-5D6E-409C-BE32-E72D297353CC}">
              <c16:uniqueId val="{00000000-E12D-44DB-963C-7479CFF37DE5}"/>
            </c:ext>
          </c:extLst>
        </c:ser>
        <c:dLbls>
          <c:showLegendKey val="0"/>
          <c:showVal val="0"/>
          <c:showCatName val="0"/>
          <c:showSerName val="0"/>
          <c:showPercent val="0"/>
          <c:showBubbleSize val="0"/>
        </c:dLbls>
        <c:axId val="161388416"/>
        <c:axId val="161389952"/>
      </c:scatterChart>
      <c:valAx>
        <c:axId val="161388416"/>
        <c:scaling>
          <c:logBase val="10"/>
          <c:orientation val="minMax"/>
          <c:max val="2"/>
          <c:min val="0.5"/>
        </c:scaling>
        <c:delete val="0"/>
        <c:axPos val="b"/>
        <c:numFmt formatCode="General" sourceLinked="1"/>
        <c:majorTickMark val="none"/>
        <c:minorTickMark val="none"/>
        <c:tickLblPos val="nextTo"/>
        <c:spPr>
          <a:ln w="12700" cap="sq">
            <a:solidFill>
              <a:srgbClr val="828282"/>
            </a:solidFill>
          </a:ln>
        </c:spPr>
        <c:crossAx val="161389952"/>
        <c:crosses val="max"/>
        <c:crossBetween val="midCat"/>
      </c:valAx>
      <c:valAx>
        <c:axId val="161389952"/>
        <c:scaling>
          <c:orientation val="maxMin"/>
        </c:scaling>
        <c:delete val="0"/>
        <c:axPos val="l"/>
        <c:numFmt formatCode="General" sourceLinked="1"/>
        <c:majorTickMark val="none"/>
        <c:minorTickMark val="none"/>
        <c:tickLblPos val="none"/>
        <c:spPr>
          <a:ln w="12700" cap="sq">
            <a:solidFill>
              <a:srgbClr val="828282"/>
            </a:solidFill>
          </a:ln>
        </c:spPr>
        <c:crossAx val="161388416"/>
        <c:crossesAt val="1"/>
        <c:crossBetween val="midCat"/>
      </c:valAx>
    </c:plotArea>
    <c:plotVisOnly val="1"/>
    <c:dispBlanksAs val="gap"/>
    <c:showDLblsOverMax val="0"/>
  </c:chart>
  <c:txPr>
    <a:bodyPr/>
    <a:lstStyle/>
    <a:p>
      <a:pPr>
        <a:defRPr sz="1200"/>
      </a:pPr>
      <a:endParaRPr lang="nl-N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45293" cy="496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p>
        </p:txBody>
      </p:sp>
      <p:sp>
        <p:nvSpPr>
          <p:cNvPr id="107523" name="Rectangle 3"/>
          <p:cNvSpPr>
            <a:spLocks noGrp="1" noChangeArrowheads="1"/>
          </p:cNvSpPr>
          <p:nvPr>
            <p:ph type="dt" sz="quarter" idx="1"/>
          </p:nvPr>
        </p:nvSpPr>
        <p:spPr bwMode="auto">
          <a:xfrm>
            <a:off x="3850815" y="0"/>
            <a:ext cx="2945293" cy="4961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p>
        </p:txBody>
      </p:sp>
      <p:sp>
        <p:nvSpPr>
          <p:cNvPr id="107524" name="Rectangle 4"/>
          <p:cNvSpPr>
            <a:spLocks noGrp="1" noChangeArrowheads="1"/>
          </p:cNvSpPr>
          <p:nvPr>
            <p:ph type="ftr" sz="quarter" idx="2"/>
          </p:nvPr>
        </p:nvSpPr>
        <p:spPr bwMode="auto">
          <a:xfrm>
            <a:off x="0" y="9428833"/>
            <a:ext cx="2945293" cy="4961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p>
        </p:txBody>
      </p:sp>
      <p:sp>
        <p:nvSpPr>
          <p:cNvPr id="107525" name="Rectangle 5"/>
          <p:cNvSpPr>
            <a:spLocks noGrp="1" noChangeArrowheads="1"/>
          </p:cNvSpPr>
          <p:nvPr>
            <p:ph type="sldNum" sz="quarter" idx="3"/>
          </p:nvPr>
        </p:nvSpPr>
        <p:spPr bwMode="auto">
          <a:xfrm>
            <a:off x="3850815" y="9428833"/>
            <a:ext cx="2945293" cy="4961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09B11E0-9C18-428B-89EB-3DF4A83CDE84}" type="slidenum">
              <a:rPr lang="de-DE"/>
              <a:pPr/>
              <a:t>‹#›</a:t>
            </a:fld>
            <a:endParaRPr lang="de-DE"/>
          </a:p>
        </p:txBody>
      </p:sp>
    </p:spTree>
    <p:extLst>
      <p:ext uri="{BB962C8B-B14F-4D97-AF65-F5344CB8AC3E}">
        <p14:creationId xmlns:p14="http://schemas.microsoft.com/office/powerpoint/2010/main" val="2514562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5293" cy="465055"/>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lvl1pPr>
              <a:defRPr sz="1200">
                <a:latin typeface="Arial" charset="0"/>
              </a:defRPr>
            </a:lvl1pPr>
          </a:lstStyle>
          <a:p>
            <a:endParaRPr lang="de-DE"/>
          </a:p>
        </p:txBody>
      </p:sp>
      <p:sp>
        <p:nvSpPr>
          <p:cNvPr id="40963" name="Rectangle 3"/>
          <p:cNvSpPr>
            <a:spLocks noGrp="1" noChangeArrowheads="1"/>
          </p:cNvSpPr>
          <p:nvPr>
            <p:ph type="dt" idx="1"/>
          </p:nvPr>
        </p:nvSpPr>
        <p:spPr bwMode="auto">
          <a:xfrm>
            <a:off x="3852382" y="0"/>
            <a:ext cx="2945293" cy="465055"/>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lvl1pPr algn="r">
              <a:defRPr sz="1200">
                <a:latin typeface="Arial" charset="0"/>
              </a:defRPr>
            </a:lvl1pPr>
          </a:lstStyle>
          <a:p>
            <a:endParaRPr lang="de-DE"/>
          </a:p>
        </p:txBody>
      </p:sp>
      <p:sp>
        <p:nvSpPr>
          <p:cNvPr id="40964" name="Rectangle 4"/>
          <p:cNvSpPr>
            <a:spLocks noGrp="1" noRot="1" noChangeAspect="1" noChangeArrowheads="1" noTextEdit="1"/>
          </p:cNvSpPr>
          <p:nvPr>
            <p:ph type="sldImg" idx="2"/>
          </p:nvPr>
        </p:nvSpPr>
        <p:spPr bwMode="auto">
          <a:xfrm>
            <a:off x="922338" y="774700"/>
            <a:ext cx="4951412" cy="3713163"/>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07088" y="4720967"/>
            <a:ext cx="4983499" cy="4488438"/>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0966" name="Rectangle 6"/>
          <p:cNvSpPr>
            <a:spLocks noGrp="1" noChangeArrowheads="1"/>
          </p:cNvSpPr>
          <p:nvPr>
            <p:ph type="ftr" sz="quarter" idx="4"/>
          </p:nvPr>
        </p:nvSpPr>
        <p:spPr bwMode="auto">
          <a:xfrm>
            <a:off x="0" y="9441933"/>
            <a:ext cx="2945293" cy="463418"/>
          </a:xfrm>
          <a:prstGeom prst="rect">
            <a:avLst/>
          </a:prstGeom>
          <a:noFill/>
          <a:ln w="9525">
            <a:noFill/>
            <a:miter lim="800000"/>
            <a:headEnd/>
            <a:tailEnd/>
          </a:ln>
          <a:effectLst/>
        </p:spPr>
        <p:txBody>
          <a:bodyPr vert="horz" wrap="square" lIns="54000" tIns="54000" rIns="54000" bIns="54000" numCol="1" anchor="b" anchorCtr="0" compatLnSpc="1">
            <a:prstTxWarp prst="textNoShape">
              <a:avLst/>
            </a:prstTxWarp>
          </a:bodyPr>
          <a:lstStyle>
            <a:lvl1pPr>
              <a:defRPr sz="1200">
                <a:latin typeface="Arial" charset="0"/>
              </a:defRPr>
            </a:lvl1pPr>
          </a:lstStyle>
          <a:p>
            <a:endParaRPr lang="de-DE"/>
          </a:p>
        </p:txBody>
      </p:sp>
      <p:sp>
        <p:nvSpPr>
          <p:cNvPr id="40967" name="Rectangle 7"/>
          <p:cNvSpPr>
            <a:spLocks noGrp="1" noChangeArrowheads="1"/>
          </p:cNvSpPr>
          <p:nvPr>
            <p:ph type="sldNum" sz="quarter" idx="5"/>
          </p:nvPr>
        </p:nvSpPr>
        <p:spPr bwMode="auto">
          <a:xfrm>
            <a:off x="3852382" y="9441933"/>
            <a:ext cx="2945293" cy="463418"/>
          </a:xfrm>
          <a:prstGeom prst="rect">
            <a:avLst/>
          </a:prstGeom>
          <a:noFill/>
          <a:ln w="9525">
            <a:noFill/>
            <a:miter lim="800000"/>
            <a:headEnd/>
            <a:tailEnd/>
          </a:ln>
          <a:effectLst/>
        </p:spPr>
        <p:txBody>
          <a:bodyPr vert="horz" wrap="square" lIns="54000" tIns="54000" rIns="54000" bIns="54000" numCol="1" anchor="b" anchorCtr="0" compatLnSpc="1">
            <a:prstTxWarp prst="textNoShape">
              <a:avLst/>
            </a:prstTxWarp>
          </a:bodyPr>
          <a:lstStyle>
            <a:lvl1pPr algn="r">
              <a:defRPr sz="1200">
                <a:latin typeface="Arial" charset="0"/>
              </a:defRPr>
            </a:lvl1pPr>
          </a:lstStyle>
          <a:p>
            <a:fld id="{C2E7680E-60E8-4FC2-B6D6-1F2BF3F0FC85}" type="slidenum">
              <a:rPr lang="de-DE"/>
              <a:pPr/>
              <a:t>‹#›</a:t>
            </a:fld>
            <a:endParaRPr lang="de-DE"/>
          </a:p>
        </p:txBody>
      </p:sp>
    </p:spTree>
    <p:extLst>
      <p:ext uri="{BB962C8B-B14F-4D97-AF65-F5344CB8AC3E}">
        <p14:creationId xmlns:p14="http://schemas.microsoft.com/office/powerpoint/2010/main" val="68008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Notes</a:t>
            </a:r>
          </a:p>
          <a:p>
            <a:pPr marL="171450" indent="-171450">
              <a:buFont typeface="Arial" panose="020B0604020202020204" pitchFamily="34" charset="0"/>
              <a:buChar char="•"/>
            </a:pPr>
            <a:r>
              <a:rPr lang="en-US" dirty="0"/>
              <a:t>This landmark study followed 1059 subjects</a:t>
            </a:r>
            <a:r>
              <a:rPr lang="pl-PL" dirty="0"/>
              <a:t> </a:t>
            </a:r>
            <a:r>
              <a:rPr lang="en-US" dirty="0"/>
              <a:t>with T2D and 1373 subjects without T2D, both with and without prior myocardial infarction, during a 7-year period.</a:t>
            </a:r>
          </a:p>
          <a:p>
            <a:pPr marL="171450" indent="-171450">
              <a:buFont typeface="Arial" panose="020B0604020202020204" pitchFamily="34" charset="0"/>
              <a:buChar char="•"/>
            </a:pPr>
            <a:r>
              <a:rPr lang="en-US" dirty="0"/>
              <a:t>These data suggest that patients</a:t>
            </a:r>
            <a:r>
              <a:rPr lang="pl-PL" dirty="0"/>
              <a:t> </a:t>
            </a:r>
            <a:r>
              <a:rPr lang="en-GB" dirty="0"/>
              <a:t>with diabetes </a:t>
            </a:r>
            <a:r>
              <a:rPr lang="en-US" dirty="0"/>
              <a:t>who have no history of MI have as</a:t>
            </a:r>
            <a:r>
              <a:rPr lang="pl-PL" dirty="0"/>
              <a:t> </a:t>
            </a:r>
            <a:r>
              <a:rPr lang="en-US" dirty="0"/>
              <a:t>high a risk of experiencing an event (MI, stroke or CV death) as non-diabetic</a:t>
            </a:r>
            <a:r>
              <a:rPr lang="pl-PL" dirty="0"/>
              <a:t> </a:t>
            </a:r>
            <a:r>
              <a:rPr lang="en-US" dirty="0"/>
              <a:t>patients who have already had an MI.</a:t>
            </a:r>
          </a:p>
          <a:p>
            <a:pPr marL="171450" indent="-171450">
              <a:buFont typeface="Arial" panose="020B0604020202020204" pitchFamily="34" charset="0"/>
              <a:buChar char="•"/>
            </a:pPr>
            <a:r>
              <a:rPr lang="en-US" dirty="0"/>
              <a:t>The authors suggest that these data provide a rationale for treating CV risk factors in diabetic patients as aggressively as in non-diabetic patients with prior MI.</a:t>
            </a:r>
          </a:p>
          <a:p>
            <a:pPr marL="171450" indent="-171450">
              <a:buFont typeface="Arial" panose="020B0604020202020204" pitchFamily="34" charset="0"/>
              <a:buChar char="•"/>
            </a:pPr>
            <a:r>
              <a:rPr lang="en-US" dirty="0"/>
              <a:t>In all cases of diabetes vs no diabetes and prior MI vs no prior MI, p &lt; 0.001.</a:t>
            </a:r>
          </a:p>
          <a:p>
            <a:endParaRPr lang="en-GB" dirty="0"/>
          </a:p>
          <a:p>
            <a:endParaRPr lang="en-GB" dirty="0"/>
          </a:p>
          <a:p>
            <a:r>
              <a:rPr lang="en-GB" b="1" dirty="0"/>
              <a:t>Abbreviations</a:t>
            </a:r>
          </a:p>
          <a:p>
            <a:r>
              <a:rPr lang="en-US" dirty="0"/>
              <a:t>CV, cardiovascular; CVD, cardiovascular disease; MI, myocardial infarction; T2D, type 2 diabetes.</a:t>
            </a:r>
          </a:p>
          <a:p>
            <a:endParaRPr lang="en-US"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Empa slides</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5 May 2015</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178106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pPr marL="171450" indent="-171450">
              <a:buFont typeface="Arial"/>
              <a:buChar char="•"/>
            </a:pPr>
            <a:r>
              <a:rPr lang="en-GB" b="0" dirty="0" smtClean="0"/>
              <a:t>In the ACCORD trial, </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patients were randomly assigned to receive comprehensive intensive therapy targeting a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glycated</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hemoglobin level of less than 6.0% or to receive standard therapy targeting a level of 7.0 to 7.9%.</a:t>
            </a: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a:buChar char="•"/>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a:t>
            </a:r>
            <a:r>
              <a:rPr lang="en-GB" b="0" i="0" u="none" strike="noStrike" kern="1200" baseline="0" dirty="0" smtClean="0">
                <a:solidFill>
                  <a:schemeClr val="tx1"/>
                </a:solidFill>
              </a:rPr>
              <a:t>fter 1 year, median </a:t>
            </a:r>
            <a:r>
              <a:rPr lang="en-GB" dirty="0" smtClean="0"/>
              <a:t>HbA</a:t>
            </a:r>
            <a:r>
              <a:rPr lang="en-GB" baseline="-25000" dirty="0" smtClean="0"/>
              <a:t>1c</a:t>
            </a:r>
            <a:r>
              <a:rPr lang="en-GB" b="0" i="0" u="none" strike="noStrike" kern="1200" baseline="0" dirty="0" smtClean="0">
                <a:solidFill>
                  <a:schemeClr val="tx1"/>
                </a:solidFill>
              </a:rPr>
              <a:t> levels of 6.4% and 7.5% were achieved in the intensive therapy group and the standard therapy group, respectively.</a:t>
            </a:r>
          </a:p>
          <a:p>
            <a:pPr marL="171450" indent="-171450">
              <a:buFont typeface="Arial" panose="020B0604020202020204" pitchFamily="34" charset="0"/>
              <a:buChar char="•"/>
            </a:pPr>
            <a:r>
              <a:rPr lang="en-GB" b="0" i="0" u="none" strike="noStrike" kern="1200" baseline="0" dirty="0" smtClean="0">
                <a:solidFill>
                  <a:schemeClr val="tx1"/>
                </a:solidFill>
              </a:rPr>
              <a:t>During follow-up, the primary outcome (a composite of macrovascular events) occurred in 352 patients in the intensive therapy group (2.11% per year) and in 371 patients in the standard therapy group (2.29% per year; HR 0.90; 95% </a:t>
            </a:r>
            <a:r>
              <a:rPr lang="en-GB" dirty="0"/>
              <a:t>CI, 0.78–1.04</a:t>
            </a:r>
            <a:r>
              <a:rPr lang="en-GB" b="0" i="0" u="none" strike="noStrike" kern="1200" baseline="0" dirty="0" smtClean="0">
                <a:solidFill>
                  <a:schemeClr val="tx1"/>
                </a:solidFill>
              </a:rPr>
              <a:t>; </a:t>
            </a:r>
            <a:r>
              <a:rPr lang="en-GB" dirty="0" smtClean="0"/>
              <a:t>p </a:t>
            </a:r>
            <a:r>
              <a:rPr lang="en-GB" b="0" i="0" u="none" strike="noStrike" kern="1200" baseline="0" dirty="0" smtClean="0">
                <a:solidFill>
                  <a:schemeClr val="tx1"/>
                </a:solidFill>
              </a:rPr>
              <a:t>= 0.16).</a:t>
            </a:r>
          </a:p>
          <a:p>
            <a:pPr marL="171450" indent="-171450">
              <a:buFont typeface="Arial" panose="020B0604020202020204" pitchFamily="34" charset="0"/>
              <a:buChar char="•"/>
            </a:pPr>
            <a:r>
              <a:rPr lang="en-GB" b="0" i="0" u="none" strike="noStrike" kern="1200" baseline="0" dirty="0" smtClean="0">
                <a:solidFill>
                  <a:schemeClr val="tx1"/>
                </a:solidFill>
              </a:rPr>
              <a:t>However, overall mortality was significantly higher in the intensive therapy group than in the standard therapy </a:t>
            </a:r>
            <a:r>
              <a:rPr lang="pl-PL" b="0" i="0" u="none" strike="noStrike" kern="1200" baseline="0" dirty="0" smtClean="0">
                <a:solidFill>
                  <a:schemeClr val="tx1"/>
                </a:solidFill>
              </a:rPr>
              <a:t>group. </a:t>
            </a:r>
            <a:endParaRPr lang="en-GB" b="0" i="0" u="none" strike="noStrike" kern="1200" baseline="0" dirty="0" smtClean="0">
              <a:solidFill>
                <a:schemeClr val="tx1"/>
              </a:solidFill>
            </a:endParaRPr>
          </a:p>
          <a:p>
            <a:pPr marL="171450" indent="-171450">
              <a:buFont typeface="Arial" panose="020B0604020202020204" pitchFamily="34" charset="0"/>
              <a:buChar char="•"/>
            </a:pPr>
            <a:r>
              <a:rPr lang="en-GB" b="0" i="0" u="none" strike="noStrike" kern="1200" baseline="0" dirty="0" smtClean="0">
                <a:solidFill>
                  <a:schemeClr val="tx1"/>
                </a:solidFill>
              </a:rPr>
              <a:t>This led to discontinuation of the intensive regimen after a mean of 3.5 years of follow-up.</a:t>
            </a:r>
          </a:p>
          <a:p>
            <a:endParaRPr lang="en-GB" b="1" dirty="0" smtClean="0"/>
          </a:p>
          <a:p>
            <a:r>
              <a:rPr lang="en-GB" b="1" dirty="0" smtClean="0"/>
              <a:t>Abbreviations</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smtClean="0"/>
              <a:t>ACCORD, Action to Control Cardiovascular Risk in Diabetes; CHF, congestive heart failure; CI, confidence interval; CV, cardiovascular; </a:t>
            </a:r>
            <a:r>
              <a:rPr lang="en-GB" dirty="0" smtClean="0"/>
              <a:t>HbA</a:t>
            </a:r>
            <a:r>
              <a:rPr lang="en-GB" baseline="-25000" dirty="0" smtClean="0"/>
              <a:t>1c</a:t>
            </a:r>
            <a:r>
              <a:rPr lang="en-GB" dirty="0" smtClean="0"/>
              <a:t>, glycosylated haemoglobin; </a:t>
            </a:r>
          </a:p>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smtClean="0"/>
              <a:t>HR, hazard ratio; MI, myocardial infarction.</a:t>
            </a:r>
          </a:p>
        </p:txBody>
      </p:sp>
      <p:sp>
        <p:nvSpPr>
          <p:cNvPr id="4" name="Slide Number Placeholder 3"/>
          <p:cNvSpPr>
            <a:spLocks noGrp="1"/>
          </p:cNvSpPr>
          <p:nvPr>
            <p:ph type="sldNum" sz="quarter" idx="10"/>
          </p:nvPr>
        </p:nvSpPr>
        <p:spPr/>
        <p:txBody>
          <a:bodyPr/>
          <a:lstStyle/>
          <a:p>
            <a:fld id="{CD75ED0A-E718-BA45-A87A-A6ACBA5847C0}" type="slidenum">
              <a:rPr lang="en-US" smtClean="0"/>
              <a:t>18</a:t>
            </a:fld>
            <a:endParaRPr lang="en-US" dirty="0"/>
          </a:p>
        </p:txBody>
      </p:sp>
    </p:spTree>
    <p:extLst>
      <p:ext uri="{BB962C8B-B14F-4D97-AF65-F5344CB8AC3E}">
        <p14:creationId xmlns:p14="http://schemas.microsoft.com/office/powerpoint/2010/main" val="210044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tLang="en-US" b="1" dirty="0" smtClean="0">
                <a:ea typeface="ＭＳ Ｐゴシック" panose="020B0600070205080204" pitchFamily="34" charset="-128"/>
              </a:rPr>
              <a:t>Notes</a:t>
            </a:r>
          </a:p>
          <a:p>
            <a:pPr marL="173038" indent="-173038">
              <a:buFontTx/>
              <a:buChar char="•"/>
            </a:pPr>
            <a:r>
              <a:rPr lang="en-GB" altLang="en-US" dirty="0" smtClean="0">
                <a:ea typeface="ＭＳ Ｐゴシック" panose="020B0600070205080204" pitchFamily="34" charset="-128"/>
              </a:rPr>
              <a:t>In the VADT, </a:t>
            </a:r>
            <a:r>
              <a:rPr lang="en-US" altLang="en-US" dirty="0" smtClean="0">
                <a:ea typeface="ＭＳ Ｐゴシック" panose="020B0600070205080204" pitchFamily="34" charset="-128"/>
              </a:rPr>
              <a:t>1791 veterans with poorly controlled type 2 diabetes were randomised to receive intensive or standard glycaemic control. The intensive treatment goal was an absolute decrease of 1.5% in </a:t>
            </a:r>
            <a:r>
              <a:rPr lang="en-GB" dirty="0" smtClean="0"/>
              <a:t>HbA</a:t>
            </a:r>
            <a:r>
              <a:rPr lang="en-GB" baseline="-25000" dirty="0" smtClean="0"/>
              <a:t>1c</a:t>
            </a:r>
            <a:r>
              <a:rPr lang="en-US" altLang="en-US" dirty="0" smtClean="0">
                <a:ea typeface="ＭＳ Ｐゴシック" panose="020B0600070205080204" pitchFamily="34" charset="-128"/>
              </a:rPr>
              <a:t>.</a:t>
            </a:r>
          </a:p>
          <a:p>
            <a:pPr marL="173038" indent="-173038">
              <a:buFontTx/>
              <a:buChar char="•"/>
            </a:pPr>
            <a:r>
              <a:rPr lang="en-GB" altLang="en-US" dirty="0" smtClean="0">
                <a:ea typeface="ＭＳ Ｐゴシック" panose="020B0600070205080204" pitchFamily="34" charset="-128"/>
              </a:rPr>
              <a:t>Nearly half the patients had had a previous CV event.</a:t>
            </a:r>
          </a:p>
          <a:p>
            <a:pPr marL="173038" indent="-173038">
              <a:buFontTx/>
              <a:buChar char="•"/>
            </a:pPr>
            <a:r>
              <a:rPr lang="en-GB" altLang="en-US" dirty="0" smtClean="0">
                <a:ea typeface="ＭＳ Ｐゴシック" panose="020B0600070205080204" pitchFamily="34" charset="-128"/>
              </a:rPr>
              <a:t>After 5.6 years, median </a:t>
            </a:r>
            <a:r>
              <a:rPr lang="en-GB" dirty="0" smtClean="0"/>
              <a:t>HbA</a:t>
            </a:r>
            <a:r>
              <a:rPr lang="en-GB" baseline="-25000" dirty="0" smtClean="0"/>
              <a:t>1c</a:t>
            </a:r>
            <a:r>
              <a:rPr lang="en-US" altLang="en-US" dirty="0" smtClean="0">
                <a:ea typeface="ＭＳ Ｐゴシック" panose="020B0600070205080204" pitchFamily="34" charset="-128"/>
              </a:rPr>
              <a:t> levels were 8.4% in the standard therapy group and 6.9% in the intensive therapy group.</a:t>
            </a:r>
            <a:endParaRPr lang="en-GB" altLang="en-US" dirty="0" smtClean="0">
              <a:ea typeface="ＭＳ Ｐゴシック" panose="020B0600070205080204" pitchFamily="34" charset="-128"/>
            </a:endParaRPr>
          </a:p>
          <a:p>
            <a:pPr marL="171450" indent="-171450">
              <a:buFont typeface="Arial" panose="020B0604020202020204" pitchFamily="34" charset="0"/>
              <a:buChar char="•"/>
            </a:pPr>
            <a:r>
              <a:rPr lang="en-GB" altLang="en-US" dirty="0" smtClean="0">
                <a:ea typeface="ＭＳ Ｐゴシック" panose="020B0600070205080204" pitchFamily="34" charset="-128"/>
              </a:rPr>
              <a:t>There was no difference between the 2 treatment groups in the incidence of the primary outcome (time to CV event [</a:t>
            </a:r>
            <a:r>
              <a:rPr lang="en-GB" b="0" i="0" u="none" strike="noStrike" kern="1200" baseline="0" dirty="0" smtClean="0">
                <a:solidFill>
                  <a:schemeClr val="tx1"/>
                </a:solidFill>
              </a:rPr>
              <a:t>composite of MI, stroke, CV death, CHF, surgery for vascular disease, inoperable coronary disease, and amputation for ischaemic gangrene]</a:t>
            </a:r>
            <a:r>
              <a:rPr lang="en-GB" altLang="en-US" dirty="0" smtClean="0">
                <a:ea typeface="ＭＳ Ｐゴシック" panose="020B0600070205080204" pitchFamily="34" charset="-128"/>
              </a:rPr>
              <a:t>).</a:t>
            </a:r>
          </a:p>
          <a:p>
            <a:pPr marL="171450" indent="-171450">
              <a:buFont typeface="Arial" panose="020B0604020202020204" pitchFamily="34" charset="0"/>
              <a:buChar char="•"/>
            </a:pPr>
            <a:r>
              <a:rPr lang="en-GB" b="0" i="0" u="none" strike="noStrike" kern="1200" baseline="0" dirty="0" smtClean="0">
                <a:solidFill>
                  <a:schemeClr val="tx1"/>
                </a:solidFill>
                <a:ea typeface="ＭＳ Ｐゴシック" panose="020B0600070205080204" pitchFamily="34" charset="-128"/>
              </a:rPr>
              <a:t>H</a:t>
            </a:r>
            <a:r>
              <a:rPr lang="en-US" b="0" i="0" u="none" strike="noStrike" kern="1200" baseline="0" dirty="0" err="1" smtClean="0">
                <a:solidFill>
                  <a:schemeClr val="tx1"/>
                </a:solidFill>
              </a:rPr>
              <a:t>azard</a:t>
            </a:r>
            <a:r>
              <a:rPr lang="en-US" b="0" i="0" u="none" strike="noStrike" kern="1200" baseline="0" dirty="0" smtClean="0">
                <a:solidFill>
                  <a:schemeClr val="tx1"/>
                </a:solidFill>
              </a:rPr>
              <a:t> ratio in the intensive-therapy group of </a:t>
            </a:r>
            <a:r>
              <a:rPr lang="en-GB" b="0" i="0" u="none" strike="noStrike" kern="1200" baseline="0" dirty="0" smtClean="0">
                <a:solidFill>
                  <a:schemeClr val="tx1"/>
                </a:solidFill>
              </a:rPr>
              <a:t>0.88 (95% CI</a:t>
            </a:r>
            <a:r>
              <a:rPr lang="en-GB" dirty="0"/>
              <a:t>: 0.74–1.05</a:t>
            </a:r>
            <a:r>
              <a:rPr lang="en-GB" b="0" i="0" u="none" strike="noStrike" kern="1200" baseline="0" dirty="0" smtClean="0">
                <a:solidFill>
                  <a:schemeClr val="tx1"/>
                </a:solidFill>
              </a:rPr>
              <a:t>).</a:t>
            </a:r>
            <a:endParaRPr lang="en-GB" altLang="en-US" dirty="0" smtClean="0">
              <a:ea typeface="ＭＳ Ｐゴシック" panose="020B0600070205080204" pitchFamily="34" charset="-128"/>
            </a:endParaRPr>
          </a:p>
          <a:p>
            <a:pPr marL="171450" indent="-171450">
              <a:buFont typeface="Arial" panose="020B0604020202020204" pitchFamily="34" charset="0"/>
              <a:buChar char="•"/>
            </a:pPr>
            <a:endParaRPr lang="en-GB" altLang="en-US" dirty="0" smtClean="0">
              <a:ea typeface="ＭＳ Ｐゴシック" panose="020B0600070205080204" pitchFamily="34" charset="-128"/>
            </a:endParaRPr>
          </a:p>
          <a:p>
            <a:pPr marL="173038" indent="-173038"/>
            <a:r>
              <a:rPr lang="en-GB" altLang="en-US" b="1" dirty="0" smtClean="0">
                <a:ea typeface="ＭＳ Ｐゴシック" panose="020B0600070205080204" pitchFamily="34" charset="-128"/>
              </a:rPr>
              <a:t>Abbreviations</a:t>
            </a:r>
            <a:endParaRPr lang="en-GB" altLang="en-US" b="0" dirty="0" smtClean="0">
              <a:ea typeface="ＭＳ Ｐゴシック" panose="020B0600070205080204" pitchFamily="34" charset="-128"/>
            </a:endParaRPr>
          </a:p>
          <a:p>
            <a:r>
              <a:rPr lang="en-GB" altLang="en-US" b="0" dirty="0" smtClean="0">
                <a:ea typeface="ＭＳ Ｐゴシック" panose="020B0600070205080204" pitchFamily="34" charset="-128"/>
              </a:rPr>
              <a:t>CHF,</a:t>
            </a:r>
            <a:r>
              <a:rPr lang="en-GB" altLang="en-US" b="0" baseline="0" dirty="0" smtClean="0">
                <a:ea typeface="ＭＳ Ｐゴシック" panose="020B0600070205080204" pitchFamily="34" charset="-128"/>
              </a:rPr>
              <a:t> congestive heart failure; CI,</a:t>
            </a:r>
            <a:r>
              <a:rPr lang="en-GB" altLang="en-US" b="0" dirty="0" smtClean="0">
                <a:ea typeface="ＭＳ Ｐゴシック" panose="020B0600070205080204" pitchFamily="34" charset="-128"/>
              </a:rPr>
              <a:t> confidence interval;</a:t>
            </a:r>
            <a:r>
              <a:rPr lang="en-GB" altLang="en-US" b="0" baseline="0" dirty="0" smtClean="0">
                <a:ea typeface="ＭＳ Ｐゴシック" panose="020B0600070205080204" pitchFamily="34" charset="-128"/>
              </a:rPr>
              <a:t> </a:t>
            </a:r>
            <a:r>
              <a:rPr lang="en-GB" altLang="en-US" b="0" dirty="0" smtClean="0">
                <a:ea typeface="ＭＳ Ｐゴシック" panose="020B0600070205080204" pitchFamily="34" charset="-128"/>
              </a:rPr>
              <a:t>CV,</a:t>
            </a:r>
            <a:r>
              <a:rPr lang="en-GB" altLang="en-US" b="0" baseline="0" dirty="0" smtClean="0">
                <a:ea typeface="ＭＳ Ｐゴシック" panose="020B0600070205080204" pitchFamily="34" charset="-128"/>
              </a:rPr>
              <a:t> cardiovascular; </a:t>
            </a:r>
            <a:r>
              <a:rPr lang="en-GB" dirty="0" smtClean="0"/>
              <a:t>HbA</a:t>
            </a:r>
            <a:r>
              <a:rPr lang="en-GB" baseline="-25000" dirty="0" smtClean="0"/>
              <a:t>1c</a:t>
            </a:r>
            <a:r>
              <a:rPr lang="en-GB" dirty="0" smtClean="0"/>
              <a:t>, glycosylated haemoglobin; </a:t>
            </a:r>
            <a:r>
              <a:rPr lang="en-GB" altLang="en-US" b="0" dirty="0" smtClean="0">
                <a:ea typeface="ＭＳ Ｐゴシック" panose="020B0600070205080204" pitchFamily="34" charset="-128"/>
              </a:rPr>
              <a:t>MI, myocardial infarction; </a:t>
            </a:r>
            <a:r>
              <a:rPr lang="en-GB" altLang="en-US" dirty="0" smtClean="0">
                <a:ea typeface="ＭＳ Ｐゴシック" panose="020B0600070205080204" pitchFamily="34" charset="-128"/>
              </a:rPr>
              <a:t>VADT, Veterans Affairs Diabetes Trial.</a:t>
            </a:r>
          </a:p>
          <a:p>
            <a:pPr marL="173038" indent="-173038"/>
            <a:endParaRPr lang="en-GB" altLang="en-US"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CD75ED0A-E718-BA45-A87A-A6ACBA5847C0}" type="slidenum">
              <a:rPr lang="en-US" smtClean="0"/>
              <a:t>19</a:t>
            </a:fld>
            <a:endParaRPr lang="en-US"/>
          </a:p>
        </p:txBody>
      </p:sp>
    </p:spTree>
    <p:extLst>
      <p:ext uri="{BB962C8B-B14F-4D97-AF65-F5344CB8AC3E}">
        <p14:creationId xmlns:p14="http://schemas.microsoft.com/office/powerpoint/2010/main" val="214801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pPr marL="171450" indent="-171450">
              <a:buFont typeface="Arial" panose="020B0604020202020204" pitchFamily="34" charset="0"/>
              <a:buChar char="•"/>
            </a:pPr>
            <a:r>
              <a:rPr lang="en-GB" b="0" i="0" u="none" strike="noStrike" kern="1200" baseline="0" dirty="0" smtClean="0">
                <a:solidFill>
                  <a:schemeClr val="tx1"/>
                </a:solidFill>
              </a:rPr>
              <a:t>The primary outcome was the time to the first major CV event (heart attack, stroke, new or worsening CHF, amputation for ischaemic gangrene, or CV-related death).</a:t>
            </a:r>
          </a:p>
          <a:p>
            <a:pPr marL="628650" lvl="1" indent="-171450">
              <a:buFont typeface="Arial" panose="020B0604020202020204" pitchFamily="34" charset="0"/>
              <a:buChar char="•"/>
            </a:pPr>
            <a:r>
              <a:rPr lang="en-GB" b="0" i="0" u="none" strike="noStrike" kern="1200" baseline="0" dirty="0" smtClean="0">
                <a:solidFill>
                  <a:schemeClr val="tx1"/>
                </a:solidFill>
              </a:rPr>
              <a:t>This primary outcome was selected a priori and differs slightly from the outcome used in the original VADT, which also included selected cardiac procedures and the occurrence of new peripheral vascular disease.</a:t>
            </a:r>
          </a:p>
          <a:p>
            <a:pPr marL="171450" indent="-171450">
              <a:buFont typeface="Arial" panose="020B0604020202020204" pitchFamily="34" charset="0"/>
              <a:buChar char="•"/>
            </a:pPr>
            <a:r>
              <a:rPr lang="en-GB" dirty="0" smtClean="0"/>
              <a:t>After 9.8 years of follow-up, patients with T2D who had been randomly assigned to intensive glucose control for 5.6 years had 8.6 fewer major CV events per 1000 person-years than those assigned to standard therapy.</a:t>
            </a:r>
          </a:p>
          <a:p>
            <a:pPr marL="171450" indent="-171450">
              <a:buFont typeface="Arial" panose="020B0604020202020204" pitchFamily="34" charset="0"/>
              <a:buChar char="•"/>
            </a:pPr>
            <a:r>
              <a:rPr lang="en-GB" dirty="0" smtClean="0"/>
              <a:t>No reduction in CV mortality was evident (HR 0.88; 95% CI: 0.64</a:t>
            </a:r>
            <a:r>
              <a:rPr lang="en-GB" dirty="0"/>
              <a:t>–</a:t>
            </a:r>
            <a:r>
              <a:rPr lang="en-GB" dirty="0" smtClean="0"/>
              <a:t>1.20; p = 0.42).</a:t>
            </a:r>
          </a:p>
          <a:p>
            <a:pPr marL="171450" indent="-171450">
              <a:buFont typeface="Arial" panose="020B0604020202020204" pitchFamily="34" charset="0"/>
              <a:buChar char="•"/>
            </a:pPr>
            <a:r>
              <a:rPr lang="en-GB" dirty="0" smtClean="0"/>
              <a:t>No reduction in total mortality was evident (HR in the intensive-therapy group, 1.05; 95% CI: 0.89</a:t>
            </a:r>
            <a:r>
              <a:rPr lang="en-GB" dirty="0"/>
              <a:t>–</a:t>
            </a:r>
            <a:r>
              <a:rPr lang="en-GB" dirty="0" smtClean="0"/>
              <a:t>1.25; p = 0.54; median follow-up, 11.8 years).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3038" indent="-173038"/>
            <a:endParaRPr lang="en-GB" altLang="en-US" dirty="0" smtClean="0">
              <a:ea typeface="ＭＳ Ｐゴシック" panose="020B0600070205080204" pitchFamily="34" charset="-128"/>
            </a:endParaRPr>
          </a:p>
          <a:p>
            <a:pPr marL="173038" indent="-173038"/>
            <a:r>
              <a:rPr lang="en-GB" altLang="en-US" b="1" dirty="0" smtClean="0">
                <a:ea typeface="ＭＳ Ｐゴシック" panose="020B0600070205080204" pitchFamily="34" charset="-128"/>
              </a:rPr>
              <a:t>Abbreviations</a:t>
            </a:r>
            <a:endParaRPr lang="en-GB" altLang="en-US" b="0" dirty="0" smtClean="0">
              <a:ea typeface="ＭＳ Ｐゴシック" panose="020B0600070205080204" pitchFamily="34" charset="-128"/>
            </a:endParaRPr>
          </a:p>
          <a:p>
            <a:r>
              <a:rPr lang="en-GB" altLang="en-US" b="0" dirty="0" smtClean="0">
                <a:ea typeface="ＭＳ Ｐゴシック" panose="020B0600070205080204" pitchFamily="34" charset="-128"/>
              </a:rPr>
              <a:t>CHF,</a:t>
            </a:r>
            <a:r>
              <a:rPr lang="en-GB" altLang="en-US" b="0" baseline="0" dirty="0" smtClean="0">
                <a:ea typeface="ＭＳ Ｐゴシック" panose="020B0600070205080204" pitchFamily="34" charset="-128"/>
              </a:rPr>
              <a:t> congestive heart failure; CI, confidence interval; </a:t>
            </a:r>
            <a:r>
              <a:rPr lang="en-GB" altLang="en-US" b="0" dirty="0" smtClean="0">
                <a:ea typeface="ＭＳ Ｐゴシック" panose="020B0600070205080204" pitchFamily="34" charset="-128"/>
              </a:rPr>
              <a:t>CV,</a:t>
            </a:r>
            <a:r>
              <a:rPr lang="en-GB" altLang="en-US" b="0" baseline="0" dirty="0" smtClean="0">
                <a:ea typeface="ＭＳ Ｐゴシック" panose="020B0600070205080204" pitchFamily="34" charset="-128"/>
              </a:rPr>
              <a:t> cardiovascular; </a:t>
            </a:r>
            <a:r>
              <a:rPr lang="en-GB" dirty="0" smtClean="0"/>
              <a:t>HbA</a:t>
            </a:r>
            <a:r>
              <a:rPr lang="en-GB" baseline="-25000" dirty="0" smtClean="0"/>
              <a:t>1c</a:t>
            </a:r>
            <a:r>
              <a:rPr lang="en-GB" dirty="0" smtClean="0"/>
              <a:t>, glycosylated haemoglobin; HR, hazard ratio; </a:t>
            </a:r>
            <a:r>
              <a:rPr lang="en-GB" altLang="en-US" b="0" dirty="0" smtClean="0">
                <a:ea typeface="ＭＳ Ｐゴシック" panose="020B0600070205080204" pitchFamily="34" charset="-128"/>
              </a:rPr>
              <a:t>MI, myocardial infarction; T2D, Type 2 Diabetes; </a:t>
            </a:r>
            <a:r>
              <a:rPr lang="en-GB" altLang="en-US" dirty="0" smtClean="0">
                <a:ea typeface="ＭＳ Ｐゴシック" panose="020B0600070205080204" pitchFamily="34" charset="-128"/>
              </a:rPr>
              <a:t>VADT, Veterans Affairs Diabetes Trial.</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t>20</a:t>
            </a:fld>
            <a:endParaRPr lang="en-US"/>
          </a:p>
        </p:txBody>
      </p:sp>
    </p:spTree>
    <p:extLst>
      <p:ext uri="{BB962C8B-B14F-4D97-AF65-F5344CB8AC3E}">
        <p14:creationId xmlns:p14="http://schemas.microsoft.com/office/powerpoint/2010/main" val="146600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Notes</a:t>
            </a:r>
          </a:p>
          <a:p>
            <a:pPr marL="171450" indent="-171450">
              <a:buFont typeface="Arial" panose="020B0604020202020204" pitchFamily="34" charset="0"/>
              <a:buChar char="•"/>
            </a:pPr>
            <a:r>
              <a:rPr lang="en-GB" dirty="0" smtClean="0"/>
              <a:t>Available data suggests that intensive glucose lowering has beneficial effects on microvascular risk (as indicated by the results from UKPDS, ADVANCE and VADT)</a:t>
            </a:r>
          </a:p>
          <a:p>
            <a:pPr marL="171450" indent="-171450">
              <a:buFont typeface="Arial" panose="020B0604020202020204" pitchFamily="34" charset="0"/>
              <a:buChar char="•"/>
            </a:pPr>
            <a:r>
              <a:rPr lang="en-GB" dirty="0" smtClean="0"/>
              <a:t>However, for macrovascular outcomes and mortality, the evidence is mixed.</a:t>
            </a:r>
          </a:p>
          <a:p>
            <a:pPr marL="171450" indent="-171450">
              <a:buFont typeface="Arial" panose="020B0604020202020204" pitchFamily="34" charset="0"/>
              <a:buChar char="•"/>
            </a:pPr>
            <a:r>
              <a:rPr lang="en-GB" dirty="0" smtClean="0"/>
              <a:t>Long-term follow-up of both UKPDS and VADT reveals a reduction in CV events with intensive glucose therapy versus standard – the reasons behinds this are not yet clear.</a:t>
            </a:r>
          </a:p>
          <a:p>
            <a:endParaRPr lang="en-GB" dirty="0" smtClean="0"/>
          </a:p>
          <a:p>
            <a:endParaRPr lang="en-GB" dirty="0" smtClean="0"/>
          </a:p>
          <a:p>
            <a:r>
              <a:rPr lang="en-GB" b="1" dirty="0" smtClean="0"/>
              <a:t>Abbreviations</a:t>
            </a:r>
          </a:p>
          <a:p>
            <a:r>
              <a:rPr lang="en-GB" altLang="en-US" dirty="0" smtClean="0"/>
              <a:t>ACCORD, Action to Control Cardiovascular Risk in Diabetes; ADVANCE, Action in Diabetes and Vascular Disease: </a:t>
            </a:r>
            <a:r>
              <a:rPr lang="en-GB" altLang="en-US" dirty="0" err="1" smtClean="0"/>
              <a:t>Preterax</a:t>
            </a:r>
            <a:r>
              <a:rPr lang="en-GB" altLang="en-US" dirty="0" smtClean="0"/>
              <a:t> and </a:t>
            </a:r>
            <a:r>
              <a:rPr lang="en-GB" altLang="en-US" dirty="0" err="1" smtClean="0"/>
              <a:t>Diamicron</a:t>
            </a:r>
            <a:r>
              <a:rPr lang="en-GB" altLang="en-US" dirty="0" smtClean="0"/>
              <a:t> Modified Release Controlled Evaluation; CVD, cardiovascular disease; HbA1c, glycosylated haemoglobin; </a:t>
            </a:r>
            <a:r>
              <a:rPr lang="en-GB" dirty="0" smtClean="0"/>
              <a:t>T2D, type 2 diabetes; </a:t>
            </a:r>
            <a:r>
              <a:rPr lang="en-GB" altLang="en-US" dirty="0" smtClean="0"/>
              <a:t>UKPDS, UK Prospective Diabetes Study; VADT, Veterans Affairs Diabetes Trial.</a:t>
            </a:r>
          </a:p>
          <a:p>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BFB8518A-D699-4533-9639-4981B3250E25}" type="slidenum">
              <a:rPr lang="en-GB" smtClean="0"/>
              <a:pPr/>
              <a:t>21</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2726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smtClean="0"/>
              <a:t>Notes</a:t>
            </a:r>
          </a:p>
          <a:p>
            <a:pPr marL="171450" indent="-171450">
              <a:buFont typeface="Arial" panose="020B0604020202020204" pitchFamily="34" charset="0"/>
              <a:buChar char="•"/>
            </a:pPr>
            <a:r>
              <a:rPr lang="en-GB" dirty="0" smtClean="0"/>
              <a:t>A beneficial effect on mortality of more intensive glycaemic control in patients with type 2 diabetes has not been demonstrated in a prospective randomised controlled trial.</a:t>
            </a:r>
          </a:p>
          <a:p>
            <a:endParaRPr lang="en-GB" dirty="0" smtClean="0"/>
          </a:p>
          <a:p>
            <a:r>
              <a:rPr lang="en-GB" b="1" dirty="0" smtClean="0"/>
              <a:t>Abbreviations</a:t>
            </a:r>
          </a:p>
          <a:p>
            <a:r>
              <a:rPr lang="en-GB" altLang="en-US" dirty="0" smtClean="0"/>
              <a:t>ACCORD, Action to Control Cardiovascular Risk in Diabetes; ADVANCE, Action in Diabetes and Vascular Disease: </a:t>
            </a:r>
            <a:r>
              <a:rPr lang="en-GB" altLang="en-US" dirty="0" err="1" smtClean="0"/>
              <a:t>Preterax</a:t>
            </a:r>
            <a:r>
              <a:rPr lang="en-GB" altLang="en-US" dirty="0" smtClean="0"/>
              <a:t> and </a:t>
            </a:r>
            <a:r>
              <a:rPr lang="en-GB" altLang="en-US" dirty="0" err="1" smtClean="0"/>
              <a:t>Diamicron</a:t>
            </a:r>
            <a:r>
              <a:rPr lang="en-GB" altLang="en-US" dirty="0" smtClean="0"/>
              <a:t> Modified Release Controlled Evaluation; CI, confidence interval; HbA</a:t>
            </a:r>
            <a:r>
              <a:rPr lang="en-GB" altLang="en-US" baseline="-25000" dirty="0" smtClean="0"/>
              <a:t>1c</a:t>
            </a:r>
            <a:r>
              <a:rPr lang="en-GB" altLang="en-US" dirty="0" smtClean="0"/>
              <a:t>, glycosylated haemoglobin; UKPDS, UK Prospective Diabetes Study; VADT, Veterans Affairs Diabetes Trial.</a:t>
            </a:r>
          </a:p>
          <a:p>
            <a:endParaRPr lang="en-US" dirty="0"/>
          </a:p>
        </p:txBody>
      </p:sp>
      <p:sp>
        <p:nvSpPr>
          <p:cNvPr id="4" name="Slide Number Placeholder 3"/>
          <p:cNvSpPr>
            <a:spLocks noGrp="1"/>
          </p:cNvSpPr>
          <p:nvPr>
            <p:ph type="sldNum" sz="quarter" idx="10"/>
          </p:nvPr>
        </p:nvSpPr>
        <p:spPr/>
        <p:txBody>
          <a:bodyPr/>
          <a:lstStyle/>
          <a:p>
            <a:fld id="{CD75ED0A-E718-BA45-A87A-A6ACBA5847C0}" type="slidenum">
              <a:rPr lang="en-US" smtClean="0"/>
              <a:pPr/>
              <a:t>22</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1753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pPr marL="0" indent="0">
              <a:buNone/>
            </a:pPr>
            <a:r>
              <a:rPr lang="en-GB" b="1" dirty="0" smtClean="0"/>
              <a:t>Notes</a:t>
            </a:r>
          </a:p>
          <a:p>
            <a:pPr marL="172993" indent="-172993"/>
            <a:r>
              <a:rPr lang="en-GB" dirty="0"/>
              <a:t>UKPDS </a:t>
            </a:r>
            <a:r>
              <a:rPr lang="en-GB" dirty="0" smtClean="0"/>
              <a:t>provides </a:t>
            </a:r>
            <a:r>
              <a:rPr lang="en-GB" dirty="0"/>
              <a:t>evidence for </a:t>
            </a:r>
            <a:r>
              <a:rPr lang="en-GB" dirty="0" smtClean="0"/>
              <a:t>the beneficial </a:t>
            </a:r>
            <a:r>
              <a:rPr lang="en-GB" dirty="0"/>
              <a:t>CV effects of </a:t>
            </a:r>
            <a:r>
              <a:rPr lang="en-GB" dirty="0" smtClean="0"/>
              <a:t>metformin.</a:t>
            </a:r>
          </a:p>
          <a:p>
            <a:pPr marL="172993" indent="-172993"/>
            <a:r>
              <a:rPr lang="en-GB" dirty="0"/>
              <a:t>In UKPDS 34, </a:t>
            </a:r>
            <a:r>
              <a:rPr lang="en-GB" dirty="0" smtClean="0"/>
              <a:t>the metformin </a:t>
            </a:r>
            <a:r>
              <a:rPr lang="en-GB" dirty="0"/>
              <a:t>group had a 39% lower risk </a:t>
            </a:r>
            <a:r>
              <a:rPr lang="en-GB" dirty="0" smtClean="0"/>
              <a:t>of MI than </a:t>
            </a:r>
            <a:r>
              <a:rPr lang="en-GB" dirty="0"/>
              <a:t>the conventional </a:t>
            </a:r>
            <a:r>
              <a:rPr lang="en-GB" dirty="0" smtClean="0"/>
              <a:t>treatment group </a:t>
            </a:r>
            <a:r>
              <a:rPr lang="en-GB" dirty="0"/>
              <a:t>(</a:t>
            </a:r>
            <a:r>
              <a:rPr lang="en-GB" dirty="0" smtClean="0"/>
              <a:t>p = 0.01).</a:t>
            </a:r>
            <a:r>
              <a:rPr lang="en-GB" baseline="30000" dirty="0" smtClean="0"/>
              <a:t>1</a:t>
            </a:r>
          </a:p>
          <a:p>
            <a:pPr marL="172993" indent="-172993"/>
            <a:r>
              <a:rPr lang="en-GB" dirty="0" smtClean="0"/>
              <a:t>The significant reduction in MI risk was maintained over 10 years,</a:t>
            </a:r>
            <a:r>
              <a:rPr lang="en-GB" baseline="30000" dirty="0" smtClean="0"/>
              <a:t>2</a:t>
            </a:r>
            <a:r>
              <a:rPr lang="en-GB" dirty="0" smtClean="0"/>
              <a:t> as shown in the right-hand figure where all the upper CI limits are below the HR = 1.0 line.</a:t>
            </a:r>
          </a:p>
          <a:p>
            <a:pPr marL="172993" indent="-172993"/>
            <a:r>
              <a:rPr lang="en-GB" dirty="0" smtClean="0"/>
              <a:t>Metformin added to SU vs SU alone was associated with increased risk of diabetes-related death (RR of 1.96, p=0.039) and all-cause mortality (RR of 1.60 p=0.041).</a:t>
            </a:r>
            <a:r>
              <a:rPr lang="en-GB" baseline="30000" dirty="0" smtClean="0"/>
              <a:t>1 </a:t>
            </a:r>
            <a:endParaRPr lang="en-GB" dirty="0" smtClean="0"/>
          </a:p>
          <a:p>
            <a:pPr marL="172993" indent="-172993"/>
            <a:endParaRPr lang="en-GB" dirty="0" smtClean="0"/>
          </a:p>
          <a:p>
            <a:endParaRPr lang="en-GB" dirty="0"/>
          </a:p>
          <a:p>
            <a:pPr marL="0" indent="0">
              <a:buNone/>
            </a:pPr>
            <a:r>
              <a:rPr lang="en-GB" b="1" dirty="0" smtClean="0"/>
              <a:t>Abbreviations</a:t>
            </a:r>
          </a:p>
          <a:p>
            <a:pPr marL="0" indent="0">
              <a:buNone/>
            </a:pPr>
            <a:r>
              <a:rPr lang="en-GB" dirty="0" smtClean="0"/>
              <a:t>CV</a:t>
            </a:r>
            <a:r>
              <a:rPr lang="en-GB" dirty="0"/>
              <a:t>, </a:t>
            </a:r>
            <a:r>
              <a:rPr lang="en-GB" dirty="0" smtClean="0"/>
              <a:t>cardiovascular; HR</a:t>
            </a:r>
            <a:r>
              <a:rPr lang="en-GB" dirty="0"/>
              <a:t>, hazard </a:t>
            </a:r>
            <a:r>
              <a:rPr lang="en-GB" dirty="0" smtClean="0"/>
              <a:t>ratio; MI</a:t>
            </a:r>
            <a:r>
              <a:rPr lang="en-GB" dirty="0"/>
              <a:t>, myocardial </a:t>
            </a:r>
            <a:r>
              <a:rPr lang="en-GB" dirty="0" smtClean="0"/>
              <a:t>infarction; RR, relative risk </a:t>
            </a:r>
            <a:br>
              <a:rPr lang="en-GB" dirty="0" smtClean="0"/>
            </a:br>
            <a:r>
              <a:rPr lang="en-GB" dirty="0" smtClean="0"/>
              <a:t>(in original study</a:t>
            </a:r>
            <a:r>
              <a:rPr lang="en-GB" baseline="30000" dirty="0" smtClean="0"/>
              <a:t>1</a:t>
            </a:r>
            <a:r>
              <a:rPr lang="en-GB" dirty="0" smtClean="0"/>
              <a:t>); risk ratio (in follow-up study</a:t>
            </a:r>
            <a:r>
              <a:rPr lang="en-GB" baseline="30000" dirty="0" smtClean="0"/>
              <a:t>2</a:t>
            </a:r>
            <a:r>
              <a:rPr lang="en-GB" dirty="0" smtClean="0"/>
              <a:t>); SU</a:t>
            </a:r>
            <a:r>
              <a:rPr lang="en-GB" dirty="0"/>
              <a:t>, </a:t>
            </a:r>
            <a:r>
              <a:rPr lang="en-GB" dirty="0" smtClean="0"/>
              <a:t>sulphonylurea; UKPDS</a:t>
            </a:r>
            <a:r>
              <a:rPr lang="en-GB" dirty="0"/>
              <a:t>, </a:t>
            </a:r>
            <a:r>
              <a:rPr lang="en-GB" dirty="0" smtClean="0"/>
              <a:t/>
            </a:r>
            <a:br>
              <a:rPr lang="en-GB" dirty="0" smtClean="0"/>
            </a:br>
            <a:r>
              <a:rPr lang="en-GB" dirty="0" smtClean="0"/>
              <a:t>United </a:t>
            </a:r>
            <a:r>
              <a:rPr lang="en-GB" dirty="0"/>
              <a:t>Kingdom Prospective Diabetes </a:t>
            </a:r>
            <a:r>
              <a:rPr lang="en-GB" dirty="0" smtClean="0"/>
              <a:t>Study.</a:t>
            </a:r>
          </a:p>
          <a:p>
            <a:endParaRPr lang="en-US" dirty="0" smtClean="0"/>
          </a:p>
          <a:p>
            <a:pPr marL="0" indent="0">
              <a:buNone/>
            </a:pPr>
            <a:r>
              <a:rPr lang="en-US" b="1" dirty="0" smtClean="0"/>
              <a:t>References</a:t>
            </a:r>
          </a:p>
          <a:p>
            <a:pPr marL="0" indent="0">
              <a:buNone/>
            </a:pPr>
            <a:r>
              <a:rPr lang="en-GB" dirty="0" smtClean="0"/>
              <a:t>Metformin 500 mg tablets. Summary of Product Characteristics. </a:t>
            </a:r>
            <a:r>
              <a:rPr lang="en-GB" dirty="0" err="1" smtClean="0"/>
              <a:t>Aurobindo</a:t>
            </a:r>
            <a:r>
              <a:rPr lang="en-GB" dirty="0" smtClean="0"/>
              <a:t> Pharma </a:t>
            </a:r>
            <a:r>
              <a:rPr lang="en-GB" dirty="0" err="1" smtClean="0"/>
              <a:t>Milpharm</a:t>
            </a:r>
            <a:r>
              <a:rPr lang="en-GB" dirty="0" smtClean="0"/>
              <a:t> Ltd. Available at: http://www.medicines.org.uk/emc/medicine/23244/SPC. Accessed 26 Jun 2015</a:t>
            </a:r>
          </a:p>
          <a:p>
            <a:endParaRPr lang="en-GB" dirty="0" smtClean="0"/>
          </a:p>
          <a:p>
            <a:pPr marL="0" indent="0">
              <a:buNone/>
            </a:pPr>
            <a:r>
              <a:rPr lang="en-GB" b="1" dirty="0" smtClean="0"/>
              <a:t>Copyright</a:t>
            </a:r>
          </a:p>
          <a:p>
            <a:pPr marL="0" indent="0">
              <a:buNone/>
            </a:pPr>
            <a:r>
              <a:rPr lang="en-GB" dirty="0"/>
              <a:t>Holman </a:t>
            </a:r>
            <a:r>
              <a:rPr lang="en-GB" dirty="0" smtClean="0"/>
              <a:t>RR </a:t>
            </a:r>
            <a:r>
              <a:rPr lang="en-GB" i="1" dirty="0" smtClean="0"/>
              <a:t>et </a:t>
            </a:r>
            <a:r>
              <a:rPr lang="en-GB" i="1" dirty="0"/>
              <a:t>al. N Engl J Med </a:t>
            </a:r>
            <a:r>
              <a:rPr lang="en-GB" dirty="0" smtClean="0"/>
              <a:t>2008;359:1577. </a:t>
            </a:r>
            <a:r>
              <a:rPr lang="en-GB" dirty="0"/>
              <a:t>Figure 3D. Page 1585</a:t>
            </a:r>
            <a:r>
              <a:rPr lang="en-GB" dirty="0" smtClean="0"/>
              <a:t> </a:t>
            </a:r>
            <a:endParaRPr lang="en-US" dirty="0" smtClean="0"/>
          </a:p>
          <a:p>
            <a:pPr marL="0" indent="0">
              <a:buNone/>
            </a:pPr>
            <a:r>
              <a:rPr lang="fr-FR" dirty="0"/>
              <a:t>UKPDS 34. </a:t>
            </a:r>
            <a:r>
              <a:rPr lang="fr-FR" i="1" dirty="0"/>
              <a:t>Lancet</a:t>
            </a:r>
            <a:r>
              <a:rPr lang="fr-FR" dirty="0"/>
              <a:t> </a:t>
            </a:r>
            <a:r>
              <a:rPr lang="fr-FR" dirty="0" smtClean="0"/>
              <a:t>1998;352:854. </a:t>
            </a:r>
            <a:r>
              <a:rPr lang="fr-FR" dirty="0"/>
              <a:t>Figure7. Page 847.</a:t>
            </a:r>
            <a:r>
              <a:rPr lang="fr-FR" dirty="0" smtClean="0"/>
              <a:t>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D2AD3B-8C81-4818-90C9-7FB8D961BCA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177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nl-NL" sz="1200" kern="1200" baseline="0" dirty="0" smtClean="0">
              <a:solidFill>
                <a:schemeClr val="tx1"/>
              </a:solidFill>
              <a:latin typeface="+mn-lt"/>
              <a:ea typeface="+mn-ea"/>
              <a:cs typeface="+mn-cs"/>
            </a:endParaRPr>
          </a:p>
          <a:p>
            <a:pPr>
              <a:buFont typeface="Arial" pitchFamily="34" charset="0"/>
              <a:buChar char="•"/>
            </a:pPr>
            <a:endParaRPr lang="nl-NL" sz="1200" kern="1200" baseline="0" dirty="0" smtClean="0">
              <a:solidFill>
                <a:schemeClr val="tx1"/>
              </a:solidFill>
              <a:latin typeface="+mn-lt"/>
              <a:ea typeface="+mn-ea"/>
              <a:cs typeface="+mn-cs"/>
            </a:endParaRPr>
          </a:p>
          <a:p>
            <a:pPr>
              <a:buFont typeface="Arial" pitchFamily="34" charset="0"/>
              <a:buChar char="•"/>
            </a:pPr>
            <a:r>
              <a:rPr lang="nl-NL" sz="1200" kern="1200" baseline="0" dirty="0" smtClean="0">
                <a:solidFill>
                  <a:schemeClr val="tx1"/>
                </a:solidFill>
                <a:latin typeface="+mn-lt"/>
                <a:ea typeface="+mn-ea"/>
                <a:cs typeface="+mn-cs"/>
              </a:rPr>
              <a:t> Met name GLP-1 is bij T2DM </a:t>
            </a:r>
            <a:r>
              <a:rPr lang="nl-NL" sz="1200" kern="1200" baseline="0" dirty="0" err="1" smtClean="0">
                <a:solidFill>
                  <a:schemeClr val="tx1"/>
                </a:solidFill>
                <a:latin typeface="+mn-lt"/>
                <a:ea typeface="+mn-ea"/>
                <a:cs typeface="+mn-cs"/>
              </a:rPr>
              <a:t>patienten</a:t>
            </a:r>
            <a:r>
              <a:rPr lang="nl-NL" sz="1200" kern="1200" baseline="0" dirty="0" smtClean="0">
                <a:solidFill>
                  <a:schemeClr val="tx1"/>
                </a:solidFill>
                <a:latin typeface="+mn-lt"/>
                <a:ea typeface="+mn-ea"/>
                <a:cs typeface="+mn-cs"/>
              </a:rPr>
              <a:t> betrokken bij de fysiologische regulering van de homeostase van</a:t>
            </a:r>
          </a:p>
          <a:p>
            <a:r>
              <a:rPr lang="nl-NL" sz="1200" kern="1200" baseline="0" dirty="0" smtClean="0">
                <a:solidFill>
                  <a:schemeClr val="tx1"/>
                </a:solidFill>
                <a:latin typeface="+mn-lt"/>
                <a:ea typeface="+mn-ea"/>
                <a:cs typeface="+mn-cs"/>
              </a:rPr>
              <a:t>glucose.</a:t>
            </a:r>
          </a:p>
          <a:p>
            <a:r>
              <a:rPr lang="nl-NL" sz="1200" kern="1200" baseline="0" dirty="0" smtClean="0">
                <a:solidFill>
                  <a:schemeClr val="tx1"/>
                </a:solidFill>
                <a:latin typeface="+mn-lt"/>
                <a:ea typeface="+mn-ea"/>
                <a:cs typeface="+mn-cs"/>
              </a:rPr>
              <a:t>• De spiegel van GLP-1 stijgt direct na de voedselinname.</a:t>
            </a:r>
          </a:p>
          <a:p>
            <a:r>
              <a:rPr lang="nl-NL" sz="1200" kern="1200" baseline="0" dirty="0" smtClean="0">
                <a:solidFill>
                  <a:schemeClr val="tx1"/>
                </a:solidFill>
                <a:latin typeface="+mn-lt"/>
                <a:ea typeface="+mn-ea"/>
                <a:cs typeface="+mn-cs"/>
              </a:rPr>
              <a:t>• GLP-1 verhoogt de biosynthese van insuline en insulinesecretie door </a:t>
            </a:r>
            <a:r>
              <a:rPr lang="nl-NL" sz="1200" kern="1200" baseline="0" dirty="0" err="1" smtClean="0">
                <a:solidFill>
                  <a:schemeClr val="tx1"/>
                </a:solidFill>
                <a:latin typeface="+mn-lt"/>
                <a:ea typeface="+mn-ea"/>
                <a:cs typeface="+mn-cs"/>
              </a:rPr>
              <a:t>pancreatische</a:t>
            </a:r>
            <a:endParaRPr lang="nl-NL"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β-</a:t>
            </a:r>
            <a:r>
              <a:rPr lang="nl-NL" sz="1200" kern="1200" baseline="0" dirty="0" smtClean="0">
                <a:solidFill>
                  <a:schemeClr val="tx1"/>
                </a:solidFill>
                <a:latin typeface="+mn-lt"/>
                <a:ea typeface="+mn-ea"/>
                <a:cs typeface="+mn-cs"/>
              </a:rPr>
              <a:t>cellen.</a:t>
            </a:r>
          </a:p>
          <a:p>
            <a:r>
              <a:rPr lang="nl-NL" sz="1200" kern="1200" baseline="0" dirty="0" smtClean="0">
                <a:solidFill>
                  <a:schemeClr val="tx1"/>
                </a:solidFill>
                <a:latin typeface="+mn-lt"/>
                <a:ea typeface="+mn-ea"/>
                <a:cs typeface="+mn-cs"/>
              </a:rPr>
              <a:t>• GLP-1 verlaagt bovendien de secretie van </a:t>
            </a:r>
            <a:r>
              <a:rPr lang="nl-NL" sz="1200" kern="1200" baseline="0" dirty="0" err="1" smtClean="0">
                <a:solidFill>
                  <a:schemeClr val="tx1"/>
                </a:solidFill>
                <a:latin typeface="+mn-lt"/>
                <a:ea typeface="+mn-ea"/>
                <a:cs typeface="+mn-cs"/>
              </a:rPr>
              <a:t>glucagon</a:t>
            </a:r>
            <a:r>
              <a:rPr lang="nl-NL" sz="1200" kern="1200" baseline="0" dirty="0" smtClean="0">
                <a:solidFill>
                  <a:schemeClr val="tx1"/>
                </a:solidFill>
                <a:latin typeface="+mn-lt"/>
                <a:ea typeface="+mn-ea"/>
                <a:cs typeface="+mn-cs"/>
              </a:rPr>
              <a:t> door </a:t>
            </a:r>
            <a:r>
              <a:rPr lang="nl-NL" sz="1200" kern="1200" baseline="0" dirty="0" err="1" smtClean="0">
                <a:solidFill>
                  <a:schemeClr val="tx1"/>
                </a:solidFill>
                <a:latin typeface="+mn-lt"/>
                <a:ea typeface="+mn-ea"/>
                <a:cs typeface="+mn-cs"/>
              </a:rPr>
              <a:t>pancreatische</a:t>
            </a:r>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α-cellen</a:t>
            </a:r>
            <a:r>
              <a:rPr lang="nl-NL" sz="1200" kern="1200" baseline="0" dirty="0" smtClean="0">
                <a:solidFill>
                  <a:schemeClr val="tx1"/>
                </a:solidFill>
                <a:latin typeface="+mn-lt"/>
                <a:ea typeface="+mn-ea"/>
                <a:cs typeface="+mn-cs"/>
              </a:rPr>
              <a:t>, hetgeen leidt</a:t>
            </a:r>
          </a:p>
          <a:p>
            <a:r>
              <a:rPr lang="nl-NL" sz="1200" kern="1200" baseline="0" dirty="0" smtClean="0">
                <a:solidFill>
                  <a:schemeClr val="tx1"/>
                </a:solidFill>
                <a:latin typeface="+mn-lt"/>
                <a:ea typeface="+mn-ea"/>
                <a:cs typeface="+mn-cs"/>
              </a:rPr>
              <a:t>tot een daling in de </a:t>
            </a:r>
            <a:r>
              <a:rPr lang="nl-NL" sz="1200" kern="1200" baseline="0" dirty="0" err="1" smtClean="0">
                <a:solidFill>
                  <a:schemeClr val="tx1"/>
                </a:solidFill>
                <a:latin typeface="+mn-lt"/>
                <a:ea typeface="+mn-ea"/>
                <a:cs typeface="+mn-cs"/>
              </a:rPr>
              <a:t>hepatische</a:t>
            </a:r>
            <a:r>
              <a:rPr lang="nl-NL" sz="1200" kern="1200" baseline="0" dirty="0" smtClean="0">
                <a:solidFill>
                  <a:schemeClr val="tx1"/>
                </a:solidFill>
                <a:latin typeface="+mn-lt"/>
                <a:ea typeface="+mn-ea"/>
                <a:cs typeface="+mn-cs"/>
              </a:rPr>
              <a:t> glucoseproductie.</a:t>
            </a:r>
          </a:p>
          <a:p>
            <a:r>
              <a:rPr lang="nl-NL" sz="1200" kern="1200" baseline="0" dirty="0" smtClean="0">
                <a:solidFill>
                  <a:schemeClr val="tx1"/>
                </a:solidFill>
                <a:latin typeface="+mn-lt"/>
                <a:ea typeface="+mn-ea"/>
                <a:cs typeface="+mn-cs"/>
              </a:rPr>
              <a:t>• DPP-4 is een enzym dat snel GLP-1 afbreekt.</a:t>
            </a:r>
          </a:p>
          <a:p>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Linagliptine</a:t>
            </a:r>
            <a:r>
              <a:rPr lang="nl-NL" sz="1200" kern="1200" baseline="0" dirty="0" smtClean="0">
                <a:solidFill>
                  <a:schemeClr val="tx1"/>
                </a:solidFill>
                <a:latin typeface="+mn-lt"/>
                <a:ea typeface="+mn-ea"/>
                <a:cs typeface="+mn-cs"/>
              </a:rPr>
              <a:t> werkt als remmer van DPP-4 en blokkeert de afbraak van GLP-1.</a:t>
            </a:r>
          </a:p>
          <a:p>
            <a:r>
              <a:rPr lang="nl-NL" sz="1200" kern="1200" baseline="0" dirty="0" smtClean="0">
                <a:solidFill>
                  <a:schemeClr val="tx1"/>
                </a:solidFill>
                <a:latin typeface="+mn-lt"/>
                <a:ea typeface="+mn-ea"/>
                <a:cs typeface="+mn-cs"/>
              </a:rPr>
              <a:t>• </a:t>
            </a:r>
            <a:r>
              <a:rPr lang="nl-NL" sz="1200" kern="1200" baseline="0" dirty="0" err="1" smtClean="0">
                <a:solidFill>
                  <a:schemeClr val="tx1"/>
                </a:solidFill>
                <a:latin typeface="+mn-lt"/>
                <a:ea typeface="+mn-ea"/>
                <a:cs typeface="+mn-cs"/>
              </a:rPr>
              <a:t>Linagliptine</a:t>
            </a:r>
            <a:r>
              <a:rPr lang="nl-NL" sz="1200" kern="1200" baseline="0" dirty="0" smtClean="0">
                <a:solidFill>
                  <a:schemeClr val="tx1"/>
                </a:solidFill>
                <a:latin typeface="+mn-lt"/>
                <a:ea typeface="+mn-ea"/>
                <a:cs typeface="+mn-cs"/>
              </a:rPr>
              <a:t> verhoogt en verlengt de actieve </a:t>
            </a:r>
            <a:r>
              <a:rPr lang="nl-NL" sz="1200" kern="1200" baseline="0" dirty="0" err="1" smtClean="0">
                <a:solidFill>
                  <a:schemeClr val="tx1"/>
                </a:solidFill>
                <a:latin typeface="+mn-lt"/>
                <a:ea typeface="+mn-ea"/>
                <a:cs typeface="+mn-cs"/>
              </a:rPr>
              <a:t>incretinesspiegels</a:t>
            </a:r>
            <a:r>
              <a:rPr lang="nl-NL" sz="1200" kern="1200" baseline="0" dirty="0" smtClean="0">
                <a:solidFill>
                  <a:schemeClr val="tx1"/>
                </a:solidFill>
                <a:latin typeface="+mn-lt"/>
                <a:ea typeface="+mn-ea"/>
                <a:cs typeface="+mn-cs"/>
              </a:rPr>
              <a:t>, waardoor de insulineafgifte</a:t>
            </a:r>
          </a:p>
          <a:p>
            <a:r>
              <a:rPr lang="nl-NL" sz="1200" kern="1200" baseline="0" dirty="0" smtClean="0">
                <a:solidFill>
                  <a:schemeClr val="tx1"/>
                </a:solidFill>
                <a:latin typeface="+mn-lt"/>
                <a:ea typeface="+mn-ea"/>
                <a:cs typeface="+mn-cs"/>
              </a:rPr>
              <a:t>toeneemt en het gehalte </a:t>
            </a:r>
            <a:r>
              <a:rPr lang="nl-NL" sz="1200" kern="1200" baseline="0" dirty="0" err="1" smtClean="0">
                <a:solidFill>
                  <a:schemeClr val="tx1"/>
                </a:solidFill>
                <a:latin typeface="+mn-lt"/>
                <a:ea typeface="+mn-ea"/>
                <a:cs typeface="+mn-cs"/>
              </a:rPr>
              <a:t>glucagon</a:t>
            </a:r>
            <a:r>
              <a:rPr lang="nl-NL" sz="1200" kern="1200" baseline="0" dirty="0" smtClean="0">
                <a:solidFill>
                  <a:schemeClr val="tx1"/>
                </a:solidFill>
                <a:latin typeface="+mn-lt"/>
                <a:ea typeface="+mn-ea"/>
                <a:cs typeface="+mn-cs"/>
              </a:rPr>
              <a:t> in de circulatie op een glucoseafhankelijke wijze daalt.</a:t>
            </a:r>
            <a:endParaRPr lang="nl-NL" dirty="0"/>
          </a:p>
        </p:txBody>
      </p:sp>
      <p:sp>
        <p:nvSpPr>
          <p:cNvPr id="4" name="Slide Number Placeholder 3"/>
          <p:cNvSpPr>
            <a:spLocks noGrp="1"/>
          </p:cNvSpPr>
          <p:nvPr>
            <p:ph type="sldNum" sz="quarter" idx="10"/>
          </p:nvPr>
        </p:nvSpPr>
        <p:spPr/>
        <p:txBody>
          <a:bodyPr/>
          <a:lstStyle/>
          <a:p>
            <a:fld id="{5DFCDC50-A06E-49F3-A90D-B61BF6F881FE}" type="slidenum">
              <a:rPr lang="de-DE" smtClean="0"/>
              <a:pPr/>
              <a:t>33</a:t>
            </a:fld>
            <a:endParaRPr lang="de-DE"/>
          </a:p>
        </p:txBody>
      </p:sp>
    </p:spTree>
    <p:extLst>
      <p:ext uri="{BB962C8B-B14F-4D97-AF65-F5344CB8AC3E}">
        <p14:creationId xmlns:p14="http://schemas.microsoft.com/office/powerpoint/2010/main" val="259849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200" b="1" noProof="0" dirty="0"/>
              <a:t>Notes</a:t>
            </a:r>
          </a:p>
          <a:p>
            <a:r>
              <a:rPr lang="en-GB" sz="1200" noProof="0" dirty="0"/>
              <a:t>Saxagliptin neither reduced nor increased the risk of the primary composite endpoint when added to standard of care in patients at high risk for CV events:</a:t>
            </a:r>
          </a:p>
          <a:p>
            <a:pPr lvl="1"/>
            <a:r>
              <a:rPr lang="en-GB" sz="1200" noProof="0" dirty="0"/>
              <a:t>The 2-year Kaplan–Meier rate was 7.3% for saxagliptin and 7.2% for placebo</a:t>
            </a:r>
          </a:p>
          <a:p>
            <a:pPr lvl="1"/>
            <a:r>
              <a:rPr lang="en-GB" sz="1200" noProof="0" dirty="0"/>
              <a:t>There were small differences in HbA1c between arms at trial end (7.7% saxagliptin vs 7.9% placebo; </a:t>
            </a:r>
            <a:r>
              <a:rPr lang="en-GB" sz="1200" i="1" noProof="0" dirty="0"/>
              <a:t>p</a:t>
            </a:r>
            <a:r>
              <a:rPr lang="en-GB" sz="1200" noProof="0" dirty="0"/>
              <a:t>&lt;0.001)</a:t>
            </a:r>
          </a:p>
          <a:p>
            <a:endParaRPr lang="en-GB" sz="1200" noProof="0" dirty="0"/>
          </a:p>
          <a:p>
            <a:pPr marL="0" indent="0">
              <a:buNone/>
            </a:pPr>
            <a:r>
              <a:rPr lang="en-GB" sz="1200" b="1" noProof="0" dirty="0"/>
              <a:t>Abbreviation</a:t>
            </a:r>
          </a:p>
          <a:p>
            <a:pPr marL="0" indent="0">
              <a:buNone/>
            </a:pPr>
            <a:r>
              <a:rPr lang="en-GB" sz="1200" noProof="0" dirty="0"/>
              <a:t>CV, cardiovascular; HbA1c, glycated haemoglobin</a:t>
            </a:r>
          </a:p>
          <a:p>
            <a:pPr marL="0" indent="0">
              <a:buNone/>
            </a:pPr>
            <a:endParaRPr lang="en-GB" sz="1200" b="1" noProof="0" dirty="0"/>
          </a:p>
          <a:p>
            <a:pPr marL="0" indent="0">
              <a:buNone/>
            </a:pPr>
            <a:r>
              <a:rPr lang="en-GB" sz="1200" b="1" noProof="0" dirty="0"/>
              <a:t>Reference</a:t>
            </a:r>
          </a:p>
          <a:p>
            <a:pPr marL="0" indent="0">
              <a:buNone/>
            </a:pPr>
            <a:r>
              <a:rPr lang="en-GB" sz="1200" noProof="0" dirty="0"/>
              <a:t>Scirica BM </a:t>
            </a:r>
            <a:r>
              <a:rPr lang="en-GB" sz="1200" i="1" noProof="0" dirty="0"/>
              <a:t>et al. Circulation </a:t>
            </a:r>
            <a:r>
              <a:rPr lang="en-GB" sz="1200" noProof="0" dirty="0"/>
              <a:t>2014;130:1579</a:t>
            </a:r>
          </a:p>
          <a:p>
            <a:endParaRPr lang="en-GB" sz="1200" noProof="0" dirty="0"/>
          </a:p>
        </p:txBody>
      </p:sp>
      <p:sp>
        <p:nvSpPr>
          <p:cNvPr id="4" name="Slide Number Placeholder 3"/>
          <p:cNvSpPr>
            <a:spLocks noGrp="1"/>
          </p:cNvSpPr>
          <p:nvPr>
            <p:ph type="sldNum" sz="quarter" idx="10"/>
          </p:nvPr>
        </p:nvSpPr>
        <p:spPr/>
        <p:txBody>
          <a:bodyPr/>
          <a:lstStyle/>
          <a:p>
            <a:fld id="{BFB8518A-D699-4533-9639-4981B3250E25}" type="slidenum">
              <a:rPr lang="en-GB" smtClean="0"/>
              <a:pPr/>
              <a:t>36</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84392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err="1"/>
              <a:t>Er</a:t>
            </a:r>
            <a:r>
              <a:rPr lang="en-GB" dirty="0"/>
              <a:t> </a:t>
            </a:r>
            <a:r>
              <a:rPr lang="en-GB" dirty="0" err="1"/>
              <a:t>bestaat</a:t>
            </a:r>
            <a:r>
              <a:rPr lang="en-GB" dirty="0"/>
              <a:t> in de NHG-</a:t>
            </a:r>
            <a:r>
              <a:rPr lang="en-GB" dirty="0" err="1"/>
              <a:t>standaard</a:t>
            </a:r>
            <a:r>
              <a:rPr lang="en-GB" dirty="0"/>
              <a:t> diabetes mellitus 2018 </a:t>
            </a:r>
            <a:r>
              <a:rPr lang="en-GB" dirty="0" err="1"/>
              <a:t>een</a:t>
            </a:r>
            <a:r>
              <a:rPr lang="en-GB" dirty="0"/>
              <a:t> </a:t>
            </a:r>
            <a:r>
              <a:rPr lang="en-GB" dirty="0" err="1"/>
              <a:t>voorkeur</a:t>
            </a:r>
            <a:r>
              <a:rPr lang="en-GB" dirty="0"/>
              <a:t> </a:t>
            </a:r>
            <a:r>
              <a:rPr lang="en-GB" dirty="0" err="1"/>
              <a:t>voor</a:t>
            </a:r>
            <a:r>
              <a:rPr lang="en-GB" dirty="0"/>
              <a:t> de DPP-4 </a:t>
            </a:r>
            <a:r>
              <a:rPr lang="en-GB" dirty="0" err="1"/>
              <a:t>remmer</a:t>
            </a:r>
            <a:r>
              <a:rPr lang="en-GB" dirty="0"/>
              <a:t> </a:t>
            </a:r>
            <a:r>
              <a:rPr lang="en-GB" dirty="0" err="1"/>
              <a:t>sitagliptine</a:t>
            </a:r>
            <a:r>
              <a:rPr lang="en-GB" dirty="0"/>
              <a:t>.</a:t>
            </a:r>
            <a:r>
              <a:rPr lang="en-GB" baseline="0" dirty="0"/>
              <a:t> </a:t>
            </a:r>
            <a:r>
              <a:rPr lang="en-GB" baseline="0" dirty="0" err="1"/>
              <a:t>Dit</a:t>
            </a:r>
            <a:r>
              <a:rPr lang="en-GB" baseline="0" dirty="0"/>
              <a:t> is op basis van de </a:t>
            </a:r>
            <a:r>
              <a:rPr lang="en-GB" baseline="0" dirty="0" err="1"/>
              <a:t>bewezen</a:t>
            </a:r>
            <a:r>
              <a:rPr lang="en-GB" baseline="0" dirty="0"/>
              <a:t> </a:t>
            </a:r>
            <a:r>
              <a:rPr lang="en-GB" baseline="0" dirty="0" err="1"/>
              <a:t>cardiovasculaire</a:t>
            </a:r>
            <a:r>
              <a:rPr lang="en-GB" baseline="0" dirty="0"/>
              <a:t> </a:t>
            </a:r>
            <a:r>
              <a:rPr lang="en-GB" baseline="0" dirty="0" err="1"/>
              <a:t>veiligheid</a:t>
            </a:r>
            <a:r>
              <a:rPr lang="en-GB" baseline="0" dirty="0"/>
              <a:t> </a:t>
            </a:r>
            <a:r>
              <a:rPr lang="en-GB" baseline="0" dirty="0" err="1"/>
              <a:t>bovenop</a:t>
            </a:r>
            <a:r>
              <a:rPr lang="en-GB" baseline="0" dirty="0"/>
              <a:t> </a:t>
            </a:r>
            <a:r>
              <a:rPr lang="en-GB" baseline="0" dirty="0" err="1"/>
              <a:t>standaardbehandeling</a:t>
            </a:r>
            <a:r>
              <a:rPr lang="en-GB" baseline="0" dirty="0"/>
              <a:t>. </a:t>
            </a:r>
            <a:r>
              <a:rPr lang="en-GB" baseline="0" dirty="0" err="1"/>
              <a:t>Sitagliptine</a:t>
            </a:r>
            <a:r>
              <a:rPr lang="en-GB" baseline="0" dirty="0"/>
              <a:t> was non-</a:t>
            </a:r>
            <a:r>
              <a:rPr lang="en-GB" baseline="0" dirty="0" err="1"/>
              <a:t>inferieur</a:t>
            </a:r>
            <a:r>
              <a:rPr lang="en-GB" baseline="0" dirty="0"/>
              <a:t> </a:t>
            </a:r>
            <a:r>
              <a:rPr lang="en-GB" baseline="0" dirty="0" err="1"/>
              <a:t>tav</a:t>
            </a:r>
            <a:r>
              <a:rPr lang="en-GB" baseline="0" dirty="0"/>
              <a:t> </a:t>
            </a:r>
            <a:r>
              <a:rPr lang="en-GB" baseline="0" dirty="0" err="1"/>
              <a:t>tijd</a:t>
            </a:r>
            <a:r>
              <a:rPr lang="en-GB" baseline="0" dirty="0"/>
              <a:t> tot </a:t>
            </a:r>
            <a:r>
              <a:rPr lang="en-GB" baseline="0" dirty="0" err="1"/>
              <a:t>optreden</a:t>
            </a:r>
            <a:r>
              <a:rPr lang="en-GB" baseline="0" dirty="0"/>
              <a:t> van </a:t>
            </a:r>
            <a:r>
              <a:rPr lang="en-GB" baseline="0" dirty="0" err="1"/>
              <a:t>eerste</a:t>
            </a:r>
            <a:r>
              <a:rPr lang="en-GB" baseline="0" dirty="0"/>
              <a:t> MACE (Major Adverse Cardiovascular Event) </a:t>
            </a:r>
            <a:r>
              <a:rPr lang="en-GB" baseline="0" dirty="0" err="1"/>
              <a:t>vergeleken</a:t>
            </a:r>
            <a:r>
              <a:rPr lang="en-GB" baseline="0" dirty="0"/>
              <a:t> met placebo. Het </a:t>
            </a:r>
            <a:r>
              <a:rPr lang="en-GB" baseline="0" dirty="0" err="1"/>
              <a:t>composiet</a:t>
            </a:r>
            <a:r>
              <a:rPr lang="en-GB" baseline="0" dirty="0"/>
              <a:t> </a:t>
            </a:r>
            <a:r>
              <a:rPr lang="en-GB" baseline="0" dirty="0" err="1"/>
              <a:t>eindpunt</a:t>
            </a:r>
            <a:r>
              <a:rPr lang="en-GB" baseline="0" dirty="0"/>
              <a:t> </a:t>
            </a:r>
            <a:r>
              <a:rPr lang="en-GB" baseline="0" dirty="0" err="1"/>
              <a:t>omvatte</a:t>
            </a:r>
            <a:r>
              <a:rPr lang="en-GB" baseline="0" dirty="0"/>
              <a:t> </a:t>
            </a:r>
            <a:r>
              <a:rPr lang="en-GB" baseline="0" dirty="0" err="1"/>
              <a:t>niet-fataal</a:t>
            </a:r>
            <a:r>
              <a:rPr lang="en-GB" baseline="0" dirty="0"/>
              <a:t> </a:t>
            </a:r>
            <a:r>
              <a:rPr lang="en-GB" baseline="0" dirty="0" err="1"/>
              <a:t>myocard</a:t>
            </a:r>
            <a:r>
              <a:rPr lang="en-GB" baseline="0" dirty="0"/>
              <a:t> infarct, </a:t>
            </a:r>
            <a:r>
              <a:rPr lang="en-GB" baseline="0" dirty="0" err="1"/>
              <a:t>niet</a:t>
            </a:r>
            <a:r>
              <a:rPr lang="en-GB" baseline="0" dirty="0"/>
              <a:t>-fatale </a:t>
            </a:r>
            <a:r>
              <a:rPr lang="en-GB" baseline="0" dirty="0" err="1"/>
              <a:t>beroerte</a:t>
            </a:r>
            <a:r>
              <a:rPr lang="en-GB" baseline="0" dirty="0"/>
              <a:t>, </a:t>
            </a:r>
            <a:r>
              <a:rPr lang="en-GB" baseline="0" dirty="0" err="1"/>
              <a:t>hospitalisatie</a:t>
            </a:r>
            <a:r>
              <a:rPr lang="en-GB" baseline="0" dirty="0"/>
              <a:t> </a:t>
            </a:r>
            <a:r>
              <a:rPr lang="en-GB" baseline="0" dirty="0" err="1"/>
              <a:t>voor</a:t>
            </a:r>
            <a:r>
              <a:rPr lang="en-GB" baseline="0" dirty="0"/>
              <a:t> angina pectoris </a:t>
            </a:r>
            <a:r>
              <a:rPr lang="en-GB" baseline="0" dirty="0" err="1"/>
              <a:t>en</a:t>
            </a:r>
            <a:r>
              <a:rPr lang="en-GB" baseline="0" dirty="0"/>
              <a:t> </a:t>
            </a:r>
            <a:r>
              <a:rPr lang="en-GB" baseline="0" dirty="0" err="1"/>
              <a:t>cardiovasculaire</a:t>
            </a:r>
            <a:r>
              <a:rPr lang="en-GB" baseline="0" dirty="0"/>
              <a:t> </a:t>
            </a:r>
            <a:r>
              <a:rPr lang="en-GB" baseline="0" dirty="0" err="1"/>
              <a:t>sterfte</a:t>
            </a:r>
            <a:r>
              <a:rPr lang="en-GB" baseline="0" dirty="0"/>
              <a:t>. De </a:t>
            </a:r>
            <a:r>
              <a:rPr lang="en-GB" baseline="0" dirty="0" err="1"/>
              <a:t>hazardratio</a:t>
            </a:r>
            <a:r>
              <a:rPr lang="en-GB" baseline="0" dirty="0"/>
              <a:t> </a:t>
            </a:r>
            <a:r>
              <a:rPr lang="en-GB" baseline="0" dirty="0" err="1"/>
              <a:t>voor</a:t>
            </a:r>
            <a:r>
              <a:rPr lang="en-GB" baseline="0" dirty="0"/>
              <a:t> MACE was 0,98 in de TECOS </a:t>
            </a:r>
            <a:r>
              <a:rPr lang="en-GB" baseline="0" dirty="0" err="1"/>
              <a:t>studie</a:t>
            </a:r>
            <a:r>
              <a:rPr lang="en-GB" baseline="0" dirty="0"/>
              <a:t>.</a:t>
            </a:r>
          </a:p>
          <a:p>
            <a:endParaRPr lang="en-GB" baseline="0" dirty="0"/>
          </a:p>
          <a:p>
            <a:r>
              <a:rPr lang="en-GB" baseline="0" dirty="0" err="1"/>
              <a:t>Saxagliptine</a:t>
            </a:r>
            <a:r>
              <a:rPr lang="en-GB" baseline="0" dirty="0"/>
              <a:t> </a:t>
            </a:r>
            <a:r>
              <a:rPr lang="en-GB" baseline="0" dirty="0" err="1"/>
              <a:t>heeft</a:t>
            </a:r>
            <a:r>
              <a:rPr lang="en-GB" baseline="0" dirty="0"/>
              <a:t> in de SAVOR-TIMI 53 </a:t>
            </a:r>
            <a:r>
              <a:rPr lang="en-GB" baseline="0" dirty="0" err="1"/>
              <a:t>studie</a:t>
            </a:r>
            <a:r>
              <a:rPr lang="en-GB" baseline="0" dirty="0"/>
              <a:t> </a:t>
            </a:r>
            <a:r>
              <a:rPr lang="en-GB" baseline="0" dirty="0" err="1"/>
              <a:t>ook</a:t>
            </a:r>
            <a:r>
              <a:rPr lang="en-GB" baseline="0" dirty="0"/>
              <a:t> </a:t>
            </a:r>
            <a:r>
              <a:rPr lang="en-GB" baseline="0" dirty="0" err="1"/>
              <a:t>aangetoond</a:t>
            </a:r>
            <a:r>
              <a:rPr lang="en-GB" baseline="0" dirty="0"/>
              <a:t> non-</a:t>
            </a:r>
            <a:r>
              <a:rPr lang="en-GB" baseline="0" dirty="0" err="1"/>
              <a:t>inferieur</a:t>
            </a:r>
            <a:r>
              <a:rPr lang="en-GB" baseline="0" dirty="0"/>
              <a:t> </a:t>
            </a:r>
            <a:r>
              <a:rPr lang="en-GB" baseline="0" dirty="0" err="1"/>
              <a:t>te</a:t>
            </a:r>
            <a:r>
              <a:rPr lang="en-GB" baseline="0" dirty="0"/>
              <a:t> </a:t>
            </a:r>
            <a:r>
              <a:rPr lang="en-GB" baseline="0" dirty="0" err="1"/>
              <a:t>zijn</a:t>
            </a:r>
            <a:r>
              <a:rPr lang="en-GB" baseline="0" dirty="0"/>
              <a:t> ten </a:t>
            </a:r>
            <a:r>
              <a:rPr lang="en-GB" baseline="0" dirty="0" err="1"/>
              <a:t>aanzien</a:t>
            </a:r>
            <a:r>
              <a:rPr lang="en-GB" baseline="0" dirty="0"/>
              <a:t> van </a:t>
            </a:r>
            <a:r>
              <a:rPr lang="en-GB" baseline="0" dirty="0" err="1"/>
              <a:t>tijd</a:t>
            </a:r>
            <a:r>
              <a:rPr lang="en-GB" baseline="0" dirty="0"/>
              <a:t> tot </a:t>
            </a:r>
            <a:r>
              <a:rPr lang="en-GB" baseline="0" dirty="0" err="1"/>
              <a:t>eerste</a:t>
            </a:r>
            <a:r>
              <a:rPr lang="en-GB" baseline="0" dirty="0"/>
              <a:t> </a:t>
            </a:r>
            <a:r>
              <a:rPr lang="en-GB" baseline="0" dirty="0" err="1"/>
              <a:t>optreden</a:t>
            </a:r>
            <a:r>
              <a:rPr lang="en-GB" baseline="0" dirty="0"/>
              <a:t> van MACE, </a:t>
            </a:r>
            <a:r>
              <a:rPr lang="en-GB" baseline="0" dirty="0" err="1"/>
              <a:t>echter</a:t>
            </a:r>
            <a:r>
              <a:rPr lang="en-GB" baseline="0" dirty="0"/>
              <a:t> </a:t>
            </a:r>
            <a:r>
              <a:rPr lang="en-GB" baseline="0" dirty="0" err="1"/>
              <a:t>hier</a:t>
            </a:r>
            <a:r>
              <a:rPr lang="en-GB" baseline="0" dirty="0"/>
              <a:t> </a:t>
            </a:r>
            <a:r>
              <a:rPr lang="en-GB" baseline="0" dirty="0" err="1"/>
              <a:t>werd</a:t>
            </a:r>
            <a:r>
              <a:rPr lang="en-GB" baseline="0" dirty="0"/>
              <a:t> </a:t>
            </a:r>
            <a:r>
              <a:rPr lang="en-GB" baseline="0" dirty="0" err="1"/>
              <a:t>ook</a:t>
            </a:r>
            <a:r>
              <a:rPr lang="en-GB" baseline="0" dirty="0"/>
              <a:t> </a:t>
            </a:r>
            <a:r>
              <a:rPr lang="en-GB" baseline="0" dirty="0" err="1"/>
              <a:t>een</a:t>
            </a:r>
            <a:r>
              <a:rPr lang="en-GB" baseline="0" dirty="0"/>
              <a:t> </a:t>
            </a:r>
            <a:r>
              <a:rPr lang="en-GB" baseline="0" dirty="0" err="1"/>
              <a:t>statistisch</a:t>
            </a:r>
            <a:r>
              <a:rPr lang="en-GB" baseline="0" dirty="0"/>
              <a:t> </a:t>
            </a:r>
            <a:r>
              <a:rPr lang="en-GB" baseline="0" dirty="0" err="1"/>
              <a:t>signifcante</a:t>
            </a:r>
            <a:r>
              <a:rPr lang="en-GB" baseline="0" dirty="0"/>
              <a:t> </a:t>
            </a:r>
            <a:r>
              <a:rPr lang="en-GB" baseline="0" dirty="0" err="1"/>
              <a:t>toename</a:t>
            </a:r>
            <a:r>
              <a:rPr lang="en-GB" baseline="0" dirty="0"/>
              <a:t> van </a:t>
            </a:r>
            <a:r>
              <a:rPr lang="en-GB" baseline="0" dirty="0" err="1"/>
              <a:t>hospitalisatie</a:t>
            </a:r>
            <a:r>
              <a:rPr lang="en-GB" baseline="0" dirty="0"/>
              <a:t> </a:t>
            </a:r>
            <a:r>
              <a:rPr lang="en-GB" baseline="0" dirty="0" err="1"/>
              <a:t>voor</a:t>
            </a:r>
            <a:r>
              <a:rPr lang="en-GB" baseline="0" dirty="0"/>
              <a:t> </a:t>
            </a:r>
            <a:r>
              <a:rPr lang="en-GB" baseline="0" dirty="0" err="1"/>
              <a:t>hartfalen</a:t>
            </a:r>
            <a:r>
              <a:rPr lang="en-GB" baseline="0" dirty="0"/>
              <a:t> </a:t>
            </a:r>
            <a:r>
              <a:rPr lang="en-GB" baseline="0" dirty="0" err="1"/>
              <a:t>gevonden</a:t>
            </a:r>
            <a:r>
              <a:rPr lang="en-GB" baseline="0" dirty="0"/>
              <a:t>.</a:t>
            </a:r>
          </a:p>
          <a:p>
            <a:endParaRPr lang="en-GB" baseline="0" dirty="0"/>
          </a:p>
          <a:p>
            <a:r>
              <a:rPr lang="en-GB" baseline="0" dirty="0" err="1"/>
              <a:t>Cardiovasculaire</a:t>
            </a:r>
            <a:r>
              <a:rPr lang="en-GB" baseline="0" dirty="0"/>
              <a:t> </a:t>
            </a:r>
            <a:r>
              <a:rPr lang="en-GB" baseline="0" dirty="0" err="1"/>
              <a:t>veiligheidsstudies</a:t>
            </a:r>
            <a:r>
              <a:rPr lang="en-GB" baseline="0" dirty="0"/>
              <a:t> </a:t>
            </a:r>
            <a:r>
              <a:rPr lang="en-GB" baseline="0" dirty="0" err="1"/>
              <a:t>zijn</a:t>
            </a:r>
            <a:r>
              <a:rPr lang="en-GB" baseline="0" dirty="0"/>
              <a:t> ten </a:t>
            </a:r>
            <a:r>
              <a:rPr lang="en-GB" baseline="0" dirty="0" err="1"/>
              <a:t>tijde</a:t>
            </a:r>
            <a:r>
              <a:rPr lang="en-GB" baseline="0" dirty="0"/>
              <a:t> van het </a:t>
            </a:r>
            <a:r>
              <a:rPr lang="en-GB" baseline="0" dirty="0" err="1"/>
              <a:t>publiceren</a:t>
            </a:r>
            <a:r>
              <a:rPr lang="en-GB" baseline="0" dirty="0"/>
              <a:t> van de NHG-</a:t>
            </a:r>
            <a:r>
              <a:rPr lang="en-GB" baseline="0" dirty="0" err="1"/>
              <a:t>standaard</a:t>
            </a:r>
            <a:r>
              <a:rPr lang="en-GB" baseline="0" dirty="0"/>
              <a:t> nog </a:t>
            </a:r>
            <a:r>
              <a:rPr lang="en-GB" baseline="0" dirty="0" err="1"/>
              <a:t>niet</a:t>
            </a:r>
            <a:r>
              <a:rPr lang="en-GB" baseline="0" dirty="0"/>
              <a:t> </a:t>
            </a:r>
            <a:r>
              <a:rPr lang="en-GB" baseline="0" dirty="0" err="1"/>
              <a:t>beschikbaar</a:t>
            </a:r>
            <a:r>
              <a:rPr lang="en-GB" baseline="0" dirty="0"/>
              <a:t> </a:t>
            </a:r>
            <a:r>
              <a:rPr lang="en-GB" baseline="0" dirty="0" err="1"/>
              <a:t>voor</a:t>
            </a:r>
            <a:r>
              <a:rPr lang="en-GB" baseline="0" dirty="0"/>
              <a:t> </a:t>
            </a:r>
            <a:r>
              <a:rPr lang="en-GB" baseline="0" dirty="0" err="1"/>
              <a:t>linagliptine</a:t>
            </a:r>
            <a:r>
              <a:rPr lang="en-GB" baseline="0" dirty="0"/>
              <a:t> </a:t>
            </a:r>
            <a:r>
              <a:rPr lang="en-GB" baseline="0" dirty="0" err="1"/>
              <a:t>en</a:t>
            </a:r>
            <a:r>
              <a:rPr lang="en-GB" baseline="0" dirty="0"/>
              <a:t> </a:t>
            </a:r>
            <a:r>
              <a:rPr lang="en-GB" baseline="0" dirty="0" err="1"/>
              <a:t>vildagliptine</a:t>
            </a:r>
            <a:r>
              <a:rPr lang="en-GB" baseline="0" dirty="0"/>
              <a:t>. </a:t>
            </a:r>
            <a:r>
              <a:rPr lang="en-GB" baseline="0" dirty="0" err="1"/>
              <a:t>Hierdoor</a:t>
            </a:r>
            <a:r>
              <a:rPr lang="en-GB" baseline="0" dirty="0"/>
              <a:t> is </a:t>
            </a:r>
            <a:r>
              <a:rPr lang="en-GB" baseline="0" dirty="0" err="1"/>
              <a:t>er</a:t>
            </a:r>
            <a:r>
              <a:rPr lang="en-GB" baseline="0" dirty="0"/>
              <a:t> </a:t>
            </a:r>
            <a:r>
              <a:rPr lang="en-GB" baseline="0" dirty="0" err="1"/>
              <a:t>een</a:t>
            </a:r>
            <a:r>
              <a:rPr lang="en-GB" baseline="0" dirty="0"/>
              <a:t> </a:t>
            </a:r>
            <a:r>
              <a:rPr lang="en-GB" baseline="0" dirty="0" err="1"/>
              <a:t>voorkeur</a:t>
            </a:r>
            <a:r>
              <a:rPr lang="en-GB" baseline="0" dirty="0"/>
              <a:t> </a:t>
            </a:r>
            <a:r>
              <a:rPr lang="en-GB" baseline="0" dirty="0" err="1"/>
              <a:t>voor</a:t>
            </a:r>
            <a:r>
              <a:rPr lang="en-GB" baseline="0" dirty="0"/>
              <a:t> </a:t>
            </a:r>
            <a:r>
              <a:rPr lang="en-GB" baseline="0" dirty="0" err="1"/>
              <a:t>sitagliptine</a:t>
            </a:r>
            <a:r>
              <a:rPr lang="en-GB" baseline="0" dirty="0"/>
              <a: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1. Green </a:t>
            </a:r>
            <a:r>
              <a:rPr lang="en-US" sz="1200" i="1" dirty="0">
                <a:solidFill>
                  <a:schemeClr val="tx2"/>
                </a:solidFill>
                <a:latin typeface="Arial" panose="020B0604020202020204" pitchFamily="34" charset="0"/>
                <a:cs typeface="Arial" panose="020B0604020202020204" pitchFamily="34" charset="0"/>
              </a:rPr>
              <a:t>et al,</a:t>
            </a:r>
            <a:r>
              <a:rPr lang="en-US" sz="1200" dirty="0">
                <a:solidFill>
                  <a:schemeClr val="tx2"/>
                </a:solidFill>
                <a:latin typeface="Arial" panose="020B0604020202020204" pitchFamily="34" charset="0"/>
                <a:cs typeface="Arial" panose="020B0604020202020204" pitchFamily="34" charset="0"/>
              </a:rPr>
              <a:t> </a:t>
            </a:r>
            <a:r>
              <a:rPr lang="en-US" sz="1200" i="1" dirty="0">
                <a:solidFill>
                  <a:schemeClr val="tx2"/>
                </a:solidFill>
                <a:latin typeface="Arial" panose="020B0604020202020204" pitchFamily="34" charset="0"/>
                <a:cs typeface="Arial" panose="020B0604020202020204" pitchFamily="34" charset="0"/>
              </a:rPr>
              <a:t>N </a:t>
            </a:r>
            <a:r>
              <a:rPr lang="en-US" sz="1200" i="1" dirty="0" err="1">
                <a:solidFill>
                  <a:schemeClr val="tx2"/>
                </a:solidFill>
                <a:latin typeface="Arial" panose="020B0604020202020204" pitchFamily="34" charset="0"/>
                <a:cs typeface="Arial" panose="020B0604020202020204" pitchFamily="34" charset="0"/>
              </a:rPr>
              <a:t>Engl</a:t>
            </a:r>
            <a:r>
              <a:rPr lang="en-US" sz="1200" i="1" dirty="0">
                <a:solidFill>
                  <a:schemeClr val="tx2"/>
                </a:solidFill>
                <a:latin typeface="Arial" panose="020B0604020202020204" pitchFamily="34" charset="0"/>
                <a:cs typeface="Arial" panose="020B0604020202020204" pitchFamily="34" charset="0"/>
              </a:rPr>
              <a:t> J Med </a:t>
            </a:r>
            <a:r>
              <a:rPr lang="en-US" sz="1200" dirty="0">
                <a:solidFill>
                  <a:schemeClr val="tx2"/>
                </a:solidFill>
                <a:latin typeface="Arial" panose="020B0604020202020204" pitchFamily="34" charset="0"/>
                <a:cs typeface="Arial" panose="020B0604020202020204" pitchFamily="34" charset="0"/>
              </a:rPr>
              <a:t>2015;373:232-42; 2. </a:t>
            </a:r>
            <a:r>
              <a:rPr lang="en-GB" baseline="0" dirty="0"/>
              <a:t>NHG-</a:t>
            </a:r>
            <a:r>
              <a:rPr lang="en-GB" baseline="0" dirty="0" err="1"/>
              <a:t>werkgroep</a:t>
            </a:r>
            <a:r>
              <a:rPr lang="en-GB" baseline="0" dirty="0"/>
              <a:t> Diabetes mellitus type 2. NHG-</a:t>
            </a:r>
            <a:r>
              <a:rPr lang="en-GB" baseline="0" dirty="0" err="1"/>
              <a:t>standaard</a:t>
            </a:r>
            <a:r>
              <a:rPr lang="en-GB" baseline="0" dirty="0"/>
              <a:t> Diabetes mellitus type 2, www.nhg.org.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72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09585"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Image Placeholder 5">
            <a:extLst>
              <a:ext uri="{FF2B5EF4-FFF2-40B4-BE49-F238E27FC236}">
                <a16:creationId xmlns:a16="http://schemas.microsoft.com/office/drawing/2014/main" id="{8F7ECDC6-19FE-4038-A7F5-4D7B18D00D7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A01BED7C-BC10-47D8-B508-ADA39E15B07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53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pPr>
              <a:defRPr/>
            </a:pPr>
            <a:fld id="{AB8A2402-D424-4CA5-84AD-B84127DF6578}" type="slidenum">
              <a:rPr lang="nl-NL" smtClean="0"/>
              <a:pPr>
                <a:defRPr/>
              </a:pPr>
              <a:t>8</a:t>
            </a:fld>
            <a:endParaRPr lang="nl-NL"/>
          </a:p>
        </p:txBody>
      </p:sp>
    </p:spTree>
    <p:extLst>
      <p:ext uri="{BB962C8B-B14F-4D97-AF65-F5344CB8AC3E}">
        <p14:creationId xmlns:p14="http://schemas.microsoft.com/office/powerpoint/2010/main" val="135211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err="1"/>
              <a:t>Er</a:t>
            </a:r>
            <a:r>
              <a:rPr lang="en-GB" dirty="0"/>
              <a:t> </a:t>
            </a:r>
            <a:r>
              <a:rPr lang="en-GB" dirty="0" err="1"/>
              <a:t>bestaat</a:t>
            </a:r>
            <a:r>
              <a:rPr lang="en-GB" dirty="0"/>
              <a:t> in de NHG-</a:t>
            </a:r>
            <a:r>
              <a:rPr lang="en-GB" dirty="0" err="1"/>
              <a:t>standaard</a:t>
            </a:r>
            <a:r>
              <a:rPr lang="en-GB" dirty="0"/>
              <a:t> diabetes mellitus 2018 </a:t>
            </a:r>
            <a:r>
              <a:rPr lang="en-GB" dirty="0" err="1"/>
              <a:t>een</a:t>
            </a:r>
            <a:r>
              <a:rPr lang="en-GB" dirty="0"/>
              <a:t> </a:t>
            </a:r>
            <a:r>
              <a:rPr lang="en-GB" dirty="0" err="1"/>
              <a:t>voorkeur</a:t>
            </a:r>
            <a:r>
              <a:rPr lang="en-GB" dirty="0"/>
              <a:t> </a:t>
            </a:r>
            <a:r>
              <a:rPr lang="en-GB" dirty="0" err="1"/>
              <a:t>voor</a:t>
            </a:r>
            <a:r>
              <a:rPr lang="en-GB" dirty="0"/>
              <a:t> de DPP-4 </a:t>
            </a:r>
            <a:r>
              <a:rPr lang="en-GB" dirty="0" err="1"/>
              <a:t>remmer</a:t>
            </a:r>
            <a:r>
              <a:rPr lang="en-GB" dirty="0"/>
              <a:t> </a:t>
            </a:r>
            <a:r>
              <a:rPr lang="en-GB" dirty="0" err="1"/>
              <a:t>sitagliptine</a:t>
            </a:r>
            <a:r>
              <a:rPr lang="en-GB" dirty="0"/>
              <a:t>.</a:t>
            </a:r>
            <a:r>
              <a:rPr lang="en-GB" baseline="0" dirty="0"/>
              <a:t> </a:t>
            </a:r>
            <a:r>
              <a:rPr lang="en-GB" baseline="0" dirty="0" err="1"/>
              <a:t>Dit</a:t>
            </a:r>
            <a:r>
              <a:rPr lang="en-GB" baseline="0" dirty="0"/>
              <a:t> is op basis van de </a:t>
            </a:r>
            <a:r>
              <a:rPr lang="en-GB" baseline="0" dirty="0" err="1"/>
              <a:t>bewezen</a:t>
            </a:r>
            <a:r>
              <a:rPr lang="en-GB" baseline="0" dirty="0"/>
              <a:t> </a:t>
            </a:r>
            <a:r>
              <a:rPr lang="en-GB" baseline="0" dirty="0" err="1"/>
              <a:t>cardiovasculaire</a:t>
            </a:r>
            <a:r>
              <a:rPr lang="en-GB" baseline="0" dirty="0"/>
              <a:t> </a:t>
            </a:r>
            <a:r>
              <a:rPr lang="en-GB" baseline="0" dirty="0" err="1"/>
              <a:t>veiligheid</a:t>
            </a:r>
            <a:r>
              <a:rPr lang="en-GB" baseline="0" dirty="0"/>
              <a:t> </a:t>
            </a:r>
            <a:r>
              <a:rPr lang="en-GB" baseline="0" dirty="0" err="1"/>
              <a:t>bovenop</a:t>
            </a:r>
            <a:r>
              <a:rPr lang="en-GB" baseline="0" dirty="0"/>
              <a:t> </a:t>
            </a:r>
            <a:r>
              <a:rPr lang="en-GB" baseline="0" dirty="0" err="1"/>
              <a:t>standaardbehandeling</a:t>
            </a:r>
            <a:r>
              <a:rPr lang="en-GB" baseline="0" dirty="0"/>
              <a:t>. </a:t>
            </a:r>
            <a:r>
              <a:rPr lang="en-GB" baseline="0" dirty="0" err="1"/>
              <a:t>Sitagliptine</a:t>
            </a:r>
            <a:r>
              <a:rPr lang="en-GB" baseline="0" dirty="0"/>
              <a:t> was non-</a:t>
            </a:r>
            <a:r>
              <a:rPr lang="en-GB" baseline="0" dirty="0" err="1"/>
              <a:t>inferieur</a:t>
            </a:r>
            <a:r>
              <a:rPr lang="en-GB" baseline="0" dirty="0"/>
              <a:t> </a:t>
            </a:r>
            <a:r>
              <a:rPr lang="en-GB" baseline="0" dirty="0" err="1"/>
              <a:t>tav</a:t>
            </a:r>
            <a:r>
              <a:rPr lang="en-GB" baseline="0" dirty="0"/>
              <a:t> </a:t>
            </a:r>
            <a:r>
              <a:rPr lang="en-GB" baseline="0" dirty="0" err="1"/>
              <a:t>tijd</a:t>
            </a:r>
            <a:r>
              <a:rPr lang="en-GB" baseline="0" dirty="0"/>
              <a:t> tot </a:t>
            </a:r>
            <a:r>
              <a:rPr lang="en-GB" baseline="0" dirty="0" err="1"/>
              <a:t>optreden</a:t>
            </a:r>
            <a:r>
              <a:rPr lang="en-GB" baseline="0" dirty="0"/>
              <a:t> van </a:t>
            </a:r>
            <a:r>
              <a:rPr lang="en-GB" baseline="0" dirty="0" err="1"/>
              <a:t>eerste</a:t>
            </a:r>
            <a:r>
              <a:rPr lang="en-GB" baseline="0" dirty="0"/>
              <a:t> MACE (Major Adverse Cardiovascular Event) </a:t>
            </a:r>
            <a:r>
              <a:rPr lang="en-GB" baseline="0" dirty="0" err="1"/>
              <a:t>vergeleken</a:t>
            </a:r>
            <a:r>
              <a:rPr lang="en-GB" baseline="0" dirty="0"/>
              <a:t> met placebo. Het </a:t>
            </a:r>
            <a:r>
              <a:rPr lang="en-GB" baseline="0" dirty="0" err="1"/>
              <a:t>composiet</a:t>
            </a:r>
            <a:r>
              <a:rPr lang="en-GB" baseline="0" dirty="0"/>
              <a:t> </a:t>
            </a:r>
            <a:r>
              <a:rPr lang="en-GB" baseline="0" dirty="0" err="1"/>
              <a:t>eindpunt</a:t>
            </a:r>
            <a:r>
              <a:rPr lang="en-GB" baseline="0" dirty="0"/>
              <a:t> </a:t>
            </a:r>
            <a:r>
              <a:rPr lang="en-GB" baseline="0" dirty="0" err="1"/>
              <a:t>omvatte</a:t>
            </a:r>
            <a:r>
              <a:rPr lang="en-GB" baseline="0" dirty="0"/>
              <a:t> </a:t>
            </a:r>
            <a:r>
              <a:rPr lang="en-GB" baseline="0" dirty="0" err="1"/>
              <a:t>niet-fataal</a:t>
            </a:r>
            <a:r>
              <a:rPr lang="en-GB" baseline="0" dirty="0"/>
              <a:t> </a:t>
            </a:r>
            <a:r>
              <a:rPr lang="en-GB" baseline="0" dirty="0" err="1"/>
              <a:t>myocard</a:t>
            </a:r>
            <a:r>
              <a:rPr lang="en-GB" baseline="0" dirty="0"/>
              <a:t> infarct, </a:t>
            </a:r>
            <a:r>
              <a:rPr lang="en-GB" baseline="0" dirty="0" err="1"/>
              <a:t>niet</a:t>
            </a:r>
            <a:r>
              <a:rPr lang="en-GB" baseline="0" dirty="0"/>
              <a:t>-fatale </a:t>
            </a:r>
            <a:r>
              <a:rPr lang="en-GB" baseline="0" dirty="0" err="1"/>
              <a:t>beroerte</a:t>
            </a:r>
            <a:r>
              <a:rPr lang="en-GB" baseline="0" dirty="0"/>
              <a:t>, </a:t>
            </a:r>
            <a:r>
              <a:rPr lang="en-GB" baseline="0" dirty="0" err="1"/>
              <a:t>hospitalisatie</a:t>
            </a:r>
            <a:r>
              <a:rPr lang="en-GB" baseline="0" dirty="0"/>
              <a:t> </a:t>
            </a:r>
            <a:r>
              <a:rPr lang="en-GB" baseline="0" dirty="0" err="1"/>
              <a:t>voor</a:t>
            </a:r>
            <a:r>
              <a:rPr lang="en-GB" baseline="0" dirty="0"/>
              <a:t> angina pectoris </a:t>
            </a:r>
            <a:r>
              <a:rPr lang="en-GB" baseline="0" dirty="0" err="1"/>
              <a:t>en</a:t>
            </a:r>
            <a:r>
              <a:rPr lang="en-GB" baseline="0" dirty="0"/>
              <a:t> </a:t>
            </a:r>
            <a:r>
              <a:rPr lang="en-GB" baseline="0" dirty="0" err="1"/>
              <a:t>cardiovasculaire</a:t>
            </a:r>
            <a:r>
              <a:rPr lang="en-GB" baseline="0" dirty="0"/>
              <a:t> </a:t>
            </a:r>
            <a:r>
              <a:rPr lang="en-GB" baseline="0" dirty="0" err="1"/>
              <a:t>sterfte</a:t>
            </a:r>
            <a:r>
              <a:rPr lang="en-GB" baseline="0" dirty="0"/>
              <a:t>. De </a:t>
            </a:r>
            <a:r>
              <a:rPr lang="en-GB" baseline="0" dirty="0" err="1"/>
              <a:t>hazardratio</a:t>
            </a:r>
            <a:r>
              <a:rPr lang="en-GB" baseline="0" dirty="0"/>
              <a:t> </a:t>
            </a:r>
            <a:r>
              <a:rPr lang="en-GB" baseline="0" dirty="0" err="1"/>
              <a:t>voor</a:t>
            </a:r>
            <a:r>
              <a:rPr lang="en-GB" baseline="0" dirty="0"/>
              <a:t> MACE was 0,98 in de TECOS </a:t>
            </a:r>
            <a:r>
              <a:rPr lang="en-GB" baseline="0" dirty="0" err="1"/>
              <a:t>studie</a:t>
            </a:r>
            <a:r>
              <a:rPr lang="en-GB" baseline="0" dirty="0"/>
              <a:t>.</a:t>
            </a:r>
          </a:p>
          <a:p>
            <a:endParaRPr lang="en-GB" baseline="0" dirty="0"/>
          </a:p>
          <a:p>
            <a:r>
              <a:rPr lang="en-GB" baseline="0" dirty="0" err="1"/>
              <a:t>Saxagliptine</a:t>
            </a:r>
            <a:r>
              <a:rPr lang="en-GB" baseline="0" dirty="0"/>
              <a:t> </a:t>
            </a:r>
            <a:r>
              <a:rPr lang="en-GB" baseline="0" dirty="0" err="1"/>
              <a:t>heeft</a:t>
            </a:r>
            <a:r>
              <a:rPr lang="en-GB" baseline="0" dirty="0"/>
              <a:t> in de SAVOR-TIMI 53 </a:t>
            </a:r>
            <a:r>
              <a:rPr lang="en-GB" baseline="0" dirty="0" err="1"/>
              <a:t>studie</a:t>
            </a:r>
            <a:r>
              <a:rPr lang="en-GB" baseline="0" dirty="0"/>
              <a:t> </a:t>
            </a:r>
            <a:r>
              <a:rPr lang="en-GB" baseline="0" dirty="0" err="1"/>
              <a:t>ook</a:t>
            </a:r>
            <a:r>
              <a:rPr lang="en-GB" baseline="0" dirty="0"/>
              <a:t> </a:t>
            </a:r>
            <a:r>
              <a:rPr lang="en-GB" baseline="0" dirty="0" err="1"/>
              <a:t>aangetoond</a:t>
            </a:r>
            <a:r>
              <a:rPr lang="en-GB" baseline="0" dirty="0"/>
              <a:t> non-</a:t>
            </a:r>
            <a:r>
              <a:rPr lang="en-GB" baseline="0" dirty="0" err="1"/>
              <a:t>inferieur</a:t>
            </a:r>
            <a:r>
              <a:rPr lang="en-GB" baseline="0" dirty="0"/>
              <a:t> </a:t>
            </a:r>
            <a:r>
              <a:rPr lang="en-GB" baseline="0" dirty="0" err="1"/>
              <a:t>te</a:t>
            </a:r>
            <a:r>
              <a:rPr lang="en-GB" baseline="0" dirty="0"/>
              <a:t> </a:t>
            </a:r>
            <a:r>
              <a:rPr lang="en-GB" baseline="0" dirty="0" err="1"/>
              <a:t>zijn</a:t>
            </a:r>
            <a:r>
              <a:rPr lang="en-GB" baseline="0" dirty="0"/>
              <a:t> ten </a:t>
            </a:r>
            <a:r>
              <a:rPr lang="en-GB" baseline="0" dirty="0" err="1"/>
              <a:t>aanzien</a:t>
            </a:r>
            <a:r>
              <a:rPr lang="en-GB" baseline="0" dirty="0"/>
              <a:t> van </a:t>
            </a:r>
            <a:r>
              <a:rPr lang="en-GB" baseline="0" dirty="0" err="1"/>
              <a:t>tijd</a:t>
            </a:r>
            <a:r>
              <a:rPr lang="en-GB" baseline="0" dirty="0"/>
              <a:t> tot </a:t>
            </a:r>
            <a:r>
              <a:rPr lang="en-GB" baseline="0" dirty="0" err="1"/>
              <a:t>eerste</a:t>
            </a:r>
            <a:r>
              <a:rPr lang="en-GB" baseline="0" dirty="0"/>
              <a:t> </a:t>
            </a:r>
            <a:r>
              <a:rPr lang="en-GB" baseline="0" dirty="0" err="1"/>
              <a:t>optreden</a:t>
            </a:r>
            <a:r>
              <a:rPr lang="en-GB" baseline="0" dirty="0"/>
              <a:t> van MACE, </a:t>
            </a:r>
            <a:r>
              <a:rPr lang="en-GB" baseline="0" dirty="0" err="1"/>
              <a:t>echter</a:t>
            </a:r>
            <a:r>
              <a:rPr lang="en-GB" baseline="0" dirty="0"/>
              <a:t> </a:t>
            </a:r>
            <a:r>
              <a:rPr lang="en-GB" baseline="0" dirty="0" err="1"/>
              <a:t>hier</a:t>
            </a:r>
            <a:r>
              <a:rPr lang="en-GB" baseline="0" dirty="0"/>
              <a:t> </a:t>
            </a:r>
            <a:r>
              <a:rPr lang="en-GB" baseline="0" dirty="0" err="1"/>
              <a:t>werd</a:t>
            </a:r>
            <a:r>
              <a:rPr lang="en-GB" baseline="0" dirty="0"/>
              <a:t> </a:t>
            </a:r>
            <a:r>
              <a:rPr lang="en-GB" baseline="0" dirty="0" err="1"/>
              <a:t>ook</a:t>
            </a:r>
            <a:r>
              <a:rPr lang="en-GB" baseline="0" dirty="0"/>
              <a:t> </a:t>
            </a:r>
            <a:r>
              <a:rPr lang="en-GB" baseline="0" dirty="0" err="1"/>
              <a:t>een</a:t>
            </a:r>
            <a:r>
              <a:rPr lang="en-GB" baseline="0" dirty="0"/>
              <a:t> </a:t>
            </a:r>
            <a:r>
              <a:rPr lang="en-GB" baseline="0" dirty="0" err="1"/>
              <a:t>statistisch</a:t>
            </a:r>
            <a:r>
              <a:rPr lang="en-GB" baseline="0" dirty="0"/>
              <a:t> </a:t>
            </a:r>
            <a:r>
              <a:rPr lang="en-GB" baseline="0" dirty="0" err="1"/>
              <a:t>signifcante</a:t>
            </a:r>
            <a:r>
              <a:rPr lang="en-GB" baseline="0" dirty="0"/>
              <a:t> </a:t>
            </a:r>
            <a:r>
              <a:rPr lang="en-GB" baseline="0" dirty="0" err="1"/>
              <a:t>toename</a:t>
            </a:r>
            <a:r>
              <a:rPr lang="en-GB" baseline="0" dirty="0"/>
              <a:t> van </a:t>
            </a:r>
            <a:r>
              <a:rPr lang="en-GB" baseline="0" dirty="0" err="1"/>
              <a:t>hospitalisatie</a:t>
            </a:r>
            <a:r>
              <a:rPr lang="en-GB" baseline="0" dirty="0"/>
              <a:t> </a:t>
            </a:r>
            <a:r>
              <a:rPr lang="en-GB" baseline="0" dirty="0" err="1"/>
              <a:t>voor</a:t>
            </a:r>
            <a:r>
              <a:rPr lang="en-GB" baseline="0" dirty="0"/>
              <a:t> </a:t>
            </a:r>
            <a:r>
              <a:rPr lang="en-GB" baseline="0" dirty="0" err="1"/>
              <a:t>hartfalen</a:t>
            </a:r>
            <a:r>
              <a:rPr lang="en-GB" baseline="0" dirty="0"/>
              <a:t> </a:t>
            </a:r>
            <a:r>
              <a:rPr lang="en-GB" baseline="0" dirty="0" err="1"/>
              <a:t>gevonden</a:t>
            </a:r>
            <a:r>
              <a:rPr lang="en-GB" baseline="0" dirty="0"/>
              <a:t>.</a:t>
            </a:r>
          </a:p>
          <a:p>
            <a:endParaRPr lang="en-GB" baseline="0" dirty="0"/>
          </a:p>
          <a:p>
            <a:r>
              <a:rPr lang="en-GB" baseline="0" dirty="0" err="1"/>
              <a:t>Cardiovasculaire</a:t>
            </a:r>
            <a:r>
              <a:rPr lang="en-GB" baseline="0" dirty="0"/>
              <a:t> </a:t>
            </a:r>
            <a:r>
              <a:rPr lang="en-GB" baseline="0" dirty="0" err="1"/>
              <a:t>veiligheidsstudies</a:t>
            </a:r>
            <a:r>
              <a:rPr lang="en-GB" baseline="0" dirty="0"/>
              <a:t> </a:t>
            </a:r>
            <a:r>
              <a:rPr lang="en-GB" baseline="0" dirty="0" err="1"/>
              <a:t>zijn</a:t>
            </a:r>
            <a:r>
              <a:rPr lang="en-GB" baseline="0" dirty="0"/>
              <a:t> ten </a:t>
            </a:r>
            <a:r>
              <a:rPr lang="en-GB" baseline="0" dirty="0" err="1"/>
              <a:t>tijde</a:t>
            </a:r>
            <a:r>
              <a:rPr lang="en-GB" baseline="0" dirty="0"/>
              <a:t> van het </a:t>
            </a:r>
            <a:r>
              <a:rPr lang="en-GB" baseline="0" dirty="0" err="1"/>
              <a:t>publiceren</a:t>
            </a:r>
            <a:r>
              <a:rPr lang="en-GB" baseline="0" dirty="0"/>
              <a:t> van de NHG-</a:t>
            </a:r>
            <a:r>
              <a:rPr lang="en-GB" baseline="0" dirty="0" err="1"/>
              <a:t>standaard</a:t>
            </a:r>
            <a:r>
              <a:rPr lang="en-GB" baseline="0" dirty="0"/>
              <a:t> nog </a:t>
            </a:r>
            <a:r>
              <a:rPr lang="en-GB" baseline="0" dirty="0" err="1"/>
              <a:t>niet</a:t>
            </a:r>
            <a:r>
              <a:rPr lang="en-GB" baseline="0" dirty="0"/>
              <a:t> </a:t>
            </a:r>
            <a:r>
              <a:rPr lang="en-GB" baseline="0" dirty="0" err="1"/>
              <a:t>beschikbaar</a:t>
            </a:r>
            <a:r>
              <a:rPr lang="en-GB" baseline="0" dirty="0"/>
              <a:t> </a:t>
            </a:r>
            <a:r>
              <a:rPr lang="en-GB" baseline="0" dirty="0" err="1"/>
              <a:t>voor</a:t>
            </a:r>
            <a:r>
              <a:rPr lang="en-GB" baseline="0" dirty="0"/>
              <a:t> </a:t>
            </a:r>
            <a:r>
              <a:rPr lang="en-GB" baseline="0" dirty="0" err="1"/>
              <a:t>linagliptine</a:t>
            </a:r>
            <a:r>
              <a:rPr lang="en-GB" baseline="0" dirty="0"/>
              <a:t> </a:t>
            </a:r>
            <a:r>
              <a:rPr lang="en-GB" baseline="0" dirty="0" err="1"/>
              <a:t>en</a:t>
            </a:r>
            <a:r>
              <a:rPr lang="en-GB" baseline="0" dirty="0"/>
              <a:t> </a:t>
            </a:r>
            <a:r>
              <a:rPr lang="en-GB" baseline="0" dirty="0" err="1"/>
              <a:t>vildagliptine</a:t>
            </a:r>
            <a:r>
              <a:rPr lang="en-GB" baseline="0" dirty="0"/>
              <a:t>. </a:t>
            </a:r>
            <a:r>
              <a:rPr lang="en-GB" baseline="0" dirty="0" err="1"/>
              <a:t>Hierdoor</a:t>
            </a:r>
            <a:r>
              <a:rPr lang="en-GB" baseline="0" dirty="0"/>
              <a:t> is </a:t>
            </a:r>
            <a:r>
              <a:rPr lang="en-GB" baseline="0" dirty="0" err="1"/>
              <a:t>er</a:t>
            </a:r>
            <a:r>
              <a:rPr lang="en-GB" baseline="0" dirty="0"/>
              <a:t> </a:t>
            </a:r>
            <a:r>
              <a:rPr lang="en-GB" baseline="0" dirty="0" err="1"/>
              <a:t>een</a:t>
            </a:r>
            <a:r>
              <a:rPr lang="en-GB" baseline="0" dirty="0"/>
              <a:t> </a:t>
            </a:r>
            <a:r>
              <a:rPr lang="en-GB" baseline="0" dirty="0" err="1"/>
              <a:t>voorkeur</a:t>
            </a:r>
            <a:r>
              <a:rPr lang="en-GB" baseline="0" dirty="0"/>
              <a:t> </a:t>
            </a:r>
            <a:r>
              <a:rPr lang="en-GB" baseline="0" dirty="0" err="1"/>
              <a:t>voor</a:t>
            </a:r>
            <a:r>
              <a:rPr lang="en-GB" baseline="0" dirty="0"/>
              <a:t> </a:t>
            </a:r>
            <a:r>
              <a:rPr lang="en-GB" baseline="0" dirty="0" err="1"/>
              <a:t>sitagliptine</a:t>
            </a:r>
            <a:r>
              <a:rPr lang="en-GB" baseline="0" dirty="0"/>
              <a:t>.</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1. Green </a:t>
            </a:r>
            <a:r>
              <a:rPr lang="en-US" sz="1200" i="1" dirty="0">
                <a:solidFill>
                  <a:schemeClr val="tx2"/>
                </a:solidFill>
                <a:latin typeface="Arial" panose="020B0604020202020204" pitchFamily="34" charset="0"/>
                <a:cs typeface="Arial" panose="020B0604020202020204" pitchFamily="34" charset="0"/>
              </a:rPr>
              <a:t>et al,</a:t>
            </a:r>
            <a:r>
              <a:rPr lang="en-US" sz="1200" dirty="0">
                <a:solidFill>
                  <a:schemeClr val="tx2"/>
                </a:solidFill>
                <a:latin typeface="Arial" panose="020B0604020202020204" pitchFamily="34" charset="0"/>
                <a:cs typeface="Arial" panose="020B0604020202020204" pitchFamily="34" charset="0"/>
              </a:rPr>
              <a:t> </a:t>
            </a:r>
            <a:r>
              <a:rPr lang="en-US" sz="1200" i="1" dirty="0">
                <a:solidFill>
                  <a:schemeClr val="tx2"/>
                </a:solidFill>
                <a:latin typeface="Arial" panose="020B0604020202020204" pitchFamily="34" charset="0"/>
                <a:cs typeface="Arial" panose="020B0604020202020204" pitchFamily="34" charset="0"/>
              </a:rPr>
              <a:t>N </a:t>
            </a:r>
            <a:r>
              <a:rPr lang="en-US" sz="1200" i="1" dirty="0" err="1">
                <a:solidFill>
                  <a:schemeClr val="tx2"/>
                </a:solidFill>
                <a:latin typeface="Arial" panose="020B0604020202020204" pitchFamily="34" charset="0"/>
                <a:cs typeface="Arial" panose="020B0604020202020204" pitchFamily="34" charset="0"/>
              </a:rPr>
              <a:t>Engl</a:t>
            </a:r>
            <a:r>
              <a:rPr lang="en-US" sz="1200" i="1" dirty="0">
                <a:solidFill>
                  <a:schemeClr val="tx2"/>
                </a:solidFill>
                <a:latin typeface="Arial" panose="020B0604020202020204" pitchFamily="34" charset="0"/>
                <a:cs typeface="Arial" panose="020B0604020202020204" pitchFamily="34" charset="0"/>
              </a:rPr>
              <a:t> J Med </a:t>
            </a:r>
            <a:r>
              <a:rPr lang="en-US" sz="1200" dirty="0">
                <a:solidFill>
                  <a:schemeClr val="tx2"/>
                </a:solidFill>
                <a:latin typeface="Arial" panose="020B0604020202020204" pitchFamily="34" charset="0"/>
                <a:cs typeface="Arial" panose="020B0604020202020204" pitchFamily="34" charset="0"/>
              </a:rPr>
              <a:t>2015;373:232-42; 2. </a:t>
            </a:r>
            <a:r>
              <a:rPr lang="en-GB" baseline="0" dirty="0"/>
              <a:t>NHG-</a:t>
            </a:r>
            <a:r>
              <a:rPr lang="en-GB" baseline="0" dirty="0" err="1"/>
              <a:t>werkgroep</a:t>
            </a:r>
            <a:r>
              <a:rPr lang="en-GB" baseline="0" dirty="0"/>
              <a:t> Diabetes mellitus type 2. NHG-</a:t>
            </a:r>
            <a:r>
              <a:rPr lang="en-GB" baseline="0" dirty="0" err="1"/>
              <a:t>standaard</a:t>
            </a:r>
            <a:r>
              <a:rPr lang="en-GB" baseline="0" dirty="0"/>
              <a:t> Diabetes mellitus type 2, www.nhg.org.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70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Besides potentiation of insulin secretion, both incretins have several additional actions [1. Holst 2007]. GLP-1 also functions as an enterogastrone – an inhibitor of upper gastrointestinal motility and secretion – as such, it decreases gastric-emptying rates, and thus reduces postprandial glucose excursions [4. Holst 1999].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GLP-1 also suppresses appetite and food intake, and chronic administration leads to weight loss [2. Zander</a:t>
            </a:r>
            <a:r>
              <a:rPr lang="en-GB" sz="1200" kern="1200" baseline="0" dirty="0">
                <a:solidFill>
                  <a:schemeClr val="tx1"/>
                </a:solidFill>
                <a:effectLst/>
                <a:latin typeface="+mn-lt"/>
                <a:ea typeface="+mn-ea"/>
                <a:cs typeface="+mn-cs"/>
              </a:rPr>
              <a:t> 2002</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Holst, J.J. (1999) Glucagon-like peptide 1(GLP-1): an intestinal hormone signalling nutritional abundance, with an unusual therapeutic potential. Trends Endocrinol. </a:t>
            </a:r>
            <a:r>
              <a:rPr lang="en-GB" sz="1200" kern="1200" dirty="0" err="1">
                <a:solidFill>
                  <a:schemeClr val="tx1"/>
                </a:solidFill>
                <a:effectLst/>
                <a:latin typeface="+mn-lt"/>
                <a:ea typeface="+mn-ea"/>
                <a:cs typeface="+mn-cs"/>
              </a:rPr>
              <a:t>Metab</a:t>
            </a:r>
            <a:r>
              <a:rPr lang="en-GB" sz="1200" kern="1200" dirty="0">
                <a:solidFill>
                  <a:schemeClr val="tx1"/>
                </a:solidFill>
                <a:effectLst/>
                <a:latin typeface="+mn-lt"/>
                <a:ea typeface="+mn-ea"/>
                <a:cs typeface="+mn-cs"/>
              </a:rPr>
              <a:t>. 10, 229–234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Zander, M. et al.(2002) Effect of 6-week course of glucagon-like peptide 1 on glycaemic control, insulin sensitivity, and b-cell function in type 2 diabetes: a parallel-group study. Lancet 359, 824–830</a:t>
            </a:r>
          </a:p>
          <a:p>
            <a:endParaRPr lang="nl-NL" dirty="0"/>
          </a:p>
        </p:txBody>
      </p:sp>
      <p:sp>
        <p:nvSpPr>
          <p:cNvPr id="4" name="Tijdelijke aanduiding voor dianummer 3"/>
          <p:cNvSpPr>
            <a:spLocks noGrp="1"/>
          </p:cNvSpPr>
          <p:nvPr>
            <p:ph type="sldNum" sz="quarter" idx="10"/>
          </p:nvPr>
        </p:nvSpPr>
        <p:spPr/>
        <p:txBody>
          <a:bodyPr/>
          <a:lstStyle/>
          <a:p>
            <a:fld id="{86418C72-B495-438F-970E-011849DAF24A}" type="slidenum">
              <a:rPr lang="en-GB" smtClean="0">
                <a:solidFill>
                  <a:prstClr val="black"/>
                </a:solidFill>
                <a:latin typeface="Calibri"/>
              </a:rPr>
              <a:pPr/>
              <a:t>43</a:t>
            </a:fld>
            <a:endParaRPr lang="en-GB">
              <a:solidFill>
                <a:prstClr val="black"/>
              </a:solidFill>
              <a:latin typeface="Calibri"/>
            </a:endParaRPr>
          </a:p>
        </p:txBody>
      </p:sp>
    </p:spTree>
    <p:extLst>
      <p:ext uri="{BB962C8B-B14F-4D97-AF65-F5344CB8AC3E}">
        <p14:creationId xmlns:p14="http://schemas.microsoft.com/office/powerpoint/2010/main" val="2709264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err="1"/>
              <a:t>Voor</a:t>
            </a:r>
            <a:r>
              <a:rPr lang="en-GB" dirty="0"/>
              <a:t> de GLP-1 </a:t>
            </a:r>
            <a:r>
              <a:rPr lang="en-GB" dirty="0" err="1"/>
              <a:t>ra</a:t>
            </a:r>
            <a:r>
              <a:rPr lang="en-GB" dirty="0"/>
              <a:t> </a:t>
            </a:r>
            <a:r>
              <a:rPr lang="en-GB" dirty="0" err="1"/>
              <a:t>zijn</a:t>
            </a:r>
            <a:r>
              <a:rPr lang="en-GB" dirty="0"/>
              <a:t> </a:t>
            </a:r>
            <a:r>
              <a:rPr lang="en-GB" dirty="0" err="1"/>
              <a:t>ook</a:t>
            </a:r>
            <a:r>
              <a:rPr lang="en-GB" dirty="0"/>
              <a:t> </a:t>
            </a:r>
            <a:r>
              <a:rPr lang="en-GB" dirty="0" err="1"/>
              <a:t>cardiovasculaire</a:t>
            </a:r>
            <a:r>
              <a:rPr lang="en-GB" dirty="0"/>
              <a:t> </a:t>
            </a:r>
            <a:r>
              <a:rPr lang="en-GB" dirty="0" err="1"/>
              <a:t>veiligheidstudies</a:t>
            </a:r>
            <a:r>
              <a:rPr lang="en-GB" dirty="0"/>
              <a:t> </a:t>
            </a:r>
            <a:r>
              <a:rPr lang="en-GB" dirty="0" err="1"/>
              <a:t>uitgevoerd</a:t>
            </a:r>
            <a:r>
              <a:rPr lang="en-GB" dirty="0"/>
              <a:t>. In de ELIXA</a:t>
            </a:r>
            <a:r>
              <a:rPr lang="en-GB" baseline="0" dirty="0"/>
              <a:t> </a:t>
            </a:r>
            <a:r>
              <a:rPr lang="en-GB" baseline="0" dirty="0" err="1"/>
              <a:t>studie</a:t>
            </a:r>
            <a:r>
              <a:rPr lang="en-GB" baseline="0" dirty="0"/>
              <a:t> is </a:t>
            </a:r>
            <a:r>
              <a:rPr lang="en-GB" baseline="0" dirty="0" err="1"/>
              <a:t>tijd</a:t>
            </a:r>
            <a:r>
              <a:rPr lang="en-GB" baseline="0" dirty="0"/>
              <a:t> tot </a:t>
            </a:r>
            <a:r>
              <a:rPr lang="en-GB" baseline="0" dirty="0" err="1"/>
              <a:t>eerste</a:t>
            </a:r>
            <a:r>
              <a:rPr lang="en-GB" baseline="0" dirty="0"/>
              <a:t> </a:t>
            </a:r>
            <a:r>
              <a:rPr lang="en-GB" baseline="0" dirty="0" err="1"/>
              <a:t>optreden</a:t>
            </a:r>
            <a:r>
              <a:rPr lang="en-GB" baseline="0" dirty="0"/>
              <a:t> van MACE, </a:t>
            </a:r>
            <a:r>
              <a:rPr lang="en-GB" baseline="0" dirty="0" err="1"/>
              <a:t>bestaande</a:t>
            </a:r>
            <a:r>
              <a:rPr lang="en-GB" baseline="0" dirty="0"/>
              <a:t> </a:t>
            </a:r>
            <a:r>
              <a:rPr lang="en-GB" baseline="0" dirty="0" err="1"/>
              <a:t>uit</a:t>
            </a:r>
            <a:r>
              <a:rPr lang="en-GB" baseline="0" dirty="0"/>
              <a:t> </a:t>
            </a:r>
            <a:r>
              <a:rPr lang="en-GB" baseline="0" dirty="0" err="1"/>
              <a:t>niet-fataal</a:t>
            </a:r>
            <a:r>
              <a:rPr lang="en-GB" baseline="0" dirty="0"/>
              <a:t> </a:t>
            </a:r>
            <a:r>
              <a:rPr lang="en-GB" baseline="0" dirty="0" err="1"/>
              <a:t>myocard</a:t>
            </a:r>
            <a:r>
              <a:rPr lang="en-GB" baseline="0" dirty="0"/>
              <a:t> infarct, </a:t>
            </a:r>
            <a:r>
              <a:rPr lang="en-GB" baseline="0" dirty="0" err="1"/>
              <a:t>niet</a:t>
            </a:r>
            <a:r>
              <a:rPr lang="en-GB" baseline="0" dirty="0"/>
              <a:t>-fatale </a:t>
            </a:r>
            <a:r>
              <a:rPr lang="en-GB" baseline="0" dirty="0" err="1"/>
              <a:t>beroerte</a:t>
            </a:r>
            <a:r>
              <a:rPr lang="en-GB" baseline="0" dirty="0"/>
              <a:t>, </a:t>
            </a:r>
            <a:r>
              <a:rPr lang="en-GB" baseline="0" dirty="0" err="1"/>
              <a:t>hospitalisatie</a:t>
            </a:r>
            <a:r>
              <a:rPr lang="en-GB" baseline="0" dirty="0"/>
              <a:t> </a:t>
            </a:r>
            <a:r>
              <a:rPr lang="en-GB" baseline="0" dirty="0" err="1"/>
              <a:t>voor</a:t>
            </a:r>
            <a:r>
              <a:rPr lang="en-GB" baseline="0" dirty="0"/>
              <a:t> angina pectoris </a:t>
            </a:r>
            <a:r>
              <a:rPr lang="en-GB" baseline="0" dirty="0" err="1"/>
              <a:t>en</a:t>
            </a:r>
            <a:r>
              <a:rPr lang="en-GB" baseline="0" dirty="0"/>
              <a:t> </a:t>
            </a:r>
            <a:r>
              <a:rPr lang="en-GB" baseline="0" dirty="0" err="1"/>
              <a:t>cardiovasculaire</a:t>
            </a:r>
            <a:r>
              <a:rPr lang="en-GB" baseline="0" dirty="0"/>
              <a:t> </a:t>
            </a:r>
            <a:r>
              <a:rPr lang="en-GB" baseline="0" dirty="0" err="1"/>
              <a:t>sterfte</a:t>
            </a:r>
            <a:r>
              <a:rPr lang="en-GB" baseline="0" dirty="0"/>
              <a:t>, </a:t>
            </a:r>
            <a:r>
              <a:rPr lang="en-GB" baseline="0" dirty="0" err="1"/>
              <a:t>tussen</a:t>
            </a:r>
            <a:r>
              <a:rPr lang="en-GB" baseline="0" dirty="0"/>
              <a:t> placebo </a:t>
            </a:r>
            <a:r>
              <a:rPr lang="en-GB" baseline="0" dirty="0" err="1"/>
              <a:t>en</a:t>
            </a:r>
            <a:r>
              <a:rPr lang="en-GB" baseline="0" dirty="0"/>
              <a:t> </a:t>
            </a:r>
            <a:r>
              <a:rPr lang="en-GB" baseline="0" dirty="0" err="1"/>
              <a:t>lixisenatide</a:t>
            </a:r>
            <a:r>
              <a:rPr lang="en-GB" baseline="0" dirty="0"/>
              <a:t> </a:t>
            </a:r>
            <a:r>
              <a:rPr lang="en-GB" baseline="0" dirty="0" err="1"/>
              <a:t>onderzocht</a:t>
            </a:r>
            <a:r>
              <a:rPr lang="en-GB" baseline="0" dirty="0"/>
              <a:t> in </a:t>
            </a:r>
            <a:r>
              <a:rPr lang="en-GB" baseline="0" dirty="0" err="1"/>
              <a:t>een</a:t>
            </a:r>
            <a:r>
              <a:rPr lang="en-GB" baseline="0" dirty="0"/>
              <a:t> </a:t>
            </a:r>
            <a:r>
              <a:rPr lang="en-GB" baseline="0" dirty="0" err="1"/>
              <a:t>populatie</a:t>
            </a:r>
            <a:r>
              <a:rPr lang="en-GB" baseline="0" dirty="0"/>
              <a:t> type 2 diabetes </a:t>
            </a:r>
            <a:r>
              <a:rPr lang="en-GB" baseline="0" dirty="0" err="1"/>
              <a:t>patiënten</a:t>
            </a:r>
            <a:r>
              <a:rPr lang="en-GB" baseline="0" dirty="0"/>
              <a:t> die recent </a:t>
            </a:r>
            <a:r>
              <a:rPr lang="en-GB" baseline="0" dirty="0" err="1"/>
              <a:t>een</a:t>
            </a:r>
            <a:r>
              <a:rPr lang="en-GB" baseline="0" dirty="0"/>
              <a:t> </a:t>
            </a:r>
            <a:r>
              <a:rPr lang="en-GB" baseline="0" dirty="0" err="1"/>
              <a:t>acuut</a:t>
            </a:r>
            <a:r>
              <a:rPr lang="en-GB" baseline="0" dirty="0"/>
              <a:t> </a:t>
            </a:r>
            <a:r>
              <a:rPr lang="en-GB" baseline="0" dirty="0" err="1"/>
              <a:t>coronair</a:t>
            </a:r>
            <a:r>
              <a:rPr lang="en-GB" baseline="0" dirty="0"/>
              <a:t> </a:t>
            </a:r>
            <a:r>
              <a:rPr lang="en-GB" baseline="0" dirty="0" err="1"/>
              <a:t>syndroom</a:t>
            </a:r>
            <a:r>
              <a:rPr lang="en-GB" baseline="0" dirty="0"/>
              <a:t> </a:t>
            </a:r>
            <a:r>
              <a:rPr lang="en-GB" baseline="0" dirty="0" err="1"/>
              <a:t>hebben</a:t>
            </a:r>
            <a:r>
              <a:rPr lang="en-GB" baseline="0" dirty="0"/>
              <a:t> </a:t>
            </a:r>
            <a:r>
              <a:rPr lang="en-GB" baseline="0" dirty="0" err="1"/>
              <a:t>gehad</a:t>
            </a:r>
            <a:r>
              <a:rPr lang="en-GB" baseline="0" dirty="0"/>
              <a:t>. </a:t>
            </a:r>
            <a:r>
              <a:rPr lang="en-GB" baseline="0" dirty="0" err="1"/>
              <a:t>Lixisenatide</a:t>
            </a:r>
            <a:r>
              <a:rPr lang="en-GB" baseline="0" dirty="0"/>
              <a:t> is non-</a:t>
            </a:r>
            <a:r>
              <a:rPr lang="en-GB" baseline="0" dirty="0" err="1"/>
              <a:t>inferieur</a:t>
            </a:r>
            <a:r>
              <a:rPr lang="en-GB" baseline="0" dirty="0"/>
              <a:t> versus placebo.</a:t>
            </a:r>
          </a:p>
          <a:p>
            <a:endParaRPr lang="en-GB" baseline="0" dirty="0"/>
          </a:p>
          <a:p>
            <a:r>
              <a:rPr lang="en-GB" baseline="0" dirty="0" err="1"/>
              <a:t>Exenatide</a:t>
            </a:r>
            <a:r>
              <a:rPr lang="en-GB" baseline="0" dirty="0"/>
              <a:t> met </a:t>
            </a:r>
            <a:r>
              <a:rPr lang="en-GB" baseline="0" dirty="0" err="1"/>
              <a:t>verlengde</a:t>
            </a:r>
            <a:r>
              <a:rPr lang="en-GB" baseline="0" dirty="0"/>
              <a:t> </a:t>
            </a:r>
            <a:r>
              <a:rPr lang="en-GB" baseline="0" dirty="0" err="1"/>
              <a:t>afgifte</a:t>
            </a:r>
            <a:r>
              <a:rPr lang="en-GB" baseline="0" dirty="0"/>
              <a:t> is </a:t>
            </a:r>
            <a:r>
              <a:rPr lang="en-GB" baseline="0" dirty="0" err="1"/>
              <a:t>onderzocht</a:t>
            </a:r>
            <a:r>
              <a:rPr lang="en-GB" baseline="0" dirty="0"/>
              <a:t> in de EXSCEL </a:t>
            </a:r>
            <a:r>
              <a:rPr lang="en-GB" baseline="0" dirty="0" err="1"/>
              <a:t>studie</a:t>
            </a:r>
            <a:r>
              <a:rPr lang="en-GB" baseline="0" dirty="0"/>
              <a:t>. </a:t>
            </a:r>
            <a:r>
              <a:rPr lang="en-GB" baseline="0" dirty="0" err="1"/>
              <a:t>Ongeveer</a:t>
            </a:r>
            <a:r>
              <a:rPr lang="en-GB" baseline="0" dirty="0"/>
              <a:t> 70% van de </a:t>
            </a:r>
            <a:r>
              <a:rPr lang="en-GB" baseline="0" dirty="0" err="1"/>
              <a:t>deelnemers</a:t>
            </a:r>
            <a:r>
              <a:rPr lang="en-GB" baseline="0" dirty="0"/>
              <a:t> had </a:t>
            </a:r>
            <a:r>
              <a:rPr lang="en-GB" baseline="0" dirty="0" err="1"/>
              <a:t>bewezen</a:t>
            </a:r>
            <a:r>
              <a:rPr lang="en-GB" baseline="0" dirty="0"/>
              <a:t> </a:t>
            </a:r>
            <a:r>
              <a:rPr lang="en-GB" baseline="0" dirty="0" err="1"/>
              <a:t>cardiovasculaire</a:t>
            </a:r>
            <a:r>
              <a:rPr lang="en-GB" baseline="0" dirty="0"/>
              <a:t> </a:t>
            </a:r>
            <a:r>
              <a:rPr lang="en-GB" baseline="0" dirty="0" err="1"/>
              <a:t>aandoeningen</a:t>
            </a:r>
            <a:r>
              <a:rPr lang="en-GB" baseline="0" dirty="0"/>
              <a:t> </a:t>
            </a:r>
            <a:r>
              <a:rPr lang="en-GB" baseline="0" dirty="0" err="1"/>
              <a:t>en</a:t>
            </a:r>
            <a:r>
              <a:rPr lang="en-GB" baseline="0" dirty="0"/>
              <a:t> 30% had </a:t>
            </a:r>
            <a:r>
              <a:rPr lang="en-GB" baseline="0" dirty="0" err="1"/>
              <a:t>geen</a:t>
            </a:r>
            <a:r>
              <a:rPr lang="en-GB" baseline="0" dirty="0"/>
              <a:t> </a:t>
            </a:r>
            <a:r>
              <a:rPr lang="en-GB" baseline="0" dirty="0" err="1"/>
              <a:t>eerder</a:t>
            </a:r>
            <a:r>
              <a:rPr lang="en-GB" baseline="0" dirty="0"/>
              <a:t> </a:t>
            </a:r>
            <a:r>
              <a:rPr lang="en-GB" baseline="0" dirty="0" err="1"/>
              <a:t>cardiovasculair</a:t>
            </a:r>
            <a:r>
              <a:rPr lang="en-GB" baseline="0" dirty="0"/>
              <a:t> event </a:t>
            </a:r>
            <a:r>
              <a:rPr lang="en-GB" baseline="0" dirty="0" err="1"/>
              <a:t>doorgemaakt</a:t>
            </a:r>
            <a:r>
              <a:rPr lang="en-GB" baseline="0" dirty="0"/>
              <a:t>. EXSCEL is non-</a:t>
            </a:r>
            <a:r>
              <a:rPr lang="en-GB" baseline="0" dirty="0" err="1"/>
              <a:t>inferieur</a:t>
            </a:r>
            <a:r>
              <a:rPr lang="en-GB" baseline="0" dirty="0"/>
              <a:t> versus placebo </a:t>
            </a:r>
            <a:r>
              <a:rPr lang="en-GB" baseline="0" dirty="0" err="1"/>
              <a:t>toegevoegd</a:t>
            </a:r>
            <a:r>
              <a:rPr lang="en-GB" baseline="0" dirty="0"/>
              <a:t> </a:t>
            </a:r>
            <a:r>
              <a:rPr lang="en-GB" baseline="0" dirty="0" err="1"/>
              <a:t>aan</a:t>
            </a:r>
            <a:r>
              <a:rPr lang="en-GB" baseline="0" dirty="0"/>
              <a:t> </a:t>
            </a:r>
            <a:r>
              <a:rPr lang="en-GB" baseline="0" dirty="0" err="1"/>
              <a:t>standaarbehandeling</a:t>
            </a:r>
            <a:r>
              <a:rPr lang="en-GB" baseline="0" dirty="0"/>
              <a:t> </a:t>
            </a:r>
            <a:r>
              <a:rPr lang="en-GB" baseline="0" dirty="0" err="1"/>
              <a:t>tav</a:t>
            </a:r>
            <a:r>
              <a:rPr lang="en-GB" baseline="0" dirty="0"/>
              <a:t> </a:t>
            </a:r>
            <a:r>
              <a:rPr lang="en-GB" baseline="0" dirty="0" err="1"/>
              <a:t>tijd</a:t>
            </a:r>
            <a:r>
              <a:rPr lang="en-GB" baseline="0" dirty="0"/>
              <a:t> tot </a:t>
            </a:r>
            <a:r>
              <a:rPr lang="en-GB" baseline="0" dirty="0" err="1"/>
              <a:t>eerste</a:t>
            </a:r>
            <a:r>
              <a:rPr lang="en-GB" baseline="0" dirty="0"/>
              <a:t> </a:t>
            </a:r>
            <a:r>
              <a:rPr lang="en-GB" baseline="0" dirty="0" err="1"/>
              <a:t>optreden</a:t>
            </a:r>
            <a:r>
              <a:rPr lang="en-GB" baseline="0" dirty="0"/>
              <a:t> van </a:t>
            </a:r>
            <a:r>
              <a:rPr lang="en-GB" baseline="0" dirty="0" err="1"/>
              <a:t>niet-fataal</a:t>
            </a:r>
            <a:r>
              <a:rPr lang="en-GB" baseline="0" dirty="0"/>
              <a:t> </a:t>
            </a:r>
            <a:r>
              <a:rPr lang="en-GB" baseline="0" dirty="0" err="1"/>
              <a:t>myocard</a:t>
            </a:r>
            <a:r>
              <a:rPr lang="en-GB" baseline="0" dirty="0"/>
              <a:t> infarct, </a:t>
            </a:r>
            <a:r>
              <a:rPr lang="en-GB" baseline="0" dirty="0" err="1"/>
              <a:t>niet</a:t>
            </a:r>
            <a:r>
              <a:rPr lang="en-GB" baseline="0" dirty="0"/>
              <a:t>-fatale </a:t>
            </a:r>
            <a:r>
              <a:rPr lang="en-GB" baseline="0" dirty="0" err="1"/>
              <a:t>beroerte</a:t>
            </a:r>
            <a:r>
              <a:rPr lang="en-GB" baseline="0" dirty="0"/>
              <a:t> </a:t>
            </a:r>
            <a:r>
              <a:rPr lang="en-GB" baseline="0" dirty="0" err="1"/>
              <a:t>en</a:t>
            </a:r>
            <a:r>
              <a:rPr lang="en-GB" baseline="0" dirty="0"/>
              <a:t> </a:t>
            </a:r>
            <a:r>
              <a:rPr lang="en-GB" baseline="0" dirty="0" err="1"/>
              <a:t>cardiovasculaire</a:t>
            </a:r>
            <a:r>
              <a:rPr lang="en-GB" baseline="0" dirty="0"/>
              <a:t> </a:t>
            </a:r>
            <a:r>
              <a:rPr lang="en-GB" baseline="0" dirty="0" err="1"/>
              <a:t>sterfte</a:t>
            </a:r>
            <a:r>
              <a:rPr lang="en-GB" baseline="0" dirty="0"/>
              <a:t>.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Arial" panose="020B0604020202020204" pitchFamily="34" charset="0"/>
                <a:cs typeface="Arial" panose="020B0604020202020204" pitchFamily="34" charset="0"/>
              </a:rPr>
              <a:t>1. </a:t>
            </a:r>
            <a:r>
              <a:rPr lang="en-US" sz="1200" dirty="0" err="1">
                <a:solidFill>
                  <a:schemeClr val="tx2"/>
                </a:solidFill>
                <a:latin typeface="Arial" panose="020B0604020202020204" pitchFamily="34" charset="0"/>
                <a:cs typeface="Arial" panose="020B0604020202020204" pitchFamily="34" charset="0"/>
              </a:rPr>
              <a:t>Pfeffer</a:t>
            </a:r>
            <a:r>
              <a:rPr lang="en-US" sz="1200" dirty="0">
                <a:solidFill>
                  <a:schemeClr val="tx2"/>
                </a:solidFill>
                <a:latin typeface="Arial" panose="020B0604020202020204" pitchFamily="34" charset="0"/>
                <a:cs typeface="Arial" panose="020B0604020202020204" pitchFamily="34" charset="0"/>
              </a:rPr>
              <a:t> </a:t>
            </a:r>
            <a:r>
              <a:rPr lang="en-US" sz="1200" i="1" dirty="0">
                <a:solidFill>
                  <a:schemeClr val="tx2"/>
                </a:solidFill>
                <a:latin typeface="Arial" panose="020B0604020202020204" pitchFamily="34" charset="0"/>
                <a:cs typeface="Arial" panose="020B0604020202020204" pitchFamily="34" charset="0"/>
              </a:rPr>
              <a:t>et al, N </a:t>
            </a:r>
            <a:r>
              <a:rPr lang="en-US" sz="1200" i="1" dirty="0" err="1">
                <a:solidFill>
                  <a:schemeClr val="tx2"/>
                </a:solidFill>
                <a:latin typeface="Arial" panose="020B0604020202020204" pitchFamily="34" charset="0"/>
                <a:cs typeface="Arial" panose="020B0604020202020204" pitchFamily="34" charset="0"/>
              </a:rPr>
              <a:t>Engl</a:t>
            </a:r>
            <a:r>
              <a:rPr lang="en-US" sz="1200" i="1" dirty="0">
                <a:solidFill>
                  <a:schemeClr val="tx2"/>
                </a:solidFill>
                <a:latin typeface="Arial" panose="020B0604020202020204" pitchFamily="34" charset="0"/>
                <a:cs typeface="Arial" panose="020B0604020202020204" pitchFamily="34" charset="0"/>
              </a:rPr>
              <a:t> J Med </a:t>
            </a:r>
            <a:r>
              <a:rPr lang="en-US" sz="1200" dirty="0">
                <a:solidFill>
                  <a:schemeClr val="tx2"/>
                </a:solidFill>
                <a:latin typeface="Arial" panose="020B0604020202020204" pitchFamily="34" charset="0"/>
                <a:cs typeface="Arial" panose="020B0604020202020204" pitchFamily="34" charset="0"/>
              </a:rPr>
              <a:t>2015;373:2247-57; 2. Holman </a:t>
            </a:r>
            <a:r>
              <a:rPr lang="en-US" sz="1200" i="1" dirty="0">
                <a:solidFill>
                  <a:schemeClr val="tx2"/>
                </a:solidFill>
                <a:latin typeface="Arial" panose="020B0604020202020204" pitchFamily="34" charset="0"/>
                <a:cs typeface="Arial" panose="020B0604020202020204" pitchFamily="34" charset="0"/>
              </a:rPr>
              <a:t>et</a:t>
            </a:r>
            <a:r>
              <a:rPr lang="en-US" sz="1200" dirty="0">
                <a:solidFill>
                  <a:schemeClr val="tx2"/>
                </a:solidFill>
                <a:latin typeface="Arial" panose="020B0604020202020204" pitchFamily="34" charset="0"/>
                <a:cs typeface="Arial" panose="020B0604020202020204" pitchFamily="34" charset="0"/>
              </a:rPr>
              <a:t> </a:t>
            </a:r>
            <a:r>
              <a:rPr lang="en-US" sz="1200" i="1" dirty="0">
                <a:solidFill>
                  <a:schemeClr val="tx2"/>
                </a:solidFill>
                <a:latin typeface="Arial" panose="020B0604020202020204" pitchFamily="34" charset="0"/>
                <a:cs typeface="Arial" panose="020B0604020202020204" pitchFamily="34" charset="0"/>
              </a:rPr>
              <a:t>al,</a:t>
            </a:r>
            <a:r>
              <a:rPr lang="en-US" sz="1200" dirty="0">
                <a:solidFill>
                  <a:schemeClr val="tx2"/>
                </a:solidFill>
                <a:latin typeface="Arial" panose="020B0604020202020204" pitchFamily="34" charset="0"/>
                <a:cs typeface="Arial" panose="020B0604020202020204" pitchFamily="34" charset="0"/>
              </a:rPr>
              <a:t> </a:t>
            </a:r>
            <a:r>
              <a:rPr lang="en-US" sz="1200" i="1" dirty="0">
                <a:solidFill>
                  <a:schemeClr val="tx2"/>
                </a:solidFill>
                <a:latin typeface="Arial" panose="020B0604020202020204" pitchFamily="34" charset="0"/>
                <a:cs typeface="Arial" panose="020B0604020202020204" pitchFamily="34" charset="0"/>
              </a:rPr>
              <a:t>N </a:t>
            </a:r>
            <a:r>
              <a:rPr lang="en-US" sz="1200" i="1" dirty="0" err="1">
                <a:solidFill>
                  <a:schemeClr val="tx2"/>
                </a:solidFill>
                <a:latin typeface="Arial" panose="020B0604020202020204" pitchFamily="34" charset="0"/>
                <a:cs typeface="Arial" panose="020B0604020202020204" pitchFamily="34" charset="0"/>
              </a:rPr>
              <a:t>Engl</a:t>
            </a:r>
            <a:r>
              <a:rPr lang="en-US" sz="1200" i="1" dirty="0">
                <a:solidFill>
                  <a:schemeClr val="tx2"/>
                </a:solidFill>
                <a:latin typeface="Arial" panose="020B0604020202020204" pitchFamily="34" charset="0"/>
                <a:cs typeface="Arial" panose="020B0604020202020204" pitchFamily="34" charset="0"/>
              </a:rPr>
              <a:t> J Med </a:t>
            </a:r>
            <a:r>
              <a:rPr lang="en-US" sz="1200" dirty="0">
                <a:solidFill>
                  <a:schemeClr val="tx2"/>
                </a:solidFill>
                <a:latin typeface="Arial" panose="020B0604020202020204" pitchFamily="34" charset="0"/>
                <a:cs typeface="Arial" panose="020B0604020202020204" pitchFamily="34" charset="0"/>
              </a:rPr>
              <a:t>2017;377:1228-39.</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latin typeface="Calibri"/>
              </a:rPr>
              <a:pPr/>
              <a:t>45</a:t>
            </a:fld>
            <a:endParaRPr lang="en-GB" dirty="0">
              <a:solidFill>
                <a:prstClr val="black"/>
              </a:solidFill>
              <a:latin typeface="Calibri"/>
            </a:endParaRPr>
          </a:p>
        </p:txBody>
      </p:sp>
    </p:spTree>
    <p:extLst>
      <p:ext uri="{BB962C8B-B14F-4D97-AF65-F5344CB8AC3E}">
        <p14:creationId xmlns:p14="http://schemas.microsoft.com/office/powerpoint/2010/main" val="3900990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kern="1200" baseline="0" dirty="0" err="1">
                <a:solidFill>
                  <a:schemeClr val="tx1"/>
                </a:solidFill>
                <a:latin typeface="+mn-lt"/>
                <a:ea typeface="+mn-ea"/>
                <a:cs typeface="+mn-cs"/>
              </a:rPr>
              <a:t>Giugliano</a:t>
            </a:r>
            <a:r>
              <a:rPr lang="nl-NL" sz="1200" b="1" i="0" u="none" strike="noStrike" kern="1200" baseline="0" dirty="0">
                <a:solidFill>
                  <a:schemeClr val="tx1"/>
                </a:solidFill>
                <a:latin typeface="+mn-lt"/>
                <a:ea typeface="+mn-ea"/>
                <a:cs typeface="+mn-cs"/>
              </a:rPr>
              <a:t> 2019; meta-analysis</a:t>
            </a:r>
            <a:endParaRPr lang="nl-NL" dirty="0"/>
          </a:p>
          <a:p>
            <a:endParaRPr lang="en-US" dirty="0"/>
          </a:p>
          <a:p>
            <a:endParaRPr lang="nl-NL" dirty="0"/>
          </a:p>
        </p:txBody>
      </p:sp>
      <p:sp>
        <p:nvSpPr>
          <p:cNvPr id="4" name="Slide Number Placeholder 3"/>
          <p:cNvSpPr>
            <a:spLocks noGrp="1"/>
          </p:cNvSpPr>
          <p:nvPr>
            <p:ph type="sldNum" sz="quarter" idx="5"/>
          </p:nvPr>
        </p:nvSpPr>
        <p:spPr/>
        <p:txBody>
          <a:bodyPr/>
          <a:lstStyle/>
          <a:p>
            <a:fld id="{AE4DB0BE-D58D-433E-8713-12BD68577FC5}" type="slidenum">
              <a:rPr lang="nl-NL" smtClean="0"/>
              <a:t>48</a:t>
            </a:fld>
            <a:endParaRPr lang="nl-NL"/>
          </a:p>
        </p:txBody>
      </p:sp>
    </p:spTree>
    <p:extLst>
      <p:ext uri="{BB962C8B-B14F-4D97-AF65-F5344CB8AC3E}">
        <p14:creationId xmlns:p14="http://schemas.microsoft.com/office/powerpoint/2010/main" val="3952064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nl-NL" smtClean="0">
                <a:solidFill>
                  <a:prstClr val="black"/>
                </a:solidFill>
                <a:latin typeface="Calibri"/>
              </a:rPr>
              <a:pPr/>
              <a:t>49</a:t>
            </a:fld>
            <a:endParaRPr lang="nl-NL" dirty="0">
              <a:solidFill>
                <a:prstClr val="black"/>
              </a:solidFill>
              <a:latin typeface="Calibri"/>
            </a:endParaRPr>
          </a:p>
        </p:txBody>
      </p:sp>
    </p:spTree>
    <p:extLst>
      <p:ext uri="{BB962C8B-B14F-4D97-AF65-F5344CB8AC3E}">
        <p14:creationId xmlns:p14="http://schemas.microsoft.com/office/powerpoint/2010/main" val="113795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576E89B1-B476-4C59-A1AE-E6F2A1941AB8}" type="slidenum">
              <a:rPr lang="nl-NL" smtClean="0">
                <a:solidFill>
                  <a:prstClr val="black"/>
                </a:solidFill>
                <a:latin typeface="Calibri"/>
              </a:rPr>
              <a:pPr/>
              <a:t>52</a:t>
            </a:fld>
            <a:endParaRPr lang="nl-NL" dirty="0">
              <a:solidFill>
                <a:prstClr val="black"/>
              </a:solidFill>
              <a:latin typeface="Calibri"/>
            </a:endParaRPr>
          </a:p>
        </p:txBody>
      </p:sp>
    </p:spTree>
    <p:extLst>
      <p:ext uri="{BB962C8B-B14F-4D97-AF65-F5344CB8AC3E}">
        <p14:creationId xmlns:p14="http://schemas.microsoft.com/office/powerpoint/2010/main" val="197519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pPr defTabSz="935038"/>
            <a:fld id="{9BE5681A-7081-40E2-8E1B-5D3EC09DFF0C}" type="slidenum">
              <a:rPr lang="pl-PL">
                <a:solidFill>
                  <a:prstClr val="black"/>
                </a:solidFill>
              </a:rPr>
              <a:pPr defTabSz="935038"/>
              <a:t>55</a:t>
            </a:fld>
            <a:endParaRPr lang="pl-PL">
              <a:solidFill>
                <a:prstClr val="black"/>
              </a:solidFill>
            </a:endParaRPr>
          </a:p>
        </p:txBody>
      </p:sp>
      <p:sp>
        <p:nvSpPr>
          <p:cNvPr id="5325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3252" name="Rectangle 3"/>
          <p:cNvSpPr>
            <a:spLocks noGrp="1" noChangeArrowheads="1"/>
          </p:cNvSpPr>
          <p:nvPr>
            <p:ph type="body" idx="1"/>
          </p:nvPr>
        </p:nvSpPr>
        <p:spPr>
          <a:xfrm>
            <a:off x="914400" y="4342123"/>
            <a:ext cx="5029200" cy="4115894"/>
          </a:xfrm>
          <a:noFill/>
        </p:spPr>
        <p:txBody>
          <a:bodyPr/>
          <a:lstStyle/>
          <a:p>
            <a:pPr marL="171450" indent="-171450">
              <a:buFontTx/>
              <a:buChar char="•"/>
            </a:pPr>
            <a:r>
              <a:rPr lang="en-US">
                <a:ea typeface="ＭＳ Ｐゴシック" pitchFamily="34" charset="-128"/>
              </a:rPr>
              <a:t>The kidneys play an essential role in maintenance and regulation of glucose homeostasis</a:t>
            </a:r>
          </a:p>
          <a:p>
            <a:pPr marL="171450" indent="-171450">
              <a:buFontTx/>
              <a:buChar char="•"/>
            </a:pPr>
            <a:r>
              <a:rPr lang="en-US">
                <a:ea typeface="ＭＳ Ｐゴシック" pitchFamily="34" charset="-128"/>
              </a:rPr>
              <a:t>About 180 g of glucose is filtered from plasma by the renal corpuscles. Normally, virtually all of the filtered glucose is reabsorbed into blood by the proximal convoluted tubules mediated by an active process in the brush border membrane of the tubular epithelium and a facilitated process in the basolaterial membrane</a:t>
            </a:r>
            <a:r>
              <a:rPr lang="en-US" baseline="30000">
                <a:ea typeface="ＭＳ Ｐゴシック" pitchFamily="34" charset="-128"/>
              </a:rPr>
              <a:t>1</a:t>
            </a:r>
            <a:r>
              <a:rPr lang="en-US">
                <a:ea typeface="ＭＳ Ｐゴシック" pitchFamily="34" charset="-128"/>
              </a:rPr>
              <a:t> </a:t>
            </a:r>
          </a:p>
          <a:p>
            <a:pPr marL="171450" indent="-171450">
              <a:buFontTx/>
              <a:buChar char="•"/>
            </a:pPr>
            <a:r>
              <a:rPr lang="en-US">
                <a:ea typeface="ＭＳ Ｐゴシック" pitchFamily="34" charset="-128"/>
              </a:rPr>
              <a:t>SGLT2 is responsible for reabsorbing up to 90% (animal data) of the glucose filtered at the glomerulus</a:t>
            </a:r>
            <a:r>
              <a:rPr lang="en-US" baseline="30000">
                <a:ea typeface="ＭＳ Ｐゴシック" pitchFamily="34" charset="-128"/>
              </a:rPr>
              <a:t>1,2</a:t>
            </a:r>
            <a:endParaRPr lang="en-US">
              <a:ea typeface="ＭＳ Ｐゴシック" pitchFamily="34" charset="-128"/>
            </a:endParaRPr>
          </a:p>
          <a:p>
            <a:pPr marL="171450" indent="-171450">
              <a:buFontTx/>
              <a:buChar char="•"/>
            </a:pPr>
            <a:r>
              <a:rPr lang="en-US">
                <a:ea typeface="ＭＳ Ｐゴシック" pitchFamily="34" charset="-128"/>
              </a:rPr>
              <a:t>The remaining 10% (animal data) is reabsorbed by SGLT1 that is expressed on the luminal (brush border) surface of cells of the S3 segment of the proximal tubule</a:t>
            </a:r>
            <a:r>
              <a:rPr lang="en-US" baseline="30000">
                <a:ea typeface="ＭＳ Ｐゴシック" pitchFamily="34" charset="-128"/>
              </a:rPr>
              <a:t>1,2</a:t>
            </a:r>
            <a:endParaRPr lang="en-US">
              <a:ea typeface="ＭＳ Ｐゴシック" pitchFamily="34" charset="-128"/>
            </a:endParaRPr>
          </a:p>
          <a:p>
            <a:pPr marL="171450" indent="-171450">
              <a:buFontTx/>
              <a:buChar char="•"/>
            </a:pPr>
            <a:endParaRPr lang="en-US">
              <a:ea typeface="ＭＳ Ｐゴシック" pitchFamily="34" charset="-128"/>
            </a:endParaRPr>
          </a:p>
          <a:p>
            <a:pPr marL="171450" indent="-171450"/>
            <a:r>
              <a:rPr lang="en-US" b="1">
                <a:ea typeface="ＭＳ Ｐゴシック" pitchFamily="34" charset="-128"/>
              </a:rPr>
              <a:t>References:</a:t>
            </a:r>
          </a:p>
          <a:p>
            <a:pPr marL="171450" indent="-171450">
              <a:buFontTx/>
              <a:buAutoNum type="arabicPeriod"/>
            </a:pPr>
            <a:r>
              <a:rPr lang="en-US">
                <a:ea typeface="ＭＳ Ｐゴシック" pitchFamily="34" charset="-128"/>
              </a:rPr>
              <a:t>Wright EM. </a:t>
            </a:r>
            <a:r>
              <a:rPr lang="en-US" i="1">
                <a:ea typeface="ＭＳ Ｐゴシック" pitchFamily="34" charset="-128"/>
              </a:rPr>
              <a:t>Am J Physiol Renal Physiol </a:t>
            </a:r>
            <a:r>
              <a:rPr lang="en-US">
                <a:ea typeface="ＭＳ Ｐゴシック" pitchFamily="34" charset="-128"/>
              </a:rPr>
              <a:t>2001;280:F10–8.</a:t>
            </a:r>
            <a:endParaRPr lang="en-GB">
              <a:ea typeface="ＭＳ Ｐゴシック" pitchFamily="34" charset="-128"/>
            </a:endParaRPr>
          </a:p>
          <a:p>
            <a:pPr marL="171450" indent="-171450">
              <a:buFontTx/>
              <a:buAutoNum type="arabicPeriod"/>
            </a:pPr>
            <a:r>
              <a:rPr lang="en-US">
                <a:ea typeface="ＭＳ Ｐゴシック" pitchFamily="34" charset="-128"/>
              </a:rPr>
              <a:t>Lee YJ, et al. </a:t>
            </a:r>
            <a:r>
              <a:rPr lang="en-US" i="1">
                <a:ea typeface="ＭＳ Ｐゴシック" pitchFamily="34" charset="-128"/>
              </a:rPr>
              <a:t>Kidney Int Suppl </a:t>
            </a:r>
            <a:r>
              <a:rPr lang="en-US">
                <a:ea typeface="ＭＳ Ｐゴシック" pitchFamily="34" charset="-128"/>
              </a:rPr>
              <a:t>2007;106:S27–35.</a:t>
            </a:r>
          </a:p>
        </p:txBody>
      </p:sp>
    </p:spTree>
    <p:extLst>
      <p:ext uri="{BB962C8B-B14F-4D97-AF65-F5344CB8AC3E}">
        <p14:creationId xmlns:p14="http://schemas.microsoft.com/office/powerpoint/2010/main" val="3091367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pPr defTabSz="935038"/>
            <a:fld id="{3D8E4717-5F9F-434B-AB85-20A6633237E7}" type="slidenum">
              <a:rPr lang="pl-PL" smtClean="0">
                <a:ea typeface="ＭＳ Ｐゴシック" pitchFamily="34" charset="-128"/>
              </a:rPr>
              <a:pPr defTabSz="935038"/>
              <a:t>56</a:t>
            </a:fld>
            <a:endParaRPr lang="pl-PL">
              <a:ea typeface="ＭＳ Ｐゴシック"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a:xfrm>
            <a:off x="914400" y="4342123"/>
            <a:ext cx="5029200" cy="4115894"/>
          </a:xfrm>
          <a:noFill/>
        </p:spPr>
        <p:txBody>
          <a:bodyPr/>
          <a:lstStyle/>
          <a:p>
            <a:pPr marL="171450" indent="-171450">
              <a:buFontTx/>
              <a:buChar char="•"/>
            </a:pPr>
            <a:r>
              <a:rPr lang="en-US">
                <a:ea typeface="ＭＳ Ｐゴシック" pitchFamily="34" charset="-128"/>
              </a:rPr>
              <a:t>SGLT2 inhibition reduces glucose reabsorption, resulting in the excretion of excess glucose in the urine</a:t>
            </a:r>
            <a:endParaRPr lang="en-US" baseline="30000">
              <a:ea typeface="ＭＳ Ｐゴシック" pitchFamily="34" charset="-128"/>
            </a:endParaRPr>
          </a:p>
          <a:p>
            <a:pPr marL="171450" indent="-171450"/>
            <a:endParaRPr lang="en-US" baseline="30000">
              <a:ea typeface="ＭＳ Ｐゴシック" pitchFamily="34" charset="-128"/>
            </a:endParaRPr>
          </a:p>
          <a:p>
            <a:pPr marL="171450" indent="-171450"/>
            <a:r>
              <a:rPr lang="en-US" b="1">
                <a:ea typeface="ＭＳ Ｐゴシック" pitchFamily="34" charset="-128"/>
              </a:rPr>
              <a:t>Reference:</a:t>
            </a:r>
          </a:p>
          <a:p>
            <a:pPr marL="171450" indent="-171450"/>
            <a:r>
              <a:rPr lang="en-US">
                <a:ea typeface="ＭＳ Ｐゴシック" pitchFamily="34" charset="-128"/>
              </a:rPr>
              <a:t>Han S. </a:t>
            </a:r>
            <a:r>
              <a:rPr lang="en-US" i="1">
                <a:ea typeface="ＭＳ Ｐゴシック" pitchFamily="34" charset="-128"/>
              </a:rPr>
              <a:t>Diabetes</a:t>
            </a:r>
            <a:r>
              <a:rPr lang="en-US">
                <a:ea typeface="ＭＳ Ｐゴシック" pitchFamily="34" charset="-128"/>
              </a:rPr>
              <a:t> 2008;57:1723–9.</a:t>
            </a:r>
            <a:endParaRPr lang="en-GB">
              <a:ea typeface="ＭＳ Ｐゴシック" pitchFamily="34" charset="-128"/>
            </a:endParaRPr>
          </a:p>
        </p:txBody>
      </p:sp>
    </p:spTree>
    <p:extLst>
      <p:ext uri="{BB962C8B-B14F-4D97-AF65-F5344CB8AC3E}">
        <p14:creationId xmlns:p14="http://schemas.microsoft.com/office/powerpoint/2010/main" val="1197228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A55CF5D-EFED-4911-972C-905BD70294F8}"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4501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pPr>
              <a:defRPr/>
            </a:pPr>
            <a:fld id="{AB8A2402-D424-4CA5-84AD-B84127DF6578}" type="slidenum">
              <a:rPr lang="nl-NL" smtClean="0"/>
              <a:pPr>
                <a:defRPr/>
              </a:pPr>
              <a:t>68</a:t>
            </a:fld>
            <a:endParaRPr lang="nl-NL"/>
          </a:p>
        </p:txBody>
      </p:sp>
    </p:spTree>
    <p:extLst>
      <p:ext uri="{BB962C8B-B14F-4D97-AF65-F5344CB8AC3E}">
        <p14:creationId xmlns:p14="http://schemas.microsoft.com/office/powerpoint/2010/main" val="20556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Notes</a:t>
            </a:r>
          </a:p>
          <a:p>
            <a:pPr marL="171450" indent="-171450">
              <a:buFont typeface="Arial" panose="020B0604020202020204" pitchFamily="34" charset="0"/>
              <a:buChar char="•"/>
            </a:pPr>
            <a:r>
              <a:rPr lang="en-GB" dirty="0"/>
              <a:t>These data are from 4 large national US databases that compared the 20-year trend in incidences of acute MI and stroke among patients with diabetes and the standardised US population.</a:t>
            </a:r>
          </a:p>
          <a:p>
            <a:pPr marL="171450" indent="-171450">
              <a:buFont typeface="Arial" panose="020B0604020202020204" pitchFamily="34" charset="0"/>
              <a:buChar char="•"/>
            </a:pPr>
            <a:r>
              <a:rPr lang="en-GB" dirty="0"/>
              <a:t>Diabetes-related complications have declined during this period with 95.6 fewer cases per 10,000 of MI and 58.9 fewer cases per 10,000 of stroke.</a:t>
            </a:r>
          </a:p>
          <a:p>
            <a:pPr marL="171450" indent="-171450">
              <a:buFont typeface="Arial" panose="020B0604020202020204" pitchFamily="34" charset="0"/>
              <a:buChar char="•"/>
            </a:pPr>
            <a:r>
              <a:rPr lang="en-GB" dirty="0"/>
              <a:t>However, despite this considerable improvement, the rates remain higher in patients with diabetes than in the non-diabetic population.</a:t>
            </a:r>
          </a:p>
          <a:p>
            <a:pPr marL="171450" indent="-171450">
              <a:buFont typeface="Arial" panose="020B0604020202020204" pitchFamily="34" charset="0"/>
              <a:buChar char="•"/>
            </a:pPr>
            <a:r>
              <a:rPr lang="en-GB" dirty="0"/>
              <a:t>Furthermore, the absolute numbers of complications will continue to rise because of the large increase in the number of prevalent cases of diabetes.</a:t>
            </a:r>
          </a:p>
          <a:p>
            <a:pPr marL="171450" indent="-171450">
              <a:buFont typeface="Arial" panose="020B0604020202020204" pitchFamily="34" charset="0"/>
              <a:buChar char="•"/>
            </a:pPr>
            <a:r>
              <a:rPr lang="en-GB" dirty="0"/>
              <a:t>2010 data: </a:t>
            </a:r>
          </a:p>
          <a:p>
            <a:pPr marL="628650" lvl="1" indent="-171450">
              <a:buFont typeface="Arial" panose="020B0604020202020204" pitchFamily="34" charset="0"/>
              <a:buChar char="•"/>
            </a:pPr>
            <a:r>
              <a:rPr lang="en-GB" dirty="0"/>
              <a:t>Non-diabetes: MI = 25.8, stroke = 34.3. </a:t>
            </a:r>
          </a:p>
          <a:p>
            <a:pPr marL="628650" lvl="1" indent="-171450">
              <a:buFont typeface="Arial" panose="020B0604020202020204" pitchFamily="34" charset="0"/>
              <a:buChar char="•"/>
            </a:pPr>
            <a:r>
              <a:rPr lang="en-GB" dirty="0"/>
              <a:t>Diabetes: MI = 45.5, stroke = 52.9.	</a:t>
            </a:r>
          </a:p>
          <a:p>
            <a:endParaRPr lang="en-GB" dirty="0"/>
          </a:p>
          <a:p>
            <a:endParaRPr lang="en-GB" dirty="0"/>
          </a:p>
          <a:p>
            <a:r>
              <a:rPr lang="en-GB" b="1" dirty="0"/>
              <a:t>Abbreviations</a:t>
            </a:r>
          </a:p>
          <a:p>
            <a:r>
              <a:rPr lang="en-GB" dirty="0"/>
              <a:t>CV, cardiovascular; MI, myocardial infarction; T2D, type 2 diabetes.</a:t>
            </a:r>
          </a:p>
          <a:p>
            <a:endParaRPr lang="en-GB" dirty="0"/>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Empa slides</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5 May 2015</a:t>
            </a: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75ED0A-E718-BA45-A87A-A6ACBA5847C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lide Image Placeholder 10"/>
          <p:cNvSpPr>
            <a:spLocks noGrp="1" noRot="1" noChangeAspect="1"/>
          </p:cNvSpPr>
          <p:nvPr>
            <p:ph type="sldImg"/>
          </p:nvPr>
        </p:nvSpPr>
        <p:spPr/>
      </p:sp>
    </p:spTree>
    <p:extLst>
      <p:ext uri="{BB962C8B-B14F-4D97-AF65-F5344CB8AC3E}">
        <p14:creationId xmlns:p14="http://schemas.microsoft.com/office/powerpoint/2010/main" val="3341226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Bajaj 2018</a:t>
            </a:r>
            <a:endParaRPr lang="nl-NL" dirty="0"/>
          </a:p>
        </p:txBody>
      </p:sp>
      <p:sp>
        <p:nvSpPr>
          <p:cNvPr id="4" name="Slide Number Placeholder 3"/>
          <p:cNvSpPr>
            <a:spLocks noGrp="1"/>
          </p:cNvSpPr>
          <p:nvPr>
            <p:ph type="sldNum" sz="quarter" idx="5"/>
          </p:nvPr>
        </p:nvSpPr>
        <p:spPr/>
        <p:txBody>
          <a:bodyPr/>
          <a:lstStyle/>
          <a:p>
            <a:fld id="{AE4DB0BE-D58D-433E-8713-12BD68577FC5}" type="slidenum">
              <a:rPr lang="nl-NL" smtClean="0"/>
              <a:t>69</a:t>
            </a:fld>
            <a:endParaRPr lang="nl-NL"/>
          </a:p>
        </p:txBody>
      </p:sp>
    </p:spTree>
    <p:extLst>
      <p:ext uri="{BB962C8B-B14F-4D97-AF65-F5344CB8AC3E}">
        <p14:creationId xmlns:p14="http://schemas.microsoft.com/office/powerpoint/2010/main" val="297990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pPr/>
              <a:t>84</a:t>
            </a:fld>
            <a:endParaRPr lang="en-US" dirty="0"/>
          </a:p>
        </p:txBody>
      </p:sp>
    </p:spTree>
    <p:extLst>
      <p:ext uri="{BB962C8B-B14F-4D97-AF65-F5344CB8AC3E}">
        <p14:creationId xmlns:p14="http://schemas.microsoft.com/office/powerpoint/2010/main" val="183282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2187406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0BD463-D209-4FAB-A722-B2AFE81AC984}"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9816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Grp="1" noChangeArrowheads="1"/>
          </p:cNvSpPr>
          <p:nvPr/>
        </p:nvSpPr>
        <p:spPr bwMode="auto">
          <a:xfrm>
            <a:off x="0" y="0"/>
            <a:ext cx="2971800" cy="457200"/>
          </a:xfrm>
          <a:prstGeom prst="rect">
            <a:avLst/>
          </a:prstGeom>
          <a:noFill/>
          <a:ln w="9525">
            <a:noFill/>
            <a:miter lim="800000"/>
            <a:headEnd/>
            <a:tailEnd/>
          </a:ln>
        </p:spPr>
        <p:txBody>
          <a:bodyPr lIns="95566" tIns="47783" rIns="95566" bIns="47783"/>
          <a:lstStyle/>
          <a:p>
            <a:pPr defTabSz="955675"/>
            <a:r>
              <a:rPr lang="nl-NL" altLang="en-US">
                <a:latin typeface="Calibri" pitchFamily="34" charset="0"/>
              </a:rPr>
              <a:t>DPP - 4 remmers, 3e Langerhans, 13 juni 2007</a:t>
            </a:r>
          </a:p>
        </p:txBody>
      </p:sp>
      <p:sp>
        <p:nvSpPr>
          <p:cNvPr id="71683" name="Rectangle 4"/>
          <p:cNvSpPr txBox="1">
            <a:spLocks noGrp="1" noChangeArrowheads="1"/>
          </p:cNvSpPr>
          <p:nvPr/>
        </p:nvSpPr>
        <p:spPr bwMode="auto">
          <a:xfrm>
            <a:off x="0" y="8685213"/>
            <a:ext cx="2971800" cy="457200"/>
          </a:xfrm>
          <a:prstGeom prst="rect">
            <a:avLst/>
          </a:prstGeom>
          <a:noFill/>
          <a:ln w="9525">
            <a:noFill/>
            <a:miter lim="800000"/>
            <a:headEnd/>
            <a:tailEnd/>
          </a:ln>
        </p:spPr>
        <p:txBody>
          <a:bodyPr lIns="95566" tIns="47783" rIns="95566" bIns="47783"/>
          <a:lstStyle/>
          <a:p>
            <a:pPr defTabSz="955675"/>
            <a:r>
              <a:rPr lang="nl-NL" altLang="en-US">
                <a:latin typeface="Calibri" pitchFamily="34" charset="0"/>
              </a:rPr>
              <a:t>CVRM 2011: risicoreductie die er écht toe doet! - Kooy</a:t>
            </a:r>
          </a:p>
        </p:txBody>
      </p:sp>
      <p:sp>
        <p:nvSpPr>
          <p:cNvPr id="71684" name="Rectangle 5"/>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5566" tIns="47783" rIns="95566" bIns="47783"/>
          <a:lstStyle/>
          <a:p>
            <a:pPr defTabSz="955675"/>
            <a:fld id="{1AB2CE88-02AB-4975-AF61-7FBF875753B2}" type="slidenum">
              <a:rPr lang="nl-NL" altLang="en-US">
                <a:latin typeface="Calibri" pitchFamily="34" charset="0"/>
              </a:rPr>
              <a:pPr defTabSz="955675"/>
              <a:t>98</a:t>
            </a:fld>
            <a:endParaRPr lang="nl-NL" altLang="en-US">
              <a:latin typeface="Calibri" pitchFamily="34" charset="0"/>
            </a:endParaRPr>
          </a:p>
        </p:txBody>
      </p:sp>
      <p:sp>
        <p:nvSpPr>
          <p:cNvPr id="71685" name="Rectangle 2"/>
          <p:cNvSpPr>
            <a:spLocks noGrp="1" noRot="1" noChangeAspect="1" noChangeArrowheads="1" noTextEdit="1"/>
          </p:cNvSpPr>
          <p:nvPr>
            <p:ph type="sldImg"/>
          </p:nvPr>
        </p:nvSpPr>
        <p:spPr bwMode="auto">
          <a:xfrm>
            <a:off x="1147763" y="690563"/>
            <a:ext cx="4559300" cy="3419475"/>
          </a:xfrm>
          <a:noFill/>
          <a:ln>
            <a:solidFill>
              <a:srgbClr val="000000"/>
            </a:solidFill>
            <a:miter lim="800000"/>
            <a:headEnd/>
            <a:tailEnd/>
          </a:ln>
        </p:spPr>
      </p:sp>
      <p:sp>
        <p:nvSpPr>
          <p:cNvPr id="6" name="Tijdelijke aanduiding voor notities 5"/>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1576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74700"/>
            <a:ext cx="4951412" cy="3713163"/>
          </a:xfrm>
        </p:spPr>
      </p:sp>
      <p:sp>
        <p:nvSpPr>
          <p:cNvPr id="3" name="Notes Placeholder 2"/>
          <p:cNvSpPr>
            <a:spLocks noGrp="1"/>
          </p:cNvSpPr>
          <p:nvPr>
            <p:ph type="body" idx="1"/>
          </p:nvPr>
        </p:nvSpPr>
        <p:spPr/>
        <p:txBody>
          <a:bodyPr/>
          <a:lstStyle/>
          <a:p>
            <a:endParaRPr lang="en-GB" dirty="0" smtClean="0"/>
          </a:p>
          <a:p>
            <a:r>
              <a:rPr lang="en-GB" b="1" dirty="0" smtClean="0"/>
              <a:t>Abbreviations</a:t>
            </a:r>
          </a:p>
          <a:p>
            <a:r>
              <a:rPr lang="en-US" dirty="0" smtClean="0"/>
              <a:t>CV, cardiovascular; MI, myocardial infarction; T2D, type 2 diabetes.</a:t>
            </a:r>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Empa slides</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 May 2015</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D75ED0A-E718-BA45-A87A-A6ACBA5847C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7590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a:t>Notes</a:t>
            </a:r>
          </a:p>
          <a:p>
            <a:r>
              <a:rPr lang="en-GB"/>
              <a:t>Five major historic trials have evaluated the effects of intensive glycaemic control versus standard care on CV risk in patients with T2D</a:t>
            </a:r>
          </a:p>
          <a:p>
            <a:endParaRPr lang="en-GB"/>
          </a:p>
          <a:p>
            <a:pPr marL="0" indent="0">
              <a:buNone/>
            </a:pPr>
            <a:r>
              <a:rPr lang="en-GB" b="1"/>
              <a:t>Abbreviations</a:t>
            </a:r>
          </a:p>
          <a:p>
            <a:pPr marL="0" indent="0">
              <a:buNone/>
            </a:pPr>
            <a:r>
              <a:rPr lang="en-GB" altLang="en-US"/>
              <a:t>ACCORD, Action to Control Cardiovascular Risk in Diabetes; ADVANCE, Action in Diabetes and Vascular Disease: Preterax and Diamicron Modified Release Controlled Evaluation; CV, cardiovascular; </a:t>
            </a:r>
            <a:r>
              <a:rPr lang="en-GB"/>
              <a:t>T2D, Type 2 diabetes; </a:t>
            </a:r>
            <a:r>
              <a:rPr lang="en-GB" altLang="en-US"/>
              <a:t>UGDP, </a:t>
            </a:r>
            <a:r>
              <a:rPr lang="en-GB" noProof="0"/>
              <a:t>University Group Diabetes Program; </a:t>
            </a:r>
            <a:r>
              <a:rPr lang="en-GB" altLang="en-US"/>
              <a:t>UKPDS, UK Prospective Diabetes Study; VADT, Veterans Affairs Diabetes Trial</a:t>
            </a:r>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4EF32-F5A4-4763-8409-3C7C3FAE0618}" type="slidenum">
              <a:rPr kumimoji="0" lang="en-GB" sz="13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cs typeface="Aria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5698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a:t>Notes</a:t>
            </a:r>
          </a:p>
          <a:p>
            <a:r>
              <a:rPr lang="en-GB"/>
              <a:t>These 4 trials were preceded by the </a:t>
            </a:r>
            <a:r>
              <a:rPr lang="en-GB" noProof="0"/>
              <a:t>University Group Diabetes Program (UGDP), which first enrolled patients in 1961 </a:t>
            </a:r>
            <a:endParaRPr lang="en-GB"/>
          </a:p>
          <a:p>
            <a:r>
              <a:rPr lang="en-GB"/>
              <a:t>The 4 historic trials that evaluated the effects of intensive glycaemic control versus standard care on CV risk in patients with T2D had different durations of follow-up and enrolled patients at different levels of CV risk</a:t>
            </a:r>
          </a:p>
          <a:p>
            <a:r>
              <a:rPr lang="en-US"/>
              <a:t>CV outcome trials can be split into three categories: </a:t>
            </a:r>
          </a:p>
          <a:p>
            <a:pPr lvl="1"/>
            <a:r>
              <a:rPr lang="en-US"/>
              <a:t>1) Those that compare intensive vs standard glycaemic control i.e. ACCORD/VADT</a:t>
            </a:r>
          </a:p>
          <a:p>
            <a:pPr lvl="1"/>
            <a:r>
              <a:rPr lang="en-US"/>
              <a:t>2) Those that examine the effects of specific drugs (e.g., PROactive, RECORD, SAVOR-TIMI 53, TECOS, ELIXA) </a:t>
            </a:r>
          </a:p>
          <a:p>
            <a:pPr lvl="1"/>
            <a:r>
              <a:rPr lang="en-US"/>
              <a:t>3) Combinations of the two, looking at both intensive vs standard glucose lowering AND the effects of a specific drug i.e. UKPDS, ADVANCE, ORIGIN</a:t>
            </a:r>
            <a:endParaRPr lang="en-GB"/>
          </a:p>
          <a:p>
            <a:endParaRPr lang="en-GB"/>
          </a:p>
          <a:p>
            <a:pPr marL="0" indent="0">
              <a:buNone/>
            </a:pPr>
            <a:r>
              <a:rPr lang="en-GB" b="1"/>
              <a:t>Abbreviations</a:t>
            </a:r>
          </a:p>
          <a:p>
            <a:pPr marL="0" indent="0">
              <a:buNone/>
            </a:pPr>
            <a:r>
              <a:rPr lang="en-GB" altLang="en-US"/>
              <a:t>ACCORD, Action to Control Cardiovascular Risk in Diabetes; ADVANCE, Action in Diabetes and Vascular Disease; Preterax and Diamicron Modified Release Controlled Evaluation; CV, cardiovascular; CVD, cardiovascular disease; FPG, fasting plasma glucose; HbA1c, glycosylated haemoglobin; T2D, Type 2 diabetes; UKPDS, UK Prospective Diabetes Study; VADT, Veterans Affairs Diabetes Trial</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4EF32-F5A4-4763-8409-3C7C3FAE0618}" type="slidenum">
              <a:rPr kumimoji="0" lang="en-GB" sz="13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cs typeface="Aria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0908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 the UKPDS, the median HbA</a:t>
            </a:r>
            <a:r>
              <a:rPr lang="en-GB" baseline="-25000" dirty="0" smtClean="0"/>
              <a:t>1c</a:t>
            </a:r>
            <a:r>
              <a:rPr lang="en-GB" dirty="0" smtClean="0"/>
              <a:t> </a:t>
            </a:r>
            <a:r>
              <a:rPr lang="en-GB" b="0" i="0" u="none" strike="noStrike" kern="1200" baseline="0" dirty="0" smtClean="0">
                <a:solidFill>
                  <a:schemeClr val="tx1"/>
                </a:solidFill>
              </a:rPr>
              <a:t>over 10 years was 7.0% in the intensive group and 7.9% in the conventional group.</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Three aggregate endpoints were used to assess differences between conventional and intensive treatment: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Any diabetes-related endpoint (sudden death, death from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hyperglycaemia</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or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hypoglycaemia</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fatal or non-fatal myocardial infarction, angina, heart failure, stroke, renal failure, amputation [of at least one digit], vitreous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haemorrhage</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retinopathy requiring photocoagulation, blindness in one eye, or cataract extraction)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Diabetes-related death (death from myocardial infarction, stroke, peripheral vascular disease, renal disease,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hyperglycaemia</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or </a:t>
            </a: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hypoglycaemia</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and sudden death)</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All cause mortality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err="1" smtClean="0">
                <a:solidFill>
                  <a:schemeClr val="tx1"/>
                </a:solidFill>
                <a:latin typeface="Arial" panose="020B0604020202020204" pitchFamily="34" charset="0"/>
                <a:ea typeface="+mn-ea"/>
                <a:cs typeface="Arial" panose="020B0604020202020204" pitchFamily="34" charset="0"/>
              </a:rPr>
              <a:t>Microalbuminuria</a:t>
            </a:r>
            <a:r>
              <a:rPr lang="en-US" sz="1100" b="0" i="0" u="none" strike="noStrike" kern="1200" baseline="0" dirty="0" smtClean="0">
                <a:solidFill>
                  <a:schemeClr val="tx1"/>
                </a:solidFill>
                <a:latin typeface="Arial" panose="020B0604020202020204" pitchFamily="34" charset="0"/>
                <a:ea typeface="+mn-ea"/>
                <a:cs typeface="Arial" panose="020B0604020202020204" pitchFamily="34" charset="0"/>
              </a:rPr>
              <a:t> and retinopathy (two-step) progression were assessed as surrogate endpoints</a:t>
            </a:r>
          </a:p>
          <a:p>
            <a:pPr marL="0" indent="0">
              <a:buFont typeface="Arial" panose="020B0604020202020204" pitchFamily="34" charset="0"/>
              <a:buNone/>
            </a:pPr>
            <a:endParaRPr lang="en-GB" dirty="0"/>
          </a:p>
          <a:p>
            <a:r>
              <a:rPr lang="en-GB" b="1" dirty="0"/>
              <a:t>Abbreviations</a:t>
            </a:r>
            <a:endParaRPr lang="en-GB" dirty="0"/>
          </a:p>
          <a:p>
            <a:r>
              <a:rPr lang="en-GB" dirty="0" smtClean="0"/>
              <a:t>HbA</a:t>
            </a:r>
            <a:r>
              <a:rPr lang="en-GB" baseline="-25000" dirty="0" smtClean="0"/>
              <a:t>1c</a:t>
            </a:r>
            <a:r>
              <a:rPr lang="en-GB" dirty="0" smtClean="0"/>
              <a:t>, glycosylated haemoglobin; T2D, Type 2 diabetes; UKPDS</a:t>
            </a:r>
            <a:r>
              <a:rPr lang="en-GB" dirty="0"/>
              <a:t>, United Kingdom Prospective Diabetes </a:t>
            </a:r>
            <a:r>
              <a:rPr lang="en-GB" dirty="0" smtClean="0"/>
              <a:t>Study.</a:t>
            </a:r>
          </a:p>
          <a:p>
            <a:endParaRPr lang="en-GB" b="1" dirty="0" smtClean="0"/>
          </a:p>
          <a:p>
            <a:endParaRPr lang="en-GB" b="1" dirty="0"/>
          </a:p>
        </p:txBody>
      </p:sp>
      <p:sp>
        <p:nvSpPr>
          <p:cNvPr id="4" name="Slide Number Placeholder 3"/>
          <p:cNvSpPr>
            <a:spLocks noGrp="1"/>
          </p:cNvSpPr>
          <p:nvPr>
            <p:ph type="sldNum" sz="quarter" idx="10"/>
          </p:nvPr>
        </p:nvSpPr>
        <p:spPr/>
        <p:txBody>
          <a:bodyPr/>
          <a:lstStyle/>
          <a:p>
            <a:fld id="{17C4EF32-F5A4-4763-8409-3C7C3FAE0618}" type="slidenum">
              <a:rPr lang="en-GB" smtClean="0"/>
              <a:pPr/>
              <a:t>15</a:t>
            </a:fld>
            <a:endParaRPr lang="en-GB" dirty="0"/>
          </a:p>
        </p:txBody>
      </p:sp>
    </p:spTree>
    <p:extLst>
      <p:ext uri="{BB962C8B-B14F-4D97-AF65-F5344CB8AC3E}">
        <p14:creationId xmlns:p14="http://schemas.microsoft.com/office/powerpoint/2010/main" val="160433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pPr marL="181240" marR="0" indent="-1812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Although initial UKPDS results did not demonstrate a benefit of intensive anti-hyperglycaemic therapy on macrovascular endpoints,</a:t>
            </a:r>
            <a:r>
              <a:rPr lang="en-GB" baseline="0" dirty="0" smtClean="0"/>
              <a:t> l</a:t>
            </a:r>
            <a:r>
              <a:rPr lang="en-GB" b="0" dirty="0" smtClean="0"/>
              <a:t>ong-term</a:t>
            </a:r>
            <a:r>
              <a:rPr lang="en-GB" b="0" baseline="0" dirty="0" smtClean="0"/>
              <a:t> follow-up showed a beneficial effect associated with allocation to previous more intensive glycaemic control on MI.</a:t>
            </a:r>
          </a:p>
          <a:p>
            <a:pPr marL="181240" marR="0" indent="-1812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It should be noted that </a:t>
            </a:r>
            <a:r>
              <a:rPr lang="en-GB" b="0" i="0" u="none" strike="noStrike" kern="1200" baseline="0" dirty="0" smtClean="0">
                <a:solidFill>
                  <a:schemeClr val="tx1"/>
                </a:solidFill>
              </a:rPr>
              <a:t>between-group differences in HbA</a:t>
            </a:r>
            <a:r>
              <a:rPr lang="en-GB" b="0" i="0" u="none" strike="noStrike" kern="1200" baseline="-25000" dirty="0" smtClean="0">
                <a:solidFill>
                  <a:schemeClr val="tx1"/>
                </a:solidFill>
              </a:rPr>
              <a:t>1c</a:t>
            </a:r>
            <a:r>
              <a:rPr lang="en-GB" b="0" i="0" u="none" strike="noStrike" kern="1200" baseline="0" dirty="0" smtClean="0">
                <a:solidFill>
                  <a:schemeClr val="tx1"/>
                </a:solidFill>
              </a:rPr>
              <a:t> levels were lost after the first year of post-trial monitoring.</a:t>
            </a:r>
            <a:endParaRPr lang="en-GB" b="0" baseline="0" dirty="0" smtClean="0"/>
          </a:p>
          <a:p>
            <a:pPr marL="181240" marR="0" indent="-1812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smtClean="0"/>
          </a:p>
          <a:p>
            <a:r>
              <a:rPr lang="en-GB" b="1" dirty="0" smtClean="0"/>
              <a:t>Abbreviations</a:t>
            </a:r>
          </a:p>
          <a:p>
            <a:pPr defTabSz="966612">
              <a:defRPr/>
            </a:pPr>
            <a:r>
              <a:rPr lang="en-GB" dirty="0"/>
              <a:t>CI, confidence </a:t>
            </a:r>
            <a:r>
              <a:rPr lang="en-GB" dirty="0" smtClean="0"/>
              <a:t>interval; HR, hazard ratio; MI, myocardial infarction; RR, relative </a:t>
            </a:r>
            <a:r>
              <a:rPr lang="en-GB" dirty="0"/>
              <a:t>risk; UKPDS, United Kingdom Prospective Diabetes Study.</a:t>
            </a:r>
            <a:endParaRPr lang="en-GB" dirty="0" smtClean="0"/>
          </a:p>
          <a:p>
            <a:pPr defTabSz="966612">
              <a:defRPr/>
            </a:pPr>
            <a:endParaRPr lang="en-GB" b="0" dirty="0" smtClean="0"/>
          </a:p>
        </p:txBody>
      </p:sp>
      <p:sp>
        <p:nvSpPr>
          <p:cNvPr id="4" name="Slide Number Placeholder 3"/>
          <p:cNvSpPr>
            <a:spLocks noGrp="1"/>
          </p:cNvSpPr>
          <p:nvPr>
            <p:ph type="sldNum" sz="quarter" idx="10"/>
          </p:nvPr>
        </p:nvSpPr>
        <p:spPr/>
        <p:txBody>
          <a:bodyPr/>
          <a:lstStyle/>
          <a:p>
            <a:fld id="{1FD2AD3B-8C81-4818-90C9-7FB8D961BCA8}" type="slidenum">
              <a:rPr lang="en-US" smtClean="0">
                <a:solidFill>
                  <a:prstClr val="black"/>
                </a:solidFill>
              </a:rPr>
              <a:pPr/>
              <a:t>16</a:t>
            </a:fld>
            <a:endParaRPr lang="en-US" dirty="0">
              <a:solidFill>
                <a:prstClr val="black"/>
              </a:solidFill>
            </a:endParaRPr>
          </a:p>
        </p:txBody>
      </p:sp>
      <p:sp>
        <p:nvSpPr>
          <p:cNvPr id="5" name="TextBox 4"/>
          <p:cNvSpPr txBox="1"/>
          <p:nvPr/>
        </p:nvSpPr>
        <p:spPr>
          <a:xfrm>
            <a:off x="1123950" y="4361334"/>
            <a:ext cx="5202065" cy="230832"/>
          </a:xfrm>
          <a:prstGeom prst="rect">
            <a:avLst/>
          </a:prstGeom>
          <a:solidFill>
            <a:srgbClr val="FFFF00"/>
          </a:solidFill>
        </p:spPr>
        <p:txBody>
          <a:bodyPr wrap="none" rtlCol="0">
            <a:spAutoFit/>
          </a:bodyPr>
          <a:lstStyle/>
          <a:p>
            <a:r>
              <a:rPr lang="en-US" sz="900" dirty="0" smtClean="0">
                <a:solidFill>
                  <a:srgbClr val="FF0000"/>
                </a:solidFill>
              </a:rPr>
              <a:t>Is the Turnbull meta-anal  the  lancet article? I think you need to add ref to this slide if using this statement</a:t>
            </a:r>
            <a:endParaRPr lang="en-US" sz="900" dirty="0">
              <a:solidFill>
                <a:srgbClr val="FF0000"/>
              </a:solidFill>
            </a:endParaRPr>
          </a:p>
        </p:txBody>
      </p:sp>
    </p:spTree>
    <p:extLst>
      <p:ext uri="{BB962C8B-B14F-4D97-AF65-F5344CB8AC3E}">
        <p14:creationId xmlns:p14="http://schemas.microsoft.com/office/powerpoint/2010/main" val="11467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Notes</a:t>
            </a:r>
          </a:p>
          <a:p>
            <a:pPr marL="171450" indent="-171450">
              <a:buFont typeface="Arial" panose="020B0604020202020204" pitchFamily="34" charset="0"/>
              <a:buChar char="•"/>
            </a:pPr>
            <a:r>
              <a:rPr lang="en-GB" b="0" i="0" u="none" strike="noStrike" kern="1200" baseline="0" dirty="0" smtClean="0">
                <a:solidFill>
                  <a:schemeClr val="tx1"/>
                </a:solidFill>
              </a:rPr>
              <a:t>In the ADVANCE trial, after a median of 5 years of follow-up, mean </a:t>
            </a:r>
            <a:r>
              <a:rPr lang="en-GB" dirty="0" smtClean="0"/>
              <a:t>HbA</a:t>
            </a:r>
            <a:r>
              <a:rPr lang="en-GB" baseline="-25000" dirty="0" smtClean="0"/>
              <a:t>1c</a:t>
            </a:r>
            <a:r>
              <a:rPr lang="en-GB" b="0" i="0" u="none" strike="noStrike" kern="1200" baseline="0" dirty="0" smtClean="0">
                <a:solidFill>
                  <a:schemeClr val="tx1"/>
                </a:solidFill>
              </a:rPr>
              <a:t> was 6.5% in the intensive control group and 7.3% in the standard control group.</a:t>
            </a:r>
          </a:p>
          <a:p>
            <a:pPr marL="171450" indent="-171450">
              <a:buFont typeface="Arial" panose="020B0604020202020204" pitchFamily="34" charset="0"/>
              <a:buChar char="•"/>
            </a:pPr>
            <a:r>
              <a:rPr lang="en-GB" b="0" i="0" u="none" strike="noStrike" kern="1200" baseline="0" dirty="0" smtClean="0">
                <a:solidFill>
                  <a:schemeClr val="tx1"/>
                </a:solidFill>
              </a:rPr>
              <a:t>Intensive glycaemic control reduced the incidence of major microvascular events </a:t>
            </a:r>
            <a:br>
              <a:rPr lang="en-GB" b="0" i="0" u="none" strike="noStrike" kern="1200" baseline="0" dirty="0" smtClean="0">
                <a:solidFill>
                  <a:schemeClr val="tx1"/>
                </a:solidFill>
              </a:rPr>
            </a:br>
            <a:r>
              <a:rPr lang="en-GB" b="0" i="0" u="none" strike="noStrike" kern="1200" baseline="0" dirty="0" smtClean="0">
                <a:solidFill>
                  <a:schemeClr val="tx1"/>
                </a:solidFill>
              </a:rPr>
              <a:t>(9.4% vs 10.9%; </a:t>
            </a:r>
            <a:r>
              <a:rPr lang="en-GB" dirty="0" smtClean="0"/>
              <a:t>HR</a:t>
            </a:r>
            <a:r>
              <a:rPr lang="en-GB" b="0" i="0" u="none" strike="noStrike" kern="1200" baseline="0" dirty="0" smtClean="0">
                <a:solidFill>
                  <a:schemeClr val="tx1"/>
                </a:solidFill>
              </a:rPr>
              <a:t> 0.86; 95% CI: 0.77–0.97; p = 0.01).</a:t>
            </a:r>
          </a:p>
          <a:p>
            <a:pPr marL="171450" indent="-171450">
              <a:buFont typeface="Arial" panose="020B0604020202020204" pitchFamily="34" charset="0"/>
              <a:buChar char="•"/>
            </a:pPr>
            <a:r>
              <a:rPr lang="en-GB" b="0" i="0" u="none" strike="noStrike" kern="1200" baseline="0" dirty="0" smtClean="0">
                <a:solidFill>
                  <a:schemeClr val="tx1"/>
                </a:solidFill>
              </a:rPr>
              <a:t>However, the intensity of glycaemic control did not significantly affect the incidence </a:t>
            </a:r>
            <a:br>
              <a:rPr lang="en-GB" b="0" i="0" u="none" strike="noStrike" kern="1200" baseline="0" dirty="0" smtClean="0">
                <a:solidFill>
                  <a:schemeClr val="tx1"/>
                </a:solidFill>
              </a:rPr>
            </a:br>
            <a:r>
              <a:rPr lang="en-GB" b="0" i="0" u="none" strike="noStrike" kern="1200" baseline="0" dirty="0" smtClean="0">
                <a:solidFill>
                  <a:schemeClr val="tx1"/>
                </a:solidFill>
              </a:rPr>
              <a:t>of major macrovascular events (</a:t>
            </a:r>
            <a:r>
              <a:rPr lang="en-GB" dirty="0" smtClean="0"/>
              <a:t>HR</a:t>
            </a:r>
            <a:r>
              <a:rPr lang="en-GB" b="0" i="0" u="none" strike="noStrike" kern="1200" baseline="0" dirty="0" smtClean="0">
                <a:solidFill>
                  <a:schemeClr val="tx1"/>
                </a:solidFill>
              </a:rPr>
              <a:t> with intensive control 0.94; 95% CI: </a:t>
            </a:r>
            <a:r>
              <a:rPr lang="en-GB" dirty="0"/>
              <a:t>0.84–1.06</a:t>
            </a:r>
            <a:r>
              <a:rPr lang="en-GB" b="0" i="0" u="none" strike="noStrike" kern="1200" baseline="0" dirty="0" smtClean="0">
                <a:solidFill>
                  <a:schemeClr val="tx1"/>
                </a:solidFill>
              </a:rPr>
              <a:t>; p = 0.32)</a:t>
            </a:r>
            <a:r>
              <a:rPr lang="it-IT" b="0" i="0" u="none" strike="noStrike" kern="1200" baseline="0" dirty="0" smtClean="0">
                <a:solidFill>
                  <a:schemeClr val="tx1"/>
                </a:solidFill>
              </a:rPr>
              <a:t>.</a:t>
            </a:r>
            <a:endParaRPr lang="en-GB" b="0" dirty="0" smtClean="0"/>
          </a:p>
          <a:p>
            <a:endParaRPr lang="en-GB" b="0" dirty="0" smtClean="0"/>
          </a:p>
          <a:p>
            <a:r>
              <a:rPr lang="en-GB" b="1" dirty="0" smtClean="0"/>
              <a:t>Abbreviations</a:t>
            </a:r>
          </a:p>
          <a:p>
            <a:pPr>
              <a:defRPr/>
            </a:pPr>
            <a:r>
              <a:rPr lang="en-GB" altLang="en-US" dirty="0" smtClean="0"/>
              <a:t>ADVANCE, Action in Diabetes and Vascular Disease: </a:t>
            </a:r>
            <a:r>
              <a:rPr lang="en-GB" altLang="en-US" dirty="0" err="1" smtClean="0"/>
              <a:t>Preterax</a:t>
            </a:r>
            <a:r>
              <a:rPr lang="en-GB" altLang="en-US" dirty="0" smtClean="0"/>
              <a:t> and </a:t>
            </a:r>
            <a:r>
              <a:rPr lang="en-GB" altLang="en-US" dirty="0" err="1" smtClean="0"/>
              <a:t>Diamicron</a:t>
            </a:r>
            <a:r>
              <a:rPr lang="en-GB" altLang="en-US" dirty="0" smtClean="0"/>
              <a:t> Modified Release Controlled Evaluation; CI, confidence interval; HR, hazard ratio; </a:t>
            </a:r>
            <a:r>
              <a:rPr lang="en-GB" dirty="0" smtClean="0"/>
              <a:t>HbA</a:t>
            </a:r>
            <a:r>
              <a:rPr lang="en-GB" baseline="-25000" dirty="0" smtClean="0"/>
              <a:t>1c</a:t>
            </a:r>
            <a:r>
              <a:rPr lang="en-GB" dirty="0" smtClean="0"/>
              <a:t>, glycosylated haemoglobin.</a:t>
            </a:r>
          </a:p>
          <a:p>
            <a:endParaRPr lang="en-GB" b="1" dirty="0" smtClean="0"/>
          </a:p>
          <a:p>
            <a:endParaRPr lang="en-GB" b="0"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247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4516" name="Rectangle 4"/>
          <p:cNvSpPr>
            <a:spLocks noGrp="1" noChangeArrowheads="1"/>
          </p:cNvSpPr>
          <p:nvPr>
            <p:ph type="subTitle" idx="1"/>
          </p:nvPr>
        </p:nvSpPr>
        <p:spPr>
          <a:xfrm>
            <a:off x="2698750" y="2878139"/>
            <a:ext cx="6116638" cy="492443"/>
          </a:xfrm>
        </p:spPr>
        <p:txBody>
          <a:bodyPr>
            <a:spAutoFit/>
          </a:bodyPr>
          <a:lstStyle>
            <a:lvl1pPr>
              <a:spcBef>
                <a:spcPct val="0"/>
              </a:spcBef>
              <a:defRPr sz="3200">
                <a:solidFill>
                  <a:schemeClr val="bg1"/>
                </a:solidFill>
                <a:sym typeface="Symbol" pitchFamily="18" charset="2"/>
              </a:defRPr>
            </a:lvl1pPr>
          </a:lstStyle>
          <a:p>
            <a:r>
              <a:rPr lang="en-US" smtClean="0">
                <a:sym typeface="Symbol" pitchFamily="18" charset="2"/>
              </a:rPr>
              <a:t>Click to edit Master subtitle style</a:t>
            </a:r>
            <a:endParaRPr lang="nl-NL">
              <a:sym typeface="Symbol" pitchFamily="18" charset="2"/>
            </a:endParaRPr>
          </a:p>
        </p:txBody>
      </p:sp>
      <p:sp>
        <p:nvSpPr>
          <p:cNvPr id="64517" name="Rectangle 5"/>
          <p:cNvSpPr>
            <a:spLocks noGrp="1" noChangeArrowheads="1"/>
          </p:cNvSpPr>
          <p:nvPr>
            <p:ph type="ctrTitle"/>
          </p:nvPr>
        </p:nvSpPr>
        <p:spPr>
          <a:xfrm>
            <a:off x="2698751" y="1219839"/>
            <a:ext cx="6118225" cy="1477328"/>
          </a:xfrm>
        </p:spPr>
        <p:txBody>
          <a:bodyPr>
            <a:spAutoFit/>
          </a:bodyPr>
          <a:lstStyle>
            <a:lvl1pPr>
              <a:defRPr sz="4800">
                <a:solidFill>
                  <a:schemeClr val="bg1"/>
                </a:solidFill>
              </a:defRPr>
            </a:lvl1pPr>
          </a:lstStyle>
          <a:p>
            <a:r>
              <a:rPr lang="en-US" smtClean="0"/>
              <a:t>Click to edit Master title style</a:t>
            </a:r>
            <a:endParaRPr lang="nl-NL"/>
          </a:p>
        </p:txBody>
      </p:sp>
      <p:sp>
        <p:nvSpPr>
          <p:cNvPr id="2" name="Rectangle 1"/>
          <p:cNvSpPr/>
          <p:nvPr userDrawn="1"/>
        </p:nvSpPr>
        <p:spPr bwMode="auto">
          <a:xfrm>
            <a:off x="5746459" y="5872296"/>
            <a:ext cx="3204594" cy="721453"/>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smtClean="0">
              <a:ln>
                <a:noFill/>
              </a:ln>
              <a:solidFill>
                <a:schemeClr val="tx1"/>
              </a:solidFill>
              <a:effectLst/>
              <a:latin typeface="BISansCond" pitchFamily="2" charset="0"/>
            </a:endParaRPr>
          </a:p>
        </p:txBody>
      </p:sp>
    </p:spTree>
    <p:extLst>
      <p:ext uri="{BB962C8B-B14F-4D97-AF65-F5344CB8AC3E}">
        <p14:creationId xmlns:p14="http://schemas.microsoft.com/office/powerpoint/2010/main" val="2637502978"/>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2E9C443-1B80-4A58-8CBF-484A69FA4583}" type="slidenum">
              <a:rPr lang="nl-NL"/>
              <a:pPr/>
              <a:t>‹#›</a:t>
            </a:fld>
            <a:endParaRPr lang="nl-NL"/>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4" name="Footer Placeholder 3"/>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4A93C244-D016-4588-B1B6-A7A6F529DE71}" type="slidenum">
              <a:rPr lang="nl-NL"/>
              <a:pPr/>
              <a:t>‹#›</a:t>
            </a:fld>
            <a:endParaRPr lang="nl-NL"/>
          </a:p>
        </p:txBody>
      </p:sp>
    </p:spTree>
    <p:extLst>
      <p:ext uri="{BB962C8B-B14F-4D97-AF65-F5344CB8AC3E}">
        <p14:creationId xmlns:p14="http://schemas.microsoft.com/office/powerpoint/2010/main" val="511970470"/>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3" name="Footer Placeholder 2"/>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856BC117-E0F3-43E8-A6FD-58A5B9D7A78D}" type="slidenum">
              <a:rPr lang="nl-NL"/>
              <a:pPr/>
              <a:t>‹#›</a:t>
            </a:fld>
            <a:endParaRPr lang="nl-NL"/>
          </a:p>
        </p:txBody>
      </p:sp>
    </p:spTree>
    <p:extLst>
      <p:ext uri="{BB962C8B-B14F-4D97-AF65-F5344CB8AC3E}">
        <p14:creationId xmlns:p14="http://schemas.microsoft.com/office/powerpoint/2010/main" val="1993650137"/>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029FE08B-9FAE-4796-BED5-77EE9658AE07}" type="slidenum">
              <a:rPr lang="nl-NL"/>
              <a:pPr/>
              <a:t>‹#›</a:t>
            </a:fld>
            <a:endParaRPr lang="nl-NL"/>
          </a:p>
        </p:txBody>
      </p:sp>
    </p:spTree>
    <p:extLst>
      <p:ext uri="{BB962C8B-B14F-4D97-AF65-F5344CB8AC3E}">
        <p14:creationId xmlns:p14="http://schemas.microsoft.com/office/powerpoint/2010/main" val="1157773412"/>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2E9C443-1B80-4A58-8CBF-484A69FA4583}" type="slidenum">
              <a:rPr lang="nl-NL"/>
              <a:pPr/>
              <a:t>‹#›</a:t>
            </a:fld>
            <a:endParaRPr lang="nl-NL"/>
          </a:p>
        </p:txBody>
      </p:sp>
    </p:spTree>
    <p:extLst>
      <p:ext uri="{BB962C8B-B14F-4D97-AF65-F5344CB8AC3E}">
        <p14:creationId xmlns:p14="http://schemas.microsoft.com/office/powerpoint/2010/main" val="3853488586"/>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9AFE83E3-4FC8-4AAA-82ED-A8887A3D36FC}" type="slidenum">
              <a:rPr lang="nl-NL"/>
              <a:pPr/>
              <a:t>‹#›</a:t>
            </a:fld>
            <a:endParaRPr lang="nl-NL"/>
          </a:p>
        </p:txBody>
      </p:sp>
    </p:spTree>
    <p:extLst>
      <p:ext uri="{BB962C8B-B14F-4D97-AF65-F5344CB8AC3E}">
        <p14:creationId xmlns:p14="http://schemas.microsoft.com/office/powerpoint/2010/main" val="3635219607"/>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5"/>
            <a:ext cx="210820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6" y="5"/>
            <a:ext cx="6173788"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87467D7-7E8E-40E5-A913-EC847C2AD158}" type="slidenum">
              <a:rPr lang="nl-NL"/>
              <a:pPr/>
              <a:t>‹#›</a:t>
            </a:fld>
            <a:endParaRPr lang="nl-NL"/>
          </a:p>
        </p:txBody>
      </p:sp>
    </p:spTree>
    <p:extLst>
      <p:ext uri="{BB962C8B-B14F-4D97-AF65-F5344CB8AC3E}">
        <p14:creationId xmlns:p14="http://schemas.microsoft.com/office/powerpoint/2010/main" val="1345962785"/>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1800" baseline="0">
                <a:solidFill>
                  <a:srgbClr val="53575E"/>
                </a:solidFill>
              </a:defRPr>
            </a:lvl1pPr>
          </a:lstStyle>
          <a:p>
            <a:r>
              <a:rPr lang="en-US" dirty="0" smtClean="0"/>
              <a:t>Click to edit Master title style</a:t>
            </a:r>
            <a:endParaRPr lang="en-GB" dirty="0"/>
          </a:p>
        </p:txBody>
      </p:sp>
      <p:pic>
        <p:nvPicPr>
          <p:cNvPr id="9" name="Picture 8" descr="45065635_PP_top2_01.jpg"/>
          <p:cNvPicPr>
            <a:picLocks noChangeAspect="1"/>
          </p:cNvPicPr>
          <p:nvPr userDrawn="1"/>
        </p:nvPicPr>
        <p:blipFill>
          <a:blip r:embed="rId2" cstate="print"/>
          <a:stretch>
            <a:fillRect/>
          </a:stretch>
        </p:blipFill>
        <p:spPr>
          <a:xfrm>
            <a:off x="0" y="0"/>
            <a:ext cx="9144000" cy="402336"/>
          </a:xfrm>
          <a:prstGeom prst="rect">
            <a:avLst/>
          </a:prstGeom>
        </p:spPr>
      </p:pic>
    </p:spTree>
    <p:extLst>
      <p:ext uri="{BB962C8B-B14F-4D97-AF65-F5344CB8AC3E}">
        <p14:creationId xmlns:p14="http://schemas.microsoft.com/office/powerpoint/2010/main" val="692618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14400"/>
          </a:xfrm>
        </p:spPr>
        <p:txBody>
          <a:bodyPr/>
          <a:lstStyle>
            <a:lvl1pPr>
              <a:defRPr>
                <a:solidFill>
                  <a:schemeClr val="tx1">
                    <a:lumMod val="50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457201" y="6267454"/>
            <a:ext cx="635000" cy="365125"/>
          </a:xfrm>
        </p:spPr>
        <p:txBody>
          <a:bodyPr/>
          <a:lstStyle/>
          <a:p>
            <a:fld id="{1E3D6C54-B124-AC41-90C1-F7EEF34AAC27}" type="slidenum">
              <a:rPr lang="en-US" smtClean="0"/>
              <a:t>‹#›</a:t>
            </a:fld>
            <a:endParaRPr lang="en-US" dirty="0"/>
          </a:p>
        </p:txBody>
      </p:sp>
      <p:sp>
        <p:nvSpPr>
          <p:cNvPr id="9" name="Text Placeholder 4"/>
          <p:cNvSpPr>
            <a:spLocks noGrp="1"/>
          </p:cNvSpPr>
          <p:nvPr>
            <p:ph type="body" sz="quarter" idx="10" hasCustomPrompt="1"/>
          </p:nvPr>
        </p:nvSpPr>
        <p:spPr>
          <a:xfrm>
            <a:off x="457200" y="5575300"/>
            <a:ext cx="7086600" cy="482600"/>
          </a:xfrm>
        </p:spPr>
        <p:txBody>
          <a:bodyPr anchor="b"/>
          <a:lstStyle>
            <a:lvl1pPr marL="0" indent="0">
              <a:buNone/>
              <a:defRPr sz="563" baseline="0"/>
            </a:lvl1pPr>
          </a:lstStyle>
          <a:p>
            <a:r>
              <a:rPr lang="en-US" dirty="0"/>
              <a:t>*Reference copy goes here in Arial Regular 10pts</a:t>
            </a:r>
          </a:p>
        </p:txBody>
      </p:sp>
    </p:spTree>
    <p:extLst>
      <p:ext uri="{BB962C8B-B14F-4D97-AF65-F5344CB8AC3E}">
        <p14:creationId xmlns:p14="http://schemas.microsoft.com/office/powerpoint/2010/main" val="40888338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14400"/>
          </a:xfrm>
        </p:spPr>
        <p:txBody>
          <a:bodyPr/>
          <a:lstStyle>
            <a:lvl1pPr>
              <a:defRPr>
                <a:solidFill>
                  <a:schemeClr val="tx1">
                    <a:lumMod val="50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457201" y="6267454"/>
            <a:ext cx="635000" cy="365125"/>
          </a:xfrm>
        </p:spPr>
        <p:txBody>
          <a:bodyPr/>
          <a:lstStyle/>
          <a:p>
            <a:fld id="{1E3D6C54-B124-AC41-90C1-F7EEF34AAC27}" type="slidenum">
              <a:rPr lang="en-US" smtClean="0"/>
              <a:t>‹#›</a:t>
            </a:fld>
            <a:endParaRPr lang="en-US" dirty="0"/>
          </a:p>
        </p:txBody>
      </p:sp>
      <p:sp>
        <p:nvSpPr>
          <p:cNvPr id="9" name="Text Placeholder 4"/>
          <p:cNvSpPr>
            <a:spLocks noGrp="1"/>
          </p:cNvSpPr>
          <p:nvPr>
            <p:ph type="body" sz="quarter" idx="10" hasCustomPrompt="1"/>
          </p:nvPr>
        </p:nvSpPr>
        <p:spPr>
          <a:xfrm>
            <a:off x="457200" y="5575300"/>
            <a:ext cx="7086600" cy="482600"/>
          </a:xfrm>
        </p:spPr>
        <p:txBody>
          <a:bodyPr anchor="b"/>
          <a:lstStyle>
            <a:lvl1pPr marL="0" indent="0">
              <a:buNone/>
              <a:defRPr sz="563" baseline="0"/>
            </a:lvl1pPr>
          </a:lstStyle>
          <a:p>
            <a:r>
              <a:rPr lang="en-US" dirty="0"/>
              <a:t>*Reference copy goes here in Arial Regular 10pts</a:t>
            </a:r>
          </a:p>
        </p:txBody>
      </p:sp>
    </p:spTree>
    <p:extLst>
      <p:ext uri="{BB962C8B-B14F-4D97-AF65-F5344CB8AC3E}">
        <p14:creationId xmlns:p14="http://schemas.microsoft.com/office/powerpoint/2010/main" val="41976824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t>‹#›</a:t>
            </a:fld>
            <a:endParaRPr lang="en-GB"/>
          </a:p>
        </p:txBody>
      </p:sp>
      <p:cxnSp>
        <p:nvCxnSpPr>
          <p:cNvPr id="16" name="Straight Connector 15"/>
          <p:cNvCxnSpPr/>
          <p:nvPr userDrawn="1"/>
        </p:nvCxnSpPr>
        <p:spPr>
          <a:xfrm>
            <a:off x="0" y="1147207"/>
            <a:ext cx="9144000" cy="1"/>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851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9AFE83E3-4FC8-4AAA-82ED-A8887A3D36FC}" type="slidenum">
              <a:rPr lang="nl-NL"/>
              <a:pPr/>
              <a:t>‹#›</a:t>
            </a:fld>
            <a:endParaRPr lang="nl-NL"/>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962000"/>
            <a:ext cx="8229600" cy="4204800"/>
          </a:xfrm>
        </p:spPr>
        <p:txBody>
          <a:bodyPr/>
          <a:lstStyle/>
          <a:p>
            <a:r>
              <a:rPr lang="en-US"/>
              <a:t>Click icon to add table</a:t>
            </a:r>
            <a:endParaRPr lang="en-GB"/>
          </a:p>
        </p:txBody>
      </p:sp>
      <p:sp>
        <p:nvSpPr>
          <p:cNvPr id="4" name="Footer Placeholder 3"/>
          <p:cNvSpPr>
            <a:spLocks noGrp="1"/>
          </p:cNvSpPr>
          <p:nvPr>
            <p:ph type="ftr" sz="quarter" idx="12"/>
          </p:nvPr>
        </p:nvSpPr>
        <p:spPr/>
        <p:txBody>
          <a:bodyPr/>
          <a:lstStyle/>
          <a:p>
            <a:endParaRPr lang="en-GB"/>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t>‹#›</a:t>
            </a:fld>
            <a:endParaRPr lang="en-GB"/>
          </a:p>
        </p:txBody>
      </p:sp>
      <p:cxnSp>
        <p:nvCxnSpPr>
          <p:cNvPr id="18" name="Straight Connector 17"/>
          <p:cNvCxnSpPr/>
          <p:nvPr userDrawn="1"/>
        </p:nvCxnSpPr>
        <p:spPr>
          <a:xfrm>
            <a:off x="0" y="1147207"/>
            <a:ext cx="9144000" cy="1"/>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2622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5B711-376D-44B0-9F0E-432C58A11422}"/>
              </a:ext>
            </a:extLst>
          </p:cNvPr>
          <p:cNvSpPr>
            <a:spLocks noGrp="1"/>
          </p:cNvSpPr>
          <p:nvPr>
            <p:ph type="title"/>
          </p:nvPr>
        </p:nvSpPr>
        <p:spPr>
          <a:xfrm>
            <a:off x="587085" y="688095"/>
            <a:ext cx="7969847" cy="1060497"/>
          </a:xfrm>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5038254C-EBAE-40D3-9DA0-43E52B9F8B57}"/>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4BE74F2B-90F2-4481-B465-6F6157827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960B6-DA55-4D94-9E0A-23E49CDD9F85}"/>
              </a:ext>
            </a:extLst>
          </p:cNvPr>
          <p:cNvSpPr>
            <a:spLocks noGrp="1"/>
          </p:cNvSpPr>
          <p:nvPr>
            <p:ph type="sldNum" sz="quarter" idx="12"/>
          </p:nvPr>
        </p:nvSpPr>
        <p:spPr/>
        <p:txBody>
          <a:bodyPr/>
          <a:lstStyle/>
          <a:p>
            <a:fld id="{57E4004F-4CC6-40C9-B0B5-510548401FB5}" type="slidenum">
              <a:rPr lang="nl-NL" smtClean="0"/>
              <a:pPr/>
              <a:t>‹#›</a:t>
            </a:fld>
            <a:endParaRPr lang="nl-NL"/>
          </a:p>
        </p:txBody>
      </p:sp>
      <p:sp>
        <p:nvSpPr>
          <p:cNvPr id="8" name="Tijdelijke aanduiding voor tekst 7">
            <a:extLst>
              <a:ext uri="{FF2B5EF4-FFF2-40B4-BE49-F238E27FC236}">
                <a16:creationId xmlns:a16="http://schemas.microsoft.com/office/drawing/2014/main" id="{965C4D0A-8C21-4932-852C-5125BFF2515F}"/>
              </a:ext>
            </a:extLst>
          </p:cNvPr>
          <p:cNvSpPr>
            <a:spLocks noGrp="1"/>
          </p:cNvSpPr>
          <p:nvPr>
            <p:ph type="body" sz="quarter" idx="13"/>
          </p:nvPr>
        </p:nvSpPr>
        <p:spPr>
          <a:xfrm>
            <a:off x="0" y="6870036"/>
            <a:ext cx="9144000" cy="1539875"/>
          </a:xfrm>
          <a:solidFill>
            <a:schemeClr val="accent1"/>
          </a:solidFill>
        </p:spPr>
        <p:txBody>
          <a:bodyPr lIns="588642" tIns="321113" rIns="588642"/>
          <a:lstStyle>
            <a:lvl1pPr>
              <a:defRPr sz="600">
                <a:solidFill>
                  <a:schemeClr val="accent4"/>
                </a:solidFill>
              </a:defRPr>
            </a:lvl1pPr>
            <a:lvl2pPr>
              <a:defRPr sz="600">
                <a:solidFill>
                  <a:schemeClr val="accent4"/>
                </a:solidFill>
              </a:defRPr>
            </a:lvl2pPr>
            <a:lvl3pPr>
              <a:defRPr sz="525">
                <a:solidFill>
                  <a:schemeClr val="accent4"/>
                </a:solidFill>
              </a:defRPr>
            </a:lvl3pPr>
            <a:lvl4pPr>
              <a:defRPr sz="525">
                <a:solidFill>
                  <a:schemeClr val="accent4"/>
                </a:solidFill>
              </a:defRPr>
            </a:lvl4pPr>
            <a:lvl5pPr>
              <a:defRPr sz="450">
                <a:solidFill>
                  <a:schemeClr val="accent4"/>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670898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and Content with Referenc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solidFill>
                  <a:srgbClr val="6482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371600"/>
            <a:ext cx="8229600" cy="4203700"/>
          </a:xfrm>
        </p:spPr>
        <p:txBody>
          <a:bodyPr/>
          <a:lstStyle>
            <a:lvl1pPr>
              <a:defRPr>
                <a:solidFill>
                  <a:srgbClr val="5A5A5A"/>
                </a:solidFill>
              </a:defRPr>
            </a:lvl1pPr>
            <a:lvl2pPr>
              <a:defRPr sz="1650">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1187451" y="6300471"/>
            <a:ext cx="2572657" cy="352424"/>
          </a:xfrm>
          <a:prstGeom prst="rect">
            <a:avLst/>
          </a:prstGeom>
        </p:spPr>
        <p:txBody>
          <a:bodyPr vert="horz" lIns="0" tIns="0" rIns="0" bIns="0" rtlCol="0" anchor="t" anchorCtr="0">
            <a:noAutofit/>
          </a:bodyPr>
          <a:lstStyle>
            <a:lvl1pPr algn="l">
              <a:defRPr sz="675">
                <a:solidFill>
                  <a:schemeClr val="bg1"/>
                </a:solidFill>
                <a:latin typeface="Arial"/>
              </a:defRPr>
            </a:lvl1pPr>
          </a:lstStyle>
          <a:p>
            <a:endParaRPr lang="en-US" dirty="0"/>
          </a:p>
        </p:txBody>
      </p:sp>
      <p:sp>
        <p:nvSpPr>
          <p:cNvPr id="12" name="Slide Number Placeholder 5"/>
          <p:cNvSpPr>
            <a:spLocks noGrp="1"/>
          </p:cNvSpPr>
          <p:nvPr>
            <p:ph type="sldNum" sz="quarter" idx="4"/>
          </p:nvPr>
        </p:nvSpPr>
        <p:spPr>
          <a:xfrm>
            <a:off x="457201" y="6267452"/>
            <a:ext cx="635000" cy="365125"/>
          </a:xfrm>
          <a:prstGeom prst="rect">
            <a:avLst/>
          </a:prstGeom>
        </p:spPr>
        <p:txBody>
          <a:bodyPr vert="horz" lIns="0" tIns="0" rIns="0" bIns="0" rtlCol="0" anchor="t" anchorCtr="0">
            <a:noAutofit/>
          </a:bodyPr>
          <a:lstStyle>
            <a:lvl1pPr algn="l">
              <a:defRPr sz="1500">
                <a:solidFill>
                  <a:schemeClr val="bg1"/>
                </a:solidFill>
                <a:latin typeface="Arial"/>
              </a:defRPr>
            </a:lvl1pPr>
          </a:lstStyle>
          <a:p>
            <a:fld id="{1E3D6C54-B124-AC41-90C1-F7EEF34AAC27}" type="slidenum">
              <a:rPr lang="en-US" smtClean="0"/>
              <a:pPr/>
              <a:t>‹#›</a:t>
            </a:fld>
            <a:endParaRPr lang="en-US" dirty="0"/>
          </a:p>
        </p:txBody>
      </p:sp>
      <p:sp>
        <p:nvSpPr>
          <p:cNvPr id="5" name="Text Placeholder 4"/>
          <p:cNvSpPr>
            <a:spLocks noGrp="1"/>
          </p:cNvSpPr>
          <p:nvPr>
            <p:ph type="body" sz="quarter" idx="10" hasCustomPrompt="1"/>
          </p:nvPr>
        </p:nvSpPr>
        <p:spPr>
          <a:xfrm>
            <a:off x="457200" y="5575300"/>
            <a:ext cx="7086600" cy="482600"/>
          </a:xfrm>
        </p:spPr>
        <p:txBody>
          <a:bodyPr anchor="b"/>
          <a:lstStyle>
            <a:lvl1pPr marL="0" indent="0">
              <a:buNone/>
              <a:defRPr sz="75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4935502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1800"/>
            </a:lvl1pPr>
          </a:lstStyle>
          <a:p>
            <a:r>
              <a:rPr lang="en-US" noProof="0" dirty="0"/>
              <a:t>Click to edit Master title style</a:t>
            </a:r>
            <a:endParaRPr lang="en-GB" noProof="0" dirty="0"/>
          </a:p>
        </p:txBody>
      </p:sp>
      <p:sp>
        <p:nvSpPr>
          <p:cNvPr id="7" name="Rectangle 5"/>
          <p:cNvSpPr>
            <a:spLocks noGrp="1" noChangeArrowheads="1"/>
          </p:cNvSpPr>
          <p:nvPr>
            <p:ph type="ftr" sz="quarter" idx="3"/>
          </p:nvPr>
        </p:nvSpPr>
        <p:spPr bwMode="auto">
          <a:xfrm>
            <a:off x="4173005" y="138548"/>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6974" eaLnBrk="1" hangingPunct="1">
              <a:spcBef>
                <a:spcPct val="0"/>
              </a:spcBef>
              <a:defRPr sz="450" b="0">
                <a:solidFill>
                  <a:schemeClr val="accent3"/>
                </a:solidFill>
              </a:defRPr>
            </a:lvl1pPr>
          </a:lstStyle>
          <a:p>
            <a:pPr>
              <a:defRPr/>
            </a:pPr>
            <a:endParaRPr lang="en-GB" dirty="0">
              <a:solidFill>
                <a:srgbClr val="82786F"/>
              </a:solidFill>
            </a:endParaRPr>
          </a:p>
        </p:txBody>
      </p:sp>
      <p:sp>
        <p:nvSpPr>
          <p:cNvPr id="8" name="Rectangle 81"/>
          <p:cNvSpPr>
            <a:spLocks noGrp="1" noChangeArrowheads="1"/>
          </p:cNvSpPr>
          <p:nvPr>
            <p:ph type="dt" sz="half" idx="2"/>
          </p:nvPr>
        </p:nvSpPr>
        <p:spPr bwMode="auto">
          <a:xfrm>
            <a:off x="7187154" y="138548"/>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6974" eaLnBrk="1" hangingPunct="1">
              <a:spcBef>
                <a:spcPct val="0"/>
              </a:spcBef>
              <a:defRPr sz="450" b="0">
                <a:solidFill>
                  <a:schemeClr val="accent3"/>
                </a:solidFill>
              </a:defRPr>
            </a:lvl1pPr>
          </a:lstStyle>
          <a:p>
            <a:pPr>
              <a:defRPr/>
            </a:pP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72"/>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656201" eaLnBrk="1" hangingPunct="1">
              <a:defRPr sz="45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939285524"/>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928495"/>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5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lvl1pPr>
              <a:defRPr baseline="0"/>
            </a:lvl1pPr>
          </a:lstStyle>
          <a:p>
            <a:pPr lvl="0"/>
            <a:r>
              <a:rPr lang="en-GB" noProof="0" dirty="0" smtClean="0"/>
              <a:t>Click to add text</a:t>
            </a:r>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87201"/>
            <a:ext cx="8408850" cy="574516"/>
          </a:xfrm>
        </p:spPr>
        <p:txBody>
          <a:bodyPr/>
          <a:lstStyle>
            <a:lvl1pPr>
              <a:defRPr sz="2100" baseline="0"/>
            </a:lvl1pPr>
          </a:lstStyle>
          <a:p>
            <a:r>
              <a:rPr lang="en-GB" noProof="0" dirty="0" smtClean="0"/>
              <a:t>Click to add headline</a:t>
            </a:r>
            <a:endParaRPr lang="en-GB" noProof="0" dirty="0"/>
          </a:p>
        </p:txBody>
      </p:sp>
    </p:spTree>
    <p:extLst>
      <p:ext uri="{BB962C8B-B14F-4D97-AF65-F5344CB8AC3E}">
        <p14:creationId xmlns:p14="http://schemas.microsoft.com/office/powerpoint/2010/main" val="42418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p>
        </p:txBody>
      </p:sp>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35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cxnSp>
        <p:nvCxnSpPr>
          <p:cNvPr id="12" name="Straight Connector 11"/>
          <p:cNvCxnSpPr/>
          <p:nvPr userDrawn="1"/>
        </p:nvCxnSpPr>
        <p:spPr>
          <a:xfrm>
            <a:off x="0" y="1147203"/>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388C38E2-8882-478A-B0E0-B8C9AB79FEB6}" type="slidenum">
              <a:rPr lang="nl-NL" smtClean="0"/>
              <a:pPr/>
              <a:t>‹#›</a:t>
            </a:fld>
            <a:endParaRPr lang="nl-NL"/>
          </a:p>
        </p:txBody>
      </p:sp>
    </p:spTree>
    <p:extLst>
      <p:ext uri="{BB962C8B-B14F-4D97-AF65-F5344CB8AC3E}">
        <p14:creationId xmlns:p14="http://schemas.microsoft.com/office/powerpoint/2010/main" val="265316867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6954" y="1341438"/>
            <a:ext cx="8101013" cy="580956"/>
          </a:xfrm>
        </p:spPr>
        <p:txBody>
          <a:bodyPr anchor="t">
            <a:noAutofit/>
          </a:bodyPr>
          <a:lstStyle>
            <a:lvl1pPr marL="0" indent="0">
              <a:buNone/>
              <a:defRPr sz="1350" b="0" baseline="0">
                <a:solidFill>
                  <a:schemeClr val="accent5"/>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subtitle</a:t>
            </a:r>
          </a:p>
        </p:txBody>
      </p:sp>
      <p:sp>
        <p:nvSpPr>
          <p:cNvPr id="9" name="Slide Number Placeholder 8"/>
          <p:cNvSpPr>
            <a:spLocks noGrp="1"/>
          </p:cNvSpPr>
          <p:nvPr>
            <p:ph type="sldNum" sz="quarter" idx="12"/>
          </p:nvPr>
        </p:nvSpPr>
        <p:spPr/>
        <p:txBody>
          <a:bodyPr/>
          <a:lstStyle/>
          <a:p>
            <a:fld id="{E59192B3-4A80-9E49-8579-7C682F041F8A}"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27680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Sub, bullet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02" y="183651"/>
            <a:ext cx="8050213"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a:xfrm>
            <a:off x="7318375" y="6602415"/>
            <a:ext cx="1474788" cy="179387"/>
          </a:xfrm>
          <a:prstGeom prst="rect">
            <a:avLst/>
          </a:prstGeom>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432803"/>
            <a:ext cx="8046720" cy="3126740"/>
          </a:xfrm>
        </p:spPr>
        <p:txBody>
          <a:bodyPr/>
          <a:lstStyle>
            <a:lvl1pPr>
              <a:defRPr baseline="0"/>
            </a:lvl1pPr>
            <a:lvl2pPr marL="128588"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548640" y="961253"/>
            <a:ext cx="8046720"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p14="http://schemas.microsoft.com/office/powerpoint/2010/main" val="305148722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372800"/>
            <a:ext cx="82296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p>
        </p:txBody>
      </p:sp>
      <p:sp>
        <p:nvSpPr>
          <p:cNvPr id="4" name="Title 3"/>
          <p:cNvSpPr>
            <a:spLocks noGrp="1"/>
          </p:cNvSpPr>
          <p:nvPr>
            <p:ph type="title"/>
          </p:nvPr>
        </p:nvSpPr>
        <p:spPr>
          <a:xfrm>
            <a:off x="457201"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pPr/>
              <a:t>‹#›</a:t>
            </a:fld>
            <a:endParaRPr lang="en-GB" dirty="0"/>
          </a:p>
        </p:txBody>
      </p:sp>
      <p:cxnSp>
        <p:nvCxnSpPr>
          <p:cNvPr id="11" name="Straight Connector 10"/>
          <p:cNvCxnSpPr/>
          <p:nvPr userDrawn="1"/>
        </p:nvCxnSpPr>
        <p:spPr>
          <a:xfrm>
            <a:off x="0" y="1147203"/>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9920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44600" y="3645024"/>
            <a:ext cx="8254800" cy="604800"/>
          </a:xfrm>
        </p:spPr>
        <p:txBody>
          <a:bodyPr/>
          <a:lstStyle>
            <a:lvl1pPr marL="0" indent="0">
              <a:buNone/>
              <a:defRPr sz="1013" b="0" i="0" baseline="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0851" y="2698751"/>
            <a:ext cx="7678738" cy="914400"/>
          </a:xfrm>
        </p:spPr>
        <p:txBody>
          <a:bodyPr/>
          <a:lstStyle>
            <a:lvl1pPr>
              <a:defRPr>
                <a:solidFill>
                  <a:schemeClr val="accent1"/>
                </a:solidFill>
              </a:defRPr>
            </a:lvl1pPr>
          </a:lstStyle>
          <a:p>
            <a:r>
              <a:rPr lang="en-US"/>
              <a:t>Click to edit Master title style</a:t>
            </a:r>
            <a:endParaRPr lang="en-GB" dirty="0"/>
          </a:p>
        </p:txBody>
      </p:sp>
      <p:cxnSp>
        <p:nvCxnSpPr>
          <p:cNvPr id="13" name="Straight Connector 12"/>
          <p:cNvCxnSpPr/>
          <p:nvPr userDrawn="1"/>
        </p:nvCxnSpPr>
        <p:spPr>
          <a:xfrm>
            <a:off x="0" y="1147206"/>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5974500"/>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32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3"/>
            <a:ext cx="2108200"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3"/>
            <a:ext cx="6173788"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A87467D7-7E8E-40E5-A913-EC847C2AD158}" type="slidenum">
              <a:rPr lang="nl-NL"/>
              <a:pPr/>
              <a:t>‹#›</a:t>
            </a:fld>
            <a:endParaRPr lang="nl-NL"/>
          </a:p>
        </p:txBody>
      </p:sp>
    </p:spTree>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84" y="2654884"/>
            <a:ext cx="5884369" cy="738664"/>
          </a:xfrm>
        </p:spPr>
        <p:txBody>
          <a:bodyPr wrap="square" lIns="0">
            <a:spAutoFit/>
          </a:bodyPr>
          <a:lstStyle>
            <a:lvl1pPr>
              <a:defRPr sz="4800" baseline="0">
                <a:solidFill>
                  <a:srgbClr val="003366"/>
                </a:solidFill>
              </a:defRPr>
            </a:lvl1pPr>
          </a:lstStyle>
          <a:p>
            <a:r>
              <a:rPr lang="en-GB" noProof="0" smtClean="0"/>
              <a:t>Click to add title</a:t>
            </a:r>
            <a:endParaRPr lang="en-GB" noProof="0"/>
          </a:p>
        </p:txBody>
      </p:sp>
      <p:sp>
        <p:nvSpPr>
          <p:cNvPr id="3" name="Untertitel 2"/>
          <p:cNvSpPr>
            <a:spLocks noGrp="1"/>
          </p:cNvSpPr>
          <p:nvPr>
            <p:ph type="subTitle" idx="1" hasCustomPrompt="1"/>
          </p:nvPr>
        </p:nvSpPr>
        <p:spPr>
          <a:xfrm>
            <a:off x="367584" y="4763671"/>
            <a:ext cx="5884369" cy="369332"/>
          </a:xfrm>
        </p:spPr>
        <p:txBody>
          <a:bodyPr wrap="square">
            <a:spAutoFit/>
          </a:bodyPr>
          <a:lstStyle>
            <a:lvl1pPr marL="0" indent="0" algn="l">
              <a:buNone/>
              <a:defRPr sz="2400" b="0" i="0" baseline="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0" name="Gerade Verbindung 9"/>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189437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5" y="2654884"/>
            <a:ext cx="5374856" cy="738664"/>
          </a:xfrm>
        </p:spPr>
        <p:txBody>
          <a:bodyPr wrap="square">
            <a:spAutoFit/>
          </a:bodyPr>
          <a:lstStyle>
            <a:lvl1pPr>
              <a:defRPr sz="4800">
                <a:solidFill>
                  <a:srgbClr val="003366"/>
                </a:solidFill>
              </a:defRPr>
            </a:lvl1pPr>
          </a:lstStyle>
          <a:p>
            <a:r>
              <a:rPr lang="en-GB" noProof="0" dirty="0" smtClean="0"/>
              <a:t>Click to add title</a:t>
            </a:r>
            <a:endParaRPr lang="en-GB" noProof="0" dirty="0"/>
          </a:p>
        </p:txBody>
      </p:sp>
      <p:sp>
        <p:nvSpPr>
          <p:cNvPr id="3" name="Untertitel 2"/>
          <p:cNvSpPr>
            <a:spLocks noGrp="1"/>
          </p:cNvSpPr>
          <p:nvPr>
            <p:ph type="subTitle" idx="1" hasCustomPrompt="1"/>
          </p:nvPr>
        </p:nvSpPr>
        <p:spPr>
          <a:xfrm>
            <a:off x="367575" y="4763671"/>
            <a:ext cx="5374856" cy="369332"/>
          </a:xfrm>
        </p:spPr>
        <p:txBody>
          <a:bodyPr wrap="square">
            <a:spAutoFit/>
          </a:bodyPr>
          <a:lstStyle>
            <a:lvl1pPr marL="0" indent="0" algn="l">
              <a:buNone/>
              <a:defRPr sz="2400" b="0" i="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1" name="Gerade Verbindung 10"/>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372716"/>
            <a:ext cx="2260800" cy="30144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lvl1pPr marL="0" indent="0" algn="ctr">
              <a:buNone/>
              <a:defRPr lang="de-DE" sz="3000" b="0" i="0" dirty="0">
                <a:solidFill>
                  <a:schemeClr val="bg1"/>
                </a:solidFill>
                <a:latin typeface="BISansOptiCond"/>
                <a:cs typeface="BISansOptiCond"/>
              </a:defRPr>
            </a:lvl1pPr>
          </a:lstStyle>
          <a:p>
            <a:pPr marL="0" lvl="0" algn="ctr"/>
            <a:r>
              <a:rPr lang="en-GB" noProof="0" dirty="0" smtClean="0"/>
              <a:t>Add. info [font size variable]</a:t>
            </a:r>
          </a:p>
        </p:txBody>
      </p:sp>
      <p:pic>
        <p:nvPicPr>
          <p:cNvPr id="10"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384334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8" y="2640131"/>
            <a:ext cx="8235318" cy="738664"/>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p>
        </p:txBody>
      </p:sp>
      <p:sp>
        <p:nvSpPr>
          <p:cNvPr id="20" name="Textplatzhalter 18"/>
          <p:cNvSpPr>
            <a:spLocks noGrp="1"/>
          </p:cNvSpPr>
          <p:nvPr>
            <p:ph type="body" sz="quarter" idx="12" hasCustomPrompt="1"/>
          </p:nvPr>
        </p:nvSpPr>
        <p:spPr>
          <a:xfrm>
            <a:off x="351829" y="3718148"/>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8859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33" y="2640129"/>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p>
        </p:txBody>
      </p:sp>
      <p:sp>
        <p:nvSpPr>
          <p:cNvPr id="20" name="Textplatzhalter 18"/>
          <p:cNvSpPr>
            <a:spLocks noGrp="1"/>
          </p:cNvSpPr>
          <p:nvPr>
            <p:ph type="body" sz="quarter" idx="12" hasCustomPrompt="1"/>
          </p:nvPr>
        </p:nvSpPr>
        <p:spPr>
          <a:xfrm>
            <a:off x="351829" y="4623796"/>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p>
        </p:txBody>
      </p:sp>
      <p:pic>
        <p:nvPicPr>
          <p:cNvPr id="9"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188103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srgbClr val="FFFFFF"/>
              </a:solidFill>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33" y="2640129"/>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smtClean="0"/>
              <a:t>Click to add chapter title</a:t>
            </a:r>
          </a:p>
        </p:txBody>
      </p:sp>
      <p:sp>
        <p:nvSpPr>
          <p:cNvPr id="20" name="Textplatzhalter 18"/>
          <p:cNvSpPr>
            <a:spLocks noGrp="1"/>
          </p:cNvSpPr>
          <p:nvPr>
            <p:ph type="body" sz="quarter" idx="12" hasCustomPrompt="1"/>
          </p:nvPr>
        </p:nvSpPr>
        <p:spPr>
          <a:xfrm>
            <a:off x="351829" y="4623796"/>
            <a:ext cx="2954642"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3" name="Gerade Verbindung 12"/>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p>
        </p:txBody>
      </p:sp>
      <p:sp>
        <p:nvSpPr>
          <p:cNvPr id="23" name="Bildplatzhalter 22"/>
          <p:cNvSpPr>
            <a:spLocks noGrp="1"/>
          </p:cNvSpPr>
          <p:nvPr>
            <p:ph type="pic" sz="quarter" idx="13" hasCustomPrompt="1"/>
          </p:nvPr>
        </p:nvSpPr>
        <p:spPr>
          <a:xfrm>
            <a:off x="3359168" y="3123733"/>
            <a:ext cx="2260800" cy="3014400"/>
          </a:xfrm>
          <a:prstGeom prst="ellipse">
            <a:avLst/>
          </a:prstGeom>
        </p:spPr>
        <p:txBody>
          <a:bodyPr/>
          <a:lstStyle>
            <a:lvl1pPr marL="0" indent="0" algn="ctr">
              <a:buNone/>
              <a:defRPr sz="900"/>
            </a:lvl1pPr>
          </a:lstStyle>
          <a:p>
            <a:r>
              <a:rPr lang="en-GB" noProof="0" dirty="0" smtClean="0"/>
              <a:t>Click to add picture</a:t>
            </a:r>
            <a:endParaRPr lang="en-GB" noProof="0" dirty="0"/>
          </a:p>
        </p:txBody>
      </p:sp>
      <p:pic>
        <p:nvPicPr>
          <p:cNvPr id="10"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32273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8" name="Titel 7"/>
          <p:cNvSpPr>
            <a:spLocks noGrp="1"/>
          </p:cNvSpPr>
          <p:nvPr>
            <p:ph type="title" hasCustomPrompt="1"/>
          </p:nvPr>
        </p:nvSpPr>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8047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3" name="Inhaltsplatzhalter 2"/>
          <p:cNvSpPr>
            <a:spLocks noGrp="1"/>
          </p:cNvSpPr>
          <p:nvPr>
            <p:ph idx="1" hasCustomPrompt="1"/>
          </p:nvPr>
        </p:nvSpPr>
        <p:spPr/>
        <p:txBody>
          <a:bodyPr/>
          <a:lstStyle>
            <a:lvl1pPr>
              <a:defRPr baseline="0"/>
            </a:lvl1pPr>
          </a:lstStyle>
          <a:p>
            <a:pPr lvl="0"/>
            <a:r>
              <a:rPr lang="en-GB" noProof="0" dirty="0" smtClean="0"/>
              <a:t>Click to add text</a:t>
            </a:r>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endParaRPr lang="en-GB" dirty="0">
              <a:solidFill>
                <a:srgbClr val="FFFFFF">
                  <a:lumMod val="50000"/>
                </a:srgbClr>
              </a:solidFill>
            </a:endParaRPr>
          </a:p>
        </p:txBody>
      </p:sp>
      <p:sp>
        <p:nvSpPr>
          <p:cNvPr id="5" name="Fußzeilenplatzhalter 4"/>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8" name="Titel 7"/>
          <p:cNvSpPr>
            <a:spLocks noGrp="1"/>
          </p:cNvSpPr>
          <p:nvPr>
            <p:ph type="title" hasCustomPrompt="1"/>
          </p:nvPr>
        </p:nvSpPr>
        <p:spPr>
          <a:xfrm>
            <a:off x="367575" y="187212"/>
            <a:ext cx="8408850" cy="307777"/>
          </a:xfrm>
        </p:spPr>
        <p:txBody>
          <a:bodyPr/>
          <a:lstStyle>
            <a:lvl1pPr>
              <a:defRPr sz="2000" baseline="0"/>
            </a:lvl1p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41079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3" name="Inhaltsplatzhalter 2"/>
          <p:cNvSpPr>
            <a:spLocks noGrp="1"/>
          </p:cNvSpPr>
          <p:nvPr>
            <p:ph idx="1" hasCustomPrompt="1"/>
          </p:nvPr>
        </p:nvSpPr>
        <p:spPr/>
        <p:txBody>
          <a:bodyPr/>
          <a:lstStyle>
            <a:lvl1pPr>
              <a:defRPr sz="1400">
                <a:solidFill>
                  <a:srgbClr val="000000"/>
                </a:solidFill>
              </a:defRPr>
            </a:lvl1pPr>
          </a:lstStyle>
          <a:p>
            <a:pPr lvl="0"/>
            <a:r>
              <a:rPr lang="en-GB" noProof="0" dirty="0" smtClean="0"/>
              <a:t>Click to add text</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Datumsplatzhalter 5"/>
          <p:cNvSpPr>
            <a:spLocks noGrp="1"/>
          </p:cNvSpPr>
          <p:nvPr>
            <p:ph type="dt" sz="half" idx="10"/>
          </p:nvPr>
        </p:nvSpPr>
        <p:spPr/>
        <p:txBody>
          <a:bodyPr/>
          <a:lstStyle/>
          <a:p>
            <a:endParaRPr lang="en-GB" dirty="0">
              <a:solidFill>
                <a:srgbClr val="FFFFFF">
                  <a:lumMod val="50000"/>
                </a:srgbClr>
              </a:solidFill>
            </a:endParaRPr>
          </a:p>
        </p:txBody>
      </p:sp>
      <p:sp>
        <p:nvSpPr>
          <p:cNvPr id="7" name="Fußzeilenplatzhalter 6"/>
          <p:cNvSpPr>
            <a:spLocks noGrp="1"/>
          </p:cNvSpPr>
          <p:nvPr>
            <p:ph type="ftr" sz="quarter" idx="11"/>
          </p:nvPr>
        </p:nvSpPr>
        <p:spPr/>
        <p:txBody>
          <a:bodyPr/>
          <a:lstStyle/>
          <a:p>
            <a:endParaRPr lang="en-GB" dirty="0">
              <a:solidFill>
                <a:srgbClr val="FFFFFF">
                  <a:lumMod val="50000"/>
                </a:srgbClr>
              </a:solidFill>
            </a:endParaRPr>
          </a:p>
        </p:txBody>
      </p:sp>
      <p:sp>
        <p:nvSpPr>
          <p:cNvPr id="8" name="Foliennummernplatzhalter 7"/>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4" name="Titel 7"/>
          <p:cNvSpPr>
            <a:spLocks noGrp="1"/>
          </p:cNvSpPr>
          <p:nvPr>
            <p:ph type="title" hasCustomPrompt="1"/>
          </p:nvPr>
        </p:nvSpPr>
        <p:spPr>
          <a:xfrm>
            <a:off x="367575" y="387429"/>
            <a:ext cx="8408850" cy="369332"/>
          </a:xfrm>
        </p:spPr>
        <p:txBody>
          <a:bodyPr/>
          <a:lstStyle>
            <a:lvl1pPr>
              <a:defRPr baseline="0">
                <a:latin typeface="BISansOpti"/>
              </a:defRPr>
            </a:lvl1pPr>
          </a:lstStyle>
          <a:p>
            <a:r>
              <a:rPr lang="en-GB" noProof="0" dirty="0" smtClean="0"/>
              <a:t>Click to add headline</a:t>
            </a:r>
            <a:endParaRPr lang="en-GB" noProof="0" dirty="0"/>
          </a:p>
        </p:txBody>
      </p:sp>
      <p:pic>
        <p:nvPicPr>
          <p:cNvPr id="1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784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5"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7" name="Inhaltsplatzhalter 6"/>
          <p:cNvSpPr>
            <a:spLocks noGrp="1"/>
          </p:cNvSpPr>
          <p:nvPr>
            <p:ph sz="quarter" idx="13" hasCustomPrompt="1"/>
          </p:nvPr>
        </p:nvSpPr>
        <p:spPr>
          <a:xfrm>
            <a:off x="1771200" y="1598400"/>
            <a:ext cx="5616000" cy="45264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171968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15" name="Rechteck 14"/>
          <p:cNvSpPr/>
          <p:nvPr userDrawn="1"/>
        </p:nvSpPr>
        <p:spPr>
          <a:xfrm>
            <a:off x="0" y="1380789"/>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3" name="Inhaltsplatzhalter 2"/>
          <p:cNvSpPr>
            <a:spLocks noGrp="1"/>
          </p:cNvSpPr>
          <p:nvPr>
            <p:ph idx="1" hasCustomPrompt="1"/>
          </p:nvPr>
        </p:nvSpPr>
        <p:spPr>
          <a:xfrm>
            <a:off x="367592" y="1600203"/>
            <a:ext cx="2934425" cy="3710092"/>
          </a:xfrm>
        </p:spPr>
        <p:txBody>
          <a:bodyPr/>
          <a:lstStyle/>
          <a:p>
            <a:pPr lvl="0"/>
            <a:r>
              <a:rPr lang="en-GB" noProof="0" dirty="0" smtClean="0"/>
              <a:t>Click to add text</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endParaRPr lang="en-GB" dirty="0">
              <a:solidFill>
                <a:srgbClr val="FFFFFF">
                  <a:lumMod val="50000"/>
                </a:srgbClr>
              </a:solidFill>
            </a:endParaRPr>
          </a:p>
        </p:txBody>
      </p:sp>
      <p:sp>
        <p:nvSpPr>
          <p:cNvPr id="6" name="Fußzeilenplatzhalter 5"/>
          <p:cNvSpPr>
            <a:spLocks noGrp="1"/>
          </p:cNvSpPr>
          <p:nvPr>
            <p:ph type="ftr" sz="quarter" idx="11"/>
          </p:nvPr>
        </p:nvSpPr>
        <p:spPr/>
        <p:txBody>
          <a:bodyPr/>
          <a:lstStyle/>
          <a:p>
            <a:endParaRPr lang="en-GB" dirty="0">
              <a:solidFill>
                <a:srgbClr val="FFFFFF">
                  <a:lumMod val="50000"/>
                </a:srgbClr>
              </a:solidFill>
            </a:endParaRPr>
          </a:p>
        </p:txBody>
      </p:sp>
      <p:sp>
        <p:nvSpPr>
          <p:cNvPr id="7" name="Foliennummernplatzhalter 6"/>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41232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aseline="0">
                <a:solidFill>
                  <a:srgbClr val="53575E"/>
                </a:solidFill>
              </a:defRPr>
            </a:lvl1pPr>
          </a:lstStyle>
          <a:p>
            <a:r>
              <a:rPr lang="en-US" dirty="0" smtClean="0"/>
              <a:t>Click to edit Master title style</a:t>
            </a:r>
            <a:endParaRPr lang="en-GB" dirty="0"/>
          </a:p>
        </p:txBody>
      </p:sp>
      <p:pic>
        <p:nvPicPr>
          <p:cNvPr id="9" name="Picture 8" descr="45065635_PP_top2_01.jpg"/>
          <p:cNvPicPr>
            <a:picLocks noChangeAspect="1"/>
          </p:cNvPicPr>
          <p:nvPr userDrawn="1"/>
        </p:nvPicPr>
        <p:blipFill>
          <a:blip r:embed="rId2" cstate="print"/>
          <a:stretch>
            <a:fillRect/>
          </a:stretch>
        </p:blipFill>
        <p:spPr>
          <a:xfrm>
            <a:off x="0" y="0"/>
            <a:ext cx="9144000" cy="402336"/>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sp>
        <p:nvSpPr>
          <p:cNvPr id="15" name="Textplatzhalter 4"/>
          <p:cNvSpPr>
            <a:spLocks noGrp="1"/>
          </p:cNvSpPr>
          <p:nvPr>
            <p:ph type="body" sz="quarter" idx="10" hasCustomPrompt="1"/>
          </p:nvPr>
        </p:nvSpPr>
        <p:spPr>
          <a:xfrm>
            <a:off x="-169856" y="1038415"/>
            <a:ext cx="1738800" cy="23184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lgn="ctr">
              <a:buNone/>
              <a:defRPr lang="en-US" sz="2000" b="0" i="0" dirty="0" smtClean="0">
                <a:solidFill>
                  <a:schemeClr val="bg1"/>
                </a:solidFill>
                <a:latin typeface="BISansOptiCond"/>
                <a:cs typeface="BISansOptiCond"/>
              </a:defRPr>
            </a:lvl1pPr>
          </a:lstStyle>
          <a:p>
            <a:pPr marL="0" lvl="0" algn="ctr"/>
            <a:r>
              <a:rPr lang="en-GB" noProof="0" smtClean="0"/>
              <a:t>Add. info [font size variable]</a:t>
            </a:r>
          </a:p>
        </p:txBody>
      </p:sp>
      <p:cxnSp>
        <p:nvCxnSpPr>
          <p:cNvPr id="6" name="Gerade Verbindung 5"/>
          <p:cNvCxnSpPr/>
          <p:nvPr/>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2"/>
          </p:nvPr>
        </p:nvSpPr>
        <p:spPr/>
        <p:txBody>
          <a:bodyPr/>
          <a:lstStyle/>
          <a:p>
            <a:endParaRPr lang="en-GB" dirty="0">
              <a:solidFill>
                <a:srgbClr val="FFFFFF">
                  <a:lumMod val="50000"/>
                </a:srgbClr>
              </a:solidFill>
            </a:endParaRPr>
          </a:p>
        </p:txBody>
      </p:sp>
      <p:sp>
        <p:nvSpPr>
          <p:cNvPr id="5" name="Fußzeilenplatzhalter 4"/>
          <p:cNvSpPr>
            <a:spLocks noGrp="1"/>
          </p:cNvSpPr>
          <p:nvPr>
            <p:ph type="ftr" sz="quarter" idx="13"/>
          </p:nvPr>
        </p:nvSpPr>
        <p:spPr/>
        <p:txBody>
          <a:bodyPr/>
          <a:lstStyle/>
          <a:p>
            <a:endParaRPr lang="en-GB" dirty="0">
              <a:solidFill>
                <a:srgbClr val="FFFFFF">
                  <a:lumMod val="50000"/>
                </a:srgb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8" name="Titel 7"/>
          <p:cNvSpPr>
            <a:spLocks noGrp="1"/>
          </p:cNvSpPr>
          <p:nvPr>
            <p:ph type="title" hasCustomPrompt="1"/>
          </p:nvPr>
        </p:nvSpPr>
        <p:spPr>
          <a:xfrm>
            <a:off x="1771575" y="879872"/>
            <a:ext cx="5065660" cy="369332"/>
          </a:xfrm>
        </p:spPr>
        <p:txBody>
          <a:bodyPr/>
          <a:lstStyle/>
          <a:p>
            <a:r>
              <a:rPr lang="en-GB" noProof="0" smtClean="0"/>
              <a:t>Click to add headline</a:t>
            </a:r>
            <a:endParaRPr lang="en-GB" noProof="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13" name="Inhaltsplatzhalter 6"/>
          <p:cNvSpPr>
            <a:spLocks noGrp="1"/>
          </p:cNvSpPr>
          <p:nvPr>
            <p:ph sz="quarter" idx="15" hasCustomPrompt="1"/>
          </p:nvPr>
        </p:nvSpPr>
        <p:spPr>
          <a:xfrm>
            <a:off x="1771200" y="2006400"/>
            <a:ext cx="5616000" cy="39408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26522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911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en-GB" dirty="0">
              <a:solidFill>
                <a:srgbClr val="FFFFFF">
                  <a:lumMod val="50000"/>
                </a:srgbClr>
              </a:solidFill>
            </a:endParaRPr>
          </a:p>
        </p:txBody>
      </p:sp>
      <p:sp>
        <p:nvSpPr>
          <p:cNvPr id="5" name="Fußzeilenplatzhalter 4"/>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6508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el 36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4" name="Datumsplatzhalter 3"/>
          <p:cNvSpPr>
            <a:spLocks noGrp="1"/>
          </p:cNvSpPr>
          <p:nvPr>
            <p:ph type="dt" sz="half" idx="10"/>
          </p:nvPr>
        </p:nvSpPr>
        <p:spPr/>
        <p:txBody>
          <a:bodyPr/>
          <a:lstStyle/>
          <a:p>
            <a:endParaRPr lang="en-GB" dirty="0">
              <a:solidFill>
                <a:srgbClr val="FFFFFF">
                  <a:lumMod val="50000"/>
                </a:srgbClr>
              </a:solidFill>
            </a:endParaRPr>
          </a:p>
        </p:txBody>
      </p:sp>
      <p:sp>
        <p:nvSpPr>
          <p:cNvPr id="5" name="Fußzeilenplatzhalter 4"/>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87200"/>
            <a:ext cx="8408850" cy="553998"/>
          </a:xfrm>
        </p:spPr>
        <p:txBody>
          <a:bodyPr/>
          <a:lstStyle>
            <a:lvl1pPr>
              <a:defRPr sz="3600"/>
            </a:lvl1pPr>
          </a:lstStyle>
          <a:p>
            <a:r>
              <a:rPr lang="en-GB" noProof="0" smtClean="0"/>
              <a:t>Click to add headline</a:t>
            </a:r>
            <a:endParaRPr lang="en-GB" noProof="0"/>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9916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el 24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4" name="Datumsplatzhalter 3"/>
          <p:cNvSpPr>
            <a:spLocks noGrp="1"/>
          </p:cNvSpPr>
          <p:nvPr>
            <p:ph type="dt" sz="half" idx="10"/>
          </p:nvPr>
        </p:nvSpPr>
        <p:spPr/>
        <p:txBody>
          <a:bodyPr/>
          <a:lstStyle/>
          <a:p>
            <a:endParaRPr lang="en-GB" dirty="0">
              <a:solidFill>
                <a:srgbClr val="FFFFFF">
                  <a:lumMod val="50000"/>
                </a:srgbClr>
              </a:solidFill>
            </a:endParaRPr>
          </a:p>
        </p:txBody>
      </p:sp>
      <p:sp>
        <p:nvSpPr>
          <p:cNvPr id="5" name="Fußzeilenplatzhalter 4"/>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45342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4" name="Datumsplatzhalter 3"/>
          <p:cNvSpPr>
            <a:spLocks noGrp="1"/>
          </p:cNvSpPr>
          <p:nvPr>
            <p:ph type="dt" sz="half" idx="12"/>
          </p:nvPr>
        </p:nvSpPr>
        <p:spPr/>
        <p:txBody>
          <a:bodyPr/>
          <a:lstStyle/>
          <a:p>
            <a:endParaRPr lang="en-GB" dirty="0">
              <a:solidFill>
                <a:srgbClr val="FFFFFF">
                  <a:lumMod val="50000"/>
                </a:srgbClr>
              </a:solidFill>
            </a:endParaRPr>
          </a:p>
        </p:txBody>
      </p:sp>
      <p:sp>
        <p:nvSpPr>
          <p:cNvPr id="6" name="Fußzeilenplatzhalter 5"/>
          <p:cNvSpPr>
            <a:spLocks noGrp="1"/>
          </p:cNvSpPr>
          <p:nvPr>
            <p:ph type="ftr" sz="quarter" idx="13"/>
          </p:nvPr>
        </p:nvSpPr>
        <p:spPr/>
        <p:txBody>
          <a:bodyPr/>
          <a:lstStyle/>
          <a:p>
            <a:endParaRPr lang="en-GB" dirty="0">
              <a:solidFill>
                <a:srgbClr val="FFFFFF">
                  <a:lumMod val="50000"/>
                </a:srgb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11" name="Inhaltsplatzhalter 6"/>
          <p:cNvSpPr>
            <a:spLocks noGrp="1"/>
          </p:cNvSpPr>
          <p:nvPr>
            <p:ph sz="quarter" idx="15" hasCustomPrompt="1"/>
          </p:nvPr>
        </p:nvSpPr>
        <p:spPr>
          <a:xfrm>
            <a:off x="1771200" y="1598400"/>
            <a:ext cx="5616000" cy="45264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303735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67592" y="1600203"/>
            <a:ext cx="2934425" cy="3710092"/>
          </a:xfrm>
        </p:spPr>
        <p:txBody>
          <a:bodyPr/>
          <a:lstStyle>
            <a:lvl1pPr>
              <a:defRPr baseline="0"/>
            </a:lvl1pPr>
          </a:lstStyle>
          <a:p>
            <a:pPr lvl="0"/>
            <a:r>
              <a:rPr lang="en-GB" noProof="0" dirty="0" smtClean="0"/>
              <a:t>Click to add text</a:t>
            </a:r>
            <a:endParaRPr lang="en-GB" noProof="0" dirty="0"/>
          </a:p>
        </p:txBody>
      </p:sp>
      <p:sp>
        <p:nvSpPr>
          <p:cNvPr id="4" name="Datumsplatzhalter 3"/>
          <p:cNvSpPr>
            <a:spLocks noGrp="1"/>
          </p:cNvSpPr>
          <p:nvPr>
            <p:ph type="dt" sz="half" idx="12"/>
          </p:nvPr>
        </p:nvSpPr>
        <p:spPr/>
        <p:txBody>
          <a:bodyPr/>
          <a:lstStyle/>
          <a:p>
            <a:endParaRPr lang="en-GB" dirty="0">
              <a:solidFill>
                <a:srgbClr val="FFFFFF">
                  <a:lumMod val="50000"/>
                </a:srgbClr>
              </a:solidFill>
            </a:endParaRPr>
          </a:p>
        </p:txBody>
      </p:sp>
      <p:sp>
        <p:nvSpPr>
          <p:cNvPr id="6" name="Fußzeilenplatzhalter 5"/>
          <p:cNvSpPr>
            <a:spLocks noGrp="1"/>
          </p:cNvSpPr>
          <p:nvPr>
            <p:ph type="ftr" sz="quarter" idx="13"/>
          </p:nvPr>
        </p:nvSpPr>
        <p:spPr/>
        <p:txBody>
          <a:bodyPr/>
          <a:lstStyle/>
          <a:p>
            <a:endParaRPr lang="en-GB" dirty="0">
              <a:solidFill>
                <a:srgbClr val="FFFFFF">
                  <a:lumMod val="50000"/>
                </a:srgbClr>
              </a:solidFill>
            </a:endParaRPr>
          </a:p>
        </p:txBody>
      </p:sp>
      <p:sp>
        <p:nvSpPr>
          <p:cNvPr id="7" name="Foliennummernplatzhalter 6"/>
          <p:cNvSpPr>
            <a:spLocks noGrp="1"/>
          </p:cNvSpPr>
          <p:nvPr>
            <p:ph type="sldNum" sz="quarter" idx="14"/>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1416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en-GB" dirty="0">
              <a:solidFill>
                <a:srgbClr val="FFFFFF">
                  <a:lumMod val="50000"/>
                </a:srgbClr>
              </a:solidFill>
            </a:endParaRPr>
          </a:p>
        </p:txBody>
      </p:sp>
      <p:sp>
        <p:nvSpPr>
          <p:cNvPr id="3" name="Fußzeilenplatzhalter 2"/>
          <p:cNvSpPr>
            <a:spLocks noGrp="1"/>
          </p:cNvSpPr>
          <p:nvPr>
            <p:ph type="ftr" sz="quarter" idx="11"/>
          </p:nvPr>
        </p:nvSpPr>
        <p:spPr/>
        <p:txBody>
          <a:bodyPr/>
          <a:lstStyle/>
          <a:p>
            <a:endParaRPr lang="en-GB">
              <a:solidFill>
                <a:srgbClr val="FFFFFF">
                  <a:lumMod val="50000"/>
                </a:srgbClr>
              </a:solidFill>
            </a:endParaRPr>
          </a:p>
        </p:txBody>
      </p:sp>
      <p:sp>
        <p:nvSpPr>
          <p:cNvPr id="4" name="Foliennummernplatzhalter 3"/>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pic>
        <p:nvPicPr>
          <p:cNvPr id="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9882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ircle segment_01">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rgbClr val="1F49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3"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2"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7699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ircle segment_02">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04739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14400"/>
          </a:xfrm>
        </p:spPr>
        <p:txBody>
          <a:bodyPr/>
          <a:lstStyle>
            <a:lvl1pPr>
              <a:defRPr>
                <a:solidFill>
                  <a:schemeClr val="tx1">
                    <a:lumMod val="50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457201" y="6267452"/>
            <a:ext cx="635000" cy="365125"/>
          </a:xfrm>
        </p:spPr>
        <p:txBody>
          <a:bodyPr/>
          <a:lstStyle/>
          <a:p>
            <a:fld id="{1E3D6C54-B124-AC41-90C1-F7EEF34AAC27}" type="slidenum">
              <a:rPr lang="en-US" smtClean="0"/>
              <a:t>‹#›</a:t>
            </a:fld>
            <a:endParaRPr lang="en-US" dirty="0"/>
          </a:p>
        </p:txBody>
      </p:sp>
      <p:sp>
        <p:nvSpPr>
          <p:cNvPr id="9" name="Text Placeholder 4"/>
          <p:cNvSpPr>
            <a:spLocks noGrp="1"/>
          </p:cNvSpPr>
          <p:nvPr>
            <p:ph type="body" sz="quarter" idx="10" hasCustomPrompt="1"/>
          </p:nvPr>
        </p:nvSpPr>
        <p:spPr>
          <a:xfrm>
            <a:off x="457200" y="5575300"/>
            <a:ext cx="7086600" cy="482600"/>
          </a:xfrm>
        </p:spPr>
        <p:txBody>
          <a:bodyPr anchor="b"/>
          <a:lstStyle>
            <a:lvl1pPr marL="0" indent="0">
              <a:buNone/>
              <a:defRPr sz="750" baseline="0"/>
            </a:lvl1pPr>
          </a:lstStyle>
          <a:p>
            <a:r>
              <a:rPr lang="en-US" dirty="0"/>
              <a:t>*Reference copy goes here in Arial Regular 10pts</a:t>
            </a:r>
          </a:p>
        </p:txBody>
      </p:sp>
    </p:spTree>
    <p:extLst>
      <p:ext uri="{BB962C8B-B14F-4D97-AF65-F5344CB8AC3E}">
        <p14:creationId xmlns:p14="http://schemas.microsoft.com/office/powerpoint/2010/main" val="20230405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ircle segment_03">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8583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ircle segment_04">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89438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ircle segment_05">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3884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ircle segment_06">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7425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ircle segment_07">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endParaRPr lang="en-GB" dirty="0">
              <a:solidFill>
                <a:srgbClr val="FFFFFF">
                  <a:lumMod val="50000"/>
                </a:srgbClr>
              </a:solidFill>
            </a:endParaRPr>
          </a:p>
        </p:txBody>
      </p:sp>
      <p:sp>
        <p:nvSpPr>
          <p:cNvPr id="4" name="Fußzeilenplatzhalter 3"/>
          <p:cNvSpPr>
            <a:spLocks noGrp="1"/>
          </p:cNvSpPr>
          <p:nvPr>
            <p:ph type="ftr" sz="quarter" idx="11"/>
          </p:nvPr>
        </p:nvSpPr>
        <p:spPr/>
        <p:txBody>
          <a:bodyPr/>
          <a:lstStyle/>
          <a:p>
            <a:endParaRPr lang="en-GB" dirty="0">
              <a:solidFill>
                <a:srgbClr val="FFFFFF">
                  <a:lumMod val="50000"/>
                </a:srgbClr>
              </a:solidFill>
            </a:endParaRPr>
          </a:p>
        </p:txBody>
      </p:sp>
      <p:sp>
        <p:nvSpPr>
          <p:cNvPr id="6" name="Foliennummernplatzhalter 5"/>
          <p:cNvSpPr>
            <a:spLocks noGrp="1"/>
          </p:cNvSpPr>
          <p:nvPr>
            <p:ph type="sldNum" sz="quarter" idx="12"/>
          </p:nvPr>
        </p:nvSpPr>
        <p:spPr/>
        <p:txBody>
          <a:bodyPr/>
          <a:lstStyle/>
          <a:p>
            <a:fld id="{143B55C4-4F5A-416B-997D-6CE47EB0A945}" type="slidenum">
              <a:rPr lang="en-GB" smtClean="0">
                <a:solidFill>
                  <a:srgbClr val="FFFFFF">
                    <a:lumMod val="50000"/>
                  </a:srgbClr>
                </a:solidFill>
              </a:rPr>
              <a:pPr/>
              <a:t>‹#›</a:t>
            </a:fld>
            <a:endParaRPr lang="en-GB" dirty="0">
              <a:solidFill>
                <a:srgbClr val="FFFFFF">
                  <a:lumMod val="50000"/>
                </a:srgbClr>
              </a:solidFill>
            </a:endParaRPr>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de-DE" dirty="0" err="1" smtClean="0">
              <a:solidFill>
                <a:srgbClr val="000000"/>
              </a:solidFill>
            </a:endParaRPr>
          </a:p>
        </p:txBody>
      </p:sp>
      <p:sp>
        <p:nvSpPr>
          <p:cNvPr id="11" name="Bildplatzhalter 20"/>
          <p:cNvSpPr>
            <a:spLocks noGrp="1"/>
          </p:cNvSpPr>
          <p:nvPr>
            <p:ph type="pic" sz="quarter" idx="13"/>
          </p:nvPr>
        </p:nvSpPr>
        <p:spPr>
          <a:xfrm>
            <a:off x="-1" y="974977"/>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3"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4"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5325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losing chart english">
    <p:spTree>
      <p:nvGrpSpPr>
        <p:cNvPr id="1" name=""/>
        <p:cNvGrpSpPr/>
        <p:nvPr/>
      </p:nvGrpSpPr>
      <p:grpSpPr>
        <a:xfrm>
          <a:off x="0" y="0"/>
          <a:ext cx="0" cy="0"/>
          <a:chOff x="0" y="0"/>
          <a:chExt cx="0" cy="0"/>
        </a:xfrm>
      </p:grpSpPr>
      <p:sp>
        <p:nvSpPr>
          <p:cNvPr id="34" name="Rechteck 33"/>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367575" y="5313982"/>
            <a:ext cx="4626700" cy="769441"/>
          </a:xfrm>
          <a:prstGeom prst="rect">
            <a:avLst/>
          </a:prstGeom>
          <a:noFill/>
        </p:spPr>
        <p:txBody>
          <a:bodyPr wrap="square" lIns="0" tIns="0" rIns="0" bIns="0" rtlCol="0">
            <a:spAutoFit/>
          </a:bodyPr>
          <a:lstStyle/>
          <a:p>
            <a:pPr algn="just" eaLnBrk="1" fontAlgn="auto" hangingPunct="1">
              <a:spcBef>
                <a:spcPts val="0"/>
              </a:spcBef>
              <a:spcAft>
                <a:spcPts val="0"/>
              </a:spcAft>
            </a:pPr>
            <a:r>
              <a:rPr lang="de-DE" sz="1000" dirty="0" smtClean="0">
                <a:solidFill>
                  <a:srgbClr val="1F497D"/>
                </a:solidFill>
                <a:latin typeface="BISansOpti"/>
                <a:cs typeface="BISansOpti"/>
              </a:rPr>
              <a:t>© Boehringer Ingelheim International GmbH 2017</a:t>
            </a:r>
          </a:p>
          <a:p>
            <a:pPr algn="just" eaLnBrk="1" fontAlgn="auto" hangingPunct="1">
              <a:spcBef>
                <a:spcPts val="0"/>
              </a:spcBef>
              <a:spcAft>
                <a:spcPts val="0"/>
              </a:spcAft>
            </a:pPr>
            <a:r>
              <a:rPr lang="de-DE" sz="1000" dirty="0" smtClean="0">
                <a:solidFill>
                  <a:srgbClr val="1F497D"/>
                </a:solidFill>
                <a:latin typeface="BISansOpti"/>
                <a:cs typeface="BISansOpti"/>
              </a:rPr>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3" name="Freeform 1"/>
          <p:cNvSpPr>
            <a:spLocks noChangeAspect="1" noChangeArrowheads="1"/>
          </p:cNvSpPr>
          <p:nvPr userDrawn="1"/>
        </p:nvSpPr>
        <p:spPr bwMode="auto">
          <a:xfrm>
            <a:off x="367593" y="1644787"/>
            <a:ext cx="359997" cy="479996"/>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pPr eaLnBrk="1" fontAlgn="auto" hangingPunct="1">
              <a:spcBef>
                <a:spcPts val="0"/>
              </a:spcBef>
              <a:spcAft>
                <a:spcPts val="0"/>
              </a:spcAft>
            </a:pPr>
            <a:endParaRPr lang="de-DE" sz="1800" dirty="0">
              <a:solidFill>
                <a:srgbClr val="123563"/>
              </a:solidFill>
              <a:latin typeface="BISansOpti"/>
            </a:endParaRPr>
          </a:p>
        </p:txBody>
      </p:sp>
      <p:sp>
        <p:nvSpPr>
          <p:cNvPr id="14" name="Freeform 2"/>
          <p:cNvSpPr>
            <a:spLocks noChangeAspect="1" noChangeArrowheads="1"/>
          </p:cNvSpPr>
          <p:nvPr userDrawn="1"/>
        </p:nvSpPr>
        <p:spPr bwMode="auto">
          <a:xfrm>
            <a:off x="1020233" y="1680736"/>
            <a:ext cx="396000" cy="431205"/>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5" name="Freeform 2"/>
          <p:cNvSpPr>
            <a:spLocks noChangeAspect="1" noChangeArrowheads="1"/>
          </p:cNvSpPr>
          <p:nvPr userDrawn="1"/>
        </p:nvSpPr>
        <p:spPr bwMode="auto">
          <a:xfrm>
            <a:off x="1651481" y="1708057"/>
            <a:ext cx="360000" cy="359193"/>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6" name="Freeform 2"/>
          <p:cNvSpPr>
            <a:spLocks noChangeAspect="1" noChangeArrowheads="1"/>
          </p:cNvSpPr>
          <p:nvPr userDrawn="1"/>
        </p:nvSpPr>
        <p:spPr bwMode="auto">
          <a:xfrm>
            <a:off x="2312468" y="1653427"/>
            <a:ext cx="287999" cy="495188"/>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7" name="Freeform 2"/>
          <p:cNvSpPr>
            <a:spLocks noChangeAspect="1" noChangeArrowheads="1"/>
          </p:cNvSpPr>
          <p:nvPr userDrawn="1"/>
        </p:nvSpPr>
        <p:spPr bwMode="auto">
          <a:xfrm>
            <a:off x="2915316" y="1696086"/>
            <a:ext cx="323999" cy="431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7" name="Textplatzhalter 6"/>
          <p:cNvSpPr>
            <a:spLocks noGrp="1"/>
          </p:cNvSpPr>
          <p:nvPr>
            <p:ph type="body" sz="quarter" idx="10" hasCustomPrompt="1"/>
          </p:nvPr>
        </p:nvSpPr>
        <p:spPr>
          <a:xfrm>
            <a:off x="7081200" y="345600"/>
            <a:ext cx="1728000" cy="48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de-DE" sz="1000" b="1" dirty="0" smtClean="0">
                <a:solidFill>
                  <a:srgbClr val="123563"/>
                </a:solidFill>
              </a:rPr>
              <a:t>Company Name</a:t>
            </a:r>
          </a:p>
          <a:p>
            <a:pPr lvl="0"/>
            <a:endParaRPr lang="de-DE" dirty="0"/>
          </a:p>
        </p:txBody>
      </p:sp>
      <p:sp>
        <p:nvSpPr>
          <p:cNvPr id="25" name="Textplatzhalter 6"/>
          <p:cNvSpPr>
            <a:spLocks noGrp="1"/>
          </p:cNvSpPr>
          <p:nvPr>
            <p:ph type="body" sz="quarter" idx="12" hasCustomPrompt="1"/>
          </p:nvPr>
        </p:nvSpPr>
        <p:spPr>
          <a:xfrm>
            <a:off x="7081200" y="951208"/>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Street / No.</a:t>
            </a:r>
            <a:endParaRPr lang="de-DE" dirty="0"/>
          </a:p>
        </p:txBody>
      </p:sp>
      <p:sp>
        <p:nvSpPr>
          <p:cNvPr id="26" name="Textplatzhalter 6"/>
          <p:cNvSpPr>
            <a:spLocks noGrp="1"/>
          </p:cNvSpPr>
          <p:nvPr>
            <p:ph type="body" sz="quarter" idx="13" hasCustomPrompt="1"/>
          </p:nvPr>
        </p:nvSpPr>
        <p:spPr>
          <a:xfrm>
            <a:off x="7081200" y="11615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Postcode/ Town</a:t>
            </a:r>
            <a:endParaRPr lang="de-DE" dirty="0"/>
          </a:p>
        </p:txBody>
      </p:sp>
      <p:sp>
        <p:nvSpPr>
          <p:cNvPr id="27" name="Textplatzhalter 6"/>
          <p:cNvSpPr>
            <a:spLocks noGrp="1"/>
          </p:cNvSpPr>
          <p:nvPr>
            <p:ph type="body" sz="quarter" idx="14" hasCustomPrompt="1"/>
          </p:nvPr>
        </p:nvSpPr>
        <p:spPr>
          <a:xfrm>
            <a:off x="7441200" y="1463708"/>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Telephone number</a:t>
            </a:r>
            <a:endParaRPr lang="de-DE" dirty="0"/>
          </a:p>
        </p:txBody>
      </p:sp>
      <p:sp>
        <p:nvSpPr>
          <p:cNvPr id="19" name="Textfeld 18"/>
          <p:cNvSpPr txBox="1"/>
          <p:nvPr userDrawn="1"/>
        </p:nvSpPr>
        <p:spPr>
          <a:xfrm>
            <a:off x="7081201" y="1463708"/>
            <a:ext cx="213200" cy="153888"/>
          </a:xfrm>
          <a:prstGeom prst="rect">
            <a:avLst/>
          </a:prstGeom>
          <a:noFill/>
        </p:spPr>
        <p:txBody>
          <a:bodyPr wrap="none" lIns="0" tIns="0" rIns="0" bIns="0" rtlCol="0">
            <a:spAutoFit/>
          </a:bodyPr>
          <a:lstStyle/>
          <a:p>
            <a:pPr eaLnBrk="1" fontAlgn="auto" hangingPunct="1">
              <a:spcBef>
                <a:spcPts val="0"/>
              </a:spcBef>
              <a:spcAft>
                <a:spcPts val="0"/>
              </a:spcAft>
            </a:pPr>
            <a:r>
              <a:rPr lang="de-DE" sz="1000" dirty="0" smtClean="0">
                <a:solidFill>
                  <a:srgbClr val="003366"/>
                </a:solidFill>
                <a:latin typeface="BISansOpti"/>
                <a:cs typeface="BISansOpti"/>
              </a:rPr>
              <a:t>Tel:</a:t>
            </a:r>
          </a:p>
        </p:txBody>
      </p:sp>
      <p:sp>
        <p:nvSpPr>
          <p:cNvPr id="28" name="Textplatzhalter 6"/>
          <p:cNvSpPr>
            <a:spLocks noGrp="1"/>
          </p:cNvSpPr>
          <p:nvPr>
            <p:ph type="body" sz="quarter" idx="15" hasCustomPrompt="1"/>
          </p:nvPr>
        </p:nvSpPr>
        <p:spPr>
          <a:xfrm>
            <a:off x="7441200" y="1675200"/>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fax machine</a:t>
            </a:r>
            <a:endParaRPr lang="de-DE" dirty="0"/>
          </a:p>
        </p:txBody>
      </p:sp>
      <p:sp>
        <p:nvSpPr>
          <p:cNvPr id="29" name="Textfeld 28"/>
          <p:cNvSpPr txBox="1"/>
          <p:nvPr userDrawn="1"/>
        </p:nvSpPr>
        <p:spPr>
          <a:xfrm>
            <a:off x="7081200" y="1675200"/>
            <a:ext cx="248466" cy="153888"/>
          </a:xfrm>
          <a:prstGeom prst="rect">
            <a:avLst/>
          </a:prstGeom>
          <a:noFill/>
        </p:spPr>
        <p:txBody>
          <a:bodyPr wrap="none" lIns="0" tIns="0" rIns="0" bIns="0" rtlCol="0">
            <a:spAutoFit/>
          </a:bodyPr>
          <a:lstStyle/>
          <a:p>
            <a:pPr eaLnBrk="1" fontAlgn="auto" hangingPunct="1">
              <a:spcBef>
                <a:spcPts val="0"/>
              </a:spcBef>
              <a:spcAft>
                <a:spcPts val="0"/>
              </a:spcAft>
            </a:pPr>
            <a:r>
              <a:rPr lang="de-DE" sz="1000" dirty="0" smtClean="0">
                <a:solidFill>
                  <a:srgbClr val="003366"/>
                </a:solidFill>
                <a:latin typeface="BISansOpti"/>
                <a:cs typeface="BISansOpti"/>
              </a:rPr>
              <a:t>Fax:</a:t>
            </a:r>
          </a:p>
        </p:txBody>
      </p:sp>
      <p:sp>
        <p:nvSpPr>
          <p:cNvPr id="30" name="Textplatzhalter 6"/>
          <p:cNvSpPr>
            <a:spLocks noGrp="1"/>
          </p:cNvSpPr>
          <p:nvPr>
            <p:ph type="body" sz="quarter" idx="16" hasCustomPrompt="1"/>
          </p:nvPr>
        </p:nvSpPr>
        <p:spPr>
          <a:xfrm>
            <a:off x="7081200" y="19719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Email-address</a:t>
            </a:r>
            <a:endParaRPr lang="de-DE" dirty="0"/>
          </a:p>
        </p:txBody>
      </p:sp>
      <p:sp>
        <p:nvSpPr>
          <p:cNvPr id="31" name="Textplatzhalter 6"/>
          <p:cNvSpPr>
            <a:spLocks noGrp="1"/>
          </p:cNvSpPr>
          <p:nvPr>
            <p:ph type="body" sz="quarter" idx="17" hasCustomPrompt="1"/>
          </p:nvPr>
        </p:nvSpPr>
        <p:spPr>
          <a:xfrm>
            <a:off x="7081200" y="2184000"/>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Website</a:t>
            </a:r>
            <a:endParaRPr lang="de-DE" dirty="0"/>
          </a:p>
        </p:txBody>
      </p:sp>
      <p:sp>
        <p:nvSpPr>
          <p:cNvPr id="21" name="Textplatzhalter 20"/>
          <p:cNvSpPr>
            <a:spLocks noGrp="1"/>
          </p:cNvSpPr>
          <p:nvPr>
            <p:ph type="body" sz="quarter" idx="18" hasCustomPrompt="1"/>
          </p:nvPr>
        </p:nvSpPr>
        <p:spPr>
          <a:xfrm>
            <a:off x="367200" y="2760012"/>
            <a:ext cx="5374800" cy="472017"/>
          </a:xfrm>
        </p:spPr>
        <p:txBody>
          <a:bodyPr/>
          <a:lstStyle>
            <a:lvl1pPr marL="0" indent="0">
              <a:buNone/>
              <a:defRPr baseline="0">
                <a:solidFill>
                  <a:srgbClr val="003366"/>
                </a:solidFill>
                <a:latin typeface="BISansOpti"/>
                <a:cs typeface="BISansOpti"/>
              </a:defRPr>
            </a:lvl1pPr>
          </a:lstStyle>
          <a:p>
            <a:pPr lvl="0"/>
            <a:r>
              <a:rPr lang="en-GB" noProof="0" dirty="0" smtClean="0"/>
              <a:t>Headline for further information:</a:t>
            </a:r>
            <a:endParaRPr lang="en-GB" noProof="0" dirty="0"/>
          </a:p>
        </p:txBody>
      </p:sp>
      <p:sp>
        <p:nvSpPr>
          <p:cNvPr id="33" name="Textplatzhalter 20"/>
          <p:cNvSpPr>
            <a:spLocks noGrp="1"/>
          </p:cNvSpPr>
          <p:nvPr>
            <p:ph type="body" sz="quarter" idx="19" hasCustomPrompt="1"/>
          </p:nvPr>
        </p:nvSpPr>
        <p:spPr>
          <a:xfrm>
            <a:off x="367200" y="3233728"/>
            <a:ext cx="5374800" cy="1881600"/>
          </a:xfrm>
        </p:spPr>
        <p:txBody>
          <a:bodyPr/>
          <a:lstStyle>
            <a:lvl1pPr marL="0" indent="0">
              <a:spcBef>
                <a:spcPts val="0"/>
              </a:spcBef>
              <a:buNone/>
              <a:defRPr sz="1800" baseline="0">
                <a:solidFill>
                  <a:schemeClr val="accent2"/>
                </a:solidFill>
                <a:latin typeface="BISansOpti"/>
                <a:cs typeface="BISansOpti"/>
              </a:defRPr>
            </a:lvl1pPr>
          </a:lstStyle>
          <a:p>
            <a:pPr lvl="0"/>
            <a:r>
              <a:rPr lang="en-GB" noProof="0" smtClean="0"/>
              <a:t>Insert your domains here</a:t>
            </a:r>
            <a:endParaRPr lang="en-GB" noProof="0"/>
          </a:p>
        </p:txBody>
      </p:sp>
      <p:pic>
        <p:nvPicPr>
          <p:cNvPr id="32"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345392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losing chart german">
    <p:spTree>
      <p:nvGrpSpPr>
        <p:cNvPr id="1" name=""/>
        <p:cNvGrpSpPr/>
        <p:nvPr/>
      </p:nvGrpSpPr>
      <p:grpSpPr>
        <a:xfrm>
          <a:off x="0" y="0"/>
          <a:ext cx="0" cy="0"/>
          <a:chOff x="0" y="0"/>
          <a:chExt cx="0" cy="0"/>
        </a:xfrm>
      </p:grpSpPr>
      <p:sp>
        <p:nvSpPr>
          <p:cNvPr id="23" name="Rechteck 22"/>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eaLnBrk="1" fontAlgn="auto" hangingPunct="1">
              <a:spcBef>
                <a:spcPts val="0"/>
              </a:spcBef>
              <a:spcAft>
                <a:spcPts val="0"/>
              </a:spcAft>
            </a:pPr>
            <a:endParaRPr lang="en-GB" dirty="0" smtClean="0">
              <a:solidFill>
                <a:srgbClr val="000000"/>
              </a:solidFill>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13"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367575" y="5313971"/>
            <a:ext cx="4626700" cy="923330"/>
          </a:xfrm>
          <a:prstGeom prst="rect">
            <a:avLst/>
          </a:prstGeom>
          <a:noFill/>
        </p:spPr>
        <p:txBody>
          <a:bodyPr wrap="square" lIns="0" tIns="0" rIns="0" bIns="0" rtlCol="0">
            <a:spAutoFit/>
          </a:bodyPr>
          <a:lstStyle/>
          <a:p>
            <a:pPr algn="just" eaLnBrk="1" fontAlgn="auto" hangingPunct="1">
              <a:spcBef>
                <a:spcPts val="0"/>
              </a:spcBef>
              <a:spcAft>
                <a:spcPts val="0"/>
              </a:spcAft>
            </a:pPr>
            <a:r>
              <a:rPr lang="de-DE" sz="1000" dirty="0" smtClean="0">
                <a:solidFill>
                  <a:srgbClr val="1F497D"/>
                </a:solidFill>
                <a:latin typeface="BISansOpti"/>
                <a:cs typeface="BISansOpti"/>
              </a:rPr>
              <a:t>© Boehringer Ingelheim International GmbH 2017</a:t>
            </a:r>
          </a:p>
          <a:p>
            <a:pPr algn="just" eaLnBrk="1" fontAlgn="auto" hangingPunct="1">
              <a:spcBef>
                <a:spcPts val="0"/>
              </a:spcBef>
              <a:spcAft>
                <a:spcPts val="0"/>
              </a:spcAft>
            </a:pPr>
            <a:r>
              <a:rPr lang="de-DE" sz="1000" dirty="0" smtClean="0">
                <a:solidFill>
                  <a:srgbClr val="1F497D"/>
                </a:solidFill>
                <a:latin typeface="BISansOpti"/>
                <a:cs typeface="BISansOpti"/>
              </a:rPr>
              <a:t>Diese Präsentation und ihre Inhalte sind Eigentum von Boehringer Ingelheim (Drittquellen sind angegeben) und unterliegen insbesondere dem Urheberrecht. Die komplette oder auszugsweise Weitergabe an Dritte sowie die Vervielfältigung, Wiedergabe und Veröffentlichung oder andere Verwendung durch Dritte ist nicht gestattet.</a:t>
            </a:r>
          </a:p>
        </p:txBody>
      </p:sp>
      <p:sp>
        <p:nvSpPr>
          <p:cNvPr id="13" name="Freeform 1"/>
          <p:cNvSpPr>
            <a:spLocks noChangeAspect="1" noChangeArrowheads="1"/>
          </p:cNvSpPr>
          <p:nvPr userDrawn="1"/>
        </p:nvSpPr>
        <p:spPr bwMode="auto">
          <a:xfrm>
            <a:off x="367593" y="1644787"/>
            <a:ext cx="359997" cy="479996"/>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pPr eaLnBrk="1" fontAlgn="auto" hangingPunct="1">
              <a:spcBef>
                <a:spcPts val="0"/>
              </a:spcBef>
              <a:spcAft>
                <a:spcPts val="0"/>
              </a:spcAft>
            </a:pPr>
            <a:endParaRPr lang="de-DE" sz="1800" dirty="0">
              <a:solidFill>
                <a:srgbClr val="123563"/>
              </a:solidFill>
              <a:latin typeface="BISansOpti"/>
            </a:endParaRPr>
          </a:p>
        </p:txBody>
      </p:sp>
      <p:sp>
        <p:nvSpPr>
          <p:cNvPr id="14" name="Freeform 2"/>
          <p:cNvSpPr>
            <a:spLocks noChangeAspect="1" noChangeArrowheads="1"/>
          </p:cNvSpPr>
          <p:nvPr userDrawn="1"/>
        </p:nvSpPr>
        <p:spPr bwMode="auto">
          <a:xfrm>
            <a:off x="1020233" y="1680736"/>
            <a:ext cx="396000" cy="431205"/>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5" name="Freeform 2"/>
          <p:cNvSpPr>
            <a:spLocks noChangeAspect="1" noChangeArrowheads="1"/>
          </p:cNvSpPr>
          <p:nvPr userDrawn="1"/>
        </p:nvSpPr>
        <p:spPr bwMode="auto">
          <a:xfrm>
            <a:off x="1651481" y="1708057"/>
            <a:ext cx="360000" cy="359193"/>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6" name="Freeform 2"/>
          <p:cNvSpPr>
            <a:spLocks noChangeAspect="1" noChangeArrowheads="1"/>
          </p:cNvSpPr>
          <p:nvPr userDrawn="1"/>
        </p:nvSpPr>
        <p:spPr bwMode="auto">
          <a:xfrm>
            <a:off x="2312468" y="1653427"/>
            <a:ext cx="287999" cy="495188"/>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17" name="Freeform 2"/>
          <p:cNvSpPr>
            <a:spLocks noChangeAspect="1" noChangeArrowheads="1"/>
          </p:cNvSpPr>
          <p:nvPr userDrawn="1"/>
        </p:nvSpPr>
        <p:spPr bwMode="auto">
          <a:xfrm>
            <a:off x="2915316" y="1696086"/>
            <a:ext cx="323999" cy="431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pPr eaLnBrk="1" fontAlgn="auto" hangingPunct="1">
              <a:spcBef>
                <a:spcPts val="0"/>
              </a:spcBef>
              <a:spcAft>
                <a:spcPts val="0"/>
              </a:spcAft>
            </a:pPr>
            <a:endParaRPr lang="de-DE" sz="1800" dirty="0">
              <a:solidFill>
                <a:srgbClr val="000000"/>
              </a:solidFill>
              <a:latin typeface="BISansOpti"/>
            </a:endParaRPr>
          </a:p>
        </p:txBody>
      </p:sp>
      <p:sp>
        <p:nvSpPr>
          <p:cNvPr id="7" name="Textplatzhalter 6"/>
          <p:cNvSpPr>
            <a:spLocks noGrp="1"/>
          </p:cNvSpPr>
          <p:nvPr>
            <p:ph type="body" sz="quarter" idx="10" hasCustomPrompt="1"/>
          </p:nvPr>
        </p:nvSpPr>
        <p:spPr>
          <a:xfrm>
            <a:off x="7081200" y="345600"/>
            <a:ext cx="1728000" cy="48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de-DE" sz="1000" b="1" dirty="0" smtClean="0">
                <a:solidFill>
                  <a:srgbClr val="123563"/>
                </a:solidFill>
              </a:rPr>
              <a:t>Firmenbezeichnung</a:t>
            </a:r>
          </a:p>
          <a:p>
            <a:pPr lvl="0"/>
            <a:endParaRPr lang="de-DE" dirty="0"/>
          </a:p>
        </p:txBody>
      </p:sp>
      <p:sp>
        <p:nvSpPr>
          <p:cNvPr id="25" name="Textplatzhalter 6"/>
          <p:cNvSpPr>
            <a:spLocks noGrp="1"/>
          </p:cNvSpPr>
          <p:nvPr>
            <p:ph type="body" sz="quarter" idx="12" hasCustomPrompt="1"/>
          </p:nvPr>
        </p:nvSpPr>
        <p:spPr>
          <a:xfrm>
            <a:off x="7081200" y="951208"/>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Straße / Nr.</a:t>
            </a:r>
            <a:endParaRPr lang="de-DE" dirty="0"/>
          </a:p>
        </p:txBody>
      </p:sp>
      <p:sp>
        <p:nvSpPr>
          <p:cNvPr id="26" name="Textplatzhalter 6"/>
          <p:cNvSpPr>
            <a:spLocks noGrp="1"/>
          </p:cNvSpPr>
          <p:nvPr>
            <p:ph type="body" sz="quarter" idx="13" hasCustomPrompt="1"/>
          </p:nvPr>
        </p:nvSpPr>
        <p:spPr>
          <a:xfrm>
            <a:off x="7081200" y="11615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PLZ / Ort</a:t>
            </a:r>
            <a:endParaRPr lang="de-DE" dirty="0"/>
          </a:p>
        </p:txBody>
      </p:sp>
      <p:sp>
        <p:nvSpPr>
          <p:cNvPr id="27" name="Textplatzhalter 6"/>
          <p:cNvSpPr>
            <a:spLocks noGrp="1"/>
          </p:cNvSpPr>
          <p:nvPr>
            <p:ph type="body" sz="quarter" idx="14" hasCustomPrompt="1"/>
          </p:nvPr>
        </p:nvSpPr>
        <p:spPr>
          <a:xfrm>
            <a:off x="7441200" y="1463708"/>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Telefonnummer</a:t>
            </a:r>
            <a:endParaRPr lang="de-DE" dirty="0"/>
          </a:p>
        </p:txBody>
      </p:sp>
      <p:sp>
        <p:nvSpPr>
          <p:cNvPr id="19" name="Textfeld 18"/>
          <p:cNvSpPr txBox="1"/>
          <p:nvPr userDrawn="1"/>
        </p:nvSpPr>
        <p:spPr>
          <a:xfrm>
            <a:off x="7081201" y="1463708"/>
            <a:ext cx="213200" cy="153888"/>
          </a:xfrm>
          <a:prstGeom prst="rect">
            <a:avLst/>
          </a:prstGeom>
          <a:noFill/>
        </p:spPr>
        <p:txBody>
          <a:bodyPr wrap="none" lIns="0" tIns="0" rIns="0" bIns="0" rtlCol="0">
            <a:spAutoFit/>
          </a:bodyPr>
          <a:lstStyle/>
          <a:p>
            <a:pPr eaLnBrk="1" fontAlgn="auto" hangingPunct="1">
              <a:spcBef>
                <a:spcPts val="0"/>
              </a:spcBef>
              <a:spcAft>
                <a:spcPts val="0"/>
              </a:spcAft>
            </a:pPr>
            <a:r>
              <a:rPr lang="de-DE" sz="1000" dirty="0" smtClean="0">
                <a:solidFill>
                  <a:srgbClr val="003366"/>
                </a:solidFill>
                <a:latin typeface="BISansOpti"/>
                <a:cs typeface="BISansOpti"/>
              </a:rPr>
              <a:t>Tel:</a:t>
            </a:r>
          </a:p>
        </p:txBody>
      </p:sp>
      <p:sp>
        <p:nvSpPr>
          <p:cNvPr id="28" name="Textplatzhalter 6"/>
          <p:cNvSpPr>
            <a:spLocks noGrp="1"/>
          </p:cNvSpPr>
          <p:nvPr>
            <p:ph type="body" sz="quarter" idx="15" hasCustomPrompt="1"/>
          </p:nvPr>
        </p:nvSpPr>
        <p:spPr>
          <a:xfrm>
            <a:off x="7441200" y="1675200"/>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Fax-Nummer</a:t>
            </a:r>
            <a:endParaRPr lang="de-DE" dirty="0"/>
          </a:p>
        </p:txBody>
      </p:sp>
      <p:sp>
        <p:nvSpPr>
          <p:cNvPr id="29" name="Textfeld 28"/>
          <p:cNvSpPr txBox="1"/>
          <p:nvPr userDrawn="1"/>
        </p:nvSpPr>
        <p:spPr>
          <a:xfrm>
            <a:off x="7081200" y="1675200"/>
            <a:ext cx="248466" cy="153888"/>
          </a:xfrm>
          <a:prstGeom prst="rect">
            <a:avLst/>
          </a:prstGeom>
          <a:noFill/>
        </p:spPr>
        <p:txBody>
          <a:bodyPr wrap="none" lIns="0" tIns="0" rIns="0" bIns="0" rtlCol="0">
            <a:spAutoFit/>
          </a:bodyPr>
          <a:lstStyle/>
          <a:p>
            <a:pPr eaLnBrk="1" fontAlgn="auto" hangingPunct="1">
              <a:spcBef>
                <a:spcPts val="0"/>
              </a:spcBef>
              <a:spcAft>
                <a:spcPts val="0"/>
              </a:spcAft>
            </a:pPr>
            <a:r>
              <a:rPr lang="de-DE" sz="1000" dirty="0" smtClean="0">
                <a:solidFill>
                  <a:srgbClr val="003366"/>
                </a:solidFill>
                <a:latin typeface="BISansOpti"/>
                <a:cs typeface="BISansOpti"/>
              </a:rPr>
              <a:t>Fax:</a:t>
            </a:r>
          </a:p>
        </p:txBody>
      </p:sp>
      <p:sp>
        <p:nvSpPr>
          <p:cNvPr id="30" name="Textplatzhalter 6"/>
          <p:cNvSpPr>
            <a:spLocks noGrp="1"/>
          </p:cNvSpPr>
          <p:nvPr>
            <p:ph type="body" sz="quarter" idx="16" hasCustomPrompt="1"/>
          </p:nvPr>
        </p:nvSpPr>
        <p:spPr>
          <a:xfrm>
            <a:off x="7081200" y="19719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E-Mail-Adresse</a:t>
            </a:r>
            <a:endParaRPr lang="de-DE" dirty="0"/>
          </a:p>
        </p:txBody>
      </p:sp>
      <p:sp>
        <p:nvSpPr>
          <p:cNvPr id="31" name="Textplatzhalter 6"/>
          <p:cNvSpPr>
            <a:spLocks noGrp="1"/>
          </p:cNvSpPr>
          <p:nvPr>
            <p:ph type="body" sz="quarter" idx="17" hasCustomPrompt="1"/>
          </p:nvPr>
        </p:nvSpPr>
        <p:spPr>
          <a:xfrm>
            <a:off x="7081200" y="2184000"/>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Website-Adresse</a:t>
            </a:r>
            <a:endParaRPr lang="de-DE" dirty="0"/>
          </a:p>
        </p:txBody>
      </p:sp>
      <p:sp>
        <p:nvSpPr>
          <p:cNvPr id="21" name="Textplatzhalter 20"/>
          <p:cNvSpPr>
            <a:spLocks noGrp="1"/>
          </p:cNvSpPr>
          <p:nvPr>
            <p:ph type="body" sz="quarter" idx="18" hasCustomPrompt="1"/>
          </p:nvPr>
        </p:nvSpPr>
        <p:spPr>
          <a:xfrm>
            <a:off x="367200" y="2760012"/>
            <a:ext cx="5374800" cy="472017"/>
          </a:xfrm>
        </p:spPr>
        <p:txBody>
          <a:bodyPr/>
          <a:lstStyle>
            <a:lvl1pPr marL="0" indent="0">
              <a:buNone/>
              <a:defRPr baseline="0">
                <a:solidFill>
                  <a:srgbClr val="003366"/>
                </a:solidFill>
                <a:latin typeface="BISansOpti"/>
                <a:cs typeface="BISansOpti"/>
              </a:defRPr>
            </a:lvl1pPr>
          </a:lstStyle>
          <a:p>
            <a:pPr lvl="0"/>
            <a:r>
              <a:rPr lang="de-DE" noProof="0" dirty="0" smtClean="0"/>
              <a:t>Überschrift für weitere Informationen:</a:t>
            </a:r>
            <a:endParaRPr lang="de-DE" noProof="0" dirty="0"/>
          </a:p>
        </p:txBody>
      </p:sp>
      <p:sp>
        <p:nvSpPr>
          <p:cNvPr id="33" name="Textplatzhalter 20"/>
          <p:cNvSpPr>
            <a:spLocks noGrp="1"/>
          </p:cNvSpPr>
          <p:nvPr>
            <p:ph type="body" sz="quarter" idx="19" hasCustomPrompt="1"/>
          </p:nvPr>
        </p:nvSpPr>
        <p:spPr>
          <a:xfrm>
            <a:off x="367200" y="3233728"/>
            <a:ext cx="5374800" cy="1881600"/>
          </a:xfrm>
        </p:spPr>
        <p:txBody>
          <a:bodyPr/>
          <a:lstStyle>
            <a:lvl1pPr marL="0" indent="0">
              <a:spcBef>
                <a:spcPts val="0"/>
              </a:spcBef>
              <a:buNone/>
              <a:defRPr sz="1800" baseline="0">
                <a:solidFill>
                  <a:schemeClr val="accent2"/>
                </a:solidFill>
                <a:latin typeface="BISansOpti"/>
                <a:cs typeface="BISansOpti"/>
              </a:defRPr>
            </a:lvl1pPr>
          </a:lstStyle>
          <a:p>
            <a:pPr lvl="0"/>
            <a:r>
              <a:rPr lang="de-DE" dirty="0" smtClean="0"/>
              <a:t>Fügen Sie hier die Website-Adressen ein</a:t>
            </a:r>
            <a:endParaRPr lang="de-DE" dirty="0"/>
          </a:p>
        </p:txBody>
      </p:sp>
      <p:pic>
        <p:nvPicPr>
          <p:cNvPr id="32"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8" y="5889117"/>
            <a:ext cx="1259701" cy="508800"/>
          </a:xfrm>
          <a:prstGeom prst="rect">
            <a:avLst/>
          </a:prstGeom>
        </p:spPr>
      </p:pic>
    </p:spTree>
    <p:extLst>
      <p:ext uri="{BB962C8B-B14F-4D97-AF65-F5344CB8AC3E}">
        <p14:creationId xmlns:p14="http://schemas.microsoft.com/office/powerpoint/2010/main" val="41074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14400"/>
          </a:xfrm>
        </p:spPr>
        <p:txBody>
          <a:bodyPr/>
          <a:lstStyle>
            <a:lvl1pPr>
              <a:defRPr>
                <a:solidFill>
                  <a:schemeClr val="tx1">
                    <a:lumMod val="50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457201" y="6267452"/>
            <a:ext cx="635000" cy="365125"/>
          </a:xfrm>
        </p:spPr>
        <p:txBody>
          <a:bodyPr/>
          <a:lstStyle/>
          <a:p>
            <a:fld id="{1E3D6C54-B124-AC41-90C1-F7EEF34AAC27}" type="slidenum">
              <a:rPr lang="en-US" smtClean="0"/>
              <a:t>‹#›</a:t>
            </a:fld>
            <a:endParaRPr lang="en-US" dirty="0"/>
          </a:p>
        </p:txBody>
      </p:sp>
      <p:sp>
        <p:nvSpPr>
          <p:cNvPr id="9" name="Text Placeholder 4"/>
          <p:cNvSpPr>
            <a:spLocks noGrp="1"/>
          </p:cNvSpPr>
          <p:nvPr>
            <p:ph type="body" sz="quarter" idx="10" hasCustomPrompt="1"/>
          </p:nvPr>
        </p:nvSpPr>
        <p:spPr>
          <a:xfrm>
            <a:off x="457200" y="5575300"/>
            <a:ext cx="7086600" cy="482600"/>
          </a:xfrm>
        </p:spPr>
        <p:txBody>
          <a:bodyPr anchor="b"/>
          <a:lstStyle>
            <a:lvl1pPr marL="0" indent="0">
              <a:buNone/>
              <a:defRPr sz="750" baseline="0"/>
            </a:lvl1pPr>
          </a:lstStyle>
          <a:p>
            <a:r>
              <a:rPr lang="en-US" dirty="0"/>
              <a:t>*Reference copy goes here in Arial Regular 10pts</a:t>
            </a:r>
          </a:p>
        </p:txBody>
      </p:sp>
    </p:spTree>
    <p:extLst>
      <p:ext uri="{BB962C8B-B14F-4D97-AF65-F5344CB8AC3E}">
        <p14:creationId xmlns:p14="http://schemas.microsoft.com/office/powerpoint/2010/main" val="59063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t>‹#›</a:t>
            </a:fld>
            <a:endParaRPr lang="en-GB"/>
          </a:p>
        </p:txBody>
      </p:sp>
      <p:cxnSp>
        <p:nvCxnSpPr>
          <p:cNvPr id="16" name="Straight Connector 15"/>
          <p:cNvCxnSpPr/>
          <p:nvPr userDrawn="1"/>
        </p:nvCxnSpPr>
        <p:spPr>
          <a:xfrm>
            <a:off x="0" y="1147205"/>
            <a:ext cx="9144000" cy="1"/>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6356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962000"/>
            <a:ext cx="8229600" cy="4204800"/>
          </a:xfrm>
        </p:spPr>
        <p:txBody>
          <a:bodyPr/>
          <a:lstStyle/>
          <a:p>
            <a:r>
              <a:rPr lang="en-US"/>
              <a:t>Click icon to add table</a:t>
            </a:r>
            <a:endParaRPr lang="en-GB"/>
          </a:p>
        </p:txBody>
      </p:sp>
      <p:sp>
        <p:nvSpPr>
          <p:cNvPr id="4" name="Footer Placeholder 3"/>
          <p:cNvSpPr>
            <a:spLocks noGrp="1"/>
          </p:cNvSpPr>
          <p:nvPr>
            <p:ph type="ftr" sz="quarter" idx="12"/>
          </p:nvPr>
        </p:nvSpPr>
        <p:spPr/>
        <p:txBody>
          <a:bodyPr/>
          <a:lstStyle/>
          <a:p>
            <a:endParaRPr lang="en-GB"/>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t>‹#›</a:t>
            </a:fld>
            <a:endParaRPr lang="en-GB"/>
          </a:p>
        </p:txBody>
      </p:sp>
      <p:cxnSp>
        <p:nvCxnSpPr>
          <p:cNvPr id="18" name="Straight Connector 17"/>
          <p:cNvCxnSpPr/>
          <p:nvPr userDrawn="1"/>
        </p:nvCxnSpPr>
        <p:spPr>
          <a:xfrm>
            <a:off x="0" y="1147205"/>
            <a:ext cx="9144000" cy="1"/>
          </a:xfrm>
          <a:prstGeom prst="line">
            <a:avLst/>
          </a:prstGeom>
          <a:ln w="3175"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196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5B711-376D-44B0-9F0E-432C58A11422}"/>
              </a:ext>
            </a:extLst>
          </p:cNvPr>
          <p:cNvSpPr>
            <a:spLocks noGrp="1"/>
          </p:cNvSpPr>
          <p:nvPr>
            <p:ph type="title"/>
          </p:nvPr>
        </p:nvSpPr>
        <p:spPr>
          <a:xfrm>
            <a:off x="587084" y="688093"/>
            <a:ext cx="7969847" cy="1060497"/>
          </a:xfrm>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5038254C-EBAE-40D3-9DA0-43E52B9F8B57}"/>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4BE74F2B-90F2-4481-B465-6F6157827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960B6-DA55-4D94-9E0A-23E49CDD9F85}"/>
              </a:ext>
            </a:extLst>
          </p:cNvPr>
          <p:cNvSpPr>
            <a:spLocks noGrp="1"/>
          </p:cNvSpPr>
          <p:nvPr>
            <p:ph type="sldNum" sz="quarter" idx="12"/>
          </p:nvPr>
        </p:nvSpPr>
        <p:spPr/>
        <p:txBody>
          <a:bodyPr/>
          <a:lstStyle/>
          <a:p>
            <a:fld id="{57E4004F-4CC6-40C9-B0B5-510548401FB5}" type="slidenum">
              <a:rPr lang="nl-NL" smtClean="0"/>
              <a:pPr/>
              <a:t>‹#›</a:t>
            </a:fld>
            <a:endParaRPr lang="nl-NL"/>
          </a:p>
        </p:txBody>
      </p:sp>
      <p:sp>
        <p:nvSpPr>
          <p:cNvPr id="8" name="Tijdelijke aanduiding voor tekst 7">
            <a:extLst>
              <a:ext uri="{FF2B5EF4-FFF2-40B4-BE49-F238E27FC236}">
                <a16:creationId xmlns:a16="http://schemas.microsoft.com/office/drawing/2014/main" id="{965C4D0A-8C21-4932-852C-5125BFF2515F}"/>
              </a:ext>
            </a:extLst>
          </p:cNvPr>
          <p:cNvSpPr>
            <a:spLocks noGrp="1"/>
          </p:cNvSpPr>
          <p:nvPr>
            <p:ph type="body" sz="quarter" idx="13"/>
          </p:nvPr>
        </p:nvSpPr>
        <p:spPr>
          <a:xfrm>
            <a:off x="0" y="6870034"/>
            <a:ext cx="9144000" cy="1539875"/>
          </a:xfrm>
          <a:solidFill>
            <a:schemeClr val="accent1"/>
          </a:solidFill>
        </p:spPr>
        <p:txBody>
          <a:bodyPr lIns="588642" tIns="321113" rIns="588642"/>
          <a:lstStyle>
            <a:lvl1pPr>
              <a:defRPr sz="800">
                <a:solidFill>
                  <a:schemeClr val="accent4"/>
                </a:solidFill>
              </a:defRPr>
            </a:lvl1pPr>
            <a:lvl2pPr>
              <a:defRPr sz="800">
                <a:solidFill>
                  <a:schemeClr val="accent4"/>
                </a:solidFill>
              </a:defRPr>
            </a:lvl2pPr>
            <a:lvl3pPr>
              <a:defRPr sz="700">
                <a:solidFill>
                  <a:schemeClr val="accent4"/>
                </a:solidFill>
              </a:defRPr>
            </a:lvl3pPr>
            <a:lvl4pPr>
              <a:defRPr sz="700">
                <a:solidFill>
                  <a:schemeClr val="accent4"/>
                </a:solidFill>
              </a:defRPr>
            </a:lvl4pPr>
            <a:lvl5pPr>
              <a:defRPr sz="600">
                <a:solidFill>
                  <a:schemeClr val="accent4"/>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451825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with Referenc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lvl1pPr>
              <a:defRPr>
                <a:solidFill>
                  <a:srgbClr val="6482C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371600"/>
            <a:ext cx="8229600" cy="4203700"/>
          </a:xfrm>
        </p:spPr>
        <p:txBody>
          <a:bodyPr/>
          <a:lstStyle>
            <a:lvl1pPr>
              <a:defRPr>
                <a:solidFill>
                  <a:srgbClr val="5A5A5A"/>
                </a:solidFill>
              </a:defRPr>
            </a:lvl1pPr>
            <a:lvl2pPr>
              <a:defRPr sz="2200">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1187450" y="6300471"/>
            <a:ext cx="2572657" cy="352424"/>
          </a:xfrm>
          <a:prstGeom prst="rect">
            <a:avLst/>
          </a:prstGeom>
        </p:spPr>
        <p:txBody>
          <a:bodyPr vert="horz" lIns="0" tIns="0" rIns="0" bIns="0" rtlCol="0" anchor="t" anchorCtr="0">
            <a:noAutofit/>
          </a:bodyPr>
          <a:lstStyle>
            <a:lvl1pPr algn="l">
              <a:defRPr sz="900">
                <a:solidFill>
                  <a:schemeClr val="bg1"/>
                </a:solidFill>
                <a:latin typeface="Arial"/>
              </a:defRPr>
            </a:lvl1pPr>
          </a:lstStyle>
          <a:p>
            <a:endParaRPr lang="en-US" dirty="0"/>
          </a:p>
        </p:txBody>
      </p:sp>
      <p:sp>
        <p:nvSpPr>
          <p:cNvPr id="12" name="Slide Number Placeholder 5"/>
          <p:cNvSpPr>
            <a:spLocks noGrp="1"/>
          </p:cNvSpPr>
          <p:nvPr>
            <p:ph type="sldNum" sz="quarter" idx="4"/>
          </p:nvPr>
        </p:nvSpPr>
        <p:spPr>
          <a:xfrm>
            <a:off x="457200" y="6267450"/>
            <a:ext cx="635000" cy="365125"/>
          </a:xfrm>
          <a:prstGeom prst="rect">
            <a:avLst/>
          </a:prstGeom>
        </p:spPr>
        <p:txBody>
          <a:bodyPr vert="horz" lIns="0" tIns="0" rIns="0" bIns="0" rtlCol="0" anchor="t" anchorCtr="0">
            <a:noAutofit/>
          </a:bodyPr>
          <a:lstStyle>
            <a:lvl1pPr algn="l">
              <a:defRPr sz="2000">
                <a:solidFill>
                  <a:schemeClr val="bg1"/>
                </a:solidFill>
                <a:latin typeface="Arial"/>
              </a:defRPr>
            </a:lvl1pPr>
          </a:lstStyle>
          <a:p>
            <a:fld id="{1E3D6C54-B124-AC41-90C1-F7EEF34AAC27}" type="slidenum">
              <a:rPr lang="en-US" smtClean="0"/>
              <a:pPr/>
              <a:t>‹#›</a:t>
            </a:fld>
            <a:endParaRPr lang="en-US" dirty="0"/>
          </a:p>
        </p:txBody>
      </p:sp>
      <p:sp>
        <p:nvSpPr>
          <p:cNvPr id="5" name="Text Placeholder 4"/>
          <p:cNvSpPr>
            <a:spLocks noGrp="1"/>
          </p:cNvSpPr>
          <p:nvPr>
            <p:ph type="body" sz="quarter" idx="10" hasCustomPrompt="1"/>
          </p:nvPr>
        </p:nvSpPr>
        <p:spPr>
          <a:xfrm>
            <a:off x="457200" y="5575300"/>
            <a:ext cx="7086600" cy="482600"/>
          </a:xfrm>
        </p:spPr>
        <p:txBody>
          <a:bodyPr anchor="b"/>
          <a:lstStyle>
            <a:lvl1pPr marL="0" indent="0">
              <a:buNone/>
              <a:defRPr sz="1000" baseline="0"/>
            </a:lvl1pPr>
          </a:lstStyle>
          <a:p>
            <a:r>
              <a:rPr lang="en-US" dirty="0" smtClean="0"/>
              <a:t>*Reference copy goes here in Arial Regular 10pts</a:t>
            </a:r>
            <a:endParaRPr lang="en-US" dirty="0"/>
          </a:p>
        </p:txBody>
      </p:sp>
    </p:spTree>
    <p:extLst>
      <p:ext uri="{BB962C8B-B14F-4D97-AF65-F5344CB8AC3E}">
        <p14:creationId xmlns:p14="http://schemas.microsoft.com/office/powerpoint/2010/main" val="337545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516" name="Rectangle 4"/>
          <p:cNvSpPr>
            <a:spLocks noGrp="1" noChangeArrowheads="1"/>
          </p:cNvSpPr>
          <p:nvPr>
            <p:ph type="subTitle" idx="1"/>
          </p:nvPr>
        </p:nvSpPr>
        <p:spPr>
          <a:xfrm>
            <a:off x="2698750" y="2878139"/>
            <a:ext cx="6116638" cy="492443"/>
          </a:xfrm>
        </p:spPr>
        <p:txBody>
          <a:bodyPr>
            <a:spAutoFit/>
          </a:bodyPr>
          <a:lstStyle>
            <a:lvl1pPr>
              <a:spcBef>
                <a:spcPct val="0"/>
              </a:spcBef>
              <a:defRPr sz="3200">
                <a:solidFill>
                  <a:schemeClr val="bg1"/>
                </a:solidFill>
                <a:sym typeface="Symbol" pitchFamily="18" charset="2"/>
              </a:defRPr>
            </a:lvl1pPr>
          </a:lstStyle>
          <a:p>
            <a:r>
              <a:rPr lang="en-US" smtClean="0">
                <a:sym typeface="Symbol" pitchFamily="18" charset="2"/>
              </a:rPr>
              <a:t>Click to edit Master subtitle style</a:t>
            </a:r>
            <a:endParaRPr lang="nl-NL">
              <a:sym typeface="Symbol" pitchFamily="18" charset="2"/>
            </a:endParaRPr>
          </a:p>
        </p:txBody>
      </p:sp>
      <p:sp>
        <p:nvSpPr>
          <p:cNvPr id="64517" name="Rectangle 5"/>
          <p:cNvSpPr>
            <a:spLocks noGrp="1" noChangeArrowheads="1"/>
          </p:cNvSpPr>
          <p:nvPr>
            <p:ph type="ctrTitle"/>
          </p:nvPr>
        </p:nvSpPr>
        <p:spPr>
          <a:xfrm>
            <a:off x="2698751" y="1219839"/>
            <a:ext cx="6118225" cy="1477328"/>
          </a:xfrm>
        </p:spPr>
        <p:txBody>
          <a:bodyPr>
            <a:spAutoFit/>
          </a:bodyPr>
          <a:lstStyle>
            <a:lvl1pPr>
              <a:defRPr sz="4800">
                <a:solidFill>
                  <a:schemeClr val="bg1"/>
                </a:solidFill>
              </a:defRPr>
            </a:lvl1pPr>
          </a:lstStyle>
          <a:p>
            <a:r>
              <a:rPr lang="en-US" smtClean="0"/>
              <a:t>Click to edit Master title style</a:t>
            </a:r>
            <a:endParaRPr lang="nl-NL"/>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dirty="0"/>
              <a:t>Click to edit Master title style</a:t>
            </a:r>
            <a:endParaRPr lang="en-GB" noProof="0" dirty="0"/>
          </a:p>
        </p:txBody>
      </p:sp>
      <p:sp>
        <p:nvSpPr>
          <p:cNvPr id="7" name="Rectangle 5"/>
          <p:cNvSpPr>
            <a:spLocks noGrp="1" noChangeArrowheads="1"/>
          </p:cNvSpPr>
          <p:nvPr>
            <p:ph type="ftr" sz="quarter" idx="3"/>
          </p:nvPr>
        </p:nvSpPr>
        <p:spPr bwMode="auto">
          <a:xfrm>
            <a:off x="4173004" y="138546"/>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596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8" name="Rectangle 81"/>
          <p:cNvSpPr>
            <a:spLocks noGrp="1" noChangeArrowheads="1"/>
          </p:cNvSpPr>
          <p:nvPr>
            <p:ph type="dt" sz="half" idx="2"/>
          </p:nvPr>
        </p:nvSpPr>
        <p:spPr bwMode="auto">
          <a:xfrm>
            <a:off x="7187154" y="138546"/>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5965" eaLnBrk="1" hangingPunct="1">
              <a:spcBef>
                <a:spcPct val="0"/>
              </a:spcBef>
              <a:defRPr sz="600" b="0">
                <a:solidFill>
                  <a:schemeClr val="accent3"/>
                </a:solidFill>
              </a:defRPr>
            </a:lvl1pPr>
          </a:lstStyle>
          <a:p>
            <a:pPr>
              <a:defRPr/>
            </a:pP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70"/>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4934"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604472393"/>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lvl1pPr>
              <a:defRPr baseline="0"/>
            </a:lvl1pPr>
          </a:lstStyle>
          <a:p>
            <a:pPr lvl="0"/>
            <a:r>
              <a:rPr lang="en-GB" noProof="0" dirty="0" smtClean="0"/>
              <a:t>Click to add text</a:t>
            </a:r>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87201"/>
            <a:ext cx="8408850" cy="574516"/>
          </a:xfrm>
        </p:spPr>
        <p:txBody>
          <a:bodyPr/>
          <a:lstStyle>
            <a:lvl1pPr>
              <a:defRPr sz="2800" baseline="0"/>
            </a:lvl1pPr>
          </a:lstStyle>
          <a:p>
            <a:r>
              <a:rPr lang="en-GB" noProof="0" dirty="0" smtClean="0"/>
              <a:t>Click to add headline</a:t>
            </a:r>
            <a:endParaRPr lang="en-GB" noProof="0" dirty="0"/>
          </a:p>
        </p:txBody>
      </p:sp>
    </p:spTree>
    <p:extLst>
      <p:ext uri="{BB962C8B-B14F-4D97-AF65-F5344CB8AC3E}">
        <p14:creationId xmlns:p14="http://schemas.microsoft.com/office/powerpoint/2010/main" val="2966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p>
        </p:txBody>
      </p:sp>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cxnSp>
        <p:nvCxnSpPr>
          <p:cNvPr id="12" name="Straight Connector 11"/>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388C38E2-8882-478A-B0E0-B8C9AB79FEB6}" type="slidenum">
              <a:rPr lang="nl-NL" smtClean="0"/>
              <a:pPr/>
              <a:t>‹#›</a:t>
            </a:fld>
            <a:endParaRPr lang="nl-NL"/>
          </a:p>
        </p:txBody>
      </p:sp>
    </p:spTree>
    <p:extLst>
      <p:ext uri="{BB962C8B-B14F-4D97-AF65-F5344CB8AC3E}">
        <p14:creationId xmlns:p14="http://schemas.microsoft.com/office/powerpoint/2010/main" val="30624391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6953" y="1341438"/>
            <a:ext cx="8101013" cy="580956"/>
          </a:xfrm>
        </p:spPr>
        <p:txBody>
          <a:bodyPr anchor="t">
            <a:noAutofit/>
          </a:bodyPr>
          <a:lstStyle>
            <a:lvl1pPr marL="0" indent="0">
              <a:buNone/>
              <a:defRPr sz="1800" b="0" baseline="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9" name="Slide Number Placeholder 8"/>
          <p:cNvSpPr>
            <a:spLocks noGrp="1"/>
          </p:cNvSpPr>
          <p:nvPr>
            <p:ph type="sldNum" sz="quarter" idx="12"/>
          </p:nvPr>
        </p:nvSpPr>
        <p:spPr/>
        <p:txBody>
          <a:bodyPr/>
          <a:lstStyle/>
          <a:p>
            <a:fld id="{E59192B3-4A80-9E49-8579-7C682F041F8A}"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5691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ub, bullets,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01" y="183649"/>
            <a:ext cx="8050213" cy="755999"/>
          </a:xfrm>
        </p:spPr>
        <p:txBody>
          <a:bodyPr/>
          <a:lstStyle/>
          <a:p>
            <a:r>
              <a:rPr lang="en-US" dirty="0" smtClean="0"/>
              <a:t>Headline goes here in Arial Regular </a:t>
            </a:r>
            <a:br>
              <a:rPr lang="en-US" dirty="0" smtClean="0"/>
            </a:br>
            <a:r>
              <a:rPr lang="en-US" dirty="0" smtClean="0"/>
              <a:t>22pts sentence case</a:t>
            </a:r>
            <a:endParaRPr lang="en-US" dirty="0"/>
          </a:p>
        </p:txBody>
      </p:sp>
      <p:sp>
        <p:nvSpPr>
          <p:cNvPr id="4" name="Slide Number Placeholder 3"/>
          <p:cNvSpPr>
            <a:spLocks noGrp="1"/>
          </p:cNvSpPr>
          <p:nvPr>
            <p:ph type="sldNum" sz="quarter" idx="11"/>
          </p:nvPr>
        </p:nvSpPr>
        <p:spPr>
          <a:xfrm>
            <a:off x="7318375" y="6602413"/>
            <a:ext cx="1474788" cy="179387"/>
          </a:xfrm>
          <a:prstGeom prst="rect">
            <a:avLst/>
          </a:prstGeom>
        </p:spPr>
        <p:txBody>
          <a:bodyPr/>
          <a:lstStyle/>
          <a:p>
            <a:fld id="{2066355A-084C-D24E-9AD2-7E4FC41EA627}" type="slidenum">
              <a:rPr lang="en-US" smtClean="0"/>
              <a:pPr/>
              <a:t>‹#›</a:t>
            </a:fld>
            <a:endParaRPr lang="en-US" dirty="0"/>
          </a:p>
        </p:txBody>
      </p:sp>
      <p:sp>
        <p:nvSpPr>
          <p:cNvPr id="6" name="Content Placeholder 5"/>
          <p:cNvSpPr>
            <a:spLocks noGrp="1"/>
          </p:cNvSpPr>
          <p:nvPr>
            <p:ph sz="quarter" idx="12" hasCustomPrompt="1"/>
          </p:nvPr>
        </p:nvSpPr>
        <p:spPr>
          <a:xfrm>
            <a:off x="548640" y="1432803"/>
            <a:ext cx="8046720" cy="3126740"/>
          </a:xfrm>
        </p:spPr>
        <p:txBody>
          <a:bodyPr/>
          <a:lstStyle>
            <a:lvl1pPr>
              <a:defRPr baseline="0"/>
            </a:lvl1pPr>
            <a:lvl2pPr marL="171450" indent="0">
              <a:buNone/>
              <a:defRPr/>
            </a:lvl2pPr>
          </a:lstStyle>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this applies </a:t>
            </a:r>
            <a:br>
              <a:rPr lang="en-US" dirty="0" smtClean="0"/>
            </a:br>
            <a:r>
              <a:rPr lang="en-US" dirty="0" smtClean="0"/>
              <a:t>to the second line as well</a:t>
            </a:r>
          </a:p>
          <a:p>
            <a:pPr lvl="0"/>
            <a:r>
              <a:rPr lang="en-US" dirty="0" smtClean="0"/>
              <a:t>Bulleted list first level in Arial Regular 18pts and in black</a:t>
            </a:r>
          </a:p>
          <a:p>
            <a:pPr lvl="0"/>
            <a:r>
              <a:rPr lang="en-US" dirty="0" smtClean="0"/>
              <a:t>Bulleted list first level in Arial Regular 18pts and and this applies </a:t>
            </a:r>
            <a:br>
              <a:rPr lang="en-US" dirty="0" smtClean="0"/>
            </a:br>
            <a:r>
              <a:rPr lang="en-US" dirty="0" smtClean="0"/>
              <a:t>to the second line as well</a:t>
            </a:r>
          </a:p>
          <a:p>
            <a:pPr lvl="0"/>
            <a:r>
              <a:rPr lang="en-US" dirty="0" smtClean="0"/>
              <a:t>Bulleted list first level in Arial Regular 18pts and in black</a:t>
            </a:r>
          </a:p>
          <a:p>
            <a:pPr lvl="0"/>
            <a:endParaRPr lang="en-US" dirty="0" smtClean="0"/>
          </a:p>
          <a:p>
            <a:pPr lvl="0"/>
            <a:endParaRPr lang="en-US" dirty="0" smtClean="0"/>
          </a:p>
        </p:txBody>
      </p:sp>
      <p:sp>
        <p:nvSpPr>
          <p:cNvPr id="8" name="Text Placeholder 6"/>
          <p:cNvSpPr>
            <a:spLocks noGrp="1"/>
          </p:cNvSpPr>
          <p:nvPr>
            <p:ph type="body" sz="quarter" idx="13" hasCustomPrompt="1"/>
          </p:nvPr>
        </p:nvSpPr>
        <p:spPr>
          <a:xfrm>
            <a:off x="548640" y="961251"/>
            <a:ext cx="8046720" cy="276999"/>
          </a:xfrm>
        </p:spPr>
        <p:txBody>
          <a:bodyPr/>
          <a:lstStyle>
            <a:lvl1pPr marL="0" indent="0" algn="ctr">
              <a:buNone/>
              <a:defRPr cap="none" baseline="0">
                <a:solidFill>
                  <a:schemeClr val="accent1"/>
                </a:solidFill>
              </a:defRPr>
            </a:lvl1pPr>
          </a:lstStyle>
          <a:p>
            <a:pPr lvl="0"/>
            <a:r>
              <a:rPr lang="en-US" dirty="0" smtClean="0"/>
              <a:t>Subhead goes here in arial regular 18pts</a:t>
            </a:r>
          </a:p>
        </p:txBody>
      </p:sp>
    </p:spTree>
    <p:extLst>
      <p:ext uri="{BB962C8B-B14F-4D97-AF65-F5344CB8AC3E}">
        <p14:creationId xmlns:p14="http://schemas.microsoft.com/office/powerpoint/2010/main" val="6800337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372800"/>
            <a:ext cx="82296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p>
        </p:txBody>
      </p:sp>
      <p:sp>
        <p:nvSpPr>
          <p:cNvPr id="4" name="Title 3"/>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pPr/>
              <a:t>‹#›</a:t>
            </a:fld>
            <a:endParaRPr lang="en-GB" dirty="0"/>
          </a:p>
        </p:txBody>
      </p:sp>
      <p:cxnSp>
        <p:nvCxnSpPr>
          <p:cNvPr id="11" name="Straight Connector 10"/>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51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44600" y="3645024"/>
            <a:ext cx="8254800" cy="604800"/>
          </a:xfrm>
        </p:spPr>
        <p:txBody>
          <a:bodyPr/>
          <a:lstStyle>
            <a:lvl1pPr marL="0" indent="0">
              <a:buNone/>
              <a:defRPr sz="1350" b="0" i="0" baseline="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0850" y="2698751"/>
            <a:ext cx="7678738" cy="914400"/>
          </a:xfrm>
        </p:spPr>
        <p:txBody>
          <a:bodyPr/>
          <a:lstStyle>
            <a:lvl1pPr>
              <a:defRPr>
                <a:solidFill>
                  <a:schemeClr val="accent1"/>
                </a:solidFill>
              </a:defRPr>
            </a:lvl1pPr>
          </a:lstStyle>
          <a:p>
            <a:r>
              <a:rPr lang="en-US"/>
              <a:t>Click to edit Master title style</a:t>
            </a:r>
            <a:endParaRPr lang="en-GB" dirty="0"/>
          </a:p>
        </p:txBody>
      </p:sp>
      <p:cxnSp>
        <p:nvCxnSpPr>
          <p:cNvPr id="13" name="Straight Connector 12"/>
          <p:cNvCxnSpPr/>
          <p:nvPr userDrawn="1"/>
        </p:nvCxnSpPr>
        <p:spPr>
          <a:xfrm>
            <a:off x="0" y="1147204"/>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5974500"/>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36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1569903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55479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150761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F6BE303A-EFF8-469E-8F48-D8D911A42B92}" type="slidenum">
              <a:rPr lang="nl-NL"/>
              <a:pPr/>
              <a:t>‹#›</a:t>
            </a:fld>
            <a:endParaRPr lang="nl-NL"/>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144063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23811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706172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81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8" name="Picture 7" descr="45065635-BI-Lilly-Alliance-Brand-book_PPslide_03.jpg"/>
          <p:cNvPicPr>
            <a:picLocks noChangeAspect="1"/>
          </p:cNvPicPr>
          <p:nvPr userDrawn="1"/>
        </p:nvPicPr>
        <p:blipFill>
          <a:blip r:embed="rId2" cstate="print"/>
          <a:stretch>
            <a:fillRect/>
          </a:stretch>
        </p:blipFill>
        <p:spPr>
          <a:xfrm>
            <a:off x="0" y="5913120"/>
            <a:ext cx="9144000" cy="944880"/>
          </a:xfrm>
          <a:prstGeom prst="rect">
            <a:avLst/>
          </a:prstGeom>
        </p:spPr>
      </p:pic>
      <p:sp>
        <p:nvSpPr>
          <p:cNvPr id="2" name="Title 1"/>
          <p:cNvSpPr>
            <a:spLocks noGrp="1"/>
          </p:cNvSpPr>
          <p:nvPr>
            <p:ph type="title"/>
          </p:nvPr>
        </p:nvSpPr>
        <p:spPr>
          <a:xfrm>
            <a:off x="211015" y="274638"/>
            <a:ext cx="8475785" cy="1143000"/>
          </a:xfrm>
        </p:spPr>
        <p:txBody>
          <a:bodyPr>
            <a:normAutofit/>
          </a:bodyPr>
          <a:lstStyle>
            <a:lvl1pPr algn="l">
              <a:defRPr sz="2400" baseline="0">
                <a:solidFill>
                  <a:srgbClr val="53575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741467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8" name="Picture 7" descr="45065635-BI-Lilly-Alliance-Brand-book_PPslide_03.jpg"/>
          <p:cNvPicPr>
            <a:picLocks noChangeAspect="1"/>
          </p:cNvPicPr>
          <p:nvPr userDrawn="1"/>
        </p:nvPicPr>
        <p:blipFill>
          <a:blip r:embed="rId2" cstate="print"/>
          <a:stretch>
            <a:fillRect/>
          </a:stretch>
        </p:blipFill>
        <p:spPr>
          <a:xfrm>
            <a:off x="0" y="5913120"/>
            <a:ext cx="9144000" cy="944880"/>
          </a:xfrm>
          <a:prstGeom prst="rect">
            <a:avLst/>
          </a:prstGeom>
        </p:spPr>
      </p:pic>
      <p:sp>
        <p:nvSpPr>
          <p:cNvPr id="2" name="Title 1"/>
          <p:cNvSpPr>
            <a:spLocks noGrp="1"/>
          </p:cNvSpPr>
          <p:nvPr>
            <p:ph type="title"/>
          </p:nvPr>
        </p:nvSpPr>
        <p:spPr>
          <a:xfrm>
            <a:off x="211015" y="274638"/>
            <a:ext cx="8475785" cy="1143000"/>
          </a:xfrm>
        </p:spPr>
        <p:txBody>
          <a:bodyPr>
            <a:normAutofit/>
          </a:bodyPr>
          <a:lstStyle>
            <a:lvl1pPr algn="l">
              <a:defRPr sz="2400" baseline="0">
                <a:solidFill>
                  <a:srgbClr val="53575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4696515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pic>
        <p:nvPicPr>
          <p:cNvPr id="8" name="Picture 7" descr="45065635-BI-Lilly-Alliance-Brand-book_PPslide_03.jpg"/>
          <p:cNvPicPr>
            <a:picLocks noChangeAspect="1"/>
          </p:cNvPicPr>
          <p:nvPr userDrawn="1"/>
        </p:nvPicPr>
        <p:blipFill>
          <a:blip r:embed="rId2" cstate="print"/>
          <a:stretch>
            <a:fillRect/>
          </a:stretch>
        </p:blipFill>
        <p:spPr>
          <a:xfrm>
            <a:off x="0" y="5913120"/>
            <a:ext cx="9144000" cy="944880"/>
          </a:xfrm>
          <a:prstGeom prst="rect">
            <a:avLst/>
          </a:prstGeom>
        </p:spPr>
      </p:pic>
      <p:sp>
        <p:nvSpPr>
          <p:cNvPr id="2" name="Title 1"/>
          <p:cNvSpPr>
            <a:spLocks noGrp="1"/>
          </p:cNvSpPr>
          <p:nvPr>
            <p:ph type="title"/>
          </p:nvPr>
        </p:nvSpPr>
        <p:spPr>
          <a:xfrm>
            <a:off x="211015" y="274638"/>
            <a:ext cx="8475785" cy="1143000"/>
          </a:xfrm>
        </p:spPr>
        <p:txBody>
          <a:bodyPr>
            <a:normAutofit/>
          </a:bodyPr>
          <a:lstStyle>
            <a:lvl1pPr algn="l">
              <a:defRPr sz="2400" baseline="0">
                <a:solidFill>
                  <a:srgbClr val="53575E"/>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646766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2557" y="459581"/>
            <a:ext cx="6172993" cy="1181100"/>
          </a:xfrm>
        </p:spPr>
        <p:txBody>
          <a:bodyPr/>
          <a:lstStyle/>
          <a:p>
            <a:r>
              <a:rPr lang="en-US" dirty="0" smtClean="0"/>
              <a:t>Click to edit Master title style</a:t>
            </a:r>
            <a:endParaRPr lang="en-GB" dirty="0"/>
          </a:p>
        </p:txBody>
      </p:sp>
      <p:sp>
        <p:nvSpPr>
          <p:cNvPr id="9" name="Content Placeholder 2"/>
          <p:cNvSpPr>
            <a:spLocks noGrp="1"/>
          </p:cNvSpPr>
          <p:nvPr>
            <p:ph sz="half" idx="12"/>
          </p:nvPr>
        </p:nvSpPr>
        <p:spPr>
          <a:xfrm>
            <a:off x="450850" y="1968500"/>
            <a:ext cx="3867150" cy="4222750"/>
          </a:xfrm>
        </p:spPr>
        <p:txBody>
          <a:bodyPr/>
          <a:lstStyle>
            <a:lvl1pPr>
              <a:spcBef>
                <a:spcPts val="800"/>
              </a:spcBef>
              <a:defRPr sz="1400"/>
            </a:lvl1pPr>
            <a:lvl2pPr>
              <a:spcBef>
                <a:spcPts val="800"/>
              </a:spcBef>
              <a:defRPr sz="1400" b="0"/>
            </a:lvl2pPr>
            <a:lvl3pPr>
              <a:spcBef>
                <a:spcPts val="800"/>
              </a:spcBef>
              <a:defRPr sz="1400"/>
            </a:lvl3pPr>
            <a:lvl4pPr>
              <a:spcBef>
                <a:spcPts val="800"/>
              </a:spcBef>
              <a:defRPr sz="1400"/>
            </a:lvl4pPr>
            <a:lvl5pPr>
              <a:spcBef>
                <a:spcPts val="8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sz="half" idx="13"/>
          </p:nvPr>
        </p:nvSpPr>
        <p:spPr>
          <a:xfrm>
            <a:off x="4584700" y="1968500"/>
            <a:ext cx="4121150" cy="4222750"/>
          </a:xfrm>
        </p:spPr>
        <p:txBody>
          <a:bodyPr/>
          <a:lstStyle>
            <a:lvl1pPr>
              <a:spcBef>
                <a:spcPts val="800"/>
              </a:spcBef>
              <a:defRPr sz="1400"/>
            </a:lvl1pPr>
            <a:lvl2pPr>
              <a:spcBef>
                <a:spcPts val="800"/>
              </a:spcBef>
              <a:defRPr sz="1400" b="0"/>
            </a:lvl2pPr>
            <a:lvl3pPr>
              <a:spcBef>
                <a:spcPts val="800"/>
              </a:spcBef>
              <a:defRPr sz="1400"/>
            </a:lvl3pPr>
            <a:lvl4pPr>
              <a:spcBef>
                <a:spcPts val="800"/>
              </a:spcBef>
              <a:defRPr sz="1400"/>
            </a:lvl4pPr>
            <a:lvl5pPr>
              <a:spcBef>
                <a:spcPts val="800"/>
              </a:spcBef>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 Placeholder 7"/>
          <p:cNvSpPr>
            <a:spLocks noGrp="1"/>
          </p:cNvSpPr>
          <p:nvPr>
            <p:ph type="body" sz="quarter" idx="16"/>
          </p:nvPr>
        </p:nvSpPr>
        <p:spPr>
          <a:xfrm>
            <a:off x="438150" y="6191251"/>
            <a:ext cx="8267700" cy="314324"/>
          </a:xfrm>
          <a:prstGeom prst="rect">
            <a:avLst/>
          </a:prstGeom>
        </p:spPr>
        <p:txBody>
          <a:bodyPr anchor="b">
            <a:noAutofit/>
          </a:bodyPr>
          <a:lstStyle>
            <a:lvl1pPr marL="0" indent="0" algn="l">
              <a:spcBef>
                <a:spcPts val="0"/>
              </a:spcBef>
              <a:buNone/>
              <a:defRPr sz="700">
                <a:solidFill>
                  <a:srgbClr val="767878"/>
                </a:solidFill>
              </a:defRPr>
            </a:lvl1pPr>
            <a:lvl2pPr algn="r">
              <a:defRPr sz="900">
                <a:solidFill>
                  <a:srgbClr val="767878"/>
                </a:solidFill>
              </a:defRPr>
            </a:lvl2pPr>
            <a:lvl3pPr algn="r">
              <a:defRPr sz="900">
                <a:solidFill>
                  <a:srgbClr val="767878"/>
                </a:solidFill>
              </a:defRPr>
            </a:lvl3pPr>
            <a:lvl4pPr algn="r">
              <a:defRPr sz="900">
                <a:solidFill>
                  <a:srgbClr val="767878"/>
                </a:solidFill>
              </a:defRPr>
            </a:lvl4pPr>
            <a:lvl5pPr algn="r">
              <a:defRPr sz="900">
                <a:solidFill>
                  <a:srgbClr val="767878"/>
                </a:solidFill>
              </a:defRPr>
            </a:lvl5pPr>
          </a:lstStyle>
          <a:p>
            <a:pPr lvl="0"/>
            <a:r>
              <a:rPr lang="en-US" dirty="0" smtClean="0"/>
              <a:t>Click to edit Master text styles</a:t>
            </a:r>
            <a:endParaRPr lang="en-GB" dirty="0"/>
          </a:p>
        </p:txBody>
      </p:sp>
      <p:sp>
        <p:nvSpPr>
          <p:cNvPr id="10" name="Content Placeholder 14"/>
          <p:cNvSpPr>
            <a:spLocks noGrp="1"/>
          </p:cNvSpPr>
          <p:nvPr>
            <p:ph sz="quarter" idx="19"/>
          </p:nvPr>
        </p:nvSpPr>
        <p:spPr>
          <a:xfrm>
            <a:off x="6388100" y="191559"/>
            <a:ext cx="2595563" cy="1340907"/>
          </a:xfrm>
        </p:spPr>
        <p:txBody>
          <a:bodyPr anchor="ctr"/>
          <a:lstStyle>
            <a:lvl1pPr marL="0" indent="0" algn="ctr">
              <a:spcBef>
                <a:spcPts val="300"/>
              </a:spcBef>
              <a:buNone/>
              <a:defRPr sz="1400">
                <a:solidFill>
                  <a:srgbClr val="FFFFFF"/>
                </a:solidFill>
              </a:defRPr>
            </a:lvl1pPr>
            <a:lvl2pPr>
              <a:buNone/>
              <a:defRPr sz="1400"/>
            </a:lvl2pPr>
            <a:lvl3pPr>
              <a:buNone/>
              <a:defRPr sz="1400"/>
            </a:lvl3pPr>
            <a:lvl4pPr>
              <a:buNone/>
              <a:defRPr sz="1400"/>
            </a:lvl4pPr>
            <a:lvl5pPr>
              <a:buNone/>
              <a:defRPr sz="1400"/>
            </a:lvl5pPr>
          </a:lstStyle>
          <a:p>
            <a:pPr lvl="0"/>
            <a:r>
              <a:rPr lang="en-US" dirty="0" smtClean="0"/>
              <a:t>Click to edit Master text styles</a:t>
            </a:r>
          </a:p>
        </p:txBody>
      </p:sp>
      <p:sp>
        <p:nvSpPr>
          <p:cNvPr id="7" name="Slide Number Placeholder 5"/>
          <p:cNvSpPr>
            <a:spLocks noGrp="1"/>
          </p:cNvSpPr>
          <p:nvPr>
            <p:ph type="sldNum" sz="quarter" idx="20"/>
          </p:nvPr>
        </p:nvSpPr>
        <p:spPr>
          <a:xfrm>
            <a:off x="6553200" y="6356350"/>
            <a:ext cx="2133600" cy="365125"/>
          </a:xfrm>
          <a:prstGeom prst="rect">
            <a:avLst/>
          </a:prstGeom>
        </p:spPr>
        <p:txBody>
          <a:bodyPr/>
          <a:lstStyle>
            <a:lvl1pPr>
              <a:defRPr/>
            </a:lvl1pPr>
          </a:lstStyle>
          <a:p>
            <a:pPr>
              <a:defRPr/>
            </a:pPr>
            <a:fld id="{EA7740F9-9956-4FD1-84DE-F65A232A355E}" type="slidenum">
              <a:rPr lang="en-GB"/>
              <a:pPr>
                <a:defRPr/>
              </a:pPr>
              <a:t>‹#›</a:t>
            </a:fld>
            <a:endParaRPr lang="en-GB"/>
          </a:p>
        </p:txBody>
      </p:sp>
      <p:sp>
        <p:nvSpPr>
          <p:cNvPr id="8" name="Footer Placeholder 4"/>
          <p:cNvSpPr>
            <a:spLocks noGrp="1"/>
          </p:cNvSpPr>
          <p:nvPr>
            <p:ph type="ftr" sz="quarter" idx="21"/>
          </p:nvPr>
        </p:nvSpPr>
        <p:spPr>
          <a:xfrm>
            <a:off x="3124200" y="6356350"/>
            <a:ext cx="2895600" cy="365125"/>
          </a:xfrm>
          <a:prstGeom prst="rect">
            <a:avLst/>
          </a:prstGeom>
        </p:spPr>
        <p:txBody>
          <a:bodyPr/>
          <a:lstStyle>
            <a:lvl1pPr>
              <a:defRPr/>
            </a:lvl1pPr>
          </a:lstStyle>
          <a:p>
            <a:pPr>
              <a:defRPr/>
            </a:pPr>
            <a:endParaRPr lang="en-GB" dirty="0"/>
          </a:p>
        </p:txBody>
      </p:sp>
    </p:spTree>
    <p:extLst>
      <p:ext uri="{BB962C8B-B14F-4D97-AF65-F5344CB8AC3E}">
        <p14:creationId xmlns:p14="http://schemas.microsoft.com/office/powerpoint/2010/main" val="1252907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00125"/>
          </a:xfrm>
        </p:spPr>
        <p:txBody>
          <a:bodyPr/>
          <a:lstStyle/>
          <a:p>
            <a:r>
              <a:rPr lang="en-US" smtClean="0"/>
              <a:t>Click to edit Master title style</a:t>
            </a:r>
            <a:endParaRPr lang="nl-NL"/>
          </a:p>
        </p:txBody>
      </p:sp>
      <p:sp>
        <p:nvSpPr>
          <p:cNvPr id="3" name="Tijdelijke aanduiding voor tabel 2"/>
          <p:cNvSpPr>
            <a:spLocks noGrp="1"/>
          </p:cNvSpPr>
          <p:nvPr>
            <p:ph type="tbl" idx="1"/>
          </p:nvPr>
        </p:nvSpPr>
        <p:spPr>
          <a:xfrm>
            <a:off x="457200" y="1214438"/>
            <a:ext cx="8229600" cy="4911725"/>
          </a:xfrm>
        </p:spPr>
        <p:txBody>
          <a:bodyPr/>
          <a:lstStyle/>
          <a:p>
            <a:pPr lvl="0"/>
            <a:r>
              <a:rPr lang="en-US" noProof="0" smtClean="0"/>
              <a:t>Click icon to add table</a:t>
            </a:r>
            <a:endParaRPr lang="nl-NL" noProof="0" smtClean="0"/>
          </a:p>
        </p:txBody>
      </p:sp>
      <p:sp>
        <p:nvSpPr>
          <p:cNvPr id="4" name="Espace réservé de la date 3"/>
          <p:cNvSpPr>
            <a:spLocks noGrp="1"/>
          </p:cNvSpPr>
          <p:nvPr>
            <p:ph type="dt" sz="half" idx="10"/>
          </p:nvPr>
        </p:nvSpPr>
        <p:spPr>
          <a:xfrm>
            <a:off x="7318375" y="6451600"/>
            <a:ext cx="1474788" cy="179388"/>
          </a:xfrm>
          <a:prstGeom prst="rect">
            <a:avLst/>
          </a:prstGeom>
        </p:spPr>
        <p:txBody>
          <a:bodyPr/>
          <a:lstStyle>
            <a:lvl1pPr>
              <a:defRPr/>
            </a:lvl1pPr>
          </a:lstStyle>
          <a:p>
            <a:pPr>
              <a:defRPr/>
            </a:pPr>
            <a:endParaRPr lang="fr-FR"/>
          </a:p>
        </p:txBody>
      </p:sp>
      <p:sp>
        <p:nvSpPr>
          <p:cNvPr id="5" name="Espace réservé du pied de page 4"/>
          <p:cNvSpPr>
            <a:spLocks noGrp="1"/>
          </p:cNvSpPr>
          <p:nvPr>
            <p:ph type="ftr" sz="quarter" idx="11"/>
          </p:nvPr>
        </p:nvSpPr>
        <p:spPr>
          <a:xfrm>
            <a:off x="358775" y="6423025"/>
            <a:ext cx="6478588" cy="360363"/>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7318375" y="6602413"/>
            <a:ext cx="1474788" cy="179387"/>
          </a:xfrm>
          <a:prstGeom prst="rect">
            <a:avLst/>
          </a:prstGeom>
        </p:spPr>
        <p:txBody>
          <a:bodyPr/>
          <a:lstStyle>
            <a:lvl1pPr>
              <a:defRPr/>
            </a:lvl1pPr>
          </a:lstStyle>
          <a:p>
            <a:pPr>
              <a:defRPr/>
            </a:pPr>
            <a:fld id="{93E42EEB-1B5F-4C9D-8D8C-B288B8AA663A}" type="slidenum">
              <a:rPr lang="fr-FR"/>
              <a:pPr>
                <a:defRPr/>
              </a:pPr>
              <a:t>‹#›</a:t>
            </a:fld>
            <a:endParaRPr lang="fr-FR"/>
          </a:p>
        </p:txBody>
      </p:sp>
    </p:spTree>
    <p:extLst>
      <p:ext uri="{BB962C8B-B14F-4D97-AF65-F5344CB8AC3E}">
        <p14:creationId xmlns:p14="http://schemas.microsoft.com/office/powerpoint/2010/main" val="2794761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pag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6" y="2654884"/>
            <a:ext cx="5884369" cy="738664"/>
          </a:xfrm>
        </p:spPr>
        <p:txBody>
          <a:bodyPr wrap="square" lIns="0">
            <a:spAutoFit/>
          </a:bodyPr>
          <a:lstStyle>
            <a:lvl1pPr>
              <a:defRPr sz="4800" baseline="0">
                <a:solidFill>
                  <a:srgbClr val="003366"/>
                </a:solidFill>
              </a:defRPr>
            </a:lvl1pPr>
          </a:lstStyle>
          <a:p>
            <a:r>
              <a:rPr lang="en-GB" noProof="0" smtClean="0"/>
              <a:t>Click to add title</a:t>
            </a:r>
            <a:endParaRPr lang="en-GB" noProof="0"/>
          </a:p>
        </p:txBody>
      </p:sp>
      <p:sp>
        <p:nvSpPr>
          <p:cNvPr id="3" name="Untertitel 2"/>
          <p:cNvSpPr>
            <a:spLocks noGrp="1"/>
          </p:cNvSpPr>
          <p:nvPr>
            <p:ph type="subTitle" idx="1" hasCustomPrompt="1"/>
          </p:nvPr>
        </p:nvSpPr>
        <p:spPr>
          <a:xfrm>
            <a:off x="367575" y="4763671"/>
            <a:ext cx="5884369" cy="369332"/>
          </a:xfrm>
        </p:spPr>
        <p:txBody>
          <a:bodyPr wrap="square">
            <a:spAutoFit/>
          </a:bodyPr>
          <a:lstStyle>
            <a:lvl1pPr marL="0" indent="0" algn="l">
              <a:buNone/>
              <a:defRPr sz="2400" b="0" i="0" baseline="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0" name="Gerade Verbindung 9"/>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3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EDD63049-5897-49ED-8761-536F9694FF6C}" type="slidenum">
              <a:rPr lang="nl-NL"/>
              <a:pPr/>
              <a:t>‹#›</a:t>
            </a:fld>
            <a:endParaRPr lang="nl-NL"/>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page_02">
    <p:spTree>
      <p:nvGrpSpPr>
        <p:cNvPr id="1" name=""/>
        <p:cNvGrpSpPr/>
        <p:nvPr/>
      </p:nvGrpSpPr>
      <p:grpSpPr>
        <a:xfrm>
          <a:off x="0" y="0"/>
          <a:ext cx="0" cy="0"/>
          <a:chOff x="0" y="0"/>
          <a:chExt cx="0" cy="0"/>
        </a:xfrm>
      </p:grpSpPr>
      <p:sp>
        <p:nvSpPr>
          <p:cNvPr id="13" name="Rechteck 12"/>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4"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5" y="2654884"/>
            <a:ext cx="5374856" cy="738664"/>
          </a:xfrm>
        </p:spPr>
        <p:txBody>
          <a:bodyPr wrap="square">
            <a:spAutoFit/>
          </a:bodyPr>
          <a:lstStyle>
            <a:lvl1pPr>
              <a:defRPr sz="4800">
                <a:solidFill>
                  <a:srgbClr val="003366"/>
                </a:solidFill>
              </a:defRPr>
            </a:lvl1pPr>
          </a:lstStyle>
          <a:p>
            <a:r>
              <a:rPr lang="en-GB" noProof="0" dirty="0" smtClean="0"/>
              <a:t>Click to add title</a:t>
            </a:r>
            <a:endParaRPr lang="en-GB" noProof="0" dirty="0"/>
          </a:p>
        </p:txBody>
      </p:sp>
      <p:sp>
        <p:nvSpPr>
          <p:cNvPr id="3" name="Untertitel 2"/>
          <p:cNvSpPr>
            <a:spLocks noGrp="1"/>
          </p:cNvSpPr>
          <p:nvPr>
            <p:ph type="subTitle" idx="1" hasCustomPrompt="1"/>
          </p:nvPr>
        </p:nvSpPr>
        <p:spPr>
          <a:xfrm>
            <a:off x="367575" y="4763671"/>
            <a:ext cx="5374856" cy="369332"/>
          </a:xfrm>
        </p:spPr>
        <p:txBody>
          <a:bodyPr wrap="square">
            <a:spAutoFit/>
          </a:bodyPr>
          <a:lstStyle>
            <a:lvl1pPr marL="0" indent="0" algn="l">
              <a:buNone/>
              <a:defRPr sz="2400" b="0" i="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1" name="Gerade Verbindung 10"/>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372716"/>
            <a:ext cx="2260800" cy="30144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lvl1pPr marL="0" indent="0" algn="ctr">
              <a:buNone/>
              <a:defRPr lang="de-DE" sz="3000" b="0" i="0" dirty="0">
                <a:solidFill>
                  <a:schemeClr val="bg1"/>
                </a:solidFill>
                <a:latin typeface="BISansOptiCond"/>
                <a:cs typeface="BISansOptiCond"/>
              </a:defRPr>
            </a:lvl1pPr>
          </a:lstStyle>
          <a:p>
            <a:pPr marL="0" lvl="0" algn="ctr"/>
            <a:r>
              <a:rPr lang="en-GB" noProof="0" dirty="0" smtClean="0"/>
              <a:t>Add. info [font size variable]</a:t>
            </a:r>
          </a:p>
        </p:txBody>
      </p:sp>
    </p:spTree>
    <p:extLst>
      <p:ext uri="{BB962C8B-B14F-4D97-AF65-F5344CB8AC3E}">
        <p14:creationId xmlns:p14="http://schemas.microsoft.com/office/powerpoint/2010/main" val="172684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BISansOpti"/>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8" y="2640130"/>
            <a:ext cx="8235318" cy="738664"/>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p>
        </p:txBody>
      </p:sp>
      <p:sp>
        <p:nvSpPr>
          <p:cNvPr id="20" name="Textplatzhalter 18"/>
          <p:cNvSpPr>
            <a:spLocks noGrp="1"/>
          </p:cNvSpPr>
          <p:nvPr>
            <p:ph type="body" sz="quarter" idx="12" hasCustomPrompt="1"/>
          </p:nvPr>
        </p:nvSpPr>
        <p:spPr>
          <a:xfrm>
            <a:off x="351829" y="3718148"/>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5" y="5889117"/>
            <a:ext cx="1259701" cy="508800"/>
          </a:xfrm>
          <a:prstGeom prst="rect">
            <a:avLst/>
          </a:prstGeom>
        </p:spPr>
      </p:pic>
    </p:spTree>
    <p:extLst>
      <p:ext uri="{BB962C8B-B14F-4D97-AF65-F5344CB8AC3E}">
        <p14:creationId xmlns:p14="http://schemas.microsoft.com/office/powerpoint/2010/main" val="66729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BISansOpti"/>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9" y="2640129"/>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p>
        </p:txBody>
      </p:sp>
      <p:sp>
        <p:nvSpPr>
          <p:cNvPr id="20" name="Textplatzhalter 18"/>
          <p:cNvSpPr>
            <a:spLocks noGrp="1"/>
          </p:cNvSpPr>
          <p:nvPr>
            <p:ph type="body" sz="quarter" idx="12" hasCustomPrompt="1"/>
          </p:nvPr>
        </p:nvSpPr>
        <p:spPr>
          <a:xfrm>
            <a:off x="351829" y="4623796"/>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0" name="Gerade Verbindung 9"/>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p>
        </p:txBody>
      </p:sp>
      <p:pic>
        <p:nvPicPr>
          <p:cNvPr id="9"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5" y="5889117"/>
            <a:ext cx="1259701" cy="508800"/>
          </a:xfrm>
          <a:prstGeom prst="rect">
            <a:avLst/>
          </a:prstGeom>
        </p:spPr>
      </p:pic>
    </p:spTree>
    <p:extLst>
      <p:ext uri="{BB962C8B-B14F-4D97-AF65-F5344CB8AC3E}">
        <p14:creationId xmlns:p14="http://schemas.microsoft.com/office/powerpoint/2010/main" val="34386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68580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latin typeface="BISansOpti"/>
            </a:endParaRPr>
          </a:p>
        </p:txBody>
      </p:sp>
      <p:cxnSp>
        <p:nvCxnSpPr>
          <p:cNvPr id="17" name="Gerade Verbindung 16"/>
          <p:cNvCxnSpPr/>
          <p:nvPr/>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9" y="2640129"/>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smtClean="0"/>
              <a:t>Click to add chapter title</a:t>
            </a:r>
          </a:p>
        </p:txBody>
      </p:sp>
      <p:sp>
        <p:nvSpPr>
          <p:cNvPr id="20" name="Textplatzhalter 18"/>
          <p:cNvSpPr>
            <a:spLocks noGrp="1"/>
          </p:cNvSpPr>
          <p:nvPr>
            <p:ph type="body" sz="quarter" idx="12" hasCustomPrompt="1"/>
          </p:nvPr>
        </p:nvSpPr>
        <p:spPr>
          <a:xfrm>
            <a:off x="351829" y="4623796"/>
            <a:ext cx="2954642"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p>
        </p:txBody>
      </p:sp>
      <p:cxnSp>
        <p:nvCxnSpPr>
          <p:cNvPr id="13" name="Gerade Verbindung 12"/>
          <p:cNvCxnSpPr/>
          <p:nvPr userDrawn="1"/>
        </p:nvCxnSpPr>
        <p:spPr>
          <a:xfrm>
            <a:off x="0" y="2492389"/>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508775"/>
            <a:ext cx="2768400" cy="36912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p>
        </p:txBody>
      </p:sp>
      <p:sp>
        <p:nvSpPr>
          <p:cNvPr id="23" name="Bildplatzhalter 22"/>
          <p:cNvSpPr>
            <a:spLocks noGrp="1"/>
          </p:cNvSpPr>
          <p:nvPr>
            <p:ph type="pic" sz="quarter" idx="13" hasCustomPrompt="1"/>
          </p:nvPr>
        </p:nvSpPr>
        <p:spPr>
          <a:xfrm>
            <a:off x="3359168" y="3123733"/>
            <a:ext cx="2260800" cy="3014400"/>
          </a:xfrm>
          <a:prstGeom prst="ellipse">
            <a:avLst/>
          </a:prstGeom>
        </p:spPr>
        <p:txBody>
          <a:bodyPr/>
          <a:lstStyle>
            <a:lvl1pPr marL="0" indent="0" algn="ctr">
              <a:buNone/>
              <a:defRPr sz="900"/>
            </a:lvl1pPr>
          </a:lstStyle>
          <a:p>
            <a:r>
              <a:rPr lang="en-GB" noProof="0" dirty="0" smtClean="0"/>
              <a:t>Click to add picture</a:t>
            </a:r>
            <a:endParaRPr lang="en-GB" noProof="0" dirty="0"/>
          </a:p>
        </p:txBody>
      </p:sp>
      <p:pic>
        <p:nvPicPr>
          <p:cNvPr id="10"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9695" y="5889117"/>
            <a:ext cx="1259701" cy="508800"/>
          </a:xfrm>
          <a:prstGeom prst="rect">
            <a:avLst/>
          </a:prstGeom>
        </p:spPr>
      </p:pic>
    </p:spTree>
    <p:extLst>
      <p:ext uri="{BB962C8B-B14F-4D97-AF65-F5344CB8AC3E}">
        <p14:creationId xmlns:p14="http://schemas.microsoft.com/office/powerpoint/2010/main" val="32668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ndard page_01">
    <p:spTree>
      <p:nvGrpSpPr>
        <p:cNvPr id="1" name=""/>
        <p:cNvGrpSpPr/>
        <p:nvPr/>
      </p:nvGrpSpPr>
      <p:grpSpPr>
        <a:xfrm>
          <a:off x="0" y="0"/>
          <a:ext cx="0" cy="0"/>
          <a:chOff x="0" y="0"/>
          <a:chExt cx="0" cy="0"/>
        </a:xfrm>
      </p:grpSpPr>
      <p:sp>
        <p:nvSpPr>
          <p:cNvPr id="9" name="Rechteck 8"/>
          <p:cNvSpPr/>
          <p:nvPr userDrawn="1"/>
        </p:nvSpPr>
        <p:spPr>
          <a:xfrm>
            <a:off x="422694" y="261794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8" name="Titel 7"/>
          <p:cNvSpPr>
            <a:spLocks noGrp="1"/>
          </p:cNvSpPr>
          <p:nvPr>
            <p:ph type="title" hasCustomPrompt="1"/>
          </p:nvPr>
        </p:nvSpPr>
        <p:spPr/>
        <p:txBody>
          <a:bodyPr/>
          <a:lstStyle/>
          <a:p>
            <a:r>
              <a:rPr lang="en-GB" noProof="0" dirty="0" smtClean="0"/>
              <a:t>Click to add headline</a:t>
            </a:r>
            <a:endParaRPr lang="en-GB" noProof="0" dirty="0"/>
          </a:p>
        </p:txBody>
      </p:sp>
    </p:spTree>
    <p:extLst>
      <p:ext uri="{BB962C8B-B14F-4D97-AF65-F5344CB8AC3E}">
        <p14:creationId xmlns:p14="http://schemas.microsoft.com/office/powerpoint/2010/main" val="220192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lvl1pPr>
              <a:defRPr baseline="0"/>
            </a:lvl1pPr>
          </a:lstStyle>
          <a:p>
            <a:pPr lvl="0"/>
            <a:r>
              <a:rPr lang="en-GB" noProof="0" dirty="0" smtClean="0"/>
              <a:t>Click to add text</a:t>
            </a:r>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87201"/>
            <a:ext cx="8408850" cy="430887"/>
          </a:xfrm>
        </p:spPr>
        <p:txBody>
          <a:bodyPr/>
          <a:lstStyle>
            <a:lvl1pPr>
              <a:defRPr sz="2800" baseline="0"/>
            </a:lvl1pPr>
          </a:lstStyle>
          <a:p>
            <a:r>
              <a:rPr lang="en-GB" noProof="0" dirty="0" smtClean="0"/>
              <a:t>Click to add headline</a:t>
            </a:r>
            <a:endParaRPr lang="en-GB" noProof="0" dirty="0"/>
          </a:p>
        </p:txBody>
      </p:sp>
    </p:spTree>
    <p:extLst>
      <p:ext uri="{BB962C8B-B14F-4D97-AF65-F5344CB8AC3E}">
        <p14:creationId xmlns:p14="http://schemas.microsoft.com/office/powerpoint/2010/main" val="371620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lvl1pPr>
              <a:defRPr sz="1400">
                <a:solidFill>
                  <a:srgbClr val="000000"/>
                </a:solidFill>
              </a:defRPr>
            </a:lvl1pPr>
          </a:lstStyle>
          <a:p>
            <a:pPr lvl="0"/>
            <a:r>
              <a:rPr lang="en-GB" noProof="0" dirty="0" smtClean="0"/>
              <a:t>Click to add text</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14" name="Titel 7"/>
          <p:cNvSpPr>
            <a:spLocks noGrp="1"/>
          </p:cNvSpPr>
          <p:nvPr>
            <p:ph type="title" hasCustomPrompt="1"/>
          </p:nvPr>
        </p:nvSpPr>
        <p:spPr>
          <a:xfrm>
            <a:off x="367575" y="387429"/>
            <a:ext cx="8408850" cy="369332"/>
          </a:xfrm>
        </p:spPr>
        <p:txBody>
          <a:bodyPr/>
          <a:lstStyle>
            <a:lvl1pPr>
              <a:defRPr baseline="0">
                <a:latin typeface="BISansOpti"/>
              </a:defRPr>
            </a:lvl1pPr>
          </a:lstStyle>
          <a:p>
            <a:r>
              <a:rPr lang="en-GB" noProof="0" dirty="0" smtClean="0"/>
              <a:t>Click to add headline</a:t>
            </a:r>
            <a:endParaRPr lang="en-GB" noProof="0" dirty="0"/>
          </a:p>
        </p:txBody>
      </p:sp>
    </p:spTree>
    <p:extLst>
      <p:ext uri="{BB962C8B-B14F-4D97-AF65-F5344CB8AC3E}">
        <p14:creationId xmlns:p14="http://schemas.microsoft.com/office/powerpoint/2010/main" val="20461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5"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7" name="Inhaltsplatzhalter 6"/>
          <p:cNvSpPr>
            <a:spLocks noGrp="1"/>
          </p:cNvSpPr>
          <p:nvPr>
            <p:ph sz="quarter" idx="13" hasCustomPrompt="1"/>
          </p:nvPr>
        </p:nvSpPr>
        <p:spPr>
          <a:xfrm>
            <a:off x="1771200" y="1598400"/>
            <a:ext cx="5616000" cy="45264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316226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15" name="Rechteck 14"/>
          <p:cNvSpPr/>
          <p:nvPr userDrawn="1"/>
        </p:nvSpPr>
        <p:spPr>
          <a:xfrm>
            <a:off x="0" y="1380787"/>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a:xfrm>
            <a:off x="367576" y="1600202"/>
            <a:ext cx="2934425" cy="3710092"/>
          </a:xfrm>
        </p:spPr>
        <p:txBody>
          <a:bodyPr/>
          <a:lstStyle/>
          <a:p>
            <a:pPr lvl="0"/>
            <a:r>
              <a:rPr lang="en-GB" noProof="0" dirty="0" smtClean="0"/>
              <a:t>Click to add text</a:t>
            </a:r>
            <a:endParaRPr lang="en-GB" noProof="0" dirty="0"/>
          </a:p>
        </p:txBody>
      </p:sp>
      <p:cxnSp>
        <p:nvCxnSpPr>
          <p:cNvPr id="5" name="Gerade Verbindung 4"/>
          <p:cNvCxnSpPr/>
          <p:nvPr/>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Fußzeilenplatzhalter 5"/>
          <p:cNvSpPr>
            <a:spLocks noGrp="1"/>
          </p:cNvSpPr>
          <p:nvPr>
            <p:ph type="ftr" sz="quarter" idx="11"/>
          </p:nvPr>
        </p:nvSpPr>
        <p:spPr/>
        <p:txBody>
          <a:bodyPr/>
          <a:lstStyle/>
          <a:p>
            <a:endParaRPr lang="en-GB" dirty="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8382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 slide_01">
    <p:spTree>
      <p:nvGrpSpPr>
        <p:cNvPr id="1" name=""/>
        <p:cNvGrpSpPr/>
        <p:nvPr/>
      </p:nvGrpSpPr>
      <p:grpSpPr>
        <a:xfrm>
          <a:off x="0" y="0"/>
          <a:ext cx="0" cy="0"/>
          <a:chOff x="0" y="0"/>
          <a:chExt cx="0" cy="0"/>
        </a:xfrm>
      </p:grpSpPr>
      <p:sp>
        <p:nvSpPr>
          <p:cNvPr id="12" name="Rechteck 11"/>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15" name="Textplatzhalter 4"/>
          <p:cNvSpPr>
            <a:spLocks noGrp="1"/>
          </p:cNvSpPr>
          <p:nvPr>
            <p:ph type="body" sz="quarter" idx="10" hasCustomPrompt="1"/>
          </p:nvPr>
        </p:nvSpPr>
        <p:spPr>
          <a:xfrm>
            <a:off x="-169856" y="1038415"/>
            <a:ext cx="1738800" cy="23184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lgn="ctr">
              <a:buNone/>
              <a:defRPr lang="en-US" sz="2000" b="0" i="0" dirty="0" smtClean="0">
                <a:solidFill>
                  <a:schemeClr val="bg1"/>
                </a:solidFill>
                <a:latin typeface="BISansOptiCond"/>
                <a:cs typeface="BISansOptiCond"/>
              </a:defRPr>
            </a:lvl1pPr>
          </a:lstStyle>
          <a:p>
            <a:pPr marL="0" lvl="0" algn="ctr"/>
            <a:r>
              <a:rPr lang="en-GB" noProof="0" smtClean="0"/>
              <a:t>Add. info [font size variable]</a:t>
            </a:r>
          </a:p>
        </p:txBody>
      </p:sp>
      <p:cxnSp>
        <p:nvCxnSpPr>
          <p:cNvPr id="6" name="Gerade Verbindung 5"/>
          <p:cNvCxnSpPr/>
          <p:nvPr/>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691647"/>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5" name="Fußzeilenplatzhalter 4"/>
          <p:cNvSpPr>
            <a:spLocks noGrp="1"/>
          </p:cNvSpPr>
          <p:nvPr>
            <p:ph type="ftr" sz="quarter" idx="13"/>
          </p:nvPr>
        </p:nvSpPr>
        <p:spPr/>
        <p:txBody>
          <a:bodyPr/>
          <a:lstStyle/>
          <a:p>
            <a:endParaRPr lang="en-GB" dirty="0"/>
          </a:p>
        </p:txBody>
      </p:sp>
      <p:sp>
        <p:nvSpPr>
          <p:cNvPr id="8" name="Titel 7"/>
          <p:cNvSpPr>
            <a:spLocks noGrp="1"/>
          </p:cNvSpPr>
          <p:nvPr>
            <p:ph type="title" hasCustomPrompt="1"/>
          </p:nvPr>
        </p:nvSpPr>
        <p:spPr>
          <a:xfrm>
            <a:off x="1771575" y="879872"/>
            <a:ext cx="5065660" cy="369332"/>
          </a:xfrm>
        </p:spPr>
        <p:txBody>
          <a:bodyPr/>
          <a:lstStyle/>
          <a:p>
            <a:r>
              <a:rPr lang="en-GB" noProof="0" smtClean="0"/>
              <a:t>Click to add headline</a:t>
            </a:r>
            <a:endParaRPr lang="en-GB" noProof="0"/>
          </a:p>
        </p:txBody>
      </p:sp>
      <p:pic>
        <p:nvPicPr>
          <p:cNvPr id="16"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13" name="Inhaltsplatzhalter 6"/>
          <p:cNvSpPr>
            <a:spLocks noGrp="1"/>
          </p:cNvSpPr>
          <p:nvPr>
            <p:ph sz="quarter" idx="15" hasCustomPrompt="1"/>
          </p:nvPr>
        </p:nvSpPr>
        <p:spPr>
          <a:xfrm>
            <a:off x="1771200" y="2006400"/>
            <a:ext cx="5616000" cy="39408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11400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258891"/>
            <a:ext cx="41402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58891"/>
            <a:ext cx="4141788"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70945D97-8D72-4A91-B455-F674A2242430}" type="slidenum">
              <a:rPr lang="nl-NL"/>
              <a:pPr/>
              <a:t>‹#›</a:t>
            </a:fld>
            <a:endParaRPr lang="nl-NL"/>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2492389"/>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292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lon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5930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 36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5" name="Fußzeilenplatzhalter 4"/>
          <p:cNvSpPr>
            <a:spLocks noGrp="1"/>
          </p:cNvSpPr>
          <p:nvPr>
            <p:ph type="ftr" sz="quarter" idx="11"/>
          </p:nvPr>
        </p:nvSpPr>
        <p:spPr/>
        <p:txBody>
          <a:bodyPr/>
          <a:lstStyle/>
          <a:p>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87200"/>
            <a:ext cx="8408850" cy="553998"/>
          </a:xfrm>
        </p:spPr>
        <p:txBody>
          <a:bodyPr/>
          <a:lstStyle>
            <a:lvl1pPr>
              <a:defRPr sz="3600"/>
            </a:lvl1pPr>
          </a:lstStyle>
          <a:p>
            <a:r>
              <a:rPr lang="en-GB" noProof="0" smtClean="0"/>
              <a:t>Click to add headline</a:t>
            </a:r>
            <a:endParaRPr lang="en-GB" noProof="0"/>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60154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 24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5" name="Fußzeilenplatzhalter 4"/>
          <p:cNvSpPr>
            <a:spLocks noGrp="1"/>
          </p:cNvSpPr>
          <p:nvPr>
            <p:ph type="ftr" sz="quarter" idx="11"/>
          </p:nvPr>
        </p:nvSpPr>
        <p:spPr/>
        <p:txBody>
          <a:bodyPr/>
          <a:lstStyle/>
          <a:p>
            <a:endParaRPr lang="en-GB" noProof="0" dirty="0"/>
          </a:p>
        </p:txBody>
      </p:sp>
      <p:cxnSp>
        <p:nvCxnSpPr>
          <p:cNvPr id="7" name="Gerade Verbindung 6"/>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9"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25391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ndard page_05">
    <p:spTree>
      <p:nvGrpSpPr>
        <p:cNvPr id="1" name=""/>
        <p:cNvGrpSpPr/>
        <p:nvPr/>
      </p:nvGrpSpPr>
      <p:grpSpPr>
        <a:xfrm>
          <a:off x="0" y="0"/>
          <a:ext cx="0" cy="0"/>
          <a:chOff x="0" y="0"/>
          <a:chExt cx="0" cy="0"/>
        </a:xfrm>
      </p:grpSpPr>
      <p:sp>
        <p:nvSpPr>
          <p:cNvPr id="6" name="Fußzeilenplatzhalter 5"/>
          <p:cNvSpPr>
            <a:spLocks noGrp="1"/>
          </p:cNvSpPr>
          <p:nvPr>
            <p:ph type="ftr" sz="quarter" idx="13"/>
          </p:nvPr>
        </p:nvSpPr>
        <p:spPr/>
        <p:txBody>
          <a:bodyPr/>
          <a:lstStyle/>
          <a:p>
            <a:endParaRPr lang="en-GB" noProof="0" dirty="0"/>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
        <p:nvSpPr>
          <p:cNvPr id="11" name="Inhaltsplatzhalter 6"/>
          <p:cNvSpPr>
            <a:spLocks noGrp="1"/>
          </p:cNvSpPr>
          <p:nvPr>
            <p:ph sz="quarter" idx="15" hasCustomPrompt="1"/>
          </p:nvPr>
        </p:nvSpPr>
        <p:spPr>
          <a:xfrm>
            <a:off x="1771200" y="1598400"/>
            <a:ext cx="5616000" cy="45264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extLst>
      <p:ext uri="{BB962C8B-B14F-4D97-AF65-F5344CB8AC3E}">
        <p14:creationId xmlns:p14="http://schemas.microsoft.com/office/powerpoint/2010/main" val="53635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67576" y="1600202"/>
            <a:ext cx="2934425" cy="3710092"/>
          </a:xfrm>
        </p:spPr>
        <p:txBody>
          <a:bodyPr/>
          <a:lstStyle>
            <a:lvl1pPr>
              <a:defRPr baseline="0"/>
            </a:lvl1pPr>
          </a:lstStyle>
          <a:p>
            <a:pPr lvl="0"/>
            <a:r>
              <a:rPr lang="en-GB" noProof="0" dirty="0" smtClean="0"/>
              <a:t>Click to add text</a:t>
            </a:r>
            <a:endParaRPr lang="en-GB" noProof="0" dirty="0"/>
          </a:p>
        </p:txBody>
      </p:sp>
      <p:sp>
        <p:nvSpPr>
          <p:cNvPr id="6" name="Fußzeilenplatzhalter 5"/>
          <p:cNvSpPr>
            <a:spLocks noGrp="1"/>
          </p:cNvSpPr>
          <p:nvPr>
            <p:ph type="ftr" sz="quarter" idx="13"/>
          </p:nvPr>
        </p:nvSpPr>
        <p:spPr/>
        <p:txBody>
          <a:bodyPr/>
          <a:lstStyle/>
          <a:p>
            <a:endParaRPr lang="en-GB" noProof="0" dirty="0"/>
          </a:p>
        </p:txBody>
      </p:sp>
      <p:cxnSp>
        <p:nvCxnSpPr>
          <p:cNvPr id="8" name="Gerade Verbindung 7"/>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425499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en-GB" noProof="0"/>
          </a:p>
        </p:txBody>
      </p:sp>
      <p:pic>
        <p:nvPicPr>
          <p:cNvPr id="5"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5886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ircle segment_01">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rgbClr val="1F49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3"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2"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7040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ircle segment_02">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64724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ircle segment_03">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7479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8" name="Footer Placeholder 7"/>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3879FD61-6A24-45BD-984C-9C5D06C2CECA}" type="slidenum">
              <a:rPr lang="nl-NL"/>
              <a:pPr/>
              <a:t>‹#›</a:t>
            </a:fld>
            <a:endParaRPr lang="nl-NL"/>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ircle segment_04">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8474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ircle segment_05">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93270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ircle segment_06">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193047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ircle segment_07">
    <p:spTree>
      <p:nvGrpSpPr>
        <p:cNvPr id="1" name=""/>
        <p:cNvGrpSpPr/>
        <p:nvPr/>
      </p:nvGrpSpPr>
      <p:grpSpPr>
        <a:xfrm>
          <a:off x="0" y="0"/>
          <a:ext cx="0" cy="0"/>
          <a:chOff x="0" y="0"/>
          <a:chExt cx="0" cy="0"/>
        </a:xfrm>
      </p:grpSpPr>
      <p:sp>
        <p:nvSpPr>
          <p:cNvPr id="9" name="Rechteck 8"/>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971453"/>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Fußzeilenplatzhalter 3"/>
          <p:cNvSpPr>
            <a:spLocks noGrp="1"/>
          </p:cNvSpPr>
          <p:nvPr>
            <p:ph type="ftr" sz="quarter" idx="11"/>
          </p:nvPr>
        </p:nvSpPr>
        <p:spPr/>
        <p:txBody>
          <a:bodyPr/>
          <a:lstStyle/>
          <a:p>
            <a:endParaRPr lang="en-GB" dirty="0"/>
          </a:p>
        </p:txBody>
      </p:sp>
      <p:sp>
        <p:nvSpPr>
          <p:cNvPr id="10" name="Rechteck 12"/>
          <p:cNvSpPr/>
          <p:nvPr userDrawn="1"/>
        </p:nvSpPr>
        <p:spPr>
          <a:xfrm>
            <a:off x="3" y="980017"/>
            <a:ext cx="3672981" cy="5281083"/>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1" y="974966"/>
            <a:ext cx="3579143" cy="5284233"/>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 fmla="*/ 0 w 3669107"/>
              <a:gd name="connsiteY0" fmla="*/ 0 h 3960000"/>
              <a:gd name="connsiteX1" fmla="*/ 1791000 w 3669107"/>
              <a:gd name="connsiteY1" fmla="*/ 0 h 3960000"/>
              <a:gd name="connsiteX2" fmla="*/ 3225219 w 3669107"/>
              <a:gd name="connsiteY2" fmla="*/ 807894 h 3960000"/>
              <a:gd name="connsiteX3" fmla="*/ 3582000 w 3669107"/>
              <a:gd name="connsiteY3" fmla="*/ 1980000 h 3960000"/>
              <a:gd name="connsiteX4" fmla="*/ 1791000 w 3669107"/>
              <a:gd name="connsiteY4" fmla="*/ 3960000 h 3960000"/>
              <a:gd name="connsiteX5" fmla="*/ 0 w 3669107"/>
              <a:gd name="connsiteY5" fmla="*/ 3960000 h 3960000"/>
              <a:gd name="connsiteX6" fmla="*/ 0 w 3669107"/>
              <a:gd name="connsiteY6" fmla="*/ 0 h 3960000"/>
              <a:gd name="connsiteX0" fmla="*/ 0 w 3597300"/>
              <a:gd name="connsiteY0" fmla="*/ 0 h 3960000"/>
              <a:gd name="connsiteX1" fmla="*/ 1791000 w 3597300"/>
              <a:gd name="connsiteY1" fmla="*/ 0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261025 w 3597300"/>
              <a:gd name="connsiteY1" fmla="*/ 31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0 h 3960000"/>
              <a:gd name="connsiteX1" fmla="*/ 3019725 w 3597300"/>
              <a:gd name="connsiteY1" fmla="*/ 282575 h 3960000"/>
              <a:gd name="connsiteX2" fmla="*/ 3225219 w 3597300"/>
              <a:gd name="connsiteY2" fmla="*/ 807894 h 3960000"/>
              <a:gd name="connsiteX3" fmla="*/ 3582000 w 3597300"/>
              <a:gd name="connsiteY3" fmla="*/ 1980000 h 3960000"/>
              <a:gd name="connsiteX4" fmla="*/ 2862382 w 3597300"/>
              <a:gd name="connsiteY4" fmla="*/ 3307821 h 3960000"/>
              <a:gd name="connsiteX5" fmla="*/ 1791000 w 3597300"/>
              <a:gd name="connsiteY5" fmla="*/ 3960000 h 3960000"/>
              <a:gd name="connsiteX6" fmla="*/ 0 w 3597300"/>
              <a:gd name="connsiteY6" fmla="*/ 3960000 h 3960000"/>
              <a:gd name="connsiteX7" fmla="*/ 0 w 3597300"/>
              <a:gd name="connsiteY7" fmla="*/ 0 h 3960000"/>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597300"/>
              <a:gd name="connsiteY0" fmla="*/ 3175 h 3963175"/>
              <a:gd name="connsiteX1" fmla="*/ 3264200 w 3597300"/>
              <a:gd name="connsiteY1" fmla="*/ 0 h 3963175"/>
              <a:gd name="connsiteX2" fmla="*/ 3225219 w 3597300"/>
              <a:gd name="connsiteY2" fmla="*/ 811069 h 3963175"/>
              <a:gd name="connsiteX3" fmla="*/ 3582000 w 3597300"/>
              <a:gd name="connsiteY3" fmla="*/ 1983175 h 3963175"/>
              <a:gd name="connsiteX4" fmla="*/ 2862382 w 3597300"/>
              <a:gd name="connsiteY4" fmla="*/ 3310996 h 3963175"/>
              <a:gd name="connsiteX5" fmla="*/ 1791000 w 3597300"/>
              <a:gd name="connsiteY5" fmla="*/ 3963175 h 3963175"/>
              <a:gd name="connsiteX6" fmla="*/ 0 w 3597300"/>
              <a:gd name="connsiteY6" fmla="*/ 3963175 h 3963175"/>
              <a:gd name="connsiteX7" fmla="*/ 0 w 3597300"/>
              <a:gd name="connsiteY7" fmla="*/ 3175 h 3963175"/>
              <a:gd name="connsiteX0" fmla="*/ 0 w 3616616"/>
              <a:gd name="connsiteY0" fmla="*/ 21630 h 3981630"/>
              <a:gd name="connsiteX1" fmla="*/ 3264200 w 3616616"/>
              <a:gd name="connsiteY1" fmla="*/ 18455 h 3981630"/>
              <a:gd name="connsiteX2" fmla="*/ 3323644 w 3616616"/>
              <a:gd name="connsiteY2" fmla="*/ 184999 h 3981630"/>
              <a:gd name="connsiteX3" fmla="*/ 3582000 w 3616616"/>
              <a:gd name="connsiteY3" fmla="*/ 2001630 h 3981630"/>
              <a:gd name="connsiteX4" fmla="*/ 2862382 w 3616616"/>
              <a:gd name="connsiteY4" fmla="*/ 3329451 h 3981630"/>
              <a:gd name="connsiteX5" fmla="*/ 1791000 w 3616616"/>
              <a:gd name="connsiteY5" fmla="*/ 3981630 h 3981630"/>
              <a:gd name="connsiteX6" fmla="*/ 0 w 3616616"/>
              <a:gd name="connsiteY6" fmla="*/ 3981630 h 3981630"/>
              <a:gd name="connsiteX7" fmla="*/ 0 w 3616616"/>
              <a:gd name="connsiteY7" fmla="*/ 21630 h 3981630"/>
              <a:gd name="connsiteX0" fmla="*/ 0 w 3616616"/>
              <a:gd name="connsiteY0" fmla="*/ 3175 h 3963175"/>
              <a:gd name="connsiteX1" fmla="*/ 3264200 w 3616616"/>
              <a:gd name="connsiteY1" fmla="*/ 0 h 3963175"/>
              <a:gd name="connsiteX2" fmla="*/ 3323644 w 3616616"/>
              <a:gd name="connsiteY2" fmla="*/ 166544 h 3963175"/>
              <a:gd name="connsiteX3" fmla="*/ 3582000 w 3616616"/>
              <a:gd name="connsiteY3" fmla="*/ 1983175 h 3963175"/>
              <a:gd name="connsiteX4" fmla="*/ 2862382 w 3616616"/>
              <a:gd name="connsiteY4" fmla="*/ 3310996 h 3963175"/>
              <a:gd name="connsiteX5" fmla="*/ 1791000 w 3616616"/>
              <a:gd name="connsiteY5" fmla="*/ 3963175 h 3963175"/>
              <a:gd name="connsiteX6" fmla="*/ 0 w 3616616"/>
              <a:gd name="connsiteY6" fmla="*/ 3963175 h 3963175"/>
              <a:gd name="connsiteX7" fmla="*/ 0 w 3616616"/>
              <a:gd name="connsiteY7" fmla="*/ 3175 h 3963175"/>
              <a:gd name="connsiteX0" fmla="*/ 0 w 3601265"/>
              <a:gd name="connsiteY0" fmla="*/ 3175 h 3963175"/>
              <a:gd name="connsiteX1" fmla="*/ 3264200 w 3601265"/>
              <a:gd name="connsiteY1" fmla="*/ 0 h 3963175"/>
              <a:gd name="connsiteX2" fmla="*/ 3323644 w 3601265"/>
              <a:gd name="connsiteY2" fmla="*/ 166544 h 3963175"/>
              <a:gd name="connsiteX3" fmla="*/ 3582000 w 3601265"/>
              <a:gd name="connsiteY3" fmla="*/ 1983175 h 3963175"/>
              <a:gd name="connsiteX4" fmla="*/ 2862382 w 3601265"/>
              <a:gd name="connsiteY4" fmla="*/ 3310996 h 3963175"/>
              <a:gd name="connsiteX5" fmla="*/ 1791000 w 3601265"/>
              <a:gd name="connsiteY5" fmla="*/ 3963175 h 3963175"/>
              <a:gd name="connsiteX6" fmla="*/ 0 w 3601265"/>
              <a:gd name="connsiteY6" fmla="*/ 3963175 h 3963175"/>
              <a:gd name="connsiteX7" fmla="*/ 0 w 3601265"/>
              <a:gd name="connsiteY7" fmla="*/ 3175 h 3963175"/>
              <a:gd name="connsiteX0" fmla="*/ 0 w 3364734"/>
              <a:gd name="connsiteY0" fmla="*/ 3175 h 3963175"/>
              <a:gd name="connsiteX1" fmla="*/ 3264200 w 3364734"/>
              <a:gd name="connsiteY1" fmla="*/ 0 h 3963175"/>
              <a:gd name="connsiteX2" fmla="*/ 3323644 w 3364734"/>
              <a:gd name="connsiteY2" fmla="*/ 166544 h 3963175"/>
              <a:gd name="connsiteX3" fmla="*/ 3016850 w 3364734"/>
              <a:gd name="connsiteY3" fmla="*/ 1614875 h 3963175"/>
              <a:gd name="connsiteX4" fmla="*/ 2862382 w 3364734"/>
              <a:gd name="connsiteY4" fmla="*/ 3310996 h 3963175"/>
              <a:gd name="connsiteX5" fmla="*/ 1791000 w 3364734"/>
              <a:gd name="connsiteY5" fmla="*/ 3963175 h 3963175"/>
              <a:gd name="connsiteX6" fmla="*/ 0 w 3364734"/>
              <a:gd name="connsiteY6" fmla="*/ 3963175 h 3963175"/>
              <a:gd name="connsiteX7" fmla="*/ 0 w 3364734"/>
              <a:gd name="connsiteY7" fmla="*/ 3175 h 3963175"/>
              <a:gd name="connsiteX0" fmla="*/ 0 w 3598344"/>
              <a:gd name="connsiteY0" fmla="*/ 3175 h 3963175"/>
              <a:gd name="connsiteX1" fmla="*/ 3264200 w 3598344"/>
              <a:gd name="connsiteY1" fmla="*/ 0 h 3963175"/>
              <a:gd name="connsiteX2" fmla="*/ 3323644 w 3598344"/>
              <a:gd name="connsiteY2" fmla="*/ 166544 h 3963175"/>
              <a:gd name="connsiteX3" fmla="*/ 3578825 w 3598344"/>
              <a:gd name="connsiteY3" fmla="*/ 1640275 h 3963175"/>
              <a:gd name="connsiteX4" fmla="*/ 2862382 w 3598344"/>
              <a:gd name="connsiteY4" fmla="*/ 3310996 h 3963175"/>
              <a:gd name="connsiteX5" fmla="*/ 1791000 w 3598344"/>
              <a:gd name="connsiteY5" fmla="*/ 3963175 h 3963175"/>
              <a:gd name="connsiteX6" fmla="*/ 0 w 3598344"/>
              <a:gd name="connsiteY6" fmla="*/ 3963175 h 3963175"/>
              <a:gd name="connsiteX7" fmla="*/ 0 w 3598344"/>
              <a:gd name="connsiteY7" fmla="*/ 3175 h 3963175"/>
              <a:gd name="connsiteX0" fmla="*/ 0 w 3612056"/>
              <a:gd name="connsiteY0" fmla="*/ 3175 h 3963175"/>
              <a:gd name="connsiteX1" fmla="*/ 3264200 w 3612056"/>
              <a:gd name="connsiteY1" fmla="*/ 0 h 3963175"/>
              <a:gd name="connsiteX2" fmla="*/ 3323644 w 3612056"/>
              <a:gd name="connsiteY2" fmla="*/ 166544 h 3963175"/>
              <a:gd name="connsiteX3" fmla="*/ 3578825 w 3612056"/>
              <a:gd name="connsiteY3" fmla="*/ 1640275 h 3963175"/>
              <a:gd name="connsiteX4" fmla="*/ 2862382 w 3612056"/>
              <a:gd name="connsiteY4" fmla="*/ 3310996 h 3963175"/>
              <a:gd name="connsiteX5" fmla="*/ 1791000 w 3612056"/>
              <a:gd name="connsiteY5" fmla="*/ 3963175 h 3963175"/>
              <a:gd name="connsiteX6" fmla="*/ 0 w 3612056"/>
              <a:gd name="connsiteY6" fmla="*/ 3963175 h 3963175"/>
              <a:gd name="connsiteX7" fmla="*/ 0 w 3612056"/>
              <a:gd name="connsiteY7" fmla="*/ 3175 h 3963175"/>
              <a:gd name="connsiteX0" fmla="*/ 0 w 3635528"/>
              <a:gd name="connsiteY0" fmla="*/ 3175 h 3963175"/>
              <a:gd name="connsiteX1" fmla="*/ 3264200 w 3635528"/>
              <a:gd name="connsiteY1" fmla="*/ 0 h 3963175"/>
              <a:gd name="connsiteX2" fmla="*/ 3323644 w 3635528"/>
              <a:gd name="connsiteY2" fmla="*/ 166544 h 3963175"/>
              <a:gd name="connsiteX3" fmla="*/ 3578825 w 3635528"/>
              <a:gd name="connsiteY3" fmla="*/ 1640275 h 3963175"/>
              <a:gd name="connsiteX4" fmla="*/ 2862382 w 3635528"/>
              <a:gd name="connsiteY4" fmla="*/ 3310996 h 3963175"/>
              <a:gd name="connsiteX5" fmla="*/ 1791000 w 3635528"/>
              <a:gd name="connsiteY5" fmla="*/ 3963175 h 3963175"/>
              <a:gd name="connsiteX6" fmla="*/ 0 w 3635528"/>
              <a:gd name="connsiteY6" fmla="*/ 3963175 h 3963175"/>
              <a:gd name="connsiteX7" fmla="*/ 0 w 3635528"/>
              <a:gd name="connsiteY7" fmla="*/ 3175 h 3963175"/>
              <a:gd name="connsiteX0" fmla="*/ 0 w 3578828"/>
              <a:gd name="connsiteY0" fmla="*/ 3175 h 3963175"/>
              <a:gd name="connsiteX1" fmla="*/ 3264200 w 3578828"/>
              <a:gd name="connsiteY1" fmla="*/ 0 h 3963175"/>
              <a:gd name="connsiteX2" fmla="*/ 3323644 w 3578828"/>
              <a:gd name="connsiteY2" fmla="*/ 166544 h 3963175"/>
              <a:gd name="connsiteX3" fmla="*/ 3578825 w 3578828"/>
              <a:gd name="connsiteY3" fmla="*/ 1640275 h 3963175"/>
              <a:gd name="connsiteX4" fmla="*/ 2862382 w 3578828"/>
              <a:gd name="connsiteY4" fmla="*/ 3310996 h 3963175"/>
              <a:gd name="connsiteX5" fmla="*/ 1791000 w 3578828"/>
              <a:gd name="connsiteY5" fmla="*/ 3963175 h 3963175"/>
              <a:gd name="connsiteX6" fmla="*/ 0 w 3578828"/>
              <a:gd name="connsiteY6" fmla="*/ 3963175 h 3963175"/>
              <a:gd name="connsiteX7" fmla="*/ 0 w 3578828"/>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78942"/>
              <a:gd name="connsiteY0" fmla="*/ 3175 h 3963175"/>
              <a:gd name="connsiteX1" fmla="*/ 3264200 w 3578942"/>
              <a:gd name="connsiteY1" fmla="*/ 0 h 3963175"/>
              <a:gd name="connsiteX2" fmla="*/ 3323644 w 3578942"/>
              <a:gd name="connsiteY2" fmla="*/ 166544 h 3963175"/>
              <a:gd name="connsiteX3" fmla="*/ 3578825 w 3578942"/>
              <a:gd name="connsiteY3" fmla="*/ 1640275 h 3963175"/>
              <a:gd name="connsiteX4" fmla="*/ 2862382 w 3578942"/>
              <a:gd name="connsiteY4" fmla="*/ 3310996 h 3963175"/>
              <a:gd name="connsiteX5" fmla="*/ 1791000 w 3578942"/>
              <a:gd name="connsiteY5" fmla="*/ 3963175 h 3963175"/>
              <a:gd name="connsiteX6" fmla="*/ 0 w 3578942"/>
              <a:gd name="connsiteY6" fmla="*/ 3963175 h 3963175"/>
              <a:gd name="connsiteX7" fmla="*/ 0 w 3578942"/>
              <a:gd name="connsiteY7" fmla="*/ 3175 h 3963175"/>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4831"/>
              <a:gd name="connsiteX1" fmla="*/ 3264200 w 3590408"/>
              <a:gd name="connsiteY1" fmla="*/ 0 h 3974831"/>
              <a:gd name="connsiteX2" fmla="*/ 3323644 w 3590408"/>
              <a:gd name="connsiteY2" fmla="*/ 166544 h 3974831"/>
              <a:gd name="connsiteX3" fmla="*/ 3578825 w 3590408"/>
              <a:gd name="connsiteY3" fmla="*/ 1640275 h 3974831"/>
              <a:gd name="connsiteX4" fmla="*/ 3002082 w 3590408"/>
              <a:gd name="connsiteY4" fmla="*/ 3809471 h 3974831"/>
              <a:gd name="connsiteX5" fmla="*/ 1791000 w 3590408"/>
              <a:gd name="connsiteY5" fmla="*/ 3963175 h 3974831"/>
              <a:gd name="connsiteX6" fmla="*/ 0 w 3590408"/>
              <a:gd name="connsiteY6" fmla="*/ 3963175 h 3974831"/>
              <a:gd name="connsiteX7" fmla="*/ 0 w 3590408"/>
              <a:gd name="connsiteY7" fmla="*/ 3175 h 3974831"/>
              <a:gd name="connsiteX0" fmla="*/ 0 w 3590408"/>
              <a:gd name="connsiteY0" fmla="*/ 3175 h 3975950"/>
              <a:gd name="connsiteX1" fmla="*/ 3264200 w 3590408"/>
              <a:gd name="connsiteY1" fmla="*/ 0 h 3975950"/>
              <a:gd name="connsiteX2" fmla="*/ 3323644 w 3590408"/>
              <a:gd name="connsiteY2" fmla="*/ 166544 h 3975950"/>
              <a:gd name="connsiteX3" fmla="*/ 3578825 w 3590408"/>
              <a:gd name="connsiteY3" fmla="*/ 1640275 h 3975950"/>
              <a:gd name="connsiteX4" fmla="*/ 3002082 w 3590408"/>
              <a:gd name="connsiteY4" fmla="*/ 3809471 h 3975950"/>
              <a:gd name="connsiteX5" fmla="*/ 2908600 w 3590408"/>
              <a:gd name="connsiteY5" fmla="*/ 3966350 h 3975950"/>
              <a:gd name="connsiteX6" fmla="*/ 0 w 3590408"/>
              <a:gd name="connsiteY6" fmla="*/ 3963175 h 3975950"/>
              <a:gd name="connsiteX7" fmla="*/ 0 w 3590408"/>
              <a:gd name="connsiteY7" fmla="*/ 3175 h 39759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90408"/>
              <a:gd name="connsiteY0" fmla="*/ 3175 h 3966350"/>
              <a:gd name="connsiteX1" fmla="*/ 3264200 w 3590408"/>
              <a:gd name="connsiteY1" fmla="*/ 0 h 3966350"/>
              <a:gd name="connsiteX2" fmla="*/ 3323644 w 3590408"/>
              <a:gd name="connsiteY2" fmla="*/ 166544 h 3966350"/>
              <a:gd name="connsiteX3" fmla="*/ 3578825 w 3590408"/>
              <a:gd name="connsiteY3" fmla="*/ 1640275 h 3966350"/>
              <a:gd name="connsiteX4" fmla="*/ 3002082 w 3590408"/>
              <a:gd name="connsiteY4" fmla="*/ 3809471 h 3966350"/>
              <a:gd name="connsiteX5" fmla="*/ 2908600 w 3590408"/>
              <a:gd name="connsiteY5" fmla="*/ 3966350 h 3966350"/>
              <a:gd name="connsiteX6" fmla="*/ 0 w 3590408"/>
              <a:gd name="connsiteY6" fmla="*/ 3963175 h 3966350"/>
              <a:gd name="connsiteX7" fmla="*/ 0 w 3590408"/>
              <a:gd name="connsiteY7" fmla="*/ 3175 h 3966350"/>
              <a:gd name="connsiteX0" fmla="*/ 0 w 3580367"/>
              <a:gd name="connsiteY0" fmla="*/ 3175 h 3966350"/>
              <a:gd name="connsiteX1" fmla="*/ 3264200 w 3580367"/>
              <a:gd name="connsiteY1" fmla="*/ 0 h 3966350"/>
              <a:gd name="connsiteX2" fmla="*/ 3323644 w 3580367"/>
              <a:gd name="connsiteY2" fmla="*/ 166544 h 3966350"/>
              <a:gd name="connsiteX3" fmla="*/ 3578825 w 3580367"/>
              <a:gd name="connsiteY3" fmla="*/ 1640275 h 3966350"/>
              <a:gd name="connsiteX4" fmla="*/ 3002082 w 3580367"/>
              <a:gd name="connsiteY4" fmla="*/ 3809471 h 3966350"/>
              <a:gd name="connsiteX5" fmla="*/ 2908600 w 3580367"/>
              <a:gd name="connsiteY5" fmla="*/ 3966350 h 3966350"/>
              <a:gd name="connsiteX6" fmla="*/ 0 w 3580367"/>
              <a:gd name="connsiteY6" fmla="*/ 3963175 h 3966350"/>
              <a:gd name="connsiteX7" fmla="*/ 0 w 3580367"/>
              <a:gd name="connsiteY7" fmla="*/ 3175 h 3966350"/>
              <a:gd name="connsiteX0" fmla="*/ 0 w 3578976"/>
              <a:gd name="connsiteY0" fmla="*/ 3175 h 3966350"/>
              <a:gd name="connsiteX1" fmla="*/ 3264200 w 3578976"/>
              <a:gd name="connsiteY1" fmla="*/ 0 h 3966350"/>
              <a:gd name="connsiteX2" fmla="*/ 3323644 w 3578976"/>
              <a:gd name="connsiteY2" fmla="*/ 166544 h 3966350"/>
              <a:gd name="connsiteX3" fmla="*/ 3578825 w 3578976"/>
              <a:gd name="connsiteY3" fmla="*/ 1640275 h 3966350"/>
              <a:gd name="connsiteX4" fmla="*/ 3002082 w 3578976"/>
              <a:gd name="connsiteY4" fmla="*/ 3809471 h 3966350"/>
              <a:gd name="connsiteX5" fmla="*/ 2908600 w 3578976"/>
              <a:gd name="connsiteY5" fmla="*/ 3966350 h 3966350"/>
              <a:gd name="connsiteX6" fmla="*/ 0 w 3578976"/>
              <a:gd name="connsiteY6" fmla="*/ 3963175 h 3966350"/>
              <a:gd name="connsiteX7" fmla="*/ 0 w 3578976"/>
              <a:gd name="connsiteY7" fmla="*/ 3175 h 3966350"/>
              <a:gd name="connsiteX0" fmla="*/ 0 w 3579143"/>
              <a:gd name="connsiteY0" fmla="*/ 3175 h 3966350"/>
              <a:gd name="connsiteX1" fmla="*/ 3264200 w 3579143"/>
              <a:gd name="connsiteY1" fmla="*/ 0 h 3966350"/>
              <a:gd name="connsiteX2" fmla="*/ 3323644 w 3579143"/>
              <a:gd name="connsiteY2" fmla="*/ 166544 h 3966350"/>
              <a:gd name="connsiteX3" fmla="*/ 3578825 w 3579143"/>
              <a:gd name="connsiteY3" fmla="*/ 1640275 h 3966350"/>
              <a:gd name="connsiteX4" fmla="*/ 3002082 w 3579143"/>
              <a:gd name="connsiteY4" fmla="*/ 3809471 h 3966350"/>
              <a:gd name="connsiteX5" fmla="*/ 2908600 w 3579143"/>
              <a:gd name="connsiteY5" fmla="*/ 3966350 h 3966350"/>
              <a:gd name="connsiteX6" fmla="*/ 0 w 3579143"/>
              <a:gd name="connsiteY6" fmla="*/ 3963175 h 3966350"/>
              <a:gd name="connsiteX7" fmla="*/ 0 w 3579143"/>
              <a:gd name="connsiteY7" fmla="*/ 3175 h 3966350"/>
              <a:gd name="connsiteX0" fmla="*/ 0 w 3579143"/>
              <a:gd name="connsiteY0" fmla="*/ 3175 h 4131450"/>
              <a:gd name="connsiteX1" fmla="*/ 3264200 w 3579143"/>
              <a:gd name="connsiteY1" fmla="*/ 0 h 4131450"/>
              <a:gd name="connsiteX2" fmla="*/ 3323644 w 3579143"/>
              <a:gd name="connsiteY2" fmla="*/ 166544 h 4131450"/>
              <a:gd name="connsiteX3" fmla="*/ 3578825 w 3579143"/>
              <a:gd name="connsiteY3" fmla="*/ 1640275 h 4131450"/>
              <a:gd name="connsiteX4" fmla="*/ 3002082 w 3579143"/>
              <a:gd name="connsiteY4" fmla="*/ 3809471 h 4131450"/>
              <a:gd name="connsiteX5" fmla="*/ 3159425 w 3579143"/>
              <a:gd name="connsiteY5" fmla="*/ 4131450 h 4131450"/>
              <a:gd name="connsiteX6" fmla="*/ 0 w 3579143"/>
              <a:gd name="connsiteY6" fmla="*/ 3963175 h 4131450"/>
              <a:gd name="connsiteX7" fmla="*/ 0 w 3579143"/>
              <a:gd name="connsiteY7" fmla="*/ 3175 h 4131450"/>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 name="connsiteX0" fmla="*/ 0 w 3579143"/>
              <a:gd name="connsiteY0" fmla="*/ 3175 h 3963175"/>
              <a:gd name="connsiteX1" fmla="*/ 3264200 w 3579143"/>
              <a:gd name="connsiteY1" fmla="*/ 0 h 3963175"/>
              <a:gd name="connsiteX2" fmla="*/ 3323644 w 3579143"/>
              <a:gd name="connsiteY2" fmla="*/ 166544 h 3963175"/>
              <a:gd name="connsiteX3" fmla="*/ 3578825 w 3579143"/>
              <a:gd name="connsiteY3" fmla="*/ 1640275 h 3963175"/>
              <a:gd name="connsiteX4" fmla="*/ 3002082 w 3579143"/>
              <a:gd name="connsiteY4" fmla="*/ 3809471 h 3963175"/>
              <a:gd name="connsiteX5" fmla="*/ 2905425 w 3579143"/>
              <a:gd name="connsiteY5" fmla="*/ 3963175 h 3963175"/>
              <a:gd name="connsiteX6" fmla="*/ 0 w 3579143"/>
              <a:gd name="connsiteY6" fmla="*/ 3963175 h 3963175"/>
              <a:gd name="connsiteX7" fmla="*/ 0 w 3579143"/>
              <a:gd name="connsiteY7" fmla="*/ 3175 h 396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en-US" smtClean="0"/>
              <a:t>Click icon to add picture</a:t>
            </a:r>
            <a:endParaRPr lang="de-DE" dirty="0" smtClean="0"/>
          </a:p>
        </p:txBody>
      </p:sp>
      <p:sp>
        <p:nvSpPr>
          <p:cNvPr id="13" name="Inhaltsplatzhalter 11"/>
          <p:cNvSpPr>
            <a:spLocks noGrp="1"/>
          </p:cNvSpPr>
          <p:nvPr>
            <p:ph sz="quarter" idx="14" hasCustomPrompt="1"/>
          </p:nvPr>
        </p:nvSpPr>
        <p:spPr>
          <a:xfrm>
            <a:off x="3848399" y="1598400"/>
            <a:ext cx="4928026" cy="45264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sp>
        <p:nvSpPr>
          <p:cNvPr id="12" name="Titel 7"/>
          <p:cNvSpPr>
            <a:spLocks noGrp="1"/>
          </p:cNvSpPr>
          <p:nvPr>
            <p:ph type="title" hasCustomPrompt="1"/>
          </p:nvPr>
        </p:nvSpPr>
        <p:spPr>
          <a:xfrm>
            <a:off x="367575" y="387429"/>
            <a:ext cx="8408850" cy="369332"/>
          </a:xfrm>
        </p:spPr>
        <p:txBody>
          <a:bodyPr/>
          <a:lstStyle/>
          <a:p>
            <a:r>
              <a:rPr lang="en-GB" noProof="0" dirty="0" smtClean="0"/>
              <a:t>Click to add headline</a:t>
            </a:r>
            <a:endParaRPr lang="en-GB" noProof="0" dirty="0"/>
          </a:p>
        </p:txBody>
      </p:sp>
      <p:pic>
        <p:nvPicPr>
          <p:cNvPr id="14"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21431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losing chart english">
    <p:spTree>
      <p:nvGrpSpPr>
        <p:cNvPr id="1" name=""/>
        <p:cNvGrpSpPr/>
        <p:nvPr/>
      </p:nvGrpSpPr>
      <p:grpSpPr>
        <a:xfrm>
          <a:off x="0" y="0"/>
          <a:ext cx="0" cy="0"/>
          <a:chOff x="0" y="0"/>
          <a:chExt cx="0" cy="0"/>
        </a:xfrm>
      </p:grpSpPr>
      <p:sp>
        <p:nvSpPr>
          <p:cNvPr id="34" name="Rechteck 33"/>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367575" y="5313972"/>
            <a:ext cx="4626700" cy="769441"/>
          </a:xfrm>
          <a:prstGeom prst="rect">
            <a:avLst/>
          </a:prstGeom>
          <a:noFill/>
        </p:spPr>
        <p:txBody>
          <a:bodyPr wrap="square" lIns="0" tIns="0" rIns="0" bIns="0" rtlCol="0">
            <a:spAutoFit/>
          </a:bodyPr>
          <a:lstStyle/>
          <a:p>
            <a:pPr algn="just"/>
            <a:r>
              <a:rPr lang="de-DE" sz="1000" dirty="0" smtClean="0">
                <a:solidFill>
                  <a:srgbClr val="1F497D"/>
                </a:solidFill>
                <a:latin typeface="BISansOpti"/>
                <a:cs typeface="BISansOpti"/>
              </a:rPr>
              <a:t>© Boehringer Ingelheim International GmbH 2017</a:t>
            </a:r>
          </a:p>
          <a:p>
            <a:pPr algn="just"/>
            <a:r>
              <a:rPr lang="de-DE" sz="1000" dirty="0" smtClean="0">
                <a:solidFill>
                  <a:srgbClr val="1F497D"/>
                </a:solidFill>
                <a:latin typeface="BISansOpti"/>
                <a:cs typeface="BISansOpti"/>
              </a:rPr>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3" name="Freeform 1"/>
          <p:cNvSpPr>
            <a:spLocks noChangeAspect="1" noChangeArrowheads="1"/>
          </p:cNvSpPr>
          <p:nvPr userDrawn="1"/>
        </p:nvSpPr>
        <p:spPr bwMode="auto">
          <a:xfrm>
            <a:off x="367577" y="1644786"/>
            <a:ext cx="359997" cy="479996"/>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endParaRPr lang="de-DE" sz="1400" dirty="0">
              <a:solidFill>
                <a:srgbClr val="123563"/>
              </a:solidFill>
              <a:latin typeface="BISansOpti"/>
            </a:endParaRPr>
          </a:p>
        </p:txBody>
      </p:sp>
      <p:sp>
        <p:nvSpPr>
          <p:cNvPr id="14" name="Freeform 2"/>
          <p:cNvSpPr>
            <a:spLocks noChangeAspect="1" noChangeArrowheads="1"/>
          </p:cNvSpPr>
          <p:nvPr userDrawn="1"/>
        </p:nvSpPr>
        <p:spPr bwMode="auto">
          <a:xfrm>
            <a:off x="1020233" y="1680736"/>
            <a:ext cx="396000" cy="431205"/>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endParaRPr lang="de-DE" sz="1400" dirty="0">
              <a:latin typeface="BISansOpti"/>
            </a:endParaRPr>
          </a:p>
        </p:txBody>
      </p:sp>
      <p:sp>
        <p:nvSpPr>
          <p:cNvPr id="15" name="Freeform 2"/>
          <p:cNvSpPr>
            <a:spLocks noChangeAspect="1" noChangeArrowheads="1"/>
          </p:cNvSpPr>
          <p:nvPr userDrawn="1"/>
        </p:nvSpPr>
        <p:spPr bwMode="auto">
          <a:xfrm>
            <a:off x="1651481" y="1708046"/>
            <a:ext cx="360000" cy="359193"/>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endParaRPr lang="de-DE" sz="1400" dirty="0">
              <a:latin typeface="BISansOpti"/>
            </a:endParaRPr>
          </a:p>
        </p:txBody>
      </p:sp>
      <p:sp>
        <p:nvSpPr>
          <p:cNvPr id="16" name="Freeform 2"/>
          <p:cNvSpPr>
            <a:spLocks noChangeAspect="1" noChangeArrowheads="1"/>
          </p:cNvSpPr>
          <p:nvPr userDrawn="1"/>
        </p:nvSpPr>
        <p:spPr bwMode="auto">
          <a:xfrm>
            <a:off x="2312457" y="1653427"/>
            <a:ext cx="287999" cy="495188"/>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endParaRPr lang="de-DE" sz="1400" dirty="0">
              <a:latin typeface="BISansOpti"/>
            </a:endParaRPr>
          </a:p>
        </p:txBody>
      </p:sp>
      <p:sp>
        <p:nvSpPr>
          <p:cNvPr id="17" name="Freeform 2"/>
          <p:cNvSpPr>
            <a:spLocks noChangeAspect="1" noChangeArrowheads="1"/>
          </p:cNvSpPr>
          <p:nvPr userDrawn="1"/>
        </p:nvSpPr>
        <p:spPr bwMode="auto">
          <a:xfrm>
            <a:off x="2915300" y="1696075"/>
            <a:ext cx="323999" cy="431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endParaRPr lang="de-DE" sz="1400" dirty="0">
              <a:latin typeface="BISansOpti"/>
            </a:endParaRPr>
          </a:p>
        </p:txBody>
      </p:sp>
      <p:sp>
        <p:nvSpPr>
          <p:cNvPr id="7" name="Textplatzhalter 6"/>
          <p:cNvSpPr>
            <a:spLocks noGrp="1"/>
          </p:cNvSpPr>
          <p:nvPr>
            <p:ph type="body" sz="quarter" idx="10" hasCustomPrompt="1"/>
          </p:nvPr>
        </p:nvSpPr>
        <p:spPr>
          <a:xfrm>
            <a:off x="7081200" y="345600"/>
            <a:ext cx="1728000" cy="48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de-DE" sz="1000" b="1" dirty="0" smtClean="0">
                <a:solidFill>
                  <a:srgbClr val="123563"/>
                </a:solidFill>
              </a:rPr>
              <a:t>Company Name</a:t>
            </a:r>
          </a:p>
          <a:p>
            <a:pPr lvl="0"/>
            <a:endParaRPr lang="de-DE" dirty="0"/>
          </a:p>
        </p:txBody>
      </p:sp>
      <p:sp>
        <p:nvSpPr>
          <p:cNvPr id="25" name="Textplatzhalter 6"/>
          <p:cNvSpPr>
            <a:spLocks noGrp="1"/>
          </p:cNvSpPr>
          <p:nvPr>
            <p:ph type="body" sz="quarter" idx="12" hasCustomPrompt="1"/>
          </p:nvPr>
        </p:nvSpPr>
        <p:spPr>
          <a:xfrm>
            <a:off x="7081200" y="951208"/>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Street / No.</a:t>
            </a:r>
            <a:endParaRPr lang="de-DE" dirty="0"/>
          </a:p>
        </p:txBody>
      </p:sp>
      <p:sp>
        <p:nvSpPr>
          <p:cNvPr id="26" name="Textplatzhalter 6"/>
          <p:cNvSpPr>
            <a:spLocks noGrp="1"/>
          </p:cNvSpPr>
          <p:nvPr>
            <p:ph type="body" sz="quarter" idx="13" hasCustomPrompt="1"/>
          </p:nvPr>
        </p:nvSpPr>
        <p:spPr>
          <a:xfrm>
            <a:off x="7081200" y="11615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Postcode/ Town</a:t>
            </a:r>
            <a:endParaRPr lang="de-DE" dirty="0"/>
          </a:p>
        </p:txBody>
      </p:sp>
      <p:sp>
        <p:nvSpPr>
          <p:cNvPr id="27" name="Textplatzhalter 6"/>
          <p:cNvSpPr>
            <a:spLocks noGrp="1"/>
          </p:cNvSpPr>
          <p:nvPr>
            <p:ph type="body" sz="quarter" idx="14" hasCustomPrompt="1"/>
          </p:nvPr>
        </p:nvSpPr>
        <p:spPr>
          <a:xfrm>
            <a:off x="7441200" y="1463708"/>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Telephone number</a:t>
            </a:r>
            <a:endParaRPr lang="de-DE" dirty="0"/>
          </a:p>
        </p:txBody>
      </p:sp>
      <p:sp>
        <p:nvSpPr>
          <p:cNvPr id="19" name="Textfeld 18"/>
          <p:cNvSpPr txBox="1"/>
          <p:nvPr userDrawn="1"/>
        </p:nvSpPr>
        <p:spPr>
          <a:xfrm>
            <a:off x="7081200" y="1463708"/>
            <a:ext cx="197170"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Tel:</a:t>
            </a:r>
          </a:p>
        </p:txBody>
      </p:sp>
      <p:sp>
        <p:nvSpPr>
          <p:cNvPr id="28" name="Textplatzhalter 6"/>
          <p:cNvSpPr>
            <a:spLocks noGrp="1"/>
          </p:cNvSpPr>
          <p:nvPr>
            <p:ph type="body" sz="quarter" idx="15" hasCustomPrompt="1"/>
          </p:nvPr>
        </p:nvSpPr>
        <p:spPr>
          <a:xfrm>
            <a:off x="7441200" y="1675200"/>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fax machine</a:t>
            </a:r>
            <a:endParaRPr lang="de-DE" dirty="0"/>
          </a:p>
        </p:txBody>
      </p:sp>
      <p:sp>
        <p:nvSpPr>
          <p:cNvPr id="29" name="Textfeld 28"/>
          <p:cNvSpPr txBox="1"/>
          <p:nvPr userDrawn="1"/>
        </p:nvSpPr>
        <p:spPr>
          <a:xfrm>
            <a:off x="7081200" y="1675200"/>
            <a:ext cx="219612"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Fax:</a:t>
            </a:r>
          </a:p>
        </p:txBody>
      </p:sp>
      <p:sp>
        <p:nvSpPr>
          <p:cNvPr id="30" name="Textplatzhalter 6"/>
          <p:cNvSpPr>
            <a:spLocks noGrp="1"/>
          </p:cNvSpPr>
          <p:nvPr>
            <p:ph type="body" sz="quarter" idx="16" hasCustomPrompt="1"/>
          </p:nvPr>
        </p:nvSpPr>
        <p:spPr>
          <a:xfrm>
            <a:off x="7081200" y="19719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Email-address</a:t>
            </a:r>
            <a:endParaRPr lang="de-DE" dirty="0"/>
          </a:p>
        </p:txBody>
      </p:sp>
      <p:sp>
        <p:nvSpPr>
          <p:cNvPr id="31" name="Textplatzhalter 6"/>
          <p:cNvSpPr>
            <a:spLocks noGrp="1"/>
          </p:cNvSpPr>
          <p:nvPr>
            <p:ph type="body" sz="quarter" idx="17" hasCustomPrompt="1"/>
          </p:nvPr>
        </p:nvSpPr>
        <p:spPr>
          <a:xfrm>
            <a:off x="7081200" y="2184000"/>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Website</a:t>
            </a:r>
            <a:endParaRPr lang="de-DE" dirty="0"/>
          </a:p>
        </p:txBody>
      </p:sp>
      <p:sp>
        <p:nvSpPr>
          <p:cNvPr id="21" name="Textplatzhalter 20"/>
          <p:cNvSpPr>
            <a:spLocks noGrp="1"/>
          </p:cNvSpPr>
          <p:nvPr>
            <p:ph type="body" sz="quarter" idx="18" hasCustomPrompt="1"/>
          </p:nvPr>
        </p:nvSpPr>
        <p:spPr>
          <a:xfrm>
            <a:off x="367200" y="2760001"/>
            <a:ext cx="5374800" cy="472017"/>
          </a:xfrm>
        </p:spPr>
        <p:txBody>
          <a:bodyPr/>
          <a:lstStyle>
            <a:lvl1pPr marL="0" indent="0">
              <a:buNone/>
              <a:defRPr baseline="0">
                <a:solidFill>
                  <a:srgbClr val="003366"/>
                </a:solidFill>
                <a:latin typeface="BISansOpti"/>
                <a:cs typeface="BISansOpti"/>
              </a:defRPr>
            </a:lvl1pPr>
          </a:lstStyle>
          <a:p>
            <a:pPr lvl="0"/>
            <a:r>
              <a:rPr lang="en-GB" noProof="0" dirty="0" smtClean="0"/>
              <a:t>Headline for further information:</a:t>
            </a:r>
            <a:endParaRPr lang="en-GB" noProof="0" dirty="0"/>
          </a:p>
        </p:txBody>
      </p:sp>
      <p:sp>
        <p:nvSpPr>
          <p:cNvPr id="33" name="Textplatzhalter 20"/>
          <p:cNvSpPr>
            <a:spLocks noGrp="1"/>
          </p:cNvSpPr>
          <p:nvPr>
            <p:ph type="body" sz="quarter" idx="19" hasCustomPrompt="1"/>
          </p:nvPr>
        </p:nvSpPr>
        <p:spPr>
          <a:xfrm>
            <a:off x="367200" y="3233728"/>
            <a:ext cx="5374800" cy="1881600"/>
          </a:xfrm>
        </p:spPr>
        <p:txBody>
          <a:bodyPr/>
          <a:lstStyle>
            <a:lvl1pPr marL="0" indent="0">
              <a:spcBef>
                <a:spcPts val="0"/>
              </a:spcBef>
              <a:buNone/>
              <a:defRPr sz="1800" baseline="0">
                <a:solidFill>
                  <a:schemeClr val="accent2"/>
                </a:solidFill>
                <a:latin typeface="BISansOpti"/>
                <a:cs typeface="BISansOpti"/>
              </a:defRPr>
            </a:lvl1pPr>
          </a:lstStyle>
          <a:p>
            <a:pPr lvl="0"/>
            <a:r>
              <a:rPr lang="en-GB" noProof="0" smtClean="0"/>
              <a:t>Insert your domains here</a:t>
            </a:r>
            <a:endParaRPr lang="en-GB" noProof="0"/>
          </a:p>
        </p:txBody>
      </p:sp>
      <p:pic>
        <p:nvPicPr>
          <p:cNvPr id="32"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5" y="5889117"/>
            <a:ext cx="1259701" cy="508800"/>
          </a:xfrm>
          <a:prstGeom prst="rect">
            <a:avLst/>
          </a:prstGeom>
        </p:spPr>
      </p:pic>
    </p:spTree>
    <p:extLst>
      <p:ext uri="{BB962C8B-B14F-4D97-AF65-F5344CB8AC3E}">
        <p14:creationId xmlns:p14="http://schemas.microsoft.com/office/powerpoint/2010/main" val="24190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chart german">
    <p:spTree>
      <p:nvGrpSpPr>
        <p:cNvPr id="1" name=""/>
        <p:cNvGrpSpPr/>
        <p:nvPr/>
      </p:nvGrpSpPr>
      <p:grpSpPr>
        <a:xfrm>
          <a:off x="0" y="0"/>
          <a:ext cx="0" cy="0"/>
          <a:chOff x="0" y="0"/>
          <a:chExt cx="0" cy="0"/>
        </a:xfrm>
      </p:grpSpPr>
      <p:sp>
        <p:nvSpPr>
          <p:cNvPr id="23" name="Rechteck 22"/>
          <p:cNvSpPr/>
          <p:nvPr userDrawn="1"/>
        </p:nvSpPr>
        <p:spPr>
          <a:xfrm>
            <a:off x="0" y="2928493"/>
            <a:ext cx="9144000" cy="3929507"/>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16231" t="19013" b="13976"/>
          <a:stretch/>
        </p:blipFill>
        <p:spPr bwMode="auto">
          <a:xfrm>
            <a:off x="0" y="0"/>
            <a:ext cx="64297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1" y="2492389"/>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367575" y="5313971"/>
            <a:ext cx="4626700" cy="923330"/>
          </a:xfrm>
          <a:prstGeom prst="rect">
            <a:avLst/>
          </a:prstGeom>
          <a:noFill/>
        </p:spPr>
        <p:txBody>
          <a:bodyPr wrap="square" lIns="0" tIns="0" rIns="0" bIns="0" rtlCol="0">
            <a:spAutoFit/>
          </a:bodyPr>
          <a:lstStyle/>
          <a:p>
            <a:pPr algn="just"/>
            <a:r>
              <a:rPr lang="de-DE" sz="1000" dirty="0" smtClean="0">
                <a:solidFill>
                  <a:srgbClr val="1F497D"/>
                </a:solidFill>
                <a:latin typeface="BISansOpti"/>
                <a:cs typeface="BISansOpti"/>
              </a:rPr>
              <a:t>© Boehringer Ingelheim International GmbH 2017</a:t>
            </a:r>
          </a:p>
          <a:p>
            <a:pPr algn="just"/>
            <a:r>
              <a:rPr lang="de-DE" sz="1000" dirty="0" smtClean="0">
                <a:solidFill>
                  <a:srgbClr val="1F497D"/>
                </a:solidFill>
                <a:latin typeface="BISansOpti"/>
                <a:cs typeface="BISansOpti"/>
              </a:rPr>
              <a:t>Diese Präsentation und ihre Inhalte sind Eigentum von Boehringer Ingelheim (Drittquellen sind angegeben) und unterliegen insbesondere dem Urheberrecht. Die komplette oder auszugsweise Weitergabe an Dritte sowie die Vervielfältigung, Wiedergabe und Veröffentlichung oder andere Verwendung durch Dritte ist nicht gestattet.</a:t>
            </a:r>
          </a:p>
        </p:txBody>
      </p:sp>
      <p:sp>
        <p:nvSpPr>
          <p:cNvPr id="13" name="Freeform 1"/>
          <p:cNvSpPr>
            <a:spLocks noChangeAspect="1" noChangeArrowheads="1"/>
          </p:cNvSpPr>
          <p:nvPr userDrawn="1"/>
        </p:nvSpPr>
        <p:spPr bwMode="auto">
          <a:xfrm>
            <a:off x="367577" y="1644786"/>
            <a:ext cx="359997" cy="479996"/>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endParaRPr lang="de-DE" sz="1400" dirty="0">
              <a:solidFill>
                <a:srgbClr val="123563"/>
              </a:solidFill>
              <a:latin typeface="BISansOpti"/>
            </a:endParaRPr>
          </a:p>
        </p:txBody>
      </p:sp>
      <p:sp>
        <p:nvSpPr>
          <p:cNvPr id="14" name="Freeform 2"/>
          <p:cNvSpPr>
            <a:spLocks noChangeAspect="1" noChangeArrowheads="1"/>
          </p:cNvSpPr>
          <p:nvPr userDrawn="1"/>
        </p:nvSpPr>
        <p:spPr bwMode="auto">
          <a:xfrm>
            <a:off x="1020233" y="1680736"/>
            <a:ext cx="396000" cy="431205"/>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endParaRPr lang="de-DE" sz="1400" dirty="0">
              <a:latin typeface="BISansOpti"/>
            </a:endParaRPr>
          </a:p>
        </p:txBody>
      </p:sp>
      <p:sp>
        <p:nvSpPr>
          <p:cNvPr id="15" name="Freeform 2"/>
          <p:cNvSpPr>
            <a:spLocks noChangeAspect="1" noChangeArrowheads="1"/>
          </p:cNvSpPr>
          <p:nvPr userDrawn="1"/>
        </p:nvSpPr>
        <p:spPr bwMode="auto">
          <a:xfrm>
            <a:off x="1651481" y="1708046"/>
            <a:ext cx="360000" cy="359193"/>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endParaRPr lang="de-DE" sz="1400" dirty="0">
              <a:latin typeface="BISansOpti"/>
            </a:endParaRPr>
          </a:p>
        </p:txBody>
      </p:sp>
      <p:sp>
        <p:nvSpPr>
          <p:cNvPr id="16" name="Freeform 2"/>
          <p:cNvSpPr>
            <a:spLocks noChangeAspect="1" noChangeArrowheads="1"/>
          </p:cNvSpPr>
          <p:nvPr userDrawn="1"/>
        </p:nvSpPr>
        <p:spPr bwMode="auto">
          <a:xfrm>
            <a:off x="2312457" y="1653427"/>
            <a:ext cx="287999" cy="495188"/>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endParaRPr lang="de-DE" sz="1400" dirty="0">
              <a:latin typeface="BISansOpti"/>
            </a:endParaRPr>
          </a:p>
        </p:txBody>
      </p:sp>
      <p:sp>
        <p:nvSpPr>
          <p:cNvPr id="17" name="Freeform 2"/>
          <p:cNvSpPr>
            <a:spLocks noChangeAspect="1" noChangeArrowheads="1"/>
          </p:cNvSpPr>
          <p:nvPr userDrawn="1"/>
        </p:nvSpPr>
        <p:spPr bwMode="auto">
          <a:xfrm>
            <a:off x="2915300" y="1696075"/>
            <a:ext cx="323999" cy="431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endParaRPr lang="de-DE" sz="1400" dirty="0">
              <a:latin typeface="BISansOpti"/>
            </a:endParaRPr>
          </a:p>
        </p:txBody>
      </p:sp>
      <p:sp>
        <p:nvSpPr>
          <p:cNvPr id="7" name="Textplatzhalter 6"/>
          <p:cNvSpPr>
            <a:spLocks noGrp="1"/>
          </p:cNvSpPr>
          <p:nvPr>
            <p:ph type="body" sz="quarter" idx="10" hasCustomPrompt="1"/>
          </p:nvPr>
        </p:nvSpPr>
        <p:spPr>
          <a:xfrm>
            <a:off x="7081200" y="345600"/>
            <a:ext cx="1728000" cy="48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de-DE" sz="1000" b="1" dirty="0" smtClean="0">
                <a:solidFill>
                  <a:srgbClr val="123563"/>
                </a:solidFill>
              </a:rPr>
              <a:t>Firmenbezeichnung</a:t>
            </a:r>
          </a:p>
          <a:p>
            <a:pPr lvl="0"/>
            <a:endParaRPr lang="de-DE" dirty="0"/>
          </a:p>
        </p:txBody>
      </p:sp>
      <p:sp>
        <p:nvSpPr>
          <p:cNvPr id="25" name="Textplatzhalter 6"/>
          <p:cNvSpPr>
            <a:spLocks noGrp="1"/>
          </p:cNvSpPr>
          <p:nvPr>
            <p:ph type="body" sz="quarter" idx="12" hasCustomPrompt="1"/>
          </p:nvPr>
        </p:nvSpPr>
        <p:spPr>
          <a:xfrm>
            <a:off x="7081200" y="951208"/>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Straße / Nr.</a:t>
            </a:r>
            <a:endParaRPr lang="de-DE" dirty="0"/>
          </a:p>
        </p:txBody>
      </p:sp>
      <p:sp>
        <p:nvSpPr>
          <p:cNvPr id="26" name="Textplatzhalter 6"/>
          <p:cNvSpPr>
            <a:spLocks noGrp="1"/>
          </p:cNvSpPr>
          <p:nvPr>
            <p:ph type="body" sz="quarter" idx="13" hasCustomPrompt="1"/>
          </p:nvPr>
        </p:nvSpPr>
        <p:spPr>
          <a:xfrm>
            <a:off x="7081200" y="11615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PLZ / Ort</a:t>
            </a:r>
            <a:endParaRPr lang="de-DE" dirty="0"/>
          </a:p>
        </p:txBody>
      </p:sp>
      <p:sp>
        <p:nvSpPr>
          <p:cNvPr id="27" name="Textplatzhalter 6"/>
          <p:cNvSpPr>
            <a:spLocks noGrp="1"/>
          </p:cNvSpPr>
          <p:nvPr>
            <p:ph type="body" sz="quarter" idx="14" hasCustomPrompt="1"/>
          </p:nvPr>
        </p:nvSpPr>
        <p:spPr>
          <a:xfrm>
            <a:off x="7441200" y="1463708"/>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Telefonnummer</a:t>
            </a:r>
            <a:endParaRPr lang="de-DE" dirty="0"/>
          </a:p>
        </p:txBody>
      </p:sp>
      <p:sp>
        <p:nvSpPr>
          <p:cNvPr id="19" name="Textfeld 18"/>
          <p:cNvSpPr txBox="1"/>
          <p:nvPr userDrawn="1"/>
        </p:nvSpPr>
        <p:spPr>
          <a:xfrm>
            <a:off x="7081200" y="1463708"/>
            <a:ext cx="197170"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Tel:</a:t>
            </a:r>
          </a:p>
        </p:txBody>
      </p:sp>
      <p:sp>
        <p:nvSpPr>
          <p:cNvPr id="28" name="Textplatzhalter 6"/>
          <p:cNvSpPr>
            <a:spLocks noGrp="1"/>
          </p:cNvSpPr>
          <p:nvPr>
            <p:ph type="body" sz="quarter" idx="15" hasCustomPrompt="1"/>
          </p:nvPr>
        </p:nvSpPr>
        <p:spPr>
          <a:xfrm>
            <a:off x="7441200" y="1675200"/>
            <a:ext cx="136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Fax-Nummer</a:t>
            </a:r>
            <a:endParaRPr lang="de-DE" dirty="0"/>
          </a:p>
        </p:txBody>
      </p:sp>
      <p:sp>
        <p:nvSpPr>
          <p:cNvPr id="29" name="Textfeld 28"/>
          <p:cNvSpPr txBox="1"/>
          <p:nvPr userDrawn="1"/>
        </p:nvSpPr>
        <p:spPr>
          <a:xfrm>
            <a:off x="7081200" y="1675200"/>
            <a:ext cx="219612"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Fax:</a:t>
            </a:r>
          </a:p>
        </p:txBody>
      </p:sp>
      <p:sp>
        <p:nvSpPr>
          <p:cNvPr id="30" name="Textplatzhalter 6"/>
          <p:cNvSpPr>
            <a:spLocks noGrp="1"/>
          </p:cNvSpPr>
          <p:nvPr>
            <p:ph type="body" sz="quarter" idx="16" hasCustomPrompt="1"/>
          </p:nvPr>
        </p:nvSpPr>
        <p:spPr>
          <a:xfrm>
            <a:off x="7081200" y="1971975"/>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E-Mail-Adresse</a:t>
            </a:r>
            <a:endParaRPr lang="de-DE" dirty="0"/>
          </a:p>
        </p:txBody>
      </p:sp>
      <p:sp>
        <p:nvSpPr>
          <p:cNvPr id="31" name="Textplatzhalter 6"/>
          <p:cNvSpPr>
            <a:spLocks noGrp="1"/>
          </p:cNvSpPr>
          <p:nvPr>
            <p:ph type="body" sz="quarter" idx="17" hasCustomPrompt="1"/>
          </p:nvPr>
        </p:nvSpPr>
        <p:spPr>
          <a:xfrm>
            <a:off x="7081200" y="2184000"/>
            <a:ext cx="1728000" cy="2064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baseline="0">
                <a:solidFill>
                  <a:schemeClr val="accent1"/>
                </a:solidFill>
                <a:latin typeface="BISansOpti"/>
                <a:cs typeface="BISansOpti"/>
              </a:defRPr>
            </a:lvl1pPr>
          </a:lstStyle>
          <a:p>
            <a:pPr lvl="0"/>
            <a:r>
              <a:rPr lang="de-DE" dirty="0" smtClean="0"/>
              <a:t>Website-Adresse</a:t>
            </a:r>
            <a:endParaRPr lang="de-DE" dirty="0"/>
          </a:p>
        </p:txBody>
      </p:sp>
      <p:sp>
        <p:nvSpPr>
          <p:cNvPr id="21" name="Textplatzhalter 20"/>
          <p:cNvSpPr>
            <a:spLocks noGrp="1"/>
          </p:cNvSpPr>
          <p:nvPr>
            <p:ph type="body" sz="quarter" idx="18" hasCustomPrompt="1"/>
          </p:nvPr>
        </p:nvSpPr>
        <p:spPr>
          <a:xfrm>
            <a:off x="367200" y="2760001"/>
            <a:ext cx="5374800" cy="472017"/>
          </a:xfrm>
        </p:spPr>
        <p:txBody>
          <a:bodyPr/>
          <a:lstStyle>
            <a:lvl1pPr marL="0" indent="0">
              <a:buNone/>
              <a:defRPr baseline="0">
                <a:solidFill>
                  <a:srgbClr val="003366"/>
                </a:solidFill>
                <a:latin typeface="BISansOpti"/>
                <a:cs typeface="BISansOpti"/>
              </a:defRPr>
            </a:lvl1pPr>
          </a:lstStyle>
          <a:p>
            <a:pPr lvl="0"/>
            <a:r>
              <a:rPr lang="de-DE" noProof="0" dirty="0" smtClean="0"/>
              <a:t>Überschrift für weitere Informationen:</a:t>
            </a:r>
            <a:endParaRPr lang="de-DE" noProof="0" dirty="0"/>
          </a:p>
        </p:txBody>
      </p:sp>
      <p:sp>
        <p:nvSpPr>
          <p:cNvPr id="33" name="Textplatzhalter 20"/>
          <p:cNvSpPr>
            <a:spLocks noGrp="1"/>
          </p:cNvSpPr>
          <p:nvPr>
            <p:ph type="body" sz="quarter" idx="19" hasCustomPrompt="1"/>
          </p:nvPr>
        </p:nvSpPr>
        <p:spPr>
          <a:xfrm>
            <a:off x="367200" y="3233728"/>
            <a:ext cx="5374800" cy="1881600"/>
          </a:xfrm>
        </p:spPr>
        <p:txBody>
          <a:bodyPr/>
          <a:lstStyle>
            <a:lvl1pPr marL="0" indent="0">
              <a:spcBef>
                <a:spcPts val="0"/>
              </a:spcBef>
              <a:buNone/>
              <a:defRPr sz="1800" baseline="0">
                <a:solidFill>
                  <a:schemeClr val="accent2"/>
                </a:solidFill>
                <a:latin typeface="BISansOpti"/>
                <a:cs typeface="BISansOpti"/>
              </a:defRPr>
            </a:lvl1pPr>
          </a:lstStyle>
          <a:p>
            <a:pPr lvl="0"/>
            <a:r>
              <a:rPr lang="de-DE" dirty="0" smtClean="0"/>
              <a:t>Fügen Sie hier die Website-Adressen ein</a:t>
            </a:r>
            <a:endParaRPr lang="de-DE" dirty="0"/>
          </a:p>
        </p:txBody>
      </p:sp>
      <p:pic>
        <p:nvPicPr>
          <p:cNvPr id="32" name="Grafik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9695" y="5889117"/>
            <a:ext cx="1259701" cy="508800"/>
          </a:xfrm>
          <a:prstGeom prst="rect">
            <a:avLst/>
          </a:prstGeom>
        </p:spPr>
      </p:pic>
    </p:spTree>
    <p:extLst>
      <p:ext uri="{BB962C8B-B14F-4D97-AF65-F5344CB8AC3E}">
        <p14:creationId xmlns:p14="http://schemas.microsoft.com/office/powerpoint/2010/main" val="12696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endParaRPr lang="nl-NL" dirty="0"/>
          </a:p>
        </p:txBody>
      </p:sp>
    </p:spTree>
    <p:extLst>
      <p:ext uri="{BB962C8B-B14F-4D97-AF65-F5344CB8AC3E}">
        <p14:creationId xmlns:p14="http://schemas.microsoft.com/office/powerpoint/2010/main" val="3927666846"/>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amp; Sub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14" y="163200"/>
            <a:ext cx="8435975" cy="369332"/>
          </a:xfrm>
        </p:spPr>
        <p:txBody>
          <a:bodyPr/>
          <a:lstStyle>
            <a:lvl1pPr>
              <a:defRPr>
                <a:solidFill>
                  <a:schemeClr val="accent1"/>
                </a:solidFill>
              </a:defRPr>
            </a:lvl1pPr>
          </a:lstStyle>
          <a:p>
            <a:r>
              <a:rPr lang="en-US"/>
              <a:t>Click to edit Master title style</a:t>
            </a:r>
            <a:endParaRPr lang="en-GB"/>
          </a:p>
        </p:txBody>
      </p:sp>
      <p:sp>
        <p:nvSpPr>
          <p:cNvPr id="9" name="Rectangle 8"/>
          <p:cNvSpPr/>
          <p:nvPr userDrawn="1"/>
        </p:nvSpPr>
        <p:spPr>
          <a:xfrm>
            <a:off x="0" y="1151683"/>
            <a:ext cx="179998" cy="57063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1"/>
              </a:solidFill>
            </a:endParaRPr>
          </a:p>
        </p:txBody>
      </p:sp>
      <p:sp>
        <p:nvSpPr>
          <p:cNvPr id="10" name="Rectangle 9"/>
          <p:cNvSpPr/>
          <p:nvPr userDrawn="1"/>
        </p:nvSpPr>
        <p:spPr>
          <a:xfrm>
            <a:off x="8964000" y="1147204"/>
            <a:ext cx="180000" cy="57107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accent2"/>
              </a:solidFill>
            </a:endParaRPr>
          </a:p>
        </p:txBody>
      </p:sp>
      <p:cxnSp>
        <p:nvCxnSpPr>
          <p:cNvPr id="11" name="Straight Connector 10"/>
          <p:cNvCxnSpPr/>
          <p:nvPr userDrawn="1"/>
        </p:nvCxnSpPr>
        <p:spPr>
          <a:xfrm>
            <a:off x="0" y="1147236"/>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306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Hol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624601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50" dirty="0"/>
          </a:p>
        </p:txBody>
      </p:sp>
      <p:sp>
        <p:nvSpPr>
          <p:cNvPr id="2" name="Title 1"/>
          <p:cNvSpPr>
            <a:spLocks noGrp="1"/>
          </p:cNvSpPr>
          <p:nvPr>
            <p:ph type="ctrTitle"/>
          </p:nvPr>
        </p:nvSpPr>
        <p:spPr>
          <a:xfrm>
            <a:off x="386954" y="908051"/>
            <a:ext cx="5514701" cy="2520950"/>
          </a:xfrm>
        </p:spPr>
        <p:txBody>
          <a:bodyPr lIns="0" rIns="0" anchor="b">
            <a:noAutofit/>
          </a:bodyPr>
          <a:lstStyle>
            <a:lvl1pPr algn="l">
              <a:defRPr sz="3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86954" y="3571878"/>
            <a:ext cx="5514701" cy="1352923"/>
          </a:xfrm>
        </p:spPr>
        <p:txBody>
          <a:bodyPr lIns="0" rIns="0">
            <a:no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1327" y="5768896"/>
            <a:ext cx="2391451" cy="908131"/>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6501328" y="0"/>
            <a:ext cx="2642672" cy="5597526"/>
          </a:xfrm>
          <a:prstGeom prst="rect">
            <a:avLst/>
          </a:prstGeom>
        </p:spPr>
      </p:pic>
      <p:sp>
        <p:nvSpPr>
          <p:cNvPr id="5" name="Text Placeholder 4"/>
          <p:cNvSpPr>
            <a:spLocks noGrp="1"/>
          </p:cNvSpPr>
          <p:nvPr>
            <p:ph type="body" sz="quarter" idx="12" hasCustomPrompt="1"/>
          </p:nvPr>
        </p:nvSpPr>
        <p:spPr>
          <a:xfrm>
            <a:off x="386954" y="4997450"/>
            <a:ext cx="5514701" cy="952501"/>
          </a:xfrm>
        </p:spPr>
        <p:txBody>
          <a:bodyPr vert="horz" lIns="0" tIns="45720" rIns="0" bIns="45720" rtlCol="0" anchor="b">
            <a:noAutofit/>
          </a:bodyPr>
          <a:lstStyle>
            <a:lvl1pPr marL="0" indent="0">
              <a:buNone/>
              <a:defRPr lang="en-US" sz="1350" dirty="0">
                <a:solidFill>
                  <a:schemeClr val="bg1">
                    <a:alpha val="80000"/>
                  </a:schemeClr>
                </a:solidFill>
              </a:defRPr>
            </a:lvl1pPr>
          </a:lstStyle>
          <a:p>
            <a:r>
              <a:rPr lang="en-US" dirty="0"/>
              <a:t>Click to edit Master subtitle style</a:t>
            </a:r>
          </a:p>
        </p:txBody>
      </p:sp>
      <p:sp>
        <p:nvSpPr>
          <p:cNvPr id="9" name="Footer Placeholder 4"/>
          <p:cNvSpPr>
            <a:spLocks noGrp="1"/>
          </p:cNvSpPr>
          <p:nvPr>
            <p:ph type="ftr" sz="quarter" idx="3"/>
          </p:nvPr>
        </p:nvSpPr>
        <p:spPr>
          <a:xfrm>
            <a:off x="144066" y="6130800"/>
            <a:ext cx="5757590" cy="504000"/>
          </a:xfrm>
          <a:prstGeom prst="rect">
            <a:avLst/>
          </a:prstGeom>
        </p:spPr>
        <p:txBody>
          <a:bodyPr vert="horz" lIns="91440" tIns="45720" rIns="91440" bIns="45720" rtlCol="0" anchor="b"/>
          <a:lstStyle>
            <a:lvl1pPr algn="l">
              <a:defRPr sz="750">
                <a:solidFill>
                  <a:schemeClr val="bg1"/>
                </a:solidFill>
              </a:defRPr>
            </a:lvl1pPr>
          </a:lstStyle>
          <a:p>
            <a:endParaRPr lang="en-US" dirty="0"/>
          </a:p>
        </p:txBody>
      </p:sp>
    </p:spTree>
    <p:extLst>
      <p:ext uri="{BB962C8B-B14F-4D97-AF65-F5344CB8AC3E}">
        <p14:creationId xmlns:p14="http://schemas.microsoft.com/office/powerpoint/2010/main" val="48425406"/>
      </p:ext>
    </p:extLst>
  </p:cSld>
  <p:clrMapOvr>
    <a:masterClrMapping/>
  </p:clrMapOvr>
  <p:extLst mod="1">
    <p:ext uri="{DCECCB84-F9BA-43D5-87BE-67443E8EF086}">
      <p15:sldGuideLst xmlns:p15="http://schemas.microsoft.com/office/powerpoint/2012/main">
        <p15:guide id="1" pos="52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4" name="Footer Placeholder 3"/>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4A93C244-D016-4588-B1B6-A7A6F529DE71}" type="slidenum">
              <a:rPr lang="nl-NL"/>
              <a:pPr/>
              <a:t>‹#›</a:t>
            </a:fld>
            <a:endParaRPr lang="nl-NL"/>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Section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44066" y="1341438"/>
            <a:ext cx="5949436" cy="39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050" dirty="0"/>
          </a:p>
        </p:txBody>
      </p:sp>
      <p:sp>
        <p:nvSpPr>
          <p:cNvPr id="2" name="Title 1"/>
          <p:cNvSpPr>
            <a:spLocks noGrp="1"/>
          </p:cNvSpPr>
          <p:nvPr>
            <p:ph type="ctrTitle"/>
          </p:nvPr>
        </p:nvSpPr>
        <p:spPr>
          <a:xfrm>
            <a:off x="386954" y="1341438"/>
            <a:ext cx="5514701" cy="2087563"/>
          </a:xfrm>
        </p:spPr>
        <p:txBody>
          <a:bodyPr anchor="b">
            <a:noAutofit/>
          </a:bodyPr>
          <a:lstStyle>
            <a:lvl1pPr algn="l">
              <a:defRPr sz="27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86954" y="3573464"/>
            <a:ext cx="5514702" cy="1727975"/>
          </a:xfrm>
        </p:spPr>
        <p:txBody>
          <a:bodyPr>
            <a:noAutofit/>
          </a:bodyPr>
          <a:lstStyle>
            <a:lvl1pPr marL="0" indent="0" algn="l">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501328" y="0"/>
            <a:ext cx="2642672" cy="5597526"/>
          </a:xfrm>
          <a:prstGeom prst="rect">
            <a:avLst/>
          </a:prstGeom>
        </p:spPr>
      </p:pic>
      <p:sp>
        <p:nvSpPr>
          <p:cNvPr id="9" name="Rectangle 8"/>
          <p:cNvSpPr/>
          <p:nvPr userDrawn="1"/>
        </p:nvSpPr>
        <p:spPr>
          <a:xfrm>
            <a:off x="-1" y="1341438"/>
            <a:ext cx="144067" cy="39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Footer Placeholder 4"/>
          <p:cNvSpPr>
            <a:spLocks noGrp="1"/>
          </p:cNvSpPr>
          <p:nvPr>
            <p:ph type="ftr" sz="quarter" idx="15"/>
          </p:nvPr>
        </p:nvSpPr>
        <p:spPr/>
        <p:txBody>
          <a:body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5158" y="6196792"/>
            <a:ext cx="1519525" cy="577026"/>
          </a:xfrm>
          <a:prstGeom prst="rect">
            <a:avLst/>
          </a:prstGeom>
        </p:spPr>
      </p:pic>
    </p:spTree>
    <p:extLst>
      <p:ext uri="{BB962C8B-B14F-4D97-AF65-F5344CB8AC3E}">
        <p14:creationId xmlns:p14="http://schemas.microsoft.com/office/powerpoint/2010/main" val="3018910325"/>
      </p:ext>
    </p:extLst>
  </p:cSld>
  <p:clrMapOvr>
    <a:masterClrMapping/>
  </p:clrMapOvr>
  <p:extLst mod="1">
    <p:ext uri="{DCECCB84-F9BA-43D5-87BE-67443E8EF086}">
      <p15:sldGuideLst xmlns:p15="http://schemas.microsoft.com/office/powerpoint/2012/main">
        <p15:guide id="1" pos="524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Slide No subtitl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44066" y="1341438"/>
            <a:ext cx="5949436" cy="39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050" dirty="0"/>
          </a:p>
        </p:txBody>
      </p:sp>
      <p:sp>
        <p:nvSpPr>
          <p:cNvPr id="2" name="Title 1"/>
          <p:cNvSpPr>
            <a:spLocks noGrp="1"/>
          </p:cNvSpPr>
          <p:nvPr>
            <p:ph type="ctrTitle"/>
          </p:nvPr>
        </p:nvSpPr>
        <p:spPr>
          <a:xfrm>
            <a:off x="386954" y="1341438"/>
            <a:ext cx="5514701" cy="3960001"/>
          </a:xfrm>
        </p:spPr>
        <p:txBody>
          <a:bodyPr anchor="ctr">
            <a:noAutofit/>
          </a:bodyPr>
          <a:lstStyle>
            <a:lvl1pPr algn="l">
              <a:defRPr sz="2700">
                <a:solidFill>
                  <a:schemeClr val="tx2"/>
                </a:solidFill>
              </a:defRPr>
            </a:lvl1pPr>
          </a:lstStyle>
          <a:p>
            <a:r>
              <a:rPr lang="en-US"/>
              <a:t>Click to edit Master 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501328" y="0"/>
            <a:ext cx="2642672" cy="5597526"/>
          </a:xfrm>
          <a:prstGeom prst="rect">
            <a:avLst/>
          </a:prstGeom>
        </p:spPr>
      </p:pic>
      <p:sp>
        <p:nvSpPr>
          <p:cNvPr id="9" name="Rectangle 8"/>
          <p:cNvSpPr/>
          <p:nvPr userDrawn="1"/>
        </p:nvSpPr>
        <p:spPr>
          <a:xfrm>
            <a:off x="-1" y="1341438"/>
            <a:ext cx="144067" cy="39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Footer Placeholder 4"/>
          <p:cNvSpPr>
            <a:spLocks noGrp="1"/>
          </p:cNvSpPr>
          <p:nvPr>
            <p:ph type="ftr" sz="quarter" idx="15"/>
          </p:nvPr>
        </p:nvSpPr>
        <p:spPr/>
        <p:txBody>
          <a:bodyPr/>
          <a:lstStyle/>
          <a:p>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5158" y="6196792"/>
            <a:ext cx="1519525" cy="577026"/>
          </a:xfrm>
          <a:prstGeom prst="rect">
            <a:avLst/>
          </a:prstGeom>
        </p:spPr>
      </p:pic>
    </p:spTree>
    <p:extLst>
      <p:ext uri="{BB962C8B-B14F-4D97-AF65-F5344CB8AC3E}">
        <p14:creationId xmlns:p14="http://schemas.microsoft.com/office/powerpoint/2010/main" val="2744343916"/>
      </p:ext>
    </p:extLst>
  </p:cSld>
  <p:clrMapOvr>
    <a:masterClrMapping/>
  </p:clrMapOvr>
  <p:extLst mod="1">
    <p:ext uri="{DCECCB84-F9BA-43D5-87BE-67443E8EF086}">
      <p15:sldGuideLst xmlns:p15="http://schemas.microsoft.com/office/powerpoint/2012/main">
        <p15:guide id="1" pos="524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6953" y="1338313"/>
            <a:ext cx="8101013" cy="580956"/>
          </a:xfrm>
        </p:spPr>
        <p:txBody>
          <a:bodyPr anchor="t">
            <a:noAutofit/>
          </a:bodyPr>
          <a:lstStyle>
            <a:lvl1pPr marL="0" indent="0">
              <a:buNone/>
              <a:defRPr sz="1800" b="0" baseline="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4" name="Content Placeholder 3"/>
          <p:cNvSpPr>
            <a:spLocks noGrp="1"/>
          </p:cNvSpPr>
          <p:nvPr>
            <p:ph sz="half" idx="2" hasCustomPrompt="1"/>
          </p:nvPr>
        </p:nvSpPr>
        <p:spPr>
          <a:xfrm>
            <a:off x="386953" y="1919270"/>
            <a:ext cx="8101013" cy="4030681"/>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59192B3-4A80-9E49-8579-7C682F041F8A}"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918720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7F28-7540-4C18-AFAD-FFF14B11D568}"/>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88D0D63-953B-483A-B812-80FFFB4254E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447D549-E37A-482F-8529-1E1BD0D0F381}"/>
              </a:ext>
            </a:extLst>
          </p:cNvPr>
          <p:cNvSpPr>
            <a:spLocks noGrp="1"/>
          </p:cNvSpPr>
          <p:nvPr>
            <p:ph type="sldNum" sz="quarter" idx="11"/>
          </p:nvPr>
        </p:nvSpPr>
        <p:spPr/>
        <p:txBody>
          <a:bodyPr/>
          <a:lstStyle/>
          <a:p>
            <a:fld id="{8F75AED0-BD37-D14D-BD8F-5877B37678E4}" type="slidenum">
              <a:rPr lang="en-US" smtClean="0"/>
              <a:pPr/>
              <a:t>‹#›</a:t>
            </a:fld>
            <a:endParaRPr lang="en-US" dirty="0"/>
          </a:p>
        </p:txBody>
      </p:sp>
      <p:sp>
        <p:nvSpPr>
          <p:cNvPr id="6" name="Table Placeholder 5">
            <a:extLst>
              <a:ext uri="{FF2B5EF4-FFF2-40B4-BE49-F238E27FC236}">
                <a16:creationId xmlns:a16="http://schemas.microsoft.com/office/drawing/2014/main" id="{19D3E61C-3D39-4EF8-9450-45ADB1450493}"/>
              </a:ext>
            </a:extLst>
          </p:cNvPr>
          <p:cNvSpPr>
            <a:spLocks noGrp="1"/>
          </p:cNvSpPr>
          <p:nvPr>
            <p:ph type="tbl" sz="quarter" idx="12"/>
          </p:nvPr>
        </p:nvSpPr>
        <p:spPr>
          <a:xfrm>
            <a:off x="386953" y="1406525"/>
            <a:ext cx="8324542" cy="4484688"/>
          </a:xfrm>
        </p:spPr>
        <p:txBody>
          <a:bodyPr/>
          <a:lstStyle/>
          <a:p>
            <a:r>
              <a:rPr lang="en-US" dirty="0"/>
              <a:t>Click icon to add table</a:t>
            </a:r>
            <a:endParaRPr lang="en-GB" dirty="0"/>
          </a:p>
        </p:txBody>
      </p:sp>
    </p:spTree>
    <p:extLst>
      <p:ext uri="{BB962C8B-B14F-4D97-AF65-F5344CB8AC3E}">
        <p14:creationId xmlns:p14="http://schemas.microsoft.com/office/powerpoint/2010/main" val="2829341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6953" y="1341439"/>
            <a:ext cx="8101013" cy="4608512"/>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2" name="Slide Number Placeholder 1"/>
          <p:cNvSpPr>
            <a:spLocks noGrp="1"/>
          </p:cNvSpPr>
          <p:nvPr>
            <p:ph type="sldNum" sz="quarter" idx="11"/>
          </p:nvPr>
        </p:nvSpPr>
        <p:spPr/>
        <p:txBody>
          <a:bodyPr/>
          <a:lstStyle/>
          <a:p>
            <a:fld id="{79C3E963-6954-AC49-8BE0-E1E970FEA9DB}" type="slidenum">
              <a:rPr lang="en-US" smtClean="0"/>
              <a:pPr/>
              <a:t>‹#›</a:t>
            </a:fld>
            <a:endParaRPr lang="en-US" dirty="0"/>
          </a:p>
        </p:txBody>
      </p:sp>
    </p:spTree>
    <p:extLst>
      <p:ext uri="{BB962C8B-B14F-4D97-AF65-F5344CB8AC3E}">
        <p14:creationId xmlns:p14="http://schemas.microsoft.com/office/powerpoint/2010/main" val="637665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6953" y="1341438"/>
            <a:ext cx="8101013" cy="580956"/>
          </a:xfrm>
        </p:spPr>
        <p:txBody>
          <a:bodyPr anchor="t">
            <a:noAutofit/>
          </a:bodyPr>
          <a:lstStyle>
            <a:lvl1pPr marL="0" indent="0">
              <a:buNone/>
              <a:defRPr sz="1800" b="0" baseline="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9" name="Slide Number Placeholder 8"/>
          <p:cNvSpPr>
            <a:spLocks noGrp="1"/>
          </p:cNvSpPr>
          <p:nvPr>
            <p:ph type="sldNum" sz="quarter" idx="12"/>
          </p:nvPr>
        </p:nvSpPr>
        <p:spPr/>
        <p:txBody>
          <a:bodyPr/>
          <a:lstStyle/>
          <a:p>
            <a:fld id="{E59192B3-4A80-9E49-8579-7C682F041F8A}"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256588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F75AED0-BD37-D14D-BD8F-5877B37678E4}" type="slidenum">
              <a:rPr lang="en-US" smtClean="0"/>
              <a:pPr/>
              <a:t>‹#›</a:t>
            </a:fld>
            <a:endParaRPr lang="en-US" dirty="0"/>
          </a:p>
        </p:txBody>
      </p:sp>
    </p:spTree>
    <p:extLst>
      <p:ext uri="{BB962C8B-B14F-4D97-AF65-F5344CB8AC3E}">
        <p14:creationId xmlns:p14="http://schemas.microsoft.com/office/powerpoint/2010/main" val="1303063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6954" y="1341439"/>
            <a:ext cx="3915000" cy="4608512"/>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966" y="1341439"/>
            <a:ext cx="3915000" cy="4608512"/>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9C3E963-6954-AC49-8BE0-E1E970FEA9DB}"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655744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920" y="1338314"/>
            <a:ext cx="3915000" cy="583987"/>
          </a:xfrm>
        </p:spPr>
        <p:txBody>
          <a:bodyPr anchor="t">
            <a:noAutofit/>
          </a:bodyPr>
          <a:lstStyle>
            <a:lvl1pPr marL="0" indent="0">
              <a:buNone/>
              <a:defRPr sz="18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386954" y="1922301"/>
            <a:ext cx="3915000" cy="4027651"/>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966" y="1338313"/>
            <a:ext cx="3915000" cy="583988"/>
          </a:xfrm>
        </p:spPr>
        <p:txBody>
          <a:bodyPr anchor="t">
            <a:noAutofit/>
          </a:bodyPr>
          <a:lstStyle>
            <a:lvl1pPr marL="0" indent="0">
              <a:buNone/>
              <a:defRPr sz="18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hasCustomPrompt="1"/>
          </p:nvPr>
        </p:nvSpPr>
        <p:spPr>
          <a:xfrm>
            <a:off x="4572000" y="1922301"/>
            <a:ext cx="3915000" cy="4027651"/>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9C3E963-6954-AC49-8BE0-E1E970FEA9DB}" type="slidenum">
              <a:rPr lang="en-US" smtClean="0"/>
              <a:pPr/>
              <a:t>‹#›</a:t>
            </a:fld>
            <a:endParaRPr lang="en-US" dirty="0"/>
          </a:p>
        </p:txBody>
      </p:sp>
    </p:spTree>
    <p:extLst>
      <p:ext uri="{BB962C8B-B14F-4D97-AF65-F5344CB8AC3E}">
        <p14:creationId xmlns:p14="http://schemas.microsoft.com/office/powerpoint/2010/main" val="3273428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W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59192B3-4A80-9E49-8579-7C682F041F8A}"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12"/>
          <p:cNvSpPr>
            <a:spLocks noGrp="1"/>
          </p:cNvSpPr>
          <p:nvPr>
            <p:ph sz="quarter" idx="13" hasCustomPrompt="1"/>
          </p:nvPr>
        </p:nvSpPr>
        <p:spPr>
          <a:xfrm>
            <a:off x="386953" y="1341439"/>
            <a:ext cx="4998779" cy="4608512"/>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p:cNvSpPr>
            <a:spLocks noGrp="1"/>
          </p:cNvSpPr>
          <p:nvPr>
            <p:ph sz="quarter" idx="14" hasCustomPrompt="1"/>
          </p:nvPr>
        </p:nvSpPr>
        <p:spPr>
          <a:xfrm>
            <a:off x="5530443" y="1341439"/>
            <a:ext cx="2957524" cy="4608512"/>
          </a:xfrm>
        </p:spPr>
        <p:txBody>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74986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3" name="Footer Placeholder 2"/>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856BC117-E0F3-43E8-A6FD-58A5B9D7A78D}" type="slidenum">
              <a:rPr lang="nl-NL"/>
              <a:pPr/>
              <a:t>‹#›</a:t>
            </a:fld>
            <a:endParaRPr lang="nl-NL"/>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C3E963-6954-AC49-8BE0-E1E970FEA9DB}" type="slidenum">
              <a:rPr lang="en-US" smtClean="0"/>
              <a:t>‹#›</a:t>
            </a:fld>
            <a:endParaRPr lang="en-US" dirty="0"/>
          </a:p>
        </p:txBody>
      </p:sp>
      <p:sp>
        <p:nvSpPr>
          <p:cNvPr id="5" name="Rectangle 4"/>
          <p:cNvSpPr/>
          <p:nvPr userDrawn="1"/>
        </p:nvSpPr>
        <p:spPr>
          <a:xfrm>
            <a:off x="0" y="136800"/>
            <a:ext cx="151002" cy="127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Footer Placeholder 1"/>
          <p:cNvSpPr>
            <a:spLocks noGrp="1"/>
          </p:cNvSpPr>
          <p:nvPr>
            <p:ph type="ftr" sz="quarter" idx="13"/>
          </p:nvPr>
        </p:nvSpPr>
        <p:spPr/>
        <p:txBody>
          <a:bodyPr/>
          <a:lstStyle/>
          <a:p>
            <a:endParaRPr lang="en-US" dirty="0"/>
          </a:p>
        </p:txBody>
      </p:sp>
      <p:pic>
        <p:nvPicPr>
          <p:cNvPr id="6" name="Picture 5">
            <a:extLst>
              <a:ext uri="{FF2B5EF4-FFF2-40B4-BE49-F238E27FC236}">
                <a16:creationId xmlns:a16="http://schemas.microsoft.com/office/drawing/2014/main" id="{9F8C21E3-E199-463E-85E9-D8448AC7F0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5158" y="6196792"/>
            <a:ext cx="1519525" cy="577026"/>
          </a:xfrm>
          <a:prstGeom prst="rect">
            <a:avLst/>
          </a:prstGeom>
        </p:spPr>
      </p:pic>
    </p:spTree>
    <p:extLst>
      <p:ext uri="{BB962C8B-B14F-4D97-AF65-F5344CB8AC3E}">
        <p14:creationId xmlns:p14="http://schemas.microsoft.com/office/powerpoint/2010/main" val="23883239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C3E963-6954-AC49-8BE0-E1E970FEA9DB}" type="slidenum">
              <a:rPr lang="en-US" smtClean="0"/>
              <a:t>‹#›</a:t>
            </a:fld>
            <a:endParaRPr lang="en-US" dirty="0"/>
          </a:p>
        </p:txBody>
      </p:sp>
      <p:sp>
        <p:nvSpPr>
          <p:cNvPr id="5" name="Rectangle 4"/>
          <p:cNvSpPr/>
          <p:nvPr userDrawn="1"/>
        </p:nvSpPr>
        <p:spPr>
          <a:xfrm>
            <a:off x="0" y="136800"/>
            <a:ext cx="151002" cy="127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Footer Placeholder 1"/>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09068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lour Palette - Referenc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9D3136-1026-402F-A917-C9D8CF016CEA}"/>
              </a:ext>
            </a:extLst>
          </p:cNvPr>
          <p:cNvPicPr>
            <a:picLocks noChangeAspect="1"/>
          </p:cNvPicPr>
          <p:nvPr userDrawn="1"/>
        </p:nvPicPr>
        <p:blipFill rotWithShape="1">
          <a:blip r:embed="rId2"/>
          <a:srcRect l="3340" t="3004" r="3617" b="1011"/>
          <a:stretch/>
        </p:blipFill>
        <p:spPr>
          <a:xfrm>
            <a:off x="1162330" y="4121994"/>
            <a:ext cx="1428125" cy="1303447"/>
          </a:xfrm>
          <a:prstGeom prst="rect">
            <a:avLst/>
          </a:prstGeom>
        </p:spPr>
      </p:pic>
      <p:sp>
        <p:nvSpPr>
          <p:cNvPr id="6" name="Title 5"/>
          <p:cNvSpPr>
            <a:spLocks noGrp="1"/>
          </p:cNvSpPr>
          <p:nvPr>
            <p:ph type="title" hasCustomPrompt="1"/>
          </p:nvPr>
        </p:nvSpPr>
        <p:spPr>
          <a:xfrm>
            <a:off x="386953" y="188914"/>
            <a:ext cx="8101013" cy="1003401"/>
          </a:xfrm>
        </p:spPr>
        <p:txBody>
          <a:bodyPr/>
          <a:lstStyle>
            <a:lvl1pPr>
              <a:defRPr/>
            </a:lvl1pPr>
          </a:lstStyle>
          <a:p>
            <a:r>
              <a:rPr lang="en-US" dirty="0" err="1"/>
              <a:t>Colour</a:t>
            </a:r>
            <a:r>
              <a:rPr lang="en-US" dirty="0"/>
              <a:t> palette</a:t>
            </a:r>
          </a:p>
        </p:txBody>
      </p:sp>
      <p:sp>
        <p:nvSpPr>
          <p:cNvPr id="25" name="TextBox 24">
            <a:extLst>
              <a:ext uri="{FF2B5EF4-FFF2-40B4-BE49-F238E27FC236}">
                <a16:creationId xmlns:a16="http://schemas.microsoft.com/office/drawing/2014/main" id="{7EA56CF9-6635-42C9-8B04-ECB4EB603FFD}"/>
              </a:ext>
            </a:extLst>
          </p:cNvPr>
          <p:cNvSpPr txBox="1"/>
          <p:nvPr userDrawn="1"/>
        </p:nvSpPr>
        <p:spPr>
          <a:xfrm>
            <a:off x="1396141" y="1467031"/>
            <a:ext cx="1649718" cy="438582"/>
          </a:xfrm>
          <a:prstGeom prst="rect">
            <a:avLst/>
          </a:prstGeom>
          <a:noFill/>
        </p:spPr>
        <p:txBody>
          <a:bodyPr wrap="square" rtlCol="0">
            <a:spAutoFit/>
          </a:bodyPr>
          <a:lstStyle/>
          <a:p>
            <a:r>
              <a:rPr lang="en-GB" sz="1200" dirty="0">
                <a:solidFill>
                  <a:schemeClr val="tx2"/>
                </a:solidFill>
              </a:rPr>
              <a:t>R90 G90 B90</a:t>
            </a:r>
            <a:r>
              <a:rPr lang="en-GB" sz="1050" dirty="0">
                <a:solidFill>
                  <a:schemeClr val="tx2"/>
                </a:solidFill>
              </a:rPr>
              <a:t/>
            </a:r>
            <a:br>
              <a:rPr lang="en-GB" sz="1050" dirty="0">
                <a:solidFill>
                  <a:schemeClr val="tx2"/>
                </a:solidFill>
              </a:rPr>
            </a:br>
            <a:r>
              <a:rPr lang="en-GB" sz="1050" b="1" dirty="0">
                <a:solidFill>
                  <a:schemeClr val="tx2"/>
                </a:solidFill>
              </a:rPr>
              <a:t>(titles, body text</a:t>
            </a:r>
            <a:r>
              <a:rPr lang="en-GB" sz="1050" b="1" baseline="0" dirty="0">
                <a:solidFill>
                  <a:schemeClr val="tx2"/>
                </a:solidFill>
              </a:rPr>
              <a:t>,</a:t>
            </a:r>
            <a:r>
              <a:rPr lang="en-GB" sz="1050" b="1" dirty="0">
                <a:solidFill>
                  <a:schemeClr val="tx2"/>
                </a:solidFill>
              </a:rPr>
              <a:t> axes)</a:t>
            </a:r>
          </a:p>
        </p:txBody>
      </p:sp>
      <p:sp>
        <p:nvSpPr>
          <p:cNvPr id="28" name="TextBox 27">
            <a:extLst>
              <a:ext uri="{FF2B5EF4-FFF2-40B4-BE49-F238E27FC236}">
                <a16:creationId xmlns:a16="http://schemas.microsoft.com/office/drawing/2014/main" id="{8C7218F0-58FF-42F6-A369-1DC56090D978}"/>
              </a:ext>
            </a:extLst>
          </p:cNvPr>
          <p:cNvSpPr txBox="1"/>
          <p:nvPr userDrawn="1"/>
        </p:nvSpPr>
        <p:spPr>
          <a:xfrm>
            <a:off x="1393916" y="6015494"/>
            <a:ext cx="1649718" cy="438582"/>
          </a:xfrm>
          <a:prstGeom prst="rect">
            <a:avLst/>
          </a:prstGeom>
          <a:noFill/>
        </p:spPr>
        <p:txBody>
          <a:bodyPr wrap="square" rIns="54000" rtlCol="0">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R155 G155 B155</a:t>
            </a:r>
            <a:endParaRPr lang="en-GB" sz="1200" b="1" dirty="0">
              <a:solidFill>
                <a:schemeClr val="tx2"/>
              </a:solidFill>
            </a:endParaRPr>
          </a:p>
          <a:p>
            <a:r>
              <a:rPr lang="en-GB" sz="1050" b="1" dirty="0">
                <a:solidFill>
                  <a:schemeClr val="tx2"/>
                </a:solidFill>
              </a:rPr>
              <a:t>(footers, slide numbers)</a:t>
            </a:r>
          </a:p>
        </p:txBody>
      </p:sp>
      <p:cxnSp>
        <p:nvCxnSpPr>
          <p:cNvPr id="29" name="Straight Connector 28">
            <a:extLst>
              <a:ext uri="{FF2B5EF4-FFF2-40B4-BE49-F238E27FC236}">
                <a16:creationId xmlns:a16="http://schemas.microsoft.com/office/drawing/2014/main" id="{0296A042-7DA0-4F59-93E1-80F83E5FE872}"/>
              </a:ext>
            </a:extLst>
          </p:cNvPr>
          <p:cNvCxnSpPr>
            <a:cxnSpLocks/>
          </p:cNvCxnSpPr>
          <p:nvPr userDrawn="1"/>
        </p:nvCxnSpPr>
        <p:spPr>
          <a:xfrm>
            <a:off x="1376060" y="5059552"/>
            <a:ext cx="0" cy="1488522"/>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439E2EA-4625-4170-8199-4A964D2B27A0}"/>
              </a:ext>
            </a:extLst>
          </p:cNvPr>
          <p:cNvSpPr txBox="1"/>
          <p:nvPr userDrawn="1"/>
        </p:nvSpPr>
        <p:spPr>
          <a:xfrm>
            <a:off x="4455555" y="2673272"/>
            <a:ext cx="3304435" cy="438582"/>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R240 G65 B75</a:t>
            </a:r>
            <a:r>
              <a:rPr lang="en-GB" sz="1050" dirty="0">
                <a:solidFill>
                  <a:schemeClr val="tx2"/>
                </a:solidFill>
              </a:rPr>
              <a:t/>
            </a:r>
            <a:br>
              <a:rPr lang="en-GB" sz="1050" dirty="0">
                <a:solidFill>
                  <a:schemeClr val="tx2"/>
                </a:solidFill>
              </a:rPr>
            </a:br>
            <a:r>
              <a:rPr lang="en-GB" sz="1050" b="1" dirty="0">
                <a:solidFill>
                  <a:schemeClr val="tx2"/>
                </a:solidFill>
              </a:rPr>
              <a:t>(</a:t>
            </a:r>
            <a:r>
              <a:rPr lang="en-GB" sz="1050" b="1" baseline="0" dirty="0">
                <a:solidFill>
                  <a:schemeClr val="tx1"/>
                </a:solidFill>
              </a:rPr>
              <a:t>secondary design colour</a:t>
            </a:r>
            <a:r>
              <a:rPr lang="en-GB" sz="1050" b="1" baseline="0" dirty="0">
                <a:solidFill>
                  <a:schemeClr val="tx2"/>
                </a:solidFill>
              </a:rPr>
              <a:t>)</a:t>
            </a:r>
            <a:endParaRPr lang="en-GB" sz="1050" b="1" dirty="0">
              <a:solidFill>
                <a:schemeClr val="accent2"/>
              </a:solidFill>
            </a:endParaRPr>
          </a:p>
        </p:txBody>
      </p:sp>
      <p:sp>
        <p:nvSpPr>
          <p:cNvPr id="62" name="TextBox 61">
            <a:extLst>
              <a:ext uri="{FF2B5EF4-FFF2-40B4-BE49-F238E27FC236}">
                <a16:creationId xmlns:a16="http://schemas.microsoft.com/office/drawing/2014/main" id="{7943E705-A944-4E87-B558-169474D136C7}"/>
              </a:ext>
            </a:extLst>
          </p:cNvPr>
          <p:cNvSpPr txBox="1"/>
          <p:nvPr userDrawn="1"/>
        </p:nvSpPr>
        <p:spPr>
          <a:xfrm>
            <a:off x="4455555" y="3277432"/>
            <a:ext cx="3304436" cy="438582"/>
          </a:xfrm>
          <a:prstGeom prst="rect">
            <a:avLst/>
          </a:prstGeom>
          <a:noFill/>
        </p:spPr>
        <p:txBody>
          <a:bodyPr wrap="square" rtlCol="0">
            <a:spAutoFit/>
          </a:bodyPr>
          <a:lstStyle/>
          <a:p>
            <a:r>
              <a:rPr lang="en-GB" sz="1200" dirty="0">
                <a:solidFill>
                  <a:schemeClr val="tx2"/>
                </a:solidFill>
              </a:rPr>
              <a:t>R130 G130 B130</a:t>
            </a:r>
          </a:p>
          <a:p>
            <a:r>
              <a:rPr lang="en-GB" sz="1050" b="1" dirty="0">
                <a:solidFill>
                  <a:schemeClr val="tx2"/>
                </a:solidFill>
              </a:rPr>
              <a:t>(placebo) </a:t>
            </a:r>
            <a:endParaRPr lang="en-GB" sz="1050" dirty="0">
              <a:solidFill>
                <a:schemeClr val="accent1"/>
              </a:solidFill>
            </a:endParaRPr>
          </a:p>
        </p:txBody>
      </p:sp>
      <p:sp>
        <p:nvSpPr>
          <p:cNvPr id="64" name="TextBox 63">
            <a:extLst>
              <a:ext uri="{FF2B5EF4-FFF2-40B4-BE49-F238E27FC236}">
                <a16:creationId xmlns:a16="http://schemas.microsoft.com/office/drawing/2014/main" id="{A94BEA38-6572-4EFE-89F5-0167E27698C4}"/>
              </a:ext>
            </a:extLst>
          </p:cNvPr>
          <p:cNvSpPr txBox="1"/>
          <p:nvPr userDrawn="1"/>
        </p:nvSpPr>
        <p:spPr>
          <a:xfrm>
            <a:off x="4455555" y="3878282"/>
            <a:ext cx="3304435" cy="438582"/>
          </a:xfrm>
          <a:prstGeom prst="rect">
            <a:avLst/>
          </a:prstGeom>
          <a:noFill/>
        </p:spPr>
        <p:txBody>
          <a:bodyPr wrap="square" rtlCol="0">
            <a:spAutoFit/>
          </a:bodyPr>
          <a:lstStyle/>
          <a:p>
            <a:r>
              <a:rPr lang="en-GB" sz="1200" dirty="0">
                <a:solidFill>
                  <a:schemeClr val="tx2"/>
                </a:solidFill>
              </a:rPr>
              <a:t>R143 G48 B137</a:t>
            </a:r>
            <a:br>
              <a:rPr lang="en-GB" sz="1200" dirty="0">
                <a:solidFill>
                  <a:schemeClr val="tx2"/>
                </a:solidFill>
              </a:rPr>
            </a:br>
            <a:r>
              <a:rPr lang="en-GB" sz="1050" b="1" dirty="0">
                <a:solidFill>
                  <a:schemeClr val="tx2"/>
                </a:solidFill>
              </a:rPr>
              <a:t>(subtitles, linagliptin, </a:t>
            </a:r>
            <a:r>
              <a:rPr lang="en-GB" sz="1050" b="1" dirty="0">
                <a:solidFill>
                  <a:schemeClr val="tx1"/>
                </a:solidFill>
              </a:rPr>
              <a:t>primary design colour</a:t>
            </a:r>
            <a:r>
              <a:rPr lang="en-GB" sz="1050" b="1" dirty="0">
                <a:solidFill>
                  <a:schemeClr val="tx2"/>
                </a:solidFill>
              </a:rPr>
              <a:t>)</a:t>
            </a:r>
            <a:endParaRPr lang="en-GB" sz="1200" b="1" dirty="0">
              <a:solidFill>
                <a:schemeClr val="tx2"/>
              </a:solidFill>
            </a:endParaRPr>
          </a:p>
        </p:txBody>
      </p:sp>
      <p:sp>
        <p:nvSpPr>
          <p:cNvPr id="30" name="Slide Number Placeholder 3">
            <a:extLst>
              <a:ext uri="{FF2B5EF4-FFF2-40B4-BE49-F238E27FC236}">
                <a16:creationId xmlns:a16="http://schemas.microsoft.com/office/drawing/2014/main" id="{E6A800CA-5594-428F-BA3B-1E7704A01280}"/>
              </a:ext>
            </a:extLst>
          </p:cNvPr>
          <p:cNvSpPr>
            <a:spLocks noGrp="1"/>
          </p:cNvSpPr>
          <p:nvPr>
            <p:ph type="sldNum" sz="quarter" idx="12"/>
          </p:nvPr>
        </p:nvSpPr>
        <p:spPr>
          <a:xfrm>
            <a:off x="8711495" y="6238801"/>
            <a:ext cx="288440" cy="397907"/>
          </a:xfrm>
        </p:spPr>
        <p:txBody>
          <a:bodyPr/>
          <a:lstStyle/>
          <a:p>
            <a:fld id="{79C3E963-6954-AC49-8BE0-E1E970FEA9DB}" type="slidenum">
              <a:rPr lang="en-US" smtClean="0"/>
              <a:t>‹#›</a:t>
            </a:fld>
            <a:endParaRPr lang="en-US" dirty="0"/>
          </a:p>
        </p:txBody>
      </p:sp>
      <p:sp>
        <p:nvSpPr>
          <p:cNvPr id="33" name="Rectangle 32">
            <a:extLst>
              <a:ext uri="{FF2B5EF4-FFF2-40B4-BE49-F238E27FC236}">
                <a16:creationId xmlns:a16="http://schemas.microsoft.com/office/drawing/2014/main" id="{B8C9EB71-9AA2-4FD8-A5D4-DE4F606D5887}"/>
              </a:ext>
            </a:extLst>
          </p:cNvPr>
          <p:cNvSpPr/>
          <p:nvPr userDrawn="1"/>
        </p:nvSpPr>
        <p:spPr bwMode="auto">
          <a:xfrm>
            <a:off x="1322444" y="4921942"/>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cxnSp>
        <p:nvCxnSpPr>
          <p:cNvPr id="48" name="Straight Connector 47">
            <a:extLst>
              <a:ext uri="{FF2B5EF4-FFF2-40B4-BE49-F238E27FC236}">
                <a16:creationId xmlns:a16="http://schemas.microsoft.com/office/drawing/2014/main" id="{0D6EA388-BF44-46F9-99EC-6341CBAD0BB8}"/>
              </a:ext>
            </a:extLst>
          </p:cNvPr>
          <p:cNvCxnSpPr>
            <a:cxnSpLocks/>
            <a:endCxn id="61" idx="1"/>
          </p:cNvCxnSpPr>
          <p:nvPr userDrawn="1"/>
        </p:nvCxnSpPr>
        <p:spPr>
          <a:xfrm>
            <a:off x="2235994" y="3554431"/>
            <a:ext cx="1745017" cy="0"/>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9553A5-931D-486F-8440-BFC84F16A940}"/>
              </a:ext>
            </a:extLst>
          </p:cNvPr>
          <p:cNvCxnSpPr>
            <a:cxnSpLocks/>
          </p:cNvCxnSpPr>
          <p:nvPr userDrawn="1"/>
        </p:nvCxnSpPr>
        <p:spPr>
          <a:xfrm flipV="1">
            <a:off x="2378164" y="4155281"/>
            <a:ext cx="0" cy="248248"/>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EA0239-EA1A-42D1-BE38-F7F791E09AE6}"/>
              </a:ext>
            </a:extLst>
          </p:cNvPr>
          <p:cNvCxnSpPr>
            <a:cxnSpLocks/>
          </p:cNvCxnSpPr>
          <p:nvPr userDrawn="1"/>
        </p:nvCxnSpPr>
        <p:spPr>
          <a:xfrm>
            <a:off x="1807369" y="2359107"/>
            <a:ext cx="2203087" cy="0"/>
          </a:xfrm>
          <a:prstGeom prst="line">
            <a:avLst/>
          </a:prstGeom>
          <a:ln w="25400" cap="sq">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F731E2-5AFB-4AA0-BD6B-24E26F17AE9A}"/>
              </a:ext>
            </a:extLst>
          </p:cNvPr>
          <p:cNvCxnSpPr>
            <a:cxnSpLocks/>
          </p:cNvCxnSpPr>
          <p:nvPr userDrawn="1"/>
        </p:nvCxnSpPr>
        <p:spPr>
          <a:xfrm flipV="1">
            <a:off x="1807827" y="2359026"/>
            <a:ext cx="0" cy="2044503"/>
          </a:xfrm>
          <a:prstGeom prst="line">
            <a:avLst/>
          </a:prstGeom>
          <a:ln w="25400" cap="sq">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231B83-7693-436A-907F-E207165E2552}"/>
              </a:ext>
            </a:extLst>
          </p:cNvPr>
          <p:cNvCxnSpPr>
            <a:cxnSpLocks/>
          </p:cNvCxnSpPr>
          <p:nvPr userDrawn="1"/>
        </p:nvCxnSpPr>
        <p:spPr>
          <a:xfrm flipV="1">
            <a:off x="2234078" y="3555207"/>
            <a:ext cx="0" cy="848323"/>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E1F1C8-1487-49A2-972E-458FAA7ED473}"/>
              </a:ext>
            </a:extLst>
          </p:cNvPr>
          <p:cNvCxnSpPr>
            <a:cxnSpLocks/>
          </p:cNvCxnSpPr>
          <p:nvPr userDrawn="1"/>
        </p:nvCxnSpPr>
        <p:spPr>
          <a:xfrm>
            <a:off x="2382441" y="4154301"/>
            <a:ext cx="1598570" cy="0"/>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4B5B42-9576-4BC0-A91F-5A063C44C5F5}"/>
              </a:ext>
            </a:extLst>
          </p:cNvPr>
          <p:cNvCxnSpPr>
            <a:cxnSpLocks/>
            <a:stCxn id="36" idx="0"/>
          </p:cNvCxnSpPr>
          <p:nvPr userDrawn="1"/>
        </p:nvCxnSpPr>
        <p:spPr>
          <a:xfrm flipV="1">
            <a:off x="1376443" y="1539890"/>
            <a:ext cx="3188" cy="2870780"/>
          </a:xfrm>
          <a:prstGeom prst="line">
            <a:avLst/>
          </a:prstGeom>
          <a:ln w="254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B33B0D5-1669-4273-B629-931EF6C90FCE}"/>
              </a:ext>
            </a:extLst>
          </p:cNvPr>
          <p:cNvSpPr/>
          <p:nvPr userDrawn="1"/>
        </p:nvSpPr>
        <p:spPr bwMode="auto">
          <a:xfrm>
            <a:off x="1322444"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sp>
        <p:nvSpPr>
          <p:cNvPr id="42" name="Rectangle 41">
            <a:extLst>
              <a:ext uri="{FF2B5EF4-FFF2-40B4-BE49-F238E27FC236}">
                <a16:creationId xmlns:a16="http://schemas.microsoft.com/office/drawing/2014/main" id="{3EC16324-8BEB-4FCF-9859-A2D9FDE5DB39}"/>
              </a:ext>
            </a:extLst>
          </p:cNvPr>
          <p:cNvSpPr/>
          <p:nvPr userDrawn="1"/>
        </p:nvSpPr>
        <p:spPr bwMode="auto">
          <a:xfrm>
            <a:off x="2324164"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sp>
        <p:nvSpPr>
          <p:cNvPr id="68" name="Rectangle 67">
            <a:extLst>
              <a:ext uri="{FF2B5EF4-FFF2-40B4-BE49-F238E27FC236}">
                <a16:creationId xmlns:a16="http://schemas.microsoft.com/office/drawing/2014/main" id="{5D133580-87FE-4400-AB67-867FA8B4F5CE}"/>
              </a:ext>
            </a:extLst>
          </p:cNvPr>
          <p:cNvSpPr/>
          <p:nvPr userDrawn="1"/>
        </p:nvSpPr>
        <p:spPr bwMode="auto">
          <a:xfrm>
            <a:off x="2180078"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cxnSp>
        <p:nvCxnSpPr>
          <p:cNvPr id="35" name="Straight Connector 34">
            <a:extLst>
              <a:ext uri="{FF2B5EF4-FFF2-40B4-BE49-F238E27FC236}">
                <a16:creationId xmlns:a16="http://schemas.microsoft.com/office/drawing/2014/main" id="{F7D276DC-CA13-43A5-B2CE-5F505D18FE54}"/>
              </a:ext>
            </a:extLst>
          </p:cNvPr>
          <p:cNvCxnSpPr>
            <a:cxnSpLocks/>
          </p:cNvCxnSpPr>
          <p:nvPr userDrawn="1"/>
        </p:nvCxnSpPr>
        <p:spPr>
          <a:xfrm>
            <a:off x="1953816" y="2954270"/>
            <a:ext cx="2056640" cy="0"/>
          </a:xfrm>
          <a:prstGeom prst="line">
            <a:avLst/>
          </a:prstGeom>
          <a:ln w="25400" cap="sq">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B9EF83-45B1-48CF-8724-D1033CA44570}"/>
              </a:ext>
            </a:extLst>
          </p:cNvPr>
          <p:cNvCxnSpPr>
            <a:cxnSpLocks/>
          </p:cNvCxnSpPr>
          <p:nvPr userDrawn="1"/>
        </p:nvCxnSpPr>
        <p:spPr>
          <a:xfrm flipV="1">
            <a:off x="1946673" y="2955132"/>
            <a:ext cx="0" cy="1448397"/>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208DDD8-477C-4920-BEAE-10FB186E7A56}"/>
              </a:ext>
            </a:extLst>
          </p:cNvPr>
          <p:cNvSpPr/>
          <p:nvPr userDrawn="1"/>
        </p:nvSpPr>
        <p:spPr bwMode="auto">
          <a:xfrm>
            <a:off x="1753828"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sp>
        <p:nvSpPr>
          <p:cNvPr id="39" name="Rectangle 38">
            <a:extLst>
              <a:ext uri="{FF2B5EF4-FFF2-40B4-BE49-F238E27FC236}">
                <a16:creationId xmlns:a16="http://schemas.microsoft.com/office/drawing/2014/main" id="{E6849B46-34ED-4CD8-BF20-C95F081C4CD1}"/>
              </a:ext>
            </a:extLst>
          </p:cNvPr>
          <p:cNvSpPr/>
          <p:nvPr userDrawn="1"/>
        </p:nvSpPr>
        <p:spPr bwMode="auto">
          <a:xfrm>
            <a:off x="1894917"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cxnSp>
        <p:nvCxnSpPr>
          <p:cNvPr id="52" name="Straight Connector 51">
            <a:extLst>
              <a:ext uri="{FF2B5EF4-FFF2-40B4-BE49-F238E27FC236}">
                <a16:creationId xmlns:a16="http://schemas.microsoft.com/office/drawing/2014/main" id="{6BC47061-7E19-49E2-80BC-503C2ABC3203}"/>
              </a:ext>
            </a:extLst>
          </p:cNvPr>
          <p:cNvCxnSpPr>
            <a:cxnSpLocks/>
          </p:cNvCxnSpPr>
          <p:nvPr userDrawn="1"/>
        </p:nvCxnSpPr>
        <p:spPr>
          <a:xfrm>
            <a:off x="2525316" y="4754668"/>
            <a:ext cx="1455695" cy="0"/>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222BC3A-59AB-4FC8-BFF2-8480764A030D}"/>
              </a:ext>
            </a:extLst>
          </p:cNvPr>
          <p:cNvCxnSpPr>
            <a:cxnSpLocks/>
          </p:cNvCxnSpPr>
          <p:nvPr userDrawn="1"/>
        </p:nvCxnSpPr>
        <p:spPr>
          <a:xfrm flipV="1">
            <a:off x="2519074" y="4560096"/>
            <a:ext cx="0" cy="195261"/>
          </a:xfrm>
          <a:prstGeom prst="line">
            <a:avLst/>
          </a:prstGeom>
          <a:ln w="25400" cap="sq">
            <a:solidFill>
              <a:schemeClr val="accent2"/>
            </a:solidFill>
            <a:miter lim="800000"/>
          </a:ln>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3EAD6A86-C0E4-46DD-9DE8-AE433C118291}"/>
              </a:ext>
            </a:extLst>
          </p:cNvPr>
          <p:cNvSpPr/>
          <p:nvPr userDrawn="1"/>
        </p:nvSpPr>
        <p:spPr bwMode="auto">
          <a:xfrm>
            <a:off x="2469350" y="4410671"/>
            <a:ext cx="108000" cy="142373"/>
          </a:xfrm>
          <a:prstGeom prst="rect">
            <a:avLst/>
          </a:prstGeom>
          <a:noFill/>
          <a:ln w="19050" algn="ctr">
            <a:solidFill>
              <a:srgbClr val="FF0000"/>
            </a:solidFill>
            <a:miter lim="800000"/>
            <a:headEnd/>
            <a:tailEnd/>
          </a:ln>
          <a:effectLst/>
        </p:spPr>
        <p:txBody>
          <a:bodyPr lIns="52462" tIns="26231" rIns="52462" bIns="26231" rtlCol="0" anchor="ctr"/>
          <a:lstStyle/>
          <a:p>
            <a:pPr marL="171450" indent="-171450" algn="ctr">
              <a:spcBef>
                <a:spcPts val="450"/>
              </a:spcBef>
              <a:buClr>
                <a:srgbClr val="F0414B"/>
              </a:buClr>
              <a:buFont typeface="Arial" panose="020B0604020202020204" pitchFamily="34" charset="0"/>
              <a:buChar char="•"/>
            </a:pPr>
            <a:endParaRPr lang="en-GB" sz="1500" dirty="0">
              <a:solidFill>
                <a:srgbClr val="5A5A5A"/>
              </a:solidFill>
            </a:endParaRPr>
          </a:p>
        </p:txBody>
      </p:sp>
      <p:sp>
        <p:nvSpPr>
          <p:cNvPr id="57" name="Rectangle 56">
            <a:extLst>
              <a:ext uri="{FF2B5EF4-FFF2-40B4-BE49-F238E27FC236}">
                <a16:creationId xmlns:a16="http://schemas.microsoft.com/office/drawing/2014/main" id="{DA712085-9E6D-45F2-8142-57E170A699B3}"/>
              </a:ext>
            </a:extLst>
          </p:cNvPr>
          <p:cNvSpPr/>
          <p:nvPr userDrawn="1"/>
        </p:nvSpPr>
        <p:spPr>
          <a:xfrm>
            <a:off x="3981011" y="2702270"/>
            <a:ext cx="378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61" name="Rectangle 60">
            <a:extLst>
              <a:ext uri="{FF2B5EF4-FFF2-40B4-BE49-F238E27FC236}">
                <a16:creationId xmlns:a16="http://schemas.microsoft.com/office/drawing/2014/main" id="{C84CA7DB-EB6D-40FB-8A78-30D54D0D5DD6}"/>
              </a:ext>
            </a:extLst>
          </p:cNvPr>
          <p:cNvSpPr/>
          <p:nvPr userDrawn="1"/>
        </p:nvSpPr>
        <p:spPr>
          <a:xfrm>
            <a:off x="3981011" y="3302431"/>
            <a:ext cx="378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63" name="Rectangle 62">
            <a:extLst>
              <a:ext uri="{FF2B5EF4-FFF2-40B4-BE49-F238E27FC236}">
                <a16:creationId xmlns:a16="http://schemas.microsoft.com/office/drawing/2014/main" id="{8B80F470-D975-46FA-81FE-A0A03417D954}"/>
              </a:ext>
            </a:extLst>
          </p:cNvPr>
          <p:cNvSpPr/>
          <p:nvPr userDrawn="1"/>
        </p:nvSpPr>
        <p:spPr>
          <a:xfrm>
            <a:off x="3981011" y="3902592"/>
            <a:ext cx="378000"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32" name="Rectangle 31">
            <a:extLst>
              <a:ext uri="{FF2B5EF4-FFF2-40B4-BE49-F238E27FC236}">
                <a16:creationId xmlns:a16="http://schemas.microsoft.com/office/drawing/2014/main" id="{3BA88EB4-0C4D-44B2-87CA-6D4DD834FCCA}"/>
              </a:ext>
            </a:extLst>
          </p:cNvPr>
          <p:cNvSpPr/>
          <p:nvPr userDrawn="1"/>
        </p:nvSpPr>
        <p:spPr>
          <a:xfrm>
            <a:off x="3981011" y="4502752"/>
            <a:ext cx="378000" cy="5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34" name="Rectangle 33">
            <a:extLst>
              <a:ext uri="{FF2B5EF4-FFF2-40B4-BE49-F238E27FC236}">
                <a16:creationId xmlns:a16="http://schemas.microsoft.com/office/drawing/2014/main" id="{8B3A7446-44A2-4A3B-B651-67F902B37D07}"/>
              </a:ext>
            </a:extLst>
          </p:cNvPr>
          <p:cNvSpPr/>
          <p:nvPr userDrawn="1"/>
        </p:nvSpPr>
        <p:spPr>
          <a:xfrm>
            <a:off x="3981011" y="2107107"/>
            <a:ext cx="378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p>
        </p:txBody>
      </p:sp>
      <p:sp>
        <p:nvSpPr>
          <p:cNvPr id="54" name="TextBox 53">
            <a:extLst>
              <a:ext uri="{FF2B5EF4-FFF2-40B4-BE49-F238E27FC236}">
                <a16:creationId xmlns:a16="http://schemas.microsoft.com/office/drawing/2014/main" id="{220AEB54-1375-444C-BF9E-578943DAD180}"/>
              </a:ext>
            </a:extLst>
          </p:cNvPr>
          <p:cNvSpPr txBox="1"/>
          <p:nvPr userDrawn="1"/>
        </p:nvSpPr>
        <p:spPr>
          <a:xfrm>
            <a:off x="4455556" y="2082108"/>
            <a:ext cx="4126471" cy="438582"/>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R189 G37 B83</a:t>
            </a:r>
            <a:r>
              <a:rPr lang="en-GB" sz="1050" dirty="0">
                <a:solidFill>
                  <a:schemeClr val="tx2"/>
                </a:solidFill>
              </a:rPr>
              <a:t/>
            </a:r>
            <a:br>
              <a:rPr lang="en-GB" sz="1050" dirty="0">
                <a:solidFill>
                  <a:schemeClr val="tx2"/>
                </a:solidFill>
              </a:rPr>
            </a:br>
            <a:r>
              <a:rPr lang="en-GB" sz="1050" b="1" dirty="0">
                <a:solidFill>
                  <a:schemeClr val="tx2"/>
                </a:solidFill>
              </a:rPr>
              <a:t>(</a:t>
            </a:r>
            <a:r>
              <a:rPr lang="en-GB" sz="1050" b="1" baseline="0" dirty="0">
                <a:solidFill>
                  <a:schemeClr val="tx1"/>
                </a:solidFill>
              </a:rPr>
              <a:t>cardiology topic-specific elements [e.g. icons or text boxes]</a:t>
            </a:r>
            <a:r>
              <a:rPr lang="en-GB" sz="1050" b="1" baseline="0" dirty="0">
                <a:solidFill>
                  <a:schemeClr val="tx2"/>
                </a:solidFill>
              </a:rPr>
              <a:t>)</a:t>
            </a:r>
            <a:endParaRPr lang="en-GB" sz="1050" b="1" dirty="0">
              <a:solidFill>
                <a:schemeClr val="accent2"/>
              </a:solidFill>
            </a:endParaRPr>
          </a:p>
        </p:txBody>
      </p:sp>
      <p:sp>
        <p:nvSpPr>
          <p:cNvPr id="55" name="TextBox 54">
            <a:extLst>
              <a:ext uri="{FF2B5EF4-FFF2-40B4-BE49-F238E27FC236}">
                <a16:creationId xmlns:a16="http://schemas.microsoft.com/office/drawing/2014/main" id="{6139AAD0-A06E-4182-B7E1-C93B5622D714}"/>
              </a:ext>
            </a:extLst>
          </p:cNvPr>
          <p:cNvSpPr txBox="1"/>
          <p:nvPr userDrawn="1"/>
        </p:nvSpPr>
        <p:spPr>
          <a:xfrm>
            <a:off x="4455555" y="4473768"/>
            <a:ext cx="4126471" cy="438582"/>
          </a:xfrm>
          <a:prstGeom prst="rect">
            <a:avLst/>
          </a:prstGeom>
          <a:noFill/>
        </p:spPr>
        <p:txBody>
          <a:bodyPr wrap="square" rtlCol="0">
            <a:spAutoFit/>
          </a:bodyPr>
          <a:lstStyle/>
          <a:p>
            <a:r>
              <a:rPr lang="en-GB" sz="1200" dirty="0">
                <a:solidFill>
                  <a:schemeClr val="tx2"/>
                </a:solidFill>
              </a:rPr>
              <a:t>R0 G64 B130</a:t>
            </a:r>
            <a:br>
              <a:rPr lang="en-GB" sz="1200" dirty="0">
                <a:solidFill>
                  <a:schemeClr val="tx2"/>
                </a:solidFill>
              </a:rPr>
            </a:br>
            <a:r>
              <a:rPr lang="en-GB" sz="1050" b="1" dirty="0">
                <a:solidFill>
                  <a:schemeClr val="tx2"/>
                </a:solidFill>
              </a:rPr>
              <a:t>(nephrology topic-specific elements [e.g. icons or text boxes])</a:t>
            </a:r>
            <a:endParaRPr lang="en-GB" sz="1200" b="1" dirty="0">
              <a:solidFill>
                <a:schemeClr val="tx2"/>
              </a:solidFill>
            </a:endParaRPr>
          </a:p>
        </p:txBody>
      </p:sp>
    </p:spTree>
    <p:extLst>
      <p:ext uri="{BB962C8B-B14F-4D97-AF65-F5344CB8AC3E}">
        <p14:creationId xmlns:p14="http://schemas.microsoft.com/office/powerpoint/2010/main" val="2156804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5974500"/>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429617" y="3412800"/>
            <a:ext cx="3782344" cy="10368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7" y="2164800"/>
            <a:ext cx="3782344" cy="1166400"/>
          </a:xfrm>
        </p:spPr>
        <p:txBody>
          <a:bodyPr anchor="b" anchorCtr="0"/>
          <a:lstStyle>
            <a:lvl1pPr>
              <a:defRPr sz="280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sz="quarter" idx="12" hasCustomPrompt="1"/>
          </p:nvPr>
        </p:nvSpPr>
        <p:spPr>
          <a:xfrm>
            <a:off x="4644008" y="5445225"/>
            <a:ext cx="4248472" cy="383116"/>
          </a:xfrm>
        </p:spPr>
        <p:txBody>
          <a:bodyPr anchor="b" anchorCtr="0"/>
          <a:lstStyle>
            <a:lvl1pPr marL="0" indent="0" algn="r">
              <a:buNone/>
              <a:defRPr sz="1200" baseline="0">
                <a:solidFill>
                  <a:schemeClr val="bg1"/>
                </a:solidFill>
              </a:defRPr>
            </a:lvl1pPr>
          </a:lstStyle>
          <a:p>
            <a:pPr lvl="0"/>
            <a:r>
              <a:rPr lang="en-GB" sz="1400" dirty="0"/>
              <a:t>Date of prep goes here if required</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15" y="6269880"/>
            <a:ext cx="443998" cy="32250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36" y="6275424"/>
            <a:ext cx="776743" cy="313731"/>
          </a:xfrm>
          <a:prstGeom prst="rect">
            <a:avLst/>
          </a:prstGeom>
        </p:spPr>
      </p:pic>
    </p:spTree>
    <p:extLst>
      <p:ext uri="{BB962C8B-B14F-4D97-AF65-F5344CB8AC3E}">
        <p14:creationId xmlns:p14="http://schemas.microsoft.com/office/powerpoint/2010/main" val="2943177172"/>
      </p:ext>
    </p:extLst>
  </p:cSld>
  <p:clrMapOvr>
    <a:masterClrMapping/>
  </p:clrMapOvr>
  <p:extLst mod="1">
    <p:ext uri="{DCECCB84-F9BA-43D5-87BE-67443E8EF086}">
      <p15:sldGuideLst xmlns:p15="http://schemas.microsoft.com/office/powerpoint/2012/main">
        <p15:guide id="1" orient="horz" pos="2957">
          <p15:clr>
            <a:srgbClr val="FBAE40"/>
          </p15:clr>
        </p15:guide>
        <p15:guide id="2" orient="horz" pos="310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429616" y="3412800"/>
            <a:ext cx="5801867" cy="103680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edit Master subtitle style</a:t>
            </a:r>
          </a:p>
          <a:p>
            <a:pPr lvl="0"/>
            <a:endParaRPr lang="en-GB" dirty="0"/>
          </a:p>
        </p:txBody>
      </p:sp>
      <p:sp>
        <p:nvSpPr>
          <p:cNvPr id="19" name="Title 18"/>
          <p:cNvSpPr>
            <a:spLocks noGrp="1"/>
          </p:cNvSpPr>
          <p:nvPr>
            <p:ph type="title"/>
          </p:nvPr>
        </p:nvSpPr>
        <p:spPr>
          <a:xfrm>
            <a:off x="429616" y="2164800"/>
            <a:ext cx="5801867" cy="1166400"/>
          </a:xfrm>
        </p:spPr>
        <p:txBody>
          <a:bodyPr anchor="b" anchorCtr="0"/>
          <a:lstStyle>
            <a:lvl1pPr>
              <a:defRPr sz="2800">
                <a:solidFill>
                  <a:schemeClr val="accent1"/>
                </a:solidFill>
              </a:defRPr>
            </a:lvl1pPr>
          </a:lstStyle>
          <a:p>
            <a:r>
              <a:rPr lang="en-US"/>
              <a:t>Click to edit Master title style</a:t>
            </a:r>
            <a:endParaRPr lang="en-GB" dirty="0"/>
          </a:p>
        </p:txBody>
      </p:sp>
      <p:sp>
        <p:nvSpPr>
          <p:cNvPr id="3" name="Text Placeholder 2"/>
          <p:cNvSpPr>
            <a:spLocks noGrp="1"/>
          </p:cNvSpPr>
          <p:nvPr>
            <p:ph type="body" sz="quarter" idx="12" hasCustomPrompt="1"/>
          </p:nvPr>
        </p:nvSpPr>
        <p:spPr>
          <a:xfrm>
            <a:off x="429618" y="4533123"/>
            <a:ext cx="5813425" cy="383116"/>
          </a:xfrm>
        </p:spPr>
        <p:txBody>
          <a:bodyPr anchor="b" anchorCtr="0"/>
          <a:lstStyle>
            <a:lvl1pPr marL="0" indent="0">
              <a:buNone/>
              <a:defRPr sz="1400" baseline="0">
                <a:solidFill>
                  <a:schemeClr val="tx1"/>
                </a:solidFill>
              </a:defRPr>
            </a:lvl1pPr>
          </a:lstStyle>
          <a:p>
            <a:pPr lvl="0"/>
            <a:r>
              <a:rPr lang="en-GB" sz="1400" dirty="0"/>
              <a:t>Date of prep goes here if required</a:t>
            </a:r>
            <a:endParaRPr lang="en-GB" dirty="0"/>
          </a:p>
        </p:txBody>
      </p:sp>
      <p:cxnSp>
        <p:nvCxnSpPr>
          <p:cNvPr id="17" name="Straight Connector 16"/>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0" y="5974500"/>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584470"/>
      </p:ext>
    </p:extLst>
  </p:cSld>
  <p:clrMapOvr>
    <a:masterClrMapping/>
  </p:clrMapOvr>
  <p:extLst mod="1">
    <p:ext uri="{DCECCB84-F9BA-43D5-87BE-67443E8EF086}">
      <p15:sldGuideLst xmlns:p15="http://schemas.microsoft.com/office/powerpoint/2012/main">
        <p15:guide id="1" pos="2880">
          <p15:clr>
            <a:srgbClr val="FBAE40"/>
          </p15:clr>
        </p15:guide>
        <p15:guide id="2" orient="horz" pos="1620">
          <p15:clr>
            <a:srgbClr val="FBAE40"/>
          </p15:clr>
        </p15:guide>
        <p15:guide id="3" orient="horz" pos="293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961605"/>
            <a:ext cx="8229600" cy="4203700"/>
          </a:xfrm>
        </p:spPr>
        <p:txBody>
          <a:bodyPr/>
          <a:lstStyle>
            <a:lvl1pPr marL="177800" indent="-177800">
              <a:defRPr>
                <a:solidFill>
                  <a:schemeClr val="tx2"/>
                </a:solidFill>
              </a:defRPr>
            </a:lvl1pPr>
            <a:lvl2pPr marL="450850" indent="-273050">
              <a:defRPr sz="1800">
                <a:solidFill>
                  <a:schemeClr val="tx2"/>
                </a:solidFill>
              </a:defRPr>
            </a:lvl2pPr>
            <a:lvl3pPr marL="628650" indent="-177800">
              <a:defRPr>
                <a:solidFill>
                  <a:schemeClr val="tx2"/>
                </a:solidFill>
              </a:defRPr>
            </a:lvl3pPr>
            <a:lvl4pPr marL="895350" indent="-266700">
              <a:defRPr>
                <a:solidFill>
                  <a:schemeClr val="tx2"/>
                </a:solidFill>
              </a:defRPr>
            </a:lvl4pPr>
            <a:lvl5pPr marL="1079500" indent="-18415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8" name="Straight Connector 17"/>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3815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9" name="Content Placeholder 18"/>
          <p:cNvSpPr>
            <a:spLocks noGrp="1"/>
          </p:cNvSpPr>
          <p:nvPr>
            <p:ph sz="quarter" idx="11"/>
          </p:nvPr>
        </p:nvSpPr>
        <p:spPr>
          <a:xfrm>
            <a:off x="457200" y="1372800"/>
            <a:ext cx="8229600" cy="4171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Title 3"/>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20" name="Slide Number Placeholder 19"/>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1" name="Straight Connector 10"/>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523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ext Placeholder 4"/>
          <p:cNvSpPr>
            <a:spLocks noGrp="1"/>
          </p:cNvSpPr>
          <p:nvPr>
            <p:ph type="body" sz="quarter" idx="11" hasCustomPrompt="1"/>
          </p:nvPr>
        </p:nvSpPr>
        <p:spPr>
          <a:xfrm>
            <a:off x="474662" y="1331384"/>
            <a:ext cx="8254800" cy="604800"/>
          </a:xfrm>
        </p:spPr>
        <p:txBody>
          <a:bodyPr/>
          <a:lstStyle>
            <a:lvl1pPr marL="0" indent="0">
              <a:buNone/>
              <a:defRPr sz="1800" b="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a:p>
        </p:txBody>
      </p:sp>
      <p:sp>
        <p:nvSpPr>
          <p:cNvPr id="8" name="Slide Number Placeholder 7"/>
          <p:cNvSpPr>
            <a:spLocks noGrp="1"/>
          </p:cNvSpPr>
          <p:nvPr>
            <p:ph type="sldNum" sz="quarter" idx="12"/>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1" name="Straight Connector 10"/>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39051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a:p>
        </p:txBody>
      </p:sp>
      <p:sp>
        <p:nvSpPr>
          <p:cNvPr id="7" name="Slide Number Placeholder 6"/>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0" name="Straight Connector 9"/>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736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80069"/>
            <a:ext cx="3977640" cy="4195233"/>
          </a:xfrm>
        </p:spPr>
        <p:txBody>
          <a:bodyPr/>
          <a:lstStyle>
            <a:lvl1pPr marL="177800" indent="-177800">
              <a:defRPr sz="1800">
                <a:solidFill>
                  <a:schemeClr val="tx2"/>
                </a:solidFill>
              </a:defRPr>
            </a:lvl1pPr>
            <a:lvl2pPr>
              <a:defRPr sz="1800">
                <a:solidFill>
                  <a:schemeClr val="tx2"/>
                </a:solidFill>
              </a:defRPr>
            </a:lvl2pPr>
            <a:lvl3pPr marL="628650" indent="-177800">
              <a:defRPr sz="1600">
                <a:solidFill>
                  <a:schemeClr val="tx2"/>
                </a:solidFill>
              </a:defRPr>
            </a:lvl3pPr>
            <a:lvl4pPr marL="806450" indent="-177800">
              <a:tabLst/>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60" y="1380069"/>
            <a:ext cx="3977640" cy="4195233"/>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06450" indent="-177800">
              <a:defRPr sz="1600">
                <a:solidFill>
                  <a:schemeClr val="tx2"/>
                </a:solidFill>
              </a:defRPr>
            </a:lvl4pPr>
            <a:lvl5pPr marL="984250" indent="-177800">
              <a:defRPr sz="14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endParaRPr lang="en-GB" dirty="0">
              <a:solidFill>
                <a:srgbClr val="5A5A5A">
                  <a:lumMod val="60000"/>
                  <a:lumOff val="40000"/>
                </a:srgbClr>
              </a:solidFill>
            </a:endParaRPr>
          </a:p>
        </p:txBody>
      </p:sp>
      <p:sp>
        <p:nvSpPr>
          <p:cNvPr id="7" name="Title 6"/>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9" name="Slide Number Placeholder 8"/>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2" name="Straight Connector 11"/>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59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5" y="6423025"/>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029FE08B-9FAE-4796-BED5-77EE9658AE07}" type="slidenum">
              <a:rPr lang="nl-NL"/>
              <a:pPr/>
              <a:t>‹#›</a:t>
            </a:fld>
            <a:endParaRPr lang="nl-NL"/>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371600"/>
            <a:ext cx="3977640" cy="639763"/>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11361"/>
            <a:ext cx="3977640" cy="3563939"/>
          </a:xfrm>
        </p:spPr>
        <p:txBody>
          <a:bodyPr/>
          <a:lstStyle>
            <a:lvl1pPr>
              <a:defRPr sz="1800">
                <a:solidFill>
                  <a:schemeClr val="tx2"/>
                </a:solidFill>
              </a:defRPr>
            </a:lvl1pPr>
            <a:lvl2pPr>
              <a:defRPr sz="1800">
                <a:solidFill>
                  <a:schemeClr val="tx2"/>
                </a:solidFill>
              </a:defRPr>
            </a:lvl2pPr>
            <a:lvl3pPr marL="628650" indent="-174625">
              <a:defRPr sz="1600">
                <a:solidFill>
                  <a:schemeClr val="tx2"/>
                </a:solidFill>
              </a:defRPr>
            </a:lvl3pPr>
            <a:lvl4pPr marL="895350" indent="-266700">
              <a:defRPr sz="1600">
                <a:solidFill>
                  <a:schemeClr val="tx2"/>
                </a:solidFill>
              </a:defRPr>
            </a:lvl4pPr>
            <a:lvl5pPr marL="1079500" indent="-184150">
              <a:tabLst>
                <a:tab pos="1079500" algn="l"/>
                <a:tab pos="1346200" algn="l"/>
              </a:tabLst>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09160" y="1371600"/>
            <a:ext cx="3977640" cy="639763"/>
          </a:xfr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60" y="2011361"/>
            <a:ext cx="3977640" cy="3563939"/>
          </a:xfrm>
        </p:spPr>
        <p:txBody>
          <a:bodyPr/>
          <a:lstStyle>
            <a:lvl1pPr>
              <a:defRPr sz="1800">
                <a:solidFill>
                  <a:schemeClr val="tx2"/>
                </a:solidFill>
              </a:defRPr>
            </a:lvl1pPr>
            <a:lvl2pPr>
              <a:defRPr sz="1800">
                <a:solidFill>
                  <a:schemeClr val="tx2"/>
                </a:solidFill>
              </a:defRPr>
            </a:lvl2pPr>
            <a:lvl3pPr marL="627063" indent="-176213">
              <a:defRPr sz="1600">
                <a:solidFill>
                  <a:schemeClr val="tx2"/>
                </a:solidFill>
              </a:defRPr>
            </a:lvl3pPr>
            <a:lvl4pPr marL="895350" indent="-266700">
              <a:defRPr sz="1600">
                <a:solidFill>
                  <a:schemeClr val="tx2"/>
                </a:solidFill>
              </a:defRPr>
            </a:lvl4pPr>
            <a:lvl5pPr marL="1079500" indent="-184150">
              <a:defRPr sz="14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p:txBody>
          <a:bodyPr/>
          <a:lstStyle/>
          <a:p>
            <a:endParaRPr lang="en-GB" dirty="0">
              <a:solidFill>
                <a:srgbClr val="5A5A5A">
                  <a:lumMod val="60000"/>
                  <a:lumOff val="40000"/>
                </a:srgbClr>
              </a:solidFill>
            </a:endParaRPr>
          </a:p>
        </p:txBody>
      </p:sp>
      <p:sp>
        <p:nvSpPr>
          <p:cNvPr id="9" name="Title 8"/>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dirty="0"/>
          </a:p>
        </p:txBody>
      </p:sp>
      <p:sp>
        <p:nvSpPr>
          <p:cNvPr id="11" name="Slide Number Placeholder 10"/>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23" name="Straight Connector 22"/>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6438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372800"/>
            <a:ext cx="8229600" cy="4204800"/>
          </a:xfrm>
        </p:spPr>
        <p:txBody>
          <a:bodyPr/>
          <a:lstStyle/>
          <a:p>
            <a:r>
              <a:rPr lang="en-US" dirty="0"/>
              <a:t>Click icon to add table</a:t>
            </a:r>
            <a:endParaRPr lang="en-GB" dirty="0"/>
          </a:p>
        </p:txBody>
      </p:sp>
      <p:sp>
        <p:nvSpPr>
          <p:cNvPr id="4" name="Footer Placeholder 3"/>
          <p:cNvSpPr>
            <a:spLocks noGrp="1"/>
          </p:cNvSpPr>
          <p:nvPr>
            <p:ph type="ftr" sz="quarter" idx="12"/>
          </p:nvPr>
        </p:nvSpPr>
        <p:spPr/>
        <p:txBody>
          <a:bodyPr/>
          <a:lstStyle/>
          <a:p>
            <a:endParaRPr lang="en-GB" dirty="0">
              <a:solidFill>
                <a:srgbClr val="5A5A5A">
                  <a:lumMod val="60000"/>
                  <a:lumOff val="40000"/>
                </a:srgbClr>
              </a:solidFill>
            </a:endParaRPr>
          </a:p>
        </p:txBody>
      </p:sp>
      <p:sp>
        <p:nvSpPr>
          <p:cNvPr id="5" name="Title 4"/>
          <p:cNvSpPr>
            <a:spLocks noGrp="1"/>
          </p:cNvSpPr>
          <p:nvPr>
            <p:ph type="title"/>
          </p:nvPr>
        </p:nvSpPr>
        <p:spPr>
          <a:xfrm>
            <a:off x="457200" y="163200"/>
            <a:ext cx="8435975" cy="914400"/>
          </a:xfrm>
        </p:spPr>
        <p:txBody>
          <a:bodyPr/>
          <a:lstStyle>
            <a:lvl1pPr>
              <a:defRPr>
                <a:solidFill>
                  <a:schemeClr val="accent1"/>
                </a:solidFill>
              </a:defRPr>
            </a:lvl1pPr>
          </a:lstStyle>
          <a:p>
            <a:r>
              <a:rPr lang="en-US"/>
              <a:t>Click to edit Master title style</a:t>
            </a:r>
            <a:endParaRPr lang="en-GB"/>
          </a:p>
        </p:txBody>
      </p:sp>
      <p:sp>
        <p:nvSpPr>
          <p:cNvPr id="11" name="Slide Number Placeholder 10"/>
          <p:cNvSpPr>
            <a:spLocks noGrp="1"/>
          </p:cNvSpPr>
          <p:nvPr>
            <p:ph type="sldNum" sz="quarter" idx="13"/>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cxnSp>
        <p:nvCxnSpPr>
          <p:cNvPr id="12" name="Straight Connector 11"/>
          <p:cNvCxnSpPr/>
          <p:nvPr userDrawn="1"/>
        </p:nvCxnSpPr>
        <p:spPr>
          <a:xfrm>
            <a:off x="0" y="1147201"/>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2422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to be avoid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solidFill>
                <a:srgbClr val="5A5A5A">
                  <a:lumMod val="60000"/>
                  <a:lumOff val="40000"/>
                </a:srgbClr>
              </a:solidFill>
            </a:endParaRPr>
          </a:p>
        </p:txBody>
      </p:sp>
      <p:sp>
        <p:nvSpPr>
          <p:cNvPr id="4" name="Slide Number Placeholder 3"/>
          <p:cNvSpPr>
            <a:spLocks noGrp="1"/>
          </p:cNvSpPr>
          <p:nvPr>
            <p:ph type="sldNum" sz="quarter" idx="11"/>
          </p:nvPr>
        </p:nvSpPr>
        <p:spPr/>
        <p:txBody>
          <a:body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958112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44600" y="3645024"/>
            <a:ext cx="8254800" cy="604800"/>
          </a:xfrm>
        </p:spPr>
        <p:txBody>
          <a:bodyPr/>
          <a:lstStyle>
            <a:lvl1pPr marL="0" indent="0">
              <a:buNone/>
              <a:defRPr sz="1350" b="0" i="0" baseline="0">
                <a:solidFill>
                  <a:schemeClr val="accent2"/>
                </a:solidFill>
              </a:defRPr>
            </a:lvl1pPr>
          </a:lstStyle>
          <a:p>
            <a:pPr lvl="0"/>
            <a:r>
              <a:rPr lang="en-GB" b="1" dirty="0"/>
              <a:t>Click to edit subtitle</a:t>
            </a:r>
            <a:endParaRPr lang="en-GB" dirty="0"/>
          </a:p>
        </p:txBody>
      </p:sp>
      <p:sp>
        <p:nvSpPr>
          <p:cNvPr id="7" name="Title 6"/>
          <p:cNvSpPr>
            <a:spLocks noGrp="1"/>
          </p:cNvSpPr>
          <p:nvPr>
            <p:ph type="title"/>
          </p:nvPr>
        </p:nvSpPr>
        <p:spPr>
          <a:xfrm>
            <a:off x="450850" y="2698751"/>
            <a:ext cx="7678738" cy="914400"/>
          </a:xfrm>
        </p:spPr>
        <p:txBody>
          <a:bodyPr/>
          <a:lstStyle>
            <a:lvl1pPr>
              <a:defRPr>
                <a:solidFill>
                  <a:schemeClr val="accent1"/>
                </a:solidFill>
              </a:defRPr>
            </a:lvl1pPr>
          </a:lstStyle>
          <a:p>
            <a:r>
              <a:rPr lang="en-US"/>
              <a:t>Click to edit Master title style</a:t>
            </a:r>
            <a:endParaRPr lang="en-GB" dirty="0"/>
          </a:p>
        </p:txBody>
      </p:sp>
      <p:cxnSp>
        <p:nvCxnSpPr>
          <p:cNvPr id="13" name="Straight Connector 12"/>
          <p:cNvCxnSpPr/>
          <p:nvPr userDrawn="1"/>
        </p:nvCxnSpPr>
        <p:spPr>
          <a:xfrm>
            <a:off x="0" y="1147204"/>
            <a:ext cx="9144000" cy="1"/>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5974500"/>
            <a:ext cx="9144000" cy="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436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64516" name="Rectangle 4"/>
          <p:cNvSpPr>
            <a:spLocks noGrp="1" noChangeArrowheads="1"/>
          </p:cNvSpPr>
          <p:nvPr>
            <p:ph type="subTitle" idx="1"/>
          </p:nvPr>
        </p:nvSpPr>
        <p:spPr>
          <a:xfrm>
            <a:off x="2698751" y="2878141"/>
            <a:ext cx="6116638" cy="369332"/>
          </a:xfrm>
        </p:spPr>
        <p:txBody>
          <a:bodyPr>
            <a:spAutoFit/>
          </a:bodyPr>
          <a:lstStyle>
            <a:lvl1pPr>
              <a:spcBef>
                <a:spcPct val="0"/>
              </a:spcBef>
              <a:defRPr sz="2400">
                <a:solidFill>
                  <a:schemeClr val="bg1"/>
                </a:solidFill>
                <a:sym typeface="Symbol" pitchFamily="18" charset="2"/>
              </a:defRPr>
            </a:lvl1pPr>
          </a:lstStyle>
          <a:p>
            <a:r>
              <a:rPr lang="en-US" smtClean="0">
                <a:sym typeface="Symbol" pitchFamily="18" charset="2"/>
              </a:rPr>
              <a:t>Click to edit Master subtitle style</a:t>
            </a:r>
            <a:endParaRPr lang="nl-NL">
              <a:sym typeface="Symbol" pitchFamily="18" charset="2"/>
            </a:endParaRPr>
          </a:p>
        </p:txBody>
      </p:sp>
      <p:sp>
        <p:nvSpPr>
          <p:cNvPr id="64517" name="Rectangle 5"/>
          <p:cNvSpPr>
            <a:spLocks noGrp="1" noChangeArrowheads="1"/>
          </p:cNvSpPr>
          <p:nvPr>
            <p:ph type="ctrTitle"/>
          </p:nvPr>
        </p:nvSpPr>
        <p:spPr>
          <a:xfrm>
            <a:off x="2698752" y="2143169"/>
            <a:ext cx="6118225" cy="553998"/>
          </a:xfrm>
        </p:spPr>
        <p:txBody>
          <a:bodyPr>
            <a:spAutoFit/>
          </a:bodyPr>
          <a:lstStyle>
            <a:lvl1pPr>
              <a:defRPr sz="3600">
                <a:solidFill>
                  <a:schemeClr val="bg1"/>
                </a:solidFill>
              </a:defRPr>
            </a:lvl1pPr>
          </a:lstStyle>
          <a:p>
            <a:r>
              <a:rPr lang="en-US" smtClean="0"/>
              <a:t>Click to edit Master title style</a:t>
            </a:r>
            <a:endParaRPr lang="nl-NL"/>
          </a:p>
        </p:txBody>
      </p:sp>
      <p:sp>
        <p:nvSpPr>
          <p:cNvPr id="2" name="Rectangle 1"/>
          <p:cNvSpPr/>
          <p:nvPr userDrawn="1"/>
        </p:nvSpPr>
        <p:spPr bwMode="auto">
          <a:xfrm>
            <a:off x="5746459" y="5872298"/>
            <a:ext cx="3204594" cy="721453"/>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sz="1050" b="0" i="0" u="none" strike="noStrike" cap="none" normalizeH="0" baseline="0" smtClean="0">
              <a:ln>
                <a:noFill/>
              </a:ln>
              <a:solidFill>
                <a:schemeClr val="tx1"/>
              </a:solidFill>
              <a:effectLst/>
              <a:latin typeface="BISansCond" pitchFamily="2" charset="0"/>
            </a:endParaRPr>
          </a:p>
        </p:txBody>
      </p:sp>
    </p:spTree>
    <p:extLst>
      <p:ext uri="{BB962C8B-B14F-4D97-AF65-F5344CB8AC3E}">
        <p14:creationId xmlns:p14="http://schemas.microsoft.com/office/powerpoint/2010/main" val="4106050119"/>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516" name="Rectangle 4"/>
          <p:cNvSpPr>
            <a:spLocks noGrp="1" noChangeArrowheads="1"/>
          </p:cNvSpPr>
          <p:nvPr>
            <p:ph type="subTitle" idx="1"/>
          </p:nvPr>
        </p:nvSpPr>
        <p:spPr>
          <a:xfrm>
            <a:off x="2698751" y="2878141"/>
            <a:ext cx="6116638" cy="369332"/>
          </a:xfrm>
        </p:spPr>
        <p:txBody>
          <a:bodyPr>
            <a:spAutoFit/>
          </a:bodyPr>
          <a:lstStyle>
            <a:lvl1pPr>
              <a:spcBef>
                <a:spcPct val="0"/>
              </a:spcBef>
              <a:defRPr sz="2400">
                <a:solidFill>
                  <a:schemeClr val="bg1"/>
                </a:solidFill>
                <a:sym typeface="Symbol" pitchFamily="18" charset="2"/>
              </a:defRPr>
            </a:lvl1pPr>
          </a:lstStyle>
          <a:p>
            <a:r>
              <a:rPr lang="en-US" smtClean="0">
                <a:sym typeface="Symbol" pitchFamily="18" charset="2"/>
              </a:rPr>
              <a:t>Click to edit Master subtitle style</a:t>
            </a:r>
            <a:endParaRPr lang="nl-NL">
              <a:sym typeface="Symbol" pitchFamily="18" charset="2"/>
            </a:endParaRPr>
          </a:p>
        </p:txBody>
      </p:sp>
      <p:sp>
        <p:nvSpPr>
          <p:cNvPr id="64517" name="Rectangle 5"/>
          <p:cNvSpPr>
            <a:spLocks noGrp="1" noChangeArrowheads="1"/>
          </p:cNvSpPr>
          <p:nvPr>
            <p:ph type="ctrTitle"/>
          </p:nvPr>
        </p:nvSpPr>
        <p:spPr>
          <a:xfrm>
            <a:off x="2698752" y="2143169"/>
            <a:ext cx="6118225" cy="553998"/>
          </a:xfrm>
        </p:spPr>
        <p:txBody>
          <a:bodyPr>
            <a:spAutoFit/>
          </a:bodyPr>
          <a:lstStyle>
            <a:lvl1pPr>
              <a:defRPr sz="3600">
                <a:solidFill>
                  <a:schemeClr val="bg1"/>
                </a:solidFill>
              </a:defRPr>
            </a:lvl1pPr>
          </a:lstStyle>
          <a:p>
            <a:r>
              <a:rPr lang="en-US" smtClean="0"/>
              <a:t>Click to edit Master title style</a:t>
            </a:r>
            <a:endParaRPr lang="nl-NL"/>
          </a:p>
        </p:txBody>
      </p:sp>
    </p:spTree>
    <p:extLst>
      <p:ext uri="{BB962C8B-B14F-4D97-AF65-F5344CB8AC3E}">
        <p14:creationId xmlns:p14="http://schemas.microsoft.com/office/powerpoint/2010/main" val="4034823744"/>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F6BE303A-EFF8-469E-8F48-D8D911A42B92}" type="slidenum">
              <a:rPr lang="nl-NL"/>
              <a:pPr/>
              <a:t>‹#›</a:t>
            </a:fld>
            <a:endParaRPr lang="nl-NL"/>
          </a:p>
        </p:txBody>
      </p:sp>
    </p:spTree>
    <p:extLst>
      <p:ext uri="{BB962C8B-B14F-4D97-AF65-F5344CB8AC3E}">
        <p14:creationId xmlns:p14="http://schemas.microsoft.com/office/powerpoint/2010/main" val="3817197542"/>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5" name="Footer Placeholder 4"/>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EDD63049-5897-49ED-8761-536F9694FF6C}" type="slidenum">
              <a:rPr lang="nl-NL"/>
              <a:pPr/>
              <a:t>‹#›</a:t>
            </a:fld>
            <a:endParaRPr lang="nl-NL"/>
          </a:p>
        </p:txBody>
      </p:sp>
    </p:spTree>
    <p:extLst>
      <p:ext uri="{BB962C8B-B14F-4D97-AF65-F5344CB8AC3E}">
        <p14:creationId xmlns:p14="http://schemas.microsoft.com/office/powerpoint/2010/main" val="2174283675"/>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6" y="1258892"/>
            <a:ext cx="4140200" cy="48656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58892"/>
            <a:ext cx="4141788" cy="48656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6" name="Footer Placeholder 5"/>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70945D97-8D72-4A91-B455-F674A2242430}" type="slidenum">
              <a:rPr lang="nl-NL"/>
              <a:pPr/>
              <a:t>‹#›</a:t>
            </a:fld>
            <a:endParaRPr lang="nl-NL"/>
          </a:p>
        </p:txBody>
      </p:sp>
    </p:spTree>
    <p:extLst>
      <p:ext uri="{BB962C8B-B14F-4D97-AF65-F5344CB8AC3E}">
        <p14:creationId xmlns:p14="http://schemas.microsoft.com/office/powerpoint/2010/main" val="632216362"/>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318375" y="6451602"/>
            <a:ext cx="1474788" cy="179388"/>
          </a:xfrm>
          <a:prstGeom prst="rect">
            <a:avLst/>
          </a:prstGeom>
        </p:spPr>
        <p:txBody>
          <a:bodyPr/>
          <a:lstStyle>
            <a:lvl1pPr>
              <a:defRPr/>
            </a:lvl1pPr>
          </a:lstStyle>
          <a:p>
            <a:endParaRPr lang="nl-NL"/>
          </a:p>
        </p:txBody>
      </p:sp>
      <p:sp>
        <p:nvSpPr>
          <p:cNvPr id="8" name="Footer Placeholder 7"/>
          <p:cNvSpPr>
            <a:spLocks noGrp="1"/>
          </p:cNvSpPr>
          <p:nvPr>
            <p:ph type="ftr" sz="quarter" idx="11"/>
          </p:nvPr>
        </p:nvSpPr>
        <p:spPr>
          <a:xfrm>
            <a:off x="358776" y="6423027"/>
            <a:ext cx="6478588" cy="360363"/>
          </a:xfrm>
          <a:prstGeom prst="rect">
            <a:avLst/>
          </a:prstGeom>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3879FD61-6A24-45BD-984C-9C5D06C2CECA}" type="slidenum">
              <a:rPr lang="nl-NL"/>
              <a:pPr/>
              <a:t>‹#›</a:t>
            </a:fld>
            <a:endParaRPr lang="nl-NL"/>
          </a:p>
        </p:txBody>
      </p:sp>
    </p:spTree>
    <p:extLst>
      <p:ext uri="{BB962C8B-B14F-4D97-AF65-F5344CB8AC3E}">
        <p14:creationId xmlns:p14="http://schemas.microsoft.com/office/powerpoint/2010/main" val="1447250759"/>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image" Target="../media/image5.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10.png"/><Relationship Id="rId2" Type="http://schemas.openxmlformats.org/officeDocument/2006/relationships/slideLayout" Target="../slideLayouts/slideLayout69.xml"/><Relationship Id="rId16" Type="http://schemas.openxmlformats.org/officeDocument/2006/relationships/theme" Target="../theme/theme4.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image" Target="../media/image1.jpe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image" Target="../media/image5.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theme" Target="../theme/theme7.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8" name="Picture 124" descr="master-2-dm"/>
          <p:cNvPicPr>
            <a:picLocks noChangeAspect="1" noChangeArrowheads="1"/>
          </p:cNvPicPr>
          <p:nvPr/>
        </p:nvPicPr>
        <p:blipFill>
          <a:blip r:embed="rId28" cstate="print"/>
          <a:srcRect/>
          <a:stretch>
            <a:fillRect/>
          </a:stretch>
        </p:blipFill>
        <p:spPr bwMode="auto">
          <a:xfrm>
            <a:off x="0" y="0"/>
            <a:ext cx="9144000" cy="6858000"/>
          </a:xfrm>
          <a:prstGeom prst="rect">
            <a:avLst/>
          </a:prstGeom>
          <a:noFill/>
        </p:spPr>
      </p:pic>
      <p:sp>
        <p:nvSpPr>
          <p:cNvPr id="1065" name="Rectangle 41"/>
          <p:cNvSpPr>
            <a:spLocks noGrp="1" noChangeArrowheads="1"/>
          </p:cNvSpPr>
          <p:nvPr>
            <p:ph type="body" idx="1"/>
          </p:nvPr>
        </p:nvSpPr>
        <p:spPr bwMode="auto">
          <a:xfrm>
            <a:off x="358775" y="1258891"/>
            <a:ext cx="8434388" cy="4865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Klicken Sie, um die Formate des Vorlagentextes zu bearbeiten</a:t>
            </a:r>
          </a:p>
          <a:p>
            <a:pPr lvl="1"/>
            <a:r>
              <a:rPr lang="nl-NL" smtClean="0"/>
              <a:t>Erste Ebene</a:t>
            </a:r>
          </a:p>
          <a:p>
            <a:pPr lvl="2"/>
            <a:r>
              <a:rPr lang="nl-NL" smtClean="0"/>
              <a:t>Zweite Ebene</a:t>
            </a:r>
          </a:p>
          <a:p>
            <a:pPr lvl="3"/>
            <a:r>
              <a:rPr lang="nl-NL" smtClean="0"/>
              <a:t>Dritte Ebene</a:t>
            </a:r>
          </a:p>
          <a:p>
            <a:pPr lvl="4"/>
            <a:r>
              <a:rPr lang="nl-NL" smtClean="0"/>
              <a:t>Vierte Ebene</a:t>
            </a:r>
          </a:p>
          <a:p>
            <a:pPr lvl="0"/>
            <a:r>
              <a:rPr lang="nl-NL" smtClean="0"/>
              <a:t>Klicken Sie, um die Formate des Vorlagentextes zu bearbeiten</a:t>
            </a:r>
          </a:p>
        </p:txBody>
      </p:sp>
      <p:sp>
        <p:nvSpPr>
          <p:cNvPr id="1066" name="Rectangle 42"/>
          <p:cNvSpPr>
            <a:spLocks noGrp="1" noChangeArrowheads="1"/>
          </p:cNvSpPr>
          <p:nvPr>
            <p:ph type="title"/>
          </p:nvPr>
        </p:nvSpPr>
        <p:spPr bwMode="auto">
          <a:xfrm>
            <a:off x="358775" y="0"/>
            <a:ext cx="5703888" cy="8477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nl-NL" smtClean="0"/>
              <a:t>Klicken Sie, um das Titelformat zu bearbeiten</a:t>
            </a:r>
          </a:p>
        </p:txBody>
      </p:sp>
      <p:sp>
        <p:nvSpPr>
          <p:cNvPr id="1058830" name="Rectangle 14"/>
          <p:cNvSpPr>
            <a:spLocks noGrp="1" noChangeArrowheads="1"/>
          </p:cNvSpPr>
          <p:nvPr>
            <p:ph type="sldNum" sz="quarter" idx="4"/>
          </p:nvPr>
        </p:nvSpPr>
        <p:spPr bwMode="auto">
          <a:xfrm>
            <a:off x="7318375" y="6602413"/>
            <a:ext cx="1474788" cy="1793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1000">
                <a:solidFill>
                  <a:srgbClr val="000000"/>
                </a:solidFill>
                <a:latin typeface="+mn-lt"/>
              </a:defRPr>
            </a:lvl1pPr>
          </a:lstStyle>
          <a:p>
            <a:fld id="{388C38E2-8882-478A-B0E0-B8C9AB79FEB6}" type="slidenum">
              <a:rPr lang="nl-NL"/>
              <a:pPr/>
              <a:t>‹#›</a:t>
            </a:fld>
            <a:endParaRPr lang="nl-NL"/>
          </a:p>
        </p:txBody>
      </p:sp>
    </p:spTree>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5" r:id="rId14"/>
    <p:sldLayoutId id="2147483666" r:id="rId15"/>
    <p:sldLayoutId id="2147483667" r:id="rId16"/>
    <p:sldLayoutId id="2147483668" r:id="rId17"/>
    <p:sldLayoutId id="2147483669" r:id="rId18"/>
    <p:sldLayoutId id="2147483713" r:id="rId19"/>
    <p:sldLayoutId id="2147483714" r:id="rId20"/>
    <p:sldLayoutId id="2147483746" r:id="rId21"/>
    <p:sldLayoutId id="2147483779" r:id="rId22"/>
    <p:sldLayoutId id="2147483780" r:id="rId23"/>
    <p:sldLayoutId id="2147483810" r:id="rId24"/>
    <p:sldLayoutId id="2147483811" r:id="rId25"/>
    <p:sldLayoutId id="2147483812" r:id="rId26"/>
  </p:sldLayoutIdLst>
  <p:transition spd="med">
    <p:wipe dir="r"/>
  </p:transition>
  <p:hf sldNum="0"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BISansMlCond" pitchFamily="50" charset="0"/>
        </a:defRPr>
      </a:lvl2pPr>
      <a:lvl3pPr algn="l" rtl="0" eaLnBrk="1" fontAlgn="base" hangingPunct="1">
        <a:spcBef>
          <a:spcPct val="0"/>
        </a:spcBef>
        <a:spcAft>
          <a:spcPct val="0"/>
        </a:spcAft>
        <a:defRPr sz="2800">
          <a:solidFill>
            <a:schemeClr val="tx2"/>
          </a:solidFill>
          <a:latin typeface="BISansMlCond" pitchFamily="50" charset="0"/>
        </a:defRPr>
      </a:lvl3pPr>
      <a:lvl4pPr algn="l" rtl="0" eaLnBrk="1" fontAlgn="base" hangingPunct="1">
        <a:spcBef>
          <a:spcPct val="0"/>
        </a:spcBef>
        <a:spcAft>
          <a:spcPct val="0"/>
        </a:spcAft>
        <a:defRPr sz="2800">
          <a:solidFill>
            <a:schemeClr val="tx2"/>
          </a:solidFill>
          <a:latin typeface="BISansMlCond" pitchFamily="50" charset="0"/>
        </a:defRPr>
      </a:lvl4pPr>
      <a:lvl5pPr algn="l" rtl="0" eaLnBrk="1" fontAlgn="base" hangingPunct="1">
        <a:spcBef>
          <a:spcPct val="0"/>
        </a:spcBef>
        <a:spcAft>
          <a:spcPct val="0"/>
        </a:spcAft>
        <a:defRPr sz="2800">
          <a:solidFill>
            <a:schemeClr val="tx2"/>
          </a:solidFill>
          <a:latin typeface="BISansMlCond" pitchFamily="50" charset="0"/>
        </a:defRPr>
      </a:lvl5pPr>
      <a:lvl6pPr marL="457200" algn="l" rtl="0" eaLnBrk="1" fontAlgn="base" hangingPunct="1">
        <a:spcBef>
          <a:spcPct val="0"/>
        </a:spcBef>
        <a:spcAft>
          <a:spcPct val="0"/>
        </a:spcAft>
        <a:defRPr sz="2800">
          <a:solidFill>
            <a:schemeClr val="tx2"/>
          </a:solidFill>
          <a:latin typeface="BISansMlCond" pitchFamily="50" charset="0"/>
        </a:defRPr>
      </a:lvl6pPr>
      <a:lvl7pPr marL="914400" algn="l" rtl="0" eaLnBrk="1" fontAlgn="base" hangingPunct="1">
        <a:spcBef>
          <a:spcPct val="0"/>
        </a:spcBef>
        <a:spcAft>
          <a:spcPct val="0"/>
        </a:spcAft>
        <a:defRPr sz="2800">
          <a:solidFill>
            <a:schemeClr val="tx2"/>
          </a:solidFill>
          <a:latin typeface="BISansMlCond" pitchFamily="50" charset="0"/>
        </a:defRPr>
      </a:lvl7pPr>
      <a:lvl8pPr marL="1371600" algn="l" rtl="0" eaLnBrk="1" fontAlgn="base" hangingPunct="1">
        <a:spcBef>
          <a:spcPct val="0"/>
        </a:spcBef>
        <a:spcAft>
          <a:spcPct val="0"/>
        </a:spcAft>
        <a:defRPr sz="2800">
          <a:solidFill>
            <a:schemeClr val="tx2"/>
          </a:solidFill>
          <a:latin typeface="BISansMlCond" pitchFamily="50" charset="0"/>
        </a:defRPr>
      </a:lvl8pPr>
      <a:lvl9pPr marL="1828800" algn="l" rtl="0" eaLnBrk="1" fontAlgn="base" hangingPunct="1">
        <a:spcBef>
          <a:spcPct val="0"/>
        </a:spcBef>
        <a:spcAft>
          <a:spcPct val="0"/>
        </a:spcAft>
        <a:defRPr sz="2800">
          <a:solidFill>
            <a:schemeClr val="tx2"/>
          </a:solidFill>
          <a:latin typeface="BISansMlCond" pitchFamily="50" charset="0"/>
        </a:defRPr>
      </a:lvl9pPr>
    </p:titleStyle>
    <p:bodyStyle>
      <a:lvl1pPr algn="l" defTabSz="8610600" rtl="0" eaLnBrk="1" fontAlgn="base" hangingPunct="1">
        <a:spcBef>
          <a:spcPct val="20000"/>
        </a:spcBef>
        <a:spcAft>
          <a:spcPct val="0"/>
        </a:spcAft>
        <a:buClr>
          <a:schemeClr val="folHlink"/>
        </a:buClr>
        <a:buFont typeface="Wingdings" pitchFamily="2" charset="2"/>
        <a:defRPr sz="2400">
          <a:solidFill>
            <a:schemeClr val="tx1"/>
          </a:solidFill>
          <a:latin typeface="+mn-lt"/>
          <a:ea typeface="+mn-ea"/>
          <a:cs typeface="+mn-cs"/>
        </a:defRPr>
      </a:lvl1pPr>
      <a:lvl2pPr marL="276225" indent="-274638" algn="l" defTabSz="8610600" rtl="0" eaLnBrk="1" fontAlgn="base" hangingPunct="1">
        <a:spcBef>
          <a:spcPct val="20000"/>
        </a:spcBef>
        <a:spcAft>
          <a:spcPct val="0"/>
        </a:spcAft>
        <a:buClr>
          <a:schemeClr val="bg2"/>
        </a:buClr>
        <a:buChar char="•"/>
        <a:defRPr sz="2400">
          <a:solidFill>
            <a:schemeClr val="tx1"/>
          </a:solidFill>
          <a:latin typeface="+mn-lt"/>
        </a:defRPr>
      </a:lvl2pPr>
      <a:lvl3pPr marL="542925"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3pPr>
      <a:lvl4pPr marL="819150" indent="-274638"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4pPr>
      <a:lvl5pPr marL="10858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5pPr>
      <a:lvl6pPr marL="15430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6pPr>
      <a:lvl7pPr marL="20002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7pPr>
      <a:lvl8pPr marL="24574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8pPr>
      <a:lvl9pPr marL="29146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7" name="Title Placeholder 1"/>
          <p:cNvSpPr>
            <a:spLocks noGrp="1"/>
          </p:cNvSpPr>
          <p:nvPr>
            <p:ph type="title"/>
          </p:nvPr>
        </p:nvSpPr>
        <p:spPr bwMode="auto">
          <a:xfrm>
            <a:off x="228600" y="0"/>
            <a:ext cx="8229600" cy="971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endParaRPr lang="en-US" dirty="0" smtClean="0"/>
          </a:p>
        </p:txBody>
      </p:sp>
      <p:sp>
        <p:nvSpPr>
          <p:cNvPr id="11268" name="Text Placeholder 2"/>
          <p:cNvSpPr>
            <a:spLocks noGrp="1"/>
          </p:cNvSpPr>
          <p:nvPr>
            <p:ph type="body" idx="1"/>
          </p:nvPr>
        </p:nvSpPr>
        <p:spPr bwMode="auto">
          <a:xfrm>
            <a:off x="228600" y="16002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pic>
        <p:nvPicPr>
          <p:cNvPr id="6" name="Picture 5" descr="EmotionalTopStrip-B.jpg"/>
          <p:cNvPicPr>
            <a:picLocks noChangeAspect="1"/>
          </p:cNvPicPr>
          <p:nvPr userDrawn="1"/>
        </p:nvPicPr>
        <p:blipFill>
          <a:blip r:embed="rId14"/>
          <a:srcRect b="34991"/>
          <a:stretch>
            <a:fillRect/>
          </a:stretch>
        </p:blipFill>
        <p:spPr>
          <a:xfrm>
            <a:off x="0" y="0"/>
            <a:ext cx="9144000" cy="1044000"/>
          </a:xfrm>
          <a:prstGeom prst="rect">
            <a:avLst/>
          </a:prstGeom>
        </p:spPr>
      </p:pic>
    </p:spTree>
    <p:extLst>
      <p:ext uri="{BB962C8B-B14F-4D97-AF65-F5344CB8AC3E}">
        <p14:creationId xmlns:p14="http://schemas.microsoft.com/office/powerpoint/2010/main" val="25891964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algn="l" defTabSz="457200" rtl="0" eaLnBrk="0" fontAlgn="base" hangingPunct="0">
        <a:spcBef>
          <a:spcPct val="0"/>
        </a:spcBef>
        <a:spcAft>
          <a:spcPct val="0"/>
        </a:spcAft>
        <a:defRPr sz="3200" kern="1200">
          <a:solidFill>
            <a:srgbClr val="FFC171"/>
          </a:solidFill>
          <a:latin typeface="Candara"/>
          <a:ea typeface="ＭＳ Ｐゴシック" charset="-128"/>
          <a:cs typeface="Candara"/>
        </a:defRPr>
      </a:lvl1pPr>
      <a:lvl2pPr algn="l" defTabSz="457200" rtl="0" eaLnBrk="0" fontAlgn="base" hangingPunct="0">
        <a:spcBef>
          <a:spcPct val="0"/>
        </a:spcBef>
        <a:spcAft>
          <a:spcPct val="0"/>
        </a:spcAft>
        <a:defRPr sz="3200">
          <a:solidFill>
            <a:srgbClr val="FFC171"/>
          </a:solidFill>
          <a:latin typeface="Candara" charset="0"/>
          <a:ea typeface="ＭＳ Ｐゴシック" charset="-128"/>
        </a:defRPr>
      </a:lvl2pPr>
      <a:lvl3pPr algn="l" defTabSz="457200" rtl="0" eaLnBrk="0" fontAlgn="base" hangingPunct="0">
        <a:spcBef>
          <a:spcPct val="0"/>
        </a:spcBef>
        <a:spcAft>
          <a:spcPct val="0"/>
        </a:spcAft>
        <a:defRPr sz="3200">
          <a:solidFill>
            <a:srgbClr val="FFC171"/>
          </a:solidFill>
          <a:latin typeface="Candara" charset="0"/>
          <a:ea typeface="ＭＳ Ｐゴシック" charset="-128"/>
        </a:defRPr>
      </a:lvl3pPr>
      <a:lvl4pPr algn="l" defTabSz="457200" rtl="0" eaLnBrk="0" fontAlgn="base" hangingPunct="0">
        <a:spcBef>
          <a:spcPct val="0"/>
        </a:spcBef>
        <a:spcAft>
          <a:spcPct val="0"/>
        </a:spcAft>
        <a:defRPr sz="3200">
          <a:solidFill>
            <a:srgbClr val="FFC171"/>
          </a:solidFill>
          <a:latin typeface="Candara" charset="0"/>
          <a:ea typeface="ＭＳ Ｐゴシック" charset="-128"/>
        </a:defRPr>
      </a:lvl4pPr>
      <a:lvl5pPr algn="l" defTabSz="457200" rtl="0" eaLnBrk="0" fontAlgn="base" hangingPunct="0">
        <a:spcBef>
          <a:spcPct val="0"/>
        </a:spcBef>
        <a:spcAft>
          <a:spcPct val="0"/>
        </a:spcAft>
        <a:defRPr sz="3200">
          <a:solidFill>
            <a:srgbClr val="FFC171"/>
          </a:solidFill>
          <a:latin typeface="Candara" charset="0"/>
          <a:ea typeface="ＭＳ Ｐゴシック" charset="-128"/>
        </a:defRPr>
      </a:lvl5pPr>
      <a:lvl6pPr marL="457200" algn="l" defTabSz="457200" rtl="0" fontAlgn="base">
        <a:spcBef>
          <a:spcPct val="0"/>
        </a:spcBef>
        <a:spcAft>
          <a:spcPct val="0"/>
        </a:spcAft>
        <a:defRPr sz="3200">
          <a:solidFill>
            <a:srgbClr val="FFC171"/>
          </a:solidFill>
          <a:latin typeface="Candara" charset="0"/>
          <a:ea typeface="ＭＳ Ｐゴシック" charset="-128"/>
        </a:defRPr>
      </a:lvl6pPr>
      <a:lvl7pPr marL="914400" algn="l" defTabSz="457200" rtl="0" fontAlgn="base">
        <a:spcBef>
          <a:spcPct val="0"/>
        </a:spcBef>
        <a:spcAft>
          <a:spcPct val="0"/>
        </a:spcAft>
        <a:defRPr sz="3200">
          <a:solidFill>
            <a:srgbClr val="FFC171"/>
          </a:solidFill>
          <a:latin typeface="Candara" charset="0"/>
          <a:ea typeface="ＭＳ Ｐゴシック" charset="-128"/>
        </a:defRPr>
      </a:lvl7pPr>
      <a:lvl8pPr marL="1371600" algn="l" defTabSz="457200" rtl="0" fontAlgn="base">
        <a:spcBef>
          <a:spcPct val="0"/>
        </a:spcBef>
        <a:spcAft>
          <a:spcPct val="0"/>
        </a:spcAft>
        <a:defRPr sz="3200">
          <a:solidFill>
            <a:srgbClr val="FFC171"/>
          </a:solidFill>
          <a:latin typeface="Candara" charset="0"/>
          <a:ea typeface="ＭＳ Ｐゴシック" charset="-128"/>
        </a:defRPr>
      </a:lvl8pPr>
      <a:lvl9pPr marL="1828800" algn="l" defTabSz="457200" rtl="0" fontAlgn="base">
        <a:spcBef>
          <a:spcPct val="0"/>
        </a:spcBef>
        <a:spcAft>
          <a:spcPct val="0"/>
        </a:spcAft>
        <a:defRPr sz="3200">
          <a:solidFill>
            <a:srgbClr val="FFC171"/>
          </a:solidFill>
          <a:latin typeface="Candara" charset="0"/>
          <a:ea typeface="ＭＳ Ｐゴシック" charset="-128"/>
        </a:defRPr>
      </a:lvl9pPr>
    </p:titleStyle>
    <p:bodyStyle>
      <a:lvl1pPr marL="342900" indent="-342900" algn="l" defTabSz="457200" rtl="0" eaLnBrk="0" fontAlgn="base" hangingPunct="0">
        <a:spcBef>
          <a:spcPct val="20000"/>
        </a:spcBef>
        <a:spcAft>
          <a:spcPct val="0"/>
        </a:spcAft>
        <a:buClr>
          <a:srgbClr val="FFA635"/>
        </a:buClr>
        <a:buFont typeface="Arial" charset="0"/>
        <a:buChar char="•"/>
        <a:defRPr sz="3200" kern="1200">
          <a:solidFill>
            <a:schemeClr val="tx1"/>
          </a:solidFill>
          <a:latin typeface="Candara"/>
          <a:ea typeface="ＭＳ Ｐゴシック" charset="-128"/>
          <a:cs typeface="Candara"/>
        </a:defRPr>
      </a:lvl1pPr>
      <a:lvl2pPr marL="742950" indent="-285750" algn="l" defTabSz="457200" rtl="0" eaLnBrk="0" fontAlgn="base" hangingPunct="0">
        <a:spcBef>
          <a:spcPct val="20000"/>
        </a:spcBef>
        <a:spcAft>
          <a:spcPct val="0"/>
        </a:spcAft>
        <a:buClr>
          <a:srgbClr val="FFA635"/>
        </a:buClr>
        <a:buFont typeface="Arial" pitchFamily="34" charset="0"/>
        <a:buChar char="•"/>
        <a:defRPr sz="2800" kern="1200">
          <a:solidFill>
            <a:schemeClr val="tx1"/>
          </a:solidFill>
          <a:latin typeface="Candara"/>
          <a:ea typeface="ＭＳ Ｐゴシック" charset="-128"/>
          <a:cs typeface="Candara"/>
        </a:defRPr>
      </a:lvl2pPr>
      <a:lvl3pPr marL="1143000" indent="-228600" algn="l" defTabSz="457200" rtl="0" eaLnBrk="0" fontAlgn="base" hangingPunct="0">
        <a:spcBef>
          <a:spcPct val="20000"/>
        </a:spcBef>
        <a:spcAft>
          <a:spcPct val="0"/>
        </a:spcAft>
        <a:buClr>
          <a:srgbClr val="FFA635"/>
        </a:buClr>
        <a:buFont typeface="Arial" pitchFamily="34" charset="0"/>
        <a:buChar char="•"/>
        <a:defRPr sz="2400" kern="1200">
          <a:solidFill>
            <a:schemeClr val="tx1"/>
          </a:solidFill>
          <a:latin typeface="Candara"/>
          <a:ea typeface="ＭＳ Ｐゴシック" charset="-128"/>
          <a:cs typeface="Candara"/>
        </a:defRPr>
      </a:lvl3pPr>
      <a:lvl4pPr marL="1600200" indent="-228600" algn="l" defTabSz="457200" rtl="0" eaLnBrk="0" fontAlgn="base" hangingPunct="0">
        <a:spcBef>
          <a:spcPct val="20000"/>
        </a:spcBef>
        <a:spcAft>
          <a:spcPct val="0"/>
        </a:spcAft>
        <a:buClr>
          <a:srgbClr val="FFA635"/>
        </a:buClr>
        <a:buFont typeface="Arial" pitchFamily="34" charset="0"/>
        <a:buChar char="•"/>
        <a:defRPr sz="2000" kern="1200">
          <a:solidFill>
            <a:schemeClr val="tx1"/>
          </a:solidFill>
          <a:latin typeface="Candara"/>
          <a:ea typeface="ＭＳ Ｐゴシック" charset="-128"/>
          <a:cs typeface="Candara"/>
        </a:defRPr>
      </a:lvl4pPr>
      <a:lvl5pPr marL="2057400" indent="-228600" algn="l" defTabSz="457200" rtl="0" eaLnBrk="0" fontAlgn="base" hangingPunct="0">
        <a:spcBef>
          <a:spcPct val="20000"/>
        </a:spcBef>
        <a:spcAft>
          <a:spcPct val="0"/>
        </a:spcAft>
        <a:buClr>
          <a:srgbClr val="FFA635"/>
        </a:buClr>
        <a:buFont typeface="Arial" pitchFamily="34" charset="0"/>
        <a:buChar char="•"/>
        <a:defRPr sz="2000" kern="1200">
          <a:solidFill>
            <a:schemeClr val="tx1"/>
          </a:solidFill>
          <a:latin typeface="Candara"/>
          <a:ea typeface="ＭＳ Ｐゴシック" charset="-128"/>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27" y="48946"/>
            <a:ext cx="8782685"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387429"/>
            <a:ext cx="8408850" cy="369332"/>
          </a:xfrm>
          <a:prstGeom prst="rect">
            <a:avLst/>
          </a:prstGeom>
        </p:spPr>
        <p:txBody>
          <a:bodyPr vert="horz" wrap="square" lIns="0" tIns="0" rIns="0" bIns="0" rtlCol="0" anchor="t" anchorCtr="0">
            <a:sp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367575" y="1600201"/>
            <a:ext cx="8408850" cy="4525963"/>
          </a:xfrm>
          <a:prstGeom prst="rect">
            <a:avLst/>
          </a:prstGeom>
        </p:spPr>
        <p:txBody>
          <a:bodyPr vert="horz" lIns="0" tIns="0" rIns="0" bIns="0" rtlCol="0">
            <a:noAutofit/>
          </a:bodyPr>
          <a:lstStyle/>
          <a:p>
            <a:pPr lvl="0"/>
            <a:r>
              <a:rPr lang="en-GB" noProof="0" dirty="0" smtClean="0"/>
              <a:t>Click to add text</a:t>
            </a:r>
            <a:endParaRPr lang="en-GB" noProof="0" dirty="0"/>
          </a:p>
        </p:txBody>
      </p:sp>
      <p:sp>
        <p:nvSpPr>
          <p:cNvPr id="5" name="Fußzeilenplatzhalter 4"/>
          <p:cNvSpPr>
            <a:spLocks noGrp="1"/>
          </p:cNvSpPr>
          <p:nvPr>
            <p:ph type="ftr" sz="quarter" idx="3"/>
          </p:nvPr>
        </p:nvSpPr>
        <p:spPr>
          <a:xfrm>
            <a:off x="1351328" y="6573259"/>
            <a:ext cx="6139718" cy="153888"/>
          </a:xfrm>
          <a:prstGeom prst="rect">
            <a:avLst/>
          </a:prstGeom>
        </p:spPr>
        <p:txBody>
          <a:bodyPr vert="horz" wrap="square" lIns="0" tIns="0" rIns="0" bIns="0" rtlCol="0" anchor="ctr">
            <a:spAutoFit/>
          </a:bodyPr>
          <a:lstStyle>
            <a:lvl1pPr algn="l">
              <a:defRPr sz="1000" b="0" i="0">
                <a:solidFill>
                  <a:schemeClr val="bg1">
                    <a:lumMod val="50000"/>
                  </a:schemeClr>
                </a:solidFill>
                <a:latin typeface="BISansOptiCond"/>
                <a:cs typeface="BISansOptiCond"/>
              </a:defRPr>
            </a:lvl1pPr>
          </a:lstStyle>
          <a:p>
            <a:endParaRPr lang="en-GB" noProof="0"/>
          </a:p>
        </p:txBody>
      </p:sp>
      <p:grpSp>
        <p:nvGrpSpPr>
          <p:cNvPr id="17" name="Gruppieren 16"/>
          <p:cNvGrpSpPr/>
          <p:nvPr/>
        </p:nvGrpSpPr>
        <p:grpSpPr>
          <a:xfrm>
            <a:off x="182827" y="48946"/>
            <a:ext cx="8782685"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32797662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b="0" i="0" kern="1200">
          <a:solidFill>
            <a:srgbClr val="003366"/>
          </a:solidFill>
          <a:latin typeface="BISansOptiCond"/>
          <a:ea typeface="+mj-ea"/>
          <a:cs typeface="BISansOptiCond"/>
        </a:defRPr>
      </a:lvl1pPr>
    </p:titleStyle>
    <p:bodyStyle>
      <a:lvl1pPr marL="266700" indent="-266700" algn="l" defTabSz="914400" rtl="0" eaLnBrk="1" latinLnBrk="0" hangingPunct="1">
        <a:spcBef>
          <a:spcPts val="400"/>
        </a:spcBef>
        <a:buFont typeface="Arial" panose="020B0604020202020204" pitchFamily="34" charset="0"/>
        <a:buChar char="•"/>
        <a:defRPr sz="2000" kern="1200">
          <a:solidFill>
            <a:schemeClr val="tx1"/>
          </a:solidFill>
          <a:latin typeface="BISansOpti"/>
          <a:ea typeface="+mn-ea"/>
          <a:cs typeface="BISansOpti"/>
        </a:defRPr>
      </a:lvl1pPr>
      <a:lvl2pPr marL="450850" indent="-18415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2pPr>
      <a:lvl3pPr marL="6286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3pPr>
      <a:lvl4pPr marL="8064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4pPr>
      <a:lvl5pPr marL="984250" indent="-177800" algn="l" defTabSz="914400" rtl="0" eaLnBrk="1" latinLnBrk="0" hangingPunct="1">
        <a:spcBef>
          <a:spcPts val="0"/>
        </a:spcBef>
        <a:buFont typeface="Wingdings" panose="05000000000000000000" pitchFamily="2" charset="2"/>
        <a:buChar char="§"/>
        <a:defRPr sz="1600" kern="1200">
          <a:solidFill>
            <a:schemeClr val="tx1"/>
          </a:solidFill>
          <a:latin typeface="BISansOpti"/>
          <a:ea typeface="+mn-ea"/>
          <a:cs typeface="BISansOpt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44065" y="188914"/>
            <a:ext cx="8999935" cy="100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050" dirty="0"/>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5158" y="6196792"/>
            <a:ext cx="1519525" cy="577026"/>
          </a:xfrm>
          <a:prstGeom prst="rect">
            <a:avLst/>
          </a:prstGeom>
        </p:spPr>
      </p:pic>
      <p:sp>
        <p:nvSpPr>
          <p:cNvPr id="2" name="Title Placeholder 1"/>
          <p:cNvSpPr>
            <a:spLocks noGrp="1"/>
          </p:cNvSpPr>
          <p:nvPr>
            <p:ph type="title"/>
          </p:nvPr>
        </p:nvSpPr>
        <p:spPr>
          <a:xfrm>
            <a:off x="386953" y="188914"/>
            <a:ext cx="8101013" cy="1003401"/>
          </a:xfrm>
          <a:prstGeom prst="rect">
            <a:avLst/>
          </a:prstGeom>
          <a:noFill/>
          <a:ln>
            <a:noFill/>
          </a:ln>
        </p:spPr>
        <p:style>
          <a:lnRef idx="2">
            <a:schemeClr val="accent4"/>
          </a:lnRef>
          <a:fillRef idx="1">
            <a:schemeClr val="lt1"/>
          </a:fillRef>
          <a:effectRef idx="0">
            <a:schemeClr val="accent4"/>
          </a:effectRef>
          <a:fontRef idx="none"/>
        </p:style>
        <p:txBody>
          <a:bodyPr vert="horz" lIns="0" tIns="45720" rIns="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6953" y="1341439"/>
            <a:ext cx="8101013" cy="4608512"/>
          </a:xfrm>
          <a:prstGeom prst="rect">
            <a:avLst/>
          </a:prstGeom>
        </p:spPr>
        <p:txBody>
          <a:bodyPr vert="horz" lIns="0" tIns="45720" rIns="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66" y="6130800"/>
            <a:ext cx="6940547" cy="504000"/>
          </a:xfrm>
          <a:prstGeom prst="rect">
            <a:avLst/>
          </a:prstGeom>
        </p:spPr>
        <p:txBody>
          <a:bodyPr vert="horz" lIns="91440" tIns="45720" rIns="91440" bIns="45720" rtlCol="0" anchor="b"/>
          <a:lstStyle>
            <a:lvl1pPr algn="l">
              <a:defRPr sz="825">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711495" y="6238801"/>
            <a:ext cx="288440" cy="397907"/>
          </a:xfrm>
          <a:prstGeom prst="rect">
            <a:avLst/>
          </a:prstGeom>
        </p:spPr>
        <p:txBody>
          <a:bodyPr vert="horz" lIns="91440" tIns="45720" rIns="91440" bIns="45720" rtlCol="0" anchor="b" anchorCtr="0"/>
          <a:lstStyle>
            <a:lvl1pPr algn="r">
              <a:defRPr sz="825">
                <a:solidFill>
                  <a:schemeClr val="tx2">
                    <a:lumMod val="60000"/>
                    <a:lumOff val="40000"/>
                  </a:schemeClr>
                </a:solidFill>
              </a:defRPr>
            </a:lvl1pPr>
          </a:lstStyle>
          <a:p>
            <a:fld id="{8F75AED0-BD37-D14D-BD8F-5877B37678E4}" type="slidenum">
              <a:rPr lang="en-US" smtClean="0"/>
              <a:pPr/>
              <a:t>‹#›</a:t>
            </a:fld>
            <a:endParaRPr lang="en-US" dirty="0"/>
          </a:p>
        </p:txBody>
      </p:sp>
      <p:sp>
        <p:nvSpPr>
          <p:cNvPr id="4" name="Rectangle 3"/>
          <p:cNvSpPr/>
          <p:nvPr/>
        </p:nvSpPr>
        <p:spPr>
          <a:xfrm>
            <a:off x="0" y="188913"/>
            <a:ext cx="144066" cy="10080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20738728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sldNum="0" hdr="0" ftr="0" dt="0"/>
  <p:txStyles>
    <p:titleStyle>
      <a:lvl1pPr algn="l" defTabSz="685800" rtl="0" eaLnBrk="1" latinLnBrk="0" hangingPunct="1">
        <a:lnSpc>
          <a:spcPct val="90000"/>
        </a:lnSpc>
        <a:spcBef>
          <a:spcPct val="0"/>
        </a:spcBef>
        <a:buNone/>
        <a:defRPr sz="2100" kern="1200">
          <a:solidFill>
            <a:schemeClr val="tx2"/>
          </a:solidFill>
          <a:latin typeface="+mj-lt"/>
          <a:ea typeface="+mj-ea"/>
          <a:cs typeface="+mj-cs"/>
        </a:defRPr>
      </a:lvl1pPr>
    </p:titleStyle>
    <p:bodyStyle>
      <a:lvl1pPr marL="132300" indent="-132300" algn="l" defTabSz="685800" rtl="0" eaLnBrk="1" latinLnBrk="0" hangingPunct="1">
        <a:lnSpc>
          <a:spcPct val="100000"/>
        </a:lnSpc>
        <a:spcBef>
          <a:spcPts val="450"/>
        </a:spcBef>
        <a:buClr>
          <a:schemeClr val="accent5"/>
        </a:buClr>
        <a:buFont typeface="Arial" charset="0"/>
        <a:buChar char="•"/>
        <a:defRPr sz="1800" kern="1200">
          <a:solidFill>
            <a:schemeClr val="tx2"/>
          </a:solidFill>
          <a:latin typeface="+mn-lt"/>
          <a:ea typeface="+mn-ea"/>
          <a:cs typeface="+mn-cs"/>
        </a:defRPr>
      </a:lvl1pPr>
      <a:lvl2pPr marL="337500" indent="-205200" algn="l" defTabSz="685800" rtl="0" eaLnBrk="1" latinLnBrk="0" hangingPunct="1">
        <a:lnSpc>
          <a:spcPct val="100000"/>
        </a:lnSpc>
        <a:spcBef>
          <a:spcPts val="450"/>
        </a:spcBef>
        <a:buClr>
          <a:schemeClr val="accent5"/>
        </a:buClr>
        <a:buFont typeface=".AppleSystemUIFont" charset="-120"/>
        <a:buChar char="–"/>
        <a:defRPr sz="1800" kern="1200">
          <a:solidFill>
            <a:schemeClr val="tx2"/>
          </a:solidFill>
          <a:latin typeface="+mn-lt"/>
          <a:ea typeface="+mn-ea"/>
          <a:cs typeface="+mn-cs"/>
        </a:defRPr>
      </a:lvl2pPr>
      <a:lvl3pPr marL="472500" indent="-132300" algn="l" defTabSz="685800" rtl="0" eaLnBrk="1" latinLnBrk="0" hangingPunct="1">
        <a:lnSpc>
          <a:spcPct val="100000"/>
        </a:lnSpc>
        <a:spcBef>
          <a:spcPts val="450"/>
        </a:spcBef>
        <a:buClr>
          <a:schemeClr val="accent5"/>
        </a:buClr>
        <a:buFont typeface="Arial" charset="0"/>
        <a:buChar char="•"/>
        <a:defRPr sz="1500" kern="1200">
          <a:solidFill>
            <a:schemeClr val="tx2"/>
          </a:solidFill>
          <a:latin typeface="+mn-lt"/>
          <a:ea typeface="+mn-ea"/>
          <a:cs typeface="+mn-cs"/>
        </a:defRPr>
      </a:lvl3pPr>
      <a:lvl4pPr marL="672300" indent="-199800" algn="l" defTabSz="685800" rtl="0" eaLnBrk="1" latinLnBrk="0" hangingPunct="1">
        <a:lnSpc>
          <a:spcPct val="100000"/>
        </a:lnSpc>
        <a:spcBef>
          <a:spcPts val="450"/>
        </a:spcBef>
        <a:buClr>
          <a:schemeClr val="accent5"/>
        </a:buClr>
        <a:buFont typeface=".AppleSystemUIFont" charset="-120"/>
        <a:buChar char="–"/>
        <a:defRPr sz="1500" kern="1200">
          <a:solidFill>
            <a:schemeClr val="tx2"/>
          </a:solidFill>
          <a:latin typeface="+mn-lt"/>
          <a:ea typeface="+mn-ea"/>
          <a:cs typeface="+mn-cs"/>
        </a:defRPr>
      </a:lvl4pPr>
      <a:lvl5pPr marL="810000" indent="-137700" algn="l" defTabSz="685800" rtl="0" eaLnBrk="1" latinLnBrk="0" hangingPunct="1">
        <a:lnSpc>
          <a:spcPct val="100000"/>
        </a:lnSpc>
        <a:spcBef>
          <a:spcPts val="450"/>
        </a:spcBef>
        <a:buClr>
          <a:schemeClr val="accent5"/>
        </a:buClr>
        <a:buFont typeface="Arial"/>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10" orient="horz" pos="3861">
          <p15:clr>
            <a:srgbClr val="F26B43"/>
          </p15:clr>
        </p15:guide>
        <p15:guide id="13" orient="horz" pos="84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200"/>
            <a:ext cx="7678738" cy="9144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171507"/>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3"/>
          </p:nvPr>
        </p:nvSpPr>
        <p:spPr>
          <a:xfrm>
            <a:off x="468000" y="6201600"/>
            <a:ext cx="7088400" cy="484800"/>
          </a:xfrm>
          <a:prstGeom prst="rect">
            <a:avLst/>
          </a:prstGeom>
        </p:spPr>
        <p:txBody>
          <a:bodyPr vert="horz" lIns="0" tIns="0" rIns="0" bIns="0" rtlCol="0" anchor="b" anchorCtr="0"/>
          <a:lstStyle>
            <a:lvl1pPr algn="l">
              <a:defRPr sz="800">
                <a:solidFill>
                  <a:schemeClr val="tx2">
                    <a:lumMod val="60000"/>
                    <a:lumOff val="40000"/>
                  </a:schemeClr>
                </a:solidFill>
              </a:defRPr>
            </a:lvl1pPr>
          </a:lstStyle>
          <a:p>
            <a:endParaRPr lang="en-GB" dirty="0">
              <a:solidFill>
                <a:srgbClr val="5A5A5A">
                  <a:lumMod val="60000"/>
                  <a:lumOff val="40000"/>
                </a:srgbClr>
              </a:solidFill>
            </a:endParaRPr>
          </a:p>
        </p:txBody>
      </p:sp>
      <p:sp>
        <p:nvSpPr>
          <p:cNvPr id="4" name="Slide Number Placeholder 3"/>
          <p:cNvSpPr>
            <a:spLocks noGrp="1"/>
          </p:cNvSpPr>
          <p:nvPr>
            <p:ph type="sldNum" sz="quarter" idx="4"/>
          </p:nvPr>
        </p:nvSpPr>
        <p:spPr>
          <a:xfrm>
            <a:off x="8244408" y="6309320"/>
            <a:ext cx="442392" cy="365208"/>
          </a:xfrm>
          <a:prstGeom prst="rect">
            <a:avLst/>
          </a:prstGeom>
        </p:spPr>
        <p:txBody>
          <a:bodyPr vert="horz" lIns="0" tIns="0" rIns="0" bIns="0" rtlCol="0" anchor="b" anchorCtr="0"/>
          <a:lstStyle>
            <a:lvl1pPr algn="r">
              <a:defRPr sz="800">
                <a:solidFill>
                  <a:schemeClr val="tx1">
                    <a:lumMod val="60000"/>
                    <a:lumOff val="40000"/>
                  </a:schemeClr>
                </a:solidFill>
              </a:defRPr>
            </a:lvl1pPr>
          </a:lstStyle>
          <a:p>
            <a:fld id="{3CE978CD-8200-452B-A882-54D258D61118}" type="slidenum">
              <a:rPr lang="en-GB" smtClean="0">
                <a:solidFill>
                  <a:srgbClr val="5A5A5A">
                    <a:lumMod val="60000"/>
                    <a:lumOff val="40000"/>
                  </a:srgbClr>
                </a:solidFill>
              </a:rPr>
              <a:pPr/>
              <a:t>‹#›</a:t>
            </a:fld>
            <a:endParaRPr lang="en-GB" dirty="0">
              <a:solidFill>
                <a:srgbClr val="5A5A5A">
                  <a:lumMod val="60000"/>
                  <a:lumOff val="40000"/>
                </a:srgbClr>
              </a:solidFill>
            </a:endParaRPr>
          </a:p>
        </p:txBody>
      </p:sp>
    </p:spTree>
    <p:extLst>
      <p:ext uri="{BB962C8B-B14F-4D97-AF65-F5344CB8AC3E}">
        <p14:creationId xmlns:p14="http://schemas.microsoft.com/office/powerpoint/2010/main" val="327859821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457200" rtl="0" eaLnBrk="1" latinLnBrk="0" hangingPunct="1">
        <a:spcBef>
          <a:spcPct val="0"/>
        </a:spcBef>
        <a:buNone/>
        <a:defRPr sz="2400" kern="1200">
          <a:solidFill>
            <a:schemeClr val="accent1"/>
          </a:solidFill>
          <a:latin typeface="Arial"/>
          <a:ea typeface="+mj-ea"/>
          <a:cs typeface="+mj-cs"/>
        </a:defRPr>
      </a:lvl1pPr>
    </p:titleStyle>
    <p:bodyStyle>
      <a:lvl1pPr marL="177800" indent="-177800" algn="l" defTabSz="457200" rtl="0" eaLnBrk="1" latinLnBrk="0" hangingPunct="1">
        <a:spcBef>
          <a:spcPts val="600"/>
        </a:spcBef>
        <a:buClr>
          <a:schemeClr val="accent1"/>
        </a:buClr>
        <a:buFont typeface="Arial"/>
        <a:buChar char="•"/>
        <a:defRPr sz="1800" kern="1200">
          <a:solidFill>
            <a:schemeClr val="tx2"/>
          </a:solidFill>
          <a:latin typeface="Arial"/>
          <a:ea typeface="+mn-ea"/>
          <a:cs typeface="+mn-cs"/>
        </a:defRPr>
      </a:lvl1pPr>
      <a:lvl2pPr marL="450850" indent="-273050" algn="l" defTabSz="361950" rtl="0" eaLnBrk="1" latinLnBrk="0" hangingPunct="1">
        <a:spcBef>
          <a:spcPts val="400"/>
        </a:spcBef>
        <a:buClr>
          <a:schemeClr val="accent1"/>
        </a:buClr>
        <a:buFont typeface="Arial"/>
        <a:buChar char="–"/>
        <a:tabLst>
          <a:tab pos="450850" algn="l"/>
        </a:tabLst>
        <a:defRPr sz="1800" kern="1200">
          <a:solidFill>
            <a:schemeClr val="tx2"/>
          </a:solidFill>
          <a:latin typeface="Arial"/>
          <a:ea typeface="+mn-ea"/>
          <a:cs typeface="+mn-cs"/>
        </a:defRPr>
      </a:lvl2pPr>
      <a:lvl3pPr marL="628650" indent="-177800" algn="l" defTabSz="457200" rtl="0" eaLnBrk="1" latinLnBrk="0" hangingPunct="1">
        <a:spcBef>
          <a:spcPts val="300"/>
        </a:spcBef>
        <a:buClr>
          <a:schemeClr val="accent1"/>
        </a:buClr>
        <a:buFont typeface="Arial"/>
        <a:buChar char="•"/>
        <a:tabLst>
          <a:tab pos="628650" algn="l"/>
        </a:tabLst>
        <a:defRPr sz="1600" kern="1200">
          <a:solidFill>
            <a:schemeClr val="tx2"/>
          </a:solidFill>
          <a:latin typeface="Arial"/>
          <a:ea typeface="+mn-ea"/>
          <a:cs typeface="+mn-cs"/>
        </a:defRPr>
      </a:lvl3pPr>
      <a:lvl4pPr marL="895350" indent="-266700" algn="l" defTabSz="457200" rtl="0" eaLnBrk="1" latinLnBrk="0" hangingPunct="1">
        <a:spcBef>
          <a:spcPts val="300"/>
        </a:spcBef>
        <a:buClr>
          <a:schemeClr val="accent1"/>
        </a:buClr>
        <a:buFont typeface="Arial"/>
        <a:buChar char="–"/>
        <a:defRPr sz="1600" kern="1200">
          <a:solidFill>
            <a:schemeClr val="tx2"/>
          </a:solidFill>
          <a:latin typeface="Arial"/>
          <a:ea typeface="+mn-ea"/>
          <a:cs typeface="+mn-cs"/>
        </a:defRPr>
      </a:lvl4pPr>
      <a:lvl5pPr marL="1079500" indent="-184150" algn="l" defTabSz="457200" rtl="0" eaLnBrk="1" latinLnBrk="0" hangingPunct="1">
        <a:spcBef>
          <a:spcPts val="300"/>
        </a:spcBef>
        <a:buClr>
          <a:schemeClr val="accent1"/>
        </a:buClr>
        <a:buFont typeface="Arial"/>
        <a:buChar char="»"/>
        <a:tabLst>
          <a:tab pos="1346200" algn="l"/>
        </a:tabLst>
        <a:defRPr sz="1400" kern="1200">
          <a:solidFill>
            <a:schemeClr val="tx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8" name="Picture 124" descr="master-2-dm"/>
          <p:cNvPicPr>
            <a:picLocks noChangeAspect="1" noChangeArrowheads="1"/>
          </p:cNvPicPr>
          <p:nvPr/>
        </p:nvPicPr>
        <p:blipFill>
          <a:blip r:embed="rId28" cstate="print"/>
          <a:srcRect/>
          <a:stretch>
            <a:fillRect/>
          </a:stretch>
        </p:blipFill>
        <p:spPr bwMode="auto">
          <a:xfrm>
            <a:off x="0" y="0"/>
            <a:ext cx="9144000" cy="6858000"/>
          </a:xfrm>
          <a:prstGeom prst="rect">
            <a:avLst/>
          </a:prstGeom>
          <a:noFill/>
        </p:spPr>
      </p:pic>
      <p:sp>
        <p:nvSpPr>
          <p:cNvPr id="1065" name="Rectangle 41"/>
          <p:cNvSpPr>
            <a:spLocks noGrp="1" noChangeArrowheads="1"/>
          </p:cNvSpPr>
          <p:nvPr>
            <p:ph type="body" idx="1"/>
          </p:nvPr>
        </p:nvSpPr>
        <p:spPr bwMode="auto">
          <a:xfrm>
            <a:off x="358776" y="1258892"/>
            <a:ext cx="8434388" cy="48656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Klicken Sie, um die Formate des Vorlagentextes zu bearbeiten</a:t>
            </a:r>
          </a:p>
          <a:p>
            <a:pPr lvl="1"/>
            <a:r>
              <a:rPr lang="nl-NL" smtClean="0"/>
              <a:t>Erste Ebene</a:t>
            </a:r>
          </a:p>
          <a:p>
            <a:pPr lvl="2"/>
            <a:r>
              <a:rPr lang="nl-NL" smtClean="0"/>
              <a:t>Zweite Ebene</a:t>
            </a:r>
          </a:p>
          <a:p>
            <a:pPr lvl="3"/>
            <a:r>
              <a:rPr lang="nl-NL" smtClean="0"/>
              <a:t>Dritte Ebene</a:t>
            </a:r>
          </a:p>
          <a:p>
            <a:pPr lvl="4"/>
            <a:r>
              <a:rPr lang="nl-NL" smtClean="0"/>
              <a:t>Vierte Ebene</a:t>
            </a:r>
          </a:p>
          <a:p>
            <a:pPr lvl="0"/>
            <a:r>
              <a:rPr lang="nl-NL" smtClean="0"/>
              <a:t>Klicken Sie, um die Formate des Vorlagentextes zu bearbeiten</a:t>
            </a:r>
          </a:p>
        </p:txBody>
      </p:sp>
      <p:sp>
        <p:nvSpPr>
          <p:cNvPr id="1066" name="Rectangle 42"/>
          <p:cNvSpPr>
            <a:spLocks noGrp="1" noChangeArrowheads="1"/>
          </p:cNvSpPr>
          <p:nvPr>
            <p:ph type="title"/>
          </p:nvPr>
        </p:nvSpPr>
        <p:spPr bwMode="auto">
          <a:xfrm>
            <a:off x="358775" y="2"/>
            <a:ext cx="5703888" cy="8477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nl-NL" smtClean="0"/>
              <a:t>Klicken Sie, um das Titelformat zu bearbeiten</a:t>
            </a:r>
          </a:p>
        </p:txBody>
      </p:sp>
      <p:sp>
        <p:nvSpPr>
          <p:cNvPr id="1058830" name="Rectangle 14"/>
          <p:cNvSpPr>
            <a:spLocks noGrp="1" noChangeArrowheads="1"/>
          </p:cNvSpPr>
          <p:nvPr>
            <p:ph type="sldNum" sz="quarter" idx="4"/>
          </p:nvPr>
        </p:nvSpPr>
        <p:spPr bwMode="auto">
          <a:xfrm>
            <a:off x="7318375" y="6602415"/>
            <a:ext cx="1474788" cy="1793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750">
                <a:solidFill>
                  <a:srgbClr val="000000"/>
                </a:solidFill>
                <a:latin typeface="+mn-lt"/>
              </a:defRPr>
            </a:lvl1pPr>
          </a:lstStyle>
          <a:p>
            <a:fld id="{388C38E2-8882-478A-B0E0-B8C9AB79FEB6}" type="slidenum">
              <a:rPr lang="nl-NL"/>
              <a:pPr/>
              <a:t>‹#›</a:t>
            </a:fld>
            <a:endParaRPr lang="nl-NL"/>
          </a:p>
        </p:txBody>
      </p:sp>
    </p:spTree>
    <p:extLst>
      <p:ext uri="{BB962C8B-B14F-4D97-AF65-F5344CB8AC3E}">
        <p14:creationId xmlns:p14="http://schemas.microsoft.com/office/powerpoint/2010/main" val="419087589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Lst>
  <p:transition spd="med">
    <p:wipe dir="r"/>
  </p:transition>
  <p:hf sldNum="0" hdr="0" ftr="0" dt="0"/>
  <p:txStyles>
    <p:titleStyle>
      <a:lvl1pPr algn="l" rtl="0" eaLnBrk="1" fontAlgn="base" hangingPunct="1">
        <a:spcBef>
          <a:spcPct val="0"/>
        </a:spcBef>
        <a:spcAft>
          <a:spcPct val="0"/>
        </a:spcAft>
        <a:defRPr sz="2100">
          <a:solidFill>
            <a:schemeClr val="tx2"/>
          </a:solidFill>
          <a:latin typeface="+mj-lt"/>
          <a:ea typeface="+mj-ea"/>
          <a:cs typeface="+mj-cs"/>
        </a:defRPr>
      </a:lvl1pPr>
      <a:lvl2pPr algn="l" rtl="0" eaLnBrk="1" fontAlgn="base" hangingPunct="1">
        <a:spcBef>
          <a:spcPct val="0"/>
        </a:spcBef>
        <a:spcAft>
          <a:spcPct val="0"/>
        </a:spcAft>
        <a:defRPr sz="2100">
          <a:solidFill>
            <a:schemeClr val="tx2"/>
          </a:solidFill>
          <a:latin typeface="BISansMlCond" pitchFamily="50" charset="0"/>
        </a:defRPr>
      </a:lvl2pPr>
      <a:lvl3pPr algn="l" rtl="0" eaLnBrk="1" fontAlgn="base" hangingPunct="1">
        <a:spcBef>
          <a:spcPct val="0"/>
        </a:spcBef>
        <a:spcAft>
          <a:spcPct val="0"/>
        </a:spcAft>
        <a:defRPr sz="2100">
          <a:solidFill>
            <a:schemeClr val="tx2"/>
          </a:solidFill>
          <a:latin typeface="BISansMlCond" pitchFamily="50" charset="0"/>
        </a:defRPr>
      </a:lvl3pPr>
      <a:lvl4pPr algn="l" rtl="0" eaLnBrk="1" fontAlgn="base" hangingPunct="1">
        <a:spcBef>
          <a:spcPct val="0"/>
        </a:spcBef>
        <a:spcAft>
          <a:spcPct val="0"/>
        </a:spcAft>
        <a:defRPr sz="2100">
          <a:solidFill>
            <a:schemeClr val="tx2"/>
          </a:solidFill>
          <a:latin typeface="BISansMlCond" pitchFamily="50" charset="0"/>
        </a:defRPr>
      </a:lvl4pPr>
      <a:lvl5pPr algn="l" rtl="0" eaLnBrk="1" fontAlgn="base" hangingPunct="1">
        <a:spcBef>
          <a:spcPct val="0"/>
        </a:spcBef>
        <a:spcAft>
          <a:spcPct val="0"/>
        </a:spcAft>
        <a:defRPr sz="2100">
          <a:solidFill>
            <a:schemeClr val="tx2"/>
          </a:solidFill>
          <a:latin typeface="BISansMlCond" pitchFamily="50" charset="0"/>
        </a:defRPr>
      </a:lvl5pPr>
      <a:lvl6pPr marL="342900" algn="l" rtl="0" eaLnBrk="1" fontAlgn="base" hangingPunct="1">
        <a:spcBef>
          <a:spcPct val="0"/>
        </a:spcBef>
        <a:spcAft>
          <a:spcPct val="0"/>
        </a:spcAft>
        <a:defRPr sz="2100">
          <a:solidFill>
            <a:schemeClr val="tx2"/>
          </a:solidFill>
          <a:latin typeface="BISansMlCond" pitchFamily="50" charset="0"/>
        </a:defRPr>
      </a:lvl6pPr>
      <a:lvl7pPr marL="685800" algn="l" rtl="0" eaLnBrk="1" fontAlgn="base" hangingPunct="1">
        <a:spcBef>
          <a:spcPct val="0"/>
        </a:spcBef>
        <a:spcAft>
          <a:spcPct val="0"/>
        </a:spcAft>
        <a:defRPr sz="2100">
          <a:solidFill>
            <a:schemeClr val="tx2"/>
          </a:solidFill>
          <a:latin typeface="BISansMlCond" pitchFamily="50" charset="0"/>
        </a:defRPr>
      </a:lvl7pPr>
      <a:lvl8pPr marL="1028700" algn="l" rtl="0" eaLnBrk="1" fontAlgn="base" hangingPunct="1">
        <a:spcBef>
          <a:spcPct val="0"/>
        </a:spcBef>
        <a:spcAft>
          <a:spcPct val="0"/>
        </a:spcAft>
        <a:defRPr sz="2100">
          <a:solidFill>
            <a:schemeClr val="tx2"/>
          </a:solidFill>
          <a:latin typeface="BISansMlCond" pitchFamily="50" charset="0"/>
        </a:defRPr>
      </a:lvl8pPr>
      <a:lvl9pPr marL="1371600" algn="l" rtl="0" eaLnBrk="1" fontAlgn="base" hangingPunct="1">
        <a:spcBef>
          <a:spcPct val="0"/>
        </a:spcBef>
        <a:spcAft>
          <a:spcPct val="0"/>
        </a:spcAft>
        <a:defRPr sz="2100">
          <a:solidFill>
            <a:schemeClr val="tx2"/>
          </a:solidFill>
          <a:latin typeface="BISansMlCond" pitchFamily="50" charset="0"/>
        </a:defRPr>
      </a:lvl9pPr>
    </p:titleStyle>
    <p:bodyStyle>
      <a:lvl1pPr algn="l" defTabSz="6457950" rtl="0" eaLnBrk="1" fontAlgn="base" hangingPunct="1">
        <a:spcBef>
          <a:spcPct val="20000"/>
        </a:spcBef>
        <a:spcAft>
          <a:spcPct val="0"/>
        </a:spcAft>
        <a:buClr>
          <a:schemeClr val="folHlink"/>
        </a:buClr>
        <a:buFont typeface="Wingdings" pitchFamily="2" charset="2"/>
        <a:defRPr sz="1800">
          <a:solidFill>
            <a:schemeClr val="tx1"/>
          </a:solidFill>
          <a:latin typeface="+mn-lt"/>
          <a:ea typeface="+mn-ea"/>
          <a:cs typeface="+mn-cs"/>
        </a:defRPr>
      </a:lvl1pPr>
      <a:lvl2pPr marL="207169" indent="-205979" algn="l" defTabSz="6457950" rtl="0" eaLnBrk="1" fontAlgn="base" hangingPunct="1">
        <a:spcBef>
          <a:spcPct val="20000"/>
        </a:spcBef>
        <a:spcAft>
          <a:spcPct val="0"/>
        </a:spcAft>
        <a:buClr>
          <a:schemeClr val="bg2"/>
        </a:buClr>
        <a:buChar char="•"/>
        <a:defRPr sz="1800">
          <a:solidFill>
            <a:schemeClr val="tx1"/>
          </a:solidFill>
          <a:latin typeface="+mn-lt"/>
        </a:defRPr>
      </a:lvl2pPr>
      <a:lvl3pPr marL="407194"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3pPr>
      <a:lvl4pPr marL="614363" indent="-205979"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4pPr>
      <a:lvl5pPr marL="814388"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5pPr>
      <a:lvl6pPr marL="1157288"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6pPr>
      <a:lvl7pPr marL="1500188"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7pPr>
      <a:lvl8pPr marL="1843088"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8pPr>
      <a:lvl9pPr marL="2185988" indent="-198835" algn="l" defTabSz="6457950" rtl="0" eaLnBrk="1" fontAlgn="base" hangingPunct="1">
        <a:spcBef>
          <a:spcPct val="0"/>
        </a:spcBef>
        <a:spcAft>
          <a:spcPct val="0"/>
        </a:spcAft>
        <a:buClr>
          <a:schemeClr val="bg2"/>
        </a:buClr>
        <a:buFont typeface="BISansCond" pitchFamily="2" charset="0"/>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41" y="48956"/>
            <a:ext cx="8782685" cy="6809055"/>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387429"/>
            <a:ext cx="8408850" cy="369332"/>
          </a:xfrm>
          <a:prstGeom prst="rect">
            <a:avLst/>
          </a:prstGeom>
        </p:spPr>
        <p:txBody>
          <a:bodyPr vert="horz" wrap="square" lIns="0" tIns="0" rIns="0" bIns="0" rtlCol="0" anchor="t" anchorCtr="0">
            <a:sp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367575" y="1600201"/>
            <a:ext cx="8408850" cy="4525963"/>
          </a:xfrm>
          <a:prstGeom prst="rect">
            <a:avLst/>
          </a:prstGeom>
        </p:spPr>
        <p:txBody>
          <a:bodyPr vert="horz" lIns="0" tIns="0" rIns="0" bIns="0" rtlCol="0">
            <a:noAutofit/>
          </a:bodyPr>
          <a:lstStyle/>
          <a:p>
            <a:pPr lvl="0"/>
            <a:r>
              <a:rPr lang="en-GB" noProof="0" dirty="0" smtClean="0"/>
              <a:t>Click to add text</a:t>
            </a:r>
            <a:endParaRPr lang="en-GB" noProof="0" dirty="0"/>
          </a:p>
        </p:txBody>
      </p:sp>
      <p:sp>
        <p:nvSpPr>
          <p:cNvPr id="4" name="Datumsplatzhalter 3"/>
          <p:cNvSpPr>
            <a:spLocks noGrp="1"/>
          </p:cNvSpPr>
          <p:nvPr>
            <p:ph type="dt" sz="half" idx="2"/>
          </p:nvPr>
        </p:nvSpPr>
        <p:spPr>
          <a:xfrm>
            <a:off x="7569336" y="6573259"/>
            <a:ext cx="634789" cy="153888"/>
          </a:xfrm>
          <a:prstGeom prst="rect">
            <a:avLst/>
          </a:prstGeom>
        </p:spPr>
        <p:txBody>
          <a:bodyPr vert="horz" wrap="none" lIns="0" tIns="0" rIns="0" bIns="0" rtlCol="0" anchor="ctr">
            <a:spAutoFit/>
          </a:bodyPr>
          <a:lstStyle>
            <a:lvl1pPr algn="r">
              <a:defRPr sz="1000" b="0" i="0">
                <a:solidFill>
                  <a:schemeClr val="bg1">
                    <a:lumMod val="50000"/>
                  </a:schemeClr>
                </a:solidFill>
                <a:latin typeface="BISansOptiCond"/>
                <a:cs typeface="BISansOptiCond"/>
              </a:defRPr>
            </a:lvl1pPr>
          </a:lstStyle>
          <a:p>
            <a:pPr eaLnBrk="1" fontAlgn="auto" hangingPunct="1">
              <a:spcBef>
                <a:spcPts val="0"/>
              </a:spcBef>
              <a:spcAft>
                <a:spcPts val="0"/>
              </a:spcAft>
            </a:pPr>
            <a:endParaRPr lang="en-GB">
              <a:solidFill>
                <a:srgbClr val="FFFFFF">
                  <a:lumMod val="50000"/>
                </a:srgbClr>
              </a:solidFill>
            </a:endParaRPr>
          </a:p>
        </p:txBody>
      </p:sp>
      <p:sp>
        <p:nvSpPr>
          <p:cNvPr id="5" name="Fußzeilenplatzhalter 4"/>
          <p:cNvSpPr>
            <a:spLocks noGrp="1"/>
          </p:cNvSpPr>
          <p:nvPr>
            <p:ph type="ftr" sz="quarter" idx="3"/>
          </p:nvPr>
        </p:nvSpPr>
        <p:spPr>
          <a:xfrm>
            <a:off x="1351328" y="6573259"/>
            <a:ext cx="6139718" cy="153888"/>
          </a:xfrm>
          <a:prstGeom prst="rect">
            <a:avLst/>
          </a:prstGeom>
        </p:spPr>
        <p:txBody>
          <a:bodyPr vert="horz" wrap="square" lIns="0" tIns="0" rIns="0" bIns="0" rtlCol="0" anchor="ctr">
            <a:spAutoFit/>
          </a:bodyPr>
          <a:lstStyle>
            <a:lvl1pPr algn="l">
              <a:defRPr sz="1000" b="0" i="0">
                <a:solidFill>
                  <a:schemeClr val="bg1">
                    <a:lumMod val="50000"/>
                  </a:schemeClr>
                </a:solidFill>
                <a:latin typeface="BISansOptiCond"/>
                <a:cs typeface="BISansOptiCond"/>
              </a:defRPr>
            </a:lvl1pPr>
          </a:lstStyle>
          <a:p>
            <a:pPr eaLnBrk="1" fontAlgn="auto" hangingPunct="1">
              <a:spcBef>
                <a:spcPts val="0"/>
              </a:spcBef>
              <a:spcAft>
                <a:spcPts val="0"/>
              </a:spcAft>
            </a:pPr>
            <a:endParaRPr lang="en-GB">
              <a:solidFill>
                <a:srgbClr val="FFFFFF">
                  <a:lumMod val="50000"/>
                </a:srgbClr>
              </a:solidFill>
            </a:endParaRPr>
          </a:p>
        </p:txBody>
      </p:sp>
      <p:sp>
        <p:nvSpPr>
          <p:cNvPr id="6" name="Foliennummernplatzhalter 5"/>
          <p:cNvSpPr>
            <a:spLocks noGrp="1"/>
          </p:cNvSpPr>
          <p:nvPr>
            <p:ph type="sldNum" sz="quarter" idx="4"/>
          </p:nvPr>
        </p:nvSpPr>
        <p:spPr>
          <a:xfrm>
            <a:off x="8619331" y="6573259"/>
            <a:ext cx="157094" cy="153888"/>
          </a:xfrm>
          <a:prstGeom prst="rect">
            <a:avLst/>
          </a:prstGeom>
        </p:spPr>
        <p:txBody>
          <a:bodyPr vert="horz" wrap="none" lIns="0" tIns="0" rIns="0" bIns="0" rtlCol="0" anchor="ctr">
            <a:spAutoFit/>
          </a:bodyPr>
          <a:lstStyle>
            <a:lvl1pPr algn="r">
              <a:defRPr sz="1000" b="0" i="0">
                <a:solidFill>
                  <a:schemeClr val="bg1">
                    <a:lumMod val="50000"/>
                  </a:schemeClr>
                </a:solidFill>
                <a:latin typeface="BISansOptiCond"/>
                <a:cs typeface="BISansOptiCond"/>
              </a:defRPr>
            </a:lvl1pPr>
          </a:lstStyle>
          <a:p>
            <a:pPr eaLnBrk="1" fontAlgn="auto" hangingPunct="1">
              <a:spcBef>
                <a:spcPts val="0"/>
              </a:spcBef>
              <a:spcAft>
                <a:spcPts val="0"/>
              </a:spcAft>
            </a:pPr>
            <a:fld id="{143B55C4-4F5A-416B-997D-6CE47EB0A945}" type="slidenum">
              <a:rPr lang="en-GB" smtClean="0">
                <a:solidFill>
                  <a:srgbClr val="FFFFFF">
                    <a:lumMod val="50000"/>
                  </a:srgbClr>
                </a:solidFill>
              </a:rPr>
              <a:pPr eaLnBrk="1" fontAlgn="auto" hangingPunct="1">
                <a:spcBef>
                  <a:spcPts val="0"/>
                </a:spcBef>
                <a:spcAft>
                  <a:spcPts val="0"/>
                </a:spcAft>
              </a:pPr>
              <a:t>‹#›</a:t>
            </a:fld>
            <a:endParaRPr lang="en-GB">
              <a:solidFill>
                <a:srgbClr val="FFFFFF">
                  <a:lumMod val="50000"/>
                </a:srgbClr>
              </a:solidFill>
            </a:endParaRPr>
          </a:p>
        </p:txBody>
      </p:sp>
      <p:grpSp>
        <p:nvGrpSpPr>
          <p:cNvPr id="17" name="Gruppieren 16"/>
          <p:cNvGrpSpPr/>
          <p:nvPr/>
        </p:nvGrpSpPr>
        <p:grpSpPr>
          <a:xfrm>
            <a:off x="182841" y="48956"/>
            <a:ext cx="8782685" cy="6809055"/>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64443" y="6485508"/>
            <a:ext cx="630270" cy="254013"/>
          </a:xfrm>
          <a:prstGeom prst="rect">
            <a:avLst/>
          </a:prstGeom>
        </p:spPr>
      </p:pic>
    </p:spTree>
    <p:extLst>
      <p:ext uri="{BB962C8B-B14F-4D97-AF65-F5344CB8AC3E}">
        <p14:creationId xmlns:p14="http://schemas.microsoft.com/office/powerpoint/2010/main" val="69733578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400" b="0" i="0" kern="1200">
          <a:solidFill>
            <a:srgbClr val="003366"/>
          </a:solidFill>
          <a:latin typeface="BISansOptiCond"/>
          <a:ea typeface="+mj-ea"/>
          <a:cs typeface="BISansOptiCond"/>
        </a:defRPr>
      </a:lvl1pPr>
    </p:titleStyle>
    <p:bodyStyle>
      <a:lvl1pPr marL="266700" indent="-266700" algn="l" defTabSz="914400" rtl="0" eaLnBrk="1" latinLnBrk="0" hangingPunct="1">
        <a:spcBef>
          <a:spcPts val="400"/>
        </a:spcBef>
        <a:buFont typeface="Arial" panose="020B0604020202020204" pitchFamily="34" charset="0"/>
        <a:buChar char="•"/>
        <a:defRPr sz="2000" kern="1200">
          <a:solidFill>
            <a:schemeClr val="tx1"/>
          </a:solidFill>
          <a:latin typeface="BISansOpti"/>
          <a:ea typeface="+mn-ea"/>
          <a:cs typeface="BISansOpti"/>
        </a:defRPr>
      </a:lvl1pPr>
      <a:lvl2pPr marL="450850" indent="-18415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2pPr>
      <a:lvl3pPr marL="6286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3pPr>
      <a:lvl4pPr marL="8064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4pPr>
      <a:lvl5pPr marL="984250" indent="-177800" algn="l" defTabSz="914400" rtl="0" eaLnBrk="1" latinLnBrk="0" hangingPunct="1">
        <a:spcBef>
          <a:spcPts val="0"/>
        </a:spcBef>
        <a:buFont typeface="Wingdings" panose="05000000000000000000" pitchFamily="2" charset="2"/>
        <a:buChar char="§"/>
        <a:defRPr sz="1600" kern="1200">
          <a:solidFill>
            <a:schemeClr val="tx1"/>
          </a:solidFill>
          <a:latin typeface="BISansOpti"/>
          <a:ea typeface="+mn-ea"/>
          <a:cs typeface="BISansOpt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6.xml"/><Relationship Id="rId5" Type="http://schemas.openxmlformats.org/officeDocument/2006/relationships/tags" Target="../tags/tag5.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xml"/><Relationship Id="rId7" Type="http://schemas.openxmlformats.org/officeDocument/2006/relationships/image" Target="../media/image2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0eTrans%20Man2.jpg%20%20%20%20%20%20%20%20%20%20%20%20%20%20%20%20%20%20%20%20%20%20%20%20%20%20%20%20%20%20%20%20%20%20%20%20%20%20%20%20%20%20%20%20%20%20%20%20%2000000013%04Eric%20%20%20%20%20%20%20%20%20%20%20%20%20%20%20%20%20%20%20%20%20%20%20%20%20%20%200003B640:"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75AB6-7A68-6647-A890-D427CB75FB29}"/>
              </a:ext>
            </a:extLst>
          </p:cNvPr>
          <p:cNvSpPr>
            <a:spLocks noGrp="1"/>
          </p:cNvSpPr>
          <p:nvPr>
            <p:ph type="title"/>
          </p:nvPr>
        </p:nvSpPr>
        <p:spPr>
          <a:xfrm>
            <a:off x="389803" y="2153229"/>
            <a:ext cx="8619115" cy="1362075"/>
          </a:xfrm>
        </p:spPr>
        <p:txBody>
          <a:bodyPr/>
          <a:lstStyle/>
          <a:p>
            <a:r>
              <a:rPr lang="nl-NL" dirty="0"/>
              <a:t>Diabetes type 2:Behandelen we suiker of complicaties?</a:t>
            </a:r>
          </a:p>
        </p:txBody>
      </p:sp>
    </p:spTree>
    <p:extLst>
      <p:ext uri="{BB962C8B-B14F-4D97-AF65-F5344CB8AC3E}">
        <p14:creationId xmlns:p14="http://schemas.microsoft.com/office/powerpoint/2010/main" val="2545720725"/>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49"/>
            <a:ext cx="6906126" cy="914400"/>
          </a:xfrm>
        </p:spPr>
        <p:txBody>
          <a:bodyPr/>
          <a:lstStyle/>
          <a:p>
            <a:r>
              <a:rPr lang="en-GB" dirty="0" smtClean="0"/>
              <a:t>DM2 is CV </a:t>
            </a:r>
            <a:r>
              <a:rPr lang="en-GB" dirty="0" err="1" smtClean="0"/>
              <a:t>risicofactor</a:t>
            </a:r>
            <a:endParaRPr lang="en-GB" dirty="0"/>
          </a:p>
        </p:txBody>
      </p:sp>
      <p:sp>
        <p:nvSpPr>
          <p:cNvPr id="5" name="Content Placeholder 4"/>
          <p:cNvSpPr>
            <a:spLocks noGrp="1"/>
          </p:cNvSpPr>
          <p:nvPr>
            <p:ph idx="1"/>
          </p:nvPr>
        </p:nvSpPr>
        <p:spPr/>
        <p:txBody>
          <a:bodyPr/>
          <a:lstStyle/>
          <a:p>
            <a:pPr marL="342900" indent="-342900">
              <a:buClr>
                <a:schemeClr val="accent4"/>
              </a:buClr>
              <a:buFont typeface="Arial" panose="020B0604020202020204" pitchFamily="34" charset="0"/>
              <a:buChar char="•"/>
            </a:pPr>
            <a:r>
              <a:rPr lang="en-GB" dirty="0" smtClean="0"/>
              <a:t>DM2 </a:t>
            </a:r>
            <a:r>
              <a:rPr lang="en-GB" dirty="0" err="1" smtClean="0"/>
              <a:t>verdubbelt</a:t>
            </a:r>
            <a:r>
              <a:rPr lang="en-GB" dirty="0" smtClean="0"/>
              <a:t> het </a:t>
            </a:r>
            <a:r>
              <a:rPr lang="en-GB" dirty="0" err="1" smtClean="0"/>
              <a:t>risico</a:t>
            </a:r>
            <a:r>
              <a:rPr lang="en-GB" dirty="0" smtClean="0"/>
              <a:t> op cardiovasculaire </a:t>
            </a:r>
            <a:r>
              <a:rPr lang="en-GB" dirty="0" err="1" smtClean="0"/>
              <a:t>complicaties</a:t>
            </a:r>
            <a:r>
              <a:rPr lang="en-GB" dirty="0" smtClean="0"/>
              <a:t> en </a:t>
            </a:r>
            <a:r>
              <a:rPr lang="en-GB" dirty="0" err="1" smtClean="0"/>
              <a:t>verlaagt</a:t>
            </a:r>
            <a:r>
              <a:rPr lang="en-GB" dirty="0" smtClean="0"/>
              <a:t> de levensverwachting</a:t>
            </a:r>
            <a:r>
              <a:rPr lang="en-GB" baseline="30000" dirty="0" smtClean="0"/>
              <a:t>1,2</a:t>
            </a:r>
            <a:endParaRPr lang="en-GB" baseline="30000" dirty="0"/>
          </a:p>
          <a:p>
            <a:pPr marL="342900" indent="-342900">
              <a:buClr>
                <a:schemeClr val="accent4"/>
              </a:buClr>
              <a:buFont typeface="Arial" panose="020B0604020202020204" pitchFamily="34" charset="0"/>
              <a:buChar char="•"/>
            </a:pPr>
            <a:r>
              <a:rPr lang="en-GB" dirty="0" smtClean="0"/>
              <a:t>DM2 en </a:t>
            </a:r>
            <a:r>
              <a:rPr lang="en-GB" dirty="0" err="1" smtClean="0"/>
              <a:t>doorgemaakt</a:t>
            </a:r>
            <a:r>
              <a:rPr lang="en-GB" dirty="0" smtClean="0"/>
              <a:t> MI </a:t>
            </a:r>
            <a:r>
              <a:rPr lang="en-GB" dirty="0" err="1" smtClean="0"/>
              <a:t>geven</a:t>
            </a:r>
            <a:r>
              <a:rPr lang="en-GB" dirty="0" smtClean="0"/>
              <a:t> </a:t>
            </a:r>
            <a:r>
              <a:rPr lang="en-GB" dirty="0" err="1" smtClean="0"/>
              <a:t>dezelfde</a:t>
            </a:r>
            <a:r>
              <a:rPr lang="en-GB" dirty="0" smtClean="0"/>
              <a:t> cv risicoverhoging</a:t>
            </a:r>
            <a:r>
              <a:rPr lang="en-GB" baseline="30000" dirty="0" smtClean="0"/>
              <a:t>3,4</a:t>
            </a:r>
            <a:endParaRPr lang="en-GB" dirty="0" smtClean="0"/>
          </a:p>
          <a:p>
            <a:pPr lvl="1">
              <a:buClr>
                <a:schemeClr val="accent4"/>
              </a:buClr>
            </a:pPr>
            <a:r>
              <a:rPr lang="en-GB" dirty="0" err="1" smtClean="0"/>
              <a:t>Verbetering</a:t>
            </a:r>
            <a:r>
              <a:rPr lang="en-GB" dirty="0" smtClean="0"/>
              <a:t> in de </a:t>
            </a:r>
            <a:r>
              <a:rPr lang="en-GB" dirty="0" err="1" smtClean="0"/>
              <a:t>standaardzorg</a:t>
            </a:r>
            <a:r>
              <a:rPr lang="en-GB" dirty="0" smtClean="0"/>
              <a:t> </a:t>
            </a:r>
            <a:r>
              <a:rPr lang="en-GB" dirty="0" err="1" smtClean="0"/>
              <a:t>hebben</a:t>
            </a:r>
            <a:r>
              <a:rPr lang="en-GB" dirty="0" smtClean="0"/>
              <a:t> tot </a:t>
            </a:r>
            <a:r>
              <a:rPr lang="en-GB" dirty="0" err="1" smtClean="0"/>
              <a:t>reductie</a:t>
            </a:r>
            <a:r>
              <a:rPr lang="en-GB" dirty="0" smtClean="0"/>
              <a:t> in CV </a:t>
            </a:r>
            <a:r>
              <a:rPr lang="en-GB" dirty="0" err="1" smtClean="0"/>
              <a:t>complicaties</a:t>
            </a:r>
            <a:r>
              <a:rPr lang="en-GB" dirty="0" smtClean="0"/>
              <a:t> geleid</a:t>
            </a:r>
            <a:r>
              <a:rPr lang="en-GB" baseline="30000" dirty="0" smtClean="0"/>
              <a:t>5</a:t>
            </a:r>
            <a:endParaRPr lang="en-GB" dirty="0"/>
          </a:p>
          <a:p>
            <a:pPr lvl="1">
              <a:buClr>
                <a:schemeClr val="accent4"/>
              </a:buClr>
            </a:pPr>
            <a:r>
              <a:rPr lang="en-GB" dirty="0" err="1" smtClean="0"/>
              <a:t>Desondanks</a:t>
            </a:r>
            <a:r>
              <a:rPr lang="en-GB" dirty="0" smtClean="0"/>
              <a:t> </a:t>
            </a:r>
            <a:r>
              <a:rPr lang="en-GB" dirty="0" err="1" smtClean="0"/>
              <a:t>blijft</a:t>
            </a:r>
            <a:r>
              <a:rPr lang="en-GB" dirty="0" smtClean="0"/>
              <a:t> het </a:t>
            </a:r>
            <a:r>
              <a:rPr lang="en-GB" dirty="0" err="1" smtClean="0"/>
              <a:t>risico</a:t>
            </a:r>
            <a:r>
              <a:rPr lang="en-GB" dirty="0" smtClean="0"/>
              <a:t> op cv </a:t>
            </a:r>
            <a:r>
              <a:rPr lang="en-GB" dirty="0" err="1" smtClean="0"/>
              <a:t>complicaties</a:t>
            </a:r>
            <a:r>
              <a:rPr lang="en-GB" dirty="0" smtClean="0"/>
              <a:t> </a:t>
            </a:r>
            <a:r>
              <a:rPr lang="en-GB" dirty="0" err="1" smtClean="0"/>
              <a:t>hoger</a:t>
            </a:r>
            <a:r>
              <a:rPr lang="en-GB" dirty="0" smtClean="0"/>
              <a:t> </a:t>
            </a:r>
            <a:r>
              <a:rPr lang="en-GB" dirty="0" err="1" smtClean="0"/>
              <a:t>voor</a:t>
            </a:r>
            <a:r>
              <a:rPr lang="en-GB" dirty="0" smtClean="0"/>
              <a:t> </a:t>
            </a:r>
            <a:r>
              <a:rPr lang="en-GB" dirty="0" err="1" smtClean="0"/>
              <a:t>patienten</a:t>
            </a:r>
            <a:r>
              <a:rPr lang="en-GB" dirty="0" smtClean="0"/>
              <a:t> met DM2 </a:t>
            </a:r>
            <a:r>
              <a:rPr lang="en-GB" dirty="0" err="1" smtClean="0"/>
              <a:t>dan</a:t>
            </a:r>
            <a:r>
              <a:rPr lang="en-GB" dirty="0" smtClean="0"/>
              <a:t> de </a:t>
            </a:r>
            <a:r>
              <a:rPr lang="en-GB" dirty="0" err="1" smtClean="0"/>
              <a:t>achtergrondbevolking</a:t>
            </a:r>
            <a:endParaRPr lang="en-GB" dirty="0" smtClean="0"/>
          </a:p>
          <a:p>
            <a:endParaRPr lang="en-GB" dirty="0"/>
          </a:p>
        </p:txBody>
      </p:sp>
      <p:sp>
        <p:nvSpPr>
          <p:cNvPr id="9" name="Text Placeholder 3"/>
          <p:cNvSpPr txBox="1">
            <a:spLocks/>
          </p:cNvSpPr>
          <p:nvPr/>
        </p:nvSpPr>
        <p:spPr>
          <a:xfrm>
            <a:off x="457200" y="5995436"/>
            <a:ext cx="7086600" cy="482600"/>
          </a:xfrm>
          <a:prstGeom prst="rect">
            <a:avLst/>
          </a:prstGeom>
        </p:spPr>
        <p:txBody>
          <a:bodyPr/>
          <a:lstStyle>
            <a:lvl1pPr marL="231775" indent="-231775" algn="l" defTabSz="457200" rtl="0" eaLnBrk="1" latinLnBrk="0" hangingPunct="1">
              <a:spcBef>
                <a:spcPct val="20000"/>
              </a:spcBef>
              <a:buFont typeface="Arial"/>
              <a:buChar char="•"/>
              <a:defRPr sz="2200" kern="1200">
                <a:solidFill>
                  <a:srgbClr val="5A5A5A"/>
                </a:solidFill>
                <a:latin typeface="Arial"/>
                <a:ea typeface="+mn-ea"/>
                <a:cs typeface="+mn-cs"/>
              </a:defRPr>
            </a:lvl1pPr>
            <a:lvl2pPr marL="454025" indent="-222250" algn="l" defTabSz="457200" rtl="0" eaLnBrk="1" latinLnBrk="0" hangingPunct="1">
              <a:spcBef>
                <a:spcPct val="20000"/>
              </a:spcBef>
              <a:buFont typeface="Arial"/>
              <a:buChar char="–"/>
              <a:defRPr sz="2200" kern="1200">
                <a:solidFill>
                  <a:srgbClr val="5A5A5A"/>
                </a:solidFill>
                <a:latin typeface="Arial"/>
                <a:ea typeface="+mn-ea"/>
                <a:cs typeface="+mn-cs"/>
              </a:defRPr>
            </a:lvl2pPr>
            <a:lvl3pPr marL="685800" indent="-231775" algn="l" defTabSz="457200" rtl="0" eaLnBrk="1" latinLnBrk="0" hangingPunct="1">
              <a:spcBef>
                <a:spcPct val="20000"/>
              </a:spcBef>
              <a:buFont typeface="Arial"/>
              <a:buChar char="•"/>
              <a:defRPr sz="1800" kern="1200">
                <a:solidFill>
                  <a:srgbClr val="5A5A5A"/>
                </a:solidFill>
                <a:latin typeface="Arial"/>
                <a:ea typeface="+mn-ea"/>
                <a:cs typeface="+mn-cs"/>
              </a:defRPr>
            </a:lvl3pPr>
            <a:lvl4pPr marL="858838" indent="-173038" algn="l" defTabSz="457200" rtl="0" eaLnBrk="1" latinLnBrk="0" hangingPunct="1">
              <a:spcBef>
                <a:spcPct val="20000"/>
              </a:spcBef>
              <a:buFont typeface="Arial"/>
              <a:buChar char="–"/>
              <a:defRPr sz="1600" kern="1200">
                <a:solidFill>
                  <a:srgbClr val="5A5A5A"/>
                </a:solidFill>
                <a:latin typeface="Arial"/>
                <a:ea typeface="+mn-ea"/>
                <a:cs typeface="+mn-cs"/>
              </a:defRPr>
            </a:lvl4pPr>
            <a:lvl5pPr marL="1030288" indent="-112713" algn="l" defTabSz="457200" rtl="0" eaLnBrk="1" latinLnBrk="0" hangingPunct="1">
              <a:spcBef>
                <a:spcPct val="20000"/>
              </a:spcBef>
              <a:buFont typeface="Arial"/>
              <a:buChar char="»"/>
              <a:defRPr sz="1400" kern="1200">
                <a:solidFill>
                  <a:srgbClr val="5A5A5A"/>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endParaRPr lang="en-US" sz="1100" dirty="0" smtClean="0">
              <a:latin typeface="+mn-lt"/>
            </a:endParaRPr>
          </a:p>
          <a:p>
            <a:pPr marL="0" indent="0" fontAlgn="auto">
              <a:spcAft>
                <a:spcPts val="0"/>
              </a:spcAft>
              <a:buFont typeface="Arial"/>
              <a:buNone/>
            </a:pPr>
            <a:r>
              <a:rPr lang="en-GB" altLang="en-US" sz="1000" dirty="0" smtClean="0">
                <a:solidFill>
                  <a:schemeClr val="tx1">
                    <a:lumMod val="75000"/>
                  </a:schemeClr>
                </a:solidFill>
                <a:latin typeface="+mn-lt"/>
              </a:rPr>
              <a:t>1. Sarwar et al. Lancet. 2010;375(9733):2215</a:t>
            </a:r>
            <a:r>
              <a:rPr lang="en-GB" sz="1000" dirty="0" smtClean="0">
                <a:solidFill>
                  <a:schemeClr val="tx1">
                    <a:lumMod val="75000"/>
                  </a:schemeClr>
                </a:solidFill>
                <a:latin typeface="+mn-lt"/>
              </a:rPr>
              <a:t>–222</a:t>
            </a:r>
            <a:r>
              <a:rPr lang="en-GB" altLang="en-US" sz="1000" dirty="0" smtClean="0">
                <a:solidFill>
                  <a:schemeClr val="tx1">
                    <a:lumMod val="75000"/>
                  </a:schemeClr>
                </a:solidFill>
                <a:latin typeface="+mn-lt"/>
              </a:rPr>
              <a:t>2. 2. </a:t>
            </a:r>
            <a:r>
              <a:rPr lang="en-GB" sz="1000" dirty="0" err="1">
                <a:solidFill>
                  <a:schemeClr val="tx1">
                    <a:lumMod val="75000"/>
                  </a:schemeClr>
                </a:solidFill>
                <a:latin typeface="+mn-lt"/>
              </a:rPr>
              <a:t>Seshasai</a:t>
            </a:r>
            <a:r>
              <a:rPr lang="en-GB" sz="1000" dirty="0">
                <a:solidFill>
                  <a:schemeClr val="tx1">
                    <a:lumMod val="75000"/>
                  </a:schemeClr>
                </a:solidFill>
                <a:latin typeface="+mn-lt"/>
              </a:rPr>
              <a:t> et al. N </a:t>
            </a:r>
            <a:r>
              <a:rPr lang="en-GB" sz="1000" dirty="0" err="1">
                <a:solidFill>
                  <a:schemeClr val="tx1">
                    <a:lumMod val="75000"/>
                  </a:schemeClr>
                </a:solidFill>
                <a:latin typeface="+mn-lt"/>
              </a:rPr>
              <a:t>Engl</a:t>
            </a:r>
            <a:r>
              <a:rPr lang="en-GB" sz="1000" dirty="0">
                <a:solidFill>
                  <a:schemeClr val="tx1">
                    <a:lumMod val="75000"/>
                  </a:schemeClr>
                </a:solidFill>
                <a:latin typeface="+mn-lt"/>
              </a:rPr>
              <a:t> J Med 2011;364:829-41</a:t>
            </a:r>
            <a:r>
              <a:rPr lang="en-GB" sz="1000" dirty="0" smtClean="0">
                <a:solidFill>
                  <a:schemeClr val="tx1">
                    <a:lumMod val="75000"/>
                  </a:schemeClr>
                </a:solidFill>
                <a:latin typeface="+mn-lt"/>
              </a:rPr>
              <a:t>. 3. </a:t>
            </a:r>
            <a:r>
              <a:rPr lang="pl-PL" sz="1000" dirty="0">
                <a:solidFill>
                  <a:schemeClr val="tx1">
                    <a:lumMod val="75000"/>
                  </a:schemeClr>
                </a:solidFill>
                <a:latin typeface="+mn-lt"/>
              </a:rPr>
              <a:t>Haffner SM</a:t>
            </a:r>
            <a:r>
              <a:rPr lang="en-GB" sz="1000" dirty="0">
                <a:solidFill>
                  <a:schemeClr val="tx1">
                    <a:lumMod val="75000"/>
                  </a:schemeClr>
                </a:solidFill>
                <a:latin typeface="+mn-lt"/>
              </a:rPr>
              <a:t>,</a:t>
            </a:r>
            <a:r>
              <a:rPr lang="pl-PL" sz="1000" dirty="0">
                <a:solidFill>
                  <a:schemeClr val="tx1">
                    <a:lumMod val="75000"/>
                  </a:schemeClr>
                </a:solidFill>
                <a:latin typeface="+mn-lt"/>
              </a:rPr>
              <a:t> et al. </a:t>
            </a:r>
            <a:r>
              <a:rPr lang="en-US" sz="1000" dirty="0">
                <a:solidFill>
                  <a:schemeClr val="tx1">
                    <a:lumMod val="75000"/>
                  </a:schemeClr>
                </a:solidFill>
                <a:latin typeface="+mn-lt"/>
              </a:rPr>
              <a:t>N </a:t>
            </a:r>
            <a:r>
              <a:rPr lang="en-US" sz="1000" dirty="0" err="1">
                <a:solidFill>
                  <a:schemeClr val="tx1">
                    <a:lumMod val="75000"/>
                  </a:schemeClr>
                </a:solidFill>
                <a:latin typeface="+mn-lt"/>
              </a:rPr>
              <a:t>Engl</a:t>
            </a:r>
            <a:r>
              <a:rPr lang="en-US" sz="1000" dirty="0">
                <a:solidFill>
                  <a:schemeClr val="tx1">
                    <a:lumMod val="75000"/>
                  </a:schemeClr>
                </a:solidFill>
                <a:latin typeface="+mn-lt"/>
              </a:rPr>
              <a:t> J Med. 1998;339:229</a:t>
            </a:r>
            <a:r>
              <a:rPr lang="en-GB" sz="1000" dirty="0">
                <a:solidFill>
                  <a:schemeClr val="tx1">
                    <a:lumMod val="75000"/>
                  </a:schemeClr>
                </a:solidFill>
                <a:latin typeface="+mn-lt"/>
              </a:rPr>
              <a:t>–2</a:t>
            </a:r>
            <a:r>
              <a:rPr lang="en-US" sz="1000" dirty="0">
                <a:solidFill>
                  <a:schemeClr val="tx1">
                    <a:lumMod val="75000"/>
                  </a:schemeClr>
                </a:solidFill>
                <a:latin typeface="+mn-lt"/>
              </a:rPr>
              <a:t>34</a:t>
            </a:r>
            <a:r>
              <a:rPr lang="en-US" sz="1000" dirty="0" smtClean="0">
                <a:solidFill>
                  <a:schemeClr val="tx1">
                    <a:lumMod val="75000"/>
                  </a:schemeClr>
                </a:solidFill>
                <a:latin typeface="+mn-lt"/>
              </a:rPr>
              <a:t>.</a:t>
            </a:r>
            <a:r>
              <a:rPr lang="en-GB" sz="1000" dirty="0" smtClean="0">
                <a:solidFill>
                  <a:schemeClr val="tx1">
                    <a:lumMod val="75000"/>
                  </a:schemeClr>
                </a:solidFill>
                <a:latin typeface="+mn-lt"/>
              </a:rPr>
              <a:t> 4. </a:t>
            </a:r>
            <a:r>
              <a:rPr lang="en-GB" sz="1000" dirty="0">
                <a:solidFill>
                  <a:schemeClr val="tx1">
                    <a:lumMod val="75000"/>
                  </a:schemeClr>
                </a:solidFill>
                <a:latin typeface="+mn-lt"/>
              </a:rPr>
              <a:t>Schramm TK, et al. Circulation. 2008;117:1945–1954</a:t>
            </a:r>
            <a:r>
              <a:rPr lang="en-GB" sz="1000" dirty="0" smtClean="0">
                <a:solidFill>
                  <a:schemeClr val="tx1">
                    <a:lumMod val="75000"/>
                  </a:schemeClr>
                </a:solidFill>
                <a:latin typeface="+mn-lt"/>
              </a:rPr>
              <a:t>. 5. </a:t>
            </a:r>
            <a:r>
              <a:rPr lang="en-GB" sz="1000" dirty="0">
                <a:solidFill>
                  <a:schemeClr val="tx1">
                    <a:lumMod val="75000"/>
                  </a:schemeClr>
                </a:solidFill>
                <a:latin typeface="+mn-lt"/>
              </a:rPr>
              <a:t>Gregg EW, et al. N </a:t>
            </a:r>
            <a:r>
              <a:rPr lang="en-GB" sz="1000" dirty="0" err="1">
                <a:solidFill>
                  <a:schemeClr val="tx1">
                    <a:lumMod val="75000"/>
                  </a:schemeClr>
                </a:solidFill>
                <a:latin typeface="+mn-lt"/>
              </a:rPr>
              <a:t>Engl</a:t>
            </a:r>
            <a:r>
              <a:rPr lang="en-GB" sz="1000" dirty="0">
                <a:solidFill>
                  <a:schemeClr val="tx1">
                    <a:lumMod val="75000"/>
                  </a:schemeClr>
                </a:solidFill>
                <a:latin typeface="+mn-lt"/>
              </a:rPr>
              <a:t> J Med. </a:t>
            </a:r>
            <a:r>
              <a:rPr lang="en-GB" sz="1000" dirty="0" smtClean="0">
                <a:solidFill>
                  <a:schemeClr val="tx1">
                    <a:lumMod val="75000"/>
                  </a:schemeClr>
                </a:solidFill>
                <a:latin typeface="+mn-lt"/>
              </a:rPr>
              <a:t>2014;370:1514-1523</a:t>
            </a:r>
            <a:endParaRPr lang="en-GB" altLang="en-US" sz="1000" dirty="0">
              <a:solidFill>
                <a:schemeClr val="tx1">
                  <a:lumMod val="75000"/>
                </a:schemeClr>
              </a:solidFill>
              <a:latin typeface="+mn-lt"/>
            </a:endParaRPr>
          </a:p>
        </p:txBody>
      </p:sp>
    </p:spTree>
    <p:extLst>
      <p:ext uri="{BB962C8B-B14F-4D97-AF65-F5344CB8AC3E}">
        <p14:creationId xmlns:p14="http://schemas.microsoft.com/office/powerpoint/2010/main" val="131878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b="1" dirty="0" smtClean="0"/>
              <a:t>Effect strikte HbA1c controle</a:t>
            </a:r>
          </a:p>
          <a:p>
            <a:pPr marL="257175" indent="-257175">
              <a:buClr>
                <a:schemeClr val="tx2"/>
              </a:buClr>
              <a:buFont typeface="Arial" panose="020B0604020202020204" pitchFamily="34" charset="0"/>
              <a:buChar char="•"/>
            </a:pPr>
            <a:r>
              <a:rPr lang="nl-NL" b="1"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dirty="0" smtClean="0"/>
              <a:t>Richtlijnen</a:t>
            </a:r>
          </a:p>
          <a:p>
            <a:pPr marL="257175" indent="-257175">
              <a:buClr>
                <a:schemeClr val="tx2"/>
              </a:buClr>
              <a:buFont typeface="Arial" panose="020B0604020202020204" pitchFamily="34" charset="0"/>
              <a:buChar char="•"/>
            </a:pPr>
            <a:r>
              <a:rPr lang="nl-NL" dirty="0"/>
              <a:t>Implicaties voor de praktijk en conclusies</a:t>
            </a:r>
          </a:p>
          <a:p>
            <a:pPr marL="257175" indent="-257175">
              <a:buClr>
                <a:schemeClr val="tx2"/>
              </a:buClr>
              <a:buFont typeface="Arial" panose="020B0604020202020204" pitchFamily="34" charset="0"/>
              <a:buChar char="•"/>
            </a:pPr>
            <a:endParaRPr lang="nl-NL" dirty="0"/>
          </a:p>
        </p:txBody>
      </p:sp>
    </p:spTree>
    <p:extLst>
      <p:ext uri="{BB962C8B-B14F-4D97-AF65-F5344CB8AC3E}">
        <p14:creationId xmlns:p14="http://schemas.microsoft.com/office/powerpoint/2010/main" val="117429126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70309" y="1297641"/>
            <a:ext cx="8434388" cy="4865687"/>
          </a:xfrm>
        </p:spPr>
        <p:txBody>
          <a:bodyPr/>
          <a:lstStyle/>
          <a:p>
            <a:endParaRPr lang="nl-NL" kern="1200" dirty="0">
              <a:solidFill>
                <a:schemeClr val="tx1">
                  <a:lumMod val="75000"/>
                </a:schemeClr>
              </a:solidFill>
              <a:latin typeface="Calibri"/>
            </a:endParaRPr>
          </a:p>
          <a:p>
            <a:r>
              <a:rPr lang="nl-NL" dirty="0" err="1" smtClean="0">
                <a:solidFill>
                  <a:schemeClr val="tx1">
                    <a:lumMod val="75000"/>
                  </a:schemeClr>
                </a:solidFill>
              </a:rPr>
              <a:t>Stricte</a:t>
            </a:r>
            <a:r>
              <a:rPr lang="nl-NL" dirty="0" smtClean="0">
                <a:solidFill>
                  <a:schemeClr val="tx1">
                    <a:lumMod val="75000"/>
                  </a:schemeClr>
                </a:solidFill>
              </a:rPr>
              <a:t> </a:t>
            </a:r>
            <a:r>
              <a:rPr lang="nl-NL" dirty="0">
                <a:solidFill>
                  <a:schemeClr val="tx1">
                    <a:lumMod val="75000"/>
                  </a:schemeClr>
                </a:solidFill>
              </a:rPr>
              <a:t>verlaging HbA1c verlaagt risico </a:t>
            </a:r>
            <a:r>
              <a:rPr lang="nl-NL" dirty="0" smtClean="0">
                <a:solidFill>
                  <a:schemeClr val="tx1">
                    <a:lumMod val="75000"/>
                  </a:schemeClr>
                </a:solidFill>
              </a:rPr>
              <a:t>op:</a:t>
            </a:r>
          </a:p>
          <a:p>
            <a:endParaRPr lang="nl-NL" dirty="0">
              <a:solidFill>
                <a:schemeClr val="tx1">
                  <a:lumMod val="75000"/>
                </a:schemeClr>
              </a:solidFill>
            </a:endParaRPr>
          </a:p>
          <a:p>
            <a:pPr lvl="1">
              <a:buClr>
                <a:schemeClr val="tx1"/>
              </a:buClr>
            </a:pPr>
            <a:r>
              <a:rPr lang="nl-NL" dirty="0">
                <a:solidFill>
                  <a:schemeClr val="tx1">
                    <a:lumMod val="75000"/>
                  </a:schemeClr>
                </a:solidFill>
              </a:rPr>
              <a:t>Microvasculaire complicaties</a:t>
            </a:r>
          </a:p>
          <a:p>
            <a:pPr lvl="1">
              <a:buClr>
                <a:schemeClr val="tx1"/>
              </a:buClr>
            </a:pPr>
            <a:r>
              <a:rPr lang="nl-NL" dirty="0">
                <a:solidFill>
                  <a:schemeClr val="tx1">
                    <a:lumMod val="75000"/>
                  </a:schemeClr>
                </a:solidFill>
              </a:rPr>
              <a:t>Macrovasculaire </a:t>
            </a:r>
            <a:r>
              <a:rPr lang="nl-NL" dirty="0" smtClean="0">
                <a:solidFill>
                  <a:schemeClr val="tx1">
                    <a:lumMod val="75000"/>
                  </a:schemeClr>
                </a:solidFill>
              </a:rPr>
              <a:t>complicaties</a:t>
            </a:r>
            <a:endParaRPr lang="nl-NL" dirty="0">
              <a:solidFill>
                <a:schemeClr val="tx1">
                  <a:lumMod val="75000"/>
                </a:schemeClr>
              </a:solidFill>
            </a:endParaRPr>
          </a:p>
          <a:p>
            <a:pPr lvl="1"/>
            <a:endParaRPr lang="nl-NL" dirty="0" smtClean="0"/>
          </a:p>
        </p:txBody>
      </p:sp>
      <p:sp>
        <p:nvSpPr>
          <p:cNvPr id="10" name="Rectangle 9"/>
          <p:cNvSpPr/>
          <p:nvPr/>
        </p:nvSpPr>
        <p:spPr>
          <a:xfrm>
            <a:off x="83273" y="407222"/>
            <a:ext cx="6292172" cy="523220"/>
          </a:xfrm>
          <a:prstGeom prst="rect">
            <a:avLst/>
          </a:prstGeom>
        </p:spPr>
        <p:txBody>
          <a:bodyPr wrap="none">
            <a:spAutoFit/>
          </a:bodyPr>
          <a:lstStyle/>
          <a:p>
            <a:r>
              <a:rPr lang="nl-NL" sz="2800" dirty="0">
                <a:solidFill>
                  <a:schemeClr val="tx1">
                    <a:lumMod val="75000"/>
                  </a:schemeClr>
                </a:solidFill>
                <a:latin typeface="Calibri"/>
              </a:rPr>
              <a:t>Historisch uitgangspunt behandeling DM2</a:t>
            </a:r>
          </a:p>
        </p:txBody>
      </p:sp>
    </p:spTree>
    <p:extLst>
      <p:ext uri="{BB962C8B-B14F-4D97-AF65-F5344CB8AC3E}">
        <p14:creationId xmlns:p14="http://schemas.microsoft.com/office/powerpoint/2010/main" val="158706475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74"/>
          <p:cNvSpPr>
            <a:spLocks noChangeArrowheads="1"/>
          </p:cNvSpPr>
          <p:nvPr>
            <p:custDataLst>
              <p:tags r:id="rId1"/>
            </p:custDataLst>
          </p:nvPr>
        </p:nvSpPr>
        <p:spPr bwMode="gray">
          <a:xfrm>
            <a:off x="4834643" y="4017213"/>
            <a:ext cx="1245221" cy="377609"/>
          </a:xfrm>
          <a:prstGeom prst="roundRect">
            <a:avLst>
              <a:gd name="adj" fmla="val 16667"/>
            </a:avLst>
          </a:prstGeom>
          <a:solidFill>
            <a:schemeClr val="accent2"/>
          </a:solidFill>
          <a:ln w="19050">
            <a:noFill/>
            <a:round/>
          </a:ln>
        </p:spPr>
        <p:txBody>
          <a:bodyPr wrap="none" lIns="30449" tIns="15225" rIns="30449" bIns="15225"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683402">
              <a:defRPr/>
            </a:pPr>
            <a:r>
              <a:rPr lang="en-US" sz="1350" b="1" kern="0">
                <a:solidFill>
                  <a:srgbClr val="FFFFFF"/>
                </a:solidFill>
                <a:latin typeface="Arial"/>
                <a:cs typeface="Arial" pitchFamily="34" charset="0"/>
              </a:rPr>
              <a:t>VADT</a:t>
            </a:r>
            <a:r>
              <a:rPr lang="en-US" sz="1350" b="1" kern="0" baseline="30000">
                <a:solidFill>
                  <a:srgbClr val="FFFFFF"/>
                </a:solidFill>
                <a:latin typeface="Arial"/>
                <a:cs typeface="Arial" pitchFamily="34" charset="0"/>
              </a:rPr>
              <a:t>3</a:t>
            </a:r>
            <a:endParaRPr lang="en-US" sz="1350" kern="0">
              <a:solidFill>
                <a:srgbClr val="FFFFFF"/>
              </a:solidFill>
              <a:latin typeface="Arial"/>
              <a:cs typeface="Arial" pitchFamily="34" charset="0"/>
            </a:endParaRPr>
          </a:p>
        </p:txBody>
      </p:sp>
      <p:sp>
        <p:nvSpPr>
          <p:cNvPr id="10" name="AutoShape 74"/>
          <p:cNvSpPr>
            <a:spLocks noChangeArrowheads="1"/>
          </p:cNvSpPr>
          <p:nvPr>
            <p:custDataLst>
              <p:tags r:id="rId2"/>
            </p:custDataLst>
          </p:nvPr>
        </p:nvSpPr>
        <p:spPr bwMode="gray">
          <a:xfrm>
            <a:off x="3007104" y="4017213"/>
            <a:ext cx="1024514" cy="377609"/>
          </a:xfrm>
          <a:prstGeom prst="roundRect">
            <a:avLst>
              <a:gd name="adj" fmla="val 16667"/>
            </a:avLst>
          </a:prstGeom>
          <a:solidFill>
            <a:schemeClr val="accent2"/>
          </a:solidFill>
          <a:ln w="19050">
            <a:noFill/>
            <a:round/>
          </a:ln>
        </p:spPr>
        <p:txBody>
          <a:bodyPr wrap="none" lIns="30449" tIns="15225" rIns="30449" bIns="15225"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683402">
              <a:defRPr/>
            </a:pPr>
            <a:r>
              <a:rPr lang="en-US" sz="1350" b="1" kern="0">
                <a:solidFill>
                  <a:srgbClr val="FFFFFF"/>
                </a:solidFill>
                <a:latin typeface="Arial"/>
                <a:cs typeface="Arial" pitchFamily="34" charset="0"/>
              </a:rPr>
              <a:t>UKPDS</a:t>
            </a:r>
            <a:r>
              <a:rPr lang="en-US" sz="1350" b="1" kern="0" baseline="30000">
                <a:solidFill>
                  <a:srgbClr val="FFFFFF"/>
                </a:solidFill>
                <a:latin typeface="Arial"/>
                <a:cs typeface="Arial" pitchFamily="34" charset="0"/>
              </a:rPr>
              <a:t>2</a:t>
            </a:r>
          </a:p>
        </p:txBody>
      </p:sp>
      <p:sp>
        <p:nvSpPr>
          <p:cNvPr id="11" name="AutoShape 74"/>
          <p:cNvSpPr>
            <a:spLocks noChangeArrowheads="1"/>
          </p:cNvSpPr>
          <p:nvPr>
            <p:custDataLst>
              <p:tags r:id="rId3"/>
            </p:custDataLst>
          </p:nvPr>
        </p:nvSpPr>
        <p:spPr bwMode="gray">
          <a:xfrm>
            <a:off x="4863758" y="1599948"/>
            <a:ext cx="1440701" cy="377609"/>
          </a:xfrm>
          <a:prstGeom prst="roundRect">
            <a:avLst>
              <a:gd name="adj" fmla="val 16667"/>
            </a:avLst>
          </a:prstGeom>
          <a:solidFill>
            <a:schemeClr val="accent2"/>
          </a:solidFill>
          <a:ln w="19050">
            <a:noFill/>
            <a:round/>
          </a:ln>
        </p:spPr>
        <p:txBody>
          <a:bodyPr wrap="none" lIns="30449" tIns="15225" rIns="30449" bIns="15225"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683402">
              <a:defRPr/>
            </a:pPr>
            <a:r>
              <a:rPr lang="en-US" sz="1350" b="1" kern="0">
                <a:solidFill>
                  <a:srgbClr val="FFFFFF"/>
                </a:solidFill>
                <a:latin typeface="Arial"/>
                <a:cs typeface="Arial" pitchFamily="34" charset="0"/>
              </a:rPr>
              <a:t>ADVANCE</a:t>
            </a:r>
            <a:r>
              <a:rPr lang="en-US" sz="1350" b="1" kern="0" baseline="30000">
                <a:solidFill>
                  <a:srgbClr val="FFFFFF"/>
                </a:solidFill>
                <a:latin typeface="Arial"/>
                <a:cs typeface="Arial" pitchFamily="34" charset="0"/>
              </a:rPr>
              <a:t>5</a:t>
            </a:r>
            <a:endParaRPr lang="en-US" sz="1350" b="1" kern="0">
              <a:solidFill>
                <a:srgbClr val="FFFFFF"/>
              </a:solidFill>
              <a:latin typeface="Arial"/>
              <a:cs typeface="Arial" pitchFamily="34" charset="0"/>
            </a:endParaRPr>
          </a:p>
        </p:txBody>
      </p:sp>
      <p:sp>
        <p:nvSpPr>
          <p:cNvPr id="27" name="AutoShape 74"/>
          <p:cNvSpPr>
            <a:spLocks noChangeArrowheads="1"/>
          </p:cNvSpPr>
          <p:nvPr>
            <p:custDataLst>
              <p:tags r:id="rId4"/>
            </p:custDataLst>
          </p:nvPr>
        </p:nvSpPr>
        <p:spPr bwMode="gray">
          <a:xfrm>
            <a:off x="4875173" y="1948651"/>
            <a:ext cx="1427876" cy="377609"/>
          </a:xfrm>
          <a:prstGeom prst="roundRect">
            <a:avLst>
              <a:gd name="adj" fmla="val 16667"/>
            </a:avLst>
          </a:prstGeom>
          <a:solidFill>
            <a:schemeClr val="accent2"/>
          </a:solidFill>
          <a:ln w="19050">
            <a:noFill/>
            <a:round/>
          </a:ln>
        </p:spPr>
        <p:txBody>
          <a:bodyPr wrap="none" lIns="30449" tIns="15225" rIns="30449" bIns="15225"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683402">
              <a:defRPr/>
            </a:pPr>
            <a:r>
              <a:rPr lang="en-US" sz="1350" b="1" kern="0">
                <a:solidFill>
                  <a:srgbClr val="FFFFFF"/>
                </a:solidFill>
                <a:latin typeface="Arial"/>
                <a:cs typeface="Arial" pitchFamily="34" charset="0"/>
              </a:rPr>
              <a:t>ACCORD</a:t>
            </a:r>
            <a:r>
              <a:rPr lang="en-US" sz="1350" b="1" kern="0" baseline="30000">
                <a:solidFill>
                  <a:srgbClr val="FFFFFF"/>
                </a:solidFill>
                <a:latin typeface="Arial"/>
                <a:cs typeface="Arial" pitchFamily="34" charset="0"/>
              </a:rPr>
              <a:t>4</a:t>
            </a:r>
            <a:endParaRPr lang="en-US" sz="1350" kern="0">
              <a:solidFill>
                <a:srgbClr val="FFFFFF"/>
              </a:solidFill>
              <a:latin typeface="Arial"/>
              <a:cs typeface="Arial" pitchFamily="34" charset="0"/>
            </a:endParaRPr>
          </a:p>
        </p:txBody>
      </p:sp>
      <p:sp>
        <p:nvSpPr>
          <p:cNvPr id="2" name="Title 1"/>
          <p:cNvSpPr>
            <a:spLocks noGrp="1"/>
          </p:cNvSpPr>
          <p:nvPr>
            <p:ph type="title"/>
          </p:nvPr>
        </p:nvSpPr>
        <p:spPr>
          <a:xfrm>
            <a:off x="154785" y="151833"/>
            <a:ext cx="6541502" cy="847725"/>
          </a:xfrm>
        </p:spPr>
        <p:txBody>
          <a:bodyPr>
            <a:normAutofit fontScale="90000"/>
          </a:bodyPr>
          <a:lstStyle/>
          <a:p>
            <a:r>
              <a:rPr lang="en-GB" noProof="0" dirty="0" err="1">
                <a:solidFill>
                  <a:schemeClr val="tx1"/>
                </a:solidFill>
              </a:rPr>
              <a:t>Klassieke</a:t>
            </a:r>
            <a:r>
              <a:rPr lang="en-GB" noProof="0" dirty="0">
                <a:solidFill>
                  <a:schemeClr val="tx1"/>
                </a:solidFill>
              </a:rPr>
              <a:t> cardiovasculaire outcome </a:t>
            </a:r>
            <a:r>
              <a:rPr lang="en-GB" noProof="0" dirty="0" smtClean="0">
                <a:solidFill>
                  <a:schemeClr val="tx1"/>
                </a:solidFill>
              </a:rPr>
              <a:t>trials:  focus op </a:t>
            </a:r>
            <a:r>
              <a:rPr lang="en-GB" noProof="0" dirty="0" err="1">
                <a:solidFill>
                  <a:schemeClr val="tx1"/>
                </a:solidFill>
              </a:rPr>
              <a:t>intensieve</a:t>
            </a:r>
            <a:r>
              <a:rPr lang="en-GB" noProof="0" dirty="0">
                <a:solidFill>
                  <a:schemeClr val="tx1"/>
                </a:solidFill>
              </a:rPr>
              <a:t> </a:t>
            </a:r>
            <a:r>
              <a:rPr lang="en-GB" noProof="0" dirty="0" err="1">
                <a:solidFill>
                  <a:schemeClr val="tx1"/>
                </a:solidFill>
              </a:rPr>
              <a:t>glycaemische</a:t>
            </a:r>
            <a:r>
              <a:rPr lang="en-GB" noProof="0" dirty="0">
                <a:solidFill>
                  <a:schemeClr val="tx1"/>
                </a:solidFill>
              </a:rPr>
              <a:t> </a:t>
            </a:r>
            <a:r>
              <a:rPr lang="en-GB" noProof="0" dirty="0" err="1">
                <a:solidFill>
                  <a:schemeClr val="tx1"/>
                </a:solidFill>
              </a:rPr>
              <a:t>controle</a:t>
            </a:r>
            <a:endParaRPr lang="en-GB" noProof="0" dirty="0">
              <a:solidFill>
                <a:schemeClr val="tx1"/>
              </a:solidFill>
            </a:endParaRPr>
          </a:p>
        </p:txBody>
      </p:sp>
      <p:sp>
        <p:nvSpPr>
          <p:cNvPr id="26" name="Right Arrow 25"/>
          <p:cNvSpPr/>
          <p:nvPr/>
        </p:nvSpPr>
        <p:spPr>
          <a:xfrm>
            <a:off x="852810" y="2487181"/>
            <a:ext cx="6841952" cy="153003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defTabSz="342892"/>
            <a:endParaRPr lang="en-GB" sz="1200">
              <a:solidFill>
                <a:prstClr val="white"/>
              </a:solidFill>
            </a:endParaRPr>
          </a:p>
        </p:txBody>
      </p:sp>
      <p:cxnSp>
        <p:nvCxnSpPr>
          <p:cNvPr id="42" name="Straight Connector 41"/>
          <p:cNvCxnSpPr/>
          <p:nvPr/>
        </p:nvCxnSpPr>
        <p:spPr>
          <a:xfrm>
            <a:off x="3425536" y="3410227"/>
            <a:ext cx="0" cy="629348"/>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58" name="Straight Connector 57"/>
          <p:cNvCxnSpPr/>
          <p:nvPr/>
        </p:nvCxnSpPr>
        <p:spPr>
          <a:xfrm>
            <a:off x="5510651" y="2353724"/>
            <a:ext cx="0" cy="629348"/>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a:xfrm>
            <a:off x="5366575" y="3410227"/>
            <a:ext cx="0" cy="629348"/>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aphicFrame>
        <p:nvGraphicFramePr>
          <p:cNvPr id="60" name="Table 59"/>
          <p:cNvGraphicFramePr>
            <a:graphicFrameLocks noGrp="1"/>
          </p:cNvGraphicFramePr>
          <p:nvPr>
            <p:extLst>
              <p:ext uri="{D42A27DB-BD31-4B8C-83A1-F6EECF244321}">
                <p14:modId xmlns:p14="http://schemas.microsoft.com/office/powerpoint/2010/main" val="1211753603"/>
              </p:ext>
            </p:extLst>
          </p:nvPr>
        </p:nvGraphicFramePr>
        <p:xfrm>
          <a:off x="919891" y="2952211"/>
          <a:ext cx="6351233" cy="333030"/>
        </p:xfrm>
        <a:graphic>
          <a:graphicData uri="http://schemas.openxmlformats.org/drawingml/2006/table">
            <a:tbl>
              <a:tblPr firstRow="1" bandRow="1"/>
              <a:tblGrid>
                <a:gridCol w="907319">
                  <a:extLst>
                    <a:ext uri="{9D8B030D-6E8A-4147-A177-3AD203B41FA5}">
                      <a16:colId xmlns:a16="http://schemas.microsoft.com/office/drawing/2014/main" val="20000"/>
                    </a:ext>
                  </a:extLst>
                </a:gridCol>
                <a:gridCol w="907319">
                  <a:extLst>
                    <a:ext uri="{9D8B030D-6E8A-4147-A177-3AD203B41FA5}">
                      <a16:colId xmlns:a16="http://schemas.microsoft.com/office/drawing/2014/main" val="20001"/>
                    </a:ext>
                  </a:extLst>
                </a:gridCol>
                <a:gridCol w="907319">
                  <a:extLst>
                    <a:ext uri="{9D8B030D-6E8A-4147-A177-3AD203B41FA5}">
                      <a16:colId xmlns:a16="http://schemas.microsoft.com/office/drawing/2014/main" val="20002"/>
                    </a:ext>
                  </a:extLst>
                </a:gridCol>
                <a:gridCol w="907319">
                  <a:extLst>
                    <a:ext uri="{9D8B030D-6E8A-4147-A177-3AD203B41FA5}">
                      <a16:colId xmlns:a16="http://schemas.microsoft.com/office/drawing/2014/main" val="20003"/>
                    </a:ext>
                  </a:extLst>
                </a:gridCol>
                <a:gridCol w="907319">
                  <a:extLst>
                    <a:ext uri="{9D8B030D-6E8A-4147-A177-3AD203B41FA5}">
                      <a16:colId xmlns:a16="http://schemas.microsoft.com/office/drawing/2014/main" val="20004"/>
                    </a:ext>
                  </a:extLst>
                </a:gridCol>
                <a:gridCol w="907319">
                  <a:extLst>
                    <a:ext uri="{9D8B030D-6E8A-4147-A177-3AD203B41FA5}">
                      <a16:colId xmlns:a16="http://schemas.microsoft.com/office/drawing/2014/main" val="20005"/>
                    </a:ext>
                  </a:extLst>
                </a:gridCol>
                <a:gridCol w="907319">
                  <a:extLst>
                    <a:ext uri="{9D8B030D-6E8A-4147-A177-3AD203B41FA5}">
                      <a16:colId xmlns:a16="http://schemas.microsoft.com/office/drawing/2014/main" val="20006"/>
                    </a:ext>
                  </a:extLst>
                </a:gridCol>
              </a:tblGrid>
              <a:tr h="333030">
                <a:tc>
                  <a:txBody>
                    <a:bodyPr/>
                    <a:lstStyle/>
                    <a:p>
                      <a:pPr algn="ctr"/>
                      <a:r>
                        <a:rPr lang="en-GB" sz="1400" b="1">
                          <a:solidFill>
                            <a:schemeClr val="bg1"/>
                          </a:solidFill>
                        </a:rPr>
                        <a:t>1950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a:solidFill>
                            <a:schemeClr val="bg1"/>
                          </a:solidFill>
                        </a:rPr>
                        <a:t>1960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a:solidFill>
                            <a:schemeClr val="bg1"/>
                          </a:solidFill>
                        </a:rPr>
                        <a:t>1970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dirty="0">
                          <a:solidFill>
                            <a:schemeClr val="bg1"/>
                          </a:solidFill>
                        </a:rPr>
                        <a:t>1980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a:solidFill>
                            <a:schemeClr val="bg1"/>
                          </a:solidFill>
                        </a:rPr>
                        <a:t>1990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a:solidFill>
                            <a:schemeClr val="bg1"/>
                          </a:solidFill>
                        </a:rPr>
                        <a:t>2000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400" b="1" dirty="0">
                          <a:solidFill>
                            <a:schemeClr val="bg1"/>
                          </a:solidFill>
                        </a:rPr>
                        <a:t>2010</a:t>
                      </a:r>
                    </a:p>
                  </a:txBody>
                  <a:tcPr marL="68580" marR="68580" marT="34290" marB="34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8" name="AutoShape 74"/>
          <p:cNvSpPr>
            <a:spLocks noChangeArrowheads="1"/>
          </p:cNvSpPr>
          <p:nvPr>
            <p:custDataLst>
              <p:tags r:id="rId5"/>
            </p:custDataLst>
          </p:nvPr>
        </p:nvSpPr>
        <p:spPr bwMode="gray">
          <a:xfrm>
            <a:off x="1835529" y="4017213"/>
            <a:ext cx="1024514" cy="377609"/>
          </a:xfrm>
          <a:prstGeom prst="roundRect">
            <a:avLst>
              <a:gd name="adj" fmla="val 16667"/>
            </a:avLst>
          </a:prstGeom>
          <a:solidFill>
            <a:schemeClr val="accent2"/>
          </a:solidFill>
          <a:ln w="19050">
            <a:noFill/>
            <a:round/>
          </a:ln>
        </p:spPr>
        <p:txBody>
          <a:bodyPr wrap="none" lIns="30449" tIns="15225" rIns="30449" bIns="15225" anchor="ct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defTabSz="683402">
              <a:defRPr/>
            </a:pPr>
            <a:r>
              <a:rPr lang="en-US" sz="1350" b="1" kern="0">
                <a:solidFill>
                  <a:srgbClr val="FFFFFF"/>
                </a:solidFill>
                <a:latin typeface="Arial"/>
                <a:cs typeface="Arial" pitchFamily="34" charset="0"/>
              </a:rPr>
              <a:t>UGDP</a:t>
            </a:r>
            <a:r>
              <a:rPr lang="en-US" sz="1350" b="1" kern="0" baseline="30000">
                <a:solidFill>
                  <a:srgbClr val="FFFFFF"/>
                </a:solidFill>
                <a:latin typeface="Arial"/>
                <a:cs typeface="Arial" pitchFamily="34" charset="0"/>
              </a:rPr>
              <a:t>1</a:t>
            </a:r>
          </a:p>
        </p:txBody>
      </p:sp>
      <p:cxnSp>
        <p:nvCxnSpPr>
          <p:cNvPr id="20" name="Straight Connector 19"/>
          <p:cNvCxnSpPr/>
          <p:nvPr/>
        </p:nvCxnSpPr>
        <p:spPr>
          <a:xfrm>
            <a:off x="2253961" y="3410227"/>
            <a:ext cx="0" cy="629348"/>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811173" y="3163154"/>
            <a:ext cx="2357760" cy="253916"/>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defTabSz="342892"/>
            <a:r>
              <a:rPr lang="en-GB" sz="1050" b="1">
                <a:solidFill>
                  <a:srgbClr val="FFFFFF"/>
                </a:solidFill>
                <a:latin typeface="Arial"/>
                <a:cs typeface="Arial"/>
              </a:rPr>
              <a:t>Date of first patient enrolment</a:t>
            </a:r>
          </a:p>
        </p:txBody>
      </p:sp>
    </p:spTree>
    <p:extLst>
      <p:ext uri="{BB962C8B-B14F-4D97-AF65-F5344CB8AC3E}">
        <p14:creationId xmlns:p14="http://schemas.microsoft.com/office/powerpoint/2010/main" val="2584209845"/>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type="tbl" sz="quarter" idx="11"/>
            <p:extLst>
              <p:ext uri="{D42A27DB-BD31-4B8C-83A1-F6EECF244321}">
                <p14:modId xmlns:p14="http://schemas.microsoft.com/office/powerpoint/2010/main" val="3543776445"/>
              </p:ext>
            </p:extLst>
          </p:nvPr>
        </p:nvGraphicFramePr>
        <p:xfrm>
          <a:off x="288984" y="1436486"/>
          <a:ext cx="7867291" cy="4114380"/>
        </p:xfrm>
        <a:graphic>
          <a:graphicData uri="http://schemas.openxmlformats.org/drawingml/2006/table">
            <a:tbl>
              <a:tblPr firstRow="1" bandRow="1">
                <a:tableStyleId>{69012ECD-51FC-41F1-AA8D-1B2483CD663E}</a:tableStyleId>
              </a:tblPr>
              <a:tblGrid>
                <a:gridCol w="1150583">
                  <a:extLst>
                    <a:ext uri="{9D8B030D-6E8A-4147-A177-3AD203B41FA5}">
                      <a16:colId xmlns:a16="http://schemas.microsoft.com/office/drawing/2014/main" val="20000"/>
                    </a:ext>
                  </a:extLst>
                </a:gridCol>
                <a:gridCol w="722459">
                  <a:extLst>
                    <a:ext uri="{9D8B030D-6E8A-4147-A177-3AD203B41FA5}">
                      <a16:colId xmlns:a16="http://schemas.microsoft.com/office/drawing/2014/main" val="20001"/>
                    </a:ext>
                  </a:extLst>
                </a:gridCol>
                <a:gridCol w="1088146">
                  <a:extLst>
                    <a:ext uri="{9D8B030D-6E8A-4147-A177-3AD203B41FA5}">
                      <a16:colId xmlns:a16="http://schemas.microsoft.com/office/drawing/2014/main" val="20002"/>
                    </a:ext>
                  </a:extLst>
                </a:gridCol>
                <a:gridCol w="1128055">
                  <a:extLst>
                    <a:ext uri="{9D8B030D-6E8A-4147-A177-3AD203B41FA5}">
                      <a16:colId xmlns:a16="http://schemas.microsoft.com/office/drawing/2014/main" val="20003"/>
                    </a:ext>
                  </a:extLst>
                </a:gridCol>
                <a:gridCol w="1335534">
                  <a:extLst>
                    <a:ext uri="{9D8B030D-6E8A-4147-A177-3AD203B41FA5}">
                      <a16:colId xmlns:a16="http://schemas.microsoft.com/office/drawing/2014/main" val="20004"/>
                    </a:ext>
                  </a:extLst>
                </a:gridCol>
                <a:gridCol w="2442514">
                  <a:extLst>
                    <a:ext uri="{9D8B030D-6E8A-4147-A177-3AD203B41FA5}">
                      <a16:colId xmlns:a16="http://schemas.microsoft.com/office/drawing/2014/main" val="20005"/>
                    </a:ext>
                  </a:extLst>
                </a:gridCol>
              </a:tblGrid>
              <a:tr h="459816">
                <a:tc rowSpan="2">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200" b="1" kern="1200" dirty="0"/>
                        <a:t>Trial</a:t>
                      </a:r>
                      <a:endParaRPr lang="en-GB" sz="1200" b="1" kern="1200" dirty="0">
                        <a:solidFill>
                          <a:schemeClr val="lt1"/>
                        </a:solidFill>
                        <a:latin typeface="+mn-lt"/>
                        <a:ea typeface="+mn-ea"/>
                        <a:cs typeface="+mn-cs"/>
                      </a:endParaRPr>
                    </a:p>
                  </a:txBody>
                  <a:tcPr marL="52571" marR="52571" marT="36000" marB="36000" anchor="ctr"/>
                </a:tc>
                <a:tc rowSpan="2">
                  <a:txBody>
                    <a:bodyPr/>
                    <a:lstStyle/>
                    <a:p>
                      <a:pPr marL="0" algn="ctr" defTabSz="914400" rtl="0" eaLnBrk="1" latinLnBrk="0" hangingPunct="1"/>
                      <a:r>
                        <a:rPr lang="en-GB" sz="1200" b="1" kern="1200"/>
                        <a:t>N</a:t>
                      </a:r>
                      <a:endParaRPr lang="en-GB" sz="1200" b="1" kern="1200">
                        <a:solidFill>
                          <a:schemeClr val="lt1"/>
                        </a:solidFill>
                        <a:latin typeface="+mn-lt"/>
                        <a:ea typeface="+mn-ea"/>
                        <a:cs typeface="+mn-cs"/>
                      </a:endParaRPr>
                    </a:p>
                  </a:txBody>
                  <a:tcPr marL="52571" marR="52571" marT="36000" marB="36000" anchor="ctr"/>
                </a:tc>
                <a:tc rowSpan="2">
                  <a:txBody>
                    <a:bodyPr/>
                    <a:lstStyle/>
                    <a:p>
                      <a:pPr marL="0" algn="ctr" defTabSz="914400" rtl="0" eaLnBrk="1" latinLnBrk="0" hangingPunct="1"/>
                      <a:r>
                        <a:rPr lang="en-GB" sz="1200" b="1" kern="1200"/>
                        <a:t>Duration</a:t>
                      </a:r>
                      <a:br>
                        <a:rPr lang="en-GB" sz="1200" b="1" kern="1200"/>
                      </a:br>
                      <a:r>
                        <a:rPr lang="en-GB" sz="1200" b="1" kern="1200"/>
                        <a:t>of follow-up (years)</a:t>
                      </a:r>
                      <a:endParaRPr lang="en-GB" sz="1200" b="1" kern="1200">
                        <a:solidFill>
                          <a:schemeClr val="lt1"/>
                        </a:solidFill>
                        <a:latin typeface="+mn-lt"/>
                        <a:ea typeface="+mn-ea"/>
                        <a:cs typeface="+mn-cs"/>
                      </a:endParaRPr>
                    </a:p>
                  </a:txBody>
                  <a:tcPr marL="52571" marR="52571" marT="36000" marB="36000" anchor="ctr"/>
                </a:tc>
                <a:tc gridSpan="2">
                  <a:txBody>
                    <a:bodyPr/>
                    <a:lstStyle/>
                    <a:p>
                      <a:pPr algn="ctr"/>
                      <a:r>
                        <a:rPr lang="en-GB" sz="1200"/>
                        <a:t>Glycaemic</a:t>
                      </a:r>
                      <a:r>
                        <a:rPr lang="en-GB" sz="1200" baseline="0"/>
                        <a:t> target</a:t>
                      </a:r>
                      <a:endParaRPr lang="en-GB" sz="1200"/>
                    </a:p>
                  </a:txBody>
                  <a:tcPr marL="52571" marR="52571" marT="36000" marB="36000" anchor="ctr">
                    <a:lnB w="12700" cap="flat" cmpd="sng" algn="ctr">
                      <a:solidFill>
                        <a:schemeClr val="bg1"/>
                      </a:solidFill>
                      <a:prstDash val="solid"/>
                      <a:round/>
                      <a:headEnd type="none" w="med" len="med"/>
                      <a:tailEnd type="none" w="med" len="med"/>
                    </a:lnB>
                  </a:tcPr>
                </a:tc>
                <a:tc hMerge="1">
                  <a:txBody>
                    <a:bodyPr/>
                    <a:lstStyle/>
                    <a:p>
                      <a:endParaRPr lang="en-GB"/>
                    </a:p>
                  </a:txBody>
                  <a:tcPr>
                    <a:lnB w="12700" cap="flat" cmpd="sng" algn="ctr">
                      <a:solidFill>
                        <a:schemeClr val="bg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ct val="0"/>
                        </a:spcBef>
                        <a:spcAft>
                          <a:spcPct val="0"/>
                        </a:spcAft>
                        <a:buClrTx/>
                        <a:buSzTx/>
                        <a:buFontTx/>
                        <a:buNone/>
                        <a:defRPr/>
                      </a:pPr>
                      <a:r>
                        <a:rPr lang="en-GB" sz="1200" b="1" kern="1200" dirty="0"/>
                        <a:t>Main inclusion criteria</a:t>
                      </a:r>
                      <a:endParaRPr lang="en-GB" sz="1200" b="1" kern="1200" dirty="0">
                        <a:solidFill>
                          <a:schemeClr val="lt1"/>
                        </a:solidFill>
                        <a:latin typeface="+mn-lt"/>
                        <a:ea typeface="+mn-ea"/>
                        <a:cs typeface="+mn-cs"/>
                      </a:endParaRPr>
                    </a:p>
                  </a:txBody>
                  <a:tcPr marL="52571" marR="52571" marT="36000" marB="36000" anchor="ctr"/>
                </a:tc>
                <a:extLst>
                  <a:ext uri="{0D108BD9-81ED-4DB2-BD59-A6C34878D82A}">
                    <a16:rowId xmlns:a16="http://schemas.microsoft.com/office/drawing/2014/main" val="10000"/>
                  </a:ext>
                </a:extLst>
              </a:tr>
              <a:tr h="674552">
                <a:tc vMerge="1">
                  <a:txBody>
                    <a:bodyPr/>
                    <a:lstStyle/>
                    <a:p>
                      <a:pPr marL="177800" marR="0" indent="0" algn="l" defTabSz="914400" rtl="0" eaLnBrk="1" fontAlgn="auto" latinLnBrk="0" hangingPunct="1">
                        <a:lnSpc>
                          <a:spcPct val="100000"/>
                        </a:lnSpc>
                        <a:spcBef>
                          <a:spcPct val="0"/>
                        </a:spcBef>
                        <a:spcAft>
                          <a:spcPct val="0"/>
                        </a:spcAft>
                        <a:buClrTx/>
                        <a:buSzTx/>
                        <a:buFontTx/>
                        <a:buNone/>
                        <a:defRPr/>
                      </a:pPr>
                      <a:endParaRPr lang="en-GB" sz="1200" b="1" kern="1200">
                        <a:solidFill>
                          <a:schemeClr val="lt1"/>
                        </a:solidFill>
                        <a:latin typeface="+mn-lt"/>
                        <a:ea typeface="+mn-ea"/>
                        <a:cs typeface="+mn-cs"/>
                      </a:endParaRPr>
                    </a:p>
                  </a:txBody>
                  <a:tcPr/>
                </a:tc>
                <a:tc vMerge="1">
                  <a:txBody>
                    <a:bodyPr/>
                    <a:lstStyle/>
                    <a:p>
                      <a:endParaRPr lang="en-GB" sz="1600"/>
                    </a:p>
                  </a:txBody>
                  <a:tcPr/>
                </a:tc>
                <a:tc vMerge="1">
                  <a:txBody>
                    <a:bodyPr/>
                    <a:lstStyle/>
                    <a:p>
                      <a:pPr marL="0" algn="ctr" defTabSz="914400" rtl="0" eaLnBrk="1" latinLnBrk="0" hangingPunct="1"/>
                      <a:endParaRPr lang="en-GB" sz="1400" b="1" kern="1200">
                        <a:solidFill>
                          <a:schemeClr val="lt1"/>
                        </a:solidFill>
                        <a:latin typeface="+mn-lt"/>
                        <a:ea typeface="+mn-ea"/>
                        <a:cs typeface="+mn-cs"/>
                      </a:endParaRPr>
                    </a:p>
                  </a:txBody>
                  <a:tcPr>
                    <a:lnT w="12700" cap="flat" cmpd="sng" algn="ctr">
                      <a:noFill/>
                      <a:prstDash val="solid"/>
                      <a:round/>
                      <a:headEnd type="none" w="med" len="med"/>
                      <a:tailEnd type="none" w="med" len="med"/>
                    </a:lnT>
                    <a:solidFill>
                      <a:srgbClr val="267836"/>
                    </a:solidFill>
                  </a:tcPr>
                </a:tc>
                <a:tc>
                  <a:txBody>
                    <a:bodyPr/>
                    <a:lstStyle/>
                    <a:p>
                      <a:pPr marL="0" algn="ctr" defTabSz="914400" rtl="0" eaLnBrk="1" latinLnBrk="0" hangingPunct="1"/>
                      <a:r>
                        <a:rPr lang="en-GB" sz="1200" b="1" kern="1200">
                          <a:solidFill>
                            <a:schemeClr val="bg1"/>
                          </a:solidFill>
                        </a:rPr>
                        <a:t>Intensive treatment</a:t>
                      </a:r>
                      <a:endParaRPr lang="en-GB" sz="1200" b="1" kern="1200">
                        <a:solidFill>
                          <a:schemeClr val="bg1"/>
                        </a:solidFill>
                        <a:latin typeface="+mn-lt"/>
                        <a:ea typeface="+mn-ea"/>
                        <a:cs typeface="+mn-cs"/>
                      </a:endParaRPr>
                    </a:p>
                  </a:txBody>
                  <a:tcPr marL="52571" marR="52571" marT="36000" marB="36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algn="ctr" defTabSz="914400" rtl="0" eaLnBrk="1" latinLnBrk="0" hangingPunct="1"/>
                      <a:r>
                        <a:rPr lang="en-GB" sz="1200" b="1" kern="1200">
                          <a:solidFill>
                            <a:schemeClr val="bg1"/>
                          </a:solidFill>
                        </a:rPr>
                        <a:t>Standard treatment</a:t>
                      </a:r>
                      <a:endParaRPr lang="en-GB" sz="1200" b="1" kern="1200">
                        <a:solidFill>
                          <a:schemeClr val="bg1"/>
                        </a:solidFill>
                        <a:latin typeface="+mn-lt"/>
                        <a:ea typeface="+mn-ea"/>
                        <a:cs typeface="+mn-cs"/>
                      </a:endParaRPr>
                    </a:p>
                  </a:txBody>
                  <a:tcPr marL="52571" marR="52571" marT="36000" marB="36000"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vMerge="1">
                  <a:txBody>
                    <a:bodyPr/>
                    <a:lstStyle/>
                    <a:p>
                      <a:endParaRPr lang="en-GB"/>
                    </a:p>
                  </a:txBody>
                  <a:tcPr/>
                </a:tc>
                <a:extLst>
                  <a:ext uri="{0D108BD9-81ED-4DB2-BD59-A6C34878D82A}">
                    <a16:rowId xmlns:a16="http://schemas.microsoft.com/office/drawing/2014/main" val="10001"/>
                  </a:ext>
                </a:extLst>
              </a:tr>
              <a:tr h="674552">
                <a:tc>
                  <a:txBody>
                    <a:bodyPr/>
                    <a:lstStyle/>
                    <a:p>
                      <a:r>
                        <a:rPr lang="en-GB" sz="1200"/>
                        <a:t>UKPDS</a:t>
                      </a:r>
                      <a:r>
                        <a:rPr lang="en-GB" sz="1200" baseline="30000"/>
                        <a:t>1</a:t>
                      </a:r>
                      <a:endParaRPr lang="en-GB" sz="1200"/>
                    </a:p>
                  </a:txBody>
                  <a:tcPr marL="52571" marR="52571" marT="36000" marB="36000"/>
                </a:tc>
                <a:tc>
                  <a:txBody>
                    <a:bodyPr/>
                    <a:lstStyle/>
                    <a:p>
                      <a:pPr marL="0" algn="ctr" defTabSz="914400" rtl="0" eaLnBrk="1" latinLnBrk="0" hangingPunct="1"/>
                      <a:r>
                        <a:rPr lang="en-US" sz="1200" kern="1200"/>
                        <a:t>3867</a:t>
                      </a:r>
                      <a:endParaRPr lang="en-GB" sz="1200" kern="12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1200"/>
                        <a:t>10.0</a:t>
                      </a:r>
                      <a:r>
                        <a:rPr lang="en-GB" sz="1200" kern="1200" baseline="30000"/>
                        <a:t>*</a:t>
                      </a:r>
                      <a:endParaRPr lang="en-GB" sz="1200" kern="1200" baseline="300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0"/>
                        <a:t>FPG</a:t>
                      </a:r>
                    </a:p>
                    <a:p>
                      <a:pPr marL="0" marR="0" indent="0" algn="ctr" defTabSz="914400" rtl="0" eaLnBrk="1" fontAlgn="auto" latinLnBrk="0" hangingPunct="1">
                        <a:lnSpc>
                          <a:spcPct val="100000"/>
                        </a:lnSpc>
                        <a:spcBef>
                          <a:spcPct val="0"/>
                        </a:spcBef>
                        <a:spcAft>
                          <a:spcPct val="0"/>
                        </a:spcAft>
                        <a:buClrTx/>
                        <a:buSzTx/>
                        <a:buFontTx/>
                        <a:buNone/>
                        <a:defRPr/>
                      </a:pPr>
                      <a:r>
                        <a:rPr lang="en-US" sz="1200" kern="0"/>
                        <a:t>&lt;6 mmol/l</a:t>
                      </a:r>
                      <a:endParaRPr lang="en-GB" sz="1200" kern="0">
                        <a:solidFill>
                          <a:schemeClr val="tx1"/>
                        </a:solidFill>
                        <a:latin typeface="+mn-lt"/>
                        <a:ea typeface="+mn-ea"/>
                        <a:cs typeface="Arial" pitchFamily="34" charset="0"/>
                      </a:endParaRPr>
                    </a:p>
                  </a:txBody>
                  <a:tcPr marL="52571" marR="52571" marT="36000" marB="36000">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0"/>
                        <a:t>FPG</a:t>
                      </a:r>
                    </a:p>
                    <a:p>
                      <a:pPr marL="0" marR="0" indent="0" algn="ctr" defTabSz="914400" rtl="0" eaLnBrk="1" fontAlgn="auto" latinLnBrk="0" hangingPunct="1">
                        <a:lnSpc>
                          <a:spcPct val="100000"/>
                        </a:lnSpc>
                        <a:spcBef>
                          <a:spcPct val="0"/>
                        </a:spcBef>
                        <a:spcAft>
                          <a:spcPct val="0"/>
                        </a:spcAft>
                        <a:buClrTx/>
                        <a:buSzTx/>
                        <a:buFontTx/>
                        <a:buNone/>
                        <a:defRPr/>
                      </a:pPr>
                      <a:r>
                        <a:rPr lang="en-US" sz="1200" kern="0"/>
                        <a:t>&lt;15 mmol/l</a:t>
                      </a:r>
                      <a:endParaRPr lang="en-GB" sz="1200" kern="0" baseline="30000">
                        <a:solidFill>
                          <a:schemeClr val="tx1"/>
                        </a:solidFill>
                        <a:latin typeface="+mn-lt"/>
                        <a:ea typeface="+mn-ea"/>
                        <a:cs typeface="Arial" pitchFamily="34" charset="0"/>
                      </a:endParaRPr>
                    </a:p>
                  </a:txBody>
                  <a:tcPr marL="52571" marR="52571" marT="36000" marB="36000">
                    <a:lnT w="12700" cap="flat" cmpd="sng" algn="ctr">
                      <a:noFill/>
                      <a:prstDash val="solid"/>
                      <a:round/>
                      <a:headEnd type="none" w="med" len="med"/>
                      <a:tailEnd type="none" w="med" len="med"/>
                    </a:lnT>
                  </a:tcPr>
                </a:tc>
                <a:tc>
                  <a:txBody>
                    <a:bodyPr/>
                    <a:lstStyle/>
                    <a:p>
                      <a:pPr algn="l"/>
                      <a:r>
                        <a:rPr lang="en-GB" sz="1200" kern="1200" dirty="0"/>
                        <a:t>T2D</a:t>
                      </a:r>
                      <a:r>
                        <a:rPr lang="en-GB" sz="1200" kern="1200" baseline="0" dirty="0"/>
                        <a:t> n</a:t>
                      </a:r>
                      <a:r>
                        <a:rPr lang="en-GB" sz="1200" kern="1200" dirty="0"/>
                        <a:t>ewly diagnosed</a:t>
                      </a:r>
                      <a:endParaRPr lang="en-GB" sz="1200" kern="1200" dirty="0">
                        <a:solidFill>
                          <a:schemeClr val="dk1"/>
                        </a:solidFill>
                        <a:latin typeface="+mn-lt"/>
                        <a:ea typeface="+mn-ea"/>
                        <a:cs typeface="+mn-cs"/>
                      </a:endParaRPr>
                    </a:p>
                  </a:txBody>
                  <a:tcPr marL="52571" marR="52571" marT="36000" marB="36000"/>
                </a:tc>
                <a:extLst>
                  <a:ext uri="{0D108BD9-81ED-4DB2-BD59-A6C34878D82A}">
                    <a16:rowId xmlns:a16="http://schemas.microsoft.com/office/drawing/2014/main" val="10002"/>
                  </a:ext>
                </a:extLst>
              </a:tr>
              <a:tr h="956356">
                <a:tc>
                  <a:txBody>
                    <a:bodyPr/>
                    <a:lstStyle/>
                    <a:p>
                      <a:r>
                        <a:rPr lang="en-GB" sz="1200" dirty="0"/>
                        <a:t>ADVANCE</a:t>
                      </a:r>
                      <a:r>
                        <a:rPr lang="en-GB" sz="1200" baseline="30000" dirty="0"/>
                        <a:t>2</a:t>
                      </a:r>
                      <a:endParaRPr lang="en-GB" sz="1200" dirty="0"/>
                    </a:p>
                  </a:txBody>
                  <a:tcPr marL="52571" marR="52571" marT="36000" marB="36000"/>
                </a:tc>
                <a:tc>
                  <a:txBody>
                    <a:bodyPr/>
                    <a:lstStyle/>
                    <a:p>
                      <a:pPr algn="ctr"/>
                      <a:r>
                        <a:rPr lang="en-GB" sz="1200" kern="1200"/>
                        <a:t>11,140</a:t>
                      </a:r>
                      <a:endParaRPr lang="en-GB" sz="1200" kern="1200">
                        <a:solidFill>
                          <a:schemeClr val="dk1"/>
                        </a:solidFill>
                        <a:latin typeface="+mn-lt"/>
                        <a:ea typeface="+mn-ea"/>
                        <a:cs typeface="+mn-cs"/>
                      </a:endParaRPr>
                    </a:p>
                  </a:txBody>
                  <a:tcPr marL="52571" marR="52571" marT="36000" marB="36000"/>
                </a:tc>
                <a:tc>
                  <a:txBody>
                    <a:bodyPr/>
                    <a:lstStyle/>
                    <a:p>
                      <a:pPr marL="0" algn="ctr" defTabSz="914400" rtl="0" eaLnBrk="1" latinLnBrk="0" hangingPunct="1"/>
                      <a:r>
                        <a:rPr lang="en-US" sz="1200" kern="1200"/>
                        <a:t>4.3</a:t>
                      </a:r>
                      <a:r>
                        <a:rPr lang="en-GB" sz="1200" kern="1200" baseline="30000"/>
                        <a:t>*</a:t>
                      </a:r>
                      <a:endParaRPr lang="en-GB" sz="1200" kern="1200" baseline="30000">
                        <a:solidFill>
                          <a:schemeClr val="dk1"/>
                        </a:solidFill>
                        <a:latin typeface="+mn-lt"/>
                        <a:ea typeface="+mn-ea"/>
                        <a:cs typeface="+mn-cs"/>
                      </a:endParaRPr>
                    </a:p>
                  </a:txBody>
                  <a:tcPr marL="52571" marR="52571" marT="36000" marB="36000"/>
                </a:tc>
                <a:tc>
                  <a:txBody>
                    <a:bodyPr/>
                    <a:lstStyle/>
                    <a:p>
                      <a:pPr marL="0" algn="ctr" defTabSz="914400" rtl="0" eaLnBrk="1" latinLnBrk="0" hangingPunct="1"/>
                      <a:r>
                        <a:rPr lang="en-US" sz="1200" kern="0"/>
                        <a:t>HbA1c</a:t>
                      </a:r>
                      <a:endParaRPr lang="en-US" sz="1200" kern="0" baseline="0"/>
                    </a:p>
                    <a:p>
                      <a:pPr marL="0" algn="ctr" defTabSz="914400" rtl="0" eaLnBrk="1" latinLnBrk="0" hangingPunct="1"/>
                      <a:r>
                        <a:rPr lang="en-US" sz="1200" kern="0"/>
                        <a:t>≤6.5%</a:t>
                      </a:r>
                      <a:endParaRPr lang="en-GB" sz="1200" kern="1200">
                        <a:solidFill>
                          <a:schemeClr val="dk1"/>
                        </a:solidFill>
                        <a:latin typeface="+mn-lt"/>
                        <a:ea typeface="+mn-ea"/>
                        <a:cs typeface="+mn-cs"/>
                      </a:endParaRPr>
                    </a:p>
                  </a:txBody>
                  <a:tcPr marL="52571" marR="52571" marT="36000" marB="36000"/>
                </a:tc>
                <a:tc>
                  <a:txBody>
                    <a:bodyPr/>
                    <a:lstStyle/>
                    <a:p>
                      <a:pPr algn="ctr"/>
                      <a:r>
                        <a:rPr lang="en-US" sz="1200" kern="0"/>
                        <a:t>per</a:t>
                      </a:r>
                      <a:r>
                        <a:rPr lang="en-US" sz="1200" kern="0" baseline="0"/>
                        <a:t> </a:t>
                      </a:r>
                      <a:r>
                        <a:rPr lang="en-US" sz="1200" kern="0"/>
                        <a:t>local guidelines </a:t>
                      </a:r>
                      <a:endParaRPr lang="en-GB" sz="1200" kern="1200">
                        <a:solidFill>
                          <a:schemeClr val="dk1"/>
                        </a:solidFill>
                        <a:latin typeface="+mn-lt"/>
                        <a:ea typeface="+mn-ea"/>
                        <a:cs typeface="+mn-cs"/>
                      </a:endParaRPr>
                    </a:p>
                  </a:txBody>
                  <a:tcPr marL="52571" marR="52571" marT="36000" marB="36000"/>
                </a:tc>
                <a:tc>
                  <a:txBody>
                    <a:bodyPr/>
                    <a:lstStyle/>
                    <a:p>
                      <a:pPr algn="l"/>
                      <a:r>
                        <a:rPr lang="en-GB" sz="1200" kern="1200" dirty="0"/>
                        <a:t>T2D and macrovascular or microvascular disease, or </a:t>
                      </a:r>
                      <a:br>
                        <a:rPr lang="en-GB" sz="1200" kern="1200" dirty="0"/>
                      </a:br>
                      <a:r>
                        <a:rPr lang="en-US" sz="1200" kern="1200" dirty="0">
                          <a:sym typeface="Symbol" panose="05050102010706020507" pitchFamily="18" charset="2"/>
                        </a:rPr>
                        <a:t>1 CV risk</a:t>
                      </a:r>
                      <a:r>
                        <a:rPr lang="en-US" sz="1200" kern="1200" baseline="0" dirty="0">
                          <a:sym typeface="Symbol" panose="05050102010706020507" pitchFamily="18" charset="2"/>
                        </a:rPr>
                        <a:t> factor</a:t>
                      </a:r>
                      <a:endParaRPr lang="en-GB" sz="1200" kern="1200" dirty="0">
                        <a:solidFill>
                          <a:schemeClr val="dk1"/>
                        </a:solidFill>
                        <a:latin typeface="+mn-lt"/>
                        <a:ea typeface="+mn-ea"/>
                        <a:cs typeface="+mn-cs"/>
                      </a:endParaRPr>
                    </a:p>
                  </a:txBody>
                  <a:tcPr marL="52571" marR="52571" marT="36000" marB="36000"/>
                </a:tc>
                <a:extLst>
                  <a:ext uri="{0D108BD9-81ED-4DB2-BD59-A6C34878D82A}">
                    <a16:rowId xmlns:a16="http://schemas.microsoft.com/office/drawing/2014/main" val="10003"/>
                  </a:ext>
                </a:extLst>
              </a:tr>
              <a:tr h="674552">
                <a:tc>
                  <a:txBody>
                    <a:bodyPr/>
                    <a:lstStyle/>
                    <a:p>
                      <a:r>
                        <a:rPr lang="en-GB" sz="1200"/>
                        <a:t>ACCORD</a:t>
                      </a:r>
                      <a:r>
                        <a:rPr lang="en-GB" sz="1200" baseline="30000"/>
                        <a:t>3</a:t>
                      </a:r>
                    </a:p>
                  </a:txBody>
                  <a:tcPr marL="52571" marR="52571" marT="36000" marB="36000"/>
                </a:tc>
                <a:tc>
                  <a:txBody>
                    <a:bodyPr/>
                    <a:lstStyle/>
                    <a:p>
                      <a:pPr algn="ctr"/>
                      <a:r>
                        <a:rPr lang="en-US" sz="1200" kern="1200"/>
                        <a:t>10,251</a:t>
                      </a:r>
                      <a:endParaRPr lang="en-GB" sz="1200" kern="12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1200"/>
                        <a:t>3.5</a:t>
                      </a:r>
                      <a:r>
                        <a:rPr lang="fr-FR" sz="1200" kern="1200" baseline="30000"/>
                        <a:t>†</a:t>
                      </a:r>
                      <a:endParaRPr lang="en-GB" sz="1200" kern="1200" baseline="300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0"/>
                        <a:t>HbA1c</a:t>
                      </a:r>
                      <a:endParaRPr lang="en-US" sz="1200" kern="0" baseline="0"/>
                    </a:p>
                    <a:p>
                      <a:pPr marL="0" marR="0" indent="0" algn="ctr" defTabSz="914400" rtl="0" eaLnBrk="1" fontAlgn="auto" latinLnBrk="0" hangingPunct="1">
                        <a:lnSpc>
                          <a:spcPct val="100000"/>
                        </a:lnSpc>
                        <a:spcBef>
                          <a:spcPct val="0"/>
                        </a:spcBef>
                        <a:spcAft>
                          <a:spcPct val="0"/>
                        </a:spcAft>
                        <a:buClrTx/>
                        <a:buSzTx/>
                        <a:buFontTx/>
                        <a:buNone/>
                        <a:defRPr/>
                      </a:pPr>
                      <a:r>
                        <a:rPr lang="en-US" sz="1200" kern="0"/>
                        <a:t>&lt;6.0%</a:t>
                      </a:r>
                      <a:endParaRPr lang="en-US" sz="1200" kern="0">
                        <a:solidFill>
                          <a:schemeClr val="tx1"/>
                        </a:solidFill>
                        <a:cs typeface="Arial" pitchFamily="34" charset="0"/>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0"/>
                        <a:t>HbA1c</a:t>
                      </a:r>
                      <a:endParaRPr lang="en-US" sz="1200" kern="0" baseline="0"/>
                    </a:p>
                    <a:p>
                      <a:pPr marL="0" marR="0" indent="0" algn="ctr" defTabSz="914400" rtl="0" eaLnBrk="1" fontAlgn="auto" latinLnBrk="0" hangingPunct="1">
                        <a:lnSpc>
                          <a:spcPct val="100000"/>
                        </a:lnSpc>
                        <a:spcBef>
                          <a:spcPct val="0"/>
                        </a:spcBef>
                        <a:spcAft>
                          <a:spcPct val="0"/>
                        </a:spcAft>
                        <a:buClrTx/>
                        <a:buSzTx/>
                        <a:buFontTx/>
                        <a:buNone/>
                        <a:defRPr/>
                      </a:pPr>
                      <a:r>
                        <a:rPr lang="en-US" sz="1200" kern="0"/>
                        <a:t>7.0–7.9%</a:t>
                      </a:r>
                      <a:endParaRPr lang="en-US" sz="1200" kern="0" baseline="30000">
                        <a:solidFill>
                          <a:schemeClr val="tx1"/>
                        </a:solidFill>
                        <a:cs typeface="Arial" pitchFamily="34" charset="0"/>
                      </a:endParaRPr>
                    </a:p>
                  </a:txBody>
                  <a:tcPr marL="52571" marR="52571" marT="36000" marB="36000"/>
                </a:tc>
                <a:tc>
                  <a:txBody>
                    <a:bodyPr/>
                    <a:lstStyle/>
                    <a:p>
                      <a:pPr algn="l"/>
                      <a:r>
                        <a:rPr lang="en-GB" sz="1200" kern="1200"/>
                        <a:t>T2D and CVD or </a:t>
                      </a:r>
                      <a:r>
                        <a:rPr lang="en-US" sz="1200" kern="1200">
                          <a:sym typeface="Symbol" panose="05050102010706020507" pitchFamily="18" charset="2"/>
                        </a:rPr>
                        <a:t>2</a:t>
                      </a:r>
                      <a:r>
                        <a:rPr lang="en-US" sz="1200" kern="1200" baseline="0">
                          <a:sym typeface="Symbol" panose="05050102010706020507" pitchFamily="18" charset="2"/>
                        </a:rPr>
                        <a:t> </a:t>
                      </a:r>
                      <a:r>
                        <a:rPr lang="en-GB" sz="1200" kern="1200"/>
                        <a:t>CV risk factors</a:t>
                      </a:r>
                      <a:endParaRPr lang="en-GB" sz="1200" kern="1200">
                        <a:solidFill>
                          <a:schemeClr val="dk1"/>
                        </a:solidFill>
                        <a:latin typeface="+mn-lt"/>
                        <a:ea typeface="+mn-ea"/>
                        <a:cs typeface="+mn-cs"/>
                      </a:endParaRPr>
                    </a:p>
                  </a:txBody>
                  <a:tcPr marL="52571" marR="52571" marT="36000" marB="36000"/>
                </a:tc>
                <a:extLst>
                  <a:ext uri="{0D108BD9-81ED-4DB2-BD59-A6C34878D82A}">
                    <a16:rowId xmlns:a16="http://schemas.microsoft.com/office/drawing/2014/main" val="10004"/>
                  </a:ext>
                </a:extLst>
              </a:tr>
              <a:tr h="674552">
                <a:tc>
                  <a:txBody>
                    <a:bodyPr/>
                    <a:lstStyle/>
                    <a:p>
                      <a:r>
                        <a:rPr lang="en-GB" sz="1200"/>
                        <a:t>VADT</a:t>
                      </a:r>
                      <a:r>
                        <a:rPr lang="en-GB" sz="1200" baseline="30000"/>
                        <a:t>4</a:t>
                      </a:r>
                      <a:endParaRPr lang="en-GB" sz="1200"/>
                    </a:p>
                  </a:txBody>
                  <a:tcPr marL="52571" marR="52571" marT="36000" marB="36000"/>
                </a:tc>
                <a:tc>
                  <a:txBody>
                    <a:bodyPr/>
                    <a:lstStyle/>
                    <a:p>
                      <a:pPr marL="0" algn="ctr" defTabSz="914400" rtl="0" eaLnBrk="1" latinLnBrk="0" hangingPunct="1"/>
                      <a:r>
                        <a:rPr lang="en-US" sz="1200" kern="1200"/>
                        <a:t>1791</a:t>
                      </a:r>
                      <a:endParaRPr lang="en-GB" sz="1200" kern="12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1200"/>
                        <a:t>5.6</a:t>
                      </a:r>
                      <a:r>
                        <a:rPr lang="en-GB" sz="1200" kern="1200" baseline="30000"/>
                        <a:t>*</a:t>
                      </a:r>
                      <a:endParaRPr lang="en-GB" sz="1200" kern="1200" baseline="30000">
                        <a:solidFill>
                          <a:schemeClr val="dk1"/>
                        </a:solidFill>
                        <a:latin typeface="+mn-lt"/>
                        <a:ea typeface="+mn-ea"/>
                        <a:cs typeface="+mn-cs"/>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GB" sz="1200"/>
                        <a:t>HbA1c</a:t>
                      </a:r>
                      <a:endParaRPr lang="en-GB" sz="1200" baseline="0"/>
                    </a:p>
                    <a:p>
                      <a:pPr marL="0" marR="0" indent="0" algn="ctr" defTabSz="914400" rtl="0" eaLnBrk="1" fontAlgn="auto" latinLnBrk="0" hangingPunct="1">
                        <a:lnSpc>
                          <a:spcPct val="100000"/>
                        </a:lnSpc>
                        <a:spcBef>
                          <a:spcPct val="0"/>
                        </a:spcBef>
                        <a:spcAft>
                          <a:spcPct val="0"/>
                        </a:spcAft>
                        <a:buClrTx/>
                        <a:buSzTx/>
                        <a:buFontTx/>
                        <a:buNone/>
                        <a:defRPr/>
                      </a:pPr>
                      <a:r>
                        <a:rPr lang="en-GB" sz="1200"/>
                        <a:t>≤6%</a:t>
                      </a:r>
                      <a:endParaRPr lang="en-US" sz="1200" kern="0">
                        <a:solidFill>
                          <a:schemeClr val="tx1"/>
                        </a:solidFill>
                        <a:cs typeface="Arial" pitchFamily="34" charset="0"/>
                      </a:endParaRPr>
                    </a:p>
                  </a:txBody>
                  <a:tcPr marL="52571" marR="52571" marT="36000" marB="36000"/>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en-US" sz="1200" kern="0" dirty="0"/>
                        <a:t>HbA1c</a:t>
                      </a:r>
                      <a:endParaRPr lang="en-US" sz="1200" kern="0" baseline="0" dirty="0"/>
                    </a:p>
                    <a:p>
                      <a:pPr marL="0" marR="0" indent="0" algn="ctr" defTabSz="914400" rtl="0" eaLnBrk="1" fontAlgn="auto" latinLnBrk="0" hangingPunct="1">
                        <a:lnSpc>
                          <a:spcPct val="100000"/>
                        </a:lnSpc>
                        <a:spcBef>
                          <a:spcPct val="0"/>
                        </a:spcBef>
                        <a:spcAft>
                          <a:spcPct val="0"/>
                        </a:spcAft>
                        <a:buClrTx/>
                        <a:buSzTx/>
                        <a:buFontTx/>
                        <a:buNone/>
                        <a:defRPr/>
                      </a:pPr>
                      <a:r>
                        <a:rPr lang="en-US" sz="1200" kern="0" dirty="0"/>
                        <a:t>8–9%</a:t>
                      </a:r>
                      <a:endParaRPr lang="en-US" sz="1200" kern="0" dirty="0">
                        <a:solidFill>
                          <a:schemeClr val="tx1"/>
                        </a:solidFill>
                        <a:cs typeface="Arial" pitchFamily="34" charset="0"/>
                      </a:endParaRPr>
                    </a:p>
                  </a:txBody>
                  <a:tcPr marL="52571" marR="52571" marT="36000" marB="36000"/>
                </a:tc>
                <a:tc>
                  <a:txBody>
                    <a:bodyPr/>
                    <a:lstStyle/>
                    <a:p>
                      <a:pPr algn="l"/>
                      <a:r>
                        <a:rPr lang="en-GB" sz="1200" kern="1200" dirty="0"/>
                        <a:t>Long-standing, poorly controlled</a:t>
                      </a:r>
                      <a:r>
                        <a:rPr lang="en-GB" sz="1200" kern="1200" baseline="0" dirty="0"/>
                        <a:t> T2D</a:t>
                      </a:r>
                      <a:endParaRPr lang="en-GB" sz="1200" kern="1200" dirty="0">
                        <a:solidFill>
                          <a:schemeClr val="dk1"/>
                        </a:solidFill>
                        <a:latin typeface="+mn-lt"/>
                        <a:ea typeface="+mn-ea"/>
                        <a:cs typeface="+mn-cs"/>
                      </a:endParaRPr>
                    </a:p>
                  </a:txBody>
                  <a:tcPr marL="52571" marR="52571" marT="36000" marB="3600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79709" y="219488"/>
            <a:ext cx="8507288" cy="685800"/>
          </a:xfrm>
        </p:spPr>
        <p:txBody>
          <a:bodyPr>
            <a:normAutofit fontScale="90000"/>
          </a:bodyPr>
          <a:lstStyle/>
          <a:p>
            <a:r>
              <a:rPr lang="en-GB" dirty="0" err="1">
                <a:solidFill>
                  <a:schemeClr val="accent1">
                    <a:lumMod val="75000"/>
                  </a:schemeClr>
                </a:solidFill>
              </a:rPr>
              <a:t>Klassieke</a:t>
            </a:r>
            <a:r>
              <a:rPr lang="en-GB" dirty="0">
                <a:solidFill>
                  <a:schemeClr val="accent1">
                    <a:lumMod val="75000"/>
                  </a:schemeClr>
                </a:solidFill>
              </a:rPr>
              <a:t> </a:t>
            </a:r>
            <a:r>
              <a:rPr lang="en-GB" dirty="0" err="1">
                <a:solidFill>
                  <a:schemeClr val="accent1">
                    <a:lumMod val="75000"/>
                  </a:schemeClr>
                </a:solidFill>
              </a:rPr>
              <a:t>cardiovasculaire</a:t>
            </a:r>
            <a:r>
              <a:rPr lang="en-GB" dirty="0">
                <a:solidFill>
                  <a:schemeClr val="accent1">
                    <a:lumMod val="75000"/>
                  </a:schemeClr>
                </a:solidFill>
              </a:rPr>
              <a:t> outcome trials:</a:t>
            </a:r>
            <a:r>
              <a:rPr lang="en-GB" noProof="0" dirty="0">
                <a:solidFill>
                  <a:schemeClr val="accent1">
                    <a:lumMod val="75000"/>
                  </a:schemeClr>
                </a:solidFill>
              </a:rPr>
              <a:t/>
            </a:r>
            <a:br>
              <a:rPr lang="en-GB" noProof="0" dirty="0">
                <a:solidFill>
                  <a:schemeClr val="accent1">
                    <a:lumMod val="75000"/>
                  </a:schemeClr>
                </a:solidFill>
              </a:rPr>
            </a:br>
            <a:r>
              <a:rPr lang="en-GB" dirty="0" err="1">
                <a:solidFill>
                  <a:schemeClr val="accent1">
                    <a:lumMod val="75000"/>
                  </a:schemeClr>
                </a:solidFill>
              </a:rPr>
              <a:t>v</a:t>
            </a:r>
            <a:r>
              <a:rPr lang="en-GB" noProof="0" dirty="0" err="1" smtClean="0">
                <a:solidFill>
                  <a:schemeClr val="accent1">
                    <a:lumMod val="75000"/>
                  </a:schemeClr>
                </a:solidFill>
              </a:rPr>
              <a:t>erschi</a:t>
            </a:r>
            <a:r>
              <a:rPr lang="en-GB" dirty="0" err="1" smtClean="0">
                <a:solidFill>
                  <a:schemeClr val="accent1">
                    <a:lumMod val="75000"/>
                  </a:schemeClr>
                </a:solidFill>
              </a:rPr>
              <a:t>llende</a:t>
            </a:r>
            <a:r>
              <a:rPr lang="en-GB" dirty="0" smtClean="0">
                <a:solidFill>
                  <a:schemeClr val="accent1">
                    <a:lumMod val="75000"/>
                  </a:schemeClr>
                </a:solidFill>
              </a:rPr>
              <a:t> </a:t>
            </a:r>
            <a:r>
              <a:rPr lang="en-GB" dirty="0" err="1">
                <a:solidFill>
                  <a:schemeClr val="accent1">
                    <a:lumMod val="75000"/>
                  </a:schemeClr>
                </a:solidFill>
              </a:rPr>
              <a:t>duur</a:t>
            </a:r>
            <a:r>
              <a:rPr lang="en-GB" dirty="0">
                <a:solidFill>
                  <a:schemeClr val="accent1">
                    <a:lumMod val="75000"/>
                  </a:schemeClr>
                </a:solidFill>
              </a:rPr>
              <a:t> en </a:t>
            </a:r>
            <a:r>
              <a:rPr lang="en-GB" dirty="0" err="1">
                <a:solidFill>
                  <a:schemeClr val="accent1">
                    <a:lumMod val="75000"/>
                  </a:schemeClr>
                </a:solidFill>
              </a:rPr>
              <a:t>uitgangsrisico</a:t>
            </a:r>
            <a:endParaRPr lang="en-GB" noProof="0" dirty="0">
              <a:solidFill>
                <a:schemeClr val="accent1">
                  <a:lumMod val="75000"/>
                </a:schemeClr>
              </a:solidFill>
            </a:endParaRPr>
          </a:p>
        </p:txBody>
      </p:sp>
      <p:sp>
        <p:nvSpPr>
          <p:cNvPr id="3" name="Rechthoek 2">
            <a:extLst>
              <a:ext uri="{FF2B5EF4-FFF2-40B4-BE49-F238E27FC236}">
                <a16:creationId xmlns:a16="http://schemas.microsoft.com/office/drawing/2014/main" id="{BBFE946F-0B0A-0A49-93A7-B2083C09BA11}"/>
              </a:ext>
            </a:extLst>
          </p:cNvPr>
          <p:cNvSpPr/>
          <p:nvPr/>
        </p:nvSpPr>
        <p:spPr>
          <a:xfrm>
            <a:off x="6746744" y="6858000"/>
            <a:ext cx="1143262" cy="253916"/>
          </a:xfrm>
          <a:prstGeom prst="rect">
            <a:avLst/>
          </a:prstGeom>
        </p:spPr>
        <p:txBody>
          <a:bodyPr wrap="none">
            <a:spAutoFit/>
          </a:bodyPr>
          <a:lstStyle/>
          <a:p>
            <a:r>
              <a:rPr lang="en-GB" sz="1050" dirty="0">
                <a:solidFill>
                  <a:srgbClr val="5A5A5A"/>
                </a:solidFill>
                <a:latin typeface="Arial"/>
                <a:cs typeface="Arial"/>
              </a:rPr>
              <a:t>*Median; </a:t>
            </a:r>
            <a:r>
              <a:rPr lang="en-GB" sz="1050" baseline="30000" dirty="0">
                <a:solidFill>
                  <a:srgbClr val="5A5A5A"/>
                </a:solidFill>
                <a:latin typeface="Arial"/>
                <a:cs typeface="Arial"/>
              </a:rPr>
              <a:t>†</a:t>
            </a:r>
            <a:r>
              <a:rPr lang="en-GB" sz="1050" dirty="0">
                <a:solidFill>
                  <a:srgbClr val="5A5A5A"/>
                </a:solidFill>
                <a:latin typeface="Arial"/>
                <a:cs typeface="Arial"/>
              </a:rPr>
              <a:t>Mean</a:t>
            </a:r>
            <a:endParaRPr lang="nl-NL" sz="1050" dirty="0"/>
          </a:p>
        </p:txBody>
      </p:sp>
    </p:spTree>
    <p:extLst>
      <p:ext uri="{BB962C8B-B14F-4D97-AF65-F5344CB8AC3E}">
        <p14:creationId xmlns:p14="http://schemas.microsoft.com/office/powerpoint/2010/main" val="1598411782"/>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0377" y="1528716"/>
            <a:ext cx="5359500" cy="1358491"/>
            <a:chOff x="490377" y="1528716"/>
            <a:chExt cx="5359500" cy="1358491"/>
          </a:xfrm>
        </p:grpSpPr>
        <p:sp>
          <p:nvSpPr>
            <p:cNvPr id="17" name="Rectangle 7"/>
            <p:cNvSpPr>
              <a:spLocks noChangeArrowheads="1"/>
            </p:cNvSpPr>
            <p:nvPr/>
          </p:nvSpPr>
          <p:spPr bwMode="auto">
            <a:xfrm rot="16200000">
              <a:off x="3884442" y="1812258"/>
              <a:ext cx="323057" cy="1826841"/>
            </a:xfrm>
            <a:prstGeom prst="rect">
              <a:avLst/>
            </a:prstGeom>
            <a:solidFill>
              <a:schemeClr val="accent2"/>
            </a:solidFill>
            <a:ln w="19050">
              <a:noFill/>
              <a:miter lim="800000"/>
              <a:headEnd/>
              <a:tailEnd/>
            </a:ln>
            <a:extLst/>
          </p:spPr>
          <p:txBody>
            <a:bodyPr lIns="90000" tIns="36000" rIns="54000" bIns="36000" anchor="ctr" anchorCtr="0">
              <a:prstTxWarp prst="textNoShape">
                <a:avLst/>
              </a:prstTxWarp>
            </a:bodyPr>
            <a:lstStyle/>
            <a:p>
              <a:pPr eaLnBrk="0" fontAlgn="auto" hangingPunct="0">
                <a:lnSpc>
                  <a:spcPts val="1800"/>
                </a:lnSpc>
                <a:spcBef>
                  <a:spcPts val="0"/>
                </a:spcBef>
                <a:spcAft>
                  <a:spcPts val="0"/>
                </a:spcAft>
                <a:buSzPct val="100000"/>
              </a:pPr>
              <a:endParaRPr lang="en-US" sz="1400" b="1" kern="0" dirty="0">
                <a:solidFill>
                  <a:srgbClr val="FFFF00"/>
                </a:solidFill>
                <a:latin typeface="Arial" pitchFamily="34" charset="0"/>
                <a:cs typeface="Arial" pitchFamily="34" charset="0"/>
              </a:endParaRPr>
            </a:p>
          </p:txBody>
        </p:sp>
        <p:sp>
          <p:nvSpPr>
            <p:cNvPr id="18" name="Rectangle 28"/>
            <p:cNvSpPr>
              <a:spLocks noChangeArrowheads="1"/>
            </p:cNvSpPr>
            <p:nvPr/>
          </p:nvSpPr>
          <p:spPr bwMode="auto">
            <a:xfrm>
              <a:off x="1270685" y="2609543"/>
              <a:ext cx="1742464" cy="251795"/>
            </a:xfrm>
            <a:prstGeom prst="rect">
              <a:avLst/>
            </a:prstGeom>
            <a:noFill/>
            <a:ln>
              <a:noFill/>
            </a:ln>
            <a:extLst/>
          </p:spPr>
          <p:txBody>
            <a:bodyPr wrap="none" lIns="0" tIns="18000" rIns="0" bIns="18000">
              <a:spAutoFit/>
            </a:bodyPr>
            <a:lstStyle/>
            <a:p>
              <a:pPr algn="r" defTabSz="979488">
                <a:defRPr/>
              </a:pPr>
              <a:r>
                <a:rPr lang="en-US" sz="1400" dirty="0" smtClean="0">
                  <a:latin typeface="Arial"/>
                  <a:cs typeface="Tahoma" pitchFamily="34" charset="0"/>
                </a:rPr>
                <a:t>Myocardial infarction</a:t>
              </a:r>
              <a:r>
                <a:rPr lang="fr-FR" sz="1400" baseline="30000" dirty="0" smtClean="0"/>
                <a:t>*</a:t>
              </a:r>
              <a:endParaRPr lang="en-US" sz="1400" dirty="0">
                <a:latin typeface="Arial"/>
                <a:cs typeface="Tahoma" pitchFamily="34" charset="0"/>
              </a:endParaRPr>
            </a:p>
          </p:txBody>
        </p:sp>
        <p:sp>
          <p:nvSpPr>
            <p:cNvPr id="19" name="Rectangle 35"/>
            <p:cNvSpPr>
              <a:spLocks noChangeArrowheads="1"/>
            </p:cNvSpPr>
            <p:nvPr/>
          </p:nvSpPr>
          <p:spPr bwMode="auto">
            <a:xfrm>
              <a:off x="5049978" y="2596540"/>
              <a:ext cx="799899" cy="215444"/>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0.052 </a:t>
              </a:r>
              <a:endParaRPr lang="en-US" sz="1400" dirty="0">
                <a:latin typeface="Arial"/>
                <a:cs typeface="Tahoma" pitchFamily="34" charset="0"/>
              </a:endParaRPr>
            </a:p>
          </p:txBody>
        </p:sp>
        <p:sp>
          <p:nvSpPr>
            <p:cNvPr id="20" name="Rectangle 35"/>
            <p:cNvSpPr>
              <a:spLocks noChangeArrowheads="1"/>
            </p:cNvSpPr>
            <p:nvPr/>
          </p:nvSpPr>
          <p:spPr bwMode="auto">
            <a:xfrm>
              <a:off x="4361530" y="2618348"/>
              <a:ext cx="359073" cy="215444"/>
            </a:xfrm>
            <a:prstGeom prst="rect">
              <a:avLst/>
            </a:prstGeom>
            <a:noFill/>
            <a:ln>
              <a:noFill/>
            </a:ln>
            <a:extLst/>
          </p:spPr>
          <p:txBody>
            <a:bodyPr wrap="none" lIns="0" tIns="0" rIns="0" bIns="0" anchor="ctr" anchorCtr="0">
              <a:spAutoFit/>
            </a:bodyPr>
            <a:lstStyle/>
            <a:p>
              <a:pPr algn="ctr" defTabSz="979488">
                <a:defRPr/>
              </a:pPr>
              <a:r>
                <a:rPr lang="en-US" sz="1400" dirty="0">
                  <a:solidFill>
                    <a:schemeClr val="bg1"/>
                  </a:solidFill>
                  <a:latin typeface="Arial"/>
                  <a:cs typeface="Tahoma" pitchFamily="34" charset="0"/>
                </a:rPr>
                <a:t>16%</a:t>
              </a:r>
            </a:p>
          </p:txBody>
        </p:sp>
        <p:sp>
          <p:nvSpPr>
            <p:cNvPr id="21" name="Rectangle 6"/>
            <p:cNvSpPr>
              <a:spLocks noChangeArrowheads="1"/>
            </p:cNvSpPr>
            <p:nvPr/>
          </p:nvSpPr>
          <p:spPr bwMode="auto">
            <a:xfrm rot="16200000">
              <a:off x="3545104" y="1633994"/>
              <a:ext cx="323057" cy="1148300"/>
            </a:xfrm>
            <a:prstGeom prst="rect">
              <a:avLst/>
            </a:prstGeom>
            <a:solidFill>
              <a:schemeClr val="accent2"/>
            </a:solidFill>
            <a:ln w="19050">
              <a:noFill/>
              <a:miter lim="800000"/>
              <a:headEnd/>
              <a:tailEnd/>
            </a:ln>
            <a:extLst/>
          </p:spPr>
          <p:txBody>
            <a:bodyPr lIns="90000" tIns="36000" rIns="54000" bIns="36000" anchor="ctr" anchorCtr="0">
              <a:prstTxWarp prst="textNoShape">
                <a:avLst/>
              </a:prstTxWarp>
            </a:bodyPr>
            <a:lstStyle/>
            <a:p>
              <a:pPr eaLnBrk="0" fontAlgn="auto" hangingPunct="0">
                <a:lnSpc>
                  <a:spcPts val="1800"/>
                </a:lnSpc>
                <a:spcBef>
                  <a:spcPts val="0"/>
                </a:spcBef>
                <a:spcAft>
                  <a:spcPts val="0"/>
                </a:spcAft>
                <a:buSzPct val="100000"/>
              </a:pPr>
              <a:endParaRPr lang="en-US" sz="1400" b="1" kern="0" dirty="0">
                <a:solidFill>
                  <a:srgbClr val="FFFF00"/>
                </a:solidFill>
                <a:latin typeface="Arial" pitchFamily="34" charset="0"/>
                <a:cs typeface="Arial" pitchFamily="34" charset="0"/>
              </a:endParaRPr>
            </a:p>
          </p:txBody>
        </p:sp>
        <p:sp>
          <p:nvSpPr>
            <p:cNvPr id="22" name="Rectangle 29"/>
            <p:cNvSpPr>
              <a:spLocks noChangeArrowheads="1"/>
            </p:cNvSpPr>
            <p:nvPr/>
          </p:nvSpPr>
          <p:spPr bwMode="auto">
            <a:xfrm rot="10800000" flipV="1">
              <a:off x="490377" y="2084022"/>
              <a:ext cx="2522773" cy="251795"/>
            </a:xfrm>
            <a:prstGeom prst="rect">
              <a:avLst/>
            </a:prstGeom>
            <a:noFill/>
            <a:ln>
              <a:noFill/>
            </a:ln>
            <a:extLst/>
          </p:spPr>
          <p:txBody>
            <a:bodyPr wrap="square" lIns="0" tIns="18000" rIns="0" bIns="18000">
              <a:spAutoFit/>
            </a:bodyPr>
            <a:lstStyle/>
            <a:p>
              <a:pPr algn="r" defTabSz="979488">
                <a:defRPr/>
              </a:pPr>
              <a:r>
                <a:rPr lang="en-US" sz="1400" dirty="0" smtClean="0">
                  <a:latin typeface="Arial"/>
                  <a:cs typeface="Tahoma" pitchFamily="34" charset="0"/>
                </a:rPr>
                <a:t>Diabetes-related</a:t>
              </a:r>
              <a:r>
                <a:rPr lang="en-US" sz="1400" dirty="0">
                  <a:latin typeface="Arial"/>
                  <a:cs typeface="Tahoma" pitchFamily="34" charset="0"/>
                </a:rPr>
                <a:t> </a:t>
              </a:r>
              <a:r>
                <a:rPr lang="en-US" sz="1400" dirty="0" smtClean="0">
                  <a:latin typeface="Arial"/>
                  <a:cs typeface="Tahoma" pitchFamily="34" charset="0"/>
                </a:rPr>
                <a:t>death</a:t>
              </a:r>
              <a:r>
                <a:rPr lang="fr-FR" sz="1400" baseline="30000" dirty="0" smtClean="0"/>
                <a:t>*</a:t>
              </a:r>
              <a:endParaRPr lang="en-US" sz="1400" dirty="0">
                <a:latin typeface="Arial"/>
                <a:cs typeface="Tahoma" pitchFamily="34" charset="0"/>
              </a:endParaRPr>
            </a:p>
          </p:txBody>
        </p:sp>
        <p:sp>
          <p:nvSpPr>
            <p:cNvPr id="23" name="Rectangle 36"/>
            <p:cNvSpPr>
              <a:spLocks noChangeArrowheads="1"/>
            </p:cNvSpPr>
            <p:nvPr/>
          </p:nvSpPr>
          <p:spPr bwMode="auto">
            <a:xfrm>
              <a:off x="4399161" y="2068849"/>
              <a:ext cx="650819" cy="215444"/>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0.34</a:t>
              </a:r>
              <a:endParaRPr lang="en-US" sz="1400" dirty="0">
                <a:latin typeface="Arial"/>
                <a:cs typeface="Tahoma" pitchFamily="34" charset="0"/>
              </a:endParaRPr>
            </a:p>
          </p:txBody>
        </p:sp>
        <p:sp>
          <p:nvSpPr>
            <p:cNvPr id="24" name="Rectangle 36"/>
            <p:cNvSpPr>
              <a:spLocks noChangeArrowheads="1"/>
            </p:cNvSpPr>
            <p:nvPr/>
          </p:nvSpPr>
          <p:spPr bwMode="auto">
            <a:xfrm>
              <a:off x="3702205" y="2090657"/>
              <a:ext cx="359073" cy="215444"/>
            </a:xfrm>
            <a:prstGeom prst="rect">
              <a:avLst/>
            </a:prstGeom>
            <a:noFill/>
            <a:ln>
              <a:noFill/>
            </a:ln>
            <a:extLst/>
          </p:spPr>
          <p:txBody>
            <a:bodyPr wrap="none" lIns="0" tIns="0" rIns="0" bIns="0" anchor="ctr" anchorCtr="0">
              <a:spAutoFit/>
            </a:bodyPr>
            <a:lstStyle/>
            <a:p>
              <a:pPr algn="ctr" defTabSz="979488">
                <a:defRPr/>
              </a:pPr>
              <a:r>
                <a:rPr lang="en-US" sz="1400" dirty="0">
                  <a:solidFill>
                    <a:schemeClr val="bg1"/>
                  </a:solidFill>
                  <a:latin typeface="Arial"/>
                  <a:cs typeface="Tahoma" pitchFamily="34" charset="0"/>
                </a:rPr>
                <a:t>10%</a:t>
              </a:r>
            </a:p>
          </p:txBody>
        </p:sp>
        <p:sp>
          <p:nvSpPr>
            <p:cNvPr id="25" name="Rectangle 5"/>
            <p:cNvSpPr>
              <a:spLocks noChangeArrowheads="1"/>
            </p:cNvSpPr>
            <p:nvPr/>
          </p:nvSpPr>
          <p:spPr bwMode="auto">
            <a:xfrm rot="16200000">
              <a:off x="3309928" y="1351338"/>
              <a:ext cx="323786" cy="678541"/>
            </a:xfrm>
            <a:prstGeom prst="rect">
              <a:avLst/>
            </a:prstGeom>
            <a:solidFill>
              <a:schemeClr val="accent2"/>
            </a:solidFill>
            <a:ln w="19050">
              <a:noFill/>
              <a:miter lim="800000"/>
              <a:headEnd/>
              <a:tailEnd/>
            </a:ln>
            <a:extLst/>
          </p:spPr>
          <p:txBody>
            <a:bodyPr lIns="90000" tIns="36000" rIns="54000" bIns="36000" anchor="ctr" anchorCtr="0">
              <a:prstTxWarp prst="textNoShape">
                <a:avLst/>
              </a:prstTxWarp>
            </a:bodyPr>
            <a:lstStyle/>
            <a:p>
              <a:pPr eaLnBrk="0" fontAlgn="auto" hangingPunct="0">
                <a:lnSpc>
                  <a:spcPts val="1800"/>
                </a:lnSpc>
                <a:spcBef>
                  <a:spcPts val="0"/>
                </a:spcBef>
                <a:spcAft>
                  <a:spcPts val="0"/>
                </a:spcAft>
                <a:buSzPct val="100000"/>
              </a:pPr>
              <a:endParaRPr lang="en-US" sz="1400" b="1" kern="0" dirty="0">
                <a:solidFill>
                  <a:srgbClr val="FFFF00"/>
                </a:solidFill>
                <a:latin typeface="Arial" pitchFamily="34" charset="0"/>
                <a:cs typeface="Arial" pitchFamily="34" charset="0"/>
              </a:endParaRPr>
            </a:p>
          </p:txBody>
        </p:sp>
        <p:sp>
          <p:nvSpPr>
            <p:cNvPr id="26" name="Rectangle 30"/>
            <p:cNvSpPr>
              <a:spLocks noChangeArrowheads="1"/>
            </p:cNvSpPr>
            <p:nvPr/>
          </p:nvSpPr>
          <p:spPr bwMode="auto">
            <a:xfrm>
              <a:off x="1503122" y="1584115"/>
              <a:ext cx="1510029" cy="251795"/>
            </a:xfrm>
            <a:prstGeom prst="rect">
              <a:avLst/>
            </a:prstGeom>
            <a:noFill/>
            <a:ln>
              <a:noFill/>
            </a:ln>
            <a:extLst/>
          </p:spPr>
          <p:txBody>
            <a:bodyPr wrap="none" lIns="0" tIns="18000" rIns="0" bIns="18000">
              <a:spAutoFit/>
            </a:bodyPr>
            <a:lstStyle/>
            <a:p>
              <a:pPr algn="r" defTabSz="979488">
                <a:defRPr/>
              </a:pPr>
              <a:r>
                <a:rPr lang="en-US" sz="1400" dirty="0" smtClean="0">
                  <a:latin typeface="Arial"/>
                  <a:cs typeface="Tahoma" pitchFamily="34" charset="0"/>
                </a:rPr>
                <a:t>All-cause mortality</a:t>
              </a:r>
              <a:r>
                <a:rPr lang="fr-FR" sz="1400" baseline="30000" dirty="0" smtClean="0"/>
                <a:t>*</a:t>
              </a:r>
              <a:endParaRPr lang="en-US" sz="1400" baseline="30000" dirty="0">
                <a:latin typeface="Arial"/>
                <a:cs typeface="Tahoma" pitchFamily="34" charset="0"/>
              </a:endParaRPr>
            </a:p>
          </p:txBody>
        </p:sp>
        <p:sp>
          <p:nvSpPr>
            <p:cNvPr id="27" name="Rectangle 37"/>
            <p:cNvSpPr>
              <a:spLocks noChangeArrowheads="1"/>
            </p:cNvSpPr>
            <p:nvPr/>
          </p:nvSpPr>
          <p:spPr bwMode="auto">
            <a:xfrm>
              <a:off x="3921182" y="1554059"/>
              <a:ext cx="650819" cy="215444"/>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0.44</a:t>
              </a:r>
              <a:endParaRPr lang="en-US" sz="1400" dirty="0">
                <a:latin typeface="Arial"/>
                <a:cs typeface="Tahoma" pitchFamily="34" charset="0"/>
              </a:endParaRPr>
            </a:p>
          </p:txBody>
        </p:sp>
        <p:sp>
          <p:nvSpPr>
            <p:cNvPr id="28" name="Rectangle 37"/>
            <p:cNvSpPr>
              <a:spLocks noChangeArrowheads="1"/>
            </p:cNvSpPr>
            <p:nvPr/>
          </p:nvSpPr>
          <p:spPr bwMode="auto">
            <a:xfrm>
              <a:off x="3437238" y="1591299"/>
              <a:ext cx="259686" cy="215444"/>
            </a:xfrm>
            <a:prstGeom prst="rect">
              <a:avLst/>
            </a:prstGeom>
            <a:noFill/>
            <a:ln>
              <a:noFill/>
            </a:ln>
            <a:extLst/>
          </p:spPr>
          <p:txBody>
            <a:bodyPr wrap="none" lIns="0" tIns="0" rIns="0" bIns="0" anchor="ctr" anchorCtr="0">
              <a:spAutoFit/>
            </a:bodyPr>
            <a:lstStyle/>
            <a:p>
              <a:pPr algn="ctr" defTabSz="979488">
                <a:defRPr/>
              </a:pPr>
              <a:r>
                <a:rPr lang="en-US" sz="1400" dirty="0" smtClean="0">
                  <a:solidFill>
                    <a:schemeClr val="bg1"/>
                  </a:solidFill>
                  <a:latin typeface="Arial"/>
                  <a:cs typeface="Tahoma" pitchFamily="34" charset="0"/>
                </a:rPr>
                <a:t>6%</a:t>
              </a:r>
              <a:endParaRPr lang="en-US" sz="1400" dirty="0">
                <a:solidFill>
                  <a:schemeClr val="bg1"/>
                </a:solidFill>
                <a:latin typeface="Arial"/>
                <a:cs typeface="Tahoma" pitchFamily="34" charset="0"/>
              </a:endParaRPr>
            </a:p>
          </p:txBody>
        </p:sp>
      </p:grpSp>
      <p:sp>
        <p:nvSpPr>
          <p:cNvPr id="33" name="Line 18"/>
          <p:cNvSpPr>
            <a:spLocks noChangeShapeType="1"/>
          </p:cNvSpPr>
          <p:nvPr/>
        </p:nvSpPr>
        <p:spPr bwMode="auto">
          <a:xfrm rot="16200000">
            <a:off x="1279773" y="3272531"/>
            <a:ext cx="3700261" cy="0"/>
          </a:xfrm>
          <a:prstGeom prst="line">
            <a:avLst/>
          </a:prstGeom>
          <a:noFill/>
          <a:ln w="9525">
            <a:solidFill>
              <a:schemeClr val="bg1">
                <a:lumMod val="50000"/>
              </a:schemeClr>
            </a:solidFill>
            <a:round/>
            <a:headEnd/>
            <a:tailEnd/>
          </a:ln>
          <a:extLst/>
        </p:spPr>
        <p:txBody>
          <a:bodyPr wrap="square" lIns="0" tIns="0" rIns="0" bIns="0" anchor="ctr" anchorCtr="0">
            <a:spAutoFit/>
          </a:bodyPr>
          <a:lstStyle/>
          <a:p>
            <a:pPr algn="ctr">
              <a:defRPr/>
            </a:pPr>
            <a:endParaRPr lang="en-US" dirty="0">
              <a:solidFill>
                <a:srgbClr val="000000"/>
              </a:solidFill>
              <a:latin typeface="Arial"/>
              <a:cs typeface="Tahoma" pitchFamily="34" charset="0"/>
            </a:endParaRPr>
          </a:p>
        </p:txBody>
      </p:sp>
      <p:grpSp>
        <p:nvGrpSpPr>
          <p:cNvPr id="5" name="Group 4"/>
          <p:cNvGrpSpPr/>
          <p:nvPr/>
        </p:nvGrpSpPr>
        <p:grpSpPr>
          <a:xfrm>
            <a:off x="-326345" y="2984445"/>
            <a:ext cx="8465234" cy="2692097"/>
            <a:chOff x="-326345" y="2984445"/>
            <a:chExt cx="8465234" cy="2692097"/>
          </a:xfrm>
        </p:grpSpPr>
        <p:grpSp>
          <p:nvGrpSpPr>
            <p:cNvPr id="12" name="Group 11"/>
            <p:cNvGrpSpPr/>
            <p:nvPr/>
          </p:nvGrpSpPr>
          <p:grpSpPr>
            <a:xfrm rot="16200000">
              <a:off x="5342584" y="2863377"/>
              <a:ext cx="246223" cy="4765130"/>
              <a:chOff x="-11411" y="2771024"/>
              <a:chExt cx="536004" cy="2608725"/>
            </a:xfrm>
          </p:grpSpPr>
          <p:sp>
            <p:nvSpPr>
              <p:cNvPr id="55" name="Rectangle 19"/>
              <p:cNvSpPr>
                <a:spLocks noChangeArrowheads="1"/>
              </p:cNvSpPr>
              <p:nvPr/>
            </p:nvSpPr>
            <p:spPr bwMode="auto">
              <a:xfrm rot="16200000" flipV="1">
                <a:off x="225439" y="2534179"/>
                <a:ext cx="62309" cy="535999"/>
              </a:xfrm>
              <a:prstGeom prst="rect">
                <a:avLst/>
              </a:prstGeom>
              <a:noFill/>
              <a:ln>
                <a:noFill/>
              </a:ln>
              <a:extLst/>
            </p:spPr>
            <p:txBody>
              <a:bodyPr wrap="none" lIns="0" tIns="0" rIns="0" bIns="0">
                <a:spAutoFit/>
              </a:bodyPr>
              <a:lstStyle/>
              <a:p>
                <a:pPr>
                  <a:defRPr/>
                </a:pPr>
                <a:r>
                  <a:rPr lang="en-US" sz="1600" dirty="0">
                    <a:latin typeface="Arial"/>
                    <a:cs typeface="Tahoma" pitchFamily="34" charset="0"/>
                  </a:rPr>
                  <a:t>0</a:t>
                </a:r>
              </a:p>
            </p:txBody>
          </p:sp>
          <p:sp>
            <p:nvSpPr>
              <p:cNvPr id="56" name="Rectangle 20"/>
              <p:cNvSpPr>
                <a:spLocks noChangeArrowheads="1"/>
              </p:cNvSpPr>
              <p:nvPr/>
            </p:nvSpPr>
            <p:spPr bwMode="auto">
              <a:xfrm rot="16200000" flipV="1">
                <a:off x="194281" y="3162796"/>
                <a:ext cx="124616" cy="535999"/>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600" dirty="0">
                    <a:latin typeface="Arial"/>
                    <a:cs typeface="Tahoma" pitchFamily="34" charset="0"/>
                  </a:rPr>
                  <a:t>10</a:t>
                </a:r>
              </a:p>
            </p:txBody>
          </p:sp>
          <p:sp>
            <p:nvSpPr>
              <p:cNvPr id="57" name="Rectangle 21"/>
              <p:cNvSpPr>
                <a:spLocks noChangeArrowheads="1"/>
              </p:cNvSpPr>
              <p:nvPr/>
            </p:nvSpPr>
            <p:spPr bwMode="auto">
              <a:xfrm rot="16200000" flipV="1">
                <a:off x="194283" y="3791446"/>
                <a:ext cx="124616" cy="5360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600" dirty="0">
                    <a:latin typeface="Arial"/>
                    <a:cs typeface="Tahoma" pitchFamily="34" charset="0"/>
                  </a:rPr>
                  <a:t>20</a:t>
                </a:r>
              </a:p>
            </p:txBody>
          </p:sp>
          <p:sp>
            <p:nvSpPr>
              <p:cNvPr id="58" name="Rectangle 22"/>
              <p:cNvSpPr>
                <a:spLocks noChangeArrowheads="1"/>
              </p:cNvSpPr>
              <p:nvPr/>
            </p:nvSpPr>
            <p:spPr bwMode="auto">
              <a:xfrm rot="16200000" flipV="1">
                <a:off x="194285" y="4420127"/>
                <a:ext cx="124616" cy="536000"/>
              </a:xfrm>
              <a:prstGeom prst="rect">
                <a:avLst/>
              </a:prstGeom>
              <a:noFill/>
              <a:ln>
                <a:noFill/>
              </a:ln>
              <a:extLst/>
            </p:spPr>
            <p:txBody>
              <a:bodyPr wrap="none" lIns="0" tIns="0" rIns="0" bIns="0">
                <a:spAutoFit/>
              </a:bodyPr>
              <a:lstStyle/>
              <a:p>
                <a:pPr>
                  <a:defRPr/>
                </a:pPr>
                <a:r>
                  <a:rPr lang="en-US" sz="1600" dirty="0">
                    <a:latin typeface="Arial"/>
                    <a:cs typeface="Tahoma" pitchFamily="34" charset="0"/>
                  </a:rPr>
                  <a:t>30</a:t>
                </a:r>
              </a:p>
            </p:txBody>
          </p:sp>
          <p:sp>
            <p:nvSpPr>
              <p:cNvPr id="59" name="Rectangle 23"/>
              <p:cNvSpPr>
                <a:spLocks noChangeArrowheads="1"/>
              </p:cNvSpPr>
              <p:nvPr/>
            </p:nvSpPr>
            <p:spPr bwMode="auto">
              <a:xfrm rot="16200000" flipV="1">
                <a:off x="194285" y="5049441"/>
                <a:ext cx="124616" cy="536000"/>
              </a:xfrm>
              <a:prstGeom prst="rect">
                <a:avLst/>
              </a:prstGeom>
              <a:noFill/>
              <a:ln>
                <a:noFill/>
              </a:ln>
              <a:extLst/>
            </p:spPr>
            <p:txBody>
              <a:bodyPr wrap="none" lIns="0" tIns="0" rIns="0" bIns="0">
                <a:spAutoFit/>
              </a:bodyPr>
              <a:lstStyle/>
              <a:p>
                <a:pPr>
                  <a:defRPr/>
                </a:pPr>
                <a:r>
                  <a:rPr lang="en-US" sz="1600" dirty="0">
                    <a:latin typeface="Arial"/>
                    <a:cs typeface="Tahoma" pitchFamily="34" charset="0"/>
                  </a:rPr>
                  <a:t>40</a:t>
                </a:r>
              </a:p>
            </p:txBody>
          </p:sp>
        </p:grpSp>
        <p:grpSp>
          <p:nvGrpSpPr>
            <p:cNvPr id="13" name="Group 12"/>
            <p:cNvGrpSpPr/>
            <p:nvPr/>
          </p:nvGrpSpPr>
          <p:grpSpPr>
            <a:xfrm rot="16200000">
              <a:off x="2413389" y="2025910"/>
              <a:ext cx="323786" cy="5538636"/>
              <a:chOff x="1259261" y="976902"/>
              <a:chExt cx="704850" cy="3032190"/>
            </a:xfrm>
          </p:grpSpPr>
          <p:sp>
            <p:nvSpPr>
              <p:cNvPr id="51" name="Rectangle 11"/>
              <p:cNvSpPr>
                <a:spLocks noChangeArrowheads="1"/>
              </p:cNvSpPr>
              <p:nvPr/>
            </p:nvSpPr>
            <p:spPr bwMode="auto">
              <a:xfrm>
                <a:off x="1259261" y="2798043"/>
                <a:ext cx="704850" cy="757238"/>
              </a:xfrm>
              <a:prstGeom prst="rect">
                <a:avLst/>
              </a:prstGeom>
              <a:solidFill>
                <a:schemeClr val="accent1"/>
              </a:solidFill>
              <a:ln>
                <a:noFill/>
              </a:ln>
              <a:effectLst/>
              <a:extLst/>
            </p:spPr>
            <p:txBody>
              <a:bodyPr/>
              <a:lstStyle/>
              <a:p>
                <a:pPr>
                  <a:defRPr/>
                </a:pPr>
                <a:endParaRPr lang="en-US" sz="1400" dirty="0">
                  <a:solidFill>
                    <a:srgbClr val="87888A"/>
                  </a:solidFill>
                  <a:latin typeface="Arial"/>
                  <a:cs typeface="Tahoma" pitchFamily="34" charset="0"/>
                </a:endParaRPr>
              </a:p>
            </p:txBody>
          </p:sp>
          <p:sp>
            <p:nvSpPr>
              <p:cNvPr id="52" name="Rectangle 24"/>
              <p:cNvSpPr>
                <a:spLocks noChangeArrowheads="1"/>
              </p:cNvSpPr>
              <p:nvPr/>
            </p:nvSpPr>
            <p:spPr bwMode="auto">
              <a:xfrm rot="5400000">
                <a:off x="729960" y="1580742"/>
                <a:ext cx="1755814" cy="548133"/>
              </a:xfrm>
              <a:prstGeom prst="rect">
                <a:avLst/>
              </a:prstGeom>
              <a:noFill/>
              <a:ln>
                <a:noFill/>
              </a:ln>
              <a:extLst/>
            </p:spPr>
            <p:txBody>
              <a:bodyPr wrap="square" lIns="0" tIns="18000" rIns="0" bIns="18000">
                <a:spAutoFit/>
              </a:bodyPr>
              <a:lstStyle/>
              <a:p>
                <a:pPr algn="r" defTabSz="979488">
                  <a:defRPr/>
                </a:pPr>
                <a:r>
                  <a:rPr lang="en-US" sz="1400" dirty="0" smtClean="0">
                    <a:latin typeface="Arial"/>
                    <a:cs typeface="Tahoma" pitchFamily="34" charset="0"/>
                  </a:rPr>
                  <a:t>Any diabetes-related</a:t>
                </a:r>
                <a:r>
                  <a:rPr lang="en-US" sz="1400" dirty="0">
                    <a:latin typeface="Arial"/>
                    <a:cs typeface="Tahoma" pitchFamily="34" charset="0"/>
                  </a:rPr>
                  <a:t> </a:t>
                </a:r>
                <a:r>
                  <a:rPr lang="en-US" sz="1400" dirty="0" smtClean="0">
                    <a:latin typeface="Arial"/>
                    <a:cs typeface="Tahoma" pitchFamily="34" charset="0"/>
                  </a:rPr>
                  <a:t>endpoint*</a:t>
                </a:r>
                <a:endParaRPr lang="en-US" sz="1400" dirty="0">
                  <a:latin typeface="Arial"/>
                  <a:cs typeface="Tahoma" pitchFamily="34" charset="0"/>
                </a:endParaRPr>
              </a:p>
            </p:txBody>
          </p:sp>
          <p:sp>
            <p:nvSpPr>
              <p:cNvPr id="53" name="Rectangle 31"/>
              <p:cNvSpPr>
                <a:spLocks noChangeArrowheads="1"/>
              </p:cNvSpPr>
              <p:nvPr/>
            </p:nvSpPr>
            <p:spPr bwMode="auto">
              <a:xfrm rot="5400000">
                <a:off x="1477608" y="3569238"/>
                <a:ext cx="410708" cy="469000"/>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0.029</a:t>
                </a:r>
                <a:endParaRPr lang="en-US" sz="1400" dirty="0">
                  <a:latin typeface="Arial"/>
                  <a:cs typeface="Tahoma" pitchFamily="34" charset="0"/>
                </a:endParaRPr>
              </a:p>
            </p:txBody>
          </p:sp>
          <p:sp>
            <p:nvSpPr>
              <p:cNvPr id="54" name="Rectangle 31"/>
              <p:cNvSpPr>
                <a:spLocks noChangeArrowheads="1"/>
              </p:cNvSpPr>
              <p:nvPr/>
            </p:nvSpPr>
            <p:spPr bwMode="auto">
              <a:xfrm rot="5400000">
                <a:off x="1411305" y="3157492"/>
                <a:ext cx="359074" cy="374051"/>
              </a:xfrm>
              <a:prstGeom prst="rect">
                <a:avLst/>
              </a:prstGeom>
              <a:noFill/>
              <a:ln>
                <a:noFill/>
              </a:ln>
              <a:extLst/>
            </p:spPr>
            <p:txBody>
              <a:bodyPr wrap="none" lIns="0" tIns="0" rIns="0" bIns="0" anchor="ctr" anchorCtr="0">
                <a:spAutoFit/>
              </a:bodyPr>
              <a:lstStyle/>
              <a:p>
                <a:pPr algn="ctr" defTabSz="979488">
                  <a:defRPr/>
                </a:pPr>
                <a:r>
                  <a:rPr lang="en-US" sz="1400" dirty="0" smtClean="0">
                    <a:solidFill>
                      <a:schemeClr val="bg1"/>
                    </a:solidFill>
                    <a:latin typeface="Arial"/>
                    <a:cs typeface="Tahoma" pitchFamily="34" charset="0"/>
                  </a:rPr>
                  <a:t>12%</a:t>
                </a:r>
                <a:endParaRPr lang="en-US" sz="1400" dirty="0">
                  <a:solidFill>
                    <a:schemeClr val="bg1"/>
                  </a:solidFill>
                  <a:latin typeface="Arial"/>
                  <a:cs typeface="Tahoma" pitchFamily="34" charset="0"/>
                </a:endParaRPr>
              </a:p>
            </p:txBody>
          </p:sp>
        </p:grpSp>
        <p:grpSp>
          <p:nvGrpSpPr>
            <p:cNvPr id="14" name="Group 13"/>
            <p:cNvGrpSpPr/>
            <p:nvPr/>
          </p:nvGrpSpPr>
          <p:grpSpPr>
            <a:xfrm rot="16200000">
              <a:off x="3259147" y="711780"/>
              <a:ext cx="323786" cy="7132414"/>
              <a:chOff x="2187575" y="1003656"/>
              <a:chExt cx="704850" cy="3904722"/>
            </a:xfrm>
          </p:grpSpPr>
          <p:sp>
            <p:nvSpPr>
              <p:cNvPr id="47" name="Rectangle 10"/>
              <p:cNvSpPr>
                <a:spLocks noChangeArrowheads="1"/>
              </p:cNvSpPr>
              <p:nvPr/>
            </p:nvSpPr>
            <p:spPr bwMode="auto">
              <a:xfrm>
                <a:off x="2187575" y="2798043"/>
                <a:ext cx="704850" cy="1571625"/>
              </a:xfrm>
              <a:prstGeom prst="rect">
                <a:avLst/>
              </a:prstGeom>
              <a:solidFill>
                <a:schemeClr val="accent1"/>
              </a:solidFill>
              <a:ln>
                <a:noFill/>
              </a:ln>
              <a:effectLst/>
              <a:extLst/>
            </p:spPr>
            <p:txBody>
              <a:bodyPr/>
              <a:lstStyle/>
              <a:p>
                <a:pPr algn="ctr">
                  <a:defRPr/>
                </a:pPr>
                <a:endParaRPr lang="en-US" sz="1400" dirty="0">
                  <a:solidFill>
                    <a:srgbClr val="87888A"/>
                  </a:solidFill>
                  <a:latin typeface="Arial"/>
                  <a:cs typeface="Tahoma" pitchFamily="34" charset="0"/>
                </a:endParaRPr>
              </a:p>
            </p:txBody>
          </p:sp>
          <p:sp>
            <p:nvSpPr>
              <p:cNvPr id="48" name="Rectangle 25"/>
              <p:cNvSpPr>
                <a:spLocks noChangeArrowheads="1"/>
              </p:cNvSpPr>
              <p:nvPr/>
            </p:nvSpPr>
            <p:spPr bwMode="auto">
              <a:xfrm rot="5400000">
                <a:off x="1654960" y="1594119"/>
                <a:ext cx="1729059" cy="548133"/>
              </a:xfrm>
              <a:prstGeom prst="rect">
                <a:avLst/>
              </a:prstGeom>
              <a:noFill/>
              <a:ln>
                <a:noFill/>
              </a:ln>
              <a:extLst/>
            </p:spPr>
            <p:txBody>
              <a:bodyPr wrap="square" lIns="0" tIns="18000" rIns="0" bIns="18000">
                <a:spAutoFit/>
              </a:bodyPr>
              <a:lstStyle/>
              <a:p>
                <a:pPr algn="r" defTabSz="979488">
                  <a:defRPr/>
                </a:pPr>
                <a:r>
                  <a:rPr lang="en-US" sz="1400" dirty="0" smtClean="0">
                    <a:latin typeface="Arial"/>
                    <a:cs typeface="Tahoma" pitchFamily="34" charset="0"/>
                  </a:rPr>
                  <a:t>Microvascular</a:t>
                </a:r>
                <a:r>
                  <a:rPr lang="en-US" sz="1400" dirty="0">
                    <a:latin typeface="Arial"/>
                    <a:cs typeface="Tahoma" pitchFamily="34" charset="0"/>
                  </a:rPr>
                  <a:t> </a:t>
                </a:r>
                <a:r>
                  <a:rPr lang="en-US" sz="1400" dirty="0" smtClean="0">
                    <a:latin typeface="Arial"/>
                    <a:cs typeface="Tahoma" pitchFamily="34" charset="0"/>
                  </a:rPr>
                  <a:t>complications</a:t>
                </a:r>
                <a:r>
                  <a:rPr lang="fr-FR" sz="1400" baseline="30000" dirty="0" smtClean="0"/>
                  <a:t>*</a:t>
                </a:r>
                <a:endParaRPr lang="en-US" sz="1400" dirty="0">
                  <a:latin typeface="Arial"/>
                  <a:cs typeface="Tahoma" pitchFamily="34" charset="0"/>
                </a:endParaRPr>
              </a:p>
            </p:txBody>
          </p:sp>
          <p:sp>
            <p:nvSpPr>
              <p:cNvPr id="49" name="Rectangle 32"/>
              <p:cNvSpPr>
                <a:spLocks noChangeArrowheads="1"/>
              </p:cNvSpPr>
              <p:nvPr/>
            </p:nvSpPr>
            <p:spPr bwMode="auto">
              <a:xfrm rot="5400000">
                <a:off x="2389375" y="4441319"/>
                <a:ext cx="465119" cy="469000"/>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0.0099</a:t>
                </a:r>
                <a:endParaRPr lang="en-US" sz="1400" dirty="0">
                  <a:latin typeface="Arial"/>
                  <a:cs typeface="Tahoma" pitchFamily="34" charset="0"/>
                </a:endParaRPr>
              </a:p>
            </p:txBody>
          </p:sp>
          <p:sp>
            <p:nvSpPr>
              <p:cNvPr id="50" name="Rectangle 32"/>
              <p:cNvSpPr>
                <a:spLocks noChangeArrowheads="1"/>
              </p:cNvSpPr>
              <p:nvPr/>
            </p:nvSpPr>
            <p:spPr bwMode="auto">
              <a:xfrm rot="5400000">
                <a:off x="2339620" y="3950506"/>
                <a:ext cx="359074" cy="374052"/>
              </a:xfrm>
              <a:prstGeom prst="rect">
                <a:avLst/>
              </a:prstGeom>
              <a:noFill/>
              <a:ln>
                <a:noFill/>
              </a:ln>
              <a:extLst/>
            </p:spPr>
            <p:txBody>
              <a:bodyPr wrap="none" lIns="0" tIns="0" rIns="0" bIns="0" anchor="ctr" anchorCtr="0">
                <a:spAutoFit/>
              </a:bodyPr>
              <a:lstStyle/>
              <a:p>
                <a:pPr algn="ctr" defTabSz="979488">
                  <a:defRPr/>
                </a:pPr>
                <a:r>
                  <a:rPr lang="en-US" sz="1400" dirty="0" smtClean="0">
                    <a:solidFill>
                      <a:schemeClr val="bg1"/>
                    </a:solidFill>
                    <a:latin typeface="Arial"/>
                    <a:cs typeface="Tahoma" pitchFamily="34" charset="0"/>
                  </a:rPr>
                  <a:t>25%</a:t>
                </a:r>
                <a:endParaRPr lang="en-US" sz="1400" dirty="0">
                  <a:solidFill>
                    <a:schemeClr val="bg1"/>
                  </a:solidFill>
                  <a:latin typeface="Arial"/>
                  <a:cs typeface="Tahoma" pitchFamily="34" charset="0"/>
                </a:endParaRPr>
              </a:p>
            </p:txBody>
          </p:sp>
        </p:grpSp>
        <p:grpSp>
          <p:nvGrpSpPr>
            <p:cNvPr id="15" name="Group 14"/>
            <p:cNvGrpSpPr/>
            <p:nvPr/>
          </p:nvGrpSpPr>
          <p:grpSpPr>
            <a:xfrm rot="16200000">
              <a:off x="2852315" y="420557"/>
              <a:ext cx="323057" cy="6680378"/>
              <a:chOff x="3346043" y="904468"/>
              <a:chExt cx="703263" cy="3657250"/>
            </a:xfrm>
          </p:grpSpPr>
          <p:sp>
            <p:nvSpPr>
              <p:cNvPr id="43" name="Rectangle 9"/>
              <p:cNvSpPr>
                <a:spLocks noChangeArrowheads="1"/>
              </p:cNvSpPr>
              <p:nvPr/>
            </p:nvSpPr>
            <p:spPr bwMode="auto">
              <a:xfrm>
                <a:off x="3346043" y="2798043"/>
                <a:ext cx="703263" cy="1314450"/>
              </a:xfrm>
              <a:prstGeom prst="rect">
                <a:avLst/>
              </a:prstGeom>
              <a:solidFill>
                <a:schemeClr val="accent1"/>
              </a:solidFill>
              <a:ln>
                <a:noFill/>
              </a:ln>
              <a:effectLst/>
              <a:extLst/>
            </p:spPr>
            <p:txBody>
              <a:bodyPr/>
              <a:lstStyle/>
              <a:p>
                <a:pPr>
                  <a:defRPr/>
                </a:pPr>
                <a:endParaRPr lang="en-US" sz="1400" dirty="0">
                  <a:solidFill>
                    <a:srgbClr val="87888A"/>
                  </a:solidFill>
                  <a:latin typeface="Arial"/>
                  <a:cs typeface="Tahoma" pitchFamily="34" charset="0"/>
                </a:endParaRPr>
              </a:p>
            </p:txBody>
          </p:sp>
          <p:sp>
            <p:nvSpPr>
              <p:cNvPr id="44" name="Rectangle 26"/>
              <p:cNvSpPr>
                <a:spLocks noChangeArrowheads="1"/>
              </p:cNvSpPr>
              <p:nvPr/>
            </p:nvSpPr>
            <p:spPr bwMode="auto">
              <a:xfrm rot="5400000">
                <a:off x="2748974" y="1544523"/>
                <a:ext cx="1828243" cy="548133"/>
              </a:xfrm>
              <a:prstGeom prst="rect">
                <a:avLst/>
              </a:prstGeom>
              <a:noFill/>
              <a:ln>
                <a:noFill/>
              </a:ln>
              <a:extLst/>
            </p:spPr>
            <p:txBody>
              <a:bodyPr wrap="square" lIns="0" tIns="18000" rIns="0" bIns="18000">
                <a:spAutoFit/>
              </a:bodyPr>
              <a:lstStyle/>
              <a:p>
                <a:pPr algn="r" defTabSz="979488">
                  <a:defRPr/>
                </a:pPr>
                <a:r>
                  <a:rPr lang="en-US" sz="1400" dirty="0" smtClean="0">
                    <a:latin typeface="Arial"/>
                    <a:cs typeface="Tahoma" pitchFamily="34" charset="0"/>
                  </a:rPr>
                  <a:t>Retinopathy progression</a:t>
                </a:r>
                <a:r>
                  <a:rPr lang="fr-FR" sz="1400" baseline="30000" dirty="0"/>
                  <a:t>†</a:t>
                </a:r>
                <a:endParaRPr lang="en-US" sz="1400" dirty="0">
                  <a:cs typeface="Tahoma" pitchFamily="34" charset="0"/>
                </a:endParaRPr>
              </a:p>
            </p:txBody>
          </p:sp>
          <p:sp>
            <p:nvSpPr>
              <p:cNvPr id="45" name="Rectangle 33"/>
              <p:cNvSpPr>
                <a:spLocks noChangeArrowheads="1"/>
              </p:cNvSpPr>
              <p:nvPr/>
            </p:nvSpPr>
            <p:spPr bwMode="auto">
              <a:xfrm rot="5400000">
                <a:off x="3548824" y="4121864"/>
                <a:ext cx="410708" cy="469000"/>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0.015</a:t>
                </a:r>
                <a:endParaRPr lang="en-US" sz="1400" dirty="0">
                  <a:latin typeface="Arial"/>
                  <a:cs typeface="Tahoma" pitchFamily="34" charset="0"/>
                </a:endParaRPr>
              </a:p>
            </p:txBody>
          </p:sp>
          <p:sp>
            <p:nvSpPr>
              <p:cNvPr id="46" name="Rectangle 33"/>
              <p:cNvSpPr>
                <a:spLocks noChangeArrowheads="1"/>
              </p:cNvSpPr>
              <p:nvPr/>
            </p:nvSpPr>
            <p:spPr bwMode="auto">
              <a:xfrm rot="5400000">
                <a:off x="3497292" y="3700193"/>
                <a:ext cx="359074" cy="374051"/>
              </a:xfrm>
              <a:prstGeom prst="rect">
                <a:avLst/>
              </a:prstGeom>
              <a:noFill/>
              <a:ln>
                <a:noFill/>
              </a:ln>
              <a:extLst/>
            </p:spPr>
            <p:txBody>
              <a:bodyPr wrap="none" lIns="0" tIns="0" rIns="0" bIns="0" anchor="ctr" anchorCtr="0">
                <a:spAutoFit/>
              </a:bodyPr>
              <a:lstStyle/>
              <a:p>
                <a:pPr algn="ctr" defTabSz="979488">
                  <a:defRPr/>
                </a:pPr>
                <a:r>
                  <a:rPr lang="en-US" sz="1400" dirty="0" smtClean="0">
                    <a:solidFill>
                      <a:schemeClr val="bg1"/>
                    </a:solidFill>
                    <a:latin typeface="Arial"/>
                    <a:cs typeface="Tahoma" pitchFamily="34" charset="0"/>
                  </a:rPr>
                  <a:t>21%</a:t>
                </a:r>
                <a:endParaRPr lang="en-US" sz="1400" dirty="0">
                  <a:solidFill>
                    <a:schemeClr val="bg1"/>
                  </a:solidFill>
                  <a:latin typeface="Arial"/>
                  <a:cs typeface="Tahoma" pitchFamily="34" charset="0"/>
                </a:endParaRPr>
              </a:p>
            </p:txBody>
          </p:sp>
        </p:grpSp>
        <p:grpSp>
          <p:nvGrpSpPr>
            <p:cNvPr id="16" name="Group 15"/>
            <p:cNvGrpSpPr/>
            <p:nvPr/>
          </p:nvGrpSpPr>
          <p:grpSpPr>
            <a:xfrm rot="16200000">
              <a:off x="4146183" y="-581036"/>
              <a:ext cx="336913" cy="7648498"/>
              <a:chOff x="4541569" y="1351599"/>
              <a:chExt cx="733425" cy="4187258"/>
            </a:xfrm>
          </p:grpSpPr>
          <p:sp>
            <p:nvSpPr>
              <p:cNvPr id="39" name="Rectangle 8"/>
              <p:cNvSpPr>
                <a:spLocks noChangeArrowheads="1"/>
              </p:cNvSpPr>
              <p:nvPr/>
            </p:nvSpPr>
            <p:spPr bwMode="auto">
              <a:xfrm>
                <a:off x="4541569" y="2798050"/>
                <a:ext cx="733425" cy="2143125"/>
              </a:xfrm>
              <a:prstGeom prst="rect">
                <a:avLst/>
              </a:prstGeom>
              <a:solidFill>
                <a:schemeClr val="accent1"/>
              </a:solidFill>
              <a:ln>
                <a:noFill/>
              </a:ln>
              <a:effectLst/>
              <a:extLst/>
            </p:spPr>
            <p:txBody>
              <a:bodyPr/>
              <a:lstStyle/>
              <a:p>
                <a:pPr>
                  <a:defRPr/>
                </a:pPr>
                <a:endParaRPr lang="en-US" sz="1400" dirty="0">
                  <a:solidFill>
                    <a:srgbClr val="87888A"/>
                  </a:solidFill>
                  <a:latin typeface="Arial"/>
                  <a:cs typeface="Tahoma" pitchFamily="34" charset="0"/>
                </a:endParaRPr>
              </a:p>
            </p:txBody>
          </p:sp>
          <p:sp>
            <p:nvSpPr>
              <p:cNvPr id="40" name="Rectangle 27"/>
              <p:cNvSpPr>
                <a:spLocks noChangeArrowheads="1"/>
              </p:cNvSpPr>
              <p:nvPr/>
            </p:nvSpPr>
            <p:spPr bwMode="auto">
              <a:xfrm rot="5400000">
                <a:off x="4152738" y="1768090"/>
                <a:ext cx="1381114" cy="548132"/>
              </a:xfrm>
              <a:prstGeom prst="rect">
                <a:avLst/>
              </a:prstGeom>
              <a:noFill/>
              <a:ln>
                <a:noFill/>
              </a:ln>
              <a:extLst/>
            </p:spPr>
            <p:txBody>
              <a:bodyPr wrap="square" lIns="0" tIns="18000" rIns="0" bIns="18000">
                <a:spAutoFit/>
              </a:bodyPr>
              <a:lstStyle/>
              <a:p>
                <a:pPr algn="r" defTabSz="979488">
                  <a:defRPr/>
                </a:pPr>
                <a:r>
                  <a:rPr lang="en-US" sz="1400" dirty="0" smtClean="0">
                    <a:latin typeface="Arial"/>
                    <a:cs typeface="Tahoma" pitchFamily="34" charset="0"/>
                  </a:rPr>
                  <a:t>Microalbuminuria</a:t>
                </a:r>
                <a:r>
                  <a:rPr lang="fr-FR" sz="1400" baseline="30000" dirty="0"/>
                  <a:t>†</a:t>
                </a:r>
                <a:endParaRPr lang="en-US" sz="1400" dirty="0">
                  <a:cs typeface="Tahoma" pitchFamily="34" charset="0"/>
                </a:endParaRPr>
              </a:p>
            </p:txBody>
          </p:sp>
          <p:sp>
            <p:nvSpPr>
              <p:cNvPr id="41" name="Rectangle 34"/>
              <p:cNvSpPr>
                <a:spLocks noChangeArrowheads="1"/>
              </p:cNvSpPr>
              <p:nvPr/>
            </p:nvSpPr>
            <p:spPr bwMode="auto">
              <a:xfrm rot="5400000">
                <a:off x="4742498" y="5017388"/>
                <a:ext cx="573939" cy="468999"/>
              </a:xfrm>
              <a:prstGeom prst="rect">
                <a:avLst/>
              </a:prstGeom>
              <a:noFill/>
              <a:ln>
                <a:noFill/>
              </a:ln>
              <a:extLst/>
            </p:spPr>
            <p:txBody>
              <a:bodyPr wrap="none" lIns="0" tIns="0" rIns="0" bIns="0" anchor="ctr" anchorCtr="0">
                <a:spAutoFit/>
              </a:bodyPr>
              <a:lstStyle/>
              <a:p>
                <a:pPr algn="ctr" defTabSz="979488">
                  <a:defRPr/>
                </a:pPr>
                <a:r>
                  <a:rPr lang="en-US" sz="1400" dirty="0">
                    <a:latin typeface="Arial"/>
                    <a:cs typeface="Tahoma" pitchFamily="34" charset="0"/>
                  </a:rPr>
                  <a:t>p</a:t>
                </a:r>
                <a:r>
                  <a:rPr lang="en-US" sz="1400" i="1" dirty="0" smtClean="0">
                    <a:latin typeface="Arial"/>
                    <a:cs typeface="Tahoma" pitchFamily="34" charset="0"/>
                  </a:rPr>
                  <a:t> </a:t>
                </a:r>
                <a:r>
                  <a:rPr lang="en-US" sz="1400" dirty="0" smtClean="0">
                    <a:latin typeface="Arial"/>
                    <a:cs typeface="Tahoma" pitchFamily="34" charset="0"/>
                  </a:rPr>
                  <a:t>= 0.000054</a:t>
                </a:r>
                <a:endParaRPr lang="en-US" sz="1400" dirty="0">
                  <a:latin typeface="Arial"/>
                  <a:cs typeface="Tahoma" pitchFamily="34" charset="0"/>
                </a:endParaRPr>
              </a:p>
            </p:txBody>
          </p:sp>
          <p:sp>
            <p:nvSpPr>
              <p:cNvPr id="42" name="Rectangle 34"/>
              <p:cNvSpPr>
                <a:spLocks noChangeArrowheads="1"/>
              </p:cNvSpPr>
              <p:nvPr/>
            </p:nvSpPr>
            <p:spPr bwMode="auto">
              <a:xfrm rot="5400000">
                <a:off x="4789146" y="4506755"/>
                <a:ext cx="196579" cy="468999"/>
              </a:xfrm>
              <a:prstGeom prst="rect">
                <a:avLst/>
              </a:prstGeom>
              <a:noFill/>
              <a:ln>
                <a:noFill/>
              </a:ln>
              <a:extLst/>
            </p:spPr>
            <p:txBody>
              <a:bodyPr wrap="none" lIns="0" tIns="0" rIns="0" bIns="0" anchor="ctr" anchorCtr="0">
                <a:spAutoFit/>
              </a:bodyPr>
              <a:lstStyle/>
              <a:p>
                <a:pPr algn="ctr" defTabSz="979488">
                  <a:defRPr/>
                </a:pPr>
                <a:r>
                  <a:rPr lang="en-US" sz="1400" dirty="0" smtClean="0">
                    <a:solidFill>
                      <a:schemeClr val="bg1"/>
                    </a:solidFill>
                    <a:latin typeface="Arial"/>
                    <a:cs typeface="Tahoma" pitchFamily="34" charset="0"/>
                  </a:rPr>
                  <a:t>33%</a:t>
                </a:r>
                <a:endParaRPr lang="en-US" sz="1400" dirty="0">
                  <a:solidFill>
                    <a:schemeClr val="bg1"/>
                  </a:solidFill>
                  <a:latin typeface="Arial"/>
                  <a:cs typeface="Tahoma" pitchFamily="34" charset="0"/>
                </a:endParaRPr>
              </a:p>
            </p:txBody>
          </p:sp>
        </p:grpSp>
        <p:sp>
          <p:nvSpPr>
            <p:cNvPr id="29" name="Line 46"/>
            <p:cNvSpPr>
              <a:spLocks noChangeShapeType="1"/>
            </p:cNvSpPr>
            <p:nvPr/>
          </p:nvSpPr>
          <p:spPr bwMode="auto">
            <a:xfrm rot="16200000">
              <a:off x="5448972" y="703617"/>
              <a:ext cx="0" cy="4561656"/>
            </a:xfrm>
            <a:prstGeom prst="line">
              <a:avLst/>
            </a:prstGeom>
            <a:noFill/>
            <a:ln w="38100">
              <a:solidFill>
                <a:schemeClr val="bg1">
                  <a:lumMod val="50000"/>
                </a:schemeClr>
              </a:solidFill>
              <a:prstDash val="sysDot"/>
              <a:round/>
              <a:headEnd/>
              <a:tailEnd/>
            </a:ln>
            <a:extLst/>
          </p:spPr>
          <p:txBody>
            <a:bodyPr wrap="none" anchor="ctr"/>
            <a:lstStyle/>
            <a:p>
              <a:pPr>
                <a:defRPr/>
              </a:pPr>
              <a:endParaRPr lang="en-US" dirty="0">
                <a:solidFill>
                  <a:srgbClr val="87888A"/>
                </a:solidFill>
                <a:latin typeface="Arial"/>
                <a:cs typeface="Tahoma" pitchFamily="34" charset="0"/>
              </a:endParaRPr>
            </a:p>
          </p:txBody>
        </p:sp>
        <p:sp>
          <p:nvSpPr>
            <p:cNvPr id="31" name="Line 12"/>
            <p:cNvSpPr>
              <a:spLocks noChangeShapeType="1"/>
            </p:cNvSpPr>
            <p:nvPr/>
          </p:nvSpPr>
          <p:spPr bwMode="auto">
            <a:xfrm rot="16200000">
              <a:off x="5429853" y="2756119"/>
              <a:ext cx="0" cy="4599897"/>
            </a:xfrm>
            <a:prstGeom prst="line">
              <a:avLst/>
            </a:prstGeom>
            <a:noFill/>
            <a:ln w="9525">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35" name="Line 14"/>
            <p:cNvSpPr>
              <a:spLocks noChangeShapeType="1"/>
            </p:cNvSpPr>
            <p:nvPr/>
          </p:nvSpPr>
          <p:spPr bwMode="auto">
            <a:xfrm rot="16200000">
              <a:off x="4250672" y="5095128"/>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36" name="Line 15"/>
            <p:cNvSpPr>
              <a:spLocks noChangeShapeType="1"/>
            </p:cNvSpPr>
            <p:nvPr/>
          </p:nvSpPr>
          <p:spPr bwMode="auto">
            <a:xfrm rot="16200000">
              <a:off x="5398972" y="5095128"/>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37" name="Line 16"/>
            <p:cNvSpPr>
              <a:spLocks noChangeShapeType="1"/>
            </p:cNvSpPr>
            <p:nvPr/>
          </p:nvSpPr>
          <p:spPr bwMode="auto">
            <a:xfrm rot="16200000">
              <a:off x="6547272" y="5095128"/>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38" name="Line 17"/>
            <p:cNvSpPr>
              <a:spLocks noChangeShapeType="1"/>
            </p:cNvSpPr>
            <p:nvPr/>
          </p:nvSpPr>
          <p:spPr bwMode="auto">
            <a:xfrm rot="16200000">
              <a:off x="7695572" y="5095128"/>
              <a:ext cx="72000" cy="0"/>
            </a:xfrm>
            <a:prstGeom prst="line">
              <a:avLst/>
            </a:prstGeom>
            <a:noFill/>
            <a:ln w="9525" cap="sq">
              <a:solidFill>
                <a:schemeClr val="bg1">
                  <a:lumMod val="50000"/>
                </a:schemeClr>
              </a:solidFill>
              <a:round/>
              <a:headEnd/>
              <a:tailEnd/>
            </a:ln>
            <a:extLst/>
          </p:spPr>
          <p:txBody>
            <a:bodyPr/>
            <a:lstStyle/>
            <a:p>
              <a:pPr>
                <a:defRPr/>
              </a:pPr>
              <a:endParaRPr lang="en-US" sz="1600" dirty="0">
                <a:solidFill>
                  <a:srgbClr val="87888A"/>
                </a:solidFill>
                <a:latin typeface="Arial"/>
                <a:cs typeface="Tahoma" pitchFamily="34" charset="0"/>
              </a:endParaRPr>
            </a:p>
          </p:txBody>
        </p:sp>
        <p:sp>
          <p:nvSpPr>
            <p:cNvPr id="60" name="TextBox 59"/>
            <p:cNvSpPr txBox="1"/>
            <p:nvPr/>
          </p:nvSpPr>
          <p:spPr>
            <a:xfrm rot="16200000" flipH="1" flipV="1">
              <a:off x="5309386" y="4715061"/>
              <a:ext cx="246221" cy="1676741"/>
            </a:xfrm>
            <a:prstGeom prst="rect">
              <a:avLst/>
            </a:prstGeom>
            <a:noFill/>
          </p:spPr>
          <p:txBody>
            <a:bodyPr vert="vert270" wrap="none" lIns="0" tIns="0" rIns="0" bIns="0" rtlCol="0" anchor="ctr" anchorCtr="0">
              <a:spAutoFit/>
            </a:bodyPr>
            <a:lstStyle/>
            <a:p>
              <a:pPr algn="ctr" fontAlgn="auto">
                <a:spcBef>
                  <a:spcPts val="0"/>
                </a:spcBef>
                <a:spcAft>
                  <a:spcPts val="0"/>
                </a:spcAft>
              </a:pPr>
              <a:r>
                <a:rPr lang="en-GB" sz="1600" dirty="0" smtClean="0">
                  <a:latin typeface="Arial"/>
                  <a:cs typeface="+mn-cs"/>
                </a:rPr>
                <a:t>Risk reduction (%)</a:t>
              </a:r>
            </a:p>
          </p:txBody>
        </p:sp>
      </p:grpSp>
      <p:sp>
        <p:nvSpPr>
          <p:cNvPr id="6" name="Title 5"/>
          <p:cNvSpPr>
            <a:spLocks noGrp="1"/>
          </p:cNvSpPr>
          <p:nvPr>
            <p:ph type="title"/>
          </p:nvPr>
        </p:nvSpPr>
        <p:spPr>
          <a:xfrm>
            <a:off x="173477" y="-58413"/>
            <a:ext cx="8229600" cy="914400"/>
          </a:xfrm>
        </p:spPr>
        <p:txBody>
          <a:bodyPr/>
          <a:lstStyle/>
          <a:p>
            <a:r>
              <a:rPr lang="en-GB" sz="2000" noProof="0" dirty="0" smtClean="0">
                <a:solidFill>
                  <a:schemeClr val="tx1"/>
                </a:solidFill>
              </a:rPr>
              <a:t>UKPDS: </a:t>
            </a:r>
            <a:r>
              <a:rPr lang="en-GB" sz="2000" noProof="0" dirty="0" err="1" smtClean="0">
                <a:solidFill>
                  <a:schemeClr val="tx1"/>
                </a:solidFill>
              </a:rPr>
              <a:t>i</a:t>
            </a:r>
            <a:r>
              <a:rPr lang="en-GB" sz="2000" dirty="0" err="1" smtClean="0">
                <a:solidFill>
                  <a:schemeClr val="tx1"/>
                </a:solidFill>
              </a:rPr>
              <a:t>ntensieve</a:t>
            </a:r>
            <a:r>
              <a:rPr lang="en-GB" sz="2000" dirty="0" smtClean="0">
                <a:solidFill>
                  <a:schemeClr val="tx1"/>
                </a:solidFill>
              </a:rPr>
              <a:t> HbA1c </a:t>
            </a:r>
            <a:r>
              <a:rPr lang="en-GB" sz="2000" dirty="0" err="1" smtClean="0">
                <a:solidFill>
                  <a:schemeClr val="tx1"/>
                </a:solidFill>
              </a:rPr>
              <a:t>controle</a:t>
            </a:r>
            <a:r>
              <a:rPr lang="en-GB" sz="2000" dirty="0" smtClean="0">
                <a:solidFill>
                  <a:schemeClr val="tx1"/>
                </a:solidFill>
              </a:rPr>
              <a:t>: minder </a:t>
            </a:r>
            <a:br>
              <a:rPr lang="en-GB" sz="2000" dirty="0" smtClean="0">
                <a:solidFill>
                  <a:schemeClr val="tx1"/>
                </a:solidFill>
              </a:rPr>
            </a:br>
            <a:r>
              <a:rPr lang="en-GB" sz="2000" dirty="0" smtClean="0">
                <a:solidFill>
                  <a:schemeClr val="tx1"/>
                </a:solidFill>
              </a:rPr>
              <a:t>microvasculaire </a:t>
            </a:r>
            <a:r>
              <a:rPr lang="en-GB" sz="2000" dirty="0" err="1" smtClean="0">
                <a:solidFill>
                  <a:schemeClr val="tx1"/>
                </a:solidFill>
              </a:rPr>
              <a:t>complicaties</a:t>
            </a:r>
            <a:endParaRPr lang="en-GB" sz="2000" dirty="0">
              <a:solidFill>
                <a:schemeClr val="tx1"/>
              </a:solidFill>
            </a:endParaRPr>
          </a:p>
        </p:txBody>
      </p:sp>
      <p:sp>
        <p:nvSpPr>
          <p:cNvPr id="4" name="Text Placeholder 3"/>
          <p:cNvSpPr>
            <a:spLocks noGrp="1"/>
          </p:cNvSpPr>
          <p:nvPr>
            <p:ph type="body" sz="quarter" idx="10"/>
          </p:nvPr>
        </p:nvSpPr>
        <p:spPr>
          <a:xfrm>
            <a:off x="490389" y="6157536"/>
            <a:ext cx="8061939" cy="482600"/>
          </a:xfrm>
        </p:spPr>
        <p:txBody>
          <a:bodyPr/>
          <a:lstStyle/>
          <a:p>
            <a:endParaRPr lang="en-GB" dirty="0"/>
          </a:p>
          <a:p>
            <a:r>
              <a:rPr lang="fr-FR" baseline="30000" dirty="0" smtClean="0"/>
              <a:t>*</a:t>
            </a:r>
            <a:r>
              <a:rPr lang="en-GB" dirty="0" smtClean="0"/>
              <a:t>Median follow-up, 10 years; </a:t>
            </a:r>
            <a:r>
              <a:rPr lang="en-GB" baseline="30000" dirty="0" smtClean="0"/>
              <a:t>†</a:t>
            </a:r>
            <a:r>
              <a:rPr lang="en-GB" dirty="0" smtClean="0"/>
              <a:t>assessed as surrogate  endpoints; follow-up, 12 years.</a:t>
            </a:r>
          </a:p>
          <a:p>
            <a:r>
              <a:rPr lang="en-GB" dirty="0" smtClean="0"/>
              <a:t>UKPDS 33. Lancet</a:t>
            </a:r>
            <a:r>
              <a:rPr lang="en-GB" i="1" dirty="0" smtClean="0"/>
              <a:t> </a:t>
            </a:r>
            <a:r>
              <a:rPr lang="en-GB" dirty="0" smtClean="0"/>
              <a:t>1998;352:837–53. </a:t>
            </a:r>
            <a:endParaRPr lang="en-GB" dirty="0"/>
          </a:p>
        </p:txBody>
      </p:sp>
    </p:spTree>
    <p:extLst>
      <p:ext uri="{BB962C8B-B14F-4D97-AF65-F5344CB8AC3E}">
        <p14:creationId xmlns:p14="http://schemas.microsoft.com/office/powerpoint/2010/main" val="4540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95" y="-19859"/>
            <a:ext cx="8587318" cy="914400"/>
          </a:xfrm>
        </p:spPr>
        <p:txBody>
          <a:bodyPr/>
          <a:lstStyle/>
          <a:p>
            <a:r>
              <a:rPr lang="en-GB" sz="2000" dirty="0">
                <a:solidFill>
                  <a:schemeClr val="accent1">
                    <a:lumMod val="75000"/>
                  </a:schemeClr>
                </a:solidFill>
              </a:rPr>
              <a:t>Long-term </a:t>
            </a:r>
            <a:r>
              <a:rPr lang="en-GB" sz="2000" dirty="0" smtClean="0">
                <a:solidFill>
                  <a:schemeClr val="accent1">
                    <a:lumMod val="75000"/>
                  </a:schemeClr>
                </a:solidFill>
              </a:rPr>
              <a:t>follow-up: </a:t>
            </a:r>
            <a:r>
              <a:rPr lang="en-GB" sz="2000" dirty="0" err="1" smtClean="0">
                <a:solidFill>
                  <a:schemeClr val="accent1">
                    <a:lumMod val="75000"/>
                  </a:schemeClr>
                </a:solidFill>
              </a:rPr>
              <a:t>significante</a:t>
            </a:r>
            <a:r>
              <a:rPr lang="en-GB" sz="2000" dirty="0" smtClean="0">
                <a:solidFill>
                  <a:schemeClr val="accent1">
                    <a:lumMod val="75000"/>
                  </a:schemeClr>
                </a:solidFill>
              </a:rPr>
              <a:t> </a:t>
            </a:r>
            <a:r>
              <a:rPr lang="en-GB" sz="2000" dirty="0" err="1" smtClean="0">
                <a:solidFill>
                  <a:schemeClr val="accent1">
                    <a:lumMod val="75000"/>
                  </a:schemeClr>
                </a:solidFill>
              </a:rPr>
              <a:t>reductie</a:t>
            </a:r>
            <a:r>
              <a:rPr lang="en-GB" sz="2000" dirty="0" smtClean="0">
                <a:solidFill>
                  <a:schemeClr val="accent1">
                    <a:lumMod val="75000"/>
                  </a:schemeClr>
                </a:solidFill>
              </a:rPr>
              <a:t> </a:t>
            </a:r>
            <a:r>
              <a:rPr lang="en-GB" sz="2000" dirty="0">
                <a:solidFill>
                  <a:schemeClr val="accent1">
                    <a:lumMod val="75000"/>
                  </a:schemeClr>
                </a:solidFill>
              </a:rPr>
              <a:t>in MI </a:t>
            </a:r>
            <a:r>
              <a:rPr lang="en-GB" sz="2000" dirty="0" smtClean="0">
                <a:solidFill>
                  <a:schemeClr val="accent1">
                    <a:lumMod val="75000"/>
                  </a:schemeClr>
                </a:solidFill>
              </a:rPr>
              <a:t/>
            </a:r>
            <a:br>
              <a:rPr lang="en-GB" sz="2000" dirty="0" smtClean="0">
                <a:solidFill>
                  <a:schemeClr val="accent1">
                    <a:lumMod val="75000"/>
                  </a:schemeClr>
                </a:solidFill>
              </a:rPr>
            </a:br>
            <a:r>
              <a:rPr lang="en-GB" sz="2000" dirty="0" err="1" smtClean="0">
                <a:solidFill>
                  <a:schemeClr val="accent1">
                    <a:lumMod val="75000"/>
                  </a:schemeClr>
                </a:solidFill>
              </a:rPr>
              <a:t>na</a:t>
            </a:r>
            <a:r>
              <a:rPr lang="en-GB" sz="2000" dirty="0" smtClean="0">
                <a:solidFill>
                  <a:schemeClr val="accent1">
                    <a:lumMod val="75000"/>
                  </a:schemeClr>
                </a:solidFill>
              </a:rPr>
              <a:t> </a:t>
            </a:r>
            <a:r>
              <a:rPr lang="en-GB" sz="2000" dirty="0" err="1" smtClean="0">
                <a:solidFill>
                  <a:schemeClr val="accent1">
                    <a:lumMod val="75000"/>
                  </a:schemeClr>
                </a:solidFill>
              </a:rPr>
              <a:t>eerdere</a:t>
            </a:r>
            <a:r>
              <a:rPr lang="en-GB" sz="2000" dirty="0" smtClean="0">
                <a:solidFill>
                  <a:schemeClr val="accent1">
                    <a:lumMod val="75000"/>
                  </a:schemeClr>
                </a:solidFill>
              </a:rPr>
              <a:t> </a:t>
            </a:r>
            <a:r>
              <a:rPr lang="en-GB" sz="2000" dirty="0" err="1" smtClean="0">
                <a:solidFill>
                  <a:schemeClr val="accent1">
                    <a:lumMod val="75000"/>
                  </a:schemeClr>
                </a:solidFill>
              </a:rPr>
              <a:t>intensieve</a:t>
            </a:r>
            <a:r>
              <a:rPr lang="en-GB" sz="2000" dirty="0" smtClean="0">
                <a:solidFill>
                  <a:schemeClr val="accent1">
                    <a:lumMod val="75000"/>
                  </a:schemeClr>
                </a:solidFill>
              </a:rPr>
              <a:t> </a:t>
            </a:r>
            <a:r>
              <a:rPr lang="en-GB" sz="2000" dirty="0" err="1" smtClean="0">
                <a:solidFill>
                  <a:schemeClr val="accent1">
                    <a:lumMod val="75000"/>
                  </a:schemeClr>
                </a:solidFill>
              </a:rPr>
              <a:t>glycaemische</a:t>
            </a:r>
            <a:r>
              <a:rPr lang="en-GB" sz="2000" dirty="0" smtClean="0">
                <a:solidFill>
                  <a:schemeClr val="accent1">
                    <a:lumMod val="75000"/>
                  </a:schemeClr>
                </a:solidFill>
              </a:rPr>
              <a:t> </a:t>
            </a:r>
            <a:r>
              <a:rPr lang="en-GB" sz="2000" dirty="0" err="1" smtClean="0">
                <a:solidFill>
                  <a:schemeClr val="accent1">
                    <a:lumMod val="75000"/>
                  </a:schemeClr>
                </a:solidFill>
              </a:rPr>
              <a:t>controle</a:t>
            </a:r>
            <a:endParaRPr lang="en-GB" sz="2000" dirty="0">
              <a:solidFill>
                <a:schemeClr val="accent1">
                  <a:lumMod val="75000"/>
                </a:schemeClr>
              </a:solidFill>
            </a:endParaRPr>
          </a:p>
        </p:txBody>
      </p:sp>
      <p:sp>
        <p:nvSpPr>
          <p:cNvPr id="48" name="Text Placeholder 47"/>
          <p:cNvSpPr>
            <a:spLocks noGrp="1"/>
          </p:cNvSpPr>
          <p:nvPr>
            <p:ph type="body" sz="quarter" idx="10"/>
          </p:nvPr>
        </p:nvSpPr>
        <p:spPr>
          <a:xfrm>
            <a:off x="457201" y="6368133"/>
            <a:ext cx="7086600" cy="277153"/>
          </a:xfrm>
        </p:spPr>
        <p:txBody>
          <a:bodyPr/>
          <a:lstStyle/>
          <a:p>
            <a:endParaRPr lang="en-GB" noProof="0" dirty="0" smtClean="0"/>
          </a:p>
          <a:p>
            <a:r>
              <a:rPr lang="en-GB" sz="1000" noProof="0" dirty="0" smtClean="0">
                <a:solidFill>
                  <a:schemeClr val="tx1">
                    <a:lumMod val="75000"/>
                  </a:schemeClr>
                </a:solidFill>
              </a:rPr>
              <a:t>Holman et al. N </a:t>
            </a:r>
            <a:r>
              <a:rPr lang="en-GB" sz="1000" noProof="0" dirty="0" err="1" smtClean="0">
                <a:solidFill>
                  <a:schemeClr val="tx1">
                    <a:lumMod val="75000"/>
                  </a:schemeClr>
                </a:solidFill>
              </a:rPr>
              <a:t>Engl</a:t>
            </a:r>
            <a:r>
              <a:rPr lang="en-GB" sz="1000" noProof="0" dirty="0" smtClean="0">
                <a:solidFill>
                  <a:schemeClr val="tx1">
                    <a:lumMod val="75000"/>
                  </a:schemeClr>
                </a:solidFill>
              </a:rPr>
              <a:t> J Med</a:t>
            </a:r>
            <a:r>
              <a:rPr lang="en-GB" sz="1000" i="1" noProof="0" dirty="0" smtClean="0">
                <a:solidFill>
                  <a:schemeClr val="tx1">
                    <a:lumMod val="75000"/>
                  </a:schemeClr>
                </a:solidFill>
              </a:rPr>
              <a:t> </a:t>
            </a:r>
            <a:r>
              <a:rPr lang="en-GB" sz="1000" noProof="0" dirty="0" smtClean="0">
                <a:solidFill>
                  <a:schemeClr val="tx1">
                    <a:lumMod val="75000"/>
                  </a:schemeClr>
                </a:solidFill>
              </a:rPr>
              <a:t>2008;359:1577–89.</a:t>
            </a:r>
          </a:p>
        </p:txBody>
      </p:sp>
      <p:grpSp>
        <p:nvGrpSpPr>
          <p:cNvPr id="10" name="Group 9"/>
          <p:cNvGrpSpPr/>
          <p:nvPr/>
        </p:nvGrpSpPr>
        <p:grpSpPr>
          <a:xfrm>
            <a:off x="3606607" y="5273079"/>
            <a:ext cx="5437911" cy="543818"/>
            <a:chOff x="2112020" y="1402501"/>
            <a:chExt cx="4750141" cy="543818"/>
          </a:xfrm>
        </p:grpSpPr>
        <p:sp>
          <p:nvSpPr>
            <p:cNvPr id="6" name="Rectangle 5"/>
            <p:cNvSpPr/>
            <p:nvPr/>
          </p:nvSpPr>
          <p:spPr>
            <a:xfrm>
              <a:off x="2163689" y="1402501"/>
              <a:ext cx="3949529" cy="307777"/>
            </a:xfrm>
            <a:prstGeom prst="rect">
              <a:avLst/>
            </a:prstGeom>
          </p:spPr>
          <p:txBody>
            <a:bodyPr wrap="square">
              <a:spAutoFit/>
            </a:bodyPr>
            <a:lstStyle/>
            <a:p>
              <a:r>
                <a:rPr lang="en-GB" sz="1400" dirty="0" smtClean="0">
                  <a:solidFill>
                    <a:srgbClr val="4D4D4F"/>
                  </a:solidFill>
                </a:rPr>
                <a:t>Overall values at </a:t>
              </a:r>
              <a:r>
                <a:rPr lang="en-GB" sz="1400" dirty="0">
                  <a:solidFill>
                    <a:srgbClr val="4D4D4F"/>
                  </a:solidFill>
                </a:rPr>
                <a:t>the end of the </a:t>
              </a:r>
              <a:r>
                <a:rPr lang="en-GB" sz="1400" dirty="0" smtClean="0">
                  <a:solidFill>
                    <a:srgbClr val="4D4D4F"/>
                  </a:solidFill>
                </a:rPr>
                <a:t>study in 1997</a:t>
              </a:r>
              <a:endParaRPr lang="en-GB" sz="1400" dirty="0">
                <a:solidFill>
                  <a:srgbClr val="4D4D4F"/>
                </a:solidFill>
              </a:endParaRPr>
            </a:p>
          </p:txBody>
        </p:sp>
        <p:sp>
          <p:nvSpPr>
            <p:cNvPr id="34" name="Rectangle 33"/>
            <p:cNvSpPr/>
            <p:nvPr/>
          </p:nvSpPr>
          <p:spPr>
            <a:xfrm>
              <a:off x="2168380" y="1638542"/>
              <a:ext cx="4693781" cy="307777"/>
            </a:xfrm>
            <a:prstGeom prst="rect">
              <a:avLst/>
            </a:prstGeom>
          </p:spPr>
          <p:txBody>
            <a:bodyPr wrap="square">
              <a:spAutoFit/>
            </a:bodyPr>
            <a:lstStyle/>
            <a:p>
              <a:r>
                <a:rPr lang="en-GB" sz="1400" dirty="0" smtClean="0">
                  <a:solidFill>
                    <a:srgbClr val="4D4D4F"/>
                  </a:solidFill>
                </a:rPr>
                <a:t>Annual values </a:t>
              </a:r>
              <a:r>
                <a:rPr lang="en-GB" sz="1400" dirty="0">
                  <a:solidFill>
                    <a:srgbClr val="4D4D4F"/>
                  </a:solidFill>
                </a:rPr>
                <a:t>during the 10-year </a:t>
              </a:r>
              <a:r>
                <a:rPr lang="en-GB" sz="1400" dirty="0" smtClean="0">
                  <a:solidFill>
                    <a:srgbClr val="4D4D4F"/>
                  </a:solidFill>
                </a:rPr>
                <a:t>post-trial monitoring period</a:t>
              </a:r>
            </a:p>
          </p:txBody>
        </p:sp>
        <p:sp>
          <p:nvSpPr>
            <p:cNvPr id="7" name="Rectangle 6"/>
            <p:cNvSpPr/>
            <p:nvPr/>
          </p:nvSpPr>
          <p:spPr>
            <a:xfrm>
              <a:off x="2130020" y="1506824"/>
              <a:ext cx="72000" cy="72000"/>
            </a:xfrm>
            <a:prstGeom prst="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prstClr val="white"/>
                </a:solidFill>
              </a:endParaRPr>
            </a:p>
          </p:txBody>
        </p:sp>
        <p:sp>
          <p:nvSpPr>
            <p:cNvPr id="8" name="Diamond 7"/>
            <p:cNvSpPr/>
            <p:nvPr/>
          </p:nvSpPr>
          <p:spPr>
            <a:xfrm>
              <a:off x="2112020" y="1738942"/>
              <a:ext cx="108000" cy="108000"/>
            </a:xfrm>
            <a:prstGeom prst="diamond">
              <a:avLst/>
            </a:prstGeom>
            <a:solidFill>
              <a:srgbClr val="648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prstClr val="white"/>
                </a:solidFill>
              </a:endParaRPr>
            </a:p>
          </p:txBody>
        </p:sp>
      </p:grpSp>
      <p:sp>
        <p:nvSpPr>
          <p:cNvPr id="4" name="Rectangle 3"/>
          <p:cNvSpPr/>
          <p:nvPr/>
        </p:nvSpPr>
        <p:spPr>
          <a:xfrm>
            <a:off x="463995" y="1170159"/>
            <a:ext cx="8335962" cy="307777"/>
          </a:xfrm>
          <a:prstGeom prst="rect">
            <a:avLst/>
          </a:prstGeom>
        </p:spPr>
        <p:txBody>
          <a:bodyPr wrap="square" lIns="0">
            <a:spAutoFit/>
          </a:bodyPr>
          <a:lstStyle/>
          <a:p>
            <a:r>
              <a:rPr lang="en-US" altLang="en-US" b="1" dirty="0" smtClean="0">
                <a:cs typeface="Arial" panose="020B0604020202020204" pitchFamily="34" charset="0"/>
              </a:rPr>
              <a:t>Fatal or non-fatal MI: </a:t>
            </a:r>
            <a:r>
              <a:rPr lang="de-AT" b="1" dirty="0" smtClean="0">
                <a:cs typeface="Arial" panose="020B0604020202020204" pitchFamily="34" charset="0"/>
              </a:rPr>
              <a:t>Intensive treatment</a:t>
            </a:r>
            <a:endParaRPr lang="de-AT" b="1" dirty="0">
              <a:cs typeface="Arial" panose="020B0604020202020204" pitchFamily="34" charset="0"/>
            </a:endParaRPr>
          </a:p>
        </p:txBody>
      </p:sp>
      <p:grpSp>
        <p:nvGrpSpPr>
          <p:cNvPr id="25" name="Group 24"/>
          <p:cNvGrpSpPr/>
          <p:nvPr/>
        </p:nvGrpSpPr>
        <p:grpSpPr>
          <a:xfrm>
            <a:off x="641480" y="1774544"/>
            <a:ext cx="6519005" cy="3323517"/>
            <a:chOff x="774700" y="1783100"/>
            <a:chExt cx="6519005" cy="3323517"/>
          </a:xfrm>
        </p:grpSpPr>
        <p:sp>
          <p:nvSpPr>
            <p:cNvPr id="87" name="TextBox 86"/>
            <p:cNvSpPr txBox="1"/>
            <p:nvPr/>
          </p:nvSpPr>
          <p:spPr>
            <a:xfrm rot="16200000">
              <a:off x="1110035" y="2623768"/>
              <a:ext cx="2352098" cy="874283"/>
            </a:xfrm>
            <a:prstGeom prst="rect">
              <a:avLst/>
            </a:prstGeom>
            <a:solidFill>
              <a:schemeClr val="bg1"/>
            </a:solidFill>
          </p:spPr>
          <p:txBody>
            <a:bodyPr wrap="square" rtlCol="0">
              <a:noAutofit/>
            </a:bodyPr>
            <a:lstStyle/>
            <a:p>
              <a:endParaRPr lang="en-GB" sz="1400" dirty="0">
                <a:solidFill>
                  <a:srgbClr val="FF0000"/>
                </a:solidFill>
                <a:cs typeface="Arial" panose="020B0604020202020204" pitchFamily="34" charset="0"/>
              </a:endParaRPr>
            </a:p>
          </p:txBody>
        </p:sp>
        <p:sp>
          <p:nvSpPr>
            <p:cNvPr id="88" name="TextBox 87"/>
            <p:cNvSpPr txBox="1"/>
            <p:nvPr/>
          </p:nvSpPr>
          <p:spPr>
            <a:xfrm>
              <a:off x="1793568" y="2420298"/>
              <a:ext cx="430887" cy="1267987"/>
            </a:xfrm>
            <a:prstGeom prst="rect">
              <a:avLst/>
            </a:prstGeom>
            <a:solidFill>
              <a:schemeClr val="bg1"/>
            </a:solidFill>
          </p:spPr>
          <p:txBody>
            <a:bodyPr vert="vert270" wrap="square" rtlCol="0">
              <a:spAutoFit/>
            </a:bodyPr>
            <a:lstStyle/>
            <a:p>
              <a:pPr algn="ctr"/>
              <a:r>
                <a:rPr lang="en-GB" sz="1600" dirty="0" smtClean="0">
                  <a:solidFill>
                    <a:srgbClr val="5A5A5A"/>
                  </a:solidFill>
                  <a:cs typeface="Arial" panose="020B0604020202020204" pitchFamily="34" charset="0"/>
                </a:rPr>
                <a:t>HR (95% CI)</a:t>
              </a:r>
              <a:endParaRPr lang="en-GB" sz="1600" dirty="0">
                <a:solidFill>
                  <a:srgbClr val="5A5A5A"/>
                </a:solidFill>
                <a:cs typeface="Arial" panose="020B0604020202020204" pitchFamily="34" charset="0"/>
              </a:endParaRPr>
            </a:p>
          </p:txBody>
        </p:sp>
        <p:sp>
          <p:nvSpPr>
            <p:cNvPr id="89" name="TextBox 88"/>
            <p:cNvSpPr txBox="1"/>
            <p:nvPr/>
          </p:nvSpPr>
          <p:spPr>
            <a:xfrm>
              <a:off x="2780505" y="1893808"/>
              <a:ext cx="1141100" cy="523220"/>
            </a:xfrm>
            <a:prstGeom prst="rect">
              <a:avLst/>
            </a:prstGeom>
            <a:solidFill>
              <a:schemeClr val="bg1"/>
            </a:solidFill>
          </p:spPr>
          <p:txBody>
            <a:bodyPr wrap="square" rtlCol="0">
              <a:spAutoFit/>
            </a:bodyPr>
            <a:lstStyle/>
            <a:p>
              <a:r>
                <a:rPr lang="en-GB" sz="1400" dirty="0" smtClean="0">
                  <a:solidFill>
                    <a:srgbClr val="5A5A5A"/>
                  </a:solidFill>
                  <a:cs typeface="Arial" panose="020B0604020202020204" pitchFamily="34" charset="0"/>
                </a:rPr>
                <a:t>RR 0.84</a:t>
              </a:r>
            </a:p>
            <a:p>
              <a:r>
                <a:rPr lang="en-GB" sz="1400" dirty="0" smtClean="0">
                  <a:solidFill>
                    <a:srgbClr val="5A5A5A"/>
                  </a:solidFill>
                  <a:cs typeface="Arial" panose="020B0604020202020204" pitchFamily="34" charset="0"/>
                </a:rPr>
                <a:t>p = 0.052</a:t>
              </a:r>
              <a:endParaRPr lang="en-GB" sz="1400" dirty="0">
                <a:solidFill>
                  <a:srgbClr val="5A5A5A"/>
                </a:solidFill>
                <a:cs typeface="Arial" panose="020B0604020202020204" pitchFamily="34" charset="0"/>
              </a:endParaRPr>
            </a:p>
          </p:txBody>
        </p:sp>
        <p:sp>
          <p:nvSpPr>
            <p:cNvPr id="90" name="TextBox 89"/>
            <p:cNvSpPr txBox="1"/>
            <p:nvPr/>
          </p:nvSpPr>
          <p:spPr>
            <a:xfrm>
              <a:off x="6231272" y="1893808"/>
              <a:ext cx="1062433" cy="523220"/>
            </a:xfrm>
            <a:prstGeom prst="rect">
              <a:avLst/>
            </a:prstGeom>
            <a:solidFill>
              <a:schemeClr val="bg1"/>
            </a:solidFill>
          </p:spPr>
          <p:txBody>
            <a:bodyPr wrap="square" rtlCol="0">
              <a:spAutoFit/>
            </a:bodyPr>
            <a:lstStyle/>
            <a:p>
              <a:pPr algn="ctr"/>
              <a:r>
                <a:rPr lang="en-GB" sz="1400" dirty="0">
                  <a:solidFill>
                    <a:srgbClr val="5A5A5A"/>
                  </a:solidFill>
                  <a:cs typeface="Arial" panose="020B0604020202020204" pitchFamily="34" charset="0"/>
                </a:rPr>
                <a:t>RR </a:t>
              </a:r>
              <a:r>
                <a:rPr lang="en-GB" sz="1400" dirty="0" smtClean="0">
                  <a:solidFill>
                    <a:srgbClr val="5A5A5A"/>
                  </a:solidFill>
                  <a:cs typeface="Arial" panose="020B0604020202020204" pitchFamily="34" charset="0"/>
                </a:rPr>
                <a:t>0.85</a:t>
              </a:r>
              <a:endParaRPr lang="en-GB" sz="1400" dirty="0">
                <a:solidFill>
                  <a:srgbClr val="5A5A5A"/>
                </a:solidFill>
                <a:cs typeface="Arial" panose="020B0604020202020204" pitchFamily="34" charset="0"/>
              </a:endParaRPr>
            </a:p>
            <a:p>
              <a:pPr algn="ctr"/>
              <a:r>
                <a:rPr lang="en-GB" sz="1400" dirty="0" smtClean="0">
                  <a:solidFill>
                    <a:srgbClr val="5A5A5A"/>
                  </a:solidFill>
                  <a:cs typeface="Arial" panose="020B0604020202020204" pitchFamily="34" charset="0"/>
                </a:rPr>
                <a:t>p = 0.01</a:t>
              </a:r>
              <a:endParaRPr lang="en-GB" sz="1400" dirty="0">
                <a:solidFill>
                  <a:srgbClr val="5A5A5A"/>
                </a:solidFill>
                <a:cs typeface="Arial" panose="020B0604020202020204" pitchFamily="34" charset="0"/>
              </a:endParaRPr>
            </a:p>
          </p:txBody>
        </p:sp>
        <p:sp>
          <p:nvSpPr>
            <p:cNvPr id="99" name="Textfeld 40"/>
            <p:cNvSpPr txBox="1"/>
            <p:nvPr/>
          </p:nvSpPr>
          <p:spPr>
            <a:xfrm>
              <a:off x="2039724" y="1783100"/>
              <a:ext cx="184731" cy="261610"/>
            </a:xfrm>
            <a:prstGeom prst="rect">
              <a:avLst/>
            </a:prstGeom>
            <a:solidFill>
              <a:schemeClr val="bg1"/>
            </a:solidFill>
          </p:spPr>
          <p:txBody>
            <a:bodyPr wrap="none" rtlCol="0">
              <a:spAutoFit/>
            </a:bodyPr>
            <a:lstStyle/>
            <a:p>
              <a:endParaRPr lang="de-AT" sz="1100" b="1" dirty="0" smtClean="0">
                <a:solidFill>
                  <a:srgbClr val="4D4D4F"/>
                </a:solidFill>
                <a:cs typeface="Arial" panose="020B0604020202020204" pitchFamily="34" charset="0"/>
              </a:endParaRPr>
            </a:p>
          </p:txBody>
        </p:sp>
        <p:sp>
          <p:nvSpPr>
            <p:cNvPr id="47" name="TextBox 46"/>
            <p:cNvSpPr txBox="1"/>
            <p:nvPr/>
          </p:nvSpPr>
          <p:spPr>
            <a:xfrm>
              <a:off x="2320258" y="1867323"/>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1.4</a:t>
              </a:r>
            </a:p>
          </p:txBody>
        </p:sp>
        <p:cxnSp>
          <p:nvCxnSpPr>
            <p:cNvPr id="93" name="Straight Connector 92"/>
            <p:cNvCxnSpPr/>
            <p:nvPr/>
          </p:nvCxnSpPr>
          <p:spPr>
            <a:xfrm>
              <a:off x="2676663" y="1987027"/>
              <a:ext cx="84898" cy="0"/>
            </a:xfrm>
            <a:prstGeom prst="line">
              <a:avLst/>
            </a:prstGeom>
            <a:ln w="12700">
              <a:solidFill>
                <a:srgbClr val="82828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320258" y="2301219"/>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1.2</a:t>
              </a:r>
            </a:p>
          </p:txBody>
        </p:sp>
        <p:sp>
          <p:nvSpPr>
            <p:cNvPr id="53" name="TextBox 52"/>
            <p:cNvSpPr txBox="1"/>
            <p:nvPr/>
          </p:nvSpPr>
          <p:spPr>
            <a:xfrm>
              <a:off x="2320258" y="2735115"/>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1.0</a:t>
              </a:r>
            </a:p>
          </p:txBody>
        </p:sp>
        <p:cxnSp>
          <p:nvCxnSpPr>
            <p:cNvPr id="54" name="Straight Connector 53"/>
            <p:cNvCxnSpPr/>
            <p:nvPr/>
          </p:nvCxnSpPr>
          <p:spPr>
            <a:xfrm>
              <a:off x="2676663" y="2849072"/>
              <a:ext cx="72000" cy="0"/>
            </a:xfrm>
            <a:prstGeom prst="line">
              <a:avLst/>
            </a:prstGeom>
            <a:ln w="12700">
              <a:solidFill>
                <a:srgbClr val="4D4D4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320258" y="3169011"/>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0.8</a:t>
              </a:r>
            </a:p>
          </p:txBody>
        </p:sp>
        <p:sp>
          <p:nvSpPr>
            <p:cNvPr id="62" name="TextBox 61"/>
            <p:cNvSpPr txBox="1"/>
            <p:nvPr/>
          </p:nvSpPr>
          <p:spPr>
            <a:xfrm>
              <a:off x="2320258" y="4019047"/>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0.4</a:t>
              </a:r>
            </a:p>
          </p:txBody>
        </p:sp>
        <p:cxnSp>
          <p:nvCxnSpPr>
            <p:cNvPr id="63" name="Straight Connector 62"/>
            <p:cNvCxnSpPr/>
            <p:nvPr/>
          </p:nvCxnSpPr>
          <p:spPr>
            <a:xfrm>
              <a:off x="2676663" y="4143514"/>
              <a:ext cx="72000" cy="0"/>
            </a:xfrm>
            <a:prstGeom prst="line">
              <a:avLst/>
            </a:prstGeom>
            <a:ln w="12700">
              <a:solidFill>
                <a:srgbClr val="4D4D4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320258" y="3602907"/>
              <a:ext cx="285335" cy="246221"/>
            </a:xfrm>
            <a:prstGeom prst="rect">
              <a:avLst/>
            </a:prstGeom>
            <a:solidFill>
              <a:schemeClr val="bg1"/>
            </a:solidFill>
          </p:spPr>
          <p:txBody>
            <a:bodyPr wrap="none" lIns="0" tIns="0" rIns="0" bIns="0" rtlCol="0">
              <a:spAutoFit/>
            </a:bodyPr>
            <a:lstStyle/>
            <a:p>
              <a:pPr algn="r"/>
              <a:r>
                <a:rPr lang="en-GB" sz="1600" dirty="0" smtClean="0">
                  <a:solidFill>
                    <a:srgbClr val="4D4D4F"/>
                  </a:solidFill>
                </a:rPr>
                <a:t>0.6</a:t>
              </a:r>
            </a:p>
          </p:txBody>
        </p:sp>
        <p:cxnSp>
          <p:nvCxnSpPr>
            <p:cNvPr id="31" name="Straight Connector 30"/>
            <p:cNvCxnSpPr/>
            <p:nvPr/>
          </p:nvCxnSpPr>
          <p:spPr>
            <a:xfrm flipH="1">
              <a:off x="2675310" y="3742260"/>
              <a:ext cx="78525"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761561" y="4220053"/>
              <a:ext cx="397545" cy="215444"/>
            </a:xfrm>
            <a:prstGeom prst="rect">
              <a:avLst/>
            </a:prstGeom>
            <a:noFill/>
          </p:spPr>
          <p:txBody>
            <a:bodyPr wrap="none" lIns="0" tIns="0" rIns="0" bIns="0" rtlCol="0">
              <a:spAutoFit/>
            </a:bodyPr>
            <a:lstStyle/>
            <a:p>
              <a:r>
                <a:rPr lang="en-GB" sz="1400" dirty="0" smtClean="0">
                  <a:solidFill>
                    <a:srgbClr val="5A5A5A"/>
                  </a:solidFill>
                </a:rPr>
                <a:t>1997</a:t>
              </a:r>
              <a:endParaRPr lang="en-GB" sz="1400" dirty="0">
                <a:solidFill>
                  <a:srgbClr val="5A5A5A"/>
                </a:solidFill>
              </a:endParaRPr>
            </a:p>
          </p:txBody>
        </p:sp>
        <p:cxnSp>
          <p:nvCxnSpPr>
            <p:cNvPr id="33" name="Straight Connector 32"/>
            <p:cNvCxnSpPr/>
            <p:nvPr/>
          </p:nvCxnSpPr>
          <p:spPr>
            <a:xfrm>
              <a:off x="2753835" y="1983217"/>
              <a:ext cx="0" cy="2156487"/>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676663" y="4143514"/>
              <a:ext cx="4292308"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675310" y="3292961"/>
              <a:ext cx="78525"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675310" y="2847916"/>
              <a:ext cx="78525"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675310" y="2426863"/>
              <a:ext cx="78525"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278476" y="4220053"/>
              <a:ext cx="397545" cy="215444"/>
            </a:xfrm>
            <a:prstGeom prst="rect">
              <a:avLst/>
            </a:prstGeom>
            <a:noFill/>
          </p:spPr>
          <p:txBody>
            <a:bodyPr wrap="none" lIns="0" tIns="0" rIns="0" bIns="0" rtlCol="0">
              <a:spAutoFit/>
            </a:bodyPr>
            <a:lstStyle/>
            <a:p>
              <a:r>
                <a:rPr lang="en-GB" sz="1400" dirty="0" smtClean="0">
                  <a:solidFill>
                    <a:srgbClr val="5A5A5A"/>
                  </a:solidFill>
                </a:rPr>
                <a:t>2001</a:t>
              </a:r>
              <a:endParaRPr lang="en-GB" sz="1400" dirty="0">
                <a:solidFill>
                  <a:srgbClr val="5A5A5A"/>
                </a:solidFill>
              </a:endParaRPr>
            </a:p>
          </p:txBody>
        </p:sp>
        <p:sp>
          <p:nvSpPr>
            <p:cNvPr id="52" name="TextBox 51"/>
            <p:cNvSpPr txBox="1"/>
            <p:nvPr/>
          </p:nvSpPr>
          <p:spPr>
            <a:xfrm>
              <a:off x="5074375" y="4220053"/>
              <a:ext cx="397545" cy="215444"/>
            </a:xfrm>
            <a:prstGeom prst="rect">
              <a:avLst/>
            </a:prstGeom>
            <a:noFill/>
          </p:spPr>
          <p:txBody>
            <a:bodyPr wrap="none" lIns="0" tIns="0" rIns="0" bIns="0" rtlCol="0">
              <a:spAutoFit/>
            </a:bodyPr>
            <a:lstStyle/>
            <a:p>
              <a:r>
                <a:rPr lang="en-GB" sz="1400" dirty="0" smtClean="0">
                  <a:solidFill>
                    <a:srgbClr val="5A5A5A"/>
                  </a:solidFill>
                </a:rPr>
                <a:t>2003</a:t>
              </a:r>
              <a:endParaRPr lang="en-GB" sz="1400" dirty="0">
                <a:solidFill>
                  <a:srgbClr val="5A5A5A"/>
                </a:solidFill>
              </a:endParaRPr>
            </a:p>
          </p:txBody>
        </p:sp>
        <p:sp>
          <p:nvSpPr>
            <p:cNvPr id="55" name="TextBox 54"/>
            <p:cNvSpPr txBox="1"/>
            <p:nvPr/>
          </p:nvSpPr>
          <p:spPr>
            <a:xfrm>
              <a:off x="5818371" y="4220053"/>
              <a:ext cx="397545" cy="215444"/>
            </a:xfrm>
            <a:prstGeom prst="rect">
              <a:avLst/>
            </a:prstGeom>
            <a:noFill/>
          </p:spPr>
          <p:txBody>
            <a:bodyPr wrap="none" lIns="0" tIns="0" rIns="0" bIns="0" rtlCol="0">
              <a:spAutoFit/>
            </a:bodyPr>
            <a:lstStyle/>
            <a:p>
              <a:r>
                <a:rPr lang="en-GB" sz="1400" dirty="0" smtClean="0">
                  <a:solidFill>
                    <a:srgbClr val="5A5A5A"/>
                  </a:solidFill>
                </a:rPr>
                <a:t>2005</a:t>
              </a:r>
              <a:endParaRPr lang="en-GB" sz="1400" dirty="0">
                <a:solidFill>
                  <a:srgbClr val="5A5A5A"/>
                </a:solidFill>
              </a:endParaRPr>
            </a:p>
          </p:txBody>
        </p:sp>
        <p:sp>
          <p:nvSpPr>
            <p:cNvPr id="58" name="TextBox 57"/>
            <p:cNvSpPr txBox="1"/>
            <p:nvPr/>
          </p:nvSpPr>
          <p:spPr>
            <a:xfrm>
              <a:off x="6578105" y="4220053"/>
              <a:ext cx="397545" cy="215444"/>
            </a:xfrm>
            <a:prstGeom prst="rect">
              <a:avLst/>
            </a:prstGeom>
            <a:noFill/>
          </p:spPr>
          <p:txBody>
            <a:bodyPr wrap="none" lIns="0" tIns="0" rIns="0" bIns="0" rtlCol="0">
              <a:spAutoFit/>
            </a:bodyPr>
            <a:lstStyle/>
            <a:p>
              <a:r>
                <a:rPr lang="en-GB" sz="1400" dirty="0" smtClean="0">
                  <a:solidFill>
                    <a:srgbClr val="5A5A5A"/>
                  </a:solidFill>
                </a:rPr>
                <a:t>2007</a:t>
              </a:r>
              <a:endParaRPr lang="en-GB" sz="1400" dirty="0">
                <a:solidFill>
                  <a:srgbClr val="5A5A5A"/>
                </a:solidFill>
              </a:endParaRPr>
            </a:p>
          </p:txBody>
        </p:sp>
        <p:sp>
          <p:nvSpPr>
            <p:cNvPr id="70" name="TextBox 69"/>
            <p:cNvSpPr txBox="1"/>
            <p:nvPr/>
          </p:nvSpPr>
          <p:spPr>
            <a:xfrm>
              <a:off x="3534480" y="4220053"/>
              <a:ext cx="397545" cy="215444"/>
            </a:xfrm>
            <a:prstGeom prst="rect">
              <a:avLst/>
            </a:prstGeom>
            <a:noFill/>
          </p:spPr>
          <p:txBody>
            <a:bodyPr wrap="none" lIns="0" tIns="0" rIns="0" bIns="0" rtlCol="0">
              <a:spAutoFit/>
            </a:bodyPr>
            <a:lstStyle/>
            <a:p>
              <a:r>
                <a:rPr lang="en-GB" sz="1400" dirty="0" smtClean="0">
                  <a:solidFill>
                    <a:srgbClr val="5A5A5A"/>
                  </a:solidFill>
                </a:rPr>
                <a:t>1999</a:t>
              </a:r>
              <a:endParaRPr lang="en-GB" sz="1400" dirty="0">
                <a:solidFill>
                  <a:srgbClr val="5A5A5A"/>
                </a:solidFill>
              </a:endParaRPr>
            </a:p>
          </p:txBody>
        </p:sp>
        <p:sp>
          <p:nvSpPr>
            <p:cNvPr id="73" name="TextBox 72"/>
            <p:cNvSpPr txBox="1"/>
            <p:nvPr/>
          </p:nvSpPr>
          <p:spPr>
            <a:xfrm>
              <a:off x="2780611"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186</a:t>
              </a:r>
            </a:p>
            <a:p>
              <a:pPr algn="ctr"/>
              <a:r>
                <a:rPr lang="en-GB" sz="1400" dirty="0" smtClean="0">
                  <a:solidFill>
                    <a:srgbClr val="5A5A5A"/>
                  </a:solidFill>
                </a:rPr>
                <a:t>387</a:t>
              </a:r>
              <a:endParaRPr lang="en-GB" sz="1400" dirty="0">
                <a:solidFill>
                  <a:srgbClr val="5A5A5A"/>
                </a:solidFill>
              </a:endParaRPr>
            </a:p>
          </p:txBody>
        </p:sp>
        <p:sp>
          <p:nvSpPr>
            <p:cNvPr id="74" name="TextBox 73"/>
            <p:cNvSpPr txBox="1"/>
            <p:nvPr/>
          </p:nvSpPr>
          <p:spPr>
            <a:xfrm>
              <a:off x="3602824"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212</a:t>
              </a:r>
              <a:br>
                <a:rPr lang="en-GB" sz="1400" dirty="0" smtClean="0">
                  <a:solidFill>
                    <a:srgbClr val="5A5A5A"/>
                  </a:solidFill>
                </a:rPr>
              </a:br>
              <a:r>
                <a:rPr lang="en-GB" sz="1400" dirty="0" smtClean="0">
                  <a:solidFill>
                    <a:srgbClr val="5A5A5A"/>
                  </a:solidFill>
                </a:rPr>
                <a:t>450</a:t>
              </a:r>
            </a:p>
          </p:txBody>
        </p:sp>
        <p:sp>
          <p:nvSpPr>
            <p:cNvPr id="75" name="TextBox 74"/>
            <p:cNvSpPr txBox="1"/>
            <p:nvPr/>
          </p:nvSpPr>
          <p:spPr>
            <a:xfrm>
              <a:off x="4328168"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239</a:t>
              </a:r>
              <a:br>
                <a:rPr lang="en-GB" sz="1400" dirty="0" smtClean="0">
                  <a:solidFill>
                    <a:srgbClr val="5A5A5A"/>
                  </a:solidFill>
                </a:rPr>
              </a:br>
              <a:r>
                <a:rPr lang="en-GB" sz="1400" dirty="0" smtClean="0">
                  <a:solidFill>
                    <a:srgbClr val="5A5A5A"/>
                  </a:solidFill>
                </a:rPr>
                <a:t>513</a:t>
              </a:r>
            </a:p>
          </p:txBody>
        </p:sp>
        <p:sp>
          <p:nvSpPr>
            <p:cNvPr id="76" name="TextBox 75"/>
            <p:cNvSpPr txBox="1"/>
            <p:nvPr/>
          </p:nvSpPr>
          <p:spPr>
            <a:xfrm>
              <a:off x="5124067"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271</a:t>
              </a:r>
              <a:br>
                <a:rPr lang="en-GB" sz="1400" dirty="0" smtClean="0">
                  <a:solidFill>
                    <a:srgbClr val="5A5A5A"/>
                  </a:solidFill>
                </a:rPr>
              </a:br>
              <a:r>
                <a:rPr lang="en-GB" sz="1400" dirty="0" smtClean="0">
                  <a:solidFill>
                    <a:srgbClr val="5A5A5A"/>
                  </a:solidFill>
                </a:rPr>
                <a:t>573</a:t>
              </a:r>
            </a:p>
          </p:txBody>
        </p:sp>
        <p:sp>
          <p:nvSpPr>
            <p:cNvPr id="77" name="TextBox 76"/>
            <p:cNvSpPr txBox="1"/>
            <p:nvPr/>
          </p:nvSpPr>
          <p:spPr>
            <a:xfrm>
              <a:off x="5875520"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296</a:t>
              </a:r>
              <a:br>
                <a:rPr lang="en-GB" sz="1400" dirty="0" smtClean="0">
                  <a:solidFill>
                    <a:srgbClr val="5A5A5A"/>
                  </a:solidFill>
                </a:rPr>
              </a:br>
              <a:r>
                <a:rPr lang="en-GB" sz="1400" dirty="0" smtClean="0">
                  <a:solidFill>
                    <a:srgbClr val="5A5A5A"/>
                  </a:solidFill>
                </a:rPr>
                <a:t>636</a:t>
              </a:r>
            </a:p>
          </p:txBody>
        </p:sp>
        <p:sp>
          <p:nvSpPr>
            <p:cNvPr id="78" name="TextBox 77"/>
            <p:cNvSpPr txBox="1"/>
            <p:nvPr/>
          </p:nvSpPr>
          <p:spPr>
            <a:xfrm>
              <a:off x="6627797" y="4675730"/>
              <a:ext cx="298159" cy="430887"/>
            </a:xfrm>
            <a:prstGeom prst="rect">
              <a:avLst/>
            </a:prstGeom>
            <a:noFill/>
          </p:spPr>
          <p:txBody>
            <a:bodyPr wrap="none" lIns="0" tIns="0" rIns="0" bIns="0" rtlCol="0">
              <a:spAutoFit/>
            </a:bodyPr>
            <a:lstStyle/>
            <a:p>
              <a:pPr algn="ctr"/>
              <a:r>
                <a:rPr lang="en-GB" sz="1400" dirty="0" smtClean="0">
                  <a:solidFill>
                    <a:srgbClr val="5A5A5A"/>
                  </a:solidFill>
                </a:rPr>
                <a:t>319</a:t>
              </a:r>
              <a:br>
                <a:rPr lang="en-GB" sz="1400" dirty="0" smtClean="0">
                  <a:solidFill>
                    <a:srgbClr val="5A5A5A"/>
                  </a:solidFill>
                </a:rPr>
              </a:br>
              <a:r>
                <a:rPr lang="en-GB" sz="1400" dirty="0" smtClean="0">
                  <a:solidFill>
                    <a:srgbClr val="5A5A5A"/>
                  </a:solidFill>
                </a:rPr>
                <a:t>678</a:t>
              </a:r>
            </a:p>
          </p:txBody>
        </p:sp>
        <p:sp>
          <p:nvSpPr>
            <p:cNvPr id="79" name="TextBox 78"/>
            <p:cNvSpPr txBox="1"/>
            <p:nvPr/>
          </p:nvSpPr>
          <p:spPr>
            <a:xfrm>
              <a:off x="774700" y="4451730"/>
              <a:ext cx="1917192" cy="646331"/>
            </a:xfrm>
            <a:prstGeom prst="rect">
              <a:avLst/>
            </a:prstGeom>
            <a:noFill/>
          </p:spPr>
          <p:txBody>
            <a:bodyPr wrap="none" lIns="0" tIns="0" rIns="0" bIns="0" rtlCol="0">
              <a:spAutoFit/>
            </a:bodyPr>
            <a:lstStyle/>
            <a:p>
              <a:r>
                <a:rPr lang="en-GB" sz="1400" b="1" dirty="0" smtClean="0">
                  <a:solidFill>
                    <a:srgbClr val="5A5A5A"/>
                  </a:solidFill>
                </a:rPr>
                <a:t>No. of events</a:t>
              </a:r>
            </a:p>
            <a:p>
              <a:r>
                <a:rPr lang="en-GB" sz="1400" b="1" dirty="0" smtClean="0">
                  <a:solidFill>
                    <a:srgbClr val="5A5A5A"/>
                  </a:solidFill>
                </a:rPr>
                <a:t>Conventional therapy</a:t>
              </a:r>
            </a:p>
            <a:p>
              <a:r>
                <a:rPr lang="en-GB" sz="1400" b="1" dirty="0" smtClean="0">
                  <a:solidFill>
                    <a:srgbClr val="5A5A5A"/>
                  </a:solidFill>
                </a:rPr>
                <a:t>Sulphonylurea–insulin</a:t>
              </a:r>
            </a:p>
          </p:txBody>
        </p:sp>
        <p:cxnSp>
          <p:nvCxnSpPr>
            <p:cNvPr id="80" name="Straight Connector 79"/>
            <p:cNvCxnSpPr/>
            <p:nvPr/>
          </p:nvCxnSpPr>
          <p:spPr>
            <a:xfrm flipH="1">
              <a:off x="2770561" y="2853631"/>
              <a:ext cx="4083629" cy="0"/>
            </a:xfrm>
            <a:prstGeom prst="line">
              <a:avLst/>
            </a:prstGeom>
            <a:ln w="19050">
              <a:solidFill>
                <a:srgbClr val="33333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960334" y="2856240"/>
              <a:ext cx="0" cy="626103"/>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339625" y="2796749"/>
              <a:ext cx="0" cy="658755"/>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717069" y="2805287"/>
              <a:ext cx="0" cy="650217"/>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094259" y="2746453"/>
              <a:ext cx="0" cy="650217"/>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477247" y="2820696"/>
              <a:ext cx="0" cy="575974"/>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854437" y="2853631"/>
              <a:ext cx="0" cy="575974"/>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5250677" y="2877753"/>
              <a:ext cx="0" cy="505210"/>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627867" y="2892084"/>
              <a:ext cx="1134" cy="504586"/>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005056" y="2878786"/>
              <a:ext cx="0" cy="517884"/>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382245" y="2926864"/>
              <a:ext cx="1134" cy="469806"/>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6769751" y="2920584"/>
              <a:ext cx="0" cy="462379"/>
            </a:xfrm>
            <a:prstGeom prst="line">
              <a:avLst/>
            </a:prstGeom>
            <a:ln w="28575">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898979" y="3130919"/>
              <a:ext cx="120681" cy="1294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98" name="Rectangle 97"/>
            <p:cNvSpPr/>
            <p:nvPr/>
          </p:nvSpPr>
          <p:spPr>
            <a:xfrm rot="2700000">
              <a:off x="3271275" y="3088299"/>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1" name="Rectangle 100"/>
            <p:cNvSpPr/>
            <p:nvPr/>
          </p:nvSpPr>
          <p:spPr>
            <a:xfrm rot="2700000">
              <a:off x="3651846" y="3084612"/>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2" name="Rectangle 101"/>
            <p:cNvSpPr/>
            <p:nvPr/>
          </p:nvSpPr>
          <p:spPr>
            <a:xfrm rot="2700000">
              <a:off x="4034708" y="3033814"/>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3" name="Rectangle 102"/>
            <p:cNvSpPr/>
            <p:nvPr/>
          </p:nvSpPr>
          <p:spPr>
            <a:xfrm rot="2700000">
              <a:off x="4411368" y="3068248"/>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4" name="Rectangle 103"/>
            <p:cNvSpPr/>
            <p:nvPr/>
          </p:nvSpPr>
          <p:spPr>
            <a:xfrm rot="2700000">
              <a:off x="4793305" y="3095265"/>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5" name="Rectangle 104"/>
            <p:cNvSpPr/>
            <p:nvPr/>
          </p:nvSpPr>
          <p:spPr>
            <a:xfrm rot="2700000">
              <a:off x="5191128" y="3110649"/>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6" name="Rectangle 105"/>
            <p:cNvSpPr/>
            <p:nvPr/>
          </p:nvSpPr>
          <p:spPr>
            <a:xfrm rot="2700000">
              <a:off x="5568661" y="3117759"/>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7" name="Rectangle 106"/>
            <p:cNvSpPr/>
            <p:nvPr/>
          </p:nvSpPr>
          <p:spPr>
            <a:xfrm rot="2700000">
              <a:off x="5945329" y="3102655"/>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8" name="Rectangle 107"/>
            <p:cNvSpPr/>
            <p:nvPr/>
          </p:nvSpPr>
          <p:spPr>
            <a:xfrm rot="2700000">
              <a:off x="6323039" y="3129611"/>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09" name="Rectangle 108"/>
            <p:cNvSpPr/>
            <p:nvPr/>
          </p:nvSpPr>
          <p:spPr>
            <a:xfrm rot="2700000">
              <a:off x="6707010" y="3120085"/>
              <a:ext cx="120681" cy="12949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grpSp>
      <p:grpSp>
        <p:nvGrpSpPr>
          <p:cNvPr id="3" name="Group 2"/>
          <p:cNvGrpSpPr/>
          <p:nvPr/>
        </p:nvGrpSpPr>
        <p:grpSpPr>
          <a:xfrm>
            <a:off x="2963572" y="4144710"/>
            <a:ext cx="3805947" cy="72001"/>
            <a:chOff x="2963572" y="4144710"/>
            <a:chExt cx="3805947" cy="72001"/>
          </a:xfrm>
        </p:grpSpPr>
        <p:sp>
          <p:nvSpPr>
            <p:cNvPr id="68" name="Line 15"/>
            <p:cNvSpPr>
              <a:spLocks noChangeShapeType="1"/>
            </p:cNvSpPr>
            <p:nvPr/>
          </p:nvSpPr>
          <p:spPr bwMode="auto">
            <a:xfrm rot="16200000">
              <a:off x="2927572" y="4180710"/>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69" name="Line 15"/>
            <p:cNvSpPr>
              <a:spLocks noChangeShapeType="1"/>
            </p:cNvSpPr>
            <p:nvPr/>
          </p:nvSpPr>
          <p:spPr bwMode="auto">
            <a:xfrm rot="16200000">
              <a:off x="3302398" y="4180710"/>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71" name="Line 15"/>
            <p:cNvSpPr>
              <a:spLocks noChangeShapeType="1"/>
            </p:cNvSpPr>
            <p:nvPr/>
          </p:nvSpPr>
          <p:spPr bwMode="auto">
            <a:xfrm rot="16200000">
              <a:off x="3685465" y="4180710"/>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72" name="Line 15"/>
            <p:cNvSpPr>
              <a:spLocks noChangeShapeType="1"/>
            </p:cNvSpPr>
            <p:nvPr/>
          </p:nvSpPr>
          <p:spPr bwMode="auto">
            <a:xfrm rot="16200000">
              <a:off x="4056175"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86" name="Line 15"/>
            <p:cNvSpPr>
              <a:spLocks noChangeShapeType="1"/>
            </p:cNvSpPr>
            <p:nvPr/>
          </p:nvSpPr>
          <p:spPr bwMode="auto">
            <a:xfrm rot="16200000">
              <a:off x="4431001"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00" name="Line 15"/>
            <p:cNvSpPr>
              <a:spLocks noChangeShapeType="1"/>
            </p:cNvSpPr>
            <p:nvPr/>
          </p:nvSpPr>
          <p:spPr bwMode="auto">
            <a:xfrm rot="16200000">
              <a:off x="4814068"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10" name="Line 15"/>
            <p:cNvSpPr>
              <a:spLocks noChangeShapeType="1"/>
            </p:cNvSpPr>
            <p:nvPr/>
          </p:nvSpPr>
          <p:spPr bwMode="auto">
            <a:xfrm rot="16200000">
              <a:off x="5209492"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11" name="Line 15"/>
            <p:cNvSpPr>
              <a:spLocks noChangeShapeType="1"/>
            </p:cNvSpPr>
            <p:nvPr/>
          </p:nvSpPr>
          <p:spPr bwMode="auto">
            <a:xfrm rot="16200000">
              <a:off x="5580202"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12" name="Line 15"/>
            <p:cNvSpPr>
              <a:spLocks noChangeShapeType="1"/>
            </p:cNvSpPr>
            <p:nvPr/>
          </p:nvSpPr>
          <p:spPr bwMode="auto">
            <a:xfrm rot="16200000">
              <a:off x="5967385"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13" name="Line 15"/>
            <p:cNvSpPr>
              <a:spLocks noChangeShapeType="1"/>
            </p:cNvSpPr>
            <p:nvPr/>
          </p:nvSpPr>
          <p:spPr bwMode="auto">
            <a:xfrm rot="16200000">
              <a:off x="6733519"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sp>
          <p:nvSpPr>
            <p:cNvPr id="114" name="Line 15"/>
            <p:cNvSpPr>
              <a:spLocks noChangeShapeType="1"/>
            </p:cNvSpPr>
            <p:nvPr/>
          </p:nvSpPr>
          <p:spPr bwMode="auto">
            <a:xfrm rot="16200000">
              <a:off x="6342211" y="4180711"/>
              <a:ext cx="72000" cy="0"/>
            </a:xfrm>
            <a:prstGeom prst="line">
              <a:avLst/>
            </a:prstGeom>
            <a:noFill/>
            <a:ln w="9525" cap="sq">
              <a:solidFill>
                <a:schemeClr val="bg1">
                  <a:lumMod val="50000"/>
                </a:schemeClr>
              </a:solidFill>
              <a:round/>
              <a:headEnd/>
              <a:tailEnd/>
            </a:ln>
            <a:extLst/>
          </p:spPr>
          <p:txBody>
            <a:bodyPr/>
            <a:lstStyle/>
            <a:p>
              <a:pPr>
                <a:defRPr/>
              </a:pPr>
              <a:endParaRPr lang="en-US" dirty="0">
                <a:solidFill>
                  <a:srgbClr val="87888A"/>
                </a:solidFill>
                <a:latin typeface="Arial"/>
                <a:cs typeface="Tahoma" pitchFamily="34" charset="0"/>
              </a:endParaRPr>
            </a:p>
          </p:txBody>
        </p:sp>
      </p:grpSp>
    </p:spTree>
    <p:extLst>
      <p:ext uri="{BB962C8B-B14F-4D97-AF65-F5344CB8AC3E}">
        <p14:creationId xmlns:p14="http://schemas.microsoft.com/office/powerpoint/2010/main" val="388392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6" y="60757"/>
            <a:ext cx="8498910" cy="914400"/>
          </a:xfrm>
        </p:spPr>
        <p:txBody>
          <a:bodyPr/>
          <a:lstStyle/>
          <a:p>
            <a:r>
              <a:rPr lang="en-GB" sz="2000" dirty="0" smtClean="0">
                <a:solidFill>
                  <a:schemeClr val="tx1"/>
                </a:solidFill>
              </a:rPr>
              <a:t>ADVANCE: </a:t>
            </a:r>
            <a:r>
              <a:rPr lang="en-GB" sz="2000" dirty="0" err="1">
                <a:solidFill>
                  <a:schemeClr val="tx1"/>
                </a:solidFill>
              </a:rPr>
              <a:t>intensieve</a:t>
            </a:r>
            <a:r>
              <a:rPr lang="en-GB" sz="2000" dirty="0">
                <a:solidFill>
                  <a:schemeClr val="tx1"/>
                </a:solidFill>
              </a:rPr>
              <a:t> HbA1c </a:t>
            </a:r>
            <a:r>
              <a:rPr lang="en-GB" sz="2000" dirty="0" err="1">
                <a:solidFill>
                  <a:schemeClr val="tx1"/>
                </a:solidFill>
              </a:rPr>
              <a:t>controle</a:t>
            </a:r>
            <a:r>
              <a:rPr lang="en-GB" sz="2000" dirty="0">
                <a:solidFill>
                  <a:schemeClr val="tx1"/>
                </a:solidFill>
              </a:rPr>
              <a:t>: </a:t>
            </a:r>
            <a:r>
              <a:rPr lang="en-GB" sz="2000" dirty="0" smtClean="0">
                <a:solidFill>
                  <a:schemeClr val="tx1"/>
                </a:solidFill>
              </a:rPr>
              <a:t/>
            </a:r>
            <a:br>
              <a:rPr lang="en-GB" sz="2000" dirty="0" smtClean="0">
                <a:solidFill>
                  <a:schemeClr val="tx1"/>
                </a:solidFill>
              </a:rPr>
            </a:br>
            <a:r>
              <a:rPr lang="en-GB" sz="2000" dirty="0" smtClean="0">
                <a:solidFill>
                  <a:schemeClr val="tx1"/>
                </a:solidFill>
              </a:rPr>
              <a:t>minder </a:t>
            </a:r>
            <a:r>
              <a:rPr lang="en-GB" sz="2000" dirty="0">
                <a:solidFill>
                  <a:schemeClr val="tx1"/>
                </a:solidFill>
              </a:rPr>
              <a:t>microvasculaire maar </a:t>
            </a:r>
            <a:r>
              <a:rPr lang="en-GB" sz="2000" dirty="0" err="1">
                <a:solidFill>
                  <a:schemeClr val="tx1"/>
                </a:solidFill>
              </a:rPr>
              <a:t>niet</a:t>
            </a:r>
            <a:r>
              <a:rPr lang="en-GB" sz="2000" dirty="0">
                <a:solidFill>
                  <a:schemeClr val="tx1"/>
                </a:solidFill>
              </a:rPr>
              <a:t> van macrovasculaire </a:t>
            </a:r>
            <a:r>
              <a:rPr lang="en-GB" sz="2000" dirty="0" smtClean="0">
                <a:solidFill>
                  <a:schemeClr val="tx1"/>
                </a:solidFill>
              </a:rPr>
              <a:t/>
            </a:r>
            <a:br>
              <a:rPr lang="en-GB" sz="2000" dirty="0" smtClean="0">
                <a:solidFill>
                  <a:schemeClr val="tx1"/>
                </a:solidFill>
              </a:rPr>
            </a:br>
            <a:r>
              <a:rPr lang="en-GB" sz="2000" dirty="0" err="1" smtClean="0">
                <a:solidFill>
                  <a:schemeClr val="tx1"/>
                </a:solidFill>
              </a:rPr>
              <a:t>uitkomsten</a:t>
            </a:r>
            <a:endParaRPr lang="en-GB" sz="2000" dirty="0">
              <a:solidFill>
                <a:schemeClr val="tx1"/>
              </a:solidFill>
            </a:endParaRPr>
          </a:p>
        </p:txBody>
      </p:sp>
      <p:sp>
        <p:nvSpPr>
          <p:cNvPr id="5" name="Text Placeholder 4"/>
          <p:cNvSpPr>
            <a:spLocks noGrp="1"/>
          </p:cNvSpPr>
          <p:nvPr>
            <p:ph type="body" sz="quarter" idx="10"/>
          </p:nvPr>
        </p:nvSpPr>
        <p:spPr>
          <a:xfrm>
            <a:off x="374601" y="5990015"/>
            <a:ext cx="7086600" cy="482600"/>
          </a:xfrm>
        </p:spPr>
        <p:txBody>
          <a:bodyPr/>
          <a:lstStyle/>
          <a:p>
            <a:r>
              <a:rPr lang="en-GB" dirty="0" smtClean="0"/>
              <a:t>Patel </a:t>
            </a:r>
            <a:r>
              <a:rPr lang="en-GB" dirty="0"/>
              <a:t>for ADVANCE. N </a:t>
            </a:r>
            <a:r>
              <a:rPr lang="en-GB" dirty="0" err="1"/>
              <a:t>Engl</a:t>
            </a:r>
            <a:r>
              <a:rPr lang="en-GB" dirty="0"/>
              <a:t> J </a:t>
            </a:r>
            <a:r>
              <a:rPr lang="en-GB" dirty="0" smtClean="0"/>
              <a:t>Med 2008;358:2560–72.</a:t>
            </a:r>
            <a:endParaRPr lang="en-GB" dirty="0"/>
          </a:p>
        </p:txBody>
      </p:sp>
      <p:grpSp>
        <p:nvGrpSpPr>
          <p:cNvPr id="279" name="Group 278"/>
          <p:cNvGrpSpPr/>
          <p:nvPr/>
        </p:nvGrpSpPr>
        <p:grpSpPr>
          <a:xfrm>
            <a:off x="2079321" y="5246449"/>
            <a:ext cx="4520112" cy="338554"/>
            <a:chOff x="6263014" y="1188341"/>
            <a:chExt cx="4520112" cy="338554"/>
          </a:xfrm>
        </p:grpSpPr>
        <p:cxnSp>
          <p:nvCxnSpPr>
            <p:cNvPr id="271" name="Straight Connector 270"/>
            <p:cNvCxnSpPr/>
            <p:nvPr/>
          </p:nvCxnSpPr>
          <p:spPr>
            <a:xfrm>
              <a:off x="6263014" y="1357618"/>
              <a:ext cx="325676" cy="0"/>
            </a:xfrm>
            <a:prstGeom prst="line">
              <a:avLst/>
            </a:prstGeom>
            <a:ln w="38100">
              <a:solidFill>
                <a:srgbClr val="6482C3"/>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8727510" y="1357618"/>
              <a:ext cx="325676" cy="0"/>
            </a:xfrm>
            <a:prstGeom prst="line">
              <a:avLst/>
            </a:prstGeom>
            <a:ln w="38100">
              <a:solidFill>
                <a:srgbClr val="F0414B"/>
              </a:solidFill>
            </a:ln>
            <a:effectLst/>
          </p:spPr>
          <p:style>
            <a:lnRef idx="2">
              <a:schemeClr val="accent1"/>
            </a:lnRef>
            <a:fillRef idx="0">
              <a:schemeClr val="accent1"/>
            </a:fillRef>
            <a:effectRef idx="1">
              <a:schemeClr val="accent1"/>
            </a:effectRef>
            <a:fontRef idx="minor">
              <a:schemeClr val="tx1"/>
            </a:fontRef>
          </p:style>
        </p:cxnSp>
        <p:sp>
          <p:nvSpPr>
            <p:cNvPr id="273" name="TextBox 272"/>
            <p:cNvSpPr txBox="1"/>
            <p:nvPr/>
          </p:nvSpPr>
          <p:spPr>
            <a:xfrm>
              <a:off x="6660673" y="1188341"/>
              <a:ext cx="1689886" cy="338554"/>
            </a:xfrm>
            <a:prstGeom prst="rect">
              <a:avLst/>
            </a:prstGeom>
            <a:noFill/>
          </p:spPr>
          <p:txBody>
            <a:bodyPr wrap="none" rtlCol="0">
              <a:spAutoFit/>
            </a:bodyPr>
            <a:lstStyle/>
            <a:p>
              <a:r>
                <a:rPr lang="en-GB" sz="1600" dirty="0" smtClean="0">
                  <a:solidFill>
                    <a:srgbClr val="5A5A5A"/>
                  </a:solidFill>
                </a:rPr>
                <a:t>Standard control</a:t>
              </a:r>
              <a:endParaRPr lang="en-GB" sz="1600" dirty="0">
                <a:solidFill>
                  <a:srgbClr val="5A5A5A"/>
                </a:solidFill>
              </a:endParaRPr>
            </a:p>
          </p:txBody>
        </p:sp>
        <p:sp>
          <p:nvSpPr>
            <p:cNvPr id="274" name="TextBox 273"/>
            <p:cNvSpPr txBox="1"/>
            <p:nvPr/>
          </p:nvSpPr>
          <p:spPr>
            <a:xfrm>
              <a:off x="9104461" y="1188341"/>
              <a:ext cx="1678665" cy="338554"/>
            </a:xfrm>
            <a:prstGeom prst="rect">
              <a:avLst/>
            </a:prstGeom>
            <a:noFill/>
          </p:spPr>
          <p:txBody>
            <a:bodyPr wrap="none" rtlCol="0">
              <a:spAutoFit/>
            </a:bodyPr>
            <a:lstStyle/>
            <a:p>
              <a:r>
                <a:rPr lang="en-GB" sz="1600" dirty="0" smtClean="0">
                  <a:solidFill>
                    <a:srgbClr val="5A5A5A"/>
                  </a:solidFill>
                </a:rPr>
                <a:t>Intensive control</a:t>
              </a:r>
              <a:endParaRPr lang="en-GB" sz="1600" dirty="0">
                <a:solidFill>
                  <a:srgbClr val="5A5A5A"/>
                </a:solidFill>
              </a:endParaRPr>
            </a:p>
          </p:txBody>
        </p:sp>
      </p:grpSp>
      <p:sp>
        <p:nvSpPr>
          <p:cNvPr id="275" name="TextBox 274"/>
          <p:cNvSpPr txBox="1"/>
          <p:nvPr/>
        </p:nvSpPr>
        <p:spPr>
          <a:xfrm>
            <a:off x="5169408" y="1808947"/>
            <a:ext cx="3645818" cy="276999"/>
          </a:xfrm>
          <a:prstGeom prst="rect">
            <a:avLst/>
          </a:prstGeom>
          <a:noFill/>
        </p:spPr>
        <p:txBody>
          <a:bodyPr wrap="square" lIns="0" tIns="0" rIns="0" bIns="0" rtlCol="0">
            <a:spAutoFit/>
          </a:bodyPr>
          <a:lstStyle/>
          <a:p>
            <a:pPr algn="ctr"/>
            <a:r>
              <a:rPr lang="en-GB" b="1" dirty="0">
                <a:solidFill>
                  <a:schemeClr val="accent1"/>
                </a:solidFill>
              </a:rPr>
              <a:t>M</a:t>
            </a:r>
            <a:r>
              <a:rPr lang="en-GB" b="1" dirty="0" smtClean="0">
                <a:solidFill>
                  <a:schemeClr val="accent1"/>
                </a:solidFill>
              </a:rPr>
              <a:t>ajor microvascular events</a:t>
            </a:r>
            <a:endParaRPr lang="en-GB" b="1" dirty="0">
              <a:solidFill>
                <a:schemeClr val="accent1"/>
              </a:solidFill>
            </a:endParaRPr>
          </a:p>
        </p:txBody>
      </p:sp>
      <p:sp>
        <p:nvSpPr>
          <p:cNvPr id="277" name="TextBox 276"/>
          <p:cNvSpPr txBox="1"/>
          <p:nvPr/>
        </p:nvSpPr>
        <p:spPr>
          <a:xfrm>
            <a:off x="802673" y="1808947"/>
            <a:ext cx="3798228" cy="276999"/>
          </a:xfrm>
          <a:prstGeom prst="rect">
            <a:avLst/>
          </a:prstGeom>
          <a:noFill/>
        </p:spPr>
        <p:txBody>
          <a:bodyPr wrap="square" lIns="0" tIns="0" rIns="0" bIns="0" rtlCol="0">
            <a:spAutoFit/>
          </a:bodyPr>
          <a:lstStyle/>
          <a:p>
            <a:pPr algn="ctr"/>
            <a:r>
              <a:rPr lang="en-GB" b="1" dirty="0">
                <a:solidFill>
                  <a:schemeClr val="accent1"/>
                </a:solidFill>
              </a:rPr>
              <a:t>M</a:t>
            </a:r>
            <a:r>
              <a:rPr lang="en-GB" b="1" dirty="0" smtClean="0">
                <a:solidFill>
                  <a:schemeClr val="accent1"/>
                </a:solidFill>
              </a:rPr>
              <a:t>ajor </a:t>
            </a:r>
            <a:r>
              <a:rPr lang="en-GB" b="1" dirty="0" err="1" smtClean="0">
                <a:solidFill>
                  <a:schemeClr val="accent1"/>
                </a:solidFill>
              </a:rPr>
              <a:t>macrovascular</a:t>
            </a:r>
            <a:r>
              <a:rPr lang="en-GB" b="1" dirty="0" smtClean="0">
                <a:solidFill>
                  <a:schemeClr val="accent1"/>
                </a:solidFill>
              </a:rPr>
              <a:t> events</a:t>
            </a:r>
            <a:endParaRPr lang="en-GB" b="1" dirty="0">
              <a:solidFill>
                <a:schemeClr val="accent1"/>
              </a:solidFill>
            </a:endParaRPr>
          </a:p>
        </p:txBody>
      </p:sp>
      <p:cxnSp>
        <p:nvCxnSpPr>
          <p:cNvPr id="14" name="Straight Connector 13"/>
          <p:cNvCxnSpPr/>
          <p:nvPr/>
        </p:nvCxnSpPr>
        <p:spPr>
          <a:xfrm>
            <a:off x="845843" y="2463780"/>
            <a:ext cx="0" cy="199773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63272" y="4394931"/>
            <a:ext cx="3832809"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75115" y="2525822"/>
            <a:ext cx="933269" cy="338554"/>
          </a:xfrm>
          <a:prstGeom prst="rect">
            <a:avLst/>
          </a:prstGeom>
          <a:noFill/>
        </p:spPr>
        <p:txBody>
          <a:bodyPr wrap="none" rtlCol="0">
            <a:spAutoFit/>
          </a:bodyPr>
          <a:lstStyle/>
          <a:p>
            <a:r>
              <a:rPr lang="en-GB" sz="1600" dirty="0">
                <a:solidFill>
                  <a:srgbClr val="5A5A5A"/>
                </a:solidFill>
              </a:rPr>
              <a:t>p</a:t>
            </a:r>
            <a:r>
              <a:rPr lang="en-GB" sz="1600" dirty="0" smtClean="0">
                <a:solidFill>
                  <a:srgbClr val="5A5A5A"/>
                </a:solidFill>
              </a:rPr>
              <a:t> = 0.32</a:t>
            </a:r>
            <a:endParaRPr lang="en-GB" sz="1600" dirty="0">
              <a:solidFill>
                <a:srgbClr val="5A5A5A"/>
              </a:solidFill>
            </a:endParaRPr>
          </a:p>
        </p:txBody>
      </p:sp>
      <p:sp>
        <p:nvSpPr>
          <p:cNvPr id="20" name="TextBox 19"/>
          <p:cNvSpPr txBox="1"/>
          <p:nvPr/>
        </p:nvSpPr>
        <p:spPr>
          <a:xfrm>
            <a:off x="376296" y="2281681"/>
            <a:ext cx="412292" cy="338554"/>
          </a:xfrm>
          <a:prstGeom prst="rect">
            <a:avLst/>
          </a:prstGeom>
          <a:noFill/>
        </p:spPr>
        <p:txBody>
          <a:bodyPr wrap="none" rtlCol="0">
            <a:spAutoFit/>
          </a:bodyPr>
          <a:lstStyle/>
          <a:p>
            <a:r>
              <a:rPr lang="en-GB" sz="1600" dirty="0">
                <a:solidFill>
                  <a:srgbClr val="5A5A5A"/>
                </a:solidFill>
              </a:rPr>
              <a:t>2</a:t>
            </a:r>
            <a:r>
              <a:rPr lang="en-GB" sz="1600" dirty="0" smtClean="0">
                <a:solidFill>
                  <a:srgbClr val="5A5A5A"/>
                </a:solidFill>
              </a:rPr>
              <a:t>5</a:t>
            </a:r>
            <a:endParaRPr lang="en-GB" sz="1600" dirty="0">
              <a:solidFill>
                <a:srgbClr val="5A5A5A"/>
              </a:solidFill>
            </a:endParaRPr>
          </a:p>
        </p:txBody>
      </p:sp>
      <p:sp>
        <p:nvSpPr>
          <p:cNvPr id="22" name="TextBox 21"/>
          <p:cNvSpPr txBox="1"/>
          <p:nvPr/>
        </p:nvSpPr>
        <p:spPr>
          <a:xfrm>
            <a:off x="1042380" y="4441127"/>
            <a:ext cx="298480" cy="338554"/>
          </a:xfrm>
          <a:prstGeom prst="rect">
            <a:avLst/>
          </a:prstGeom>
          <a:noFill/>
        </p:spPr>
        <p:txBody>
          <a:bodyPr wrap="none" rtlCol="0">
            <a:spAutoFit/>
          </a:bodyPr>
          <a:lstStyle/>
          <a:p>
            <a:pPr algn="r"/>
            <a:r>
              <a:rPr lang="en-GB" sz="1600" dirty="0">
                <a:solidFill>
                  <a:srgbClr val="5A5A5A"/>
                </a:solidFill>
              </a:rPr>
              <a:t>6</a:t>
            </a:r>
          </a:p>
        </p:txBody>
      </p:sp>
      <p:sp>
        <p:nvSpPr>
          <p:cNvPr id="24" name="TextBox 23"/>
          <p:cNvSpPr txBox="1"/>
          <p:nvPr/>
        </p:nvSpPr>
        <p:spPr>
          <a:xfrm rot="16200000">
            <a:off x="-978209" y="3331107"/>
            <a:ext cx="2509020" cy="338554"/>
          </a:xfrm>
          <a:prstGeom prst="rect">
            <a:avLst/>
          </a:prstGeom>
          <a:noFill/>
        </p:spPr>
        <p:txBody>
          <a:bodyPr wrap="none" rtlCol="0">
            <a:spAutoFit/>
          </a:bodyPr>
          <a:lstStyle/>
          <a:p>
            <a:pPr algn="r"/>
            <a:r>
              <a:rPr lang="en-GB" sz="1600" dirty="0" smtClean="0">
                <a:solidFill>
                  <a:srgbClr val="5A5A5A"/>
                </a:solidFill>
              </a:rPr>
              <a:t>Cumulative incidence (%)</a:t>
            </a:r>
            <a:endParaRPr lang="en-GB" sz="1600" dirty="0">
              <a:solidFill>
                <a:srgbClr val="5A5A5A"/>
              </a:solidFill>
            </a:endParaRPr>
          </a:p>
        </p:txBody>
      </p:sp>
      <p:cxnSp>
        <p:nvCxnSpPr>
          <p:cNvPr id="28" name="Straight Connector 27"/>
          <p:cNvCxnSpPr/>
          <p:nvPr/>
        </p:nvCxnSpPr>
        <p:spPr>
          <a:xfrm>
            <a:off x="763272" y="4017316"/>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63272" y="3640107"/>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63272" y="3244273"/>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63272" y="2855653"/>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63272" y="2463780"/>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76296" y="2670969"/>
            <a:ext cx="412292" cy="338554"/>
          </a:xfrm>
          <a:prstGeom prst="rect">
            <a:avLst/>
          </a:prstGeom>
          <a:noFill/>
        </p:spPr>
        <p:txBody>
          <a:bodyPr wrap="none" rtlCol="0">
            <a:spAutoFit/>
          </a:bodyPr>
          <a:lstStyle/>
          <a:p>
            <a:r>
              <a:rPr lang="en-GB" sz="1600" dirty="0" smtClean="0">
                <a:solidFill>
                  <a:srgbClr val="5A5A5A"/>
                </a:solidFill>
              </a:rPr>
              <a:t>2</a:t>
            </a:r>
            <a:r>
              <a:rPr lang="en-GB" sz="1600" dirty="0">
                <a:solidFill>
                  <a:srgbClr val="5A5A5A"/>
                </a:solidFill>
              </a:rPr>
              <a:t>0</a:t>
            </a:r>
          </a:p>
        </p:txBody>
      </p:sp>
      <p:sp>
        <p:nvSpPr>
          <p:cNvPr id="34" name="TextBox 33"/>
          <p:cNvSpPr txBox="1"/>
          <p:nvPr/>
        </p:nvSpPr>
        <p:spPr>
          <a:xfrm>
            <a:off x="376296" y="3070215"/>
            <a:ext cx="412292" cy="338554"/>
          </a:xfrm>
          <a:prstGeom prst="rect">
            <a:avLst/>
          </a:prstGeom>
          <a:noFill/>
        </p:spPr>
        <p:txBody>
          <a:bodyPr wrap="none" rtlCol="0">
            <a:spAutoFit/>
          </a:bodyPr>
          <a:lstStyle/>
          <a:p>
            <a:r>
              <a:rPr lang="en-GB" sz="1600" dirty="0" smtClean="0">
                <a:solidFill>
                  <a:srgbClr val="5A5A5A"/>
                </a:solidFill>
              </a:rPr>
              <a:t>15</a:t>
            </a:r>
            <a:endParaRPr lang="en-GB" sz="1600" dirty="0">
              <a:solidFill>
                <a:srgbClr val="5A5A5A"/>
              </a:solidFill>
            </a:endParaRPr>
          </a:p>
        </p:txBody>
      </p:sp>
      <p:sp>
        <p:nvSpPr>
          <p:cNvPr id="35" name="TextBox 34"/>
          <p:cNvSpPr txBox="1"/>
          <p:nvPr/>
        </p:nvSpPr>
        <p:spPr>
          <a:xfrm>
            <a:off x="376296" y="3453824"/>
            <a:ext cx="412292" cy="338554"/>
          </a:xfrm>
          <a:prstGeom prst="rect">
            <a:avLst/>
          </a:prstGeom>
          <a:noFill/>
        </p:spPr>
        <p:txBody>
          <a:bodyPr wrap="none" rtlCol="0">
            <a:spAutoFit/>
          </a:bodyPr>
          <a:lstStyle/>
          <a:p>
            <a:r>
              <a:rPr lang="en-GB" sz="1600" dirty="0" smtClean="0">
                <a:solidFill>
                  <a:srgbClr val="5A5A5A"/>
                </a:solidFill>
              </a:rPr>
              <a:t>10</a:t>
            </a:r>
            <a:endParaRPr lang="en-GB" sz="1600" dirty="0">
              <a:solidFill>
                <a:srgbClr val="5A5A5A"/>
              </a:solidFill>
            </a:endParaRPr>
          </a:p>
        </p:txBody>
      </p:sp>
      <p:sp>
        <p:nvSpPr>
          <p:cNvPr id="36" name="TextBox 35"/>
          <p:cNvSpPr txBox="1"/>
          <p:nvPr/>
        </p:nvSpPr>
        <p:spPr>
          <a:xfrm>
            <a:off x="490596" y="3838227"/>
            <a:ext cx="298480" cy="338554"/>
          </a:xfrm>
          <a:prstGeom prst="rect">
            <a:avLst/>
          </a:prstGeom>
          <a:noFill/>
        </p:spPr>
        <p:txBody>
          <a:bodyPr wrap="none" rtlCol="0">
            <a:spAutoFit/>
          </a:bodyPr>
          <a:lstStyle/>
          <a:p>
            <a:r>
              <a:rPr lang="en-GB" sz="1600" dirty="0">
                <a:solidFill>
                  <a:srgbClr val="5A5A5A"/>
                </a:solidFill>
              </a:rPr>
              <a:t>5</a:t>
            </a:r>
          </a:p>
        </p:txBody>
      </p:sp>
      <p:sp>
        <p:nvSpPr>
          <p:cNvPr id="37" name="TextBox 36"/>
          <p:cNvSpPr txBox="1"/>
          <p:nvPr/>
        </p:nvSpPr>
        <p:spPr>
          <a:xfrm>
            <a:off x="490596" y="4199951"/>
            <a:ext cx="298480" cy="338554"/>
          </a:xfrm>
          <a:prstGeom prst="rect">
            <a:avLst/>
          </a:prstGeom>
          <a:noFill/>
        </p:spPr>
        <p:txBody>
          <a:bodyPr wrap="none" rtlCol="0">
            <a:spAutoFit/>
          </a:bodyPr>
          <a:lstStyle/>
          <a:p>
            <a:r>
              <a:rPr lang="en-GB" sz="1600" dirty="0" smtClean="0">
                <a:solidFill>
                  <a:srgbClr val="5A5A5A"/>
                </a:solidFill>
              </a:rPr>
              <a:t>0</a:t>
            </a:r>
            <a:endParaRPr lang="en-GB" sz="1600" dirty="0">
              <a:solidFill>
                <a:srgbClr val="5A5A5A"/>
              </a:solidFill>
            </a:endParaRPr>
          </a:p>
        </p:txBody>
      </p:sp>
      <p:sp>
        <p:nvSpPr>
          <p:cNvPr id="38" name="TextBox 37"/>
          <p:cNvSpPr txBox="1"/>
          <p:nvPr/>
        </p:nvSpPr>
        <p:spPr>
          <a:xfrm>
            <a:off x="1658179" y="4441127"/>
            <a:ext cx="412292" cy="338554"/>
          </a:xfrm>
          <a:prstGeom prst="rect">
            <a:avLst/>
          </a:prstGeom>
          <a:noFill/>
        </p:spPr>
        <p:txBody>
          <a:bodyPr wrap="none" rtlCol="0">
            <a:spAutoFit/>
          </a:bodyPr>
          <a:lstStyle/>
          <a:p>
            <a:pPr algn="r"/>
            <a:r>
              <a:rPr lang="en-GB" sz="1600" dirty="0" smtClean="0">
                <a:solidFill>
                  <a:srgbClr val="5A5A5A"/>
                </a:solidFill>
              </a:rPr>
              <a:t>18</a:t>
            </a:r>
            <a:endParaRPr lang="en-GB" sz="1600" dirty="0">
              <a:solidFill>
                <a:srgbClr val="5A5A5A"/>
              </a:solidFill>
            </a:endParaRPr>
          </a:p>
        </p:txBody>
      </p:sp>
      <p:sp>
        <p:nvSpPr>
          <p:cNvPr id="39" name="TextBox 38"/>
          <p:cNvSpPr txBox="1"/>
          <p:nvPr/>
        </p:nvSpPr>
        <p:spPr>
          <a:xfrm>
            <a:off x="1999525" y="4441127"/>
            <a:ext cx="412292" cy="338554"/>
          </a:xfrm>
          <a:prstGeom prst="rect">
            <a:avLst/>
          </a:prstGeom>
          <a:noFill/>
        </p:spPr>
        <p:txBody>
          <a:bodyPr wrap="none" rtlCol="0">
            <a:spAutoFit/>
          </a:bodyPr>
          <a:lstStyle/>
          <a:p>
            <a:pPr algn="r"/>
            <a:r>
              <a:rPr lang="en-GB" sz="1600" dirty="0" smtClean="0">
                <a:solidFill>
                  <a:srgbClr val="5A5A5A"/>
                </a:solidFill>
              </a:rPr>
              <a:t>24</a:t>
            </a:r>
            <a:endParaRPr lang="en-GB" sz="1600" dirty="0">
              <a:solidFill>
                <a:srgbClr val="5A5A5A"/>
              </a:solidFill>
            </a:endParaRPr>
          </a:p>
        </p:txBody>
      </p:sp>
      <p:sp>
        <p:nvSpPr>
          <p:cNvPr id="40" name="TextBox 39"/>
          <p:cNvSpPr txBox="1"/>
          <p:nvPr/>
        </p:nvSpPr>
        <p:spPr>
          <a:xfrm>
            <a:off x="2335330" y="4441127"/>
            <a:ext cx="412292" cy="338554"/>
          </a:xfrm>
          <a:prstGeom prst="rect">
            <a:avLst/>
          </a:prstGeom>
          <a:noFill/>
        </p:spPr>
        <p:txBody>
          <a:bodyPr wrap="none" rtlCol="0">
            <a:spAutoFit/>
          </a:bodyPr>
          <a:lstStyle/>
          <a:p>
            <a:pPr algn="r"/>
            <a:r>
              <a:rPr lang="en-GB" sz="1600" dirty="0" smtClean="0">
                <a:solidFill>
                  <a:srgbClr val="5A5A5A"/>
                </a:solidFill>
              </a:rPr>
              <a:t>30</a:t>
            </a:r>
            <a:endParaRPr lang="en-GB" sz="1600" dirty="0">
              <a:solidFill>
                <a:srgbClr val="5A5A5A"/>
              </a:solidFill>
            </a:endParaRPr>
          </a:p>
        </p:txBody>
      </p:sp>
      <p:sp>
        <p:nvSpPr>
          <p:cNvPr id="41" name="TextBox 40"/>
          <p:cNvSpPr txBox="1"/>
          <p:nvPr/>
        </p:nvSpPr>
        <p:spPr>
          <a:xfrm>
            <a:off x="2699269" y="4441127"/>
            <a:ext cx="412292" cy="338554"/>
          </a:xfrm>
          <a:prstGeom prst="rect">
            <a:avLst/>
          </a:prstGeom>
          <a:noFill/>
        </p:spPr>
        <p:txBody>
          <a:bodyPr wrap="none" rtlCol="0">
            <a:spAutoFit/>
          </a:bodyPr>
          <a:lstStyle/>
          <a:p>
            <a:pPr algn="r"/>
            <a:r>
              <a:rPr lang="en-GB" sz="1600" dirty="0" smtClean="0">
                <a:solidFill>
                  <a:srgbClr val="5A5A5A"/>
                </a:solidFill>
              </a:rPr>
              <a:t>36</a:t>
            </a:r>
            <a:endParaRPr lang="en-GB" sz="1600" dirty="0">
              <a:solidFill>
                <a:srgbClr val="5A5A5A"/>
              </a:solidFill>
            </a:endParaRPr>
          </a:p>
        </p:txBody>
      </p:sp>
      <p:sp>
        <p:nvSpPr>
          <p:cNvPr id="42" name="TextBox 41"/>
          <p:cNvSpPr txBox="1"/>
          <p:nvPr/>
        </p:nvSpPr>
        <p:spPr>
          <a:xfrm>
            <a:off x="3015586" y="4441127"/>
            <a:ext cx="412292" cy="338554"/>
          </a:xfrm>
          <a:prstGeom prst="rect">
            <a:avLst/>
          </a:prstGeom>
          <a:noFill/>
        </p:spPr>
        <p:txBody>
          <a:bodyPr wrap="none" rtlCol="0">
            <a:spAutoFit/>
          </a:bodyPr>
          <a:lstStyle/>
          <a:p>
            <a:pPr algn="r"/>
            <a:r>
              <a:rPr lang="en-GB" sz="1600" dirty="0" smtClean="0">
                <a:solidFill>
                  <a:srgbClr val="5A5A5A"/>
                </a:solidFill>
              </a:rPr>
              <a:t>42</a:t>
            </a:r>
            <a:endParaRPr lang="en-GB" sz="1600" dirty="0">
              <a:solidFill>
                <a:srgbClr val="5A5A5A"/>
              </a:solidFill>
            </a:endParaRPr>
          </a:p>
        </p:txBody>
      </p:sp>
      <p:sp>
        <p:nvSpPr>
          <p:cNvPr id="43" name="TextBox 42"/>
          <p:cNvSpPr txBox="1"/>
          <p:nvPr/>
        </p:nvSpPr>
        <p:spPr>
          <a:xfrm>
            <a:off x="3349614" y="4441127"/>
            <a:ext cx="412292" cy="338554"/>
          </a:xfrm>
          <a:prstGeom prst="rect">
            <a:avLst/>
          </a:prstGeom>
          <a:noFill/>
        </p:spPr>
        <p:txBody>
          <a:bodyPr wrap="none" rtlCol="0">
            <a:spAutoFit/>
          </a:bodyPr>
          <a:lstStyle/>
          <a:p>
            <a:pPr algn="r"/>
            <a:r>
              <a:rPr lang="en-GB" sz="1600" dirty="0" smtClean="0">
                <a:solidFill>
                  <a:srgbClr val="5A5A5A"/>
                </a:solidFill>
              </a:rPr>
              <a:t>48</a:t>
            </a:r>
            <a:endParaRPr lang="en-GB" sz="1600" dirty="0">
              <a:solidFill>
                <a:srgbClr val="5A5A5A"/>
              </a:solidFill>
            </a:endParaRPr>
          </a:p>
        </p:txBody>
      </p:sp>
      <p:sp>
        <p:nvSpPr>
          <p:cNvPr id="44" name="TextBox 43"/>
          <p:cNvSpPr txBox="1"/>
          <p:nvPr/>
        </p:nvSpPr>
        <p:spPr>
          <a:xfrm>
            <a:off x="4410229" y="4441127"/>
            <a:ext cx="412292" cy="338554"/>
          </a:xfrm>
          <a:prstGeom prst="rect">
            <a:avLst/>
          </a:prstGeom>
          <a:noFill/>
        </p:spPr>
        <p:txBody>
          <a:bodyPr wrap="none" rtlCol="0">
            <a:spAutoFit/>
          </a:bodyPr>
          <a:lstStyle/>
          <a:p>
            <a:pPr algn="r"/>
            <a:r>
              <a:rPr lang="en-GB" sz="1600" dirty="0" smtClean="0">
                <a:solidFill>
                  <a:srgbClr val="5A5A5A"/>
                </a:solidFill>
              </a:rPr>
              <a:t>66</a:t>
            </a:r>
            <a:endParaRPr lang="en-GB" sz="1600" dirty="0">
              <a:solidFill>
                <a:srgbClr val="5A5A5A"/>
              </a:solidFill>
            </a:endParaRPr>
          </a:p>
        </p:txBody>
      </p:sp>
      <p:sp>
        <p:nvSpPr>
          <p:cNvPr id="45" name="TextBox 44"/>
          <p:cNvSpPr txBox="1"/>
          <p:nvPr/>
        </p:nvSpPr>
        <p:spPr>
          <a:xfrm>
            <a:off x="1742322" y="4706562"/>
            <a:ext cx="1939955" cy="338554"/>
          </a:xfrm>
          <a:prstGeom prst="rect">
            <a:avLst/>
          </a:prstGeom>
          <a:noFill/>
        </p:spPr>
        <p:txBody>
          <a:bodyPr wrap="none" rtlCol="0">
            <a:spAutoFit/>
          </a:bodyPr>
          <a:lstStyle/>
          <a:p>
            <a:pPr algn="r"/>
            <a:r>
              <a:rPr lang="en-GB" sz="1600" dirty="0" smtClean="0">
                <a:solidFill>
                  <a:srgbClr val="5A5A5A"/>
                </a:solidFill>
              </a:rPr>
              <a:t>Follow-up (months)</a:t>
            </a:r>
            <a:endParaRPr lang="en-GB" sz="1600" dirty="0">
              <a:solidFill>
                <a:srgbClr val="5A5A5A"/>
              </a:solidFill>
            </a:endParaRPr>
          </a:p>
        </p:txBody>
      </p:sp>
      <p:cxnSp>
        <p:nvCxnSpPr>
          <p:cNvPr id="46" name="Straight Connector 45"/>
          <p:cNvCxnSpPr/>
          <p:nvPr/>
        </p:nvCxnSpPr>
        <p:spPr>
          <a:xfrm rot="16200000">
            <a:off x="805246"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a:off x="1151046"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a:off x="1505376"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a:off x="1830461"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2165422"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a:off x="2860200"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a:off x="3878500"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a:off x="4209970"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a:off x="4556680"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177110" y="2463780"/>
            <a:ext cx="0" cy="199773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94539" y="4394931"/>
            <a:ext cx="3832809"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4707563" y="2281681"/>
            <a:ext cx="412292" cy="338554"/>
          </a:xfrm>
          <a:prstGeom prst="rect">
            <a:avLst/>
          </a:prstGeom>
          <a:noFill/>
        </p:spPr>
        <p:txBody>
          <a:bodyPr wrap="none" rtlCol="0">
            <a:spAutoFit/>
          </a:bodyPr>
          <a:lstStyle/>
          <a:p>
            <a:r>
              <a:rPr lang="en-GB" sz="1600" dirty="0">
                <a:solidFill>
                  <a:srgbClr val="5A5A5A"/>
                </a:solidFill>
              </a:rPr>
              <a:t>2</a:t>
            </a:r>
            <a:r>
              <a:rPr lang="en-GB" sz="1600" dirty="0" smtClean="0">
                <a:solidFill>
                  <a:srgbClr val="5A5A5A"/>
                </a:solidFill>
              </a:rPr>
              <a:t>5</a:t>
            </a:r>
            <a:endParaRPr lang="en-GB" sz="1600" dirty="0">
              <a:solidFill>
                <a:srgbClr val="5A5A5A"/>
              </a:solidFill>
            </a:endParaRPr>
          </a:p>
        </p:txBody>
      </p:sp>
      <p:sp>
        <p:nvSpPr>
          <p:cNvPr id="59" name="TextBox 58"/>
          <p:cNvSpPr txBox="1"/>
          <p:nvPr/>
        </p:nvSpPr>
        <p:spPr>
          <a:xfrm>
            <a:off x="5373647" y="4441127"/>
            <a:ext cx="298480" cy="338554"/>
          </a:xfrm>
          <a:prstGeom prst="rect">
            <a:avLst/>
          </a:prstGeom>
          <a:noFill/>
        </p:spPr>
        <p:txBody>
          <a:bodyPr wrap="none" rtlCol="0">
            <a:spAutoFit/>
          </a:bodyPr>
          <a:lstStyle/>
          <a:p>
            <a:pPr algn="r"/>
            <a:r>
              <a:rPr lang="en-GB" sz="1600" dirty="0">
                <a:solidFill>
                  <a:srgbClr val="5A5A5A"/>
                </a:solidFill>
              </a:rPr>
              <a:t>6</a:t>
            </a:r>
          </a:p>
        </p:txBody>
      </p:sp>
      <p:cxnSp>
        <p:nvCxnSpPr>
          <p:cNvPr id="60" name="Straight Connector 59"/>
          <p:cNvCxnSpPr/>
          <p:nvPr/>
        </p:nvCxnSpPr>
        <p:spPr>
          <a:xfrm>
            <a:off x="5094539" y="4017316"/>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094539" y="3640107"/>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094539" y="3244273"/>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094539" y="2855653"/>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094539" y="2463780"/>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07563" y="2670969"/>
            <a:ext cx="412292" cy="338554"/>
          </a:xfrm>
          <a:prstGeom prst="rect">
            <a:avLst/>
          </a:prstGeom>
          <a:noFill/>
        </p:spPr>
        <p:txBody>
          <a:bodyPr wrap="none" rtlCol="0">
            <a:spAutoFit/>
          </a:bodyPr>
          <a:lstStyle/>
          <a:p>
            <a:r>
              <a:rPr lang="en-GB" sz="1600" dirty="0" smtClean="0">
                <a:solidFill>
                  <a:srgbClr val="5A5A5A"/>
                </a:solidFill>
              </a:rPr>
              <a:t>2</a:t>
            </a:r>
            <a:r>
              <a:rPr lang="en-GB" sz="1600" dirty="0">
                <a:solidFill>
                  <a:srgbClr val="5A5A5A"/>
                </a:solidFill>
              </a:rPr>
              <a:t>0</a:t>
            </a:r>
          </a:p>
        </p:txBody>
      </p:sp>
      <p:sp>
        <p:nvSpPr>
          <p:cNvPr id="66" name="TextBox 65"/>
          <p:cNvSpPr txBox="1"/>
          <p:nvPr/>
        </p:nvSpPr>
        <p:spPr>
          <a:xfrm>
            <a:off x="4707563" y="3070215"/>
            <a:ext cx="412292" cy="338554"/>
          </a:xfrm>
          <a:prstGeom prst="rect">
            <a:avLst/>
          </a:prstGeom>
          <a:noFill/>
        </p:spPr>
        <p:txBody>
          <a:bodyPr wrap="none" rtlCol="0">
            <a:spAutoFit/>
          </a:bodyPr>
          <a:lstStyle/>
          <a:p>
            <a:r>
              <a:rPr lang="en-GB" sz="1600" dirty="0" smtClean="0">
                <a:solidFill>
                  <a:srgbClr val="5A5A5A"/>
                </a:solidFill>
              </a:rPr>
              <a:t>15</a:t>
            </a:r>
            <a:endParaRPr lang="en-GB" sz="1600" dirty="0">
              <a:solidFill>
                <a:srgbClr val="5A5A5A"/>
              </a:solidFill>
            </a:endParaRPr>
          </a:p>
        </p:txBody>
      </p:sp>
      <p:sp>
        <p:nvSpPr>
          <p:cNvPr id="67" name="TextBox 66"/>
          <p:cNvSpPr txBox="1"/>
          <p:nvPr/>
        </p:nvSpPr>
        <p:spPr>
          <a:xfrm>
            <a:off x="4707563" y="3453824"/>
            <a:ext cx="412292" cy="338554"/>
          </a:xfrm>
          <a:prstGeom prst="rect">
            <a:avLst/>
          </a:prstGeom>
          <a:noFill/>
        </p:spPr>
        <p:txBody>
          <a:bodyPr wrap="none" rtlCol="0">
            <a:spAutoFit/>
          </a:bodyPr>
          <a:lstStyle/>
          <a:p>
            <a:r>
              <a:rPr lang="en-GB" sz="1600" dirty="0" smtClean="0">
                <a:solidFill>
                  <a:srgbClr val="5A5A5A"/>
                </a:solidFill>
              </a:rPr>
              <a:t>10</a:t>
            </a:r>
            <a:endParaRPr lang="en-GB" sz="1600" dirty="0">
              <a:solidFill>
                <a:srgbClr val="5A5A5A"/>
              </a:solidFill>
            </a:endParaRPr>
          </a:p>
        </p:txBody>
      </p:sp>
      <p:sp>
        <p:nvSpPr>
          <p:cNvPr id="68" name="TextBox 67"/>
          <p:cNvSpPr txBox="1"/>
          <p:nvPr/>
        </p:nvSpPr>
        <p:spPr>
          <a:xfrm>
            <a:off x="4821863" y="3838227"/>
            <a:ext cx="298480" cy="338554"/>
          </a:xfrm>
          <a:prstGeom prst="rect">
            <a:avLst/>
          </a:prstGeom>
          <a:noFill/>
        </p:spPr>
        <p:txBody>
          <a:bodyPr wrap="none" rtlCol="0">
            <a:spAutoFit/>
          </a:bodyPr>
          <a:lstStyle/>
          <a:p>
            <a:r>
              <a:rPr lang="en-GB" sz="1600" dirty="0">
                <a:solidFill>
                  <a:srgbClr val="5A5A5A"/>
                </a:solidFill>
              </a:rPr>
              <a:t>5</a:t>
            </a:r>
          </a:p>
        </p:txBody>
      </p:sp>
      <p:sp>
        <p:nvSpPr>
          <p:cNvPr id="69" name="TextBox 68"/>
          <p:cNvSpPr txBox="1"/>
          <p:nvPr/>
        </p:nvSpPr>
        <p:spPr>
          <a:xfrm>
            <a:off x="4821863" y="4199951"/>
            <a:ext cx="298480" cy="338554"/>
          </a:xfrm>
          <a:prstGeom prst="rect">
            <a:avLst/>
          </a:prstGeom>
          <a:noFill/>
        </p:spPr>
        <p:txBody>
          <a:bodyPr wrap="none" rtlCol="0">
            <a:spAutoFit/>
          </a:bodyPr>
          <a:lstStyle/>
          <a:p>
            <a:r>
              <a:rPr lang="en-GB" sz="1600" dirty="0" smtClean="0">
                <a:solidFill>
                  <a:srgbClr val="5A5A5A"/>
                </a:solidFill>
              </a:rPr>
              <a:t>0</a:t>
            </a:r>
            <a:endParaRPr lang="en-GB" sz="1600" dirty="0">
              <a:solidFill>
                <a:srgbClr val="5A5A5A"/>
              </a:solidFill>
            </a:endParaRPr>
          </a:p>
        </p:txBody>
      </p:sp>
      <p:sp>
        <p:nvSpPr>
          <p:cNvPr id="70" name="TextBox 69"/>
          <p:cNvSpPr txBox="1"/>
          <p:nvPr/>
        </p:nvSpPr>
        <p:spPr>
          <a:xfrm>
            <a:off x="5989446" y="4441127"/>
            <a:ext cx="412292" cy="338554"/>
          </a:xfrm>
          <a:prstGeom prst="rect">
            <a:avLst/>
          </a:prstGeom>
          <a:noFill/>
        </p:spPr>
        <p:txBody>
          <a:bodyPr wrap="none" rtlCol="0">
            <a:spAutoFit/>
          </a:bodyPr>
          <a:lstStyle/>
          <a:p>
            <a:pPr algn="r"/>
            <a:r>
              <a:rPr lang="en-GB" sz="1600" dirty="0" smtClean="0">
                <a:solidFill>
                  <a:srgbClr val="5A5A5A"/>
                </a:solidFill>
              </a:rPr>
              <a:t>18</a:t>
            </a:r>
            <a:endParaRPr lang="en-GB" sz="1600" dirty="0">
              <a:solidFill>
                <a:srgbClr val="5A5A5A"/>
              </a:solidFill>
            </a:endParaRPr>
          </a:p>
        </p:txBody>
      </p:sp>
      <p:sp>
        <p:nvSpPr>
          <p:cNvPr id="71" name="TextBox 70"/>
          <p:cNvSpPr txBox="1"/>
          <p:nvPr/>
        </p:nvSpPr>
        <p:spPr>
          <a:xfrm>
            <a:off x="6330792" y="4441127"/>
            <a:ext cx="412292" cy="338554"/>
          </a:xfrm>
          <a:prstGeom prst="rect">
            <a:avLst/>
          </a:prstGeom>
          <a:noFill/>
        </p:spPr>
        <p:txBody>
          <a:bodyPr wrap="none" rtlCol="0">
            <a:spAutoFit/>
          </a:bodyPr>
          <a:lstStyle/>
          <a:p>
            <a:pPr algn="r"/>
            <a:r>
              <a:rPr lang="en-GB" sz="1600" dirty="0" smtClean="0">
                <a:solidFill>
                  <a:srgbClr val="5A5A5A"/>
                </a:solidFill>
              </a:rPr>
              <a:t>24</a:t>
            </a:r>
            <a:endParaRPr lang="en-GB" sz="1600" dirty="0">
              <a:solidFill>
                <a:srgbClr val="5A5A5A"/>
              </a:solidFill>
            </a:endParaRPr>
          </a:p>
        </p:txBody>
      </p:sp>
      <p:sp>
        <p:nvSpPr>
          <p:cNvPr id="72" name="TextBox 71"/>
          <p:cNvSpPr txBox="1"/>
          <p:nvPr/>
        </p:nvSpPr>
        <p:spPr>
          <a:xfrm>
            <a:off x="6666597" y="4441127"/>
            <a:ext cx="412292" cy="338554"/>
          </a:xfrm>
          <a:prstGeom prst="rect">
            <a:avLst/>
          </a:prstGeom>
          <a:noFill/>
        </p:spPr>
        <p:txBody>
          <a:bodyPr wrap="none" rtlCol="0">
            <a:spAutoFit/>
          </a:bodyPr>
          <a:lstStyle/>
          <a:p>
            <a:pPr algn="r"/>
            <a:r>
              <a:rPr lang="en-GB" sz="1600" dirty="0" smtClean="0">
                <a:solidFill>
                  <a:srgbClr val="5A5A5A"/>
                </a:solidFill>
              </a:rPr>
              <a:t>30</a:t>
            </a:r>
            <a:endParaRPr lang="en-GB" sz="1600" dirty="0">
              <a:solidFill>
                <a:srgbClr val="5A5A5A"/>
              </a:solidFill>
            </a:endParaRPr>
          </a:p>
        </p:txBody>
      </p:sp>
      <p:sp>
        <p:nvSpPr>
          <p:cNvPr id="73" name="TextBox 72"/>
          <p:cNvSpPr txBox="1"/>
          <p:nvPr/>
        </p:nvSpPr>
        <p:spPr>
          <a:xfrm>
            <a:off x="7030536" y="4441127"/>
            <a:ext cx="412292" cy="338554"/>
          </a:xfrm>
          <a:prstGeom prst="rect">
            <a:avLst/>
          </a:prstGeom>
          <a:noFill/>
        </p:spPr>
        <p:txBody>
          <a:bodyPr wrap="none" rtlCol="0">
            <a:spAutoFit/>
          </a:bodyPr>
          <a:lstStyle/>
          <a:p>
            <a:pPr algn="r"/>
            <a:r>
              <a:rPr lang="en-GB" sz="1600" dirty="0" smtClean="0">
                <a:solidFill>
                  <a:srgbClr val="5A5A5A"/>
                </a:solidFill>
              </a:rPr>
              <a:t>36</a:t>
            </a:r>
            <a:endParaRPr lang="en-GB" sz="1600" dirty="0">
              <a:solidFill>
                <a:srgbClr val="5A5A5A"/>
              </a:solidFill>
            </a:endParaRPr>
          </a:p>
        </p:txBody>
      </p:sp>
      <p:sp>
        <p:nvSpPr>
          <p:cNvPr id="74" name="TextBox 73"/>
          <p:cNvSpPr txBox="1"/>
          <p:nvPr/>
        </p:nvSpPr>
        <p:spPr>
          <a:xfrm>
            <a:off x="7346853" y="4441127"/>
            <a:ext cx="412292" cy="338554"/>
          </a:xfrm>
          <a:prstGeom prst="rect">
            <a:avLst/>
          </a:prstGeom>
          <a:noFill/>
        </p:spPr>
        <p:txBody>
          <a:bodyPr wrap="none" rtlCol="0">
            <a:spAutoFit/>
          </a:bodyPr>
          <a:lstStyle/>
          <a:p>
            <a:pPr algn="r"/>
            <a:r>
              <a:rPr lang="en-GB" sz="1600" dirty="0" smtClean="0">
                <a:solidFill>
                  <a:srgbClr val="5A5A5A"/>
                </a:solidFill>
              </a:rPr>
              <a:t>42</a:t>
            </a:r>
            <a:endParaRPr lang="en-GB" sz="1600" dirty="0">
              <a:solidFill>
                <a:srgbClr val="5A5A5A"/>
              </a:solidFill>
            </a:endParaRPr>
          </a:p>
        </p:txBody>
      </p:sp>
      <p:sp>
        <p:nvSpPr>
          <p:cNvPr id="75" name="TextBox 74"/>
          <p:cNvSpPr txBox="1"/>
          <p:nvPr/>
        </p:nvSpPr>
        <p:spPr>
          <a:xfrm>
            <a:off x="7680881" y="4441127"/>
            <a:ext cx="412292" cy="338554"/>
          </a:xfrm>
          <a:prstGeom prst="rect">
            <a:avLst/>
          </a:prstGeom>
          <a:noFill/>
        </p:spPr>
        <p:txBody>
          <a:bodyPr wrap="none" rtlCol="0">
            <a:spAutoFit/>
          </a:bodyPr>
          <a:lstStyle/>
          <a:p>
            <a:pPr algn="r"/>
            <a:r>
              <a:rPr lang="en-GB" sz="1600" dirty="0" smtClean="0">
                <a:solidFill>
                  <a:srgbClr val="5A5A5A"/>
                </a:solidFill>
              </a:rPr>
              <a:t>48</a:t>
            </a:r>
            <a:endParaRPr lang="en-GB" sz="1600" dirty="0">
              <a:solidFill>
                <a:srgbClr val="5A5A5A"/>
              </a:solidFill>
            </a:endParaRPr>
          </a:p>
        </p:txBody>
      </p:sp>
      <p:sp>
        <p:nvSpPr>
          <p:cNvPr id="76" name="TextBox 75"/>
          <p:cNvSpPr txBox="1"/>
          <p:nvPr/>
        </p:nvSpPr>
        <p:spPr>
          <a:xfrm>
            <a:off x="6073589" y="4706562"/>
            <a:ext cx="1939955" cy="338554"/>
          </a:xfrm>
          <a:prstGeom prst="rect">
            <a:avLst/>
          </a:prstGeom>
          <a:noFill/>
        </p:spPr>
        <p:txBody>
          <a:bodyPr wrap="none" rtlCol="0">
            <a:spAutoFit/>
          </a:bodyPr>
          <a:lstStyle/>
          <a:p>
            <a:pPr algn="r"/>
            <a:r>
              <a:rPr lang="en-GB" sz="1600" dirty="0" smtClean="0">
                <a:solidFill>
                  <a:srgbClr val="5A5A5A"/>
                </a:solidFill>
              </a:rPr>
              <a:t>Follow-up (months)</a:t>
            </a:r>
            <a:endParaRPr lang="en-GB" sz="1600" dirty="0">
              <a:solidFill>
                <a:srgbClr val="5A5A5A"/>
              </a:solidFill>
            </a:endParaRPr>
          </a:p>
        </p:txBody>
      </p:sp>
      <p:cxnSp>
        <p:nvCxnSpPr>
          <p:cNvPr id="77" name="Straight Connector 76"/>
          <p:cNvCxnSpPr/>
          <p:nvPr/>
        </p:nvCxnSpPr>
        <p:spPr>
          <a:xfrm rot="16200000">
            <a:off x="5136513"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6200000">
            <a:off x="5482313"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6200000">
            <a:off x="5836643"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a:off x="6161728"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6200000">
            <a:off x="6496689"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a:off x="7172417"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a:off x="8209767"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a:off x="8541237"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a:off x="8887947"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844296" y="3429000"/>
            <a:ext cx="3733800" cy="963168"/>
          </a:xfrm>
          <a:custGeom>
            <a:avLst/>
            <a:gdLst>
              <a:gd name="connsiteX0" fmla="*/ 0 w 3733800"/>
              <a:gd name="connsiteY0" fmla="*/ 963168 h 963168"/>
              <a:gd name="connsiteX1" fmla="*/ 121920 w 3733800"/>
              <a:gd name="connsiteY1" fmla="*/ 963168 h 963168"/>
              <a:gd name="connsiteX2" fmla="*/ 121920 w 3733800"/>
              <a:gd name="connsiteY2" fmla="*/ 935736 h 963168"/>
              <a:gd name="connsiteX3" fmla="*/ 201168 w 3733800"/>
              <a:gd name="connsiteY3" fmla="*/ 935736 h 963168"/>
              <a:gd name="connsiteX4" fmla="*/ 201168 w 3733800"/>
              <a:gd name="connsiteY4" fmla="*/ 902208 h 963168"/>
              <a:gd name="connsiteX5" fmla="*/ 316992 w 3733800"/>
              <a:gd name="connsiteY5" fmla="*/ 902208 h 963168"/>
              <a:gd name="connsiteX6" fmla="*/ 316992 w 3733800"/>
              <a:gd name="connsiteY6" fmla="*/ 871728 h 963168"/>
              <a:gd name="connsiteX7" fmla="*/ 399288 w 3733800"/>
              <a:gd name="connsiteY7" fmla="*/ 871728 h 963168"/>
              <a:gd name="connsiteX8" fmla="*/ 399288 w 3733800"/>
              <a:gd name="connsiteY8" fmla="*/ 847344 h 963168"/>
              <a:gd name="connsiteX9" fmla="*/ 509016 w 3733800"/>
              <a:gd name="connsiteY9" fmla="*/ 847344 h 963168"/>
              <a:gd name="connsiteX10" fmla="*/ 509016 w 3733800"/>
              <a:gd name="connsiteY10" fmla="*/ 826008 h 963168"/>
              <a:gd name="connsiteX11" fmla="*/ 618744 w 3733800"/>
              <a:gd name="connsiteY11" fmla="*/ 826008 h 963168"/>
              <a:gd name="connsiteX12" fmla="*/ 618744 w 3733800"/>
              <a:gd name="connsiteY12" fmla="*/ 792480 h 963168"/>
              <a:gd name="connsiteX13" fmla="*/ 731520 w 3733800"/>
              <a:gd name="connsiteY13" fmla="*/ 792480 h 963168"/>
              <a:gd name="connsiteX14" fmla="*/ 731520 w 3733800"/>
              <a:gd name="connsiteY14" fmla="*/ 758952 h 963168"/>
              <a:gd name="connsiteX15" fmla="*/ 832104 w 3733800"/>
              <a:gd name="connsiteY15" fmla="*/ 758952 h 963168"/>
              <a:gd name="connsiteX16" fmla="*/ 832104 w 3733800"/>
              <a:gd name="connsiteY16" fmla="*/ 734568 h 963168"/>
              <a:gd name="connsiteX17" fmla="*/ 914400 w 3733800"/>
              <a:gd name="connsiteY17" fmla="*/ 734568 h 963168"/>
              <a:gd name="connsiteX18" fmla="*/ 914400 w 3733800"/>
              <a:gd name="connsiteY18" fmla="*/ 734568 h 963168"/>
              <a:gd name="connsiteX19" fmla="*/ 1033272 w 3733800"/>
              <a:gd name="connsiteY19" fmla="*/ 734568 h 963168"/>
              <a:gd name="connsiteX20" fmla="*/ 1033272 w 3733800"/>
              <a:gd name="connsiteY20" fmla="*/ 676656 h 963168"/>
              <a:gd name="connsiteX21" fmla="*/ 1152144 w 3733800"/>
              <a:gd name="connsiteY21" fmla="*/ 676656 h 963168"/>
              <a:gd name="connsiteX22" fmla="*/ 1152144 w 3733800"/>
              <a:gd name="connsiteY22" fmla="*/ 655320 h 963168"/>
              <a:gd name="connsiteX23" fmla="*/ 1225296 w 3733800"/>
              <a:gd name="connsiteY23" fmla="*/ 655320 h 963168"/>
              <a:gd name="connsiteX24" fmla="*/ 1225296 w 3733800"/>
              <a:gd name="connsiteY24" fmla="*/ 630936 h 963168"/>
              <a:gd name="connsiteX25" fmla="*/ 1316736 w 3733800"/>
              <a:gd name="connsiteY25" fmla="*/ 630936 h 963168"/>
              <a:gd name="connsiteX26" fmla="*/ 1316736 w 3733800"/>
              <a:gd name="connsiteY26" fmla="*/ 603504 h 963168"/>
              <a:gd name="connsiteX27" fmla="*/ 1402080 w 3733800"/>
              <a:gd name="connsiteY27" fmla="*/ 603504 h 963168"/>
              <a:gd name="connsiteX28" fmla="*/ 1405128 w 3733800"/>
              <a:gd name="connsiteY28" fmla="*/ 600456 h 963168"/>
              <a:gd name="connsiteX29" fmla="*/ 1484376 w 3733800"/>
              <a:gd name="connsiteY29" fmla="*/ 600456 h 963168"/>
              <a:gd name="connsiteX30" fmla="*/ 1496568 w 3733800"/>
              <a:gd name="connsiteY30" fmla="*/ 588264 h 963168"/>
              <a:gd name="connsiteX31" fmla="*/ 1584960 w 3733800"/>
              <a:gd name="connsiteY31" fmla="*/ 588264 h 963168"/>
              <a:gd name="connsiteX32" fmla="*/ 1584960 w 3733800"/>
              <a:gd name="connsiteY32" fmla="*/ 554736 h 963168"/>
              <a:gd name="connsiteX33" fmla="*/ 1682496 w 3733800"/>
              <a:gd name="connsiteY33" fmla="*/ 554736 h 963168"/>
              <a:gd name="connsiteX34" fmla="*/ 1682496 w 3733800"/>
              <a:gd name="connsiteY34" fmla="*/ 533400 h 963168"/>
              <a:gd name="connsiteX35" fmla="*/ 1807464 w 3733800"/>
              <a:gd name="connsiteY35" fmla="*/ 533400 h 963168"/>
              <a:gd name="connsiteX36" fmla="*/ 1807464 w 3733800"/>
              <a:gd name="connsiteY36" fmla="*/ 499872 h 963168"/>
              <a:gd name="connsiteX37" fmla="*/ 1898904 w 3733800"/>
              <a:gd name="connsiteY37" fmla="*/ 499872 h 963168"/>
              <a:gd name="connsiteX38" fmla="*/ 1926336 w 3733800"/>
              <a:gd name="connsiteY38" fmla="*/ 499872 h 963168"/>
              <a:gd name="connsiteX39" fmla="*/ 1926336 w 3733800"/>
              <a:gd name="connsiteY39" fmla="*/ 481584 h 963168"/>
              <a:gd name="connsiteX40" fmla="*/ 2011680 w 3733800"/>
              <a:gd name="connsiteY40" fmla="*/ 481584 h 963168"/>
              <a:gd name="connsiteX41" fmla="*/ 2011680 w 3733800"/>
              <a:gd name="connsiteY41" fmla="*/ 454152 h 963168"/>
              <a:gd name="connsiteX42" fmla="*/ 2139696 w 3733800"/>
              <a:gd name="connsiteY42" fmla="*/ 454152 h 963168"/>
              <a:gd name="connsiteX43" fmla="*/ 2164080 w 3733800"/>
              <a:gd name="connsiteY43" fmla="*/ 429768 h 963168"/>
              <a:gd name="connsiteX44" fmla="*/ 2240280 w 3733800"/>
              <a:gd name="connsiteY44" fmla="*/ 429768 h 963168"/>
              <a:gd name="connsiteX45" fmla="*/ 2240280 w 3733800"/>
              <a:gd name="connsiteY45" fmla="*/ 405384 h 963168"/>
              <a:gd name="connsiteX46" fmla="*/ 2337816 w 3733800"/>
              <a:gd name="connsiteY46" fmla="*/ 405384 h 963168"/>
              <a:gd name="connsiteX47" fmla="*/ 2337816 w 3733800"/>
              <a:gd name="connsiteY47" fmla="*/ 387096 h 963168"/>
              <a:gd name="connsiteX48" fmla="*/ 2462784 w 3733800"/>
              <a:gd name="connsiteY48" fmla="*/ 387096 h 963168"/>
              <a:gd name="connsiteX49" fmla="*/ 2462784 w 3733800"/>
              <a:gd name="connsiteY49" fmla="*/ 350520 h 963168"/>
              <a:gd name="connsiteX50" fmla="*/ 2587752 w 3733800"/>
              <a:gd name="connsiteY50" fmla="*/ 350520 h 963168"/>
              <a:gd name="connsiteX51" fmla="*/ 2587752 w 3733800"/>
              <a:gd name="connsiteY51" fmla="*/ 335280 h 963168"/>
              <a:gd name="connsiteX52" fmla="*/ 2679192 w 3733800"/>
              <a:gd name="connsiteY52" fmla="*/ 335280 h 963168"/>
              <a:gd name="connsiteX53" fmla="*/ 2679192 w 3733800"/>
              <a:gd name="connsiteY53" fmla="*/ 313944 h 963168"/>
              <a:gd name="connsiteX54" fmla="*/ 2813304 w 3733800"/>
              <a:gd name="connsiteY54" fmla="*/ 313944 h 963168"/>
              <a:gd name="connsiteX55" fmla="*/ 2813304 w 3733800"/>
              <a:gd name="connsiteY55" fmla="*/ 289560 h 963168"/>
              <a:gd name="connsiteX56" fmla="*/ 2941320 w 3733800"/>
              <a:gd name="connsiteY56" fmla="*/ 289560 h 963168"/>
              <a:gd name="connsiteX57" fmla="*/ 2941320 w 3733800"/>
              <a:gd name="connsiteY57" fmla="*/ 262128 h 963168"/>
              <a:gd name="connsiteX58" fmla="*/ 3044952 w 3733800"/>
              <a:gd name="connsiteY58" fmla="*/ 262128 h 963168"/>
              <a:gd name="connsiteX59" fmla="*/ 3044952 w 3733800"/>
              <a:gd name="connsiteY59" fmla="*/ 225552 h 963168"/>
              <a:gd name="connsiteX60" fmla="*/ 3148584 w 3733800"/>
              <a:gd name="connsiteY60" fmla="*/ 225552 h 963168"/>
              <a:gd name="connsiteX61" fmla="*/ 3148584 w 3733800"/>
              <a:gd name="connsiteY61" fmla="*/ 225552 h 963168"/>
              <a:gd name="connsiteX62" fmla="*/ 3197352 w 3733800"/>
              <a:gd name="connsiteY62" fmla="*/ 225552 h 963168"/>
              <a:gd name="connsiteX63" fmla="*/ 3197352 w 3733800"/>
              <a:gd name="connsiteY63" fmla="*/ 185928 h 963168"/>
              <a:gd name="connsiteX64" fmla="*/ 3279648 w 3733800"/>
              <a:gd name="connsiteY64" fmla="*/ 185928 h 963168"/>
              <a:gd name="connsiteX65" fmla="*/ 3279648 w 3733800"/>
              <a:gd name="connsiteY65" fmla="*/ 176784 h 963168"/>
              <a:gd name="connsiteX66" fmla="*/ 3346704 w 3733800"/>
              <a:gd name="connsiteY66" fmla="*/ 176784 h 963168"/>
              <a:gd name="connsiteX67" fmla="*/ 3346704 w 3733800"/>
              <a:gd name="connsiteY67" fmla="*/ 158496 h 963168"/>
              <a:gd name="connsiteX68" fmla="*/ 3398520 w 3733800"/>
              <a:gd name="connsiteY68" fmla="*/ 158496 h 963168"/>
              <a:gd name="connsiteX69" fmla="*/ 3398520 w 3733800"/>
              <a:gd name="connsiteY69" fmla="*/ 137160 h 963168"/>
              <a:gd name="connsiteX70" fmla="*/ 3496056 w 3733800"/>
              <a:gd name="connsiteY70" fmla="*/ 137160 h 963168"/>
              <a:gd name="connsiteX71" fmla="*/ 3496056 w 3733800"/>
              <a:gd name="connsiteY71" fmla="*/ 97536 h 963168"/>
              <a:gd name="connsiteX72" fmla="*/ 3550920 w 3733800"/>
              <a:gd name="connsiteY72" fmla="*/ 97536 h 963168"/>
              <a:gd name="connsiteX73" fmla="*/ 3550920 w 3733800"/>
              <a:gd name="connsiteY73" fmla="*/ 67056 h 963168"/>
              <a:gd name="connsiteX74" fmla="*/ 3602736 w 3733800"/>
              <a:gd name="connsiteY74" fmla="*/ 67056 h 963168"/>
              <a:gd name="connsiteX75" fmla="*/ 3602736 w 3733800"/>
              <a:gd name="connsiteY75" fmla="*/ 42672 h 963168"/>
              <a:gd name="connsiteX76" fmla="*/ 3688080 w 3733800"/>
              <a:gd name="connsiteY76" fmla="*/ 42672 h 963168"/>
              <a:gd name="connsiteX77" fmla="*/ 3688080 w 3733800"/>
              <a:gd name="connsiteY77" fmla="*/ 24384 h 963168"/>
              <a:gd name="connsiteX78" fmla="*/ 3733800 w 3733800"/>
              <a:gd name="connsiteY78" fmla="*/ 24384 h 963168"/>
              <a:gd name="connsiteX79" fmla="*/ 3733800 w 3733800"/>
              <a:gd name="connsiteY79" fmla="*/ 0 h 963168"/>
              <a:gd name="connsiteX80" fmla="*/ 3727704 w 3733800"/>
              <a:gd name="connsiteY80" fmla="*/ 0 h 9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733800" h="963168">
                <a:moveTo>
                  <a:pt x="0" y="963168"/>
                </a:moveTo>
                <a:lnTo>
                  <a:pt x="121920" y="963168"/>
                </a:lnTo>
                <a:lnTo>
                  <a:pt x="121920" y="935736"/>
                </a:lnTo>
                <a:lnTo>
                  <a:pt x="201168" y="935736"/>
                </a:lnTo>
                <a:lnTo>
                  <a:pt x="201168" y="902208"/>
                </a:lnTo>
                <a:lnTo>
                  <a:pt x="316992" y="902208"/>
                </a:lnTo>
                <a:lnTo>
                  <a:pt x="316992" y="871728"/>
                </a:lnTo>
                <a:lnTo>
                  <a:pt x="399288" y="871728"/>
                </a:lnTo>
                <a:lnTo>
                  <a:pt x="399288" y="847344"/>
                </a:lnTo>
                <a:lnTo>
                  <a:pt x="509016" y="847344"/>
                </a:lnTo>
                <a:lnTo>
                  <a:pt x="509016" y="826008"/>
                </a:lnTo>
                <a:lnTo>
                  <a:pt x="618744" y="826008"/>
                </a:lnTo>
                <a:lnTo>
                  <a:pt x="618744" y="792480"/>
                </a:lnTo>
                <a:lnTo>
                  <a:pt x="731520" y="792480"/>
                </a:lnTo>
                <a:lnTo>
                  <a:pt x="731520" y="758952"/>
                </a:lnTo>
                <a:lnTo>
                  <a:pt x="832104" y="758952"/>
                </a:lnTo>
                <a:lnTo>
                  <a:pt x="832104" y="734568"/>
                </a:lnTo>
                <a:lnTo>
                  <a:pt x="914400" y="734568"/>
                </a:lnTo>
                <a:lnTo>
                  <a:pt x="914400" y="734568"/>
                </a:lnTo>
                <a:lnTo>
                  <a:pt x="1033272" y="734568"/>
                </a:lnTo>
                <a:lnTo>
                  <a:pt x="1033272" y="676656"/>
                </a:lnTo>
                <a:lnTo>
                  <a:pt x="1152144" y="676656"/>
                </a:lnTo>
                <a:lnTo>
                  <a:pt x="1152144" y="655320"/>
                </a:lnTo>
                <a:lnTo>
                  <a:pt x="1225296" y="655320"/>
                </a:lnTo>
                <a:lnTo>
                  <a:pt x="1225296" y="630936"/>
                </a:lnTo>
                <a:lnTo>
                  <a:pt x="1316736" y="630936"/>
                </a:lnTo>
                <a:lnTo>
                  <a:pt x="1316736" y="603504"/>
                </a:lnTo>
                <a:lnTo>
                  <a:pt x="1402080" y="603504"/>
                </a:lnTo>
                <a:lnTo>
                  <a:pt x="1405128" y="600456"/>
                </a:lnTo>
                <a:lnTo>
                  <a:pt x="1484376" y="600456"/>
                </a:lnTo>
                <a:lnTo>
                  <a:pt x="1496568" y="588264"/>
                </a:lnTo>
                <a:lnTo>
                  <a:pt x="1584960" y="588264"/>
                </a:lnTo>
                <a:lnTo>
                  <a:pt x="1584960" y="554736"/>
                </a:lnTo>
                <a:lnTo>
                  <a:pt x="1682496" y="554736"/>
                </a:lnTo>
                <a:lnTo>
                  <a:pt x="1682496" y="533400"/>
                </a:lnTo>
                <a:lnTo>
                  <a:pt x="1807464" y="533400"/>
                </a:lnTo>
                <a:lnTo>
                  <a:pt x="1807464" y="499872"/>
                </a:lnTo>
                <a:lnTo>
                  <a:pt x="1898904" y="499872"/>
                </a:lnTo>
                <a:lnTo>
                  <a:pt x="1926336" y="499872"/>
                </a:lnTo>
                <a:lnTo>
                  <a:pt x="1926336" y="481584"/>
                </a:lnTo>
                <a:lnTo>
                  <a:pt x="2011680" y="481584"/>
                </a:lnTo>
                <a:lnTo>
                  <a:pt x="2011680" y="454152"/>
                </a:lnTo>
                <a:lnTo>
                  <a:pt x="2139696" y="454152"/>
                </a:lnTo>
                <a:lnTo>
                  <a:pt x="2164080" y="429768"/>
                </a:lnTo>
                <a:lnTo>
                  <a:pt x="2240280" y="429768"/>
                </a:lnTo>
                <a:lnTo>
                  <a:pt x="2240280" y="405384"/>
                </a:lnTo>
                <a:lnTo>
                  <a:pt x="2337816" y="405384"/>
                </a:lnTo>
                <a:lnTo>
                  <a:pt x="2337816" y="387096"/>
                </a:lnTo>
                <a:lnTo>
                  <a:pt x="2462784" y="387096"/>
                </a:lnTo>
                <a:lnTo>
                  <a:pt x="2462784" y="350520"/>
                </a:lnTo>
                <a:lnTo>
                  <a:pt x="2587752" y="350520"/>
                </a:lnTo>
                <a:lnTo>
                  <a:pt x="2587752" y="335280"/>
                </a:lnTo>
                <a:lnTo>
                  <a:pt x="2679192" y="335280"/>
                </a:lnTo>
                <a:lnTo>
                  <a:pt x="2679192" y="313944"/>
                </a:lnTo>
                <a:lnTo>
                  <a:pt x="2813304" y="313944"/>
                </a:lnTo>
                <a:lnTo>
                  <a:pt x="2813304" y="289560"/>
                </a:lnTo>
                <a:lnTo>
                  <a:pt x="2941320" y="289560"/>
                </a:lnTo>
                <a:lnTo>
                  <a:pt x="2941320" y="262128"/>
                </a:lnTo>
                <a:lnTo>
                  <a:pt x="3044952" y="262128"/>
                </a:lnTo>
                <a:lnTo>
                  <a:pt x="3044952" y="225552"/>
                </a:lnTo>
                <a:lnTo>
                  <a:pt x="3148584" y="225552"/>
                </a:lnTo>
                <a:lnTo>
                  <a:pt x="3148584" y="225552"/>
                </a:lnTo>
                <a:lnTo>
                  <a:pt x="3197352" y="225552"/>
                </a:lnTo>
                <a:lnTo>
                  <a:pt x="3197352" y="185928"/>
                </a:lnTo>
                <a:lnTo>
                  <a:pt x="3279648" y="185928"/>
                </a:lnTo>
                <a:lnTo>
                  <a:pt x="3279648" y="176784"/>
                </a:lnTo>
                <a:lnTo>
                  <a:pt x="3346704" y="176784"/>
                </a:lnTo>
                <a:lnTo>
                  <a:pt x="3346704" y="158496"/>
                </a:lnTo>
                <a:lnTo>
                  <a:pt x="3398520" y="158496"/>
                </a:lnTo>
                <a:lnTo>
                  <a:pt x="3398520" y="137160"/>
                </a:lnTo>
                <a:lnTo>
                  <a:pt x="3496056" y="137160"/>
                </a:lnTo>
                <a:lnTo>
                  <a:pt x="3496056" y="97536"/>
                </a:lnTo>
                <a:lnTo>
                  <a:pt x="3550920" y="97536"/>
                </a:lnTo>
                <a:lnTo>
                  <a:pt x="3550920" y="67056"/>
                </a:lnTo>
                <a:lnTo>
                  <a:pt x="3602736" y="67056"/>
                </a:lnTo>
                <a:lnTo>
                  <a:pt x="3602736" y="42672"/>
                </a:lnTo>
                <a:lnTo>
                  <a:pt x="3688080" y="42672"/>
                </a:lnTo>
                <a:lnTo>
                  <a:pt x="3688080" y="24384"/>
                </a:lnTo>
                <a:lnTo>
                  <a:pt x="3733800" y="24384"/>
                </a:lnTo>
                <a:lnTo>
                  <a:pt x="3733800" y="0"/>
                </a:lnTo>
                <a:lnTo>
                  <a:pt x="3727704" y="0"/>
                </a:lnTo>
              </a:path>
            </a:pathLst>
          </a:custGeom>
          <a:noFill/>
          <a:ln w="28575">
            <a:solidFill>
              <a:srgbClr val="6482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1" name="Freeform 10"/>
          <p:cNvSpPr/>
          <p:nvPr/>
        </p:nvSpPr>
        <p:spPr>
          <a:xfrm>
            <a:off x="838200" y="3535680"/>
            <a:ext cx="3742944" cy="856488"/>
          </a:xfrm>
          <a:custGeom>
            <a:avLst/>
            <a:gdLst>
              <a:gd name="connsiteX0" fmla="*/ 0 w 3742944"/>
              <a:gd name="connsiteY0" fmla="*/ 856488 h 856488"/>
              <a:gd name="connsiteX1" fmla="*/ 128016 w 3742944"/>
              <a:gd name="connsiteY1" fmla="*/ 856488 h 856488"/>
              <a:gd name="connsiteX2" fmla="*/ 128016 w 3742944"/>
              <a:gd name="connsiteY2" fmla="*/ 835152 h 856488"/>
              <a:gd name="connsiteX3" fmla="*/ 188976 w 3742944"/>
              <a:gd name="connsiteY3" fmla="*/ 835152 h 856488"/>
              <a:gd name="connsiteX4" fmla="*/ 188976 w 3742944"/>
              <a:gd name="connsiteY4" fmla="*/ 816864 h 856488"/>
              <a:gd name="connsiteX5" fmla="*/ 292608 w 3742944"/>
              <a:gd name="connsiteY5" fmla="*/ 816864 h 856488"/>
              <a:gd name="connsiteX6" fmla="*/ 292608 w 3742944"/>
              <a:gd name="connsiteY6" fmla="*/ 783336 h 856488"/>
              <a:gd name="connsiteX7" fmla="*/ 384048 w 3742944"/>
              <a:gd name="connsiteY7" fmla="*/ 783336 h 856488"/>
              <a:gd name="connsiteX8" fmla="*/ 384048 w 3742944"/>
              <a:gd name="connsiteY8" fmla="*/ 740664 h 856488"/>
              <a:gd name="connsiteX9" fmla="*/ 478536 w 3742944"/>
              <a:gd name="connsiteY9" fmla="*/ 740664 h 856488"/>
              <a:gd name="connsiteX10" fmla="*/ 478536 w 3742944"/>
              <a:gd name="connsiteY10" fmla="*/ 728472 h 856488"/>
              <a:gd name="connsiteX11" fmla="*/ 576072 w 3742944"/>
              <a:gd name="connsiteY11" fmla="*/ 728472 h 856488"/>
              <a:gd name="connsiteX12" fmla="*/ 591312 w 3742944"/>
              <a:gd name="connsiteY12" fmla="*/ 713232 h 856488"/>
              <a:gd name="connsiteX13" fmla="*/ 670560 w 3742944"/>
              <a:gd name="connsiteY13" fmla="*/ 713232 h 856488"/>
              <a:gd name="connsiteX14" fmla="*/ 670560 w 3742944"/>
              <a:gd name="connsiteY14" fmla="*/ 685800 h 856488"/>
              <a:gd name="connsiteX15" fmla="*/ 792480 w 3742944"/>
              <a:gd name="connsiteY15" fmla="*/ 685800 h 856488"/>
              <a:gd name="connsiteX16" fmla="*/ 792480 w 3742944"/>
              <a:gd name="connsiteY16" fmla="*/ 655320 h 856488"/>
              <a:gd name="connsiteX17" fmla="*/ 868680 w 3742944"/>
              <a:gd name="connsiteY17" fmla="*/ 655320 h 856488"/>
              <a:gd name="connsiteX18" fmla="*/ 877824 w 3742944"/>
              <a:gd name="connsiteY18" fmla="*/ 646176 h 856488"/>
              <a:gd name="connsiteX19" fmla="*/ 950976 w 3742944"/>
              <a:gd name="connsiteY19" fmla="*/ 646176 h 856488"/>
              <a:gd name="connsiteX20" fmla="*/ 950976 w 3742944"/>
              <a:gd name="connsiteY20" fmla="*/ 609600 h 856488"/>
              <a:gd name="connsiteX21" fmla="*/ 1051560 w 3742944"/>
              <a:gd name="connsiteY21" fmla="*/ 609600 h 856488"/>
              <a:gd name="connsiteX22" fmla="*/ 1051560 w 3742944"/>
              <a:gd name="connsiteY22" fmla="*/ 594360 h 856488"/>
              <a:gd name="connsiteX23" fmla="*/ 1155192 w 3742944"/>
              <a:gd name="connsiteY23" fmla="*/ 594360 h 856488"/>
              <a:gd name="connsiteX24" fmla="*/ 1155192 w 3742944"/>
              <a:gd name="connsiteY24" fmla="*/ 573024 h 856488"/>
              <a:gd name="connsiteX25" fmla="*/ 1222248 w 3742944"/>
              <a:gd name="connsiteY25" fmla="*/ 573024 h 856488"/>
              <a:gd name="connsiteX26" fmla="*/ 1222248 w 3742944"/>
              <a:gd name="connsiteY26" fmla="*/ 551688 h 856488"/>
              <a:gd name="connsiteX27" fmla="*/ 1313688 w 3742944"/>
              <a:gd name="connsiteY27" fmla="*/ 551688 h 856488"/>
              <a:gd name="connsiteX28" fmla="*/ 1313688 w 3742944"/>
              <a:gd name="connsiteY28" fmla="*/ 533400 h 856488"/>
              <a:gd name="connsiteX29" fmla="*/ 1423416 w 3742944"/>
              <a:gd name="connsiteY29" fmla="*/ 533400 h 856488"/>
              <a:gd name="connsiteX30" fmla="*/ 1423416 w 3742944"/>
              <a:gd name="connsiteY30" fmla="*/ 512064 h 856488"/>
              <a:gd name="connsiteX31" fmla="*/ 1569720 w 3742944"/>
              <a:gd name="connsiteY31" fmla="*/ 512064 h 856488"/>
              <a:gd name="connsiteX32" fmla="*/ 1569720 w 3742944"/>
              <a:gd name="connsiteY32" fmla="*/ 484632 h 856488"/>
              <a:gd name="connsiteX33" fmla="*/ 1658112 w 3742944"/>
              <a:gd name="connsiteY33" fmla="*/ 484632 h 856488"/>
              <a:gd name="connsiteX34" fmla="*/ 1658112 w 3742944"/>
              <a:gd name="connsiteY34" fmla="*/ 463296 h 856488"/>
              <a:gd name="connsiteX35" fmla="*/ 1755648 w 3742944"/>
              <a:gd name="connsiteY35" fmla="*/ 463296 h 856488"/>
              <a:gd name="connsiteX36" fmla="*/ 1755648 w 3742944"/>
              <a:gd name="connsiteY36" fmla="*/ 429768 h 856488"/>
              <a:gd name="connsiteX37" fmla="*/ 1898904 w 3742944"/>
              <a:gd name="connsiteY37" fmla="*/ 429768 h 856488"/>
              <a:gd name="connsiteX38" fmla="*/ 1898904 w 3742944"/>
              <a:gd name="connsiteY38" fmla="*/ 411480 h 856488"/>
              <a:gd name="connsiteX39" fmla="*/ 2002536 w 3742944"/>
              <a:gd name="connsiteY39" fmla="*/ 411480 h 856488"/>
              <a:gd name="connsiteX40" fmla="*/ 2020824 w 3742944"/>
              <a:gd name="connsiteY40" fmla="*/ 393192 h 856488"/>
              <a:gd name="connsiteX41" fmla="*/ 2093976 w 3742944"/>
              <a:gd name="connsiteY41" fmla="*/ 393192 h 856488"/>
              <a:gd name="connsiteX42" fmla="*/ 2093976 w 3742944"/>
              <a:gd name="connsiteY42" fmla="*/ 362712 h 856488"/>
              <a:gd name="connsiteX43" fmla="*/ 2127504 w 3742944"/>
              <a:gd name="connsiteY43" fmla="*/ 359664 h 856488"/>
              <a:gd name="connsiteX44" fmla="*/ 2167128 w 3742944"/>
              <a:gd name="connsiteY44" fmla="*/ 359664 h 856488"/>
              <a:gd name="connsiteX45" fmla="*/ 2167128 w 3742944"/>
              <a:gd name="connsiteY45" fmla="*/ 338328 h 856488"/>
              <a:gd name="connsiteX46" fmla="*/ 2261616 w 3742944"/>
              <a:gd name="connsiteY46" fmla="*/ 338328 h 856488"/>
              <a:gd name="connsiteX47" fmla="*/ 2261616 w 3742944"/>
              <a:gd name="connsiteY47" fmla="*/ 316992 h 856488"/>
              <a:gd name="connsiteX48" fmla="*/ 2325624 w 3742944"/>
              <a:gd name="connsiteY48" fmla="*/ 316992 h 856488"/>
              <a:gd name="connsiteX49" fmla="*/ 2325624 w 3742944"/>
              <a:gd name="connsiteY49" fmla="*/ 289560 h 856488"/>
              <a:gd name="connsiteX50" fmla="*/ 2404872 w 3742944"/>
              <a:gd name="connsiteY50" fmla="*/ 289560 h 856488"/>
              <a:gd name="connsiteX51" fmla="*/ 2404872 w 3742944"/>
              <a:gd name="connsiteY51" fmla="*/ 265176 h 856488"/>
              <a:gd name="connsiteX52" fmla="*/ 2493264 w 3742944"/>
              <a:gd name="connsiteY52" fmla="*/ 265176 h 856488"/>
              <a:gd name="connsiteX53" fmla="*/ 2484120 w 3742944"/>
              <a:gd name="connsiteY53" fmla="*/ 256032 h 856488"/>
              <a:gd name="connsiteX54" fmla="*/ 2587752 w 3742944"/>
              <a:gd name="connsiteY54" fmla="*/ 256032 h 856488"/>
              <a:gd name="connsiteX55" fmla="*/ 2587752 w 3742944"/>
              <a:gd name="connsiteY55" fmla="*/ 234696 h 856488"/>
              <a:gd name="connsiteX56" fmla="*/ 2679192 w 3742944"/>
              <a:gd name="connsiteY56" fmla="*/ 234696 h 856488"/>
              <a:gd name="connsiteX57" fmla="*/ 2679192 w 3742944"/>
              <a:gd name="connsiteY57" fmla="*/ 210312 h 856488"/>
              <a:gd name="connsiteX58" fmla="*/ 2825496 w 3742944"/>
              <a:gd name="connsiteY58" fmla="*/ 210312 h 856488"/>
              <a:gd name="connsiteX59" fmla="*/ 2825496 w 3742944"/>
              <a:gd name="connsiteY59" fmla="*/ 188976 h 856488"/>
              <a:gd name="connsiteX60" fmla="*/ 2953512 w 3742944"/>
              <a:gd name="connsiteY60" fmla="*/ 188976 h 856488"/>
              <a:gd name="connsiteX61" fmla="*/ 2953512 w 3742944"/>
              <a:gd name="connsiteY61" fmla="*/ 149352 h 856488"/>
              <a:gd name="connsiteX62" fmla="*/ 3054096 w 3742944"/>
              <a:gd name="connsiteY62" fmla="*/ 149352 h 856488"/>
              <a:gd name="connsiteX63" fmla="*/ 3054096 w 3742944"/>
              <a:gd name="connsiteY63" fmla="*/ 131064 h 856488"/>
              <a:gd name="connsiteX64" fmla="*/ 3148584 w 3742944"/>
              <a:gd name="connsiteY64" fmla="*/ 131064 h 856488"/>
              <a:gd name="connsiteX65" fmla="*/ 3148584 w 3742944"/>
              <a:gd name="connsiteY65" fmla="*/ 112776 h 856488"/>
              <a:gd name="connsiteX66" fmla="*/ 3230880 w 3742944"/>
              <a:gd name="connsiteY66" fmla="*/ 112776 h 856488"/>
              <a:gd name="connsiteX67" fmla="*/ 3230880 w 3742944"/>
              <a:gd name="connsiteY67" fmla="*/ 88392 h 856488"/>
              <a:gd name="connsiteX68" fmla="*/ 3419856 w 3742944"/>
              <a:gd name="connsiteY68" fmla="*/ 88392 h 856488"/>
              <a:gd name="connsiteX69" fmla="*/ 3419856 w 3742944"/>
              <a:gd name="connsiteY69" fmla="*/ 60960 h 856488"/>
              <a:gd name="connsiteX70" fmla="*/ 3560064 w 3742944"/>
              <a:gd name="connsiteY70" fmla="*/ 60960 h 856488"/>
              <a:gd name="connsiteX71" fmla="*/ 3560064 w 3742944"/>
              <a:gd name="connsiteY71" fmla="*/ 33528 h 856488"/>
              <a:gd name="connsiteX72" fmla="*/ 3694176 w 3742944"/>
              <a:gd name="connsiteY72" fmla="*/ 33528 h 856488"/>
              <a:gd name="connsiteX73" fmla="*/ 3694176 w 3742944"/>
              <a:gd name="connsiteY73" fmla="*/ 0 h 856488"/>
              <a:gd name="connsiteX74" fmla="*/ 3742944 w 3742944"/>
              <a:gd name="connsiteY74" fmla="*/ 0 h 856488"/>
              <a:gd name="connsiteX75" fmla="*/ 3742944 w 3742944"/>
              <a:gd name="connsiteY75" fmla="*/ 3048 h 8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742944" h="856488">
                <a:moveTo>
                  <a:pt x="0" y="856488"/>
                </a:moveTo>
                <a:lnTo>
                  <a:pt x="128016" y="856488"/>
                </a:lnTo>
                <a:lnTo>
                  <a:pt x="128016" y="835152"/>
                </a:lnTo>
                <a:lnTo>
                  <a:pt x="188976" y="835152"/>
                </a:lnTo>
                <a:lnTo>
                  <a:pt x="188976" y="816864"/>
                </a:lnTo>
                <a:lnTo>
                  <a:pt x="292608" y="816864"/>
                </a:lnTo>
                <a:lnTo>
                  <a:pt x="292608" y="783336"/>
                </a:lnTo>
                <a:lnTo>
                  <a:pt x="384048" y="783336"/>
                </a:lnTo>
                <a:lnTo>
                  <a:pt x="384048" y="740664"/>
                </a:lnTo>
                <a:lnTo>
                  <a:pt x="478536" y="740664"/>
                </a:lnTo>
                <a:lnTo>
                  <a:pt x="478536" y="728472"/>
                </a:lnTo>
                <a:lnTo>
                  <a:pt x="576072" y="728472"/>
                </a:lnTo>
                <a:lnTo>
                  <a:pt x="591312" y="713232"/>
                </a:lnTo>
                <a:lnTo>
                  <a:pt x="670560" y="713232"/>
                </a:lnTo>
                <a:lnTo>
                  <a:pt x="670560" y="685800"/>
                </a:lnTo>
                <a:lnTo>
                  <a:pt x="792480" y="685800"/>
                </a:lnTo>
                <a:lnTo>
                  <a:pt x="792480" y="655320"/>
                </a:lnTo>
                <a:lnTo>
                  <a:pt x="868680" y="655320"/>
                </a:lnTo>
                <a:lnTo>
                  <a:pt x="877824" y="646176"/>
                </a:lnTo>
                <a:lnTo>
                  <a:pt x="950976" y="646176"/>
                </a:lnTo>
                <a:lnTo>
                  <a:pt x="950976" y="609600"/>
                </a:lnTo>
                <a:lnTo>
                  <a:pt x="1051560" y="609600"/>
                </a:lnTo>
                <a:lnTo>
                  <a:pt x="1051560" y="594360"/>
                </a:lnTo>
                <a:lnTo>
                  <a:pt x="1155192" y="594360"/>
                </a:lnTo>
                <a:lnTo>
                  <a:pt x="1155192" y="573024"/>
                </a:lnTo>
                <a:lnTo>
                  <a:pt x="1222248" y="573024"/>
                </a:lnTo>
                <a:lnTo>
                  <a:pt x="1222248" y="551688"/>
                </a:lnTo>
                <a:lnTo>
                  <a:pt x="1313688" y="551688"/>
                </a:lnTo>
                <a:lnTo>
                  <a:pt x="1313688" y="533400"/>
                </a:lnTo>
                <a:lnTo>
                  <a:pt x="1423416" y="533400"/>
                </a:lnTo>
                <a:lnTo>
                  <a:pt x="1423416" y="512064"/>
                </a:lnTo>
                <a:lnTo>
                  <a:pt x="1569720" y="512064"/>
                </a:lnTo>
                <a:lnTo>
                  <a:pt x="1569720" y="484632"/>
                </a:lnTo>
                <a:lnTo>
                  <a:pt x="1658112" y="484632"/>
                </a:lnTo>
                <a:lnTo>
                  <a:pt x="1658112" y="463296"/>
                </a:lnTo>
                <a:lnTo>
                  <a:pt x="1755648" y="463296"/>
                </a:lnTo>
                <a:lnTo>
                  <a:pt x="1755648" y="429768"/>
                </a:lnTo>
                <a:lnTo>
                  <a:pt x="1898904" y="429768"/>
                </a:lnTo>
                <a:lnTo>
                  <a:pt x="1898904" y="411480"/>
                </a:lnTo>
                <a:lnTo>
                  <a:pt x="2002536" y="411480"/>
                </a:lnTo>
                <a:lnTo>
                  <a:pt x="2020824" y="393192"/>
                </a:lnTo>
                <a:lnTo>
                  <a:pt x="2093976" y="393192"/>
                </a:lnTo>
                <a:lnTo>
                  <a:pt x="2093976" y="362712"/>
                </a:lnTo>
                <a:cubicBezTo>
                  <a:pt x="2125467" y="359563"/>
                  <a:pt x="2114245" y="359664"/>
                  <a:pt x="2127504" y="359664"/>
                </a:cubicBezTo>
                <a:lnTo>
                  <a:pt x="2167128" y="359664"/>
                </a:lnTo>
                <a:lnTo>
                  <a:pt x="2167128" y="338328"/>
                </a:lnTo>
                <a:lnTo>
                  <a:pt x="2261616" y="338328"/>
                </a:lnTo>
                <a:lnTo>
                  <a:pt x="2261616" y="316992"/>
                </a:lnTo>
                <a:lnTo>
                  <a:pt x="2325624" y="316992"/>
                </a:lnTo>
                <a:lnTo>
                  <a:pt x="2325624" y="289560"/>
                </a:lnTo>
                <a:lnTo>
                  <a:pt x="2404872" y="289560"/>
                </a:lnTo>
                <a:lnTo>
                  <a:pt x="2404872" y="265176"/>
                </a:lnTo>
                <a:lnTo>
                  <a:pt x="2493264" y="265176"/>
                </a:lnTo>
                <a:lnTo>
                  <a:pt x="2484120" y="256032"/>
                </a:lnTo>
                <a:lnTo>
                  <a:pt x="2587752" y="256032"/>
                </a:lnTo>
                <a:lnTo>
                  <a:pt x="2587752" y="234696"/>
                </a:lnTo>
                <a:lnTo>
                  <a:pt x="2679192" y="234696"/>
                </a:lnTo>
                <a:lnTo>
                  <a:pt x="2679192" y="210312"/>
                </a:lnTo>
                <a:lnTo>
                  <a:pt x="2825496" y="210312"/>
                </a:lnTo>
                <a:lnTo>
                  <a:pt x="2825496" y="188976"/>
                </a:lnTo>
                <a:lnTo>
                  <a:pt x="2953512" y="188976"/>
                </a:lnTo>
                <a:lnTo>
                  <a:pt x="2953512" y="149352"/>
                </a:lnTo>
                <a:lnTo>
                  <a:pt x="3054096" y="149352"/>
                </a:lnTo>
                <a:lnTo>
                  <a:pt x="3054096" y="131064"/>
                </a:lnTo>
                <a:lnTo>
                  <a:pt x="3148584" y="131064"/>
                </a:lnTo>
                <a:lnTo>
                  <a:pt x="3148584" y="112776"/>
                </a:lnTo>
                <a:lnTo>
                  <a:pt x="3230880" y="112776"/>
                </a:lnTo>
                <a:lnTo>
                  <a:pt x="3230880" y="88392"/>
                </a:lnTo>
                <a:lnTo>
                  <a:pt x="3419856" y="88392"/>
                </a:lnTo>
                <a:lnTo>
                  <a:pt x="3419856" y="60960"/>
                </a:lnTo>
                <a:lnTo>
                  <a:pt x="3560064" y="60960"/>
                </a:lnTo>
                <a:lnTo>
                  <a:pt x="3560064" y="33528"/>
                </a:lnTo>
                <a:lnTo>
                  <a:pt x="3694176" y="33528"/>
                </a:lnTo>
                <a:lnTo>
                  <a:pt x="3694176" y="0"/>
                </a:lnTo>
                <a:lnTo>
                  <a:pt x="3742944" y="0"/>
                </a:lnTo>
                <a:lnTo>
                  <a:pt x="3742944" y="3048"/>
                </a:lnTo>
              </a:path>
            </a:pathLst>
          </a:custGeom>
          <a:noFill/>
          <a:ln w="28575">
            <a:solidFill>
              <a:srgbClr val="F041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2" name="Freeform 11"/>
          <p:cNvSpPr/>
          <p:nvPr/>
        </p:nvSpPr>
        <p:spPr>
          <a:xfrm>
            <a:off x="5169408" y="3438144"/>
            <a:ext cx="3770376" cy="963168"/>
          </a:xfrm>
          <a:custGeom>
            <a:avLst/>
            <a:gdLst>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21208 h 963168"/>
              <a:gd name="connsiteX35" fmla="*/ 2023872 w 3770376"/>
              <a:gd name="connsiteY35" fmla="*/ 484632 h 963168"/>
              <a:gd name="connsiteX36" fmla="*/ 2304288 w 3770376"/>
              <a:gd name="connsiteY36" fmla="*/ 484632 h 963168"/>
              <a:gd name="connsiteX37" fmla="*/ 2313432 w 3770376"/>
              <a:gd name="connsiteY37" fmla="*/ 475488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21208 h 963168"/>
              <a:gd name="connsiteX35" fmla="*/ 2023872 w 3770376"/>
              <a:gd name="connsiteY35" fmla="*/ 484632 h 963168"/>
              <a:gd name="connsiteX36" fmla="*/ 2304288 w 3770376"/>
              <a:gd name="connsiteY36" fmla="*/ 484632 h 963168"/>
              <a:gd name="connsiteX37" fmla="*/ 2313432 w 3770376"/>
              <a:gd name="connsiteY37" fmla="*/ 512064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21208 h 963168"/>
              <a:gd name="connsiteX35" fmla="*/ 2026920 w 3770376"/>
              <a:gd name="connsiteY35" fmla="*/ 502920 h 963168"/>
              <a:gd name="connsiteX36" fmla="*/ 2304288 w 3770376"/>
              <a:gd name="connsiteY36" fmla="*/ 484632 h 963168"/>
              <a:gd name="connsiteX37" fmla="*/ 2313432 w 3770376"/>
              <a:gd name="connsiteY37" fmla="*/ 512064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21208 h 963168"/>
              <a:gd name="connsiteX35" fmla="*/ 2026920 w 3770376"/>
              <a:gd name="connsiteY35" fmla="*/ 502920 h 963168"/>
              <a:gd name="connsiteX36" fmla="*/ 2304288 w 3770376"/>
              <a:gd name="connsiteY36" fmla="*/ 509016 h 963168"/>
              <a:gd name="connsiteX37" fmla="*/ 2313432 w 3770376"/>
              <a:gd name="connsiteY37" fmla="*/ 512064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21208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6232 w 3770376"/>
              <a:gd name="connsiteY32" fmla="*/ 542544 h 963168"/>
              <a:gd name="connsiteX33" fmla="*/ 1856232 w 3770376"/>
              <a:gd name="connsiteY33" fmla="*/ 521208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21208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4632 w 3770376"/>
              <a:gd name="connsiteY12" fmla="*/ 932688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2984 w 3770376"/>
              <a:gd name="connsiteY11" fmla="*/ 932688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6032 w 3770376"/>
              <a:gd name="connsiteY11" fmla="*/ 905256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54152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6032 w 3770376"/>
              <a:gd name="connsiteY11" fmla="*/ 905256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20112 w 3770376"/>
              <a:gd name="connsiteY39" fmla="*/ 481584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6032 w 3770376"/>
              <a:gd name="connsiteY11" fmla="*/ 905256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75488 h 963168"/>
              <a:gd name="connsiteX39" fmla="*/ 2404872 w 3770376"/>
              <a:gd name="connsiteY39" fmla="*/ 420624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6032 w 3770376"/>
              <a:gd name="connsiteY11" fmla="*/ 905256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84632 h 963168"/>
              <a:gd name="connsiteX39" fmla="*/ 2404872 w 3770376"/>
              <a:gd name="connsiteY39" fmla="*/ 420624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 name="connsiteX0" fmla="*/ 0 w 3770376"/>
              <a:gd name="connsiteY0" fmla="*/ 954024 h 963168"/>
              <a:gd name="connsiteX1" fmla="*/ 0 w 3770376"/>
              <a:gd name="connsiteY1" fmla="*/ 954024 h 963168"/>
              <a:gd name="connsiteX2" fmla="*/ 27432 w 3770376"/>
              <a:gd name="connsiteY2" fmla="*/ 950976 h 963168"/>
              <a:gd name="connsiteX3" fmla="*/ 36576 w 3770376"/>
              <a:gd name="connsiteY3" fmla="*/ 947928 h 963168"/>
              <a:gd name="connsiteX4" fmla="*/ 57912 w 3770376"/>
              <a:gd name="connsiteY4" fmla="*/ 944880 h 963168"/>
              <a:gd name="connsiteX5" fmla="*/ 76200 w 3770376"/>
              <a:gd name="connsiteY5" fmla="*/ 938784 h 963168"/>
              <a:gd name="connsiteX6" fmla="*/ 85344 w 3770376"/>
              <a:gd name="connsiteY6" fmla="*/ 935736 h 963168"/>
              <a:gd name="connsiteX7" fmla="*/ 97536 w 3770376"/>
              <a:gd name="connsiteY7" fmla="*/ 963168 h 963168"/>
              <a:gd name="connsiteX8" fmla="*/ 67056 w 3770376"/>
              <a:gd name="connsiteY8" fmla="*/ 963168 h 963168"/>
              <a:gd name="connsiteX9" fmla="*/ 67056 w 3770376"/>
              <a:gd name="connsiteY9" fmla="*/ 932688 h 963168"/>
              <a:gd name="connsiteX10" fmla="*/ 252984 w 3770376"/>
              <a:gd name="connsiteY10" fmla="*/ 932688 h 963168"/>
              <a:gd name="connsiteX11" fmla="*/ 256032 w 3770376"/>
              <a:gd name="connsiteY11" fmla="*/ 905256 h 963168"/>
              <a:gd name="connsiteX12" fmla="*/ 487680 w 3770376"/>
              <a:gd name="connsiteY12" fmla="*/ 908304 h 963168"/>
              <a:gd name="connsiteX13" fmla="*/ 484632 w 3770376"/>
              <a:gd name="connsiteY13" fmla="*/ 874776 h 963168"/>
              <a:gd name="connsiteX14" fmla="*/ 661416 w 3770376"/>
              <a:gd name="connsiteY14" fmla="*/ 874776 h 963168"/>
              <a:gd name="connsiteX15" fmla="*/ 731520 w 3770376"/>
              <a:gd name="connsiteY15" fmla="*/ 874776 h 963168"/>
              <a:gd name="connsiteX16" fmla="*/ 731520 w 3770376"/>
              <a:gd name="connsiteY16" fmla="*/ 841248 h 963168"/>
              <a:gd name="connsiteX17" fmla="*/ 932688 w 3770376"/>
              <a:gd name="connsiteY17" fmla="*/ 841248 h 963168"/>
              <a:gd name="connsiteX18" fmla="*/ 932688 w 3770376"/>
              <a:gd name="connsiteY18" fmla="*/ 819912 h 963168"/>
              <a:gd name="connsiteX19" fmla="*/ 1191768 w 3770376"/>
              <a:gd name="connsiteY19" fmla="*/ 819912 h 963168"/>
              <a:gd name="connsiteX20" fmla="*/ 1191768 w 3770376"/>
              <a:gd name="connsiteY20" fmla="*/ 801624 h 963168"/>
              <a:gd name="connsiteX21" fmla="*/ 1338072 w 3770376"/>
              <a:gd name="connsiteY21" fmla="*/ 801624 h 963168"/>
              <a:gd name="connsiteX22" fmla="*/ 1338072 w 3770376"/>
              <a:gd name="connsiteY22" fmla="*/ 752856 h 963168"/>
              <a:gd name="connsiteX23" fmla="*/ 1368552 w 3770376"/>
              <a:gd name="connsiteY23" fmla="*/ 752856 h 963168"/>
              <a:gd name="connsiteX24" fmla="*/ 1368552 w 3770376"/>
              <a:gd name="connsiteY24" fmla="*/ 637032 h 963168"/>
              <a:gd name="connsiteX25" fmla="*/ 1420368 w 3770376"/>
              <a:gd name="connsiteY25" fmla="*/ 637032 h 963168"/>
              <a:gd name="connsiteX26" fmla="*/ 1420368 w 3770376"/>
              <a:gd name="connsiteY26" fmla="*/ 603504 h 963168"/>
              <a:gd name="connsiteX27" fmla="*/ 1463040 w 3770376"/>
              <a:gd name="connsiteY27" fmla="*/ 603504 h 963168"/>
              <a:gd name="connsiteX28" fmla="*/ 1463040 w 3770376"/>
              <a:gd name="connsiteY28" fmla="*/ 576072 h 963168"/>
              <a:gd name="connsiteX29" fmla="*/ 1636776 w 3770376"/>
              <a:gd name="connsiteY29" fmla="*/ 576072 h 963168"/>
              <a:gd name="connsiteX30" fmla="*/ 1636776 w 3770376"/>
              <a:gd name="connsiteY30" fmla="*/ 542544 h 963168"/>
              <a:gd name="connsiteX31" fmla="*/ 1856232 w 3770376"/>
              <a:gd name="connsiteY31" fmla="*/ 542544 h 963168"/>
              <a:gd name="connsiteX32" fmla="*/ 1853184 w 3770376"/>
              <a:gd name="connsiteY32" fmla="*/ 551688 h 963168"/>
              <a:gd name="connsiteX33" fmla="*/ 1856232 w 3770376"/>
              <a:gd name="connsiteY33" fmla="*/ 530352 h 963168"/>
              <a:gd name="connsiteX34" fmla="*/ 2023872 w 3770376"/>
              <a:gd name="connsiteY34" fmla="*/ 533400 h 963168"/>
              <a:gd name="connsiteX35" fmla="*/ 2026920 w 3770376"/>
              <a:gd name="connsiteY35" fmla="*/ 502920 h 963168"/>
              <a:gd name="connsiteX36" fmla="*/ 2304288 w 3770376"/>
              <a:gd name="connsiteY36" fmla="*/ 509016 h 963168"/>
              <a:gd name="connsiteX37" fmla="*/ 2301240 w 3770376"/>
              <a:gd name="connsiteY37" fmla="*/ 484632 h 963168"/>
              <a:gd name="connsiteX38" fmla="*/ 2420112 w 3770376"/>
              <a:gd name="connsiteY38" fmla="*/ 484632 h 963168"/>
              <a:gd name="connsiteX39" fmla="*/ 2410968 w 3770376"/>
              <a:gd name="connsiteY39" fmla="*/ 460248 h 963168"/>
              <a:gd name="connsiteX40" fmla="*/ 2542032 w 3770376"/>
              <a:gd name="connsiteY40" fmla="*/ 454152 h 963168"/>
              <a:gd name="connsiteX41" fmla="*/ 2542032 w 3770376"/>
              <a:gd name="connsiteY41" fmla="*/ 432816 h 963168"/>
              <a:gd name="connsiteX42" fmla="*/ 2639568 w 3770376"/>
              <a:gd name="connsiteY42" fmla="*/ 432816 h 963168"/>
              <a:gd name="connsiteX43" fmla="*/ 2639568 w 3770376"/>
              <a:gd name="connsiteY43" fmla="*/ 408432 h 963168"/>
              <a:gd name="connsiteX44" fmla="*/ 2703576 w 3770376"/>
              <a:gd name="connsiteY44" fmla="*/ 408432 h 963168"/>
              <a:gd name="connsiteX45" fmla="*/ 2703576 w 3770376"/>
              <a:gd name="connsiteY45" fmla="*/ 365760 h 963168"/>
              <a:gd name="connsiteX46" fmla="*/ 2752344 w 3770376"/>
              <a:gd name="connsiteY46" fmla="*/ 365760 h 963168"/>
              <a:gd name="connsiteX47" fmla="*/ 2752344 w 3770376"/>
              <a:gd name="connsiteY47" fmla="*/ 310896 h 963168"/>
              <a:gd name="connsiteX48" fmla="*/ 2788920 w 3770376"/>
              <a:gd name="connsiteY48" fmla="*/ 310896 h 963168"/>
              <a:gd name="connsiteX49" fmla="*/ 2788920 w 3770376"/>
              <a:gd name="connsiteY49" fmla="*/ 271272 h 963168"/>
              <a:gd name="connsiteX50" fmla="*/ 2855976 w 3770376"/>
              <a:gd name="connsiteY50" fmla="*/ 271272 h 963168"/>
              <a:gd name="connsiteX51" fmla="*/ 2855976 w 3770376"/>
              <a:gd name="connsiteY51" fmla="*/ 243840 h 963168"/>
              <a:gd name="connsiteX52" fmla="*/ 2971800 w 3770376"/>
              <a:gd name="connsiteY52" fmla="*/ 243840 h 963168"/>
              <a:gd name="connsiteX53" fmla="*/ 2971800 w 3770376"/>
              <a:gd name="connsiteY53" fmla="*/ 216408 h 963168"/>
              <a:gd name="connsiteX54" fmla="*/ 3057144 w 3770376"/>
              <a:gd name="connsiteY54" fmla="*/ 216408 h 963168"/>
              <a:gd name="connsiteX55" fmla="*/ 3057144 w 3770376"/>
              <a:gd name="connsiteY55" fmla="*/ 188976 h 963168"/>
              <a:gd name="connsiteX56" fmla="*/ 3096768 w 3770376"/>
              <a:gd name="connsiteY56" fmla="*/ 188976 h 963168"/>
              <a:gd name="connsiteX57" fmla="*/ 3096768 w 3770376"/>
              <a:gd name="connsiteY57" fmla="*/ 158496 h 963168"/>
              <a:gd name="connsiteX58" fmla="*/ 3236976 w 3770376"/>
              <a:gd name="connsiteY58" fmla="*/ 158496 h 963168"/>
              <a:gd name="connsiteX59" fmla="*/ 3236976 w 3770376"/>
              <a:gd name="connsiteY59" fmla="*/ 128016 h 963168"/>
              <a:gd name="connsiteX60" fmla="*/ 3319272 w 3770376"/>
              <a:gd name="connsiteY60" fmla="*/ 128016 h 963168"/>
              <a:gd name="connsiteX61" fmla="*/ 3331464 w 3770376"/>
              <a:gd name="connsiteY61" fmla="*/ 115824 h 963168"/>
              <a:gd name="connsiteX62" fmla="*/ 3419856 w 3770376"/>
              <a:gd name="connsiteY62" fmla="*/ 115824 h 963168"/>
              <a:gd name="connsiteX63" fmla="*/ 3419856 w 3770376"/>
              <a:gd name="connsiteY63" fmla="*/ 76200 h 963168"/>
              <a:gd name="connsiteX64" fmla="*/ 3456432 w 3770376"/>
              <a:gd name="connsiteY64" fmla="*/ 76200 h 963168"/>
              <a:gd name="connsiteX65" fmla="*/ 3456432 w 3770376"/>
              <a:gd name="connsiteY65" fmla="*/ 51816 h 963168"/>
              <a:gd name="connsiteX66" fmla="*/ 3602736 w 3770376"/>
              <a:gd name="connsiteY66" fmla="*/ 51816 h 963168"/>
              <a:gd name="connsiteX67" fmla="*/ 3602736 w 3770376"/>
              <a:gd name="connsiteY67" fmla="*/ 27432 h 963168"/>
              <a:gd name="connsiteX68" fmla="*/ 3724656 w 3770376"/>
              <a:gd name="connsiteY68" fmla="*/ 27432 h 963168"/>
              <a:gd name="connsiteX69" fmla="*/ 3724656 w 3770376"/>
              <a:gd name="connsiteY69" fmla="*/ 0 h 963168"/>
              <a:gd name="connsiteX70" fmla="*/ 3770376 w 3770376"/>
              <a:gd name="connsiteY70" fmla="*/ 0 h 9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70376" h="963168">
                <a:moveTo>
                  <a:pt x="0" y="954024"/>
                </a:moveTo>
                <a:lnTo>
                  <a:pt x="0" y="954024"/>
                </a:lnTo>
                <a:cubicBezTo>
                  <a:pt x="9144" y="953008"/>
                  <a:pt x="18357" y="952489"/>
                  <a:pt x="27432" y="950976"/>
                </a:cubicBezTo>
                <a:cubicBezTo>
                  <a:pt x="30601" y="950448"/>
                  <a:pt x="33426" y="948558"/>
                  <a:pt x="36576" y="947928"/>
                </a:cubicBezTo>
                <a:cubicBezTo>
                  <a:pt x="43621" y="946519"/>
                  <a:pt x="50800" y="945896"/>
                  <a:pt x="57912" y="944880"/>
                </a:cubicBezTo>
                <a:lnTo>
                  <a:pt x="76200" y="938784"/>
                </a:lnTo>
                <a:lnTo>
                  <a:pt x="85344" y="935736"/>
                </a:lnTo>
                <a:cubicBezTo>
                  <a:pt x="103897" y="945013"/>
                  <a:pt x="97536" y="937288"/>
                  <a:pt x="97536" y="963168"/>
                </a:cubicBezTo>
                <a:lnTo>
                  <a:pt x="67056" y="963168"/>
                </a:lnTo>
                <a:lnTo>
                  <a:pt x="67056" y="932688"/>
                </a:lnTo>
                <a:cubicBezTo>
                  <a:pt x="129032" y="932688"/>
                  <a:pt x="221488" y="937260"/>
                  <a:pt x="252984" y="932688"/>
                </a:cubicBezTo>
                <a:cubicBezTo>
                  <a:pt x="284480" y="928116"/>
                  <a:pt x="255016" y="914400"/>
                  <a:pt x="256032" y="905256"/>
                </a:cubicBezTo>
                <a:lnTo>
                  <a:pt x="487680" y="908304"/>
                </a:lnTo>
                <a:lnTo>
                  <a:pt x="484632" y="874776"/>
                </a:lnTo>
                <a:lnTo>
                  <a:pt x="661416" y="874776"/>
                </a:lnTo>
                <a:lnTo>
                  <a:pt x="731520" y="874776"/>
                </a:lnTo>
                <a:lnTo>
                  <a:pt x="731520" y="841248"/>
                </a:lnTo>
                <a:lnTo>
                  <a:pt x="932688" y="841248"/>
                </a:lnTo>
                <a:lnTo>
                  <a:pt x="932688" y="819912"/>
                </a:lnTo>
                <a:lnTo>
                  <a:pt x="1191768" y="819912"/>
                </a:lnTo>
                <a:lnTo>
                  <a:pt x="1191768" y="801624"/>
                </a:lnTo>
                <a:lnTo>
                  <a:pt x="1338072" y="801624"/>
                </a:lnTo>
                <a:lnTo>
                  <a:pt x="1338072" y="752856"/>
                </a:lnTo>
                <a:lnTo>
                  <a:pt x="1368552" y="752856"/>
                </a:lnTo>
                <a:lnTo>
                  <a:pt x="1368552" y="637032"/>
                </a:lnTo>
                <a:lnTo>
                  <a:pt x="1420368" y="637032"/>
                </a:lnTo>
                <a:lnTo>
                  <a:pt x="1420368" y="603504"/>
                </a:lnTo>
                <a:lnTo>
                  <a:pt x="1463040" y="603504"/>
                </a:lnTo>
                <a:lnTo>
                  <a:pt x="1463040" y="576072"/>
                </a:lnTo>
                <a:lnTo>
                  <a:pt x="1636776" y="576072"/>
                </a:lnTo>
                <a:lnTo>
                  <a:pt x="1636776" y="542544"/>
                </a:lnTo>
                <a:lnTo>
                  <a:pt x="1856232" y="542544"/>
                </a:lnTo>
                <a:cubicBezTo>
                  <a:pt x="1892300" y="544068"/>
                  <a:pt x="1853184" y="553720"/>
                  <a:pt x="1853184" y="551688"/>
                </a:cubicBezTo>
                <a:cubicBezTo>
                  <a:pt x="1853184" y="549656"/>
                  <a:pt x="1855216" y="537464"/>
                  <a:pt x="1856232" y="530352"/>
                </a:cubicBezTo>
                <a:lnTo>
                  <a:pt x="2023872" y="533400"/>
                </a:lnTo>
                <a:lnTo>
                  <a:pt x="2026920" y="502920"/>
                </a:lnTo>
                <a:lnTo>
                  <a:pt x="2304288" y="509016"/>
                </a:lnTo>
                <a:lnTo>
                  <a:pt x="2301240" y="484632"/>
                </a:lnTo>
                <a:lnTo>
                  <a:pt x="2420112" y="484632"/>
                </a:lnTo>
                <a:lnTo>
                  <a:pt x="2410968" y="460248"/>
                </a:lnTo>
                <a:lnTo>
                  <a:pt x="2542032" y="454152"/>
                </a:lnTo>
                <a:lnTo>
                  <a:pt x="2542032" y="432816"/>
                </a:lnTo>
                <a:lnTo>
                  <a:pt x="2639568" y="432816"/>
                </a:lnTo>
                <a:lnTo>
                  <a:pt x="2639568" y="408432"/>
                </a:lnTo>
                <a:lnTo>
                  <a:pt x="2703576" y="408432"/>
                </a:lnTo>
                <a:lnTo>
                  <a:pt x="2703576" y="365760"/>
                </a:lnTo>
                <a:lnTo>
                  <a:pt x="2752344" y="365760"/>
                </a:lnTo>
                <a:lnTo>
                  <a:pt x="2752344" y="310896"/>
                </a:lnTo>
                <a:lnTo>
                  <a:pt x="2788920" y="310896"/>
                </a:lnTo>
                <a:lnTo>
                  <a:pt x="2788920" y="271272"/>
                </a:lnTo>
                <a:lnTo>
                  <a:pt x="2855976" y="271272"/>
                </a:lnTo>
                <a:lnTo>
                  <a:pt x="2855976" y="243840"/>
                </a:lnTo>
                <a:lnTo>
                  <a:pt x="2971800" y="243840"/>
                </a:lnTo>
                <a:lnTo>
                  <a:pt x="2971800" y="216408"/>
                </a:lnTo>
                <a:lnTo>
                  <a:pt x="3057144" y="216408"/>
                </a:lnTo>
                <a:lnTo>
                  <a:pt x="3057144" y="188976"/>
                </a:lnTo>
                <a:lnTo>
                  <a:pt x="3096768" y="188976"/>
                </a:lnTo>
                <a:lnTo>
                  <a:pt x="3096768" y="158496"/>
                </a:lnTo>
                <a:lnTo>
                  <a:pt x="3236976" y="158496"/>
                </a:lnTo>
                <a:lnTo>
                  <a:pt x="3236976" y="128016"/>
                </a:lnTo>
                <a:lnTo>
                  <a:pt x="3319272" y="128016"/>
                </a:lnTo>
                <a:lnTo>
                  <a:pt x="3331464" y="115824"/>
                </a:lnTo>
                <a:lnTo>
                  <a:pt x="3419856" y="115824"/>
                </a:lnTo>
                <a:lnTo>
                  <a:pt x="3419856" y="76200"/>
                </a:lnTo>
                <a:lnTo>
                  <a:pt x="3456432" y="76200"/>
                </a:lnTo>
                <a:lnTo>
                  <a:pt x="3456432" y="51816"/>
                </a:lnTo>
                <a:lnTo>
                  <a:pt x="3602736" y="51816"/>
                </a:lnTo>
                <a:lnTo>
                  <a:pt x="3602736" y="27432"/>
                </a:lnTo>
                <a:lnTo>
                  <a:pt x="3724656" y="27432"/>
                </a:lnTo>
                <a:lnTo>
                  <a:pt x="3724656" y="0"/>
                </a:lnTo>
                <a:lnTo>
                  <a:pt x="3770376" y="0"/>
                </a:lnTo>
              </a:path>
            </a:pathLst>
          </a:custGeom>
          <a:noFill/>
          <a:ln w="28575">
            <a:solidFill>
              <a:srgbClr val="6482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13" name="Freeform 12"/>
          <p:cNvSpPr/>
          <p:nvPr/>
        </p:nvSpPr>
        <p:spPr>
          <a:xfrm>
            <a:off x="5175504" y="3526536"/>
            <a:ext cx="3758184" cy="865632"/>
          </a:xfrm>
          <a:custGeom>
            <a:avLst/>
            <a:gdLst>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5320 w 3758184"/>
              <a:gd name="connsiteY8" fmla="*/ 771144 h 865632"/>
              <a:gd name="connsiteX9" fmla="*/ 813816 w 3758184"/>
              <a:gd name="connsiteY9" fmla="*/ 771144 h 865632"/>
              <a:gd name="connsiteX10" fmla="*/ 813816 w 3758184"/>
              <a:gd name="connsiteY10" fmla="*/ 771144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5320 w 3758184"/>
              <a:gd name="connsiteY8" fmla="*/ 771144 h 865632"/>
              <a:gd name="connsiteX9" fmla="*/ 813816 w 3758184"/>
              <a:gd name="connsiteY9" fmla="*/ 771144 h 865632"/>
              <a:gd name="connsiteX10" fmla="*/ 815721 w 3758184"/>
              <a:gd name="connsiteY10" fmla="*/ 78447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3816 w 3758184"/>
              <a:gd name="connsiteY9" fmla="*/ 771144 h 865632"/>
              <a:gd name="connsiteX10" fmla="*/ 815721 w 3758184"/>
              <a:gd name="connsiteY10" fmla="*/ 78447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3816 w 3758184"/>
              <a:gd name="connsiteY9" fmla="*/ 771144 h 865632"/>
              <a:gd name="connsiteX10" fmla="*/ 804291 w 3758184"/>
              <a:gd name="connsiteY10" fmla="*/ 70446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04291 w 3758184"/>
              <a:gd name="connsiteY10" fmla="*/ 70446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4560 w 3758184"/>
              <a:gd name="connsiteY32" fmla="*/ 48463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84632 h 865632"/>
              <a:gd name="connsiteX31" fmla="*/ 2194560 w 3758184"/>
              <a:gd name="connsiteY31" fmla="*/ 484632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4560 w 3758184"/>
              <a:gd name="connsiteY31" fmla="*/ 484632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69392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9272 w 3758184"/>
              <a:gd name="connsiteY58" fmla="*/ 15544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5544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84576 w 3758184"/>
              <a:gd name="connsiteY55" fmla="*/ 195072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4576 w 3758184"/>
              <a:gd name="connsiteY54" fmla="*/ 195072 h 865632"/>
              <a:gd name="connsiteX55" fmla="*/ 3075051 w 3758184"/>
              <a:gd name="connsiteY55" fmla="*/ 179832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11424 w 3758184"/>
              <a:gd name="connsiteY53" fmla="*/ 195072 h 865632"/>
              <a:gd name="connsiteX54" fmla="*/ 3082671 w 3758184"/>
              <a:gd name="connsiteY54" fmla="*/ 214122 h 865632"/>
              <a:gd name="connsiteX55" fmla="*/ 3075051 w 3758184"/>
              <a:gd name="connsiteY55" fmla="*/ 179832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82671 w 3758184"/>
              <a:gd name="connsiteY54" fmla="*/ 214122 h 865632"/>
              <a:gd name="connsiteX55" fmla="*/ 3075051 w 3758184"/>
              <a:gd name="connsiteY55" fmla="*/ 179832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82671 w 3758184"/>
              <a:gd name="connsiteY54" fmla="*/ 214122 h 865632"/>
              <a:gd name="connsiteX55" fmla="*/ 3075051 w 3758184"/>
              <a:gd name="connsiteY55" fmla="*/ 179832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82671 w 3758184"/>
              <a:gd name="connsiteY54" fmla="*/ 214122 h 865632"/>
              <a:gd name="connsiteX55" fmla="*/ 3080766 w 3758184"/>
              <a:gd name="connsiteY55" fmla="*/ 189357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71241 w 3758184"/>
              <a:gd name="connsiteY54" fmla="*/ 214122 h 865632"/>
              <a:gd name="connsiteX55" fmla="*/ 3080766 w 3758184"/>
              <a:gd name="connsiteY55" fmla="*/ 189357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71241 w 3758184"/>
              <a:gd name="connsiteY54" fmla="*/ 214122 h 865632"/>
              <a:gd name="connsiteX55" fmla="*/ 3080766 w 3758184"/>
              <a:gd name="connsiteY55" fmla="*/ 189357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 name="connsiteX0" fmla="*/ 0 w 3758184"/>
              <a:gd name="connsiteY0" fmla="*/ 865632 h 865632"/>
              <a:gd name="connsiteX1" fmla="*/ 94488 w 3758184"/>
              <a:gd name="connsiteY1" fmla="*/ 865632 h 865632"/>
              <a:gd name="connsiteX2" fmla="*/ 94488 w 3758184"/>
              <a:gd name="connsiteY2" fmla="*/ 838200 h 865632"/>
              <a:gd name="connsiteX3" fmla="*/ 301752 w 3758184"/>
              <a:gd name="connsiteY3" fmla="*/ 838200 h 865632"/>
              <a:gd name="connsiteX4" fmla="*/ 301752 w 3758184"/>
              <a:gd name="connsiteY4" fmla="*/ 819912 h 865632"/>
              <a:gd name="connsiteX5" fmla="*/ 448056 w 3758184"/>
              <a:gd name="connsiteY5" fmla="*/ 819912 h 865632"/>
              <a:gd name="connsiteX6" fmla="*/ 448056 w 3758184"/>
              <a:gd name="connsiteY6" fmla="*/ 804672 h 865632"/>
              <a:gd name="connsiteX7" fmla="*/ 655320 w 3758184"/>
              <a:gd name="connsiteY7" fmla="*/ 804672 h 865632"/>
              <a:gd name="connsiteX8" fmla="*/ 653415 w 3758184"/>
              <a:gd name="connsiteY8" fmla="*/ 778764 h 865632"/>
              <a:gd name="connsiteX9" fmla="*/ 811911 w 3758184"/>
              <a:gd name="connsiteY9" fmla="*/ 786384 h 865632"/>
              <a:gd name="connsiteX10" fmla="*/ 815721 w 3758184"/>
              <a:gd name="connsiteY10" fmla="*/ 761619 h 865632"/>
              <a:gd name="connsiteX11" fmla="*/ 972312 w 3758184"/>
              <a:gd name="connsiteY11" fmla="*/ 771144 h 865632"/>
              <a:gd name="connsiteX12" fmla="*/ 972312 w 3758184"/>
              <a:gd name="connsiteY12" fmla="*/ 740664 h 865632"/>
              <a:gd name="connsiteX13" fmla="*/ 1207008 w 3758184"/>
              <a:gd name="connsiteY13" fmla="*/ 740664 h 865632"/>
              <a:gd name="connsiteX14" fmla="*/ 1207008 w 3758184"/>
              <a:gd name="connsiteY14" fmla="*/ 722376 h 865632"/>
              <a:gd name="connsiteX15" fmla="*/ 1249680 w 3758184"/>
              <a:gd name="connsiteY15" fmla="*/ 722376 h 865632"/>
              <a:gd name="connsiteX16" fmla="*/ 1249680 w 3758184"/>
              <a:gd name="connsiteY16" fmla="*/ 707136 h 865632"/>
              <a:gd name="connsiteX17" fmla="*/ 1310640 w 3758184"/>
              <a:gd name="connsiteY17" fmla="*/ 707136 h 865632"/>
              <a:gd name="connsiteX18" fmla="*/ 1310640 w 3758184"/>
              <a:gd name="connsiteY18" fmla="*/ 676656 h 865632"/>
              <a:gd name="connsiteX19" fmla="*/ 1356360 w 3758184"/>
              <a:gd name="connsiteY19" fmla="*/ 676656 h 865632"/>
              <a:gd name="connsiteX20" fmla="*/ 1356360 w 3758184"/>
              <a:gd name="connsiteY20" fmla="*/ 612648 h 865632"/>
              <a:gd name="connsiteX21" fmla="*/ 1380744 w 3758184"/>
              <a:gd name="connsiteY21" fmla="*/ 612648 h 865632"/>
              <a:gd name="connsiteX22" fmla="*/ 1380744 w 3758184"/>
              <a:gd name="connsiteY22" fmla="*/ 588264 h 865632"/>
              <a:gd name="connsiteX23" fmla="*/ 1447800 w 3758184"/>
              <a:gd name="connsiteY23" fmla="*/ 588264 h 865632"/>
              <a:gd name="connsiteX24" fmla="*/ 1447800 w 3758184"/>
              <a:gd name="connsiteY24" fmla="*/ 563880 h 865632"/>
              <a:gd name="connsiteX25" fmla="*/ 1581912 w 3758184"/>
              <a:gd name="connsiteY25" fmla="*/ 563880 h 865632"/>
              <a:gd name="connsiteX26" fmla="*/ 1581912 w 3758184"/>
              <a:gd name="connsiteY26" fmla="*/ 545592 h 865632"/>
              <a:gd name="connsiteX27" fmla="*/ 1734312 w 3758184"/>
              <a:gd name="connsiteY27" fmla="*/ 545592 h 865632"/>
              <a:gd name="connsiteX28" fmla="*/ 1734312 w 3758184"/>
              <a:gd name="connsiteY28" fmla="*/ 521208 h 865632"/>
              <a:gd name="connsiteX29" fmla="*/ 2036064 w 3758184"/>
              <a:gd name="connsiteY29" fmla="*/ 521208 h 865632"/>
              <a:gd name="connsiteX30" fmla="*/ 2036064 w 3758184"/>
              <a:gd name="connsiteY30" fmla="*/ 497967 h 865632"/>
              <a:gd name="connsiteX31" fmla="*/ 2196465 w 3758184"/>
              <a:gd name="connsiteY31" fmla="*/ 501777 h 865632"/>
              <a:gd name="connsiteX32" fmla="*/ 2196465 w 3758184"/>
              <a:gd name="connsiteY32" fmla="*/ 482727 h 865632"/>
              <a:gd name="connsiteX33" fmla="*/ 2377440 w 3758184"/>
              <a:gd name="connsiteY33" fmla="*/ 484632 h 865632"/>
              <a:gd name="connsiteX34" fmla="*/ 2377440 w 3758184"/>
              <a:gd name="connsiteY34" fmla="*/ 457200 h 865632"/>
              <a:gd name="connsiteX35" fmla="*/ 2453640 w 3758184"/>
              <a:gd name="connsiteY35" fmla="*/ 457200 h 865632"/>
              <a:gd name="connsiteX36" fmla="*/ 2453640 w 3758184"/>
              <a:gd name="connsiteY36" fmla="*/ 432816 h 865632"/>
              <a:gd name="connsiteX37" fmla="*/ 2520696 w 3758184"/>
              <a:gd name="connsiteY37" fmla="*/ 432816 h 865632"/>
              <a:gd name="connsiteX38" fmla="*/ 2520696 w 3758184"/>
              <a:gd name="connsiteY38" fmla="*/ 414528 h 865632"/>
              <a:gd name="connsiteX39" fmla="*/ 2593848 w 3758184"/>
              <a:gd name="connsiteY39" fmla="*/ 414528 h 865632"/>
              <a:gd name="connsiteX40" fmla="*/ 2593848 w 3758184"/>
              <a:gd name="connsiteY40" fmla="*/ 393192 h 865632"/>
              <a:gd name="connsiteX41" fmla="*/ 2676144 w 3758184"/>
              <a:gd name="connsiteY41" fmla="*/ 393192 h 865632"/>
              <a:gd name="connsiteX42" fmla="*/ 2676144 w 3758184"/>
              <a:gd name="connsiteY42" fmla="*/ 359664 h 865632"/>
              <a:gd name="connsiteX43" fmla="*/ 2718816 w 3758184"/>
              <a:gd name="connsiteY43" fmla="*/ 359664 h 865632"/>
              <a:gd name="connsiteX44" fmla="*/ 2718816 w 3758184"/>
              <a:gd name="connsiteY44" fmla="*/ 316992 h 865632"/>
              <a:gd name="connsiteX45" fmla="*/ 2752344 w 3758184"/>
              <a:gd name="connsiteY45" fmla="*/ 316992 h 865632"/>
              <a:gd name="connsiteX46" fmla="*/ 2752344 w 3758184"/>
              <a:gd name="connsiteY46" fmla="*/ 280416 h 865632"/>
              <a:gd name="connsiteX47" fmla="*/ 2813304 w 3758184"/>
              <a:gd name="connsiteY47" fmla="*/ 280416 h 865632"/>
              <a:gd name="connsiteX48" fmla="*/ 2813304 w 3758184"/>
              <a:gd name="connsiteY48" fmla="*/ 259080 h 865632"/>
              <a:gd name="connsiteX49" fmla="*/ 2907792 w 3758184"/>
              <a:gd name="connsiteY49" fmla="*/ 259080 h 865632"/>
              <a:gd name="connsiteX50" fmla="*/ 2907792 w 3758184"/>
              <a:gd name="connsiteY50" fmla="*/ 231648 h 865632"/>
              <a:gd name="connsiteX51" fmla="*/ 3011424 w 3758184"/>
              <a:gd name="connsiteY51" fmla="*/ 231648 h 865632"/>
              <a:gd name="connsiteX52" fmla="*/ 3011424 w 3758184"/>
              <a:gd name="connsiteY52" fmla="*/ 231648 h 865632"/>
              <a:gd name="connsiteX53" fmla="*/ 3003804 w 3758184"/>
              <a:gd name="connsiteY53" fmla="*/ 210312 h 865632"/>
              <a:gd name="connsiteX54" fmla="*/ 3071241 w 3758184"/>
              <a:gd name="connsiteY54" fmla="*/ 214122 h 865632"/>
              <a:gd name="connsiteX55" fmla="*/ 3080766 w 3758184"/>
              <a:gd name="connsiteY55" fmla="*/ 189357 h 865632"/>
              <a:gd name="connsiteX56" fmla="*/ 3139440 w 3758184"/>
              <a:gd name="connsiteY56" fmla="*/ 195072 h 865632"/>
              <a:gd name="connsiteX57" fmla="*/ 3139440 w 3758184"/>
              <a:gd name="connsiteY57" fmla="*/ 163068 h 865632"/>
              <a:gd name="connsiteX58" fmla="*/ 3317367 w 3758184"/>
              <a:gd name="connsiteY58" fmla="*/ 163068 h 865632"/>
              <a:gd name="connsiteX59" fmla="*/ 3319272 w 3758184"/>
              <a:gd name="connsiteY59" fmla="*/ 134112 h 865632"/>
              <a:gd name="connsiteX60" fmla="*/ 3395472 w 3758184"/>
              <a:gd name="connsiteY60" fmla="*/ 134112 h 865632"/>
              <a:gd name="connsiteX61" fmla="*/ 3395472 w 3758184"/>
              <a:gd name="connsiteY61" fmla="*/ 121920 h 865632"/>
              <a:gd name="connsiteX62" fmla="*/ 3432048 w 3758184"/>
              <a:gd name="connsiteY62" fmla="*/ 121920 h 865632"/>
              <a:gd name="connsiteX63" fmla="*/ 3432048 w 3758184"/>
              <a:gd name="connsiteY63" fmla="*/ 88392 h 865632"/>
              <a:gd name="connsiteX64" fmla="*/ 3572256 w 3758184"/>
              <a:gd name="connsiteY64" fmla="*/ 88392 h 865632"/>
              <a:gd name="connsiteX65" fmla="*/ 3572256 w 3758184"/>
              <a:gd name="connsiteY65" fmla="*/ 67056 h 865632"/>
              <a:gd name="connsiteX66" fmla="*/ 3681984 w 3758184"/>
              <a:gd name="connsiteY66" fmla="*/ 67056 h 865632"/>
              <a:gd name="connsiteX67" fmla="*/ 3681984 w 3758184"/>
              <a:gd name="connsiteY67" fmla="*/ 33528 h 865632"/>
              <a:gd name="connsiteX68" fmla="*/ 3745992 w 3758184"/>
              <a:gd name="connsiteY68" fmla="*/ 33528 h 865632"/>
              <a:gd name="connsiteX69" fmla="*/ 3745992 w 3758184"/>
              <a:gd name="connsiteY69" fmla="*/ 0 h 865632"/>
              <a:gd name="connsiteX70" fmla="*/ 3758184 w 3758184"/>
              <a:gd name="connsiteY70" fmla="*/ 0 h 86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8184" h="865632">
                <a:moveTo>
                  <a:pt x="0" y="865632"/>
                </a:moveTo>
                <a:lnTo>
                  <a:pt x="94488" y="865632"/>
                </a:lnTo>
                <a:lnTo>
                  <a:pt x="94488" y="838200"/>
                </a:lnTo>
                <a:lnTo>
                  <a:pt x="301752" y="838200"/>
                </a:lnTo>
                <a:lnTo>
                  <a:pt x="301752" y="819912"/>
                </a:lnTo>
                <a:lnTo>
                  <a:pt x="448056" y="819912"/>
                </a:lnTo>
                <a:lnTo>
                  <a:pt x="448056" y="804672"/>
                </a:lnTo>
                <a:lnTo>
                  <a:pt x="655320" y="804672"/>
                </a:lnTo>
                <a:lnTo>
                  <a:pt x="653415" y="778764"/>
                </a:lnTo>
                <a:cubicBezTo>
                  <a:pt x="706247" y="778764"/>
                  <a:pt x="787908" y="782574"/>
                  <a:pt x="811911" y="786384"/>
                </a:cubicBezTo>
                <a:cubicBezTo>
                  <a:pt x="819912" y="766382"/>
                  <a:pt x="813753" y="794639"/>
                  <a:pt x="815721" y="761619"/>
                </a:cubicBezTo>
                <a:cubicBezTo>
                  <a:pt x="847799" y="761483"/>
                  <a:pt x="904875" y="766064"/>
                  <a:pt x="972312" y="771144"/>
                </a:cubicBezTo>
                <a:lnTo>
                  <a:pt x="972312" y="740664"/>
                </a:lnTo>
                <a:lnTo>
                  <a:pt x="1207008" y="740664"/>
                </a:lnTo>
                <a:lnTo>
                  <a:pt x="1207008" y="722376"/>
                </a:lnTo>
                <a:lnTo>
                  <a:pt x="1249680" y="722376"/>
                </a:lnTo>
                <a:lnTo>
                  <a:pt x="1249680" y="707136"/>
                </a:lnTo>
                <a:lnTo>
                  <a:pt x="1310640" y="707136"/>
                </a:lnTo>
                <a:lnTo>
                  <a:pt x="1310640" y="676656"/>
                </a:lnTo>
                <a:lnTo>
                  <a:pt x="1356360" y="676656"/>
                </a:lnTo>
                <a:lnTo>
                  <a:pt x="1356360" y="612648"/>
                </a:lnTo>
                <a:lnTo>
                  <a:pt x="1380744" y="612648"/>
                </a:lnTo>
                <a:lnTo>
                  <a:pt x="1380744" y="588264"/>
                </a:lnTo>
                <a:lnTo>
                  <a:pt x="1447800" y="588264"/>
                </a:lnTo>
                <a:lnTo>
                  <a:pt x="1447800" y="563880"/>
                </a:lnTo>
                <a:lnTo>
                  <a:pt x="1581912" y="563880"/>
                </a:lnTo>
                <a:lnTo>
                  <a:pt x="1581912" y="545592"/>
                </a:lnTo>
                <a:lnTo>
                  <a:pt x="1734312" y="545592"/>
                </a:lnTo>
                <a:lnTo>
                  <a:pt x="1734312" y="521208"/>
                </a:lnTo>
                <a:lnTo>
                  <a:pt x="2036064" y="521208"/>
                </a:lnTo>
                <a:lnTo>
                  <a:pt x="2036064" y="497967"/>
                </a:lnTo>
                <a:cubicBezTo>
                  <a:pt x="2088896" y="497967"/>
                  <a:pt x="2116264" y="499872"/>
                  <a:pt x="2196465" y="501777"/>
                </a:cubicBezTo>
                <a:cubicBezTo>
                  <a:pt x="2198433" y="472250"/>
                  <a:pt x="2196783" y="523685"/>
                  <a:pt x="2196465" y="482727"/>
                </a:cubicBezTo>
                <a:cubicBezTo>
                  <a:pt x="2226628" y="479870"/>
                  <a:pt x="2317115" y="479552"/>
                  <a:pt x="2377440" y="484632"/>
                </a:cubicBezTo>
                <a:lnTo>
                  <a:pt x="2377440" y="457200"/>
                </a:lnTo>
                <a:lnTo>
                  <a:pt x="2453640" y="457200"/>
                </a:lnTo>
                <a:lnTo>
                  <a:pt x="2453640" y="432816"/>
                </a:lnTo>
                <a:lnTo>
                  <a:pt x="2520696" y="432816"/>
                </a:lnTo>
                <a:lnTo>
                  <a:pt x="2520696" y="414528"/>
                </a:lnTo>
                <a:lnTo>
                  <a:pt x="2593848" y="414528"/>
                </a:lnTo>
                <a:lnTo>
                  <a:pt x="2593848" y="393192"/>
                </a:lnTo>
                <a:lnTo>
                  <a:pt x="2676144" y="393192"/>
                </a:lnTo>
                <a:lnTo>
                  <a:pt x="2676144" y="359664"/>
                </a:lnTo>
                <a:lnTo>
                  <a:pt x="2718816" y="359664"/>
                </a:lnTo>
                <a:lnTo>
                  <a:pt x="2718816" y="316992"/>
                </a:lnTo>
                <a:lnTo>
                  <a:pt x="2752344" y="316992"/>
                </a:lnTo>
                <a:lnTo>
                  <a:pt x="2752344" y="280416"/>
                </a:lnTo>
                <a:lnTo>
                  <a:pt x="2813304" y="280416"/>
                </a:lnTo>
                <a:lnTo>
                  <a:pt x="2813304" y="259080"/>
                </a:lnTo>
                <a:lnTo>
                  <a:pt x="2907792" y="259080"/>
                </a:lnTo>
                <a:lnTo>
                  <a:pt x="2907792" y="231648"/>
                </a:lnTo>
                <a:lnTo>
                  <a:pt x="3011424" y="231648"/>
                </a:lnTo>
                <a:lnTo>
                  <a:pt x="3011424" y="231648"/>
                </a:lnTo>
                <a:lnTo>
                  <a:pt x="3003804" y="210312"/>
                </a:lnTo>
                <a:cubicBezTo>
                  <a:pt x="3028188" y="210312"/>
                  <a:pt x="3031807" y="212217"/>
                  <a:pt x="3071241" y="214122"/>
                </a:cubicBezTo>
                <a:cubicBezTo>
                  <a:pt x="3083116" y="209042"/>
                  <a:pt x="3069399" y="192532"/>
                  <a:pt x="3080766" y="189357"/>
                </a:cubicBezTo>
                <a:cubicBezTo>
                  <a:pt x="3092133" y="186182"/>
                  <a:pt x="3117977" y="189992"/>
                  <a:pt x="3139440" y="195072"/>
                </a:cubicBezTo>
                <a:lnTo>
                  <a:pt x="3139440" y="163068"/>
                </a:lnTo>
                <a:lnTo>
                  <a:pt x="3317367" y="163068"/>
                </a:lnTo>
                <a:lnTo>
                  <a:pt x="3319272" y="134112"/>
                </a:lnTo>
                <a:lnTo>
                  <a:pt x="3395472" y="134112"/>
                </a:lnTo>
                <a:lnTo>
                  <a:pt x="3395472" y="121920"/>
                </a:lnTo>
                <a:lnTo>
                  <a:pt x="3432048" y="121920"/>
                </a:lnTo>
                <a:lnTo>
                  <a:pt x="3432048" y="88392"/>
                </a:lnTo>
                <a:lnTo>
                  <a:pt x="3572256" y="88392"/>
                </a:lnTo>
                <a:lnTo>
                  <a:pt x="3572256" y="67056"/>
                </a:lnTo>
                <a:lnTo>
                  <a:pt x="3681984" y="67056"/>
                </a:lnTo>
                <a:lnTo>
                  <a:pt x="3681984" y="33528"/>
                </a:lnTo>
                <a:lnTo>
                  <a:pt x="3745992" y="33528"/>
                </a:lnTo>
                <a:lnTo>
                  <a:pt x="3745992" y="0"/>
                </a:lnTo>
                <a:lnTo>
                  <a:pt x="3758184" y="0"/>
                </a:lnTo>
              </a:path>
            </a:pathLst>
          </a:custGeom>
          <a:noFill/>
          <a:ln w="28575">
            <a:solidFill>
              <a:srgbClr val="F041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92" name="TextBox 91"/>
          <p:cNvSpPr txBox="1"/>
          <p:nvPr/>
        </p:nvSpPr>
        <p:spPr>
          <a:xfrm>
            <a:off x="7861567" y="2525822"/>
            <a:ext cx="933269" cy="338554"/>
          </a:xfrm>
          <a:prstGeom prst="rect">
            <a:avLst/>
          </a:prstGeom>
          <a:noFill/>
        </p:spPr>
        <p:txBody>
          <a:bodyPr wrap="none" rtlCol="0">
            <a:spAutoFit/>
          </a:bodyPr>
          <a:lstStyle/>
          <a:p>
            <a:r>
              <a:rPr lang="en-GB" sz="1600" dirty="0">
                <a:solidFill>
                  <a:srgbClr val="5A5A5A"/>
                </a:solidFill>
              </a:rPr>
              <a:t>p</a:t>
            </a:r>
            <a:r>
              <a:rPr lang="en-GB" sz="1600" dirty="0" smtClean="0">
                <a:solidFill>
                  <a:srgbClr val="5A5A5A"/>
                </a:solidFill>
              </a:rPr>
              <a:t> = 0.01</a:t>
            </a:r>
            <a:endParaRPr lang="en-GB" sz="1600" dirty="0">
              <a:solidFill>
                <a:srgbClr val="5A5A5A"/>
              </a:solidFill>
            </a:endParaRPr>
          </a:p>
        </p:txBody>
      </p:sp>
      <p:sp>
        <p:nvSpPr>
          <p:cNvPr id="93" name="TextBox 92"/>
          <p:cNvSpPr txBox="1"/>
          <p:nvPr/>
        </p:nvSpPr>
        <p:spPr>
          <a:xfrm>
            <a:off x="1292098" y="4441127"/>
            <a:ext cx="412292" cy="338554"/>
          </a:xfrm>
          <a:prstGeom prst="rect">
            <a:avLst/>
          </a:prstGeom>
          <a:noFill/>
        </p:spPr>
        <p:txBody>
          <a:bodyPr wrap="none" rtlCol="0">
            <a:spAutoFit/>
          </a:bodyPr>
          <a:lstStyle/>
          <a:p>
            <a:pPr algn="r"/>
            <a:r>
              <a:rPr lang="en-GB" sz="1600" dirty="0" smtClean="0">
                <a:solidFill>
                  <a:srgbClr val="5A5A5A"/>
                </a:solidFill>
              </a:rPr>
              <a:t>12</a:t>
            </a:r>
            <a:endParaRPr lang="en-GB" sz="1600" dirty="0">
              <a:solidFill>
                <a:srgbClr val="5A5A5A"/>
              </a:solidFill>
            </a:endParaRPr>
          </a:p>
        </p:txBody>
      </p:sp>
      <p:cxnSp>
        <p:nvCxnSpPr>
          <p:cNvPr id="94" name="Straight Connector 93"/>
          <p:cNvCxnSpPr/>
          <p:nvPr/>
        </p:nvCxnSpPr>
        <p:spPr>
          <a:xfrm rot="16200000">
            <a:off x="2500908"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a:off x="3180231"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6200000">
            <a:off x="3508921"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3714420" y="4441127"/>
            <a:ext cx="412292" cy="338554"/>
          </a:xfrm>
          <a:prstGeom prst="rect">
            <a:avLst/>
          </a:prstGeom>
          <a:noFill/>
        </p:spPr>
        <p:txBody>
          <a:bodyPr wrap="none" rtlCol="0">
            <a:spAutoFit/>
          </a:bodyPr>
          <a:lstStyle/>
          <a:p>
            <a:pPr algn="r"/>
            <a:r>
              <a:rPr lang="en-GB" sz="1600" dirty="0" smtClean="0">
                <a:solidFill>
                  <a:srgbClr val="5A5A5A"/>
                </a:solidFill>
              </a:rPr>
              <a:t>54</a:t>
            </a:r>
            <a:endParaRPr lang="en-GB" sz="1600" dirty="0">
              <a:solidFill>
                <a:srgbClr val="5A5A5A"/>
              </a:solidFill>
            </a:endParaRPr>
          </a:p>
        </p:txBody>
      </p:sp>
      <p:sp>
        <p:nvSpPr>
          <p:cNvPr id="98" name="TextBox 97"/>
          <p:cNvSpPr txBox="1"/>
          <p:nvPr/>
        </p:nvSpPr>
        <p:spPr>
          <a:xfrm>
            <a:off x="4045889" y="4441127"/>
            <a:ext cx="412292" cy="338554"/>
          </a:xfrm>
          <a:prstGeom prst="rect">
            <a:avLst/>
          </a:prstGeom>
          <a:noFill/>
        </p:spPr>
        <p:txBody>
          <a:bodyPr wrap="none" rtlCol="0">
            <a:spAutoFit/>
          </a:bodyPr>
          <a:lstStyle/>
          <a:p>
            <a:pPr algn="r"/>
            <a:r>
              <a:rPr lang="en-GB" sz="1600" dirty="0" smtClean="0">
                <a:solidFill>
                  <a:srgbClr val="5A5A5A"/>
                </a:solidFill>
              </a:rPr>
              <a:t>60</a:t>
            </a:r>
            <a:endParaRPr lang="en-GB" sz="1600" dirty="0">
              <a:solidFill>
                <a:srgbClr val="5A5A5A"/>
              </a:solidFill>
            </a:endParaRPr>
          </a:p>
        </p:txBody>
      </p:sp>
      <p:sp>
        <p:nvSpPr>
          <p:cNvPr id="99" name="TextBox 98"/>
          <p:cNvSpPr txBox="1"/>
          <p:nvPr/>
        </p:nvSpPr>
        <p:spPr>
          <a:xfrm>
            <a:off x="692532" y="4441127"/>
            <a:ext cx="298480" cy="338554"/>
          </a:xfrm>
          <a:prstGeom prst="rect">
            <a:avLst/>
          </a:prstGeom>
          <a:noFill/>
        </p:spPr>
        <p:txBody>
          <a:bodyPr wrap="none" rtlCol="0">
            <a:spAutoFit/>
          </a:bodyPr>
          <a:lstStyle/>
          <a:p>
            <a:pPr algn="r"/>
            <a:r>
              <a:rPr lang="en-GB" sz="1600" dirty="0" smtClean="0">
                <a:solidFill>
                  <a:srgbClr val="5A5A5A"/>
                </a:solidFill>
              </a:rPr>
              <a:t>0</a:t>
            </a:r>
            <a:endParaRPr lang="en-GB" sz="1600" dirty="0">
              <a:solidFill>
                <a:srgbClr val="5A5A5A"/>
              </a:solidFill>
            </a:endParaRPr>
          </a:p>
        </p:txBody>
      </p:sp>
      <p:sp>
        <p:nvSpPr>
          <p:cNvPr id="100" name="TextBox 99"/>
          <p:cNvSpPr txBox="1"/>
          <p:nvPr/>
        </p:nvSpPr>
        <p:spPr>
          <a:xfrm>
            <a:off x="8748187" y="4441127"/>
            <a:ext cx="412292" cy="338554"/>
          </a:xfrm>
          <a:prstGeom prst="rect">
            <a:avLst/>
          </a:prstGeom>
          <a:noFill/>
        </p:spPr>
        <p:txBody>
          <a:bodyPr wrap="none" rtlCol="0">
            <a:spAutoFit/>
          </a:bodyPr>
          <a:lstStyle/>
          <a:p>
            <a:pPr algn="r"/>
            <a:r>
              <a:rPr lang="en-GB" sz="1600" dirty="0" smtClean="0">
                <a:solidFill>
                  <a:srgbClr val="5A5A5A"/>
                </a:solidFill>
              </a:rPr>
              <a:t>66</a:t>
            </a:r>
            <a:endParaRPr lang="en-GB" sz="1600" dirty="0">
              <a:solidFill>
                <a:srgbClr val="5A5A5A"/>
              </a:solidFill>
            </a:endParaRPr>
          </a:p>
        </p:txBody>
      </p:sp>
      <p:sp>
        <p:nvSpPr>
          <p:cNvPr id="101" name="TextBox 100"/>
          <p:cNvSpPr txBox="1"/>
          <p:nvPr/>
        </p:nvSpPr>
        <p:spPr>
          <a:xfrm>
            <a:off x="5630056" y="4441127"/>
            <a:ext cx="412292" cy="338554"/>
          </a:xfrm>
          <a:prstGeom prst="rect">
            <a:avLst/>
          </a:prstGeom>
          <a:noFill/>
        </p:spPr>
        <p:txBody>
          <a:bodyPr wrap="none" rtlCol="0">
            <a:spAutoFit/>
          </a:bodyPr>
          <a:lstStyle/>
          <a:p>
            <a:pPr algn="r"/>
            <a:r>
              <a:rPr lang="en-GB" sz="1600" dirty="0" smtClean="0">
                <a:solidFill>
                  <a:srgbClr val="5A5A5A"/>
                </a:solidFill>
              </a:rPr>
              <a:t>12</a:t>
            </a:r>
            <a:endParaRPr lang="en-GB" sz="1600" dirty="0">
              <a:solidFill>
                <a:srgbClr val="5A5A5A"/>
              </a:solidFill>
            </a:endParaRPr>
          </a:p>
        </p:txBody>
      </p:sp>
      <p:sp>
        <p:nvSpPr>
          <p:cNvPr id="102" name="TextBox 101"/>
          <p:cNvSpPr txBox="1"/>
          <p:nvPr/>
        </p:nvSpPr>
        <p:spPr>
          <a:xfrm>
            <a:off x="8052378" y="4441127"/>
            <a:ext cx="412292" cy="338554"/>
          </a:xfrm>
          <a:prstGeom prst="rect">
            <a:avLst/>
          </a:prstGeom>
          <a:noFill/>
        </p:spPr>
        <p:txBody>
          <a:bodyPr wrap="none" rtlCol="0">
            <a:spAutoFit/>
          </a:bodyPr>
          <a:lstStyle/>
          <a:p>
            <a:pPr algn="r"/>
            <a:r>
              <a:rPr lang="en-GB" sz="1600" dirty="0" smtClean="0">
                <a:solidFill>
                  <a:srgbClr val="5A5A5A"/>
                </a:solidFill>
              </a:rPr>
              <a:t>54</a:t>
            </a:r>
            <a:endParaRPr lang="en-GB" sz="1600" dirty="0">
              <a:solidFill>
                <a:srgbClr val="5A5A5A"/>
              </a:solidFill>
            </a:endParaRPr>
          </a:p>
        </p:txBody>
      </p:sp>
      <p:sp>
        <p:nvSpPr>
          <p:cNvPr id="103" name="TextBox 102"/>
          <p:cNvSpPr txBox="1"/>
          <p:nvPr/>
        </p:nvSpPr>
        <p:spPr>
          <a:xfrm>
            <a:off x="8383847" y="4441127"/>
            <a:ext cx="412292" cy="338554"/>
          </a:xfrm>
          <a:prstGeom prst="rect">
            <a:avLst/>
          </a:prstGeom>
          <a:noFill/>
        </p:spPr>
        <p:txBody>
          <a:bodyPr wrap="none" rtlCol="0">
            <a:spAutoFit/>
          </a:bodyPr>
          <a:lstStyle/>
          <a:p>
            <a:pPr algn="r"/>
            <a:r>
              <a:rPr lang="en-GB" sz="1600" dirty="0" smtClean="0">
                <a:solidFill>
                  <a:srgbClr val="5A5A5A"/>
                </a:solidFill>
              </a:rPr>
              <a:t>60</a:t>
            </a:r>
            <a:endParaRPr lang="en-GB" sz="1600" dirty="0">
              <a:solidFill>
                <a:srgbClr val="5A5A5A"/>
              </a:solidFill>
            </a:endParaRPr>
          </a:p>
        </p:txBody>
      </p:sp>
      <p:sp>
        <p:nvSpPr>
          <p:cNvPr id="104" name="TextBox 103"/>
          <p:cNvSpPr txBox="1"/>
          <p:nvPr/>
        </p:nvSpPr>
        <p:spPr>
          <a:xfrm>
            <a:off x="5030490" y="4441127"/>
            <a:ext cx="298480" cy="338554"/>
          </a:xfrm>
          <a:prstGeom prst="rect">
            <a:avLst/>
          </a:prstGeom>
          <a:noFill/>
        </p:spPr>
        <p:txBody>
          <a:bodyPr wrap="none" rtlCol="0">
            <a:spAutoFit/>
          </a:bodyPr>
          <a:lstStyle/>
          <a:p>
            <a:pPr algn="r"/>
            <a:r>
              <a:rPr lang="en-GB" sz="1600" dirty="0" smtClean="0">
                <a:solidFill>
                  <a:srgbClr val="5A5A5A"/>
                </a:solidFill>
              </a:rPr>
              <a:t>0</a:t>
            </a:r>
            <a:endParaRPr lang="en-GB" sz="1600" dirty="0">
              <a:solidFill>
                <a:srgbClr val="5A5A5A"/>
              </a:solidFill>
            </a:endParaRPr>
          </a:p>
        </p:txBody>
      </p:sp>
      <p:cxnSp>
        <p:nvCxnSpPr>
          <p:cNvPr id="105" name="Straight Connector 104"/>
          <p:cNvCxnSpPr/>
          <p:nvPr/>
        </p:nvCxnSpPr>
        <p:spPr>
          <a:xfrm rot="16200000">
            <a:off x="6824349"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a:off x="7506339"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a:off x="7849239" y="4438142"/>
            <a:ext cx="78802"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416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28" y="122666"/>
            <a:ext cx="8229600" cy="914400"/>
          </a:xfrm>
        </p:spPr>
        <p:txBody>
          <a:bodyPr/>
          <a:lstStyle/>
          <a:p>
            <a:r>
              <a:rPr lang="en-GB" sz="2000" dirty="0">
                <a:solidFill>
                  <a:schemeClr val="tx1"/>
                </a:solidFill>
              </a:rPr>
              <a:t>ACCORD: </a:t>
            </a:r>
            <a:r>
              <a:rPr lang="en-GB" sz="2000" dirty="0" err="1" smtClean="0">
                <a:solidFill>
                  <a:schemeClr val="tx1"/>
                </a:solidFill>
              </a:rPr>
              <a:t>Intensieve</a:t>
            </a:r>
            <a:r>
              <a:rPr lang="en-GB" sz="2000" dirty="0" smtClean="0">
                <a:solidFill>
                  <a:schemeClr val="tx1"/>
                </a:solidFill>
              </a:rPr>
              <a:t> glucose-lowering arm </a:t>
            </a:r>
            <a:br>
              <a:rPr lang="en-GB" sz="2000" dirty="0" smtClean="0">
                <a:solidFill>
                  <a:schemeClr val="tx1"/>
                </a:solidFill>
              </a:rPr>
            </a:br>
            <a:r>
              <a:rPr lang="en-GB" sz="2000" dirty="0" err="1" smtClean="0">
                <a:solidFill>
                  <a:schemeClr val="tx1"/>
                </a:solidFill>
              </a:rPr>
              <a:t>voortijdig</a:t>
            </a:r>
            <a:r>
              <a:rPr lang="en-GB" sz="2000" dirty="0" smtClean="0">
                <a:solidFill>
                  <a:schemeClr val="tx1"/>
                </a:solidFill>
              </a:rPr>
              <a:t> </a:t>
            </a:r>
            <a:r>
              <a:rPr lang="en-GB" sz="2000" dirty="0" err="1" smtClean="0">
                <a:solidFill>
                  <a:schemeClr val="tx1"/>
                </a:solidFill>
              </a:rPr>
              <a:t>gestaakt</a:t>
            </a:r>
            <a:r>
              <a:rPr lang="en-GB" sz="2000" dirty="0" smtClean="0">
                <a:solidFill>
                  <a:schemeClr val="tx1"/>
                </a:solidFill>
              </a:rPr>
              <a:t> (</a:t>
            </a:r>
            <a:r>
              <a:rPr lang="en-GB" sz="2000" dirty="0" err="1" smtClean="0">
                <a:solidFill>
                  <a:schemeClr val="tx1"/>
                </a:solidFill>
              </a:rPr>
              <a:t>na</a:t>
            </a:r>
            <a:r>
              <a:rPr lang="en-GB" sz="2000" dirty="0" smtClean="0">
                <a:solidFill>
                  <a:schemeClr val="tx1"/>
                </a:solidFill>
              </a:rPr>
              <a:t> 3.5 </a:t>
            </a:r>
            <a:r>
              <a:rPr lang="en-GB" sz="2000" dirty="0" err="1" smtClean="0">
                <a:solidFill>
                  <a:schemeClr val="tx1"/>
                </a:solidFill>
              </a:rPr>
              <a:t>jaar</a:t>
            </a:r>
            <a:r>
              <a:rPr lang="en-GB" sz="2000" dirty="0" smtClean="0">
                <a:solidFill>
                  <a:schemeClr val="tx1"/>
                </a:solidFill>
              </a:rPr>
              <a:t>) </a:t>
            </a:r>
            <a:r>
              <a:rPr lang="en-GB" sz="2000" dirty="0" err="1" smtClean="0">
                <a:solidFill>
                  <a:schemeClr val="tx1"/>
                </a:solidFill>
              </a:rPr>
              <a:t>i.v.m</a:t>
            </a:r>
            <a:r>
              <a:rPr lang="en-GB" sz="2000" dirty="0" smtClean="0">
                <a:solidFill>
                  <a:schemeClr val="tx1"/>
                </a:solidFill>
              </a:rPr>
              <a:t>. </a:t>
            </a:r>
            <a:r>
              <a:rPr lang="en-GB" sz="2000" dirty="0" err="1" smtClean="0">
                <a:solidFill>
                  <a:schemeClr val="tx1"/>
                </a:solidFill>
              </a:rPr>
              <a:t>hogere</a:t>
            </a:r>
            <a:r>
              <a:rPr lang="en-GB" sz="2000" dirty="0" smtClean="0">
                <a:solidFill>
                  <a:schemeClr val="tx1"/>
                </a:solidFill>
              </a:rPr>
              <a:t> </a:t>
            </a:r>
            <a:br>
              <a:rPr lang="en-GB" sz="2000" dirty="0" smtClean="0">
                <a:solidFill>
                  <a:schemeClr val="tx1"/>
                </a:solidFill>
              </a:rPr>
            </a:br>
            <a:r>
              <a:rPr lang="en-GB" sz="2000" dirty="0" err="1" smtClean="0">
                <a:solidFill>
                  <a:schemeClr val="tx1"/>
                </a:solidFill>
              </a:rPr>
              <a:t>mortaliteit</a:t>
            </a:r>
            <a:endParaRPr lang="en-GB" sz="2000" dirty="0">
              <a:solidFill>
                <a:schemeClr val="tx1"/>
              </a:solidFill>
            </a:endParaRPr>
          </a:p>
        </p:txBody>
      </p:sp>
      <p:sp>
        <p:nvSpPr>
          <p:cNvPr id="5" name="Text Placeholder 4"/>
          <p:cNvSpPr>
            <a:spLocks noGrp="1"/>
          </p:cNvSpPr>
          <p:nvPr>
            <p:ph type="body" sz="quarter" idx="10"/>
          </p:nvPr>
        </p:nvSpPr>
        <p:spPr/>
        <p:txBody>
          <a:bodyPr/>
          <a:lstStyle/>
          <a:p>
            <a:r>
              <a:rPr lang="en-GB" dirty="0"/>
              <a:t>*</a:t>
            </a:r>
            <a:r>
              <a:rPr lang="en-US" dirty="0"/>
              <a:t>First occurrence of </a:t>
            </a:r>
            <a:r>
              <a:rPr lang="en-US" dirty="0" smtClean="0"/>
              <a:t>non-fatal MI </a:t>
            </a:r>
            <a:r>
              <a:rPr lang="en-US" dirty="0"/>
              <a:t>or </a:t>
            </a:r>
            <a:r>
              <a:rPr lang="en-US" dirty="0" smtClean="0"/>
              <a:t>non-fatal </a:t>
            </a:r>
            <a:r>
              <a:rPr lang="en-US" dirty="0"/>
              <a:t>stroke or death from </a:t>
            </a:r>
            <a:r>
              <a:rPr lang="en-US" dirty="0" smtClean="0"/>
              <a:t>CV causes.</a:t>
            </a:r>
            <a:endParaRPr lang="en-GB" dirty="0"/>
          </a:p>
          <a:p>
            <a:r>
              <a:rPr lang="en-GB" dirty="0"/>
              <a:t>Gerstein </a:t>
            </a:r>
            <a:r>
              <a:rPr lang="en-GB" dirty="0" smtClean="0"/>
              <a:t>for </a:t>
            </a:r>
            <a:r>
              <a:rPr lang="en-GB" dirty="0"/>
              <a:t>ACCORD. N </a:t>
            </a:r>
            <a:r>
              <a:rPr lang="en-GB" dirty="0" err="1"/>
              <a:t>Engl</a:t>
            </a:r>
            <a:r>
              <a:rPr lang="en-GB" dirty="0"/>
              <a:t> J </a:t>
            </a:r>
            <a:r>
              <a:rPr lang="en-GB" dirty="0" smtClean="0"/>
              <a:t>Med</a:t>
            </a:r>
            <a:r>
              <a:rPr lang="en-GB" i="1" dirty="0" smtClean="0"/>
              <a:t> </a:t>
            </a:r>
            <a:r>
              <a:rPr lang="en-GB" dirty="0" smtClean="0"/>
              <a:t>2008;358:2545–59.</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49962342"/>
              </p:ext>
            </p:extLst>
          </p:nvPr>
        </p:nvGraphicFramePr>
        <p:xfrm>
          <a:off x="505493" y="1184274"/>
          <a:ext cx="5096108" cy="4231900"/>
        </p:xfrm>
        <a:graphic>
          <a:graphicData uri="http://schemas.openxmlformats.org/drawingml/2006/table">
            <a:tbl>
              <a:tblPr firstRow="1" firstCol="1">
                <a:tableStyleId>{B301B821-A1FF-4177-AEE7-76D212191A09}</a:tableStyleId>
              </a:tblPr>
              <a:tblGrid>
                <a:gridCol w="1592696">
                  <a:extLst>
                    <a:ext uri="{9D8B030D-6E8A-4147-A177-3AD203B41FA5}">
                      <a16:colId xmlns:a16="http://schemas.microsoft.com/office/drawing/2014/main" val="20000"/>
                    </a:ext>
                  </a:extLst>
                </a:gridCol>
                <a:gridCol w="1786124">
                  <a:extLst>
                    <a:ext uri="{9D8B030D-6E8A-4147-A177-3AD203B41FA5}">
                      <a16:colId xmlns:a16="http://schemas.microsoft.com/office/drawing/2014/main" val="20001"/>
                    </a:ext>
                  </a:extLst>
                </a:gridCol>
                <a:gridCol w="1717288">
                  <a:extLst>
                    <a:ext uri="{9D8B030D-6E8A-4147-A177-3AD203B41FA5}">
                      <a16:colId xmlns:a16="http://schemas.microsoft.com/office/drawing/2014/main" val="20002"/>
                    </a:ext>
                  </a:extLst>
                </a:gridCol>
              </a:tblGrid>
              <a:tr h="423190">
                <a:tc>
                  <a:txBody>
                    <a:bodyPr/>
                    <a:lstStyle/>
                    <a:p>
                      <a:pPr>
                        <a:lnSpc>
                          <a:spcPct val="90000"/>
                        </a:lnSpc>
                        <a:spcAft>
                          <a:spcPts val="0"/>
                        </a:spcAft>
                      </a:pPr>
                      <a:endParaRPr lang="en-US" sz="120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Intensive therapy</a:t>
                      </a:r>
                      <a:br>
                        <a:rPr lang="en-US" sz="1200" cap="none" baseline="0" dirty="0" smtClean="0">
                          <a:solidFill>
                            <a:schemeClr val="tx1"/>
                          </a:solidFill>
                          <a:latin typeface="+mn-lt"/>
                          <a:cs typeface="Arial" pitchFamily="34" charset="0"/>
                        </a:rPr>
                      </a:br>
                      <a:r>
                        <a:rPr lang="en-US" sz="1200" cap="none" baseline="0" dirty="0" smtClean="0">
                          <a:solidFill>
                            <a:schemeClr val="tx1"/>
                          </a:solidFill>
                          <a:latin typeface="+mn-lt"/>
                          <a:cs typeface="Arial" pitchFamily="34" charset="0"/>
                        </a:rPr>
                        <a:t>(n = 5128)</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Standard therapy</a:t>
                      </a:r>
                      <a:br>
                        <a:rPr lang="en-US" sz="1200" cap="none" baseline="0" dirty="0" smtClean="0">
                          <a:solidFill>
                            <a:schemeClr val="tx1"/>
                          </a:solidFill>
                          <a:latin typeface="+mn-lt"/>
                          <a:cs typeface="Arial" pitchFamily="34" charset="0"/>
                        </a:rPr>
                      </a:br>
                      <a:r>
                        <a:rPr lang="en-US" sz="1200" cap="none" baseline="0" dirty="0" smtClean="0">
                          <a:solidFill>
                            <a:schemeClr val="tx1"/>
                          </a:solidFill>
                          <a:latin typeface="+mn-lt"/>
                          <a:cs typeface="Arial" pitchFamily="34" charset="0"/>
                        </a:rPr>
                        <a:t>(n = 5123)</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3190">
                <a:tc>
                  <a:txBody>
                    <a:bodyPr/>
                    <a:lstStyle/>
                    <a:p>
                      <a:pPr>
                        <a:lnSpc>
                          <a:spcPct val="90000"/>
                        </a:lnSpc>
                        <a:spcAft>
                          <a:spcPts val="0"/>
                        </a:spcAft>
                      </a:pPr>
                      <a:r>
                        <a:rPr lang="en-US" sz="1200" cap="none" baseline="0" dirty="0" smtClean="0">
                          <a:solidFill>
                            <a:schemeClr val="tx1"/>
                          </a:solidFill>
                          <a:latin typeface="+mn-lt"/>
                          <a:cs typeface="Arial" pitchFamily="34" charset="0"/>
                        </a:rPr>
                        <a:t>Outcome</a:t>
                      </a:r>
                      <a:endParaRPr lang="en-US" sz="120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b="1" cap="none" baseline="0" dirty="0" smtClean="0">
                          <a:solidFill>
                            <a:schemeClr val="tx1"/>
                          </a:solidFill>
                          <a:latin typeface="+mn-lt"/>
                          <a:cs typeface="Arial" pitchFamily="34" charset="0"/>
                        </a:rPr>
                        <a:t>No. of patients </a:t>
                      </a:r>
                      <a:br>
                        <a:rPr lang="en-US" sz="1200" b="1" cap="none" baseline="0" dirty="0" smtClean="0">
                          <a:solidFill>
                            <a:schemeClr val="tx1"/>
                          </a:solidFill>
                          <a:latin typeface="+mn-lt"/>
                          <a:cs typeface="Arial" pitchFamily="34" charset="0"/>
                        </a:rPr>
                      </a:br>
                      <a:r>
                        <a:rPr lang="en-US" sz="1200" b="1" cap="none" baseline="0" dirty="0" smtClean="0">
                          <a:solidFill>
                            <a:schemeClr val="tx1"/>
                          </a:solidFill>
                          <a:latin typeface="+mn-lt"/>
                          <a:cs typeface="Arial" pitchFamily="34" charset="0"/>
                        </a:rPr>
                        <a:t>(annual event rate, %)</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cap="none" baseline="0" dirty="0" smtClean="0">
                          <a:solidFill>
                            <a:schemeClr val="tx1"/>
                          </a:solidFill>
                          <a:latin typeface="+mn-lt"/>
                          <a:cs typeface="Arial" pitchFamily="34" charset="0"/>
                        </a:rPr>
                        <a:t>No. of patients</a:t>
                      </a:r>
                    </a:p>
                    <a:p>
                      <a:pPr marL="0" marR="0" indent="0" algn="ctr" defTabSz="914400" rtl="0" eaLnBrk="1" fontAlgn="auto" latinLnBrk="0" hangingPunct="1">
                        <a:lnSpc>
                          <a:spcPct val="90000"/>
                        </a:lnSpc>
                        <a:spcBef>
                          <a:spcPts val="0"/>
                        </a:spcBef>
                        <a:spcAft>
                          <a:spcPts val="0"/>
                        </a:spcAft>
                        <a:buClrTx/>
                        <a:buSzTx/>
                        <a:buFontTx/>
                        <a:buNone/>
                        <a:tabLst/>
                        <a:defRPr/>
                      </a:pPr>
                      <a:r>
                        <a:rPr lang="en-US" sz="1200" b="1" cap="none" baseline="0" dirty="0" smtClean="0">
                          <a:solidFill>
                            <a:schemeClr val="tx1"/>
                          </a:solidFill>
                          <a:latin typeface="+mn-lt"/>
                          <a:cs typeface="Arial" pitchFamily="34" charset="0"/>
                        </a:rPr>
                        <a:t>(annual event rate, %)</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3190">
                <a:tc>
                  <a:txBody>
                    <a:bodyPr/>
                    <a:lstStyle/>
                    <a:p>
                      <a:pPr>
                        <a:lnSpc>
                          <a:spcPct val="90000"/>
                        </a:lnSpc>
                        <a:spcAft>
                          <a:spcPts val="0"/>
                        </a:spcAft>
                      </a:pPr>
                      <a:r>
                        <a:rPr lang="en-US" sz="1200" b="0" cap="none" baseline="0" dirty="0" smtClean="0">
                          <a:solidFill>
                            <a:schemeClr val="tx1"/>
                          </a:solidFill>
                          <a:latin typeface="+mn-lt"/>
                          <a:cs typeface="Arial" pitchFamily="34" charset="0"/>
                        </a:rPr>
                        <a:t>Primary outcome*</a:t>
                      </a:r>
                      <a:endParaRPr lang="en-US" sz="1200" b="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352 (2.11)</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371 (2.29)</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2319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200" b="0" cap="none" baseline="0" dirty="0" smtClean="0">
                          <a:solidFill>
                            <a:schemeClr val="tx1"/>
                          </a:solidFill>
                          <a:latin typeface="+mn-lt"/>
                          <a:cs typeface="Arial" pitchFamily="34" charset="0"/>
                        </a:rPr>
                        <a:t>Secondary outcome</a:t>
                      </a: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endParaRPr lang="en-US" sz="1200" cap="none" baseline="0" dirty="0" smtClean="0">
                        <a:solidFill>
                          <a:schemeClr val="tx1"/>
                        </a:solidFill>
                        <a:latin typeface="+mn-lt"/>
                        <a:cs typeface="Arial" pitchFamily="34" charset="0"/>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endParaRPr lang="en-US" sz="1200" cap="none" baseline="0" dirty="0" smtClean="0">
                        <a:solidFill>
                          <a:schemeClr val="tx1"/>
                        </a:solidFill>
                        <a:latin typeface="+mn-lt"/>
                        <a:cs typeface="Arial" pitchFamily="34" charset="0"/>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23190">
                <a:tc>
                  <a:txBody>
                    <a:bodyPr/>
                    <a:lstStyle/>
                    <a:p>
                      <a:pPr marL="87313" indent="0">
                        <a:lnSpc>
                          <a:spcPct val="90000"/>
                        </a:lnSpc>
                        <a:spcAft>
                          <a:spcPts val="0"/>
                        </a:spcAft>
                      </a:pPr>
                      <a:r>
                        <a:rPr lang="en-US" sz="1200" b="0" cap="none" baseline="0" dirty="0" smtClean="0">
                          <a:solidFill>
                            <a:schemeClr val="tx1"/>
                          </a:solidFill>
                          <a:latin typeface="+mn-lt"/>
                          <a:cs typeface="Arial" pitchFamily="34" charset="0"/>
                        </a:rPr>
                        <a:t>Death</a:t>
                      </a:r>
                      <a:endParaRPr lang="en-US" sz="1200" b="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latin typeface="+mn-lt"/>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latin typeface="+mn-lt"/>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23190">
                <a:tc>
                  <a:txBody>
                    <a:bodyPr/>
                    <a:lstStyle/>
                    <a:p>
                      <a:pPr marL="182563" indent="0">
                        <a:lnSpc>
                          <a:spcPct val="90000"/>
                        </a:lnSpc>
                        <a:spcAft>
                          <a:spcPts val="0"/>
                        </a:spcAft>
                      </a:pPr>
                      <a:r>
                        <a:rPr lang="en-US" sz="1200" b="0" cap="none" baseline="0" dirty="0" smtClean="0">
                          <a:solidFill>
                            <a:schemeClr val="tx1"/>
                          </a:solidFill>
                          <a:latin typeface="+mn-lt"/>
                          <a:cs typeface="Arial" pitchFamily="34" charset="0"/>
                        </a:rPr>
                        <a:t>Any cause</a:t>
                      </a:r>
                      <a:endParaRPr lang="en-US" sz="1200" b="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257 (1.41)</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203 (1.14)</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23190">
                <a:tc>
                  <a:txBody>
                    <a:bodyPr/>
                    <a:lstStyle/>
                    <a:p>
                      <a:pPr marL="182563" indent="0">
                        <a:lnSpc>
                          <a:spcPct val="90000"/>
                        </a:lnSpc>
                        <a:spcAft>
                          <a:spcPts val="0"/>
                        </a:spcAft>
                      </a:pPr>
                      <a:r>
                        <a:rPr lang="en-US" sz="1200" b="0" cap="none" baseline="0" dirty="0" smtClean="0">
                          <a:solidFill>
                            <a:schemeClr val="tx1"/>
                          </a:solidFill>
                          <a:latin typeface="+mn-lt"/>
                          <a:cs typeface="Arial" pitchFamily="34" charset="0"/>
                        </a:rPr>
                        <a:t>CV cause</a:t>
                      </a:r>
                      <a:endParaRPr lang="en-US" sz="1200" b="0" cap="none" baseline="0" dirty="0">
                        <a:solidFill>
                          <a:schemeClr val="tx1"/>
                        </a:solidFill>
                        <a:latin typeface="+mn-lt"/>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aseline="0" dirty="0" smtClean="0">
                          <a:solidFill>
                            <a:schemeClr val="tx1"/>
                          </a:solidFill>
                          <a:latin typeface="+mn-lt"/>
                          <a:cs typeface="Arial" pitchFamily="34" charset="0"/>
                        </a:rPr>
                        <a:t>135 (0.79)</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aseline="0" dirty="0" smtClean="0">
                          <a:solidFill>
                            <a:schemeClr val="tx1"/>
                          </a:solidFill>
                          <a:latin typeface="+mn-lt"/>
                          <a:cs typeface="Arial" pitchFamily="34" charset="0"/>
                        </a:rPr>
                        <a:t>94 (0.56)</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23190">
                <a:tc>
                  <a:txBody>
                    <a:bodyPr/>
                    <a:lstStyle/>
                    <a:p>
                      <a:pPr marL="87313" indent="0">
                        <a:lnSpc>
                          <a:spcPct val="90000"/>
                        </a:lnSpc>
                        <a:spcAft>
                          <a:spcPts val="0"/>
                        </a:spcAft>
                      </a:pPr>
                      <a:r>
                        <a:rPr lang="en-US" sz="1200" b="0" kern="1200" cap="none" baseline="0" dirty="0" smtClean="0">
                          <a:solidFill>
                            <a:schemeClr val="tx1"/>
                          </a:solidFill>
                          <a:latin typeface="+mn-lt"/>
                          <a:ea typeface="+mn-ea"/>
                          <a:cs typeface="Arial" pitchFamily="34" charset="0"/>
                        </a:rPr>
                        <a:t>Non-fatal MI</a:t>
                      </a:r>
                      <a:endParaRPr lang="en-US" sz="1200" b="0" kern="1200" cap="none" baseline="0" dirty="0">
                        <a:solidFill>
                          <a:schemeClr val="tx1"/>
                        </a:solidFill>
                        <a:latin typeface="+mn-lt"/>
                        <a:ea typeface="+mn-ea"/>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186 (1.11)</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cs typeface="Arial" pitchFamily="34" charset="0"/>
                        </a:rPr>
                        <a:t>235 (1.45)</a:t>
                      </a:r>
                      <a:endParaRPr lang="en-GB" sz="1200" dirty="0">
                        <a:latin typeface="+mn-lt"/>
                        <a:cs typeface="Arial" pitchFamily="34" charset="0"/>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23190">
                <a:tc>
                  <a:txBody>
                    <a:bodyPr/>
                    <a:lstStyle/>
                    <a:p>
                      <a:pPr marL="87313" indent="0">
                        <a:lnSpc>
                          <a:spcPct val="90000"/>
                        </a:lnSpc>
                        <a:spcAft>
                          <a:spcPts val="0"/>
                        </a:spcAft>
                      </a:pPr>
                      <a:r>
                        <a:rPr lang="en-US" sz="1200" b="0" kern="1200" cap="none" baseline="0" dirty="0" smtClean="0">
                          <a:solidFill>
                            <a:schemeClr val="tx1"/>
                          </a:solidFill>
                          <a:latin typeface="+mn-lt"/>
                          <a:ea typeface="+mn-ea"/>
                          <a:cs typeface="Arial" pitchFamily="34" charset="0"/>
                        </a:rPr>
                        <a:t>Non-fatal stroke</a:t>
                      </a:r>
                      <a:endParaRPr lang="en-US" sz="1200" b="0" kern="1200" cap="none" baseline="0" dirty="0">
                        <a:solidFill>
                          <a:schemeClr val="tx1"/>
                        </a:solidFill>
                        <a:latin typeface="+mn-lt"/>
                        <a:ea typeface="+mn-ea"/>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67 (0.39)</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cs typeface="Arial" pitchFamily="34" charset="0"/>
                        </a:rPr>
                        <a:t>61 (0.37)</a:t>
                      </a:r>
                      <a:endParaRPr lang="en-GB" sz="1200" dirty="0">
                        <a:latin typeface="+mn-lt"/>
                        <a:cs typeface="Arial" pitchFamily="34" charset="0"/>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23190">
                <a:tc>
                  <a:txBody>
                    <a:bodyPr/>
                    <a:lstStyle/>
                    <a:p>
                      <a:pPr marL="87313" indent="0">
                        <a:lnSpc>
                          <a:spcPct val="90000"/>
                        </a:lnSpc>
                        <a:spcAft>
                          <a:spcPts val="0"/>
                        </a:spcAft>
                      </a:pPr>
                      <a:r>
                        <a:rPr lang="en-US" sz="1200" b="0" kern="1200" cap="none" baseline="0" dirty="0" smtClean="0">
                          <a:solidFill>
                            <a:schemeClr val="tx1"/>
                          </a:solidFill>
                          <a:latin typeface="+mn-lt"/>
                          <a:ea typeface="+mn-ea"/>
                          <a:cs typeface="Arial" pitchFamily="34" charset="0"/>
                        </a:rPr>
                        <a:t>Fatal or non-fatal CHF</a:t>
                      </a:r>
                      <a:endParaRPr lang="en-US" sz="1200" b="0" kern="1200" cap="none" baseline="0" dirty="0">
                        <a:solidFill>
                          <a:schemeClr val="tx1"/>
                        </a:solidFill>
                        <a:latin typeface="+mn-lt"/>
                        <a:ea typeface="+mn-ea"/>
                        <a:cs typeface="Arial" pitchFamily="34" charset="0"/>
                      </a:endParaRPr>
                    </a:p>
                  </a:txBody>
                  <a:tcPr marL="90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Aft>
                          <a:spcPts val="0"/>
                        </a:spcAft>
                      </a:pPr>
                      <a:r>
                        <a:rPr lang="en-US" sz="1200" cap="none" baseline="0" dirty="0" smtClean="0">
                          <a:solidFill>
                            <a:schemeClr val="tx1"/>
                          </a:solidFill>
                          <a:latin typeface="+mn-lt"/>
                          <a:cs typeface="Arial" pitchFamily="34" charset="0"/>
                        </a:rPr>
                        <a:t>152 (0.90)</a:t>
                      </a: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dirty="0" smtClean="0">
                          <a:latin typeface="+mn-lt"/>
                          <a:cs typeface="Arial" pitchFamily="34" charset="0"/>
                        </a:rPr>
                        <a:t>124 (0.75)</a:t>
                      </a:r>
                      <a:endParaRPr lang="en-GB" sz="1200" dirty="0">
                        <a:latin typeface="+mn-lt"/>
                        <a:cs typeface="Arial" pitchFamily="34" charset="0"/>
                      </a:endParaRPr>
                    </a:p>
                  </a:txBody>
                  <a:tcPr marL="90000" marR="36000" marT="36000" marB="3600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graphicFrame>
        <p:nvGraphicFramePr>
          <p:cNvPr id="17" name="Content Placeholder 3"/>
          <p:cNvGraphicFramePr>
            <a:graphicFrameLocks/>
          </p:cNvGraphicFramePr>
          <p:nvPr>
            <p:extLst/>
          </p:nvPr>
        </p:nvGraphicFramePr>
        <p:xfrm>
          <a:off x="5292152" y="1674045"/>
          <a:ext cx="3610744" cy="4166201"/>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5416457" y="5636072"/>
            <a:ext cx="3337082" cy="90235"/>
            <a:chOff x="5423739" y="6093296"/>
            <a:chExt cx="3337082" cy="90235"/>
          </a:xfrm>
        </p:grpSpPr>
        <p:cxnSp>
          <p:nvCxnSpPr>
            <p:cNvPr id="19" name="Straight Connector 18"/>
            <p:cNvCxnSpPr/>
            <p:nvPr/>
          </p:nvCxnSpPr>
          <p:spPr>
            <a:xfrm>
              <a:off x="5423739" y="6105653"/>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92280" y="6093296"/>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0821" y="6105653"/>
              <a:ext cx="0" cy="77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127524" y="5719238"/>
            <a:ext cx="3940000" cy="272251"/>
            <a:chOff x="5142988" y="5762092"/>
            <a:chExt cx="3940000" cy="272251"/>
          </a:xfrm>
        </p:grpSpPr>
        <p:sp>
          <p:nvSpPr>
            <p:cNvPr id="29" name="TextBox 28"/>
            <p:cNvSpPr txBox="1"/>
            <p:nvPr/>
          </p:nvSpPr>
          <p:spPr>
            <a:xfrm>
              <a:off x="5142988" y="5762092"/>
              <a:ext cx="648072" cy="261610"/>
            </a:xfrm>
            <a:prstGeom prst="rect">
              <a:avLst/>
            </a:prstGeom>
            <a:noFill/>
          </p:spPr>
          <p:txBody>
            <a:bodyPr wrap="square" rtlCol="0">
              <a:spAutoFit/>
            </a:bodyPr>
            <a:lstStyle/>
            <a:p>
              <a:pPr algn="ctr"/>
              <a:r>
                <a:rPr lang="en-GB" sz="1100" dirty="0" smtClean="0">
                  <a:latin typeface="Arial" pitchFamily="34" charset="0"/>
                  <a:cs typeface="Arial" pitchFamily="34" charset="0"/>
                </a:rPr>
                <a:t>0.5</a:t>
              </a:r>
              <a:endParaRPr lang="en-GB" sz="1100" dirty="0">
                <a:latin typeface="Arial" pitchFamily="34" charset="0"/>
                <a:cs typeface="Arial" pitchFamily="34" charset="0"/>
              </a:endParaRPr>
            </a:p>
          </p:txBody>
        </p:sp>
        <p:sp>
          <p:nvSpPr>
            <p:cNvPr id="30" name="TextBox 29"/>
            <p:cNvSpPr txBox="1"/>
            <p:nvPr/>
          </p:nvSpPr>
          <p:spPr>
            <a:xfrm>
              <a:off x="6778732" y="5772733"/>
              <a:ext cx="648072" cy="261610"/>
            </a:xfrm>
            <a:prstGeom prst="rect">
              <a:avLst/>
            </a:prstGeom>
            <a:noFill/>
          </p:spPr>
          <p:txBody>
            <a:bodyPr wrap="square" rtlCol="0">
              <a:spAutoFit/>
            </a:bodyPr>
            <a:lstStyle/>
            <a:p>
              <a:pPr algn="ctr"/>
              <a:r>
                <a:rPr lang="en-GB" sz="1100" dirty="0" smtClean="0">
                  <a:latin typeface="Arial" pitchFamily="34" charset="0"/>
                  <a:cs typeface="Arial" pitchFamily="34" charset="0"/>
                </a:rPr>
                <a:t>1.0</a:t>
              </a:r>
              <a:endParaRPr lang="en-GB" sz="1100" dirty="0">
                <a:latin typeface="Arial" pitchFamily="34" charset="0"/>
                <a:cs typeface="Arial" pitchFamily="34" charset="0"/>
              </a:endParaRPr>
            </a:p>
          </p:txBody>
        </p:sp>
        <p:sp>
          <p:nvSpPr>
            <p:cNvPr id="31" name="TextBox 30"/>
            <p:cNvSpPr txBox="1"/>
            <p:nvPr/>
          </p:nvSpPr>
          <p:spPr>
            <a:xfrm>
              <a:off x="8434916" y="5772733"/>
              <a:ext cx="648072" cy="261610"/>
            </a:xfrm>
            <a:prstGeom prst="rect">
              <a:avLst/>
            </a:prstGeom>
            <a:noFill/>
          </p:spPr>
          <p:txBody>
            <a:bodyPr wrap="square" rtlCol="0">
              <a:spAutoFit/>
            </a:bodyPr>
            <a:lstStyle/>
            <a:p>
              <a:pPr algn="ctr"/>
              <a:r>
                <a:rPr lang="en-GB" sz="1100" dirty="0" smtClean="0">
                  <a:latin typeface="Arial" pitchFamily="34" charset="0"/>
                  <a:cs typeface="Arial" pitchFamily="34" charset="0"/>
                </a:rPr>
                <a:t>2.0</a:t>
              </a:r>
            </a:p>
          </p:txBody>
        </p:sp>
      </p:grpSp>
      <p:sp>
        <p:nvSpPr>
          <p:cNvPr id="32" name="TextBox 31"/>
          <p:cNvSpPr txBox="1"/>
          <p:nvPr/>
        </p:nvSpPr>
        <p:spPr>
          <a:xfrm>
            <a:off x="6166887" y="5876351"/>
            <a:ext cx="1840834" cy="261610"/>
          </a:xfrm>
          <a:prstGeom prst="rect">
            <a:avLst/>
          </a:prstGeom>
          <a:noFill/>
        </p:spPr>
        <p:txBody>
          <a:bodyPr wrap="square" rtlCol="0">
            <a:spAutoFit/>
          </a:bodyPr>
          <a:lstStyle/>
          <a:p>
            <a:pPr algn="ctr"/>
            <a:r>
              <a:rPr lang="en-GB" sz="1100" dirty="0" smtClean="0">
                <a:latin typeface="Arial" pitchFamily="34" charset="0"/>
                <a:cs typeface="Arial" pitchFamily="34" charset="0"/>
              </a:rPr>
              <a:t>Hazard ratio (95% CI)</a:t>
            </a:r>
            <a:endParaRPr lang="en-GB" sz="1100" dirty="0">
              <a:latin typeface="Arial" pitchFamily="34" charset="0"/>
              <a:cs typeface="Arial" pitchFamily="34" charset="0"/>
            </a:endParaRPr>
          </a:p>
        </p:txBody>
      </p:sp>
      <p:sp>
        <p:nvSpPr>
          <p:cNvPr id="22" name="Line 5"/>
          <p:cNvSpPr>
            <a:spLocks noChangeShapeType="1"/>
          </p:cNvSpPr>
          <p:nvPr/>
        </p:nvSpPr>
        <p:spPr bwMode="auto">
          <a:xfrm flipV="1">
            <a:off x="457200" y="1998766"/>
            <a:ext cx="8231228" cy="1855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 name="TextBox 7"/>
          <p:cNvSpPr txBox="1"/>
          <p:nvPr/>
        </p:nvSpPr>
        <p:spPr>
          <a:xfrm>
            <a:off x="5568634" y="1539726"/>
            <a:ext cx="1447398" cy="461665"/>
          </a:xfrm>
          <a:prstGeom prst="rect">
            <a:avLst/>
          </a:prstGeom>
          <a:solidFill>
            <a:schemeClr val="bg1"/>
          </a:solidFill>
        </p:spPr>
        <p:txBody>
          <a:bodyPr wrap="square" rtlCol="0">
            <a:spAutoFit/>
          </a:bodyPr>
          <a:lstStyle/>
          <a:p>
            <a:pPr algn="ctr"/>
            <a:r>
              <a:rPr lang="en-GB" sz="1200" b="1" dirty="0">
                <a:cs typeface="Arial" pitchFamily="34" charset="0"/>
              </a:rPr>
              <a:t>Favours</a:t>
            </a:r>
            <a:r>
              <a:rPr lang="en-GB" sz="1200" b="1" dirty="0" smtClean="0">
                <a:cs typeface="Arial" pitchFamily="34" charset="0"/>
              </a:rPr>
              <a:t> intensive therapy</a:t>
            </a:r>
            <a:endParaRPr lang="en-GB" sz="1200" b="1" dirty="0">
              <a:cs typeface="Arial" pitchFamily="34" charset="0"/>
            </a:endParaRPr>
          </a:p>
        </p:txBody>
      </p:sp>
      <p:cxnSp>
        <p:nvCxnSpPr>
          <p:cNvPr id="7" name="Straight Arrow Connector 6"/>
          <p:cNvCxnSpPr/>
          <p:nvPr/>
        </p:nvCxnSpPr>
        <p:spPr>
          <a:xfrm>
            <a:off x="7265768" y="144780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952526" y="144780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87922" y="1539726"/>
            <a:ext cx="1447398" cy="461665"/>
          </a:xfrm>
          <a:prstGeom prst="rect">
            <a:avLst/>
          </a:prstGeom>
          <a:solidFill>
            <a:schemeClr val="bg1"/>
          </a:solidFill>
        </p:spPr>
        <p:txBody>
          <a:bodyPr wrap="square" rtlCol="0">
            <a:spAutoFit/>
          </a:bodyPr>
          <a:lstStyle/>
          <a:p>
            <a:pPr algn="ctr"/>
            <a:r>
              <a:rPr lang="en-GB" sz="1200" b="1" dirty="0" smtClean="0">
                <a:cs typeface="Arial" pitchFamily="34" charset="0"/>
              </a:rPr>
              <a:t>Favours standard therapy</a:t>
            </a:r>
            <a:endParaRPr lang="en-GB" sz="1200" b="1" dirty="0">
              <a:cs typeface="Arial" pitchFamily="34" charset="0"/>
            </a:endParaRPr>
          </a:p>
        </p:txBody>
      </p:sp>
    </p:spTree>
    <p:extLst>
      <p:ext uri="{BB962C8B-B14F-4D97-AF65-F5344CB8AC3E}">
        <p14:creationId xmlns:p14="http://schemas.microsoft.com/office/powerpoint/2010/main" val="225111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63" y="263801"/>
            <a:ext cx="8229600" cy="914400"/>
          </a:xfrm>
        </p:spPr>
        <p:txBody>
          <a:bodyPr/>
          <a:lstStyle/>
          <a:p>
            <a:r>
              <a:rPr lang="en-GB" altLang="en-US" sz="2000" dirty="0" smtClean="0">
                <a:solidFill>
                  <a:schemeClr val="accent1">
                    <a:lumMod val="75000"/>
                  </a:schemeClr>
                </a:solidFill>
              </a:rPr>
              <a:t>VADT: </a:t>
            </a:r>
            <a:r>
              <a:rPr lang="en-GB" altLang="en-US" sz="2000" dirty="0" err="1" smtClean="0">
                <a:solidFill>
                  <a:schemeClr val="accent1">
                    <a:lumMod val="75000"/>
                  </a:schemeClr>
                </a:solidFill>
              </a:rPr>
              <a:t>geen</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verschil</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tussen</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intensieve</a:t>
            </a:r>
            <a:r>
              <a:rPr lang="en-GB" altLang="en-US" sz="2000" dirty="0" smtClean="0">
                <a:solidFill>
                  <a:schemeClr val="accent1">
                    <a:lumMod val="75000"/>
                  </a:schemeClr>
                </a:solidFill>
              </a:rPr>
              <a:t> en </a:t>
            </a:r>
            <a:br>
              <a:rPr lang="en-GB" altLang="en-US" sz="2000" dirty="0" smtClean="0">
                <a:solidFill>
                  <a:schemeClr val="accent1">
                    <a:lumMod val="75000"/>
                  </a:schemeClr>
                </a:solidFill>
              </a:rPr>
            </a:br>
            <a:r>
              <a:rPr lang="en-GB" altLang="en-US" sz="2000" dirty="0" err="1" smtClean="0">
                <a:solidFill>
                  <a:schemeClr val="accent1">
                    <a:lumMod val="75000"/>
                  </a:schemeClr>
                </a:solidFill>
              </a:rPr>
              <a:t>standaard</a:t>
            </a:r>
            <a:r>
              <a:rPr lang="en-GB" altLang="en-US" sz="2000" dirty="0" smtClean="0">
                <a:solidFill>
                  <a:schemeClr val="accent1">
                    <a:lumMod val="75000"/>
                  </a:schemeClr>
                </a:solidFill>
              </a:rPr>
              <a:t> glucose-</a:t>
            </a:r>
            <a:r>
              <a:rPr lang="en-GB" altLang="en-US" sz="2000" dirty="0" err="1" smtClean="0">
                <a:solidFill>
                  <a:schemeClr val="accent1">
                    <a:lumMod val="75000"/>
                  </a:schemeClr>
                </a:solidFill>
              </a:rPr>
              <a:t>verlagende</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therapie</a:t>
            </a:r>
            <a:r>
              <a:rPr lang="en-US" altLang="en-US" sz="2000" dirty="0">
                <a:solidFill>
                  <a:schemeClr val="accent1">
                    <a:lumMod val="75000"/>
                  </a:schemeClr>
                </a:solidFill>
              </a:rPr>
              <a:t/>
            </a:r>
            <a:br>
              <a:rPr lang="en-US" altLang="en-US" sz="2000" dirty="0">
                <a:solidFill>
                  <a:schemeClr val="accent1">
                    <a:lumMod val="75000"/>
                  </a:schemeClr>
                </a:solidFill>
              </a:rPr>
            </a:br>
            <a:endParaRPr lang="en-GB" sz="2000" dirty="0">
              <a:solidFill>
                <a:schemeClr val="accent1">
                  <a:lumMod val="75000"/>
                </a:schemeClr>
              </a:solidFill>
            </a:endParaRPr>
          </a:p>
        </p:txBody>
      </p:sp>
      <p:sp>
        <p:nvSpPr>
          <p:cNvPr id="5" name="Text Placeholder 4"/>
          <p:cNvSpPr>
            <a:spLocks noGrp="1"/>
          </p:cNvSpPr>
          <p:nvPr>
            <p:ph type="body" sz="quarter" idx="10"/>
          </p:nvPr>
        </p:nvSpPr>
        <p:spPr>
          <a:xfrm>
            <a:off x="457200" y="5696306"/>
            <a:ext cx="7086600" cy="482600"/>
          </a:xfrm>
        </p:spPr>
        <p:txBody>
          <a:bodyPr/>
          <a:lstStyle/>
          <a:p>
            <a:r>
              <a:rPr lang="en-GB" altLang="en-US" dirty="0" smtClean="0">
                <a:ea typeface="ＭＳ Ｐゴシック" panose="020B0600070205080204" pitchFamily="34" charset="-128"/>
              </a:rPr>
              <a:t>*</a:t>
            </a:r>
            <a:r>
              <a:rPr lang="en-GB" dirty="0" smtClean="0">
                <a:solidFill>
                  <a:schemeClr val="tx1"/>
                </a:solidFill>
              </a:rPr>
              <a:t>composite </a:t>
            </a:r>
            <a:r>
              <a:rPr lang="en-GB" dirty="0">
                <a:solidFill>
                  <a:schemeClr val="tx1"/>
                </a:solidFill>
              </a:rPr>
              <a:t>of MI, stroke, CV death, CHF, surgery for vascular disease, inoperable coronary disease, and amputation for ischaemic </a:t>
            </a:r>
            <a:r>
              <a:rPr lang="en-GB" dirty="0" smtClean="0">
                <a:solidFill>
                  <a:schemeClr val="tx1"/>
                </a:solidFill>
              </a:rPr>
              <a:t>gangrene</a:t>
            </a:r>
          </a:p>
          <a:p>
            <a:endParaRPr lang="en-GB" dirty="0" smtClean="0">
              <a:solidFill>
                <a:schemeClr val="tx1"/>
              </a:solidFill>
            </a:endParaRPr>
          </a:p>
          <a:p>
            <a:r>
              <a:rPr lang="da-DK" altLang="en-US" dirty="0" smtClean="0">
                <a:cs typeface="Arial" panose="020B0604020202020204" pitchFamily="34" charset="0"/>
              </a:rPr>
              <a:t>Duckworth et </a:t>
            </a:r>
            <a:r>
              <a:rPr lang="da-DK" altLang="en-US" dirty="0">
                <a:cs typeface="Arial" panose="020B0604020202020204" pitchFamily="34" charset="0"/>
              </a:rPr>
              <a:t>al. </a:t>
            </a:r>
            <a:r>
              <a:rPr lang="da-DK" altLang="en-US" dirty="0" smtClean="0">
                <a:cs typeface="Arial" panose="020B0604020202020204" pitchFamily="34" charset="0"/>
              </a:rPr>
              <a:t>N Engl J Med 2009;360:129–39.</a:t>
            </a:r>
            <a:endParaRPr lang="en-GB" dirty="0"/>
          </a:p>
        </p:txBody>
      </p:sp>
      <p:sp>
        <p:nvSpPr>
          <p:cNvPr id="9" name="Text Box 6"/>
          <p:cNvSpPr txBox="1">
            <a:spLocks noChangeArrowheads="1"/>
          </p:cNvSpPr>
          <p:nvPr/>
        </p:nvSpPr>
        <p:spPr bwMode="gray">
          <a:xfrm>
            <a:off x="457200" y="1334719"/>
            <a:ext cx="289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b="1" dirty="0">
                <a:solidFill>
                  <a:schemeClr val="accent1"/>
                </a:solidFill>
              </a:rPr>
              <a:t>Primary </a:t>
            </a:r>
            <a:r>
              <a:rPr lang="en-US" altLang="en-US" sz="1800" b="1" dirty="0" smtClean="0">
                <a:solidFill>
                  <a:schemeClr val="accent1"/>
                </a:solidFill>
              </a:rPr>
              <a:t>outcome*</a:t>
            </a:r>
            <a:endParaRPr lang="en-US" altLang="en-US" sz="1800" b="1" dirty="0">
              <a:solidFill>
                <a:schemeClr val="accent1"/>
              </a:solidFill>
            </a:endParaRPr>
          </a:p>
        </p:txBody>
      </p:sp>
      <p:grpSp>
        <p:nvGrpSpPr>
          <p:cNvPr id="7" name="Group 6"/>
          <p:cNvGrpSpPr/>
          <p:nvPr/>
        </p:nvGrpSpPr>
        <p:grpSpPr>
          <a:xfrm>
            <a:off x="1247124" y="1727534"/>
            <a:ext cx="6527278" cy="3424255"/>
            <a:chOff x="1247124" y="1727534"/>
            <a:chExt cx="6527278" cy="3424255"/>
          </a:xfrm>
        </p:grpSpPr>
        <p:sp>
          <p:nvSpPr>
            <p:cNvPr id="40" name="Text Box 7"/>
            <p:cNvSpPr txBox="1">
              <a:spLocks noChangeArrowheads="1"/>
            </p:cNvSpPr>
            <p:nvPr/>
          </p:nvSpPr>
          <p:spPr bwMode="gray">
            <a:xfrm rot="16200000">
              <a:off x="94804" y="3068695"/>
              <a:ext cx="2606675" cy="3020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Probability of </a:t>
              </a:r>
              <a:r>
                <a:rPr lang="en-US" altLang="en-US" sz="1600" dirty="0" smtClean="0"/>
                <a:t>no event</a:t>
              </a:r>
              <a:endParaRPr lang="en-US" altLang="en-US" sz="1600" dirty="0"/>
            </a:p>
          </p:txBody>
        </p:sp>
        <p:sp>
          <p:nvSpPr>
            <p:cNvPr id="41" name="Text Box 9"/>
            <p:cNvSpPr txBox="1">
              <a:spLocks noChangeArrowheads="1"/>
            </p:cNvSpPr>
            <p:nvPr/>
          </p:nvSpPr>
          <p:spPr bwMode="gray">
            <a:xfrm>
              <a:off x="2016372" y="4609393"/>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0</a:t>
              </a:r>
            </a:p>
          </p:txBody>
        </p:sp>
        <p:sp>
          <p:nvSpPr>
            <p:cNvPr id="42" name="Line 10"/>
            <p:cNvSpPr>
              <a:spLocks noChangeShapeType="1"/>
            </p:cNvSpPr>
            <p:nvPr/>
          </p:nvSpPr>
          <p:spPr bwMode="gray">
            <a:xfrm>
              <a:off x="2311374" y="4537544"/>
              <a:ext cx="41395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3" name="Line 11"/>
            <p:cNvSpPr>
              <a:spLocks noChangeShapeType="1"/>
            </p:cNvSpPr>
            <p:nvPr/>
          </p:nvSpPr>
          <p:spPr bwMode="gray">
            <a:xfrm flipV="1">
              <a:off x="4029658" y="4542721"/>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FF0000"/>
                </a:solidFill>
              </a:endParaRPr>
            </a:p>
          </p:txBody>
        </p:sp>
        <p:sp>
          <p:nvSpPr>
            <p:cNvPr id="44" name="Text Box 12"/>
            <p:cNvSpPr txBox="1">
              <a:spLocks noChangeArrowheads="1"/>
            </p:cNvSpPr>
            <p:nvPr/>
          </p:nvSpPr>
          <p:spPr bwMode="gray">
            <a:xfrm>
              <a:off x="3620770" y="4609393"/>
              <a:ext cx="817851"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4</a:t>
              </a:r>
              <a:endParaRPr lang="en-US" altLang="en-US" sz="1600" dirty="0"/>
            </a:p>
          </p:txBody>
        </p:sp>
        <p:sp>
          <p:nvSpPr>
            <p:cNvPr id="45" name="Line 13"/>
            <p:cNvSpPr>
              <a:spLocks noChangeShapeType="1"/>
            </p:cNvSpPr>
            <p:nvPr/>
          </p:nvSpPr>
          <p:spPr bwMode="gray">
            <a:xfrm flipV="1">
              <a:off x="5646766" y="4542721"/>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FF0000"/>
                </a:solidFill>
              </a:endParaRPr>
            </a:p>
          </p:txBody>
        </p:sp>
        <p:sp>
          <p:nvSpPr>
            <p:cNvPr id="46" name="Text Box 14"/>
            <p:cNvSpPr txBox="1">
              <a:spLocks noChangeArrowheads="1"/>
            </p:cNvSpPr>
            <p:nvPr/>
          </p:nvSpPr>
          <p:spPr bwMode="gray">
            <a:xfrm>
              <a:off x="5243252" y="4609393"/>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8</a:t>
              </a:r>
              <a:endParaRPr lang="en-US" altLang="en-US" sz="1600" dirty="0"/>
            </a:p>
          </p:txBody>
        </p:sp>
        <p:sp>
          <p:nvSpPr>
            <p:cNvPr id="47" name="Text Box 19"/>
            <p:cNvSpPr txBox="1">
              <a:spLocks noChangeArrowheads="1"/>
            </p:cNvSpPr>
            <p:nvPr/>
          </p:nvSpPr>
          <p:spPr bwMode="gray">
            <a:xfrm>
              <a:off x="4686056" y="4907314"/>
              <a:ext cx="1161074"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Years</a:t>
              </a:r>
            </a:p>
          </p:txBody>
        </p:sp>
        <p:sp>
          <p:nvSpPr>
            <p:cNvPr id="48" name="Line 13"/>
            <p:cNvSpPr>
              <a:spLocks noChangeShapeType="1"/>
            </p:cNvSpPr>
            <p:nvPr/>
          </p:nvSpPr>
          <p:spPr bwMode="gray">
            <a:xfrm flipV="1">
              <a:off x="4825170" y="4542721"/>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FF0000"/>
                </a:solidFill>
              </a:endParaRPr>
            </a:p>
          </p:txBody>
        </p:sp>
        <p:sp>
          <p:nvSpPr>
            <p:cNvPr id="49" name="Text Box 14"/>
            <p:cNvSpPr txBox="1">
              <a:spLocks noChangeArrowheads="1"/>
            </p:cNvSpPr>
            <p:nvPr/>
          </p:nvSpPr>
          <p:spPr bwMode="gray">
            <a:xfrm>
              <a:off x="4415263" y="4609393"/>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6</a:t>
              </a:r>
              <a:endParaRPr lang="en-US" altLang="en-US" sz="1600" dirty="0"/>
            </a:p>
          </p:txBody>
        </p:sp>
        <p:sp>
          <p:nvSpPr>
            <p:cNvPr id="50" name="Line 11"/>
            <p:cNvSpPr>
              <a:spLocks noChangeShapeType="1"/>
            </p:cNvSpPr>
            <p:nvPr/>
          </p:nvSpPr>
          <p:spPr bwMode="gray">
            <a:xfrm flipV="1">
              <a:off x="3213768" y="4542721"/>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FF0000"/>
                </a:solidFill>
              </a:endParaRPr>
            </a:p>
          </p:txBody>
        </p:sp>
        <p:sp>
          <p:nvSpPr>
            <p:cNvPr id="51" name="Text Box 12"/>
            <p:cNvSpPr txBox="1">
              <a:spLocks noChangeArrowheads="1"/>
            </p:cNvSpPr>
            <p:nvPr/>
          </p:nvSpPr>
          <p:spPr bwMode="gray">
            <a:xfrm>
              <a:off x="2804880" y="4609393"/>
              <a:ext cx="817851"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2</a:t>
              </a:r>
            </a:p>
          </p:txBody>
        </p:sp>
        <p:sp>
          <p:nvSpPr>
            <p:cNvPr id="52" name="Text Box 35"/>
            <p:cNvSpPr txBox="1">
              <a:spLocks noChangeArrowheads="1"/>
            </p:cNvSpPr>
            <p:nvPr/>
          </p:nvSpPr>
          <p:spPr bwMode="gray">
            <a:xfrm>
              <a:off x="5390837" y="2367713"/>
              <a:ext cx="2369219"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Intensive therapy</a:t>
              </a:r>
            </a:p>
          </p:txBody>
        </p:sp>
        <p:sp>
          <p:nvSpPr>
            <p:cNvPr id="53" name="Text Box 36"/>
            <p:cNvSpPr txBox="1">
              <a:spLocks noChangeArrowheads="1"/>
            </p:cNvSpPr>
            <p:nvPr/>
          </p:nvSpPr>
          <p:spPr bwMode="gray">
            <a:xfrm>
              <a:off x="5351097" y="2911933"/>
              <a:ext cx="2369219"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Standard therapy</a:t>
              </a:r>
            </a:p>
          </p:txBody>
        </p:sp>
        <p:sp>
          <p:nvSpPr>
            <p:cNvPr id="54" name="Text Box 32"/>
            <p:cNvSpPr txBox="1">
              <a:spLocks noChangeArrowheads="1"/>
            </p:cNvSpPr>
            <p:nvPr/>
          </p:nvSpPr>
          <p:spPr bwMode="gray">
            <a:xfrm>
              <a:off x="2645941" y="3895439"/>
              <a:ext cx="5128461"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600" dirty="0" smtClean="0"/>
                <a:t/>
              </a:r>
              <a:br>
                <a:rPr lang="en-US" altLang="en-US" sz="1600" dirty="0" smtClean="0"/>
              </a:br>
              <a:r>
                <a:rPr lang="en-US" altLang="en-US" sz="1600" dirty="0" smtClean="0"/>
                <a:t>p = 0.14</a:t>
              </a:r>
              <a:endParaRPr lang="en-US" altLang="en-US" sz="1600" dirty="0"/>
            </a:p>
          </p:txBody>
        </p:sp>
        <p:sp>
          <p:nvSpPr>
            <p:cNvPr id="55" name="Freeform 33"/>
            <p:cNvSpPr>
              <a:spLocks/>
            </p:cNvSpPr>
            <p:nvPr/>
          </p:nvSpPr>
          <p:spPr bwMode="gray">
            <a:xfrm>
              <a:off x="2415307" y="1824580"/>
              <a:ext cx="2893361" cy="984123"/>
            </a:xfrm>
            <a:custGeom>
              <a:avLst/>
              <a:gdLst>
                <a:gd name="T0" fmla="*/ 0 w 2993"/>
                <a:gd name="T1" fmla="*/ 0 h 521"/>
                <a:gd name="T2" fmla="*/ 118 w 2993"/>
                <a:gd name="T3" fmla="*/ 43 h 521"/>
                <a:gd name="T4" fmla="*/ 220 w 2993"/>
                <a:gd name="T5" fmla="*/ 64 h 521"/>
                <a:gd name="T6" fmla="*/ 313 w 2993"/>
                <a:gd name="T7" fmla="*/ 89 h 521"/>
                <a:gd name="T8" fmla="*/ 364 w 2993"/>
                <a:gd name="T9" fmla="*/ 93 h 521"/>
                <a:gd name="T10" fmla="*/ 419 w 2993"/>
                <a:gd name="T11" fmla="*/ 104 h 521"/>
                <a:gd name="T12" fmla="*/ 482 w 2993"/>
                <a:gd name="T13" fmla="*/ 122 h 521"/>
                <a:gd name="T14" fmla="*/ 537 w 2993"/>
                <a:gd name="T15" fmla="*/ 129 h 521"/>
                <a:gd name="T16" fmla="*/ 562 w 2993"/>
                <a:gd name="T17" fmla="*/ 139 h 521"/>
                <a:gd name="T18" fmla="*/ 601 w 2993"/>
                <a:gd name="T19" fmla="*/ 139 h 521"/>
                <a:gd name="T20" fmla="*/ 685 w 2993"/>
                <a:gd name="T21" fmla="*/ 154 h 521"/>
                <a:gd name="T22" fmla="*/ 715 w 2993"/>
                <a:gd name="T23" fmla="*/ 161 h 521"/>
                <a:gd name="T24" fmla="*/ 749 w 2993"/>
                <a:gd name="T25" fmla="*/ 161 h 521"/>
                <a:gd name="T26" fmla="*/ 781 w 2993"/>
                <a:gd name="T27" fmla="*/ 167 h 521"/>
                <a:gd name="T28" fmla="*/ 810 w 2993"/>
                <a:gd name="T29" fmla="*/ 176 h 521"/>
                <a:gd name="T30" fmla="*/ 870 w 2993"/>
                <a:gd name="T31" fmla="*/ 182 h 521"/>
                <a:gd name="T32" fmla="*/ 922 w 2993"/>
                <a:gd name="T33" fmla="*/ 197 h 521"/>
                <a:gd name="T34" fmla="*/ 978 w 2993"/>
                <a:gd name="T35" fmla="*/ 203 h 521"/>
                <a:gd name="T36" fmla="*/ 1023 w 2993"/>
                <a:gd name="T37" fmla="*/ 215 h 521"/>
                <a:gd name="T38" fmla="*/ 1073 w 2993"/>
                <a:gd name="T39" fmla="*/ 215 h 521"/>
                <a:gd name="T40" fmla="*/ 1122 w 2993"/>
                <a:gd name="T41" fmla="*/ 221 h 521"/>
                <a:gd name="T42" fmla="*/ 1173 w 2993"/>
                <a:gd name="T43" fmla="*/ 232 h 521"/>
                <a:gd name="T44" fmla="*/ 1260 w 2993"/>
                <a:gd name="T45" fmla="*/ 254 h 521"/>
                <a:gd name="T46" fmla="*/ 1292 w 2993"/>
                <a:gd name="T47" fmla="*/ 263 h 521"/>
                <a:gd name="T48" fmla="*/ 1307 w 2993"/>
                <a:gd name="T49" fmla="*/ 272 h 521"/>
                <a:gd name="T50" fmla="*/ 1349 w 2993"/>
                <a:gd name="T51" fmla="*/ 281 h 521"/>
                <a:gd name="T52" fmla="*/ 1356 w 2993"/>
                <a:gd name="T53" fmla="*/ 286 h 521"/>
                <a:gd name="T54" fmla="*/ 1390 w 2993"/>
                <a:gd name="T55" fmla="*/ 289 h 521"/>
                <a:gd name="T56" fmla="*/ 1489 w 2993"/>
                <a:gd name="T57" fmla="*/ 297 h 521"/>
                <a:gd name="T58" fmla="*/ 1539 w 2993"/>
                <a:gd name="T59" fmla="*/ 308 h 521"/>
                <a:gd name="T60" fmla="*/ 1572 w 2993"/>
                <a:gd name="T61" fmla="*/ 315 h 521"/>
                <a:gd name="T62" fmla="*/ 1616 w 2993"/>
                <a:gd name="T63" fmla="*/ 310 h 521"/>
                <a:gd name="T64" fmla="*/ 1671 w 2993"/>
                <a:gd name="T65" fmla="*/ 328 h 521"/>
                <a:gd name="T66" fmla="*/ 1696 w 2993"/>
                <a:gd name="T67" fmla="*/ 322 h 521"/>
                <a:gd name="T68" fmla="*/ 1734 w 2993"/>
                <a:gd name="T69" fmla="*/ 322 h 521"/>
                <a:gd name="T70" fmla="*/ 1785 w 2993"/>
                <a:gd name="T71" fmla="*/ 336 h 521"/>
                <a:gd name="T72" fmla="*/ 1868 w 2993"/>
                <a:gd name="T73" fmla="*/ 347 h 521"/>
                <a:gd name="T74" fmla="*/ 1956 w 2993"/>
                <a:gd name="T75" fmla="*/ 358 h 521"/>
                <a:gd name="T76" fmla="*/ 2018 w 2993"/>
                <a:gd name="T77" fmla="*/ 364 h 521"/>
                <a:gd name="T78" fmla="*/ 2069 w 2993"/>
                <a:gd name="T79" fmla="*/ 373 h 521"/>
                <a:gd name="T80" fmla="*/ 2136 w 2993"/>
                <a:gd name="T81" fmla="*/ 393 h 521"/>
                <a:gd name="T82" fmla="*/ 2191 w 2993"/>
                <a:gd name="T83" fmla="*/ 397 h 521"/>
                <a:gd name="T84" fmla="*/ 2232 w 2993"/>
                <a:gd name="T85" fmla="*/ 404 h 521"/>
                <a:gd name="T86" fmla="*/ 2244 w 2993"/>
                <a:gd name="T87" fmla="*/ 410 h 521"/>
                <a:gd name="T88" fmla="*/ 2280 w 2993"/>
                <a:gd name="T89" fmla="*/ 407 h 521"/>
                <a:gd name="T90" fmla="*/ 2313 w 2993"/>
                <a:gd name="T91" fmla="*/ 411 h 521"/>
                <a:gd name="T92" fmla="*/ 2343 w 2993"/>
                <a:gd name="T93" fmla="*/ 408 h 521"/>
                <a:gd name="T94" fmla="*/ 2384 w 2993"/>
                <a:gd name="T95" fmla="*/ 410 h 521"/>
                <a:gd name="T96" fmla="*/ 2415 w 2993"/>
                <a:gd name="T97" fmla="*/ 422 h 521"/>
                <a:gd name="T98" fmla="*/ 2533 w 2993"/>
                <a:gd name="T99" fmla="*/ 426 h 521"/>
                <a:gd name="T100" fmla="*/ 2584 w 2993"/>
                <a:gd name="T101" fmla="*/ 426 h 521"/>
                <a:gd name="T102" fmla="*/ 2643 w 2993"/>
                <a:gd name="T103" fmla="*/ 433 h 521"/>
                <a:gd name="T104" fmla="*/ 2711 w 2993"/>
                <a:gd name="T105" fmla="*/ 435 h 521"/>
                <a:gd name="T106" fmla="*/ 2718 w 2993"/>
                <a:gd name="T107" fmla="*/ 451 h 521"/>
                <a:gd name="T108" fmla="*/ 2770 w 2993"/>
                <a:gd name="T109" fmla="*/ 449 h 521"/>
                <a:gd name="T110" fmla="*/ 2905 w 2993"/>
                <a:gd name="T111" fmla="*/ 451 h 521"/>
                <a:gd name="T112" fmla="*/ 2910 w 2993"/>
                <a:gd name="T113" fmla="*/ 469 h 521"/>
                <a:gd name="T114" fmla="*/ 2989 w 2993"/>
                <a:gd name="T115" fmla="*/ 464 h 521"/>
                <a:gd name="T116" fmla="*/ 2993 w 2993"/>
                <a:gd name="T117"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3" h="521">
                  <a:moveTo>
                    <a:pt x="0" y="0"/>
                  </a:moveTo>
                  <a:lnTo>
                    <a:pt x="118" y="43"/>
                  </a:lnTo>
                  <a:lnTo>
                    <a:pt x="220" y="64"/>
                  </a:lnTo>
                  <a:lnTo>
                    <a:pt x="313" y="89"/>
                  </a:lnTo>
                  <a:lnTo>
                    <a:pt x="364" y="93"/>
                  </a:lnTo>
                  <a:lnTo>
                    <a:pt x="419" y="104"/>
                  </a:lnTo>
                  <a:lnTo>
                    <a:pt x="482" y="122"/>
                  </a:lnTo>
                  <a:lnTo>
                    <a:pt x="537" y="129"/>
                  </a:lnTo>
                  <a:lnTo>
                    <a:pt x="562" y="139"/>
                  </a:lnTo>
                  <a:lnTo>
                    <a:pt x="601" y="139"/>
                  </a:lnTo>
                  <a:lnTo>
                    <a:pt x="685" y="154"/>
                  </a:lnTo>
                  <a:lnTo>
                    <a:pt x="715" y="161"/>
                  </a:lnTo>
                  <a:lnTo>
                    <a:pt x="749" y="161"/>
                  </a:lnTo>
                  <a:lnTo>
                    <a:pt x="781" y="167"/>
                  </a:lnTo>
                  <a:lnTo>
                    <a:pt x="810" y="176"/>
                  </a:lnTo>
                  <a:lnTo>
                    <a:pt x="870" y="182"/>
                  </a:lnTo>
                  <a:lnTo>
                    <a:pt x="922" y="197"/>
                  </a:lnTo>
                  <a:lnTo>
                    <a:pt x="978" y="203"/>
                  </a:lnTo>
                  <a:lnTo>
                    <a:pt x="1023" y="215"/>
                  </a:lnTo>
                  <a:lnTo>
                    <a:pt x="1073" y="215"/>
                  </a:lnTo>
                  <a:lnTo>
                    <a:pt x="1122" y="221"/>
                  </a:lnTo>
                  <a:lnTo>
                    <a:pt x="1173" y="232"/>
                  </a:lnTo>
                  <a:lnTo>
                    <a:pt x="1260" y="254"/>
                  </a:lnTo>
                  <a:lnTo>
                    <a:pt x="1292" y="263"/>
                  </a:lnTo>
                  <a:lnTo>
                    <a:pt x="1307" y="272"/>
                  </a:lnTo>
                  <a:lnTo>
                    <a:pt x="1349" y="281"/>
                  </a:lnTo>
                  <a:lnTo>
                    <a:pt x="1356" y="286"/>
                  </a:lnTo>
                  <a:lnTo>
                    <a:pt x="1390" y="289"/>
                  </a:lnTo>
                  <a:lnTo>
                    <a:pt x="1489" y="297"/>
                  </a:lnTo>
                  <a:lnTo>
                    <a:pt x="1539" y="308"/>
                  </a:lnTo>
                  <a:lnTo>
                    <a:pt x="1572" y="315"/>
                  </a:lnTo>
                  <a:lnTo>
                    <a:pt x="1616" y="310"/>
                  </a:lnTo>
                  <a:lnTo>
                    <a:pt x="1671" y="328"/>
                  </a:lnTo>
                  <a:lnTo>
                    <a:pt x="1696" y="322"/>
                  </a:lnTo>
                  <a:lnTo>
                    <a:pt x="1734" y="322"/>
                  </a:lnTo>
                  <a:lnTo>
                    <a:pt x="1785" y="336"/>
                  </a:lnTo>
                  <a:lnTo>
                    <a:pt x="1868" y="347"/>
                  </a:lnTo>
                  <a:lnTo>
                    <a:pt x="1956" y="358"/>
                  </a:lnTo>
                  <a:lnTo>
                    <a:pt x="2018" y="364"/>
                  </a:lnTo>
                  <a:lnTo>
                    <a:pt x="2069" y="373"/>
                  </a:lnTo>
                  <a:lnTo>
                    <a:pt x="2136" y="393"/>
                  </a:lnTo>
                  <a:lnTo>
                    <a:pt x="2191" y="397"/>
                  </a:lnTo>
                  <a:lnTo>
                    <a:pt x="2232" y="404"/>
                  </a:lnTo>
                  <a:lnTo>
                    <a:pt x="2244" y="410"/>
                  </a:lnTo>
                  <a:lnTo>
                    <a:pt x="2280" y="407"/>
                  </a:lnTo>
                  <a:lnTo>
                    <a:pt x="2313" y="411"/>
                  </a:lnTo>
                  <a:lnTo>
                    <a:pt x="2343" y="408"/>
                  </a:lnTo>
                  <a:lnTo>
                    <a:pt x="2384" y="410"/>
                  </a:lnTo>
                  <a:lnTo>
                    <a:pt x="2415" y="422"/>
                  </a:lnTo>
                  <a:lnTo>
                    <a:pt x="2533" y="426"/>
                  </a:lnTo>
                  <a:lnTo>
                    <a:pt x="2584" y="426"/>
                  </a:lnTo>
                  <a:lnTo>
                    <a:pt x="2643" y="433"/>
                  </a:lnTo>
                  <a:lnTo>
                    <a:pt x="2711" y="435"/>
                  </a:lnTo>
                  <a:lnTo>
                    <a:pt x="2718" y="451"/>
                  </a:lnTo>
                  <a:lnTo>
                    <a:pt x="2770" y="449"/>
                  </a:lnTo>
                  <a:lnTo>
                    <a:pt x="2905" y="451"/>
                  </a:lnTo>
                  <a:lnTo>
                    <a:pt x="2910" y="469"/>
                  </a:lnTo>
                  <a:lnTo>
                    <a:pt x="2989" y="464"/>
                  </a:lnTo>
                  <a:lnTo>
                    <a:pt x="2993" y="521"/>
                  </a:lnTo>
                </a:path>
              </a:pathLst>
            </a:custGeom>
            <a:noFill/>
            <a:ln w="28575"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Freeform 34"/>
            <p:cNvSpPr>
              <a:spLocks/>
            </p:cNvSpPr>
            <p:nvPr/>
          </p:nvSpPr>
          <p:spPr bwMode="gray">
            <a:xfrm>
              <a:off x="2418207" y="1849136"/>
              <a:ext cx="2972630" cy="965235"/>
            </a:xfrm>
            <a:custGeom>
              <a:avLst/>
              <a:gdLst>
                <a:gd name="T0" fmla="*/ 0 w 3075"/>
                <a:gd name="T1" fmla="*/ 0 h 511"/>
                <a:gd name="T2" fmla="*/ 51 w 3075"/>
                <a:gd name="T3" fmla="*/ 18 h 511"/>
                <a:gd name="T4" fmla="*/ 104 w 3075"/>
                <a:gd name="T5" fmla="*/ 45 h 511"/>
                <a:gd name="T6" fmla="*/ 159 w 3075"/>
                <a:gd name="T7" fmla="*/ 61 h 511"/>
                <a:gd name="T8" fmla="*/ 197 w 3075"/>
                <a:gd name="T9" fmla="*/ 64 h 511"/>
                <a:gd name="T10" fmla="*/ 245 w 3075"/>
                <a:gd name="T11" fmla="*/ 81 h 511"/>
                <a:gd name="T12" fmla="*/ 292 w 3075"/>
                <a:gd name="T13" fmla="*/ 95 h 511"/>
                <a:gd name="T14" fmla="*/ 350 w 3075"/>
                <a:gd name="T15" fmla="*/ 107 h 511"/>
                <a:gd name="T16" fmla="*/ 438 w 3075"/>
                <a:gd name="T17" fmla="*/ 127 h 511"/>
                <a:gd name="T18" fmla="*/ 478 w 3075"/>
                <a:gd name="T19" fmla="*/ 138 h 511"/>
                <a:gd name="T20" fmla="*/ 520 w 3075"/>
                <a:gd name="T21" fmla="*/ 157 h 511"/>
                <a:gd name="T22" fmla="*/ 565 w 3075"/>
                <a:gd name="T23" fmla="*/ 157 h 511"/>
                <a:gd name="T24" fmla="*/ 603 w 3075"/>
                <a:gd name="T25" fmla="*/ 170 h 511"/>
                <a:gd name="T26" fmla="*/ 656 w 3075"/>
                <a:gd name="T27" fmla="*/ 177 h 511"/>
                <a:gd name="T28" fmla="*/ 713 w 3075"/>
                <a:gd name="T29" fmla="*/ 175 h 511"/>
                <a:gd name="T30" fmla="*/ 743 w 3075"/>
                <a:gd name="T31" fmla="*/ 193 h 511"/>
                <a:gd name="T32" fmla="*/ 791 w 3075"/>
                <a:gd name="T33" fmla="*/ 204 h 511"/>
                <a:gd name="T34" fmla="*/ 833 w 3075"/>
                <a:gd name="T35" fmla="*/ 205 h 511"/>
                <a:gd name="T36" fmla="*/ 869 w 3075"/>
                <a:gd name="T37" fmla="*/ 217 h 511"/>
                <a:gd name="T38" fmla="*/ 906 w 3075"/>
                <a:gd name="T39" fmla="*/ 234 h 511"/>
                <a:gd name="T40" fmla="*/ 952 w 3075"/>
                <a:gd name="T41" fmla="*/ 238 h 511"/>
                <a:gd name="T42" fmla="*/ 1011 w 3075"/>
                <a:gd name="T43" fmla="*/ 241 h 511"/>
                <a:gd name="T44" fmla="*/ 1059 w 3075"/>
                <a:gd name="T45" fmla="*/ 243 h 511"/>
                <a:gd name="T46" fmla="*/ 1103 w 3075"/>
                <a:gd name="T47" fmla="*/ 250 h 511"/>
                <a:gd name="T48" fmla="*/ 1159 w 3075"/>
                <a:gd name="T49" fmla="*/ 264 h 511"/>
                <a:gd name="T50" fmla="*/ 1179 w 3075"/>
                <a:gd name="T51" fmla="*/ 268 h 511"/>
                <a:gd name="T52" fmla="*/ 1214 w 3075"/>
                <a:gd name="T53" fmla="*/ 268 h 511"/>
                <a:gd name="T54" fmla="*/ 1235 w 3075"/>
                <a:gd name="T55" fmla="*/ 270 h 511"/>
                <a:gd name="T56" fmla="*/ 1290 w 3075"/>
                <a:gd name="T57" fmla="*/ 289 h 511"/>
                <a:gd name="T58" fmla="*/ 1352 w 3075"/>
                <a:gd name="T59" fmla="*/ 293 h 511"/>
                <a:gd name="T60" fmla="*/ 1400 w 3075"/>
                <a:gd name="T61" fmla="*/ 314 h 511"/>
                <a:gd name="T62" fmla="*/ 1438 w 3075"/>
                <a:gd name="T63" fmla="*/ 318 h 511"/>
                <a:gd name="T64" fmla="*/ 1487 w 3075"/>
                <a:gd name="T65" fmla="*/ 328 h 511"/>
                <a:gd name="T66" fmla="*/ 1538 w 3075"/>
                <a:gd name="T67" fmla="*/ 328 h 511"/>
                <a:gd name="T68" fmla="*/ 1565 w 3075"/>
                <a:gd name="T69" fmla="*/ 342 h 511"/>
                <a:gd name="T70" fmla="*/ 1645 w 3075"/>
                <a:gd name="T71" fmla="*/ 343 h 511"/>
                <a:gd name="T72" fmla="*/ 1669 w 3075"/>
                <a:gd name="T73" fmla="*/ 357 h 511"/>
                <a:gd name="T74" fmla="*/ 1720 w 3075"/>
                <a:gd name="T75" fmla="*/ 361 h 511"/>
                <a:gd name="T76" fmla="*/ 1758 w 3075"/>
                <a:gd name="T77" fmla="*/ 368 h 511"/>
                <a:gd name="T78" fmla="*/ 1796 w 3075"/>
                <a:gd name="T79" fmla="*/ 379 h 511"/>
                <a:gd name="T80" fmla="*/ 1834 w 3075"/>
                <a:gd name="T81" fmla="*/ 385 h 511"/>
                <a:gd name="T82" fmla="*/ 1857 w 3075"/>
                <a:gd name="T83" fmla="*/ 386 h 511"/>
                <a:gd name="T84" fmla="*/ 1868 w 3075"/>
                <a:gd name="T85" fmla="*/ 404 h 511"/>
                <a:gd name="T86" fmla="*/ 1996 w 3075"/>
                <a:gd name="T87" fmla="*/ 410 h 511"/>
                <a:gd name="T88" fmla="*/ 2005 w 3075"/>
                <a:gd name="T89" fmla="*/ 420 h 511"/>
                <a:gd name="T90" fmla="*/ 2025 w 3075"/>
                <a:gd name="T91" fmla="*/ 422 h 511"/>
                <a:gd name="T92" fmla="*/ 2068 w 3075"/>
                <a:gd name="T93" fmla="*/ 422 h 511"/>
                <a:gd name="T94" fmla="*/ 2109 w 3075"/>
                <a:gd name="T95" fmla="*/ 425 h 511"/>
                <a:gd name="T96" fmla="*/ 2153 w 3075"/>
                <a:gd name="T97" fmla="*/ 429 h 511"/>
                <a:gd name="T98" fmla="*/ 2301 w 3075"/>
                <a:gd name="T99" fmla="*/ 440 h 511"/>
                <a:gd name="T100" fmla="*/ 2355 w 3075"/>
                <a:gd name="T101" fmla="*/ 454 h 511"/>
                <a:gd name="T102" fmla="*/ 2436 w 3075"/>
                <a:gd name="T103" fmla="*/ 474 h 511"/>
                <a:gd name="T104" fmla="*/ 2597 w 3075"/>
                <a:gd name="T105" fmla="*/ 474 h 511"/>
                <a:gd name="T106" fmla="*/ 2617 w 3075"/>
                <a:gd name="T107" fmla="*/ 490 h 511"/>
                <a:gd name="T108" fmla="*/ 2689 w 3075"/>
                <a:gd name="T109" fmla="*/ 486 h 511"/>
                <a:gd name="T110" fmla="*/ 2699 w 3075"/>
                <a:gd name="T111" fmla="*/ 500 h 511"/>
                <a:gd name="T112" fmla="*/ 2748 w 3075"/>
                <a:gd name="T113" fmla="*/ 497 h 511"/>
                <a:gd name="T114" fmla="*/ 2832 w 3075"/>
                <a:gd name="T115" fmla="*/ 493 h 511"/>
                <a:gd name="T116" fmla="*/ 2845 w 3075"/>
                <a:gd name="T117" fmla="*/ 511 h 511"/>
                <a:gd name="T118" fmla="*/ 3075 w 3075"/>
                <a:gd name="T119" fmla="*/ 50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75" h="511">
                  <a:moveTo>
                    <a:pt x="0" y="0"/>
                  </a:moveTo>
                  <a:lnTo>
                    <a:pt x="51" y="18"/>
                  </a:lnTo>
                  <a:lnTo>
                    <a:pt x="104" y="45"/>
                  </a:lnTo>
                  <a:lnTo>
                    <a:pt x="159" y="61"/>
                  </a:lnTo>
                  <a:lnTo>
                    <a:pt x="197" y="64"/>
                  </a:lnTo>
                  <a:lnTo>
                    <a:pt x="245" y="81"/>
                  </a:lnTo>
                  <a:lnTo>
                    <a:pt x="292" y="95"/>
                  </a:lnTo>
                  <a:lnTo>
                    <a:pt x="350" y="107"/>
                  </a:lnTo>
                  <a:lnTo>
                    <a:pt x="438" y="127"/>
                  </a:lnTo>
                  <a:lnTo>
                    <a:pt x="478" y="138"/>
                  </a:lnTo>
                  <a:lnTo>
                    <a:pt x="520" y="157"/>
                  </a:lnTo>
                  <a:lnTo>
                    <a:pt x="565" y="157"/>
                  </a:lnTo>
                  <a:lnTo>
                    <a:pt x="603" y="170"/>
                  </a:lnTo>
                  <a:lnTo>
                    <a:pt x="656" y="177"/>
                  </a:lnTo>
                  <a:lnTo>
                    <a:pt x="713" y="175"/>
                  </a:lnTo>
                  <a:lnTo>
                    <a:pt x="743" y="193"/>
                  </a:lnTo>
                  <a:lnTo>
                    <a:pt x="791" y="204"/>
                  </a:lnTo>
                  <a:lnTo>
                    <a:pt x="833" y="205"/>
                  </a:lnTo>
                  <a:lnTo>
                    <a:pt x="869" y="217"/>
                  </a:lnTo>
                  <a:lnTo>
                    <a:pt x="906" y="234"/>
                  </a:lnTo>
                  <a:lnTo>
                    <a:pt x="952" y="238"/>
                  </a:lnTo>
                  <a:lnTo>
                    <a:pt x="1011" y="241"/>
                  </a:lnTo>
                  <a:lnTo>
                    <a:pt x="1059" y="243"/>
                  </a:lnTo>
                  <a:lnTo>
                    <a:pt x="1103" y="250"/>
                  </a:lnTo>
                  <a:lnTo>
                    <a:pt x="1159" y="264"/>
                  </a:lnTo>
                  <a:lnTo>
                    <a:pt x="1179" y="268"/>
                  </a:lnTo>
                  <a:lnTo>
                    <a:pt x="1214" y="268"/>
                  </a:lnTo>
                  <a:lnTo>
                    <a:pt x="1235" y="270"/>
                  </a:lnTo>
                  <a:lnTo>
                    <a:pt x="1290" y="289"/>
                  </a:lnTo>
                  <a:lnTo>
                    <a:pt x="1352" y="293"/>
                  </a:lnTo>
                  <a:lnTo>
                    <a:pt x="1400" y="314"/>
                  </a:lnTo>
                  <a:lnTo>
                    <a:pt x="1438" y="318"/>
                  </a:lnTo>
                  <a:lnTo>
                    <a:pt x="1487" y="328"/>
                  </a:lnTo>
                  <a:lnTo>
                    <a:pt x="1538" y="328"/>
                  </a:lnTo>
                  <a:lnTo>
                    <a:pt x="1565" y="342"/>
                  </a:lnTo>
                  <a:lnTo>
                    <a:pt x="1645" y="343"/>
                  </a:lnTo>
                  <a:lnTo>
                    <a:pt x="1669" y="357"/>
                  </a:lnTo>
                  <a:lnTo>
                    <a:pt x="1720" y="361"/>
                  </a:lnTo>
                  <a:lnTo>
                    <a:pt x="1758" y="368"/>
                  </a:lnTo>
                  <a:lnTo>
                    <a:pt x="1796" y="379"/>
                  </a:lnTo>
                  <a:lnTo>
                    <a:pt x="1834" y="385"/>
                  </a:lnTo>
                  <a:lnTo>
                    <a:pt x="1857" y="386"/>
                  </a:lnTo>
                  <a:lnTo>
                    <a:pt x="1868" y="404"/>
                  </a:lnTo>
                  <a:lnTo>
                    <a:pt x="1996" y="410"/>
                  </a:lnTo>
                  <a:lnTo>
                    <a:pt x="2005" y="420"/>
                  </a:lnTo>
                  <a:lnTo>
                    <a:pt x="2025" y="422"/>
                  </a:lnTo>
                  <a:lnTo>
                    <a:pt x="2068" y="422"/>
                  </a:lnTo>
                  <a:lnTo>
                    <a:pt x="2109" y="425"/>
                  </a:lnTo>
                  <a:lnTo>
                    <a:pt x="2153" y="429"/>
                  </a:lnTo>
                  <a:lnTo>
                    <a:pt x="2301" y="440"/>
                  </a:lnTo>
                  <a:lnTo>
                    <a:pt x="2355" y="454"/>
                  </a:lnTo>
                  <a:lnTo>
                    <a:pt x="2436" y="474"/>
                  </a:lnTo>
                  <a:lnTo>
                    <a:pt x="2597" y="474"/>
                  </a:lnTo>
                  <a:lnTo>
                    <a:pt x="2617" y="490"/>
                  </a:lnTo>
                  <a:lnTo>
                    <a:pt x="2689" y="486"/>
                  </a:lnTo>
                  <a:lnTo>
                    <a:pt x="2699" y="500"/>
                  </a:lnTo>
                  <a:lnTo>
                    <a:pt x="2748" y="497"/>
                  </a:lnTo>
                  <a:lnTo>
                    <a:pt x="2832" y="493"/>
                  </a:lnTo>
                  <a:lnTo>
                    <a:pt x="2845" y="511"/>
                  </a:lnTo>
                  <a:lnTo>
                    <a:pt x="3075" y="504"/>
                  </a:lnTo>
                </a:path>
              </a:pathLst>
            </a:custGeom>
            <a:noFill/>
            <a:ln w="28575" cmpd="sng">
              <a:solidFill>
                <a:srgbClr val="6482C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9" name="Line 15"/>
            <p:cNvSpPr>
              <a:spLocks noChangeShapeType="1"/>
            </p:cNvSpPr>
            <p:nvPr/>
          </p:nvSpPr>
          <p:spPr bwMode="gray">
            <a:xfrm flipV="1">
              <a:off x="6447726" y="4542721"/>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FF0000"/>
                </a:solidFill>
              </a:endParaRPr>
            </a:p>
          </p:txBody>
        </p:sp>
        <p:sp>
          <p:nvSpPr>
            <p:cNvPr id="60" name="Text Box 16"/>
            <p:cNvSpPr txBox="1">
              <a:spLocks noChangeArrowheads="1"/>
            </p:cNvSpPr>
            <p:nvPr/>
          </p:nvSpPr>
          <p:spPr bwMode="gray">
            <a:xfrm>
              <a:off x="6041056" y="4609393"/>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10</a:t>
              </a:r>
              <a:endParaRPr lang="en-US" altLang="en-US" sz="1600" dirty="0"/>
            </a:p>
          </p:txBody>
        </p:sp>
        <p:sp>
          <p:nvSpPr>
            <p:cNvPr id="61" name="Line 8"/>
            <p:cNvSpPr>
              <a:spLocks noChangeShapeType="1"/>
            </p:cNvSpPr>
            <p:nvPr/>
          </p:nvSpPr>
          <p:spPr bwMode="gray">
            <a:xfrm flipV="1">
              <a:off x="2407687" y="1824579"/>
              <a:ext cx="0" cy="2712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2" name="Line 22"/>
            <p:cNvSpPr>
              <a:spLocks noChangeShapeType="1"/>
            </p:cNvSpPr>
            <p:nvPr/>
          </p:nvSpPr>
          <p:spPr bwMode="gray">
            <a:xfrm rot="16200000" flipV="1">
              <a:off x="2356373" y="3950674"/>
              <a:ext cx="0" cy="90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3" name="Text Box 23"/>
            <p:cNvSpPr txBox="1">
              <a:spLocks noChangeArrowheads="1"/>
            </p:cNvSpPr>
            <p:nvPr/>
          </p:nvSpPr>
          <p:spPr bwMode="gray">
            <a:xfrm>
              <a:off x="1513306" y="3872643"/>
              <a:ext cx="66198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0.20</a:t>
              </a:r>
              <a:endParaRPr lang="en-US" altLang="en-US" sz="1600" dirty="0"/>
            </a:p>
          </p:txBody>
        </p:sp>
        <p:sp>
          <p:nvSpPr>
            <p:cNvPr id="64" name="Line 24"/>
            <p:cNvSpPr>
              <a:spLocks noChangeShapeType="1"/>
            </p:cNvSpPr>
            <p:nvPr/>
          </p:nvSpPr>
          <p:spPr bwMode="gray">
            <a:xfrm rot="16200000" flipV="1">
              <a:off x="2358278" y="3408804"/>
              <a:ext cx="0" cy="90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5" name="Text Box 25"/>
            <p:cNvSpPr txBox="1">
              <a:spLocks noChangeArrowheads="1"/>
            </p:cNvSpPr>
            <p:nvPr/>
          </p:nvSpPr>
          <p:spPr bwMode="gray">
            <a:xfrm>
              <a:off x="1501495" y="3329960"/>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0.40</a:t>
              </a:r>
              <a:endParaRPr lang="en-US" altLang="en-US" sz="1600" dirty="0"/>
            </a:p>
          </p:txBody>
        </p:sp>
        <p:sp>
          <p:nvSpPr>
            <p:cNvPr id="66" name="Line 26"/>
            <p:cNvSpPr>
              <a:spLocks noChangeShapeType="1"/>
            </p:cNvSpPr>
            <p:nvPr/>
          </p:nvSpPr>
          <p:spPr bwMode="gray">
            <a:xfrm rot="16200000" flipV="1">
              <a:off x="2356373" y="2866934"/>
              <a:ext cx="0" cy="90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7" name="Text Box 27"/>
            <p:cNvSpPr txBox="1">
              <a:spLocks noChangeArrowheads="1"/>
            </p:cNvSpPr>
            <p:nvPr/>
          </p:nvSpPr>
          <p:spPr bwMode="gray">
            <a:xfrm>
              <a:off x="1507467" y="2796248"/>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0.60</a:t>
              </a:r>
              <a:endParaRPr lang="en-US" altLang="en-US" sz="1600" dirty="0"/>
            </a:p>
          </p:txBody>
        </p:sp>
        <p:sp>
          <p:nvSpPr>
            <p:cNvPr id="68" name="Line 28"/>
            <p:cNvSpPr>
              <a:spLocks noChangeShapeType="1"/>
            </p:cNvSpPr>
            <p:nvPr/>
          </p:nvSpPr>
          <p:spPr bwMode="gray">
            <a:xfrm rot="16200000" flipV="1">
              <a:off x="2356373" y="2325064"/>
              <a:ext cx="0" cy="90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9" name="Text Box 29"/>
            <p:cNvSpPr txBox="1">
              <a:spLocks noChangeArrowheads="1"/>
            </p:cNvSpPr>
            <p:nvPr/>
          </p:nvSpPr>
          <p:spPr bwMode="gray">
            <a:xfrm>
              <a:off x="1498976" y="2245476"/>
              <a:ext cx="6619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0.80</a:t>
              </a:r>
              <a:endParaRPr lang="en-US" altLang="en-US" sz="1600" dirty="0"/>
            </a:p>
          </p:txBody>
        </p:sp>
        <p:sp>
          <p:nvSpPr>
            <p:cNvPr id="70" name="Line 30"/>
            <p:cNvSpPr>
              <a:spLocks noChangeShapeType="1"/>
            </p:cNvSpPr>
            <p:nvPr/>
          </p:nvSpPr>
          <p:spPr bwMode="gray">
            <a:xfrm rot="16200000" flipV="1">
              <a:off x="2358083" y="1783194"/>
              <a:ext cx="0" cy="90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71" name="Text Box 21"/>
            <p:cNvSpPr txBox="1">
              <a:spLocks noChangeArrowheads="1"/>
            </p:cNvSpPr>
            <p:nvPr/>
          </p:nvSpPr>
          <p:spPr bwMode="gray">
            <a:xfrm>
              <a:off x="1352475" y="4405778"/>
              <a:ext cx="817852" cy="2460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0.00</a:t>
              </a:r>
              <a:endParaRPr lang="en-US" altLang="en-US" sz="1600" dirty="0"/>
            </a:p>
          </p:txBody>
        </p:sp>
        <p:sp>
          <p:nvSpPr>
            <p:cNvPr id="72" name="Text Box 31"/>
            <p:cNvSpPr txBox="1">
              <a:spLocks noChangeArrowheads="1"/>
            </p:cNvSpPr>
            <p:nvPr/>
          </p:nvSpPr>
          <p:spPr bwMode="gray">
            <a:xfrm>
              <a:off x="1352475" y="1727534"/>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1.00</a:t>
              </a:r>
              <a:endParaRPr lang="en-US" altLang="en-US" sz="1600" dirty="0"/>
            </a:p>
          </p:txBody>
        </p:sp>
      </p:grpSp>
    </p:spTree>
    <p:extLst>
      <p:ext uri="{BB962C8B-B14F-4D97-AF65-F5344CB8AC3E}">
        <p14:creationId xmlns:p14="http://schemas.microsoft.com/office/powerpoint/2010/main" val="239179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75AB6-7A68-6647-A890-D427CB75FB29}"/>
              </a:ext>
            </a:extLst>
          </p:cNvPr>
          <p:cNvSpPr>
            <a:spLocks noGrp="1"/>
          </p:cNvSpPr>
          <p:nvPr>
            <p:ph type="title"/>
          </p:nvPr>
        </p:nvSpPr>
        <p:spPr/>
        <p:txBody>
          <a:bodyPr/>
          <a:lstStyle/>
          <a:p>
            <a:r>
              <a:rPr lang="nl-NL" dirty="0" err="1"/>
              <a:t>Disclosures</a:t>
            </a:r>
            <a:endParaRPr lang="nl-NL" dirty="0"/>
          </a:p>
        </p:txBody>
      </p:sp>
      <p:sp>
        <p:nvSpPr>
          <p:cNvPr id="3" name="Tijdelijke aanduiding voor inhoud 2">
            <a:extLst>
              <a:ext uri="{FF2B5EF4-FFF2-40B4-BE49-F238E27FC236}">
                <a16:creationId xmlns:a16="http://schemas.microsoft.com/office/drawing/2014/main" id="{B64D317B-9F6E-B348-B441-B2126A4C412F}"/>
              </a:ext>
            </a:extLst>
          </p:cNvPr>
          <p:cNvSpPr>
            <a:spLocks noGrp="1"/>
          </p:cNvSpPr>
          <p:nvPr>
            <p:ph sz="half" idx="1"/>
          </p:nvPr>
        </p:nvSpPr>
        <p:spPr/>
        <p:txBody>
          <a:bodyPr/>
          <a:lstStyle/>
          <a:p>
            <a:endParaRPr lang="nl-NL" dirty="0"/>
          </a:p>
        </p:txBody>
      </p:sp>
      <p:sp>
        <p:nvSpPr>
          <p:cNvPr id="4" name="Tijdelijke aanduiding voor inhoud 3">
            <a:extLst>
              <a:ext uri="{FF2B5EF4-FFF2-40B4-BE49-F238E27FC236}">
                <a16:creationId xmlns:a16="http://schemas.microsoft.com/office/drawing/2014/main" id="{874175D9-8CC8-C94A-81B6-7D36918C5FC4}"/>
              </a:ext>
            </a:extLst>
          </p:cNvPr>
          <p:cNvSpPr>
            <a:spLocks noGrp="1"/>
          </p:cNvSpPr>
          <p:nvPr>
            <p:ph sz="half" idx="2"/>
          </p:nvPr>
        </p:nvSpPr>
        <p:spPr/>
        <p:txBody>
          <a:bodyPr/>
          <a:lstStyle/>
          <a:p>
            <a:endParaRPr lang="nl-NL" dirty="0"/>
          </a:p>
        </p:txBody>
      </p:sp>
    </p:spTree>
    <p:extLst>
      <p:ext uri="{BB962C8B-B14F-4D97-AF65-F5344CB8AC3E}">
        <p14:creationId xmlns:p14="http://schemas.microsoft.com/office/powerpoint/2010/main" val="3841171596"/>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48" y="-79176"/>
            <a:ext cx="8229600" cy="914400"/>
          </a:xfrm>
        </p:spPr>
        <p:txBody>
          <a:bodyPr/>
          <a:lstStyle/>
          <a:p>
            <a:r>
              <a:rPr lang="en-GB" altLang="en-US" sz="2000" dirty="0">
                <a:solidFill>
                  <a:schemeClr val="accent1">
                    <a:lumMod val="75000"/>
                  </a:schemeClr>
                </a:solidFill>
              </a:rPr>
              <a:t>VADT: </a:t>
            </a:r>
            <a:r>
              <a:rPr lang="en-GB" altLang="en-US" sz="2000" dirty="0" smtClean="0">
                <a:solidFill>
                  <a:schemeClr val="accent1">
                    <a:lumMod val="75000"/>
                  </a:schemeClr>
                </a:solidFill>
              </a:rPr>
              <a:t>significant benefit van </a:t>
            </a:r>
            <a:r>
              <a:rPr lang="en-GB" altLang="en-US" sz="2000" dirty="0" err="1" smtClean="0">
                <a:solidFill>
                  <a:schemeClr val="accent1">
                    <a:lumMod val="75000"/>
                  </a:schemeClr>
                </a:solidFill>
              </a:rPr>
              <a:t>intensieve</a:t>
            </a:r>
            <a:r>
              <a:rPr lang="en-GB" altLang="en-US" sz="2000" dirty="0" smtClean="0">
                <a:solidFill>
                  <a:schemeClr val="accent1">
                    <a:lumMod val="75000"/>
                  </a:schemeClr>
                </a:solidFill>
              </a:rPr>
              <a:t> vs. standard </a:t>
            </a:r>
            <a:br>
              <a:rPr lang="en-GB" altLang="en-US" sz="2000" dirty="0" smtClean="0">
                <a:solidFill>
                  <a:schemeClr val="accent1">
                    <a:lumMod val="75000"/>
                  </a:schemeClr>
                </a:solidFill>
              </a:rPr>
            </a:br>
            <a:r>
              <a:rPr lang="en-GB" altLang="en-US" sz="2000" dirty="0" smtClean="0">
                <a:solidFill>
                  <a:schemeClr val="accent1">
                    <a:lumMod val="75000"/>
                  </a:schemeClr>
                </a:solidFill>
              </a:rPr>
              <a:t>glucose-</a:t>
            </a:r>
            <a:r>
              <a:rPr lang="en-GB" altLang="en-US" sz="2000" dirty="0" err="1" smtClean="0">
                <a:solidFill>
                  <a:schemeClr val="accent1">
                    <a:lumMod val="75000"/>
                  </a:schemeClr>
                </a:solidFill>
              </a:rPr>
              <a:t>verlagende</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therapie</a:t>
            </a:r>
            <a:r>
              <a:rPr lang="en-GB" altLang="en-US" sz="2000" dirty="0" smtClean="0">
                <a:solidFill>
                  <a:schemeClr val="accent1">
                    <a:lumMod val="75000"/>
                  </a:schemeClr>
                </a:solidFill>
              </a:rPr>
              <a:t> </a:t>
            </a:r>
            <a:r>
              <a:rPr lang="en-GB" altLang="en-US" sz="2000" dirty="0" err="1" smtClean="0">
                <a:solidFill>
                  <a:schemeClr val="accent1">
                    <a:lumMod val="75000"/>
                  </a:schemeClr>
                </a:solidFill>
              </a:rPr>
              <a:t>bij</a:t>
            </a:r>
            <a:r>
              <a:rPr lang="en-GB" altLang="en-US" sz="2000" dirty="0" smtClean="0">
                <a:solidFill>
                  <a:schemeClr val="accent1">
                    <a:lumMod val="75000"/>
                  </a:schemeClr>
                </a:solidFill>
              </a:rPr>
              <a:t> 10-jaar follow up</a:t>
            </a:r>
            <a:endParaRPr lang="en-GB" sz="2000" dirty="0">
              <a:solidFill>
                <a:schemeClr val="accent1">
                  <a:lumMod val="75000"/>
                </a:schemeClr>
              </a:solidFill>
            </a:endParaRPr>
          </a:p>
        </p:txBody>
      </p:sp>
      <p:sp>
        <p:nvSpPr>
          <p:cNvPr id="5" name="Text Placeholder 4"/>
          <p:cNvSpPr>
            <a:spLocks noGrp="1"/>
          </p:cNvSpPr>
          <p:nvPr>
            <p:ph type="body" sz="quarter" idx="10"/>
          </p:nvPr>
        </p:nvSpPr>
        <p:spPr>
          <a:xfrm>
            <a:off x="450916" y="5917244"/>
            <a:ext cx="7086600" cy="482600"/>
          </a:xfrm>
        </p:spPr>
        <p:txBody>
          <a:bodyPr/>
          <a:lstStyle/>
          <a:p>
            <a:r>
              <a:rPr lang="en-GB" altLang="en-US" dirty="0">
                <a:ea typeface="ＭＳ Ｐゴシック" panose="020B0600070205080204" pitchFamily="34" charset="-128"/>
              </a:rPr>
              <a:t>*</a:t>
            </a:r>
            <a:r>
              <a:rPr lang="en-GB" dirty="0">
                <a:solidFill>
                  <a:schemeClr val="tx1"/>
                </a:solidFill>
              </a:rPr>
              <a:t>composite of MI, stroke, CV death, CHF, surgery for vascular disease, inoperable coronary disease, and amputation for ischaemic </a:t>
            </a:r>
            <a:r>
              <a:rPr lang="en-GB" dirty="0" smtClean="0">
                <a:solidFill>
                  <a:schemeClr val="tx1"/>
                </a:solidFill>
              </a:rPr>
              <a:t>gangrene</a:t>
            </a:r>
            <a:br>
              <a:rPr lang="en-GB" dirty="0" smtClean="0">
                <a:solidFill>
                  <a:schemeClr val="tx1"/>
                </a:solidFill>
              </a:rPr>
            </a:br>
            <a:r>
              <a:rPr lang="en-GB" dirty="0" smtClean="0"/>
              <a:t>Hayward et al. </a:t>
            </a:r>
            <a:r>
              <a:rPr lang="en-GB" dirty="0"/>
              <a:t>N </a:t>
            </a:r>
            <a:r>
              <a:rPr lang="en-GB" dirty="0" err="1"/>
              <a:t>Engl</a:t>
            </a:r>
            <a:r>
              <a:rPr lang="en-GB" dirty="0"/>
              <a:t> J Med 2015;372:2197-206.</a:t>
            </a:r>
          </a:p>
        </p:txBody>
      </p:sp>
      <p:sp>
        <p:nvSpPr>
          <p:cNvPr id="7" name="Text Box 6"/>
          <p:cNvSpPr txBox="1">
            <a:spLocks noChangeArrowheads="1"/>
          </p:cNvSpPr>
          <p:nvPr/>
        </p:nvSpPr>
        <p:spPr bwMode="gray">
          <a:xfrm>
            <a:off x="450916" y="1339859"/>
            <a:ext cx="289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b="1" dirty="0">
                <a:solidFill>
                  <a:schemeClr val="accent1"/>
                </a:solidFill>
              </a:rPr>
              <a:t>Primary </a:t>
            </a:r>
            <a:r>
              <a:rPr lang="en-US" altLang="en-US" b="1" dirty="0" smtClean="0">
                <a:solidFill>
                  <a:schemeClr val="accent1"/>
                </a:solidFill>
              </a:rPr>
              <a:t>outcome*</a:t>
            </a:r>
            <a:endParaRPr lang="en-US" altLang="en-US" b="1" dirty="0">
              <a:solidFill>
                <a:schemeClr val="accent1"/>
              </a:solidFill>
            </a:endParaRPr>
          </a:p>
        </p:txBody>
      </p:sp>
      <p:grpSp>
        <p:nvGrpSpPr>
          <p:cNvPr id="96" name="Group 95"/>
          <p:cNvGrpSpPr/>
          <p:nvPr/>
        </p:nvGrpSpPr>
        <p:grpSpPr>
          <a:xfrm>
            <a:off x="1246970" y="1724586"/>
            <a:ext cx="7869061" cy="3424255"/>
            <a:chOff x="1246970" y="1724586"/>
            <a:chExt cx="7869061" cy="3424255"/>
          </a:xfrm>
        </p:grpSpPr>
        <p:sp>
          <p:nvSpPr>
            <p:cNvPr id="49" name="Text Box 7"/>
            <p:cNvSpPr txBox="1">
              <a:spLocks noChangeArrowheads="1"/>
            </p:cNvSpPr>
            <p:nvPr/>
          </p:nvSpPr>
          <p:spPr bwMode="gray">
            <a:xfrm rot="16200000">
              <a:off x="94650" y="3065747"/>
              <a:ext cx="2606675" cy="3020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Probability of </a:t>
              </a:r>
              <a:r>
                <a:rPr lang="en-US" altLang="en-US" sz="1600" dirty="0" smtClean="0"/>
                <a:t>no event</a:t>
              </a:r>
              <a:endParaRPr lang="en-US" altLang="en-US" sz="1600" dirty="0"/>
            </a:p>
          </p:txBody>
        </p:sp>
        <p:sp>
          <p:nvSpPr>
            <p:cNvPr id="50" name="Line 8"/>
            <p:cNvSpPr>
              <a:spLocks noChangeShapeType="1"/>
            </p:cNvSpPr>
            <p:nvPr/>
          </p:nvSpPr>
          <p:spPr bwMode="gray">
            <a:xfrm flipV="1">
              <a:off x="2406190" y="1833244"/>
              <a:ext cx="0" cy="270770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1" name="Text Box 9"/>
            <p:cNvSpPr txBox="1">
              <a:spLocks noChangeArrowheads="1"/>
            </p:cNvSpPr>
            <p:nvPr/>
          </p:nvSpPr>
          <p:spPr bwMode="gray">
            <a:xfrm>
              <a:off x="2016218" y="4606445"/>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0</a:t>
              </a:r>
            </a:p>
          </p:txBody>
        </p:sp>
        <p:sp>
          <p:nvSpPr>
            <p:cNvPr id="52" name="Line 10"/>
            <p:cNvSpPr>
              <a:spLocks noChangeShapeType="1"/>
            </p:cNvSpPr>
            <p:nvPr/>
          </p:nvSpPr>
          <p:spPr bwMode="gray">
            <a:xfrm>
              <a:off x="2398669" y="4534596"/>
              <a:ext cx="486316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Line 11"/>
            <p:cNvSpPr>
              <a:spLocks noChangeShapeType="1"/>
            </p:cNvSpPr>
            <p:nvPr/>
          </p:nvSpPr>
          <p:spPr bwMode="gray">
            <a:xfrm flipV="1">
              <a:off x="4029504"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4" name="Text Box 12"/>
            <p:cNvSpPr txBox="1">
              <a:spLocks noChangeArrowheads="1"/>
            </p:cNvSpPr>
            <p:nvPr/>
          </p:nvSpPr>
          <p:spPr bwMode="gray">
            <a:xfrm>
              <a:off x="3620616" y="4606445"/>
              <a:ext cx="817851"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4</a:t>
              </a:r>
              <a:endParaRPr lang="en-US" altLang="en-US" sz="1600" dirty="0"/>
            </a:p>
          </p:txBody>
        </p:sp>
        <p:sp>
          <p:nvSpPr>
            <p:cNvPr id="55" name="Line 13"/>
            <p:cNvSpPr>
              <a:spLocks noChangeShapeType="1"/>
            </p:cNvSpPr>
            <p:nvPr/>
          </p:nvSpPr>
          <p:spPr bwMode="gray">
            <a:xfrm flipV="1">
              <a:off x="5646612"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6" name="Text Box 14"/>
            <p:cNvSpPr txBox="1">
              <a:spLocks noChangeArrowheads="1"/>
            </p:cNvSpPr>
            <p:nvPr/>
          </p:nvSpPr>
          <p:spPr bwMode="gray">
            <a:xfrm>
              <a:off x="5243098" y="4606445"/>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8</a:t>
              </a:r>
              <a:endParaRPr lang="en-US" altLang="en-US" sz="1600" dirty="0"/>
            </a:p>
          </p:txBody>
        </p:sp>
        <p:sp>
          <p:nvSpPr>
            <p:cNvPr id="57" name="Line 15"/>
            <p:cNvSpPr>
              <a:spLocks noChangeShapeType="1"/>
            </p:cNvSpPr>
            <p:nvPr/>
          </p:nvSpPr>
          <p:spPr bwMode="gray">
            <a:xfrm flipV="1">
              <a:off x="7261833"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58" name="Text Box 16"/>
            <p:cNvSpPr txBox="1">
              <a:spLocks noChangeArrowheads="1"/>
            </p:cNvSpPr>
            <p:nvPr/>
          </p:nvSpPr>
          <p:spPr bwMode="gray">
            <a:xfrm>
              <a:off x="6858319" y="4606445"/>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12</a:t>
              </a:r>
              <a:endParaRPr lang="en-US" altLang="en-US" sz="1600" dirty="0"/>
            </a:p>
          </p:txBody>
        </p:sp>
        <p:sp>
          <p:nvSpPr>
            <p:cNvPr id="59" name="Text Box 19"/>
            <p:cNvSpPr txBox="1">
              <a:spLocks noChangeArrowheads="1"/>
            </p:cNvSpPr>
            <p:nvPr/>
          </p:nvSpPr>
          <p:spPr bwMode="gray">
            <a:xfrm>
              <a:off x="4685902" y="4904366"/>
              <a:ext cx="1161074"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a:t>Years</a:t>
              </a:r>
            </a:p>
          </p:txBody>
        </p:sp>
        <p:sp>
          <p:nvSpPr>
            <p:cNvPr id="60" name="Line 20"/>
            <p:cNvSpPr>
              <a:spLocks noChangeShapeType="1"/>
            </p:cNvSpPr>
            <p:nvPr/>
          </p:nvSpPr>
          <p:spPr bwMode="gray">
            <a:xfrm rot="16200000" flipV="1">
              <a:off x="2357921" y="4490120"/>
              <a:ext cx="0" cy="88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1" name="Text Box 21"/>
            <p:cNvSpPr txBox="1">
              <a:spLocks noChangeArrowheads="1"/>
            </p:cNvSpPr>
            <p:nvPr/>
          </p:nvSpPr>
          <p:spPr bwMode="gray">
            <a:xfrm>
              <a:off x="1352321" y="4402830"/>
              <a:ext cx="817852" cy="2460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0.00</a:t>
              </a:r>
              <a:endParaRPr lang="en-US" altLang="en-US" sz="1600" dirty="0"/>
            </a:p>
          </p:txBody>
        </p:sp>
        <p:sp>
          <p:nvSpPr>
            <p:cNvPr id="62" name="Line 22"/>
            <p:cNvSpPr>
              <a:spLocks noChangeShapeType="1"/>
            </p:cNvSpPr>
            <p:nvPr/>
          </p:nvSpPr>
          <p:spPr bwMode="gray">
            <a:xfrm rot="16200000" flipV="1">
              <a:off x="2357921" y="3820019"/>
              <a:ext cx="0" cy="88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3" name="Text Box 23"/>
            <p:cNvSpPr txBox="1">
              <a:spLocks noChangeArrowheads="1"/>
            </p:cNvSpPr>
            <p:nvPr/>
          </p:nvSpPr>
          <p:spPr bwMode="gray">
            <a:xfrm>
              <a:off x="1352321" y="3753606"/>
              <a:ext cx="817852" cy="24606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0.25</a:t>
              </a:r>
              <a:endParaRPr lang="en-US" altLang="en-US" sz="1600" dirty="0"/>
            </a:p>
          </p:txBody>
        </p:sp>
        <p:sp>
          <p:nvSpPr>
            <p:cNvPr id="64" name="Line 26"/>
            <p:cNvSpPr>
              <a:spLocks noChangeShapeType="1"/>
            </p:cNvSpPr>
            <p:nvPr/>
          </p:nvSpPr>
          <p:spPr bwMode="gray">
            <a:xfrm rot="16200000" flipV="1">
              <a:off x="2357921" y="3135982"/>
              <a:ext cx="0" cy="88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5" name="Text Box 27"/>
            <p:cNvSpPr txBox="1">
              <a:spLocks noChangeArrowheads="1"/>
            </p:cNvSpPr>
            <p:nvPr/>
          </p:nvSpPr>
          <p:spPr bwMode="gray">
            <a:xfrm>
              <a:off x="1352321" y="3066590"/>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0.50</a:t>
              </a:r>
              <a:endParaRPr lang="en-US" altLang="en-US" sz="1600" dirty="0"/>
            </a:p>
          </p:txBody>
        </p:sp>
        <p:sp>
          <p:nvSpPr>
            <p:cNvPr id="66" name="Line 28"/>
            <p:cNvSpPr>
              <a:spLocks noChangeShapeType="1"/>
            </p:cNvSpPr>
            <p:nvPr/>
          </p:nvSpPr>
          <p:spPr bwMode="gray">
            <a:xfrm rot="16200000" flipV="1">
              <a:off x="2357921" y="2470448"/>
              <a:ext cx="0" cy="88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7" name="Text Box 29"/>
            <p:cNvSpPr txBox="1">
              <a:spLocks noChangeArrowheads="1"/>
            </p:cNvSpPr>
            <p:nvPr/>
          </p:nvSpPr>
          <p:spPr bwMode="gray">
            <a:xfrm>
              <a:off x="1352321" y="2392119"/>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0.75</a:t>
              </a:r>
              <a:endParaRPr lang="en-US" altLang="en-US" sz="1600" dirty="0"/>
            </a:p>
          </p:txBody>
        </p:sp>
        <p:sp>
          <p:nvSpPr>
            <p:cNvPr id="68" name="Line 30"/>
            <p:cNvSpPr>
              <a:spLocks noChangeShapeType="1"/>
            </p:cNvSpPr>
            <p:nvPr/>
          </p:nvSpPr>
          <p:spPr bwMode="gray">
            <a:xfrm rot="16200000" flipV="1">
              <a:off x="2357921" y="1789431"/>
              <a:ext cx="0" cy="889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69" name="Text Box 31"/>
            <p:cNvSpPr txBox="1">
              <a:spLocks noChangeArrowheads="1"/>
            </p:cNvSpPr>
            <p:nvPr/>
          </p:nvSpPr>
          <p:spPr bwMode="gray">
            <a:xfrm>
              <a:off x="1352321" y="1724586"/>
              <a:ext cx="817852"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altLang="en-US" sz="1600" dirty="0" smtClean="0"/>
                <a:t>1.00</a:t>
              </a:r>
              <a:endParaRPr lang="en-US" altLang="en-US" sz="1600" dirty="0"/>
            </a:p>
          </p:txBody>
        </p:sp>
        <p:sp>
          <p:nvSpPr>
            <p:cNvPr id="70" name="Line 15"/>
            <p:cNvSpPr>
              <a:spLocks noChangeShapeType="1"/>
            </p:cNvSpPr>
            <p:nvPr/>
          </p:nvSpPr>
          <p:spPr bwMode="gray">
            <a:xfrm flipV="1">
              <a:off x="6447572"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71" name="Text Box 16"/>
            <p:cNvSpPr txBox="1">
              <a:spLocks noChangeArrowheads="1"/>
            </p:cNvSpPr>
            <p:nvPr/>
          </p:nvSpPr>
          <p:spPr bwMode="gray">
            <a:xfrm>
              <a:off x="6040902" y="4606445"/>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10</a:t>
              </a:r>
              <a:endParaRPr lang="en-US" altLang="en-US" sz="1600" dirty="0"/>
            </a:p>
          </p:txBody>
        </p:sp>
        <p:sp>
          <p:nvSpPr>
            <p:cNvPr id="72" name="Line 13"/>
            <p:cNvSpPr>
              <a:spLocks noChangeShapeType="1"/>
            </p:cNvSpPr>
            <p:nvPr/>
          </p:nvSpPr>
          <p:spPr bwMode="gray">
            <a:xfrm flipV="1">
              <a:off x="4825016"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73" name="Text Box 14"/>
            <p:cNvSpPr txBox="1">
              <a:spLocks noChangeArrowheads="1"/>
            </p:cNvSpPr>
            <p:nvPr/>
          </p:nvSpPr>
          <p:spPr bwMode="gray">
            <a:xfrm>
              <a:off x="4415109" y="4606445"/>
              <a:ext cx="819813"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smtClean="0"/>
                <a:t>6</a:t>
              </a:r>
              <a:endParaRPr lang="en-US" altLang="en-US" sz="1600" dirty="0"/>
            </a:p>
          </p:txBody>
        </p:sp>
        <p:sp>
          <p:nvSpPr>
            <p:cNvPr id="74" name="Line 11"/>
            <p:cNvSpPr>
              <a:spLocks noChangeShapeType="1"/>
            </p:cNvSpPr>
            <p:nvPr/>
          </p:nvSpPr>
          <p:spPr bwMode="gray">
            <a:xfrm flipV="1">
              <a:off x="3213614" y="4539773"/>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sp>
          <p:nvSpPr>
            <p:cNvPr id="75" name="Text Box 12"/>
            <p:cNvSpPr txBox="1">
              <a:spLocks noChangeArrowheads="1"/>
            </p:cNvSpPr>
            <p:nvPr/>
          </p:nvSpPr>
          <p:spPr bwMode="gray">
            <a:xfrm>
              <a:off x="2804726" y="4606445"/>
              <a:ext cx="817851"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2</a:t>
              </a:r>
            </a:p>
          </p:txBody>
        </p:sp>
        <p:sp>
          <p:nvSpPr>
            <p:cNvPr id="76" name="Line 11"/>
            <p:cNvSpPr>
              <a:spLocks noChangeShapeType="1"/>
            </p:cNvSpPr>
            <p:nvPr/>
          </p:nvSpPr>
          <p:spPr bwMode="gray">
            <a:xfrm flipV="1">
              <a:off x="2406190" y="4529834"/>
              <a:ext cx="0" cy="7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0000"/>
                </a:solidFill>
              </a:endParaRPr>
            </a:p>
          </p:txBody>
        </p:sp>
        <p:grpSp>
          <p:nvGrpSpPr>
            <p:cNvPr id="77" name="Group 76"/>
            <p:cNvGrpSpPr/>
            <p:nvPr/>
          </p:nvGrpSpPr>
          <p:grpSpPr>
            <a:xfrm>
              <a:off x="2405780" y="1823208"/>
              <a:ext cx="6710251" cy="1083468"/>
              <a:chOff x="2557463" y="1690688"/>
              <a:chExt cx="5431430" cy="1083468"/>
            </a:xfrm>
          </p:grpSpPr>
          <p:grpSp>
            <p:nvGrpSpPr>
              <p:cNvPr id="78" name="Group 77"/>
              <p:cNvGrpSpPr/>
              <p:nvPr/>
            </p:nvGrpSpPr>
            <p:grpSpPr>
              <a:xfrm>
                <a:off x="2557463" y="1690688"/>
                <a:ext cx="3643312" cy="1083468"/>
                <a:chOff x="2557463" y="1690688"/>
                <a:chExt cx="3643312" cy="1083468"/>
              </a:xfrm>
            </p:grpSpPr>
            <p:sp>
              <p:nvSpPr>
                <p:cNvPr id="80" name="Freeform 79"/>
                <p:cNvSpPr/>
                <p:nvPr/>
              </p:nvSpPr>
              <p:spPr>
                <a:xfrm>
                  <a:off x="4955381" y="2426494"/>
                  <a:ext cx="1245394" cy="347662"/>
                </a:xfrm>
                <a:custGeom>
                  <a:avLst/>
                  <a:gdLst>
                    <a:gd name="connsiteX0" fmla="*/ 1245394 w 1245394"/>
                    <a:gd name="connsiteY0" fmla="*/ 347662 h 347662"/>
                    <a:gd name="connsiteX1" fmla="*/ 1038225 w 1245394"/>
                    <a:gd name="connsiteY1" fmla="*/ 340519 h 347662"/>
                    <a:gd name="connsiteX2" fmla="*/ 1038225 w 1245394"/>
                    <a:gd name="connsiteY2" fmla="*/ 307181 h 347662"/>
                    <a:gd name="connsiteX3" fmla="*/ 1004888 w 1245394"/>
                    <a:gd name="connsiteY3" fmla="*/ 311944 h 347662"/>
                    <a:gd name="connsiteX4" fmla="*/ 1009650 w 1245394"/>
                    <a:gd name="connsiteY4" fmla="*/ 290512 h 347662"/>
                    <a:gd name="connsiteX5" fmla="*/ 1002507 w 1245394"/>
                    <a:gd name="connsiteY5" fmla="*/ 290512 h 347662"/>
                    <a:gd name="connsiteX6" fmla="*/ 1002507 w 1245394"/>
                    <a:gd name="connsiteY6" fmla="*/ 278606 h 347662"/>
                    <a:gd name="connsiteX7" fmla="*/ 997744 w 1245394"/>
                    <a:gd name="connsiteY7" fmla="*/ 278606 h 347662"/>
                    <a:gd name="connsiteX8" fmla="*/ 990600 w 1245394"/>
                    <a:gd name="connsiteY8" fmla="*/ 271462 h 347662"/>
                    <a:gd name="connsiteX9" fmla="*/ 926307 w 1245394"/>
                    <a:gd name="connsiteY9" fmla="*/ 273844 h 347662"/>
                    <a:gd name="connsiteX10" fmla="*/ 926307 w 1245394"/>
                    <a:gd name="connsiteY10" fmla="*/ 259556 h 347662"/>
                    <a:gd name="connsiteX11" fmla="*/ 771525 w 1245394"/>
                    <a:gd name="connsiteY11" fmla="*/ 261937 h 347662"/>
                    <a:gd name="connsiteX12" fmla="*/ 754857 w 1245394"/>
                    <a:gd name="connsiteY12" fmla="*/ 257175 h 347662"/>
                    <a:gd name="connsiteX13" fmla="*/ 735807 w 1245394"/>
                    <a:gd name="connsiteY13" fmla="*/ 245269 h 347662"/>
                    <a:gd name="connsiteX14" fmla="*/ 719138 w 1245394"/>
                    <a:gd name="connsiteY14" fmla="*/ 245269 h 347662"/>
                    <a:gd name="connsiteX15" fmla="*/ 695325 w 1245394"/>
                    <a:gd name="connsiteY15" fmla="*/ 235744 h 347662"/>
                    <a:gd name="connsiteX16" fmla="*/ 688182 w 1245394"/>
                    <a:gd name="connsiteY16" fmla="*/ 228600 h 347662"/>
                    <a:gd name="connsiteX17" fmla="*/ 657225 w 1245394"/>
                    <a:gd name="connsiteY17" fmla="*/ 219075 h 347662"/>
                    <a:gd name="connsiteX18" fmla="*/ 633413 w 1245394"/>
                    <a:gd name="connsiteY18" fmla="*/ 219075 h 347662"/>
                    <a:gd name="connsiteX19" fmla="*/ 616744 w 1245394"/>
                    <a:gd name="connsiteY19" fmla="*/ 209550 h 347662"/>
                    <a:gd name="connsiteX20" fmla="*/ 592932 w 1245394"/>
                    <a:gd name="connsiteY20" fmla="*/ 207169 h 347662"/>
                    <a:gd name="connsiteX21" fmla="*/ 588169 w 1245394"/>
                    <a:gd name="connsiteY21" fmla="*/ 200025 h 347662"/>
                    <a:gd name="connsiteX22" fmla="*/ 576263 w 1245394"/>
                    <a:gd name="connsiteY22" fmla="*/ 192881 h 347662"/>
                    <a:gd name="connsiteX23" fmla="*/ 557213 w 1245394"/>
                    <a:gd name="connsiteY23" fmla="*/ 195262 h 347662"/>
                    <a:gd name="connsiteX24" fmla="*/ 535782 w 1245394"/>
                    <a:gd name="connsiteY24" fmla="*/ 195262 h 347662"/>
                    <a:gd name="connsiteX25" fmla="*/ 521494 w 1245394"/>
                    <a:gd name="connsiteY25" fmla="*/ 190500 h 347662"/>
                    <a:gd name="connsiteX26" fmla="*/ 521494 w 1245394"/>
                    <a:gd name="connsiteY26" fmla="*/ 190500 h 347662"/>
                    <a:gd name="connsiteX27" fmla="*/ 483394 w 1245394"/>
                    <a:gd name="connsiteY27" fmla="*/ 185737 h 347662"/>
                    <a:gd name="connsiteX28" fmla="*/ 473869 w 1245394"/>
                    <a:gd name="connsiteY28" fmla="*/ 173831 h 347662"/>
                    <a:gd name="connsiteX29" fmla="*/ 450057 w 1245394"/>
                    <a:gd name="connsiteY29" fmla="*/ 173831 h 347662"/>
                    <a:gd name="connsiteX30" fmla="*/ 435769 w 1245394"/>
                    <a:gd name="connsiteY30" fmla="*/ 166687 h 347662"/>
                    <a:gd name="connsiteX31" fmla="*/ 435769 w 1245394"/>
                    <a:gd name="connsiteY31" fmla="*/ 166687 h 347662"/>
                    <a:gd name="connsiteX32" fmla="*/ 397669 w 1245394"/>
                    <a:gd name="connsiteY32" fmla="*/ 150019 h 347662"/>
                    <a:gd name="connsiteX33" fmla="*/ 383382 w 1245394"/>
                    <a:gd name="connsiteY33" fmla="*/ 150019 h 347662"/>
                    <a:gd name="connsiteX34" fmla="*/ 361950 w 1245394"/>
                    <a:gd name="connsiteY34" fmla="*/ 150019 h 347662"/>
                    <a:gd name="connsiteX35" fmla="*/ 347663 w 1245394"/>
                    <a:gd name="connsiteY35" fmla="*/ 140494 h 347662"/>
                    <a:gd name="connsiteX36" fmla="*/ 323850 w 1245394"/>
                    <a:gd name="connsiteY36" fmla="*/ 135731 h 347662"/>
                    <a:gd name="connsiteX37" fmla="*/ 307182 w 1245394"/>
                    <a:gd name="connsiteY37" fmla="*/ 126206 h 347662"/>
                    <a:gd name="connsiteX38" fmla="*/ 304800 w 1245394"/>
                    <a:gd name="connsiteY38" fmla="*/ 116681 h 347662"/>
                    <a:gd name="connsiteX39" fmla="*/ 285750 w 1245394"/>
                    <a:gd name="connsiteY39" fmla="*/ 109537 h 347662"/>
                    <a:gd name="connsiteX40" fmla="*/ 264319 w 1245394"/>
                    <a:gd name="connsiteY40" fmla="*/ 109537 h 347662"/>
                    <a:gd name="connsiteX41" fmla="*/ 245269 w 1245394"/>
                    <a:gd name="connsiteY41" fmla="*/ 97631 h 347662"/>
                    <a:gd name="connsiteX42" fmla="*/ 214313 w 1245394"/>
                    <a:gd name="connsiteY42" fmla="*/ 88106 h 347662"/>
                    <a:gd name="connsiteX43" fmla="*/ 202407 w 1245394"/>
                    <a:gd name="connsiteY43" fmla="*/ 85725 h 347662"/>
                    <a:gd name="connsiteX44" fmla="*/ 188119 w 1245394"/>
                    <a:gd name="connsiteY44" fmla="*/ 80962 h 347662"/>
                    <a:gd name="connsiteX45" fmla="*/ 169069 w 1245394"/>
                    <a:gd name="connsiteY45" fmla="*/ 73819 h 347662"/>
                    <a:gd name="connsiteX46" fmla="*/ 157163 w 1245394"/>
                    <a:gd name="connsiteY46" fmla="*/ 66675 h 347662"/>
                    <a:gd name="connsiteX47" fmla="*/ 126207 w 1245394"/>
                    <a:gd name="connsiteY47" fmla="*/ 59531 h 347662"/>
                    <a:gd name="connsiteX48" fmla="*/ 88107 w 1245394"/>
                    <a:gd name="connsiteY48" fmla="*/ 45244 h 347662"/>
                    <a:gd name="connsiteX49" fmla="*/ 61913 w 1245394"/>
                    <a:gd name="connsiteY49" fmla="*/ 40481 h 347662"/>
                    <a:gd name="connsiteX50" fmla="*/ 33338 w 1245394"/>
                    <a:gd name="connsiteY50" fmla="*/ 23812 h 347662"/>
                    <a:gd name="connsiteX51" fmla="*/ 28575 w 1245394"/>
                    <a:gd name="connsiteY51" fmla="*/ 16669 h 347662"/>
                    <a:gd name="connsiteX52" fmla="*/ 11907 w 1245394"/>
                    <a:gd name="connsiteY52" fmla="*/ 9525 h 347662"/>
                    <a:gd name="connsiteX53" fmla="*/ 0 w 1245394"/>
                    <a:gd name="connsiteY53" fmla="*/ 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45394" h="347662">
                      <a:moveTo>
                        <a:pt x="1245394" y="347662"/>
                      </a:moveTo>
                      <a:lnTo>
                        <a:pt x="1038225" y="340519"/>
                      </a:lnTo>
                      <a:lnTo>
                        <a:pt x="1038225" y="307181"/>
                      </a:lnTo>
                      <a:lnTo>
                        <a:pt x="1004888" y="311944"/>
                      </a:lnTo>
                      <a:lnTo>
                        <a:pt x="1009650" y="290512"/>
                      </a:lnTo>
                      <a:lnTo>
                        <a:pt x="1002507" y="290512"/>
                      </a:lnTo>
                      <a:lnTo>
                        <a:pt x="1002507" y="278606"/>
                      </a:lnTo>
                      <a:lnTo>
                        <a:pt x="997744" y="278606"/>
                      </a:lnTo>
                      <a:lnTo>
                        <a:pt x="990600" y="271462"/>
                      </a:lnTo>
                      <a:lnTo>
                        <a:pt x="926307" y="273844"/>
                      </a:lnTo>
                      <a:lnTo>
                        <a:pt x="926307" y="259556"/>
                      </a:lnTo>
                      <a:lnTo>
                        <a:pt x="771525" y="261937"/>
                      </a:lnTo>
                      <a:lnTo>
                        <a:pt x="754857" y="257175"/>
                      </a:lnTo>
                      <a:lnTo>
                        <a:pt x="735807" y="245269"/>
                      </a:lnTo>
                      <a:lnTo>
                        <a:pt x="719138" y="245269"/>
                      </a:lnTo>
                      <a:lnTo>
                        <a:pt x="695325" y="235744"/>
                      </a:lnTo>
                      <a:lnTo>
                        <a:pt x="688182" y="228600"/>
                      </a:lnTo>
                      <a:lnTo>
                        <a:pt x="657225" y="219075"/>
                      </a:lnTo>
                      <a:lnTo>
                        <a:pt x="633413" y="219075"/>
                      </a:lnTo>
                      <a:lnTo>
                        <a:pt x="616744" y="209550"/>
                      </a:lnTo>
                      <a:lnTo>
                        <a:pt x="592932" y="207169"/>
                      </a:lnTo>
                      <a:lnTo>
                        <a:pt x="588169" y="200025"/>
                      </a:lnTo>
                      <a:lnTo>
                        <a:pt x="576263" y="192881"/>
                      </a:lnTo>
                      <a:lnTo>
                        <a:pt x="557213" y="195262"/>
                      </a:lnTo>
                      <a:lnTo>
                        <a:pt x="535782" y="195262"/>
                      </a:lnTo>
                      <a:lnTo>
                        <a:pt x="521494" y="190500"/>
                      </a:lnTo>
                      <a:lnTo>
                        <a:pt x="521494" y="190500"/>
                      </a:lnTo>
                      <a:lnTo>
                        <a:pt x="483394" y="185737"/>
                      </a:lnTo>
                      <a:lnTo>
                        <a:pt x="473869" y="173831"/>
                      </a:lnTo>
                      <a:lnTo>
                        <a:pt x="450057" y="173831"/>
                      </a:lnTo>
                      <a:lnTo>
                        <a:pt x="435769" y="166687"/>
                      </a:lnTo>
                      <a:lnTo>
                        <a:pt x="435769" y="166687"/>
                      </a:lnTo>
                      <a:lnTo>
                        <a:pt x="397669" y="150019"/>
                      </a:lnTo>
                      <a:lnTo>
                        <a:pt x="383382" y="150019"/>
                      </a:lnTo>
                      <a:lnTo>
                        <a:pt x="361950" y="150019"/>
                      </a:lnTo>
                      <a:lnTo>
                        <a:pt x="347663" y="140494"/>
                      </a:lnTo>
                      <a:lnTo>
                        <a:pt x="323850" y="135731"/>
                      </a:lnTo>
                      <a:lnTo>
                        <a:pt x="307182" y="126206"/>
                      </a:lnTo>
                      <a:lnTo>
                        <a:pt x="304800" y="116681"/>
                      </a:lnTo>
                      <a:lnTo>
                        <a:pt x="285750" y="109537"/>
                      </a:lnTo>
                      <a:lnTo>
                        <a:pt x="264319" y="109537"/>
                      </a:lnTo>
                      <a:lnTo>
                        <a:pt x="245269" y="97631"/>
                      </a:lnTo>
                      <a:lnTo>
                        <a:pt x="214313" y="88106"/>
                      </a:lnTo>
                      <a:lnTo>
                        <a:pt x="202407" y="85725"/>
                      </a:lnTo>
                      <a:lnTo>
                        <a:pt x="188119" y="80962"/>
                      </a:lnTo>
                      <a:lnTo>
                        <a:pt x="169069" y="73819"/>
                      </a:lnTo>
                      <a:lnTo>
                        <a:pt x="157163" y="66675"/>
                      </a:lnTo>
                      <a:lnTo>
                        <a:pt x="126207" y="59531"/>
                      </a:lnTo>
                      <a:lnTo>
                        <a:pt x="88107" y="45244"/>
                      </a:lnTo>
                      <a:lnTo>
                        <a:pt x="61913" y="40481"/>
                      </a:lnTo>
                      <a:lnTo>
                        <a:pt x="33338" y="23812"/>
                      </a:lnTo>
                      <a:lnTo>
                        <a:pt x="28575" y="16669"/>
                      </a:lnTo>
                      <a:lnTo>
                        <a:pt x="11907" y="9525"/>
                      </a:lnTo>
                      <a:lnTo>
                        <a:pt x="0" y="0"/>
                      </a:lnTo>
                    </a:path>
                  </a:pathLst>
                </a:custGeom>
                <a:noFill/>
                <a:ln w="28575">
                  <a:solidFill>
                    <a:srgbClr val="F041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Freeform 80"/>
                <p:cNvSpPr/>
                <p:nvPr/>
              </p:nvSpPr>
              <p:spPr>
                <a:xfrm>
                  <a:off x="3188494" y="1921669"/>
                  <a:ext cx="1774031" cy="502444"/>
                </a:xfrm>
                <a:custGeom>
                  <a:avLst/>
                  <a:gdLst>
                    <a:gd name="connsiteX0" fmla="*/ 1774031 w 1774031"/>
                    <a:gd name="connsiteY0" fmla="*/ 502444 h 502444"/>
                    <a:gd name="connsiteX1" fmla="*/ 1714500 w 1774031"/>
                    <a:gd name="connsiteY1" fmla="*/ 488156 h 502444"/>
                    <a:gd name="connsiteX2" fmla="*/ 1702594 w 1774031"/>
                    <a:gd name="connsiteY2" fmla="*/ 473869 h 502444"/>
                    <a:gd name="connsiteX3" fmla="*/ 1669256 w 1774031"/>
                    <a:gd name="connsiteY3" fmla="*/ 476250 h 502444"/>
                    <a:gd name="connsiteX4" fmla="*/ 1635919 w 1774031"/>
                    <a:gd name="connsiteY4" fmla="*/ 473869 h 502444"/>
                    <a:gd name="connsiteX5" fmla="*/ 1614487 w 1774031"/>
                    <a:gd name="connsiteY5" fmla="*/ 461962 h 502444"/>
                    <a:gd name="connsiteX6" fmla="*/ 1571625 w 1774031"/>
                    <a:gd name="connsiteY6" fmla="*/ 450056 h 502444"/>
                    <a:gd name="connsiteX7" fmla="*/ 1547812 w 1774031"/>
                    <a:gd name="connsiteY7" fmla="*/ 435769 h 502444"/>
                    <a:gd name="connsiteX8" fmla="*/ 1547812 w 1774031"/>
                    <a:gd name="connsiteY8" fmla="*/ 435769 h 502444"/>
                    <a:gd name="connsiteX9" fmla="*/ 1514475 w 1774031"/>
                    <a:gd name="connsiteY9" fmla="*/ 414337 h 502444"/>
                    <a:gd name="connsiteX10" fmla="*/ 1497806 w 1774031"/>
                    <a:gd name="connsiteY10" fmla="*/ 407194 h 502444"/>
                    <a:gd name="connsiteX11" fmla="*/ 1497806 w 1774031"/>
                    <a:gd name="connsiteY11" fmla="*/ 407194 h 502444"/>
                    <a:gd name="connsiteX12" fmla="*/ 1469231 w 1774031"/>
                    <a:gd name="connsiteY12" fmla="*/ 402431 h 502444"/>
                    <a:gd name="connsiteX13" fmla="*/ 1447800 w 1774031"/>
                    <a:gd name="connsiteY13" fmla="*/ 395287 h 502444"/>
                    <a:gd name="connsiteX14" fmla="*/ 1412081 w 1774031"/>
                    <a:gd name="connsiteY14" fmla="*/ 390525 h 502444"/>
                    <a:gd name="connsiteX15" fmla="*/ 1402556 w 1774031"/>
                    <a:gd name="connsiteY15" fmla="*/ 369094 h 502444"/>
                    <a:gd name="connsiteX16" fmla="*/ 1326356 w 1774031"/>
                    <a:gd name="connsiteY16" fmla="*/ 366712 h 502444"/>
                    <a:gd name="connsiteX17" fmla="*/ 1283494 w 1774031"/>
                    <a:gd name="connsiteY17" fmla="*/ 366712 h 502444"/>
                    <a:gd name="connsiteX18" fmla="*/ 1283494 w 1774031"/>
                    <a:gd name="connsiteY18" fmla="*/ 366712 h 502444"/>
                    <a:gd name="connsiteX19" fmla="*/ 1245394 w 1774031"/>
                    <a:gd name="connsiteY19" fmla="*/ 338137 h 502444"/>
                    <a:gd name="connsiteX20" fmla="*/ 1209675 w 1774031"/>
                    <a:gd name="connsiteY20" fmla="*/ 333375 h 502444"/>
                    <a:gd name="connsiteX21" fmla="*/ 1188244 w 1774031"/>
                    <a:gd name="connsiteY21" fmla="*/ 333375 h 502444"/>
                    <a:gd name="connsiteX22" fmla="*/ 1140619 w 1774031"/>
                    <a:gd name="connsiteY22" fmla="*/ 316706 h 502444"/>
                    <a:gd name="connsiteX23" fmla="*/ 1121569 w 1774031"/>
                    <a:gd name="connsiteY23" fmla="*/ 316706 h 502444"/>
                    <a:gd name="connsiteX24" fmla="*/ 1097756 w 1774031"/>
                    <a:gd name="connsiteY24" fmla="*/ 300037 h 502444"/>
                    <a:gd name="connsiteX25" fmla="*/ 1057275 w 1774031"/>
                    <a:gd name="connsiteY25" fmla="*/ 295275 h 502444"/>
                    <a:gd name="connsiteX26" fmla="*/ 1019175 w 1774031"/>
                    <a:gd name="connsiteY26" fmla="*/ 280987 h 502444"/>
                    <a:gd name="connsiteX27" fmla="*/ 1000125 w 1774031"/>
                    <a:gd name="connsiteY27" fmla="*/ 280987 h 502444"/>
                    <a:gd name="connsiteX28" fmla="*/ 973931 w 1774031"/>
                    <a:gd name="connsiteY28" fmla="*/ 264319 h 502444"/>
                    <a:gd name="connsiteX29" fmla="*/ 950119 w 1774031"/>
                    <a:gd name="connsiteY29" fmla="*/ 254794 h 502444"/>
                    <a:gd name="connsiteX30" fmla="*/ 926306 w 1774031"/>
                    <a:gd name="connsiteY30" fmla="*/ 250031 h 502444"/>
                    <a:gd name="connsiteX31" fmla="*/ 904875 w 1774031"/>
                    <a:gd name="connsiteY31" fmla="*/ 242887 h 502444"/>
                    <a:gd name="connsiteX32" fmla="*/ 888206 w 1774031"/>
                    <a:gd name="connsiteY32" fmla="*/ 238125 h 502444"/>
                    <a:gd name="connsiteX33" fmla="*/ 857250 w 1774031"/>
                    <a:gd name="connsiteY33" fmla="*/ 238125 h 502444"/>
                    <a:gd name="connsiteX34" fmla="*/ 833437 w 1774031"/>
                    <a:gd name="connsiteY34" fmla="*/ 233362 h 502444"/>
                    <a:gd name="connsiteX35" fmla="*/ 821531 w 1774031"/>
                    <a:gd name="connsiteY35" fmla="*/ 230981 h 502444"/>
                    <a:gd name="connsiteX36" fmla="*/ 792956 w 1774031"/>
                    <a:gd name="connsiteY36" fmla="*/ 226219 h 502444"/>
                    <a:gd name="connsiteX37" fmla="*/ 778669 w 1774031"/>
                    <a:gd name="connsiteY37" fmla="*/ 209550 h 502444"/>
                    <a:gd name="connsiteX38" fmla="*/ 757237 w 1774031"/>
                    <a:gd name="connsiteY38" fmla="*/ 211931 h 502444"/>
                    <a:gd name="connsiteX39" fmla="*/ 745331 w 1774031"/>
                    <a:gd name="connsiteY39" fmla="*/ 192881 h 502444"/>
                    <a:gd name="connsiteX40" fmla="*/ 669131 w 1774031"/>
                    <a:gd name="connsiteY40" fmla="*/ 192881 h 502444"/>
                    <a:gd name="connsiteX41" fmla="*/ 666750 w 1774031"/>
                    <a:gd name="connsiteY41" fmla="*/ 183356 h 502444"/>
                    <a:gd name="connsiteX42" fmla="*/ 631031 w 1774031"/>
                    <a:gd name="connsiteY42" fmla="*/ 180975 h 502444"/>
                    <a:gd name="connsiteX43" fmla="*/ 609600 w 1774031"/>
                    <a:gd name="connsiteY43" fmla="*/ 171450 h 502444"/>
                    <a:gd name="connsiteX44" fmla="*/ 576262 w 1774031"/>
                    <a:gd name="connsiteY44" fmla="*/ 157162 h 502444"/>
                    <a:gd name="connsiteX45" fmla="*/ 550069 w 1774031"/>
                    <a:gd name="connsiteY45" fmla="*/ 157162 h 502444"/>
                    <a:gd name="connsiteX46" fmla="*/ 500062 w 1774031"/>
                    <a:gd name="connsiteY46" fmla="*/ 145256 h 502444"/>
                    <a:gd name="connsiteX47" fmla="*/ 445294 w 1774031"/>
                    <a:gd name="connsiteY47" fmla="*/ 140494 h 502444"/>
                    <a:gd name="connsiteX48" fmla="*/ 433387 w 1774031"/>
                    <a:gd name="connsiteY48" fmla="*/ 123825 h 502444"/>
                    <a:gd name="connsiteX49" fmla="*/ 423862 w 1774031"/>
                    <a:gd name="connsiteY49" fmla="*/ 107156 h 502444"/>
                    <a:gd name="connsiteX50" fmla="*/ 392906 w 1774031"/>
                    <a:gd name="connsiteY50" fmla="*/ 102394 h 502444"/>
                    <a:gd name="connsiteX51" fmla="*/ 373856 w 1774031"/>
                    <a:gd name="connsiteY51" fmla="*/ 107156 h 502444"/>
                    <a:gd name="connsiteX52" fmla="*/ 371475 w 1774031"/>
                    <a:gd name="connsiteY52" fmla="*/ 85725 h 502444"/>
                    <a:gd name="connsiteX53" fmla="*/ 333375 w 1774031"/>
                    <a:gd name="connsiteY53" fmla="*/ 88106 h 502444"/>
                    <a:gd name="connsiteX54" fmla="*/ 309562 w 1774031"/>
                    <a:gd name="connsiteY54" fmla="*/ 76200 h 502444"/>
                    <a:gd name="connsiteX55" fmla="*/ 276225 w 1774031"/>
                    <a:gd name="connsiteY55" fmla="*/ 76200 h 502444"/>
                    <a:gd name="connsiteX56" fmla="*/ 271462 w 1774031"/>
                    <a:gd name="connsiteY56" fmla="*/ 61912 h 502444"/>
                    <a:gd name="connsiteX57" fmla="*/ 230981 w 1774031"/>
                    <a:gd name="connsiteY57" fmla="*/ 52387 h 502444"/>
                    <a:gd name="connsiteX58" fmla="*/ 204787 w 1774031"/>
                    <a:gd name="connsiteY58" fmla="*/ 52387 h 502444"/>
                    <a:gd name="connsiteX59" fmla="*/ 176212 w 1774031"/>
                    <a:gd name="connsiteY59" fmla="*/ 45244 h 502444"/>
                    <a:gd name="connsiteX60" fmla="*/ 138112 w 1774031"/>
                    <a:gd name="connsiteY60" fmla="*/ 38100 h 502444"/>
                    <a:gd name="connsiteX61" fmla="*/ 104775 w 1774031"/>
                    <a:gd name="connsiteY61" fmla="*/ 35719 h 502444"/>
                    <a:gd name="connsiteX62" fmla="*/ 78581 w 1774031"/>
                    <a:gd name="connsiteY62" fmla="*/ 35719 h 502444"/>
                    <a:gd name="connsiteX63" fmla="*/ 71437 w 1774031"/>
                    <a:gd name="connsiteY63" fmla="*/ 26194 h 502444"/>
                    <a:gd name="connsiteX64" fmla="*/ 52387 w 1774031"/>
                    <a:gd name="connsiteY64" fmla="*/ 16669 h 502444"/>
                    <a:gd name="connsiteX65" fmla="*/ 38100 w 1774031"/>
                    <a:gd name="connsiteY65" fmla="*/ 9525 h 502444"/>
                    <a:gd name="connsiteX66" fmla="*/ 11906 w 1774031"/>
                    <a:gd name="connsiteY66" fmla="*/ 7144 h 502444"/>
                    <a:gd name="connsiteX67" fmla="*/ 0 w 1774031"/>
                    <a:gd name="connsiteY67" fmla="*/ 0 h 50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74031" h="502444">
                      <a:moveTo>
                        <a:pt x="1774031" y="502444"/>
                      </a:moveTo>
                      <a:lnTo>
                        <a:pt x="1714500" y="488156"/>
                      </a:lnTo>
                      <a:lnTo>
                        <a:pt x="1702594" y="473869"/>
                      </a:lnTo>
                      <a:lnTo>
                        <a:pt x="1669256" y="476250"/>
                      </a:lnTo>
                      <a:lnTo>
                        <a:pt x="1635919" y="473869"/>
                      </a:lnTo>
                      <a:lnTo>
                        <a:pt x="1614487" y="461962"/>
                      </a:lnTo>
                      <a:lnTo>
                        <a:pt x="1571625" y="450056"/>
                      </a:lnTo>
                      <a:lnTo>
                        <a:pt x="1547812" y="435769"/>
                      </a:lnTo>
                      <a:lnTo>
                        <a:pt x="1547812" y="435769"/>
                      </a:lnTo>
                      <a:lnTo>
                        <a:pt x="1514475" y="414337"/>
                      </a:lnTo>
                      <a:lnTo>
                        <a:pt x="1497806" y="407194"/>
                      </a:lnTo>
                      <a:lnTo>
                        <a:pt x="1497806" y="407194"/>
                      </a:lnTo>
                      <a:lnTo>
                        <a:pt x="1469231" y="402431"/>
                      </a:lnTo>
                      <a:lnTo>
                        <a:pt x="1447800" y="395287"/>
                      </a:lnTo>
                      <a:lnTo>
                        <a:pt x="1412081" y="390525"/>
                      </a:lnTo>
                      <a:lnTo>
                        <a:pt x="1402556" y="369094"/>
                      </a:lnTo>
                      <a:lnTo>
                        <a:pt x="1326356" y="366712"/>
                      </a:lnTo>
                      <a:lnTo>
                        <a:pt x="1283494" y="366712"/>
                      </a:lnTo>
                      <a:lnTo>
                        <a:pt x="1283494" y="366712"/>
                      </a:lnTo>
                      <a:lnTo>
                        <a:pt x="1245394" y="338137"/>
                      </a:lnTo>
                      <a:lnTo>
                        <a:pt x="1209675" y="333375"/>
                      </a:lnTo>
                      <a:lnTo>
                        <a:pt x="1188244" y="333375"/>
                      </a:lnTo>
                      <a:lnTo>
                        <a:pt x="1140619" y="316706"/>
                      </a:lnTo>
                      <a:lnTo>
                        <a:pt x="1121569" y="316706"/>
                      </a:lnTo>
                      <a:lnTo>
                        <a:pt x="1097756" y="300037"/>
                      </a:lnTo>
                      <a:lnTo>
                        <a:pt x="1057275" y="295275"/>
                      </a:lnTo>
                      <a:lnTo>
                        <a:pt x="1019175" y="280987"/>
                      </a:lnTo>
                      <a:lnTo>
                        <a:pt x="1000125" y="280987"/>
                      </a:lnTo>
                      <a:lnTo>
                        <a:pt x="973931" y="264319"/>
                      </a:lnTo>
                      <a:lnTo>
                        <a:pt x="950119" y="254794"/>
                      </a:lnTo>
                      <a:lnTo>
                        <a:pt x="926306" y="250031"/>
                      </a:lnTo>
                      <a:lnTo>
                        <a:pt x="904875" y="242887"/>
                      </a:lnTo>
                      <a:lnTo>
                        <a:pt x="888206" y="238125"/>
                      </a:lnTo>
                      <a:lnTo>
                        <a:pt x="857250" y="238125"/>
                      </a:lnTo>
                      <a:lnTo>
                        <a:pt x="833437" y="233362"/>
                      </a:lnTo>
                      <a:lnTo>
                        <a:pt x="821531" y="230981"/>
                      </a:lnTo>
                      <a:lnTo>
                        <a:pt x="792956" y="226219"/>
                      </a:lnTo>
                      <a:lnTo>
                        <a:pt x="778669" y="209550"/>
                      </a:lnTo>
                      <a:lnTo>
                        <a:pt x="757237" y="211931"/>
                      </a:lnTo>
                      <a:lnTo>
                        <a:pt x="745331" y="192881"/>
                      </a:lnTo>
                      <a:lnTo>
                        <a:pt x="669131" y="192881"/>
                      </a:lnTo>
                      <a:lnTo>
                        <a:pt x="666750" y="183356"/>
                      </a:lnTo>
                      <a:lnTo>
                        <a:pt x="631031" y="180975"/>
                      </a:lnTo>
                      <a:lnTo>
                        <a:pt x="609600" y="171450"/>
                      </a:lnTo>
                      <a:lnTo>
                        <a:pt x="576262" y="157162"/>
                      </a:lnTo>
                      <a:lnTo>
                        <a:pt x="550069" y="157162"/>
                      </a:lnTo>
                      <a:lnTo>
                        <a:pt x="500062" y="145256"/>
                      </a:lnTo>
                      <a:lnTo>
                        <a:pt x="445294" y="140494"/>
                      </a:lnTo>
                      <a:lnTo>
                        <a:pt x="433387" y="123825"/>
                      </a:lnTo>
                      <a:lnTo>
                        <a:pt x="423862" y="107156"/>
                      </a:lnTo>
                      <a:lnTo>
                        <a:pt x="392906" y="102394"/>
                      </a:lnTo>
                      <a:lnTo>
                        <a:pt x="373856" y="107156"/>
                      </a:lnTo>
                      <a:lnTo>
                        <a:pt x="371475" y="85725"/>
                      </a:lnTo>
                      <a:lnTo>
                        <a:pt x="333375" y="88106"/>
                      </a:lnTo>
                      <a:lnTo>
                        <a:pt x="309562" y="76200"/>
                      </a:lnTo>
                      <a:lnTo>
                        <a:pt x="276225" y="76200"/>
                      </a:lnTo>
                      <a:lnTo>
                        <a:pt x="271462" y="61912"/>
                      </a:lnTo>
                      <a:lnTo>
                        <a:pt x="230981" y="52387"/>
                      </a:lnTo>
                      <a:lnTo>
                        <a:pt x="204787" y="52387"/>
                      </a:lnTo>
                      <a:lnTo>
                        <a:pt x="176212" y="45244"/>
                      </a:lnTo>
                      <a:lnTo>
                        <a:pt x="138112" y="38100"/>
                      </a:lnTo>
                      <a:lnTo>
                        <a:pt x="104775" y="35719"/>
                      </a:lnTo>
                      <a:lnTo>
                        <a:pt x="78581" y="35719"/>
                      </a:lnTo>
                      <a:lnTo>
                        <a:pt x="71437" y="26194"/>
                      </a:lnTo>
                      <a:lnTo>
                        <a:pt x="52387" y="16669"/>
                      </a:lnTo>
                      <a:lnTo>
                        <a:pt x="38100" y="9525"/>
                      </a:lnTo>
                      <a:lnTo>
                        <a:pt x="11906" y="7144"/>
                      </a:lnTo>
                      <a:lnTo>
                        <a:pt x="0" y="0"/>
                      </a:lnTo>
                    </a:path>
                  </a:pathLst>
                </a:custGeom>
                <a:noFill/>
                <a:ln w="28575">
                  <a:solidFill>
                    <a:srgbClr val="F041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Freeform 81"/>
                <p:cNvSpPr/>
                <p:nvPr/>
              </p:nvSpPr>
              <p:spPr>
                <a:xfrm>
                  <a:off x="2557463" y="1690688"/>
                  <a:ext cx="635793" cy="233362"/>
                </a:xfrm>
                <a:custGeom>
                  <a:avLst/>
                  <a:gdLst>
                    <a:gd name="connsiteX0" fmla="*/ 0 w 635793"/>
                    <a:gd name="connsiteY0" fmla="*/ 0 h 233362"/>
                    <a:gd name="connsiteX1" fmla="*/ 38100 w 635793"/>
                    <a:gd name="connsiteY1" fmla="*/ 33337 h 233362"/>
                    <a:gd name="connsiteX2" fmla="*/ 61912 w 635793"/>
                    <a:gd name="connsiteY2" fmla="*/ 47625 h 233362"/>
                    <a:gd name="connsiteX3" fmla="*/ 61912 w 635793"/>
                    <a:gd name="connsiteY3" fmla="*/ 47625 h 233362"/>
                    <a:gd name="connsiteX4" fmla="*/ 100012 w 635793"/>
                    <a:gd name="connsiteY4" fmla="*/ 66675 h 233362"/>
                    <a:gd name="connsiteX5" fmla="*/ 119062 w 635793"/>
                    <a:gd name="connsiteY5" fmla="*/ 78581 h 233362"/>
                    <a:gd name="connsiteX6" fmla="*/ 154781 w 635793"/>
                    <a:gd name="connsiteY6" fmla="*/ 80962 h 233362"/>
                    <a:gd name="connsiteX7" fmla="*/ 178593 w 635793"/>
                    <a:gd name="connsiteY7" fmla="*/ 80962 h 233362"/>
                    <a:gd name="connsiteX8" fmla="*/ 211931 w 635793"/>
                    <a:gd name="connsiteY8" fmla="*/ 95250 h 233362"/>
                    <a:gd name="connsiteX9" fmla="*/ 245268 w 635793"/>
                    <a:gd name="connsiteY9" fmla="*/ 111918 h 233362"/>
                    <a:gd name="connsiteX10" fmla="*/ 271462 w 635793"/>
                    <a:gd name="connsiteY10" fmla="*/ 121443 h 233362"/>
                    <a:gd name="connsiteX11" fmla="*/ 290512 w 635793"/>
                    <a:gd name="connsiteY11" fmla="*/ 130968 h 233362"/>
                    <a:gd name="connsiteX12" fmla="*/ 321468 w 635793"/>
                    <a:gd name="connsiteY12" fmla="*/ 130968 h 233362"/>
                    <a:gd name="connsiteX13" fmla="*/ 392906 w 635793"/>
                    <a:gd name="connsiteY13" fmla="*/ 152400 h 233362"/>
                    <a:gd name="connsiteX14" fmla="*/ 421481 w 635793"/>
                    <a:gd name="connsiteY14" fmla="*/ 166687 h 233362"/>
                    <a:gd name="connsiteX15" fmla="*/ 452437 w 635793"/>
                    <a:gd name="connsiteY15" fmla="*/ 173831 h 233362"/>
                    <a:gd name="connsiteX16" fmla="*/ 492918 w 635793"/>
                    <a:gd name="connsiteY16" fmla="*/ 188118 h 233362"/>
                    <a:gd name="connsiteX17" fmla="*/ 516731 w 635793"/>
                    <a:gd name="connsiteY17" fmla="*/ 195262 h 233362"/>
                    <a:gd name="connsiteX18" fmla="*/ 569118 w 635793"/>
                    <a:gd name="connsiteY18" fmla="*/ 207168 h 233362"/>
                    <a:gd name="connsiteX19" fmla="*/ 602456 w 635793"/>
                    <a:gd name="connsiteY19" fmla="*/ 221456 h 233362"/>
                    <a:gd name="connsiteX20" fmla="*/ 635793 w 635793"/>
                    <a:gd name="connsiteY20" fmla="*/ 233362 h 233362"/>
                    <a:gd name="connsiteX21" fmla="*/ 635793 w 635793"/>
                    <a:gd name="connsiteY21" fmla="*/ 233362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793" h="233362">
                      <a:moveTo>
                        <a:pt x="0" y="0"/>
                      </a:moveTo>
                      <a:lnTo>
                        <a:pt x="38100" y="33337"/>
                      </a:lnTo>
                      <a:lnTo>
                        <a:pt x="61912" y="47625"/>
                      </a:lnTo>
                      <a:lnTo>
                        <a:pt x="61912" y="47625"/>
                      </a:lnTo>
                      <a:lnTo>
                        <a:pt x="100012" y="66675"/>
                      </a:lnTo>
                      <a:lnTo>
                        <a:pt x="119062" y="78581"/>
                      </a:lnTo>
                      <a:lnTo>
                        <a:pt x="154781" y="80962"/>
                      </a:lnTo>
                      <a:lnTo>
                        <a:pt x="178593" y="80962"/>
                      </a:lnTo>
                      <a:lnTo>
                        <a:pt x="211931" y="95250"/>
                      </a:lnTo>
                      <a:lnTo>
                        <a:pt x="245268" y="111918"/>
                      </a:lnTo>
                      <a:lnTo>
                        <a:pt x="271462" y="121443"/>
                      </a:lnTo>
                      <a:lnTo>
                        <a:pt x="290512" y="130968"/>
                      </a:lnTo>
                      <a:lnTo>
                        <a:pt x="321468" y="130968"/>
                      </a:lnTo>
                      <a:lnTo>
                        <a:pt x="392906" y="152400"/>
                      </a:lnTo>
                      <a:lnTo>
                        <a:pt x="421481" y="166687"/>
                      </a:lnTo>
                      <a:lnTo>
                        <a:pt x="452437" y="173831"/>
                      </a:lnTo>
                      <a:lnTo>
                        <a:pt x="492918" y="188118"/>
                      </a:lnTo>
                      <a:lnTo>
                        <a:pt x="516731" y="195262"/>
                      </a:lnTo>
                      <a:lnTo>
                        <a:pt x="569118" y="207168"/>
                      </a:lnTo>
                      <a:lnTo>
                        <a:pt x="602456" y="221456"/>
                      </a:lnTo>
                      <a:lnTo>
                        <a:pt x="635793" y="233362"/>
                      </a:lnTo>
                      <a:lnTo>
                        <a:pt x="635793" y="233362"/>
                      </a:lnTo>
                    </a:path>
                  </a:pathLst>
                </a:custGeom>
                <a:noFill/>
                <a:ln w="28575">
                  <a:solidFill>
                    <a:srgbClr val="F041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9" name="Text Box 35"/>
              <p:cNvSpPr txBox="1">
                <a:spLocks noChangeArrowheads="1"/>
              </p:cNvSpPr>
              <p:nvPr/>
            </p:nvSpPr>
            <p:spPr bwMode="gray">
              <a:xfrm>
                <a:off x="6071193" y="2365314"/>
                <a:ext cx="19177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Intensive therapy</a:t>
                </a:r>
              </a:p>
            </p:txBody>
          </p:sp>
        </p:grpSp>
        <p:grpSp>
          <p:nvGrpSpPr>
            <p:cNvPr id="83" name="Group 82"/>
            <p:cNvGrpSpPr/>
            <p:nvPr/>
          </p:nvGrpSpPr>
          <p:grpSpPr>
            <a:xfrm>
              <a:off x="2408722" y="1839876"/>
              <a:ext cx="6707309" cy="1613633"/>
              <a:chOff x="2559844" y="1707356"/>
              <a:chExt cx="5429049" cy="1613633"/>
            </a:xfrm>
          </p:grpSpPr>
          <p:grpSp>
            <p:nvGrpSpPr>
              <p:cNvPr id="84" name="Group 83"/>
              <p:cNvGrpSpPr/>
              <p:nvPr/>
            </p:nvGrpSpPr>
            <p:grpSpPr>
              <a:xfrm>
                <a:off x="2559844" y="1707356"/>
                <a:ext cx="3636169" cy="1276350"/>
                <a:chOff x="2559844" y="1707356"/>
                <a:chExt cx="3636169" cy="1276350"/>
              </a:xfrm>
            </p:grpSpPr>
            <p:sp>
              <p:nvSpPr>
                <p:cNvPr id="86" name="Freeform 85"/>
                <p:cNvSpPr/>
                <p:nvPr/>
              </p:nvSpPr>
              <p:spPr>
                <a:xfrm>
                  <a:off x="2840831" y="1833563"/>
                  <a:ext cx="3355182" cy="1150143"/>
                </a:xfrm>
                <a:custGeom>
                  <a:avLst/>
                  <a:gdLst>
                    <a:gd name="connsiteX0" fmla="*/ 3355182 w 3355182"/>
                    <a:gd name="connsiteY0" fmla="*/ 1147762 h 1150143"/>
                    <a:gd name="connsiteX1" fmla="*/ 3286125 w 3355182"/>
                    <a:gd name="connsiteY1" fmla="*/ 1150143 h 1150143"/>
                    <a:gd name="connsiteX2" fmla="*/ 3286125 w 3355182"/>
                    <a:gd name="connsiteY2" fmla="*/ 1071562 h 1150143"/>
                    <a:gd name="connsiteX3" fmla="*/ 3212307 w 3355182"/>
                    <a:gd name="connsiteY3" fmla="*/ 1073943 h 1150143"/>
                    <a:gd name="connsiteX4" fmla="*/ 3195638 w 3355182"/>
                    <a:gd name="connsiteY4" fmla="*/ 1062037 h 1150143"/>
                    <a:gd name="connsiteX5" fmla="*/ 3193257 w 3355182"/>
                    <a:gd name="connsiteY5" fmla="*/ 1035843 h 1150143"/>
                    <a:gd name="connsiteX6" fmla="*/ 3100388 w 3355182"/>
                    <a:gd name="connsiteY6" fmla="*/ 1038225 h 1150143"/>
                    <a:gd name="connsiteX7" fmla="*/ 3081338 w 3355182"/>
                    <a:gd name="connsiteY7" fmla="*/ 1026318 h 1150143"/>
                    <a:gd name="connsiteX8" fmla="*/ 3081338 w 3355182"/>
                    <a:gd name="connsiteY8" fmla="*/ 1014412 h 1150143"/>
                    <a:gd name="connsiteX9" fmla="*/ 3012282 w 3355182"/>
                    <a:gd name="connsiteY9" fmla="*/ 1014412 h 1150143"/>
                    <a:gd name="connsiteX10" fmla="*/ 3000375 w 3355182"/>
                    <a:gd name="connsiteY10" fmla="*/ 995362 h 1150143"/>
                    <a:gd name="connsiteX11" fmla="*/ 2976563 w 3355182"/>
                    <a:gd name="connsiteY11" fmla="*/ 990600 h 1150143"/>
                    <a:gd name="connsiteX12" fmla="*/ 2936082 w 3355182"/>
                    <a:gd name="connsiteY12" fmla="*/ 990600 h 1150143"/>
                    <a:gd name="connsiteX13" fmla="*/ 2938463 w 3355182"/>
                    <a:gd name="connsiteY13" fmla="*/ 973931 h 1150143"/>
                    <a:gd name="connsiteX14" fmla="*/ 2895600 w 3355182"/>
                    <a:gd name="connsiteY14" fmla="*/ 973931 h 1150143"/>
                    <a:gd name="connsiteX15" fmla="*/ 2895600 w 3355182"/>
                    <a:gd name="connsiteY15" fmla="*/ 947737 h 1150143"/>
                    <a:gd name="connsiteX16" fmla="*/ 2819400 w 3355182"/>
                    <a:gd name="connsiteY16" fmla="*/ 952500 h 1150143"/>
                    <a:gd name="connsiteX17" fmla="*/ 2790825 w 3355182"/>
                    <a:gd name="connsiteY17" fmla="*/ 938212 h 1150143"/>
                    <a:gd name="connsiteX18" fmla="*/ 2757488 w 3355182"/>
                    <a:gd name="connsiteY18" fmla="*/ 938212 h 1150143"/>
                    <a:gd name="connsiteX19" fmla="*/ 2676525 w 3355182"/>
                    <a:gd name="connsiteY19" fmla="*/ 938212 h 1150143"/>
                    <a:gd name="connsiteX20" fmla="*/ 2676525 w 3355182"/>
                    <a:gd name="connsiteY20" fmla="*/ 916781 h 1150143"/>
                    <a:gd name="connsiteX21" fmla="*/ 2609850 w 3355182"/>
                    <a:gd name="connsiteY21" fmla="*/ 919162 h 1150143"/>
                    <a:gd name="connsiteX22" fmla="*/ 2593182 w 3355182"/>
                    <a:gd name="connsiteY22" fmla="*/ 909637 h 1150143"/>
                    <a:gd name="connsiteX23" fmla="*/ 2593182 w 3355182"/>
                    <a:gd name="connsiteY23" fmla="*/ 892968 h 1150143"/>
                    <a:gd name="connsiteX24" fmla="*/ 2574132 w 3355182"/>
                    <a:gd name="connsiteY24" fmla="*/ 885825 h 1150143"/>
                    <a:gd name="connsiteX25" fmla="*/ 2555082 w 3355182"/>
                    <a:gd name="connsiteY25" fmla="*/ 878681 h 1150143"/>
                    <a:gd name="connsiteX26" fmla="*/ 2519363 w 3355182"/>
                    <a:gd name="connsiteY26" fmla="*/ 866775 h 1150143"/>
                    <a:gd name="connsiteX27" fmla="*/ 2490788 w 3355182"/>
                    <a:gd name="connsiteY27" fmla="*/ 862012 h 1150143"/>
                    <a:gd name="connsiteX28" fmla="*/ 2474119 w 3355182"/>
                    <a:gd name="connsiteY28" fmla="*/ 857250 h 1150143"/>
                    <a:gd name="connsiteX29" fmla="*/ 2474119 w 3355182"/>
                    <a:gd name="connsiteY29" fmla="*/ 857250 h 1150143"/>
                    <a:gd name="connsiteX30" fmla="*/ 2464594 w 3355182"/>
                    <a:gd name="connsiteY30" fmla="*/ 842962 h 1150143"/>
                    <a:gd name="connsiteX31" fmla="*/ 2409825 w 3355182"/>
                    <a:gd name="connsiteY31" fmla="*/ 838200 h 1150143"/>
                    <a:gd name="connsiteX32" fmla="*/ 2416969 w 3355182"/>
                    <a:gd name="connsiteY32" fmla="*/ 835818 h 1150143"/>
                    <a:gd name="connsiteX33" fmla="*/ 2409825 w 3355182"/>
                    <a:gd name="connsiteY33" fmla="*/ 823912 h 1150143"/>
                    <a:gd name="connsiteX34" fmla="*/ 2397919 w 3355182"/>
                    <a:gd name="connsiteY34" fmla="*/ 816768 h 1150143"/>
                    <a:gd name="connsiteX35" fmla="*/ 2397919 w 3355182"/>
                    <a:gd name="connsiteY35" fmla="*/ 816768 h 1150143"/>
                    <a:gd name="connsiteX36" fmla="*/ 2376488 w 3355182"/>
                    <a:gd name="connsiteY36" fmla="*/ 804862 h 1150143"/>
                    <a:gd name="connsiteX37" fmla="*/ 2355057 w 3355182"/>
                    <a:gd name="connsiteY37" fmla="*/ 800100 h 1150143"/>
                    <a:gd name="connsiteX38" fmla="*/ 2355057 w 3355182"/>
                    <a:gd name="connsiteY38" fmla="*/ 788193 h 1150143"/>
                    <a:gd name="connsiteX39" fmla="*/ 2316957 w 3355182"/>
                    <a:gd name="connsiteY39" fmla="*/ 792956 h 1150143"/>
                    <a:gd name="connsiteX40" fmla="*/ 2309813 w 3355182"/>
                    <a:gd name="connsiteY40" fmla="*/ 778668 h 1150143"/>
                    <a:gd name="connsiteX41" fmla="*/ 2286000 w 3355182"/>
                    <a:gd name="connsiteY41" fmla="*/ 771525 h 1150143"/>
                    <a:gd name="connsiteX42" fmla="*/ 2252663 w 3355182"/>
                    <a:gd name="connsiteY42" fmla="*/ 766762 h 1150143"/>
                    <a:gd name="connsiteX43" fmla="*/ 2219325 w 3355182"/>
                    <a:gd name="connsiteY43" fmla="*/ 766762 h 1150143"/>
                    <a:gd name="connsiteX44" fmla="*/ 2212182 w 3355182"/>
                    <a:gd name="connsiteY44" fmla="*/ 762000 h 1150143"/>
                    <a:gd name="connsiteX45" fmla="*/ 2209800 w 3355182"/>
                    <a:gd name="connsiteY45" fmla="*/ 750093 h 1150143"/>
                    <a:gd name="connsiteX46" fmla="*/ 2190750 w 3355182"/>
                    <a:gd name="connsiteY46" fmla="*/ 745331 h 1150143"/>
                    <a:gd name="connsiteX47" fmla="*/ 2176463 w 3355182"/>
                    <a:gd name="connsiteY47" fmla="*/ 733425 h 1150143"/>
                    <a:gd name="connsiteX48" fmla="*/ 2164557 w 3355182"/>
                    <a:gd name="connsiteY48" fmla="*/ 714375 h 1150143"/>
                    <a:gd name="connsiteX49" fmla="*/ 2147888 w 3355182"/>
                    <a:gd name="connsiteY49" fmla="*/ 711993 h 1150143"/>
                    <a:gd name="connsiteX50" fmla="*/ 2121694 w 3355182"/>
                    <a:gd name="connsiteY50" fmla="*/ 714375 h 1150143"/>
                    <a:gd name="connsiteX51" fmla="*/ 2109788 w 3355182"/>
                    <a:gd name="connsiteY51" fmla="*/ 711993 h 1150143"/>
                    <a:gd name="connsiteX52" fmla="*/ 2107407 w 3355182"/>
                    <a:gd name="connsiteY52" fmla="*/ 702468 h 1150143"/>
                    <a:gd name="connsiteX53" fmla="*/ 2093119 w 3355182"/>
                    <a:gd name="connsiteY53" fmla="*/ 702468 h 1150143"/>
                    <a:gd name="connsiteX54" fmla="*/ 2093119 w 3355182"/>
                    <a:gd name="connsiteY54" fmla="*/ 690562 h 1150143"/>
                    <a:gd name="connsiteX55" fmla="*/ 2002632 w 3355182"/>
                    <a:gd name="connsiteY55" fmla="*/ 690562 h 1150143"/>
                    <a:gd name="connsiteX56" fmla="*/ 1990725 w 3355182"/>
                    <a:gd name="connsiteY56" fmla="*/ 676275 h 1150143"/>
                    <a:gd name="connsiteX57" fmla="*/ 1964532 w 3355182"/>
                    <a:gd name="connsiteY57" fmla="*/ 671512 h 1150143"/>
                    <a:gd name="connsiteX58" fmla="*/ 1945482 w 3355182"/>
                    <a:gd name="connsiteY58" fmla="*/ 666750 h 1150143"/>
                    <a:gd name="connsiteX59" fmla="*/ 1912144 w 3355182"/>
                    <a:gd name="connsiteY59" fmla="*/ 657225 h 1150143"/>
                    <a:gd name="connsiteX60" fmla="*/ 1897857 w 3355182"/>
                    <a:gd name="connsiteY60" fmla="*/ 647700 h 1150143"/>
                    <a:gd name="connsiteX61" fmla="*/ 1871663 w 3355182"/>
                    <a:gd name="connsiteY61" fmla="*/ 642937 h 1150143"/>
                    <a:gd name="connsiteX62" fmla="*/ 1871663 w 3355182"/>
                    <a:gd name="connsiteY62" fmla="*/ 616743 h 1150143"/>
                    <a:gd name="connsiteX63" fmla="*/ 1826419 w 3355182"/>
                    <a:gd name="connsiteY63" fmla="*/ 619125 h 1150143"/>
                    <a:gd name="connsiteX64" fmla="*/ 1824038 w 3355182"/>
                    <a:gd name="connsiteY64" fmla="*/ 609600 h 1150143"/>
                    <a:gd name="connsiteX65" fmla="*/ 1809750 w 3355182"/>
                    <a:gd name="connsiteY65" fmla="*/ 592931 h 1150143"/>
                    <a:gd name="connsiteX66" fmla="*/ 1714500 w 3355182"/>
                    <a:gd name="connsiteY66" fmla="*/ 595312 h 1150143"/>
                    <a:gd name="connsiteX67" fmla="*/ 1714500 w 3355182"/>
                    <a:gd name="connsiteY67" fmla="*/ 578643 h 1150143"/>
                    <a:gd name="connsiteX68" fmla="*/ 1693069 w 3355182"/>
                    <a:gd name="connsiteY68" fmla="*/ 571500 h 1150143"/>
                    <a:gd name="connsiteX69" fmla="*/ 1654969 w 3355182"/>
                    <a:gd name="connsiteY69" fmla="*/ 571500 h 1150143"/>
                    <a:gd name="connsiteX70" fmla="*/ 1654969 w 3355182"/>
                    <a:gd name="connsiteY70" fmla="*/ 557212 h 1150143"/>
                    <a:gd name="connsiteX71" fmla="*/ 1614488 w 3355182"/>
                    <a:gd name="connsiteY71" fmla="*/ 545306 h 1150143"/>
                    <a:gd name="connsiteX72" fmla="*/ 1559719 w 3355182"/>
                    <a:gd name="connsiteY72" fmla="*/ 542925 h 1150143"/>
                    <a:gd name="connsiteX73" fmla="*/ 1557338 w 3355182"/>
                    <a:gd name="connsiteY73" fmla="*/ 526256 h 1150143"/>
                    <a:gd name="connsiteX74" fmla="*/ 1490663 w 3355182"/>
                    <a:gd name="connsiteY74" fmla="*/ 521493 h 1150143"/>
                    <a:gd name="connsiteX75" fmla="*/ 1481138 w 3355182"/>
                    <a:gd name="connsiteY75" fmla="*/ 514350 h 1150143"/>
                    <a:gd name="connsiteX76" fmla="*/ 1457325 w 3355182"/>
                    <a:gd name="connsiteY76" fmla="*/ 514350 h 1150143"/>
                    <a:gd name="connsiteX77" fmla="*/ 1457325 w 3355182"/>
                    <a:gd name="connsiteY77" fmla="*/ 514350 h 1150143"/>
                    <a:gd name="connsiteX78" fmla="*/ 1419225 w 3355182"/>
                    <a:gd name="connsiteY78" fmla="*/ 502443 h 1150143"/>
                    <a:gd name="connsiteX79" fmla="*/ 1421607 w 3355182"/>
                    <a:gd name="connsiteY79" fmla="*/ 492918 h 1150143"/>
                    <a:gd name="connsiteX80" fmla="*/ 1390650 w 3355182"/>
                    <a:gd name="connsiteY80" fmla="*/ 485775 h 1150143"/>
                    <a:gd name="connsiteX81" fmla="*/ 1390650 w 3355182"/>
                    <a:gd name="connsiteY81" fmla="*/ 483393 h 1150143"/>
                    <a:gd name="connsiteX82" fmla="*/ 1340644 w 3355182"/>
                    <a:gd name="connsiteY82" fmla="*/ 481012 h 1150143"/>
                    <a:gd name="connsiteX83" fmla="*/ 1331119 w 3355182"/>
                    <a:gd name="connsiteY83" fmla="*/ 464343 h 1150143"/>
                    <a:gd name="connsiteX84" fmla="*/ 1288257 w 3355182"/>
                    <a:gd name="connsiteY84" fmla="*/ 464343 h 1150143"/>
                    <a:gd name="connsiteX85" fmla="*/ 1288257 w 3355182"/>
                    <a:gd name="connsiteY85" fmla="*/ 442912 h 1150143"/>
                    <a:gd name="connsiteX86" fmla="*/ 1262063 w 3355182"/>
                    <a:gd name="connsiteY86" fmla="*/ 442912 h 1150143"/>
                    <a:gd name="connsiteX87" fmla="*/ 1202532 w 3355182"/>
                    <a:gd name="connsiteY87" fmla="*/ 442912 h 1150143"/>
                    <a:gd name="connsiteX88" fmla="*/ 1202532 w 3355182"/>
                    <a:gd name="connsiteY88" fmla="*/ 428625 h 1150143"/>
                    <a:gd name="connsiteX89" fmla="*/ 1166813 w 3355182"/>
                    <a:gd name="connsiteY89" fmla="*/ 428625 h 1150143"/>
                    <a:gd name="connsiteX90" fmla="*/ 1166813 w 3355182"/>
                    <a:gd name="connsiteY90" fmla="*/ 407193 h 1150143"/>
                    <a:gd name="connsiteX91" fmla="*/ 1140619 w 3355182"/>
                    <a:gd name="connsiteY91" fmla="*/ 400050 h 1150143"/>
                    <a:gd name="connsiteX92" fmla="*/ 1119188 w 3355182"/>
                    <a:gd name="connsiteY92" fmla="*/ 400050 h 1150143"/>
                    <a:gd name="connsiteX93" fmla="*/ 1100138 w 3355182"/>
                    <a:gd name="connsiteY93" fmla="*/ 381000 h 1150143"/>
                    <a:gd name="connsiteX94" fmla="*/ 1073944 w 3355182"/>
                    <a:gd name="connsiteY94" fmla="*/ 373856 h 1150143"/>
                    <a:gd name="connsiteX95" fmla="*/ 1050132 w 3355182"/>
                    <a:gd name="connsiteY95" fmla="*/ 373856 h 1150143"/>
                    <a:gd name="connsiteX96" fmla="*/ 1021557 w 3355182"/>
                    <a:gd name="connsiteY96" fmla="*/ 369093 h 1150143"/>
                    <a:gd name="connsiteX97" fmla="*/ 992982 w 3355182"/>
                    <a:gd name="connsiteY97" fmla="*/ 361950 h 1150143"/>
                    <a:gd name="connsiteX98" fmla="*/ 969169 w 3355182"/>
                    <a:gd name="connsiteY98" fmla="*/ 350043 h 1150143"/>
                    <a:gd name="connsiteX99" fmla="*/ 940594 w 3355182"/>
                    <a:gd name="connsiteY99" fmla="*/ 335756 h 1150143"/>
                    <a:gd name="connsiteX100" fmla="*/ 933450 w 3355182"/>
                    <a:gd name="connsiteY100" fmla="*/ 326231 h 1150143"/>
                    <a:gd name="connsiteX101" fmla="*/ 931069 w 3355182"/>
                    <a:gd name="connsiteY101" fmla="*/ 319087 h 1150143"/>
                    <a:gd name="connsiteX102" fmla="*/ 876300 w 3355182"/>
                    <a:gd name="connsiteY102" fmla="*/ 323850 h 1150143"/>
                    <a:gd name="connsiteX103" fmla="*/ 857250 w 3355182"/>
                    <a:gd name="connsiteY103" fmla="*/ 319087 h 1150143"/>
                    <a:gd name="connsiteX104" fmla="*/ 835819 w 3355182"/>
                    <a:gd name="connsiteY104" fmla="*/ 307181 h 1150143"/>
                    <a:gd name="connsiteX105" fmla="*/ 802482 w 3355182"/>
                    <a:gd name="connsiteY105" fmla="*/ 304800 h 1150143"/>
                    <a:gd name="connsiteX106" fmla="*/ 790575 w 3355182"/>
                    <a:gd name="connsiteY106" fmla="*/ 292893 h 1150143"/>
                    <a:gd name="connsiteX107" fmla="*/ 769144 w 3355182"/>
                    <a:gd name="connsiteY107" fmla="*/ 276225 h 1150143"/>
                    <a:gd name="connsiteX108" fmla="*/ 745332 w 3355182"/>
                    <a:gd name="connsiteY108" fmla="*/ 264318 h 1150143"/>
                    <a:gd name="connsiteX109" fmla="*/ 714375 w 3355182"/>
                    <a:gd name="connsiteY109" fmla="*/ 257175 h 1150143"/>
                    <a:gd name="connsiteX110" fmla="*/ 695325 w 3355182"/>
                    <a:gd name="connsiteY110" fmla="*/ 238125 h 1150143"/>
                    <a:gd name="connsiteX111" fmla="*/ 669132 w 3355182"/>
                    <a:gd name="connsiteY111" fmla="*/ 228600 h 1150143"/>
                    <a:gd name="connsiteX112" fmla="*/ 628650 w 3355182"/>
                    <a:gd name="connsiteY112" fmla="*/ 226218 h 1150143"/>
                    <a:gd name="connsiteX113" fmla="*/ 609600 w 3355182"/>
                    <a:gd name="connsiteY113" fmla="*/ 214312 h 1150143"/>
                    <a:gd name="connsiteX114" fmla="*/ 609600 w 3355182"/>
                    <a:gd name="connsiteY114" fmla="*/ 214312 h 1150143"/>
                    <a:gd name="connsiteX115" fmla="*/ 538163 w 3355182"/>
                    <a:gd name="connsiteY115" fmla="*/ 204787 h 1150143"/>
                    <a:gd name="connsiteX116" fmla="*/ 476250 w 3355182"/>
                    <a:gd name="connsiteY116" fmla="*/ 204787 h 1150143"/>
                    <a:gd name="connsiteX117" fmla="*/ 473869 w 3355182"/>
                    <a:gd name="connsiteY117" fmla="*/ 197643 h 1150143"/>
                    <a:gd name="connsiteX118" fmla="*/ 428625 w 3355182"/>
                    <a:gd name="connsiteY118" fmla="*/ 192881 h 1150143"/>
                    <a:gd name="connsiteX119" fmla="*/ 428625 w 3355182"/>
                    <a:gd name="connsiteY119" fmla="*/ 183356 h 1150143"/>
                    <a:gd name="connsiteX120" fmla="*/ 407194 w 3355182"/>
                    <a:gd name="connsiteY120" fmla="*/ 180975 h 1150143"/>
                    <a:gd name="connsiteX121" fmla="*/ 388144 w 3355182"/>
                    <a:gd name="connsiteY121" fmla="*/ 176212 h 1150143"/>
                    <a:gd name="connsiteX122" fmla="*/ 381000 w 3355182"/>
                    <a:gd name="connsiteY122" fmla="*/ 171450 h 1150143"/>
                    <a:gd name="connsiteX123" fmla="*/ 376238 w 3355182"/>
                    <a:gd name="connsiteY123" fmla="*/ 161925 h 1150143"/>
                    <a:gd name="connsiteX124" fmla="*/ 330994 w 3355182"/>
                    <a:gd name="connsiteY124" fmla="*/ 157162 h 1150143"/>
                    <a:gd name="connsiteX125" fmla="*/ 323850 w 3355182"/>
                    <a:gd name="connsiteY125" fmla="*/ 152400 h 1150143"/>
                    <a:gd name="connsiteX126" fmla="*/ 319088 w 3355182"/>
                    <a:gd name="connsiteY126" fmla="*/ 150018 h 1150143"/>
                    <a:gd name="connsiteX127" fmla="*/ 319088 w 3355182"/>
                    <a:gd name="connsiteY127" fmla="*/ 150018 h 1150143"/>
                    <a:gd name="connsiteX128" fmla="*/ 302419 w 3355182"/>
                    <a:gd name="connsiteY128" fmla="*/ 128587 h 1150143"/>
                    <a:gd name="connsiteX129" fmla="*/ 292894 w 3355182"/>
                    <a:gd name="connsiteY129" fmla="*/ 119062 h 1150143"/>
                    <a:gd name="connsiteX130" fmla="*/ 269082 w 3355182"/>
                    <a:gd name="connsiteY130" fmla="*/ 111918 h 1150143"/>
                    <a:gd name="connsiteX131" fmla="*/ 242888 w 3355182"/>
                    <a:gd name="connsiteY131" fmla="*/ 102393 h 1150143"/>
                    <a:gd name="connsiteX132" fmla="*/ 211932 w 3355182"/>
                    <a:gd name="connsiteY132" fmla="*/ 92868 h 1150143"/>
                    <a:gd name="connsiteX133" fmla="*/ 147638 w 3355182"/>
                    <a:gd name="connsiteY133" fmla="*/ 83343 h 1150143"/>
                    <a:gd name="connsiteX134" fmla="*/ 130969 w 3355182"/>
                    <a:gd name="connsiteY134" fmla="*/ 66675 h 1150143"/>
                    <a:gd name="connsiteX135" fmla="*/ 85725 w 3355182"/>
                    <a:gd name="connsiteY135" fmla="*/ 47625 h 1150143"/>
                    <a:gd name="connsiteX136" fmla="*/ 59532 w 3355182"/>
                    <a:gd name="connsiteY136" fmla="*/ 16668 h 1150143"/>
                    <a:gd name="connsiteX137" fmla="*/ 52388 w 3355182"/>
                    <a:gd name="connsiteY137" fmla="*/ 14287 h 1150143"/>
                    <a:gd name="connsiteX138" fmla="*/ 30957 w 3355182"/>
                    <a:gd name="connsiteY138" fmla="*/ 2381 h 1150143"/>
                    <a:gd name="connsiteX139" fmla="*/ 0 w 3355182"/>
                    <a:gd name="connsiteY139" fmla="*/ 0 h 115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355182" h="1150143">
                      <a:moveTo>
                        <a:pt x="3355182" y="1147762"/>
                      </a:moveTo>
                      <a:lnTo>
                        <a:pt x="3286125" y="1150143"/>
                      </a:lnTo>
                      <a:lnTo>
                        <a:pt x="3286125" y="1071562"/>
                      </a:lnTo>
                      <a:lnTo>
                        <a:pt x="3212307" y="1073943"/>
                      </a:lnTo>
                      <a:lnTo>
                        <a:pt x="3195638" y="1062037"/>
                      </a:lnTo>
                      <a:lnTo>
                        <a:pt x="3193257" y="1035843"/>
                      </a:lnTo>
                      <a:lnTo>
                        <a:pt x="3100388" y="1038225"/>
                      </a:lnTo>
                      <a:lnTo>
                        <a:pt x="3081338" y="1026318"/>
                      </a:lnTo>
                      <a:lnTo>
                        <a:pt x="3081338" y="1014412"/>
                      </a:lnTo>
                      <a:lnTo>
                        <a:pt x="3012282" y="1014412"/>
                      </a:lnTo>
                      <a:lnTo>
                        <a:pt x="3000375" y="995362"/>
                      </a:lnTo>
                      <a:lnTo>
                        <a:pt x="2976563" y="990600"/>
                      </a:lnTo>
                      <a:lnTo>
                        <a:pt x="2936082" y="990600"/>
                      </a:lnTo>
                      <a:lnTo>
                        <a:pt x="2938463" y="973931"/>
                      </a:lnTo>
                      <a:lnTo>
                        <a:pt x="2895600" y="973931"/>
                      </a:lnTo>
                      <a:lnTo>
                        <a:pt x="2895600" y="947737"/>
                      </a:lnTo>
                      <a:lnTo>
                        <a:pt x="2819400" y="952500"/>
                      </a:lnTo>
                      <a:lnTo>
                        <a:pt x="2790825" y="938212"/>
                      </a:lnTo>
                      <a:lnTo>
                        <a:pt x="2757488" y="938212"/>
                      </a:lnTo>
                      <a:lnTo>
                        <a:pt x="2676525" y="938212"/>
                      </a:lnTo>
                      <a:lnTo>
                        <a:pt x="2676525" y="916781"/>
                      </a:lnTo>
                      <a:lnTo>
                        <a:pt x="2609850" y="919162"/>
                      </a:lnTo>
                      <a:lnTo>
                        <a:pt x="2593182" y="909637"/>
                      </a:lnTo>
                      <a:lnTo>
                        <a:pt x="2593182" y="892968"/>
                      </a:lnTo>
                      <a:lnTo>
                        <a:pt x="2574132" y="885825"/>
                      </a:lnTo>
                      <a:lnTo>
                        <a:pt x="2555082" y="878681"/>
                      </a:lnTo>
                      <a:lnTo>
                        <a:pt x="2519363" y="866775"/>
                      </a:lnTo>
                      <a:lnTo>
                        <a:pt x="2490788" y="862012"/>
                      </a:lnTo>
                      <a:lnTo>
                        <a:pt x="2474119" y="857250"/>
                      </a:lnTo>
                      <a:lnTo>
                        <a:pt x="2474119" y="857250"/>
                      </a:lnTo>
                      <a:lnTo>
                        <a:pt x="2464594" y="842962"/>
                      </a:lnTo>
                      <a:cubicBezTo>
                        <a:pt x="2412815" y="840497"/>
                        <a:pt x="2429514" y="848043"/>
                        <a:pt x="2409825" y="838200"/>
                      </a:cubicBezTo>
                      <a:lnTo>
                        <a:pt x="2416969" y="835818"/>
                      </a:lnTo>
                      <a:lnTo>
                        <a:pt x="2409825" y="823912"/>
                      </a:lnTo>
                      <a:lnTo>
                        <a:pt x="2397919" y="816768"/>
                      </a:lnTo>
                      <a:lnTo>
                        <a:pt x="2397919" y="816768"/>
                      </a:lnTo>
                      <a:lnTo>
                        <a:pt x="2376488" y="804862"/>
                      </a:lnTo>
                      <a:lnTo>
                        <a:pt x="2355057" y="800100"/>
                      </a:lnTo>
                      <a:lnTo>
                        <a:pt x="2355057" y="788193"/>
                      </a:lnTo>
                      <a:lnTo>
                        <a:pt x="2316957" y="792956"/>
                      </a:lnTo>
                      <a:lnTo>
                        <a:pt x="2309813" y="778668"/>
                      </a:lnTo>
                      <a:lnTo>
                        <a:pt x="2286000" y="771525"/>
                      </a:lnTo>
                      <a:lnTo>
                        <a:pt x="2252663" y="766762"/>
                      </a:lnTo>
                      <a:lnTo>
                        <a:pt x="2219325" y="766762"/>
                      </a:lnTo>
                      <a:lnTo>
                        <a:pt x="2212182" y="762000"/>
                      </a:lnTo>
                      <a:lnTo>
                        <a:pt x="2209800" y="750093"/>
                      </a:lnTo>
                      <a:lnTo>
                        <a:pt x="2190750" y="745331"/>
                      </a:lnTo>
                      <a:lnTo>
                        <a:pt x="2176463" y="733425"/>
                      </a:lnTo>
                      <a:lnTo>
                        <a:pt x="2164557" y="714375"/>
                      </a:lnTo>
                      <a:lnTo>
                        <a:pt x="2147888" y="711993"/>
                      </a:lnTo>
                      <a:lnTo>
                        <a:pt x="2121694" y="714375"/>
                      </a:lnTo>
                      <a:lnTo>
                        <a:pt x="2109788" y="711993"/>
                      </a:lnTo>
                      <a:lnTo>
                        <a:pt x="2107407" y="702468"/>
                      </a:lnTo>
                      <a:lnTo>
                        <a:pt x="2093119" y="702468"/>
                      </a:lnTo>
                      <a:lnTo>
                        <a:pt x="2093119" y="690562"/>
                      </a:lnTo>
                      <a:lnTo>
                        <a:pt x="2002632" y="690562"/>
                      </a:lnTo>
                      <a:lnTo>
                        <a:pt x="1990725" y="676275"/>
                      </a:lnTo>
                      <a:lnTo>
                        <a:pt x="1964532" y="671512"/>
                      </a:lnTo>
                      <a:lnTo>
                        <a:pt x="1945482" y="666750"/>
                      </a:lnTo>
                      <a:lnTo>
                        <a:pt x="1912144" y="657225"/>
                      </a:lnTo>
                      <a:lnTo>
                        <a:pt x="1897857" y="647700"/>
                      </a:lnTo>
                      <a:lnTo>
                        <a:pt x="1871663" y="642937"/>
                      </a:lnTo>
                      <a:lnTo>
                        <a:pt x="1871663" y="616743"/>
                      </a:lnTo>
                      <a:lnTo>
                        <a:pt x="1826419" y="619125"/>
                      </a:lnTo>
                      <a:lnTo>
                        <a:pt x="1824038" y="609600"/>
                      </a:lnTo>
                      <a:lnTo>
                        <a:pt x="1809750" y="592931"/>
                      </a:lnTo>
                      <a:lnTo>
                        <a:pt x="1714500" y="595312"/>
                      </a:lnTo>
                      <a:lnTo>
                        <a:pt x="1714500" y="578643"/>
                      </a:lnTo>
                      <a:lnTo>
                        <a:pt x="1693069" y="571500"/>
                      </a:lnTo>
                      <a:lnTo>
                        <a:pt x="1654969" y="571500"/>
                      </a:lnTo>
                      <a:lnTo>
                        <a:pt x="1654969" y="557212"/>
                      </a:lnTo>
                      <a:lnTo>
                        <a:pt x="1614488" y="545306"/>
                      </a:lnTo>
                      <a:lnTo>
                        <a:pt x="1559719" y="542925"/>
                      </a:lnTo>
                      <a:lnTo>
                        <a:pt x="1557338" y="526256"/>
                      </a:lnTo>
                      <a:lnTo>
                        <a:pt x="1490663" y="521493"/>
                      </a:lnTo>
                      <a:lnTo>
                        <a:pt x="1481138" y="514350"/>
                      </a:lnTo>
                      <a:lnTo>
                        <a:pt x="1457325" y="514350"/>
                      </a:lnTo>
                      <a:lnTo>
                        <a:pt x="1457325" y="514350"/>
                      </a:lnTo>
                      <a:lnTo>
                        <a:pt x="1419225" y="502443"/>
                      </a:lnTo>
                      <a:lnTo>
                        <a:pt x="1421607" y="492918"/>
                      </a:lnTo>
                      <a:lnTo>
                        <a:pt x="1390650" y="485775"/>
                      </a:lnTo>
                      <a:lnTo>
                        <a:pt x="1390650" y="483393"/>
                      </a:lnTo>
                      <a:lnTo>
                        <a:pt x="1340644" y="481012"/>
                      </a:lnTo>
                      <a:lnTo>
                        <a:pt x="1331119" y="464343"/>
                      </a:lnTo>
                      <a:lnTo>
                        <a:pt x="1288257" y="464343"/>
                      </a:lnTo>
                      <a:lnTo>
                        <a:pt x="1288257" y="442912"/>
                      </a:lnTo>
                      <a:lnTo>
                        <a:pt x="1262063" y="442912"/>
                      </a:lnTo>
                      <a:lnTo>
                        <a:pt x="1202532" y="442912"/>
                      </a:lnTo>
                      <a:lnTo>
                        <a:pt x="1202532" y="428625"/>
                      </a:lnTo>
                      <a:lnTo>
                        <a:pt x="1166813" y="428625"/>
                      </a:lnTo>
                      <a:lnTo>
                        <a:pt x="1166813" y="407193"/>
                      </a:lnTo>
                      <a:lnTo>
                        <a:pt x="1140619" y="400050"/>
                      </a:lnTo>
                      <a:lnTo>
                        <a:pt x="1119188" y="400050"/>
                      </a:lnTo>
                      <a:lnTo>
                        <a:pt x="1100138" y="381000"/>
                      </a:lnTo>
                      <a:lnTo>
                        <a:pt x="1073944" y="373856"/>
                      </a:lnTo>
                      <a:lnTo>
                        <a:pt x="1050132" y="373856"/>
                      </a:lnTo>
                      <a:lnTo>
                        <a:pt x="1021557" y="369093"/>
                      </a:lnTo>
                      <a:lnTo>
                        <a:pt x="992982" y="361950"/>
                      </a:lnTo>
                      <a:lnTo>
                        <a:pt x="969169" y="350043"/>
                      </a:lnTo>
                      <a:lnTo>
                        <a:pt x="940594" y="335756"/>
                      </a:lnTo>
                      <a:lnTo>
                        <a:pt x="933450" y="326231"/>
                      </a:lnTo>
                      <a:lnTo>
                        <a:pt x="931069" y="319087"/>
                      </a:lnTo>
                      <a:lnTo>
                        <a:pt x="876300" y="323850"/>
                      </a:lnTo>
                      <a:lnTo>
                        <a:pt x="857250" y="319087"/>
                      </a:lnTo>
                      <a:lnTo>
                        <a:pt x="835819" y="307181"/>
                      </a:lnTo>
                      <a:lnTo>
                        <a:pt x="802482" y="304800"/>
                      </a:lnTo>
                      <a:lnTo>
                        <a:pt x="790575" y="292893"/>
                      </a:lnTo>
                      <a:lnTo>
                        <a:pt x="769144" y="276225"/>
                      </a:lnTo>
                      <a:lnTo>
                        <a:pt x="745332" y="264318"/>
                      </a:lnTo>
                      <a:lnTo>
                        <a:pt x="714375" y="257175"/>
                      </a:lnTo>
                      <a:lnTo>
                        <a:pt x="695325" y="238125"/>
                      </a:lnTo>
                      <a:lnTo>
                        <a:pt x="669132" y="228600"/>
                      </a:lnTo>
                      <a:lnTo>
                        <a:pt x="628650" y="226218"/>
                      </a:lnTo>
                      <a:lnTo>
                        <a:pt x="609600" y="214312"/>
                      </a:lnTo>
                      <a:lnTo>
                        <a:pt x="609600" y="214312"/>
                      </a:lnTo>
                      <a:lnTo>
                        <a:pt x="538163" y="204787"/>
                      </a:lnTo>
                      <a:lnTo>
                        <a:pt x="476250" y="204787"/>
                      </a:lnTo>
                      <a:lnTo>
                        <a:pt x="473869" y="197643"/>
                      </a:lnTo>
                      <a:lnTo>
                        <a:pt x="428625" y="192881"/>
                      </a:lnTo>
                      <a:lnTo>
                        <a:pt x="428625" y="183356"/>
                      </a:lnTo>
                      <a:cubicBezTo>
                        <a:pt x="421481" y="182562"/>
                        <a:pt x="414272" y="182224"/>
                        <a:pt x="407194" y="180975"/>
                      </a:cubicBezTo>
                      <a:cubicBezTo>
                        <a:pt x="400748" y="179837"/>
                        <a:pt x="388144" y="176212"/>
                        <a:pt x="388144" y="176212"/>
                      </a:cubicBezTo>
                      <a:lnTo>
                        <a:pt x="381000" y="171450"/>
                      </a:lnTo>
                      <a:lnTo>
                        <a:pt x="376238" y="161925"/>
                      </a:lnTo>
                      <a:lnTo>
                        <a:pt x="330994" y="157162"/>
                      </a:lnTo>
                      <a:cubicBezTo>
                        <a:pt x="328218" y="156468"/>
                        <a:pt x="326304" y="153872"/>
                        <a:pt x="323850" y="152400"/>
                      </a:cubicBezTo>
                      <a:cubicBezTo>
                        <a:pt x="322328" y="151487"/>
                        <a:pt x="320675" y="150812"/>
                        <a:pt x="319088" y="150018"/>
                      </a:cubicBezTo>
                      <a:lnTo>
                        <a:pt x="319088" y="150018"/>
                      </a:lnTo>
                      <a:lnTo>
                        <a:pt x="302419" y="128587"/>
                      </a:lnTo>
                      <a:lnTo>
                        <a:pt x="292894" y="119062"/>
                      </a:lnTo>
                      <a:lnTo>
                        <a:pt x="269082" y="111918"/>
                      </a:lnTo>
                      <a:lnTo>
                        <a:pt x="242888" y="102393"/>
                      </a:lnTo>
                      <a:lnTo>
                        <a:pt x="211932" y="92868"/>
                      </a:lnTo>
                      <a:lnTo>
                        <a:pt x="147638" y="83343"/>
                      </a:lnTo>
                      <a:lnTo>
                        <a:pt x="130969" y="66675"/>
                      </a:lnTo>
                      <a:lnTo>
                        <a:pt x="85725" y="47625"/>
                      </a:lnTo>
                      <a:lnTo>
                        <a:pt x="59532" y="16668"/>
                      </a:lnTo>
                      <a:lnTo>
                        <a:pt x="52388" y="14287"/>
                      </a:lnTo>
                      <a:lnTo>
                        <a:pt x="30957" y="2381"/>
                      </a:lnTo>
                      <a:lnTo>
                        <a:pt x="0" y="0"/>
                      </a:lnTo>
                    </a:path>
                  </a:pathLst>
                </a:custGeom>
                <a:noFill/>
                <a:ln w="28575">
                  <a:solidFill>
                    <a:srgbClr val="6482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Freeform 86"/>
                <p:cNvSpPr/>
                <p:nvPr/>
              </p:nvSpPr>
              <p:spPr>
                <a:xfrm>
                  <a:off x="2559844" y="1707356"/>
                  <a:ext cx="297656" cy="126207"/>
                </a:xfrm>
                <a:custGeom>
                  <a:avLst/>
                  <a:gdLst>
                    <a:gd name="connsiteX0" fmla="*/ 0 w 297656"/>
                    <a:gd name="connsiteY0" fmla="*/ 0 h 126207"/>
                    <a:gd name="connsiteX1" fmla="*/ 78581 w 297656"/>
                    <a:gd name="connsiteY1" fmla="*/ 42863 h 126207"/>
                    <a:gd name="connsiteX2" fmla="*/ 116681 w 297656"/>
                    <a:gd name="connsiteY2" fmla="*/ 64294 h 126207"/>
                    <a:gd name="connsiteX3" fmla="*/ 154781 w 297656"/>
                    <a:gd name="connsiteY3" fmla="*/ 76200 h 126207"/>
                    <a:gd name="connsiteX4" fmla="*/ 209550 w 297656"/>
                    <a:gd name="connsiteY4" fmla="*/ 83344 h 126207"/>
                    <a:gd name="connsiteX5" fmla="*/ 242887 w 297656"/>
                    <a:gd name="connsiteY5" fmla="*/ 100013 h 126207"/>
                    <a:gd name="connsiteX6" fmla="*/ 266700 w 297656"/>
                    <a:gd name="connsiteY6" fmla="*/ 114300 h 126207"/>
                    <a:gd name="connsiteX7" fmla="*/ 297656 w 297656"/>
                    <a:gd name="connsiteY7" fmla="*/ 126207 h 12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6" h="126207">
                      <a:moveTo>
                        <a:pt x="0" y="0"/>
                      </a:moveTo>
                      <a:lnTo>
                        <a:pt x="78581" y="42863"/>
                      </a:lnTo>
                      <a:lnTo>
                        <a:pt x="116681" y="64294"/>
                      </a:lnTo>
                      <a:lnTo>
                        <a:pt x="154781" y="76200"/>
                      </a:lnTo>
                      <a:lnTo>
                        <a:pt x="209550" y="83344"/>
                      </a:lnTo>
                      <a:lnTo>
                        <a:pt x="242887" y="100013"/>
                      </a:lnTo>
                      <a:lnTo>
                        <a:pt x="266700" y="114300"/>
                      </a:lnTo>
                      <a:lnTo>
                        <a:pt x="297656" y="126207"/>
                      </a:lnTo>
                    </a:path>
                  </a:pathLst>
                </a:custGeom>
                <a:noFill/>
                <a:ln w="28575">
                  <a:solidFill>
                    <a:srgbClr val="6482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Text Box 36"/>
              <p:cNvSpPr txBox="1">
                <a:spLocks noChangeArrowheads="1"/>
              </p:cNvSpPr>
              <p:nvPr/>
            </p:nvSpPr>
            <p:spPr bwMode="gray">
              <a:xfrm>
                <a:off x="6071193" y="3076514"/>
                <a:ext cx="1917700" cy="2444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600" dirty="0"/>
                  <a:t>Standard therapy</a:t>
                </a:r>
              </a:p>
            </p:txBody>
          </p:sp>
        </p:grpSp>
        <p:sp>
          <p:nvSpPr>
            <p:cNvPr id="88" name="Text Box 32"/>
            <p:cNvSpPr txBox="1">
              <a:spLocks noChangeArrowheads="1"/>
            </p:cNvSpPr>
            <p:nvPr/>
          </p:nvSpPr>
          <p:spPr bwMode="gray">
            <a:xfrm>
              <a:off x="2645787" y="3892491"/>
              <a:ext cx="5128461"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600" dirty="0" smtClean="0"/>
                <a:t>HR 0.83 (95% CI: 0.70–0.99)</a:t>
              </a:r>
            </a:p>
            <a:p>
              <a:r>
                <a:rPr lang="en-US" altLang="en-US" sz="1600" dirty="0" smtClean="0"/>
                <a:t>p = 0.04</a:t>
              </a:r>
              <a:endParaRPr lang="en-US" altLang="en-US" sz="1600" dirty="0"/>
            </a:p>
          </p:txBody>
        </p:sp>
      </p:grpSp>
    </p:spTree>
    <p:extLst>
      <p:ext uri="{BB962C8B-B14F-4D97-AF65-F5344CB8AC3E}">
        <p14:creationId xmlns:p14="http://schemas.microsoft.com/office/powerpoint/2010/main" val="353713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3"/>
          <p:cNvGraphicFramePr>
            <a:graphicFrameLocks noGrp="1"/>
          </p:cNvGraphicFramePr>
          <p:nvPr>
            <p:extLst>
              <p:ext uri="{D42A27DB-BD31-4B8C-83A1-F6EECF244321}">
                <p14:modId xmlns:p14="http://schemas.microsoft.com/office/powerpoint/2010/main" val="1097092818"/>
              </p:ext>
            </p:extLst>
          </p:nvPr>
        </p:nvGraphicFramePr>
        <p:xfrm>
          <a:off x="114757" y="1465513"/>
          <a:ext cx="8460769" cy="3102078"/>
        </p:xfrm>
        <a:graphic>
          <a:graphicData uri="http://schemas.openxmlformats.org/drawingml/2006/table">
            <a:tbl>
              <a:tblPr>
                <a:tableStyleId>{9D7B26C5-4107-4FEC-AEDC-1716B250A1EF}</a:tableStyleId>
              </a:tblPr>
              <a:tblGrid>
                <a:gridCol w="1183147">
                  <a:extLst>
                    <a:ext uri="{9D8B030D-6E8A-4147-A177-3AD203B41FA5}">
                      <a16:colId xmlns:a16="http://schemas.microsoft.com/office/drawing/2014/main" val="20000"/>
                    </a:ext>
                  </a:extLst>
                </a:gridCol>
                <a:gridCol w="1954060">
                  <a:extLst>
                    <a:ext uri="{9D8B030D-6E8A-4147-A177-3AD203B41FA5}">
                      <a16:colId xmlns:a16="http://schemas.microsoft.com/office/drawing/2014/main" val="20001"/>
                    </a:ext>
                  </a:extLst>
                </a:gridCol>
                <a:gridCol w="1837791">
                  <a:extLst>
                    <a:ext uri="{9D8B030D-6E8A-4147-A177-3AD203B41FA5}">
                      <a16:colId xmlns:a16="http://schemas.microsoft.com/office/drawing/2014/main" val="20002"/>
                    </a:ext>
                  </a:extLst>
                </a:gridCol>
                <a:gridCol w="780149">
                  <a:extLst>
                    <a:ext uri="{9D8B030D-6E8A-4147-A177-3AD203B41FA5}">
                      <a16:colId xmlns:a16="http://schemas.microsoft.com/office/drawing/2014/main" val="20003"/>
                    </a:ext>
                  </a:extLst>
                </a:gridCol>
                <a:gridCol w="785042">
                  <a:extLst>
                    <a:ext uri="{9D8B030D-6E8A-4147-A177-3AD203B41FA5}">
                      <a16:colId xmlns:a16="http://schemas.microsoft.com/office/drawing/2014/main" val="20004"/>
                    </a:ext>
                  </a:extLst>
                </a:gridCol>
                <a:gridCol w="417457">
                  <a:extLst>
                    <a:ext uri="{9D8B030D-6E8A-4147-A177-3AD203B41FA5}">
                      <a16:colId xmlns:a16="http://schemas.microsoft.com/office/drawing/2014/main" val="20005"/>
                    </a:ext>
                  </a:extLst>
                </a:gridCol>
                <a:gridCol w="438411">
                  <a:extLst>
                    <a:ext uri="{9D8B030D-6E8A-4147-A177-3AD203B41FA5}">
                      <a16:colId xmlns:a16="http://schemas.microsoft.com/office/drawing/2014/main" val="20006"/>
                    </a:ext>
                  </a:extLst>
                </a:gridCol>
                <a:gridCol w="513567">
                  <a:extLst>
                    <a:ext uri="{9D8B030D-6E8A-4147-A177-3AD203B41FA5}">
                      <a16:colId xmlns:a16="http://schemas.microsoft.com/office/drawing/2014/main" val="20007"/>
                    </a:ext>
                  </a:extLst>
                </a:gridCol>
                <a:gridCol w="551145">
                  <a:extLst>
                    <a:ext uri="{9D8B030D-6E8A-4147-A177-3AD203B41FA5}">
                      <a16:colId xmlns:a16="http://schemas.microsoft.com/office/drawing/2014/main" val="20008"/>
                    </a:ext>
                  </a:extLst>
                </a:gridCol>
              </a:tblGrid>
              <a:tr h="569801">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bg1"/>
                          </a:solidFill>
                          <a:effectLst/>
                          <a:latin typeface="Arial" pitchFamily="34" charset="0"/>
                          <a:cs typeface="Arial" pitchFamily="34" charset="0"/>
                        </a:rPr>
                        <a:t>Study</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7031" marR="77031" marT="45733" marB="45733" anchor="ctr" horzOverflow="overflow">
                    <a:lnL>
                      <a:noFill/>
                    </a:lnL>
                    <a:lnR w="12700" cap="flat" cmpd="sng" algn="ctr">
                      <a:solidFill>
                        <a:srgbClr val="717073"/>
                      </a:solidFill>
                      <a:prstDash val="solid"/>
                      <a:round/>
                      <a:headEnd type="none" w="med" len="med"/>
                      <a:tailEnd type="none" w="med" len="med"/>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bg1"/>
                          </a:solidFill>
                          <a:effectLst/>
                          <a:latin typeface="Arial" pitchFamily="34" charset="0"/>
                          <a:cs typeface="Arial" pitchFamily="34" charset="0"/>
                        </a:rPr>
                        <a:t>Baseline HbA</a:t>
                      </a:r>
                      <a:r>
                        <a:rPr kumimoji="0" lang="en-US" altLang="en-US" sz="1600" u="none" strike="noStrike" cap="none" normalizeH="0" baseline="-25000" dirty="0" smtClean="0">
                          <a:ln>
                            <a:noFill/>
                          </a:ln>
                          <a:solidFill>
                            <a:schemeClr val="bg1"/>
                          </a:solidFill>
                          <a:effectLst/>
                          <a:latin typeface="Arial" pitchFamily="34" charset="0"/>
                          <a:cs typeface="Arial" pitchFamily="34" charset="0"/>
                        </a:rPr>
                        <a:t>1C</a:t>
                      </a:r>
                      <a:r>
                        <a:rPr kumimoji="0" lang="en-US" altLang="en-US" sz="1600" u="none" strike="noStrike" cap="none" normalizeH="0" baseline="0" dirty="0" smtClean="0">
                          <a:ln>
                            <a:noFill/>
                          </a:ln>
                          <a:solidFill>
                            <a:schemeClr val="bg1"/>
                          </a:solidFill>
                          <a:effectLst/>
                          <a:latin typeface="Arial" pitchFamily="34" charset="0"/>
                          <a:cs typeface="Arial" pitchFamily="34" charset="0"/>
                        </a:rPr>
                        <a:t>   </a:t>
                      </a:r>
                      <a:r>
                        <a:rPr kumimoji="0" lang="en-US" altLang="en-US" sz="1200" u="none" strike="noStrike" cap="none" normalizeH="0" baseline="0" dirty="0" smtClean="0">
                          <a:ln>
                            <a:noFill/>
                          </a:ln>
                          <a:solidFill>
                            <a:schemeClr val="bg1"/>
                          </a:solidFill>
                          <a:effectLst/>
                          <a:latin typeface="Arial" pitchFamily="34" charset="0"/>
                          <a:cs typeface="Arial" pitchFamily="34" charset="0"/>
                        </a:rPr>
                        <a:t>Control vs intensive      </a:t>
                      </a:r>
                      <a:endParaRPr kumimoji="0" lang="en-US" altLang="en-US" sz="12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7031" marR="77031" marT="45733" marB="45733" anchor="b"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kumimoji="0" lang="en-GB" sz="1600" b="1" u="none" strike="noStrike" kern="1200" cap="none" normalizeH="0" baseline="0" dirty="0" smtClean="0">
                          <a:ln>
                            <a:noFill/>
                          </a:ln>
                          <a:solidFill>
                            <a:schemeClr val="bg1"/>
                          </a:solidFill>
                          <a:effectLst/>
                          <a:latin typeface="Arial" pitchFamily="34" charset="0"/>
                          <a:ea typeface="+mn-ea"/>
                          <a:cs typeface="Arial" pitchFamily="34" charset="0"/>
                        </a:rPr>
                        <a:t>Mean duration of diabetes at baseline (years)</a:t>
                      </a:r>
                    </a:p>
                  </a:txBody>
                  <a:tcPr marL="77031" marR="77031" marT="45733" marB="45733" anchor="b"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bg1"/>
                          </a:solidFill>
                          <a:effectLst/>
                          <a:latin typeface="Arial" pitchFamily="34" charset="0"/>
                          <a:cs typeface="Arial" pitchFamily="34" charset="0"/>
                        </a:rPr>
                        <a:t>Microvascular</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7031" marR="77031" marT="45733" marB="45733" anchor="b"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bg1"/>
                          </a:solidFill>
                          <a:effectLst/>
                          <a:latin typeface="Arial" pitchFamily="34" charset="0"/>
                          <a:cs typeface="Arial" pitchFamily="34" charset="0"/>
                        </a:rPr>
                        <a:t>CVD</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7031" marR="77031" marT="45733" marB="45733" anchor="b"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bg1"/>
                          </a:solidFill>
                          <a:effectLst/>
                          <a:latin typeface="Arial" pitchFamily="34" charset="0"/>
                          <a:cs typeface="Arial" pitchFamily="34" charset="0"/>
                        </a:rPr>
                        <a:t>Mortality</a:t>
                      </a:r>
                      <a:endParaRPr kumimoji="0" lang="en-US" altLang="en-US" sz="16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endParaRPr>
                    </a:p>
                  </a:txBody>
                  <a:tcPr marL="77031" marR="77031" marT="45733" marB="45733" anchor="b" horzOverflow="overflow">
                    <a:lnL w="12700" cap="flat" cmpd="sng" algn="ctr">
                      <a:solidFill>
                        <a:srgbClr val="717073"/>
                      </a:solidFill>
                      <a:prstDash val="solid"/>
                      <a:round/>
                      <a:headEnd type="none" w="med" len="med"/>
                      <a:tailEnd type="none" w="med" len="med"/>
                    </a:lnL>
                    <a:lnR>
                      <a:noFill/>
                    </a:lnR>
                    <a:lnT w="12700" cmpd="sng">
                      <a:noFill/>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6482C3"/>
                    </a:solidFill>
                  </a:tcPr>
                </a:tc>
                <a:tc hMerge="1">
                  <a:txBody>
                    <a:bodyPr/>
                    <a:lstStyle/>
                    <a:p>
                      <a:endParaRPr lang="en-US"/>
                    </a:p>
                  </a:txBody>
                  <a:tcPr/>
                </a:tc>
                <a:extLst>
                  <a:ext uri="{0D108BD9-81ED-4DB2-BD59-A6C34878D82A}">
                    <a16:rowId xmlns:a16="http://schemas.microsoft.com/office/drawing/2014/main" val="10000"/>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tx1"/>
                          </a:solidFill>
                          <a:effectLst/>
                          <a:latin typeface="Arial" pitchFamily="34" charset="0"/>
                          <a:cs typeface="Arial" pitchFamily="34" charset="0"/>
                        </a:rPr>
                        <a:t>UKPDS</a:t>
                      </a:r>
                      <a:endParaRPr kumimoji="0" lang="en-US" alt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a:noFill/>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400" u="none" strike="noStrike" cap="none" normalizeH="0" baseline="0" dirty="0" smtClean="0">
                          <a:ln>
                            <a:noFill/>
                          </a:ln>
                          <a:solidFill>
                            <a:schemeClr val="tx1"/>
                          </a:solidFill>
                          <a:effectLst/>
                          <a:latin typeface="Arial" pitchFamily="34" charset="0"/>
                          <a:cs typeface="Arial" pitchFamily="34" charset="0"/>
                        </a:rPr>
                        <a:t> 9%</a:t>
                      </a:r>
                      <a:r>
                        <a:rPr kumimoji="0" lang="en-US" altLang="en-US" sz="1400" u="none" strike="noStrike" cap="none" normalizeH="0" baseline="0" dirty="0" smtClean="0">
                          <a:ln>
                            <a:noFill/>
                          </a:ln>
                          <a:solidFill>
                            <a:schemeClr val="tx1"/>
                          </a:solidFill>
                          <a:effectLst/>
                          <a:latin typeface="Arial" pitchFamily="34" charset="0"/>
                          <a:cs typeface="Arial" pitchFamily="34" charset="0"/>
                          <a:sym typeface="Symbol"/>
                        </a:rPr>
                        <a:t></a:t>
                      </a:r>
                      <a:r>
                        <a:rPr kumimoji="0" lang="en-US" altLang="en-US" sz="1400" u="none" strike="noStrike" cap="none" normalizeH="0" baseline="0" dirty="0" smtClean="0">
                          <a:ln>
                            <a:noFill/>
                          </a:ln>
                          <a:solidFill>
                            <a:schemeClr val="tx1"/>
                          </a:solidFill>
                          <a:effectLst/>
                          <a:latin typeface="Arial" pitchFamily="34" charset="0"/>
                          <a:cs typeface="Arial" pitchFamily="34" charset="0"/>
                        </a:rPr>
                        <a:t> 7.9% vs 7% </a:t>
                      </a:r>
                      <a:endParaRPr kumimoji="0" lang="en-US" alt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400" b="1" u="none" strike="noStrike" kern="1200" cap="none" normalizeH="0" baseline="0" dirty="0" smtClean="0">
                          <a:ln>
                            <a:noFill/>
                          </a:ln>
                          <a:solidFill>
                            <a:schemeClr val="tx1"/>
                          </a:solidFill>
                          <a:effectLst/>
                          <a:latin typeface="Arial" pitchFamily="34" charset="0"/>
                          <a:ea typeface="+mn-ea"/>
                          <a:cs typeface="Arial" pitchFamily="34" charset="0"/>
                        </a:rPr>
                        <a:t>Newly diagnosed</a:t>
                      </a:r>
                      <a:endParaRPr kumimoji="0" lang="en-US" altLang="en-US" sz="1400" b="1" u="none" strike="noStrike" kern="1200" cap="none" normalizeH="0" baseline="30000" dirty="0" smtClean="0">
                        <a:ln>
                          <a:noFill/>
                        </a:ln>
                        <a:solidFill>
                          <a:schemeClr val="tx1"/>
                        </a:solidFill>
                        <a:effectLst/>
                        <a:latin typeface="Arial" pitchFamily="34" charset="0"/>
                        <a:ea typeface="+mn-ea"/>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tx1"/>
                          </a:solidFill>
                          <a:effectLst/>
                          <a:latin typeface="Arial" pitchFamily="34" charset="0"/>
                          <a:cs typeface="Arial" pitchFamily="34" charset="0"/>
                        </a:rPr>
                        <a:t>ACCORD</a:t>
                      </a:r>
                      <a:endParaRPr kumimoji="0" lang="en-US" alt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a:noFill/>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400" u="none" strike="noStrike" cap="none" normalizeH="0" baseline="0" dirty="0" smtClean="0">
                          <a:ln>
                            <a:noFill/>
                          </a:ln>
                          <a:solidFill>
                            <a:schemeClr val="tx1"/>
                          </a:solidFill>
                          <a:effectLst/>
                          <a:latin typeface="Arial" pitchFamily="34" charset="0"/>
                          <a:cs typeface="Arial" pitchFamily="34" charset="0"/>
                        </a:rPr>
                        <a:t>8.3%</a:t>
                      </a:r>
                      <a:r>
                        <a:rPr kumimoji="0" lang="en-US" altLang="en-US" sz="1400" u="none" strike="noStrike" cap="none" normalizeH="0" baseline="0" dirty="0" smtClean="0">
                          <a:ln>
                            <a:noFill/>
                          </a:ln>
                          <a:solidFill>
                            <a:schemeClr val="tx1"/>
                          </a:solidFill>
                          <a:effectLst/>
                          <a:latin typeface="Arial" pitchFamily="34" charset="0"/>
                          <a:cs typeface="Arial" pitchFamily="34" charset="0"/>
                          <a:sym typeface="Symbol"/>
                        </a:rPr>
                        <a:t> </a:t>
                      </a:r>
                      <a:r>
                        <a:rPr kumimoji="0" lang="en-US" altLang="en-US" sz="1400" u="none" strike="noStrike" cap="none" normalizeH="0" baseline="0" dirty="0" smtClean="0">
                          <a:ln>
                            <a:noFill/>
                          </a:ln>
                          <a:solidFill>
                            <a:schemeClr val="tx1"/>
                          </a:solidFill>
                          <a:effectLst/>
                          <a:latin typeface="Arial" pitchFamily="34" charset="0"/>
                          <a:cs typeface="Arial" pitchFamily="34" charset="0"/>
                        </a:rPr>
                        <a:t>7.5% vs 6.4%</a:t>
                      </a:r>
                      <a:endParaRPr kumimoji="0" lang="en-US" alt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base" latinLnBrk="0" hangingPunct="1">
                        <a:lnSpc>
                          <a:spcPct val="100000"/>
                        </a:lnSpc>
                        <a:spcBef>
                          <a:spcPct val="50000"/>
                        </a:spcBef>
                        <a:spcAft>
                          <a:spcPct val="0"/>
                        </a:spcAft>
                        <a:buClr>
                          <a:srgbClr val="FFFFFF"/>
                        </a:buClr>
                        <a:buSzTx/>
                        <a:buFontTx/>
                        <a:buNone/>
                        <a:tabLst/>
                        <a:defRPr/>
                      </a:pPr>
                      <a:r>
                        <a:rPr lang="en-GB" sz="1400" b="1" kern="1200" dirty="0" smtClean="0"/>
                        <a:t>10.0</a:t>
                      </a:r>
                      <a:endParaRPr lang="en-GB" sz="1400" b="1" kern="1200" baseline="30000" dirty="0" smtClean="0">
                        <a:solidFill>
                          <a:schemeClr val="dk1"/>
                        </a:solidFill>
                        <a:latin typeface="+mn-lt"/>
                        <a:ea typeface="+mn-ea"/>
                        <a:cs typeface="+mn-cs"/>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rgbClr val="FFFFFF"/>
                        </a:buClr>
                        <a:buSzTx/>
                        <a:buFontTx/>
                        <a:buNone/>
                        <a:tabLst/>
                      </a:pPr>
                      <a:r>
                        <a:rPr kumimoji="0" lang="en-US" altLang="en-US" sz="2000" b="0" u="none" strike="noStrike" cap="none" normalizeH="0" baseline="0" dirty="0" smtClean="0">
                          <a:ln>
                            <a:noFill/>
                          </a:ln>
                          <a:solidFill>
                            <a:schemeClr val="tx2"/>
                          </a:solidFill>
                          <a:effectLst/>
                          <a:latin typeface="Arial" pitchFamily="34" charset="0"/>
                          <a:cs typeface="Arial" pitchFamily="34" charset="0"/>
                        </a:rPr>
                        <a:t>?</a:t>
                      </a:r>
                      <a:endParaRPr kumimoji="0" lang="en-US" altLang="en-US" sz="2000" b="0" i="0" u="none" strike="noStrike" cap="none" normalizeH="0" baseline="0" dirty="0" smtClean="0">
                        <a:ln>
                          <a:noFill/>
                        </a:ln>
                        <a:solidFill>
                          <a:schemeClr val="tx2"/>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en-US"/>
                    </a:p>
                  </a:txBody>
                  <a:tcPr/>
                </a:tc>
                <a:extLst>
                  <a:ext uri="{0D108BD9-81ED-4DB2-BD59-A6C34878D82A}">
                    <a16:rowId xmlns:a16="http://schemas.microsoft.com/office/drawing/2014/main" val="10002"/>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tx1"/>
                          </a:solidFill>
                          <a:effectLst/>
                          <a:latin typeface="Arial" pitchFamily="34" charset="0"/>
                          <a:cs typeface="Arial" pitchFamily="34" charset="0"/>
                        </a:rPr>
                        <a:t>ADVANCE</a:t>
                      </a:r>
                      <a:endParaRPr kumimoji="0" lang="en-US" alt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a:noFill/>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400" u="none" strike="noStrike" cap="none" normalizeH="0" baseline="0" dirty="0" smtClean="0">
                          <a:ln>
                            <a:noFill/>
                          </a:ln>
                          <a:solidFill>
                            <a:schemeClr val="tx1"/>
                          </a:solidFill>
                          <a:effectLst/>
                          <a:latin typeface="Arial" pitchFamily="34" charset="0"/>
                          <a:cs typeface="Arial" pitchFamily="34" charset="0"/>
                        </a:rPr>
                        <a:t>7.5 %</a:t>
                      </a:r>
                      <a:r>
                        <a:rPr kumimoji="0" lang="en-US" altLang="en-US" sz="1400" u="none" strike="noStrike" cap="none" normalizeH="0" baseline="0" dirty="0" smtClean="0">
                          <a:ln>
                            <a:noFill/>
                          </a:ln>
                          <a:solidFill>
                            <a:schemeClr val="tx1"/>
                          </a:solidFill>
                          <a:effectLst/>
                          <a:latin typeface="Arial" pitchFamily="34" charset="0"/>
                          <a:cs typeface="Arial" pitchFamily="34" charset="0"/>
                          <a:sym typeface="Symbol"/>
                        </a:rPr>
                        <a:t></a:t>
                      </a:r>
                      <a:r>
                        <a:rPr kumimoji="0" lang="en-US" altLang="en-US" sz="1400" u="none" strike="noStrike" cap="none" normalizeH="0" baseline="0" dirty="0" smtClean="0">
                          <a:ln>
                            <a:noFill/>
                          </a:ln>
                          <a:solidFill>
                            <a:schemeClr val="tx1"/>
                          </a:solidFill>
                          <a:effectLst/>
                          <a:latin typeface="Arial" pitchFamily="34" charset="0"/>
                          <a:cs typeface="Arial" pitchFamily="34" charset="0"/>
                        </a:rPr>
                        <a:t> 7.3% vs 6.5%</a:t>
                      </a:r>
                      <a:endParaRPr kumimoji="0" lang="en-US" alt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lang="en-GB" sz="1400" b="1" kern="1200" dirty="0" smtClean="0"/>
                        <a:t>8.0</a:t>
                      </a:r>
                      <a:endParaRPr lang="en-GB" sz="1400" b="1" kern="1200" baseline="30000" dirty="0" smtClean="0">
                        <a:solidFill>
                          <a:schemeClr val="dk1"/>
                        </a:solidFill>
                        <a:latin typeface="+mn-lt"/>
                        <a:ea typeface="+mn-ea"/>
                        <a:cs typeface="+mn-cs"/>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rgbClr val="71707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3"/>
                  </a:ext>
                </a:extLst>
              </a:tr>
              <a:tr h="569773">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en-US" altLang="en-US" sz="1600" u="none" strike="noStrike" cap="none" normalizeH="0" baseline="0" dirty="0" smtClean="0">
                          <a:ln>
                            <a:noFill/>
                          </a:ln>
                          <a:solidFill>
                            <a:schemeClr val="tx1"/>
                          </a:solidFill>
                          <a:effectLst/>
                          <a:latin typeface="Arial" pitchFamily="34" charset="0"/>
                          <a:cs typeface="Arial" pitchFamily="34" charset="0"/>
                        </a:rPr>
                        <a:t>VADT</a:t>
                      </a:r>
                      <a:endParaRPr kumimoji="0" lang="en-US" alt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a:noFill/>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1400" u="none" strike="noStrike" cap="none" normalizeH="0" baseline="0" dirty="0" smtClean="0">
                          <a:ln>
                            <a:noFill/>
                          </a:ln>
                          <a:solidFill>
                            <a:schemeClr val="tx1"/>
                          </a:solidFill>
                          <a:effectLst/>
                          <a:latin typeface="Arial" pitchFamily="34" charset="0"/>
                          <a:cs typeface="Arial" pitchFamily="34" charset="0"/>
                        </a:rPr>
                        <a:t>9.4 %</a:t>
                      </a:r>
                      <a:r>
                        <a:rPr kumimoji="0" lang="en-US" altLang="en-US" sz="1400" u="none" strike="noStrike" cap="none" normalizeH="0" baseline="0" dirty="0" smtClean="0">
                          <a:ln>
                            <a:noFill/>
                          </a:ln>
                          <a:solidFill>
                            <a:schemeClr val="tx1"/>
                          </a:solidFill>
                          <a:effectLst/>
                          <a:latin typeface="Arial" pitchFamily="34" charset="0"/>
                          <a:cs typeface="Arial" pitchFamily="34" charset="0"/>
                          <a:sym typeface="Symbol"/>
                        </a:rPr>
                        <a:t></a:t>
                      </a:r>
                      <a:r>
                        <a:rPr kumimoji="0" lang="en-US" altLang="en-US" sz="1400" u="none" strike="noStrike" cap="none" normalizeH="0" baseline="0" dirty="0" smtClean="0">
                          <a:ln>
                            <a:noFill/>
                          </a:ln>
                          <a:solidFill>
                            <a:schemeClr val="tx1"/>
                          </a:solidFill>
                          <a:effectLst/>
                          <a:latin typeface="Arial" pitchFamily="34" charset="0"/>
                          <a:cs typeface="Arial" pitchFamily="34" charset="0"/>
                        </a:rPr>
                        <a:t> 8.4% vs 6.9%</a:t>
                      </a:r>
                      <a:endParaRPr kumimoji="0" lang="en-US" altLang="en-US" sz="1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defRPr/>
                      </a:pPr>
                      <a:r>
                        <a:rPr lang="en-GB" sz="1400" b="1" kern="1200" dirty="0" smtClean="0"/>
                        <a:t>11.5</a:t>
                      </a:r>
                      <a:endParaRPr lang="en-GB" sz="1400" b="1" kern="1200" dirty="0" smtClean="0">
                        <a:solidFill>
                          <a:schemeClr val="dk1"/>
                        </a:solidFill>
                        <a:latin typeface="+mn-lt"/>
                        <a:ea typeface="+mn-ea"/>
                        <a:cs typeface="+mn-cs"/>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rgbClr val="717073"/>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rgbClr val="71707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rgbClr val="FFFFFF"/>
                        </a:buClr>
                        <a:buSzTx/>
                        <a:buFontTx/>
                        <a:buNone/>
                        <a:tabLst/>
                        <a:defRPr/>
                      </a:pPr>
                      <a:r>
                        <a:rPr kumimoji="0" lang="en-US" altLang="en-US" sz="2000" b="0" i="0" u="none" strike="noStrike" kern="1200" cap="none" spc="0" normalizeH="0" baseline="0" noProof="0" dirty="0" smtClean="0">
                          <a:ln>
                            <a:noFill/>
                          </a:ln>
                          <a:solidFill>
                            <a:srgbClr val="5A5A5A"/>
                          </a:solidFill>
                          <a:effectLst/>
                          <a:uLnTx/>
                          <a:uFillTx/>
                          <a:latin typeface="Arial" pitchFamily="34" charset="0"/>
                          <a:ea typeface="+mn-ea"/>
                          <a:cs typeface="Arial" pitchFamily="34" charset="0"/>
                        </a:rPr>
                        <a:t>?</a:t>
                      </a:r>
                      <a:endParaRPr kumimoji="0" lang="en-US" altLang="en-US" sz="2000" b="1" i="0" u="none" strike="noStrike" kern="1200" cap="none" spc="0" normalizeH="0" baseline="0" noProof="0" dirty="0" smtClean="0">
                        <a:ln>
                          <a:noFill/>
                        </a:ln>
                        <a:solidFill>
                          <a:srgbClr val="5A5A5A"/>
                        </a:solidFill>
                        <a:effectLst/>
                        <a:uLnTx/>
                        <a:uFillTx/>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1707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a:spcBef>
                          <a:spcPct val="20000"/>
                        </a:spcBef>
                        <a:buClr>
                          <a:srgbClr val="FFCC00"/>
                        </a:buClr>
                        <a:defRPr sz="2000" b="1">
                          <a:solidFill>
                            <a:srgbClr val="FFFFFF"/>
                          </a:solidFill>
                          <a:latin typeface="Times New Roman" pitchFamily="18" charset="0"/>
                        </a:defRPr>
                      </a:lvl1pPr>
                      <a:lvl2pPr marL="742950" indent="-285750">
                        <a:spcBef>
                          <a:spcPct val="20000"/>
                        </a:spcBef>
                        <a:defRPr sz="2000" b="1">
                          <a:solidFill>
                            <a:srgbClr val="FFFFFF"/>
                          </a:solidFill>
                          <a:latin typeface="Times New Roman" pitchFamily="18" charset="0"/>
                        </a:defRPr>
                      </a:lvl2pPr>
                      <a:lvl3pPr marL="1143000" indent="-228600">
                        <a:spcBef>
                          <a:spcPct val="20000"/>
                        </a:spcBef>
                        <a:defRPr sz="2000" b="1">
                          <a:solidFill>
                            <a:srgbClr val="FFFFFF"/>
                          </a:solidFill>
                          <a:latin typeface="Times New Roman" pitchFamily="18" charset="0"/>
                        </a:defRPr>
                      </a:lvl3pPr>
                      <a:lvl4pPr marL="1600200" indent="-228600">
                        <a:spcBef>
                          <a:spcPct val="20000"/>
                        </a:spcBef>
                        <a:defRPr sz="2000" b="1">
                          <a:solidFill>
                            <a:srgbClr val="FFFFFF"/>
                          </a:solidFill>
                          <a:latin typeface="Times New Roman" pitchFamily="18" charset="0"/>
                        </a:defRPr>
                      </a:lvl4pPr>
                      <a:lvl5pPr marL="2057400" indent="-228600">
                        <a:spcBef>
                          <a:spcPct val="20000"/>
                        </a:spcBef>
                        <a:defRPr sz="2000" b="1">
                          <a:solidFill>
                            <a:srgbClr val="FFFFFF"/>
                          </a:solidFill>
                          <a:latin typeface="Times New Roman" pitchFamily="18" charset="0"/>
                        </a:defRPr>
                      </a:lvl5pPr>
                      <a:lvl6pPr marL="2514600" indent="-228600" eaLnBrk="0" fontAlgn="base" hangingPunct="0">
                        <a:spcBef>
                          <a:spcPct val="20000"/>
                        </a:spcBef>
                        <a:spcAft>
                          <a:spcPct val="0"/>
                        </a:spcAft>
                        <a:defRPr sz="2000" b="1">
                          <a:solidFill>
                            <a:srgbClr val="FFFFFF"/>
                          </a:solidFill>
                          <a:latin typeface="Times New Roman" pitchFamily="18" charset="0"/>
                        </a:defRPr>
                      </a:lvl6pPr>
                      <a:lvl7pPr marL="2971800" indent="-228600" eaLnBrk="0" fontAlgn="base" hangingPunct="0">
                        <a:spcBef>
                          <a:spcPct val="20000"/>
                        </a:spcBef>
                        <a:spcAft>
                          <a:spcPct val="0"/>
                        </a:spcAft>
                        <a:defRPr sz="2000" b="1">
                          <a:solidFill>
                            <a:srgbClr val="FFFFFF"/>
                          </a:solidFill>
                          <a:latin typeface="Times New Roman" pitchFamily="18" charset="0"/>
                        </a:defRPr>
                      </a:lvl7pPr>
                      <a:lvl8pPr marL="3429000" indent="-228600" eaLnBrk="0" fontAlgn="base" hangingPunct="0">
                        <a:spcBef>
                          <a:spcPct val="20000"/>
                        </a:spcBef>
                        <a:spcAft>
                          <a:spcPct val="0"/>
                        </a:spcAft>
                        <a:defRPr sz="2000" b="1">
                          <a:solidFill>
                            <a:srgbClr val="FFFFFF"/>
                          </a:solidFill>
                          <a:latin typeface="Times New Roman" pitchFamily="18" charset="0"/>
                        </a:defRPr>
                      </a:lvl8pPr>
                      <a:lvl9pPr marL="3886200" indent="-228600" eaLnBrk="0" fontAlgn="base" hangingPunct="0">
                        <a:spcBef>
                          <a:spcPct val="20000"/>
                        </a:spcBef>
                        <a:spcAft>
                          <a:spcPct val="0"/>
                        </a:spcAft>
                        <a:defRPr sz="2000" b="1">
                          <a:solidFill>
                            <a:srgbClr val="FFFFFF"/>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smtClean="0">
                          <a:ln>
                            <a:noFill/>
                          </a:ln>
                          <a:solidFill>
                            <a:schemeClr val="tx1"/>
                          </a:solidFill>
                          <a:effectLst/>
                          <a:latin typeface="Arial" pitchFamily="34" charset="0"/>
                          <a:cs typeface="Arial" pitchFamily="34" charset="0"/>
                        </a:rPr>
                        <a:t>↔</a:t>
                      </a:r>
                      <a:endParaRPr kumimoji="0" lang="en-US" altLang="en-US" sz="24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77031" marR="77031" marT="45733" marB="4573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4882700" y="5302881"/>
            <a:ext cx="3348344" cy="338554"/>
            <a:chOff x="5795656" y="1019761"/>
            <a:chExt cx="3348344" cy="338554"/>
          </a:xfrm>
        </p:grpSpPr>
        <p:sp>
          <p:nvSpPr>
            <p:cNvPr id="8" name="Text Box 49"/>
            <p:cNvSpPr txBox="1">
              <a:spLocks noChangeArrowheads="1"/>
            </p:cNvSpPr>
            <p:nvPr/>
          </p:nvSpPr>
          <p:spPr bwMode="auto">
            <a:xfrm>
              <a:off x="6047656" y="1019761"/>
              <a:ext cx="3096344" cy="338554"/>
            </a:xfrm>
            <a:prstGeom prst="rect">
              <a:avLst/>
            </a:prstGeom>
            <a:noFill/>
            <a:ln w="9525">
              <a:noFill/>
              <a:miter lim="800000"/>
              <a:headEnd/>
              <a:tailEnd/>
            </a:ln>
          </p:spPr>
          <p:txBody>
            <a:bodyPr wrap="square">
              <a:spAutoFit/>
            </a:bodyPr>
            <a:lstStyle/>
            <a:p>
              <a:pPr eaLnBrk="0" fontAlgn="base" hangingPunct="0">
                <a:spcBef>
                  <a:spcPct val="50000"/>
                </a:spcBef>
                <a:spcAft>
                  <a:spcPct val="0"/>
                </a:spcAft>
                <a:defRPr/>
              </a:pPr>
              <a:r>
                <a:rPr lang="en-US" sz="1600" b="1" dirty="0" smtClean="0">
                  <a:latin typeface="Arial" pitchFamily="34" charset="0"/>
                  <a:ea typeface="ＭＳ Ｐゴシック" pitchFamily="34" charset="-128"/>
                  <a:cs typeface="Arial" pitchFamily="34" charset="0"/>
                </a:rPr>
                <a:t>Long-term follow-up: 20 years  </a:t>
              </a:r>
              <a:endParaRPr lang="en-US" sz="1600" b="1" dirty="0">
                <a:latin typeface="Arial" pitchFamily="34" charset="0"/>
                <a:ea typeface="ＭＳ Ｐゴシック" pitchFamily="34" charset="-128"/>
                <a:cs typeface="Arial" pitchFamily="34" charset="0"/>
              </a:endParaRPr>
            </a:p>
          </p:txBody>
        </p:sp>
        <p:sp>
          <p:nvSpPr>
            <p:cNvPr id="11" name="Rectangle 9"/>
            <p:cNvSpPr>
              <a:spLocks noChangeArrowheads="1"/>
            </p:cNvSpPr>
            <p:nvPr/>
          </p:nvSpPr>
          <p:spPr bwMode="auto">
            <a:xfrm>
              <a:off x="5795656" y="1082188"/>
              <a:ext cx="252000" cy="252000"/>
            </a:xfrm>
            <a:prstGeom prst="rect">
              <a:avLst/>
            </a:prstGeom>
            <a:solidFill>
              <a:schemeClr val="accent6">
                <a:lumMod val="60000"/>
                <a:lumOff val="40000"/>
              </a:schemeClr>
            </a:solidFill>
            <a:ln w="12700" algn="ctr">
              <a:solidFill>
                <a:schemeClr val="bg1"/>
              </a:solidFill>
              <a:round/>
              <a:headEnd type="none" w="sm" len="sm"/>
              <a:tailEnd type="none" w="sm" len="sm"/>
            </a:ln>
          </p:spPr>
          <p:txBody>
            <a:bodyPr/>
            <a:lstStyle/>
            <a:p>
              <a:pPr eaLnBrk="0" fontAlgn="base" hangingPunct="0">
                <a:spcBef>
                  <a:spcPct val="0"/>
                </a:spcBef>
                <a:spcAft>
                  <a:spcPct val="0"/>
                </a:spcAft>
                <a:defRPr/>
              </a:pPr>
              <a:endParaRPr lang="en-US" sz="2000" b="1" dirty="0">
                <a:effectLst>
                  <a:outerShdw blurRad="38100" dist="38100" dir="2700000" algn="tl">
                    <a:srgbClr val="000000">
                      <a:alpha val="43137"/>
                    </a:srgbClr>
                  </a:outerShdw>
                </a:effectLst>
                <a:latin typeface="Maiandra GD" pitchFamily="34" charset="0"/>
                <a:ea typeface="ＭＳ Ｐゴシック" pitchFamily="34" charset="-128"/>
                <a:cs typeface="Arial" pitchFamily="34" charset="0"/>
              </a:endParaRPr>
            </a:p>
          </p:txBody>
        </p:sp>
      </p:grpSp>
      <p:sp>
        <p:nvSpPr>
          <p:cNvPr id="2" name="Title 1"/>
          <p:cNvSpPr>
            <a:spLocks noGrp="1"/>
          </p:cNvSpPr>
          <p:nvPr>
            <p:ph type="title"/>
          </p:nvPr>
        </p:nvSpPr>
        <p:spPr>
          <a:xfrm>
            <a:off x="236879" y="79498"/>
            <a:ext cx="9029243" cy="914400"/>
          </a:xfrm>
        </p:spPr>
        <p:txBody>
          <a:bodyPr/>
          <a:lstStyle/>
          <a:p>
            <a:r>
              <a:rPr lang="en-GB" sz="2000" dirty="0" err="1" smtClean="0">
                <a:solidFill>
                  <a:schemeClr val="accent1">
                    <a:lumMod val="75000"/>
                  </a:schemeClr>
                </a:solidFill>
              </a:rPr>
              <a:t>Glucoseverlaging</a:t>
            </a:r>
            <a:r>
              <a:rPr lang="en-GB" sz="2000" dirty="0" smtClean="0">
                <a:solidFill>
                  <a:schemeClr val="accent1">
                    <a:lumMod val="75000"/>
                  </a:schemeClr>
                </a:solidFill>
              </a:rPr>
              <a:t>: minder microvasculaire </a:t>
            </a:r>
            <a:br>
              <a:rPr lang="en-GB" sz="2000" dirty="0" smtClean="0">
                <a:solidFill>
                  <a:schemeClr val="accent1">
                    <a:lumMod val="75000"/>
                  </a:schemeClr>
                </a:solidFill>
              </a:rPr>
            </a:br>
            <a:r>
              <a:rPr lang="en-GB" sz="2000" dirty="0" err="1" smtClean="0">
                <a:solidFill>
                  <a:schemeClr val="accent1">
                    <a:lumMod val="75000"/>
                  </a:schemeClr>
                </a:solidFill>
              </a:rPr>
              <a:t>complicaties</a:t>
            </a:r>
            <a:r>
              <a:rPr lang="en-GB" sz="2000" dirty="0" smtClean="0">
                <a:solidFill>
                  <a:schemeClr val="accent1">
                    <a:lumMod val="75000"/>
                  </a:schemeClr>
                </a:solidFill>
              </a:rPr>
              <a:t> maar </a:t>
            </a:r>
            <a:r>
              <a:rPr lang="en-GB" sz="2000" dirty="0" err="1" smtClean="0">
                <a:solidFill>
                  <a:schemeClr val="accent1">
                    <a:lumMod val="75000"/>
                  </a:schemeClr>
                </a:solidFill>
              </a:rPr>
              <a:t>wisselende</a:t>
            </a:r>
            <a:r>
              <a:rPr lang="en-GB" sz="2000" dirty="0" smtClean="0">
                <a:solidFill>
                  <a:schemeClr val="accent1">
                    <a:lumMod val="75000"/>
                  </a:schemeClr>
                </a:solidFill>
              </a:rPr>
              <a:t> </a:t>
            </a:r>
            <a:r>
              <a:rPr lang="en-GB" sz="2000" dirty="0" err="1" smtClean="0">
                <a:solidFill>
                  <a:schemeClr val="accent1">
                    <a:lumMod val="75000"/>
                  </a:schemeClr>
                </a:solidFill>
              </a:rPr>
              <a:t>resultaten</a:t>
            </a:r>
            <a:r>
              <a:rPr lang="en-GB" sz="2000" dirty="0" smtClean="0">
                <a:solidFill>
                  <a:schemeClr val="accent1">
                    <a:lumMod val="75000"/>
                  </a:schemeClr>
                </a:solidFill>
              </a:rPr>
              <a:t> </a:t>
            </a:r>
            <a:br>
              <a:rPr lang="en-GB" sz="2000" dirty="0" smtClean="0">
                <a:solidFill>
                  <a:schemeClr val="accent1">
                    <a:lumMod val="75000"/>
                  </a:schemeClr>
                </a:solidFill>
              </a:rPr>
            </a:br>
            <a:r>
              <a:rPr lang="en-GB" sz="2000" dirty="0" smtClean="0">
                <a:solidFill>
                  <a:schemeClr val="accent1">
                    <a:lumMod val="75000"/>
                  </a:schemeClr>
                </a:solidFill>
              </a:rPr>
              <a:t>op macrovasculaire </a:t>
            </a:r>
            <a:r>
              <a:rPr lang="en-GB" sz="2000" dirty="0" err="1" smtClean="0">
                <a:solidFill>
                  <a:schemeClr val="accent1">
                    <a:lumMod val="75000"/>
                  </a:schemeClr>
                </a:solidFill>
              </a:rPr>
              <a:t>uitkomsten</a:t>
            </a:r>
            <a:endParaRPr lang="en-GB" sz="2000" dirty="0">
              <a:solidFill>
                <a:schemeClr val="accent1">
                  <a:lumMod val="75000"/>
                </a:schemeClr>
              </a:solidFill>
            </a:endParaRPr>
          </a:p>
        </p:txBody>
      </p:sp>
      <p:sp>
        <p:nvSpPr>
          <p:cNvPr id="4" name="Text Placeholder 3"/>
          <p:cNvSpPr>
            <a:spLocks noGrp="1"/>
          </p:cNvSpPr>
          <p:nvPr>
            <p:ph type="body" sz="quarter" idx="10"/>
          </p:nvPr>
        </p:nvSpPr>
        <p:spPr>
          <a:xfrm>
            <a:off x="236879" y="5799347"/>
            <a:ext cx="7086600" cy="482600"/>
          </a:xfrm>
        </p:spPr>
        <p:txBody>
          <a:bodyPr/>
          <a:lstStyle/>
          <a:p>
            <a:r>
              <a:rPr lang="en-US" altLang="en-US" dirty="0" smtClean="0">
                <a:solidFill>
                  <a:schemeClr val="tx1">
                    <a:lumMod val="75000"/>
                  </a:schemeClr>
                </a:solidFill>
              </a:rPr>
              <a:t>1. Table adapted from </a:t>
            </a:r>
            <a:r>
              <a:rPr lang="en-US" altLang="en-US" dirty="0" err="1" smtClean="0">
                <a:solidFill>
                  <a:schemeClr val="tx1">
                    <a:lumMod val="75000"/>
                  </a:schemeClr>
                </a:solidFill>
              </a:rPr>
              <a:t>Bergenstal</a:t>
            </a:r>
            <a:r>
              <a:rPr lang="en-US" altLang="en-US" dirty="0" smtClean="0">
                <a:solidFill>
                  <a:schemeClr val="tx1">
                    <a:lumMod val="75000"/>
                  </a:schemeClr>
                </a:solidFill>
              </a:rPr>
              <a:t> et al. Am J Med 2010;123:374.e9–e18.</a:t>
            </a:r>
          </a:p>
          <a:p>
            <a:r>
              <a:rPr lang="en-GB" dirty="0" smtClean="0">
                <a:solidFill>
                  <a:schemeClr val="tx1">
                    <a:lumMod val="75000"/>
                  </a:schemeClr>
                </a:solidFill>
              </a:rPr>
              <a:t>2. Hayward et al. N </a:t>
            </a:r>
            <a:r>
              <a:rPr lang="en-GB" dirty="0" err="1" smtClean="0">
                <a:solidFill>
                  <a:schemeClr val="tx1">
                    <a:lumMod val="75000"/>
                  </a:schemeClr>
                </a:solidFill>
              </a:rPr>
              <a:t>Engl</a:t>
            </a:r>
            <a:r>
              <a:rPr lang="en-GB" dirty="0" smtClean="0">
                <a:solidFill>
                  <a:schemeClr val="tx1">
                    <a:lumMod val="75000"/>
                  </a:schemeClr>
                </a:solidFill>
              </a:rPr>
              <a:t> J Med 2015;372:2197-206</a:t>
            </a:r>
            <a:r>
              <a:rPr lang="en-GB" dirty="0" smtClean="0"/>
              <a:t>.</a:t>
            </a:r>
            <a:endParaRPr lang="en-GB" dirty="0"/>
          </a:p>
        </p:txBody>
      </p:sp>
      <p:grpSp>
        <p:nvGrpSpPr>
          <p:cNvPr id="9" name="Group 8"/>
          <p:cNvGrpSpPr/>
          <p:nvPr/>
        </p:nvGrpSpPr>
        <p:grpSpPr>
          <a:xfrm>
            <a:off x="4869965" y="5731598"/>
            <a:ext cx="3624851" cy="338554"/>
            <a:chOff x="5795656" y="1078096"/>
            <a:chExt cx="3624851" cy="338554"/>
          </a:xfrm>
        </p:grpSpPr>
        <p:sp>
          <p:nvSpPr>
            <p:cNvPr id="10" name="Text Box 49"/>
            <p:cNvSpPr txBox="1">
              <a:spLocks noChangeArrowheads="1"/>
            </p:cNvSpPr>
            <p:nvPr/>
          </p:nvSpPr>
          <p:spPr bwMode="auto">
            <a:xfrm>
              <a:off x="6047655" y="1078096"/>
              <a:ext cx="3372852" cy="338554"/>
            </a:xfrm>
            <a:prstGeom prst="rect">
              <a:avLst/>
            </a:prstGeom>
            <a:noFill/>
            <a:ln w="9525">
              <a:noFill/>
              <a:miter lim="800000"/>
              <a:headEnd/>
              <a:tailEnd/>
            </a:ln>
          </p:spPr>
          <p:txBody>
            <a:bodyPr wrap="square">
              <a:spAutoFit/>
            </a:bodyPr>
            <a:lstStyle/>
            <a:p>
              <a:pPr eaLnBrk="0" fontAlgn="base" hangingPunct="0">
                <a:spcBef>
                  <a:spcPct val="50000"/>
                </a:spcBef>
                <a:spcAft>
                  <a:spcPct val="0"/>
                </a:spcAft>
                <a:defRPr/>
              </a:pPr>
              <a:r>
                <a:rPr lang="en-US" sz="1600" b="1" dirty="0" smtClean="0">
                  <a:latin typeface="Arial" pitchFamily="34" charset="0"/>
                  <a:ea typeface="ＭＳ Ｐゴシック" pitchFamily="34" charset="-128"/>
                  <a:cs typeface="Arial" pitchFamily="34" charset="0"/>
                </a:rPr>
                <a:t>Long-term follow-up: 10 years</a:t>
              </a:r>
              <a:r>
                <a:rPr lang="en-US" sz="1600" b="1" baseline="30000" dirty="0" smtClean="0">
                  <a:latin typeface="Arial" pitchFamily="34" charset="0"/>
                  <a:ea typeface="ＭＳ Ｐゴシック" pitchFamily="34" charset="-128"/>
                  <a:cs typeface="Arial" pitchFamily="34" charset="0"/>
                </a:rPr>
                <a:t>2</a:t>
              </a:r>
              <a:r>
                <a:rPr lang="en-US" sz="1600" b="1" dirty="0" smtClean="0">
                  <a:latin typeface="Arial" pitchFamily="34" charset="0"/>
                  <a:ea typeface="ＭＳ Ｐゴシック" pitchFamily="34" charset="-128"/>
                  <a:cs typeface="Arial" pitchFamily="34" charset="0"/>
                </a:rPr>
                <a:t> </a:t>
              </a:r>
              <a:endParaRPr lang="en-US" sz="1600" b="1" dirty="0">
                <a:latin typeface="Arial" pitchFamily="34" charset="0"/>
                <a:ea typeface="ＭＳ Ｐゴシック" pitchFamily="34" charset="-128"/>
                <a:cs typeface="Arial" pitchFamily="34" charset="0"/>
              </a:endParaRPr>
            </a:p>
          </p:txBody>
        </p:sp>
        <p:sp>
          <p:nvSpPr>
            <p:cNvPr id="12" name="Rectangle 9"/>
            <p:cNvSpPr>
              <a:spLocks noChangeArrowheads="1"/>
            </p:cNvSpPr>
            <p:nvPr/>
          </p:nvSpPr>
          <p:spPr bwMode="auto">
            <a:xfrm>
              <a:off x="5795656" y="1082188"/>
              <a:ext cx="252000" cy="252000"/>
            </a:xfrm>
            <a:prstGeom prst="rect">
              <a:avLst/>
            </a:prstGeom>
            <a:solidFill>
              <a:schemeClr val="accent5">
                <a:lumMod val="60000"/>
                <a:lumOff val="40000"/>
              </a:schemeClr>
            </a:solidFill>
            <a:ln w="12700" algn="ctr">
              <a:solidFill>
                <a:schemeClr val="bg1"/>
              </a:solidFill>
              <a:round/>
              <a:headEnd type="none" w="sm" len="sm"/>
              <a:tailEnd type="none" w="sm" len="sm"/>
            </a:ln>
          </p:spPr>
          <p:txBody>
            <a:bodyPr/>
            <a:lstStyle/>
            <a:p>
              <a:pPr eaLnBrk="0" fontAlgn="base" hangingPunct="0">
                <a:spcBef>
                  <a:spcPct val="0"/>
                </a:spcBef>
                <a:spcAft>
                  <a:spcPct val="0"/>
                </a:spcAft>
                <a:defRPr/>
              </a:pPr>
              <a:endParaRPr lang="en-US" sz="2000" b="1" dirty="0">
                <a:effectLst>
                  <a:outerShdw blurRad="38100" dist="38100" dir="2700000" algn="tl">
                    <a:srgbClr val="000000">
                      <a:alpha val="43137"/>
                    </a:srgbClr>
                  </a:outerShdw>
                </a:effectLst>
                <a:latin typeface="Maiandra GD"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335976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363" y="-58045"/>
            <a:ext cx="8229600" cy="914400"/>
          </a:xfrm>
        </p:spPr>
        <p:txBody>
          <a:bodyPr/>
          <a:lstStyle/>
          <a:p>
            <a:r>
              <a:rPr lang="en-GB" sz="2000" noProof="0" dirty="0" err="1" smtClean="0">
                <a:solidFill>
                  <a:schemeClr val="accent1">
                    <a:lumMod val="75000"/>
                  </a:schemeClr>
                </a:solidFill>
              </a:rPr>
              <a:t>Geen</a:t>
            </a:r>
            <a:r>
              <a:rPr lang="en-GB" sz="2000" noProof="0" dirty="0" smtClean="0">
                <a:solidFill>
                  <a:schemeClr val="accent1">
                    <a:lumMod val="75000"/>
                  </a:schemeClr>
                </a:solidFill>
              </a:rPr>
              <a:t> </a:t>
            </a:r>
            <a:r>
              <a:rPr lang="en-GB" sz="2000" noProof="0" dirty="0" err="1" smtClean="0">
                <a:solidFill>
                  <a:schemeClr val="accent1">
                    <a:lumMod val="75000"/>
                  </a:schemeClr>
                </a:solidFill>
              </a:rPr>
              <a:t>bewijs</a:t>
            </a:r>
            <a:r>
              <a:rPr lang="en-GB" sz="2000" dirty="0">
                <a:solidFill>
                  <a:schemeClr val="accent1">
                    <a:lumMod val="75000"/>
                  </a:schemeClr>
                </a:solidFill>
              </a:rPr>
              <a:t> </a:t>
            </a:r>
            <a:r>
              <a:rPr lang="en-GB" sz="2000" dirty="0" err="1" smtClean="0">
                <a:solidFill>
                  <a:schemeClr val="accent1">
                    <a:lumMod val="75000"/>
                  </a:schemeClr>
                </a:solidFill>
              </a:rPr>
              <a:t>uit</a:t>
            </a:r>
            <a:r>
              <a:rPr lang="en-GB" sz="2000" noProof="0" dirty="0" smtClean="0">
                <a:solidFill>
                  <a:schemeClr val="accent1">
                    <a:lumMod val="75000"/>
                  </a:schemeClr>
                </a:solidFill>
              </a:rPr>
              <a:t> </a:t>
            </a:r>
            <a:r>
              <a:rPr lang="en-GB" sz="2000" noProof="0" dirty="0" err="1" smtClean="0">
                <a:solidFill>
                  <a:schemeClr val="accent1">
                    <a:lumMod val="75000"/>
                  </a:schemeClr>
                </a:solidFill>
              </a:rPr>
              <a:t>prospectieve</a:t>
            </a:r>
            <a:r>
              <a:rPr lang="en-GB" sz="2000" noProof="0" dirty="0" smtClean="0">
                <a:solidFill>
                  <a:schemeClr val="accent1">
                    <a:lumMod val="75000"/>
                  </a:schemeClr>
                </a:solidFill>
              </a:rPr>
              <a:t> trials </a:t>
            </a:r>
            <a:r>
              <a:rPr lang="en-GB" sz="2000" noProof="0" dirty="0" err="1" smtClean="0">
                <a:solidFill>
                  <a:schemeClr val="accent1">
                    <a:lumMod val="75000"/>
                  </a:schemeClr>
                </a:solidFill>
              </a:rPr>
              <a:t>dat</a:t>
            </a:r>
            <a:r>
              <a:rPr lang="en-GB" sz="2000" noProof="0" dirty="0" smtClean="0">
                <a:solidFill>
                  <a:schemeClr val="accent1">
                    <a:lumMod val="75000"/>
                  </a:schemeClr>
                </a:solidFill>
              </a:rPr>
              <a:t> </a:t>
            </a:r>
            <a:br>
              <a:rPr lang="en-GB" sz="2000" noProof="0" dirty="0" smtClean="0">
                <a:solidFill>
                  <a:schemeClr val="accent1">
                    <a:lumMod val="75000"/>
                  </a:schemeClr>
                </a:solidFill>
              </a:rPr>
            </a:br>
            <a:r>
              <a:rPr lang="en-GB" sz="2000" noProof="0" dirty="0" err="1" smtClean="0">
                <a:solidFill>
                  <a:schemeClr val="accent1">
                    <a:lumMod val="75000"/>
                  </a:schemeClr>
                </a:solidFill>
              </a:rPr>
              <a:t>intensieve</a:t>
            </a:r>
            <a:r>
              <a:rPr lang="en-GB" sz="2000" noProof="0" dirty="0" smtClean="0">
                <a:solidFill>
                  <a:schemeClr val="accent1">
                    <a:lumMod val="75000"/>
                  </a:schemeClr>
                </a:solidFill>
              </a:rPr>
              <a:t> </a:t>
            </a:r>
            <a:r>
              <a:rPr lang="en-GB" sz="2000" noProof="0" dirty="0" err="1" smtClean="0">
                <a:solidFill>
                  <a:schemeClr val="accent1">
                    <a:lumMod val="75000"/>
                  </a:schemeClr>
                </a:solidFill>
              </a:rPr>
              <a:t>glycaemische</a:t>
            </a:r>
            <a:r>
              <a:rPr lang="en-GB" sz="2000" noProof="0" dirty="0" smtClean="0">
                <a:solidFill>
                  <a:schemeClr val="accent1">
                    <a:lumMod val="75000"/>
                  </a:schemeClr>
                </a:solidFill>
              </a:rPr>
              <a:t> </a:t>
            </a:r>
            <a:r>
              <a:rPr lang="en-GB" sz="2000" noProof="0" dirty="0" err="1" smtClean="0">
                <a:solidFill>
                  <a:schemeClr val="accent1">
                    <a:lumMod val="75000"/>
                  </a:schemeClr>
                </a:solidFill>
              </a:rPr>
              <a:t>controle</a:t>
            </a:r>
            <a:r>
              <a:rPr lang="en-GB" sz="2000" noProof="0" dirty="0" smtClean="0">
                <a:solidFill>
                  <a:schemeClr val="accent1">
                    <a:lumMod val="75000"/>
                  </a:schemeClr>
                </a:solidFill>
              </a:rPr>
              <a:t> </a:t>
            </a:r>
            <a:r>
              <a:rPr lang="en-GB" sz="2000" noProof="0" dirty="0" err="1" smtClean="0">
                <a:solidFill>
                  <a:schemeClr val="accent1">
                    <a:lumMod val="75000"/>
                  </a:schemeClr>
                </a:solidFill>
              </a:rPr>
              <a:t>mortaliteit</a:t>
            </a:r>
            <a:r>
              <a:rPr lang="en-GB" sz="2000" noProof="0" dirty="0" smtClean="0">
                <a:solidFill>
                  <a:schemeClr val="accent1">
                    <a:lumMod val="75000"/>
                  </a:schemeClr>
                </a:solidFill>
              </a:rPr>
              <a:t> </a:t>
            </a:r>
            <a:r>
              <a:rPr lang="en-GB" sz="2000" noProof="0" dirty="0" err="1" smtClean="0">
                <a:solidFill>
                  <a:schemeClr val="accent1">
                    <a:lumMod val="75000"/>
                  </a:schemeClr>
                </a:solidFill>
              </a:rPr>
              <a:t>verlaagt</a:t>
            </a:r>
            <a:endParaRPr lang="en-GB" sz="2000" noProof="0" dirty="0">
              <a:solidFill>
                <a:schemeClr val="accent1">
                  <a:lumMod val="75000"/>
                </a:schemeClr>
              </a:solidFill>
            </a:endParaRPr>
          </a:p>
        </p:txBody>
      </p:sp>
      <p:sp>
        <p:nvSpPr>
          <p:cNvPr id="2" name="Text Placeholder 1"/>
          <p:cNvSpPr>
            <a:spLocks noGrp="1"/>
          </p:cNvSpPr>
          <p:nvPr>
            <p:ph type="body" sz="quarter" idx="10"/>
          </p:nvPr>
        </p:nvSpPr>
        <p:spPr>
          <a:xfrm>
            <a:off x="473599" y="6062768"/>
            <a:ext cx="7086600" cy="482600"/>
          </a:xfrm>
        </p:spPr>
        <p:txBody>
          <a:bodyPr/>
          <a:lstStyle/>
          <a:p>
            <a:r>
              <a:rPr lang="en-GB" sz="1000" noProof="0" dirty="0" smtClean="0"/>
              <a:t>Turnbull et al. </a:t>
            </a:r>
            <a:r>
              <a:rPr lang="en-GB" sz="1000" noProof="0" dirty="0" err="1" smtClean="0"/>
              <a:t>Diabetologia</a:t>
            </a:r>
            <a:r>
              <a:rPr lang="en-GB" sz="1000" i="1" noProof="0" dirty="0" smtClean="0"/>
              <a:t> </a:t>
            </a:r>
            <a:r>
              <a:rPr lang="en-GB" sz="1000" noProof="0" dirty="0" smtClean="0"/>
              <a:t>2009;52:2288–98.</a:t>
            </a:r>
            <a:endParaRPr lang="en-GB" sz="1000" noProof="0" dirty="0"/>
          </a:p>
        </p:txBody>
      </p:sp>
      <p:sp>
        <p:nvSpPr>
          <p:cNvPr id="8" name="Rectangle 7"/>
          <p:cNvSpPr/>
          <p:nvPr/>
        </p:nvSpPr>
        <p:spPr>
          <a:xfrm>
            <a:off x="473599" y="1330467"/>
            <a:ext cx="8585200" cy="338554"/>
          </a:xfrm>
          <a:prstGeom prst="rect">
            <a:avLst/>
          </a:prstGeom>
        </p:spPr>
        <p:txBody>
          <a:bodyPr wrap="square" lIns="0">
            <a:spAutoFit/>
          </a:bodyPr>
          <a:lstStyle/>
          <a:p>
            <a:r>
              <a:rPr lang="en-US" sz="1600" dirty="0" smtClean="0">
                <a:solidFill>
                  <a:schemeClr val="accent1">
                    <a:lumMod val="75000"/>
                  </a:schemeClr>
                </a:solidFill>
              </a:rPr>
              <a:t>Meta-analysis including 27,049 participants and 2370 major </a:t>
            </a:r>
            <a:r>
              <a:rPr lang="en-GB" sz="1600" dirty="0" smtClean="0">
                <a:solidFill>
                  <a:schemeClr val="accent1">
                    <a:lumMod val="75000"/>
                  </a:schemeClr>
                </a:solidFill>
              </a:rPr>
              <a:t>vascular events</a:t>
            </a:r>
            <a:endParaRPr lang="en-GB" sz="1600" dirty="0">
              <a:solidFill>
                <a:schemeClr val="accent1">
                  <a:lumMod val="75000"/>
                </a:schemeClr>
              </a:solidFill>
            </a:endParaRPr>
          </a:p>
        </p:txBody>
      </p:sp>
      <p:cxnSp>
        <p:nvCxnSpPr>
          <p:cNvPr id="7" name="Straight Connector 6"/>
          <p:cNvCxnSpPr/>
          <p:nvPr/>
        </p:nvCxnSpPr>
        <p:spPr>
          <a:xfrm>
            <a:off x="6218558" y="2510423"/>
            <a:ext cx="0" cy="283464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218558" y="2895752"/>
            <a:ext cx="650159"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864498" y="3041885"/>
            <a:ext cx="434269"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75206" y="3196615"/>
            <a:ext cx="1129434"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847227" y="3342748"/>
            <a:ext cx="961040"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257418" y="4002498"/>
            <a:ext cx="922180"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8833" y="4170122"/>
            <a:ext cx="589709"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0214" y="4311957"/>
            <a:ext cx="1505083"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847227" y="4466687"/>
            <a:ext cx="1505083" cy="0"/>
          </a:xfrm>
          <a:prstGeom prst="line">
            <a:avLst/>
          </a:prstGeom>
          <a:ln w="12700">
            <a:solidFill>
              <a:srgbClr val="33333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09574" y="5276091"/>
            <a:ext cx="2385914"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985620" y="5310475"/>
            <a:ext cx="54054"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7368461" y="5310475"/>
            <a:ext cx="54054" cy="0"/>
          </a:xfrm>
          <a:prstGeom prst="line">
            <a:avLst/>
          </a:prstGeom>
          <a:ln w="12700">
            <a:solidFill>
              <a:srgbClr val="828282"/>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432619" y="2846259"/>
            <a:ext cx="237479" cy="126859"/>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39" name="Rectangle 38"/>
          <p:cNvSpPr/>
          <p:nvPr/>
        </p:nvSpPr>
        <p:spPr>
          <a:xfrm>
            <a:off x="5968125" y="2970283"/>
            <a:ext cx="265874" cy="143235"/>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0" name="Rectangle 39"/>
          <p:cNvSpPr/>
          <p:nvPr/>
        </p:nvSpPr>
        <p:spPr>
          <a:xfrm>
            <a:off x="6075156" y="3155884"/>
            <a:ext cx="158844" cy="94392"/>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1" name="Rectangle 40"/>
          <p:cNvSpPr/>
          <p:nvPr/>
        </p:nvSpPr>
        <p:spPr>
          <a:xfrm>
            <a:off x="6239232" y="3287120"/>
            <a:ext cx="182592" cy="107139"/>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2" name="Freeform 41"/>
          <p:cNvSpPr/>
          <p:nvPr/>
        </p:nvSpPr>
        <p:spPr>
          <a:xfrm>
            <a:off x="6037540" y="3495264"/>
            <a:ext cx="466322" cy="83812"/>
          </a:xfrm>
          <a:custGeom>
            <a:avLst/>
            <a:gdLst>
              <a:gd name="connsiteX0" fmla="*/ 0 w 411480"/>
              <a:gd name="connsiteY0" fmla="*/ 36195 h 74295"/>
              <a:gd name="connsiteX1" fmla="*/ 203835 w 411480"/>
              <a:gd name="connsiteY1" fmla="*/ 0 h 74295"/>
              <a:gd name="connsiteX2" fmla="*/ 411480 w 411480"/>
              <a:gd name="connsiteY2" fmla="*/ 36195 h 74295"/>
              <a:gd name="connsiteX3" fmla="*/ 205740 w 411480"/>
              <a:gd name="connsiteY3" fmla="*/ 74295 h 74295"/>
              <a:gd name="connsiteX4" fmla="*/ 0 w 411480"/>
              <a:gd name="connsiteY4" fmla="*/ 36195 h 7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 h="74295">
                <a:moveTo>
                  <a:pt x="0" y="36195"/>
                </a:moveTo>
                <a:lnTo>
                  <a:pt x="203835" y="0"/>
                </a:lnTo>
                <a:lnTo>
                  <a:pt x="411480" y="36195"/>
                </a:lnTo>
                <a:lnTo>
                  <a:pt x="205740" y="74295"/>
                </a:lnTo>
                <a:lnTo>
                  <a:pt x="0" y="36195"/>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cxnSp>
        <p:nvCxnSpPr>
          <p:cNvPr id="43" name="Straight Connector 42"/>
          <p:cNvCxnSpPr>
            <a:stCxn id="42" idx="1"/>
          </p:cNvCxnSpPr>
          <p:nvPr/>
        </p:nvCxnSpPr>
        <p:spPr>
          <a:xfrm flipH="1" flipV="1">
            <a:off x="6263895" y="2802351"/>
            <a:ext cx="4648" cy="692913"/>
          </a:xfrm>
          <a:prstGeom prst="line">
            <a:avLst/>
          </a:prstGeom>
          <a:ln w="12700">
            <a:solidFill>
              <a:srgbClr val="33333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6369351" y="3919656"/>
            <a:ext cx="1" cy="796252"/>
          </a:xfrm>
          <a:prstGeom prst="line">
            <a:avLst/>
          </a:prstGeom>
          <a:ln w="12700">
            <a:solidFill>
              <a:srgbClr val="333333"/>
            </a:solidFill>
            <a:prstDash val="sysDot"/>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603298" y="3951077"/>
            <a:ext cx="252464" cy="120124"/>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8" name="Rectangle 47"/>
          <p:cNvSpPr/>
          <p:nvPr/>
        </p:nvSpPr>
        <p:spPr>
          <a:xfrm>
            <a:off x="5834501" y="4105762"/>
            <a:ext cx="272123" cy="128764"/>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49" name="Rectangle 48"/>
          <p:cNvSpPr/>
          <p:nvPr/>
        </p:nvSpPr>
        <p:spPr>
          <a:xfrm>
            <a:off x="6130156" y="4264733"/>
            <a:ext cx="213948" cy="109481"/>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51" name="Rectangle 50"/>
          <p:cNvSpPr/>
          <p:nvPr/>
        </p:nvSpPr>
        <p:spPr>
          <a:xfrm>
            <a:off x="6589890" y="4426041"/>
            <a:ext cx="196789" cy="94305"/>
          </a:xfrm>
          <a:prstGeom prst="rect">
            <a:avLst/>
          </a:prstGeom>
          <a:solidFill>
            <a:srgbClr val="6482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52" name="Freeform 51"/>
          <p:cNvSpPr/>
          <p:nvPr/>
        </p:nvSpPr>
        <p:spPr>
          <a:xfrm>
            <a:off x="5925277" y="4620496"/>
            <a:ext cx="872196" cy="93621"/>
          </a:xfrm>
          <a:custGeom>
            <a:avLst/>
            <a:gdLst>
              <a:gd name="connsiteX0" fmla="*/ 0 w 411480"/>
              <a:gd name="connsiteY0" fmla="*/ 36195 h 74295"/>
              <a:gd name="connsiteX1" fmla="*/ 203835 w 411480"/>
              <a:gd name="connsiteY1" fmla="*/ 0 h 74295"/>
              <a:gd name="connsiteX2" fmla="*/ 411480 w 411480"/>
              <a:gd name="connsiteY2" fmla="*/ 36195 h 74295"/>
              <a:gd name="connsiteX3" fmla="*/ 205740 w 411480"/>
              <a:gd name="connsiteY3" fmla="*/ 74295 h 74295"/>
              <a:gd name="connsiteX4" fmla="*/ 0 w 411480"/>
              <a:gd name="connsiteY4" fmla="*/ 36195 h 7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 h="74295">
                <a:moveTo>
                  <a:pt x="0" y="36195"/>
                </a:moveTo>
                <a:lnTo>
                  <a:pt x="203835" y="0"/>
                </a:lnTo>
                <a:lnTo>
                  <a:pt x="411480" y="36195"/>
                </a:lnTo>
                <a:lnTo>
                  <a:pt x="205740" y="74295"/>
                </a:lnTo>
                <a:lnTo>
                  <a:pt x="0" y="36195"/>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53" name="Isosceles Triangle 52"/>
          <p:cNvSpPr/>
          <p:nvPr/>
        </p:nvSpPr>
        <p:spPr>
          <a:xfrm rot="5400000">
            <a:off x="7334243" y="4416177"/>
            <a:ext cx="51575" cy="109615"/>
          </a:xfrm>
          <a:prstGeom prst="triangle">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p>
        </p:txBody>
      </p:sp>
      <p:sp>
        <p:nvSpPr>
          <p:cNvPr id="63" name="TextBox 62"/>
          <p:cNvSpPr txBox="1"/>
          <p:nvPr/>
        </p:nvSpPr>
        <p:spPr>
          <a:xfrm>
            <a:off x="4895482" y="5331607"/>
            <a:ext cx="213200" cy="184666"/>
          </a:xfrm>
          <a:prstGeom prst="rect">
            <a:avLst/>
          </a:prstGeom>
          <a:noFill/>
        </p:spPr>
        <p:txBody>
          <a:bodyPr wrap="none" lIns="0" tIns="0" rIns="0" bIns="0" rtlCol="0">
            <a:spAutoFit/>
          </a:bodyPr>
          <a:lstStyle/>
          <a:p>
            <a:r>
              <a:rPr lang="en-GB" sz="1200" dirty="0" smtClean="0"/>
              <a:t>0.5</a:t>
            </a:r>
            <a:endParaRPr lang="en-GB" sz="1200" dirty="0"/>
          </a:p>
        </p:txBody>
      </p:sp>
      <p:sp>
        <p:nvSpPr>
          <p:cNvPr id="64" name="TextBox 63"/>
          <p:cNvSpPr txBox="1"/>
          <p:nvPr/>
        </p:nvSpPr>
        <p:spPr>
          <a:xfrm>
            <a:off x="6130156" y="5331607"/>
            <a:ext cx="213200" cy="184666"/>
          </a:xfrm>
          <a:prstGeom prst="rect">
            <a:avLst/>
          </a:prstGeom>
          <a:noFill/>
        </p:spPr>
        <p:txBody>
          <a:bodyPr wrap="none" lIns="0" tIns="0" rIns="0" bIns="0" rtlCol="0">
            <a:spAutoFit/>
          </a:bodyPr>
          <a:lstStyle/>
          <a:p>
            <a:r>
              <a:rPr lang="en-GB" sz="1200" dirty="0" smtClean="0"/>
              <a:t>1.0</a:t>
            </a:r>
            <a:endParaRPr lang="en-GB" sz="1200" dirty="0"/>
          </a:p>
        </p:txBody>
      </p:sp>
      <p:sp>
        <p:nvSpPr>
          <p:cNvPr id="65" name="TextBox 64"/>
          <p:cNvSpPr txBox="1"/>
          <p:nvPr/>
        </p:nvSpPr>
        <p:spPr>
          <a:xfrm>
            <a:off x="7305222" y="5331607"/>
            <a:ext cx="213200" cy="184666"/>
          </a:xfrm>
          <a:prstGeom prst="rect">
            <a:avLst/>
          </a:prstGeom>
          <a:noFill/>
        </p:spPr>
        <p:txBody>
          <a:bodyPr wrap="none" lIns="0" tIns="0" rIns="0" bIns="0" rtlCol="0">
            <a:spAutoFit/>
          </a:bodyPr>
          <a:lstStyle/>
          <a:p>
            <a:r>
              <a:rPr lang="en-GB" sz="1200" dirty="0"/>
              <a:t>2</a:t>
            </a:r>
            <a:r>
              <a:rPr lang="en-GB" sz="1200" dirty="0" smtClean="0"/>
              <a:t>.0</a:t>
            </a:r>
            <a:endParaRPr lang="en-GB" sz="1200" dirty="0"/>
          </a:p>
        </p:txBody>
      </p:sp>
      <p:sp>
        <p:nvSpPr>
          <p:cNvPr id="66" name="TextBox 65"/>
          <p:cNvSpPr txBox="1"/>
          <p:nvPr/>
        </p:nvSpPr>
        <p:spPr>
          <a:xfrm>
            <a:off x="5468077" y="5479498"/>
            <a:ext cx="1484381" cy="184666"/>
          </a:xfrm>
          <a:prstGeom prst="rect">
            <a:avLst/>
          </a:prstGeom>
          <a:noFill/>
        </p:spPr>
        <p:txBody>
          <a:bodyPr wrap="none" lIns="0" tIns="0" rIns="0" bIns="0" rtlCol="0">
            <a:spAutoFit/>
          </a:bodyPr>
          <a:lstStyle/>
          <a:p>
            <a:r>
              <a:rPr lang="en-GB" sz="1200" dirty="0" smtClean="0"/>
              <a:t>Hazard ratio (95% CI)</a:t>
            </a:r>
            <a:endParaRPr lang="en-GB" sz="1200" dirty="0"/>
          </a:p>
        </p:txBody>
      </p:sp>
      <p:sp>
        <p:nvSpPr>
          <p:cNvPr id="67" name="TextBox 66"/>
          <p:cNvSpPr txBox="1"/>
          <p:nvPr/>
        </p:nvSpPr>
        <p:spPr>
          <a:xfrm>
            <a:off x="1187145" y="2748625"/>
            <a:ext cx="4032478" cy="923330"/>
          </a:xfrm>
          <a:prstGeom prst="rect">
            <a:avLst/>
          </a:prstGeom>
          <a:noFill/>
        </p:spPr>
        <p:txBody>
          <a:bodyPr wrap="square" lIns="0" tIns="0" rIns="0" bIns="0" rtlCol="0">
            <a:spAutoFit/>
          </a:bodyPr>
          <a:lstStyle/>
          <a:p>
            <a:pPr>
              <a:tabLst>
                <a:tab pos="896938" algn="l"/>
                <a:tab pos="2058988" algn="l"/>
                <a:tab pos="3143250" algn="l"/>
              </a:tabLst>
            </a:pPr>
            <a:r>
              <a:rPr lang="en-GB" sz="1200" dirty="0" smtClean="0"/>
              <a:t>ACCORD	257 (1.41)	203 (1.14)		-1.01</a:t>
            </a:r>
          </a:p>
          <a:p>
            <a:pPr>
              <a:tabLst>
                <a:tab pos="896938" algn="l"/>
                <a:tab pos="2058988" algn="l"/>
                <a:tab pos="3143250" algn="l"/>
              </a:tabLst>
            </a:pPr>
            <a:r>
              <a:rPr lang="en-GB" sz="1200" dirty="0" smtClean="0"/>
              <a:t>ADVANCE	498 (1.86)	533 (1.99)		-0.72</a:t>
            </a:r>
          </a:p>
          <a:p>
            <a:pPr>
              <a:tabLst>
                <a:tab pos="896938" algn="l"/>
                <a:tab pos="2058988" algn="l"/>
                <a:tab pos="3143250" algn="l"/>
              </a:tabLst>
            </a:pPr>
            <a:r>
              <a:rPr lang="en-GB" sz="1200" dirty="0" smtClean="0"/>
              <a:t>UKPDS	123 (0.13)	53 (0.25)		-0.66</a:t>
            </a:r>
          </a:p>
          <a:p>
            <a:pPr>
              <a:tabLst>
                <a:tab pos="896938" algn="l"/>
                <a:tab pos="2058988" algn="l"/>
                <a:tab pos="3143250" algn="l"/>
              </a:tabLst>
            </a:pPr>
            <a:r>
              <a:rPr lang="en-GB" sz="1200" dirty="0" smtClean="0"/>
              <a:t>VADT	102 (2.22)	95 (2.06)		-1.16</a:t>
            </a:r>
          </a:p>
          <a:p>
            <a:pPr>
              <a:tabLst>
                <a:tab pos="896938" algn="l"/>
                <a:tab pos="2058988" algn="l"/>
                <a:tab pos="3143250" algn="l"/>
              </a:tabLst>
            </a:pPr>
            <a:r>
              <a:rPr lang="en-GB" sz="1200" dirty="0" smtClean="0"/>
              <a:t>Overall</a:t>
            </a:r>
            <a:r>
              <a:rPr lang="en-GB" sz="1200" dirty="0"/>
              <a:t>	</a:t>
            </a:r>
            <a:r>
              <a:rPr lang="en-GB" sz="1200" dirty="0" smtClean="0"/>
              <a:t>980	884		-0.88</a:t>
            </a:r>
            <a:endParaRPr lang="en-GB" sz="1200" dirty="0"/>
          </a:p>
        </p:txBody>
      </p:sp>
      <p:sp>
        <p:nvSpPr>
          <p:cNvPr id="69" name="TextBox 68"/>
          <p:cNvSpPr txBox="1"/>
          <p:nvPr/>
        </p:nvSpPr>
        <p:spPr>
          <a:xfrm>
            <a:off x="1187145" y="3895608"/>
            <a:ext cx="3987090" cy="923330"/>
          </a:xfrm>
          <a:prstGeom prst="rect">
            <a:avLst/>
          </a:prstGeom>
          <a:noFill/>
        </p:spPr>
        <p:txBody>
          <a:bodyPr wrap="square" lIns="0" tIns="0" rIns="0" bIns="0" rtlCol="0">
            <a:spAutoFit/>
          </a:bodyPr>
          <a:lstStyle/>
          <a:p>
            <a:pPr>
              <a:tabLst>
                <a:tab pos="896938" algn="l"/>
                <a:tab pos="2058988" algn="l"/>
                <a:tab pos="3143250" algn="l"/>
              </a:tabLst>
            </a:pPr>
            <a:r>
              <a:rPr lang="en-GB" sz="1200" dirty="0" smtClean="0"/>
              <a:t>ACCORD	137 (0.79)	94 (0.56)	-1.01</a:t>
            </a:r>
          </a:p>
          <a:p>
            <a:pPr>
              <a:tabLst>
                <a:tab pos="896938" algn="l"/>
                <a:tab pos="2058988" algn="l"/>
                <a:tab pos="3143250" algn="l"/>
              </a:tabLst>
            </a:pPr>
            <a:r>
              <a:rPr lang="en-GB" sz="1200" dirty="0" smtClean="0"/>
              <a:t>ADVANCE	253 (0.95)	289 (1.08)	-0.72</a:t>
            </a:r>
          </a:p>
          <a:p>
            <a:pPr>
              <a:tabLst>
                <a:tab pos="896938" algn="l"/>
                <a:tab pos="2058988" algn="l"/>
                <a:tab pos="3143250" algn="l"/>
              </a:tabLst>
            </a:pPr>
            <a:r>
              <a:rPr lang="en-GB" sz="1200" dirty="0" smtClean="0"/>
              <a:t>UKPDS	71 (0.53)	29 (0.52)	-0.66</a:t>
            </a:r>
          </a:p>
          <a:p>
            <a:pPr>
              <a:tabLst>
                <a:tab pos="896938" algn="l"/>
                <a:tab pos="2058988" algn="l"/>
                <a:tab pos="3143250" algn="l"/>
              </a:tabLst>
            </a:pPr>
            <a:r>
              <a:rPr lang="en-GB" sz="1200" dirty="0" smtClean="0"/>
              <a:t>VADT	38 (0.83)	29 (0.63)	-1.16</a:t>
            </a:r>
          </a:p>
          <a:p>
            <a:pPr>
              <a:tabLst>
                <a:tab pos="896938" algn="l"/>
                <a:tab pos="2058988" algn="l"/>
                <a:tab pos="3143250" algn="l"/>
              </a:tabLst>
            </a:pPr>
            <a:r>
              <a:rPr lang="en-GB" sz="1200" dirty="0" smtClean="0"/>
              <a:t>Overall	497	441	-0.88</a:t>
            </a:r>
            <a:endParaRPr lang="en-GB" sz="1200" dirty="0"/>
          </a:p>
        </p:txBody>
      </p:sp>
      <p:sp>
        <p:nvSpPr>
          <p:cNvPr id="70" name="TextBox 69"/>
          <p:cNvSpPr txBox="1"/>
          <p:nvPr/>
        </p:nvSpPr>
        <p:spPr>
          <a:xfrm>
            <a:off x="1131014" y="2550522"/>
            <a:ext cx="1375377" cy="184666"/>
          </a:xfrm>
          <a:prstGeom prst="rect">
            <a:avLst/>
          </a:prstGeom>
          <a:noFill/>
        </p:spPr>
        <p:txBody>
          <a:bodyPr wrap="none" lIns="0" tIns="0" rIns="0" bIns="0" rtlCol="0">
            <a:spAutoFit/>
          </a:bodyPr>
          <a:lstStyle/>
          <a:p>
            <a:r>
              <a:rPr lang="en-GB" sz="1200" b="1" dirty="0" smtClean="0"/>
              <a:t>All-cause mortality</a:t>
            </a:r>
            <a:endParaRPr lang="en-GB" sz="1200" b="1" dirty="0"/>
          </a:p>
        </p:txBody>
      </p:sp>
      <p:sp>
        <p:nvSpPr>
          <p:cNvPr id="71" name="TextBox 70"/>
          <p:cNvSpPr txBox="1"/>
          <p:nvPr/>
        </p:nvSpPr>
        <p:spPr>
          <a:xfrm>
            <a:off x="1131014" y="3709167"/>
            <a:ext cx="1562928" cy="184666"/>
          </a:xfrm>
          <a:prstGeom prst="rect">
            <a:avLst/>
          </a:prstGeom>
          <a:noFill/>
        </p:spPr>
        <p:txBody>
          <a:bodyPr wrap="none" lIns="0" tIns="0" rIns="0" bIns="0" rtlCol="0">
            <a:spAutoFit/>
          </a:bodyPr>
          <a:lstStyle/>
          <a:p>
            <a:r>
              <a:rPr lang="en-GB" sz="1200" b="1" dirty="0" smtClean="0"/>
              <a:t>Cardiovascular death</a:t>
            </a:r>
            <a:endParaRPr lang="en-GB" sz="1200" b="1" dirty="0"/>
          </a:p>
        </p:txBody>
      </p:sp>
      <p:sp>
        <p:nvSpPr>
          <p:cNvPr id="73" name="TextBox 72"/>
          <p:cNvSpPr txBox="1"/>
          <p:nvPr/>
        </p:nvSpPr>
        <p:spPr>
          <a:xfrm>
            <a:off x="1086624" y="2237433"/>
            <a:ext cx="401905" cy="184666"/>
          </a:xfrm>
          <a:prstGeom prst="rect">
            <a:avLst/>
          </a:prstGeom>
          <a:noFill/>
        </p:spPr>
        <p:txBody>
          <a:bodyPr wrap="none" lIns="0" tIns="0" rIns="0" bIns="0" rtlCol="0">
            <a:spAutoFit/>
          </a:bodyPr>
          <a:lstStyle/>
          <a:p>
            <a:r>
              <a:rPr lang="en-GB" sz="1200" b="1" dirty="0" smtClean="0"/>
              <a:t>Trials</a:t>
            </a:r>
            <a:endParaRPr lang="en-GB" sz="1200" b="1" dirty="0"/>
          </a:p>
        </p:txBody>
      </p:sp>
      <p:sp>
        <p:nvSpPr>
          <p:cNvPr id="74" name="TextBox 73"/>
          <p:cNvSpPr txBox="1"/>
          <p:nvPr/>
        </p:nvSpPr>
        <p:spPr>
          <a:xfrm>
            <a:off x="2426720" y="1933158"/>
            <a:ext cx="1590179" cy="369332"/>
          </a:xfrm>
          <a:prstGeom prst="rect">
            <a:avLst/>
          </a:prstGeom>
          <a:noFill/>
        </p:spPr>
        <p:txBody>
          <a:bodyPr wrap="none" lIns="0" tIns="0" rIns="0" bIns="0" rtlCol="0">
            <a:spAutoFit/>
          </a:bodyPr>
          <a:lstStyle/>
          <a:p>
            <a:pPr algn="ctr"/>
            <a:r>
              <a:rPr lang="en-GB" sz="1200" b="1" dirty="0" smtClean="0"/>
              <a:t>Number of events</a:t>
            </a:r>
            <a:br>
              <a:rPr lang="en-GB" sz="1200" b="1" dirty="0" smtClean="0"/>
            </a:br>
            <a:r>
              <a:rPr lang="en-GB" sz="1200" b="1" dirty="0" smtClean="0"/>
              <a:t>(annual event rate, %)</a:t>
            </a:r>
            <a:endParaRPr lang="en-GB" sz="1200" b="1" dirty="0"/>
          </a:p>
        </p:txBody>
      </p:sp>
      <p:sp>
        <p:nvSpPr>
          <p:cNvPr id="75" name="TextBox 74"/>
          <p:cNvSpPr txBox="1"/>
          <p:nvPr/>
        </p:nvSpPr>
        <p:spPr>
          <a:xfrm>
            <a:off x="2062874" y="2304862"/>
            <a:ext cx="1077219" cy="184666"/>
          </a:xfrm>
          <a:prstGeom prst="rect">
            <a:avLst/>
          </a:prstGeom>
          <a:noFill/>
        </p:spPr>
        <p:txBody>
          <a:bodyPr wrap="none" lIns="0" tIns="0" rIns="0" bIns="0" rtlCol="0">
            <a:spAutoFit/>
          </a:bodyPr>
          <a:lstStyle/>
          <a:p>
            <a:pPr algn="ctr"/>
            <a:r>
              <a:rPr lang="en-GB" sz="1200" b="1" dirty="0" smtClean="0"/>
              <a:t>More intensive</a:t>
            </a:r>
            <a:endParaRPr lang="en-GB" sz="1200" b="1" dirty="0"/>
          </a:p>
        </p:txBody>
      </p:sp>
      <p:sp>
        <p:nvSpPr>
          <p:cNvPr id="76" name="TextBox 75"/>
          <p:cNvSpPr txBox="1"/>
          <p:nvPr/>
        </p:nvSpPr>
        <p:spPr>
          <a:xfrm>
            <a:off x="3227578" y="2304862"/>
            <a:ext cx="1059585" cy="184666"/>
          </a:xfrm>
          <a:prstGeom prst="rect">
            <a:avLst/>
          </a:prstGeom>
          <a:noFill/>
        </p:spPr>
        <p:txBody>
          <a:bodyPr wrap="none" lIns="0" tIns="0" rIns="0" bIns="0" rtlCol="0">
            <a:spAutoFit/>
          </a:bodyPr>
          <a:lstStyle/>
          <a:p>
            <a:pPr algn="ctr"/>
            <a:r>
              <a:rPr lang="en-GB" sz="1200" b="1" dirty="0" smtClean="0"/>
              <a:t>Less intensive</a:t>
            </a:r>
            <a:endParaRPr lang="en-GB" sz="1200" b="1" dirty="0"/>
          </a:p>
        </p:txBody>
      </p:sp>
      <p:sp>
        <p:nvSpPr>
          <p:cNvPr id="77" name="TextBox 76"/>
          <p:cNvSpPr txBox="1"/>
          <p:nvPr/>
        </p:nvSpPr>
        <p:spPr>
          <a:xfrm>
            <a:off x="4364885" y="2149170"/>
            <a:ext cx="713337" cy="184666"/>
          </a:xfrm>
          <a:prstGeom prst="rect">
            <a:avLst/>
          </a:prstGeom>
          <a:noFill/>
        </p:spPr>
        <p:txBody>
          <a:bodyPr wrap="none" lIns="0" tIns="0" rIns="0" bIns="0" rtlCol="0">
            <a:spAutoFit/>
          </a:bodyPr>
          <a:lstStyle/>
          <a:p>
            <a:pPr algn="ctr"/>
            <a:r>
              <a:rPr lang="en-GB" sz="1200" b="1" dirty="0" smtClean="0"/>
              <a:t>∆HbA</a:t>
            </a:r>
            <a:r>
              <a:rPr lang="en-GB" sz="1200" b="1" baseline="-25000" dirty="0" smtClean="0"/>
              <a:t>1c (%)</a:t>
            </a:r>
            <a:endParaRPr lang="en-GB" sz="1200" b="1" dirty="0"/>
          </a:p>
        </p:txBody>
      </p:sp>
      <p:sp>
        <p:nvSpPr>
          <p:cNvPr id="78" name="TextBox 77"/>
          <p:cNvSpPr txBox="1"/>
          <p:nvPr/>
        </p:nvSpPr>
        <p:spPr>
          <a:xfrm>
            <a:off x="5164869" y="2123052"/>
            <a:ext cx="1092549" cy="369332"/>
          </a:xfrm>
          <a:prstGeom prst="rect">
            <a:avLst/>
          </a:prstGeom>
          <a:noFill/>
        </p:spPr>
        <p:txBody>
          <a:bodyPr wrap="square" lIns="0" tIns="0" rIns="0" bIns="0" rtlCol="0">
            <a:spAutoFit/>
          </a:bodyPr>
          <a:lstStyle/>
          <a:p>
            <a:pPr algn="ctr"/>
            <a:r>
              <a:rPr lang="en-GB" sz="1200" b="1" dirty="0" smtClean="0"/>
              <a:t>Favours more intensive</a:t>
            </a:r>
            <a:endParaRPr lang="en-GB" sz="1200" b="1" dirty="0"/>
          </a:p>
        </p:txBody>
      </p:sp>
      <p:sp>
        <p:nvSpPr>
          <p:cNvPr id="79" name="TextBox 78"/>
          <p:cNvSpPr txBox="1"/>
          <p:nvPr/>
        </p:nvSpPr>
        <p:spPr>
          <a:xfrm>
            <a:off x="6263894" y="2119285"/>
            <a:ext cx="1077909" cy="369332"/>
          </a:xfrm>
          <a:prstGeom prst="rect">
            <a:avLst/>
          </a:prstGeom>
          <a:noFill/>
        </p:spPr>
        <p:txBody>
          <a:bodyPr wrap="square" lIns="0" tIns="0" rIns="0" bIns="0" rtlCol="0">
            <a:spAutoFit/>
          </a:bodyPr>
          <a:lstStyle/>
          <a:p>
            <a:pPr algn="ctr"/>
            <a:r>
              <a:rPr lang="en-GB" sz="1200" b="1" dirty="0" smtClean="0"/>
              <a:t>Favours less intensive</a:t>
            </a:r>
            <a:endParaRPr lang="en-GB" sz="1200" b="1" dirty="0"/>
          </a:p>
        </p:txBody>
      </p:sp>
      <p:sp>
        <p:nvSpPr>
          <p:cNvPr id="50" name="Line 5"/>
          <p:cNvSpPr>
            <a:spLocks noChangeShapeType="1"/>
          </p:cNvSpPr>
          <p:nvPr/>
        </p:nvSpPr>
        <p:spPr bwMode="auto">
          <a:xfrm>
            <a:off x="867471" y="2505403"/>
            <a:ext cx="658368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cxnSp>
        <p:nvCxnSpPr>
          <p:cNvPr id="54" name="Straight Arrow Connector 53"/>
          <p:cNvCxnSpPr/>
          <p:nvPr/>
        </p:nvCxnSpPr>
        <p:spPr>
          <a:xfrm>
            <a:off x="6425492" y="2053293"/>
            <a:ext cx="8229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5235820" y="2053293"/>
            <a:ext cx="82296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0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32" y="129600"/>
            <a:ext cx="6096204" cy="847725"/>
          </a:xfrm>
        </p:spPr>
        <p:txBody>
          <a:bodyPr/>
          <a:lstStyle/>
          <a:p>
            <a:r>
              <a:rPr lang="en-GB" sz="2000" dirty="0" smtClean="0"/>
              <a:t>UKPDS 34 </a:t>
            </a:r>
            <a:r>
              <a:rPr lang="en-GB" sz="2000" dirty="0" err="1" smtClean="0"/>
              <a:t>beperkt</a:t>
            </a:r>
            <a:r>
              <a:rPr lang="en-GB" sz="2000" dirty="0" smtClean="0"/>
              <a:t> </a:t>
            </a:r>
            <a:r>
              <a:rPr lang="en-GB" sz="2000" dirty="0" err="1" smtClean="0"/>
              <a:t>bewijs</a:t>
            </a:r>
            <a:r>
              <a:rPr lang="en-GB" sz="2000" dirty="0" smtClean="0"/>
              <a:t> </a:t>
            </a:r>
            <a:r>
              <a:rPr lang="en-GB" sz="2000" dirty="0" err="1" smtClean="0"/>
              <a:t>voor</a:t>
            </a:r>
            <a:r>
              <a:rPr lang="en-GB" sz="2000" dirty="0" smtClean="0"/>
              <a:t> CV effect van </a:t>
            </a:r>
            <a:r>
              <a:rPr lang="en-GB" sz="2000" dirty="0" err="1" smtClean="0"/>
              <a:t>metformine</a:t>
            </a:r>
            <a:r>
              <a:rPr lang="en-GB" sz="2000" dirty="0" smtClean="0"/>
              <a:t> </a:t>
            </a:r>
            <a:r>
              <a:rPr lang="en-GB" sz="2000" dirty="0" err="1" smtClean="0"/>
              <a:t>bij</a:t>
            </a:r>
            <a:r>
              <a:rPr lang="en-GB" sz="2000" dirty="0" smtClean="0"/>
              <a:t> obese </a:t>
            </a:r>
            <a:r>
              <a:rPr lang="en-GB" sz="2000" dirty="0" err="1" smtClean="0"/>
              <a:t>patienten</a:t>
            </a:r>
            <a:endParaRPr lang="en-GB" sz="2000" dirty="0"/>
          </a:p>
        </p:txBody>
      </p:sp>
      <p:sp>
        <p:nvSpPr>
          <p:cNvPr id="40" name="Content Placeholder 1"/>
          <p:cNvSpPr txBox="1">
            <a:spLocks/>
          </p:cNvSpPr>
          <p:nvPr/>
        </p:nvSpPr>
        <p:spPr>
          <a:xfrm>
            <a:off x="1835378" y="1974593"/>
            <a:ext cx="2780405" cy="292388"/>
          </a:xfrm>
          <a:prstGeom prst="rect">
            <a:avLst/>
          </a:prstGeom>
        </p:spPr>
        <p:txBody>
          <a:bodyPr vert="horz" wrap="square" lIns="91440" tIns="45720" rIns="91440" bIns="45720" rtlCol="0">
            <a:spAutoFit/>
          </a:bodyPr>
          <a:lstStyle>
            <a:lvl1pPr marL="177800" indent="-177800" algn="l" defTabSz="914400" rtl="0" eaLnBrk="1" latinLnBrk="0" hangingPunct="1">
              <a:spcBef>
                <a:spcPct val="20000"/>
              </a:spcBef>
              <a:buFont typeface="Arial" pitchFamily="34" charset="0"/>
              <a:buChar char="•"/>
              <a:defRPr sz="2400" kern="1200" baseline="0">
                <a:solidFill>
                  <a:srgbClr val="53575E"/>
                </a:solidFill>
                <a:latin typeface="Arial" pitchFamily="34" charset="0"/>
                <a:ea typeface="+mn-ea"/>
                <a:cs typeface="Arial" pitchFamily="34" charset="0"/>
              </a:defRPr>
            </a:lvl1pPr>
            <a:lvl2pPr marL="520700" indent="-228600" algn="l" defTabSz="914400" rtl="0" eaLnBrk="1" latinLnBrk="0" hangingPunct="1">
              <a:spcBef>
                <a:spcPct val="20000"/>
              </a:spcBef>
              <a:buFont typeface="Arial" pitchFamily="34" charset="0"/>
              <a:buChar char="–"/>
              <a:defRPr sz="2000" kern="1200" baseline="0">
                <a:solidFill>
                  <a:srgbClr val="53575E"/>
                </a:solidFill>
                <a:latin typeface="Arial" pitchFamily="34" charset="0"/>
                <a:ea typeface="+mn-ea"/>
                <a:cs typeface="Arial" pitchFamily="34" charset="0"/>
              </a:defRPr>
            </a:lvl2pPr>
            <a:lvl3pPr marL="800100" indent="-165100" algn="l" defTabSz="914400" rtl="0" eaLnBrk="1" latinLnBrk="0" hangingPunct="1">
              <a:spcBef>
                <a:spcPct val="20000"/>
              </a:spcBef>
              <a:buFont typeface="Arial" pitchFamily="34" charset="0"/>
              <a:buChar char="•"/>
              <a:defRPr sz="1800" kern="1200" baseline="0">
                <a:solidFill>
                  <a:srgbClr val="53575E"/>
                </a:solidFill>
                <a:latin typeface="Arial" pitchFamily="34" charset="0"/>
                <a:ea typeface="+mn-ea"/>
                <a:cs typeface="Arial" pitchFamily="34" charset="0"/>
              </a:defRPr>
            </a:lvl3pPr>
            <a:lvl4pPr marL="1206500" indent="-228600" algn="l" defTabSz="914400" rtl="0" eaLnBrk="1" latinLnBrk="0" hangingPunct="1">
              <a:spcBef>
                <a:spcPct val="20000"/>
              </a:spcBef>
              <a:buFont typeface="Arial" pitchFamily="34" charset="0"/>
              <a:buChar char="–"/>
              <a:defRPr sz="1600" kern="1200" baseline="0">
                <a:solidFill>
                  <a:srgbClr val="53575E"/>
                </a:solidFill>
                <a:latin typeface="Arial" pitchFamily="34" charset="0"/>
                <a:ea typeface="+mn-ea"/>
                <a:cs typeface="Arial" pitchFamily="34" charset="0"/>
              </a:defRPr>
            </a:lvl4pPr>
            <a:lvl5pPr marL="1600200" indent="-228600" algn="l" defTabSz="914400" rtl="0" eaLnBrk="1" latinLnBrk="0" hangingPunct="1">
              <a:spcBef>
                <a:spcPct val="20000"/>
              </a:spcBef>
              <a:buFont typeface="Arial" pitchFamily="34" charset="0"/>
              <a:buChar char="»"/>
              <a:defRPr sz="1600" kern="1200" baseline="0">
                <a:solidFill>
                  <a:srgbClr val="535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a:ln>
                <a:noFill/>
              </a:ln>
              <a:solidFill>
                <a:srgbClr val="7F7F7F">
                  <a:lumMod val="75000"/>
                  <a:lumOff val="25000"/>
                </a:srgbClr>
              </a:solidFill>
              <a:effectLst/>
              <a:uLnTx/>
              <a:uFillTx/>
              <a:latin typeface="BISansMlCond"/>
              <a:ea typeface="+mn-ea"/>
              <a:cs typeface="Arial" pitchFamily="34" charset="0"/>
            </a:endParaRPr>
          </a:p>
        </p:txBody>
      </p:sp>
      <p:sp>
        <p:nvSpPr>
          <p:cNvPr id="98" name="Rectangle 97"/>
          <p:cNvSpPr/>
          <p:nvPr/>
        </p:nvSpPr>
        <p:spPr>
          <a:xfrm>
            <a:off x="1146986" y="1191112"/>
            <a:ext cx="4262845" cy="101566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3E7E">
                    <a:lumMod val="75000"/>
                  </a:srgbClr>
                </a:solidFill>
                <a:effectLst/>
                <a:uLnTx/>
                <a:uFillTx/>
                <a:latin typeface="BISansCond" pitchFamily="2" charset="0"/>
                <a:ea typeface="+mn-ea"/>
                <a:cs typeface="Arial" panose="020B0604020202020204" pitchFamily="34" charset="0"/>
              </a:rPr>
              <a:t>Risk of MI is 39% lower with metformin vs conventional therapy in obese patients</a:t>
            </a:r>
            <a:r>
              <a:rPr kumimoji="0" lang="en-US" altLang="en-US" sz="2000" b="1" i="0" u="none" strike="noStrike" kern="1200" cap="none" spc="0" normalizeH="0" baseline="30000" noProof="0" dirty="0">
                <a:ln>
                  <a:noFill/>
                </a:ln>
                <a:solidFill>
                  <a:srgbClr val="003E7E">
                    <a:lumMod val="75000"/>
                  </a:srgbClr>
                </a:solidFill>
                <a:effectLst/>
                <a:uLnTx/>
                <a:uFillTx/>
                <a:latin typeface="BISansCond" pitchFamily="2" charset="0"/>
                <a:ea typeface="+mn-ea"/>
                <a:cs typeface="Arial" panose="020B0604020202020204" pitchFamily="34" charset="0"/>
              </a:rPr>
              <a:t>1,2</a:t>
            </a:r>
            <a:endParaRPr kumimoji="0" lang="en-GB" sz="2000" b="1" i="0" u="none" strike="noStrike" kern="1200" cap="none" spc="0" normalizeH="0" baseline="0" noProof="0" dirty="0">
              <a:ln>
                <a:noFill/>
              </a:ln>
              <a:solidFill>
                <a:srgbClr val="003E7E">
                  <a:lumMod val="75000"/>
                </a:srgbClr>
              </a:solidFill>
              <a:effectLst/>
              <a:uLnTx/>
              <a:uFillTx/>
              <a:latin typeface="BISansCond" pitchFamily="2" charset="0"/>
              <a:ea typeface="+mn-ea"/>
              <a:cs typeface="Arial" panose="020B0604020202020204" pitchFamily="34" charset="0"/>
            </a:endParaRPr>
          </a:p>
        </p:txBody>
      </p:sp>
      <p:grpSp>
        <p:nvGrpSpPr>
          <p:cNvPr id="101" name="Group 100"/>
          <p:cNvGrpSpPr/>
          <p:nvPr/>
        </p:nvGrpSpPr>
        <p:grpSpPr>
          <a:xfrm>
            <a:off x="756515" y="1797628"/>
            <a:ext cx="6288080" cy="4020212"/>
            <a:chOff x="50698" y="2027681"/>
            <a:chExt cx="4607526" cy="4499407"/>
          </a:xfrm>
        </p:grpSpPr>
        <p:sp>
          <p:nvSpPr>
            <p:cNvPr id="135" name="Rectangle 134"/>
            <p:cNvSpPr/>
            <p:nvPr/>
          </p:nvSpPr>
          <p:spPr>
            <a:xfrm>
              <a:off x="808132" y="2675964"/>
              <a:ext cx="2304356" cy="39926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04040"/>
                  </a:solidFill>
                  <a:effectLst/>
                  <a:uLnTx/>
                  <a:uFillTx/>
                  <a:latin typeface="BISansMlCond"/>
                  <a:ea typeface="+mn-ea"/>
                  <a:cs typeface="+mn-cs"/>
                </a:rPr>
                <a:t>Myocardial infarction</a:t>
              </a:r>
              <a:endParaRPr kumimoji="0" lang="en-US" sz="1400" b="1" i="0" u="none" strike="noStrike" kern="0" cap="none" spc="0" normalizeH="0" baseline="0" noProof="0" dirty="0">
                <a:ln>
                  <a:noFill/>
                </a:ln>
                <a:solidFill>
                  <a:srgbClr val="404040"/>
                </a:solidFill>
                <a:effectLst/>
                <a:uLnTx/>
                <a:uFillTx/>
                <a:latin typeface="BISansMlCond"/>
                <a:ea typeface="+mn-ea"/>
                <a:cs typeface="+mn-cs"/>
              </a:endParaRPr>
            </a:p>
          </p:txBody>
        </p:sp>
        <p:pic>
          <p:nvPicPr>
            <p:cNvPr id="136" name="Picture 135" descr="graph-v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14" y="3131513"/>
              <a:ext cx="3737100" cy="2617561"/>
            </a:xfrm>
            <a:prstGeom prst="rect">
              <a:avLst/>
            </a:prstGeom>
          </p:spPr>
        </p:pic>
        <p:sp>
          <p:nvSpPr>
            <p:cNvPr id="137" name="Rectangle 6"/>
            <p:cNvSpPr>
              <a:spLocks noChangeArrowheads="1"/>
            </p:cNvSpPr>
            <p:nvPr/>
          </p:nvSpPr>
          <p:spPr bwMode="auto">
            <a:xfrm>
              <a:off x="834264" y="4041408"/>
              <a:ext cx="2329156" cy="95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1" rIns="90488" bIns="44451">
              <a:spAutoFit/>
            </a:bodyPr>
            <a:lstStyle/>
            <a:p>
              <a:pPr marL="0" marR="0" lvl="0" indent="0" algn="l" defTabSz="761981" rtl="0" eaLnBrk="1" fontAlgn="auto" latinLnBrk="0" hangingPunct="1">
                <a:lnSpc>
                  <a:spcPct val="100000"/>
                </a:lnSpc>
                <a:spcBef>
                  <a:spcPct val="50000"/>
                </a:spcBef>
                <a:spcAft>
                  <a:spcPts val="0"/>
                </a:spcAft>
                <a:buClrTx/>
                <a:buSzTx/>
                <a:buFontTx/>
                <a:buNone/>
                <a:tabLst/>
                <a:defRPr/>
              </a:pPr>
              <a:r>
                <a:rPr kumimoji="0" lang="en-GB" sz="1400" b="0" i="0" u="none" strike="noStrike" kern="0" cap="none" spc="0" normalizeH="0" baseline="0" noProof="0" dirty="0">
                  <a:ln>
                    <a:noFill/>
                  </a:ln>
                  <a:solidFill>
                    <a:srgbClr val="53575E"/>
                  </a:solidFill>
                  <a:effectLst/>
                  <a:uLnTx/>
                  <a:uFillTx/>
                  <a:latin typeface="BISansMlCond"/>
                  <a:ea typeface="+mn-ea"/>
                  <a:cs typeface="+mn-cs"/>
                </a:rPr>
                <a:t>Metformin vs conventional</a:t>
              </a:r>
              <a:r>
                <a:rPr kumimoji="0" lang="en-GB" sz="1400" b="0" i="0" u="none" strike="noStrike" kern="0" cap="none" spc="0" normalizeH="0" baseline="0" noProof="0" dirty="0">
                  <a:ln>
                    <a:noFill/>
                  </a:ln>
                  <a:solidFill>
                    <a:srgbClr val="404040"/>
                  </a:solidFill>
                  <a:effectLst/>
                  <a:uLnTx/>
                  <a:uFillTx/>
                  <a:latin typeface="BISansMlCond"/>
                  <a:ea typeface="+mn-ea"/>
                  <a:cs typeface="+mn-cs"/>
                </a:rPr>
                <a:t/>
              </a:r>
              <a:br>
                <a:rPr kumimoji="0" lang="en-GB" sz="1400" b="0" i="0" u="none" strike="noStrike" kern="0" cap="none" spc="0" normalizeH="0" baseline="0" noProof="0" dirty="0">
                  <a:ln>
                    <a:noFill/>
                  </a:ln>
                  <a:solidFill>
                    <a:srgbClr val="404040"/>
                  </a:solidFill>
                  <a:effectLst/>
                  <a:uLnTx/>
                  <a:uFillTx/>
                  <a:latin typeface="BISansMlCond"/>
                  <a:ea typeface="+mn-ea"/>
                  <a:cs typeface="+mn-cs"/>
                </a:rPr>
              </a:br>
              <a:r>
                <a:rPr kumimoji="0" lang="en-GB" sz="1400" b="0" i="0" u="none" strike="noStrike" kern="0" cap="none" spc="0" normalizeH="0" baseline="0" noProof="0" dirty="0">
                  <a:ln>
                    <a:noFill/>
                  </a:ln>
                  <a:solidFill>
                    <a:srgbClr val="404040"/>
                  </a:solidFill>
                  <a:effectLst/>
                  <a:uLnTx/>
                  <a:uFillTx/>
                  <a:latin typeface="BISansMlCond"/>
                  <a:ea typeface="+mn-ea"/>
                  <a:cs typeface="+mn-cs"/>
                </a:rPr>
                <a:t>p = 0.01</a:t>
              </a:r>
            </a:p>
          </p:txBody>
        </p:sp>
        <p:cxnSp>
          <p:nvCxnSpPr>
            <p:cNvPr id="138" name="Straight Connector 137"/>
            <p:cNvCxnSpPr/>
            <p:nvPr/>
          </p:nvCxnSpPr>
          <p:spPr>
            <a:xfrm flipH="1">
              <a:off x="801387" y="5780202"/>
              <a:ext cx="3607809" cy="0"/>
            </a:xfrm>
            <a:prstGeom prst="line">
              <a:avLst/>
            </a:prstGeom>
            <a:noFill/>
            <a:ln w="19050" cap="sq" cmpd="sng" algn="ctr">
              <a:solidFill>
                <a:srgbClr val="828282"/>
              </a:solidFill>
              <a:prstDash val="solid"/>
            </a:ln>
            <a:effectLst/>
          </p:spPr>
        </p:cxnSp>
        <p:grpSp>
          <p:nvGrpSpPr>
            <p:cNvPr id="139" name="Group 138"/>
            <p:cNvGrpSpPr/>
            <p:nvPr/>
          </p:nvGrpSpPr>
          <p:grpSpPr>
            <a:xfrm>
              <a:off x="50698" y="2027681"/>
              <a:ext cx="4607526" cy="4499407"/>
              <a:chOff x="456938" y="2014187"/>
              <a:chExt cx="4720003" cy="4609246"/>
            </a:xfrm>
          </p:grpSpPr>
          <p:sp>
            <p:nvSpPr>
              <p:cNvPr id="162" name="TextBox 161"/>
              <p:cNvSpPr txBox="1"/>
              <p:nvPr/>
            </p:nvSpPr>
            <p:spPr>
              <a:xfrm>
                <a:off x="1094063" y="5888582"/>
                <a:ext cx="32474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0</a:t>
                </a:r>
              </a:p>
            </p:txBody>
          </p:sp>
          <p:sp>
            <p:nvSpPr>
              <p:cNvPr id="163" name="TextBox 162"/>
              <p:cNvSpPr txBox="1"/>
              <p:nvPr/>
            </p:nvSpPr>
            <p:spPr>
              <a:xfrm>
                <a:off x="1840520" y="5888582"/>
                <a:ext cx="32474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3</a:t>
                </a:r>
              </a:p>
            </p:txBody>
          </p:sp>
          <p:sp>
            <p:nvSpPr>
              <p:cNvPr id="164" name="TextBox 163"/>
              <p:cNvSpPr txBox="1"/>
              <p:nvPr/>
            </p:nvSpPr>
            <p:spPr>
              <a:xfrm>
                <a:off x="2577607" y="5888582"/>
                <a:ext cx="32474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6</a:t>
                </a:r>
              </a:p>
            </p:txBody>
          </p:sp>
          <p:sp>
            <p:nvSpPr>
              <p:cNvPr id="165" name="TextBox 164"/>
              <p:cNvSpPr txBox="1"/>
              <p:nvPr/>
            </p:nvSpPr>
            <p:spPr>
              <a:xfrm>
                <a:off x="3324063" y="5888582"/>
                <a:ext cx="32474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9</a:t>
                </a:r>
              </a:p>
            </p:txBody>
          </p:sp>
          <p:sp>
            <p:nvSpPr>
              <p:cNvPr id="166" name="TextBox 165"/>
              <p:cNvSpPr txBox="1"/>
              <p:nvPr/>
            </p:nvSpPr>
            <p:spPr>
              <a:xfrm>
                <a:off x="4000800" y="5888582"/>
                <a:ext cx="42968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12</a:t>
                </a:r>
              </a:p>
            </p:txBody>
          </p:sp>
          <p:sp>
            <p:nvSpPr>
              <p:cNvPr id="167" name="TextBox 166"/>
              <p:cNvSpPr txBox="1"/>
              <p:nvPr/>
            </p:nvSpPr>
            <p:spPr>
              <a:xfrm>
                <a:off x="4747254" y="5888582"/>
                <a:ext cx="42968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15</a:t>
                </a:r>
              </a:p>
            </p:txBody>
          </p:sp>
          <p:sp>
            <p:nvSpPr>
              <p:cNvPr id="168" name="TextBox 167"/>
              <p:cNvSpPr txBox="1"/>
              <p:nvPr/>
            </p:nvSpPr>
            <p:spPr>
              <a:xfrm>
                <a:off x="695129" y="5605326"/>
                <a:ext cx="481205"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0.0</a:t>
                </a:r>
              </a:p>
            </p:txBody>
          </p:sp>
          <p:sp>
            <p:nvSpPr>
              <p:cNvPr id="169" name="TextBox 168"/>
              <p:cNvSpPr txBox="1"/>
              <p:nvPr/>
            </p:nvSpPr>
            <p:spPr>
              <a:xfrm>
                <a:off x="745195" y="4732123"/>
                <a:ext cx="42968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10</a:t>
                </a:r>
              </a:p>
            </p:txBody>
          </p:sp>
          <p:sp>
            <p:nvSpPr>
              <p:cNvPr id="170" name="TextBox 169"/>
              <p:cNvSpPr txBox="1"/>
              <p:nvPr/>
            </p:nvSpPr>
            <p:spPr>
              <a:xfrm>
                <a:off x="745195" y="3837553"/>
                <a:ext cx="42968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20</a:t>
                </a:r>
              </a:p>
            </p:txBody>
          </p:sp>
          <p:sp>
            <p:nvSpPr>
              <p:cNvPr id="171" name="TextBox 170"/>
              <p:cNvSpPr txBox="1"/>
              <p:nvPr/>
            </p:nvSpPr>
            <p:spPr>
              <a:xfrm>
                <a:off x="745195" y="3013667"/>
                <a:ext cx="429687" cy="409007"/>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04040"/>
                    </a:solidFill>
                    <a:effectLst/>
                    <a:uLnTx/>
                    <a:uFillTx/>
                    <a:latin typeface="BISansCond" pitchFamily="2" charset="0"/>
                    <a:ea typeface="+mn-ea"/>
                    <a:cs typeface="+mn-cs"/>
                  </a:rPr>
                  <a:t>30</a:t>
                </a:r>
              </a:p>
            </p:txBody>
          </p:sp>
          <p:cxnSp>
            <p:nvCxnSpPr>
              <p:cNvPr id="150" name="Straight Connector 149"/>
              <p:cNvCxnSpPr/>
              <p:nvPr/>
            </p:nvCxnSpPr>
            <p:spPr>
              <a:xfrm>
                <a:off x="1168525" y="3150439"/>
                <a:ext cx="0" cy="2642228"/>
              </a:xfrm>
              <a:prstGeom prst="line">
                <a:avLst/>
              </a:prstGeom>
              <a:noFill/>
              <a:ln w="19050" cap="sq" cmpd="sng" algn="ctr">
                <a:solidFill>
                  <a:srgbClr val="828282"/>
                </a:solidFill>
                <a:prstDash val="solid"/>
              </a:ln>
              <a:effectLst/>
            </p:spPr>
          </p:cxnSp>
          <p:cxnSp>
            <p:nvCxnSpPr>
              <p:cNvPr id="151" name="Straight Connector 150"/>
              <p:cNvCxnSpPr/>
              <p:nvPr/>
            </p:nvCxnSpPr>
            <p:spPr>
              <a:xfrm rot="16200000" flipH="1">
                <a:off x="1195236" y="5885900"/>
                <a:ext cx="61435" cy="0"/>
              </a:xfrm>
              <a:prstGeom prst="line">
                <a:avLst/>
              </a:prstGeom>
              <a:noFill/>
              <a:ln w="19050" cap="sq" cmpd="sng" algn="ctr">
                <a:solidFill>
                  <a:srgbClr val="828282"/>
                </a:solidFill>
                <a:prstDash val="solid"/>
              </a:ln>
              <a:effectLst/>
            </p:spPr>
          </p:cxnSp>
          <p:cxnSp>
            <p:nvCxnSpPr>
              <p:cNvPr id="152" name="Straight Connector 151"/>
              <p:cNvCxnSpPr/>
              <p:nvPr/>
            </p:nvCxnSpPr>
            <p:spPr>
              <a:xfrm rot="16200000" flipH="1">
                <a:off x="1931412" y="5885899"/>
                <a:ext cx="61436" cy="0"/>
              </a:xfrm>
              <a:prstGeom prst="line">
                <a:avLst/>
              </a:prstGeom>
              <a:noFill/>
              <a:ln w="19050" cap="flat" cmpd="sng" algn="ctr">
                <a:solidFill>
                  <a:srgbClr val="828282"/>
                </a:solidFill>
                <a:prstDash val="solid"/>
              </a:ln>
              <a:effectLst/>
            </p:spPr>
          </p:cxnSp>
          <p:cxnSp>
            <p:nvCxnSpPr>
              <p:cNvPr id="153" name="Straight Connector 152"/>
              <p:cNvCxnSpPr/>
              <p:nvPr/>
            </p:nvCxnSpPr>
            <p:spPr>
              <a:xfrm rot="16200000" flipH="1">
                <a:off x="2678870" y="5885899"/>
                <a:ext cx="61436" cy="0"/>
              </a:xfrm>
              <a:prstGeom prst="line">
                <a:avLst/>
              </a:prstGeom>
              <a:noFill/>
              <a:ln w="19050" cap="flat" cmpd="sng" algn="ctr">
                <a:solidFill>
                  <a:srgbClr val="828282"/>
                </a:solidFill>
                <a:prstDash val="solid"/>
              </a:ln>
              <a:effectLst/>
            </p:spPr>
          </p:cxnSp>
          <p:cxnSp>
            <p:nvCxnSpPr>
              <p:cNvPr id="154" name="Straight Connector 153"/>
              <p:cNvCxnSpPr/>
              <p:nvPr/>
            </p:nvCxnSpPr>
            <p:spPr>
              <a:xfrm rot="16200000" flipH="1">
                <a:off x="3414827" y="5885899"/>
                <a:ext cx="61436" cy="0"/>
              </a:xfrm>
              <a:prstGeom prst="line">
                <a:avLst/>
              </a:prstGeom>
              <a:noFill/>
              <a:ln w="19050" cap="flat" cmpd="sng" algn="ctr">
                <a:solidFill>
                  <a:srgbClr val="828282"/>
                </a:solidFill>
                <a:prstDash val="solid"/>
              </a:ln>
              <a:effectLst/>
            </p:spPr>
          </p:cxnSp>
          <p:cxnSp>
            <p:nvCxnSpPr>
              <p:cNvPr id="155" name="Straight Connector 154"/>
              <p:cNvCxnSpPr/>
              <p:nvPr/>
            </p:nvCxnSpPr>
            <p:spPr>
              <a:xfrm rot="16200000" flipH="1">
                <a:off x="4148062" y="5885899"/>
                <a:ext cx="61436" cy="0"/>
              </a:xfrm>
              <a:prstGeom prst="line">
                <a:avLst/>
              </a:prstGeom>
              <a:noFill/>
              <a:ln w="19050" cap="flat" cmpd="sng" algn="ctr">
                <a:solidFill>
                  <a:srgbClr val="828282"/>
                </a:solidFill>
                <a:prstDash val="solid"/>
              </a:ln>
              <a:effectLst/>
            </p:spPr>
          </p:cxnSp>
          <p:cxnSp>
            <p:nvCxnSpPr>
              <p:cNvPr id="156" name="Straight Connector 155"/>
              <p:cNvCxnSpPr/>
              <p:nvPr/>
            </p:nvCxnSpPr>
            <p:spPr>
              <a:xfrm rot="16200000" flipH="1">
                <a:off x="4891116" y="5885900"/>
                <a:ext cx="61435" cy="0"/>
              </a:xfrm>
              <a:prstGeom prst="line">
                <a:avLst/>
              </a:prstGeom>
              <a:noFill/>
              <a:ln w="19050" cap="sq" cmpd="sng" algn="ctr">
                <a:solidFill>
                  <a:srgbClr val="828282"/>
                </a:solidFill>
                <a:prstDash val="solid"/>
              </a:ln>
              <a:effectLst/>
            </p:spPr>
          </p:cxnSp>
          <p:cxnSp>
            <p:nvCxnSpPr>
              <p:cNvPr id="157" name="Straight Connector 156"/>
              <p:cNvCxnSpPr/>
              <p:nvPr/>
            </p:nvCxnSpPr>
            <p:spPr>
              <a:xfrm flipH="1">
                <a:off x="1109477" y="5792668"/>
                <a:ext cx="61436" cy="0"/>
              </a:xfrm>
              <a:prstGeom prst="line">
                <a:avLst/>
              </a:prstGeom>
              <a:noFill/>
              <a:ln w="19050" cap="sq" cmpd="sng" algn="ctr">
                <a:solidFill>
                  <a:srgbClr val="828282"/>
                </a:solidFill>
                <a:prstDash val="solid"/>
              </a:ln>
              <a:effectLst/>
            </p:spPr>
          </p:cxnSp>
          <p:cxnSp>
            <p:nvCxnSpPr>
              <p:cNvPr id="158" name="Straight Connector 157"/>
              <p:cNvCxnSpPr/>
              <p:nvPr/>
            </p:nvCxnSpPr>
            <p:spPr>
              <a:xfrm flipH="1">
                <a:off x="1109476" y="4921650"/>
                <a:ext cx="61436" cy="0"/>
              </a:xfrm>
              <a:prstGeom prst="line">
                <a:avLst/>
              </a:prstGeom>
              <a:noFill/>
              <a:ln w="19050" cap="flat" cmpd="sng" algn="ctr">
                <a:solidFill>
                  <a:srgbClr val="828282"/>
                </a:solidFill>
                <a:prstDash val="solid"/>
              </a:ln>
              <a:effectLst/>
            </p:spPr>
          </p:cxnSp>
          <p:cxnSp>
            <p:nvCxnSpPr>
              <p:cNvPr id="159" name="Straight Connector 158"/>
              <p:cNvCxnSpPr/>
              <p:nvPr/>
            </p:nvCxnSpPr>
            <p:spPr>
              <a:xfrm flipH="1">
                <a:off x="1109476" y="4028947"/>
                <a:ext cx="61436" cy="0"/>
              </a:xfrm>
              <a:prstGeom prst="line">
                <a:avLst/>
              </a:prstGeom>
              <a:noFill/>
              <a:ln w="19050" cap="flat" cmpd="sng" algn="ctr">
                <a:solidFill>
                  <a:srgbClr val="828282"/>
                </a:solidFill>
                <a:prstDash val="solid"/>
              </a:ln>
              <a:effectLst/>
            </p:spPr>
          </p:cxnSp>
          <p:cxnSp>
            <p:nvCxnSpPr>
              <p:cNvPr id="160" name="Straight Connector 159"/>
              <p:cNvCxnSpPr/>
              <p:nvPr/>
            </p:nvCxnSpPr>
            <p:spPr>
              <a:xfrm flipH="1">
                <a:off x="1109476" y="3150439"/>
                <a:ext cx="61436" cy="0"/>
              </a:xfrm>
              <a:prstGeom prst="line">
                <a:avLst/>
              </a:prstGeom>
              <a:noFill/>
              <a:ln w="19050" cap="flat" cmpd="sng" algn="ctr">
                <a:solidFill>
                  <a:srgbClr val="828282"/>
                </a:solidFill>
                <a:prstDash val="solid"/>
              </a:ln>
              <a:effectLst/>
            </p:spPr>
          </p:cxnSp>
          <p:sp>
            <p:nvSpPr>
              <p:cNvPr id="161" name="TextBox 160"/>
              <p:cNvSpPr txBox="1"/>
              <p:nvPr/>
            </p:nvSpPr>
            <p:spPr>
              <a:xfrm>
                <a:off x="1187626" y="6145354"/>
                <a:ext cx="3672408" cy="40900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04040"/>
                    </a:solidFill>
                    <a:effectLst/>
                    <a:uLnTx/>
                    <a:uFillTx/>
                    <a:latin typeface="BISansCond" pitchFamily="2" charset="0"/>
                    <a:ea typeface="+mn-ea"/>
                    <a:cs typeface="+mn-cs"/>
                  </a:rPr>
                  <a:t>Time from </a:t>
                </a:r>
                <a:r>
                  <a:rPr kumimoji="0" lang="en-US" sz="1400" b="1" i="0" u="none" strike="noStrike" kern="0" cap="none" spc="0" normalizeH="0" baseline="0" noProof="0" dirty="0" err="1">
                    <a:ln>
                      <a:noFill/>
                    </a:ln>
                    <a:solidFill>
                      <a:srgbClr val="404040"/>
                    </a:solidFill>
                    <a:effectLst/>
                    <a:uLnTx/>
                    <a:uFillTx/>
                    <a:latin typeface="BISansCond" pitchFamily="2" charset="0"/>
                    <a:ea typeface="+mn-ea"/>
                    <a:cs typeface="+mn-cs"/>
                  </a:rPr>
                  <a:t>randomisation</a:t>
                </a:r>
                <a:r>
                  <a:rPr kumimoji="0" lang="en-US" sz="1400" b="1" i="0" u="none" strike="noStrike" kern="0" cap="none" spc="0" normalizeH="0" baseline="0" noProof="0" dirty="0">
                    <a:ln>
                      <a:noFill/>
                    </a:ln>
                    <a:solidFill>
                      <a:srgbClr val="404040"/>
                    </a:solidFill>
                    <a:effectLst/>
                    <a:uLnTx/>
                    <a:uFillTx/>
                    <a:latin typeface="BISansCond" pitchFamily="2" charset="0"/>
                    <a:ea typeface="+mn-ea"/>
                    <a:cs typeface="+mn-cs"/>
                  </a:rPr>
                  <a:t> (years)</a:t>
                </a:r>
              </a:p>
            </p:txBody>
          </p:sp>
          <p:sp>
            <p:nvSpPr>
              <p:cNvPr id="172" name="TextBox 171"/>
              <p:cNvSpPr txBox="1"/>
              <p:nvPr/>
            </p:nvSpPr>
            <p:spPr>
              <a:xfrm rot="16200000">
                <a:off x="-1664514" y="4135639"/>
                <a:ext cx="4609246" cy="36634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04040"/>
                    </a:solidFill>
                    <a:effectLst/>
                    <a:uLnTx/>
                    <a:uFillTx/>
                    <a:latin typeface="BISansCond" pitchFamily="2" charset="0"/>
                    <a:ea typeface="+mn-ea"/>
                    <a:cs typeface="+mn-cs"/>
                  </a:rPr>
                  <a:t>Proportion of patients with </a:t>
                </a:r>
                <a:r>
                  <a:rPr kumimoji="0" lang="en-US" sz="1400" b="1" i="0" u="none" strike="noStrike" kern="0" cap="none" spc="0" normalizeH="0" baseline="0" noProof="0" dirty="0">
                    <a:ln>
                      <a:noFill/>
                    </a:ln>
                    <a:solidFill>
                      <a:srgbClr val="003E7E"/>
                    </a:solidFill>
                    <a:effectLst/>
                    <a:uLnTx/>
                    <a:uFillTx/>
                    <a:latin typeface="BISansCond" pitchFamily="2" charset="0"/>
                    <a:ea typeface="+mn-ea"/>
                    <a:cs typeface="+mn-cs"/>
                  </a:rPr>
                  <a:t>event</a:t>
                </a:r>
                <a:r>
                  <a:rPr kumimoji="0" lang="en-US" sz="1400" b="1" i="0" u="none" strike="sngStrike" kern="0" cap="none" spc="0" normalizeH="0" baseline="0" noProof="0" dirty="0">
                    <a:ln>
                      <a:noFill/>
                    </a:ln>
                    <a:solidFill>
                      <a:srgbClr val="003E7E"/>
                    </a:solidFill>
                    <a:effectLst/>
                    <a:uLnTx/>
                    <a:uFillTx/>
                    <a:latin typeface="BISansCond" pitchFamily="2" charset="0"/>
                    <a:ea typeface="+mn-ea"/>
                    <a:cs typeface="+mn-cs"/>
                  </a:rPr>
                  <a:t>s</a:t>
                </a:r>
                <a:r>
                  <a:rPr kumimoji="0" lang="en-US" sz="1400" b="1" i="0" u="none" strike="noStrike" kern="0" cap="none" spc="0" normalizeH="0" baseline="0" noProof="0" dirty="0">
                    <a:ln>
                      <a:noFill/>
                    </a:ln>
                    <a:solidFill>
                      <a:srgbClr val="003E7E"/>
                    </a:solidFill>
                    <a:effectLst/>
                    <a:uLnTx/>
                    <a:uFillTx/>
                    <a:latin typeface="BISansCond" pitchFamily="2" charset="0"/>
                    <a:ea typeface="+mn-ea"/>
                    <a:cs typeface="+mn-cs"/>
                  </a:rPr>
                  <a:t> (%)</a:t>
                </a:r>
              </a:p>
            </p:txBody>
          </p:sp>
        </p:grpSp>
        <p:grpSp>
          <p:nvGrpSpPr>
            <p:cNvPr id="140" name="Group 139"/>
            <p:cNvGrpSpPr/>
            <p:nvPr/>
          </p:nvGrpSpPr>
          <p:grpSpPr>
            <a:xfrm>
              <a:off x="834263" y="2964136"/>
              <a:ext cx="3174526" cy="824429"/>
              <a:chOff x="1259632" y="2973501"/>
              <a:chExt cx="3252029" cy="844555"/>
            </a:xfrm>
          </p:grpSpPr>
          <p:grpSp>
            <p:nvGrpSpPr>
              <p:cNvPr id="141" name="Group 140"/>
              <p:cNvGrpSpPr/>
              <p:nvPr/>
            </p:nvGrpSpPr>
            <p:grpSpPr>
              <a:xfrm>
                <a:off x="1259632" y="3211726"/>
                <a:ext cx="3021159" cy="368105"/>
                <a:chOff x="-8605464" y="7149965"/>
                <a:chExt cx="3021159" cy="368105"/>
              </a:xfrm>
            </p:grpSpPr>
            <p:sp>
              <p:nvSpPr>
                <p:cNvPr id="148" name="TextBox 147"/>
                <p:cNvSpPr txBox="1"/>
                <p:nvPr/>
              </p:nvSpPr>
              <p:spPr>
                <a:xfrm>
                  <a:off x="-8477262" y="7149965"/>
                  <a:ext cx="2892957" cy="36810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BISansMlCond"/>
                      <a:ea typeface="+mn-ea"/>
                      <a:cs typeface="+mn-cs"/>
                    </a:rPr>
                    <a:t>Intensive (n = 951; events = 139)</a:t>
                  </a:r>
                </a:p>
              </p:txBody>
            </p:sp>
            <p:cxnSp>
              <p:nvCxnSpPr>
                <p:cNvPr id="149" name="Straight Connector 148"/>
                <p:cNvCxnSpPr/>
                <p:nvPr/>
              </p:nvCxnSpPr>
              <p:spPr>
                <a:xfrm flipH="1">
                  <a:off x="-8605464" y="7327304"/>
                  <a:ext cx="192023" cy="0"/>
                </a:xfrm>
                <a:prstGeom prst="line">
                  <a:avLst/>
                </a:prstGeom>
                <a:noFill/>
                <a:ln w="28575" cap="flat" cmpd="sng" algn="ctr">
                  <a:solidFill>
                    <a:srgbClr val="8E0000"/>
                  </a:solidFill>
                  <a:prstDash val="solid"/>
                </a:ln>
                <a:effectLst/>
              </p:spPr>
            </p:cxnSp>
          </p:grpSp>
          <p:grpSp>
            <p:nvGrpSpPr>
              <p:cNvPr id="142" name="Group 141"/>
              <p:cNvGrpSpPr/>
              <p:nvPr/>
            </p:nvGrpSpPr>
            <p:grpSpPr>
              <a:xfrm>
                <a:off x="1259632" y="2973501"/>
                <a:ext cx="3252029" cy="635664"/>
                <a:chOff x="-8605464" y="6834549"/>
                <a:chExt cx="3252029" cy="635664"/>
              </a:xfrm>
            </p:grpSpPr>
            <p:sp>
              <p:nvSpPr>
                <p:cNvPr id="146" name="TextBox 145"/>
                <p:cNvSpPr txBox="1"/>
                <p:nvPr/>
              </p:nvSpPr>
              <p:spPr>
                <a:xfrm>
                  <a:off x="-8477262" y="6834549"/>
                  <a:ext cx="3123827" cy="36810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04040"/>
                      </a:solidFill>
                      <a:effectLst/>
                      <a:uLnTx/>
                      <a:uFillTx/>
                      <a:latin typeface="BISansMlCond"/>
                      <a:ea typeface="+mn-ea"/>
                      <a:cs typeface="+mn-cs"/>
                    </a:rPr>
                    <a:t>Conventional (n = 411; events = 73)</a:t>
                  </a:r>
                </a:p>
              </p:txBody>
            </p:sp>
            <p:cxnSp>
              <p:nvCxnSpPr>
                <p:cNvPr id="147" name="Straight Connector 146"/>
                <p:cNvCxnSpPr/>
                <p:nvPr/>
              </p:nvCxnSpPr>
              <p:spPr>
                <a:xfrm flipH="1">
                  <a:off x="-8605464" y="7470213"/>
                  <a:ext cx="192023" cy="0"/>
                </a:xfrm>
                <a:prstGeom prst="line">
                  <a:avLst/>
                </a:prstGeom>
                <a:noFill/>
                <a:ln w="28575" cap="flat" cmpd="sng" algn="ctr">
                  <a:solidFill>
                    <a:srgbClr val="92D050"/>
                  </a:solidFill>
                  <a:prstDash val="solid"/>
                </a:ln>
                <a:effectLst/>
              </p:spPr>
            </p:cxnSp>
          </p:grpSp>
          <p:grpSp>
            <p:nvGrpSpPr>
              <p:cNvPr id="143" name="Group 142"/>
              <p:cNvGrpSpPr/>
              <p:nvPr/>
            </p:nvGrpSpPr>
            <p:grpSpPr>
              <a:xfrm>
                <a:off x="1259632" y="3131802"/>
                <a:ext cx="3074583" cy="686254"/>
                <a:chOff x="-8605464" y="7119849"/>
                <a:chExt cx="3074583" cy="686254"/>
              </a:xfrm>
            </p:grpSpPr>
            <p:sp>
              <p:nvSpPr>
                <p:cNvPr id="144" name="TextBox 143"/>
                <p:cNvSpPr txBox="1"/>
                <p:nvPr/>
              </p:nvSpPr>
              <p:spPr>
                <a:xfrm>
                  <a:off x="-8477262" y="7437998"/>
                  <a:ext cx="2946381" cy="36810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04040"/>
                      </a:solidFill>
                      <a:effectLst/>
                      <a:uLnTx/>
                      <a:uFillTx/>
                      <a:latin typeface="BISansMlCond"/>
                      <a:ea typeface="+mn-ea"/>
                      <a:cs typeface="+mn-cs"/>
                    </a:rPr>
                    <a:t>Metformin</a:t>
                  </a:r>
                  <a:r>
                    <a:rPr kumimoji="0" lang="en-US" sz="1200" b="0" i="0" u="none" strike="noStrike" kern="0" cap="none" spc="0" normalizeH="0" baseline="0" noProof="0" dirty="0">
                      <a:ln>
                        <a:noFill/>
                      </a:ln>
                      <a:solidFill>
                        <a:srgbClr val="404040"/>
                      </a:solidFill>
                      <a:effectLst/>
                      <a:uLnTx/>
                      <a:uFillTx/>
                      <a:latin typeface="BISansMlCond"/>
                      <a:ea typeface="+mn-ea"/>
                      <a:cs typeface="+mn-cs"/>
                    </a:rPr>
                    <a:t> (n = 342; events = 39)</a:t>
                  </a:r>
                </a:p>
              </p:txBody>
            </p:sp>
            <p:cxnSp>
              <p:nvCxnSpPr>
                <p:cNvPr id="145" name="Straight Connector 144"/>
                <p:cNvCxnSpPr/>
                <p:nvPr/>
              </p:nvCxnSpPr>
              <p:spPr>
                <a:xfrm flipH="1">
                  <a:off x="-8605464" y="7119849"/>
                  <a:ext cx="192023" cy="0"/>
                </a:xfrm>
                <a:prstGeom prst="line">
                  <a:avLst/>
                </a:prstGeom>
                <a:noFill/>
                <a:ln w="28575" cap="flat" cmpd="sng" algn="ctr">
                  <a:solidFill>
                    <a:schemeClr val="accent1"/>
                  </a:solidFill>
                  <a:prstDash val="solid"/>
                </a:ln>
                <a:effectLst/>
              </p:spPr>
            </p:cxnSp>
          </p:grpSp>
        </p:grpSp>
      </p:grpSp>
      <p:sp>
        <p:nvSpPr>
          <p:cNvPr id="4" name="Rectangle 3"/>
          <p:cNvSpPr/>
          <p:nvPr/>
        </p:nvSpPr>
        <p:spPr>
          <a:xfrm>
            <a:off x="608532" y="6329833"/>
            <a:ext cx="7036668" cy="4001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1. UKPDS 34. </a:t>
            </a:r>
            <a:r>
              <a:rPr kumimoji="0" lang="en-GB" sz="1000" b="0" i="1"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Lancet</a:t>
            </a:r>
            <a:r>
              <a:rPr kumimoji="0" lang="en-GB" sz="1000" b="0" i="0"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 1998;352:854; 2. </a:t>
            </a:r>
            <a:r>
              <a:rPr kumimoji="0" lang="en-GB" sz="1000" b="0" i="0" u="none" strike="noStrike" kern="1200" cap="none" spc="0" normalizeH="0" baseline="0" noProof="0" dirty="0" smtClean="0">
                <a:ln>
                  <a:noFill/>
                </a:ln>
                <a:solidFill>
                  <a:schemeClr val="tx1">
                    <a:lumMod val="75000"/>
                  </a:schemeClr>
                </a:solidFill>
                <a:effectLst/>
                <a:uLnTx/>
                <a:uFillTx/>
                <a:latin typeface="BISansCond" pitchFamily="2" charset="0"/>
                <a:ea typeface="+mn-ea"/>
                <a:cs typeface="+mn-cs"/>
              </a:rPr>
              <a:t> ttp</a:t>
            </a:r>
            <a:r>
              <a:rPr kumimoji="0" lang="en-GB" sz="1000" b="0" i="0"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://www.medicines.org.uk/emc/medicine/23244/SPC; 3. Holman RR </a:t>
            </a:r>
            <a:r>
              <a:rPr kumimoji="0" lang="en-GB" sz="1000" b="0" i="1"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et al. N </a:t>
            </a:r>
            <a:r>
              <a:rPr kumimoji="0" lang="en-GB" sz="1000" b="0" i="1" u="none" strike="noStrike" kern="1200" cap="none" spc="0" normalizeH="0" baseline="0" noProof="0" dirty="0" err="1">
                <a:ln>
                  <a:noFill/>
                </a:ln>
                <a:solidFill>
                  <a:schemeClr val="tx1">
                    <a:lumMod val="75000"/>
                  </a:schemeClr>
                </a:solidFill>
                <a:effectLst/>
                <a:uLnTx/>
                <a:uFillTx/>
                <a:latin typeface="BISansCond" pitchFamily="2" charset="0"/>
                <a:ea typeface="+mn-ea"/>
                <a:cs typeface="+mn-cs"/>
              </a:rPr>
              <a:t>Engl</a:t>
            </a:r>
            <a:r>
              <a:rPr kumimoji="0" lang="en-GB" sz="1000" b="0" i="1"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 J Med</a:t>
            </a:r>
            <a:r>
              <a:rPr kumimoji="0" lang="en-GB" sz="1000" b="0" i="0" u="none" strike="noStrike" kern="1200" cap="none" spc="0" normalizeH="0" baseline="0" noProof="0" dirty="0">
                <a:ln>
                  <a:noFill/>
                </a:ln>
                <a:solidFill>
                  <a:schemeClr val="tx1">
                    <a:lumMod val="75000"/>
                  </a:schemeClr>
                </a:solidFill>
                <a:effectLst/>
                <a:uLnTx/>
                <a:uFillTx/>
                <a:latin typeface="BISansCond" pitchFamily="2" charset="0"/>
                <a:ea typeface="+mn-ea"/>
                <a:cs typeface="+mn-cs"/>
              </a:rPr>
              <a:t> 2008;359:1577</a:t>
            </a:r>
          </a:p>
        </p:txBody>
      </p:sp>
    </p:spTree>
    <p:extLst>
      <p:ext uri="{BB962C8B-B14F-4D97-AF65-F5344CB8AC3E}">
        <p14:creationId xmlns:p14="http://schemas.microsoft.com/office/powerpoint/2010/main" val="361338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6327" y="495397"/>
            <a:ext cx="5703888" cy="847725"/>
          </a:xfrm>
        </p:spPr>
        <p:txBody>
          <a:bodyPr/>
          <a:lstStyle/>
          <a:p>
            <a:r>
              <a:rPr lang="en-GB" sz="2000" dirty="0">
                <a:solidFill>
                  <a:schemeClr val="accent1">
                    <a:lumMod val="75000"/>
                  </a:schemeClr>
                </a:solidFill>
              </a:rPr>
              <a:t/>
            </a:r>
            <a:br>
              <a:rPr lang="en-GB" sz="2000" dirty="0">
                <a:solidFill>
                  <a:schemeClr val="accent1">
                    <a:lumMod val="75000"/>
                  </a:schemeClr>
                </a:solidFill>
              </a:rPr>
            </a:br>
            <a:r>
              <a:rPr lang="en-GB" sz="2000" dirty="0">
                <a:solidFill>
                  <a:schemeClr val="accent1">
                    <a:lumMod val="75000"/>
                  </a:schemeClr>
                </a:solidFill>
              </a:rPr>
              <a:t>Meta-analysis of SU CV safety trials (≥ 6 months) </a:t>
            </a:r>
            <a:r>
              <a:rPr lang="en-GB" sz="2000" dirty="0" err="1" smtClean="0">
                <a:solidFill>
                  <a:schemeClr val="accent1">
                    <a:lumMod val="75000"/>
                  </a:schemeClr>
                </a:solidFill>
              </a:rPr>
              <a:t>geen</a:t>
            </a:r>
            <a:r>
              <a:rPr lang="en-GB" sz="2000" dirty="0" smtClean="0">
                <a:solidFill>
                  <a:schemeClr val="accent1">
                    <a:lumMod val="75000"/>
                  </a:schemeClr>
                </a:solidFill>
              </a:rPr>
              <a:t> </a:t>
            </a:r>
            <a:r>
              <a:rPr lang="en-GB" sz="2000" dirty="0">
                <a:solidFill>
                  <a:schemeClr val="accent1">
                    <a:lumMod val="75000"/>
                  </a:schemeClr>
                </a:solidFill>
              </a:rPr>
              <a:t>effect op cardiovasculaire </a:t>
            </a:r>
            <a:r>
              <a:rPr lang="en-GB" sz="2000" dirty="0" err="1">
                <a:solidFill>
                  <a:schemeClr val="accent1">
                    <a:lumMod val="75000"/>
                  </a:schemeClr>
                </a:solidFill>
              </a:rPr>
              <a:t>eindpunten</a:t>
            </a:r>
            <a:r>
              <a:rPr lang="en-GB" sz="2000" dirty="0">
                <a:solidFill>
                  <a:schemeClr val="accent1">
                    <a:lumMod val="75000"/>
                  </a:schemeClr>
                </a:solidFill>
              </a:rPr>
              <a:t> (MACE)</a:t>
            </a:r>
            <a:r>
              <a:rPr lang="en-GB" sz="2000" baseline="30000" dirty="0">
                <a:solidFill>
                  <a:schemeClr val="accent1">
                    <a:lumMod val="75000"/>
                  </a:schemeClr>
                </a:solidFill>
              </a:rPr>
              <a:t>1</a:t>
            </a:r>
            <a:r>
              <a:rPr lang="en-GB" sz="2000" dirty="0" smtClean="0">
                <a:solidFill>
                  <a:schemeClr val="accent1">
                    <a:lumMod val="75000"/>
                  </a:schemeClr>
                </a:solidFill>
              </a:rPr>
              <a:t> </a:t>
            </a:r>
            <a:r>
              <a:rPr lang="en-GB" sz="2000" dirty="0">
                <a:solidFill>
                  <a:schemeClr val="accent1">
                    <a:lumMod val="75000"/>
                  </a:schemeClr>
                </a:solidFill>
              </a:rPr>
              <a:t/>
            </a:r>
            <a:br>
              <a:rPr lang="en-GB" sz="2000" dirty="0">
                <a:solidFill>
                  <a:schemeClr val="accent1">
                    <a:lumMod val="75000"/>
                  </a:schemeClr>
                </a:solidFill>
              </a:rPr>
            </a:br>
            <a:endParaRPr lang="nl-NL" sz="2000" dirty="0"/>
          </a:p>
        </p:txBody>
      </p:sp>
      <p:graphicFrame>
        <p:nvGraphicFramePr>
          <p:cNvPr id="89" name="Table 88"/>
          <p:cNvGraphicFramePr>
            <a:graphicFrameLocks noGrp="1"/>
          </p:cNvGraphicFramePr>
          <p:nvPr>
            <p:extLst/>
          </p:nvPr>
        </p:nvGraphicFramePr>
        <p:xfrm>
          <a:off x="1182012" y="1810859"/>
          <a:ext cx="1373764" cy="3270444"/>
        </p:xfrm>
        <a:graphic>
          <a:graphicData uri="http://schemas.openxmlformats.org/drawingml/2006/table">
            <a:tbl>
              <a:tblPr/>
              <a:tblGrid>
                <a:gridCol w="1373764">
                  <a:extLst>
                    <a:ext uri="{9D8B030D-6E8A-4147-A177-3AD203B41FA5}">
                      <a16:colId xmlns:a16="http://schemas.microsoft.com/office/drawing/2014/main" val="20000"/>
                    </a:ext>
                  </a:extLst>
                </a:gridCol>
              </a:tblGrid>
              <a:tr h="1174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ts val="720"/>
                        </a:lnSpc>
                      </a:pPr>
                      <a:r>
                        <a:rPr lang="en-GB" sz="700" b="1" dirty="0" smtClean="0">
                          <a:solidFill>
                            <a:schemeClr val="tx1"/>
                          </a:solidFill>
                        </a:rPr>
                        <a:t>First author (year)</a:t>
                      </a:r>
                      <a:endParaRPr lang="en-GB" sz="700" b="1" dirty="0">
                        <a:solidFill>
                          <a:schemeClr val="tx1"/>
                        </a:solidFill>
                      </a:endParaRPr>
                    </a:p>
                  </a:txBody>
                  <a:tcPr marL="0" marR="0" marT="8100" marB="810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Birkeland</a:t>
                      </a:r>
                      <a:r>
                        <a:rPr lang="en-GB" sz="700" dirty="0" smtClean="0">
                          <a:solidFill>
                            <a:schemeClr val="tx1"/>
                          </a:solidFill>
                        </a:rPr>
                        <a:t> 1996</a:t>
                      </a:r>
                      <a:endParaRPr lang="en-GB" sz="700" dirty="0">
                        <a:solidFill>
                          <a:schemeClr val="tx1"/>
                        </a:solidFill>
                      </a:endParaRPr>
                    </a:p>
                  </a:txBody>
                  <a:tcPr marL="0" marR="0" marT="8100" marB="81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Chou</a:t>
                      </a:r>
                      <a:r>
                        <a:rPr lang="en-GB" sz="700" baseline="0" dirty="0" smtClean="0">
                          <a:solidFill>
                            <a:schemeClr val="tx1"/>
                          </a:solidFill>
                        </a:rPr>
                        <a:t> 2008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Perriello</a:t>
                      </a:r>
                      <a:r>
                        <a:rPr lang="en-GB" sz="700" dirty="0" smtClean="0">
                          <a:solidFill>
                            <a:schemeClr val="tx1"/>
                          </a:solidFill>
                        </a:rPr>
                        <a:t> 2006</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Gerstein 2010</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UKPDS 33 1998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Hanefeld</a:t>
                      </a:r>
                      <a:r>
                        <a:rPr lang="en-GB" sz="700" dirty="0" smtClean="0">
                          <a:solidFill>
                            <a:schemeClr val="tx1"/>
                          </a:solidFill>
                        </a:rPr>
                        <a:t> 2007</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Seino 2010</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Charbonnel</a:t>
                      </a:r>
                      <a:r>
                        <a:rPr lang="en-GB" sz="700" baseline="0" dirty="0" smtClean="0">
                          <a:solidFill>
                            <a:schemeClr val="tx1"/>
                          </a:solidFill>
                        </a:rPr>
                        <a:t> 2005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Matthews 2005</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Rubin 2008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Home 2009</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65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Arechavaleta</a:t>
                      </a:r>
                      <a:r>
                        <a:rPr lang="en-GB" sz="700" dirty="0" smtClean="0">
                          <a:solidFill>
                            <a:schemeClr val="tx1"/>
                          </a:solidFill>
                        </a:rPr>
                        <a:t> 2011</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va</a:t>
                      </a:r>
                      <a:r>
                        <a:rPr lang="en-GB" sz="700" dirty="0" smtClean="0">
                          <a:solidFill>
                            <a:schemeClr val="tx1"/>
                          </a:solidFill>
                        </a:rPr>
                        <a:t> der </a:t>
                      </a:r>
                      <a:r>
                        <a:rPr lang="en-GB" sz="700" dirty="0" err="1" smtClean="0">
                          <a:solidFill>
                            <a:schemeClr val="tx1"/>
                          </a:solidFill>
                        </a:rPr>
                        <a:t>Laar</a:t>
                      </a:r>
                      <a:r>
                        <a:rPr lang="en-GB" sz="700" dirty="0" smtClean="0">
                          <a:solidFill>
                            <a:schemeClr val="tx1"/>
                          </a:solidFill>
                        </a:rPr>
                        <a:t> 2004</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Mazzone</a:t>
                      </a:r>
                      <a:r>
                        <a:rPr lang="en-GB" sz="700" baseline="0" dirty="0" smtClean="0">
                          <a:solidFill>
                            <a:schemeClr val="tx1"/>
                          </a:solidFill>
                        </a:rPr>
                        <a:t> 2006</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872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Riddle 1998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Giles 2010</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Tolman</a:t>
                      </a:r>
                      <a:r>
                        <a:rPr lang="en-GB" sz="700" dirty="0" smtClean="0">
                          <a:solidFill>
                            <a:schemeClr val="tx1"/>
                          </a:solidFill>
                        </a:rPr>
                        <a:t> 2009</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Kahn 2006</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Goke</a:t>
                      </a:r>
                      <a:r>
                        <a:rPr lang="en-GB" sz="700" baseline="0" dirty="0" smtClean="0">
                          <a:solidFill>
                            <a:schemeClr val="tx1"/>
                          </a:solidFill>
                        </a:rPr>
                        <a:t> 2010</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Garber 2009</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Nissen</a:t>
                      </a:r>
                      <a:r>
                        <a:rPr lang="en-GB" sz="700" dirty="0" smtClean="0">
                          <a:solidFill>
                            <a:schemeClr val="tx1"/>
                          </a:solidFill>
                        </a:rPr>
                        <a:t> 2008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ts val="720"/>
                        </a:lnSpc>
                        <a:spcBef>
                          <a:spcPts val="0"/>
                        </a:spcBef>
                        <a:spcAft>
                          <a:spcPts val="0"/>
                        </a:spcAft>
                        <a:buClrTx/>
                        <a:buSzTx/>
                        <a:buFontTx/>
                        <a:buNone/>
                        <a:tabLst/>
                        <a:defRPr/>
                      </a:pPr>
                      <a:r>
                        <a:rPr lang="en-GB" sz="700" dirty="0" err="1" smtClean="0">
                          <a:solidFill>
                            <a:schemeClr val="tx1"/>
                          </a:solidFill>
                        </a:rPr>
                        <a:t>Ristic</a:t>
                      </a:r>
                      <a:r>
                        <a:rPr lang="en-GB" sz="700" dirty="0" smtClean="0">
                          <a:solidFill>
                            <a:schemeClr val="tx1"/>
                          </a:solidFill>
                        </a:rPr>
                        <a:t> 2007</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Ferrannini</a:t>
                      </a:r>
                      <a:r>
                        <a:rPr lang="en-GB" sz="700" dirty="0" smtClean="0">
                          <a:solidFill>
                            <a:schemeClr val="tx1"/>
                          </a:solidFill>
                        </a:rPr>
                        <a:t> 2009</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Bakris</a:t>
                      </a:r>
                      <a:r>
                        <a:rPr lang="en-GB" sz="700" dirty="0" smtClean="0">
                          <a:solidFill>
                            <a:schemeClr val="tx1"/>
                          </a:solidFill>
                        </a:rPr>
                        <a:t> 2006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Gallwitz</a:t>
                      </a:r>
                      <a:r>
                        <a:rPr lang="en-GB" sz="700" dirty="0" smtClean="0">
                          <a:solidFill>
                            <a:schemeClr val="tx1"/>
                          </a:solidFill>
                        </a:rPr>
                        <a:t> 2012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Jain 2006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smtClean="0">
                          <a:solidFill>
                            <a:schemeClr val="tx1"/>
                          </a:solidFill>
                        </a:rPr>
                        <a:t>Johnston 1998</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Nauck</a:t>
                      </a:r>
                      <a:r>
                        <a:rPr lang="en-GB" sz="700" dirty="0" smtClean="0">
                          <a:solidFill>
                            <a:schemeClr val="tx1"/>
                          </a:solidFill>
                        </a:rPr>
                        <a:t> 2011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dirty="0" err="1" smtClean="0">
                          <a:solidFill>
                            <a:schemeClr val="tx1"/>
                          </a:solidFill>
                        </a:rPr>
                        <a:t>Seck</a:t>
                      </a:r>
                      <a:r>
                        <a:rPr lang="en-GB" sz="700" dirty="0" smtClean="0">
                          <a:solidFill>
                            <a:schemeClr val="tx1"/>
                          </a:solidFill>
                        </a:rPr>
                        <a:t> 2010 </a:t>
                      </a:r>
                      <a:endParaRPr lang="en-GB" sz="700"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720"/>
                        </a:lnSpc>
                      </a:pPr>
                      <a:r>
                        <a:rPr lang="en-GB" sz="700" b="1" dirty="0" smtClean="0">
                          <a:solidFill>
                            <a:schemeClr val="tx1"/>
                          </a:solidFill>
                        </a:rPr>
                        <a:t>Overall</a:t>
                      </a:r>
                      <a:endParaRPr lang="en-GB" sz="700" b="1" dirty="0">
                        <a:solidFill>
                          <a:schemeClr val="tx1"/>
                        </a:solidFill>
                      </a:endParaRPr>
                    </a:p>
                  </a:txBody>
                  <a:tcPr marL="0" marR="0" marT="8100" marB="810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30"/>
                  </a:ext>
                </a:extLst>
              </a:tr>
            </a:tbl>
          </a:graphicData>
        </a:graphic>
      </p:graphicFrame>
      <p:graphicFrame>
        <p:nvGraphicFramePr>
          <p:cNvPr id="90" name="Table 89"/>
          <p:cNvGraphicFramePr>
            <a:graphicFrameLocks noGrp="1"/>
          </p:cNvGraphicFramePr>
          <p:nvPr>
            <p:extLst/>
          </p:nvPr>
        </p:nvGraphicFramePr>
        <p:xfrm>
          <a:off x="6169081" y="1828718"/>
          <a:ext cx="1896533" cy="3258100"/>
        </p:xfrm>
        <a:graphic>
          <a:graphicData uri="http://schemas.openxmlformats.org/drawingml/2006/table">
            <a:tbl>
              <a:tblPr/>
              <a:tblGrid>
                <a:gridCol w="1111254">
                  <a:extLst>
                    <a:ext uri="{9D8B030D-6E8A-4147-A177-3AD203B41FA5}">
                      <a16:colId xmlns:a16="http://schemas.microsoft.com/office/drawing/2014/main" val="20000"/>
                    </a:ext>
                  </a:extLst>
                </a:gridCol>
                <a:gridCol w="785279">
                  <a:extLst>
                    <a:ext uri="{9D8B030D-6E8A-4147-A177-3AD203B41FA5}">
                      <a16:colId xmlns:a16="http://schemas.microsoft.com/office/drawing/2014/main" val="20001"/>
                    </a:ext>
                  </a:extLst>
                </a:gridCol>
              </a:tblGrid>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b="1" dirty="0" smtClean="0">
                          <a:solidFill>
                            <a:schemeClr val="tx1"/>
                          </a:solidFill>
                        </a:rPr>
                        <a:t>Total # patients*</a:t>
                      </a:r>
                      <a:endParaRPr lang="en-GB" sz="700" b="1" dirty="0">
                        <a:solidFill>
                          <a:schemeClr val="tx1"/>
                        </a:solidFill>
                      </a:endParaRPr>
                    </a:p>
                  </a:txBody>
                  <a:tcPr marL="0" marR="0" marT="8100" marB="81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b="1" dirty="0" smtClean="0">
                          <a:solidFill>
                            <a:schemeClr val="tx1"/>
                          </a:solidFill>
                        </a:rPr>
                        <a:t>Total #</a:t>
                      </a:r>
                      <a:r>
                        <a:rPr lang="en-GB" sz="700" b="1" baseline="0" dirty="0" smtClean="0">
                          <a:solidFill>
                            <a:schemeClr val="tx1"/>
                          </a:solidFill>
                        </a:rPr>
                        <a:t> events*</a:t>
                      </a:r>
                      <a:endParaRPr lang="en-GB" sz="700" b="1" dirty="0">
                        <a:solidFill>
                          <a:schemeClr val="tx1"/>
                        </a:solidFill>
                      </a:endParaRPr>
                    </a:p>
                  </a:txBody>
                  <a:tcPr marL="0" marR="0" marT="8100" marB="81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36</a:t>
                      </a:r>
                      <a:endParaRPr lang="en-GB" sz="700" dirty="0">
                        <a:solidFill>
                          <a:schemeClr val="tx1"/>
                        </a:solidFill>
                      </a:endParaRPr>
                    </a:p>
                  </a:txBody>
                  <a:tcPr marL="0" marR="0" marT="8100" marB="81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a:t>
                      </a:r>
                      <a:endParaRPr lang="en-GB" sz="700" dirty="0">
                        <a:solidFill>
                          <a:schemeClr val="tx1"/>
                        </a:solidFill>
                      </a:endParaRPr>
                    </a:p>
                  </a:txBody>
                  <a:tcPr marL="0" marR="0" marT="8100" marB="81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452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283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9</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672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55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3041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610</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587</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400</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630</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1250</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1805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46</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2222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312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1035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96</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458</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145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300</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26</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2097</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61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4351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72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858</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495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0"/>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543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1"/>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262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5</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2"/>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2789</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3"/>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374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4"/>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1551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38</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5"/>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502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6"/>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272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7"/>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801</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3</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8"/>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1172</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dirty="0" smtClean="0">
                          <a:solidFill>
                            <a:schemeClr val="tx1"/>
                          </a:solidFill>
                        </a:rPr>
                        <a:t>4</a:t>
                      </a:r>
                      <a:endParaRPr lang="en-GB" sz="700"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9"/>
                  </a:ext>
                </a:extLst>
              </a:tr>
              <a:tr h="828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b="1" dirty="0" smtClean="0">
                          <a:solidFill>
                            <a:schemeClr val="tx1"/>
                          </a:solidFill>
                        </a:rPr>
                        <a:t>29,783</a:t>
                      </a:r>
                      <a:endParaRPr lang="en-GB" sz="700" b="1"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ts val="720"/>
                        </a:lnSpc>
                      </a:pPr>
                      <a:r>
                        <a:rPr lang="en-GB" sz="700" b="1" dirty="0" smtClean="0">
                          <a:solidFill>
                            <a:schemeClr val="tx1"/>
                          </a:solidFill>
                        </a:rPr>
                        <a:t>1495</a:t>
                      </a:r>
                      <a:endParaRPr lang="en-GB" sz="700" b="1" dirty="0">
                        <a:solidFill>
                          <a:schemeClr val="tx1"/>
                        </a:solidFill>
                      </a:endParaRPr>
                    </a:p>
                  </a:txBody>
                  <a:tcPr marL="0" marR="0" marT="8100" marB="81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30"/>
                  </a:ext>
                </a:extLst>
              </a:tr>
            </a:tbl>
          </a:graphicData>
        </a:graphic>
      </p:graphicFrame>
      <p:grpSp>
        <p:nvGrpSpPr>
          <p:cNvPr id="91" name="Group 90"/>
          <p:cNvGrpSpPr/>
          <p:nvPr/>
        </p:nvGrpSpPr>
        <p:grpSpPr>
          <a:xfrm>
            <a:off x="2168785" y="1649249"/>
            <a:ext cx="4023360" cy="3664113"/>
            <a:chOff x="3859976" y="940638"/>
            <a:chExt cx="2646198" cy="3932446"/>
          </a:xfrm>
        </p:grpSpPr>
        <p:cxnSp>
          <p:nvCxnSpPr>
            <p:cNvPr id="92" name="Straight Connector 91"/>
            <p:cNvCxnSpPr/>
            <p:nvPr/>
          </p:nvCxnSpPr>
          <p:spPr>
            <a:xfrm>
              <a:off x="4933325" y="4277863"/>
              <a:ext cx="1350000" cy="0"/>
            </a:xfrm>
            <a:prstGeom prst="line">
              <a:avLst/>
            </a:prstGeom>
            <a:noFill/>
            <a:ln w="12700" cap="flat" cmpd="sng" algn="ctr">
              <a:solidFill>
                <a:srgbClr val="828282"/>
              </a:solidFill>
              <a:prstDash val="solid"/>
              <a:headEnd type="none" w="med" len="med"/>
              <a:tailEnd type="arrow" w="med" len="med"/>
            </a:ln>
            <a:effectLst/>
          </p:spPr>
        </p:cxnSp>
        <p:cxnSp>
          <p:nvCxnSpPr>
            <p:cNvPr id="93" name="Straight Connector 92"/>
            <p:cNvCxnSpPr/>
            <p:nvPr/>
          </p:nvCxnSpPr>
          <p:spPr>
            <a:xfrm>
              <a:off x="5008502" y="4385586"/>
              <a:ext cx="1273089" cy="0"/>
            </a:xfrm>
            <a:prstGeom prst="line">
              <a:avLst/>
            </a:prstGeom>
            <a:noFill/>
            <a:ln w="12700" cap="flat" cmpd="sng" algn="ctr">
              <a:solidFill>
                <a:srgbClr val="828282"/>
              </a:solidFill>
              <a:prstDash val="solid"/>
              <a:headEnd type="none" w="med" len="med"/>
              <a:tailEnd type="arrow" w="med" len="med"/>
            </a:ln>
            <a:effectLst/>
          </p:spPr>
        </p:cxnSp>
        <p:cxnSp>
          <p:nvCxnSpPr>
            <p:cNvPr id="94" name="Straight Connector 93"/>
            <p:cNvCxnSpPr/>
            <p:nvPr/>
          </p:nvCxnSpPr>
          <p:spPr>
            <a:xfrm>
              <a:off x="4122767" y="1238769"/>
              <a:ext cx="1548000" cy="0"/>
            </a:xfrm>
            <a:prstGeom prst="line">
              <a:avLst/>
            </a:prstGeom>
            <a:noFill/>
            <a:ln w="12700" cap="flat" cmpd="sng" algn="ctr">
              <a:solidFill>
                <a:srgbClr val="828282"/>
              </a:solidFill>
              <a:prstDash val="solid"/>
            </a:ln>
            <a:effectLst/>
          </p:spPr>
        </p:cxnSp>
        <p:cxnSp>
          <p:nvCxnSpPr>
            <p:cNvPr id="95" name="Straight Connector 94"/>
            <p:cNvCxnSpPr/>
            <p:nvPr/>
          </p:nvCxnSpPr>
          <p:spPr>
            <a:xfrm>
              <a:off x="4432502" y="1347070"/>
              <a:ext cx="1152000" cy="0"/>
            </a:xfrm>
            <a:prstGeom prst="line">
              <a:avLst/>
            </a:prstGeom>
            <a:noFill/>
            <a:ln w="12700" cap="flat" cmpd="sng" algn="ctr">
              <a:solidFill>
                <a:srgbClr val="828282"/>
              </a:solidFill>
              <a:prstDash val="solid"/>
            </a:ln>
            <a:effectLst/>
          </p:spPr>
        </p:cxnSp>
        <p:cxnSp>
          <p:nvCxnSpPr>
            <p:cNvPr id="96" name="Straight Connector 95"/>
            <p:cNvCxnSpPr/>
            <p:nvPr/>
          </p:nvCxnSpPr>
          <p:spPr>
            <a:xfrm>
              <a:off x="4682292" y="1469262"/>
              <a:ext cx="684000" cy="0"/>
            </a:xfrm>
            <a:prstGeom prst="line">
              <a:avLst/>
            </a:prstGeom>
            <a:noFill/>
            <a:ln w="12700" cap="flat" cmpd="sng" algn="ctr">
              <a:solidFill>
                <a:srgbClr val="828282"/>
              </a:solidFill>
              <a:prstDash val="solid"/>
            </a:ln>
            <a:effectLst/>
          </p:spPr>
        </p:cxnSp>
        <p:cxnSp>
          <p:nvCxnSpPr>
            <p:cNvPr id="97" name="Straight Connector 96"/>
            <p:cNvCxnSpPr/>
            <p:nvPr/>
          </p:nvCxnSpPr>
          <p:spPr>
            <a:xfrm>
              <a:off x="4886070" y="1581930"/>
              <a:ext cx="288000" cy="0"/>
            </a:xfrm>
            <a:prstGeom prst="line">
              <a:avLst/>
            </a:prstGeom>
            <a:noFill/>
            <a:ln w="12700" cap="flat" cmpd="sng" algn="ctr">
              <a:solidFill>
                <a:srgbClr val="828282"/>
              </a:solidFill>
              <a:prstDash val="solid"/>
            </a:ln>
            <a:effectLst/>
          </p:spPr>
        </p:cxnSp>
        <p:cxnSp>
          <p:nvCxnSpPr>
            <p:cNvPr id="98" name="Straight Connector 97"/>
            <p:cNvCxnSpPr/>
            <p:nvPr/>
          </p:nvCxnSpPr>
          <p:spPr>
            <a:xfrm>
              <a:off x="4515011" y="1804949"/>
              <a:ext cx="1116000" cy="0"/>
            </a:xfrm>
            <a:prstGeom prst="line">
              <a:avLst/>
            </a:prstGeom>
            <a:noFill/>
            <a:ln w="12700" cap="flat" cmpd="sng" algn="ctr">
              <a:solidFill>
                <a:srgbClr val="828282"/>
              </a:solidFill>
              <a:prstDash val="solid"/>
            </a:ln>
            <a:effectLst/>
          </p:spPr>
        </p:cxnSp>
        <p:cxnSp>
          <p:nvCxnSpPr>
            <p:cNvPr id="99" name="Straight Connector 98"/>
            <p:cNvCxnSpPr/>
            <p:nvPr/>
          </p:nvCxnSpPr>
          <p:spPr>
            <a:xfrm>
              <a:off x="4538268" y="1913552"/>
              <a:ext cx="1080000" cy="0"/>
            </a:xfrm>
            <a:prstGeom prst="line">
              <a:avLst/>
            </a:prstGeom>
            <a:noFill/>
            <a:ln w="12700" cap="flat" cmpd="sng" algn="ctr">
              <a:solidFill>
                <a:srgbClr val="828282"/>
              </a:solidFill>
              <a:prstDash val="solid"/>
            </a:ln>
            <a:effectLst/>
          </p:spPr>
        </p:cxnSp>
        <p:cxnSp>
          <p:nvCxnSpPr>
            <p:cNvPr id="100" name="Straight Connector 99"/>
            <p:cNvCxnSpPr/>
            <p:nvPr/>
          </p:nvCxnSpPr>
          <p:spPr>
            <a:xfrm>
              <a:off x="4849990" y="2023094"/>
              <a:ext cx="504000" cy="0"/>
            </a:xfrm>
            <a:prstGeom prst="line">
              <a:avLst/>
            </a:prstGeom>
            <a:noFill/>
            <a:ln w="12700" cap="flat" cmpd="sng" algn="ctr">
              <a:solidFill>
                <a:srgbClr val="828282"/>
              </a:solidFill>
              <a:prstDash val="solid"/>
            </a:ln>
            <a:effectLst/>
          </p:spPr>
        </p:cxnSp>
        <p:cxnSp>
          <p:nvCxnSpPr>
            <p:cNvPr id="101" name="Straight Connector 100"/>
            <p:cNvCxnSpPr/>
            <p:nvPr/>
          </p:nvCxnSpPr>
          <p:spPr>
            <a:xfrm>
              <a:off x="4893426" y="2135013"/>
              <a:ext cx="504000" cy="0"/>
            </a:xfrm>
            <a:prstGeom prst="line">
              <a:avLst/>
            </a:prstGeom>
            <a:noFill/>
            <a:ln w="12700" cap="flat" cmpd="sng" algn="ctr">
              <a:solidFill>
                <a:srgbClr val="828282"/>
              </a:solidFill>
              <a:prstDash val="solid"/>
            </a:ln>
            <a:effectLst/>
          </p:spPr>
        </p:cxnSp>
        <p:cxnSp>
          <p:nvCxnSpPr>
            <p:cNvPr id="102" name="Straight Connector 101"/>
            <p:cNvCxnSpPr/>
            <p:nvPr/>
          </p:nvCxnSpPr>
          <p:spPr>
            <a:xfrm>
              <a:off x="4076953" y="1193421"/>
              <a:ext cx="0" cy="3384000"/>
            </a:xfrm>
            <a:prstGeom prst="line">
              <a:avLst/>
            </a:prstGeom>
            <a:noFill/>
            <a:ln w="12700" cap="flat" cmpd="sng" algn="ctr">
              <a:solidFill>
                <a:srgbClr val="828282"/>
              </a:solidFill>
              <a:prstDash val="solid"/>
            </a:ln>
            <a:effectLst/>
          </p:spPr>
        </p:cxnSp>
        <p:cxnSp>
          <p:nvCxnSpPr>
            <p:cNvPr id="103" name="Straight Connector 102"/>
            <p:cNvCxnSpPr/>
            <p:nvPr/>
          </p:nvCxnSpPr>
          <p:spPr>
            <a:xfrm>
              <a:off x="4622259" y="1181718"/>
              <a:ext cx="0" cy="3384000"/>
            </a:xfrm>
            <a:prstGeom prst="line">
              <a:avLst/>
            </a:prstGeom>
            <a:noFill/>
            <a:ln w="12700" cap="flat" cmpd="sng" algn="ctr">
              <a:solidFill>
                <a:srgbClr val="828282"/>
              </a:solidFill>
              <a:prstDash val="solid"/>
            </a:ln>
            <a:effectLst/>
          </p:spPr>
        </p:cxnSp>
        <p:cxnSp>
          <p:nvCxnSpPr>
            <p:cNvPr id="104" name="Straight Connector 103"/>
            <p:cNvCxnSpPr/>
            <p:nvPr/>
          </p:nvCxnSpPr>
          <p:spPr>
            <a:xfrm>
              <a:off x="5168041" y="1193421"/>
              <a:ext cx="0" cy="3384000"/>
            </a:xfrm>
            <a:prstGeom prst="line">
              <a:avLst/>
            </a:prstGeom>
            <a:noFill/>
            <a:ln w="12700" cap="flat" cmpd="sng" algn="ctr">
              <a:solidFill>
                <a:srgbClr val="828282"/>
              </a:solidFill>
              <a:prstDash val="solid"/>
            </a:ln>
            <a:effectLst/>
          </p:spPr>
        </p:cxnSp>
        <p:cxnSp>
          <p:nvCxnSpPr>
            <p:cNvPr id="105" name="Straight Connector 104"/>
            <p:cNvCxnSpPr/>
            <p:nvPr/>
          </p:nvCxnSpPr>
          <p:spPr>
            <a:xfrm>
              <a:off x="5720968" y="1190835"/>
              <a:ext cx="0" cy="3384000"/>
            </a:xfrm>
            <a:prstGeom prst="line">
              <a:avLst/>
            </a:prstGeom>
            <a:noFill/>
            <a:ln w="12700" cap="flat" cmpd="sng" algn="ctr">
              <a:solidFill>
                <a:srgbClr val="828282"/>
              </a:solidFill>
              <a:prstDash val="solid"/>
            </a:ln>
            <a:effectLst/>
          </p:spPr>
        </p:cxnSp>
        <p:cxnSp>
          <p:nvCxnSpPr>
            <p:cNvPr id="106" name="Straight Connector 105"/>
            <p:cNvCxnSpPr/>
            <p:nvPr/>
          </p:nvCxnSpPr>
          <p:spPr>
            <a:xfrm>
              <a:off x="6269132" y="1193012"/>
              <a:ext cx="0" cy="3384000"/>
            </a:xfrm>
            <a:prstGeom prst="line">
              <a:avLst/>
            </a:prstGeom>
            <a:noFill/>
            <a:ln w="12700" cap="flat" cmpd="sng" algn="ctr">
              <a:solidFill>
                <a:srgbClr val="828282"/>
              </a:solidFill>
              <a:prstDash val="solid"/>
            </a:ln>
            <a:effectLst/>
          </p:spPr>
        </p:cxnSp>
        <p:cxnSp>
          <p:nvCxnSpPr>
            <p:cNvPr id="107" name="Straight Connector 106"/>
            <p:cNvCxnSpPr/>
            <p:nvPr/>
          </p:nvCxnSpPr>
          <p:spPr>
            <a:xfrm>
              <a:off x="4991063" y="2249317"/>
              <a:ext cx="324000" cy="0"/>
            </a:xfrm>
            <a:prstGeom prst="line">
              <a:avLst/>
            </a:prstGeom>
            <a:noFill/>
            <a:ln w="12700" cap="flat" cmpd="sng" algn="ctr">
              <a:solidFill>
                <a:srgbClr val="828282"/>
              </a:solidFill>
              <a:prstDash val="solid"/>
            </a:ln>
            <a:effectLst/>
          </p:spPr>
        </p:cxnSp>
        <p:cxnSp>
          <p:nvCxnSpPr>
            <p:cNvPr id="108" name="Straight Connector 107"/>
            <p:cNvCxnSpPr/>
            <p:nvPr/>
          </p:nvCxnSpPr>
          <p:spPr>
            <a:xfrm>
              <a:off x="4699785" y="2471967"/>
              <a:ext cx="936000" cy="0"/>
            </a:xfrm>
            <a:prstGeom prst="line">
              <a:avLst/>
            </a:prstGeom>
            <a:noFill/>
            <a:ln w="12700" cap="flat" cmpd="sng" algn="ctr">
              <a:solidFill>
                <a:srgbClr val="828282"/>
              </a:solidFill>
              <a:prstDash val="solid"/>
            </a:ln>
            <a:effectLst/>
          </p:spPr>
        </p:cxnSp>
        <p:cxnSp>
          <p:nvCxnSpPr>
            <p:cNvPr id="109" name="Straight Connector 108"/>
            <p:cNvCxnSpPr/>
            <p:nvPr/>
          </p:nvCxnSpPr>
          <p:spPr>
            <a:xfrm>
              <a:off x="4506958" y="2589214"/>
              <a:ext cx="1332000" cy="0"/>
            </a:xfrm>
            <a:prstGeom prst="line">
              <a:avLst/>
            </a:prstGeom>
            <a:noFill/>
            <a:ln w="12700" cap="flat" cmpd="sng" algn="ctr">
              <a:solidFill>
                <a:srgbClr val="828282"/>
              </a:solidFill>
              <a:prstDash val="solid"/>
            </a:ln>
            <a:effectLst/>
          </p:spPr>
        </p:cxnSp>
        <p:cxnSp>
          <p:nvCxnSpPr>
            <p:cNvPr id="110" name="Straight Connector 109"/>
            <p:cNvCxnSpPr/>
            <p:nvPr/>
          </p:nvCxnSpPr>
          <p:spPr>
            <a:xfrm>
              <a:off x="4697129" y="2703143"/>
              <a:ext cx="954000" cy="0"/>
            </a:xfrm>
            <a:prstGeom prst="line">
              <a:avLst/>
            </a:prstGeom>
            <a:noFill/>
            <a:ln w="12700" cap="flat" cmpd="sng" algn="ctr">
              <a:solidFill>
                <a:srgbClr val="828282"/>
              </a:solidFill>
              <a:prstDash val="solid"/>
            </a:ln>
            <a:effectLst/>
          </p:spPr>
        </p:cxnSp>
        <p:cxnSp>
          <p:nvCxnSpPr>
            <p:cNvPr id="111" name="Straight Connector 110"/>
            <p:cNvCxnSpPr/>
            <p:nvPr/>
          </p:nvCxnSpPr>
          <p:spPr>
            <a:xfrm>
              <a:off x="4507662" y="2811803"/>
              <a:ext cx="1332000" cy="0"/>
            </a:xfrm>
            <a:prstGeom prst="line">
              <a:avLst/>
            </a:prstGeom>
            <a:noFill/>
            <a:ln w="12700" cap="flat" cmpd="sng" algn="ctr">
              <a:solidFill>
                <a:srgbClr val="828282"/>
              </a:solidFill>
              <a:prstDash val="solid"/>
            </a:ln>
            <a:effectLst/>
          </p:spPr>
        </p:cxnSp>
        <p:cxnSp>
          <p:nvCxnSpPr>
            <p:cNvPr id="112" name="Straight Connector 111"/>
            <p:cNvCxnSpPr/>
            <p:nvPr/>
          </p:nvCxnSpPr>
          <p:spPr>
            <a:xfrm>
              <a:off x="4979720" y="2926490"/>
              <a:ext cx="396000" cy="0"/>
            </a:xfrm>
            <a:prstGeom prst="line">
              <a:avLst/>
            </a:prstGeom>
            <a:noFill/>
            <a:ln w="12700" cap="flat" cmpd="sng" algn="ctr">
              <a:solidFill>
                <a:srgbClr val="828282"/>
              </a:solidFill>
              <a:prstDash val="solid"/>
            </a:ln>
            <a:effectLst/>
          </p:spPr>
        </p:cxnSp>
        <p:cxnSp>
          <p:nvCxnSpPr>
            <p:cNvPr id="113" name="Straight Connector 112"/>
            <p:cNvCxnSpPr/>
            <p:nvPr/>
          </p:nvCxnSpPr>
          <p:spPr>
            <a:xfrm>
              <a:off x="5073490" y="3038796"/>
              <a:ext cx="252000" cy="0"/>
            </a:xfrm>
            <a:prstGeom prst="line">
              <a:avLst/>
            </a:prstGeom>
            <a:noFill/>
            <a:ln w="12700" cap="flat" cmpd="sng" algn="ctr">
              <a:solidFill>
                <a:srgbClr val="828282"/>
              </a:solidFill>
              <a:prstDash val="solid"/>
            </a:ln>
            <a:effectLst/>
          </p:spPr>
        </p:cxnSp>
        <p:cxnSp>
          <p:nvCxnSpPr>
            <p:cNvPr id="114" name="Straight Connector 113"/>
            <p:cNvCxnSpPr/>
            <p:nvPr/>
          </p:nvCxnSpPr>
          <p:spPr>
            <a:xfrm>
              <a:off x="5090141" y="3151102"/>
              <a:ext cx="234000" cy="0"/>
            </a:xfrm>
            <a:prstGeom prst="line">
              <a:avLst/>
            </a:prstGeom>
            <a:noFill/>
            <a:ln w="12700" cap="flat" cmpd="sng" algn="ctr">
              <a:solidFill>
                <a:srgbClr val="828282"/>
              </a:solidFill>
              <a:prstDash val="solid"/>
            </a:ln>
            <a:effectLst/>
          </p:spPr>
        </p:cxnSp>
        <p:cxnSp>
          <p:nvCxnSpPr>
            <p:cNvPr id="115" name="Straight Connector 114"/>
            <p:cNvCxnSpPr/>
            <p:nvPr/>
          </p:nvCxnSpPr>
          <p:spPr>
            <a:xfrm>
              <a:off x="4948048" y="3257962"/>
              <a:ext cx="522000" cy="0"/>
            </a:xfrm>
            <a:prstGeom prst="line">
              <a:avLst/>
            </a:prstGeom>
            <a:noFill/>
            <a:ln w="12700" cap="flat" cmpd="sng" algn="ctr">
              <a:solidFill>
                <a:srgbClr val="828282"/>
              </a:solidFill>
              <a:prstDash val="solid"/>
            </a:ln>
            <a:effectLst/>
          </p:spPr>
        </p:cxnSp>
        <p:cxnSp>
          <p:nvCxnSpPr>
            <p:cNvPr id="116" name="Straight Connector 115"/>
            <p:cNvCxnSpPr/>
            <p:nvPr/>
          </p:nvCxnSpPr>
          <p:spPr>
            <a:xfrm>
              <a:off x="4946141" y="3372533"/>
              <a:ext cx="522000" cy="0"/>
            </a:xfrm>
            <a:prstGeom prst="line">
              <a:avLst/>
            </a:prstGeom>
            <a:noFill/>
            <a:ln w="12700" cap="flat" cmpd="sng" algn="ctr">
              <a:solidFill>
                <a:srgbClr val="828282"/>
              </a:solidFill>
              <a:prstDash val="solid"/>
            </a:ln>
            <a:effectLst/>
          </p:spPr>
        </p:cxnSp>
        <p:cxnSp>
          <p:nvCxnSpPr>
            <p:cNvPr id="117" name="Straight Connector 116"/>
            <p:cNvCxnSpPr/>
            <p:nvPr/>
          </p:nvCxnSpPr>
          <p:spPr>
            <a:xfrm>
              <a:off x="5019498" y="3486837"/>
              <a:ext cx="396000" cy="0"/>
            </a:xfrm>
            <a:prstGeom prst="line">
              <a:avLst/>
            </a:prstGeom>
            <a:noFill/>
            <a:ln w="12700" cap="flat" cmpd="sng" algn="ctr">
              <a:solidFill>
                <a:srgbClr val="828282"/>
              </a:solidFill>
              <a:prstDash val="solid"/>
            </a:ln>
            <a:effectLst/>
          </p:spPr>
        </p:cxnSp>
        <p:cxnSp>
          <p:nvCxnSpPr>
            <p:cNvPr id="118" name="Straight Connector 117"/>
            <p:cNvCxnSpPr/>
            <p:nvPr/>
          </p:nvCxnSpPr>
          <p:spPr>
            <a:xfrm>
              <a:off x="4839694" y="3599198"/>
              <a:ext cx="864000" cy="0"/>
            </a:xfrm>
            <a:prstGeom prst="line">
              <a:avLst/>
            </a:prstGeom>
            <a:noFill/>
            <a:ln w="12700" cap="flat" cmpd="sng" algn="ctr">
              <a:solidFill>
                <a:srgbClr val="828282"/>
              </a:solidFill>
              <a:prstDash val="solid"/>
            </a:ln>
            <a:effectLst/>
          </p:spPr>
        </p:cxnSp>
        <p:cxnSp>
          <p:nvCxnSpPr>
            <p:cNvPr id="119" name="Straight Connector 118"/>
            <p:cNvCxnSpPr/>
            <p:nvPr/>
          </p:nvCxnSpPr>
          <p:spPr>
            <a:xfrm>
              <a:off x="5150121" y="3716085"/>
              <a:ext cx="334800" cy="0"/>
            </a:xfrm>
            <a:prstGeom prst="line">
              <a:avLst/>
            </a:prstGeom>
            <a:noFill/>
            <a:ln w="12700" cap="flat" cmpd="sng" algn="ctr">
              <a:solidFill>
                <a:srgbClr val="828282"/>
              </a:solidFill>
              <a:prstDash val="solid"/>
            </a:ln>
            <a:effectLst/>
          </p:spPr>
        </p:cxnSp>
        <p:cxnSp>
          <p:nvCxnSpPr>
            <p:cNvPr id="120" name="Straight Connector 119"/>
            <p:cNvCxnSpPr/>
            <p:nvPr/>
          </p:nvCxnSpPr>
          <p:spPr>
            <a:xfrm>
              <a:off x="5027918" y="3832972"/>
              <a:ext cx="594000" cy="0"/>
            </a:xfrm>
            <a:prstGeom prst="line">
              <a:avLst/>
            </a:prstGeom>
            <a:noFill/>
            <a:ln w="12700" cap="flat" cmpd="sng" algn="ctr">
              <a:solidFill>
                <a:srgbClr val="828282"/>
              </a:solidFill>
              <a:prstDash val="solid"/>
            </a:ln>
            <a:effectLst/>
          </p:spPr>
        </p:cxnSp>
        <p:cxnSp>
          <p:nvCxnSpPr>
            <p:cNvPr id="121" name="Straight Connector 120"/>
            <p:cNvCxnSpPr/>
            <p:nvPr/>
          </p:nvCxnSpPr>
          <p:spPr>
            <a:xfrm>
              <a:off x="5196985" y="3944895"/>
              <a:ext cx="324000" cy="0"/>
            </a:xfrm>
            <a:prstGeom prst="line">
              <a:avLst/>
            </a:prstGeom>
            <a:noFill/>
            <a:ln w="12700" cap="flat" cmpd="sng" algn="ctr">
              <a:solidFill>
                <a:srgbClr val="828282"/>
              </a:solidFill>
              <a:prstDash val="solid"/>
            </a:ln>
            <a:effectLst/>
          </p:spPr>
        </p:cxnSp>
        <p:cxnSp>
          <p:nvCxnSpPr>
            <p:cNvPr id="122" name="Straight Connector 121"/>
            <p:cNvCxnSpPr/>
            <p:nvPr/>
          </p:nvCxnSpPr>
          <p:spPr>
            <a:xfrm>
              <a:off x="5085358" y="4053900"/>
              <a:ext cx="640800" cy="0"/>
            </a:xfrm>
            <a:prstGeom prst="line">
              <a:avLst/>
            </a:prstGeom>
            <a:noFill/>
            <a:ln w="12700" cap="flat" cmpd="sng" algn="ctr">
              <a:solidFill>
                <a:srgbClr val="828282"/>
              </a:solidFill>
              <a:prstDash val="solid"/>
            </a:ln>
            <a:effectLst/>
          </p:spPr>
        </p:cxnSp>
        <p:cxnSp>
          <p:nvCxnSpPr>
            <p:cNvPr id="123" name="Straight Connector 122"/>
            <p:cNvCxnSpPr/>
            <p:nvPr/>
          </p:nvCxnSpPr>
          <p:spPr>
            <a:xfrm>
              <a:off x="5049347" y="4170140"/>
              <a:ext cx="1090800" cy="0"/>
            </a:xfrm>
            <a:prstGeom prst="line">
              <a:avLst/>
            </a:prstGeom>
            <a:noFill/>
            <a:ln w="12700" cap="flat" cmpd="sng" algn="ctr">
              <a:solidFill>
                <a:srgbClr val="828282"/>
              </a:solidFill>
              <a:prstDash val="solid"/>
            </a:ln>
            <a:effectLst/>
          </p:spPr>
        </p:cxnSp>
        <p:sp>
          <p:nvSpPr>
            <p:cNvPr id="124" name="TextBox 123"/>
            <p:cNvSpPr txBox="1"/>
            <p:nvPr/>
          </p:nvSpPr>
          <p:spPr>
            <a:xfrm>
              <a:off x="3906743" y="4539325"/>
              <a:ext cx="588310" cy="21470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0.01</a:t>
              </a:r>
            </a:p>
          </p:txBody>
        </p:sp>
        <p:sp>
          <p:nvSpPr>
            <p:cNvPr id="125" name="TextBox 124"/>
            <p:cNvSpPr txBox="1"/>
            <p:nvPr/>
          </p:nvSpPr>
          <p:spPr>
            <a:xfrm>
              <a:off x="4480663" y="4542085"/>
              <a:ext cx="588310" cy="21470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0.1</a:t>
              </a:r>
            </a:p>
          </p:txBody>
        </p:sp>
        <p:sp>
          <p:nvSpPr>
            <p:cNvPr id="126" name="TextBox 125"/>
            <p:cNvSpPr txBox="1"/>
            <p:nvPr/>
          </p:nvSpPr>
          <p:spPr>
            <a:xfrm>
              <a:off x="5056964" y="4544845"/>
              <a:ext cx="588310" cy="21470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1</a:t>
              </a:r>
            </a:p>
          </p:txBody>
        </p:sp>
        <p:sp>
          <p:nvSpPr>
            <p:cNvPr id="127" name="TextBox 126"/>
            <p:cNvSpPr txBox="1"/>
            <p:nvPr/>
          </p:nvSpPr>
          <p:spPr>
            <a:xfrm>
              <a:off x="5588026" y="4542843"/>
              <a:ext cx="301607" cy="21470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10</a:t>
              </a:r>
            </a:p>
          </p:txBody>
        </p:sp>
        <p:sp>
          <p:nvSpPr>
            <p:cNvPr id="128" name="TextBox 127"/>
            <p:cNvSpPr txBox="1"/>
            <p:nvPr/>
          </p:nvSpPr>
          <p:spPr>
            <a:xfrm>
              <a:off x="6114326" y="4540841"/>
              <a:ext cx="391848" cy="21470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100</a:t>
              </a:r>
            </a:p>
          </p:txBody>
        </p:sp>
        <p:sp>
          <p:nvSpPr>
            <p:cNvPr id="129" name="TextBox 128"/>
            <p:cNvSpPr txBox="1"/>
            <p:nvPr/>
          </p:nvSpPr>
          <p:spPr>
            <a:xfrm>
              <a:off x="3859976" y="4641862"/>
              <a:ext cx="1520774" cy="23122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rgbClr val="5A5A5A"/>
                  </a:solidFill>
                  <a:effectLst/>
                  <a:uLnTx/>
                  <a:uFillTx/>
                  <a:latin typeface="Arial"/>
                </a:rPr>
                <a:t>Favours SUs</a:t>
              </a:r>
            </a:p>
          </p:txBody>
        </p:sp>
        <p:sp>
          <p:nvSpPr>
            <p:cNvPr id="130" name="TextBox 129"/>
            <p:cNvSpPr txBox="1"/>
            <p:nvPr/>
          </p:nvSpPr>
          <p:spPr>
            <a:xfrm>
              <a:off x="4966636" y="4641862"/>
              <a:ext cx="1520774" cy="23122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smtClean="0">
                  <a:ln>
                    <a:noFill/>
                  </a:ln>
                  <a:solidFill>
                    <a:srgbClr val="5A5A5A"/>
                  </a:solidFill>
                  <a:effectLst/>
                  <a:uLnTx/>
                  <a:uFillTx/>
                  <a:latin typeface="Arial"/>
                </a:rPr>
                <a:t>Favours comparators</a:t>
              </a:r>
            </a:p>
          </p:txBody>
        </p:sp>
        <p:sp>
          <p:nvSpPr>
            <p:cNvPr id="131" name="TextBox 130"/>
            <p:cNvSpPr txBox="1"/>
            <p:nvPr/>
          </p:nvSpPr>
          <p:spPr>
            <a:xfrm>
              <a:off x="4349186" y="940638"/>
              <a:ext cx="1645498" cy="22052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smtClean="0">
                  <a:ln>
                    <a:noFill/>
                  </a:ln>
                  <a:solidFill>
                    <a:srgbClr val="5A5A5A"/>
                  </a:solidFill>
                  <a:effectLst/>
                  <a:uLnTx/>
                  <a:uFillTx/>
                  <a:latin typeface="Arial"/>
                </a:rPr>
                <a:t>MH-OR (95% CI)</a:t>
              </a:r>
            </a:p>
          </p:txBody>
        </p:sp>
        <p:grpSp>
          <p:nvGrpSpPr>
            <p:cNvPr id="132" name="Group 131"/>
            <p:cNvGrpSpPr/>
            <p:nvPr/>
          </p:nvGrpSpPr>
          <p:grpSpPr>
            <a:xfrm>
              <a:off x="4857133" y="1202948"/>
              <a:ext cx="874848" cy="3369319"/>
              <a:chOff x="4857133" y="1202948"/>
              <a:chExt cx="874848" cy="3369319"/>
            </a:xfrm>
          </p:grpSpPr>
          <p:grpSp>
            <p:nvGrpSpPr>
              <p:cNvPr id="133" name="Group 132"/>
              <p:cNvGrpSpPr/>
              <p:nvPr/>
            </p:nvGrpSpPr>
            <p:grpSpPr>
              <a:xfrm>
                <a:off x="5104028" y="2104158"/>
                <a:ext cx="627953" cy="2468109"/>
                <a:chOff x="5104028" y="2104158"/>
                <a:chExt cx="627953" cy="2468109"/>
              </a:xfrm>
            </p:grpSpPr>
            <p:sp>
              <p:nvSpPr>
                <p:cNvPr id="144" name="Oval 143"/>
                <p:cNvSpPr/>
                <p:nvPr/>
              </p:nvSpPr>
              <p:spPr>
                <a:xfrm>
                  <a:off x="5104028" y="2104158"/>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5" name="Oval 144"/>
                <p:cNvSpPr/>
                <p:nvPr/>
              </p:nvSpPr>
              <p:spPr>
                <a:xfrm>
                  <a:off x="5108806" y="2213280"/>
                  <a:ext cx="72000" cy="72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6" name="Oval 145"/>
                <p:cNvSpPr/>
                <p:nvPr/>
              </p:nvSpPr>
              <p:spPr>
                <a:xfrm>
                  <a:off x="5111203" y="2312878"/>
                  <a:ext cx="108000" cy="108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7" name="Oval 146"/>
                <p:cNvSpPr/>
                <p:nvPr/>
              </p:nvSpPr>
              <p:spPr>
                <a:xfrm>
                  <a:off x="5137410" y="2439567"/>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8" name="Oval 147"/>
                <p:cNvSpPr/>
                <p:nvPr/>
              </p:nvSpPr>
              <p:spPr>
                <a:xfrm>
                  <a:off x="5135641" y="2556814"/>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9" name="Oval 148"/>
                <p:cNvSpPr/>
                <p:nvPr/>
              </p:nvSpPr>
              <p:spPr>
                <a:xfrm>
                  <a:off x="5138634" y="2669299"/>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0" name="Oval 149"/>
                <p:cNvSpPr/>
                <p:nvPr/>
              </p:nvSpPr>
              <p:spPr>
                <a:xfrm>
                  <a:off x="5139246" y="2779403"/>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1" name="Oval 150"/>
                <p:cNvSpPr/>
                <p:nvPr/>
              </p:nvSpPr>
              <p:spPr>
                <a:xfrm>
                  <a:off x="5139858" y="2891888"/>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2" name="Oval 151"/>
                <p:cNvSpPr/>
                <p:nvPr/>
              </p:nvSpPr>
              <p:spPr>
                <a:xfrm>
                  <a:off x="5152894" y="2994849"/>
                  <a:ext cx="82800" cy="82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3" name="Oval 152"/>
                <p:cNvSpPr/>
                <p:nvPr/>
              </p:nvSpPr>
              <p:spPr>
                <a:xfrm>
                  <a:off x="5161168" y="3107334"/>
                  <a:ext cx="82800" cy="82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4" name="Oval 153"/>
                <p:cNvSpPr/>
                <p:nvPr/>
              </p:nvSpPr>
              <p:spPr>
                <a:xfrm>
                  <a:off x="5171934" y="3231724"/>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5" name="Oval 154"/>
                <p:cNvSpPr/>
                <p:nvPr/>
              </p:nvSpPr>
              <p:spPr>
                <a:xfrm>
                  <a:off x="5174958" y="3339447"/>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6" name="Oval 155"/>
                <p:cNvSpPr/>
                <p:nvPr/>
              </p:nvSpPr>
              <p:spPr>
                <a:xfrm>
                  <a:off x="5178499" y="3456694"/>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7" name="Oval 156"/>
                <p:cNvSpPr/>
                <p:nvPr/>
              </p:nvSpPr>
              <p:spPr>
                <a:xfrm>
                  <a:off x="5246327" y="3566798"/>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8" name="Oval 157"/>
                <p:cNvSpPr/>
                <p:nvPr/>
              </p:nvSpPr>
              <p:spPr>
                <a:xfrm>
                  <a:off x="5282103" y="3679283"/>
                  <a:ext cx="72000" cy="72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59" name="Oval 158"/>
                <p:cNvSpPr/>
                <p:nvPr/>
              </p:nvSpPr>
              <p:spPr>
                <a:xfrm>
                  <a:off x="5293943" y="3798911"/>
                  <a:ext cx="61200" cy="612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0" name="Oval 159"/>
                <p:cNvSpPr/>
                <p:nvPr/>
              </p:nvSpPr>
              <p:spPr>
                <a:xfrm>
                  <a:off x="5324831" y="3904253"/>
                  <a:ext cx="72000" cy="72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1" name="Oval 160"/>
                <p:cNvSpPr/>
                <p:nvPr/>
              </p:nvSpPr>
              <p:spPr>
                <a:xfrm>
                  <a:off x="5377148" y="4021500"/>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2" name="Oval 161"/>
                <p:cNvSpPr/>
                <p:nvPr/>
              </p:nvSpPr>
              <p:spPr>
                <a:xfrm>
                  <a:off x="5564766" y="4132009"/>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3" name="Oval 162"/>
                <p:cNvSpPr/>
                <p:nvPr/>
              </p:nvSpPr>
              <p:spPr>
                <a:xfrm>
                  <a:off x="5600497" y="4243932"/>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4" name="Oval 163"/>
                <p:cNvSpPr/>
                <p:nvPr/>
              </p:nvSpPr>
              <p:spPr>
                <a:xfrm>
                  <a:off x="5667181" y="4360617"/>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65" name="Diamond 164"/>
                <p:cNvSpPr/>
                <p:nvPr/>
              </p:nvSpPr>
              <p:spPr>
                <a:xfrm>
                  <a:off x="5134481" y="4446267"/>
                  <a:ext cx="126000" cy="126000"/>
                </a:xfrm>
                <a:prstGeom prst="diamond">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grpSp>
          <p:grpSp>
            <p:nvGrpSpPr>
              <p:cNvPr id="134" name="Group 133"/>
              <p:cNvGrpSpPr/>
              <p:nvPr/>
            </p:nvGrpSpPr>
            <p:grpSpPr>
              <a:xfrm>
                <a:off x="4857133" y="1202948"/>
                <a:ext cx="278345" cy="852126"/>
                <a:chOff x="4857133" y="1202948"/>
                <a:chExt cx="278345" cy="852126"/>
              </a:xfrm>
            </p:grpSpPr>
            <p:sp>
              <p:nvSpPr>
                <p:cNvPr id="135" name="Oval 134"/>
                <p:cNvSpPr/>
                <p:nvPr/>
              </p:nvSpPr>
              <p:spPr>
                <a:xfrm>
                  <a:off x="4857133" y="1202948"/>
                  <a:ext cx="72008" cy="72008"/>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36" name="Oval 135"/>
                <p:cNvSpPr/>
                <p:nvPr/>
              </p:nvSpPr>
              <p:spPr>
                <a:xfrm>
                  <a:off x="4974958" y="1316011"/>
                  <a:ext cx="72008" cy="72008"/>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37" name="Oval 136"/>
                <p:cNvSpPr/>
                <p:nvPr/>
              </p:nvSpPr>
              <p:spPr>
                <a:xfrm>
                  <a:off x="4979720" y="1428496"/>
                  <a:ext cx="72008" cy="72008"/>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38" name="Oval 137"/>
                <p:cNvSpPr/>
                <p:nvPr/>
              </p:nvSpPr>
              <p:spPr>
                <a:xfrm>
                  <a:off x="4975048" y="1532987"/>
                  <a:ext cx="90000" cy="90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39" name="Oval 138"/>
                <p:cNvSpPr/>
                <p:nvPr/>
              </p:nvSpPr>
              <p:spPr>
                <a:xfrm>
                  <a:off x="4989424" y="1651764"/>
                  <a:ext cx="72008" cy="72008"/>
                </a:xfrm>
                <a:prstGeom prst="ellipse">
                  <a:avLst/>
                </a:prstGeom>
                <a:solidFill>
                  <a:srgbClr val="F0414B"/>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0" name="Oval 139"/>
                <p:cNvSpPr/>
                <p:nvPr/>
              </p:nvSpPr>
              <p:spPr>
                <a:xfrm>
                  <a:off x="4966490" y="1635574"/>
                  <a:ext cx="108000" cy="1080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1" name="Oval 140"/>
                <p:cNvSpPr/>
                <p:nvPr/>
              </p:nvSpPr>
              <p:spPr>
                <a:xfrm>
                  <a:off x="5026243" y="1769114"/>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2" name="Oval 141"/>
                <p:cNvSpPr/>
                <p:nvPr/>
              </p:nvSpPr>
              <p:spPr>
                <a:xfrm>
                  <a:off x="5044471" y="1881152"/>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43" name="Oval 142"/>
                <p:cNvSpPr/>
                <p:nvPr/>
              </p:nvSpPr>
              <p:spPr>
                <a:xfrm>
                  <a:off x="5070678" y="1990274"/>
                  <a:ext cx="64800" cy="64800"/>
                </a:xfrm>
                <a:prstGeom prst="ellipse">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grpSp>
        </p:grpSp>
      </p:grpSp>
    </p:spTree>
    <p:extLst>
      <p:ext uri="{BB962C8B-B14F-4D97-AF65-F5344CB8AC3E}">
        <p14:creationId xmlns:p14="http://schemas.microsoft.com/office/powerpoint/2010/main" val="65554356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smtClean="0"/>
              <a:t>Samenvatting</a:t>
            </a:r>
            <a:endParaRPr lang="nl-NL" sz="2000" dirty="0"/>
          </a:p>
        </p:txBody>
      </p:sp>
      <p:sp>
        <p:nvSpPr>
          <p:cNvPr id="3" name="Content Placeholder 2"/>
          <p:cNvSpPr>
            <a:spLocks noGrp="1"/>
          </p:cNvSpPr>
          <p:nvPr>
            <p:ph idx="1"/>
          </p:nvPr>
        </p:nvSpPr>
        <p:spPr>
          <a:xfrm>
            <a:off x="358775" y="1539446"/>
            <a:ext cx="8434388" cy="4865687"/>
          </a:xfrm>
        </p:spPr>
        <p:txBody>
          <a:bodyPr/>
          <a:lstStyle/>
          <a:p>
            <a:pPr marL="342900" lvl="0" indent="-342900">
              <a:buClr>
                <a:schemeClr val="tx1"/>
              </a:buClr>
              <a:buFont typeface="Arial" panose="020B0604020202020204" pitchFamily="34" charset="0"/>
              <a:buChar char="•"/>
            </a:pPr>
            <a:r>
              <a:rPr lang="en-GB" sz="2000" dirty="0" smtClean="0"/>
              <a:t>HbA1c </a:t>
            </a:r>
            <a:r>
              <a:rPr lang="en-GB" sz="2000" dirty="0" err="1" smtClean="0"/>
              <a:t>verlaging</a:t>
            </a:r>
            <a:r>
              <a:rPr lang="en-GB" sz="2000" dirty="0" smtClean="0"/>
              <a:t>: effect op microvasculaire </a:t>
            </a:r>
            <a:r>
              <a:rPr lang="en-GB" sz="2000" dirty="0" err="1" smtClean="0"/>
              <a:t>uitkomsten</a:t>
            </a:r>
            <a:endParaRPr lang="en-GB" sz="2000" dirty="0" smtClean="0"/>
          </a:p>
          <a:p>
            <a:pPr marL="342900" lvl="0" indent="-342900">
              <a:buClr>
                <a:schemeClr val="tx1"/>
              </a:buClr>
              <a:buFont typeface="Arial" panose="020B0604020202020204" pitchFamily="34" charset="0"/>
              <a:buChar char="•"/>
            </a:pPr>
            <a:r>
              <a:rPr lang="en-GB" sz="2000" dirty="0" err="1" smtClean="0"/>
              <a:t>Metformine</a:t>
            </a:r>
            <a:r>
              <a:rPr lang="en-GB" sz="2000" dirty="0"/>
              <a:t>: </a:t>
            </a:r>
            <a:r>
              <a:rPr lang="en-GB" sz="2000" dirty="0" err="1"/>
              <a:t>beperkte</a:t>
            </a:r>
            <a:r>
              <a:rPr lang="en-GB" sz="2000" dirty="0"/>
              <a:t> </a:t>
            </a:r>
            <a:r>
              <a:rPr lang="en-GB" sz="2000" dirty="0" err="1"/>
              <a:t>aanwijzingen</a:t>
            </a:r>
            <a:r>
              <a:rPr lang="en-GB" sz="2000" dirty="0"/>
              <a:t> </a:t>
            </a:r>
            <a:r>
              <a:rPr lang="en-GB" sz="2000" dirty="0" err="1"/>
              <a:t>voor</a:t>
            </a:r>
            <a:r>
              <a:rPr lang="en-GB" sz="2000" dirty="0"/>
              <a:t> cv benefit in obese </a:t>
            </a:r>
            <a:r>
              <a:rPr lang="en-GB" sz="2000" dirty="0" err="1"/>
              <a:t>patienten</a:t>
            </a:r>
            <a:endParaRPr lang="en-GB" sz="2000" dirty="0"/>
          </a:p>
          <a:p>
            <a:pPr marL="342900" lvl="0" indent="-342900">
              <a:buClr>
                <a:schemeClr val="tx1"/>
              </a:buClr>
              <a:buFont typeface="Arial" panose="020B0604020202020204" pitchFamily="34" charset="0"/>
              <a:buChar char="•"/>
            </a:pPr>
            <a:r>
              <a:rPr lang="en-GB" sz="2000" dirty="0"/>
              <a:t>SU’s </a:t>
            </a:r>
            <a:r>
              <a:rPr lang="en-GB" sz="2000" dirty="0" err="1"/>
              <a:t>geen</a:t>
            </a:r>
            <a:r>
              <a:rPr lang="en-GB" sz="2000" dirty="0"/>
              <a:t> </a:t>
            </a:r>
            <a:r>
              <a:rPr lang="en-GB" sz="2000" dirty="0" err="1"/>
              <a:t>macrovasculair</a:t>
            </a:r>
            <a:r>
              <a:rPr lang="en-GB" sz="2000" dirty="0"/>
              <a:t> effect</a:t>
            </a:r>
          </a:p>
          <a:p>
            <a:endParaRPr lang="en-GB" dirty="0"/>
          </a:p>
          <a:p>
            <a:pPr marL="342900" indent="-342900">
              <a:buClr>
                <a:schemeClr val="tx1"/>
              </a:buClr>
              <a:buFont typeface="Arial" panose="020B0604020202020204" pitchFamily="34" charset="0"/>
              <a:buChar char="•"/>
            </a:pPr>
            <a:endParaRPr lang="nl-NL" dirty="0"/>
          </a:p>
        </p:txBody>
      </p:sp>
    </p:spTree>
    <p:extLst>
      <p:ext uri="{BB962C8B-B14F-4D97-AF65-F5344CB8AC3E}">
        <p14:creationId xmlns:p14="http://schemas.microsoft.com/office/powerpoint/2010/main" val="683995042"/>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b="1" dirty="0" smtClean="0"/>
              <a:t>CVOT</a:t>
            </a:r>
          </a:p>
          <a:p>
            <a:pPr marL="257175" indent="-257175">
              <a:buClr>
                <a:schemeClr val="tx2"/>
              </a:buClr>
              <a:buFont typeface="Arial" panose="020B0604020202020204" pitchFamily="34" charset="0"/>
              <a:buChar char="•"/>
            </a:pPr>
            <a:r>
              <a:rPr lang="nl-NL"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dirty="0" smtClean="0"/>
              <a:t>Richtlijnen</a:t>
            </a:r>
          </a:p>
          <a:p>
            <a:pPr marL="257175" indent="-257175">
              <a:buClr>
                <a:schemeClr val="tx2"/>
              </a:buClr>
              <a:buFont typeface="Arial" panose="020B0604020202020204" pitchFamily="34" charset="0"/>
              <a:buChar char="•"/>
            </a:pPr>
            <a:r>
              <a:rPr lang="nl-NL" dirty="0"/>
              <a:t>Implicaties voor de praktijk en conclusies</a:t>
            </a:r>
          </a:p>
          <a:p>
            <a:pPr marL="257175" indent="-257175">
              <a:buClr>
                <a:schemeClr val="tx2"/>
              </a:buClr>
              <a:buFont typeface="Arial" panose="020B0604020202020204" pitchFamily="34" charset="0"/>
              <a:buChar char="•"/>
            </a:pPr>
            <a:endParaRPr lang="nl-NL" dirty="0"/>
          </a:p>
        </p:txBody>
      </p:sp>
    </p:spTree>
    <p:extLst>
      <p:ext uri="{BB962C8B-B14F-4D97-AF65-F5344CB8AC3E}">
        <p14:creationId xmlns:p14="http://schemas.microsoft.com/office/powerpoint/2010/main" val="291349317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9042" y="175251"/>
            <a:ext cx="5703888" cy="847725"/>
          </a:xfrm>
        </p:spPr>
        <p:txBody>
          <a:bodyPr/>
          <a:lstStyle/>
          <a:p>
            <a:r>
              <a:rPr lang="en-GB" sz="2200" kern="1200" dirty="0">
                <a:solidFill>
                  <a:srgbClr val="6482C3">
                    <a:lumMod val="50000"/>
                  </a:srgbClr>
                </a:solidFill>
                <a:latin typeface="Arial"/>
              </a:rPr>
              <a:t>In 2007, separate meta-analyses suggested </a:t>
            </a:r>
            <a:r>
              <a:rPr lang="en-GB" sz="2200" kern="1200" dirty="0" smtClean="0">
                <a:solidFill>
                  <a:srgbClr val="6482C3">
                    <a:lumMod val="50000"/>
                  </a:srgbClr>
                </a:solidFill>
                <a:latin typeface="Arial"/>
              </a:rPr>
              <a:t>differing </a:t>
            </a:r>
            <a:r>
              <a:rPr lang="en-GB" sz="2200" kern="1200" dirty="0">
                <a:solidFill>
                  <a:srgbClr val="6482C3">
                    <a:lumMod val="50000"/>
                  </a:srgbClr>
                </a:solidFill>
                <a:latin typeface="Arial"/>
              </a:rPr>
              <a:t>CV effects of drugs within the </a:t>
            </a:r>
            <a:r>
              <a:rPr lang="de-DE" sz="2200" kern="1200" dirty="0">
                <a:solidFill>
                  <a:srgbClr val="6482C3">
                    <a:lumMod val="50000"/>
                  </a:srgbClr>
                </a:solidFill>
                <a:latin typeface="Arial"/>
              </a:rPr>
              <a:t>TZD </a:t>
            </a:r>
            <a:r>
              <a:rPr lang="en-GB" sz="2200" kern="1200" dirty="0">
                <a:solidFill>
                  <a:srgbClr val="6482C3">
                    <a:lumMod val="50000"/>
                  </a:srgbClr>
                </a:solidFill>
                <a:latin typeface="Arial"/>
              </a:rPr>
              <a:t>class</a:t>
            </a:r>
            <a:endParaRPr lang="nl-NL" sz="2200" dirty="0"/>
          </a:p>
        </p:txBody>
      </p:sp>
      <p:grpSp>
        <p:nvGrpSpPr>
          <p:cNvPr id="8" name="Group 7"/>
          <p:cNvGrpSpPr/>
          <p:nvPr/>
        </p:nvGrpSpPr>
        <p:grpSpPr>
          <a:xfrm>
            <a:off x="380965" y="2060848"/>
            <a:ext cx="4073692" cy="2664296"/>
            <a:chOff x="380965" y="1194232"/>
            <a:chExt cx="4073692" cy="3552394"/>
          </a:xfrm>
        </p:grpSpPr>
        <p:sp>
          <p:nvSpPr>
            <p:cNvPr id="9" name="Rectangle 8"/>
            <p:cNvSpPr/>
            <p:nvPr/>
          </p:nvSpPr>
          <p:spPr>
            <a:xfrm>
              <a:off x="416279" y="1274988"/>
              <a:ext cx="3960000" cy="3471638"/>
            </a:xfrm>
            <a:prstGeom prst="rect">
              <a:avLst/>
            </a:prstGeom>
            <a:solidFill>
              <a:srgbClr val="43AC99">
                <a:lumMod val="20000"/>
                <a:lumOff val="80000"/>
                <a:alpha val="3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0" name="Rectangle 9"/>
            <p:cNvSpPr/>
            <p:nvPr/>
          </p:nvSpPr>
          <p:spPr>
            <a:xfrm>
              <a:off x="416279" y="1194232"/>
              <a:ext cx="3960000" cy="412292"/>
            </a:xfrm>
            <a:prstGeom prst="rect">
              <a:avLst/>
            </a:prstGeom>
            <a:solidFill>
              <a:srgbClr val="43AC99"/>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Rosiglitazone meta-analysis</a:t>
              </a:r>
              <a:r>
                <a:rPr kumimoji="0" lang="en-GB" sz="1600" b="0" i="0" u="none" strike="noStrike" kern="0" cap="none" spc="0" normalizeH="0" baseline="30000" noProof="0" dirty="0" smtClean="0">
                  <a:ln>
                    <a:noFill/>
                  </a:ln>
                  <a:solidFill>
                    <a:prstClr val="white"/>
                  </a:solidFill>
                  <a:effectLst/>
                  <a:uLnTx/>
                  <a:uFillTx/>
                  <a:latin typeface="Arial"/>
                  <a:ea typeface="+mn-ea"/>
                  <a:cs typeface="+mn-cs"/>
                </a:rPr>
                <a:t>1</a:t>
              </a:r>
              <a:r>
                <a:rPr kumimoji="0" lang="en-GB" sz="1600" b="0" i="0" u="none" strike="noStrike" kern="0" cap="none" spc="0" normalizeH="0" baseline="0" noProof="0" dirty="0" smtClean="0">
                  <a:ln>
                    <a:noFill/>
                  </a:ln>
                  <a:solidFill>
                    <a:prstClr val="white"/>
                  </a:solidFill>
                  <a:effectLst/>
                  <a:uLnTx/>
                  <a:uFillTx/>
                  <a:latin typeface="Arial"/>
                  <a:ea typeface="+mn-ea"/>
                  <a:cs typeface="+mn-cs"/>
                </a:rPr>
                <a:t> </a:t>
              </a:r>
            </a:p>
          </p:txBody>
        </p:sp>
        <p:grpSp>
          <p:nvGrpSpPr>
            <p:cNvPr id="11" name="Group 10"/>
            <p:cNvGrpSpPr/>
            <p:nvPr/>
          </p:nvGrpSpPr>
          <p:grpSpPr>
            <a:xfrm>
              <a:off x="380965" y="1766833"/>
              <a:ext cx="4073692" cy="2979793"/>
              <a:chOff x="354292" y="953182"/>
              <a:chExt cx="4073692" cy="2979793"/>
            </a:xfrm>
          </p:grpSpPr>
          <p:sp>
            <p:nvSpPr>
              <p:cNvPr id="12" name="Rectangle 11"/>
              <p:cNvSpPr/>
              <p:nvPr/>
            </p:nvSpPr>
            <p:spPr>
              <a:xfrm>
                <a:off x="354292" y="1990582"/>
                <a:ext cx="2376264" cy="8617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5A5A5A"/>
                    </a:solidFill>
                    <a:effectLst/>
                    <a:uLnTx/>
                    <a:uFillTx/>
                    <a:latin typeface="Arial"/>
                    <a:cs typeface="Arial" pitchFamily="34" charset="0"/>
                  </a:rPr>
                  <a:t>CV death</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OR 1.64 (95% CI: 0.98</a:t>
                </a:r>
                <a:r>
                  <a:rPr kumimoji="0" lang="en-GB" sz="1200" b="0" i="0" u="none" strike="noStrike" kern="0" cap="none" spc="0" normalizeH="0" baseline="0" noProof="0" dirty="0" smtClean="0">
                    <a:ln>
                      <a:noFill/>
                    </a:ln>
                    <a:solidFill>
                      <a:srgbClr val="5A5A5A"/>
                    </a:solidFill>
                    <a:effectLst/>
                    <a:uLnTx/>
                    <a:uFillTx/>
                    <a:latin typeface="Arial"/>
                    <a:cs typeface="Arial"/>
                  </a:rPr>
                  <a:t>‒</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2.74)</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p = 0.06</a:t>
                </a:r>
              </a:p>
            </p:txBody>
          </p:sp>
          <p:graphicFrame>
            <p:nvGraphicFramePr>
              <p:cNvPr id="13" name="Content Placeholder 3"/>
              <p:cNvGraphicFramePr>
                <a:graphicFrameLocks/>
              </p:cNvGraphicFramePr>
              <p:nvPr>
                <p:extLst/>
              </p:nvPr>
            </p:nvGraphicFramePr>
            <p:xfrm>
              <a:off x="683568" y="953182"/>
              <a:ext cx="3610744" cy="249552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195736" y="3083590"/>
                <a:ext cx="648072"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1.0</a:t>
                </a:r>
              </a:p>
            </p:txBody>
          </p:sp>
          <p:sp>
            <p:nvSpPr>
              <p:cNvPr id="15" name="TextBox 14"/>
              <p:cNvSpPr txBox="1"/>
              <p:nvPr/>
            </p:nvSpPr>
            <p:spPr>
              <a:xfrm>
                <a:off x="3779912" y="3083590"/>
                <a:ext cx="648072"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2.0</a:t>
                </a:r>
              </a:p>
            </p:txBody>
          </p:sp>
          <p:cxnSp>
            <p:nvCxnSpPr>
              <p:cNvPr id="16" name="Straight Connector 15"/>
              <p:cNvCxnSpPr/>
              <p:nvPr/>
            </p:nvCxnSpPr>
            <p:spPr>
              <a:xfrm>
                <a:off x="930985" y="2991000"/>
                <a:ext cx="0" cy="77879"/>
              </a:xfrm>
              <a:prstGeom prst="line">
                <a:avLst/>
              </a:prstGeom>
              <a:noFill/>
              <a:ln w="9525" cap="flat" cmpd="sng" algn="ctr">
                <a:solidFill>
                  <a:srgbClr val="FFFFFF">
                    <a:lumMod val="50000"/>
                  </a:srgbClr>
                </a:solidFill>
                <a:prstDash val="solid"/>
              </a:ln>
              <a:effectLst/>
            </p:spPr>
          </p:cxnSp>
          <p:cxnSp>
            <p:nvCxnSpPr>
              <p:cNvPr id="17" name="Straight Connector 16"/>
              <p:cNvCxnSpPr/>
              <p:nvPr/>
            </p:nvCxnSpPr>
            <p:spPr>
              <a:xfrm>
                <a:off x="2518123" y="2991000"/>
                <a:ext cx="0" cy="77879"/>
              </a:xfrm>
              <a:prstGeom prst="line">
                <a:avLst/>
              </a:prstGeom>
              <a:noFill/>
              <a:ln w="9525" cap="flat" cmpd="sng" algn="ctr">
                <a:solidFill>
                  <a:srgbClr val="FFFFFF">
                    <a:lumMod val="50000"/>
                  </a:srgbClr>
                </a:solidFill>
                <a:prstDash val="solid"/>
              </a:ln>
              <a:effectLst/>
            </p:spPr>
          </p:cxnSp>
          <p:cxnSp>
            <p:nvCxnSpPr>
              <p:cNvPr id="18" name="Straight Connector 17"/>
              <p:cNvCxnSpPr/>
              <p:nvPr/>
            </p:nvCxnSpPr>
            <p:spPr>
              <a:xfrm>
                <a:off x="4111091" y="2991000"/>
                <a:ext cx="0" cy="77879"/>
              </a:xfrm>
              <a:prstGeom prst="line">
                <a:avLst/>
              </a:prstGeom>
              <a:noFill/>
              <a:ln w="9525" cap="flat" cmpd="sng" algn="ctr">
                <a:solidFill>
                  <a:srgbClr val="FFFFFF">
                    <a:lumMod val="50000"/>
                  </a:srgbClr>
                </a:solidFill>
                <a:prstDash val="solid"/>
              </a:ln>
              <a:effectLst/>
            </p:spPr>
          </p:cxnSp>
          <p:cxnSp>
            <p:nvCxnSpPr>
              <p:cNvPr id="19" name="Straight Arrow Connector 18"/>
              <p:cNvCxnSpPr/>
              <p:nvPr/>
            </p:nvCxnSpPr>
            <p:spPr>
              <a:xfrm flipH="1">
                <a:off x="1115616" y="3452922"/>
                <a:ext cx="1080120" cy="0"/>
              </a:xfrm>
              <a:prstGeom prst="straightConnector1">
                <a:avLst/>
              </a:prstGeom>
              <a:noFill/>
              <a:ln w="28575" cap="flat" cmpd="sng" algn="ctr">
                <a:solidFill>
                  <a:srgbClr val="43AC99"/>
                </a:solidFill>
                <a:prstDash val="solid"/>
                <a:tailEnd type="arrow"/>
              </a:ln>
              <a:effectLst/>
            </p:spPr>
          </p:cxnSp>
          <p:sp>
            <p:nvSpPr>
              <p:cNvPr id="20" name="TextBox 19"/>
              <p:cNvSpPr txBox="1"/>
              <p:nvPr/>
            </p:nvSpPr>
            <p:spPr>
              <a:xfrm>
                <a:off x="440871" y="3563643"/>
                <a:ext cx="1821891" cy="369332"/>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Favours rosiglitazone</a:t>
                </a:r>
              </a:p>
            </p:txBody>
          </p:sp>
          <p:sp>
            <p:nvSpPr>
              <p:cNvPr id="21" name="TextBox 20"/>
              <p:cNvSpPr txBox="1"/>
              <p:nvPr/>
            </p:nvSpPr>
            <p:spPr>
              <a:xfrm>
                <a:off x="2673119" y="3563643"/>
                <a:ext cx="1358188"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Favours control</a:t>
                </a:r>
              </a:p>
            </p:txBody>
          </p:sp>
          <p:cxnSp>
            <p:nvCxnSpPr>
              <p:cNvPr id="22" name="Straight Arrow Connector 21"/>
              <p:cNvCxnSpPr/>
              <p:nvPr/>
            </p:nvCxnSpPr>
            <p:spPr>
              <a:xfrm>
                <a:off x="2745760" y="3452922"/>
                <a:ext cx="1143744" cy="0"/>
              </a:xfrm>
              <a:prstGeom prst="straightConnector1">
                <a:avLst/>
              </a:prstGeom>
              <a:noFill/>
              <a:ln w="28575" cap="flat" cmpd="sng" algn="ctr">
                <a:solidFill>
                  <a:srgbClr val="43AC99"/>
                </a:solidFill>
                <a:prstDash val="solid"/>
                <a:tailEnd type="arrow"/>
              </a:ln>
              <a:effectLst/>
            </p:spPr>
          </p:cxnSp>
          <p:sp>
            <p:nvSpPr>
              <p:cNvPr id="23" name="Rectangle 22"/>
              <p:cNvSpPr/>
              <p:nvPr/>
            </p:nvSpPr>
            <p:spPr>
              <a:xfrm>
                <a:off x="354292" y="1198494"/>
                <a:ext cx="2376264" cy="8617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5A5A5A"/>
                    </a:solidFill>
                    <a:effectLst/>
                    <a:uLnTx/>
                    <a:uFillTx/>
                    <a:latin typeface="Arial"/>
                    <a:cs typeface="Arial" pitchFamily="34" charset="0"/>
                  </a:rPr>
                  <a:t>MI</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OR 1.43 (95% CI: 1.03</a:t>
                </a:r>
                <a:r>
                  <a:rPr kumimoji="0" lang="en-GB" sz="1200" b="0" i="0" u="none" strike="noStrike" kern="0" cap="none" spc="0" normalizeH="0" baseline="0" noProof="0" dirty="0" smtClean="0">
                    <a:ln>
                      <a:noFill/>
                    </a:ln>
                    <a:solidFill>
                      <a:srgbClr val="5A5A5A"/>
                    </a:solidFill>
                    <a:effectLst/>
                    <a:uLnTx/>
                    <a:uFillTx/>
                    <a:latin typeface="Arial"/>
                    <a:cs typeface="Arial"/>
                  </a:rPr>
                  <a:t>‒</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1.98)</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p = 0.03</a:t>
                </a:r>
              </a:p>
            </p:txBody>
          </p:sp>
        </p:grpSp>
      </p:grpSp>
      <p:grpSp>
        <p:nvGrpSpPr>
          <p:cNvPr id="24" name="Group 23"/>
          <p:cNvGrpSpPr/>
          <p:nvPr/>
        </p:nvGrpSpPr>
        <p:grpSpPr>
          <a:xfrm>
            <a:off x="4572001" y="2060848"/>
            <a:ext cx="4203237" cy="2664296"/>
            <a:chOff x="4571999" y="1194232"/>
            <a:chExt cx="4203237" cy="3552394"/>
          </a:xfrm>
        </p:grpSpPr>
        <p:sp>
          <p:nvSpPr>
            <p:cNvPr id="25" name="Rectangle 24"/>
            <p:cNvSpPr/>
            <p:nvPr/>
          </p:nvSpPr>
          <p:spPr>
            <a:xfrm>
              <a:off x="4724545" y="1440756"/>
              <a:ext cx="3960000" cy="3305870"/>
            </a:xfrm>
            <a:prstGeom prst="rect">
              <a:avLst/>
            </a:prstGeom>
            <a:solidFill>
              <a:srgbClr val="6482C3">
                <a:lumMod val="20000"/>
                <a:lumOff val="80000"/>
                <a:alpha val="3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26" name="Rectangle 25"/>
            <p:cNvSpPr/>
            <p:nvPr/>
          </p:nvSpPr>
          <p:spPr>
            <a:xfrm>
              <a:off x="4735167" y="1194232"/>
              <a:ext cx="3960000" cy="412292"/>
            </a:xfrm>
            <a:prstGeom prst="rect">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white"/>
                  </a:solidFill>
                  <a:effectLst/>
                  <a:uLnTx/>
                  <a:uFillTx/>
                  <a:latin typeface="Arial"/>
                  <a:ea typeface="+mn-ea"/>
                  <a:cs typeface="+mn-cs"/>
                </a:rPr>
                <a:t>Pioglitazone meta-analysis</a:t>
              </a:r>
              <a:r>
                <a:rPr kumimoji="0" lang="en-GB" sz="1600" b="0" i="0" u="none" strike="noStrike" kern="0" cap="none" spc="0" normalizeH="0" baseline="30000" noProof="0" dirty="0" smtClean="0">
                  <a:ln>
                    <a:noFill/>
                  </a:ln>
                  <a:solidFill>
                    <a:prstClr val="white"/>
                  </a:solidFill>
                  <a:effectLst/>
                  <a:uLnTx/>
                  <a:uFillTx/>
                  <a:latin typeface="Arial"/>
                  <a:ea typeface="+mn-ea"/>
                  <a:cs typeface="+mn-cs"/>
                </a:rPr>
                <a:t>2</a:t>
              </a:r>
              <a:endParaRPr kumimoji="0" lang="en-GB" sz="1600" b="0" i="0" u="none" strike="noStrike" kern="0" cap="none" spc="0" normalizeH="0" baseline="0" noProof="0" dirty="0" smtClean="0">
                <a:ln>
                  <a:noFill/>
                </a:ln>
                <a:solidFill>
                  <a:prstClr val="white"/>
                </a:solidFill>
                <a:effectLst/>
                <a:uLnTx/>
                <a:uFillTx/>
                <a:latin typeface="Arial"/>
                <a:ea typeface="+mn-ea"/>
                <a:cs typeface="+mn-cs"/>
              </a:endParaRPr>
            </a:p>
          </p:txBody>
        </p:sp>
        <p:grpSp>
          <p:nvGrpSpPr>
            <p:cNvPr id="27" name="Group 26"/>
            <p:cNvGrpSpPr/>
            <p:nvPr/>
          </p:nvGrpSpPr>
          <p:grpSpPr>
            <a:xfrm>
              <a:off x="4571999" y="1767485"/>
              <a:ext cx="4203237" cy="2924941"/>
              <a:chOff x="4833259" y="620688"/>
              <a:chExt cx="4203237" cy="2924941"/>
            </a:xfrm>
          </p:grpSpPr>
          <p:graphicFrame>
            <p:nvGraphicFramePr>
              <p:cNvPr id="28" name="Content Placeholder 3"/>
              <p:cNvGraphicFramePr>
                <a:graphicFrameLocks/>
              </p:cNvGraphicFramePr>
              <p:nvPr>
                <p:extLst/>
              </p:nvPr>
            </p:nvGraphicFramePr>
            <p:xfrm>
              <a:off x="5292080" y="620688"/>
              <a:ext cx="3610744" cy="2499088"/>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6804248" y="2750444"/>
                <a:ext cx="648072"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1.0</a:t>
                </a:r>
              </a:p>
            </p:txBody>
          </p:sp>
          <p:sp>
            <p:nvSpPr>
              <p:cNvPr id="30" name="TextBox 29"/>
              <p:cNvSpPr txBox="1"/>
              <p:nvPr/>
            </p:nvSpPr>
            <p:spPr>
              <a:xfrm>
                <a:off x="8388424" y="2750444"/>
                <a:ext cx="648072"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2.0</a:t>
                </a:r>
              </a:p>
            </p:txBody>
          </p:sp>
          <p:cxnSp>
            <p:nvCxnSpPr>
              <p:cNvPr id="31" name="Straight Connector 30"/>
              <p:cNvCxnSpPr/>
              <p:nvPr/>
            </p:nvCxnSpPr>
            <p:spPr>
              <a:xfrm>
                <a:off x="5534735" y="2657854"/>
                <a:ext cx="0" cy="77879"/>
              </a:xfrm>
              <a:prstGeom prst="line">
                <a:avLst/>
              </a:prstGeom>
              <a:noFill/>
              <a:ln w="9525" cap="flat" cmpd="sng" algn="ctr">
                <a:solidFill>
                  <a:srgbClr val="FFFFFF">
                    <a:lumMod val="50000"/>
                  </a:srgbClr>
                </a:solidFill>
                <a:prstDash val="solid"/>
              </a:ln>
              <a:effectLst/>
            </p:spPr>
          </p:cxnSp>
          <p:cxnSp>
            <p:nvCxnSpPr>
              <p:cNvPr id="32" name="Straight Connector 31"/>
              <p:cNvCxnSpPr/>
              <p:nvPr/>
            </p:nvCxnSpPr>
            <p:spPr>
              <a:xfrm>
                <a:off x="7129016" y="2657854"/>
                <a:ext cx="0" cy="77879"/>
              </a:xfrm>
              <a:prstGeom prst="line">
                <a:avLst/>
              </a:prstGeom>
              <a:noFill/>
              <a:ln w="9525" cap="flat" cmpd="sng" algn="ctr">
                <a:solidFill>
                  <a:srgbClr val="FFFFFF">
                    <a:lumMod val="50000"/>
                  </a:srgbClr>
                </a:solidFill>
                <a:prstDash val="solid"/>
              </a:ln>
              <a:effectLst/>
            </p:spPr>
          </p:cxnSp>
          <p:cxnSp>
            <p:nvCxnSpPr>
              <p:cNvPr id="33" name="Straight Connector 32"/>
              <p:cNvCxnSpPr/>
              <p:nvPr/>
            </p:nvCxnSpPr>
            <p:spPr>
              <a:xfrm>
                <a:off x="8721984" y="2657854"/>
                <a:ext cx="0" cy="77879"/>
              </a:xfrm>
              <a:prstGeom prst="line">
                <a:avLst/>
              </a:prstGeom>
              <a:noFill/>
              <a:ln w="9525" cap="flat" cmpd="sng" algn="ctr">
                <a:solidFill>
                  <a:srgbClr val="FFFFFF">
                    <a:lumMod val="50000"/>
                  </a:srgbClr>
                </a:solidFill>
                <a:prstDash val="solid"/>
              </a:ln>
              <a:effectLst/>
            </p:spPr>
          </p:cxnSp>
          <p:cxnSp>
            <p:nvCxnSpPr>
              <p:cNvPr id="34" name="Straight Arrow Connector 33"/>
              <p:cNvCxnSpPr/>
              <p:nvPr/>
            </p:nvCxnSpPr>
            <p:spPr>
              <a:xfrm flipH="1">
                <a:off x="5724128" y="3097965"/>
                <a:ext cx="1080120" cy="0"/>
              </a:xfrm>
              <a:prstGeom prst="straightConnector1">
                <a:avLst/>
              </a:prstGeom>
              <a:noFill/>
              <a:ln w="28575" cap="flat" cmpd="sng" algn="ctr">
                <a:solidFill>
                  <a:srgbClr val="6482C3"/>
                </a:solidFill>
                <a:prstDash val="solid"/>
                <a:tailEnd type="arrow"/>
              </a:ln>
              <a:effectLst/>
            </p:spPr>
          </p:cxnSp>
          <p:sp>
            <p:nvSpPr>
              <p:cNvPr id="35" name="TextBox 34"/>
              <p:cNvSpPr txBox="1"/>
              <p:nvPr/>
            </p:nvSpPr>
            <p:spPr>
              <a:xfrm>
                <a:off x="4833259" y="3176297"/>
                <a:ext cx="1946855" cy="369332"/>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Favours pioglitazone</a:t>
                </a:r>
              </a:p>
            </p:txBody>
          </p:sp>
          <p:sp>
            <p:nvSpPr>
              <p:cNvPr id="36" name="TextBox 35"/>
              <p:cNvSpPr txBox="1"/>
              <p:nvPr/>
            </p:nvSpPr>
            <p:spPr>
              <a:xfrm>
                <a:off x="7209523" y="3172442"/>
                <a:ext cx="1358188"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Favours control</a:t>
                </a:r>
              </a:p>
            </p:txBody>
          </p:sp>
          <p:cxnSp>
            <p:nvCxnSpPr>
              <p:cNvPr id="37" name="Straight Arrow Connector 36"/>
              <p:cNvCxnSpPr/>
              <p:nvPr/>
            </p:nvCxnSpPr>
            <p:spPr>
              <a:xfrm>
                <a:off x="7354272" y="3098739"/>
                <a:ext cx="1143744" cy="0"/>
              </a:xfrm>
              <a:prstGeom prst="straightConnector1">
                <a:avLst/>
              </a:prstGeom>
              <a:noFill/>
              <a:ln w="28575" cap="flat" cmpd="sng" algn="ctr">
                <a:solidFill>
                  <a:srgbClr val="6482C3"/>
                </a:solidFill>
                <a:prstDash val="solid"/>
                <a:tailEnd type="arrow"/>
              </a:ln>
              <a:effectLst/>
            </p:spPr>
          </p:cxnSp>
          <p:sp>
            <p:nvSpPr>
              <p:cNvPr id="38" name="Rectangle 37"/>
              <p:cNvSpPr/>
              <p:nvPr/>
            </p:nvSpPr>
            <p:spPr>
              <a:xfrm>
                <a:off x="4982645" y="766445"/>
                <a:ext cx="2299435" cy="8617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5A5A5A"/>
                    </a:solidFill>
                    <a:effectLst/>
                    <a:uLnTx/>
                    <a:uFillTx/>
                    <a:latin typeface="Arial"/>
                    <a:cs typeface="Arial" pitchFamily="34" charset="0"/>
                  </a:rPr>
                  <a:t>MI</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HR 0.81 (95% CI: 0.64</a:t>
                </a:r>
                <a:r>
                  <a:rPr kumimoji="0" lang="en-GB" sz="1200" b="0" i="0" u="none" strike="noStrike" kern="0" cap="none" spc="0" normalizeH="0" baseline="0" noProof="0" dirty="0" smtClean="0">
                    <a:ln>
                      <a:noFill/>
                    </a:ln>
                    <a:solidFill>
                      <a:srgbClr val="5A5A5A"/>
                    </a:solidFill>
                    <a:effectLst/>
                    <a:uLnTx/>
                    <a:uFillTx/>
                    <a:latin typeface="Arial"/>
                    <a:cs typeface="Arial"/>
                  </a:rPr>
                  <a:t>‒</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1.02)</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p = 0.08</a:t>
                </a:r>
              </a:p>
            </p:txBody>
          </p:sp>
          <p:sp>
            <p:nvSpPr>
              <p:cNvPr id="39" name="Rectangle 38"/>
              <p:cNvSpPr/>
              <p:nvPr/>
            </p:nvSpPr>
            <p:spPr>
              <a:xfrm>
                <a:off x="4982645" y="1546501"/>
                <a:ext cx="2299435" cy="8617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5A5A5A"/>
                    </a:solidFill>
                    <a:effectLst/>
                    <a:uLnTx/>
                    <a:uFillTx/>
                    <a:latin typeface="Arial"/>
                    <a:cs typeface="Arial" pitchFamily="34" charset="0"/>
                  </a:rPr>
                  <a:t>Death</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HR 0.92 (95% CI: 0.76</a:t>
                </a:r>
                <a:r>
                  <a:rPr kumimoji="0" lang="en-GB" sz="1200" b="0" i="0" u="none" strike="noStrike" kern="0" cap="none" spc="0" normalizeH="0" baseline="0" noProof="0" dirty="0" smtClean="0">
                    <a:ln>
                      <a:noFill/>
                    </a:ln>
                    <a:solidFill>
                      <a:srgbClr val="5A5A5A"/>
                    </a:solidFill>
                    <a:effectLst/>
                    <a:uLnTx/>
                    <a:uFillTx/>
                    <a:latin typeface="Arial"/>
                    <a:cs typeface="Arial"/>
                  </a:rPr>
                  <a:t>‒</a:t>
                </a: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1.11)</a:t>
                </a:r>
                <a:br>
                  <a:rPr kumimoji="0" lang="en-GB" sz="1200" b="0" i="0" u="none" strike="noStrike" kern="0" cap="none" spc="0" normalizeH="0" baseline="0" noProof="0" dirty="0" smtClean="0">
                    <a:ln>
                      <a:noFill/>
                    </a:ln>
                    <a:solidFill>
                      <a:srgbClr val="5A5A5A"/>
                    </a:solidFill>
                    <a:effectLst/>
                    <a:uLnTx/>
                    <a:uFillTx/>
                    <a:latin typeface="Arial"/>
                    <a:cs typeface="Arial" pitchFamily="34" charset="0"/>
                  </a:rPr>
                </a:br>
                <a:r>
                  <a:rPr kumimoji="0" lang="en-GB" sz="1200" b="0" i="0" u="none" strike="noStrike" kern="0" cap="none" spc="0" normalizeH="0" baseline="0" noProof="0" dirty="0" smtClean="0">
                    <a:ln>
                      <a:noFill/>
                    </a:ln>
                    <a:solidFill>
                      <a:srgbClr val="5A5A5A"/>
                    </a:solidFill>
                    <a:effectLst/>
                    <a:uLnTx/>
                    <a:uFillTx/>
                    <a:latin typeface="Arial"/>
                    <a:cs typeface="Arial" pitchFamily="34" charset="0"/>
                  </a:rPr>
                  <a:t>p = 0.38</a:t>
                </a:r>
              </a:p>
            </p:txBody>
          </p:sp>
        </p:grpSp>
      </p:grpSp>
      <p:sp>
        <p:nvSpPr>
          <p:cNvPr id="40" name="Rounded Rectangle 39"/>
          <p:cNvSpPr/>
          <p:nvPr/>
        </p:nvSpPr>
        <p:spPr>
          <a:xfrm>
            <a:off x="651941" y="5157193"/>
            <a:ext cx="7823200" cy="336551"/>
          </a:xfrm>
          <a:prstGeom prst="roundRect">
            <a:avLst/>
          </a:prstGeom>
          <a:solidFill>
            <a:srgbClr val="6482C3"/>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rgbClr val="FFFFFF"/>
                </a:solidFill>
                <a:effectLst/>
                <a:uLnTx/>
                <a:uFillTx/>
                <a:latin typeface="Arial"/>
                <a:ea typeface="+mn-ea"/>
                <a:cs typeface="+mn-cs"/>
              </a:rPr>
              <a:t>No clinical trial directly compares the CV effects of pioglitazone and rosiglitazone</a:t>
            </a:r>
          </a:p>
        </p:txBody>
      </p:sp>
      <p:sp>
        <p:nvSpPr>
          <p:cNvPr id="41" name="Rectangle 40"/>
          <p:cNvSpPr/>
          <p:nvPr/>
        </p:nvSpPr>
        <p:spPr>
          <a:xfrm>
            <a:off x="498136" y="6432217"/>
            <a:ext cx="6616898" cy="246221"/>
          </a:xfrm>
          <a:prstGeom prst="rect">
            <a:avLst/>
          </a:prstGeom>
        </p:spPr>
        <p:txBody>
          <a:bodyPr wrap="square">
            <a:spAutoFit/>
          </a:bodyPr>
          <a:lstStyle/>
          <a:p>
            <a:pPr lvl="0" defTabSz="457200" eaLnBrk="1" fontAlgn="auto" hangingPunct="1">
              <a:spcBef>
                <a:spcPts val="0"/>
              </a:spcBef>
              <a:spcAft>
                <a:spcPts val="0"/>
              </a:spcAft>
            </a:pPr>
            <a:r>
              <a:rPr lang="en-GB" sz="1000" dirty="0">
                <a:solidFill>
                  <a:srgbClr val="6482C3">
                    <a:lumMod val="50000"/>
                  </a:srgbClr>
                </a:solidFill>
                <a:latin typeface="Arial"/>
              </a:rPr>
              <a:t>1. </a:t>
            </a:r>
            <a:r>
              <a:rPr lang="en-GB" sz="1000" dirty="0" err="1">
                <a:solidFill>
                  <a:srgbClr val="6482C3">
                    <a:lumMod val="50000"/>
                  </a:srgbClr>
                </a:solidFill>
                <a:latin typeface="Arial"/>
              </a:rPr>
              <a:t>Nissen</a:t>
            </a:r>
            <a:r>
              <a:rPr lang="en-GB" sz="1000" dirty="0">
                <a:solidFill>
                  <a:srgbClr val="6482C3">
                    <a:lumMod val="50000"/>
                  </a:srgbClr>
                </a:solidFill>
                <a:latin typeface="Arial"/>
              </a:rPr>
              <a:t> SE &amp; </a:t>
            </a:r>
            <a:r>
              <a:rPr lang="en-GB" sz="1000" dirty="0" err="1">
                <a:solidFill>
                  <a:srgbClr val="6482C3">
                    <a:lumMod val="50000"/>
                  </a:srgbClr>
                </a:solidFill>
                <a:latin typeface="Arial"/>
              </a:rPr>
              <a:t>Wolski</a:t>
            </a:r>
            <a:r>
              <a:rPr lang="en-GB" sz="1000" dirty="0">
                <a:solidFill>
                  <a:srgbClr val="6482C3">
                    <a:lumMod val="50000"/>
                  </a:srgbClr>
                </a:solidFill>
                <a:latin typeface="Arial"/>
              </a:rPr>
              <a:t> K.</a:t>
            </a:r>
            <a:r>
              <a:rPr lang="en-GB" sz="1000" i="1" dirty="0">
                <a:solidFill>
                  <a:srgbClr val="6482C3">
                    <a:lumMod val="50000"/>
                  </a:srgbClr>
                </a:solidFill>
                <a:latin typeface="Arial"/>
              </a:rPr>
              <a:t> N </a:t>
            </a:r>
            <a:r>
              <a:rPr lang="en-GB" sz="1000" i="1" dirty="0" err="1">
                <a:solidFill>
                  <a:srgbClr val="6482C3">
                    <a:lumMod val="50000"/>
                  </a:srgbClr>
                </a:solidFill>
                <a:latin typeface="Arial"/>
              </a:rPr>
              <a:t>Engl</a:t>
            </a:r>
            <a:r>
              <a:rPr lang="en-GB" sz="1000" i="1" dirty="0">
                <a:solidFill>
                  <a:srgbClr val="6482C3">
                    <a:lumMod val="50000"/>
                  </a:srgbClr>
                </a:solidFill>
                <a:latin typeface="Arial"/>
              </a:rPr>
              <a:t> J Med </a:t>
            </a:r>
            <a:r>
              <a:rPr lang="en-GB" sz="1000" dirty="0">
                <a:solidFill>
                  <a:srgbClr val="6482C3">
                    <a:lumMod val="50000"/>
                  </a:srgbClr>
                </a:solidFill>
                <a:latin typeface="Arial"/>
              </a:rPr>
              <a:t>2007;356:2457; 2. </a:t>
            </a:r>
            <a:r>
              <a:rPr lang="en-GB" sz="1000" dirty="0" err="1">
                <a:solidFill>
                  <a:srgbClr val="6482C3">
                    <a:lumMod val="50000"/>
                  </a:srgbClr>
                </a:solidFill>
                <a:latin typeface="Arial"/>
              </a:rPr>
              <a:t>Lincoff</a:t>
            </a:r>
            <a:r>
              <a:rPr lang="en-GB" sz="1000" dirty="0">
                <a:solidFill>
                  <a:srgbClr val="6482C3">
                    <a:lumMod val="50000"/>
                  </a:srgbClr>
                </a:solidFill>
                <a:latin typeface="Arial"/>
              </a:rPr>
              <a:t> AM </a:t>
            </a:r>
            <a:r>
              <a:rPr lang="en-GB" sz="1000" i="1" dirty="0">
                <a:solidFill>
                  <a:srgbClr val="6482C3">
                    <a:lumMod val="50000"/>
                  </a:srgbClr>
                </a:solidFill>
                <a:latin typeface="Arial"/>
              </a:rPr>
              <a:t>et al. JAMA </a:t>
            </a:r>
            <a:r>
              <a:rPr lang="en-GB" sz="1000" dirty="0">
                <a:solidFill>
                  <a:srgbClr val="6482C3">
                    <a:lumMod val="50000"/>
                  </a:srgbClr>
                </a:solidFill>
                <a:latin typeface="Arial"/>
              </a:rPr>
              <a:t>2007;298:1180</a:t>
            </a:r>
          </a:p>
        </p:txBody>
      </p:sp>
    </p:spTree>
    <p:extLst>
      <p:ext uri="{BB962C8B-B14F-4D97-AF65-F5344CB8AC3E}">
        <p14:creationId xmlns:p14="http://schemas.microsoft.com/office/powerpoint/2010/main" val="203566393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8775" y="197427"/>
            <a:ext cx="5703888" cy="847725"/>
          </a:xfrm>
        </p:spPr>
        <p:txBody>
          <a:bodyPr/>
          <a:lstStyle/>
          <a:p>
            <a:r>
              <a:rPr lang="en-GB" sz="2000" dirty="0">
                <a:solidFill>
                  <a:schemeClr val="tx1"/>
                </a:solidFill>
              </a:rPr>
              <a:t>Adverse CV events led the FDA to require demonstration of CV safety for new glucose-lowering drugs</a:t>
            </a:r>
            <a:endParaRPr lang="nl-NL" sz="2000" dirty="0">
              <a:solidFill>
                <a:schemeClr val="tx1"/>
              </a:solidFill>
            </a:endParaRPr>
          </a:p>
        </p:txBody>
      </p:sp>
      <p:pic>
        <p:nvPicPr>
          <p:cNvPr id="33" name="Picture 32"/>
          <p:cNvPicPr>
            <a:picLocks noChangeAspect="1"/>
          </p:cNvPicPr>
          <p:nvPr/>
        </p:nvPicPr>
        <p:blipFill>
          <a:blip r:embed="rId2"/>
          <a:stretch>
            <a:fillRect/>
          </a:stretch>
        </p:blipFill>
        <p:spPr>
          <a:xfrm>
            <a:off x="450747" y="1807323"/>
            <a:ext cx="8242506" cy="3243353"/>
          </a:xfrm>
          <a:prstGeom prst="rect">
            <a:avLst/>
          </a:prstGeom>
        </p:spPr>
      </p:pic>
      <p:sp>
        <p:nvSpPr>
          <p:cNvPr id="34" name="Rectangle 33"/>
          <p:cNvSpPr/>
          <p:nvPr/>
        </p:nvSpPr>
        <p:spPr>
          <a:xfrm>
            <a:off x="450747" y="5812847"/>
            <a:ext cx="8432657" cy="923330"/>
          </a:xfrm>
          <a:prstGeom prst="rect">
            <a:avLst/>
          </a:prstGeom>
        </p:spPr>
        <p:txBody>
          <a:bodyPr wrap="square">
            <a:spAutoFit/>
          </a:bodyPr>
          <a:lstStyle/>
          <a:p>
            <a:r>
              <a:rPr lang="nl-NL" dirty="0"/>
              <a:t>1</a:t>
            </a:r>
            <a:r>
              <a:rPr lang="nl-NL" sz="1000" dirty="0"/>
              <a:t>. Nissen SE. Ann Intern Med 2012;157:671; 2. Nissen SE et al. JAMA 2005;294:2581; 3. Nissen SE et al. N </a:t>
            </a:r>
            <a:r>
              <a:rPr lang="nl-NL" sz="1000" dirty="0" err="1"/>
              <a:t>Engl</a:t>
            </a:r>
            <a:r>
              <a:rPr lang="nl-NL" sz="1000" dirty="0"/>
              <a:t> J Med 2007;356:2457; 4. ACCORD Study Group. N </a:t>
            </a:r>
            <a:r>
              <a:rPr lang="nl-NL" sz="1000" dirty="0" err="1"/>
              <a:t>Engl</a:t>
            </a:r>
            <a:r>
              <a:rPr lang="nl-NL" sz="1000" dirty="0"/>
              <a:t> J Med 2008;358:2545–59; 5.  </a:t>
            </a:r>
            <a:r>
              <a:rPr lang="nl-NL" sz="1000" dirty="0" smtClean="0"/>
              <a:t>http</a:t>
            </a:r>
            <a:r>
              <a:rPr lang="nl-NL" sz="1000" dirty="0"/>
              <a:t>://www.fda.gov/downloads/drugs/guidancecomplianceregulatoryinformation/%20guidances/ucm071627.pdf </a:t>
            </a:r>
            <a:br>
              <a:rPr lang="nl-NL" sz="1000" dirty="0"/>
            </a:br>
            <a:r>
              <a:rPr lang="nl-NL" sz="1000" dirty="0"/>
              <a:t>6. http://www.ema.europa.eu/docs/en_GB/document_library/Scientific_guideline/2012/06/WC500129256.pdf 7.http://www.fda.gov/Safety/MedWatch/SafetyInformation/SafetyAlertsforHumanMedicalProducts/ucm376683.htm?source=govdelivery&amp;utm_medium=email&amp; </a:t>
            </a:r>
            <a:r>
              <a:rPr lang="nl-NL" sz="1000" dirty="0" err="1"/>
              <a:t>utm_source</a:t>
            </a:r>
            <a:r>
              <a:rPr lang="nl-NL" sz="1000" dirty="0"/>
              <a:t>=</a:t>
            </a:r>
            <a:r>
              <a:rPr lang="nl-NL" sz="1000" dirty="0" err="1"/>
              <a:t>govdelivery</a:t>
            </a:r>
            <a:r>
              <a:rPr lang="nl-NL" sz="1000" dirty="0"/>
              <a:t> </a:t>
            </a:r>
          </a:p>
        </p:txBody>
      </p:sp>
    </p:spTree>
    <p:extLst>
      <p:ext uri="{BB962C8B-B14F-4D97-AF65-F5344CB8AC3E}">
        <p14:creationId xmlns:p14="http://schemas.microsoft.com/office/powerpoint/2010/main" val="307100865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313" y="1031332"/>
            <a:ext cx="5555672" cy="45719"/>
          </a:xfrm>
        </p:spPr>
        <p:txBody>
          <a:bodyPr/>
          <a:lstStyle/>
          <a:p>
            <a:r>
              <a:rPr lang="en-US" sz="2400" dirty="0">
                <a:solidFill>
                  <a:schemeClr val="tx1"/>
                </a:solidFill>
              </a:rPr>
              <a:t>Regulatory requirements for drug-specific CV outcome data in T2D</a:t>
            </a:r>
            <a:endParaRPr lang="nl-NL" sz="2400" dirty="0">
              <a:solidFill>
                <a:schemeClr val="tx1"/>
              </a:solidFill>
            </a:endParaRPr>
          </a:p>
        </p:txBody>
      </p:sp>
      <p:grpSp>
        <p:nvGrpSpPr>
          <p:cNvPr id="6" name="Group 5"/>
          <p:cNvGrpSpPr/>
          <p:nvPr/>
        </p:nvGrpSpPr>
        <p:grpSpPr>
          <a:xfrm>
            <a:off x="468313" y="1828804"/>
            <a:ext cx="3972200" cy="3688429"/>
            <a:chOff x="468313" y="971553"/>
            <a:chExt cx="3972200" cy="3688429"/>
          </a:xfrm>
        </p:grpSpPr>
        <p:sp>
          <p:nvSpPr>
            <p:cNvPr id="7" name="Text Placeholder 2"/>
            <p:cNvSpPr txBox="1">
              <a:spLocks/>
            </p:cNvSpPr>
            <p:nvPr/>
          </p:nvSpPr>
          <p:spPr>
            <a:xfrm>
              <a:off x="472333" y="971553"/>
              <a:ext cx="3968180" cy="298800"/>
            </a:xfrm>
            <a:prstGeom prst="rect">
              <a:avLst/>
            </a:prstGeom>
            <a:solidFill>
              <a:srgbClr val="F0414B"/>
            </a:solidFill>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FDA 2008 Guidance for Industry</a:t>
              </a:r>
              <a:r>
                <a:rPr kumimoji="0" lang="en-GB" sz="1600" b="1" i="0" u="none" strike="noStrike" kern="1200" cap="none" spc="0" normalizeH="0" baseline="30000" noProof="0" dirty="0">
                  <a:ln>
                    <a:noFill/>
                  </a:ln>
                  <a:solidFill>
                    <a:prstClr val="white"/>
                  </a:solidFill>
                  <a:effectLst/>
                  <a:uLnTx/>
                  <a:uFillTx/>
                  <a:latin typeface="Arial" pitchFamily="34" charset="0"/>
                  <a:ea typeface="+mn-ea"/>
                  <a:cs typeface="Arial" pitchFamily="34" charset="0"/>
                </a:rPr>
                <a:t>1</a:t>
              </a:r>
            </a:p>
          </p:txBody>
        </p:sp>
        <p:sp>
          <p:nvSpPr>
            <p:cNvPr id="8" name="Text Placeholder 2"/>
            <p:cNvSpPr txBox="1">
              <a:spLocks/>
            </p:cNvSpPr>
            <p:nvPr/>
          </p:nvSpPr>
          <p:spPr>
            <a:xfrm>
              <a:off x="468313" y="1282124"/>
              <a:ext cx="3972200" cy="3377858"/>
            </a:xfrm>
            <a:prstGeom prst="rect">
              <a:avLst/>
            </a:prstGeom>
            <a:solidFill>
              <a:srgbClr val="F0414B">
                <a:lumMod val="20000"/>
                <a:lumOff val="80000"/>
              </a:srgbClr>
            </a:solidFill>
          </p:spPr>
          <p:txBody>
            <a:bodyPr vert="horz" lIns="91440" tIns="216000" rIns="91440" bIns="4572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‘To establish the safety of a new anti-diabetes drug to treat T2D, sponsors should demonstrate that the therapy will not result in an unacceptable increase in CV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Important CV events should be analysed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High-risk population to be included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Long-term data required (≥ 2 years)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Prospective adjudication of CV events </a:t>
              </a:r>
              <a:b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b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by an independent committee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Phase II and III trials designed and conducted to permit meta-analysis to be performed at completion</a:t>
              </a:r>
            </a:p>
          </p:txBody>
        </p:sp>
      </p:grpSp>
      <p:grpSp>
        <p:nvGrpSpPr>
          <p:cNvPr id="9" name="Group 8"/>
          <p:cNvGrpSpPr/>
          <p:nvPr/>
        </p:nvGrpSpPr>
        <p:grpSpPr>
          <a:xfrm>
            <a:off x="4712056" y="1828804"/>
            <a:ext cx="3975556" cy="3688428"/>
            <a:chOff x="4712056" y="971554"/>
            <a:chExt cx="3975556" cy="3688428"/>
          </a:xfrm>
        </p:grpSpPr>
        <p:sp>
          <p:nvSpPr>
            <p:cNvPr id="10" name="Text Placeholder 4"/>
            <p:cNvSpPr txBox="1">
              <a:spLocks/>
            </p:cNvSpPr>
            <p:nvPr/>
          </p:nvSpPr>
          <p:spPr>
            <a:xfrm>
              <a:off x="4712056" y="971554"/>
              <a:ext cx="3967200" cy="297998"/>
            </a:xfrm>
            <a:prstGeom prst="rect">
              <a:avLst/>
            </a:prstGeom>
            <a:solidFill>
              <a:srgbClr val="6482C3"/>
            </a:solidFill>
          </p:spPr>
          <p:txBody>
            <a:bodyPr vert="horz" lIns="91440" tIns="45720" rIns="91440" bIns="45720" rtlCol="0" anchor="ctr"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EMA 2012 Guideline</a:t>
              </a:r>
              <a:r>
                <a:rPr kumimoji="0" lang="en-GB" sz="1600" b="1" i="0" u="none" strike="noStrike" kern="1200" cap="none" spc="0" normalizeH="0" baseline="30000" noProof="0" dirty="0">
                  <a:ln>
                    <a:noFill/>
                  </a:ln>
                  <a:solidFill>
                    <a:prstClr val="white"/>
                  </a:solidFill>
                  <a:effectLst/>
                  <a:uLnTx/>
                  <a:uFillTx/>
                  <a:latin typeface="Arial" pitchFamily="34" charset="0"/>
                  <a:ea typeface="+mn-ea"/>
                  <a:cs typeface="Arial" pitchFamily="34" charset="0"/>
                </a:rPr>
                <a:t>2</a:t>
              </a:r>
              <a:r>
                <a:rPr kumimoji="0" lang="en-GB"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p:txBody>
        </p:sp>
        <p:sp>
          <p:nvSpPr>
            <p:cNvPr id="11" name="Text Placeholder 4"/>
            <p:cNvSpPr txBox="1">
              <a:spLocks/>
            </p:cNvSpPr>
            <p:nvPr/>
          </p:nvSpPr>
          <p:spPr>
            <a:xfrm>
              <a:off x="4720412" y="1282123"/>
              <a:ext cx="3967200" cy="3377859"/>
            </a:xfrm>
            <a:prstGeom prst="rect">
              <a:avLst/>
            </a:prstGeom>
            <a:solidFill>
              <a:srgbClr val="6482C3">
                <a:lumMod val="20000"/>
                <a:lumOff val="80000"/>
              </a:srgbClr>
            </a:solidFill>
          </p:spPr>
          <p:txBody>
            <a:bodyPr vert="horz" lIns="91440" tIns="0" rIns="91440" bIns="45720" rtlCol="0" anchor="ctr"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600" b="0" i="0" u="none" strike="noStrike" kern="0" cap="none" spc="0" normalizeH="0" baseline="0" noProof="0" dirty="0">
                  <a:ln>
                    <a:noFill/>
                  </a:ln>
                  <a:solidFill>
                    <a:srgbClr val="5A5A5A"/>
                  </a:solidFill>
                  <a:effectLst/>
                  <a:uLnTx/>
                  <a:uFillTx/>
                  <a:latin typeface="Arial" pitchFamily="34" charset="0"/>
                  <a:ea typeface="+mn-ea"/>
                  <a:cs typeface="Arial" pitchFamily="34" charset="0"/>
                </a:rPr>
                <a:t>‘A fully powered CV safety assessment, e.g., based on a dedicated CV outcome study, should be submitted before marketing authorisation whenever a safety concern is intrinsic in the molecule/MOA or has emerged from pre-clinical/clinical registration studies.’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600" b="0" i="0" u="none" strike="noStrike" kern="0" cap="none" spc="0" normalizeH="0" baseline="0" noProof="0" dirty="0">
                <a:ln>
                  <a:noFill/>
                </a:ln>
                <a:solidFill>
                  <a:srgbClr val="5A5A5A"/>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336"/>
                </a:spcAft>
                <a:buClrTx/>
                <a:buSzTx/>
                <a:buFont typeface="Arial" pitchFamily="34" charset="0"/>
                <a:buNone/>
                <a:tabLst/>
                <a:defRPr/>
              </a:pPr>
              <a:r>
                <a:rPr kumimoji="0" lang="en-GB" sz="1600" b="0" i="0" u="none" strike="noStrike" kern="0" cap="none" spc="0" normalizeH="0" baseline="0" noProof="0" dirty="0">
                  <a:ln>
                    <a:noFill/>
                  </a:ln>
                  <a:solidFill>
                    <a:srgbClr val="5A5A5A"/>
                  </a:solidFill>
                  <a:effectLst/>
                  <a:uLnTx/>
                  <a:uFillTx/>
                  <a:latin typeface="Arial" pitchFamily="34" charset="0"/>
                  <a:ea typeface="+mn-ea"/>
                  <a:cs typeface="Arial" pitchFamily="34" charset="0"/>
                </a:rPr>
                <a:t>Two approaches are recommended: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5A5A5A"/>
                  </a:solidFill>
                  <a:effectLst/>
                  <a:uLnTx/>
                  <a:uFillTx/>
                  <a:latin typeface="Arial" pitchFamily="34" charset="0"/>
                  <a:ea typeface="+mn-ea"/>
                  <a:cs typeface="Arial" pitchFamily="34" charset="0"/>
                </a:rPr>
                <a:t>Meta-analysis of safety events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rgbClr val="5A5A5A"/>
                  </a:solidFill>
                  <a:effectLst/>
                  <a:uLnTx/>
                  <a:uFillTx/>
                  <a:latin typeface="Arial" pitchFamily="34" charset="0"/>
                  <a:ea typeface="+mn-ea"/>
                  <a:cs typeface="Arial" pitchFamily="34" charset="0"/>
                </a:rPr>
                <a:t>Specific long-term controlled outcome study with at least 18–24 months’ follow-up</a:t>
              </a:r>
            </a:p>
          </p:txBody>
        </p:sp>
      </p:grpSp>
      <p:sp>
        <p:nvSpPr>
          <p:cNvPr id="12" name="Rectangle 11"/>
          <p:cNvSpPr/>
          <p:nvPr/>
        </p:nvSpPr>
        <p:spPr>
          <a:xfrm>
            <a:off x="468313" y="6179446"/>
            <a:ext cx="7428778" cy="400110"/>
          </a:xfrm>
          <a:prstGeom prst="rect">
            <a:avLst/>
          </a:prstGeom>
        </p:spPr>
        <p:txBody>
          <a:bodyPr wrap="square">
            <a:spAutoFit/>
          </a:bodyPr>
          <a:lstStyle/>
          <a:p>
            <a:r>
              <a:rPr lang="nl-NL" sz="1000" dirty="0"/>
              <a:t>1. http://www.fda.gov/downloads/Drugs/GuidanceComplianceRegulatoryInformation/Guidances/ucm071627.pdf. </a:t>
            </a:r>
            <a:r>
              <a:rPr lang="nl-NL" sz="1000" dirty="0" smtClean="0"/>
              <a:t>2. http</a:t>
            </a:r>
            <a:r>
              <a:rPr lang="nl-NL" sz="1000" dirty="0"/>
              <a:t>://www.ema.europa.eu/docs/en_GB/document_library/Scientific_guideline/2012/06/WC500129256.pdf</a:t>
            </a:r>
          </a:p>
        </p:txBody>
      </p:sp>
    </p:spTree>
    <p:extLst>
      <p:ext uri="{BB962C8B-B14F-4D97-AF65-F5344CB8AC3E}">
        <p14:creationId xmlns:p14="http://schemas.microsoft.com/office/powerpoint/2010/main" val="34314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342900" indent="-257175" defTabSz="6457950">
              <a:buClr>
                <a:schemeClr val="tx2"/>
              </a:buClr>
              <a:buFont typeface="Arial" panose="020B0604020202020204" pitchFamily="34" charset="0"/>
              <a:buChar char="•"/>
            </a:pPr>
            <a:r>
              <a:rPr lang="nl-NL" sz="1800" dirty="0"/>
              <a:t>Inleiding</a:t>
            </a:r>
          </a:p>
          <a:p>
            <a:pPr marL="342900" indent="-257175" defTabSz="6457950">
              <a:buClr>
                <a:schemeClr val="tx2"/>
              </a:buClr>
              <a:buFont typeface="Arial" panose="020B0604020202020204" pitchFamily="34" charset="0"/>
              <a:buChar char="•"/>
            </a:pPr>
            <a:r>
              <a:rPr lang="nl-NL" sz="1800" dirty="0"/>
              <a:t>Diabetes en cardiovasculaire complicaties</a:t>
            </a:r>
          </a:p>
          <a:p>
            <a:pPr marL="342900" indent="-257175" defTabSz="6457950">
              <a:buClr>
                <a:schemeClr val="tx2"/>
              </a:buClr>
              <a:buFont typeface="Arial" panose="020B0604020202020204" pitchFamily="34" charset="0"/>
              <a:buChar char="•"/>
            </a:pPr>
            <a:r>
              <a:rPr lang="nl-NL" sz="1800" dirty="0"/>
              <a:t>Effect strikte HbA1c controle</a:t>
            </a:r>
          </a:p>
          <a:p>
            <a:pPr marL="342900" indent="-257175" defTabSz="6457950">
              <a:buClr>
                <a:schemeClr val="tx2"/>
              </a:buClr>
              <a:buFont typeface="Arial" panose="020B0604020202020204" pitchFamily="34" charset="0"/>
              <a:buChar char="•"/>
            </a:pPr>
            <a:r>
              <a:rPr lang="nl-NL" sz="1800" dirty="0"/>
              <a:t>Uitkomsten metformine en SU derivaten</a:t>
            </a:r>
          </a:p>
          <a:p>
            <a:pPr marL="342900" indent="-257175" defTabSz="6457950">
              <a:buClr>
                <a:schemeClr val="tx2"/>
              </a:buClr>
              <a:buFont typeface="Arial" panose="020B0604020202020204" pitchFamily="34" charset="0"/>
              <a:buChar char="•"/>
            </a:pPr>
            <a:r>
              <a:rPr lang="nl-NL" sz="1800" dirty="0"/>
              <a:t>CVOT</a:t>
            </a:r>
          </a:p>
          <a:p>
            <a:pPr marL="342900" indent="-257175" defTabSz="6457950">
              <a:buClr>
                <a:schemeClr val="tx2"/>
              </a:buClr>
              <a:buFont typeface="Arial" panose="020B0604020202020204" pitchFamily="34" charset="0"/>
              <a:buChar char="•"/>
            </a:pPr>
            <a:r>
              <a:rPr lang="nl-NL" sz="1800" dirty="0"/>
              <a:t>Uitkomsten nieuwere middelen</a:t>
            </a:r>
          </a:p>
          <a:p>
            <a:pPr marL="550069" lvl="1" indent="-257175" defTabSz="6457950">
              <a:buClr>
                <a:schemeClr val="tx2"/>
              </a:buClr>
              <a:buFont typeface="Arial" panose="020B0604020202020204" pitchFamily="34" charset="0"/>
              <a:buChar char="•"/>
            </a:pPr>
            <a:r>
              <a:rPr lang="nl-NL" sz="1800" dirty="0">
                <a:ea typeface="+mn-ea"/>
                <a:cs typeface="+mn-cs"/>
              </a:rPr>
              <a:t>DPP-4 remmers</a:t>
            </a:r>
          </a:p>
          <a:p>
            <a:pPr marL="550069" lvl="1" indent="-257175" defTabSz="6457950">
              <a:buClr>
                <a:schemeClr val="tx2"/>
              </a:buClr>
              <a:buFont typeface="Arial" panose="020B0604020202020204" pitchFamily="34" charset="0"/>
              <a:buChar char="•"/>
            </a:pPr>
            <a:r>
              <a:rPr lang="nl-NL" sz="1800" dirty="0">
                <a:ea typeface="+mn-ea"/>
                <a:cs typeface="+mn-cs"/>
              </a:rPr>
              <a:t>GLP-1 agonisten</a:t>
            </a:r>
          </a:p>
          <a:p>
            <a:pPr marL="550069" lvl="1" indent="-257175" defTabSz="6457950">
              <a:buClr>
                <a:schemeClr val="tx2"/>
              </a:buClr>
              <a:buFont typeface="Arial" panose="020B0604020202020204" pitchFamily="34" charset="0"/>
              <a:buChar char="•"/>
            </a:pPr>
            <a:r>
              <a:rPr lang="nl-NL" sz="1800" dirty="0">
                <a:ea typeface="+mn-ea"/>
                <a:cs typeface="+mn-cs"/>
              </a:rPr>
              <a:t>SGLT-2 remmers</a:t>
            </a:r>
          </a:p>
          <a:p>
            <a:pPr marL="342900" indent="-257175" defTabSz="6457950">
              <a:buClr>
                <a:schemeClr val="tx2"/>
              </a:buClr>
              <a:buFont typeface="Arial" panose="020B0604020202020204" pitchFamily="34" charset="0"/>
              <a:buChar char="•"/>
            </a:pPr>
            <a:r>
              <a:rPr lang="nl-NL" sz="1800" dirty="0"/>
              <a:t>Richtlijnen</a:t>
            </a:r>
          </a:p>
        </p:txBody>
      </p:sp>
    </p:spTree>
    <p:extLst>
      <p:ext uri="{BB962C8B-B14F-4D97-AF65-F5344CB8AC3E}">
        <p14:creationId xmlns:p14="http://schemas.microsoft.com/office/powerpoint/2010/main" val="276622404"/>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b="1" dirty="0" smtClean="0"/>
              <a:t>Uitkomsten nieuwere middelen</a:t>
            </a:r>
          </a:p>
          <a:p>
            <a:pPr marL="464344" lvl="1" indent="-257175">
              <a:buClr>
                <a:schemeClr val="tx2"/>
              </a:buClr>
              <a:buFont typeface="Arial" panose="020B0604020202020204" pitchFamily="34" charset="0"/>
              <a:buChar char="•"/>
            </a:pPr>
            <a:r>
              <a:rPr lang="nl-NL" b="1"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dirty="0" smtClean="0"/>
              <a:t>Richtlijnen</a:t>
            </a:r>
          </a:p>
          <a:p>
            <a:pPr marL="257175" indent="-257175">
              <a:buClr>
                <a:schemeClr val="tx2"/>
              </a:buClr>
              <a:buFont typeface="Arial" panose="020B0604020202020204" pitchFamily="34" charset="0"/>
              <a:buChar char="•"/>
            </a:pPr>
            <a:r>
              <a:rPr lang="nl-NL" dirty="0"/>
              <a:t>Implicaties voor de praktijk en conclusies</a:t>
            </a:r>
          </a:p>
          <a:p>
            <a:pPr marL="257175" indent="-257175">
              <a:buClr>
                <a:schemeClr val="tx2"/>
              </a:buClr>
              <a:buFont typeface="Arial" panose="020B0604020202020204" pitchFamily="34" charset="0"/>
              <a:buChar char="•"/>
            </a:pPr>
            <a:endParaRPr lang="nl-NL" dirty="0"/>
          </a:p>
        </p:txBody>
      </p:sp>
    </p:spTree>
    <p:extLst>
      <p:ext uri="{BB962C8B-B14F-4D97-AF65-F5344CB8AC3E}">
        <p14:creationId xmlns:p14="http://schemas.microsoft.com/office/powerpoint/2010/main" val="325673326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F03EC-8051-584D-99E7-4B883F3B19A2}"/>
              </a:ext>
            </a:extLst>
          </p:cNvPr>
          <p:cNvSpPr>
            <a:spLocks noGrp="1"/>
          </p:cNvSpPr>
          <p:nvPr>
            <p:ph type="title"/>
          </p:nvPr>
        </p:nvSpPr>
        <p:spPr>
          <a:xfrm>
            <a:off x="224287" y="2707326"/>
            <a:ext cx="8919713" cy="1362075"/>
          </a:xfrm>
        </p:spPr>
        <p:txBody>
          <a:bodyPr/>
          <a:lstStyle/>
          <a:p>
            <a:r>
              <a:rPr lang="nl-NL" sz="3000" dirty="0" smtClean="0"/>
              <a:t>DPP-4, GLP-1 en SGLT-2</a:t>
            </a:r>
            <a:endParaRPr lang="nl-NL" sz="3000" dirty="0"/>
          </a:p>
        </p:txBody>
      </p:sp>
    </p:spTree>
    <p:extLst>
      <p:ext uri="{BB962C8B-B14F-4D97-AF65-F5344CB8AC3E}">
        <p14:creationId xmlns:p14="http://schemas.microsoft.com/office/powerpoint/2010/main" val="3318546172"/>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415636" y="2405572"/>
            <a:ext cx="8113582" cy="1362075"/>
          </a:xfrm>
        </p:spPr>
        <p:txBody>
          <a:bodyPr/>
          <a:lstStyle/>
          <a:p>
            <a:r>
              <a:rPr lang="nl-NL" dirty="0" smtClean="0"/>
              <a:t>Werkingsmechanisme DPP-4 remmer</a:t>
            </a:r>
            <a:endParaRPr lang="nl-NL" dirty="0"/>
          </a:p>
        </p:txBody>
      </p:sp>
    </p:spTree>
    <p:extLst>
      <p:ext uri="{BB962C8B-B14F-4D97-AF65-F5344CB8AC3E}">
        <p14:creationId xmlns:p14="http://schemas.microsoft.com/office/powerpoint/2010/main" val="2175298536"/>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AutoShape 7"/>
          <p:cNvSpPr>
            <a:spLocks noChangeArrowheads="1"/>
          </p:cNvSpPr>
          <p:nvPr/>
        </p:nvSpPr>
        <p:spPr bwMode="auto">
          <a:xfrm>
            <a:off x="5157278" y="1637641"/>
            <a:ext cx="1966912" cy="720725"/>
          </a:xfrm>
          <a:prstGeom prst="roundRect">
            <a:avLst>
              <a:gd name="adj" fmla="val 16667"/>
            </a:avLst>
          </a:prstGeom>
          <a:solidFill>
            <a:srgbClr val="006980"/>
          </a:solidFill>
          <a:ln w="9525">
            <a:noFill/>
            <a:round/>
            <a:headEnd/>
            <a:tailEnd/>
          </a:ln>
        </p:spPr>
        <p:txBody>
          <a:bodyPr wrap="none"/>
          <a:lstStyle/>
          <a:p>
            <a:pPr algn="ctr"/>
            <a:r>
              <a:rPr lang="en-US" sz="1800" i="0" dirty="0" err="1">
                <a:solidFill>
                  <a:schemeClr val="bg1"/>
                </a:solidFill>
              </a:rPr>
              <a:t>Incretinen</a:t>
            </a:r>
            <a:endParaRPr lang="en-US" sz="1800" i="0" dirty="0">
              <a:solidFill>
                <a:schemeClr val="bg1"/>
              </a:solidFill>
            </a:endParaRPr>
          </a:p>
          <a:p>
            <a:pPr algn="ctr"/>
            <a:r>
              <a:rPr lang="en-US" sz="1800" i="0" dirty="0">
                <a:solidFill>
                  <a:schemeClr val="bg1"/>
                </a:solidFill>
              </a:rPr>
              <a:t>(GLP-1)</a:t>
            </a:r>
          </a:p>
        </p:txBody>
      </p:sp>
      <p:sp>
        <p:nvSpPr>
          <p:cNvPr id="56328" name="AutoShape 8"/>
          <p:cNvSpPr>
            <a:spLocks noChangeArrowheads="1"/>
          </p:cNvSpPr>
          <p:nvPr/>
        </p:nvSpPr>
        <p:spPr bwMode="auto">
          <a:xfrm>
            <a:off x="5111241" y="3080244"/>
            <a:ext cx="1966912" cy="540693"/>
          </a:xfrm>
          <a:prstGeom prst="roundRect">
            <a:avLst>
              <a:gd name="adj" fmla="val 16667"/>
            </a:avLst>
          </a:prstGeom>
          <a:solidFill>
            <a:srgbClr val="006980"/>
          </a:solidFill>
          <a:ln w="9525">
            <a:noFill/>
            <a:round/>
            <a:headEnd/>
            <a:tailEnd/>
          </a:ln>
        </p:spPr>
        <p:txBody>
          <a:bodyPr wrap="none"/>
          <a:lstStyle/>
          <a:p>
            <a:pPr algn="ctr"/>
            <a:r>
              <a:rPr lang="en-US" sz="1800" i="0" dirty="0" err="1">
                <a:solidFill>
                  <a:schemeClr val="bg1"/>
                </a:solidFill>
              </a:rPr>
              <a:t>Actief</a:t>
            </a:r>
            <a:r>
              <a:rPr lang="en-US" sz="1800" i="0" dirty="0">
                <a:solidFill>
                  <a:schemeClr val="bg1"/>
                </a:solidFill>
              </a:rPr>
              <a:t> GLP-1</a:t>
            </a:r>
          </a:p>
        </p:txBody>
      </p:sp>
      <p:sp>
        <p:nvSpPr>
          <p:cNvPr id="56329" name="AutoShape 9"/>
          <p:cNvSpPr>
            <a:spLocks noChangeArrowheads="1"/>
          </p:cNvSpPr>
          <p:nvPr/>
        </p:nvSpPr>
        <p:spPr bwMode="auto">
          <a:xfrm>
            <a:off x="5027476" y="4947579"/>
            <a:ext cx="1966912" cy="479350"/>
          </a:xfrm>
          <a:prstGeom prst="roundRect">
            <a:avLst>
              <a:gd name="adj" fmla="val 16667"/>
            </a:avLst>
          </a:prstGeom>
          <a:solidFill>
            <a:srgbClr val="006980"/>
          </a:solidFill>
          <a:ln w="9525">
            <a:noFill/>
            <a:round/>
            <a:headEnd/>
            <a:tailEnd/>
          </a:ln>
        </p:spPr>
        <p:txBody>
          <a:bodyPr wrap="none"/>
          <a:lstStyle/>
          <a:p>
            <a:pPr algn="ctr"/>
            <a:r>
              <a:rPr lang="en-US" sz="1800" i="0" dirty="0" err="1">
                <a:solidFill>
                  <a:schemeClr val="bg1"/>
                </a:solidFill>
              </a:rPr>
              <a:t>Inactief</a:t>
            </a:r>
            <a:r>
              <a:rPr lang="en-US" sz="1800" i="0" dirty="0">
                <a:solidFill>
                  <a:schemeClr val="bg1"/>
                </a:solidFill>
              </a:rPr>
              <a:t> GLP-1</a:t>
            </a:r>
          </a:p>
        </p:txBody>
      </p:sp>
      <p:sp>
        <p:nvSpPr>
          <p:cNvPr id="56330" name="Line 10"/>
          <p:cNvSpPr>
            <a:spLocks noChangeShapeType="1"/>
          </p:cNvSpPr>
          <p:nvPr/>
        </p:nvSpPr>
        <p:spPr bwMode="auto">
          <a:xfrm flipH="1">
            <a:off x="6057391" y="3617254"/>
            <a:ext cx="9525" cy="1330325"/>
          </a:xfrm>
          <a:prstGeom prst="line">
            <a:avLst/>
          </a:prstGeom>
          <a:noFill/>
          <a:ln w="38100">
            <a:solidFill>
              <a:srgbClr val="006980"/>
            </a:solidFill>
            <a:round/>
            <a:headEnd/>
            <a:tailEnd type="triangle" w="med" len="med"/>
          </a:ln>
        </p:spPr>
        <p:txBody>
          <a:bodyPr/>
          <a:lstStyle/>
          <a:p>
            <a:endParaRPr lang="nl-NL"/>
          </a:p>
        </p:txBody>
      </p:sp>
      <p:sp>
        <p:nvSpPr>
          <p:cNvPr id="51211" name="Line 11"/>
          <p:cNvSpPr>
            <a:spLocks noChangeShapeType="1"/>
          </p:cNvSpPr>
          <p:nvPr/>
        </p:nvSpPr>
        <p:spPr bwMode="auto">
          <a:xfrm>
            <a:off x="6047866" y="2358366"/>
            <a:ext cx="9525" cy="682624"/>
          </a:xfrm>
          <a:prstGeom prst="line">
            <a:avLst/>
          </a:prstGeom>
          <a:noFill/>
          <a:ln w="38100">
            <a:solidFill>
              <a:srgbClr val="006980"/>
            </a:solidFill>
            <a:round/>
            <a:headEnd/>
            <a:tailEnd type="triangle" w="med" len="med"/>
          </a:ln>
        </p:spPr>
        <p:txBody>
          <a:bodyPr/>
          <a:lstStyle/>
          <a:p>
            <a:endParaRPr lang="nl-NL"/>
          </a:p>
        </p:txBody>
      </p:sp>
      <p:sp>
        <p:nvSpPr>
          <p:cNvPr id="51213" name="Oval 13"/>
          <p:cNvSpPr>
            <a:spLocks noChangeArrowheads="1"/>
          </p:cNvSpPr>
          <p:nvPr/>
        </p:nvSpPr>
        <p:spPr bwMode="auto">
          <a:xfrm>
            <a:off x="3468178" y="4301466"/>
            <a:ext cx="1152525" cy="431800"/>
          </a:xfrm>
          <a:prstGeom prst="ellipse">
            <a:avLst/>
          </a:prstGeom>
          <a:solidFill>
            <a:schemeClr val="bg1"/>
          </a:solidFill>
          <a:ln w="9525">
            <a:solidFill>
              <a:schemeClr val="bg1"/>
            </a:solidFill>
            <a:round/>
            <a:headEnd/>
            <a:tailEnd/>
          </a:ln>
        </p:spPr>
        <p:txBody>
          <a:bodyPr wrap="none" anchor="ctr"/>
          <a:lstStyle/>
          <a:p>
            <a:pPr algn="ctr"/>
            <a:r>
              <a:rPr lang="en-US" sz="1800" i="0" dirty="0">
                <a:solidFill>
                  <a:schemeClr val="bg1"/>
                </a:solidFill>
              </a:rPr>
              <a:t>DPP-4R</a:t>
            </a:r>
          </a:p>
        </p:txBody>
      </p:sp>
      <p:sp>
        <p:nvSpPr>
          <p:cNvPr id="51214" name="Line 14"/>
          <p:cNvSpPr>
            <a:spLocks noChangeShapeType="1"/>
          </p:cNvSpPr>
          <p:nvPr/>
        </p:nvSpPr>
        <p:spPr bwMode="auto">
          <a:xfrm>
            <a:off x="3909876" y="4482937"/>
            <a:ext cx="2137990" cy="3175"/>
          </a:xfrm>
          <a:prstGeom prst="line">
            <a:avLst/>
          </a:prstGeom>
          <a:noFill/>
          <a:ln w="38100">
            <a:solidFill>
              <a:srgbClr val="006980"/>
            </a:solidFill>
            <a:round/>
            <a:headEnd/>
            <a:tailEnd type="triangle" w="med" len="med"/>
          </a:ln>
        </p:spPr>
        <p:txBody>
          <a:bodyPr/>
          <a:lstStyle/>
          <a:p>
            <a:endParaRPr lang="nl-NL"/>
          </a:p>
        </p:txBody>
      </p:sp>
      <p:sp>
        <p:nvSpPr>
          <p:cNvPr id="56335" name="Oval 15"/>
          <p:cNvSpPr>
            <a:spLocks noChangeArrowheads="1"/>
          </p:cNvSpPr>
          <p:nvPr/>
        </p:nvSpPr>
        <p:spPr bwMode="auto">
          <a:xfrm>
            <a:off x="3468177" y="2854861"/>
            <a:ext cx="1152525" cy="792162"/>
          </a:xfrm>
          <a:prstGeom prst="ellipse">
            <a:avLst/>
          </a:prstGeom>
          <a:solidFill>
            <a:srgbClr val="FF6600"/>
          </a:solidFill>
          <a:ln w="9525">
            <a:solidFill>
              <a:schemeClr val="bg1"/>
            </a:solidFill>
            <a:round/>
            <a:headEnd/>
            <a:tailEnd/>
          </a:ln>
        </p:spPr>
        <p:txBody>
          <a:bodyPr wrap="none" anchor="ctr"/>
          <a:lstStyle/>
          <a:p>
            <a:pPr algn="ctr"/>
            <a:r>
              <a:rPr lang="en-US" sz="1800" i="0" dirty="0" smtClean="0">
                <a:solidFill>
                  <a:schemeClr val="bg1"/>
                </a:solidFill>
              </a:rPr>
              <a:t>DPP-4</a:t>
            </a:r>
          </a:p>
          <a:p>
            <a:pPr algn="ctr"/>
            <a:r>
              <a:rPr lang="en-US" dirty="0" err="1" smtClean="0">
                <a:solidFill>
                  <a:schemeClr val="bg1"/>
                </a:solidFill>
              </a:rPr>
              <a:t>remmer</a:t>
            </a:r>
            <a:endParaRPr lang="en-US" sz="1800" i="0" dirty="0">
              <a:solidFill>
                <a:schemeClr val="bg1"/>
              </a:solidFill>
            </a:endParaRPr>
          </a:p>
        </p:txBody>
      </p:sp>
      <p:pic>
        <p:nvPicPr>
          <p:cNvPr id="56336" name="Picture 16" descr="MCj04325370000[1]"/>
          <p:cNvPicPr>
            <a:picLocks noChangeAspect="1" noChangeArrowheads="1"/>
          </p:cNvPicPr>
          <p:nvPr/>
        </p:nvPicPr>
        <p:blipFill>
          <a:blip r:embed="rId3" cstate="print"/>
          <a:srcRect/>
          <a:stretch>
            <a:fillRect/>
          </a:stretch>
        </p:blipFill>
        <p:spPr bwMode="auto">
          <a:xfrm>
            <a:off x="5853248" y="4298787"/>
            <a:ext cx="360363" cy="360363"/>
          </a:xfrm>
          <a:prstGeom prst="rect">
            <a:avLst/>
          </a:prstGeom>
          <a:noFill/>
          <a:ln w="9525">
            <a:noFill/>
            <a:miter lim="800000"/>
            <a:headEnd/>
            <a:tailEnd/>
          </a:ln>
        </p:spPr>
      </p:pic>
      <p:sp>
        <p:nvSpPr>
          <p:cNvPr id="18" name="Title 10"/>
          <p:cNvSpPr>
            <a:spLocks noGrp="1"/>
          </p:cNvSpPr>
          <p:nvPr>
            <p:ph type="title"/>
          </p:nvPr>
        </p:nvSpPr>
        <p:spPr>
          <a:xfrm>
            <a:off x="157259" y="358466"/>
            <a:ext cx="7672388" cy="449489"/>
          </a:xfrm>
        </p:spPr>
        <p:txBody>
          <a:bodyPr/>
          <a:lstStyle/>
          <a:p>
            <a:r>
              <a:rPr lang="en-US" sz="2000" dirty="0" err="1">
                <a:solidFill>
                  <a:schemeClr val="tx1"/>
                </a:solidFill>
              </a:rPr>
              <a:t>Werkingsmechanisme</a:t>
            </a:r>
            <a:r>
              <a:rPr lang="en-US" sz="2000" dirty="0">
                <a:solidFill>
                  <a:schemeClr val="tx1"/>
                </a:solidFill>
              </a:rPr>
              <a:t> </a:t>
            </a:r>
            <a:r>
              <a:rPr lang="en-US" sz="2000" dirty="0" smtClean="0">
                <a:solidFill>
                  <a:schemeClr val="tx1"/>
                </a:solidFill>
              </a:rPr>
              <a:t>DPP-4 </a:t>
            </a:r>
            <a:r>
              <a:rPr lang="en-US" sz="2000" dirty="0" err="1">
                <a:solidFill>
                  <a:schemeClr val="tx1"/>
                </a:solidFill>
              </a:rPr>
              <a:t>remming</a:t>
            </a:r>
            <a:endParaRPr lang="en-US" sz="2000" dirty="0">
              <a:solidFill>
                <a:schemeClr val="tx1"/>
              </a:solidFill>
              <a:latin typeface="Arial" pitchFamily="34" charset="0"/>
              <a:cs typeface="Arial" pitchFamily="34" charset="0"/>
            </a:endParaRPr>
          </a:p>
        </p:txBody>
      </p:sp>
      <p:sp>
        <p:nvSpPr>
          <p:cNvPr id="51212" name="AutoShape 12"/>
          <p:cNvSpPr>
            <a:spLocks noChangeArrowheads="1"/>
          </p:cNvSpPr>
          <p:nvPr/>
        </p:nvSpPr>
        <p:spPr bwMode="auto">
          <a:xfrm>
            <a:off x="3468178" y="4278786"/>
            <a:ext cx="1296988" cy="628650"/>
          </a:xfrm>
          <a:prstGeom prst="roundRect">
            <a:avLst>
              <a:gd name="adj" fmla="val 16667"/>
            </a:avLst>
          </a:prstGeom>
          <a:solidFill>
            <a:srgbClr val="FFCC66"/>
          </a:solidFill>
          <a:ln w="9525">
            <a:noFill/>
            <a:round/>
            <a:headEnd/>
            <a:tailEnd/>
          </a:ln>
        </p:spPr>
        <p:txBody>
          <a:bodyPr wrap="none" anchor="b" anchorCtr="1"/>
          <a:lstStyle/>
          <a:p>
            <a:pPr algn="ctr"/>
            <a:r>
              <a:rPr lang="en-US" sz="1800" i="0" dirty="0" smtClean="0"/>
              <a:t>DPP-4</a:t>
            </a:r>
          </a:p>
          <a:p>
            <a:pPr algn="ctr"/>
            <a:r>
              <a:rPr lang="en-US" dirty="0" err="1" smtClean="0"/>
              <a:t>enzym</a:t>
            </a:r>
            <a:endParaRPr lang="en-US" sz="1800" i="0" dirty="0"/>
          </a:p>
        </p:txBody>
      </p:sp>
      <p:sp>
        <p:nvSpPr>
          <p:cNvPr id="2" name="Down Arrow 1"/>
          <p:cNvSpPr/>
          <p:nvPr/>
        </p:nvSpPr>
        <p:spPr bwMode="auto">
          <a:xfrm>
            <a:off x="3782505" y="3639664"/>
            <a:ext cx="558798" cy="691841"/>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400" b="0" i="0" u="none" strike="noStrike" cap="none" normalizeH="0" baseline="0" smtClean="0">
              <a:ln>
                <a:noFill/>
              </a:ln>
              <a:solidFill>
                <a:schemeClr val="tx1"/>
              </a:solidFill>
              <a:effectLst/>
              <a:latin typeface="BISansCond" pitchFamily="2" charset="0"/>
            </a:endParaRPr>
          </a:p>
        </p:txBody>
      </p:sp>
    </p:spTree>
    <p:extLst>
      <p:ext uri="{BB962C8B-B14F-4D97-AF65-F5344CB8AC3E}">
        <p14:creationId xmlns:p14="http://schemas.microsoft.com/office/powerpoint/2010/main" val="19360960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anim calcmode="lin" valueType="num">
                                      <p:cBhvr>
                                        <p:cTn id="7" dur="500" fill="hold"/>
                                        <p:tgtEl>
                                          <p:spTgt spid="56335"/>
                                        </p:tgtEl>
                                        <p:attrNameLst>
                                          <p:attrName>ppt_w</p:attrName>
                                        </p:attrNameLst>
                                      </p:cBhvr>
                                      <p:tavLst>
                                        <p:tav tm="0">
                                          <p:val>
                                            <p:fltVal val="0"/>
                                          </p:val>
                                        </p:tav>
                                        <p:tav tm="100000">
                                          <p:val>
                                            <p:strVal val="#ppt_w"/>
                                          </p:val>
                                        </p:tav>
                                      </p:tavLst>
                                    </p:anim>
                                    <p:anim calcmode="lin" valueType="num">
                                      <p:cBhvr>
                                        <p:cTn id="8" dur="500" fill="hold"/>
                                        <p:tgtEl>
                                          <p:spTgt spid="56335"/>
                                        </p:tgtEl>
                                        <p:attrNameLst>
                                          <p:attrName>ppt_h</p:attrName>
                                        </p:attrNameLst>
                                      </p:cBhvr>
                                      <p:tavLst>
                                        <p:tav tm="0">
                                          <p:val>
                                            <p:fltVal val="0"/>
                                          </p:val>
                                        </p:tav>
                                        <p:tav tm="100000">
                                          <p:val>
                                            <p:strVal val="#ppt_h"/>
                                          </p:val>
                                        </p:tav>
                                      </p:tavLst>
                                    </p:anim>
                                    <p:animEffect transition="in" filter="fade">
                                      <p:cBhvr>
                                        <p:cTn id="9" dur="500"/>
                                        <p:tgtEl>
                                          <p:spTgt spid="56335"/>
                                        </p:tgtEl>
                                      </p:cBhvr>
                                    </p:animEffect>
                                  </p:childTnLst>
                                </p:cTn>
                              </p:par>
                            </p:childTnLst>
                          </p:cTn>
                        </p:par>
                        <p:par>
                          <p:cTn id="10" fill="hold">
                            <p:stCondLst>
                              <p:cond delay="500"/>
                            </p:stCondLst>
                            <p:childTnLst>
                              <p:par>
                                <p:cTn id="11" presetID="0" presetClass="path" presetSubtype="0" accel="50000" decel="50000" fill="hold" grpId="1" nodeType="afterEffect">
                                  <p:stCondLst>
                                    <p:cond delay="0"/>
                                  </p:stCondLst>
                                  <p:childTnLst>
                                    <p:animMotion origin="layout" path="M 0 0 C 0 0 0 0.18264 0 0.36551 " pathEditMode="relative" ptsTypes="aA">
                                      <p:cBhvr>
                                        <p:cTn id="12" dur="2000" fill="hold"/>
                                        <p:tgtEl>
                                          <p:spTgt spid="56335"/>
                                        </p:tgtEl>
                                        <p:attrNameLst>
                                          <p:attrName>ppt_x</p:attrName>
                                          <p:attrName>ppt_y</p:attrName>
                                        </p:attrNameLst>
                                      </p:cBhvr>
                                    </p:animMotion>
                                  </p:childTnLst>
                                </p:cTn>
                              </p:par>
                            </p:childTnLst>
                          </p:cTn>
                        </p:par>
                        <p:par>
                          <p:cTn id="13" fill="hold">
                            <p:stCondLst>
                              <p:cond delay="2500"/>
                            </p:stCondLst>
                            <p:childTnLst>
                              <p:par>
                                <p:cTn id="14" presetID="53" presetClass="entr" presetSubtype="0" fill="hold" nodeType="afterEffect">
                                  <p:stCondLst>
                                    <p:cond delay="1000"/>
                                  </p:stCondLst>
                                  <p:childTnLst>
                                    <p:set>
                                      <p:cBhvr>
                                        <p:cTn id="15" dur="1" fill="hold">
                                          <p:stCondLst>
                                            <p:cond delay="0"/>
                                          </p:stCondLst>
                                        </p:cTn>
                                        <p:tgtEl>
                                          <p:spTgt spid="56336"/>
                                        </p:tgtEl>
                                        <p:attrNameLst>
                                          <p:attrName>style.visibility</p:attrName>
                                        </p:attrNameLst>
                                      </p:cBhvr>
                                      <p:to>
                                        <p:strVal val="visible"/>
                                      </p:to>
                                    </p:set>
                                    <p:anim calcmode="lin" valueType="num">
                                      <p:cBhvr>
                                        <p:cTn id="16" dur="500" fill="hold"/>
                                        <p:tgtEl>
                                          <p:spTgt spid="56336"/>
                                        </p:tgtEl>
                                        <p:attrNameLst>
                                          <p:attrName>ppt_w</p:attrName>
                                        </p:attrNameLst>
                                      </p:cBhvr>
                                      <p:tavLst>
                                        <p:tav tm="0">
                                          <p:val>
                                            <p:fltVal val="0"/>
                                          </p:val>
                                        </p:tav>
                                        <p:tav tm="100000">
                                          <p:val>
                                            <p:strVal val="#ppt_w"/>
                                          </p:val>
                                        </p:tav>
                                      </p:tavLst>
                                    </p:anim>
                                    <p:anim calcmode="lin" valueType="num">
                                      <p:cBhvr>
                                        <p:cTn id="17" dur="500" fill="hold"/>
                                        <p:tgtEl>
                                          <p:spTgt spid="56336"/>
                                        </p:tgtEl>
                                        <p:attrNameLst>
                                          <p:attrName>ppt_h</p:attrName>
                                        </p:attrNameLst>
                                      </p:cBhvr>
                                      <p:tavLst>
                                        <p:tav tm="0">
                                          <p:val>
                                            <p:fltVal val="0"/>
                                          </p:val>
                                        </p:tav>
                                        <p:tav tm="100000">
                                          <p:val>
                                            <p:strVal val="#ppt_h"/>
                                          </p:val>
                                        </p:tav>
                                      </p:tavLst>
                                    </p:anim>
                                    <p:animEffect transition="in" filter="fade">
                                      <p:cBhvr>
                                        <p:cTn id="18" dur="500"/>
                                        <p:tgtEl>
                                          <p:spTgt spid="56336"/>
                                        </p:tgtEl>
                                      </p:cBhvr>
                                    </p:animEffect>
                                  </p:childTnLst>
                                </p:cTn>
                              </p:par>
                            </p:childTnLst>
                          </p:cTn>
                        </p:par>
                        <p:par>
                          <p:cTn id="19" fill="hold">
                            <p:stCondLst>
                              <p:cond delay="4000"/>
                            </p:stCondLst>
                            <p:childTnLst>
                              <p:par>
                                <p:cTn id="20" presetID="10" presetClass="exit" presetSubtype="0" fill="hold" grpId="0" nodeType="afterEffect">
                                  <p:stCondLst>
                                    <p:cond delay="500"/>
                                  </p:stCondLst>
                                  <p:childTnLst>
                                    <p:animEffect transition="out" filter="fade">
                                      <p:cBhvr>
                                        <p:cTn id="21" dur="2000"/>
                                        <p:tgtEl>
                                          <p:spTgt spid="56330"/>
                                        </p:tgtEl>
                                      </p:cBhvr>
                                    </p:animEffect>
                                    <p:set>
                                      <p:cBhvr>
                                        <p:cTn id="22" dur="1" fill="hold">
                                          <p:stCondLst>
                                            <p:cond delay="1999"/>
                                          </p:stCondLst>
                                        </p:cTn>
                                        <p:tgtEl>
                                          <p:spTgt spid="56330"/>
                                        </p:tgtEl>
                                        <p:attrNameLst>
                                          <p:attrName>style.visibility</p:attrName>
                                        </p:attrNameLst>
                                      </p:cBhvr>
                                      <p:to>
                                        <p:strVal val="hidden"/>
                                      </p:to>
                                    </p:set>
                                  </p:childTnLst>
                                </p:cTn>
                              </p:par>
                            </p:childTnLst>
                          </p:cTn>
                        </p:par>
                        <p:par>
                          <p:cTn id="23" fill="hold">
                            <p:stCondLst>
                              <p:cond delay="6500"/>
                            </p:stCondLst>
                            <p:childTnLst>
                              <p:par>
                                <p:cTn id="24" presetID="10" presetClass="exit" presetSubtype="0" fill="hold" grpId="0" nodeType="afterEffect">
                                  <p:stCondLst>
                                    <p:cond delay="1000"/>
                                  </p:stCondLst>
                                  <p:childTnLst>
                                    <p:animEffect transition="out" filter="fade">
                                      <p:cBhvr>
                                        <p:cTn id="25" dur="2000"/>
                                        <p:tgtEl>
                                          <p:spTgt spid="56329"/>
                                        </p:tgtEl>
                                      </p:cBhvr>
                                    </p:animEffect>
                                    <p:set>
                                      <p:cBhvr>
                                        <p:cTn id="26" dur="1" fill="hold">
                                          <p:stCondLst>
                                            <p:cond delay="1999"/>
                                          </p:stCondLst>
                                        </p:cTn>
                                        <p:tgtEl>
                                          <p:spTgt spid="56329"/>
                                        </p:tgtEl>
                                        <p:attrNameLst>
                                          <p:attrName>style.visibility</p:attrName>
                                        </p:attrNameLst>
                                      </p:cBhvr>
                                      <p:to>
                                        <p:strVal val="hidden"/>
                                      </p:to>
                                    </p:set>
                                  </p:childTnLst>
                                </p:cTn>
                              </p:par>
                            </p:childTnLst>
                          </p:cTn>
                        </p:par>
                        <p:par>
                          <p:cTn id="27" fill="hold">
                            <p:stCondLst>
                              <p:cond delay="9500"/>
                            </p:stCondLst>
                            <p:childTnLst>
                              <p:par>
                                <p:cTn id="28" presetID="6" presetClass="emph" presetSubtype="0" fill="hold" grpId="0" nodeType="afterEffect">
                                  <p:stCondLst>
                                    <p:cond delay="0"/>
                                  </p:stCondLst>
                                  <p:childTnLst>
                                    <p:animScale>
                                      <p:cBhvr>
                                        <p:cTn id="29" dur="2000" fill="hold"/>
                                        <p:tgtEl>
                                          <p:spTgt spid="563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P spid="56329" grpId="0" animBg="1"/>
      <p:bldP spid="56330" grpId="0" animBg="1"/>
      <p:bldP spid="56335" grpId="0" animBg="1"/>
      <p:bldP spid="5633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000" dirty="0">
                <a:solidFill>
                  <a:srgbClr val="003366"/>
                </a:solidFill>
              </a:rPr>
              <a:t>DPP4 remmers </a:t>
            </a:r>
            <a:r>
              <a:rPr lang="en-GB" sz="2000" dirty="0" err="1">
                <a:solidFill>
                  <a:srgbClr val="003366"/>
                </a:solidFill>
              </a:rPr>
              <a:t>verminderen</a:t>
            </a:r>
            <a:r>
              <a:rPr lang="en-GB" sz="2000" dirty="0">
                <a:solidFill>
                  <a:srgbClr val="003366"/>
                </a:solidFill>
              </a:rPr>
              <a:t> </a:t>
            </a:r>
            <a:r>
              <a:rPr lang="en-GB" sz="2000" dirty="0" err="1">
                <a:solidFill>
                  <a:srgbClr val="003366"/>
                </a:solidFill>
              </a:rPr>
              <a:t>afbraak</a:t>
            </a:r>
            <a:r>
              <a:rPr lang="en-GB" sz="2000" dirty="0">
                <a:solidFill>
                  <a:srgbClr val="003366"/>
                </a:solidFill>
              </a:rPr>
              <a:t> van </a:t>
            </a:r>
            <a:r>
              <a:rPr lang="en-GB" sz="2000" dirty="0" err="1">
                <a:solidFill>
                  <a:srgbClr val="003366"/>
                </a:solidFill>
              </a:rPr>
              <a:t>endogeen</a:t>
            </a:r>
            <a:r>
              <a:rPr lang="en-GB" sz="2000" dirty="0">
                <a:solidFill>
                  <a:srgbClr val="003366"/>
                </a:solidFill>
              </a:rPr>
              <a:t> GLP1</a:t>
            </a:r>
            <a:endParaRPr lang="nl-NL" sz="20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075" y="2496211"/>
            <a:ext cx="1771422" cy="2873914"/>
          </a:xfrm>
          <a:prstGeom prst="rect">
            <a:avLst/>
          </a:prstGeom>
        </p:spPr>
      </p:pic>
      <p:sp>
        <p:nvSpPr>
          <p:cNvPr id="9" name="TextBox 8"/>
          <p:cNvSpPr txBox="1"/>
          <p:nvPr/>
        </p:nvSpPr>
        <p:spPr>
          <a:xfrm>
            <a:off x="4498729" y="1835844"/>
            <a:ext cx="1371433" cy="284691"/>
          </a:xfrm>
          <a:prstGeom prst="rect">
            <a:avLst/>
          </a:prstGeom>
          <a:solidFill>
            <a:schemeClr val="bg1"/>
          </a:solidFill>
          <a:ln w="19050">
            <a:solidFill>
              <a:schemeClr val="accent2"/>
            </a:solidFill>
          </a:ln>
        </p:spPr>
        <p:txBody>
          <a:bodyPr wrap="square" lIns="68576" tIns="34289" rIns="68576" bIns="34289" rtlCol="0">
            <a:spAutoFit/>
          </a:bodyPr>
          <a:lstStyle/>
          <a:p>
            <a:pPr algn="ctr"/>
            <a:r>
              <a:rPr lang="en-US" dirty="0" err="1"/>
              <a:t>Inactieve</a:t>
            </a:r>
            <a:r>
              <a:rPr lang="en-US" dirty="0"/>
              <a:t> GLP-1</a:t>
            </a:r>
          </a:p>
        </p:txBody>
      </p:sp>
      <p:sp>
        <p:nvSpPr>
          <p:cNvPr id="10" name="TextBox 9"/>
          <p:cNvSpPr txBox="1"/>
          <p:nvPr/>
        </p:nvSpPr>
        <p:spPr>
          <a:xfrm>
            <a:off x="6520656" y="1904775"/>
            <a:ext cx="1161586" cy="253914"/>
          </a:xfrm>
          <a:prstGeom prst="rect">
            <a:avLst/>
          </a:prstGeom>
          <a:noFill/>
        </p:spPr>
        <p:txBody>
          <a:bodyPr wrap="square" lIns="68576" tIns="34289" rIns="68576" bIns="34289" rtlCol="0">
            <a:spAutoFit/>
          </a:bodyPr>
          <a:lstStyle/>
          <a:p>
            <a:pPr algn="ctr"/>
            <a:r>
              <a:rPr lang="en-US" sz="1200" dirty="0"/>
              <a:t>Pancreas</a:t>
            </a:r>
          </a:p>
        </p:txBody>
      </p:sp>
      <p:sp>
        <p:nvSpPr>
          <p:cNvPr id="11" name="TextBox 10"/>
          <p:cNvSpPr txBox="1"/>
          <p:nvPr/>
        </p:nvSpPr>
        <p:spPr>
          <a:xfrm>
            <a:off x="429115" y="2089215"/>
            <a:ext cx="1406994" cy="284691"/>
          </a:xfrm>
          <a:prstGeom prst="rect">
            <a:avLst/>
          </a:prstGeom>
          <a:noFill/>
          <a:ln w="19050">
            <a:solidFill>
              <a:schemeClr val="accent3"/>
            </a:solidFill>
          </a:ln>
        </p:spPr>
        <p:txBody>
          <a:bodyPr wrap="square" lIns="68576" tIns="34289" rIns="68576" bIns="34289" rtlCol="0">
            <a:spAutoFit/>
          </a:bodyPr>
          <a:lstStyle/>
          <a:p>
            <a:pPr algn="ctr"/>
            <a:r>
              <a:rPr lang="en-US" dirty="0" err="1">
                <a:solidFill>
                  <a:srgbClr val="004386"/>
                </a:solidFill>
              </a:rPr>
              <a:t>Voedselinname</a:t>
            </a:r>
            <a:endParaRPr lang="en-US" dirty="0">
              <a:solidFill>
                <a:srgbClr val="004386"/>
              </a:solidFill>
            </a:endParaRPr>
          </a:p>
        </p:txBody>
      </p:sp>
      <p:sp>
        <p:nvSpPr>
          <p:cNvPr id="12" name="TextBox 11"/>
          <p:cNvSpPr txBox="1"/>
          <p:nvPr/>
        </p:nvSpPr>
        <p:spPr>
          <a:xfrm>
            <a:off x="506819" y="2907539"/>
            <a:ext cx="1121881" cy="253914"/>
          </a:xfrm>
          <a:prstGeom prst="rect">
            <a:avLst/>
          </a:prstGeom>
          <a:noFill/>
        </p:spPr>
        <p:txBody>
          <a:bodyPr wrap="square" lIns="68576" tIns="34289" rIns="68576" bIns="34289" rtlCol="0">
            <a:spAutoFit/>
          </a:bodyPr>
          <a:lstStyle/>
          <a:p>
            <a:pPr algn="ctr"/>
            <a:r>
              <a:rPr lang="en-US" sz="1200" dirty="0" err="1">
                <a:solidFill>
                  <a:srgbClr val="004386"/>
                </a:solidFill>
              </a:rPr>
              <a:t>Maag</a:t>
            </a:r>
            <a:endParaRPr lang="en-US" sz="1200" dirty="0">
              <a:solidFill>
                <a:srgbClr val="004386"/>
              </a:solidFill>
            </a:endParaRPr>
          </a:p>
        </p:txBody>
      </p:sp>
      <p:sp>
        <p:nvSpPr>
          <p:cNvPr id="13" name="TextBox 12"/>
          <p:cNvSpPr txBox="1"/>
          <p:nvPr/>
        </p:nvSpPr>
        <p:spPr>
          <a:xfrm>
            <a:off x="7682263" y="3924544"/>
            <a:ext cx="1110921" cy="253914"/>
          </a:xfrm>
          <a:prstGeom prst="rect">
            <a:avLst/>
          </a:prstGeom>
          <a:noFill/>
        </p:spPr>
        <p:txBody>
          <a:bodyPr wrap="square" lIns="68576" tIns="34289" rIns="68576" bIns="34289" rtlCol="0">
            <a:spAutoFit/>
          </a:bodyPr>
          <a:lstStyle/>
          <a:p>
            <a:pPr algn="ctr"/>
            <a:r>
              <a:rPr lang="el-GR" sz="1200" dirty="0"/>
              <a:t>β</a:t>
            </a:r>
            <a:r>
              <a:rPr lang="en-US" sz="1200" dirty="0"/>
              <a:t>-</a:t>
            </a:r>
            <a:r>
              <a:rPr lang="en-US" sz="1200" dirty="0" err="1"/>
              <a:t>cellen</a:t>
            </a:r>
            <a:endParaRPr lang="en-US" sz="1200" dirty="0"/>
          </a:p>
        </p:txBody>
      </p:sp>
      <p:sp>
        <p:nvSpPr>
          <p:cNvPr id="14" name="TextBox 13"/>
          <p:cNvSpPr txBox="1"/>
          <p:nvPr/>
        </p:nvSpPr>
        <p:spPr>
          <a:xfrm>
            <a:off x="1443324" y="4780424"/>
            <a:ext cx="1171561" cy="438580"/>
          </a:xfrm>
          <a:prstGeom prst="rect">
            <a:avLst/>
          </a:prstGeom>
          <a:noFill/>
        </p:spPr>
        <p:txBody>
          <a:bodyPr wrap="square" lIns="68576" tIns="34289" rIns="68576" bIns="34289" rtlCol="0">
            <a:spAutoFit/>
          </a:bodyPr>
          <a:lstStyle/>
          <a:p>
            <a:pPr algn="ctr"/>
            <a:r>
              <a:rPr lang="en-US" sz="1200" dirty="0" err="1"/>
              <a:t>Dikke</a:t>
            </a:r>
            <a:r>
              <a:rPr lang="en-US" sz="1200" dirty="0"/>
              <a:t> </a:t>
            </a:r>
            <a:r>
              <a:rPr lang="en-US" sz="1200" dirty="0" err="1">
                <a:solidFill>
                  <a:srgbClr val="004386"/>
                </a:solidFill>
              </a:rPr>
              <a:t>darm</a:t>
            </a:r>
            <a:endParaRPr lang="en-US" sz="1200" dirty="0">
              <a:solidFill>
                <a:srgbClr val="004386"/>
              </a:solidFill>
            </a:endParaRPr>
          </a:p>
          <a:p>
            <a:pPr algn="ctr"/>
            <a:endParaRPr lang="en-US" sz="1200" dirty="0"/>
          </a:p>
        </p:txBody>
      </p:sp>
      <p:sp>
        <p:nvSpPr>
          <p:cNvPr id="15" name="AutoShape 39"/>
          <p:cNvSpPr>
            <a:spLocks noChangeArrowheads="1"/>
          </p:cNvSpPr>
          <p:nvPr>
            <p:custDataLst>
              <p:tags r:id="rId1"/>
            </p:custDataLst>
          </p:nvPr>
        </p:nvSpPr>
        <p:spPr bwMode="auto">
          <a:xfrm>
            <a:off x="1358684" y="2543844"/>
            <a:ext cx="729487" cy="941115"/>
          </a:xfrm>
          <a:prstGeom prst="rect">
            <a:avLst/>
          </a:prstGeom>
          <a:noFill/>
          <a:ln w="28575">
            <a:solidFill>
              <a:schemeClr val="tx1"/>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txBody>
          <a:bodyPr wrap="none" anchor="ctr"/>
          <a:lstStyle/>
          <a:p>
            <a:pPr defTabSz="457200" eaLnBrk="1" fontAlgn="auto" hangingPunct="1">
              <a:spcBef>
                <a:spcPts val="0"/>
              </a:spcBef>
              <a:spcAft>
                <a:spcPts val="0"/>
              </a:spcAft>
              <a:defRPr/>
            </a:pPr>
            <a:endParaRPr lang="de-DE" dirty="0">
              <a:solidFill>
                <a:srgbClr val="53575E"/>
              </a:solidFill>
              <a:latin typeface="Arial" pitchFamily="34" charset="0"/>
              <a:ea typeface="Arial Unicode MS" pitchFamily="34" charset="-128"/>
              <a:cs typeface="Arial" pitchFamily="34" charset="0"/>
            </a:endParaRPr>
          </a:p>
        </p:txBody>
      </p:sp>
      <p:sp>
        <p:nvSpPr>
          <p:cNvPr id="16" name="TextBox 24"/>
          <p:cNvSpPr>
            <a:spLocks noChangeArrowheads="1"/>
          </p:cNvSpPr>
          <p:nvPr>
            <p:custDataLst>
              <p:tags r:id="rId2"/>
            </p:custDataLst>
          </p:nvPr>
        </p:nvSpPr>
        <p:spPr bwMode="auto">
          <a:xfrm>
            <a:off x="2878504" y="3460210"/>
            <a:ext cx="2840809" cy="1416949"/>
          </a:xfrm>
          <a:prstGeom prst="rect">
            <a:avLst/>
          </a:prstGeom>
          <a:solidFill>
            <a:schemeClr val="accent3">
              <a:lumMod val="20000"/>
              <a:lumOff val="80000"/>
            </a:schemeClr>
          </a:solidFill>
          <a:ln w="19050">
            <a:solidFill>
              <a:srgbClr val="000000"/>
            </a:solidFill>
            <a:miter lim="800000"/>
            <a:headEnd/>
            <a:tailEnd/>
          </a:ln>
          <a:extLst/>
        </p:spPr>
        <p:txBody>
          <a:bodyPr/>
          <a:lstStyle/>
          <a:p>
            <a:pPr algn="ctr"/>
            <a:r>
              <a:rPr lang="en-US" dirty="0"/>
              <a:t>ACTIEVE GLP-1</a:t>
            </a:r>
          </a:p>
          <a:p>
            <a:pPr>
              <a:spcBef>
                <a:spcPts val="300"/>
              </a:spcBef>
              <a:spcAft>
                <a:spcPts val="300"/>
              </a:spcAft>
            </a:pPr>
            <a:r>
              <a:rPr lang="en-US" sz="1000" dirty="0"/>
              <a:t>- </a:t>
            </a:r>
            <a:r>
              <a:rPr lang="en-US" sz="1000" dirty="0" err="1"/>
              <a:t>Vertraagt</a:t>
            </a:r>
            <a:r>
              <a:rPr lang="en-US" sz="1000" dirty="0"/>
              <a:t> </a:t>
            </a:r>
            <a:r>
              <a:rPr lang="en-US" sz="1000" dirty="0" err="1"/>
              <a:t>maagontlediging</a:t>
            </a:r>
            <a:endParaRPr lang="en-US" sz="1000" dirty="0"/>
          </a:p>
          <a:p>
            <a:pPr>
              <a:spcBef>
                <a:spcPts val="300"/>
              </a:spcBef>
              <a:spcAft>
                <a:spcPts val="300"/>
              </a:spcAft>
            </a:pPr>
            <a:r>
              <a:rPr lang="en-US" sz="1000" dirty="0"/>
              <a:t>- </a:t>
            </a:r>
            <a:r>
              <a:rPr lang="en-US" sz="1000" dirty="0" err="1"/>
              <a:t>Stimuleert</a:t>
            </a:r>
            <a:r>
              <a:rPr lang="en-US" sz="1000" dirty="0"/>
              <a:t> glucose-</a:t>
            </a:r>
            <a:r>
              <a:rPr lang="en-US" sz="1000" dirty="0" err="1"/>
              <a:t>afhankelijke</a:t>
            </a:r>
            <a:r>
              <a:rPr lang="en-US" sz="1000" dirty="0"/>
              <a:t> </a:t>
            </a:r>
            <a:r>
              <a:rPr lang="en-US" sz="1000" dirty="0" err="1"/>
              <a:t>insuline</a:t>
            </a:r>
            <a:r>
              <a:rPr lang="en-US" sz="1000" dirty="0"/>
              <a:t>   </a:t>
            </a:r>
            <a:r>
              <a:rPr lang="en-US" sz="1000" dirty="0" err="1"/>
              <a:t>secretie</a:t>
            </a:r>
            <a:endParaRPr lang="en-US" sz="1000" dirty="0"/>
          </a:p>
          <a:p>
            <a:pPr>
              <a:spcBef>
                <a:spcPts val="300"/>
              </a:spcBef>
              <a:spcAft>
                <a:spcPts val="300"/>
              </a:spcAft>
              <a:tabLst>
                <a:tab pos="95250" algn="l"/>
              </a:tabLst>
            </a:pPr>
            <a:r>
              <a:rPr lang="en-US" sz="1000" dirty="0"/>
              <a:t>- </a:t>
            </a:r>
            <a:r>
              <a:rPr lang="en-US" sz="1000" dirty="0" err="1"/>
              <a:t>Onderdrukt</a:t>
            </a:r>
            <a:r>
              <a:rPr lang="en-US" sz="1000" dirty="0"/>
              <a:t> </a:t>
            </a:r>
            <a:r>
              <a:rPr lang="en-US" sz="1000" dirty="0" err="1"/>
              <a:t>postprandiale</a:t>
            </a:r>
            <a:r>
              <a:rPr lang="en-US" sz="1000" dirty="0"/>
              <a:t> glucagon </a:t>
            </a:r>
            <a:r>
              <a:rPr lang="en-US" sz="1000" dirty="0" err="1"/>
              <a:t>secretie</a:t>
            </a:r>
            <a:endParaRPr lang="en-US" sz="1000" dirty="0"/>
          </a:p>
        </p:txBody>
      </p:sp>
      <p:cxnSp>
        <p:nvCxnSpPr>
          <p:cNvPr id="17" name="Straight Arrow Connector 16"/>
          <p:cNvCxnSpPr>
            <a:stCxn id="15" idx="3"/>
            <a:endCxn id="16" idx="1"/>
          </p:cNvCxnSpPr>
          <p:nvPr/>
        </p:nvCxnSpPr>
        <p:spPr>
          <a:xfrm>
            <a:off x="2088171" y="3014402"/>
            <a:ext cx="790333" cy="1154283"/>
          </a:xfrm>
          <a:prstGeom prst="straightConnector1">
            <a:avLst/>
          </a:prstGeom>
          <a:noFill/>
          <a:ln w="28575">
            <a:solidFill>
              <a:srgbClr val="000000"/>
            </a:solidFill>
            <a:round/>
            <a:headEnd type="triangle" w="med" len="med"/>
            <a:tailEnd type="none" w="med" len="med"/>
          </a:ln>
          <a:extLst>
            <a:ext uri="{909E8E84-426E-40DD-AFC4-6F175D3DCCD1}">
              <a14:hiddenFill xmlns:a14="http://schemas.microsoft.com/office/drawing/2010/main">
                <a:noFill/>
              </a14:hiddenFill>
            </a:ext>
          </a:extLst>
        </p:spPr>
      </p:cxn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6007" y="2022495"/>
            <a:ext cx="1913450" cy="1391704"/>
          </a:xfrm>
          <a:prstGeom prst="rect">
            <a:avLst/>
          </a:prstGeom>
        </p:spPr>
      </p:pic>
      <p:sp>
        <p:nvSpPr>
          <p:cNvPr id="19" name="AutoShape 39"/>
          <p:cNvSpPr>
            <a:spLocks noChangeArrowheads="1"/>
          </p:cNvSpPr>
          <p:nvPr>
            <p:custDataLst>
              <p:tags r:id="rId3"/>
            </p:custDataLst>
          </p:nvPr>
        </p:nvSpPr>
        <p:spPr bwMode="auto">
          <a:xfrm>
            <a:off x="7126620" y="2400030"/>
            <a:ext cx="383510" cy="197163"/>
          </a:xfrm>
          <a:prstGeom prst="rect">
            <a:avLst/>
          </a:prstGeom>
          <a:noFill/>
          <a:ln w="19050">
            <a:solidFill>
              <a:schemeClr val="accent1"/>
            </a:solidFill>
            <a:round/>
            <a:headEnd type="none" w="med" len="med"/>
            <a:tailEnd type="arrow" w="med" len="med"/>
          </a:ln>
          <a:effectLst>
            <a:glow rad="25400">
              <a:schemeClr val="bg1"/>
            </a:glow>
          </a:effectLst>
          <a:extLst>
            <a:ext uri="{909E8E84-426E-40DD-AFC4-6F175D3DCCD1}">
              <a14:hiddenFill xmlns:a14="http://schemas.microsoft.com/office/drawing/2010/main">
                <a:noFill/>
              </a14:hiddenFill>
            </a:ext>
          </a:extLst>
        </p:spPr>
        <p:txBody>
          <a:bodyPr wrap="none" anchor="ctr"/>
          <a:lstStyle/>
          <a:p>
            <a:pPr defTabSz="457200" eaLnBrk="1" fontAlgn="auto" hangingPunct="1">
              <a:spcBef>
                <a:spcPts val="0"/>
              </a:spcBef>
              <a:spcAft>
                <a:spcPts val="0"/>
              </a:spcAft>
              <a:defRPr/>
            </a:pPr>
            <a:endParaRPr lang="de-DE" dirty="0">
              <a:solidFill>
                <a:srgbClr val="53575E"/>
              </a:solidFill>
              <a:latin typeface="Arial" pitchFamily="34" charset="0"/>
              <a:ea typeface="Arial Unicode MS" pitchFamily="34" charset="-128"/>
              <a:cs typeface="Arial"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0293" y="3146949"/>
            <a:ext cx="820554" cy="687058"/>
          </a:xfrm>
          <a:prstGeom prst="rect">
            <a:avLst/>
          </a:prstGeom>
          <a:ln>
            <a:solidFill>
              <a:srgbClr val="000000"/>
            </a:solidFill>
          </a:ln>
        </p:spPr>
      </p:pic>
      <p:cxnSp>
        <p:nvCxnSpPr>
          <p:cNvPr id="21" name="Elbow Connector 20"/>
          <p:cNvCxnSpPr>
            <a:stCxn id="19" idx="2"/>
            <a:endCxn id="20" idx="1"/>
          </p:cNvCxnSpPr>
          <p:nvPr/>
        </p:nvCxnSpPr>
        <p:spPr>
          <a:xfrm rot="16200000" flipH="1">
            <a:off x="7197718" y="2717875"/>
            <a:ext cx="893285" cy="651918"/>
          </a:xfrm>
          <a:prstGeom prst="bentConnector2">
            <a:avLst/>
          </a:prstGeom>
          <a:ln>
            <a:solidFill>
              <a:schemeClr val="accent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3221228" y="1986142"/>
            <a:ext cx="600493" cy="831554"/>
            <a:chOff x="2553733" y="1698650"/>
            <a:chExt cx="600493" cy="831554"/>
          </a:xfrm>
        </p:grpSpPr>
        <p:sp>
          <p:nvSpPr>
            <p:cNvPr id="23" name="Line 220"/>
            <p:cNvSpPr>
              <a:spLocks noChangeShapeType="1"/>
            </p:cNvSpPr>
            <p:nvPr>
              <p:custDataLst>
                <p:tags r:id="rId4"/>
              </p:custDataLst>
            </p:nvPr>
          </p:nvSpPr>
          <p:spPr bwMode="gray">
            <a:xfrm rot="16200000">
              <a:off x="3023181" y="2399235"/>
              <a:ext cx="261938" cy="0"/>
            </a:xfrm>
            <a:prstGeom prst="line">
              <a:avLst/>
            </a:prstGeom>
            <a:noFill/>
            <a:ln w="28575" algn="ctr">
              <a:solidFill>
                <a:schemeClr val="accent5"/>
              </a:solidFill>
              <a:round/>
              <a:headEnd/>
              <a:tailEnd/>
            </a:ln>
          </p:spPr>
          <p:txBody>
            <a:bodyPr wrap="none" lIns="68558" tIns="34280" rIns="68558" bIns="34280" anchor="ctr"/>
            <a:lstStyle/>
            <a:p>
              <a:pPr fontAlgn="base">
                <a:spcBef>
                  <a:spcPct val="0"/>
                </a:spcBef>
                <a:spcAft>
                  <a:spcPct val="0"/>
                </a:spcAft>
              </a:pPr>
              <a:endParaRPr lang="en-US" sz="1350" dirty="0">
                <a:solidFill>
                  <a:srgbClr val="53575E"/>
                </a:solidFill>
                <a:latin typeface="Arial" charset="0"/>
                <a:cs typeface="Arial" charset="0"/>
              </a:endParaRPr>
            </a:p>
          </p:txBody>
        </p:sp>
        <p:cxnSp>
          <p:nvCxnSpPr>
            <p:cNvPr id="24" name="Elbow Connector 23"/>
            <p:cNvCxnSpPr/>
            <p:nvPr/>
          </p:nvCxnSpPr>
          <p:spPr>
            <a:xfrm rot="16200000" flipH="1">
              <a:off x="2497335" y="1755048"/>
              <a:ext cx="713290" cy="600493"/>
            </a:xfrm>
            <a:prstGeom prst="bentConnector3">
              <a:avLst>
                <a:gd name="adj1" fmla="val 99306"/>
              </a:avLst>
            </a:prstGeom>
            <a:ln w="28575">
              <a:solidFill>
                <a:schemeClr val="accent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p:nvPr/>
        </p:nvCxnSpPr>
        <p:spPr>
          <a:xfrm>
            <a:off x="1485386" y="2328684"/>
            <a:ext cx="0" cy="268510"/>
          </a:xfrm>
          <a:prstGeom prst="straightConnector1">
            <a:avLst/>
          </a:prstGeom>
          <a:noFill/>
          <a:ln w="28575">
            <a:solidFill>
              <a:schemeClr val="accent3"/>
            </a:solidFill>
            <a:round/>
            <a:headEnd type="none" w="med" len="med"/>
            <a:tailEnd type="arrow" w="med" len="med"/>
          </a:ln>
          <a:extLst>
            <a:ext uri="{909E8E84-426E-40DD-AFC4-6F175D3DCCD1}">
              <a14:hiddenFill xmlns:a14="http://schemas.microsoft.com/office/drawing/2010/main">
                <a:noFill/>
              </a14:hiddenFill>
            </a:ext>
          </a:extLst>
        </p:spPr>
      </p:cxnSp>
      <p:sp>
        <p:nvSpPr>
          <p:cNvPr id="26" name="Rectangle 25"/>
          <p:cNvSpPr/>
          <p:nvPr/>
        </p:nvSpPr>
        <p:spPr>
          <a:xfrm>
            <a:off x="2685767" y="1826086"/>
            <a:ext cx="1107458" cy="318128"/>
          </a:xfrm>
          <a:prstGeom prst="rect">
            <a:avLst/>
          </a:prstGeom>
          <a:solidFill>
            <a:srgbClr val="B0C2D9"/>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defRPr/>
            </a:pPr>
            <a:r>
              <a:rPr lang="en-GB" dirty="0">
                <a:solidFill>
                  <a:srgbClr val="FFFFFF"/>
                </a:solidFill>
                <a:latin typeface="Arial" pitchFamily="34" charset="0"/>
                <a:ea typeface="Arial Unicode MS" pitchFamily="34" charset="-128"/>
                <a:cs typeface="Arial" pitchFamily="34" charset="0"/>
              </a:rPr>
              <a:t>DPP4i</a:t>
            </a:r>
          </a:p>
        </p:txBody>
      </p:sp>
      <p:grpSp>
        <p:nvGrpSpPr>
          <p:cNvPr id="27" name="Group 26"/>
          <p:cNvGrpSpPr/>
          <p:nvPr/>
        </p:nvGrpSpPr>
        <p:grpSpPr>
          <a:xfrm>
            <a:off x="3848291" y="2362163"/>
            <a:ext cx="665283" cy="640080"/>
            <a:chOff x="3307461" y="1994755"/>
            <a:chExt cx="665283" cy="640080"/>
          </a:xfrm>
        </p:grpSpPr>
        <p:sp>
          <p:nvSpPr>
            <p:cNvPr id="28" name="TextBox 27"/>
            <p:cNvSpPr txBox="1"/>
            <p:nvPr/>
          </p:nvSpPr>
          <p:spPr>
            <a:xfrm>
              <a:off x="3332664" y="1994755"/>
              <a:ext cx="640080" cy="640080"/>
            </a:xfrm>
            <a:prstGeom prst="ellipse">
              <a:avLst/>
            </a:prstGeom>
            <a:solidFill>
              <a:schemeClr val="accent2"/>
            </a:solidFill>
            <a:ln w="19050">
              <a:solidFill>
                <a:schemeClr val="accent2"/>
              </a:solidFill>
            </a:ln>
          </p:spPr>
          <p:txBody>
            <a:bodyPr wrap="square" lIns="68576" tIns="34289" rIns="68576" bIns="34289" rtlCol="0">
              <a:noAutofit/>
            </a:bodyPr>
            <a:lstStyle/>
            <a:p>
              <a:pPr algn="ctr"/>
              <a:endParaRPr lang="en-US" dirty="0">
                <a:solidFill>
                  <a:schemeClr val="bg1"/>
                </a:solidFill>
              </a:endParaRPr>
            </a:p>
          </p:txBody>
        </p:sp>
        <p:sp>
          <p:nvSpPr>
            <p:cNvPr id="29" name="TextBox 28"/>
            <p:cNvSpPr txBox="1"/>
            <p:nvPr/>
          </p:nvSpPr>
          <p:spPr>
            <a:xfrm>
              <a:off x="3307461" y="2154886"/>
              <a:ext cx="617477" cy="307777"/>
            </a:xfrm>
            <a:prstGeom prst="rect">
              <a:avLst/>
            </a:prstGeom>
            <a:noFill/>
          </p:spPr>
          <p:txBody>
            <a:bodyPr wrap="none" rtlCol="0">
              <a:spAutoFit/>
            </a:bodyPr>
            <a:lstStyle/>
            <a:p>
              <a:pPr algn="ctr"/>
              <a:r>
                <a:rPr lang="en-US" dirty="0">
                  <a:solidFill>
                    <a:schemeClr val="bg1"/>
                  </a:solidFill>
                </a:rPr>
                <a:t>DPP-4</a:t>
              </a:r>
            </a:p>
          </p:txBody>
        </p:sp>
      </p:grpSp>
      <p:cxnSp>
        <p:nvCxnSpPr>
          <p:cNvPr id="30" name="Elbow Connector 29"/>
          <p:cNvCxnSpPr>
            <a:stCxn id="28" idx="0"/>
            <a:endCxn id="9" idx="1"/>
          </p:cNvCxnSpPr>
          <p:nvPr/>
        </p:nvCxnSpPr>
        <p:spPr>
          <a:xfrm rot="5400000" flipH="1" flipV="1">
            <a:off x="4154143" y="2017580"/>
            <a:ext cx="383974" cy="305195"/>
          </a:xfrm>
          <a:prstGeom prst="bentConnector2">
            <a:avLst/>
          </a:prstGeom>
          <a:noFill/>
          <a:ln w="28575">
            <a:solidFill>
              <a:schemeClr val="accent2"/>
            </a:solidFill>
            <a:prstDash val="sysDash"/>
            <a:round/>
            <a:headEnd type="none" w="med" len="med"/>
            <a:tailEnd type="arrow" w="med" len="med"/>
          </a:ln>
          <a:extLst>
            <a:ext uri="{909E8E84-426E-40DD-AFC4-6F175D3DCCD1}">
              <a14:hiddenFill xmlns:a14="http://schemas.microsoft.com/office/drawing/2010/main">
                <a:noFill/>
              </a14:hiddenFill>
            </a:ext>
          </a:extLst>
        </p:spPr>
      </p:cxnSp>
      <p:cxnSp>
        <p:nvCxnSpPr>
          <p:cNvPr id="31" name="Straight Arrow Connector 30"/>
          <p:cNvCxnSpPr>
            <a:stCxn id="16" idx="3"/>
            <a:endCxn id="20" idx="1"/>
          </p:cNvCxnSpPr>
          <p:nvPr/>
        </p:nvCxnSpPr>
        <p:spPr>
          <a:xfrm flipV="1">
            <a:off x="5719313" y="3490478"/>
            <a:ext cx="2250981" cy="678206"/>
          </a:xfrm>
          <a:prstGeom prst="straightConnector1">
            <a:avLst/>
          </a:prstGeom>
          <a:noFill/>
          <a:ln w="28575">
            <a:solidFill>
              <a:schemeClr val="tx1"/>
            </a:solidFill>
            <a:round/>
            <a:headEnd type="none" w="med" len="med"/>
            <a:tailEnd type="arrow" w="med" len="med"/>
          </a:ln>
          <a:extLst>
            <a:ext uri="{909E8E84-426E-40DD-AFC4-6F175D3DCCD1}">
              <a14:hiddenFill xmlns:a14="http://schemas.microsoft.com/office/drawing/2010/main">
                <a:noFill/>
              </a14:hiddenFill>
            </a:ext>
          </a:extLst>
        </p:spPr>
      </p:cxnSp>
      <p:cxnSp>
        <p:nvCxnSpPr>
          <p:cNvPr id="32" name="Elbow Connector 31"/>
          <p:cNvCxnSpPr>
            <a:endCxn id="28" idx="4"/>
          </p:cNvCxnSpPr>
          <p:nvPr/>
        </p:nvCxnSpPr>
        <p:spPr>
          <a:xfrm rot="16200000" flipV="1">
            <a:off x="4063775" y="3132021"/>
            <a:ext cx="411958" cy="152402"/>
          </a:xfrm>
          <a:prstGeom prst="bentConnector3">
            <a:avLst>
              <a:gd name="adj1" fmla="val 50000"/>
            </a:avLst>
          </a:prstGeom>
          <a:noFill/>
          <a:ln w="28575">
            <a:solidFill>
              <a:schemeClr val="accent2"/>
            </a:solidFill>
            <a:prstDash val="sysDash"/>
            <a:round/>
            <a:headEnd type="none"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6439114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756818" y="2405572"/>
            <a:ext cx="7772400" cy="1362075"/>
          </a:xfrm>
        </p:spPr>
        <p:txBody>
          <a:bodyPr/>
          <a:lstStyle/>
          <a:p>
            <a:r>
              <a:rPr lang="nl-NL" dirty="0" smtClean="0"/>
              <a:t>CVOT studies DPP-4 remmers</a:t>
            </a:r>
            <a:endParaRPr lang="nl-NL" dirty="0"/>
          </a:p>
        </p:txBody>
      </p:sp>
    </p:spTree>
    <p:extLst>
      <p:ext uri="{BB962C8B-B14F-4D97-AF65-F5344CB8AC3E}">
        <p14:creationId xmlns:p14="http://schemas.microsoft.com/office/powerpoint/2010/main" val="235430960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28588" y="2542638"/>
            <a:ext cx="354591" cy="2257352"/>
            <a:chOff x="1586239" y="1454312"/>
            <a:chExt cx="472798" cy="3009801"/>
          </a:xfrm>
        </p:grpSpPr>
        <p:sp>
          <p:nvSpPr>
            <p:cNvPr id="95" name="TextBox 46"/>
            <p:cNvSpPr txBox="1">
              <a:spLocks noChangeArrowheads="1"/>
            </p:cNvSpPr>
            <p:nvPr/>
          </p:nvSpPr>
          <p:spPr bwMode="auto">
            <a:xfrm>
              <a:off x="1699527" y="3717575"/>
              <a:ext cx="359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2</a:t>
              </a:r>
              <a:endParaRPr lang="en-US" sz="1200" b="0" dirty="0">
                <a:solidFill>
                  <a:srgbClr val="5A5A5A"/>
                </a:solidFill>
                <a:latin typeface="Arial" pitchFamily="34" charset="0"/>
                <a:cs typeface="Arial" pitchFamily="34" charset="0"/>
              </a:endParaRPr>
            </a:p>
          </p:txBody>
        </p:sp>
        <p:sp>
          <p:nvSpPr>
            <p:cNvPr id="91" name="TextBox 42"/>
            <p:cNvSpPr txBox="1">
              <a:spLocks noChangeArrowheads="1"/>
            </p:cNvSpPr>
            <p:nvPr/>
          </p:nvSpPr>
          <p:spPr bwMode="auto">
            <a:xfrm>
              <a:off x="1586239" y="1454312"/>
              <a:ext cx="472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14</a:t>
              </a:r>
              <a:endParaRPr lang="en-US" sz="1200" b="0" dirty="0">
                <a:solidFill>
                  <a:srgbClr val="5A5A5A"/>
                </a:solidFill>
                <a:latin typeface="Arial" pitchFamily="34" charset="0"/>
                <a:cs typeface="Arial" pitchFamily="34" charset="0"/>
              </a:endParaRPr>
            </a:p>
          </p:txBody>
        </p:sp>
        <p:sp>
          <p:nvSpPr>
            <p:cNvPr id="92" name="TextBox 43"/>
            <p:cNvSpPr txBox="1">
              <a:spLocks noChangeArrowheads="1"/>
            </p:cNvSpPr>
            <p:nvPr/>
          </p:nvSpPr>
          <p:spPr bwMode="auto">
            <a:xfrm>
              <a:off x="1586248" y="1831522"/>
              <a:ext cx="472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12</a:t>
              </a:r>
              <a:endParaRPr lang="en-US" sz="1200" b="0" dirty="0">
                <a:solidFill>
                  <a:srgbClr val="5A5A5A"/>
                </a:solidFill>
                <a:latin typeface="Arial" pitchFamily="34" charset="0"/>
                <a:cs typeface="Arial" pitchFamily="34" charset="0"/>
              </a:endParaRPr>
            </a:p>
          </p:txBody>
        </p:sp>
        <p:sp>
          <p:nvSpPr>
            <p:cNvPr id="93" name="TextBox 44"/>
            <p:cNvSpPr txBox="1">
              <a:spLocks noChangeArrowheads="1"/>
            </p:cNvSpPr>
            <p:nvPr/>
          </p:nvSpPr>
          <p:spPr bwMode="auto">
            <a:xfrm>
              <a:off x="1586248" y="2208733"/>
              <a:ext cx="472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10</a:t>
              </a:r>
              <a:endParaRPr lang="en-US" sz="1200" b="0" dirty="0">
                <a:solidFill>
                  <a:srgbClr val="5A5A5A"/>
                </a:solidFill>
                <a:latin typeface="Arial" pitchFamily="34" charset="0"/>
                <a:cs typeface="Arial" pitchFamily="34" charset="0"/>
              </a:endParaRPr>
            </a:p>
          </p:txBody>
        </p:sp>
        <p:sp>
          <p:nvSpPr>
            <p:cNvPr id="94" name="TextBox 45"/>
            <p:cNvSpPr txBox="1">
              <a:spLocks noChangeArrowheads="1"/>
            </p:cNvSpPr>
            <p:nvPr/>
          </p:nvSpPr>
          <p:spPr bwMode="auto">
            <a:xfrm>
              <a:off x="1699531" y="4094781"/>
              <a:ext cx="359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0</a:t>
              </a:r>
              <a:endParaRPr lang="en-US" sz="1200" b="0" dirty="0">
                <a:solidFill>
                  <a:srgbClr val="5A5A5A"/>
                </a:solidFill>
                <a:latin typeface="Arial" pitchFamily="34" charset="0"/>
                <a:cs typeface="Arial" pitchFamily="34" charset="0"/>
              </a:endParaRPr>
            </a:p>
          </p:txBody>
        </p:sp>
        <p:sp>
          <p:nvSpPr>
            <p:cNvPr id="96" name="TextBox 47"/>
            <p:cNvSpPr txBox="1">
              <a:spLocks noChangeArrowheads="1"/>
            </p:cNvSpPr>
            <p:nvPr/>
          </p:nvSpPr>
          <p:spPr bwMode="auto">
            <a:xfrm>
              <a:off x="1699529" y="3340364"/>
              <a:ext cx="359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4</a:t>
              </a:r>
              <a:endParaRPr lang="en-US" sz="1200" b="0" dirty="0">
                <a:solidFill>
                  <a:srgbClr val="5A5A5A"/>
                </a:solidFill>
                <a:latin typeface="Arial" pitchFamily="34" charset="0"/>
                <a:cs typeface="Arial" pitchFamily="34" charset="0"/>
              </a:endParaRPr>
            </a:p>
          </p:txBody>
        </p:sp>
        <p:sp>
          <p:nvSpPr>
            <p:cNvPr id="97" name="TextBox 48"/>
            <p:cNvSpPr txBox="1">
              <a:spLocks noChangeArrowheads="1"/>
            </p:cNvSpPr>
            <p:nvPr/>
          </p:nvSpPr>
          <p:spPr bwMode="auto">
            <a:xfrm>
              <a:off x="1699529" y="2963154"/>
              <a:ext cx="359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6</a:t>
              </a:r>
              <a:endParaRPr lang="en-US" sz="1200" b="0" dirty="0">
                <a:solidFill>
                  <a:srgbClr val="5A5A5A"/>
                </a:solidFill>
                <a:latin typeface="Arial" pitchFamily="34" charset="0"/>
                <a:cs typeface="Arial" pitchFamily="34" charset="0"/>
              </a:endParaRPr>
            </a:p>
          </p:txBody>
        </p:sp>
        <p:sp>
          <p:nvSpPr>
            <p:cNvPr id="98" name="TextBox 49"/>
            <p:cNvSpPr txBox="1">
              <a:spLocks noChangeArrowheads="1"/>
            </p:cNvSpPr>
            <p:nvPr/>
          </p:nvSpPr>
          <p:spPr bwMode="auto">
            <a:xfrm>
              <a:off x="1699529" y="2585943"/>
              <a:ext cx="359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r"/>
              <a:r>
                <a:rPr lang="en-GB" sz="1200" b="0" dirty="0">
                  <a:solidFill>
                    <a:srgbClr val="5A5A5A"/>
                  </a:solidFill>
                  <a:latin typeface="Arial" pitchFamily="34" charset="0"/>
                  <a:cs typeface="Arial" pitchFamily="34" charset="0"/>
                </a:rPr>
                <a:t>8</a:t>
              </a:r>
              <a:endParaRPr lang="en-US" sz="1200" b="0" dirty="0">
                <a:solidFill>
                  <a:srgbClr val="5A5A5A"/>
                </a:solidFill>
                <a:latin typeface="Arial" pitchFamily="34" charset="0"/>
                <a:cs typeface="Arial" pitchFamily="34" charset="0"/>
              </a:endParaRPr>
            </a:p>
          </p:txBody>
        </p:sp>
      </p:grpSp>
      <p:graphicFrame>
        <p:nvGraphicFramePr>
          <p:cNvPr id="52" name="Table 51"/>
          <p:cNvGraphicFramePr>
            <a:graphicFrameLocks noGrp="1"/>
          </p:cNvGraphicFramePr>
          <p:nvPr>
            <p:extLst/>
          </p:nvPr>
        </p:nvGraphicFramePr>
        <p:xfrm>
          <a:off x="790114" y="4976206"/>
          <a:ext cx="7128769" cy="600552"/>
        </p:xfrm>
        <a:graphic>
          <a:graphicData uri="http://schemas.openxmlformats.org/drawingml/2006/table">
            <a:tbl>
              <a:tblPr>
                <a:tableStyleId>{2D5ABB26-0587-4C30-8999-92F81FD0307C}</a:tableStyleId>
              </a:tblPr>
              <a:tblGrid>
                <a:gridCol w="807868">
                  <a:extLst>
                    <a:ext uri="{9D8B030D-6E8A-4147-A177-3AD203B41FA5}">
                      <a16:colId xmlns:a16="http://schemas.microsoft.com/office/drawing/2014/main" val="20000"/>
                    </a:ext>
                  </a:extLst>
                </a:gridCol>
                <a:gridCol w="1044605">
                  <a:extLst>
                    <a:ext uri="{9D8B030D-6E8A-4147-A177-3AD203B41FA5}">
                      <a16:colId xmlns:a16="http://schemas.microsoft.com/office/drawing/2014/main" val="20001"/>
                    </a:ext>
                  </a:extLst>
                </a:gridCol>
                <a:gridCol w="1044605">
                  <a:extLst>
                    <a:ext uri="{9D8B030D-6E8A-4147-A177-3AD203B41FA5}">
                      <a16:colId xmlns:a16="http://schemas.microsoft.com/office/drawing/2014/main" val="20002"/>
                    </a:ext>
                  </a:extLst>
                </a:gridCol>
                <a:gridCol w="1044605">
                  <a:extLst>
                    <a:ext uri="{9D8B030D-6E8A-4147-A177-3AD203B41FA5}">
                      <a16:colId xmlns:a16="http://schemas.microsoft.com/office/drawing/2014/main" val="20003"/>
                    </a:ext>
                  </a:extLst>
                </a:gridCol>
                <a:gridCol w="1044605">
                  <a:extLst>
                    <a:ext uri="{9D8B030D-6E8A-4147-A177-3AD203B41FA5}">
                      <a16:colId xmlns:a16="http://schemas.microsoft.com/office/drawing/2014/main" val="20004"/>
                    </a:ext>
                  </a:extLst>
                </a:gridCol>
                <a:gridCol w="1044605">
                  <a:extLst>
                    <a:ext uri="{9D8B030D-6E8A-4147-A177-3AD203B41FA5}">
                      <a16:colId xmlns:a16="http://schemas.microsoft.com/office/drawing/2014/main" val="20005"/>
                    </a:ext>
                  </a:extLst>
                </a:gridCol>
                <a:gridCol w="1097876">
                  <a:extLst>
                    <a:ext uri="{9D8B030D-6E8A-4147-A177-3AD203B41FA5}">
                      <a16:colId xmlns:a16="http://schemas.microsoft.com/office/drawing/2014/main" val="20006"/>
                    </a:ext>
                  </a:extLst>
                </a:gridCol>
              </a:tblGrid>
              <a:tr h="144304">
                <a:tc>
                  <a:txBody>
                    <a:bodyPr/>
                    <a:lstStyle/>
                    <a:p>
                      <a:pPr algn="l" fontAlgn="b"/>
                      <a:r>
                        <a:rPr lang="en-US" sz="1200" b="1" u="none" strike="noStrike" dirty="0">
                          <a:solidFill>
                            <a:schemeClr val="tx1"/>
                          </a:solidFill>
                          <a:effectLst/>
                          <a:latin typeface="Arial" pitchFamily="34" charset="0"/>
                          <a:cs typeface="Arial" pitchFamily="34" charset="0"/>
                        </a:rPr>
                        <a:t>No. at risk</a:t>
                      </a:r>
                      <a:endParaRPr lang="en-US" sz="1200" b="1"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l" fontAlgn="b"/>
                      <a:endParaRPr lang="en-US" sz="1400" b="1" i="0" u="none" strike="noStrike" dirty="0">
                        <a:solidFill>
                          <a:srgbClr val="53575E"/>
                        </a:solidFill>
                        <a:effectLst/>
                        <a:latin typeface="Arial" pitchFamily="34" charset="0"/>
                        <a:cs typeface="Arial" pitchFamily="34" charset="0"/>
                      </a:endParaRPr>
                    </a:p>
                  </a:txBody>
                  <a:tcPr marL="7144" marR="7144" marT="7144" marB="0" anchor="ctr"/>
                </a:tc>
                <a:tc>
                  <a:txBody>
                    <a:bodyPr/>
                    <a:lstStyle/>
                    <a:p>
                      <a:pPr algn="ctr" fontAlgn="b"/>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endParaRPr lang="en-US" sz="1200" b="0" i="0" u="none" strike="noStrike" dirty="0">
                        <a:solidFill>
                          <a:schemeClr val="tx1"/>
                        </a:solidFill>
                        <a:effectLst/>
                        <a:latin typeface="Arial" pitchFamily="34" charset="0"/>
                        <a:cs typeface="Arial" pitchFamily="34" charset="0"/>
                      </a:endParaRPr>
                    </a:p>
                  </a:txBody>
                  <a:tcPr marL="7144" marR="7144" marT="7144" marB="0" anchor="ctr"/>
                </a:tc>
                <a:extLst>
                  <a:ext uri="{0D108BD9-81ED-4DB2-BD59-A6C34878D82A}">
                    <a16:rowId xmlns:a16="http://schemas.microsoft.com/office/drawing/2014/main" val="10000"/>
                  </a:ext>
                </a:extLst>
              </a:tr>
              <a:tr h="144304">
                <a:tc>
                  <a:txBody>
                    <a:bodyPr/>
                    <a:lstStyle/>
                    <a:p>
                      <a:pPr algn="l" fontAlgn="b"/>
                      <a:r>
                        <a:rPr lang="en-US" sz="1200" u="none" strike="noStrike" dirty="0">
                          <a:solidFill>
                            <a:schemeClr val="tx1"/>
                          </a:solidFill>
                          <a:effectLst/>
                          <a:latin typeface="Arial" pitchFamily="34" charset="0"/>
                          <a:cs typeface="Arial" pitchFamily="34" charset="0"/>
                        </a:rPr>
                        <a:t>Placebo</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8212</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marL="0" indent="0" algn="ctr" fontAlgn="b"/>
                      <a:r>
                        <a:rPr lang="en-US" sz="1200" u="none" strike="noStrike" dirty="0">
                          <a:solidFill>
                            <a:schemeClr val="tx1"/>
                          </a:solidFill>
                          <a:effectLst/>
                          <a:latin typeface="Arial" pitchFamily="34" charset="0"/>
                          <a:cs typeface="Arial" pitchFamily="34" charset="0"/>
                        </a:rPr>
                        <a:t>7983</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7761</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7267</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4855</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851</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extLst>
                  <a:ext uri="{0D108BD9-81ED-4DB2-BD59-A6C34878D82A}">
                    <a16:rowId xmlns:a16="http://schemas.microsoft.com/office/drawing/2014/main" val="10001"/>
                  </a:ext>
                </a:extLst>
              </a:tr>
              <a:tr h="144304">
                <a:tc>
                  <a:txBody>
                    <a:bodyPr/>
                    <a:lstStyle/>
                    <a:p>
                      <a:pPr algn="l" fontAlgn="b"/>
                      <a:r>
                        <a:rPr lang="en-US" sz="1200" u="none" strike="noStrike" dirty="0">
                          <a:solidFill>
                            <a:schemeClr val="tx1"/>
                          </a:solidFill>
                          <a:effectLst/>
                          <a:latin typeface="Arial" pitchFamily="34" charset="0"/>
                          <a:cs typeface="Arial" pitchFamily="34" charset="0"/>
                        </a:rPr>
                        <a:t>Saxagliptin</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8280</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8071</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7836</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7313</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4920</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tc>
                  <a:txBody>
                    <a:bodyPr/>
                    <a:lstStyle/>
                    <a:p>
                      <a:pPr algn="ctr" fontAlgn="b"/>
                      <a:r>
                        <a:rPr lang="en-US" sz="1200" u="none" strike="noStrike" dirty="0">
                          <a:solidFill>
                            <a:schemeClr val="tx1"/>
                          </a:solidFill>
                          <a:effectLst/>
                          <a:latin typeface="Arial" pitchFamily="34" charset="0"/>
                          <a:cs typeface="Arial" pitchFamily="34" charset="0"/>
                        </a:rPr>
                        <a:t>847</a:t>
                      </a:r>
                      <a:endParaRPr lang="en-US" sz="1200" b="0" i="0" u="none" strike="noStrike" dirty="0">
                        <a:solidFill>
                          <a:schemeClr val="tx1"/>
                        </a:solidFill>
                        <a:effectLst/>
                        <a:latin typeface="Arial" pitchFamily="34" charset="0"/>
                        <a:cs typeface="Arial" pitchFamily="34" charset="0"/>
                      </a:endParaRPr>
                    </a:p>
                  </a:txBody>
                  <a:tcPr marL="7144" marR="7144" marT="7144" marB="0" anchor="ctr"/>
                </a:tc>
                <a:extLst>
                  <a:ext uri="{0D108BD9-81ED-4DB2-BD59-A6C34878D82A}">
                    <a16:rowId xmlns:a16="http://schemas.microsoft.com/office/drawing/2014/main" val="10002"/>
                  </a:ext>
                </a:extLst>
              </a:tr>
            </a:tbl>
          </a:graphicData>
        </a:graphic>
      </p:graphicFrame>
      <p:sp>
        <p:nvSpPr>
          <p:cNvPr id="66" name="TextBox 22"/>
          <p:cNvSpPr txBox="1">
            <a:spLocks noChangeArrowheads="1"/>
          </p:cNvSpPr>
          <p:nvPr/>
        </p:nvSpPr>
        <p:spPr bwMode="auto">
          <a:xfrm>
            <a:off x="2003508" y="4720341"/>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0</a:t>
            </a:r>
            <a:endParaRPr lang="en-US" sz="1200" b="0" dirty="0">
              <a:solidFill>
                <a:srgbClr val="5A5A5A"/>
              </a:solidFill>
              <a:latin typeface="Arial" pitchFamily="34" charset="0"/>
              <a:cs typeface="Arial" pitchFamily="34" charset="0"/>
            </a:endParaRPr>
          </a:p>
        </p:txBody>
      </p:sp>
      <p:sp>
        <p:nvSpPr>
          <p:cNvPr id="67" name="TextBox 23"/>
          <p:cNvSpPr txBox="1">
            <a:spLocks noChangeArrowheads="1"/>
          </p:cNvSpPr>
          <p:nvPr/>
        </p:nvSpPr>
        <p:spPr bwMode="auto">
          <a:xfrm>
            <a:off x="2966031" y="472034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180</a:t>
            </a:r>
            <a:endParaRPr lang="en-US" sz="1200" b="0" dirty="0">
              <a:solidFill>
                <a:srgbClr val="5A5A5A"/>
              </a:solidFill>
              <a:latin typeface="Arial" pitchFamily="34" charset="0"/>
              <a:cs typeface="Arial" pitchFamily="34" charset="0"/>
            </a:endParaRPr>
          </a:p>
        </p:txBody>
      </p:sp>
      <p:sp>
        <p:nvSpPr>
          <p:cNvPr id="68" name="TextBox 24"/>
          <p:cNvSpPr txBox="1">
            <a:spLocks noChangeArrowheads="1"/>
          </p:cNvSpPr>
          <p:nvPr/>
        </p:nvSpPr>
        <p:spPr bwMode="auto">
          <a:xfrm>
            <a:off x="4009559" y="472034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360</a:t>
            </a:r>
            <a:endParaRPr lang="en-US" sz="1200" b="0" dirty="0">
              <a:solidFill>
                <a:srgbClr val="5A5A5A"/>
              </a:solidFill>
              <a:latin typeface="Arial" pitchFamily="34" charset="0"/>
              <a:cs typeface="Arial" pitchFamily="34" charset="0"/>
            </a:endParaRPr>
          </a:p>
        </p:txBody>
      </p:sp>
      <p:sp>
        <p:nvSpPr>
          <p:cNvPr id="69" name="TextBox 25"/>
          <p:cNvSpPr txBox="1">
            <a:spLocks noChangeArrowheads="1"/>
          </p:cNvSpPr>
          <p:nvPr/>
        </p:nvSpPr>
        <p:spPr bwMode="auto">
          <a:xfrm>
            <a:off x="5056236" y="472034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540</a:t>
            </a:r>
            <a:endParaRPr lang="en-US" sz="1200" b="0" dirty="0">
              <a:solidFill>
                <a:srgbClr val="5A5A5A"/>
              </a:solidFill>
              <a:latin typeface="Arial" pitchFamily="34" charset="0"/>
              <a:cs typeface="Arial" pitchFamily="34" charset="0"/>
            </a:endParaRPr>
          </a:p>
        </p:txBody>
      </p:sp>
      <p:sp>
        <p:nvSpPr>
          <p:cNvPr id="70" name="TextBox 26"/>
          <p:cNvSpPr txBox="1">
            <a:spLocks noChangeArrowheads="1"/>
          </p:cNvSpPr>
          <p:nvPr/>
        </p:nvSpPr>
        <p:spPr bwMode="auto">
          <a:xfrm>
            <a:off x="6098045" y="472034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720</a:t>
            </a:r>
            <a:endParaRPr lang="en-US" sz="1200" b="0" dirty="0">
              <a:solidFill>
                <a:srgbClr val="5A5A5A"/>
              </a:solidFill>
              <a:latin typeface="Arial" pitchFamily="34" charset="0"/>
              <a:cs typeface="Arial" pitchFamily="34" charset="0"/>
            </a:endParaRPr>
          </a:p>
        </p:txBody>
      </p:sp>
      <p:sp>
        <p:nvSpPr>
          <p:cNvPr id="71" name="TextBox 27"/>
          <p:cNvSpPr txBox="1">
            <a:spLocks noChangeArrowheads="1"/>
          </p:cNvSpPr>
          <p:nvPr/>
        </p:nvSpPr>
        <p:spPr bwMode="auto">
          <a:xfrm>
            <a:off x="7142781" y="4720341"/>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b="0" dirty="0">
                <a:solidFill>
                  <a:srgbClr val="5A5A5A"/>
                </a:solidFill>
                <a:latin typeface="Arial" pitchFamily="34" charset="0"/>
                <a:cs typeface="Arial" pitchFamily="34" charset="0"/>
              </a:rPr>
              <a:t>900</a:t>
            </a:r>
            <a:endParaRPr lang="en-US" sz="1200" b="0" dirty="0">
              <a:solidFill>
                <a:srgbClr val="5A5A5A"/>
              </a:solidFill>
              <a:latin typeface="Arial" pitchFamily="34" charset="0"/>
              <a:cs typeface="Arial" pitchFamily="34" charset="0"/>
            </a:endParaRPr>
          </a:p>
        </p:txBody>
      </p:sp>
      <p:sp>
        <p:nvSpPr>
          <p:cNvPr id="99" name="TextBox 39"/>
          <p:cNvSpPr txBox="1">
            <a:spLocks noChangeArrowheads="1"/>
          </p:cNvSpPr>
          <p:nvPr/>
        </p:nvSpPr>
        <p:spPr bwMode="auto">
          <a:xfrm>
            <a:off x="2272032" y="2453153"/>
            <a:ext cx="2039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dirty="0">
                <a:solidFill>
                  <a:schemeClr val="tx1"/>
                </a:solidFill>
                <a:latin typeface="Arial" pitchFamily="34" charset="0"/>
                <a:cs typeface="Arial" pitchFamily="34" charset="0"/>
              </a:rPr>
              <a:t>HR 1.00 </a:t>
            </a:r>
          </a:p>
          <a:p>
            <a:pPr algn="ctr"/>
            <a:r>
              <a:rPr lang="en-GB" sz="1200" b="0" dirty="0">
                <a:solidFill>
                  <a:schemeClr val="tx1"/>
                </a:solidFill>
                <a:latin typeface="Arial" pitchFamily="34" charset="0"/>
                <a:cs typeface="Arial" pitchFamily="34" charset="0"/>
              </a:rPr>
              <a:t>(95% CI 0.89, 1.12)</a:t>
            </a:r>
          </a:p>
          <a:p>
            <a:pPr algn="ctr"/>
            <a:r>
              <a:rPr lang="en-GB" sz="1200" b="0" i="1" dirty="0">
                <a:solidFill>
                  <a:schemeClr val="tx1"/>
                </a:solidFill>
                <a:latin typeface="Arial" pitchFamily="34" charset="0"/>
                <a:cs typeface="Arial" pitchFamily="34" charset="0"/>
              </a:rPr>
              <a:t>p</a:t>
            </a:r>
            <a:r>
              <a:rPr lang="en-GB" sz="1200" b="0" dirty="0">
                <a:solidFill>
                  <a:schemeClr val="tx1"/>
                </a:solidFill>
                <a:latin typeface="Arial" pitchFamily="34" charset="0"/>
                <a:cs typeface="Arial" pitchFamily="34" charset="0"/>
              </a:rPr>
              <a:t>&lt;0.001 (non-inferiority)</a:t>
            </a:r>
          </a:p>
          <a:p>
            <a:pPr algn="ctr"/>
            <a:r>
              <a:rPr lang="en-GB" sz="1200" b="0" i="1" dirty="0">
                <a:solidFill>
                  <a:schemeClr val="tx1"/>
                </a:solidFill>
                <a:latin typeface="Arial" pitchFamily="34" charset="0"/>
                <a:cs typeface="Arial" pitchFamily="34" charset="0"/>
              </a:rPr>
              <a:t>p</a:t>
            </a:r>
            <a:r>
              <a:rPr lang="en-GB" sz="1200" b="0" dirty="0">
                <a:solidFill>
                  <a:schemeClr val="tx1"/>
                </a:solidFill>
                <a:latin typeface="Arial" pitchFamily="34" charset="0"/>
                <a:cs typeface="Arial" pitchFamily="34" charset="0"/>
              </a:rPr>
              <a:t>=0.99 (superiority)</a:t>
            </a:r>
            <a:endParaRPr lang="en-US" sz="1200" b="0" dirty="0">
              <a:solidFill>
                <a:schemeClr val="tx1"/>
              </a:solidFill>
              <a:latin typeface="Arial" pitchFamily="34" charset="0"/>
              <a:cs typeface="Arial" pitchFamily="34" charset="0"/>
            </a:endParaRPr>
          </a:p>
        </p:txBody>
      </p:sp>
      <p:sp>
        <p:nvSpPr>
          <p:cNvPr id="87" name="TextBox 59"/>
          <p:cNvSpPr txBox="1">
            <a:spLocks noChangeArrowheads="1"/>
          </p:cNvSpPr>
          <p:nvPr/>
        </p:nvSpPr>
        <p:spPr bwMode="auto">
          <a:xfrm rot="16200000">
            <a:off x="602151" y="3535860"/>
            <a:ext cx="1861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dirty="0">
                <a:solidFill>
                  <a:srgbClr val="5A5A5A"/>
                </a:solidFill>
                <a:latin typeface="Arial" pitchFamily="34" charset="0"/>
                <a:cs typeface="Arial" pitchFamily="34" charset="0"/>
              </a:rPr>
              <a:t>Patients with event (%)</a:t>
            </a:r>
            <a:endParaRPr lang="en-US" sz="1200" dirty="0">
              <a:solidFill>
                <a:srgbClr val="5A5A5A"/>
              </a:solidFill>
              <a:latin typeface="Arial" pitchFamily="34" charset="0"/>
              <a:cs typeface="Arial" pitchFamily="34" charset="0"/>
            </a:endParaRPr>
          </a:p>
        </p:txBody>
      </p:sp>
      <p:sp>
        <p:nvSpPr>
          <p:cNvPr id="2" name="Title 1"/>
          <p:cNvSpPr>
            <a:spLocks noGrp="1"/>
          </p:cNvSpPr>
          <p:nvPr>
            <p:ph type="title"/>
          </p:nvPr>
        </p:nvSpPr>
        <p:spPr>
          <a:xfrm>
            <a:off x="401265" y="82016"/>
            <a:ext cx="5703888" cy="847725"/>
          </a:xfrm>
        </p:spPr>
        <p:txBody>
          <a:bodyPr/>
          <a:lstStyle/>
          <a:p>
            <a:r>
              <a:rPr lang="en-GB" sz="2000" b="1" noProof="0" dirty="0">
                <a:solidFill>
                  <a:schemeClr val="tx1"/>
                </a:solidFill>
              </a:rPr>
              <a:t>SAVOR-TIMI 53: </a:t>
            </a:r>
            <a:r>
              <a:rPr lang="en-GB" sz="2000" b="1" dirty="0">
                <a:solidFill>
                  <a:schemeClr val="tx1"/>
                </a:solidFill>
              </a:rPr>
              <a:t>3P-MACE primary outcome</a:t>
            </a:r>
            <a:endParaRPr lang="en-GB" sz="2000" b="1" noProof="0" dirty="0">
              <a:solidFill>
                <a:schemeClr val="tx1"/>
              </a:solidFill>
            </a:endParaRPr>
          </a:p>
        </p:txBody>
      </p:sp>
      <p:sp>
        <p:nvSpPr>
          <p:cNvPr id="50" name="TextBox 23"/>
          <p:cNvSpPr txBox="1">
            <a:spLocks noChangeArrowheads="1"/>
          </p:cNvSpPr>
          <p:nvPr/>
        </p:nvSpPr>
        <p:spPr bwMode="auto">
          <a:xfrm>
            <a:off x="4489310" y="4920816"/>
            <a:ext cx="550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CC00"/>
                </a:solidFill>
                <a:latin typeface="Comic Sans MS" pitchFamily="66" charset="0"/>
              </a:defRPr>
            </a:lvl1pPr>
            <a:lvl2pPr marL="742950" indent="-285750">
              <a:defRPr sz="2400" b="1">
                <a:solidFill>
                  <a:srgbClr val="FFCC00"/>
                </a:solidFill>
                <a:latin typeface="Comic Sans MS" pitchFamily="66" charset="0"/>
              </a:defRPr>
            </a:lvl2pPr>
            <a:lvl3pPr marL="1143000" indent="-228600">
              <a:defRPr sz="2400" b="1">
                <a:solidFill>
                  <a:srgbClr val="FFCC00"/>
                </a:solidFill>
                <a:latin typeface="Comic Sans MS" pitchFamily="66" charset="0"/>
              </a:defRPr>
            </a:lvl3pPr>
            <a:lvl4pPr marL="1600200" indent="-228600">
              <a:defRPr sz="2400" b="1">
                <a:solidFill>
                  <a:srgbClr val="FFCC00"/>
                </a:solidFill>
                <a:latin typeface="Comic Sans MS" pitchFamily="66" charset="0"/>
              </a:defRPr>
            </a:lvl4pPr>
            <a:lvl5pPr marL="2057400" indent="-228600">
              <a:defRPr sz="2400" b="1">
                <a:solidFill>
                  <a:srgbClr val="FFCC00"/>
                </a:solidFill>
                <a:latin typeface="Comic Sans MS" pitchFamily="66" charset="0"/>
              </a:defRPr>
            </a:lvl5pPr>
            <a:lvl6pPr marL="2514600" indent="-228600" eaLnBrk="0" fontAlgn="base" hangingPunct="0">
              <a:spcBef>
                <a:spcPct val="0"/>
              </a:spcBef>
              <a:spcAft>
                <a:spcPct val="0"/>
              </a:spcAft>
              <a:defRPr sz="2400" b="1">
                <a:solidFill>
                  <a:srgbClr val="FFCC00"/>
                </a:solidFill>
                <a:latin typeface="Comic Sans MS" pitchFamily="66" charset="0"/>
              </a:defRPr>
            </a:lvl6pPr>
            <a:lvl7pPr marL="2971800" indent="-228600" eaLnBrk="0" fontAlgn="base" hangingPunct="0">
              <a:spcBef>
                <a:spcPct val="0"/>
              </a:spcBef>
              <a:spcAft>
                <a:spcPct val="0"/>
              </a:spcAft>
              <a:defRPr sz="2400" b="1">
                <a:solidFill>
                  <a:srgbClr val="FFCC00"/>
                </a:solidFill>
                <a:latin typeface="Comic Sans MS" pitchFamily="66" charset="0"/>
              </a:defRPr>
            </a:lvl7pPr>
            <a:lvl8pPr marL="3429000" indent="-228600" eaLnBrk="0" fontAlgn="base" hangingPunct="0">
              <a:spcBef>
                <a:spcPct val="0"/>
              </a:spcBef>
              <a:spcAft>
                <a:spcPct val="0"/>
              </a:spcAft>
              <a:defRPr sz="2400" b="1">
                <a:solidFill>
                  <a:srgbClr val="FFCC00"/>
                </a:solidFill>
                <a:latin typeface="Comic Sans MS" pitchFamily="66" charset="0"/>
              </a:defRPr>
            </a:lvl8pPr>
            <a:lvl9pPr marL="3886200" indent="-228600" eaLnBrk="0" fontAlgn="base" hangingPunct="0">
              <a:spcBef>
                <a:spcPct val="0"/>
              </a:spcBef>
              <a:spcAft>
                <a:spcPct val="0"/>
              </a:spcAft>
              <a:defRPr sz="2400" b="1">
                <a:solidFill>
                  <a:srgbClr val="FFCC00"/>
                </a:solidFill>
                <a:latin typeface="Comic Sans MS" pitchFamily="66" charset="0"/>
              </a:defRPr>
            </a:lvl9pPr>
          </a:lstStyle>
          <a:p>
            <a:pPr algn="ctr"/>
            <a:r>
              <a:rPr lang="en-GB" sz="1200" dirty="0">
                <a:solidFill>
                  <a:srgbClr val="5A5A5A"/>
                </a:solidFill>
                <a:latin typeface="Arial" pitchFamily="34" charset="0"/>
                <a:cs typeface="Arial" pitchFamily="34" charset="0"/>
              </a:rPr>
              <a:t>Days</a:t>
            </a:r>
            <a:endParaRPr lang="en-US" sz="1200" dirty="0">
              <a:solidFill>
                <a:srgbClr val="5A5A5A"/>
              </a:solidFill>
              <a:latin typeface="Arial" pitchFamily="34" charset="0"/>
              <a:cs typeface="Arial" pitchFamily="34" charset="0"/>
            </a:endParaRPr>
          </a:p>
        </p:txBody>
      </p:sp>
      <p:grpSp>
        <p:nvGrpSpPr>
          <p:cNvPr id="10" name="Group 9">
            <a:extLst>
              <a:ext uri="{FF2B5EF4-FFF2-40B4-BE49-F238E27FC236}">
                <a16:creationId xmlns:a16="http://schemas.microsoft.com/office/drawing/2014/main" id="{C64AA205-F2DE-42A6-B222-F2A535CE7728}"/>
              </a:ext>
            </a:extLst>
          </p:cNvPr>
          <p:cNvGrpSpPr>
            <a:grpSpLocks noChangeAspect="1"/>
          </p:cNvGrpSpPr>
          <p:nvPr/>
        </p:nvGrpSpPr>
        <p:grpSpPr>
          <a:xfrm>
            <a:off x="2051720" y="2504500"/>
            <a:ext cx="5363493" cy="2248731"/>
            <a:chOff x="2500098" y="1736030"/>
            <a:chExt cx="4178500" cy="1896579"/>
          </a:xfrm>
        </p:grpSpPr>
        <p:grpSp>
          <p:nvGrpSpPr>
            <p:cNvPr id="4" name="Group 3">
              <a:extLst>
                <a:ext uri="{FF2B5EF4-FFF2-40B4-BE49-F238E27FC236}">
                  <a16:creationId xmlns:a16="http://schemas.microsoft.com/office/drawing/2014/main" id="{A197ABDF-B58A-49C3-A02C-0611FF410430}"/>
                </a:ext>
              </a:extLst>
            </p:cNvPr>
            <p:cNvGrpSpPr/>
            <p:nvPr/>
          </p:nvGrpSpPr>
          <p:grpSpPr>
            <a:xfrm>
              <a:off x="2500098" y="1736030"/>
              <a:ext cx="4178500" cy="1896579"/>
              <a:chOff x="2500098" y="1736030"/>
              <a:chExt cx="4178500" cy="1896579"/>
            </a:xfrm>
          </p:grpSpPr>
          <p:cxnSp>
            <p:nvCxnSpPr>
              <p:cNvPr id="82" name="Straight Connector 54"/>
              <p:cNvCxnSpPr>
                <a:cxnSpLocks noChangeShapeType="1"/>
              </p:cNvCxnSpPr>
              <p:nvPr/>
            </p:nvCxnSpPr>
            <p:spPr bwMode="auto">
              <a:xfrm>
                <a:off x="2500098" y="3319046"/>
                <a:ext cx="6210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8"/>
              <p:cNvCxnSpPr>
                <a:cxnSpLocks noChangeShapeType="1"/>
              </p:cNvCxnSpPr>
              <p:nvPr/>
            </p:nvCxnSpPr>
            <p:spPr bwMode="auto">
              <a:xfrm flipH="1" flipV="1">
                <a:off x="2505458" y="3553654"/>
                <a:ext cx="417314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Lst>
            </p:spPr>
          </p:cxnSp>
          <p:cxnSp>
            <p:nvCxnSpPr>
              <p:cNvPr id="60" name="Straight Connector 10"/>
              <p:cNvCxnSpPr>
                <a:cxnSpLocks noChangeShapeType="1"/>
              </p:cNvCxnSpPr>
              <p:nvPr/>
            </p:nvCxnSpPr>
            <p:spPr bwMode="auto">
              <a:xfrm flipV="1">
                <a:off x="2567962" y="1736030"/>
                <a:ext cx="0" cy="189657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12"/>
              <p:cNvCxnSpPr>
                <a:cxnSpLocks noChangeShapeType="1"/>
              </p:cNvCxnSpPr>
              <p:nvPr/>
            </p:nvCxnSpPr>
            <p:spPr bwMode="auto">
              <a:xfrm flipV="1">
                <a:off x="3382334" y="3556703"/>
                <a:ext cx="0" cy="759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18"/>
              <p:cNvCxnSpPr>
                <a:cxnSpLocks noChangeShapeType="1"/>
              </p:cNvCxnSpPr>
              <p:nvPr/>
            </p:nvCxnSpPr>
            <p:spPr bwMode="auto">
              <a:xfrm flipV="1">
                <a:off x="4195531" y="3556703"/>
                <a:ext cx="0" cy="759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19"/>
              <p:cNvCxnSpPr>
                <a:cxnSpLocks noChangeShapeType="1"/>
              </p:cNvCxnSpPr>
              <p:nvPr/>
            </p:nvCxnSpPr>
            <p:spPr bwMode="auto">
              <a:xfrm flipV="1">
                <a:off x="5009918" y="3556703"/>
                <a:ext cx="0" cy="759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20"/>
              <p:cNvCxnSpPr>
                <a:cxnSpLocks noChangeShapeType="1"/>
              </p:cNvCxnSpPr>
              <p:nvPr/>
            </p:nvCxnSpPr>
            <p:spPr bwMode="auto">
              <a:xfrm flipV="1">
                <a:off x="5823115" y="3556703"/>
                <a:ext cx="0" cy="759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21"/>
              <p:cNvCxnSpPr>
                <a:cxnSpLocks noChangeShapeType="1"/>
              </p:cNvCxnSpPr>
              <p:nvPr/>
            </p:nvCxnSpPr>
            <p:spPr bwMode="auto">
              <a:xfrm flipV="1">
                <a:off x="6635121" y="3556703"/>
                <a:ext cx="0" cy="7590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52"/>
              <p:cNvCxnSpPr>
                <a:cxnSpLocks noChangeShapeType="1"/>
              </p:cNvCxnSpPr>
              <p:nvPr/>
            </p:nvCxnSpPr>
            <p:spPr bwMode="auto">
              <a:xfrm>
                <a:off x="2500098" y="3087359"/>
                <a:ext cx="7024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53"/>
              <p:cNvCxnSpPr>
                <a:cxnSpLocks noChangeShapeType="1"/>
              </p:cNvCxnSpPr>
              <p:nvPr/>
            </p:nvCxnSpPr>
            <p:spPr bwMode="auto">
              <a:xfrm>
                <a:off x="2500098" y="2842102"/>
                <a:ext cx="7024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55"/>
              <p:cNvCxnSpPr>
                <a:cxnSpLocks noChangeShapeType="1"/>
              </p:cNvCxnSpPr>
              <p:nvPr/>
            </p:nvCxnSpPr>
            <p:spPr bwMode="auto">
              <a:xfrm>
                <a:off x="2500098" y="2602660"/>
                <a:ext cx="7024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56"/>
              <p:cNvCxnSpPr>
                <a:cxnSpLocks noChangeShapeType="1"/>
              </p:cNvCxnSpPr>
              <p:nvPr/>
            </p:nvCxnSpPr>
            <p:spPr bwMode="auto">
              <a:xfrm>
                <a:off x="2500098" y="2366128"/>
                <a:ext cx="69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57"/>
              <p:cNvCxnSpPr>
                <a:cxnSpLocks noChangeShapeType="1"/>
              </p:cNvCxnSpPr>
              <p:nvPr/>
            </p:nvCxnSpPr>
            <p:spPr bwMode="auto">
              <a:xfrm>
                <a:off x="2500098" y="2130563"/>
                <a:ext cx="7024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6" name="Straight Connector 58"/>
              <p:cNvCxnSpPr>
                <a:cxnSpLocks noChangeShapeType="1"/>
              </p:cNvCxnSpPr>
              <p:nvPr/>
            </p:nvCxnSpPr>
            <p:spPr bwMode="auto">
              <a:xfrm>
                <a:off x="2500098" y="1890152"/>
                <a:ext cx="69056"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1415" y="2484372"/>
              <a:ext cx="4082858" cy="1077973"/>
            </a:xfrm>
            <a:prstGeom prst="rect">
              <a:avLst/>
            </a:prstGeom>
            <a:noFill/>
            <a:ln>
              <a:noFill/>
            </a:ln>
          </p:spPr>
        </p:pic>
      </p:grpSp>
      <p:grpSp>
        <p:nvGrpSpPr>
          <p:cNvPr id="73" name="Group 72"/>
          <p:cNvGrpSpPr/>
          <p:nvPr/>
        </p:nvGrpSpPr>
        <p:grpSpPr>
          <a:xfrm>
            <a:off x="4445924" y="2454230"/>
            <a:ext cx="2423423" cy="276999"/>
            <a:chOff x="5210776" y="849053"/>
            <a:chExt cx="3231230" cy="369333"/>
          </a:xfrm>
        </p:grpSpPr>
        <p:sp>
          <p:nvSpPr>
            <p:cNvPr id="74" name="TextBox 73"/>
            <p:cNvSpPr txBox="1"/>
            <p:nvPr/>
          </p:nvSpPr>
          <p:spPr>
            <a:xfrm>
              <a:off x="7078194" y="849053"/>
              <a:ext cx="1363812" cy="369333"/>
            </a:xfrm>
            <a:prstGeom prst="rect">
              <a:avLst/>
            </a:prstGeom>
            <a:noFill/>
          </p:spPr>
          <p:txBody>
            <a:bodyPr wrap="square" rtlCol="0">
              <a:spAutoFit/>
            </a:bodyPr>
            <a:lstStyle/>
            <a:p>
              <a:pPr defTabSz="685800"/>
              <a:r>
                <a:rPr lang="en-GB" sz="1200" dirty="0"/>
                <a:t>Saxagliptin</a:t>
              </a:r>
              <a:endParaRPr lang="en-GB" sz="1200" dirty="0">
                <a:solidFill>
                  <a:srgbClr val="5A5A5A"/>
                </a:solidFill>
              </a:endParaRPr>
            </a:p>
          </p:txBody>
        </p:sp>
        <p:cxnSp>
          <p:nvCxnSpPr>
            <p:cNvPr id="75" name="Straight Connector 74"/>
            <p:cNvCxnSpPr/>
            <p:nvPr/>
          </p:nvCxnSpPr>
          <p:spPr>
            <a:xfrm>
              <a:off x="6880210" y="1039855"/>
              <a:ext cx="182548" cy="0"/>
            </a:xfrm>
            <a:prstGeom prst="line">
              <a:avLst/>
            </a:prstGeom>
            <a:ln w="19050">
              <a:solidFill>
                <a:srgbClr val="8F3089"/>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210776" y="1043902"/>
              <a:ext cx="182548"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5402409" y="849053"/>
              <a:ext cx="1363812" cy="369333"/>
            </a:xfrm>
            <a:prstGeom prst="rect">
              <a:avLst/>
            </a:prstGeom>
            <a:noFill/>
          </p:spPr>
          <p:txBody>
            <a:bodyPr wrap="square" rtlCol="0">
              <a:spAutoFit/>
            </a:bodyPr>
            <a:lstStyle/>
            <a:p>
              <a:pPr defTabSz="685800"/>
              <a:r>
                <a:rPr lang="en-GB" sz="1200" dirty="0">
                  <a:solidFill>
                    <a:srgbClr val="5A5A5A"/>
                  </a:solidFill>
                </a:rPr>
                <a:t>Placebo</a:t>
              </a:r>
            </a:p>
          </p:txBody>
        </p:sp>
      </p:grpSp>
      <p:pic>
        <p:nvPicPr>
          <p:cNvPr id="51" name="Picture 50">
            <a:extLst>
              <a:ext uri="{FF2B5EF4-FFF2-40B4-BE49-F238E27FC236}">
                <a16:creationId xmlns:a16="http://schemas.microsoft.com/office/drawing/2014/main" id="{AF3BD839-D620-48D9-BAB4-134CB5FE7541}"/>
              </a:ext>
            </a:extLst>
          </p:cNvPr>
          <p:cNvPicPr>
            <a:picLocks/>
          </p:cNvPicPr>
          <p:nvPr/>
        </p:nvPicPr>
        <p:blipFill>
          <a:blip r:embed="rId4"/>
          <a:stretch>
            <a:fillRect/>
          </a:stretch>
        </p:blipFill>
        <p:spPr>
          <a:xfrm>
            <a:off x="2127250" y="3415025"/>
            <a:ext cx="5247928" cy="1255386"/>
          </a:xfrm>
          <a:prstGeom prst="rect">
            <a:avLst/>
          </a:prstGeom>
        </p:spPr>
      </p:pic>
      <p:sp>
        <p:nvSpPr>
          <p:cNvPr id="5" name="Rectangle 4"/>
          <p:cNvSpPr/>
          <p:nvPr/>
        </p:nvSpPr>
        <p:spPr>
          <a:xfrm>
            <a:off x="680031" y="6434504"/>
            <a:ext cx="6902294" cy="400110"/>
          </a:xfrm>
          <a:prstGeom prst="rect">
            <a:avLst/>
          </a:prstGeom>
        </p:spPr>
        <p:txBody>
          <a:bodyPr wrap="square">
            <a:spAutoFit/>
          </a:bodyPr>
          <a:lstStyle/>
          <a:p>
            <a:r>
              <a:rPr lang="pt-BR" sz="1000" dirty="0">
                <a:latin typeface="ff-scala-sans-web-pro"/>
              </a:rPr>
              <a:t>N Engl J Med 2013; 369:1317-1326</a:t>
            </a:r>
            <a:r>
              <a:rPr lang="pt-BR" sz="1000" dirty="0"/>
              <a:t/>
            </a:r>
            <a:br>
              <a:rPr lang="pt-BR" sz="1000" dirty="0"/>
            </a:br>
            <a:r>
              <a:rPr lang="pt-BR" sz="1000" dirty="0">
                <a:latin typeface="ff-scala-sans-web-pro"/>
              </a:rPr>
              <a:t>DOI: 10.1056/NEJMoa1307684</a:t>
            </a:r>
            <a:endParaRPr lang="nl-NL" sz="1000" dirty="0"/>
          </a:p>
        </p:txBody>
      </p:sp>
    </p:spTree>
    <p:extLst>
      <p:ext uri="{BB962C8B-B14F-4D97-AF65-F5344CB8AC3E}">
        <p14:creationId xmlns:p14="http://schemas.microsoft.com/office/powerpoint/2010/main" val="4198027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1618" y="-86776"/>
            <a:ext cx="5703888" cy="847725"/>
          </a:xfrm>
        </p:spPr>
        <p:txBody>
          <a:bodyPr>
            <a:noAutofit/>
          </a:bodyPr>
          <a:lstStyle/>
          <a:p>
            <a:r>
              <a:rPr lang="en-GB" altLang="en-US" sz="2000" dirty="0"/>
              <a:t>TECOS: </a:t>
            </a:r>
            <a:r>
              <a:rPr lang="en-GB" sz="2000" dirty="0" smtClean="0"/>
              <a:t>4P-MACE</a:t>
            </a:r>
            <a:endParaRPr lang="en-GB" sz="2000" dirty="0"/>
          </a:p>
        </p:txBody>
      </p:sp>
      <p:graphicFrame>
        <p:nvGraphicFramePr>
          <p:cNvPr id="5" name="Table 4">
            <a:extLst>
              <a:ext uri="{FF2B5EF4-FFF2-40B4-BE49-F238E27FC236}">
                <a16:creationId xmlns:a16="http://schemas.microsoft.com/office/drawing/2014/main" id="{71A1BAC8-009C-4F8F-A1F5-170A118EA60E}"/>
              </a:ext>
            </a:extLst>
          </p:cNvPr>
          <p:cNvGraphicFramePr>
            <a:graphicFrameLocks noGrp="1"/>
          </p:cNvGraphicFramePr>
          <p:nvPr>
            <p:extLst/>
          </p:nvPr>
        </p:nvGraphicFramePr>
        <p:xfrm>
          <a:off x="1089166" y="4914296"/>
          <a:ext cx="6304085" cy="457200"/>
        </p:xfrm>
        <a:graphic>
          <a:graphicData uri="http://schemas.openxmlformats.org/drawingml/2006/table">
            <a:tbl>
              <a:tblPr>
                <a:tableStyleId>{2D5ABB26-0587-4C30-8999-92F81FD0307C}</a:tableStyleId>
              </a:tblPr>
              <a:tblGrid>
                <a:gridCol w="764352">
                  <a:extLst>
                    <a:ext uri="{9D8B030D-6E8A-4147-A177-3AD203B41FA5}">
                      <a16:colId xmlns:a16="http://schemas.microsoft.com/office/drawing/2014/main" val="20000"/>
                    </a:ext>
                  </a:extLst>
                </a:gridCol>
                <a:gridCol w="408464">
                  <a:extLst>
                    <a:ext uri="{9D8B030D-6E8A-4147-A177-3AD203B41FA5}">
                      <a16:colId xmlns:a16="http://schemas.microsoft.com/office/drawing/2014/main" val="20002"/>
                    </a:ext>
                  </a:extLst>
                </a:gridCol>
                <a:gridCol w="481256">
                  <a:extLst>
                    <a:ext uri="{9D8B030D-6E8A-4147-A177-3AD203B41FA5}">
                      <a16:colId xmlns:a16="http://schemas.microsoft.com/office/drawing/2014/main" val="1296342873"/>
                    </a:ext>
                  </a:extLst>
                </a:gridCol>
                <a:gridCol w="380152">
                  <a:extLst>
                    <a:ext uri="{9D8B030D-6E8A-4147-A177-3AD203B41FA5}">
                      <a16:colId xmlns:a16="http://schemas.microsoft.com/office/drawing/2014/main" val="20003"/>
                    </a:ext>
                  </a:extLst>
                </a:gridCol>
                <a:gridCol w="436773">
                  <a:extLst>
                    <a:ext uri="{9D8B030D-6E8A-4147-A177-3AD203B41FA5}">
                      <a16:colId xmlns:a16="http://schemas.microsoft.com/office/drawing/2014/main" val="20004"/>
                    </a:ext>
                  </a:extLst>
                </a:gridCol>
                <a:gridCol w="816926">
                  <a:extLst>
                    <a:ext uri="{9D8B030D-6E8A-4147-A177-3AD203B41FA5}">
                      <a16:colId xmlns:a16="http://schemas.microsoft.com/office/drawing/2014/main" val="431212951"/>
                    </a:ext>
                  </a:extLst>
                </a:gridCol>
                <a:gridCol w="477213">
                  <a:extLst>
                    <a:ext uri="{9D8B030D-6E8A-4147-A177-3AD203B41FA5}">
                      <a16:colId xmlns:a16="http://schemas.microsoft.com/office/drawing/2014/main" val="1016623017"/>
                    </a:ext>
                  </a:extLst>
                </a:gridCol>
                <a:gridCol w="800749">
                  <a:extLst>
                    <a:ext uri="{9D8B030D-6E8A-4147-A177-3AD203B41FA5}">
                      <a16:colId xmlns:a16="http://schemas.microsoft.com/office/drawing/2014/main" val="3121809824"/>
                    </a:ext>
                  </a:extLst>
                </a:gridCol>
                <a:gridCol w="452948">
                  <a:extLst>
                    <a:ext uri="{9D8B030D-6E8A-4147-A177-3AD203B41FA5}">
                      <a16:colId xmlns:a16="http://schemas.microsoft.com/office/drawing/2014/main" val="361808433"/>
                    </a:ext>
                  </a:extLst>
                </a:gridCol>
                <a:gridCol w="836844">
                  <a:extLst>
                    <a:ext uri="{9D8B030D-6E8A-4147-A177-3AD203B41FA5}">
                      <a16:colId xmlns:a16="http://schemas.microsoft.com/office/drawing/2014/main" val="2103742076"/>
                    </a:ext>
                  </a:extLst>
                </a:gridCol>
                <a:gridCol w="448408">
                  <a:extLst>
                    <a:ext uri="{9D8B030D-6E8A-4147-A177-3AD203B41FA5}">
                      <a16:colId xmlns:a16="http://schemas.microsoft.com/office/drawing/2014/main" val="20005"/>
                    </a:ext>
                  </a:extLst>
                </a:gridCol>
              </a:tblGrid>
              <a:tr h="0">
                <a:tc>
                  <a:txBody>
                    <a:bodyPr/>
                    <a:lstStyle/>
                    <a:p>
                      <a:pPr algn="l" fontAlgn="b"/>
                      <a:r>
                        <a:rPr lang="en-US" sz="1000" b="1" u="none" strike="noStrike" dirty="0">
                          <a:solidFill>
                            <a:schemeClr val="tx1"/>
                          </a:solidFill>
                          <a:effectLst/>
                          <a:latin typeface="Arial" pitchFamily="34" charset="0"/>
                          <a:cs typeface="Arial" pitchFamily="34" charset="0"/>
                        </a:rPr>
                        <a:t>No. at risk</a:t>
                      </a:r>
                      <a:endParaRPr lang="en-US" sz="1000" b="1" i="0" u="none" strike="noStrike" dirty="0">
                        <a:solidFill>
                          <a:schemeClr val="tx1"/>
                        </a:solidFill>
                        <a:effectLst/>
                        <a:latin typeface="Arial" pitchFamily="34" charset="0"/>
                        <a:cs typeface="Arial" pitchFamily="34" charset="0"/>
                      </a:endParaRPr>
                    </a:p>
                  </a:txBody>
                  <a:tcPr marL="7144" marR="7144"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0"/>
                  </a:ext>
                </a:extLst>
              </a:tr>
              <a:tr h="0">
                <a:tc>
                  <a:txBody>
                    <a:bodyPr/>
                    <a:lstStyle/>
                    <a:p>
                      <a:pPr algn="l" fontAlgn="b"/>
                      <a:r>
                        <a:rPr lang="en-US" sz="1000" u="none" strike="noStrike" dirty="0">
                          <a:solidFill>
                            <a:schemeClr val="tx1"/>
                          </a:solidFill>
                          <a:effectLst/>
                          <a:latin typeface="Arial" pitchFamily="34" charset="0"/>
                          <a:cs typeface="Arial" pitchFamily="34" charset="0"/>
                        </a:rPr>
                        <a:t>Placebo</a:t>
                      </a:r>
                      <a:endParaRPr lang="en-US" sz="1000" b="0" i="0" u="none" strike="noStrike" dirty="0">
                        <a:solidFill>
                          <a:schemeClr val="tx1"/>
                        </a:solidFill>
                        <a:effectLst/>
                        <a:latin typeface="Arial" pitchFamily="34" charset="0"/>
                        <a:cs typeface="Arial" pitchFamily="34" charset="0"/>
                      </a:endParaRPr>
                    </a:p>
                  </a:txBody>
                  <a:tcPr marL="7144" marR="7144" marT="0" marB="0" anchor="ctr"/>
                </a:tc>
                <a:tc>
                  <a:txBody>
                    <a:bodyPr/>
                    <a:lstStyle/>
                    <a:p>
                      <a:pPr algn="ctr"/>
                      <a:r>
                        <a:rPr lang="en-GB" sz="1000" b="0" dirty="0">
                          <a:solidFill>
                            <a:schemeClr val="tx1"/>
                          </a:solidFill>
                        </a:rPr>
                        <a:t>7339</a:t>
                      </a:r>
                    </a:p>
                  </a:txBody>
                  <a:tcPr marL="0" marR="0" marT="0" marB="0" anchor="ctr"/>
                </a:tc>
                <a:tc>
                  <a:txBody>
                    <a:bodyPr/>
                    <a:lstStyle/>
                    <a:p>
                      <a:pPr algn="ctr"/>
                      <a:r>
                        <a:rPr lang="en-GB" sz="1000" b="0" dirty="0">
                          <a:solidFill>
                            <a:schemeClr val="tx1"/>
                          </a:solidFill>
                        </a:rPr>
                        <a:t>7146</a:t>
                      </a:r>
                    </a:p>
                  </a:txBody>
                  <a:tcPr marL="0" marR="0" marT="0" marB="0" anchor="ctr"/>
                </a:tc>
                <a:tc>
                  <a:txBody>
                    <a:bodyPr/>
                    <a:lstStyle/>
                    <a:p>
                      <a:pPr algn="ctr"/>
                      <a:r>
                        <a:rPr lang="en-GB" sz="1000" b="0" dirty="0">
                          <a:solidFill>
                            <a:schemeClr val="tx1"/>
                          </a:solidFill>
                        </a:rPr>
                        <a:t>6902</a:t>
                      </a:r>
                    </a:p>
                  </a:txBody>
                  <a:tcPr marL="0" marR="0" marT="0" marB="0" anchor="ctr"/>
                </a:tc>
                <a:tc>
                  <a:txBody>
                    <a:bodyPr/>
                    <a:lstStyle/>
                    <a:p>
                      <a:pPr algn="ctr"/>
                      <a:r>
                        <a:rPr lang="en-GB" sz="1000" b="0" dirty="0">
                          <a:solidFill>
                            <a:schemeClr val="tx1"/>
                          </a:solidFill>
                        </a:rPr>
                        <a:t>6751</a:t>
                      </a:r>
                    </a:p>
                  </a:txBody>
                  <a:tcPr marL="0" marR="0" marT="0" marB="0" anchor="ctr"/>
                </a:tc>
                <a:tc>
                  <a:txBody>
                    <a:bodyPr/>
                    <a:lstStyle/>
                    <a:p>
                      <a:pPr algn="ctr"/>
                      <a:r>
                        <a:rPr lang="en-GB" sz="1000" b="0" dirty="0">
                          <a:solidFill>
                            <a:schemeClr val="tx1"/>
                          </a:solidFill>
                        </a:rPr>
                        <a:t>6512</a:t>
                      </a:r>
                    </a:p>
                  </a:txBody>
                  <a:tcPr marL="0" marR="0" marT="0" marB="0" anchor="ctr"/>
                </a:tc>
                <a:tc>
                  <a:txBody>
                    <a:bodyPr/>
                    <a:lstStyle/>
                    <a:p>
                      <a:pPr algn="ctr"/>
                      <a:r>
                        <a:rPr lang="en-GB" sz="1000" b="0" dirty="0">
                          <a:solidFill>
                            <a:schemeClr val="tx1"/>
                          </a:solidFill>
                        </a:rPr>
                        <a:t>6292</a:t>
                      </a:r>
                    </a:p>
                  </a:txBody>
                  <a:tcPr marL="0" marR="0" marT="0" marB="0" anchor="ctr"/>
                </a:tc>
                <a:tc>
                  <a:txBody>
                    <a:bodyPr/>
                    <a:lstStyle/>
                    <a:p>
                      <a:pPr algn="ctr"/>
                      <a:r>
                        <a:rPr lang="en-GB" sz="1000" b="0" dirty="0">
                          <a:solidFill>
                            <a:schemeClr val="tx1"/>
                          </a:solidFill>
                        </a:rPr>
                        <a:t>4411</a:t>
                      </a:r>
                    </a:p>
                  </a:txBody>
                  <a:tcPr marL="0" marR="0" marT="0" marB="0" anchor="ctr"/>
                </a:tc>
                <a:tc>
                  <a:txBody>
                    <a:bodyPr/>
                    <a:lstStyle/>
                    <a:p>
                      <a:pPr algn="ctr"/>
                      <a:r>
                        <a:rPr lang="en-GB" sz="1000" b="0" dirty="0">
                          <a:solidFill>
                            <a:schemeClr val="tx1"/>
                          </a:solidFill>
                        </a:rPr>
                        <a:t>3272</a:t>
                      </a:r>
                    </a:p>
                  </a:txBody>
                  <a:tcPr marL="0" marR="0" marT="0" marB="0" anchor="ctr"/>
                </a:tc>
                <a:tc>
                  <a:txBody>
                    <a:bodyPr/>
                    <a:lstStyle/>
                    <a:p>
                      <a:pPr algn="ctr"/>
                      <a:r>
                        <a:rPr lang="en-GB" sz="1000" b="0" dirty="0">
                          <a:solidFill>
                            <a:schemeClr val="tx1"/>
                          </a:solidFill>
                        </a:rPr>
                        <a:t>2034</a:t>
                      </a:r>
                    </a:p>
                  </a:txBody>
                  <a:tcPr marL="0" marR="0" marT="0" marB="0" anchor="ctr"/>
                </a:tc>
                <a:tc>
                  <a:txBody>
                    <a:bodyPr/>
                    <a:lstStyle/>
                    <a:p>
                      <a:pPr algn="ctr"/>
                      <a:r>
                        <a:rPr lang="en-GB" sz="1000" b="0" dirty="0">
                          <a:solidFill>
                            <a:schemeClr val="tx1"/>
                          </a:solidFill>
                        </a:rPr>
                        <a:t>1234</a:t>
                      </a:r>
                    </a:p>
                  </a:txBody>
                  <a:tcPr marL="0" marR="0" marT="0" marB="0" anchor="ctr"/>
                </a:tc>
                <a:extLst>
                  <a:ext uri="{0D108BD9-81ED-4DB2-BD59-A6C34878D82A}">
                    <a16:rowId xmlns:a16="http://schemas.microsoft.com/office/drawing/2014/main" val="10001"/>
                  </a:ext>
                </a:extLst>
              </a:tr>
              <a:tr h="0">
                <a:tc>
                  <a:txBody>
                    <a:bodyPr/>
                    <a:lstStyle/>
                    <a:p>
                      <a:r>
                        <a:rPr lang="en-GB" sz="1000" b="0" dirty="0">
                          <a:solidFill>
                            <a:schemeClr val="tx1"/>
                          </a:solidFill>
                        </a:rPr>
                        <a:t>Sitagliptin</a:t>
                      </a:r>
                    </a:p>
                  </a:txBody>
                  <a:tcPr marL="7144" marR="7144" marT="0" marB="0" anchor="ctr"/>
                </a:tc>
                <a:tc>
                  <a:txBody>
                    <a:bodyPr/>
                    <a:lstStyle/>
                    <a:p>
                      <a:pPr algn="ctr"/>
                      <a:r>
                        <a:rPr lang="en-GB" sz="1000" b="0" dirty="0">
                          <a:solidFill>
                            <a:schemeClr val="tx1"/>
                          </a:solidFill>
                        </a:rPr>
                        <a:t>7332</a:t>
                      </a:r>
                    </a:p>
                  </a:txBody>
                  <a:tcPr marL="0" marR="0" marT="0" marB="0" anchor="ctr"/>
                </a:tc>
                <a:tc>
                  <a:txBody>
                    <a:bodyPr/>
                    <a:lstStyle/>
                    <a:p>
                      <a:pPr algn="ctr"/>
                      <a:r>
                        <a:rPr lang="en-GB" sz="1000" b="0" dirty="0">
                          <a:solidFill>
                            <a:schemeClr val="tx1"/>
                          </a:solidFill>
                        </a:rPr>
                        <a:t>7131</a:t>
                      </a:r>
                    </a:p>
                  </a:txBody>
                  <a:tcPr marL="0" marR="0" marT="0" marB="0" anchor="ctr"/>
                </a:tc>
                <a:tc>
                  <a:txBody>
                    <a:bodyPr/>
                    <a:lstStyle/>
                    <a:p>
                      <a:pPr algn="ctr"/>
                      <a:r>
                        <a:rPr lang="en-GB" sz="1000" b="0" dirty="0">
                          <a:solidFill>
                            <a:schemeClr val="tx1"/>
                          </a:solidFill>
                        </a:rPr>
                        <a:t>6937</a:t>
                      </a:r>
                    </a:p>
                  </a:txBody>
                  <a:tcPr marL="0" marR="0" marT="0" marB="0" anchor="ctr"/>
                </a:tc>
                <a:tc>
                  <a:txBody>
                    <a:bodyPr/>
                    <a:lstStyle/>
                    <a:p>
                      <a:pPr algn="ctr"/>
                      <a:r>
                        <a:rPr lang="en-GB" sz="1000" b="0" dirty="0">
                          <a:solidFill>
                            <a:schemeClr val="tx1"/>
                          </a:solidFill>
                        </a:rPr>
                        <a:t>6777</a:t>
                      </a:r>
                    </a:p>
                  </a:txBody>
                  <a:tcPr marL="0" marR="0" marT="0" marB="0" anchor="ctr"/>
                </a:tc>
                <a:tc>
                  <a:txBody>
                    <a:bodyPr/>
                    <a:lstStyle/>
                    <a:p>
                      <a:pPr algn="ctr"/>
                      <a:r>
                        <a:rPr lang="en-GB" sz="1000" b="0" dirty="0">
                          <a:solidFill>
                            <a:schemeClr val="tx1"/>
                          </a:solidFill>
                        </a:rPr>
                        <a:t>6579</a:t>
                      </a:r>
                    </a:p>
                  </a:txBody>
                  <a:tcPr marL="0" marR="0" marT="0" marB="0" anchor="ctr"/>
                </a:tc>
                <a:tc>
                  <a:txBody>
                    <a:bodyPr/>
                    <a:lstStyle/>
                    <a:p>
                      <a:pPr algn="ctr"/>
                      <a:r>
                        <a:rPr lang="en-GB" sz="1000" b="0" dirty="0">
                          <a:solidFill>
                            <a:schemeClr val="tx1"/>
                          </a:solidFill>
                        </a:rPr>
                        <a:t>6386</a:t>
                      </a:r>
                    </a:p>
                  </a:txBody>
                  <a:tcPr marL="0" marR="0" marT="0" marB="0" anchor="ctr"/>
                </a:tc>
                <a:tc>
                  <a:txBody>
                    <a:bodyPr/>
                    <a:lstStyle/>
                    <a:p>
                      <a:pPr algn="ctr"/>
                      <a:r>
                        <a:rPr lang="en-GB" sz="1000" b="0" dirty="0">
                          <a:solidFill>
                            <a:schemeClr val="tx1"/>
                          </a:solidFill>
                        </a:rPr>
                        <a:t>4525</a:t>
                      </a:r>
                    </a:p>
                  </a:txBody>
                  <a:tcPr marL="0" marR="0" marT="0" marB="0" anchor="ctr"/>
                </a:tc>
                <a:tc>
                  <a:txBody>
                    <a:bodyPr/>
                    <a:lstStyle/>
                    <a:p>
                      <a:pPr algn="ctr"/>
                      <a:r>
                        <a:rPr lang="en-GB" sz="1000" b="0" dirty="0">
                          <a:solidFill>
                            <a:schemeClr val="tx1"/>
                          </a:solidFill>
                        </a:rPr>
                        <a:t>3346</a:t>
                      </a:r>
                    </a:p>
                  </a:txBody>
                  <a:tcPr marL="0" marR="0" marT="0" marB="0" anchor="ctr"/>
                </a:tc>
                <a:tc>
                  <a:txBody>
                    <a:bodyPr/>
                    <a:lstStyle/>
                    <a:p>
                      <a:pPr algn="ctr"/>
                      <a:r>
                        <a:rPr lang="en-GB" sz="1000" b="0" dirty="0">
                          <a:solidFill>
                            <a:schemeClr val="tx1"/>
                          </a:solidFill>
                        </a:rPr>
                        <a:t>2058</a:t>
                      </a:r>
                    </a:p>
                  </a:txBody>
                  <a:tcPr marL="0" marR="0" marT="0" marB="0" anchor="ctr"/>
                </a:tc>
                <a:tc>
                  <a:txBody>
                    <a:bodyPr/>
                    <a:lstStyle/>
                    <a:p>
                      <a:pPr algn="ctr"/>
                      <a:r>
                        <a:rPr lang="en-GB" sz="1000" b="0" dirty="0">
                          <a:solidFill>
                            <a:schemeClr val="tx1"/>
                          </a:solidFill>
                        </a:rPr>
                        <a:t>1248</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71A1BAC8-009C-4F8F-A1F5-170A118EA60E}"/>
              </a:ext>
            </a:extLst>
          </p:cNvPr>
          <p:cNvGraphicFramePr>
            <a:graphicFrameLocks noGrp="1"/>
          </p:cNvGraphicFramePr>
          <p:nvPr>
            <p:extLst/>
          </p:nvPr>
        </p:nvGraphicFramePr>
        <p:xfrm>
          <a:off x="1089166" y="4914296"/>
          <a:ext cx="6304085" cy="457200"/>
        </p:xfrm>
        <a:graphic>
          <a:graphicData uri="http://schemas.openxmlformats.org/drawingml/2006/table">
            <a:tbl>
              <a:tblPr>
                <a:tableStyleId>{2D5ABB26-0587-4C30-8999-92F81FD0307C}</a:tableStyleId>
              </a:tblPr>
              <a:tblGrid>
                <a:gridCol w="764352">
                  <a:extLst>
                    <a:ext uri="{9D8B030D-6E8A-4147-A177-3AD203B41FA5}">
                      <a16:colId xmlns:a16="http://schemas.microsoft.com/office/drawing/2014/main" val="20000"/>
                    </a:ext>
                  </a:extLst>
                </a:gridCol>
                <a:gridCol w="408464">
                  <a:extLst>
                    <a:ext uri="{9D8B030D-6E8A-4147-A177-3AD203B41FA5}">
                      <a16:colId xmlns:a16="http://schemas.microsoft.com/office/drawing/2014/main" val="20002"/>
                    </a:ext>
                  </a:extLst>
                </a:gridCol>
                <a:gridCol w="481256">
                  <a:extLst>
                    <a:ext uri="{9D8B030D-6E8A-4147-A177-3AD203B41FA5}">
                      <a16:colId xmlns:a16="http://schemas.microsoft.com/office/drawing/2014/main" val="1296342873"/>
                    </a:ext>
                  </a:extLst>
                </a:gridCol>
                <a:gridCol w="380152">
                  <a:extLst>
                    <a:ext uri="{9D8B030D-6E8A-4147-A177-3AD203B41FA5}">
                      <a16:colId xmlns:a16="http://schemas.microsoft.com/office/drawing/2014/main" val="20003"/>
                    </a:ext>
                  </a:extLst>
                </a:gridCol>
                <a:gridCol w="436773">
                  <a:extLst>
                    <a:ext uri="{9D8B030D-6E8A-4147-A177-3AD203B41FA5}">
                      <a16:colId xmlns:a16="http://schemas.microsoft.com/office/drawing/2014/main" val="20004"/>
                    </a:ext>
                  </a:extLst>
                </a:gridCol>
                <a:gridCol w="816926">
                  <a:extLst>
                    <a:ext uri="{9D8B030D-6E8A-4147-A177-3AD203B41FA5}">
                      <a16:colId xmlns:a16="http://schemas.microsoft.com/office/drawing/2014/main" val="431212951"/>
                    </a:ext>
                  </a:extLst>
                </a:gridCol>
                <a:gridCol w="477213">
                  <a:extLst>
                    <a:ext uri="{9D8B030D-6E8A-4147-A177-3AD203B41FA5}">
                      <a16:colId xmlns:a16="http://schemas.microsoft.com/office/drawing/2014/main" val="1016623017"/>
                    </a:ext>
                  </a:extLst>
                </a:gridCol>
                <a:gridCol w="800749">
                  <a:extLst>
                    <a:ext uri="{9D8B030D-6E8A-4147-A177-3AD203B41FA5}">
                      <a16:colId xmlns:a16="http://schemas.microsoft.com/office/drawing/2014/main" val="3121809824"/>
                    </a:ext>
                  </a:extLst>
                </a:gridCol>
                <a:gridCol w="452948">
                  <a:extLst>
                    <a:ext uri="{9D8B030D-6E8A-4147-A177-3AD203B41FA5}">
                      <a16:colId xmlns:a16="http://schemas.microsoft.com/office/drawing/2014/main" val="361808433"/>
                    </a:ext>
                  </a:extLst>
                </a:gridCol>
                <a:gridCol w="836844">
                  <a:extLst>
                    <a:ext uri="{9D8B030D-6E8A-4147-A177-3AD203B41FA5}">
                      <a16:colId xmlns:a16="http://schemas.microsoft.com/office/drawing/2014/main" val="2103742076"/>
                    </a:ext>
                  </a:extLst>
                </a:gridCol>
                <a:gridCol w="448408">
                  <a:extLst>
                    <a:ext uri="{9D8B030D-6E8A-4147-A177-3AD203B41FA5}">
                      <a16:colId xmlns:a16="http://schemas.microsoft.com/office/drawing/2014/main" val="20005"/>
                    </a:ext>
                  </a:extLst>
                </a:gridCol>
              </a:tblGrid>
              <a:tr h="0">
                <a:tc>
                  <a:txBody>
                    <a:bodyPr/>
                    <a:lstStyle/>
                    <a:p>
                      <a:pPr algn="l" fontAlgn="b"/>
                      <a:r>
                        <a:rPr lang="en-US" sz="1000" b="1" u="none" strike="noStrike" dirty="0">
                          <a:solidFill>
                            <a:schemeClr val="tx1"/>
                          </a:solidFill>
                          <a:effectLst/>
                          <a:latin typeface="Arial" pitchFamily="34" charset="0"/>
                          <a:cs typeface="Arial" pitchFamily="34" charset="0"/>
                        </a:rPr>
                        <a:t>No. at risk</a:t>
                      </a:r>
                      <a:endParaRPr lang="en-US" sz="1000" b="1" i="0" u="none" strike="noStrike" dirty="0">
                        <a:solidFill>
                          <a:schemeClr val="tx1"/>
                        </a:solidFill>
                        <a:effectLst/>
                        <a:latin typeface="Arial" pitchFamily="34" charset="0"/>
                        <a:cs typeface="Arial" pitchFamily="34" charset="0"/>
                      </a:endParaRPr>
                    </a:p>
                  </a:txBody>
                  <a:tcPr marL="7144" marR="7144"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tc>
                  <a:txBody>
                    <a:bodyPr/>
                    <a:lstStyle/>
                    <a:p>
                      <a:pPr algn="ctr" fontAlgn="b"/>
                      <a:endParaRPr lang="en-US" sz="1000" b="0" i="0" u="none" strike="noStrike" dirty="0">
                        <a:solidFill>
                          <a:schemeClr val="tx1"/>
                        </a:solidFill>
                        <a:effectLst/>
                        <a:latin typeface="Arial" pitchFamily="34" charset="0"/>
                        <a:cs typeface="Arial" pitchFamily="34" charset="0"/>
                      </a:endParaRPr>
                    </a:p>
                  </a:txBody>
                  <a:tcPr marL="0" marR="0" marT="0" marB="0" anchor="ctr"/>
                </a:tc>
                <a:extLst>
                  <a:ext uri="{0D108BD9-81ED-4DB2-BD59-A6C34878D82A}">
                    <a16:rowId xmlns:a16="http://schemas.microsoft.com/office/drawing/2014/main" val="10000"/>
                  </a:ext>
                </a:extLst>
              </a:tr>
              <a:tr h="0">
                <a:tc>
                  <a:txBody>
                    <a:bodyPr/>
                    <a:lstStyle/>
                    <a:p>
                      <a:pPr algn="l" fontAlgn="b"/>
                      <a:r>
                        <a:rPr lang="en-US" sz="1000" u="none" strike="noStrike" dirty="0">
                          <a:solidFill>
                            <a:schemeClr val="tx1"/>
                          </a:solidFill>
                          <a:effectLst/>
                          <a:latin typeface="Arial" pitchFamily="34" charset="0"/>
                          <a:cs typeface="Arial" pitchFamily="34" charset="0"/>
                        </a:rPr>
                        <a:t>Placebo</a:t>
                      </a:r>
                      <a:endParaRPr lang="en-US" sz="1000" b="0" i="0" u="none" strike="noStrike" dirty="0">
                        <a:solidFill>
                          <a:schemeClr val="tx1"/>
                        </a:solidFill>
                        <a:effectLst/>
                        <a:latin typeface="Arial" pitchFamily="34" charset="0"/>
                        <a:cs typeface="Arial" pitchFamily="34" charset="0"/>
                      </a:endParaRPr>
                    </a:p>
                  </a:txBody>
                  <a:tcPr marL="7144" marR="7144" marT="0" marB="0" anchor="ctr"/>
                </a:tc>
                <a:tc>
                  <a:txBody>
                    <a:bodyPr/>
                    <a:lstStyle/>
                    <a:p>
                      <a:pPr algn="ctr"/>
                      <a:r>
                        <a:rPr lang="en-GB" sz="1000" b="0" dirty="0">
                          <a:solidFill>
                            <a:schemeClr val="tx1"/>
                          </a:solidFill>
                        </a:rPr>
                        <a:t>7339</a:t>
                      </a:r>
                    </a:p>
                  </a:txBody>
                  <a:tcPr marL="0" marR="0" marT="0" marB="0" anchor="ctr"/>
                </a:tc>
                <a:tc>
                  <a:txBody>
                    <a:bodyPr/>
                    <a:lstStyle/>
                    <a:p>
                      <a:pPr algn="ctr"/>
                      <a:r>
                        <a:rPr lang="en-GB" sz="1000" b="0" dirty="0">
                          <a:solidFill>
                            <a:schemeClr val="tx1"/>
                          </a:solidFill>
                        </a:rPr>
                        <a:t>7146</a:t>
                      </a:r>
                    </a:p>
                  </a:txBody>
                  <a:tcPr marL="0" marR="0" marT="0" marB="0" anchor="ctr"/>
                </a:tc>
                <a:tc>
                  <a:txBody>
                    <a:bodyPr/>
                    <a:lstStyle/>
                    <a:p>
                      <a:pPr algn="ctr"/>
                      <a:r>
                        <a:rPr lang="en-GB" sz="1000" b="0" dirty="0">
                          <a:solidFill>
                            <a:schemeClr val="tx1"/>
                          </a:solidFill>
                        </a:rPr>
                        <a:t>6902</a:t>
                      </a:r>
                    </a:p>
                  </a:txBody>
                  <a:tcPr marL="0" marR="0" marT="0" marB="0" anchor="ctr"/>
                </a:tc>
                <a:tc>
                  <a:txBody>
                    <a:bodyPr/>
                    <a:lstStyle/>
                    <a:p>
                      <a:pPr algn="ctr"/>
                      <a:r>
                        <a:rPr lang="en-GB" sz="1000" b="0" dirty="0">
                          <a:solidFill>
                            <a:schemeClr val="tx1"/>
                          </a:solidFill>
                        </a:rPr>
                        <a:t>6751</a:t>
                      </a:r>
                    </a:p>
                  </a:txBody>
                  <a:tcPr marL="0" marR="0" marT="0" marB="0" anchor="ctr"/>
                </a:tc>
                <a:tc>
                  <a:txBody>
                    <a:bodyPr/>
                    <a:lstStyle/>
                    <a:p>
                      <a:pPr algn="ctr"/>
                      <a:r>
                        <a:rPr lang="en-GB" sz="1000" b="0" dirty="0">
                          <a:solidFill>
                            <a:schemeClr val="tx1"/>
                          </a:solidFill>
                        </a:rPr>
                        <a:t>6512</a:t>
                      </a:r>
                    </a:p>
                  </a:txBody>
                  <a:tcPr marL="0" marR="0" marT="0" marB="0" anchor="ctr"/>
                </a:tc>
                <a:tc>
                  <a:txBody>
                    <a:bodyPr/>
                    <a:lstStyle/>
                    <a:p>
                      <a:pPr algn="ctr"/>
                      <a:r>
                        <a:rPr lang="en-GB" sz="1000" b="0" dirty="0">
                          <a:solidFill>
                            <a:schemeClr val="tx1"/>
                          </a:solidFill>
                        </a:rPr>
                        <a:t>6292</a:t>
                      </a:r>
                    </a:p>
                  </a:txBody>
                  <a:tcPr marL="0" marR="0" marT="0" marB="0" anchor="ctr"/>
                </a:tc>
                <a:tc>
                  <a:txBody>
                    <a:bodyPr/>
                    <a:lstStyle/>
                    <a:p>
                      <a:pPr algn="ctr"/>
                      <a:r>
                        <a:rPr lang="en-GB" sz="1000" b="0" dirty="0">
                          <a:solidFill>
                            <a:schemeClr val="tx1"/>
                          </a:solidFill>
                        </a:rPr>
                        <a:t>4411</a:t>
                      </a:r>
                    </a:p>
                  </a:txBody>
                  <a:tcPr marL="0" marR="0" marT="0" marB="0" anchor="ctr"/>
                </a:tc>
                <a:tc>
                  <a:txBody>
                    <a:bodyPr/>
                    <a:lstStyle/>
                    <a:p>
                      <a:pPr algn="ctr"/>
                      <a:r>
                        <a:rPr lang="en-GB" sz="1000" b="0" dirty="0">
                          <a:solidFill>
                            <a:schemeClr val="tx1"/>
                          </a:solidFill>
                        </a:rPr>
                        <a:t>3272</a:t>
                      </a:r>
                    </a:p>
                  </a:txBody>
                  <a:tcPr marL="0" marR="0" marT="0" marB="0" anchor="ctr"/>
                </a:tc>
                <a:tc>
                  <a:txBody>
                    <a:bodyPr/>
                    <a:lstStyle/>
                    <a:p>
                      <a:pPr algn="ctr"/>
                      <a:r>
                        <a:rPr lang="en-GB" sz="1000" b="0" dirty="0">
                          <a:solidFill>
                            <a:schemeClr val="tx1"/>
                          </a:solidFill>
                        </a:rPr>
                        <a:t>2034</a:t>
                      </a:r>
                    </a:p>
                  </a:txBody>
                  <a:tcPr marL="0" marR="0" marT="0" marB="0" anchor="ctr"/>
                </a:tc>
                <a:tc>
                  <a:txBody>
                    <a:bodyPr/>
                    <a:lstStyle/>
                    <a:p>
                      <a:pPr algn="ctr"/>
                      <a:r>
                        <a:rPr lang="en-GB" sz="1000" b="0" dirty="0">
                          <a:solidFill>
                            <a:schemeClr val="tx1"/>
                          </a:solidFill>
                        </a:rPr>
                        <a:t>1234</a:t>
                      </a:r>
                    </a:p>
                  </a:txBody>
                  <a:tcPr marL="0" marR="0" marT="0" marB="0" anchor="ctr"/>
                </a:tc>
                <a:extLst>
                  <a:ext uri="{0D108BD9-81ED-4DB2-BD59-A6C34878D82A}">
                    <a16:rowId xmlns:a16="http://schemas.microsoft.com/office/drawing/2014/main" val="10001"/>
                  </a:ext>
                </a:extLst>
              </a:tr>
              <a:tr h="0">
                <a:tc>
                  <a:txBody>
                    <a:bodyPr/>
                    <a:lstStyle/>
                    <a:p>
                      <a:r>
                        <a:rPr lang="en-GB" sz="1000" b="0" dirty="0">
                          <a:solidFill>
                            <a:schemeClr val="tx1"/>
                          </a:solidFill>
                        </a:rPr>
                        <a:t>Sitagliptin</a:t>
                      </a:r>
                    </a:p>
                  </a:txBody>
                  <a:tcPr marL="7144" marR="7144" marT="0" marB="0" anchor="ctr"/>
                </a:tc>
                <a:tc>
                  <a:txBody>
                    <a:bodyPr/>
                    <a:lstStyle/>
                    <a:p>
                      <a:pPr algn="ctr"/>
                      <a:r>
                        <a:rPr lang="en-GB" sz="1000" b="0" dirty="0">
                          <a:solidFill>
                            <a:schemeClr val="tx1"/>
                          </a:solidFill>
                        </a:rPr>
                        <a:t>7332</a:t>
                      </a:r>
                    </a:p>
                  </a:txBody>
                  <a:tcPr marL="0" marR="0" marT="0" marB="0" anchor="ctr"/>
                </a:tc>
                <a:tc>
                  <a:txBody>
                    <a:bodyPr/>
                    <a:lstStyle/>
                    <a:p>
                      <a:pPr algn="ctr"/>
                      <a:r>
                        <a:rPr lang="en-GB" sz="1000" b="0" dirty="0">
                          <a:solidFill>
                            <a:schemeClr val="tx1"/>
                          </a:solidFill>
                        </a:rPr>
                        <a:t>7131</a:t>
                      </a:r>
                    </a:p>
                  </a:txBody>
                  <a:tcPr marL="0" marR="0" marT="0" marB="0" anchor="ctr"/>
                </a:tc>
                <a:tc>
                  <a:txBody>
                    <a:bodyPr/>
                    <a:lstStyle/>
                    <a:p>
                      <a:pPr algn="ctr"/>
                      <a:r>
                        <a:rPr lang="en-GB" sz="1000" b="0" dirty="0">
                          <a:solidFill>
                            <a:schemeClr val="tx1"/>
                          </a:solidFill>
                        </a:rPr>
                        <a:t>6937</a:t>
                      </a:r>
                    </a:p>
                  </a:txBody>
                  <a:tcPr marL="0" marR="0" marT="0" marB="0" anchor="ctr"/>
                </a:tc>
                <a:tc>
                  <a:txBody>
                    <a:bodyPr/>
                    <a:lstStyle/>
                    <a:p>
                      <a:pPr algn="ctr"/>
                      <a:r>
                        <a:rPr lang="en-GB" sz="1000" b="0" dirty="0">
                          <a:solidFill>
                            <a:schemeClr val="tx1"/>
                          </a:solidFill>
                        </a:rPr>
                        <a:t>6777</a:t>
                      </a:r>
                    </a:p>
                  </a:txBody>
                  <a:tcPr marL="0" marR="0" marT="0" marB="0" anchor="ctr"/>
                </a:tc>
                <a:tc>
                  <a:txBody>
                    <a:bodyPr/>
                    <a:lstStyle/>
                    <a:p>
                      <a:pPr algn="ctr"/>
                      <a:r>
                        <a:rPr lang="en-GB" sz="1000" b="0" dirty="0">
                          <a:solidFill>
                            <a:schemeClr val="tx1"/>
                          </a:solidFill>
                        </a:rPr>
                        <a:t>6579</a:t>
                      </a:r>
                    </a:p>
                  </a:txBody>
                  <a:tcPr marL="0" marR="0" marT="0" marB="0" anchor="ctr"/>
                </a:tc>
                <a:tc>
                  <a:txBody>
                    <a:bodyPr/>
                    <a:lstStyle/>
                    <a:p>
                      <a:pPr algn="ctr"/>
                      <a:r>
                        <a:rPr lang="en-GB" sz="1000" b="0" dirty="0">
                          <a:solidFill>
                            <a:schemeClr val="tx1"/>
                          </a:solidFill>
                        </a:rPr>
                        <a:t>6386</a:t>
                      </a:r>
                    </a:p>
                  </a:txBody>
                  <a:tcPr marL="0" marR="0" marT="0" marB="0" anchor="ctr"/>
                </a:tc>
                <a:tc>
                  <a:txBody>
                    <a:bodyPr/>
                    <a:lstStyle/>
                    <a:p>
                      <a:pPr algn="ctr"/>
                      <a:r>
                        <a:rPr lang="en-GB" sz="1000" b="0" dirty="0">
                          <a:solidFill>
                            <a:schemeClr val="tx1"/>
                          </a:solidFill>
                        </a:rPr>
                        <a:t>4525</a:t>
                      </a:r>
                    </a:p>
                  </a:txBody>
                  <a:tcPr marL="0" marR="0" marT="0" marB="0" anchor="ctr"/>
                </a:tc>
                <a:tc>
                  <a:txBody>
                    <a:bodyPr/>
                    <a:lstStyle/>
                    <a:p>
                      <a:pPr algn="ctr"/>
                      <a:r>
                        <a:rPr lang="en-GB" sz="1000" b="0" dirty="0">
                          <a:solidFill>
                            <a:schemeClr val="tx1"/>
                          </a:solidFill>
                        </a:rPr>
                        <a:t>3346</a:t>
                      </a:r>
                    </a:p>
                  </a:txBody>
                  <a:tcPr marL="0" marR="0" marT="0" marB="0" anchor="ctr"/>
                </a:tc>
                <a:tc>
                  <a:txBody>
                    <a:bodyPr/>
                    <a:lstStyle/>
                    <a:p>
                      <a:pPr algn="ctr"/>
                      <a:r>
                        <a:rPr lang="en-GB" sz="1000" b="0" dirty="0">
                          <a:solidFill>
                            <a:schemeClr val="tx1"/>
                          </a:solidFill>
                        </a:rPr>
                        <a:t>2058</a:t>
                      </a:r>
                    </a:p>
                  </a:txBody>
                  <a:tcPr marL="0" marR="0" marT="0" marB="0" anchor="ctr"/>
                </a:tc>
                <a:tc>
                  <a:txBody>
                    <a:bodyPr/>
                    <a:lstStyle/>
                    <a:p>
                      <a:pPr algn="ctr"/>
                      <a:r>
                        <a:rPr lang="en-GB" sz="1000" b="0" dirty="0">
                          <a:solidFill>
                            <a:schemeClr val="tx1"/>
                          </a:solidFill>
                        </a:rPr>
                        <a:t>1248</a:t>
                      </a:r>
                    </a:p>
                  </a:txBody>
                  <a:tcPr marL="0" marR="0" marT="0" marB="0" anchor="ctr"/>
                </a:tc>
                <a:extLst>
                  <a:ext uri="{0D108BD9-81ED-4DB2-BD59-A6C34878D82A}">
                    <a16:rowId xmlns:a16="http://schemas.microsoft.com/office/drawing/2014/main" val="10002"/>
                  </a:ext>
                </a:extLst>
              </a:tr>
            </a:tbl>
          </a:graphicData>
        </a:graphic>
      </p:graphicFrame>
      <p:sp>
        <p:nvSpPr>
          <p:cNvPr id="8" name="Text Placeholder 4"/>
          <p:cNvSpPr txBox="1">
            <a:spLocks/>
          </p:cNvSpPr>
          <p:nvPr/>
        </p:nvSpPr>
        <p:spPr>
          <a:xfrm>
            <a:off x="412035" y="1696051"/>
            <a:ext cx="8129786" cy="453600"/>
          </a:xfrm>
          <a:prstGeom prst="rect">
            <a:avLst/>
          </a:prstGeom>
        </p:spPr>
        <p:txBody>
          <a:bodyPr/>
          <a:lstStyle>
            <a:lvl1pPr algn="l" defTabSz="8610600" rtl="0" eaLnBrk="1" fontAlgn="base" hangingPunct="1">
              <a:spcBef>
                <a:spcPct val="20000"/>
              </a:spcBef>
              <a:spcAft>
                <a:spcPct val="0"/>
              </a:spcAft>
              <a:buClr>
                <a:schemeClr val="folHlink"/>
              </a:buClr>
              <a:buFont typeface="Wingdings" pitchFamily="2" charset="2"/>
              <a:defRPr sz="2400">
                <a:solidFill>
                  <a:schemeClr val="tx1"/>
                </a:solidFill>
                <a:latin typeface="+mn-lt"/>
                <a:ea typeface="+mn-ea"/>
                <a:cs typeface="+mn-cs"/>
              </a:defRPr>
            </a:lvl1pPr>
            <a:lvl2pPr marL="276225" indent="-274638" algn="l" defTabSz="8610600" rtl="0" eaLnBrk="1" fontAlgn="base" hangingPunct="1">
              <a:spcBef>
                <a:spcPct val="20000"/>
              </a:spcBef>
              <a:spcAft>
                <a:spcPct val="0"/>
              </a:spcAft>
              <a:buClr>
                <a:schemeClr val="bg2"/>
              </a:buClr>
              <a:buChar char="•"/>
              <a:defRPr sz="2400">
                <a:solidFill>
                  <a:schemeClr val="tx1"/>
                </a:solidFill>
                <a:latin typeface="+mn-lt"/>
              </a:defRPr>
            </a:lvl2pPr>
            <a:lvl3pPr marL="542925"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3pPr>
            <a:lvl4pPr marL="819150" indent="-274638"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4pPr>
            <a:lvl5pPr marL="10858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5pPr>
            <a:lvl6pPr marL="15430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6pPr>
            <a:lvl7pPr marL="20002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7pPr>
            <a:lvl8pPr marL="24574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8pPr>
            <a:lvl9pPr marL="2914650" indent="-265113" algn="l" defTabSz="8610600" rtl="0" eaLnBrk="1" fontAlgn="base" hangingPunct="1">
              <a:spcBef>
                <a:spcPct val="0"/>
              </a:spcBef>
              <a:spcAft>
                <a:spcPct val="0"/>
              </a:spcAft>
              <a:buClr>
                <a:schemeClr val="bg2"/>
              </a:buClr>
              <a:buFont typeface="BISansCond" pitchFamily="2" charset="0"/>
              <a:buChar char="–"/>
              <a:defRPr sz="2400">
                <a:solidFill>
                  <a:schemeClr val="tx1"/>
                </a:solidFill>
                <a:latin typeface="+mn-lt"/>
              </a:defRPr>
            </a:lvl9pPr>
          </a:lstStyle>
          <a:p>
            <a:endParaRPr lang="en-GB" sz="1600" kern="0" dirty="0"/>
          </a:p>
        </p:txBody>
      </p:sp>
      <p:sp>
        <p:nvSpPr>
          <p:cNvPr id="11" name="TextBox 10"/>
          <p:cNvSpPr txBox="1"/>
          <p:nvPr/>
        </p:nvSpPr>
        <p:spPr>
          <a:xfrm>
            <a:off x="1750539" y="4324234"/>
            <a:ext cx="269626" cy="276999"/>
          </a:xfrm>
          <a:prstGeom prst="rect">
            <a:avLst/>
          </a:prstGeom>
          <a:noFill/>
        </p:spPr>
        <p:txBody>
          <a:bodyPr wrap="none" rtlCol="0" anchor="ctr">
            <a:spAutoFit/>
          </a:bodyPr>
          <a:lstStyle/>
          <a:p>
            <a:pPr algn="r" defTabSz="685800"/>
            <a:r>
              <a:rPr lang="en-GB" sz="1200" dirty="0">
                <a:solidFill>
                  <a:srgbClr val="5A5A5A"/>
                </a:solidFill>
              </a:rPr>
              <a:t>0</a:t>
            </a:r>
          </a:p>
        </p:txBody>
      </p:sp>
      <p:sp>
        <p:nvSpPr>
          <p:cNvPr id="12" name="TextBox 11"/>
          <p:cNvSpPr txBox="1"/>
          <p:nvPr/>
        </p:nvSpPr>
        <p:spPr>
          <a:xfrm>
            <a:off x="1920333" y="4556074"/>
            <a:ext cx="269626" cy="276999"/>
          </a:xfrm>
          <a:prstGeom prst="rect">
            <a:avLst/>
          </a:prstGeom>
          <a:noFill/>
        </p:spPr>
        <p:txBody>
          <a:bodyPr wrap="none" rtlCol="0">
            <a:spAutoFit/>
          </a:bodyPr>
          <a:lstStyle/>
          <a:p>
            <a:pPr algn="r" defTabSz="685800"/>
            <a:r>
              <a:rPr lang="en-GB" sz="1200" dirty="0">
                <a:solidFill>
                  <a:srgbClr val="5A5A5A"/>
                </a:solidFill>
              </a:rPr>
              <a:t>0</a:t>
            </a:r>
          </a:p>
        </p:txBody>
      </p:sp>
      <p:sp>
        <p:nvSpPr>
          <p:cNvPr id="13" name="TextBox 12"/>
          <p:cNvSpPr txBox="1"/>
          <p:nvPr/>
        </p:nvSpPr>
        <p:spPr>
          <a:xfrm>
            <a:off x="2346431" y="4556074"/>
            <a:ext cx="269626" cy="276999"/>
          </a:xfrm>
          <a:prstGeom prst="rect">
            <a:avLst/>
          </a:prstGeom>
          <a:noFill/>
        </p:spPr>
        <p:txBody>
          <a:bodyPr wrap="none" rtlCol="0">
            <a:spAutoFit/>
          </a:bodyPr>
          <a:lstStyle/>
          <a:p>
            <a:pPr algn="r" defTabSz="685800"/>
            <a:r>
              <a:rPr lang="en-GB" sz="1200" dirty="0">
                <a:solidFill>
                  <a:srgbClr val="5A5A5A"/>
                </a:solidFill>
              </a:rPr>
              <a:t>4</a:t>
            </a:r>
          </a:p>
        </p:txBody>
      </p:sp>
      <p:sp>
        <p:nvSpPr>
          <p:cNvPr id="14" name="TextBox 13"/>
          <p:cNvSpPr txBox="1"/>
          <p:nvPr/>
        </p:nvSpPr>
        <p:spPr>
          <a:xfrm>
            <a:off x="2777583" y="4556074"/>
            <a:ext cx="269626" cy="276999"/>
          </a:xfrm>
          <a:prstGeom prst="rect">
            <a:avLst/>
          </a:prstGeom>
          <a:noFill/>
        </p:spPr>
        <p:txBody>
          <a:bodyPr wrap="none" rtlCol="0">
            <a:spAutoFit/>
          </a:bodyPr>
          <a:lstStyle/>
          <a:p>
            <a:pPr algn="r" defTabSz="685800"/>
            <a:r>
              <a:rPr lang="en-GB" sz="1200" dirty="0">
                <a:solidFill>
                  <a:srgbClr val="5A5A5A"/>
                </a:solidFill>
              </a:rPr>
              <a:t>8</a:t>
            </a:r>
          </a:p>
        </p:txBody>
      </p:sp>
      <p:sp>
        <p:nvSpPr>
          <p:cNvPr id="15" name="TextBox 14"/>
          <p:cNvSpPr txBox="1"/>
          <p:nvPr/>
        </p:nvSpPr>
        <p:spPr>
          <a:xfrm>
            <a:off x="3168592" y="4556074"/>
            <a:ext cx="338554" cy="276999"/>
          </a:xfrm>
          <a:prstGeom prst="rect">
            <a:avLst/>
          </a:prstGeom>
          <a:noFill/>
        </p:spPr>
        <p:txBody>
          <a:bodyPr wrap="none" rtlCol="0">
            <a:spAutoFit/>
          </a:bodyPr>
          <a:lstStyle/>
          <a:p>
            <a:pPr algn="r" defTabSz="685800"/>
            <a:r>
              <a:rPr lang="en-GB" sz="1200" dirty="0">
                <a:solidFill>
                  <a:srgbClr val="5A5A5A"/>
                </a:solidFill>
              </a:rPr>
              <a:t>12</a:t>
            </a:r>
          </a:p>
        </p:txBody>
      </p:sp>
      <p:sp>
        <p:nvSpPr>
          <p:cNvPr id="16" name="TextBox 15"/>
          <p:cNvSpPr txBox="1"/>
          <p:nvPr/>
        </p:nvSpPr>
        <p:spPr>
          <a:xfrm>
            <a:off x="3800934" y="4556074"/>
            <a:ext cx="338554" cy="276999"/>
          </a:xfrm>
          <a:prstGeom prst="rect">
            <a:avLst/>
          </a:prstGeom>
          <a:noFill/>
        </p:spPr>
        <p:txBody>
          <a:bodyPr wrap="none" rtlCol="0">
            <a:spAutoFit/>
          </a:bodyPr>
          <a:lstStyle/>
          <a:p>
            <a:pPr algn="ctr" defTabSz="685800"/>
            <a:r>
              <a:rPr lang="en-GB" sz="1200" dirty="0">
                <a:solidFill>
                  <a:srgbClr val="5A5A5A"/>
                </a:solidFill>
              </a:rPr>
              <a:t>18</a:t>
            </a:r>
          </a:p>
        </p:txBody>
      </p:sp>
      <p:sp>
        <p:nvSpPr>
          <p:cNvPr id="17" name="TextBox 16"/>
          <p:cNvSpPr txBox="1"/>
          <p:nvPr/>
        </p:nvSpPr>
        <p:spPr>
          <a:xfrm>
            <a:off x="4453455" y="4556074"/>
            <a:ext cx="338554" cy="276999"/>
          </a:xfrm>
          <a:prstGeom prst="rect">
            <a:avLst/>
          </a:prstGeom>
          <a:noFill/>
        </p:spPr>
        <p:txBody>
          <a:bodyPr wrap="none" rtlCol="0">
            <a:spAutoFit/>
          </a:bodyPr>
          <a:lstStyle/>
          <a:p>
            <a:pPr algn="r" defTabSz="685800"/>
            <a:r>
              <a:rPr lang="en-GB" sz="1200" dirty="0">
                <a:solidFill>
                  <a:srgbClr val="5A5A5A"/>
                </a:solidFill>
              </a:rPr>
              <a:t>24</a:t>
            </a:r>
          </a:p>
        </p:txBody>
      </p:sp>
      <p:sp>
        <p:nvSpPr>
          <p:cNvPr id="18" name="TextBox 17"/>
          <p:cNvSpPr txBox="1"/>
          <p:nvPr/>
        </p:nvSpPr>
        <p:spPr>
          <a:xfrm>
            <a:off x="5082613" y="4556074"/>
            <a:ext cx="338554" cy="276999"/>
          </a:xfrm>
          <a:prstGeom prst="rect">
            <a:avLst/>
          </a:prstGeom>
          <a:noFill/>
        </p:spPr>
        <p:txBody>
          <a:bodyPr wrap="none" rtlCol="0">
            <a:spAutoFit/>
          </a:bodyPr>
          <a:lstStyle/>
          <a:p>
            <a:pPr algn="r" defTabSz="685800"/>
            <a:r>
              <a:rPr lang="en-GB" sz="1200" dirty="0">
                <a:solidFill>
                  <a:srgbClr val="5A5A5A"/>
                </a:solidFill>
              </a:rPr>
              <a:t>30</a:t>
            </a:r>
          </a:p>
        </p:txBody>
      </p:sp>
      <p:sp>
        <p:nvSpPr>
          <p:cNvPr id="19" name="TextBox 18"/>
          <p:cNvSpPr txBox="1"/>
          <p:nvPr/>
        </p:nvSpPr>
        <p:spPr>
          <a:xfrm>
            <a:off x="5725870" y="4556074"/>
            <a:ext cx="338554" cy="276999"/>
          </a:xfrm>
          <a:prstGeom prst="rect">
            <a:avLst/>
          </a:prstGeom>
          <a:noFill/>
        </p:spPr>
        <p:txBody>
          <a:bodyPr wrap="none" rtlCol="0">
            <a:spAutoFit/>
          </a:bodyPr>
          <a:lstStyle/>
          <a:p>
            <a:pPr algn="r" defTabSz="685800"/>
            <a:r>
              <a:rPr lang="en-GB" sz="1200" dirty="0">
                <a:solidFill>
                  <a:srgbClr val="5A5A5A"/>
                </a:solidFill>
              </a:rPr>
              <a:t>36</a:t>
            </a:r>
          </a:p>
        </p:txBody>
      </p:sp>
      <p:sp>
        <p:nvSpPr>
          <p:cNvPr id="20" name="TextBox 19"/>
          <p:cNvSpPr txBox="1"/>
          <p:nvPr/>
        </p:nvSpPr>
        <p:spPr>
          <a:xfrm>
            <a:off x="6365879" y="4556074"/>
            <a:ext cx="338554" cy="276999"/>
          </a:xfrm>
          <a:prstGeom prst="rect">
            <a:avLst/>
          </a:prstGeom>
          <a:noFill/>
        </p:spPr>
        <p:txBody>
          <a:bodyPr wrap="none" rtlCol="0">
            <a:spAutoFit/>
          </a:bodyPr>
          <a:lstStyle/>
          <a:p>
            <a:pPr algn="r" defTabSz="685800"/>
            <a:r>
              <a:rPr lang="en-GB" sz="1200" dirty="0">
                <a:solidFill>
                  <a:srgbClr val="5A5A5A"/>
                </a:solidFill>
              </a:rPr>
              <a:t>42</a:t>
            </a:r>
          </a:p>
        </p:txBody>
      </p:sp>
      <p:sp>
        <p:nvSpPr>
          <p:cNvPr id="21" name="TextBox 20"/>
          <p:cNvSpPr txBox="1"/>
          <p:nvPr/>
        </p:nvSpPr>
        <p:spPr>
          <a:xfrm>
            <a:off x="7003078" y="4556074"/>
            <a:ext cx="338554" cy="276999"/>
          </a:xfrm>
          <a:prstGeom prst="rect">
            <a:avLst/>
          </a:prstGeom>
          <a:noFill/>
        </p:spPr>
        <p:txBody>
          <a:bodyPr wrap="none" rtlCol="0">
            <a:spAutoFit/>
          </a:bodyPr>
          <a:lstStyle/>
          <a:p>
            <a:pPr algn="r" defTabSz="685800"/>
            <a:r>
              <a:rPr lang="en-GB" sz="1200" dirty="0">
                <a:solidFill>
                  <a:srgbClr val="5A5A5A"/>
                </a:solidFill>
              </a:rPr>
              <a:t>48</a:t>
            </a:r>
          </a:p>
        </p:txBody>
      </p:sp>
      <p:sp>
        <p:nvSpPr>
          <p:cNvPr id="22" name="TextBox 21"/>
          <p:cNvSpPr txBox="1"/>
          <p:nvPr/>
        </p:nvSpPr>
        <p:spPr>
          <a:xfrm>
            <a:off x="1750539" y="3637027"/>
            <a:ext cx="269626" cy="276999"/>
          </a:xfrm>
          <a:prstGeom prst="rect">
            <a:avLst/>
          </a:prstGeom>
          <a:noFill/>
        </p:spPr>
        <p:txBody>
          <a:bodyPr wrap="none" rtlCol="0" anchor="ctr">
            <a:spAutoFit/>
          </a:bodyPr>
          <a:lstStyle/>
          <a:p>
            <a:pPr algn="r" defTabSz="685800"/>
            <a:r>
              <a:rPr lang="en-GB" sz="1200" dirty="0">
                <a:solidFill>
                  <a:srgbClr val="5A5A5A"/>
                </a:solidFill>
              </a:rPr>
              <a:t>5</a:t>
            </a:r>
          </a:p>
        </p:txBody>
      </p:sp>
      <p:sp>
        <p:nvSpPr>
          <p:cNvPr id="23" name="TextBox 22"/>
          <p:cNvSpPr txBox="1"/>
          <p:nvPr/>
        </p:nvSpPr>
        <p:spPr>
          <a:xfrm>
            <a:off x="1681611" y="2944601"/>
            <a:ext cx="338554" cy="276999"/>
          </a:xfrm>
          <a:prstGeom prst="rect">
            <a:avLst/>
          </a:prstGeom>
          <a:noFill/>
        </p:spPr>
        <p:txBody>
          <a:bodyPr wrap="none" rtlCol="0" anchor="ctr">
            <a:spAutoFit/>
          </a:bodyPr>
          <a:lstStyle/>
          <a:p>
            <a:pPr algn="r" defTabSz="685800"/>
            <a:r>
              <a:rPr lang="en-GB" sz="1200" dirty="0">
                <a:solidFill>
                  <a:srgbClr val="5A5A5A"/>
                </a:solidFill>
              </a:rPr>
              <a:t>10</a:t>
            </a:r>
          </a:p>
        </p:txBody>
      </p:sp>
      <p:sp>
        <p:nvSpPr>
          <p:cNvPr id="24" name="TextBox 23"/>
          <p:cNvSpPr txBox="1"/>
          <p:nvPr/>
        </p:nvSpPr>
        <p:spPr>
          <a:xfrm>
            <a:off x="1681611" y="2230489"/>
            <a:ext cx="338554" cy="276999"/>
          </a:xfrm>
          <a:prstGeom prst="rect">
            <a:avLst/>
          </a:prstGeom>
          <a:noFill/>
        </p:spPr>
        <p:txBody>
          <a:bodyPr wrap="none" rtlCol="0" anchor="ctr">
            <a:spAutoFit/>
          </a:bodyPr>
          <a:lstStyle/>
          <a:p>
            <a:pPr algn="r" defTabSz="685800"/>
            <a:r>
              <a:rPr lang="en-GB" sz="1200" dirty="0">
                <a:solidFill>
                  <a:srgbClr val="5A5A5A"/>
                </a:solidFill>
              </a:rPr>
              <a:t>15</a:t>
            </a:r>
          </a:p>
        </p:txBody>
      </p:sp>
      <p:grpSp>
        <p:nvGrpSpPr>
          <p:cNvPr id="25" name="Group 24">
            <a:extLst>
              <a:ext uri="{FF2B5EF4-FFF2-40B4-BE49-F238E27FC236}">
                <a16:creationId xmlns:a16="http://schemas.microsoft.com/office/drawing/2014/main" id="{91CAAA9E-B885-4D50-A160-DA246649BA7E}"/>
              </a:ext>
            </a:extLst>
          </p:cNvPr>
          <p:cNvGrpSpPr>
            <a:grpSpLocks noChangeAspect="1"/>
          </p:cNvGrpSpPr>
          <p:nvPr/>
        </p:nvGrpSpPr>
        <p:grpSpPr>
          <a:xfrm>
            <a:off x="1859043" y="2219133"/>
            <a:ext cx="5535043" cy="2516639"/>
            <a:chOff x="1914715" y="1911217"/>
            <a:chExt cx="5377722" cy="2157655"/>
          </a:xfrm>
        </p:grpSpPr>
        <p:cxnSp>
          <p:nvCxnSpPr>
            <p:cNvPr id="26" name="Straight Connector 25"/>
            <p:cNvCxnSpPr/>
            <p:nvPr/>
          </p:nvCxnSpPr>
          <p:spPr>
            <a:xfrm>
              <a:off x="2108295" y="2008959"/>
              <a:ext cx="0" cy="186074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flipH="1">
              <a:off x="2032707" y="3865849"/>
              <a:ext cx="525973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08718"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23859"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934373"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346642"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969909"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592621"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208389"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830547"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51487"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071344" y="3869707"/>
              <a:ext cx="0" cy="6128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6200000">
              <a:off x="2067841" y="3217705"/>
              <a:ext cx="0" cy="6995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a:off x="2067841" y="2612708"/>
              <a:ext cx="0" cy="6995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6200000">
              <a:off x="2067835" y="2002193"/>
              <a:ext cx="0" cy="6995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18" b="26119"/>
            <a:stretch/>
          </p:blipFill>
          <p:spPr bwMode="auto">
            <a:xfrm>
              <a:off x="1914715" y="1911217"/>
              <a:ext cx="5362852" cy="215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41"/>
          <p:cNvGrpSpPr/>
          <p:nvPr/>
        </p:nvGrpSpPr>
        <p:grpSpPr>
          <a:xfrm>
            <a:off x="4068807" y="2343860"/>
            <a:ext cx="2236699" cy="276999"/>
            <a:chOff x="3582966" y="1807940"/>
            <a:chExt cx="2167828" cy="268471"/>
          </a:xfrm>
        </p:grpSpPr>
        <p:sp>
          <p:nvSpPr>
            <p:cNvPr id="43" name="TextBox 42"/>
            <p:cNvSpPr txBox="1"/>
            <p:nvPr/>
          </p:nvSpPr>
          <p:spPr>
            <a:xfrm>
              <a:off x="4919920" y="1807940"/>
              <a:ext cx="830874" cy="268470"/>
            </a:xfrm>
            <a:prstGeom prst="rect">
              <a:avLst/>
            </a:prstGeom>
            <a:noFill/>
          </p:spPr>
          <p:txBody>
            <a:bodyPr wrap="square" rtlCol="0">
              <a:spAutoFit/>
            </a:bodyPr>
            <a:lstStyle/>
            <a:p>
              <a:pPr defTabSz="685800"/>
              <a:r>
                <a:rPr lang="en-GB" sz="1200" dirty="0">
                  <a:solidFill>
                    <a:srgbClr val="5A5A5A"/>
                  </a:solidFill>
                </a:rPr>
                <a:t>Sitagliptin</a:t>
              </a:r>
            </a:p>
          </p:txBody>
        </p:sp>
        <p:cxnSp>
          <p:nvCxnSpPr>
            <p:cNvPr id="44" name="Straight Connector 43"/>
            <p:cNvCxnSpPr/>
            <p:nvPr/>
          </p:nvCxnSpPr>
          <p:spPr>
            <a:xfrm>
              <a:off x="4737372" y="1942176"/>
              <a:ext cx="182548" cy="0"/>
            </a:xfrm>
            <a:prstGeom prst="line">
              <a:avLst/>
            </a:prstGeom>
            <a:ln w="19050">
              <a:solidFill>
                <a:srgbClr val="8F3089"/>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582966" y="1942176"/>
              <a:ext cx="182548"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763349" y="1807941"/>
              <a:ext cx="729045" cy="268470"/>
            </a:xfrm>
            <a:prstGeom prst="rect">
              <a:avLst/>
            </a:prstGeom>
            <a:noFill/>
          </p:spPr>
          <p:txBody>
            <a:bodyPr wrap="square" rtlCol="0">
              <a:spAutoFit/>
            </a:bodyPr>
            <a:lstStyle/>
            <a:p>
              <a:pPr defTabSz="685800"/>
              <a:r>
                <a:rPr lang="en-GB" sz="1200" dirty="0">
                  <a:solidFill>
                    <a:srgbClr val="5A5A5A"/>
                  </a:solidFill>
                </a:rPr>
                <a:t>Placebo</a:t>
              </a:r>
            </a:p>
          </p:txBody>
        </p:sp>
      </p:grpSp>
      <p:sp>
        <p:nvSpPr>
          <p:cNvPr id="47" name="TextBox 46"/>
          <p:cNvSpPr txBox="1"/>
          <p:nvPr/>
        </p:nvSpPr>
        <p:spPr>
          <a:xfrm>
            <a:off x="2197940" y="2344199"/>
            <a:ext cx="1659429" cy="830997"/>
          </a:xfrm>
          <a:prstGeom prst="rect">
            <a:avLst/>
          </a:prstGeom>
          <a:noFill/>
        </p:spPr>
        <p:txBody>
          <a:bodyPr wrap="none" rtlCol="0">
            <a:spAutoFit/>
          </a:bodyPr>
          <a:lstStyle/>
          <a:p>
            <a:pPr algn="ctr" defTabSz="685800"/>
            <a:r>
              <a:rPr lang="en-GB" sz="1200" b="1" dirty="0">
                <a:solidFill>
                  <a:srgbClr val="5A5A5A"/>
                </a:solidFill>
              </a:rPr>
              <a:t>HR 0.98</a:t>
            </a:r>
            <a:r>
              <a:rPr lang="en-GB" sz="1200" dirty="0">
                <a:solidFill>
                  <a:srgbClr val="5A5A5A"/>
                </a:solidFill>
              </a:rPr>
              <a:t/>
            </a:r>
            <a:br>
              <a:rPr lang="en-GB" sz="1200" dirty="0">
                <a:solidFill>
                  <a:srgbClr val="5A5A5A"/>
                </a:solidFill>
              </a:rPr>
            </a:br>
            <a:r>
              <a:rPr lang="en-GB" sz="1200" dirty="0">
                <a:solidFill>
                  <a:srgbClr val="5A5A5A"/>
                </a:solidFill>
              </a:rPr>
              <a:t>(95% CI 0.89, 1.08)</a:t>
            </a:r>
            <a:br>
              <a:rPr lang="en-GB" sz="1200" dirty="0">
                <a:solidFill>
                  <a:srgbClr val="5A5A5A"/>
                </a:solidFill>
              </a:rPr>
            </a:br>
            <a:r>
              <a:rPr lang="en-GB" sz="1200" i="1" dirty="0">
                <a:solidFill>
                  <a:srgbClr val="5A5A5A"/>
                </a:solidFill>
              </a:rPr>
              <a:t>p</a:t>
            </a:r>
            <a:r>
              <a:rPr lang="en-GB" sz="1200" dirty="0">
                <a:solidFill>
                  <a:srgbClr val="5A5A5A"/>
                </a:solidFill>
              </a:rPr>
              <a:t>&lt;0.001 (non-inferiority)</a:t>
            </a:r>
          </a:p>
          <a:p>
            <a:pPr algn="ctr" defTabSz="685800"/>
            <a:r>
              <a:rPr lang="en-GB" sz="1200" i="1" dirty="0">
                <a:solidFill>
                  <a:srgbClr val="5A5A5A"/>
                </a:solidFill>
              </a:rPr>
              <a:t>p</a:t>
            </a:r>
            <a:r>
              <a:rPr lang="en-GB" sz="1200" dirty="0">
                <a:solidFill>
                  <a:srgbClr val="5A5A5A"/>
                </a:solidFill>
              </a:rPr>
              <a:t>=0.65 (superiority)</a:t>
            </a:r>
          </a:p>
        </p:txBody>
      </p:sp>
      <p:sp>
        <p:nvSpPr>
          <p:cNvPr id="48" name="TextBox 47">
            <a:extLst>
              <a:ext uri="{FF2B5EF4-FFF2-40B4-BE49-F238E27FC236}">
                <a16:creationId xmlns:a16="http://schemas.microsoft.com/office/drawing/2014/main" id="{1039A43E-B187-4EAD-A7E0-13E866B66086}"/>
              </a:ext>
            </a:extLst>
          </p:cNvPr>
          <p:cNvSpPr txBox="1"/>
          <p:nvPr/>
        </p:nvSpPr>
        <p:spPr>
          <a:xfrm>
            <a:off x="4362291" y="4778505"/>
            <a:ext cx="651139" cy="276999"/>
          </a:xfrm>
          <a:prstGeom prst="rect">
            <a:avLst/>
          </a:prstGeom>
          <a:noFill/>
        </p:spPr>
        <p:txBody>
          <a:bodyPr wrap="none" rtlCol="0">
            <a:spAutoFit/>
          </a:bodyPr>
          <a:lstStyle/>
          <a:p>
            <a:pPr algn="r" defTabSz="685800"/>
            <a:r>
              <a:rPr lang="en-GB" sz="1200" b="1" dirty="0">
                <a:solidFill>
                  <a:srgbClr val="5A5A5A"/>
                </a:solidFill>
              </a:rPr>
              <a:t>Months</a:t>
            </a:r>
          </a:p>
        </p:txBody>
      </p:sp>
      <p:sp>
        <p:nvSpPr>
          <p:cNvPr id="49" name="TextBox 48">
            <a:extLst>
              <a:ext uri="{FF2B5EF4-FFF2-40B4-BE49-F238E27FC236}">
                <a16:creationId xmlns:a16="http://schemas.microsoft.com/office/drawing/2014/main" id="{8DF9AF13-1D3D-4023-88F2-97FDDAEE2BDC}"/>
              </a:ext>
            </a:extLst>
          </p:cNvPr>
          <p:cNvSpPr txBox="1"/>
          <p:nvPr/>
        </p:nvSpPr>
        <p:spPr>
          <a:xfrm rot="16200000" flipH="1">
            <a:off x="783142" y="3316506"/>
            <a:ext cx="1593705" cy="276999"/>
          </a:xfrm>
          <a:prstGeom prst="rect">
            <a:avLst/>
          </a:prstGeom>
          <a:noFill/>
        </p:spPr>
        <p:txBody>
          <a:bodyPr wrap="none" rtlCol="0">
            <a:spAutoFit/>
          </a:bodyPr>
          <a:lstStyle/>
          <a:p>
            <a:pPr algn="r" defTabSz="685800"/>
            <a:r>
              <a:rPr lang="en-GB" sz="1200" b="1" dirty="0">
                <a:solidFill>
                  <a:srgbClr val="5A5A5A"/>
                </a:solidFill>
              </a:rPr>
              <a:t>Patients with event (%)</a:t>
            </a:r>
          </a:p>
        </p:txBody>
      </p:sp>
      <p:pic>
        <p:nvPicPr>
          <p:cNvPr id="50" name="Picture 2">
            <a:extLst>
              <a:ext uri="{FF2B5EF4-FFF2-40B4-BE49-F238E27FC236}">
                <a16:creationId xmlns:a16="http://schemas.microsoft.com/office/drawing/2014/main" id="{58AB825A-D664-4EBE-9F97-F76D31766D1C}"/>
              </a:ext>
            </a:extLst>
          </p:cNvPr>
          <p:cNvPicPr>
            <a:picLocks noChangeAspect="1" noChangeArrowheads="1"/>
          </p:cNvPicPr>
          <p:nvPr/>
        </p:nvPicPr>
        <p:blipFill rotWithShape="1">
          <a:blip r:embed="rId4"/>
          <a:srcRect t="-2099" b="33054"/>
          <a:stretch/>
        </p:blipFill>
        <p:spPr bwMode="auto">
          <a:xfrm>
            <a:off x="584801" y="2228657"/>
            <a:ext cx="6766793" cy="230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9856" y="6456946"/>
            <a:ext cx="6502156" cy="246221"/>
          </a:xfrm>
          <a:prstGeom prst="rect">
            <a:avLst/>
          </a:prstGeom>
        </p:spPr>
        <p:txBody>
          <a:bodyPr wrap="square">
            <a:spAutoFit/>
          </a:bodyPr>
          <a:lstStyle/>
          <a:p>
            <a:r>
              <a:rPr lang="pt-BR" sz="1000" dirty="0">
                <a:latin typeface="ff-scala-sans-web-pro"/>
              </a:rPr>
              <a:t>N Engl J Med 2015; </a:t>
            </a:r>
            <a:r>
              <a:rPr lang="pt-BR" sz="1000" dirty="0" smtClean="0">
                <a:latin typeface="ff-scala-sans-web-pro"/>
              </a:rPr>
              <a:t>373:232-242 DOI:10.1056/NEJMoa1501352</a:t>
            </a:r>
            <a:endParaRPr lang="nl-NL" sz="1000" dirty="0"/>
          </a:p>
        </p:txBody>
      </p:sp>
    </p:spTree>
    <p:extLst>
      <p:ext uri="{BB962C8B-B14F-4D97-AF65-F5344CB8AC3E}">
        <p14:creationId xmlns:p14="http://schemas.microsoft.com/office/powerpoint/2010/main" val="3472437312"/>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p:cNvSpPr>
          <p:nvPr/>
        </p:nvSpPr>
        <p:spPr bwMode="auto">
          <a:xfrm>
            <a:off x="1866902" y="3112825"/>
            <a:ext cx="6032897" cy="1128713"/>
          </a:xfrm>
          <a:custGeom>
            <a:avLst/>
            <a:gdLst>
              <a:gd name="T0" fmla="*/ 60 w 5067"/>
              <a:gd name="T1" fmla="*/ 936 h 948"/>
              <a:gd name="T2" fmla="*/ 114 w 5067"/>
              <a:gd name="T3" fmla="*/ 924 h 948"/>
              <a:gd name="T4" fmla="*/ 174 w 5067"/>
              <a:gd name="T5" fmla="*/ 912 h 948"/>
              <a:gd name="T6" fmla="*/ 240 w 5067"/>
              <a:gd name="T7" fmla="*/ 906 h 948"/>
              <a:gd name="T8" fmla="*/ 294 w 5067"/>
              <a:gd name="T9" fmla="*/ 888 h 948"/>
              <a:gd name="T10" fmla="*/ 324 w 5067"/>
              <a:gd name="T11" fmla="*/ 881 h 948"/>
              <a:gd name="T12" fmla="*/ 360 w 5067"/>
              <a:gd name="T13" fmla="*/ 869 h 948"/>
              <a:gd name="T14" fmla="*/ 420 w 5067"/>
              <a:gd name="T15" fmla="*/ 857 h 948"/>
              <a:gd name="T16" fmla="*/ 474 w 5067"/>
              <a:gd name="T17" fmla="*/ 851 h 948"/>
              <a:gd name="T18" fmla="*/ 558 w 5067"/>
              <a:gd name="T19" fmla="*/ 839 h 948"/>
              <a:gd name="T20" fmla="*/ 600 w 5067"/>
              <a:gd name="T21" fmla="*/ 827 h 948"/>
              <a:gd name="T22" fmla="*/ 654 w 5067"/>
              <a:gd name="T23" fmla="*/ 815 h 948"/>
              <a:gd name="T24" fmla="*/ 696 w 5067"/>
              <a:gd name="T25" fmla="*/ 809 h 948"/>
              <a:gd name="T26" fmla="*/ 745 w 5067"/>
              <a:gd name="T27" fmla="*/ 797 h 948"/>
              <a:gd name="T28" fmla="*/ 793 w 5067"/>
              <a:gd name="T29" fmla="*/ 785 h 948"/>
              <a:gd name="T30" fmla="*/ 853 w 5067"/>
              <a:gd name="T31" fmla="*/ 779 h 948"/>
              <a:gd name="T32" fmla="*/ 901 w 5067"/>
              <a:gd name="T33" fmla="*/ 767 h 948"/>
              <a:gd name="T34" fmla="*/ 961 w 5067"/>
              <a:gd name="T35" fmla="*/ 761 h 948"/>
              <a:gd name="T36" fmla="*/ 1015 w 5067"/>
              <a:gd name="T37" fmla="*/ 743 h 948"/>
              <a:gd name="T38" fmla="*/ 1069 w 5067"/>
              <a:gd name="T39" fmla="*/ 737 h 948"/>
              <a:gd name="T40" fmla="*/ 1111 w 5067"/>
              <a:gd name="T41" fmla="*/ 724 h 948"/>
              <a:gd name="T42" fmla="*/ 1177 w 5067"/>
              <a:gd name="T43" fmla="*/ 712 h 948"/>
              <a:gd name="T44" fmla="*/ 1279 w 5067"/>
              <a:gd name="T45" fmla="*/ 706 h 948"/>
              <a:gd name="T46" fmla="*/ 1327 w 5067"/>
              <a:gd name="T47" fmla="*/ 694 h 948"/>
              <a:gd name="T48" fmla="*/ 1399 w 5067"/>
              <a:gd name="T49" fmla="*/ 688 h 948"/>
              <a:gd name="T50" fmla="*/ 1489 w 5067"/>
              <a:gd name="T51" fmla="*/ 676 h 948"/>
              <a:gd name="T52" fmla="*/ 1531 w 5067"/>
              <a:gd name="T53" fmla="*/ 664 h 948"/>
              <a:gd name="T54" fmla="*/ 1603 w 5067"/>
              <a:gd name="T55" fmla="*/ 658 h 948"/>
              <a:gd name="T56" fmla="*/ 1639 w 5067"/>
              <a:gd name="T57" fmla="*/ 640 h 948"/>
              <a:gd name="T58" fmla="*/ 1693 w 5067"/>
              <a:gd name="T59" fmla="*/ 628 h 948"/>
              <a:gd name="T60" fmla="*/ 1753 w 5067"/>
              <a:gd name="T61" fmla="*/ 616 h 948"/>
              <a:gd name="T62" fmla="*/ 1819 w 5067"/>
              <a:gd name="T63" fmla="*/ 610 h 948"/>
              <a:gd name="T64" fmla="*/ 1879 w 5067"/>
              <a:gd name="T65" fmla="*/ 598 h 948"/>
              <a:gd name="T66" fmla="*/ 1927 w 5067"/>
              <a:gd name="T67" fmla="*/ 586 h 948"/>
              <a:gd name="T68" fmla="*/ 1999 w 5067"/>
              <a:gd name="T69" fmla="*/ 580 h 948"/>
              <a:gd name="T70" fmla="*/ 2047 w 5067"/>
              <a:gd name="T71" fmla="*/ 567 h 948"/>
              <a:gd name="T72" fmla="*/ 2095 w 5067"/>
              <a:gd name="T73" fmla="*/ 555 h 948"/>
              <a:gd name="T74" fmla="*/ 2143 w 5067"/>
              <a:gd name="T75" fmla="*/ 543 h 948"/>
              <a:gd name="T76" fmla="*/ 2173 w 5067"/>
              <a:gd name="T77" fmla="*/ 531 h 948"/>
              <a:gd name="T78" fmla="*/ 2269 w 5067"/>
              <a:gd name="T79" fmla="*/ 519 h 948"/>
              <a:gd name="T80" fmla="*/ 2335 w 5067"/>
              <a:gd name="T81" fmla="*/ 507 h 948"/>
              <a:gd name="T82" fmla="*/ 2455 w 5067"/>
              <a:gd name="T83" fmla="*/ 501 h 948"/>
              <a:gd name="T84" fmla="*/ 2533 w 5067"/>
              <a:gd name="T85" fmla="*/ 483 h 948"/>
              <a:gd name="T86" fmla="*/ 2636 w 5067"/>
              <a:gd name="T87" fmla="*/ 471 h 948"/>
              <a:gd name="T88" fmla="*/ 2696 w 5067"/>
              <a:gd name="T89" fmla="*/ 453 h 948"/>
              <a:gd name="T90" fmla="*/ 2840 w 5067"/>
              <a:gd name="T91" fmla="*/ 441 h 948"/>
              <a:gd name="T92" fmla="*/ 2966 w 5067"/>
              <a:gd name="T93" fmla="*/ 429 h 948"/>
              <a:gd name="T94" fmla="*/ 3038 w 5067"/>
              <a:gd name="T95" fmla="*/ 410 h 948"/>
              <a:gd name="T96" fmla="*/ 3092 w 5067"/>
              <a:gd name="T97" fmla="*/ 398 h 948"/>
              <a:gd name="T98" fmla="*/ 3182 w 5067"/>
              <a:gd name="T99" fmla="*/ 374 h 948"/>
              <a:gd name="T100" fmla="*/ 3260 w 5067"/>
              <a:gd name="T101" fmla="*/ 356 h 948"/>
              <a:gd name="T102" fmla="*/ 3386 w 5067"/>
              <a:gd name="T103" fmla="*/ 338 h 948"/>
              <a:gd name="T104" fmla="*/ 3476 w 5067"/>
              <a:gd name="T105" fmla="*/ 320 h 948"/>
              <a:gd name="T106" fmla="*/ 3536 w 5067"/>
              <a:gd name="T107" fmla="*/ 296 h 948"/>
              <a:gd name="T108" fmla="*/ 3692 w 5067"/>
              <a:gd name="T109" fmla="*/ 278 h 948"/>
              <a:gd name="T110" fmla="*/ 3842 w 5067"/>
              <a:gd name="T111" fmla="*/ 253 h 948"/>
              <a:gd name="T112" fmla="*/ 3908 w 5067"/>
              <a:gd name="T113" fmla="*/ 223 h 948"/>
              <a:gd name="T114" fmla="*/ 4010 w 5067"/>
              <a:gd name="T115" fmla="*/ 187 h 948"/>
              <a:gd name="T116" fmla="*/ 4172 w 5067"/>
              <a:gd name="T117" fmla="*/ 157 h 948"/>
              <a:gd name="T118" fmla="*/ 4274 w 5067"/>
              <a:gd name="T119" fmla="*/ 133 h 948"/>
              <a:gd name="T120" fmla="*/ 4443 w 5067"/>
              <a:gd name="T121" fmla="*/ 96 h 948"/>
              <a:gd name="T122" fmla="*/ 4965 w 5067"/>
              <a:gd name="T123" fmla="*/ 5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7" h="948">
                <a:moveTo>
                  <a:pt x="0" y="948"/>
                </a:moveTo>
                <a:lnTo>
                  <a:pt x="6" y="948"/>
                </a:lnTo>
                <a:lnTo>
                  <a:pt x="6" y="942"/>
                </a:lnTo>
                <a:lnTo>
                  <a:pt x="24" y="942"/>
                </a:lnTo>
                <a:lnTo>
                  <a:pt x="24" y="942"/>
                </a:lnTo>
                <a:lnTo>
                  <a:pt x="24" y="942"/>
                </a:lnTo>
                <a:lnTo>
                  <a:pt x="24" y="942"/>
                </a:lnTo>
                <a:lnTo>
                  <a:pt x="54" y="942"/>
                </a:lnTo>
                <a:lnTo>
                  <a:pt x="54" y="936"/>
                </a:lnTo>
                <a:lnTo>
                  <a:pt x="60" y="936"/>
                </a:lnTo>
                <a:lnTo>
                  <a:pt x="60" y="936"/>
                </a:lnTo>
                <a:lnTo>
                  <a:pt x="60" y="936"/>
                </a:lnTo>
                <a:lnTo>
                  <a:pt x="60" y="936"/>
                </a:lnTo>
                <a:lnTo>
                  <a:pt x="78" y="936"/>
                </a:lnTo>
                <a:lnTo>
                  <a:pt x="78" y="930"/>
                </a:lnTo>
                <a:lnTo>
                  <a:pt x="84" y="930"/>
                </a:lnTo>
                <a:lnTo>
                  <a:pt x="84" y="930"/>
                </a:lnTo>
                <a:lnTo>
                  <a:pt x="102" y="930"/>
                </a:lnTo>
                <a:lnTo>
                  <a:pt x="102" y="930"/>
                </a:lnTo>
                <a:lnTo>
                  <a:pt x="108" y="930"/>
                </a:lnTo>
                <a:lnTo>
                  <a:pt x="108" y="924"/>
                </a:lnTo>
                <a:lnTo>
                  <a:pt x="114" y="924"/>
                </a:lnTo>
                <a:lnTo>
                  <a:pt x="114" y="924"/>
                </a:lnTo>
                <a:lnTo>
                  <a:pt x="120" y="924"/>
                </a:lnTo>
                <a:lnTo>
                  <a:pt x="120" y="918"/>
                </a:lnTo>
                <a:lnTo>
                  <a:pt x="126" y="918"/>
                </a:lnTo>
                <a:lnTo>
                  <a:pt x="126" y="918"/>
                </a:lnTo>
                <a:lnTo>
                  <a:pt x="150" y="918"/>
                </a:lnTo>
                <a:lnTo>
                  <a:pt x="150" y="918"/>
                </a:lnTo>
                <a:lnTo>
                  <a:pt x="156" y="918"/>
                </a:lnTo>
                <a:lnTo>
                  <a:pt x="156" y="918"/>
                </a:lnTo>
                <a:lnTo>
                  <a:pt x="174" y="918"/>
                </a:lnTo>
                <a:lnTo>
                  <a:pt x="174" y="912"/>
                </a:lnTo>
                <a:lnTo>
                  <a:pt x="180" y="912"/>
                </a:lnTo>
                <a:lnTo>
                  <a:pt x="180" y="912"/>
                </a:lnTo>
                <a:lnTo>
                  <a:pt x="198" y="912"/>
                </a:lnTo>
                <a:lnTo>
                  <a:pt x="198" y="912"/>
                </a:lnTo>
                <a:lnTo>
                  <a:pt x="216" y="912"/>
                </a:lnTo>
                <a:lnTo>
                  <a:pt x="216" y="906"/>
                </a:lnTo>
                <a:lnTo>
                  <a:pt x="222" y="906"/>
                </a:lnTo>
                <a:lnTo>
                  <a:pt x="222" y="906"/>
                </a:lnTo>
                <a:lnTo>
                  <a:pt x="222" y="906"/>
                </a:lnTo>
                <a:lnTo>
                  <a:pt x="222" y="906"/>
                </a:lnTo>
                <a:lnTo>
                  <a:pt x="240" y="906"/>
                </a:lnTo>
                <a:lnTo>
                  <a:pt x="240" y="900"/>
                </a:lnTo>
                <a:lnTo>
                  <a:pt x="246" y="900"/>
                </a:lnTo>
                <a:lnTo>
                  <a:pt x="246" y="900"/>
                </a:lnTo>
                <a:lnTo>
                  <a:pt x="264" y="900"/>
                </a:lnTo>
                <a:lnTo>
                  <a:pt x="264" y="894"/>
                </a:lnTo>
                <a:lnTo>
                  <a:pt x="276" y="894"/>
                </a:lnTo>
                <a:lnTo>
                  <a:pt x="276" y="894"/>
                </a:lnTo>
                <a:lnTo>
                  <a:pt x="288" y="894"/>
                </a:lnTo>
                <a:lnTo>
                  <a:pt x="288" y="888"/>
                </a:lnTo>
                <a:lnTo>
                  <a:pt x="294" y="888"/>
                </a:lnTo>
                <a:lnTo>
                  <a:pt x="294" y="888"/>
                </a:lnTo>
                <a:lnTo>
                  <a:pt x="294" y="888"/>
                </a:lnTo>
                <a:lnTo>
                  <a:pt x="294" y="888"/>
                </a:lnTo>
                <a:lnTo>
                  <a:pt x="300" y="888"/>
                </a:lnTo>
                <a:lnTo>
                  <a:pt x="300" y="888"/>
                </a:lnTo>
                <a:lnTo>
                  <a:pt x="306" y="888"/>
                </a:lnTo>
                <a:lnTo>
                  <a:pt x="306" y="881"/>
                </a:lnTo>
                <a:lnTo>
                  <a:pt x="312" y="881"/>
                </a:lnTo>
                <a:lnTo>
                  <a:pt x="312" y="881"/>
                </a:lnTo>
                <a:lnTo>
                  <a:pt x="312" y="881"/>
                </a:lnTo>
                <a:lnTo>
                  <a:pt x="312" y="881"/>
                </a:lnTo>
                <a:lnTo>
                  <a:pt x="324" y="881"/>
                </a:lnTo>
                <a:lnTo>
                  <a:pt x="324" y="881"/>
                </a:lnTo>
                <a:lnTo>
                  <a:pt x="324" y="881"/>
                </a:lnTo>
                <a:lnTo>
                  <a:pt x="324" y="875"/>
                </a:lnTo>
                <a:lnTo>
                  <a:pt x="336" y="875"/>
                </a:lnTo>
                <a:lnTo>
                  <a:pt x="336" y="875"/>
                </a:lnTo>
                <a:lnTo>
                  <a:pt x="336" y="875"/>
                </a:lnTo>
                <a:lnTo>
                  <a:pt x="336" y="875"/>
                </a:lnTo>
                <a:lnTo>
                  <a:pt x="342" y="875"/>
                </a:lnTo>
                <a:lnTo>
                  <a:pt x="342" y="875"/>
                </a:lnTo>
                <a:lnTo>
                  <a:pt x="360" y="875"/>
                </a:lnTo>
                <a:lnTo>
                  <a:pt x="360" y="869"/>
                </a:lnTo>
                <a:lnTo>
                  <a:pt x="360" y="869"/>
                </a:lnTo>
                <a:lnTo>
                  <a:pt x="360" y="869"/>
                </a:lnTo>
                <a:lnTo>
                  <a:pt x="378" y="869"/>
                </a:lnTo>
                <a:lnTo>
                  <a:pt x="378" y="869"/>
                </a:lnTo>
                <a:lnTo>
                  <a:pt x="384" y="869"/>
                </a:lnTo>
                <a:lnTo>
                  <a:pt x="384" y="863"/>
                </a:lnTo>
                <a:lnTo>
                  <a:pt x="402" y="863"/>
                </a:lnTo>
                <a:lnTo>
                  <a:pt x="402" y="863"/>
                </a:lnTo>
                <a:lnTo>
                  <a:pt x="408" y="863"/>
                </a:lnTo>
                <a:lnTo>
                  <a:pt x="408" y="857"/>
                </a:lnTo>
                <a:lnTo>
                  <a:pt x="420" y="857"/>
                </a:lnTo>
                <a:lnTo>
                  <a:pt x="420" y="857"/>
                </a:lnTo>
                <a:lnTo>
                  <a:pt x="438" y="857"/>
                </a:lnTo>
                <a:lnTo>
                  <a:pt x="438" y="857"/>
                </a:lnTo>
                <a:lnTo>
                  <a:pt x="444" y="857"/>
                </a:lnTo>
                <a:lnTo>
                  <a:pt x="444" y="851"/>
                </a:lnTo>
                <a:lnTo>
                  <a:pt x="456" y="851"/>
                </a:lnTo>
                <a:lnTo>
                  <a:pt x="456" y="851"/>
                </a:lnTo>
                <a:lnTo>
                  <a:pt x="468" y="851"/>
                </a:lnTo>
                <a:lnTo>
                  <a:pt x="468" y="851"/>
                </a:lnTo>
                <a:lnTo>
                  <a:pt x="474" y="851"/>
                </a:lnTo>
                <a:lnTo>
                  <a:pt x="474" y="851"/>
                </a:lnTo>
                <a:lnTo>
                  <a:pt x="486" y="851"/>
                </a:lnTo>
                <a:lnTo>
                  <a:pt x="486" y="845"/>
                </a:lnTo>
                <a:lnTo>
                  <a:pt x="492" y="845"/>
                </a:lnTo>
                <a:lnTo>
                  <a:pt x="492" y="845"/>
                </a:lnTo>
                <a:lnTo>
                  <a:pt x="522" y="845"/>
                </a:lnTo>
                <a:lnTo>
                  <a:pt x="522" y="845"/>
                </a:lnTo>
                <a:lnTo>
                  <a:pt x="534" y="845"/>
                </a:lnTo>
                <a:lnTo>
                  <a:pt x="534" y="845"/>
                </a:lnTo>
                <a:lnTo>
                  <a:pt x="546" y="845"/>
                </a:lnTo>
                <a:lnTo>
                  <a:pt x="546" y="839"/>
                </a:lnTo>
                <a:lnTo>
                  <a:pt x="558" y="839"/>
                </a:lnTo>
                <a:lnTo>
                  <a:pt x="558" y="839"/>
                </a:lnTo>
                <a:lnTo>
                  <a:pt x="570" y="839"/>
                </a:lnTo>
                <a:lnTo>
                  <a:pt x="570" y="839"/>
                </a:lnTo>
                <a:lnTo>
                  <a:pt x="576" y="839"/>
                </a:lnTo>
                <a:lnTo>
                  <a:pt x="576" y="833"/>
                </a:lnTo>
                <a:lnTo>
                  <a:pt x="588" y="833"/>
                </a:lnTo>
                <a:lnTo>
                  <a:pt x="588" y="833"/>
                </a:lnTo>
                <a:lnTo>
                  <a:pt x="594" y="833"/>
                </a:lnTo>
                <a:lnTo>
                  <a:pt x="594" y="833"/>
                </a:lnTo>
                <a:lnTo>
                  <a:pt x="600" y="833"/>
                </a:lnTo>
                <a:lnTo>
                  <a:pt x="600" y="827"/>
                </a:lnTo>
                <a:lnTo>
                  <a:pt x="606" y="827"/>
                </a:lnTo>
                <a:lnTo>
                  <a:pt x="606" y="827"/>
                </a:lnTo>
                <a:lnTo>
                  <a:pt x="612" y="827"/>
                </a:lnTo>
                <a:lnTo>
                  <a:pt x="612" y="821"/>
                </a:lnTo>
                <a:lnTo>
                  <a:pt x="630" y="821"/>
                </a:lnTo>
                <a:lnTo>
                  <a:pt x="630" y="821"/>
                </a:lnTo>
                <a:lnTo>
                  <a:pt x="642" y="821"/>
                </a:lnTo>
                <a:lnTo>
                  <a:pt x="642" y="821"/>
                </a:lnTo>
                <a:lnTo>
                  <a:pt x="648" y="821"/>
                </a:lnTo>
                <a:lnTo>
                  <a:pt x="648" y="815"/>
                </a:lnTo>
                <a:lnTo>
                  <a:pt x="654" y="815"/>
                </a:lnTo>
                <a:lnTo>
                  <a:pt x="654" y="815"/>
                </a:lnTo>
                <a:lnTo>
                  <a:pt x="666" y="815"/>
                </a:lnTo>
                <a:lnTo>
                  <a:pt x="666" y="815"/>
                </a:lnTo>
                <a:lnTo>
                  <a:pt x="678" y="815"/>
                </a:lnTo>
                <a:lnTo>
                  <a:pt x="678" y="815"/>
                </a:lnTo>
                <a:lnTo>
                  <a:pt x="684" y="815"/>
                </a:lnTo>
                <a:lnTo>
                  <a:pt x="684" y="809"/>
                </a:lnTo>
                <a:lnTo>
                  <a:pt x="690" y="809"/>
                </a:lnTo>
                <a:lnTo>
                  <a:pt x="690" y="809"/>
                </a:lnTo>
                <a:lnTo>
                  <a:pt x="696" y="809"/>
                </a:lnTo>
                <a:lnTo>
                  <a:pt x="696" y="809"/>
                </a:lnTo>
                <a:lnTo>
                  <a:pt x="702" y="809"/>
                </a:lnTo>
                <a:lnTo>
                  <a:pt x="702" y="803"/>
                </a:lnTo>
                <a:lnTo>
                  <a:pt x="714" y="803"/>
                </a:lnTo>
                <a:lnTo>
                  <a:pt x="714" y="803"/>
                </a:lnTo>
                <a:lnTo>
                  <a:pt x="714" y="803"/>
                </a:lnTo>
                <a:lnTo>
                  <a:pt x="714" y="803"/>
                </a:lnTo>
                <a:lnTo>
                  <a:pt x="727" y="803"/>
                </a:lnTo>
                <a:lnTo>
                  <a:pt x="727" y="797"/>
                </a:lnTo>
                <a:lnTo>
                  <a:pt x="733" y="797"/>
                </a:lnTo>
                <a:lnTo>
                  <a:pt x="733" y="797"/>
                </a:lnTo>
                <a:lnTo>
                  <a:pt x="745" y="797"/>
                </a:lnTo>
                <a:lnTo>
                  <a:pt x="745" y="797"/>
                </a:lnTo>
                <a:lnTo>
                  <a:pt x="757" y="797"/>
                </a:lnTo>
                <a:lnTo>
                  <a:pt x="757" y="797"/>
                </a:lnTo>
                <a:lnTo>
                  <a:pt x="775" y="797"/>
                </a:lnTo>
                <a:lnTo>
                  <a:pt x="775" y="791"/>
                </a:lnTo>
                <a:lnTo>
                  <a:pt x="781" y="791"/>
                </a:lnTo>
                <a:lnTo>
                  <a:pt x="781" y="791"/>
                </a:lnTo>
                <a:lnTo>
                  <a:pt x="787" y="791"/>
                </a:lnTo>
                <a:lnTo>
                  <a:pt x="787" y="791"/>
                </a:lnTo>
                <a:lnTo>
                  <a:pt x="793" y="791"/>
                </a:lnTo>
                <a:lnTo>
                  <a:pt x="793" y="785"/>
                </a:lnTo>
                <a:lnTo>
                  <a:pt x="805" y="785"/>
                </a:lnTo>
                <a:lnTo>
                  <a:pt x="805" y="785"/>
                </a:lnTo>
                <a:lnTo>
                  <a:pt x="817" y="785"/>
                </a:lnTo>
                <a:lnTo>
                  <a:pt x="817" y="785"/>
                </a:lnTo>
                <a:lnTo>
                  <a:pt x="823" y="785"/>
                </a:lnTo>
                <a:lnTo>
                  <a:pt x="823" y="779"/>
                </a:lnTo>
                <a:lnTo>
                  <a:pt x="829" y="779"/>
                </a:lnTo>
                <a:lnTo>
                  <a:pt x="829" y="779"/>
                </a:lnTo>
                <a:lnTo>
                  <a:pt x="847" y="779"/>
                </a:lnTo>
                <a:lnTo>
                  <a:pt x="847" y="779"/>
                </a:lnTo>
                <a:lnTo>
                  <a:pt x="853" y="779"/>
                </a:lnTo>
                <a:lnTo>
                  <a:pt x="853" y="773"/>
                </a:lnTo>
                <a:lnTo>
                  <a:pt x="865" y="773"/>
                </a:lnTo>
                <a:lnTo>
                  <a:pt x="865" y="773"/>
                </a:lnTo>
                <a:lnTo>
                  <a:pt x="877" y="773"/>
                </a:lnTo>
                <a:lnTo>
                  <a:pt x="877" y="773"/>
                </a:lnTo>
                <a:lnTo>
                  <a:pt x="889" y="773"/>
                </a:lnTo>
                <a:lnTo>
                  <a:pt x="889" y="773"/>
                </a:lnTo>
                <a:lnTo>
                  <a:pt x="889" y="773"/>
                </a:lnTo>
                <a:lnTo>
                  <a:pt x="889" y="767"/>
                </a:lnTo>
                <a:lnTo>
                  <a:pt x="901" y="767"/>
                </a:lnTo>
                <a:lnTo>
                  <a:pt x="901" y="767"/>
                </a:lnTo>
                <a:lnTo>
                  <a:pt x="907" y="767"/>
                </a:lnTo>
                <a:lnTo>
                  <a:pt x="907" y="767"/>
                </a:lnTo>
                <a:lnTo>
                  <a:pt x="913" y="767"/>
                </a:lnTo>
                <a:lnTo>
                  <a:pt x="913" y="761"/>
                </a:lnTo>
                <a:lnTo>
                  <a:pt x="931" y="761"/>
                </a:lnTo>
                <a:lnTo>
                  <a:pt x="931" y="761"/>
                </a:lnTo>
                <a:lnTo>
                  <a:pt x="949" y="761"/>
                </a:lnTo>
                <a:lnTo>
                  <a:pt x="949" y="761"/>
                </a:lnTo>
                <a:lnTo>
                  <a:pt x="955" y="761"/>
                </a:lnTo>
                <a:lnTo>
                  <a:pt x="955" y="761"/>
                </a:lnTo>
                <a:lnTo>
                  <a:pt x="961" y="761"/>
                </a:lnTo>
                <a:lnTo>
                  <a:pt x="961" y="755"/>
                </a:lnTo>
                <a:lnTo>
                  <a:pt x="967" y="755"/>
                </a:lnTo>
                <a:lnTo>
                  <a:pt x="967" y="755"/>
                </a:lnTo>
                <a:lnTo>
                  <a:pt x="991" y="755"/>
                </a:lnTo>
                <a:lnTo>
                  <a:pt x="991" y="755"/>
                </a:lnTo>
                <a:lnTo>
                  <a:pt x="997" y="755"/>
                </a:lnTo>
                <a:lnTo>
                  <a:pt x="997" y="749"/>
                </a:lnTo>
                <a:lnTo>
                  <a:pt x="1009" y="749"/>
                </a:lnTo>
                <a:lnTo>
                  <a:pt x="1009" y="743"/>
                </a:lnTo>
                <a:lnTo>
                  <a:pt x="1015" y="743"/>
                </a:lnTo>
                <a:lnTo>
                  <a:pt x="1015" y="743"/>
                </a:lnTo>
                <a:lnTo>
                  <a:pt x="1027" y="743"/>
                </a:lnTo>
                <a:lnTo>
                  <a:pt x="1027" y="743"/>
                </a:lnTo>
                <a:lnTo>
                  <a:pt x="1033" y="743"/>
                </a:lnTo>
                <a:lnTo>
                  <a:pt x="1033" y="743"/>
                </a:lnTo>
                <a:lnTo>
                  <a:pt x="1039" y="743"/>
                </a:lnTo>
                <a:lnTo>
                  <a:pt x="1039" y="737"/>
                </a:lnTo>
                <a:lnTo>
                  <a:pt x="1057" y="737"/>
                </a:lnTo>
                <a:lnTo>
                  <a:pt x="1057" y="737"/>
                </a:lnTo>
                <a:lnTo>
                  <a:pt x="1063" y="737"/>
                </a:lnTo>
                <a:lnTo>
                  <a:pt x="1063" y="737"/>
                </a:lnTo>
                <a:lnTo>
                  <a:pt x="1069" y="737"/>
                </a:lnTo>
                <a:lnTo>
                  <a:pt x="1069" y="730"/>
                </a:lnTo>
                <a:lnTo>
                  <a:pt x="1081" y="730"/>
                </a:lnTo>
                <a:lnTo>
                  <a:pt x="1081" y="730"/>
                </a:lnTo>
                <a:lnTo>
                  <a:pt x="1087" y="730"/>
                </a:lnTo>
                <a:lnTo>
                  <a:pt x="1087" y="730"/>
                </a:lnTo>
                <a:lnTo>
                  <a:pt x="1087" y="730"/>
                </a:lnTo>
                <a:lnTo>
                  <a:pt x="1087" y="724"/>
                </a:lnTo>
                <a:lnTo>
                  <a:pt x="1099" y="724"/>
                </a:lnTo>
                <a:lnTo>
                  <a:pt x="1099" y="724"/>
                </a:lnTo>
                <a:lnTo>
                  <a:pt x="1111" y="724"/>
                </a:lnTo>
                <a:lnTo>
                  <a:pt x="1111" y="724"/>
                </a:lnTo>
                <a:lnTo>
                  <a:pt x="1117" y="724"/>
                </a:lnTo>
                <a:lnTo>
                  <a:pt x="1117" y="724"/>
                </a:lnTo>
                <a:lnTo>
                  <a:pt x="1129" y="724"/>
                </a:lnTo>
                <a:lnTo>
                  <a:pt x="1129" y="718"/>
                </a:lnTo>
                <a:lnTo>
                  <a:pt x="1135" y="718"/>
                </a:lnTo>
                <a:lnTo>
                  <a:pt x="1135" y="718"/>
                </a:lnTo>
                <a:lnTo>
                  <a:pt x="1141" y="718"/>
                </a:lnTo>
                <a:lnTo>
                  <a:pt x="1141" y="718"/>
                </a:lnTo>
                <a:lnTo>
                  <a:pt x="1147" y="718"/>
                </a:lnTo>
                <a:lnTo>
                  <a:pt x="1147" y="712"/>
                </a:lnTo>
                <a:lnTo>
                  <a:pt x="1177" y="712"/>
                </a:lnTo>
                <a:lnTo>
                  <a:pt x="1177" y="712"/>
                </a:lnTo>
                <a:lnTo>
                  <a:pt x="1195" y="712"/>
                </a:lnTo>
                <a:lnTo>
                  <a:pt x="1195" y="712"/>
                </a:lnTo>
                <a:lnTo>
                  <a:pt x="1201" y="712"/>
                </a:lnTo>
                <a:lnTo>
                  <a:pt x="1201" y="712"/>
                </a:lnTo>
                <a:lnTo>
                  <a:pt x="1249" y="712"/>
                </a:lnTo>
                <a:lnTo>
                  <a:pt x="1249" y="706"/>
                </a:lnTo>
                <a:lnTo>
                  <a:pt x="1267" y="706"/>
                </a:lnTo>
                <a:lnTo>
                  <a:pt x="1267" y="706"/>
                </a:lnTo>
                <a:lnTo>
                  <a:pt x="1279" y="706"/>
                </a:lnTo>
                <a:lnTo>
                  <a:pt x="1279" y="706"/>
                </a:lnTo>
                <a:lnTo>
                  <a:pt x="1291" y="706"/>
                </a:lnTo>
                <a:lnTo>
                  <a:pt x="1291" y="700"/>
                </a:lnTo>
                <a:lnTo>
                  <a:pt x="1297" y="700"/>
                </a:lnTo>
                <a:lnTo>
                  <a:pt x="1297" y="700"/>
                </a:lnTo>
                <a:lnTo>
                  <a:pt x="1297" y="700"/>
                </a:lnTo>
                <a:lnTo>
                  <a:pt x="1297" y="700"/>
                </a:lnTo>
                <a:lnTo>
                  <a:pt x="1303" y="700"/>
                </a:lnTo>
                <a:lnTo>
                  <a:pt x="1303" y="700"/>
                </a:lnTo>
                <a:lnTo>
                  <a:pt x="1321" y="700"/>
                </a:lnTo>
                <a:lnTo>
                  <a:pt x="1321" y="694"/>
                </a:lnTo>
                <a:lnTo>
                  <a:pt x="1327" y="694"/>
                </a:lnTo>
                <a:lnTo>
                  <a:pt x="1327" y="694"/>
                </a:lnTo>
                <a:lnTo>
                  <a:pt x="1333" y="694"/>
                </a:lnTo>
                <a:lnTo>
                  <a:pt x="1333" y="694"/>
                </a:lnTo>
                <a:lnTo>
                  <a:pt x="1345" y="694"/>
                </a:lnTo>
                <a:lnTo>
                  <a:pt x="1345" y="694"/>
                </a:lnTo>
                <a:lnTo>
                  <a:pt x="1381" y="694"/>
                </a:lnTo>
                <a:lnTo>
                  <a:pt x="1381" y="688"/>
                </a:lnTo>
                <a:lnTo>
                  <a:pt x="1399" y="688"/>
                </a:lnTo>
                <a:lnTo>
                  <a:pt x="1399" y="688"/>
                </a:lnTo>
                <a:lnTo>
                  <a:pt x="1399" y="688"/>
                </a:lnTo>
                <a:lnTo>
                  <a:pt x="1399" y="688"/>
                </a:lnTo>
                <a:lnTo>
                  <a:pt x="1411" y="688"/>
                </a:lnTo>
                <a:lnTo>
                  <a:pt x="1411" y="688"/>
                </a:lnTo>
                <a:lnTo>
                  <a:pt x="1441" y="688"/>
                </a:lnTo>
                <a:lnTo>
                  <a:pt x="1441" y="682"/>
                </a:lnTo>
                <a:lnTo>
                  <a:pt x="1459" y="682"/>
                </a:lnTo>
                <a:lnTo>
                  <a:pt x="1459" y="682"/>
                </a:lnTo>
                <a:lnTo>
                  <a:pt x="1465" y="682"/>
                </a:lnTo>
                <a:lnTo>
                  <a:pt x="1465" y="676"/>
                </a:lnTo>
                <a:lnTo>
                  <a:pt x="1477" y="676"/>
                </a:lnTo>
                <a:lnTo>
                  <a:pt x="1477" y="676"/>
                </a:lnTo>
                <a:lnTo>
                  <a:pt x="1489" y="676"/>
                </a:lnTo>
                <a:lnTo>
                  <a:pt x="1489" y="676"/>
                </a:lnTo>
                <a:lnTo>
                  <a:pt x="1501" y="676"/>
                </a:lnTo>
                <a:lnTo>
                  <a:pt x="1501" y="676"/>
                </a:lnTo>
                <a:lnTo>
                  <a:pt x="1507" y="676"/>
                </a:lnTo>
                <a:lnTo>
                  <a:pt x="1507" y="670"/>
                </a:lnTo>
                <a:lnTo>
                  <a:pt x="1513" y="670"/>
                </a:lnTo>
                <a:lnTo>
                  <a:pt x="1513" y="670"/>
                </a:lnTo>
                <a:lnTo>
                  <a:pt x="1519" y="670"/>
                </a:lnTo>
                <a:lnTo>
                  <a:pt x="1519" y="670"/>
                </a:lnTo>
                <a:lnTo>
                  <a:pt x="1531" y="670"/>
                </a:lnTo>
                <a:lnTo>
                  <a:pt x="1531" y="664"/>
                </a:lnTo>
                <a:lnTo>
                  <a:pt x="1537" y="664"/>
                </a:lnTo>
                <a:lnTo>
                  <a:pt x="1537" y="664"/>
                </a:lnTo>
                <a:lnTo>
                  <a:pt x="1543" y="664"/>
                </a:lnTo>
                <a:lnTo>
                  <a:pt x="1543" y="664"/>
                </a:lnTo>
                <a:lnTo>
                  <a:pt x="1555" y="664"/>
                </a:lnTo>
                <a:lnTo>
                  <a:pt x="1555" y="658"/>
                </a:lnTo>
                <a:lnTo>
                  <a:pt x="1579" y="658"/>
                </a:lnTo>
                <a:lnTo>
                  <a:pt x="1579" y="658"/>
                </a:lnTo>
                <a:lnTo>
                  <a:pt x="1585" y="658"/>
                </a:lnTo>
                <a:lnTo>
                  <a:pt x="1585" y="658"/>
                </a:lnTo>
                <a:lnTo>
                  <a:pt x="1603" y="658"/>
                </a:lnTo>
                <a:lnTo>
                  <a:pt x="1603" y="652"/>
                </a:lnTo>
                <a:lnTo>
                  <a:pt x="1609" y="652"/>
                </a:lnTo>
                <a:lnTo>
                  <a:pt x="1609" y="652"/>
                </a:lnTo>
                <a:lnTo>
                  <a:pt x="1615" y="652"/>
                </a:lnTo>
                <a:lnTo>
                  <a:pt x="1615" y="646"/>
                </a:lnTo>
                <a:lnTo>
                  <a:pt x="1627" y="646"/>
                </a:lnTo>
                <a:lnTo>
                  <a:pt x="1627" y="646"/>
                </a:lnTo>
                <a:lnTo>
                  <a:pt x="1633" y="646"/>
                </a:lnTo>
                <a:lnTo>
                  <a:pt x="1633" y="646"/>
                </a:lnTo>
                <a:lnTo>
                  <a:pt x="1639" y="646"/>
                </a:lnTo>
                <a:lnTo>
                  <a:pt x="1639" y="640"/>
                </a:lnTo>
                <a:lnTo>
                  <a:pt x="1645" y="640"/>
                </a:lnTo>
                <a:lnTo>
                  <a:pt x="1645" y="640"/>
                </a:lnTo>
                <a:lnTo>
                  <a:pt x="1657" y="640"/>
                </a:lnTo>
                <a:lnTo>
                  <a:pt x="1657" y="634"/>
                </a:lnTo>
                <a:lnTo>
                  <a:pt x="1675" y="634"/>
                </a:lnTo>
                <a:lnTo>
                  <a:pt x="1675" y="634"/>
                </a:lnTo>
                <a:lnTo>
                  <a:pt x="1681" y="634"/>
                </a:lnTo>
                <a:lnTo>
                  <a:pt x="1681" y="634"/>
                </a:lnTo>
                <a:lnTo>
                  <a:pt x="1687" y="634"/>
                </a:lnTo>
                <a:lnTo>
                  <a:pt x="1687" y="628"/>
                </a:lnTo>
                <a:lnTo>
                  <a:pt x="1693" y="628"/>
                </a:lnTo>
                <a:lnTo>
                  <a:pt x="1693" y="622"/>
                </a:lnTo>
                <a:lnTo>
                  <a:pt x="1699" y="622"/>
                </a:lnTo>
                <a:lnTo>
                  <a:pt x="1699" y="622"/>
                </a:lnTo>
                <a:lnTo>
                  <a:pt x="1711" y="622"/>
                </a:lnTo>
                <a:lnTo>
                  <a:pt x="1711" y="622"/>
                </a:lnTo>
                <a:lnTo>
                  <a:pt x="1717" y="622"/>
                </a:lnTo>
                <a:lnTo>
                  <a:pt x="1717" y="622"/>
                </a:lnTo>
                <a:lnTo>
                  <a:pt x="1741" y="622"/>
                </a:lnTo>
                <a:lnTo>
                  <a:pt x="1741" y="616"/>
                </a:lnTo>
                <a:lnTo>
                  <a:pt x="1753" y="616"/>
                </a:lnTo>
                <a:lnTo>
                  <a:pt x="1753" y="616"/>
                </a:lnTo>
                <a:lnTo>
                  <a:pt x="1765" y="616"/>
                </a:lnTo>
                <a:lnTo>
                  <a:pt x="1765" y="616"/>
                </a:lnTo>
                <a:lnTo>
                  <a:pt x="1765" y="616"/>
                </a:lnTo>
                <a:lnTo>
                  <a:pt x="1765" y="616"/>
                </a:lnTo>
                <a:lnTo>
                  <a:pt x="1777" y="616"/>
                </a:lnTo>
                <a:lnTo>
                  <a:pt x="1777" y="610"/>
                </a:lnTo>
                <a:lnTo>
                  <a:pt x="1789" y="610"/>
                </a:lnTo>
                <a:lnTo>
                  <a:pt x="1789" y="610"/>
                </a:lnTo>
                <a:lnTo>
                  <a:pt x="1789" y="610"/>
                </a:lnTo>
                <a:lnTo>
                  <a:pt x="1789" y="610"/>
                </a:lnTo>
                <a:lnTo>
                  <a:pt x="1819" y="610"/>
                </a:lnTo>
                <a:lnTo>
                  <a:pt x="1819" y="604"/>
                </a:lnTo>
                <a:lnTo>
                  <a:pt x="1825" y="604"/>
                </a:lnTo>
                <a:lnTo>
                  <a:pt x="1825" y="604"/>
                </a:lnTo>
                <a:lnTo>
                  <a:pt x="1843" y="604"/>
                </a:lnTo>
                <a:lnTo>
                  <a:pt x="1843" y="604"/>
                </a:lnTo>
                <a:lnTo>
                  <a:pt x="1843" y="604"/>
                </a:lnTo>
                <a:lnTo>
                  <a:pt x="1843" y="598"/>
                </a:lnTo>
                <a:lnTo>
                  <a:pt x="1867" y="598"/>
                </a:lnTo>
                <a:lnTo>
                  <a:pt x="1867" y="598"/>
                </a:lnTo>
                <a:lnTo>
                  <a:pt x="1879" y="598"/>
                </a:lnTo>
                <a:lnTo>
                  <a:pt x="1879" y="598"/>
                </a:lnTo>
                <a:lnTo>
                  <a:pt x="1891" y="598"/>
                </a:lnTo>
                <a:lnTo>
                  <a:pt x="1891" y="592"/>
                </a:lnTo>
                <a:lnTo>
                  <a:pt x="1891" y="592"/>
                </a:lnTo>
                <a:lnTo>
                  <a:pt x="1891" y="592"/>
                </a:lnTo>
                <a:lnTo>
                  <a:pt x="1897" y="592"/>
                </a:lnTo>
                <a:lnTo>
                  <a:pt x="1897" y="592"/>
                </a:lnTo>
                <a:lnTo>
                  <a:pt x="1903" y="592"/>
                </a:lnTo>
                <a:lnTo>
                  <a:pt x="1903" y="592"/>
                </a:lnTo>
                <a:lnTo>
                  <a:pt x="1915" y="592"/>
                </a:lnTo>
                <a:lnTo>
                  <a:pt x="1915" y="586"/>
                </a:lnTo>
                <a:lnTo>
                  <a:pt x="1927" y="586"/>
                </a:lnTo>
                <a:lnTo>
                  <a:pt x="1927" y="586"/>
                </a:lnTo>
                <a:lnTo>
                  <a:pt x="1939" y="586"/>
                </a:lnTo>
                <a:lnTo>
                  <a:pt x="1939" y="586"/>
                </a:lnTo>
                <a:lnTo>
                  <a:pt x="1963" y="586"/>
                </a:lnTo>
                <a:lnTo>
                  <a:pt x="1963" y="586"/>
                </a:lnTo>
                <a:lnTo>
                  <a:pt x="1975" y="586"/>
                </a:lnTo>
                <a:lnTo>
                  <a:pt x="1975" y="580"/>
                </a:lnTo>
                <a:lnTo>
                  <a:pt x="1993" y="580"/>
                </a:lnTo>
                <a:lnTo>
                  <a:pt x="1993" y="580"/>
                </a:lnTo>
                <a:lnTo>
                  <a:pt x="1999" y="580"/>
                </a:lnTo>
                <a:lnTo>
                  <a:pt x="1999" y="580"/>
                </a:lnTo>
                <a:lnTo>
                  <a:pt x="2005" y="580"/>
                </a:lnTo>
                <a:lnTo>
                  <a:pt x="2005" y="573"/>
                </a:lnTo>
                <a:lnTo>
                  <a:pt x="2011" y="573"/>
                </a:lnTo>
                <a:lnTo>
                  <a:pt x="2011" y="573"/>
                </a:lnTo>
                <a:lnTo>
                  <a:pt x="2017" y="573"/>
                </a:lnTo>
                <a:lnTo>
                  <a:pt x="2017" y="573"/>
                </a:lnTo>
                <a:lnTo>
                  <a:pt x="2035" y="573"/>
                </a:lnTo>
                <a:lnTo>
                  <a:pt x="2035" y="567"/>
                </a:lnTo>
                <a:lnTo>
                  <a:pt x="2041" y="567"/>
                </a:lnTo>
                <a:lnTo>
                  <a:pt x="2041" y="567"/>
                </a:lnTo>
                <a:lnTo>
                  <a:pt x="2047" y="567"/>
                </a:lnTo>
                <a:lnTo>
                  <a:pt x="2047" y="567"/>
                </a:lnTo>
                <a:lnTo>
                  <a:pt x="2059" y="567"/>
                </a:lnTo>
                <a:lnTo>
                  <a:pt x="2059" y="561"/>
                </a:lnTo>
                <a:lnTo>
                  <a:pt x="2071" y="561"/>
                </a:lnTo>
                <a:lnTo>
                  <a:pt x="2071" y="561"/>
                </a:lnTo>
                <a:lnTo>
                  <a:pt x="2077" y="561"/>
                </a:lnTo>
                <a:lnTo>
                  <a:pt x="2077" y="561"/>
                </a:lnTo>
                <a:lnTo>
                  <a:pt x="2089" y="561"/>
                </a:lnTo>
                <a:lnTo>
                  <a:pt x="2089" y="555"/>
                </a:lnTo>
                <a:lnTo>
                  <a:pt x="2095" y="555"/>
                </a:lnTo>
                <a:lnTo>
                  <a:pt x="2095" y="555"/>
                </a:lnTo>
                <a:lnTo>
                  <a:pt x="2101" y="555"/>
                </a:lnTo>
                <a:lnTo>
                  <a:pt x="2101" y="555"/>
                </a:lnTo>
                <a:lnTo>
                  <a:pt x="2101" y="555"/>
                </a:lnTo>
                <a:lnTo>
                  <a:pt x="2101" y="549"/>
                </a:lnTo>
                <a:lnTo>
                  <a:pt x="2107" y="549"/>
                </a:lnTo>
                <a:lnTo>
                  <a:pt x="2107" y="549"/>
                </a:lnTo>
                <a:lnTo>
                  <a:pt x="2119" y="549"/>
                </a:lnTo>
                <a:lnTo>
                  <a:pt x="2119" y="549"/>
                </a:lnTo>
                <a:lnTo>
                  <a:pt x="2131" y="549"/>
                </a:lnTo>
                <a:lnTo>
                  <a:pt x="2131" y="543"/>
                </a:lnTo>
                <a:lnTo>
                  <a:pt x="2143" y="543"/>
                </a:lnTo>
                <a:lnTo>
                  <a:pt x="2143" y="543"/>
                </a:lnTo>
                <a:lnTo>
                  <a:pt x="2149" y="543"/>
                </a:lnTo>
                <a:lnTo>
                  <a:pt x="2149" y="537"/>
                </a:lnTo>
                <a:lnTo>
                  <a:pt x="2149" y="537"/>
                </a:lnTo>
                <a:lnTo>
                  <a:pt x="2149" y="537"/>
                </a:lnTo>
                <a:lnTo>
                  <a:pt x="2161" y="537"/>
                </a:lnTo>
                <a:lnTo>
                  <a:pt x="2161" y="537"/>
                </a:lnTo>
                <a:lnTo>
                  <a:pt x="2161" y="537"/>
                </a:lnTo>
                <a:lnTo>
                  <a:pt x="2161" y="531"/>
                </a:lnTo>
                <a:lnTo>
                  <a:pt x="2173" y="531"/>
                </a:lnTo>
                <a:lnTo>
                  <a:pt x="2173" y="531"/>
                </a:lnTo>
                <a:lnTo>
                  <a:pt x="2185" y="531"/>
                </a:lnTo>
                <a:lnTo>
                  <a:pt x="2185" y="531"/>
                </a:lnTo>
                <a:lnTo>
                  <a:pt x="2197" y="531"/>
                </a:lnTo>
                <a:lnTo>
                  <a:pt x="2197" y="525"/>
                </a:lnTo>
                <a:lnTo>
                  <a:pt x="2245" y="525"/>
                </a:lnTo>
                <a:lnTo>
                  <a:pt x="2245" y="525"/>
                </a:lnTo>
                <a:lnTo>
                  <a:pt x="2251" y="525"/>
                </a:lnTo>
                <a:lnTo>
                  <a:pt x="2251" y="525"/>
                </a:lnTo>
                <a:lnTo>
                  <a:pt x="2263" y="525"/>
                </a:lnTo>
                <a:lnTo>
                  <a:pt x="2263" y="519"/>
                </a:lnTo>
                <a:lnTo>
                  <a:pt x="2269" y="519"/>
                </a:lnTo>
                <a:lnTo>
                  <a:pt x="2269" y="519"/>
                </a:lnTo>
                <a:lnTo>
                  <a:pt x="2275" y="519"/>
                </a:lnTo>
                <a:lnTo>
                  <a:pt x="2275" y="513"/>
                </a:lnTo>
                <a:lnTo>
                  <a:pt x="2287" y="513"/>
                </a:lnTo>
                <a:lnTo>
                  <a:pt x="2287" y="513"/>
                </a:lnTo>
                <a:lnTo>
                  <a:pt x="2299" y="513"/>
                </a:lnTo>
                <a:lnTo>
                  <a:pt x="2299" y="513"/>
                </a:lnTo>
                <a:lnTo>
                  <a:pt x="2323" y="513"/>
                </a:lnTo>
                <a:lnTo>
                  <a:pt x="2323" y="513"/>
                </a:lnTo>
                <a:lnTo>
                  <a:pt x="2335" y="513"/>
                </a:lnTo>
                <a:lnTo>
                  <a:pt x="2335" y="507"/>
                </a:lnTo>
                <a:lnTo>
                  <a:pt x="2371" y="507"/>
                </a:lnTo>
                <a:lnTo>
                  <a:pt x="2371" y="507"/>
                </a:lnTo>
                <a:lnTo>
                  <a:pt x="2389" y="507"/>
                </a:lnTo>
                <a:lnTo>
                  <a:pt x="2389" y="507"/>
                </a:lnTo>
                <a:lnTo>
                  <a:pt x="2395" y="507"/>
                </a:lnTo>
                <a:lnTo>
                  <a:pt x="2395" y="501"/>
                </a:lnTo>
                <a:lnTo>
                  <a:pt x="2407" y="501"/>
                </a:lnTo>
                <a:lnTo>
                  <a:pt x="2407" y="501"/>
                </a:lnTo>
                <a:lnTo>
                  <a:pt x="2437" y="501"/>
                </a:lnTo>
                <a:lnTo>
                  <a:pt x="2437" y="501"/>
                </a:lnTo>
                <a:lnTo>
                  <a:pt x="2455" y="501"/>
                </a:lnTo>
                <a:lnTo>
                  <a:pt x="2455" y="495"/>
                </a:lnTo>
                <a:lnTo>
                  <a:pt x="2467" y="495"/>
                </a:lnTo>
                <a:lnTo>
                  <a:pt x="2467" y="495"/>
                </a:lnTo>
                <a:lnTo>
                  <a:pt x="2473" y="495"/>
                </a:lnTo>
                <a:lnTo>
                  <a:pt x="2473" y="489"/>
                </a:lnTo>
                <a:lnTo>
                  <a:pt x="2491" y="489"/>
                </a:lnTo>
                <a:lnTo>
                  <a:pt x="2491" y="489"/>
                </a:lnTo>
                <a:lnTo>
                  <a:pt x="2497" y="489"/>
                </a:lnTo>
                <a:lnTo>
                  <a:pt x="2497" y="489"/>
                </a:lnTo>
                <a:lnTo>
                  <a:pt x="2533" y="489"/>
                </a:lnTo>
                <a:lnTo>
                  <a:pt x="2533" y="483"/>
                </a:lnTo>
                <a:lnTo>
                  <a:pt x="2545" y="483"/>
                </a:lnTo>
                <a:lnTo>
                  <a:pt x="2545" y="483"/>
                </a:lnTo>
                <a:lnTo>
                  <a:pt x="2557" y="483"/>
                </a:lnTo>
                <a:lnTo>
                  <a:pt x="2557" y="477"/>
                </a:lnTo>
                <a:lnTo>
                  <a:pt x="2594" y="477"/>
                </a:lnTo>
                <a:lnTo>
                  <a:pt x="2594" y="477"/>
                </a:lnTo>
                <a:lnTo>
                  <a:pt x="2606" y="477"/>
                </a:lnTo>
                <a:lnTo>
                  <a:pt x="2606" y="477"/>
                </a:lnTo>
                <a:lnTo>
                  <a:pt x="2630" y="477"/>
                </a:lnTo>
                <a:lnTo>
                  <a:pt x="2630" y="471"/>
                </a:lnTo>
                <a:lnTo>
                  <a:pt x="2636" y="471"/>
                </a:lnTo>
                <a:lnTo>
                  <a:pt x="2636" y="471"/>
                </a:lnTo>
                <a:lnTo>
                  <a:pt x="2642" y="471"/>
                </a:lnTo>
                <a:lnTo>
                  <a:pt x="2642" y="471"/>
                </a:lnTo>
                <a:lnTo>
                  <a:pt x="2654" y="471"/>
                </a:lnTo>
                <a:lnTo>
                  <a:pt x="2654" y="465"/>
                </a:lnTo>
                <a:lnTo>
                  <a:pt x="2678" y="465"/>
                </a:lnTo>
                <a:lnTo>
                  <a:pt x="2678" y="459"/>
                </a:lnTo>
                <a:lnTo>
                  <a:pt x="2690" y="459"/>
                </a:lnTo>
                <a:lnTo>
                  <a:pt x="2690" y="459"/>
                </a:lnTo>
                <a:lnTo>
                  <a:pt x="2696" y="459"/>
                </a:lnTo>
                <a:lnTo>
                  <a:pt x="2696" y="453"/>
                </a:lnTo>
                <a:lnTo>
                  <a:pt x="2708" y="453"/>
                </a:lnTo>
                <a:lnTo>
                  <a:pt x="2708" y="453"/>
                </a:lnTo>
                <a:lnTo>
                  <a:pt x="2726" y="453"/>
                </a:lnTo>
                <a:lnTo>
                  <a:pt x="2726" y="447"/>
                </a:lnTo>
                <a:lnTo>
                  <a:pt x="2768" y="447"/>
                </a:lnTo>
                <a:lnTo>
                  <a:pt x="2768" y="447"/>
                </a:lnTo>
                <a:lnTo>
                  <a:pt x="2792" y="447"/>
                </a:lnTo>
                <a:lnTo>
                  <a:pt x="2792" y="441"/>
                </a:lnTo>
                <a:lnTo>
                  <a:pt x="2816" y="441"/>
                </a:lnTo>
                <a:lnTo>
                  <a:pt x="2816" y="441"/>
                </a:lnTo>
                <a:lnTo>
                  <a:pt x="2840" y="441"/>
                </a:lnTo>
                <a:lnTo>
                  <a:pt x="2840" y="441"/>
                </a:lnTo>
                <a:lnTo>
                  <a:pt x="2846" y="441"/>
                </a:lnTo>
                <a:lnTo>
                  <a:pt x="2846" y="435"/>
                </a:lnTo>
                <a:lnTo>
                  <a:pt x="2876" y="435"/>
                </a:lnTo>
                <a:lnTo>
                  <a:pt x="2876" y="435"/>
                </a:lnTo>
                <a:lnTo>
                  <a:pt x="2894" y="435"/>
                </a:lnTo>
                <a:lnTo>
                  <a:pt x="2894" y="435"/>
                </a:lnTo>
                <a:lnTo>
                  <a:pt x="2966" y="435"/>
                </a:lnTo>
                <a:lnTo>
                  <a:pt x="2966" y="429"/>
                </a:lnTo>
                <a:lnTo>
                  <a:pt x="2966" y="429"/>
                </a:lnTo>
                <a:lnTo>
                  <a:pt x="2966" y="429"/>
                </a:lnTo>
                <a:lnTo>
                  <a:pt x="2978" y="429"/>
                </a:lnTo>
                <a:lnTo>
                  <a:pt x="2978" y="422"/>
                </a:lnTo>
                <a:lnTo>
                  <a:pt x="3002" y="422"/>
                </a:lnTo>
                <a:lnTo>
                  <a:pt x="3002" y="422"/>
                </a:lnTo>
                <a:lnTo>
                  <a:pt x="3014" y="422"/>
                </a:lnTo>
                <a:lnTo>
                  <a:pt x="3014" y="422"/>
                </a:lnTo>
                <a:lnTo>
                  <a:pt x="3026" y="422"/>
                </a:lnTo>
                <a:lnTo>
                  <a:pt x="3026" y="416"/>
                </a:lnTo>
                <a:lnTo>
                  <a:pt x="3038" y="416"/>
                </a:lnTo>
                <a:lnTo>
                  <a:pt x="3038" y="410"/>
                </a:lnTo>
                <a:lnTo>
                  <a:pt x="3038" y="410"/>
                </a:lnTo>
                <a:lnTo>
                  <a:pt x="3038" y="410"/>
                </a:lnTo>
                <a:lnTo>
                  <a:pt x="3044" y="410"/>
                </a:lnTo>
                <a:lnTo>
                  <a:pt x="3044" y="404"/>
                </a:lnTo>
                <a:lnTo>
                  <a:pt x="3050" y="404"/>
                </a:lnTo>
                <a:lnTo>
                  <a:pt x="3050" y="404"/>
                </a:lnTo>
                <a:lnTo>
                  <a:pt x="3062" y="404"/>
                </a:lnTo>
                <a:lnTo>
                  <a:pt x="3062" y="404"/>
                </a:lnTo>
                <a:lnTo>
                  <a:pt x="3080" y="404"/>
                </a:lnTo>
                <a:lnTo>
                  <a:pt x="3080" y="398"/>
                </a:lnTo>
                <a:lnTo>
                  <a:pt x="3092" y="398"/>
                </a:lnTo>
                <a:lnTo>
                  <a:pt x="3092" y="398"/>
                </a:lnTo>
                <a:lnTo>
                  <a:pt x="3110" y="398"/>
                </a:lnTo>
                <a:lnTo>
                  <a:pt x="3110" y="392"/>
                </a:lnTo>
                <a:lnTo>
                  <a:pt x="3146" y="392"/>
                </a:lnTo>
                <a:lnTo>
                  <a:pt x="3146" y="392"/>
                </a:lnTo>
                <a:lnTo>
                  <a:pt x="3164" y="392"/>
                </a:lnTo>
                <a:lnTo>
                  <a:pt x="3164" y="386"/>
                </a:lnTo>
                <a:lnTo>
                  <a:pt x="3164" y="386"/>
                </a:lnTo>
                <a:lnTo>
                  <a:pt x="3164" y="380"/>
                </a:lnTo>
                <a:lnTo>
                  <a:pt x="3170" y="380"/>
                </a:lnTo>
                <a:lnTo>
                  <a:pt x="3170" y="374"/>
                </a:lnTo>
                <a:lnTo>
                  <a:pt x="3182" y="374"/>
                </a:lnTo>
                <a:lnTo>
                  <a:pt x="3182" y="374"/>
                </a:lnTo>
                <a:lnTo>
                  <a:pt x="3188" y="374"/>
                </a:lnTo>
                <a:lnTo>
                  <a:pt x="3188" y="368"/>
                </a:lnTo>
                <a:lnTo>
                  <a:pt x="3212" y="368"/>
                </a:lnTo>
                <a:lnTo>
                  <a:pt x="3212" y="362"/>
                </a:lnTo>
                <a:lnTo>
                  <a:pt x="3212" y="362"/>
                </a:lnTo>
                <a:lnTo>
                  <a:pt x="3212" y="362"/>
                </a:lnTo>
                <a:lnTo>
                  <a:pt x="3242" y="362"/>
                </a:lnTo>
                <a:lnTo>
                  <a:pt x="3242" y="356"/>
                </a:lnTo>
                <a:lnTo>
                  <a:pt x="3260" y="356"/>
                </a:lnTo>
                <a:lnTo>
                  <a:pt x="3260" y="356"/>
                </a:lnTo>
                <a:lnTo>
                  <a:pt x="3296" y="356"/>
                </a:lnTo>
                <a:lnTo>
                  <a:pt x="3296" y="350"/>
                </a:lnTo>
                <a:lnTo>
                  <a:pt x="3302" y="350"/>
                </a:lnTo>
                <a:lnTo>
                  <a:pt x="3302" y="350"/>
                </a:lnTo>
                <a:lnTo>
                  <a:pt x="3308" y="350"/>
                </a:lnTo>
                <a:lnTo>
                  <a:pt x="3308" y="344"/>
                </a:lnTo>
                <a:lnTo>
                  <a:pt x="3374" y="344"/>
                </a:lnTo>
                <a:lnTo>
                  <a:pt x="3374" y="344"/>
                </a:lnTo>
                <a:lnTo>
                  <a:pt x="3380" y="344"/>
                </a:lnTo>
                <a:lnTo>
                  <a:pt x="3380" y="338"/>
                </a:lnTo>
                <a:lnTo>
                  <a:pt x="3386" y="338"/>
                </a:lnTo>
                <a:lnTo>
                  <a:pt x="3386" y="338"/>
                </a:lnTo>
                <a:lnTo>
                  <a:pt x="3410" y="338"/>
                </a:lnTo>
                <a:lnTo>
                  <a:pt x="3410" y="332"/>
                </a:lnTo>
                <a:lnTo>
                  <a:pt x="3422" y="332"/>
                </a:lnTo>
                <a:lnTo>
                  <a:pt x="3422" y="332"/>
                </a:lnTo>
                <a:lnTo>
                  <a:pt x="3446" y="332"/>
                </a:lnTo>
                <a:lnTo>
                  <a:pt x="3446" y="326"/>
                </a:lnTo>
                <a:lnTo>
                  <a:pt x="3458" y="326"/>
                </a:lnTo>
                <a:lnTo>
                  <a:pt x="3458" y="326"/>
                </a:lnTo>
                <a:lnTo>
                  <a:pt x="3476" y="326"/>
                </a:lnTo>
                <a:lnTo>
                  <a:pt x="3476" y="320"/>
                </a:lnTo>
                <a:lnTo>
                  <a:pt x="3488" y="320"/>
                </a:lnTo>
                <a:lnTo>
                  <a:pt x="3488" y="314"/>
                </a:lnTo>
                <a:lnTo>
                  <a:pt x="3500" y="314"/>
                </a:lnTo>
                <a:lnTo>
                  <a:pt x="3500" y="314"/>
                </a:lnTo>
                <a:lnTo>
                  <a:pt x="3518" y="314"/>
                </a:lnTo>
                <a:lnTo>
                  <a:pt x="3518" y="302"/>
                </a:lnTo>
                <a:lnTo>
                  <a:pt x="3524" y="302"/>
                </a:lnTo>
                <a:lnTo>
                  <a:pt x="3524" y="302"/>
                </a:lnTo>
                <a:lnTo>
                  <a:pt x="3530" y="302"/>
                </a:lnTo>
                <a:lnTo>
                  <a:pt x="3530" y="296"/>
                </a:lnTo>
                <a:lnTo>
                  <a:pt x="3536" y="296"/>
                </a:lnTo>
                <a:lnTo>
                  <a:pt x="3536" y="296"/>
                </a:lnTo>
                <a:lnTo>
                  <a:pt x="3578" y="296"/>
                </a:lnTo>
                <a:lnTo>
                  <a:pt x="3578" y="290"/>
                </a:lnTo>
                <a:lnTo>
                  <a:pt x="3590" y="290"/>
                </a:lnTo>
                <a:lnTo>
                  <a:pt x="3590" y="290"/>
                </a:lnTo>
                <a:lnTo>
                  <a:pt x="3662" y="290"/>
                </a:lnTo>
                <a:lnTo>
                  <a:pt x="3662" y="284"/>
                </a:lnTo>
                <a:lnTo>
                  <a:pt x="3692" y="284"/>
                </a:lnTo>
                <a:lnTo>
                  <a:pt x="3692" y="278"/>
                </a:lnTo>
                <a:lnTo>
                  <a:pt x="3692" y="278"/>
                </a:lnTo>
                <a:lnTo>
                  <a:pt x="3692" y="278"/>
                </a:lnTo>
                <a:lnTo>
                  <a:pt x="3716" y="278"/>
                </a:lnTo>
                <a:lnTo>
                  <a:pt x="3716" y="272"/>
                </a:lnTo>
                <a:lnTo>
                  <a:pt x="3782" y="272"/>
                </a:lnTo>
                <a:lnTo>
                  <a:pt x="3782" y="265"/>
                </a:lnTo>
                <a:lnTo>
                  <a:pt x="3800" y="265"/>
                </a:lnTo>
                <a:lnTo>
                  <a:pt x="3800" y="265"/>
                </a:lnTo>
                <a:lnTo>
                  <a:pt x="3812" y="265"/>
                </a:lnTo>
                <a:lnTo>
                  <a:pt x="3812" y="259"/>
                </a:lnTo>
                <a:lnTo>
                  <a:pt x="3812" y="259"/>
                </a:lnTo>
                <a:lnTo>
                  <a:pt x="3812" y="253"/>
                </a:lnTo>
                <a:lnTo>
                  <a:pt x="3842" y="253"/>
                </a:lnTo>
                <a:lnTo>
                  <a:pt x="3842" y="247"/>
                </a:lnTo>
                <a:lnTo>
                  <a:pt x="3848" y="247"/>
                </a:lnTo>
                <a:lnTo>
                  <a:pt x="3848" y="241"/>
                </a:lnTo>
                <a:lnTo>
                  <a:pt x="3878" y="241"/>
                </a:lnTo>
                <a:lnTo>
                  <a:pt x="3878" y="235"/>
                </a:lnTo>
                <a:lnTo>
                  <a:pt x="3884" y="235"/>
                </a:lnTo>
                <a:lnTo>
                  <a:pt x="3884" y="235"/>
                </a:lnTo>
                <a:lnTo>
                  <a:pt x="3890" y="235"/>
                </a:lnTo>
                <a:lnTo>
                  <a:pt x="3890" y="229"/>
                </a:lnTo>
                <a:lnTo>
                  <a:pt x="3908" y="229"/>
                </a:lnTo>
                <a:lnTo>
                  <a:pt x="3908" y="223"/>
                </a:lnTo>
                <a:lnTo>
                  <a:pt x="3926" y="223"/>
                </a:lnTo>
                <a:lnTo>
                  <a:pt x="3926" y="217"/>
                </a:lnTo>
                <a:lnTo>
                  <a:pt x="3962" y="217"/>
                </a:lnTo>
                <a:lnTo>
                  <a:pt x="3962" y="211"/>
                </a:lnTo>
                <a:lnTo>
                  <a:pt x="3986" y="211"/>
                </a:lnTo>
                <a:lnTo>
                  <a:pt x="3986" y="193"/>
                </a:lnTo>
                <a:lnTo>
                  <a:pt x="3986" y="193"/>
                </a:lnTo>
                <a:lnTo>
                  <a:pt x="3986" y="193"/>
                </a:lnTo>
                <a:lnTo>
                  <a:pt x="4004" y="193"/>
                </a:lnTo>
                <a:lnTo>
                  <a:pt x="4004" y="187"/>
                </a:lnTo>
                <a:lnTo>
                  <a:pt x="4010" y="187"/>
                </a:lnTo>
                <a:lnTo>
                  <a:pt x="4010" y="181"/>
                </a:lnTo>
                <a:lnTo>
                  <a:pt x="4052" y="181"/>
                </a:lnTo>
                <a:lnTo>
                  <a:pt x="4052" y="175"/>
                </a:lnTo>
                <a:lnTo>
                  <a:pt x="4106" y="175"/>
                </a:lnTo>
                <a:lnTo>
                  <a:pt x="4106" y="169"/>
                </a:lnTo>
                <a:lnTo>
                  <a:pt x="4112" y="169"/>
                </a:lnTo>
                <a:lnTo>
                  <a:pt x="4112" y="169"/>
                </a:lnTo>
                <a:lnTo>
                  <a:pt x="4130" y="169"/>
                </a:lnTo>
                <a:lnTo>
                  <a:pt x="4130" y="163"/>
                </a:lnTo>
                <a:lnTo>
                  <a:pt x="4172" y="163"/>
                </a:lnTo>
                <a:lnTo>
                  <a:pt x="4172" y="157"/>
                </a:lnTo>
                <a:lnTo>
                  <a:pt x="4178" y="157"/>
                </a:lnTo>
                <a:lnTo>
                  <a:pt x="4178" y="151"/>
                </a:lnTo>
                <a:lnTo>
                  <a:pt x="4220" y="151"/>
                </a:lnTo>
                <a:lnTo>
                  <a:pt x="4220" y="145"/>
                </a:lnTo>
                <a:lnTo>
                  <a:pt x="4226" y="145"/>
                </a:lnTo>
                <a:lnTo>
                  <a:pt x="4226" y="139"/>
                </a:lnTo>
                <a:lnTo>
                  <a:pt x="4244" y="139"/>
                </a:lnTo>
                <a:lnTo>
                  <a:pt x="4244" y="139"/>
                </a:lnTo>
                <a:lnTo>
                  <a:pt x="4262" y="139"/>
                </a:lnTo>
                <a:lnTo>
                  <a:pt x="4262" y="133"/>
                </a:lnTo>
                <a:lnTo>
                  <a:pt x="4274" y="133"/>
                </a:lnTo>
                <a:lnTo>
                  <a:pt x="4274" y="127"/>
                </a:lnTo>
                <a:lnTo>
                  <a:pt x="4286" y="127"/>
                </a:lnTo>
                <a:lnTo>
                  <a:pt x="4286" y="121"/>
                </a:lnTo>
                <a:lnTo>
                  <a:pt x="4317" y="121"/>
                </a:lnTo>
                <a:lnTo>
                  <a:pt x="4317" y="114"/>
                </a:lnTo>
                <a:lnTo>
                  <a:pt x="4335" y="114"/>
                </a:lnTo>
                <a:lnTo>
                  <a:pt x="4335" y="108"/>
                </a:lnTo>
                <a:lnTo>
                  <a:pt x="4431" y="108"/>
                </a:lnTo>
                <a:lnTo>
                  <a:pt x="4431" y="102"/>
                </a:lnTo>
                <a:lnTo>
                  <a:pt x="4443" y="102"/>
                </a:lnTo>
                <a:lnTo>
                  <a:pt x="4443" y="96"/>
                </a:lnTo>
                <a:lnTo>
                  <a:pt x="4467" y="96"/>
                </a:lnTo>
                <a:lnTo>
                  <a:pt x="4467" y="90"/>
                </a:lnTo>
                <a:lnTo>
                  <a:pt x="4467" y="90"/>
                </a:lnTo>
                <a:lnTo>
                  <a:pt x="4467" y="84"/>
                </a:lnTo>
                <a:lnTo>
                  <a:pt x="4479" y="84"/>
                </a:lnTo>
                <a:lnTo>
                  <a:pt x="4479" y="72"/>
                </a:lnTo>
                <a:lnTo>
                  <a:pt x="4641" y="72"/>
                </a:lnTo>
                <a:lnTo>
                  <a:pt x="4641" y="66"/>
                </a:lnTo>
                <a:lnTo>
                  <a:pt x="4875" y="66"/>
                </a:lnTo>
                <a:lnTo>
                  <a:pt x="4875" y="54"/>
                </a:lnTo>
                <a:lnTo>
                  <a:pt x="4965" y="54"/>
                </a:lnTo>
                <a:lnTo>
                  <a:pt x="4965" y="42"/>
                </a:lnTo>
                <a:lnTo>
                  <a:pt x="5013" y="42"/>
                </a:lnTo>
                <a:lnTo>
                  <a:pt x="5013" y="30"/>
                </a:lnTo>
                <a:lnTo>
                  <a:pt x="5049" y="30"/>
                </a:lnTo>
                <a:lnTo>
                  <a:pt x="5049" y="12"/>
                </a:lnTo>
                <a:lnTo>
                  <a:pt x="5055" y="12"/>
                </a:lnTo>
                <a:lnTo>
                  <a:pt x="5055" y="0"/>
                </a:lnTo>
                <a:lnTo>
                  <a:pt x="5067" y="0"/>
                </a:lnTo>
              </a:path>
            </a:pathLst>
          </a:custGeom>
          <a:noFill/>
          <a:ln w="19050" cap="flat">
            <a:solidFill>
              <a:srgbClr val="82828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3" name="Title 2">
            <a:extLst>
              <a:ext uri="{FF2B5EF4-FFF2-40B4-BE49-F238E27FC236}">
                <a16:creationId xmlns:a16="http://schemas.microsoft.com/office/drawing/2014/main" id="{6BE636AF-79E9-4798-A0F2-86C640550A63}"/>
              </a:ext>
            </a:extLst>
          </p:cNvPr>
          <p:cNvSpPr>
            <a:spLocks noGrp="1"/>
          </p:cNvSpPr>
          <p:nvPr>
            <p:ph type="title"/>
          </p:nvPr>
        </p:nvSpPr>
        <p:spPr/>
        <p:txBody>
          <a:bodyPr/>
          <a:lstStyle/>
          <a:p>
            <a:r>
              <a:rPr lang="en-GB" sz="2400" dirty="0" smtClean="0"/>
              <a:t>CARMELINA: 3P MACE</a:t>
            </a:r>
            <a:endParaRPr lang="en-GB" sz="2400" dirty="0"/>
          </a:p>
        </p:txBody>
      </p:sp>
      <p:sp>
        <p:nvSpPr>
          <p:cNvPr id="27" name="TextBox 1"/>
          <p:cNvSpPr txBox="1"/>
          <p:nvPr/>
        </p:nvSpPr>
        <p:spPr>
          <a:xfrm>
            <a:off x="2268020" y="2239650"/>
            <a:ext cx="1560893" cy="459000"/>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892" eaLnBrk="1" fontAlgn="auto" hangingPunct="1">
              <a:spcBef>
                <a:spcPts val="0"/>
              </a:spcBef>
              <a:spcAft>
                <a:spcPts val="0"/>
              </a:spcAft>
              <a:defRPr/>
            </a:pPr>
            <a:r>
              <a:rPr lang="en-GB" sz="1200" b="1" dirty="0">
                <a:solidFill>
                  <a:srgbClr val="5A5A5A"/>
                </a:solidFill>
                <a:latin typeface="Arial" panose="020B0604020202020204"/>
                <a:cs typeface="Arial" panose="020B0604020202020204" pitchFamily="34" charset="0"/>
              </a:rPr>
              <a:t>HR 1.02</a:t>
            </a:r>
          </a:p>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(95% CI 0.89, 1.17)</a:t>
            </a:r>
          </a:p>
        </p:txBody>
      </p:sp>
      <p:sp>
        <p:nvSpPr>
          <p:cNvPr id="66" name="TextBox 65"/>
          <p:cNvSpPr txBox="1"/>
          <p:nvPr/>
        </p:nvSpPr>
        <p:spPr>
          <a:xfrm>
            <a:off x="4568200" y="4483770"/>
            <a:ext cx="646395" cy="300082"/>
          </a:xfrm>
          <a:prstGeom prst="rect">
            <a:avLst/>
          </a:prstGeom>
          <a:noFill/>
        </p:spPr>
        <p:txBody>
          <a:bodyPr wrap="none" rtlCol="0">
            <a:spAutoFit/>
          </a:bodyPr>
          <a:lstStyle/>
          <a:p>
            <a:pPr algn="ctr" defTabSz="342892" eaLnBrk="1" fontAlgn="auto" hangingPunct="1">
              <a:spcBef>
                <a:spcPts val="0"/>
              </a:spcBef>
              <a:spcAft>
                <a:spcPts val="0"/>
              </a:spcAft>
              <a:defRPr/>
            </a:pPr>
            <a:r>
              <a:rPr lang="en-GB" sz="1350" b="1" dirty="0">
                <a:solidFill>
                  <a:srgbClr val="5A5A5A"/>
                </a:solidFill>
                <a:latin typeface="Arial" panose="020B0604020202020204"/>
                <a:cs typeface="Arial" panose="020B0604020202020204" pitchFamily="34" charset="0"/>
              </a:rPr>
              <a:t>Years</a:t>
            </a:r>
          </a:p>
        </p:txBody>
      </p:sp>
      <p:grpSp>
        <p:nvGrpSpPr>
          <p:cNvPr id="61" name="Group 60"/>
          <p:cNvGrpSpPr/>
          <p:nvPr/>
        </p:nvGrpSpPr>
        <p:grpSpPr>
          <a:xfrm>
            <a:off x="1668530" y="4277058"/>
            <a:ext cx="6433288" cy="276999"/>
            <a:chOff x="2224704" y="4460597"/>
            <a:chExt cx="8577718" cy="369332"/>
          </a:xfrm>
        </p:grpSpPr>
        <p:sp>
          <p:nvSpPr>
            <p:cNvPr id="33" name="TextBox 32"/>
            <p:cNvSpPr txBox="1"/>
            <p:nvPr/>
          </p:nvSpPr>
          <p:spPr>
            <a:xfrm>
              <a:off x="2224704"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0.0</a:t>
              </a:r>
              <a:endParaRPr lang="en-GB" sz="1350" dirty="0">
                <a:solidFill>
                  <a:srgbClr val="5A5A5A"/>
                </a:solidFill>
                <a:latin typeface="Arial" panose="020B0604020202020204"/>
                <a:cs typeface="Arial" panose="020B0604020202020204" pitchFamily="34" charset="0"/>
              </a:endParaRPr>
            </a:p>
          </p:txBody>
        </p:sp>
        <p:sp>
          <p:nvSpPr>
            <p:cNvPr id="34" name="TextBox 33"/>
            <p:cNvSpPr txBox="1"/>
            <p:nvPr/>
          </p:nvSpPr>
          <p:spPr>
            <a:xfrm>
              <a:off x="3373467"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0.5</a:t>
              </a:r>
              <a:endParaRPr lang="en-GB" sz="1350" dirty="0">
                <a:solidFill>
                  <a:srgbClr val="5A5A5A"/>
                </a:solidFill>
                <a:latin typeface="Arial" panose="020B0604020202020204"/>
                <a:cs typeface="Arial" panose="020B0604020202020204" pitchFamily="34" charset="0"/>
              </a:endParaRPr>
            </a:p>
          </p:txBody>
        </p:sp>
        <p:sp>
          <p:nvSpPr>
            <p:cNvPr id="35" name="TextBox 34"/>
            <p:cNvSpPr txBox="1"/>
            <p:nvPr/>
          </p:nvSpPr>
          <p:spPr>
            <a:xfrm>
              <a:off x="4522154"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1.0</a:t>
              </a:r>
              <a:endParaRPr lang="en-GB" sz="1350" dirty="0">
                <a:solidFill>
                  <a:srgbClr val="5A5A5A"/>
                </a:solidFill>
                <a:latin typeface="Arial" panose="020B0604020202020204"/>
                <a:cs typeface="Arial" panose="020B0604020202020204" pitchFamily="34" charset="0"/>
              </a:endParaRPr>
            </a:p>
          </p:txBody>
        </p:sp>
        <p:sp>
          <p:nvSpPr>
            <p:cNvPr id="37" name="TextBox 36"/>
            <p:cNvSpPr txBox="1"/>
            <p:nvPr/>
          </p:nvSpPr>
          <p:spPr>
            <a:xfrm>
              <a:off x="5677663"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1.5</a:t>
              </a:r>
              <a:endParaRPr lang="en-GB" sz="1350" dirty="0">
                <a:solidFill>
                  <a:srgbClr val="5A5A5A"/>
                </a:solidFill>
                <a:latin typeface="Arial" panose="020B0604020202020204"/>
                <a:cs typeface="Arial" panose="020B0604020202020204" pitchFamily="34" charset="0"/>
              </a:endParaRPr>
            </a:p>
          </p:txBody>
        </p:sp>
        <p:sp>
          <p:nvSpPr>
            <p:cNvPr id="40" name="TextBox 39"/>
            <p:cNvSpPr txBox="1"/>
            <p:nvPr/>
          </p:nvSpPr>
          <p:spPr>
            <a:xfrm>
              <a:off x="6828626"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2.0</a:t>
              </a:r>
              <a:endParaRPr lang="en-GB" sz="1350" dirty="0">
                <a:solidFill>
                  <a:srgbClr val="5A5A5A"/>
                </a:solidFill>
                <a:latin typeface="Arial" panose="020B0604020202020204"/>
                <a:cs typeface="Arial" panose="020B0604020202020204" pitchFamily="34" charset="0"/>
              </a:endParaRPr>
            </a:p>
          </p:txBody>
        </p:sp>
        <p:sp>
          <p:nvSpPr>
            <p:cNvPr id="42" name="TextBox 41"/>
            <p:cNvSpPr txBox="1"/>
            <p:nvPr/>
          </p:nvSpPr>
          <p:spPr>
            <a:xfrm>
              <a:off x="7969302"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2.5</a:t>
              </a:r>
              <a:endParaRPr lang="en-GB" sz="1350" dirty="0">
                <a:solidFill>
                  <a:srgbClr val="5A5A5A"/>
                </a:solidFill>
                <a:latin typeface="Arial" panose="020B0604020202020204"/>
                <a:cs typeface="Arial" panose="020B0604020202020204" pitchFamily="34" charset="0"/>
              </a:endParaRPr>
            </a:p>
          </p:txBody>
        </p:sp>
        <p:sp>
          <p:nvSpPr>
            <p:cNvPr id="45" name="TextBox 44"/>
            <p:cNvSpPr txBox="1"/>
            <p:nvPr/>
          </p:nvSpPr>
          <p:spPr>
            <a:xfrm>
              <a:off x="9123247"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3.0</a:t>
              </a:r>
              <a:endParaRPr lang="en-GB" sz="1350" dirty="0">
                <a:solidFill>
                  <a:srgbClr val="5A5A5A"/>
                </a:solidFill>
                <a:latin typeface="Arial" panose="020B0604020202020204"/>
                <a:cs typeface="Arial" panose="020B0604020202020204" pitchFamily="34" charset="0"/>
              </a:endParaRPr>
            </a:p>
          </p:txBody>
        </p:sp>
        <p:sp>
          <p:nvSpPr>
            <p:cNvPr id="46" name="TextBox 45"/>
            <p:cNvSpPr txBox="1"/>
            <p:nvPr/>
          </p:nvSpPr>
          <p:spPr>
            <a:xfrm>
              <a:off x="10271934" y="4460597"/>
              <a:ext cx="530488" cy="369332"/>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3.5</a:t>
              </a:r>
              <a:endParaRPr lang="en-GB" sz="1350" dirty="0">
                <a:solidFill>
                  <a:srgbClr val="5A5A5A"/>
                </a:solidFill>
                <a:latin typeface="Arial" panose="020B0604020202020204"/>
                <a:cs typeface="Arial" panose="020B0604020202020204" pitchFamily="34" charset="0"/>
              </a:endParaRPr>
            </a:p>
          </p:txBody>
        </p:sp>
      </p:grpSp>
      <p:grpSp>
        <p:nvGrpSpPr>
          <p:cNvPr id="60" name="Group 59"/>
          <p:cNvGrpSpPr/>
          <p:nvPr/>
        </p:nvGrpSpPr>
        <p:grpSpPr>
          <a:xfrm>
            <a:off x="1456522" y="2295286"/>
            <a:ext cx="354584" cy="2080611"/>
            <a:chOff x="1942022" y="1818247"/>
            <a:chExt cx="472777" cy="2774148"/>
          </a:xfrm>
        </p:grpSpPr>
        <p:sp>
          <p:nvSpPr>
            <p:cNvPr id="47" name="TextBox 46"/>
            <p:cNvSpPr txBox="1"/>
            <p:nvPr/>
          </p:nvSpPr>
          <p:spPr>
            <a:xfrm>
              <a:off x="2055299" y="4223063"/>
              <a:ext cx="359500" cy="369332"/>
            </a:xfrm>
            <a:prstGeom prst="rect">
              <a:avLst/>
            </a:prstGeom>
            <a:noFill/>
          </p:spPr>
          <p:txBody>
            <a:bodyPr wrap="none" rtlCol="0">
              <a:spAutoFit/>
            </a:bodyPr>
            <a:lstStyle/>
            <a:p>
              <a:pPr algn="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0</a:t>
              </a:r>
              <a:endParaRPr lang="en-GB" sz="1350" dirty="0">
                <a:solidFill>
                  <a:srgbClr val="5A5A5A"/>
                </a:solidFill>
                <a:latin typeface="Arial" panose="020B0604020202020204"/>
                <a:cs typeface="Arial" panose="020B0604020202020204" pitchFamily="34" charset="0"/>
              </a:endParaRPr>
            </a:p>
          </p:txBody>
        </p:sp>
        <p:sp>
          <p:nvSpPr>
            <p:cNvPr id="49" name="TextBox 48"/>
            <p:cNvSpPr txBox="1"/>
            <p:nvPr/>
          </p:nvSpPr>
          <p:spPr>
            <a:xfrm>
              <a:off x="1942022" y="3420594"/>
              <a:ext cx="472777" cy="369332"/>
            </a:xfrm>
            <a:prstGeom prst="rect">
              <a:avLst/>
            </a:prstGeom>
            <a:noFill/>
          </p:spPr>
          <p:txBody>
            <a:bodyPr wrap="none" rtlCol="0">
              <a:spAutoFit/>
            </a:bodyPr>
            <a:lstStyle/>
            <a:p>
              <a:pPr algn="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10</a:t>
              </a:r>
              <a:endParaRPr lang="en-GB" sz="1350" dirty="0">
                <a:solidFill>
                  <a:srgbClr val="5A5A5A"/>
                </a:solidFill>
                <a:latin typeface="Arial" panose="020B0604020202020204"/>
                <a:cs typeface="Arial" panose="020B0604020202020204" pitchFamily="34" charset="0"/>
              </a:endParaRPr>
            </a:p>
          </p:txBody>
        </p:sp>
        <p:sp>
          <p:nvSpPr>
            <p:cNvPr id="51" name="TextBox 50"/>
            <p:cNvSpPr txBox="1"/>
            <p:nvPr/>
          </p:nvSpPr>
          <p:spPr>
            <a:xfrm>
              <a:off x="1942022" y="2621647"/>
              <a:ext cx="472777" cy="369332"/>
            </a:xfrm>
            <a:prstGeom prst="rect">
              <a:avLst/>
            </a:prstGeom>
            <a:noFill/>
          </p:spPr>
          <p:txBody>
            <a:bodyPr wrap="none" rtlCol="0">
              <a:spAutoFit/>
            </a:bodyPr>
            <a:lstStyle/>
            <a:p>
              <a:pPr algn="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20</a:t>
              </a:r>
              <a:endParaRPr lang="en-GB" sz="1350" dirty="0">
                <a:solidFill>
                  <a:srgbClr val="5A5A5A"/>
                </a:solidFill>
                <a:latin typeface="Arial" panose="020B0604020202020204"/>
                <a:cs typeface="Arial" panose="020B0604020202020204" pitchFamily="34" charset="0"/>
              </a:endParaRPr>
            </a:p>
          </p:txBody>
        </p:sp>
        <p:sp>
          <p:nvSpPr>
            <p:cNvPr id="53" name="TextBox 52"/>
            <p:cNvSpPr txBox="1"/>
            <p:nvPr/>
          </p:nvSpPr>
          <p:spPr>
            <a:xfrm>
              <a:off x="1942022" y="1818247"/>
              <a:ext cx="472777" cy="369332"/>
            </a:xfrm>
            <a:prstGeom prst="rect">
              <a:avLst/>
            </a:prstGeom>
            <a:noFill/>
          </p:spPr>
          <p:txBody>
            <a:bodyPr wrap="none" rtlCol="0">
              <a:spAutoFit/>
            </a:bodyPr>
            <a:lstStyle/>
            <a:p>
              <a:pPr algn="r" defTabSz="342892" eaLnBrk="1" fontAlgn="auto" hangingPunct="1">
                <a:spcBef>
                  <a:spcPts val="0"/>
                </a:spcBef>
                <a:spcAft>
                  <a:spcPts val="0"/>
                </a:spcAft>
                <a:defRPr/>
              </a:pPr>
              <a:r>
                <a:rPr lang="en-GB" sz="1200" dirty="0">
                  <a:solidFill>
                    <a:srgbClr val="5A5A5A"/>
                  </a:solidFill>
                  <a:latin typeface="Arial" panose="020B0604020202020204"/>
                  <a:cs typeface="Arial" panose="020B0604020202020204" pitchFamily="34" charset="0"/>
                </a:rPr>
                <a:t>30</a:t>
              </a:r>
              <a:endParaRPr lang="en-GB" sz="1350" dirty="0">
                <a:solidFill>
                  <a:srgbClr val="5A5A5A"/>
                </a:solidFill>
                <a:latin typeface="Arial" panose="020B0604020202020204"/>
                <a:cs typeface="Arial" panose="020B0604020202020204" pitchFamily="34" charset="0"/>
              </a:endParaRPr>
            </a:p>
          </p:txBody>
        </p:sp>
      </p:grpSp>
      <p:sp>
        <p:nvSpPr>
          <p:cNvPr id="9" name="AutoShape 3"/>
          <p:cNvSpPr>
            <a:spLocks noChangeAspect="1" noChangeArrowheads="1" noTextEdit="1"/>
          </p:cNvSpPr>
          <p:nvPr/>
        </p:nvSpPr>
        <p:spPr bwMode="auto">
          <a:xfrm>
            <a:off x="1824037" y="2422263"/>
            <a:ext cx="6082904" cy="185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0" name="Freeform 5"/>
          <p:cNvSpPr>
            <a:spLocks/>
          </p:cNvSpPr>
          <p:nvPr/>
        </p:nvSpPr>
        <p:spPr bwMode="auto">
          <a:xfrm>
            <a:off x="1866902" y="3098537"/>
            <a:ext cx="6032897" cy="1143000"/>
          </a:xfrm>
          <a:custGeom>
            <a:avLst/>
            <a:gdLst>
              <a:gd name="T0" fmla="*/ 36 w 5067"/>
              <a:gd name="T1" fmla="*/ 948 h 960"/>
              <a:gd name="T2" fmla="*/ 102 w 5067"/>
              <a:gd name="T3" fmla="*/ 942 h 960"/>
              <a:gd name="T4" fmla="*/ 144 w 5067"/>
              <a:gd name="T5" fmla="*/ 930 h 960"/>
              <a:gd name="T6" fmla="*/ 192 w 5067"/>
              <a:gd name="T7" fmla="*/ 918 h 960"/>
              <a:gd name="T8" fmla="*/ 234 w 5067"/>
              <a:gd name="T9" fmla="*/ 912 h 960"/>
              <a:gd name="T10" fmla="*/ 264 w 5067"/>
              <a:gd name="T11" fmla="*/ 906 h 960"/>
              <a:gd name="T12" fmla="*/ 306 w 5067"/>
              <a:gd name="T13" fmla="*/ 893 h 960"/>
              <a:gd name="T14" fmla="*/ 360 w 5067"/>
              <a:gd name="T15" fmla="*/ 881 h 960"/>
              <a:gd name="T16" fmla="*/ 384 w 5067"/>
              <a:gd name="T17" fmla="*/ 875 h 960"/>
              <a:gd name="T18" fmla="*/ 420 w 5067"/>
              <a:gd name="T19" fmla="*/ 863 h 960"/>
              <a:gd name="T20" fmla="*/ 504 w 5067"/>
              <a:gd name="T21" fmla="*/ 851 h 960"/>
              <a:gd name="T22" fmla="*/ 570 w 5067"/>
              <a:gd name="T23" fmla="*/ 845 h 960"/>
              <a:gd name="T24" fmla="*/ 642 w 5067"/>
              <a:gd name="T25" fmla="*/ 833 h 960"/>
              <a:gd name="T26" fmla="*/ 702 w 5067"/>
              <a:gd name="T27" fmla="*/ 821 h 960"/>
              <a:gd name="T28" fmla="*/ 769 w 5067"/>
              <a:gd name="T29" fmla="*/ 809 h 960"/>
              <a:gd name="T30" fmla="*/ 841 w 5067"/>
              <a:gd name="T31" fmla="*/ 803 h 960"/>
              <a:gd name="T32" fmla="*/ 883 w 5067"/>
              <a:gd name="T33" fmla="*/ 791 h 960"/>
              <a:gd name="T34" fmla="*/ 937 w 5067"/>
              <a:gd name="T35" fmla="*/ 785 h 960"/>
              <a:gd name="T36" fmla="*/ 967 w 5067"/>
              <a:gd name="T37" fmla="*/ 773 h 960"/>
              <a:gd name="T38" fmla="*/ 1015 w 5067"/>
              <a:gd name="T39" fmla="*/ 761 h 960"/>
              <a:gd name="T40" fmla="*/ 1051 w 5067"/>
              <a:gd name="T41" fmla="*/ 749 h 960"/>
              <a:gd name="T42" fmla="*/ 1099 w 5067"/>
              <a:gd name="T43" fmla="*/ 742 h 960"/>
              <a:gd name="T44" fmla="*/ 1159 w 5067"/>
              <a:gd name="T45" fmla="*/ 730 h 960"/>
              <a:gd name="T46" fmla="*/ 1213 w 5067"/>
              <a:gd name="T47" fmla="*/ 718 h 960"/>
              <a:gd name="T48" fmla="*/ 1297 w 5067"/>
              <a:gd name="T49" fmla="*/ 706 h 960"/>
              <a:gd name="T50" fmla="*/ 1375 w 5067"/>
              <a:gd name="T51" fmla="*/ 700 h 960"/>
              <a:gd name="T52" fmla="*/ 1423 w 5067"/>
              <a:gd name="T53" fmla="*/ 688 h 960"/>
              <a:gd name="T54" fmla="*/ 1471 w 5067"/>
              <a:gd name="T55" fmla="*/ 676 h 960"/>
              <a:gd name="T56" fmla="*/ 1549 w 5067"/>
              <a:gd name="T57" fmla="*/ 664 h 960"/>
              <a:gd name="T58" fmla="*/ 1633 w 5067"/>
              <a:gd name="T59" fmla="*/ 652 h 960"/>
              <a:gd name="T60" fmla="*/ 1693 w 5067"/>
              <a:gd name="T61" fmla="*/ 640 h 960"/>
              <a:gd name="T62" fmla="*/ 1753 w 5067"/>
              <a:gd name="T63" fmla="*/ 628 h 960"/>
              <a:gd name="T64" fmla="*/ 1819 w 5067"/>
              <a:gd name="T65" fmla="*/ 622 h 960"/>
              <a:gd name="T66" fmla="*/ 1891 w 5067"/>
              <a:gd name="T67" fmla="*/ 610 h 960"/>
              <a:gd name="T68" fmla="*/ 1987 w 5067"/>
              <a:gd name="T69" fmla="*/ 598 h 960"/>
              <a:gd name="T70" fmla="*/ 2035 w 5067"/>
              <a:gd name="T71" fmla="*/ 585 h 960"/>
              <a:gd name="T72" fmla="*/ 2095 w 5067"/>
              <a:gd name="T73" fmla="*/ 573 h 960"/>
              <a:gd name="T74" fmla="*/ 2161 w 5067"/>
              <a:gd name="T75" fmla="*/ 561 h 960"/>
              <a:gd name="T76" fmla="*/ 2221 w 5067"/>
              <a:gd name="T77" fmla="*/ 543 h 960"/>
              <a:gd name="T78" fmla="*/ 2281 w 5067"/>
              <a:gd name="T79" fmla="*/ 531 h 960"/>
              <a:gd name="T80" fmla="*/ 2371 w 5067"/>
              <a:gd name="T81" fmla="*/ 525 h 960"/>
              <a:gd name="T82" fmla="*/ 2449 w 5067"/>
              <a:gd name="T83" fmla="*/ 507 h 960"/>
              <a:gd name="T84" fmla="*/ 2545 w 5067"/>
              <a:gd name="T85" fmla="*/ 489 h 960"/>
              <a:gd name="T86" fmla="*/ 2678 w 5067"/>
              <a:gd name="T87" fmla="*/ 471 h 960"/>
              <a:gd name="T88" fmla="*/ 2714 w 5067"/>
              <a:gd name="T89" fmla="*/ 453 h 960"/>
              <a:gd name="T90" fmla="*/ 2828 w 5067"/>
              <a:gd name="T91" fmla="*/ 441 h 960"/>
              <a:gd name="T92" fmla="*/ 2870 w 5067"/>
              <a:gd name="T93" fmla="*/ 428 h 960"/>
              <a:gd name="T94" fmla="*/ 2942 w 5067"/>
              <a:gd name="T95" fmla="*/ 416 h 960"/>
              <a:gd name="T96" fmla="*/ 3026 w 5067"/>
              <a:gd name="T97" fmla="*/ 392 h 960"/>
              <a:gd name="T98" fmla="*/ 3152 w 5067"/>
              <a:gd name="T99" fmla="*/ 380 h 960"/>
              <a:gd name="T100" fmla="*/ 3218 w 5067"/>
              <a:gd name="T101" fmla="*/ 356 h 960"/>
              <a:gd name="T102" fmla="*/ 3296 w 5067"/>
              <a:gd name="T103" fmla="*/ 344 h 960"/>
              <a:gd name="T104" fmla="*/ 3410 w 5067"/>
              <a:gd name="T105" fmla="*/ 326 h 960"/>
              <a:gd name="T106" fmla="*/ 3530 w 5067"/>
              <a:gd name="T107" fmla="*/ 308 h 960"/>
              <a:gd name="T108" fmla="*/ 3566 w 5067"/>
              <a:gd name="T109" fmla="*/ 284 h 960"/>
              <a:gd name="T110" fmla="*/ 3812 w 5067"/>
              <a:gd name="T111" fmla="*/ 265 h 960"/>
              <a:gd name="T112" fmla="*/ 3902 w 5067"/>
              <a:gd name="T113" fmla="*/ 241 h 960"/>
              <a:gd name="T114" fmla="*/ 3980 w 5067"/>
              <a:gd name="T115" fmla="*/ 217 h 960"/>
              <a:gd name="T116" fmla="*/ 4064 w 5067"/>
              <a:gd name="T117" fmla="*/ 181 h 960"/>
              <a:gd name="T118" fmla="*/ 4238 w 5067"/>
              <a:gd name="T119" fmla="*/ 157 h 960"/>
              <a:gd name="T120" fmla="*/ 4323 w 5067"/>
              <a:gd name="T121" fmla="*/ 120 h 960"/>
              <a:gd name="T122" fmla="*/ 4449 w 5067"/>
              <a:gd name="T123" fmla="*/ 90 h 960"/>
              <a:gd name="T124" fmla="*/ 4839 w 5067"/>
              <a:gd name="T125" fmla="*/ 3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7" h="960">
                <a:moveTo>
                  <a:pt x="0" y="960"/>
                </a:moveTo>
                <a:lnTo>
                  <a:pt x="18" y="960"/>
                </a:lnTo>
                <a:lnTo>
                  <a:pt x="18" y="954"/>
                </a:lnTo>
                <a:lnTo>
                  <a:pt x="24" y="954"/>
                </a:lnTo>
                <a:lnTo>
                  <a:pt x="24" y="954"/>
                </a:lnTo>
                <a:lnTo>
                  <a:pt x="24" y="954"/>
                </a:lnTo>
                <a:lnTo>
                  <a:pt x="24" y="954"/>
                </a:lnTo>
                <a:lnTo>
                  <a:pt x="30" y="954"/>
                </a:lnTo>
                <a:lnTo>
                  <a:pt x="30" y="954"/>
                </a:lnTo>
                <a:lnTo>
                  <a:pt x="36" y="954"/>
                </a:lnTo>
                <a:lnTo>
                  <a:pt x="36" y="948"/>
                </a:lnTo>
                <a:lnTo>
                  <a:pt x="48" y="948"/>
                </a:lnTo>
                <a:lnTo>
                  <a:pt x="48" y="948"/>
                </a:lnTo>
                <a:lnTo>
                  <a:pt x="72" y="948"/>
                </a:lnTo>
                <a:lnTo>
                  <a:pt x="72" y="948"/>
                </a:lnTo>
                <a:lnTo>
                  <a:pt x="78" y="948"/>
                </a:lnTo>
                <a:lnTo>
                  <a:pt x="78" y="948"/>
                </a:lnTo>
                <a:lnTo>
                  <a:pt x="84" y="948"/>
                </a:lnTo>
                <a:lnTo>
                  <a:pt x="84" y="942"/>
                </a:lnTo>
                <a:lnTo>
                  <a:pt x="96" y="942"/>
                </a:lnTo>
                <a:lnTo>
                  <a:pt x="96" y="942"/>
                </a:lnTo>
                <a:lnTo>
                  <a:pt x="102" y="942"/>
                </a:lnTo>
                <a:lnTo>
                  <a:pt x="102" y="942"/>
                </a:lnTo>
                <a:lnTo>
                  <a:pt x="120" y="942"/>
                </a:lnTo>
                <a:lnTo>
                  <a:pt x="120" y="942"/>
                </a:lnTo>
                <a:lnTo>
                  <a:pt x="126" y="942"/>
                </a:lnTo>
                <a:lnTo>
                  <a:pt x="126" y="936"/>
                </a:lnTo>
                <a:lnTo>
                  <a:pt x="132" y="936"/>
                </a:lnTo>
                <a:lnTo>
                  <a:pt x="132" y="936"/>
                </a:lnTo>
                <a:lnTo>
                  <a:pt x="138" y="936"/>
                </a:lnTo>
                <a:lnTo>
                  <a:pt x="138" y="930"/>
                </a:lnTo>
                <a:lnTo>
                  <a:pt x="144" y="930"/>
                </a:lnTo>
                <a:lnTo>
                  <a:pt x="144" y="930"/>
                </a:lnTo>
                <a:lnTo>
                  <a:pt x="150" y="930"/>
                </a:lnTo>
                <a:lnTo>
                  <a:pt x="150" y="930"/>
                </a:lnTo>
                <a:lnTo>
                  <a:pt x="156" y="930"/>
                </a:lnTo>
                <a:lnTo>
                  <a:pt x="156" y="924"/>
                </a:lnTo>
                <a:lnTo>
                  <a:pt x="168" y="924"/>
                </a:lnTo>
                <a:lnTo>
                  <a:pt x="168" y="924"/>
                </a:lnTo>
                <a:lnTo>
                  <a:pt x="174" y="924"/>
                </a:lnTo>
                <a:lnTo>
                  <a:pt x="174" y="924"/>
                </a:lnTo>
                <a:lnTo>
                  <a:pt x="186" y="924"/>
                </a:lnTo>
                <a:lnTo>
                  <a:pt x="186" y="918"/>
                </a:lnTo>
                <a:lnTo>
                  <a:pt x="192" y="918"/>
                </a:lnTo>
                <a:lnTo>
                  <a:pt x="192" y="918"/>
                </a:lnTo>
                <a:lnTo>
                  <a:pt x="198" y="918"/>
                </a:lnTo>
                <a:lnTo>
                  <a:pt x="198" y="918"/>
                </a:lnTo>
                <a:lnTo>
                  <a:pt x="210" y="918"/>
                </a:lnTo>
                <a:lnTo>
                  <a:pt x="210" y="918"/>
                </a:lnTo>
                <a:lnTo>
                  <a:pt x="216" y="918"/>
                </a:lnTo>
                <a:lnTo>
                  <a:pt x="216" y="912"/>
                </a:lnTo>
                <a:lnTo>
                  <a:pt x="222" y="912"/>
                </a:lnTo>
                <a:lnTo>
                  <a:pt x="222" y="912"/>
                </a:lnTo>
                <a:lnTo>
                  <a:pt x="234" y="912"/>
                </a:lnTo>
                <a:lnTo>
                  <a:pt x="234" y="912"/>
                </a:lnTo>
                <a:lnTo>
                  <a:pt x="234" y="912"/>
                </a:lnTo>
                <a:lnTo>
                  <a:pt x="234" y="912"/>
                </a:lnTo>
                <a:lnTo>
                  <a:pt x="240" y="912"/>
                </a:lnTo>
                <a:lnTo>
                  <a:pt x="240" y="906"/>
                </a:lnTo>
                <a:lnTo>
                  <a:pt x="246" y="906"/>
                </a:lnTo>
                <a:lnTo>
                  <a:pt x="246" y="906"/>
                </a:lnTo>
                <a:lnTo>
                  <a:pt x="258" y="906"/>
                </a:lnTo>
                <a:lnTo>
                  <a:pt x="258" y="906"/>
                </a:lnTo>
                <a:lnTo>
                  <a:pt x="258" y="906"/>
                </a:lnTo>
                <a:lnTo>
                  <a:pt x="258" y="906"/>
                </a:lnTo>
                <a:lnTo>
                  <a:pt x="264" y="906"/>
                </a:lnTo>
                <a:lnTo>
                  <a:pt x="264" y="900"/>
                </a:lnTo>
                <a:lnTo>
                  <a:pt x="270" y="900"/>
                </a:lnTo>
                <a:lnTo>
                  <a:pt x="270" y="900"/>
                </a:lnTo>
                <a:lnTo>
                  <a:pt x="282" y="900"/>
                </a:lnTo>
                <a:lnTo>
                  <a:pt x="282" y="900"/>
                </a:lnTo>
                <a:lnTo>
                  <a:pt x="288" y="900"/>
                </a:lnTo>
                <a:lnTo>
                  <a:pt x="288" y="900"/>
                </a:lnTo>
                <a:lnTo>
                  <a:pt x="300" y="900"/>
                </a:lnTo>
                <a:lnTo>
                  <a:pt x="300" y="893"/>
                </a:lnTo>
                <a:lnTo>
                  <a:pt x="306" y="893"/>
                </a:lnTo>
                <a:lnTo>
                  <a:pt x="306" y="893"/>
                </a:lnTo>
                <a:lnTo>
                  <a:pt x="312" y="893"/>
                </a:lnTo>
                <a:lnTo>
                  <a:pt x="312" y="893"/>
                </a:lnTo>
                <a:lnTo>
                  <a:pt x="336" y="893"/>
                </a:lnTo>
                <a:lnTo>
                  <a:pt x="336" y="893"/>
                </a:lnTo>
                <a:lnTo>
                  <a:pt x="348" y="893"/>
                </a:lnTo>
                <a:lnTo>
                  <a:pt x="348" y="887"/>
                </a:lnTo>
                <a:lnTo>
                  <a:pt x="354" y="887"/>
                </a:lnTo>
                <a:lnTo>
                  <a:pt x="354" y="887"/>
                </a:lnTo>
                <a:lnTo>
                  <a:pt x="360" y="887"/>
                </a:lnTo>
                <a:lnTo>
                  <a:pt x="360" y="881"/>
                </a:lnTo>
                <a:lnTo>
                  <a:pt x="360" y="881"/>
                </a:lnTo>
                <a:lnTo>
                  <a:pt x="360" y="881"/>
                </a:lnTo>
                <a:lnTo>
                  <a:pt x="372" y="881"/>
                </a:lnTo>
                <a:lnTo>
                  <a:pt x="372" y="881"/>
                </a:lnTo>
                <a:lnTo>
                  <a:pt x="372" y="881"/>
                </a:lnTo>
                <a:lnTo>
                  <a:pt x="372" y="875"/>
                </a:lnTo>
                <a:lnTo>
                  <a:pt x="378" y="875"/>
                </a:lnTo>
                <a:lnTo>
                  <a:pt x="378" y="875"/>
                </a:lnTo>
                <a:lnTo>
                  <a:pt x="384" y="875"/>
                </a:lnTo>
                <a:lnTo>
                  <a:pt x="384" y="875"/>
                </a:lnTo>
                <a:lnTo>
                  <a:pt x="384" y="875"/>
                </a:lnTo>
                <a:lnTo>
                  <a:pt x="384" y="875"/>
                </a:lnTo>
                <a:lnTo>
                  <a:pt x="396" y="875"/>
                </a:lnTo>
                <a:lnTo>
                  <a:pt x="396" y="869"/>
                </a:lnTo>
                <a:lnTo>
                  <a:pt x="402" y="869"/>
                </a:lnTo>
                <a:lnTo>
                  <a:pt x="402" y="869"/>
                </a:lnTo>
                <a:lnTo>
                  <a:pt x="408" y="869"/>
                </a:lnTo>
                <a:lnTo>
                  <a:pt x="408" y="863"/>
                </a:lnTo>
                <a:lnTo>
                  <a:pt x="414" y="863"/>
                </a:lnTo>
                <a:lnTo>
                  <a:pt x="414" y="863"/>
                </a:lnTo>
                <a:lnTo>
                  <a:pt x="420" y="863"/>
                </a:lnTo>
                <a:lnTo>
                  <a:pt x="420" y="863"/>
                </a:lnTo>
                <a:lnTo>
                  <a:pt x="420" y="863"/>
                </a:lnTo>
                <a:lnTo>
                  <a:pt x="420" y="857"/>
                </a:lnTo>
                <a:lnTo>
                  <a:pt x="426" y="857"/>
                </a:lnTo>
                <a:lnTo>
                  <a:pt x="426" y="857"/>
                </a:lnTo>
                <a:lnTo>
                  <a:pt x="462" y="857"/>
                </a:lnTo>
                <a:lnTo>
                  <a:pt x="462" y="857"/>
                </a:lnTo>
                <a:lnTo>
                  <a:pt x="468" y="857"/>
                </a:lnTo>
                <a:lnTo>
                  <a:pt x="468" y="857"/>
                </a:lnTo>
                <a:lnTo>
                  <a:pt x="492" y="857"/>
                </a:lnTo>
                <a:lnTo>
                  <a:pt x="492" y="851"/>
                </a:lnTo>
                <a:lnTo>
                  <a:pt x="504" y="851"/>
                </a:lnTo>
                <a:lnTo>
                  <a:pt x="504" y="851"/>
                </a:lnTo>
                <a:lnTo>
                  <a:pt x="522" y="851"/>
                </a:lnTo>
                <a:lnTo>
                  <a:pt x="522" y="851"/>
                </a:lnTo>
                <a:lnTo>
                  <a:pt x="546" y="851"/>
                </a:lnTo>
                <a:lnTo>
                  <a:pt x="546" y="851"/>
                </a:lnTo>
                <a:lnTo>
                  <a:pt x="552" y="851"/>
                </a:lnTo>
                <a:lnTo>
                  <a:pt x="552" y="851"/>
                </a:lnTo>
                <a:lnTo>
                  <a:pt x="558" y="851"/>
                </a:lnTo>
                <a:lnTo>
                  <a:pt x="558" y="845"/>
                </a:lnTo>
                <a:lnTo>
                  <a:pt x="570" y="845"/>
                </a:lnTo>
                <a:lnTo>
                  <a:pt x="570" y="845"/>
                </a:lnTo>
                <a:lnTo>
                  <a:pt x="570" y="845"/>
                </a:lnTo>
                <a:lnTo>
                  <a:pt x="570" y="845"/>
                </a:lnTo>
                <a:lnTo>
                  <a:pt x="582" y="845"/>
                </a:lnTo>
                <a:lnTo>
                  <a:pt x="582" y="839"/>
                </a:lnTo>
                <a:lnTo>
                  <a:pt x="594" y="839"/>
                </a:lnTo>
                <a:lnTo>
                  <a:pt x="594" y="839"/>
                </a:lnTo>
                <a:lnTo>
                  <a:pt x="606" y="839"/>
                </a:lnTo>
                <a:lnTo>
                  <a:pt x="606" y="839"/>
                </a:lnTo>
                <a:lnTo>
                  <a:pt x="630" y="839"/>
                </a:lnTo>
                <a:lnTo>
                  <a:pt x="630" y="833"/>
                </a:lnTo>
                <a:lnTo>
                  <a:pt x="642" y="833"/>
                </a:lnTo>
                <a:lnTo>
                  <a:pt x="642" y="833"/>
                </a:lnTo>
                <a:lnTo>
                  <a:pt x="654" y="833"/>
                </a:lnTo>
                <a:lnTo>
                  <a:pt x="654" y="827"/>
                </a:lnTo>
                <a:lnTo>
                  <a:pt x="666" y="827"/>
                </a:lnTo>
                <a:lnTo>
                  <a:pt x="666" y="827"/>
                </a:lnTo>
                <a:lnTo>
                  <a:pt x="666" y="827"/>
                </a:lnTo>
                <a:lnTo>
                  <a:pt x="666" y="827"/>
                </a:lnTo>
                <a:lnTo>
                  <a:pt x="672" y="827"/>
                </a:lnTo>
                <a:lnTo>
                  <a:pt x="672" y="821"/>
                </a:lnTo>
                <a:lnTo>
                  <a:pt x="678" y="821"/>
                </a:lnTo>
                <a:lnTo>
                  <a:pt x="678" y="821"/>
                </a:lnTo>
                <a:lnTo>
                  <a:pt x="702" y="821"/>
                </a:lnTo>
                <a:lnTo>
                  <a:pt x="702" y="821"/>
                </a:lnTo>
                <a:lnTo>
                  <a:pt x="714" y="821"/>
                </a:lnTo>
                <a:lnTo>
                  <a:pt x="714" y="821"/>
                </a:lnTo>
                <a:lnTo>
                  <a:pt x="727" y="821"/>
                </a:lnTo>
                <a:lnTo>
                  <a:pt x="727" y="815"/>
                </a:lnTo>
                <a:lnTo>
                  <a:pt x="733" y="815"/>
                </a:lnTo>
                <a:lnTo>
                  <a:pt x="733" y="815"/>
                </a:lnTo>
                <a:lnTo>
                  <a:pt x="733" y="815"/>
                </a:lnTo>
                <a:lnTo>
                  <a:pt x="733" y="815"/>
                </a:lnTo>
                <a:lnTo>
                  <a:pt x="769" y="815"/>
                </a:lnTo>
                <a:lnTo>
                  <a:pt x="769" y="809"/>
                </a:lnTo>
                <a:lnTo>
                  <a:pt x="775" y="809"/>
                </a:lnTo>
                <a:lnTo>
                  <a:pt x="775" y="809"/>
                </a:lnTo>
                <a:lnTo>
                  <a:pt x="793" y="809"/>
                </a:lnTo>
                <a:lnTo>
                  <a:pt x="793" y="809"/>
                </a:lnTo>
                <a:lnTo>
                  <a:pt x="817" y="809"/>
                </a:lnTo>
                <a:lnTo>
                  <a:pt x="817" y="809"/>
                </a:lnTo>
                <a:lnTo>
                  <a:pt x="829" y="809"/>
                </a:lnTo>
                <a:lnTo>
                  <a:pt x="829" y="803"/>
                </a:lnTo>
                <a:lnTo>
                  <a:pt x="835" y="803"/>
                </a:lnTo>
                <a:lnTo>
                  <a:pt x="835" y="803"/>
                </a:lnTo>
                <a:lnTo>
                  <a:pt x="841" y="803"/>
                </a:lnTo>
                <a:lnTo>
                  <a:pt x="841" y="803"/>
                </a:lnTo>
                <a:lnTo>
                  <a:pt x="865" y="803"/>
                </a:lnTo>
                <a:lnTo>
                  <a:pt x="865" y="803"/>
                </a:lnTo>
                <a:lnTo>
                  <a:pt x="871" y="803"/>
                </a:lnTo>
                <a:lnTo>
                  <a:pt x="871" y="797"/>
                </a:lnTo>
                <a:lnTo>
                  <a:pt x="877" y="797"/>
                </a:lnTo>
                <a:lnTo>
                  <a:pt x="877" y="797"/>
                </a:lnTo>
                <a:lnTo>
                  <a:pt x="877" y="797"/>
                </a:lnTo>
                <a:lnTo>
                  <a:pt x="877" y="797"/>
                </a:lnTo>
                <a:lnTo>
                  <a:pt x="883" y="797"/>
                </a:lnTo>
                <a:lnTo>
                  <a:pt x="883" y="791"/>
                </a:lnTo>
                <a:lnTo>
                  <a:pt x="895" y="791"/>
                </a:lnTo>
                <a:lnTo>
                  <a:pt x="895" y="791"/>
                </a:lnTo>
                <a:lnTo>
                  <a:pt x="901" y="791"/>
                </a:lnTo>
                <a:lnTo>
                  <a:pt x="901" y="791"/>
                </a:lnTo>
                <a:lnTo>
                  <a:pt x="913" y="791"/>
                </a:lnTo>
                <a:lnTo>
                  <a:pt x="913" y="791"/>
                </a:lnTo>
                <a:lnTo>
                  <a:pt x="919" y="791"/>
                </a:lnTo>
                <a:lnTo>
                  <a:pt x="919" y="785"/>
                </a:lnTo>
                <a:lnTo>
                  <a:pt x="937" y="785"/>
                </a:lnTo>
                <a:lnTo>
                  <a:pt x="937" y="785"/>
                </a:lnTo>
                <a:lnTo>
                  <a:pt x="937" y="785"/>
                </a:lnTo>
                <a:lnTo>
                  <a:pt x="937" y="785"/>
                </a:lnTo>
                <a:lnTo>
                  <a:pt x="943" y="785"/>
                </a:lnTo>
                <a:lnTo>
                  <a:pt x="943" y="785"/>
                </a:lnTo>
                <a:lnTo>
                  <a:pt x="949" y="785"/>
                </a:lnTo>
                <a:lnTo>
                  <a:pt x="949" y="779"/>
                </a:lnTo>
                <a:lnTo>
                  <a:pt x="955" y="779"/>
                </a:lnTo>
                <a:lnTo>
                  <a:pt x="955" y="779"/>
                </a:lnTo>
                <a:lnTo>
                  <a:pt x="961" y="779"/>
                </a:lnTo>
                <a:lnTo>
                  <a:pt x="961" y="773"/>
                </a:lnTo>
                <a:lnTo>
                  <a:pt x="967" y="773"/>
                </a:lnTo>
                <a:lnTo>
                  <a:pt x="967" y="773"/>
                </a:lnTo>
                <a:lnTo>
                  <a:pt x="967" y="773"/>
                </a:lnTo>
                <a:lnTo>
                  <a:pt x="967" y="773"/>
                </a:lnTo>
                <a:lnTo>
                  <a:pt x="973" y="773"/>
                </a:lnTo>
                <a:lnTo>
                  <a:pt x="973" y="767"/>
                </a:lnTo>
                <a:lnTo>
                  <a:pt x="997" y="767"/>
                </a:lnTo>
                <a:lnTo>
                  <a:pt x="997" y="767"/>
                </a:lnTo>
                <a:lnTo>
                  <a:pt x="1003" y="767"/>
                </a:lnTo>
                <a:lnTo>
                  <a:pt x="1003" y="761"/>
                </a:lnTo>
                <a:lnTo>
                  <a:pt x="1009" y="761"/>
                </a:lnTo>
                <a:lnTo>
                  <a:pt x="1009" y="761"/>
                </a:lnTo>
                <a:lnTo>
                  <a:pt x="1015" y="761"/>
                </a:lnTo>
                <a:lnTo>
                  <a:pt x="1015" y="761"/>
                </a:lnTo>
                <a:lnTo>
                  <a:pt x="1015" y="761"/>
                </a:lnTo>
                <a:lnTo>
                  <a:pt x="1015" y="755"/>
                </a:lnTo>
                <a:lnTo>
                  <a:pt x="1033" y="755"/>
                </a:lnTo>
                <a:lnTo>
                  <a:pt x="1033" y="755"/>
                </a:lnTo>
                <a:lnTo>
                  <a:pt x="1039" y="755"/>
                </a:lnTo>
                <a:lnTo>
                  <a:pt x="1039" y="755"/>
                </a:lnTo>
                <a:lnTo>
                  <a:pt x="1045" y="755"/>
                </a:lnTo>
                <a:lnTo>
                  <a:pt x="1045" y="749"/>
                </a:lnTo>
                <a:lnTo>
                  <a:pt x="1051" y="749"/>
                </a:lnTo>
                <a:lnTo>
                  <a:pt x="1051" y="749"/>
                </a:lnTo>
                <a:lnTo>
                  <a:pt x="1063" y="749"/>
                </a:lnTo>
                <a:lnTo>
                  <a:pt x="1063" y="749"/>
                </a:lnTo>
                <a:lnTo>
                  <a:pt x="1069" y="749"/>
                </a:lnTo>
                <a:lnTo>
                  <a:pt x="1069" y="749"/>
                </a:lnTo>
                <a:lnTo>
                  <a:pt x="1075" y="749"/>
                </a:lnTo>
                <a:lnTo>
                  <a:pt x="1075" y="742"/>
                </a:lnTo>
                <a:lnTo>
                  <a:pt x="1081" y="742"/>
                </a:lnTo>
                <a:lnTo>
                  <a:pt x="1081" y="742"/>
                </a:lnTo>
                <a:lnTo>
                  <a:pt x="1093" y="742"/>
                </a:lnTo>
                <a:lnTo>
                  <a:pt x="1093" y="742"/>
                </a:lnTo>
                <a:lnTo>
                  <a:pt x="1099" y="742"/>
                </a:lnTo>
                <a:lnTo>
                  <a:pt x="1099" y="736"/>
                </a:lnTo>
                <a:lnTo>
                  <a:pt x="1105" y="736"/>
                </a:lnTo>
                <a:lnTo>
                  <a:pt x="1105" y="736"/>
                </a:lnTo>
                <a:lnTo>
                  <a:pt x="1123" y="736"/>
                </a:lnTo>
                <a:lnTo>
                  <a:pt x="1123" y="730"/>
                </a:lnTo>
                <a:lnTo>
                  <a:pt x="1129" y="730"/>
                </a:lnTo>
                <a:lnTo>
                  <a:pt x="1129" y="730"/>
                </a:lnTo>
                <a:lnTo>
                  <a:pt x="1153" y="730"/>
                </a:lnTo>
                <a:lnTo>
                  <a:pt x="1153" y="730"/>
                </a:lnTo>
                <a:lnTo>
                  <a:pt x="1159" y="730"/>
                </a:lnTo>
                <a:lnTo>
                  <a:pt x="1159" y="730"/>
                </a:lnTo>
                <a:lnTo>
                  <a:pt x="1171" y="730"/>
                </a:lnTo>
                <a:lnTo>
                  <a:pt x="1171" y="724"/>
                </a:lnTo>
                <a:lnTo>
                  <a:pt x="1171" y="724"/>
                </a:lnTo>
                <a:lnTo>
                  <a:pt x="1171" y="724"/>
                </a:lnTo>
                <a:lnTo>
                  <a:pt x="1183" y="724"/>
                </a:lnTo>
                <a:lnTo>
                  <a:pt x="1183" y="724"/>
                </a:lnTo>
                <a:lnTo>
                  <a:pt x="1201" y="724"/>
                </a:lnTo>
                <a:lnTo>
                  <a:pt x="1201" y="718"/>
                </a:lnTo>
                <a:lnTo>
                  <a:pt x="1207" y="718"/>
                </a:lnTo>
                <a:lnTo>
                  <a:pt x="1207" y="718"/>
                </a:lnTo>
                <a:lnTo>
                  <a:pt x="1213" y="718"/>
                </a:lnTo>
                <a:lnTo>
                  <a:pt x="1213" y="718"/>
                </a:lnTo>
                <a:lnTo>
                  <a:pt x="1231" y="718"/>
                </a:lnTo>
                <a:lnTo>
                  <a:pt x="1231" y="712"/>
                </a:lnTo>
                <a:lnTo>
                  <a:pt x="1249" y="712"/>
                </a:lnTo>
                <a:lnTo>
                  <a:pt x="1249" y="712"/>
                </a:lnTo>
                <a:lnTo>
                  <a:pt x="1261" y="712"/>
                </a:lnTo>
                <a:lnTo>
                  <a:pt x="1261" y="712"/>
                </a:lnTo>
                <a:lnTo>
                  <a:pt x="1285" y="712"/>
                </a:lnTo>
                <a:lnTo>
                  <a:pt x="1285" y="706"/>
                </a:lnTo>
                <a:lnTo>
                  <a:pt x="1297" y="706"/>
                </a:lnTo>
                <a:lnTo>
                  <a:pt x="1297" y="706"/>
                </a:lnTo>
                <a:lnTo>
                  <a:pt x="1309" y="706"/>
                </a:lnTo>
                <a:lnTo>
                  <a:pt x="1309" y="706"/>
                </a:lnTo>
                <a:lnTo>
                  <a:pt x="1333" y="706"/>
                </a:lnTo>
                <a:lnTo>
                  <a:pt x="1333" y="700"/>
                </a:lnTo>
                <a:lnTo>
                  <a:pt x="1345" y="700"/>
                </a:lnTo>
                <a:lnTo>
                  <a:pt x="1345" y="700"/>
                </a:lnTo>
                <a:lnTo>
                  <a:pt x="1357" y="700"/>
                </a:lnTo>
                <a:lnTo>
                  <a:pt x="1357" y="700"/>
                </a:lnTo>
                <a:lnTo>
                  <a:pt x="1369" y="700"/>
                </a:lnTo>
                <a:lnTo>
                  <a:pt x="1369" y="700"/>
                </a:lnTo>
                <a:lnTo>
                  <a:pt x="1375" y="700"/>
                </a:lnTo>
                <a:lnTo>
                  <a:pt x="1375" y="700"/>
                </a:lnTo>
                <a:lnTo>
                  <a:pt x="1387" y="700"/>
                </a:lnTo>
                <a:lnTo>
                  <a:pt x="1387" y="694"/>
                </a:lnTo>
                <a:lnTo>
                  <a:pt x="1393" y="694"/>
                </a:lnTo>
                <a:lnTo>
                  <a:pt x="1393" y="694"/>
                </a:lnTo>
                <a:lnTo>
                  <a:pt x="1399" y="694"/>
                </a:lnTo>
                <a:lnTo>
                  <a:pt x="1399" y="694"/>
                </a:lnTo>
                <a:lnTo>
                  <a:pt x="1411" y="694"/>
                </a:lnTo>
                <a:lnTo>
                  <a:pt x="1411" y="694"/>
                </a:lnTo>
                <a:lnTo>
                  <a:pt x="1423" y="694"/>
                </a:lnTo>
                <a:lnTo>
                  <a:pt x="1423" y="688"/>
                </a:lnTo>
                <a:lnTo>
                  <a:pt x="1429" y="688"/>
                </a:lnTo>
                <a:lnTo>
                  <a:pt x="1429" y="688"/>
                </a:lnTo>
                <a:lnTo>
                  <a:pt x="1447" y="688"/>
                </a:lnTo>
                <a:lnTo>
                  <a:pt x="1447" y="688"/>
                </a:lnTo>
                <a:lnTo>
                  <a:pt x="1447" y="688"/>
                </a:lnTo>
                <a:lnTo>
                  <a:pt x="1447" y="682"/>
                </a:lnTo>
                <a:lnTo>
                  <a:pt x="1465" y="682"/>
                </a:lnTo>
                <a:lnTo>
                  <a:pt x="1465" y="682"/>
                </a:lnTo>
                <a:lnTo>
                  <a:pt x="1471" y="682"/>
                </a:lnTo>
                <a:lnTo>
                  <a:pt x="1471" y="676"/>
                </a:lnTo>
                <a:lnTo>
                  <a:pt x="1471" y="676"/>
                </a:lnTo>
                <a:lnTo>
                  <a:pt x="1471" y="676"/>
                </a:lnTo>
                <a:lnTo>
                  <a:pt x="1507" y="676"/>
                </a:lnTo>
                <a:lnTo>
                  <a:pt x="1507" y="670"/>
                </a:lnTo>
                <a:lnTo>
                  <a:pt x="1519" y="670"/>
                </a:lnTo>
                <a:lnTo>
                  <a:pt x="1519" y="670"/>
                </a:lnTo>
                <a:lnTo>
                  <a:pt x="1519" y="670"/>
                </a:lnTo>
                <a:lnTo>
                  <a:pt x="1519" y="670"/>
                </a:lnTo>
                <a:lnTo>
                  <a:pt x="1531" y="670"/>
                </a:lnTo>
                <a:lnTo>
                  <a:pt x="1531" y="664"/>
                </a:lnTo>
                <a:lnTo>
                  <a:pt x="1549" y="664"/>
                </a:lnTo>
                <a:lnTo>
                  <a:pt x="1549" y="664"/>
                </a:lnTo>
                <a:lnTo>
                  <a:pt x="1555" y="664"/>
                </a:lnTo>
                <a:lnTo>
                  <a:pt x="1555" y="658"/>
                </a:lnTo>
                <a:lnTo>
                  <a:pt x="1603" y="658"/>
                </a:lnTo>
                <a:lnTo>
                  <a:pt x="1603" y="658"/>
                </a:lnTo>
                <a:lnTo>
                  <a:pt x="1615" y="658"/>
                </a:lnTo>
                <a:lnTo>
                  <a:pt x="1615" y="652"/>
                </a:lnTo>
                <a:lnTo>
                  <a:pt x="1621" y="652"/>
                </a:lnTo>
                <a:lnTo>
                  <a:pt x="1621" y="652"/>
                </a:lnTo>
                <a:lnTo>
                  <a:pt x="1633" y="652"/>
                </a:lnTo>
                <a:lnTo>
                  <a:pt x="1633" y="652"/>
                </a:lnTo>
                <a:lnTo>
                  <a:pt x="1633" y="652"/>
                </a:lnTo>
                <a:lnTo>
                  <a:pt x="1633" y="646"/>
                </a:lnTo>
                <a:lnTo>
                  <a:pt x="1639" y="646"/>
                </a:lnTo>
                <a:lnTo>
                  <a:pt x="1639" y="646"/>
                </a:lnTo>
                <a:lnTo>
                  <a:pt x="1645" y="646"/>
                </a:lnTo>
                <a:lnTo>
                  <a:pt x="1645" y="646"/>
                </a:lnTo>
                <a:lnTo>
                  <a:pt x="1669" y="646"/>
                </a:lnTo>
                <a:lnTo>
                  <a:pt x="1669" y="640"/>
                </a:lnTo>
                <a:lnTo>
                  <a:pt x="1681" y="640"/>
                </a:lnTo>
                <a:lnTo>
                  <a:pt x="1681" y="640"/>
                </a:lnTo>
                <a:lnTo>
                  <a:pt x="1693" y="640"/>
                </a:lnTo>
                <a:lnTo>
                  <a:pt x="1693" y="640"/>
                </a:lnTo>
                <a:lnTo>
                  <a:pt x="1705" y="640"/>
                </a:lnTo>
                <a:lnTo>
                  <a:pt x="1705" y="634"/>
                </a:lnTo>
                <a:lnTo>
                  <a:pt x="1705" y="634"/>
                </a:lnTo>
                <a:lnTo>
                  <a:pt x="1705" y="634"/>
                </a:lnTo>
                <a:lnTo>
                  <a:pt x="1711" y="634"/>
                </a:lnTo>
                <a:lnTo>
                  <a:pt x="1711" y="634"/>
                </a:lnTo>
                <a:lnTo>
                  <a:pt x="1717" y="634"/>
                </a:lnTo>
                <a:lnTo>
                  <a:pt x="1717" y="628"/>
                </a:lnTo>
                <a:lnTo>
                  <a:pt x="1729" y="628"/>
                </a:lnTo>
                <a:lnTo>
                  <a:pt x="1729" y="628"/>
                </a:lnTo>
                <a:lnTo>
                  <a:pt x="1753" y="628"/>
                </a:lnTo>
                <a:lnTo>
                  <a:pt x="1753" y="628"/>
                </a:lnTo>
                <a:lnTo>
                  <a:pt x="1771" y="628"/>
                </a:lnTo>
                <a:lnTo>
                  <a:pt x="1771" y="628"/>
                </a:lnTo>
                <a:lnTo>
                  <a:pt x="1783" y="628"/>
                </a:lnTo>
                <a:lnTo>
                  <a:pt x="1783" y="622"/>
                </a:lnTo>
                <a:lnTo>
                  <a:pt x="1789" y="622"/>
                </a:lnTo>
                <a:lnTo>
                  <a:pt x="1789" y="622"/>
                </a:lnTo>
                <a:lnTo>
                  <a:pt x="1789" y="622"/>
                </a:lnTo>
                <a:lnTo>
                  <a:pt x="1789" y="622"/>
                </a:lnTo>
                <a:lnTo>
                  <a:pt x="1819" y="622"/>
                </a:lnTo>
                <a:lnTo>
                  <a:pt x="1819" y="622"/>
                </a:lnTo>
                <a:lnTo>
                  <a:pt x="1843" y="622"/>
                </a:lnTo>
                <a:lnTo>
                  <a:pt x="1843" y="616"/>
                </a:lnTo>
                <a:lnTo>
                  <a:pt x="1861" y="616"/>
                </a:lnTo>
                <a:lnTo>
                  <a:pt x="1861" y="616"/>
                </a:lnTo>
                <a:lnTo>
                  <a:pt x="1867" y="616"/>
                </a:lnTo>
                <a:lnTo>
                  <a:pt x="1867" y="616"/>
                </a:lnTo>
                <a:lnTo>
                  <a:pt x="1879" y="616"/>
                </a:lnTo>
                <a:lnTo>
                  <a:pt x="1879" y="616"/>
                </a:lnTo>
                <a:lnTo>
                  <a:pt x="1885" y="616"/>
                </a:lnTo>
                <a:lnTo>
                  <a:pt x="1885" y="610"/>
                </a:lnTo>
                <a:lnTo>
                  <a:pt x="1891" y="610"/>
                </a:lnTo>
                <a:lnTo>
                  <a:pt x="1891" y="610"/>
                </a:lnTo>
                <a:lnTo>
                  <a:pt x="1909" y="610"/>
                </a:lnTo>
                <a:lnTo>
                  <a:pt x="1909" y="604"/>
                </a:lnTo>
                <a:lnTo>
                  <a:pt x="1927" y="604"/>
                </a:lnTo>
                <a:lnTo>
                  <a:pt x="1927" y="604"/>
                </a:lnTo>
                <a:lnTo>
                  <a:pt x="1939" y="604"/>
                </a:lnTo>
                <a:lnTo>
                  <a:pt x="1939" y="598"/>
                </a:lnTo>
                <a:lnTo>
                  <a:pt x="1963" y="598"/>
                </a:lnTo>
                <a:lnTo>
                  <a:pt x="1963" y="598"/>
                </a:lnTo>
                <a:lnTo>
                  <a:pt x="1987" y="598"/>
                </a:lnTo>
                <a:lnTo>
                  <a:pt x="1987" y="598"/>
                </a:lnTo>
                <a:lnTo>
                  <a:pt x="1999" y="598"/>
                </a:lnTo>
                <a:lnTo>
                  <a:pt x="1999" y="592"/>
                </a:lnTo>
                <a:lnTo>
                  <a:pt x="2005" y="592"/>
                </a:lnTo>
                <a:lnTo>
                  <a:pt x="2005" y="592"/>
                </a:lnTo>
                <a:lnTo>
                  <a:pt x="2011" y="592"/>
                </a:lnTo>
                <a:lnTo>
                  <a:pt x="2011" y="585"/>
                </a:lnTo>
                <a:lnTo>
                  <a:pt x="2017" y="585"/>
                </a:lnTo>
                <a:lnTo>
                  <a:pt x="2017" y="585"/>
                </a:lnTo>
                <a:lnTo>
                  <a:pt x="2023" y="585"/>
                </a:lnTo>
                <a:lnTo>
                  <a:pt x="2023" y="585"/>
                </a:lnTo>
                <a:lnTo>
                  <a:pt x="2035" y="585"/>
                </a:lnTo>
                <a:lnTo>
                  <a:pt x="2035" y="585"/>
                </a:lnTo>
                <a:lnTo>
                  <a:pt x="2053" y="585"/>
                </a:lnTo>
                <a:lnTo>
                  <a:pt x="2053" y="579"/>
                </a:lnTo>
                <a:lnTo>
                  <a:pt x="2059" y="579"/>
                </a:lnTo>
                <a:lnTo>
                  <a:pt x="2059" y="579"/>
                </a:lnTo>
                <a:lnTo>
                  <a:pt x="2071" y="579"/>
                </a:lnTo>
                <a:lnTo>
                  <a:pt x="2071" y="573"/>
                </a:lnTo>
                <a:lnTo>
                  <a:pt x="2083" y="573"/>
                </a:lnTo>
                <a:lnTo>
                  <a:pt x="2083" y="573"/>
                </a:lnTo>
                <a:lnTo>
                  <a:pt x="2095" y="573"/>
                </a:lnTo>
                <a:lnTo>
                  <a:pt x="2095" y="573"/>
                </a:lnTo>
                <a:lnTo>
                  <a:pt x="2125" y="573"/>
                </a:lnTo>
                <a:lnTo>
                  <a:pt x="2125" y="567"/>
                </a:lnTo>
                <a:lnTo>
                  <a:pt x="2131" y="567"/>
                </a:lnTo>
                <a:lnTo>
                  <a:pt x="2131" y="567"/>
                </a:lnTo>
                <a:lnTo>
                  <a:pt x="2137" y="567"/>
                </a:lnTo>
                <a:lnTo>
                  <a:pt x="2137" y="567"/>
                </a:lnTo>
                <a:lnTo>
                  <a:pt x="2149" y="567"/>
                </a:lnTo>
                <a:lnTo>
                  <a:pt x="2149" y="561"/>
                </a:lnTo>
                <a:lnTo>
                  <a:pt x="2155" y="561"/>
                </a:lnTo>
                <a:lnTo>
                  <a:pt x="2155" y="561"/>
                </a:lnTo>
                <a:lnTo>
                  <a:pt x="2161" y="561"/>
                </a:lnTo>
                <a:lnTo>
                  <a:pt x="2161" y="555"/>
                </a:lnTo>
                <a:lnTo>
                  <a:pt x="2167" y="555"/>
                </a:lnTo>
                <a:lnTo>
                  <a:pt x="2167" y="555"/>
                </a:lnTo>
                <a:lnTo>
                  <a:pt x="2173" y="555"/>
                </a:lnTo>
                <a:lnTo>
                  <a:pt x="2173" y="555"/>
                </a:lnTo>
                <a:lnTo>
                  <a:pt x="2179" y="555"/>
                </a:lnTo>
                <a:lnTo>
                  <a:pt x="2179" y="549"/>
                </a:lnTo>
                <a:lnTo>
                  <a:pt x="2185" y="549"/>
                </a:lnTo>
                <a:lnTo>
                  <a:pt x="2185" y="549"/>
                </a:lnTo>
                <a:lnTo>
                  <a:pt x="2221" y="549"/>
                </a:lnTo>
                <a:lnTo>
                  <a:pt x="2221" y="543"/>
                </a:lnTo>
                <a:lnTo>
                  <a:pt x="2221" y="543"/>
                </a:lnTo>
                <a:lnTo>
                  <a:pt x="2221" y="543"/>
                </a:lnTo>
                <a:lnTo>
                  <a:pt x="2239" y="543"/>
                </a:lnTo>
                <a:lnTo>
                  <a:pt x="2239" y="537"/>
                </a:lnTo>
                <a:lnTo>
                  <a:pt x="2251" y="537"/>
                </a:lnTo>
                <a:lnTo>
                  <a:pt x="2251" y="537"/>
                </a:lnTo>
                <a:lnTo>
                  <a:pt x="2257" y="537"/>
                </a:lnTo>
                <a:lnTo>
                  <a:pt x="2257" y="537"/>
                </a:lnTo>
                <a:lnTo>
                  <a:pt x="2257" y="537"/>
                </a:lnTo>
                <a:lnTo>
                  <a:pt x="2257" y="531"/>
                </a:lnTo>
                <a:lnTo>
                  <a:pt x="2281" y="531"/>
                </a:lnTo>
                <a:lnTo>
                  <a:pt x="2281" y="531"/>
                </a:lnTo>
                <a:lnTo>
                  <a:pt x="2329" y="531"/>
                </a:lnTo>
                <a:lnTo>
                  <a:pt x="2329" y="531"/>
                </a:lnTo>
                <a:lnTo>
                  <a:pt x="2335" y="531"/>
                </a:lnTo>
                <a:lnTo>
                  <a:pt x="2335" y="525"/>
                </a:lnTo>
                <a:lnTo>
                  <a:pt x="2353" y="525"/>
                </a:lnTo>
                <a:lnTo>
                  <a:pt x="2353" y="525"/>
                </a:lnTo>
                <a:lnTo>
                  <a:pt x="2359" y="525"/>
                </a:lnTo>
                <a:lnTo>
                  <a:pt x="2359" y="525"/>
                </a:lnTo>
                <a:lnTo>
                  <a:pt x="2371" y="525"/>
                </a:lnTo>
                <a:lnTo>
                  <a:pt x="2371" y="525"/>
                </a:lnTo>
                <a:lnTo>
                  <a:pt x="2377" y="525"/>
                </a:lnTo>
                <a:lnTo>
                  <a:pt x="2377" y="519"/>
                </a:lnTo>
                <a:lnTo>
                  <a:pt x="2383" y="519"/>
                </a:lnTo>
                <a:lnTo>
                  <a:pt x="2383" y="519"/>
                </a:lnTo>
                <a:lnTo>
                  <a:pt x="2425" y="519"/>
                </a:lnTo>
                <a:lnTo>
                  <a:pt x="2425" y="513"/>
                </a:lnTo>
                <a:lnTo>
                  <a:pt x="2431" y="513"/>
                </a:lnTo>
                <a:lnTo>
                  <a:pt x="2431" y="513"/>
                </a:lnTo>
                <a:lnTo>
                  <a:pt x="2443" y="513"/>
                </a:lnTo>
                <a:lnTo>
                  <a:pt x="2443" y="507"/>
                </a:lnTo>
                <a:lnTo>
                  <a:pt x="2449" y="507"/>
                </a:lnTo>
                <a:lnTo>
                  <a:pt x="2449" y="507"/>
                </a:lnTo>
                <a:lnTo>
                  <a:pt x="2467" y="507"/>
                </a:lnTo>
                <a:lnTo>
                  <a:pt x="2467" y="501"/>
                </a:lnTo>
                <a:lnTo>
                  <a:pt x="2467" y="501"/>
                </a:lnTo>
                <a:lnTo>
                  <a:pt x="2467" y="501"/>
                </a:lnTo>
                <a:lnTo>
                  <a:pt x="2485" y="501"/>
                </a:lnTo>
                <a:lnTo>
                  <a:pt x="2485" y="495"/>
                </a:lnTo>
                <a:lnTo>
                  <a:pt x="2503" y="495"/>
                </a:lnTo>
                <a:lnTo>
                  <a:pt x="2503" y="489"/>
                </a:lnTo>
                <a:lnTo>
                  <a:pt x="2545" y="489"/>
                </a:lnTo>
                <a:lnTo>
                  <a:pt x="2545" y="489"/>
                </a:lnTo>
                <a:lnTo>
                  <a:pt x="2570" y="489"/>
                </a:lnTo>
                <a:lnTo>
                  <a:pt x="2570" y="483"/>
                </a:lnTo>
                <a:lnTo>
                  <a:pt x="2594" y="483"/>
                </a:lnTo>
                <a:lnTo>
                  <a:pt x="2594" y="483"/>
                </a:lnTo>
                <a:lnTo>
                  <a:pt x="2642" y="483"/>
                </a:lnTo>
                <a:lnTo>
                  <a:pt x="2642" y="483"/>
                </a:lnTo>
                <a:lnTo>
                  <a:pt x="2654" y="483"/>
                </a:lnTo>
                <a:lnTo>
                  <a:pt x="2654" y="477"/>
                </a:lnTo>
                <a:lnTo>
                  <a:pt x="2678" y="477"/>
                </a:lnTo>
                <a:lnTo>
                  <a:pt x="2678" y="471"/>
                </a:lnTo>
                <a:lnTo>
                  <a:pt x="2678" y="471"/>
                </a:lnTo>
                <a:lnTo>
                  <a:pt x="2678" y="471"/>
                </a:lnTo>
                <a:lnTo>
                  <a:pt x="2690" y="471"/>
                </a:lnTo>
                <a:lnTo>
                  <a:pt x="2690" y="471"/>
                </a:lnTo>
                <a:lnTo>
                  <a:pt x="2702" y="471"/>
                </a:lnTo>
                <a:lnTo>
                  <a:pt x="2702" y="465"/>
                </a:lnTo>
                <a:lnTo>
                  <a:pt x="2708" y="465"/>
                </a:lnTo>
                <a:lnTo>
                  <a:pt x="2708" y="459"/>
                </a:lnTo>
                <a:lnTo>
                  <a:pt x="2714" y="459"/>
                </a:lnTo>
                <a:lnTo>
                  <a:pt x="2714" y="459"/>
                </a:lnTo>
                <a:lnTo>
                  <a:pt x="2714" y="459"/>
                </a:lnTo>
                <a:lnTo>
                  <a:pt x="2714" y="453"/>
                </a:lnTo>
                <a:lnTo>
                  <a:pt x="2744" y="453"/>
                </a:lnTo>
                <a:lnTo>
                  <a:pt x="2744" y="453"/>
                </a:lnTo>
                <a:lnTo>
                  <a:pt x="2768" y="453"/>
                </a:lnTo>
                <a:lnTo>
                  <a:pt x="2768" y="447"/>
                </a:lnTo>
                <a:lnTo>
                  <a:pt x="2786" y="447"/>
                </a:lnTo>
                <a:lnTo>
                  <a:pt x="2786" y="447"/>
                </a:lnTo>
                <a:lnTo>
                  <a:pt x="2816" y="447"/>
                </a:lnTo>
                <a:lnTo>
                  <a:pt x="2816" y="447"/>
                </a:lnTo>
                <a:lnTo>
                  <a:pt x="2816" y="447"/>
                </a:lnTo>
                <a:lnTo>
                  <a:pt x="2816" y="441"/>
                </a:lnTo>
                <a:lnTo>
                  <a:pt x="2828" y="441"/>
                </a:lnTo>
                <a:lnTo>
                  <a:pt x="2828" y="441"/>
                </a:lnTo>
                <a:lnTo>
                  <a:pt x="2828" y="441"/>
                </a:lnTo>
                <a:lnTo>
                  <a:pt x="2828" y="434"/>
                </a:lnTo>
                <a:lnTo>
                  <a:pt x="2834" y="434"/>
                </a:lnTo>
                <a:lnTo>
                  <a:pt x="2834" y="434"/>
                </a:lnTo>
                <a:lnTo>
                  <a:pt x="2846" y="434"/>
                </a:lnTo>
                <a:lnTo>
                  <a:pt x="2846" y="434"/>
                </a:lnTo>
                <a:lnTo>
                  <a:pt x="2864" y="434"/>
                </a:lnTo>
                <a:lnTo>
                  <a:pt x="2864" y="428"/>
                </a:lnTo>
                <a:lnTo>
                  <a:pt x="2870" y="428"/>
                </a:lnTo>
                <a:lnTo>
                  <a:pt x="2870" y="428"/>
                </a:lnTo>
                <a:lnTo>
                  <a:pt x="2894" y="428"/>
                </a:lnTo>
                <a:lnTo>
                  <a:pt x="2894" y="422"/>
                </a:lnTo>
                <a:lnTo>
                  <a:pt x="2906" y="422"/>
                </a:lnTo>
                <a:lnTo>
                  <a:pt x="2906" y="422"/>
                </a:lnTo>
                <a:lnTo>
                  <a:pt x="2924" y="422"/>
                </a:lnTo>
                <a:lnTo>
                  <a:pt x="2924" y="416"/>
                </a:lnTo>
                <a:lnTo>
                  <a:pt x="2930" y="416"/>
                </a:lnTo>
                <a:lnTo>
                  <a:pt x="2930" y="416"/>
                </a:lnTo>
                <a:lnTo>
                  <a:pt x="2936" y="416"/>
                </a:lnTo>
                <a:lnTo>
                  <a:pt x="2936" y="416"/>
                </a:lnTo>
                <a:lnTo>
                  <a:pt x="2942" y="416"/>
                </a:lnTo>
                <a:lnTo>
                  <a:pt x="2942" y="410"/>
                </a:lnTo>
                <a:lnTo>
                  <a:pt x="2948" y="410"/>
                </a:lnTo>
                <a:lnTo>
                  <a:pt x="2948" y="410"/>
                </a:lnTo>
                <a:lnTo>
                  <a:pt x="2978" y="410"/>
                </a:lnTo>
                <a:lnTo>
                  <a:pt x="2978" y="404"/>
                </a:lnTo>
                <a:lnTo>
                  <a:pt x="3002" y="404"/>
                </a:lnTo>
                <a:lnTo>
                  <a:pt x="3002" y="404"/>
                </a:lnTo>
                <a:lnTo>
                  <a:pt x="3014" y="404"/>
                </a:lnTo>
                <a:lnTo>
                  <a:pt x="3014" y="398"/>
                </a:lnTo>
                <a:lnTo>
                  <a:pt x="3026" y="398"/>
                </a:lnTo>
                <a:lnTo>
                  <a:pt x="3026" y="392"/>
                </a:lnTo>
                <a:lnTo>
                  <a:pt x="3050" y="392"/>
                </a:lnTo>
                <a:lnTo>
                  <a:pt x="3050" y="392"/>
                </a:lnTo>
                <a:lnTo>
                  <a:pt x="3074" y="392"/>
                </a:lnTo>
                <a:lnTo>
                  <a:pt x="3074" y="392"/>
                </a:lnTo>
                <a:lnTo>
                  <a:pt x="3110" y="392"/>
                </a:lnTo>
                <a:lnTo>
                  <a:pt x="3110" y="386"/>
                </a:lnTo>
                <a:lnTo>
                  <a:pt x="3122" y="386"/>
                </a:lnTo>
                <a:lnTo>
                  <a:pt x="3122" y="380"/>
                </a:lnTo>
                <a:lnTo>
                  <a:pt x="3134" y="380"/>
                </a:lnTo>
                <a:lnTo>
                  <a:pt x="3134" y="380"/>
                </a:lnTo>
                <a:lnTo>
                  <a:pt x="3152" y="380"/>
                </a:lnTo>
                <a:lnTo>
                  <a:pt x="3152" y="374"/>
                </a:lnTo>
                <a:lnTo>
                  <a:pt x="3158" y="374"/>
                </a:lnTo>
                <a:lnTo>
                  <a:pt x="3158" y="368"/>
                </a:lnTo>
                <a:lnTo>
                  <a:pt x="3176" y="368"/>
                </a:lnTo>
                <a:lnTo>
                  <a:pt x="3176" y="368"/>
                </a:lnTo>
                <a:lnTo>
                  <a:pt x="3206" y="368"/>
                </a:lnTo>
                <a:lnTo>
                  <a:pt x="3206" y="362"/>
                </a:lnTo>
                <a:lnTo>
                  <a:pt x="3212" y="362"/>
                </a:lnTo>
                <a:lnTo>
                  <a:pt x="3212" y="362"/>
                </a:lnTo>
                <a:lnTo>
                  <a:pt x="3218" y="362"/>
                </a:lnTo>
                <a:lnTo>
                  <a:pt x="3218" y="356"/>
                </a:lnTo>
                <a:lnTo>
                  <a:pt x="3224" y="356"/>
                </a:lnTo>
                <a:lnTo>
                  <a:pt x="3224" y="356"/>
                </a:lnTo>
                <a:lnTo>
                  <a:pt x="3236" y="356"/>
                </a:lnTo>
                <a:lnTo>
                  <a:pt x="3236" y="350"/>
                </a:lnTo>
                <a:lnTo>
                  <a:pt x="3242" y="350"/>
                </a:lnTo>
                <a:lnTo>
                  <a:pt x="3242" y="350"/>
                </a:lnTo>
                <a:lnTo>
                  <a:pt x="3254" y="350"/>
                </a:lnTo>
                <a:lnTo>
                  <a:pt x="3254" y="344"/>
                </a:lnTo>
                <a:lnTo>
                  <a:pt x="3260" y="344"/>
                </a:lnTo>
                <a:lnTo>
                  <a:pt x="3260" y="344"/>
                </a:lnTo>
                <a:lnTo>
                  <a:pt x="3296" y="344"/>
                </a:lnTo>
                <a:lnTo>
                  <a:pt x="3296" y="338"/>
                </a:lnTo>
                <a:lnTo>
                  <a:pt x="3302" y="338"/>
                </a:lnTo>
                <a:lnTo>
                  <a:pt x="3302" y="338"/>
                </a:lnTo>
                <a:lnTo>
                  <a:pt x="3308" y="338"/>
                </a:lnTo>
                <a:lnTo>
                  <a:pt x="3308" y="332"/>
                </a:lnTo>
                <a:lnTo>
                  <a:pt x="3308" y="332"/>
                </a:lnTo>
                <a:lnTo>
                  <a:pt x="3308" y="332"/>
                </a:lnTo>
                <a:lnTo>
                  <a:pt x="3374" y="332"/>
                </a:lnTo>
                <a:lnTo>
                  <a:pt x="3374" y="326"/>
                </a:lnTo>
                <a:lnTo>
                  <a:pt x="3410" y="326"/>
                </a:lnTo>
                <a:lnTo>
                  <a:pt x="3410" y="326"/>
                </a:lnTo>
                <a:lnTo>
                  <a:pt x="3422" y="326"/>
                </a:lnTo>
                <a:lnTo>
                  <a:pt x="3422" y="320"/>
                </a:lnTo>
                <a:lnTo>
                  <a:pt x="3434" y="320"/>
                </a:lnTo>
                <a:lnTo>
                  <a:pt x="3434" y="320"/>
                </a:lnTo>
                <a:lnTo>
                  <a:pt x="3458" y="320"/>
                </a:lnTo>
                <a:lnTo>
                  <a:pt x="3458" y="314"/>
                </a:lnTo>
                <a:lnTo>
                  <a:pt x="3512" y="314"/>
                </a:lnTo>
                <a:lnTo>
                  <a:pt x="3512" y="308"/>
                </a:lnTo>
                <a:lnTo>
                  <a:pt x="3524" y="308"/>
                </a:lnTo>
                <a:lnTo>
                  <a:pt x="3524" y="308"/>
                </a:lnTo>
                <a:lnTo>
                  <a:pt x="3530" y="308"/>
                </a:lnTo>
                <a:lnTo>
                  <a:pt x="3530" y="302"/>
                </a:lnTo>
                <a:lnTo>
                  <a:pt x="3542" y="302"/>
                </a:lnTo>
                <a:lnTo>
                  <a:pt x="3542" y="296"/>
                </a:lnTo>
                <a:lnTo>
                  <a:pt x="3554" y="296"/>
                </a:lnTo>
                <a:lnTo>
                  <a:pt x="3554" y="296"/>
                </a:lnTo>
                <a:lnTo>
                  <a:pt x="3560" y="296"/>
                </a:lnTo>
                <a:lnTo>
                  <a:pt x="3560" y="290"/>
                </a:lnTo>
                <a:lnTo>
                  <a:pt x="3566" y="290"/>
                </a:lnTo>
                <a:lnTo>
                  <a:pt x="3566" y="290"/>
                </a:lnTo>
                <a:lnTo>
                  <a:pt x="3566" y="290"/>
                </a:lnTo>
                <a:lnTo>
                  <a:pt x="3566" y="284"/>
                </a:lnTo>
                <a:lnTo>
                  <a:pt x="3608" y="284"/>
                </a:lnTo>
                <a:lnTo>
                  <a:pt x="3608" y="277"/>
                </a:lnTo>
                <a:lnTo>
                  <a:pt x="3632" y="277"/>
                </a:lnTo>
                <a:lnTo>
                  <a:pt x="3632" y="277"/>
                </a:lnTo>
                <a:lnTo>
                  <a:pt x="3692" y="277"/>
                </a:lnTo>
                <a:lnTo>
                  <a:pt x="3692" y="271"/>
                </a:lnTo>
                <a:lnTo>
                  <a:pt x="3740" y="271"/>
                </a:lnTo>
                <a:lnTo>
                  <a:pt x="3740" y="271"/>
                </a:lnTo>
                <a:lnTo>
                  <a:pt x="3770" y="271"/>
                </a:lnTo>
                <a:lnTo>
                  <a:pt x="3770" y="265"/>
                </a:lnTo>
                <a:lnTo>
                  <a:pt x="3812" y="265"/>
                </a:lnTo>
                <a:lnTo>
                  <a:pt x="3812" y="259"/>
                </a:lnTo>
                <a:lnTo>
                  <a:pt x="3842" y="259"/>
                </a:lnTo>
                <a:lnTo>
                  <a:pt x="3842" y="259"/>
                </a:lnTo>
                <a:lnTo>
                  <a:pt x="3848" y="259"/>
                </a:lnTo>
                <a:lnTo>
                  <a:pt x="3848" y="253"/>
                </a:lnTo>
                <a:lnTo>
                  <a:pt x="3860" y="253"/>
                </a:lnTo>
                <a:lnTo>
                  <a:pt x="3860" y="247"/>
                </a:lnTo>
                <a:lnTo>
                  <a:pt x="3884" y="247"/>
                </a:lnTo>
                <a:lnTo>
                  <a:pt x="3884" y="241"/>
                </a:lnTo>
                <a:lnTo>
                  <a:pt x="3902" y="241"/>
                </a:lnTo>
                <a:lnTo>
                  <a:pt x="3902" y="241"/>
                </a:lnTo>
                <a:lnTo>
                  <a:pt x="3914" y="241"/>
                </a:lnTo>
                <a:lnTo>
                  <a:pt x="3914" y="235"/>
                </a:lnTo>
                <a:lnTo>
                  <a:pt x="3938" y="235"/>
                </a:lnTo>
                <a:lnTo>
                  <a:pt x="3938" y="229"/>
                </a:lnTo>
                <a:lnTo>
                  <a:pt x="3944" y="229"/>
                </a:lnTo>
                <a:lnTo>
                  <a:pt x="3944" y="223"/>
                </a:lnTo>
                <a:lnTo>
                  <a:pt x="3962" y="223"/>
                </a:lnTo>
                <a:lnTo>
                  <a:pt x="3962" y="223"/>
                </a:lnTo>
                <a:lnTo>
                  <a:pt x="3974" y="223"/>
                </a:lnTo>
                <a:lnTo>
                  <a:pt x="3974" y="217"/>
                </a:lnTo>
                <a:lnTo>
                  <a:pt x="3980" y="217"/>
                </a:lnTo>
                <a:lnTo>
                  <a:pt x="3980" y="205"/>
                </a:lnTo>
                <a:lnTo>
                  <a:pt x="3986" y="205"/>
                </a:lnTo>
                <a:lnTo>
                  <a:pt x="3986" y="205"/>
                </a:lnTo>
                <a:lnTo>
                  <a:pt x="3986" y="205"/>
                </a:lnTo>
                <a:lnTo>
                  <a:pt x="3986" y="199"/>
                </a:lnTo>
                <a:lnTo>
                  <a:pt x="4040" y="199"/>
                </a:lnTo>
                <a:lnTo>
                  <a:pt x="4040" y="193"/>
                </a:lnTo>
                <a:lnTo>
                  <a:pt x="4052" y="193"/>
                </a:lnTo>
                <a:lnTo>
                  <a:pt x="4052" y="187"/>
                </a:lnTo>
                <a:lnTo>
                  <a:pt x="4064" y="187"/>
                </a:lnTo>
                <a:lnTo>
                  <a:pt x="4064" y="181"/>
                </a:lnTo>
                <a:lnTo>
                  <a:pt x="4088" y="181"/>
                </a:lnTo>
                <a:lnTo>
                  <a:pt x="4088" y="181"/>
                </a:lnTo>
                <a:lnTo>
                  <a:pt x="4094" y="181"/>
                </a:lnTo>
                <a:lnTo>
                  <a:pt x="4094" y="175"/>
                </a:lnTo>
                <a:lnTo>
                  <a:pt x="4160" y="175"/>
                </a:lnTo>
                <a:lnTo>
                  <a:pt x="4160" y="163"/>
                </a:lnTo>
                <a:lnTo>
                  <a:pt x="4190" y="163"/>
                </a:lnTo>
                <a:lnTo>
                  <a:pt x="4190" y="157"/>
                </a:lnTo>
                <a:lnTo>
                  <a:pt x="4232" y="157"/>
                </a:lnTo>
                <a:lnTo>
                  <a:pt x="4232" y="157"/>
                </a:lnTo>
                <a:lnTo>
                  <a:pt x="4238" y="157"/>
                </a:lnTo>
                <a:lnTo>
                  <a:pt x="4238" y="151"/>
                </a:lnTo>
                <a:lnTo>
                  <a:pt x="4256" y="151"/>
                </a:lnTo>
                <a:lnTo>
                  <a:pt x="4256" y="145"/>
                </a:lnTo>
                <a:lnTo>
                  <a:pt x="4280" y="145"/>
                </a:lnTo>
                <a:lnTo>
                  <a:pt x="4280" y="139"/>
                </a:lnTo>
                <a:lnTo>
                  <a:pt x="4286" y="139"/>
                </a:lnTo>
                <a:lnTo>
                  <a:pt x="4286" y="133"/>
                </a:lnTo>
                <a:lnTo>
                  <a:pt x="4305" y="133"/>
                </a:lnTo>
                <a:lnTo>
                  <a:pt x="4305" y="126"/>
                </a:lnTo>
                <a:lnTo>
                  <a:pt x="4323" y="126"/>
                </a:lnTo>
                <a:lnTo>
                  <a:pt x="4323" y="120"/>
                </a:lnTo>
                <a:lnTo>
                  <a:pt x="4335" y="120"/>
                </a:lnTo>
                <a:lnTo>
                  <a:pt x="4335" y="120"/>
                </a:lnTo>
                <a:lnTo>
                  <a:pt x="4347" y="120"/>
                </a:lnTo>
                <a:lnTo>
                  <a:pt x="4347" y="108"/>
                </a:lnTo>
                <a:lnTo>
                  <a:pt x="4353" y="108"/>
                </a:lnTo>
                <a:lnTo>
                  <a:pt x="4353" y="102"/>
                </a:lnTo>
                <a:lnTo>
                  <a:pt x="4365" y="102"/>
                </a:lnTo>
                <a:lnTo>
                  <a:pt x="4365" y="96"/>
                </a:lnTo>
                <a:lnTo>
                  <a:pt x="4443" y="96"/>
                </a:lnTo>
                <a:lnTo>
                  <a:pt x="4443" y="90"/>
                </a:lnTo>
                <a:lnTo>
                  <a:pt x="4449" y="90"/>
                </a:lnTo>
                <a:lnTo>
                  <a:pt x="4449" y="78"/>
                </a:lnTo>
                <a:lnTo>
                  <a:pt x="4557" y="78"/>
                </a:lnTo>
                <a:lnTo>
                  <a:pt x="4557" y="66"/>
                </a:lnTo>
                <a:lnTo>
                  <a:pt x="4605" y="66"/>
                </a:lnTo>
                <a:lnTo>
                  <a:pt x="4605" y="60"/>
                </a:lnTo>
                <a:lnTo>
                  <a:pt x="4647" y="60"/>
                </a:lnTo>
                <a:lnTo>
                  <a:pt x="4647" y="48"/>
                </a:lnTo>
                <a:lnTo>
                  <a:pt x="4707" y="48"/>
                </a:lnTo>
                <a:lnTo>
                  <a:pt x="4707" y="42"/>
                </a:lnTo>
                <a:lnTo>
                  <a:pt x="4839" y="42"/>
                </a:lnTo>
                <a:lnTo>
                  <a:pt x="4839" y="30"/>
                </a:lnTo>
                <a:lnTo>
                  <a:pt x="4881" y="30"/>
                </a:lnTo>
                <a:lnTo>
                  <a:pt x="4881" y="18"/>
                </a:lnTo>
                <a:lnTo>
                  <a:pt x="4941" y="18"/>
                </a:lnTo>
                <a:lnTo>
                  <a:pt x="4941" y="6"/>
                </a:lnTo>
                <a:lnTo>
                  <a:pt x="4947" y="6"/>
                </a:lnTo>
                <a:lnTo>
                  <a:pt x="4947" y="0"/>
                </a:lnTo>
                <a:lnTo>
                  <a:pt x="5067" y="0"/>
                </a:lnTo>
              </a:path>
            </a:pathLst>
          </a:custGeom>
          <a:noFill/>
          <a:ln w="19050" cap="flat">
            <a:solidFill>
              <a:srgbClr val="90318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grpSp>
        <p:nvGrpSpPr>
          <p:cNvPr id="59" name="Group 58"/>
          <p:cNvGrpSpPr/>
          <p:nvPr/>
        </p:nvGrpSpPr>
        <p:grpSpPr>
          <a:xfrm>
            <a:off x="1824038" y="2421072"/>
            <a:ext cx="6081563" cy="1856185"/>
            <a:chOff x="2432050" y="1985962"/>
            <a:chExt cx="8108750" cy="2474913"/>
          </a:xfrm>
        </p:grpSpPr>
        <p:sp>
          <p:nvSpPr>
            <p:cNvPr id="13" name="Line 8"/>
            <p:cNvSpPr>
              <a:spLocks noChangeShapeType="1"/>
            </p:cNvSpPr>
            <p:nvPr/>
          </p:nvSpPr>
          <p:spPr bwMode="auto">
            <a:xfrm>
              <a:off x="2489200"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4" name="Line 9"/>
            <p:cNvSpPr>
              <a:spLocks noChangeShapeType="1"/>
            </p:cNvSpPr>
            <p:nvPr/>
          </p:nvSpPr>
          <p:spPr bwMode="auto">
            <a:xfrm>
              <a:off x="3633788"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5" name="Line 10"/>
            <p:cNvSpPr>
              <a:spLocks noChangeShapeType="1"/>
            </p:cNvSpPr>
            <p:nvPr/>
          </p:nvSpPr>
          <p:spPr bwMode="auto">
            <a:xfrm>
              <a:off x="4786313"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6" name="Line 11"/>
            <p:cNvSpPr>
              <a:spLocks noChangeShapeType="1"/>
            </p:cNvSpPr>
            <p:nvPr/>
          </p:nvSpPr>
          <p:spPr bwMode="auto">
            <a:xfrm>
              <a:off x="5938838"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7" name="Line 12"/>
            <p:cNvSpPr>
              <a:spLocks noChangeShapeType="1"/>
            </p:cNvSpPr>
            <p:nvPr/>
          </p:nvSpPr>
          <p:spPr bwMode="auto">
            <a:xfrm>
              <a:off x="7083425"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18" name="Line 13"/>
            <p:cNvSpPr>
              <a:spLocks noChangeShapeType="1"/>
            </p:cNvSpPr>
            <p:nvPr/>
          </p:nvSpPr>
          <p:spPr bwMode="auto">
            <a:xfrm>
              <a:off x="8235950"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24" name="Line 14"/>
            <p:cNvSpPr>
              <a:spLocks noChangeShapeType="1"/>
            </p:cNvSpPr>
            <p:nvPr/>
          </p:nvSpPr>
          <p:spPr bwMode="auto">
            <a:xfrm>
              <a:off x="9390063"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25" name="Line 15"/>
            <p:cNvSpPr>
              <a:spLocks noChangeShapeType="1"/>
            </p:cNvSpPr>
            <p:nvPr/>
          </p:nvSpPr>
          <p:spPr bwMode="auto">
            <a:xfrm>
              <a:off x="10540800" y="4413250"/>
              <a:ext cx="0" cy="47625"/>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26" name="Line 16"/>
            <p:cNvSpPr>
              <a:spLocks noChangeShapeType="1"/>
            </p:cNvSpPr>
            <p:nvPr/>
          </p:nvSpPr>
          <p:spPr bwMode="auto">
            <a:xfrm flipV="1">
              <a:off x="2489200" y="1985962"/>
              <a:ext cx="0" cy="2465386"/>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55" name="Line 17"/>
            <p:cNvSpPr>
              <a:spLocks noChangeShapeType="1"/>
            </p:cNvSpPr>
            <p:nvPr/>
          </p:nvSpPr>
          <p:spPr bwMode="auto">
            <a:xfrm flipH="1">
              <a:off x="2432050" y="4413250"/>
              <a:ext cx="571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56" name="Line 18"/>
            <p:cNvSpPr>
              <a:spLocks noChangeShapeType="1"/>
            </p:cNvSpPr>
            <p:nvPr/>
          </p:nvSpPr>
          <p:spPr bwMode="auto">
            <a:xfrm flipH="1">
              <a:off x="2432050" y="3608388"/>
              <a:ext cx="571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57" name="Line 19"/>
            <p:cNvSpPr>
              <a:spLocks noChangeShapeType="1"/>
            </p:cNvSpPr>
            <p:nvPr/>
          </p:nvSpPr>
          <p:spPr bwMode="auto">
            <a:xfrm flipH="1">
              <a:off x="2432050" y="2801938"/>
              <a:ext cx="571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58" name="Line 20"/>
            <p:cNvSpPr>
              <a:spLocks noChangeShapeType="1"/>
            </p:cNvSpPr>
            <p:nvPr/>
          </p:nvSpPr>
          <p:spPr bwMode="auto">
            <a:xfrm flipH="1">
              <a:off x="2432050" y="1994400"/>
              <a:ext cx="57150"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grpSp>
      <p:graphicFrame>
        <p:nvGraphicFramePr>
          <p:cNvPr id="52" name="Table 51"/>
          <p:cNvGraphicFramePr>
            <a:graphicFrameLocks noGrp="1"/>
          </p:cNvGraphicFramePr>
          <p:nvPr>
            <p:extLst/>
          </p:nvPr>
        </p:nvGraphicFramePr>
        <p:xfrm>
          <a:off x="791100" y="4723966"/>
          <a:ext cx="7375240" cy="472440"/>
        </p:xfrm>
        <a:graphic>
          <a:graphicData uri="http://schemas.openxmlformats.org/drawingml/2006/table">
            <a:tbl>
              <a:tblPr bandRow="1">
                <a:tableStyleId>{5940675A-B579-460E-94D1-54222C63F5DA}</a:tableStyleId>
              </a:tblPr>
              <a:tblGrid>
                <a:gridCol w="826200">
                  <a:extLst>
                    <a:ext uri="{9D8B030D-6E8A-4147-A177-3AD203B41FA5}">
                      <a16:colId xmlns:a16="http://schemas.microsoft.com/office/drawing/2014/main" val="20000"/>
                    </a:ext>
                  </a:extLst>
                </a:gridCol>
                <a:gridCol w="520955">
                  <a:extLst>
                    <a:ext uri="{9D8B030D-6E8A-4147-A177-3AD203B41FA5}">
                      <a16:colId xmlns:a16="http://schemas.microsoft.com/office/drawing/2014/main" val="20001"/>
                    </a:ext>
                  </a:extLst>
                </a:gridCol>
                <a:gridCol w="340200">
                  <a:extLst>
                    <a:ext uri="{9D8B030D-6E8A-4147-A177-3AD203B41FA5}">
                      <a16:colId xmlns:a16="http://schemas.microsoft.com/office/drawing/2014/main" val="20002"/>
                    </a:ext>
                  </a:extLst>
                </a:gridCol>
                <a:gridCol w="520955">
                  <a:extLst>
                    <a:ext uri="{9D8B030D-6E8A-4147-A177-3AD203B41FA5}">
                      <a16:colId xmlns:a16="http://schemas.microsoft.com/office/drawing/2014/main" val="20003"/>
                    </a:ext>
                  </a:extLst>
                </a:gridCol>
                <a:gridCol w="340200">
                  <a:extLst>
                    <a:ext uri="{9D8B030D-6E8A-4147-A177-3AD203B41FA5}">
                      <a16:colId xmlns:a16="http://schemas.microsoft.com/office/drawing/2014/main" val="20004"/>
                    </a:ext>
                  </a:extLst>
                </a:gridCol>
                <a:gridCol w="520955">
                  <a:extLst>
                    <a:ext uri="{9D8B030D-6E8A-4147-A177-3AD203B41FA5}">
                      <a16:colId xmlns:a16="http://schemas.microsoft.com/office/drawing/2014/main" val="20005"/>
                    </a:ext>
                  </a:extLst>
                </a:gridCol>
                <a:gridCol w="340200">
                  <a:extLst>
                    <a:ext uri="{9D8B030D-6E8A-4147-A177-3AD203B41FA5}">
                      <a16:colId xmlns:a16="http://schemas.microsoft.com/office/drawing/2014/main" val="20006"/>
                    </a:ext>
                  </a:extLst>
                </a:gridCol>
                <a:gridCol w="520955">
                  <a:extLst>
                    <a:ext uri="{9D8B030D-6E8A-4147-A177-3AD203B41FA5}">
                      <a16:colId xmlns:a16="http://schemas.microsoft.com/office/drawing/2014/main" val="20007"/>
                    </a:ext>
                  </a:extLst>
                </a:gridCol>
                <a:gridCol w="340200">
                  <a:extLst>
                    <a:ext uri="{9D8B030D-6E8A-4147-A177-3AD203B41FA5}">
                      <a16:colId xmlns:a16="http://schemas.microsoft.com/office/drawing/2014/main" val="20008"/>
                    </a:ext>
                  </a:extLst>
                </a:gridCol>
                <a:gridCol w="520955">
                  <a:extLst>
                    <a:ext uri="{9D8B030D-6E8A-4147-A177-3AD203B41FA5}">
                      <a16:colId xmlns:a16="http://schemas.microsoft.com/office/drawing/2014/main" val="20009"/>
                    </a:ext>
                  </a:extLst>
                </a:gridCol>
                <a:gridCol w="340200">
                  <a:extLst>
                    <a:ext uri="{9D8B030D-6E8A-4147-A177-3AD203B41FA5}">
                      <a16:colId xmlns:a16="http://schemas.microsoft.com/office/drawing/2014/main" val="20010"/>
                    </a:ext>
                  </a:extLst>
                </a:gridCol>
                <a:gridCol w="520955">
                  <a:extLst>
                    <a:ext uri="{9D8B030D-6E8A-4147-A177-3AD203B41FA5}">
                      <a16:colId xmlns:a16="http://schemas.microsoft.com/office/drawing/2014/main" val="20011"/>
                    </a:ext>
                  </a:extLst>
                </a:gridCol>
                <a:gridCol w="340200">
                  <a:extLst>
                    <a:ext uri="{9D8B030D-6E8A-4147-A177-3AD203B41FA5}">
                      <a16:colId xmlns:a16="http://schemas.microsoft.com/office/drawing/2014/main" val="20012"/>
                    </a:ext>
                  </a:extLst>
                </a:gridCol>
                <a:gridCol w="520955">
                  <a:extLst>
                    <a:ext uri="{9D8B030D-6E8A-4147-A177-3AD203B41FA5}">
                      <a16:colId xmlns:a16="http://schemas.microsoft.com/office/drawing/2014/main" val="20013"/>
                    </a:ext>
                  </a:extLst>
                </a:gridCol>
                <a:gridCol w="340200">
                  <a:extLst>
                    <a:ext uri="{9D8B030D-6E8A-4147-A177-3AD203B41FA5}">
                      <a16:colId xmlns:a16="http://schemas.microsoft.com/office/drawing/2014/main" val="20014"/>
                    </a:ext>
                  </a:extLst>
                </a:gridCol>
                <a:gridCol w="520955">
                  <a:extLst>
                    <a:ext uri="{9D8B030D-6E8A-4147-A177-3AD203B41FA5}">
                      <a16:colId xmlns:a16="http://schemas.microsoft.com/office/drawing/2014/main" val="20015"/>
                    </a:ext>
                  </a:extLst>
                </a:gridCol>
              </a:tblGrid>
              <a:tr h="236220">
                <a:tc>
                  <a:txBody>
                    <a:bodyPr/>
                    <a:lstStyle/>
                    <a:p>
                      <a:pPr algn="l"/>
                      <a:r>
                        <a:rPr lang="en-GB" sz="1100" dirty="0"/>
                        <a:t>Placebo</a:t>
                      </a:r>
                    </a:p>
                  </a:txBody>
                  <a:tcPr marL="0" marR="81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3485</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3353</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3243</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2625</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1931</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1285</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758</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251</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36220">
                <a:tc>
                  <a:txBody>
                    <a:bodyPr/>
                    <a:lstStyle/>
                    <a:p>
                      <a:pPr algn="l"/>
                      <a:r>
                        <a:rPr lang="en-GB" sz="1100" baseline="0" dirty="0"/>
                        <a:t>Linagliptin</a:t>
                      </a:r>
                      <a:endParaRPr lang="en-GB" sz="1100" dirty="0"/>
                    </a:p>
                  </a:txBody>
                  <a:tcPr marL="0" marR="8100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3494</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3373</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3254</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2634</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1972</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1306</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778</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100" dirty="0"/>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100" dirty="0"/>
                        <a:t>269</a:t>
                      </a:r>
                    </a:p>
                  </a:txBody>
                  <a:tcPr marL="0" marR="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3" name="Line 7"/>
          <p:cNvSpPr>
            <a:spLocks noChangeShapeType="1"/>
          </p:cNvSpPr>
          <p:nvPr/>
        </p:nvSpPr>
        <p:spPr bwMode="auto">
          <a:xfrm>
            <a:off x="1866901" y="4241537"/>
            <a:ext cx="6044804" cy="0"/>
          </a:xfrm>
          <a:prstGeom prst="line">
            <a:avLst/>
          </a:prstGeom>
          <a:noFill/>
          <a:ln w="1905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783" eaLnBrk="1" fontAlgn="auto" hangingPunct="1">
              <a:spcBef>
                <a:spcPts val="0"/>
              </a:spcBef>
              <a:spcAft>
                <a:spcPts val="0"/>
              </a:spcAft>
              <a:defRPr/>
            </a:pPr>
            <a:endParaRPr lang="en-GB" sz="1350" dirty="0">
              <a:solidFill>
                <a:srgbClr val="5A5A5A"/>
              </a:solidFill>
              <a:latin typeface="Arial" panose="020B0604020202020204"/>
            </a:endParaRPr>
          </a:p>
        </p:txBody>
      </p:sp>
      <p:sp>
        <p:nvSpPr>
          <p:cNvPr id="71" name="TextBox 1"/>
          <p:cNvSpPr txBox="1"/>
          <p:nvPr/>
        </p:nvSpPr>
        <p:spPr>
          <a:xfrm>
            <a:off x="1925834" y="2612140"/>
            <a:ext cx="2245265" cy="299324"/>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892" eaLnBrk="1" fontAlgn="auto" hangingPunct="1">
              <a:spcBef>
                <a:spcPts val="0"/>
              </a:spcBef>
              <a:spcAft>
                <a:spcPts val="0"/>
              </a:spcAft>
              <a:defRPr/>
            </a:pPr>
            <a:r>
              <a:rPr lang="en-GB" sz="1200" i="1" dirty="0">
                <a:solidFill>
                  <a:srgbClr val="5A5A5A"/>
                </a:solidFill>
                <a:latin typeface="Arial" panose="020B0604020202020204"/>
                <a:cs typeface="Arial" panose="020B0604020202020204" pitchFamily="34" charset="0"/>
              </a:rPr>
              <a:t>p</a:t>
            </a:r>
            <a:r>
              <a:rPr lang="en-GB" sz="1200" dirty="0">
                <a:solidFill>
                  <a:srgbClr val="5A5A5A"/>
                </a:solidFill>
                <a:latin typeface="Arial" panose="020B0604020202020204"/>
                <a:cs typeface="Arial" panose="020B0604020202020204" pitchFamily="34" charset="0"/>
              </a:rPr>
              <a:t>&lt;0.001 for non-inferiority</a:t>
            </a:r>
          </a:p>
        </p:txBody>
      </p:sp>
      <p:sp>
        <p:nvSpPr>
          <p:cNvPr id="72" name="TextBox 1"/>
          <p:cNvSpPr txBox="1"/>
          <p:nvPr/>
        </p:nvSpPr>
        <p:spPr>
          <a:xfrm>
            <a:off x="2268020" y="2834274"/>
            <a:ext cx="1560893" cy="299700"/>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342892" eaLnBrk="1" fontAlgn="auto" hangingPunct="1">
              <a:spcBef>
                <a:spcPts val="0"/>
              </a:spcBef>
              <a:spcAft>
                <a:spcPts val="0"/>
              </a:spcAft>
              <a:defRPr/>
            </a:pPr>
            <a:r>
              <a:rPr lang="en-GB" sz="1200" i="1" dirty="0">
                <a:solidFill>
                  <a:srgbClr val="5A5A5A"/>
                </a:solidFill>
                <a:latin typeface="Arial" panose="020B0604020202020204"/>
                <a:cs typeface="Arial" panose="020B0604020202020204" pitchFamily="34" charset="0"/>
              </a:rPr>
              <a:t>p</a:t>
            </a:r>
            <a:r>
              <a:rPr lang="en-GB" sz="1200" dirty="0">
                <a:solidFill>
                  <a:srgbClr val="5A5A5A"/>
                </a:solidFill>
                <a:latin typeface="Arial" panose="020B0604020202020204"/>
                <a:cs typeface="Arial" panose="020B0604020202020204" pitchFamily="34" charset="0"/>
              </a:rPr>
              <a:t>=0.74* for superiority</a:t>
            </a:r>
          </a:p>
        </p:txBody>
      </p:sp>
      <p:grpSp>
        <p:nvGrpSpPr>
          <p:cNvPr id="48" name="Group 47"/>
          <p:cNvGrpSpPr/>
          <p:nvPr/>
        </p:nvGrpSpPr>
        <p:grpSpPr>
          <a:xfrm>
            <a:off x="4452250" y="2234964"/>
            <a:ext cx="2712039" cy="276999"/>
            <a:chOff x="1743391" y="1977085"/>
            <a:chExt cx="3616052" cy="369331"/>
          </a:xfrm>
        </p:grpSpPr>
        <p:grpSp>
          <p:nvGrpSpPr>
            <p:cNvPr id="50" name="Group 49"/>
            <p:cNvGrpSpPr/>
            <p:nvPr/>
          </p:nvGrpSpPr>
          <p:grpSpPr>
            <a:xfrm>
              <a:off x="1743391" y="1977085"/>
              <a:ext cx="1237060" cy="369331"/>
              <a:chOff x="7678474" y="2946111"/>
              <a:chExt cx="1237060" cy="369331"/>
            </a:xfrm>
          </p:grpSpPr>
          <p:cxnSp>
            <p:nvCxnSpPr>
              <p:cNvPr id="67" name="Straight Connector 66"/>
              <p:cNvCxnSpPr/>
              <p:nvPr/>
            </p:nvCxnSpPr>
            <p:spPr>
              <a:xfrm>
                <a:off x="7678474" y="3112997"/>
                <a:ext cx="263617" cy="0"/>
              </a:xfrm>
              <a:prstGeom prst="line">
                <a:avLst/>
              </a:prstGeom>
              <a:noFill/>
              <a:ln w="19050" algn="ctr">
                <a:solidFill>
                  <a:srgbClr val="828282"/>
                </a:solidFill>
                <a:miter lim="800000"/>
                <a:headEnd/>
                <a:tailEnd/>
              </a:ln>
              <a:effectLst/>
            </p:spPr>
          </p:cxnSp>
          <p:sp>
            <p:nvSpPr>
              <p:cNvPr id="68" name="TextBox 67"/>
              <p:cNvSpPr txBox="1"/>
              <p:nvPr/>
            </p:nvSpPr>
            <p:spPr>
              <a:xfrm>
                <a:off x="7931931" y="2946111"/>
                <a:ext cx="983603" cy="369331"/>
              </a:xfrm>
              <a:prstGeom prst="rect">
                <a:avLst/>
              </a:prstGeom>
              <a:noFill/>
            </p:spPr>
            <p:txBody>
              <a:bodyPr wrap="none" rtlCol="0">
                <a:spAutoFit/>
              </a:bodyPr>
              <a:lstStyle/>
              <a:p>
                <a:pPr defTabSz="342892" eaLnBrk="1" fontAlgn="auto" hangingPunct="1">
                  <a:spcBef>
                    <a:spcPts val="0"/>
                  </a:spcBef>
                  <a:spcAft>
                    <a:spcPts val="0"/>
                  </a:spcAft>
                  <a:defRPr/>
                </a:pPr>
                <a:r>
                  <a:rPr lang="en-GB" sz="1200" dirty="0">
                    <a:solidFill>
                      <a:srgbClr val="5A5A5A"/>
                    </a:solidFill>
                    <a:latin typeface="Arial" panose="020B0604020202020204"/>
                  </a:rPr>
                  <a:t>Placebo</a:t>
                </a:r>
              </a:p>
            </p:txBody>
          </p:sp>
        </p:grpSp>
        <p:grpSp>
          <p:nvGrpSpPr>
            <p:cNvPr id="54" name="Group 53"/>
            <p:cNvGrpSpPr/>
            <p:nvPr/>
          </p:nvGrpSpPr>
          <p:grpSpPr>
            <a:xfrm>
              <a:off x="3652025" y="1977085"/>
              <a:ext cx="1707418" cy="369331"/>
              <a:chOff x="7860349" y="3201111"/>
              <a:chExt cx="1707418" cy="369331"/>
            </a:xfrm>
          </p:grpSpPr>
          <p:cxnSp>
            <p:nvCxnSpPr>
              <p:cNvPr id="62" name="Straight Connector 61"/>
              <p:cNvCxnSpPr/>
              <p:nvPr/>
            </p:nvCxnSpPr>
            <p:spPr>
              <a:xfrm>
                <a:off x="7860349" y="3367997"/>
                <a:ext cx="263617" cy="0"/>
              </a:xfrm>
              <a:prstGeom prst="line">
                <a:avLst/>
              </a:prstGeom>
              <a:noFill/>
              <a:ln w="19050" algn="ctr">
                <a:solidFill>
                  <a:srgbClr val="8F3089"/>
                </a:solidFill>
                <a:miter lim="800000"/>
                <a:headEnd/>
                <a:tailEnd/>
              </a:ln>
              <a:effectLst/>
            </p:spPr>
          </p:cxnSp>
          <p:sp>
            <p:nvSpPr>
              <p:cNvPr id="65" name="TextBox 64"/>
              <p:cNvSpPr txBox="1"/>
              <p:nvPr/>
            </p:nvSpPr>
            <p:spPr>
              <a:xfrm>
                <a:off x="8113809" y="3201111"/>
                <a:ext cx="1453958" cy="369331"/>
              </a:xfrm>
              <a:prstGeom prst="rect">
                <a:avLst/>
              </a:prstGeom>
              <a:noFill/>
            </p:spPr>
            <p:txBody>
              <a:bodyPr wrap="square" rtlCol="0">
                <a:spAutoFit/>
              </a:bodyPr>
              <a:lstStyle/>
              <a:p>
                <a:pPr defTabSz="342892" eaLnBrk="1" fontAlgn="auto" hangingPunct="1">
                  <a:spcBef>
                    <a:spcPts val="0"/>
                  </a:spcBef>
                  <a:spcAft>
                    <a:spcPts val="0"/>
                  </a:spcAft>
                  <a:defRPr/>
                </a:pPr>
                <a:r>
                  <a:rPr lang="en-GB" sz="1200" dirty="0">
                    <a:solidFill>
                      <a:srgbClr val="5A5A5A"/>
                    </a:solidFill>
                    <a:latin typeface="Arial" panose="020B0604020202020204"/>
                  </a:rPr>
                  <a:t>Linagliptin</a:t>
                </a:r>
              </a:p>
            </p:txBody>
          </p:sp>
        </p:grpSp>
      </p:grpSp>
      <p:sp>
        <p:nvSpPr>
          <p:cNvPr id="69" name="TextBox 68"/>
          <p:cNvSpPr txBox="1"/>
          <p:nvPr/>
        </p:nvSpPr>
        <p:spPr>
          <a:xfrm>
            <a:off x="7863850" y="3071294"/>
            <a:ext cx="1019831" cy="276999"/>
          </a:xfrm>
          <a:prstGeom prst="rect">
            <a:avLst/>
          </a:prstGeom>
          <a:noFill/>
        </p:spPr>
        <p:txBody>
          <a:bodyPr wrap="none" rtlCol="0">
            <a:spAutoFit/>
          </a:bodyPr>
          <a:lstStyle/>
          <a:p>
            <a:pPr defTabSz="342892" eaLnBrk="1" fontAlgn="auto" hangingPunct="1">
              <a:spcBef>
                <a:spcPts val="0"/>
              </a:spcBef>
              <a:spcAft>
                <a:spcPts val="0"/>
              </a:spcAft>
              <a:defRPr/>
            </a:pPr>
            <a:r>
              <a:rPr lang="en-GB" sz="1200" dirty="0">
                <a:solidFill>
                  <a:srgbClr val="828282"/>
                </a:solidFill>
                <a:latin typeface="Arial" panose="020B0604020202020204"/>
              </a:rPr>
              <a:t>420 patients</a:t>
            </a:r>
          </a:p>
        </p:txBody>
      </p:sp>
      <p:sp>
        <p:nvSpPr>
          <p:cNvPr id="70" name="TextBox 69"/>
          <p:cNvSpPr txBox="1"/>
          <p:nvPr/>
        </p:nvSpPr>
        <p:spPr>
          <a:xfrm>
            <a:off x="7863848" y="2880849"/>
            <a:ext cx="1090470" cy="276999"/>
          </a:xfrm>
          <a:prstGeom prst="rect">
            <a:avLst/>
          </a:prstGeom>
          <a:noFill/>
        </p:spPr>
        <p:txBody>
          <a:bodyPr wrap="square" rtlCol="0">
            <a:spAutoFit/>
          </a:bodyPr>
          <a:lstStyle/>
          <a:p>
            <a:pPr defTabSz="342892" eaLnBrk="1" fontAlgn="auto" hangingPunct="1">
              <a:spcBef>
                <a:spcPts val="0"/>
              </a:spcBef>
              <a:spcAft>
                <a:spcPts val="0"/>
              </a:spcAft>
              <a:defRPr/>
            </a:pPr>
            <a:r>
              <a:rPr lang="en-GB" sz="1200" dirty="0">
                <a:solidFill>
                  <a:srgbClr val="8F3089"/>
                </a:solidFill>
                <a:latin typeface="Arial" panose="020B0604020202020204"/>
              </a:rPr>
              <a:t>434 patients</a:t>
            </a:r>
          </a:p>
        </p:txBody>
      </p:sp>
      <p:sp>
        <p:nvSpPr>
          <p:cNvPr id="73" name="Rectangle 72">
            <a:extLst>
              <a:ext uri="{FF2B5EF4-FFF2-40B4-BE49-F238E27FC236}">
                <a16:creationId xmlns:a16="http://schemas.microsoft.com/office/drawing/2014/main" id="{C30A2548-63F6-41C2-88DA-2BB966E402C1}"/>
              </a:ext>
            </a:extLst>
          </p:cNvPr>
          <p:cNvSpPr/>
          <p:nvPr/>
        </p:nvSpPr>
        <p:spPr>
          <a:xfrm>
            <a:off x="7762815" y="2262335"/>
            <a:ext cx="1135726" cy="406355"/>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eaLnBrk="1" fontAlgn="auto" hangingPunct="1">
              <a:spcBef>
                <a:spcPts val="0"/>
              </a:spcBef>
              <a:spcAft>
                <a:spcPts val="0"/>
              </a:spcAft>
              <a:defRPr/>
            </a:pPr>
            <a:r>
              <a:rPr lang="en-GB" sz="1200" dirty="0">
                <a:solidFill>
                  <a:srgbClr val="8F3089"/>
                </a:solidFill>
                <a:latin typeface="Arial" panose="020B0604020202020204"/>
              </a:rPr>
              <a:t>Rate:</a:t>
            </a:r>
          </a:p>
          <a:p>
            <a:pPr algn="ctr" defTabSz="457189" eaLnBrk="1" fontAlgn="auto" hangingPunct="1">
              <a:spcBef>
                <a:spcPts val="0"/>
              </a:spcBef>
              <a:spcAft>
                <a:spcPts val="0"/>
              </a:spcAft>
              <a:defRPr/>
            </a:pPr>
            <a:r>
              <a:rPr lang="en-GB" sz="1200" dirty="0">
                <a:solidFill>
                  <a:srgbClr val="8F3089"/>
                </a:solidFill>
                <a:latin typeface="Arial" panose="020B0604020202020204"/>
              </a:rPr>
              <a:t>5.77/100 PY</a:t>
            </a:r>
          </a:p>
        </p:txBody>
      </p:sp>
      <p:sp>
        <p:nvSpPr>
          <p:cNvPr id="74" name="Rectangle 73">
            <a:extLst>
              <a:ext uri="{FF2B5EF4-FFF2-40B4-BE49-F238E27FC236}">
                <a16:creationId xmlns:a16="http://schemas.microsoft.com/office/drawing/2014/main" id="{150F3E4E-E7C4-40AB-B9A9-353E93A527E5}"/>
              </a:ext>
            </a:extLst>
          </p:cNvPr>
          <p:cNvSpPr/>
          <p:nvPr/>
        </p:nvSpPr>
        <p:spPr>
          <a:xfrm>
            <a:off x="7762815" y="3523877"/>
            <a:ext cx="1135726" cy="406355"/>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eaLnBrk="1" fontAlgn="auto" hangingPunct="1">
              <a:spcBef>
                <a:spcPts val="0"/>
              </a:spcBef>
              <a:spcAft>
                <a:spcPts val="0"/>
              </a:spcAft>
              <a:defRPr/>
            </a:pPr>
            <a:r>
              <a:rPr lang="en-GB" sz="1200" dirty="0">
                <a:solidFill>
                  <a:srgbClr val="828282"/>
                </a:solidFill>
                <a:latin typeface="Arial" panose="020B0604020202020204"/>
              </a:rPr>
              <a:t>Rate:</a:t>
            </a:r>
          </a:p>
          <a:p>
            <a:pPr algn="ctr" defTabSz="457189" eaLnBrk="1" fontAlgn="auto" hangingPunct="1">
              <a:spcBef>
                <a:spcPts val="0"/>
              </a:spcBef>
              <a:spcAft>
                <a:spcPts val="0"/>
              </a:spcAft>
              <a:defRPr/>
            </a:pPr>
            <a:r>
              <a:rPr lang="en-GB" sz="1200" dirty="0">
                <a:solidFill>
                  <a:srgbClr val="828282"/>
                </a:solidFill>
                <a:latin typeface="Arial" panose="020B0604020202020204"/>
              </a:rPr>
              <a:t>5.63/100 PY</a:t>
            </a:r>
          </a:p>
        </p:txBody>
      </p:sp>
      <p:sp>
        <p:nvSpPr>
          <p:cNvPr id="77" name="TextBox 76">
            <a:extLst>
              <a:ext uri="{FF2B5EF4-FFF2-40B4-BE49-F238E27FC236}">
                <a16:creationId xmlns:a16="http://schemas.microsoft.com/office/drawing/2014/main" id="{437556E9-865D-4E09-A42D-D4CB73B0D1C0}"/>
              </a:ext>
            </a:extLst>
          </p:cNvPr>
          <p:cNvSpPr txBox="1"/>
          <p:nvPr/>
        </p:nvSpPr>
        <p:spPr>
          <a:xfrm rot="16200000">
            <a:off x="407880" y="3187804"/>
            <a:ext cx="1861408" cy="276999"/>
          </a:xfrm>
          <a:prstGeom prst="rect">
            <a:avLst/>
          </a:prstGeom>
          <a:noFill/>
        </p:spPr>
        <p:txBody>
          <a:bodyPr wrap="none" rtlCol="0">
            <a:spAutoFit/>
          </a:bodyPr>
          <a:lstStyle/>
          <a:p>
            <a:pPr algn="ctr" defTabSz="342892" eaLnBrk="1" fontAlgn="auto" hangingPunct="1">
              <a:spcBef>
                <a:spcPts val="0"/>
              </a:spcBef>
              <a:spcAft>
                <a:spcPts val="0"/>
              </a:spcAft>
              <a:defRPr/>
            </a:pPr>
            <a:r>
              <a:rPr lang="en-GB" sz="1200" b="1" dirty="0">
                <a:solidFill>
                  <a:srgbClr val="5A5A5A"/>
                </a:solidFill>
                <a:latin typeface="Arial" panose="020B0604020202020204"/>
                <a:cs typeface="Arial" panose="020B0604020202020204" pitchFamily="34" charset="0"/>
              </a:rPr>
              <a:t>Patients with event (%)</a:t>
            </a:r>
          </a:p>
        </p:txBody>
      </p:sp>
      <p:sp>
        <p:nvSpPr>
          <p:cNvPr id="78" name="TextBox 77">
            <a:extLst>
              <a:ext uri="{FF2B5EF4-FFF2-40B4-BE49-F238E27FC236}">
                <a16:creationId xmlns:a16="http://schemas.microsoft.com/office/drawing/2014/main" id="{B6E742F7-18DA-4D04-B705-08AE8A8D08BF}"/>
              </a:ext>
            </a:extLst>
          </p:cNvPr>
          <p:cNvSpPr txBox="1"/>
          <p:nvPr/>
        </p:nvSpPr>
        <p:spPr>
          <a:xfrm>
            <a:off x="718524" y="4505086"/>
            <a:ext cx="835485" cy="253916"/>
          </a:xfrm>
          <a:prstGeom prst="rect">
            <a:avLst/>
          </a:prstGeom>
          <a:noFill/>
        </p:spPr>
        <p:txBody>
          <a:bodyPr wrap="none" rtlCol="0">
            <a:spAutoFit/>
          </a:bodyPr>
          <a:lstStyle/>
          <a:p>
            <a:pPr defTabSz="685783" eaLnBrk="1" fontAlgn="auto" hangingPunct="1">
              <a:spcBef>
                <a:spcPts val="0"/>
              </a:spcBef>
              <a:spcAft>
                <a:spcPts val="0"/>
              </a:spcAft>
              <a:defRPr/>
            </a:pPr>
            <a:r>
              <a:rPr lang="en-GB" sz="1050" b="1" dirty="0">
                <a:solidFill>
                  <a:srgbClr val="5A5A5A"/>
                </a:solidFill>
                <a:latin typeface="Arial" panose="020B0604020202020204"/>
              </a:rPr>
              <a:t>No. at risk</a:t>
            </a:r>
          </a:p>
        </p:txBody>
      </p:sp>
      <p:sp>
        <p:nvSpPr>
          <p:cNvPr id="4" name="Rectangle 3"/>
          <p:cNvSpPr/>
          <p:nvPr/>
        </p:nvSpPr>
        <p:spPr>
          <a:xfrm>
            <a:off x="744069" y="6385700"/>
            <a:ext cx="4025461" cy="246221"/>
          </a:xfrm>
          <a:prstGeom prst="rect">
            <a:avLst/>
          </a:prstGeom>
        </p:spPr>
        <p:txBody>
          <a:bodyPr wrap="none">
            <a:spAutoFit/>
          </a:bodyPr>
          <a:lstStyle/>
          <a:p>
            <a:pPr defTabSz="685783" eaLnBrk="1" fontAlgn="auto" hangingPunct="1">
              <a:spcBef>
                <a:spcPts val="0"/>
              </a:spcBef>
              <a:spcAft>
                <a:spcPts val="0"/>
              </a:spcAft>
              <a:defRPr/>
            </a:pPr>
            <a:r>
              <a:rPr lang="nl-NL" sz="1000" dirty="0" err="1"/>
              <a:t>Circulation</a:t>
            </a:r>
            <a:r>
              <a:rPr lang="nl-NL" sz="1000" dirty="0"/>
              <a:t>. 2019;139:351–361. DOI: 10.1161/CIRCULATIONAHA.118.038352</a:t>
            </a:r>
            <a:endParaRPr lang="en-GB" sz="1000" dirty="0">
              <a:solidFill>
                <a:srgbClr val="5A5A5A">
                  <a:lumMod val="60000"/>
                  <a:lumOff val="40000"/>
                </a:srgbClr>
              </a:solidFill>
              <a:latin typeface="Arial" panose="020B0604020202020204"/>
            </a:endParaRPr>
          </a:p>
        </p:txBody>
      </p:sp>
    </p:spTree>
    <p:extLst>
      <p:ext uri="{BB962C8B-B14F-4D97-AF65-F5344CB8AC3E}">
        <p14:creationId xmlns:p14="http://schemas.microsoft.com/office/powerpoint/2010/main" val="2572226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5" y="197427"/>
            <a:ext cx="5703888" cy="847725"/>
          </a:xfrm>
        </p:spPr>
        <p:txBody>
          <a:bodyPr>
            <a:noAutofit/>
          </a:bodyPr>
          <a:lstStyle/>
          <a:p>
            <a:r>
              <a:rPr lang="en-GB" sz="2400" dirty="0"/>
              <a:t>Cardiovasculaire </a:t>
            </a:r>
            <a:r>
              <a:rPr lang="en-GB" sz="2400" dirty="0" err="1"/>
              <a:t>veiligheid</a:t>
            </a:r>
            <a:r>
              <a:rPr lang="en-GB" sz="2400" dirty="0"/>
              <a:t> DPP-4 remmers</a:t>
            </a:r>
          </a:p>
        </p:txBody>
      </p:sp>
      <p:sp>
        <p:nvSpPr>
          <p:cNvPr id="4" name="Content Placeholder 3"/>
          <p:cNvSpPr>
            <a:spLocks noGrp="1"/>
          </p:cNvSpPr>
          <p:nvPr>
            <p:ph idx="1"/>
          </p:nvPr>
        </p:nvSpPr>
        <p:spPr>
          <a:xfrm>
            <a:off x="358775" y="1612182"/>
            <a:ext cx="8434388" cy="4865687"/>
          </a:xfrm>
        </p:spPr>
        <p:txBody>
          <a:bodyPr/>
          <a:lstStyle/>
          <a:p>
            <a:pPr marL="342900" indent="-342900">
              <a:buClr>
                <a:schemeClr val="tx1"/>
              </a:buClr>
              <a:buFont typeface="Arial" panose="020B0604020202020204" pitchFamily="34" charset="0"/>
              <a:buChar char="•"/>
            </a:pPr>
            <a:r>
              <a:rPr lang="nl-NL" dirty="0" smtClean="0"/>
              <a:t>Cardiovasculaire veiligheid alle DPP-4 remmers aangetoond</a:t>
            </a:r>
          </a:p>
          <a:p>
            <a:pPr marL="342900" indent="-342900">
              <a:buClr>
                <a:schemeClr val="tx1"/>
              </a:buClr>
              <a:buFont typeface="Arial" panose="020B0604020202020204" pitchFamily="34" charset="0"/>
              <a:buChar char="•"/>
            </a:pPr>
            <a:r>
              <a:rPr lang="nl-NL" dirty="0" smtClean="0"/>
              <a:t>Geen superioriteit aangetoond</a:t>
            </a:r>
          </a:p>
          <a:p>
            <a:pPr marL="342900" indent="-342900">
              <a:buClr>
                <a:schemeClr val="tx1"/>
              </a:buClr>
              <a:buFont typeface="Arial" panose="020B0604020202020204" pitchFamily="34" charset="0"/>
              <a:buChar char="•"/>
            </a:pPr>
            <a:r>
              <a:rPr lang="nl-NL" dirty="0" smtClean="0"/>
              <a:t>In 1 studie werd er een mogelijk HF signaal gezien (</a:t>
            </a:r>
            <a:r>
              <a:rPr lang="nl-NL" dirty="0" err="1" smtClean="0"/>
              <a:t>saxagliptine</a:t>
            </a:r>
            <a:r>
              <a:rPr lang="nl-NL" dirty="0" smtClean="0"/>
              <a:t>)</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399060016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b="1"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dirty="0" smtClean="0"/>
              <a:t>Richtlijnen</a:t>
            </a:r>
            <a:endParaRPr lang="nl-NL" dirty="0"/>
          </a:p>
          <a:p>
            <a:pPr marL="257175" indent="-257175">
              <a:buClr>
                <a:schemeClr val="tx2"/>
              </a:buClr>
              <a:buFont typeface="Arial" panose="020B0604020202020204" pitchFamily="34" charset="0"/>
              <a:buChar char="•"/>
            </a:pPr>
            <a:r>
              <a:rPr lang="nl-NL" dirty="0"/>
              <a:t>Implicaties voor de praktijk en conclusies</a:t>
            </a:r>
          </a:p>
          <a:p>
            <a:pPr>
              <a:buClr>
                <a:schemeClr val="tx2"/>
              </a:buClr>
            </a:pPr>
            <a:endParaRPr lang="nl-NL" dirty="0"/>
          </a:p>
        </p:txBody>
      </p:sp>
    </p:spTree>
    <p:extLst>
      <p:ext uri="{BB962C8B-B14F-4D97-AF65-F5344CB8AC3E}">
        <p14:creationId xmlns:p14="http://schemas.microsoft.com/office/powerpoint/2010/main" val="4221910377"/>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Overzicht</a:t>
            </a:r>
            <a:r>
              <a:rPr lang="en-GB" dirty="0"/>
              <a:t> DPP-4 </a:t>
            </a:r>
            <a:r>
              <a:rPr lang="en-GB" dirty="0" err="1"/>
              <a:t>remmer</a:t>
            </a:r>
            <a:endParaRPr lang="nl-NL" dirty="0"/>
          </a:p>
        </p:txBody>
      </p:sp>
      <p:sp>
        <p:nvSpPr>
          <p:cNvPr id="3" name="Content Placeholder 2"/>
          <p:cNvSpPr>
            <a:spLocks noGrp="1"/>
          </p:cNvSpPr>
          <p:nvPr>
            <p:ph idx="1"/>
          </p:nvPr>
        </p:nvSpPr>
        <p:spPr/>
        <p:txBody>
          <a:bodyPr/>
          <a:lstStyle/>
          <a:p>
            <a:pPr marL="0" indent="0">
              <a:lnSpc>
                <a:spcPct val="120000"/>
              </a:lnSpc>
              <a:spcBef>
                <a:spcPts val="0"/>
              </a:spcBef>
              <a:buNone/>
            </a:pPr>
            <a:r>
              <a:rPr lang="nl-NL" dirty="0">
                <a:cs typeface="Calibri"/>
              </a:rPr>
              <a:t>Effect</a:t>
            </a:r>
          </a:p>
          <a:p>
            <a:pPr>
              <a:lnSpc>
                <a:spcPct val="120000"/>
              </a:lnSpc>
              <a:spcBef>
                <a:spcPts val="0"/>
              </a:spcBef>
              <a:buClr>
                <a:schemeClr val="tx1"/>
              </a:buClr>
              <a:buFont typeface="Wingdings" panose="05000000000000000000" pitchFamily="2" charset="2"/>
              <a:buChar char="§"/>
            </a:pPr>
            <a:r>
              <a:rPr lang="nl-NL" dirty="0">
                <a:cs typeface="Calibri"/>
              </a:rPr>
              <a:t>HbA</a:t>
            </a:r>
            <a:r>
              <a:rPr lang="nl-NL" baseline="-25000" dirty="0">
                <a:cs typeface="Calibri"/>
              </a:rPr>
              <a:t>1c</a:t>
            </a:r>
            <a:r>
              <a:rPr lang="nl-NL" dirty="0">
                <a:cs typeface="Calibri"/>
              </a:rPr>
              <a:t> daling ± 7-9 mmol/mol</a:t>
            </a:r>
          </a:p>
          <a:p>
            <a:pPr marL="0" indent="0">
              <a:lnSpc>
                <a:spcPct val="120000"/>
              </a:lnSpc>
              <a:spcBef>
                <a:spcPts val="0"/>
              </a:spcBef>
              <a:buNone/>
            </a:pPr>
            <a:endParaRPr lang="nl-NL" dirty="0">
              <a:cs typeface="Calibri"/>
            </a:endParaRPr>
          </a:p>
          <a:p>
            <a:pPr marL="0" indent="0">
              <a:lnSpc>
                <a:spcPct val="120000"/>
              </a:lnSpc>
              <a:spcBef>
                <a:spcPts val="0"/>
              </a:spcBef>
              <a:buNone/>
            </a:pPr>
            <a:r>
              <a:rPr lang="nl-NL" dirty="0">
                <a:cs typeface="Calibri"/>
              </a:rPr>
              <a:t>Bijwerkingen</a:t>
            </a:r>
          </a:p>
          <a:p>
            <a:pPr>
              <a:lnSpc>
                <a:spcPct val="120000"/>
              </a:lnSpc>
              <a:spcBef>
                <a:spcPts val="0"/>
              </a:spcBef>
            </a:pPr>
            <a:r>
              <a:rPr lang="nl-NL" dirty="0">
                <a:cs typeface="Calibri"/>
              </a:rPr>
              <a:t>Hypoglykemieën met name bij patiënten die gelijktijdig SU-derivaten of insuline gebruiken</a:t>
            </a:r>
          </a:p>
          <a:p>
            <a:pPr>
              <a:lnSpc>
                <a:spcPct val="120000"/>
              </a:lnSpc>
              <a:spcBef>
                <a:spcPts val="0"/>
              </a:spcBef>
              <a:buFont typeface="Wingdings" panose="05000000000000000000" pitchFamily="2" charset="2"/>
              <a:buChar char="§"/>
            </a:pPr>
            <a:endParaRPr lang="nl-NL" dirty="0">
              <a:cs typeface="Calibri"/>
            </a:endParaRPr>
          </a:p>
          <a:p>
            <a:pPr marL="0" indent="0">
              <a:lnSpc>
                <a:spcPct val="120000"/>
              </a:lnSpc>
              <a:spcBef>
                <a:spcPts val="0"/>
              </a:spcBef>
              <a:buNone/>
            </a:pPr>
            <a:r>
              <a:rPr lang="nl-NL" dirty="0">
                <a:cs typeface="Calibri"/>
              </a:rPr>
              <a:t>Cardiovasculaire veiligheid aangetoond</a:t>
            </a:r>
          </a:p>
          <a:p>
            <a:endParaRPr lang="nl-NL" dirty="0"/>
          </a:p>
        </p:txBody>
      </p:sp>
    </p:spTree>
    <p:extLst>
      <p:ext uri="{BB962C8B-B14F-4D97-AF65-F5344CB8AC3E}">
        <p14:creationId xmlns:p14="http://schemas.microsoft.com/office/powerpoint/2010/main" val="3842680620"/>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sz="2400" dirty="0" smtClean="0"/>
              <a:t>Agenda</a:t>
            </a:r>
            <a:endParaRPr lang="nl-NL" sz="2400"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sz="1800" dirty="0" smtClean="0"/>
              <a:t>Inleiding</a:t>
            </a:r>
          </a:p>
          <a:p>
            <a:pPr marL="257175" indent="-257175">
              <a:buClr>
                <a:schemeClr val="tx2"/>
              </a:buClr>
              <a:buFont typeface="Arial" panose="020B0604020202020204" pitchFamily="34" charset="0"/>
              <a:buChar char="•"/>
            </a:pPr>
            <a:r>
              <a:rPr lang="nl-NL" sz="1800" dirty="0" smtClean="0"/>
              <a:t>Diabetes en cardiovasculaire complicaties</a:t>
            </a:r>
          </a:p>
          <a:p>
            <a:pPr marL="257175" indent="-257175">
              <a:buClr>
                <a:schemeClr val="tx2"/>
              </a:buClr>
              <a:buFont typeface="Arial" panose="020B0604020202020204" pitchFamily="34" charset="0"/>
              <a:buChar char="•"/>
            </a:pPr>
            <a:r>
              <a:rPr lang="nl-NL" sz="1800" dirty="0" smtClean="0"/>
              <a:t>Effect strikte HbA1c controle</a:t>
            </a:r>
          </a:p>
          <a:p>
            <a:pPr marL="257175" indent="-257175">
              <a:buClr>
                <a:schemeClr val="tx2"/>
              </a:buClr>
              <a:buFont typeface="Arial" panose="020B0604020202020204" pitchFamily="34" charset="0"/>
              <a:buChar char="•"/>
            </a:pPr>
            <a:r>
              <a:rPr lang="nl-NL" sz="1800" dirty="0" smtClean="0"/>
              <a:t>Uitkomsten metformine en SU derivaten</a:t>
            </a:r>
          </a:p>
          <a:p>
            <a:pPr marL="257175" indent="-257175">
              <a:buClr>
                <a:schemeClr val="tx2"/>
              </a:buClr>
              <a:buFont typeface="Arial" panose="020B0604020202020204" pitchFamily="34" charset="0"/>
              <a:buChar char="•"/>
            </a:pPr>
            <a:r>
              <a:rPr lang="nl-NL" sz="1800" dirty="0" smtClean="0"/>
              <a:t>CVOT</a:t>
            </a:r>
          </a:p>
          <a:p>
            <a:pPr marL="257175" indent="-257175">
              <a:buClr>
                <a:schemeClr val="tx2"/>
              </a:buClr>
              <a:buFont typeface="Arial" panose="020B0604020202020204" pitchFamily="34" charset="0"/>
              <a:buChar char="•"/>
            </a:pPr>
            <a:r>
              <a:rPr lang="nl-NL" sz="1800" b="1" dirty="0" smtClean="0"/>
              <a:t>Uitkomsten nieuwere middelen</a:t>
            </a:r>
          </a:p>
          <a:p>
            <a:pPr marL="464344" lvl="1" indent="-257175">
              <a:buClr>
                <a:schemeClr val="tx2"/>
              </a:buClr>
              <a:buFont typeface="Arial" panose="020B0604020202020204" pitchFamily="34" charset="0"/>
              <a:buChar char="•"/>
            </a:pPr>
            <a:r>
              <a:rPr lang="nl-NL" sz="1800" dirty="0" smtClean="0"/>
              <a:t>DPP-4 remmers</a:t>
            </a:r>
          </a:p>
          <a:p>
            <a:pPr marL="464344" lvl="1" indent="-257175">
              <a:buClr>
                <a:schemeClr val="tx2"/>
              </a:buClr>
              <a:buFont typeface="Arial" panose="020B0604020202020204" pitchFamily="34" charset="0"/>
              <a:buChar char="•"/>
            </a:pPr>
            <a:r>
              <a:rPr lang="nl-NL" sz="1800" b="1" dirty="0" smtClean="0"/>
              <a:t>GLP-1 agonisten</a:t>
            </a:r>
          </a:p>
          <a:p>
            <a:pPr marL="464344" lvl="1" indent="-257175">
              <a:buClr>
                <a:schemeClr val="tx2"/>
              </a:buClr>
              <a:buFont typeface="Arial" panose="020B0604020202020204" pitchFamily="34" charset="0"/>
              <a:buChar char="•"/>
            </a:pPr>
            <a:r>
              <a:rPr lang="nl-NL" sz="1800" dirty="0" smtClean="0"/>
              <a:t>SGLT-2 remmers</a:t>
            </a:r>
          </a:p>
          <a:p>
            <a:pPr marL="257175" indent="-257175">
              <a:buClr>
                <a:schemeClr val="tx2"/>
              </a:buClr>
              <a:buFont typeface="Arial" panose="020B0604020202020204" pitchFamily="34" charset="0"/>
              <a:buChar char="•"/>
            </a:pPr>
            <a:r>
              <a:rPr lang="nl-NL" sz="1800" dirty="0" smtClean="0"/>
              <a:t>Richtlijnen</a:t>
            </a:r>
          </a:p>
          <a:p>
            <a:pPr marL="257175" indent="-257175">
              <a:buClr>
                <a:schemeClr val="tx2"/>
              </a:buClr>
              <a:buFont typeface="Arial" panose="020B0604020202020204" pitchFamily="34" charset="0"/>
              <a:buChar char="•"/>
            </a:pPr>
            <a:r>
              <a:rPr lang="nl-NL" sz="1800" dirty="0"/>
              <a:t>Implicaties voor de praktijk en conclusies</a:t>
            </a:r>
          </a:p>
          <a:p>
            <a:pPr marL="257175" indent="-257175">
              <a:buClr>
                <a:schemeClr val="tx2"/>
              </a:buClr>
              <a:buFont typeface="Arial" panose="020B0604020202020204" pitchFamily="34" charset="0"/>
              <a:buChar char="•"/>
            </a:pPr>
            <a:endParaRPr lang="nl-NL" dirty="0"/>
          </a:p>
        </p:txBody>
      </p:sp>
    </p:spTree>
    <p:extLst>
      <p:ext uri="{BB962C8B-B14F-4D97-AF65-F5344CB8AC3E}">
        <p14:creationId xmlns:p14="http://schemas.microsoft.com/office/powerpoint/2010/main" val="178670327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415636" y="2405572"/>
            <a:ext cx="8113582" cy="1362075"/>
          </a:xfrm>
        </p:spPr>
        <p:txBody>
          <a:bodyPr/>
          <a:lstStyle/>
          <a:p>
            <a:r>
              <a:rPr lang="nl-NL" dirty="0" smtClean="0"/>
              <a:t>Werkingsmechanisme GLP-1</a:t>
            </a:r>
            <a:endParaRPr lang="nl-NL" dirty="0"/>
          </a:p>
        </p:txBody>
      </p:sp>
    </p:spTree>
    <p:extLst>
      <p:ext uri="{BB962C8B-B14F-4D97-AF65-F5344CB8AC3E}">
        <p14:creationId xmlns:p14="http://schemas.microsoft.com/office/powerpoint/2010/main" val="3550521705"/>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02B88-999F-43D8-943D-40138EBB273D}"/>
              </a:ext>
            </a:extLst>
          </p:cNvPr>
          <p:cNvSpPr>
            <a:spLocks noGrp="1"/>
          </p:cNvSpPr>
          <p:nvPr>
            <p:ph type="title"/>
          </p:nvPr>
        </p:nvSpPr>
        <p:spPr>
          <a:xfrm>
            <a:off x="587133" y="10495"/>
            <a:ext cx="5703888" cy="847725"/>
          </a:xfrm>
        </p:spPr>
        <p:txBody>
          <a:bodyPr>
            <a:normAutofit/>
          </a:bodyPr>
          <a:lstStyle/>
          <a:p>
            <a:r>
              <a:rPr lang="nl-NL" dirty="0"/>
              <a:t>GLP1 in het lichaam</a:t>
            </a:r>
          </a:p>
        </p:txBody>
      </p:sp>
      <p:grpSp>
        <p:nvGrpSpPr>
          <p:cNvPr id="47" name="GRID" hidden="1">
            <a:extLst>
              <a:ext uri="{FF2B5EF4-FFF2-40B4-BE49-F238E27FC236}">
                <a16:creationId xmlns:a16="http://schemas.microsoft.com/office/drawing/2014/main" id="{0A638CFF-D230-4DD3-A34B-DDD10B47D4E8}"/>
              </a:ext>
            </a:extLst>
          </p:cNvPr>
          <p:cNvGrpSpPr/>
          <p:nvPr/>
        </p:nvGrpSpPr>
        <p:grpSpPr>
          <a:xfrm>
            <a:off x="61" y="855118"/>
            <a:ext cx="9150113" cy="5145632"/>
            <a:chOff x="0" y="-2842"/>
            <a:chExt cx="12204917" cy="6860842"/>
          </a:xfrm>
        </p:grpSpPr>
        <p:sp>
          <p:nvSpPr>
            <p:cNvPr id="48" name="Rechthoek 47">
              <a:extLst>
                <a:ext uri="{FF2B5EF4-FFF2-40B4-BE49-F238E27FC236}">
                  <a16:creationId xmlns:a16="http://schemas.microsoft.com/office/drawing/2014/main" id="{28AEA087-B4D3-4FCB-9F7B-CDD2C7782249}"/>
                </a:ext>
              </a:extLst>
            </p:cNvPr>
            <p:cNvSpPr/>
            <p:nvPr/>
          </p:nvSpPr>
          <p:spPr>
            <a:xfrm>
              <a:off x="0" y="5542974"/>
              <a:ext cx="12196763" cy="256644"/>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49" name="Rechthoek 48">
              <a:extLst>
                <a:ext uri="{FF2B5EF4-FFF2-40B4-BE49-F238E27FC236}">
                  <a16:creationId xmlns:a16="http://schemas.microsoft.com/office/drawing/2014/main" id="{00B28ECF-3E61-4FFA-9280-80170CABC72A}"/>
                </a:ext>
              </a:extLst>
            </p:cNvPr>
            <p:cNvSpPr/>
            <p:nvPr userDrawn="1"/>
          </p:nvSpPr>
          <p:spPr>
            <a:xfrm>
              <a:off x="0" y="0"/>
              <a:ext cx="12196763" cy="687921"/>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50" name="Rechthoek 49">
              <a:extLst>
                <a:ext uri="{FF2B5EF4-FFF2-40B4-BE49-F238E27FC236}">
                  <a16:creationId xmlns:a16="http://schemas.microsoft.com/office/drawing/2014/main" id="{B2F02487-0302-42E7-AB04-8334EC6EF08F}"/>
                </a:ext>
              </a:extLst>
            </p:cNvPr>
            <p:cNvSpPr/>
            <p:nvPr userDrawn="1"/>
          </p:nvSpPr>
          <p:spPr>
            <a:xfrm>
              <a:off x="0" y="1549403"/>
              <a:ext cx="12196763" cy="256644"/>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dirty="0">
                <a:solidFill>
                  <a:srgbClr val="FFFFFF"/>
                </a:solidFill>
              </a:endParaRPr>
            </a:p>
          </p:txBody>
        </p:sp>
        <p:sp>
          <p:nvSpPr>
            <p:cNvPr id="51" name="Rechthoek 50">
              <a:extLst>
                <a:ext uri="{FF2B5EF4-FFF2-40B4-BE49-F238E27FC236}">
                  <a16:creationId xmlns:a16="http://schemas.microsoft.com/office/drawing/2014/main" id="{3C697658-569D-4A74-B06C-5DC12BC0C113}"/>
                </a:ext>
              </a:extLst>
            </p:cNvPr>
            <p:cNvSpPr/>
            <p:nvPr userDrawn="1"/>
          </p:nvSpPr>
          <p:spPr>
            <a:xfrm>
              <a:off x="0" y="-2842"/>
              <a:ext cx="783069" cy="6860842"/>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52" name="Rechthoek 51">
              <a:extLst>
                <a:ext uri="{FF2B5EF4-FFF2-40B4-BE49-F238E27FC236}">
                  <a16:creationId xmlns:a16="http://schemas.microsoft.com/office/drawing/2014/main" id="{E47ABC68-A8AA-4E4E-AF19-06B3DDDE8DF7}"/>
                </a:ext>
              </a:extLst>
            </p:cNvPr>
            <p:cNvSpPr/>
            <p:nvPr userDrawn="1"/>
          </p:nvSpPr>
          <p:spPr>
            <a:xfrm>
              <a:off x="11417771" y="-2842"/>
              <a:ext cx="783069" cy="6860842"/>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53" name="Rechthoek 52">
              <a:extLst>
                <a:ext uri="{FF2B5EF4-FFF2-40B4-BE49-F238E27FC236}">
                  <a16:creationId xmlns:a16="http://schemas.microsoft.com/office/drawing/2014/main" id="{47CA390A-2F1B-43E1-9C48-858EF4DCBB6F}"/>
                </a:ext>
              </a:extLst>
            </p:cNvPr>
            <p:cNvSpPr/>
            <p:nvPr userDrawn="1"/>
          </p:nvSpPr>
          <p:spPr>
            <a:xfrm>
              <a:off x="0" y="6528391"/>
              <a:ext cx="12196763" cy="329609"/>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54" name="Rechthoek 53">
              <a:extLst>
                <a:ext uri="{FF2B5EF4-FFF2-40B4-BE49-F238E27FC236}">
                  <a16:creationId xmlns:a16="http://schemas.microsoft.com/office/drawing/2014/main" id="{F60AADD7-002D-463F-B25F-0A314E762DC4}"/>
                </a:ext>
              </a:extLst>
            </p:cNvPr>
            <p:cNvSpPr/>
            <p:nvPr userDrawn="1"/>
          </p:nvSpPr>
          <p:spPr>
            <a:xfrm>
              <a:off x="11789888" y="-2842"/>
              <a:ext cx="415029" cy="6860842"/>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80" name="Rechthoek 79">
              <a:extLst>
                <a:ext uri="{FF2B5EF4-FFF2-40B4-BE49-F238E27FC236}">
                  <a16:creationId xmlns:a16="http://schemas.microsoft.com/office/drawing/2014/main" id="{2E65D636-E5A6-4AA3-A511-9C15785B0949}"/>
                </a:ext>
              </a:extLst>
            </p:cNvPr>
            <p:cNvSpPr/>
            <p:nvPr/>
          </p:nvSpPr>
          <p:spPr>
            <a:xfrm>
              <a:off x="0" y="3784497"/>
              <a:ext cx="12196763" cy="256644"/>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dirty="0">
                <a:solidFill>
                  <a:srgbClr val="FFFFFF"/>
                </a:solidFill>
              </a:endParaRPr>
            </a:p>
          </p:txBody>
        </p:sp>
        <p:sp>
          <p:nvSpPr>
            <p:cNvPr id="62" name="Rechthoek 61">
              <a:extLst>
                <a:ext uri="{FF2B5EF4-FFF2-40B4-BE49-F238E27FC236}">
                  <a16:creationId xmlns:a16="http://schemas.microsoft.com/office/drawing/2014/main" id="{7D4E5074-E112-4084-89C7-7E2DD7084289}"/>
                </a:ext>
              </a:extLst>
            </p:cNvPr>
            <p:cNvSpPr/>
            <p:nvPr/>
          </p:nvSpPr>
          <p:spPr>
            <a:xfrm>
              <a:off x="3805924" y="-2842"/>
              <a:ext cx="783069" cy="6860842"/>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63" name="Rechthoek 62">
              <a:extLst>
                <a:ext uri="{FF2B5EF4-FFF2-40B4-BE49-F238E27FC236}">
                  <a16:creationId xmlns:a16="http://schemas.microsoft.com/office/drawing/2014/main" id="{2F17E847-9098-46C3-AD8F-892C10A2CCCD}"/>
                </a:ext>
              </a:extLst>
            </p:cNvPr>
            <p:cNvSpPr/>
            <p:nvPr/>
          </p:nvSpPr>
          <p:spPr>
            <a:xfrm>
              <a:off x="7611848" y="-2842"/>
              <a:ext cx="783069" cy="6860842"/>
            </a:xfrm>
            <a:prstGeom prst="rect">
              <a:avLst/>
            </a:prstGeom>
            <a:solidFill>
              <a:schemeClr val="tx1">
                <a:alpha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grpSp>
      <p:sp>
        <p:nvSpPr>
          <p:cNvPr id="64" name="Rechthoek: afgeronde hoeken 63">
            <a:extLst>
              <a:ext uri="{FF2B5EF4-FFF2-40B4-BE49-F238E27FC236}">
                <a16:creationId xmlns:a16="http://schemas.microsoft.com/office/drawing/2014/main" id="{78B7EBB4-4BFB-4B76-9AE2-A71F78DDD381}"/>
              </a:ext>
            </a:extLst>
          </p:cNvPr>
          <p:cNvSpPr/>
          <p:nvPr/>
        </p:nvSpPr>
        <p:spPr>
          <a:xfrm>
            <a:off x="584267" y="2211799"/>
            <a:ext cx="2266011" cy="2802695"/>
          </a:xfrm>
          <a:prstGeom prst="roundRect">
            <a:avLst>
              <a:gd name="adj" fmla="val 4633"/>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0603" tIns="80603" rIns="80603" bIns="80603" rtlCol="0" anchor="t"/>
          <a:lstStyle/>
          <a:p>
            <a:pPr algn="ctr" defTabSz="910473">
              <a:lnSpc>
                <a:spcPct val="90000"/>
              </a:lnSpc>
              <a:spcBef>
                <a:spcPts val="450"/>
              </a:spcBef>
              <a:spcAft>
                <a:spcPts val="450"/>
              </a:spcAft>
            </a:pPr>
            <a:endParaRPr lang="nl-NL" sz="1000" b="1" dirty="0">
              <a:solidFill>
                <a:srgbClr val="001965"/>
              </a:solidFill>
            </a:endParaRPr>
          </a:p>
          <a:p>
            <a:pPr algn="ctr" defTabSz="910473">
              <a:lnSpc>
                <a:spcPct val="90000"/>
              </a:lnSpc>
              <a:spcBef>
                <a:spcPts val="450"/>
              </a:spcBef>
              <a:spcAft>
                <a:spcPts val="450"/>
              </a:spcAft>
            </a:pPr>
            <a:r>
              <a:rPr lang="nl-NL" sz="1000" b="1" dirty="0">
                <a:solidFill>
                  <a:schemeClr val="bg1"/>
                </a:solidFill>
              </a:rPr>
              <a:t/>
            </a:r>
            <a:br>
              <a:rPr lang="nl-NL" sz="1000" b="1" dirty="0">
                <a:solidFill>
                  <a:schemeClr val="bg1"/>
                </a:solidFill>
              </a:rPr>
            </a:br>
            <a:r>
              <a:rPr lang="nl-NL" sz="1000" b="1" dirty="0">
                <a:solidFill>
                  <a:schemeClr val="bg1"/>
                </a:solidFill>
              </a:rPr>
              <a:t>Effect op bloedglucose</a:t>
            </a:r>
            <a:br>
              <a:rPr lang="nl-NL" sz="1000" b="1" dirty="0">
                <a:solidFill>
                  <a:schemeClr val="bg1"/>
                </a:solidFill>
              </a:rPr>
            </a:br>
            <a:endParaRPr lang="nl-NL" sz="1000" b="1" dirty="0">
              <a:solidFill>
                <a:schemeClr val="bg1"/>
              </a:solidFill>
            </a:endParaRPr>
          </a:p>
          <a:p>
            <a:pPr algn="ctr" defTabSz="910473">
              <a:lnSpc>
                <a:spcPct val="90000"/>
              </a:lnSpc>
              <a:spcBef>
                <a:spcPts val="450"/>
              </a:spcBef>
              <a:spcAft>
                <a:spcPts val="450"/>
              </a:spcAft>
            </a:pPr>
            <a:r>
              <a:rPr lang="en-GB" sz="1000" dirty="0" err="1">
                <a:solidFill>
                  <a:schemeClr val="bg1"/>
                </a:solidFill>
                <a:ea typeface="ヒラギノ角ゴ ProN W3"/>
                <a:cs typeface="ヒラギノ角ゴ ProN W3"/>
              </a:rPr>
              <a:t>Stimulering</a:t>
            </a:r>
            <a:r>
              <a:rPr lang="en-GB" sz="1000" dirty="0">
                <a:solidFill>
                  <a:schemeClr val="bg1"/>
                </a:solidFill>
                <a:ea typeface="ヒラギノ角ゴ ProN W3"/>
                <a:cs typeface="ヒラギノ角ゴ ProN W3"/>
              </a:rPr>
              <a:t> van de </a:t>
            </a:r>
            <a:r>
              <a:rPr lang="en-GB" sz="1000" dirty="0" err="1">
                <a:solidFill>
                  <a:schemeClr val="bg1"/>
                </a:solidFill>
                <a:ea typeface="ヒラギノ角ゴ ProN W3"/>
                <a:cs typeface="ヒラギノ角ゴ ProN W3"/>
              </a:rPr>
              <a:t>insulineafgifte</a:t>
            </a:r>
            <a:r>
              <a:rPr lang="en-GB" sz="1000" baseline="30000" dirty="0">
                <a:solidFill>
                  <a:schemeClr val="bg1"/>
                </a:solidFill>
                <a:ea typeface="ヒラギノ角ゴ ProN W3"/>
                <a:cs typeface="ヒラギノ角ゴ ProN W3"/>
              </a:rPr>
              <a:t>*</a:t>
            </a:r>
          </a:p>
          <a:p>
            <a:pPr algn="ctr" defTabSz="910473">
              <a:lnSpc>
                <a:spcPct val="90000"/>
              </a:lnSpc>
              <a:spcBef>
                <a:spcPts val="450"/>
              </a:spcBef>
              <a:spcAft>
                <a:spcPts val="450"/>
              </a:spcAft>
            </a:pPr>
            <a:r>
              <a:rPr lang="en-GB" sz="1000" dirty="0" err="1">
                <a:solidFill>
                  <a:schemeClr val="bg1"/>
                </a:solidFill>
                <a:ea typeface="ヒラギノ角ゴ ProN W3"/>
                <a:cs typeface="ヒラギノ角ゴ ProN W3"/>
              </a:rPr>
              <a:t>Remming</a:t>
            </a:r>
            <a:r>
              <a:rPr lang="en-GB" sz="1000" dirty="0">
                <a:solidFill>
                  <a:schemeClr val="bg1"/>
                </a:solidFill>
                <a:ea typeface="ヒラギノ角ゴ ProN W3"/>
                <a:cs typeface="ヒラギノ角ゴ ProN W3"/>
              </a:rPr>
              <a:t> van de </a:t>
            </a:r>
            <a:r>
              <a:rPr lang="en-GB" sz="1000" dirty="0" err="1">
                <a:solidFill>
                  <a:schemeClr val="bg1"/>
                </a:solidFill>
                <a:ea typeface="ヒラギノ角ゴ ProN W3"/>
                <a:cs typeface="ヒラギノ角ゴ ProN W3"/>
              </a:rPr>
              <a:t>glucagonafgifte</a:t>
            </a:r>
            <a:r>
              <a:rPr lang="en-GB" sz="1000" baseline="30000" dirty="0">
                <a:solidFill>
                  <a:schemeClr val="bg1"/>
                </a:solidFill>
                <a:ea typeface="ヒラギノ角ゴ ProN W3"/>
                <a:cs typeface="ヒラギノ角ゴ ProN W3"/>
              </a:rPr>
              <a:t>*</a:t>
            </a:r>
            <a:br>
              <a:rPr lang="en-GB" sz="1000" baseline="30000" dirty="0">
                <a:solidFill>
                  <a:schemeClr val="bg1"/>
                </a:solidFill>
                <a:ea typeface="ヒラギノ角ゴ ProN W3"/>
                <a:cs typeface="ヒラギノ角ゴ ProN W3"/>
              </a:rPr>
            </a:br>
            <a:endParaRPr lang="en-GB" sz="1000" baseline="30000" dirty="0">
              <a:solidFill>
                <a:schemeClr val="bg1"/>
              </a:solidFill>
              <a:ea typeface="ヒラギノ角ゴ ProN W3"/>
              <a:cs typeface="ヒラギノ角ゴ ProN W3"/>
            </a:endParaRPr>
          </a:p>
          <a:p>
            <a:pPr algn="ctr" defTabSz="910473">
              <a:lnSpc>
                <a:spcPct val="90000"/>
              </a:lnSpc>
              <a:spcBef>
                <a:spcPts val="450"/>
              </a:spcBef>
              <a:spcAft>
                <a:spcPts val="450"/>
              </a:spcAft>
            </a:pPr>
            <a:r>
              <a:rPr lang="en-GB" sz="800" dirty="0">
                <a:solidFill>
                  <a:schemeClr val="bg1"/>
                </a:solidFill>
                <a:ea typeface="ヒラギノ角ゴ ProN W3"/>
                <a:cs typeface="ヒラギノ角ゴ ProN W3"/>
              </a:rPr>
              <a:t>(* </a:t>
            </a:r>
            <a:r>
              <a:rPr lang="en-GB" sz="800" dirty="0" err="1">
                <a:solidFill>
                  <a:schemeClr val="bg1"/>
                </a:solidFill>
                <a:ea typeface="ヒラギノ角ゴ ProN W3"/>
                <a:cs typeface="ヒラギノ角ゴ ProN W3"/>
              </a:rPr>
              <a:t>Beide</a:t>
            </a:r>
            <a:r>
              <a:rPr lang="en-GB" sz="800" dirty="0">
                <a:solidFill>
                  <a:schemeClr val="bg1"/>
                </a:solidFill>
                <a:ea typeface="ヒラギノ角ゴ ProN W3"/>
                <a:cs typeface="ヒラギノ角ゴ ProN W3"/>
              </a:rPr>
              <a:t> glucose-afhankelijk</a:t>
            </a:r>
            <a:r>
              <a:rPr lang="en-GB" sz="800" baseline="30000" dirty="0">
                <a:solidFill>
                  <a:schemeClr val="bg1"/>
                </a:solidFill>
                <a:ea typeface="ヒラギノ角ゴ ProN W3"/>
                <a:cs typeface="ヒラギノ角ゴ ProN W3"/>
              </a:rPr>
              <a:t>3</a:t>
            </a:r>
            <a:r>
              <a:rPr lang="en-GB" sz="800" dirty="0">
                <a:solidFill>
                  <a:schemeClr val="bg1"/>
                </a:solidFill>
                <a:ea typeface="ヒラギノ角ゴ ProN W3"/>
                <a:cs typeface="ヒラギノ角ゴ ProN W3"/>
              </a:rPr>
              <a:t>)</a:t>
            </a:r>
          </a:p>
          <a:p>
            <a:pPr algn="ctr" defTabSz="910473">
              <a:lnSpc>
                <a:spcPct val="90000"/>
              </a:lnSpc>
              <a:spcBef>
                <a:spcPts val="450"/>
              </a:spcBef>
              <a:spcAft>
                <a:spcPts val="450"/>
              </a:spcAft>
            </a:pPr>
            <a:endParaRPr lang="en-GB" sz="800" dirty="0">
              <a:solidFill>
                <a:schemeClr val="bg1"/>
              </a:solidFill>
              <a:ea typeface="ヒラギノ角ゴ ProN W3"/>
              <a:cs typeface="ヒラギノ角ゴ ProN W3"/>
            </a:endParaRPr>
          </a:p>
          <a:p>
            <a:pPr algn="ctr" defTabSz="910473">
              <a:lnSpc>
                <a:spcPct val="90000"/>
              </a:lnSpc>
              <a:spcBef>
                <a:spcPts val="450"/>
              </a:spcBef>
              <a:spcAft>
                <a:spcPts val="450"/>
              </a:spcAft>
            </a:pPr>
            <a:r>
              <a:rPr lang="nl-NL" sz="1000" dirty="0">
                <a:solidFill>
                  <a:schemeClr val="bg1"/>
                </a:solidFill>
              </a:rPr>
              <a:t>Remming glucose-</a:t>
            </a:r>
            <a:br>
              <a:rPr lang="nl-NL" sz="1000" dirty="0">
                <a:solidFill>
                  <a:schemeClr val="bg1"/>
                </a:solidFill>
              </a:rPr>
            </a:br>
            <a:r>
              <a:rPr lang="nl-NL" sz="1000" dirty="0">
                <a:solidFill>
                  <a:schemeClr val="bg1"/>
                </a:solidFill>
              </a:rPr>
              <a:t>productie door de lever</a:t>
            </a:r>
            <a:r>
              <a:rPr lang="nl-NL" sz="1000" baseline="30000" dirty="0">
                <a:solidFill>
                  <a:schemeClr val="bg1"/>
                </a:solidFill>
              </a:rPr>
              <a:t>4</a:t>
            </a:r>
          </a:p>
          <a:p>
            <a:pPr algn="ctr" defTabSz="910473">
              <a:lnSpc>
                <a:spcPct val="90000"/>
              </a:lnSpc>
              <a:spcBef>
                <a:spcPts val="450"/>
              </a:spcBef>
              <a:spcAft>
                <a:spcPts val="450"/>
              </a:spcAft>
            </a:pPr>
            <a:endParaRPr lang="en-GB" sz="800" dirty="0">
              <a:solidFill>
                <a:srgbClr val="001965"/>
              </a:solidFill>
              <a:ea typeface="ヒラギノ角ゴ ProN W3"/>
              <a:cs typeface="ヒラギノ角ゴ ProN W3"/>
            </a:endParaRPr>
          </a:p>
        </p:txBody>
      </p:sp>
      <p:sp>
        <p:nvSpPr>
          <p:cNvPr id="65" name="Rechthoek: afgeronde hoeken 64">
            <a:extLst>
              <a:ext uri="{FF2B5EF4-FFF2-40B4-BE49-F238E27FC236}">
                <a16:creationId xmlns:a16="http://schemas.microsoft.com/office/drawing/2014/main" id="{09CD85AC-58DC-41B0-8B4C-39FCFDC1E72F}"/>
              </a:ext>
            </a:extLst>
          </p:cNvPr>
          <p:cNvSpPr/>
          <p:nvPr/>
        </p:nvSpPr>
        <p:spPr>
          <a:xfrm>
            <a:off x="6295288" y="2211799"/>
            <a:ext cx="2266011" cy="2802695"/>
          </a:xfrm>
          <a:prstGeom prst="roundRect">
            <a:avLst>
              <a:gd name="adj" fmla="val 4633"/>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0603" tIns="80603" rIns="80603" bIns="80603" rtlCol="0" anchor="t"/>
          <a:lstStyle/>
          <a:p>
            <a:pPr algn="ctr" defTabSz="910473">
              <a:lnSpc>
                <a:spcPct val="90000"/>
              </a:lnSpc>
              <a:spcBef>
                <a:spcPts val="450"/>
              </a:spcBef>
              <a:spcAft>
                <a:spcPts val="450"/>
              </a:spcAft>
            </a:pPr>
            <a:endParaRPr lang="nl-NL" sz="1000" b="1" dirty="0">
              <a:solidFill>
                <a:srgbClr val="001965"/>
              </a:solidFill>
            </a:endParaRPr>
          </a:p>
          <a:p>
            <a:pPr algn="ctr" defTabSz="910473">
              <a:lnSpc>
                <a:spcPct val="90000"/>
              </a:lnSpc>
              <a:spcBef>
                <a:spcPts val="450"/>
              </a:spcBef>
              <a:spcAft>
                <a:spcPts val="450"/>
              </a:spcAft>
            </a:pPr>
            <a:r>
              <a:rPr lang="nl-NL" sz="1000" b="1" dirty="0">
                <a:solidFill>
                  <a:schemeClr val="bg1"/>
                </a:solidFill>
              </a:rPr>
              <a:t/>
            </a:r>
            <a:br>
              <a:rPr lang="nl-NL" sz="1000" b="1" dirty="0">
                <a:solidFill>
                  <a:schemeClr val="bg1"/>
                </a:solidFill>
              </a:rPr>
            </a:br>
            <a:r>
              <a:rPr lang="nl-NL" sz="1000" b="1" dirty="0">
                <a:solidFill>
                  <a:schemeClr val="bg1"/>
                </a:solidFill>
              </a:rPr>
              <a:t>Effect op gewicht</a:t>
            </a:r>
            <a:br>
              <a:rPr lang="nl-NL" sz="1000" b="1" dirty="0">
                <a:solidFill>
                  <a:schemeClr val="bg1"/>
                </a:solidFill>
              </a:rPr>
            </a:br>
            <a:endParaRPr lang="nl-NL" sz="1000" b="1" dirty="0">
              <a:solidFill>
                <a:schemeClr val="bg1"/>
              </a:solidFill>
            </a:endParaRPr>
          </a:p>
          <a:p>
            <a:pPr algn="ctr" defTabSz="910473">
              <a:lnSpc>
                <a:spcPct val="90000"/>
              </a:lnSpc>
              <a:spcBef>
                <a:spcPts val="450"/>
              </a:spcBef>
              <a:spcAft>
                <a:spcPts val="450"/>
              </a:spcAft>
            </a:pPr>
            <a:r>
              <a:rPr lang="nl-NL" sz="1000" dirty="0">
                <a:solidFill>
                  <a:schemeClr val="bg1"/>
                </a:solidFill>
                <a:ea typeface="ヒラギノ角ゴ ProN W3"/>
                <a:cs typeface="ヒラギノ角ゴ ProN W3"/>
              </a:rPr>
              <a:t>Vermindert</a:t>
            </a:r>
            <a:br>
              <a:rPr lang="nl-NL" sz="1000" dirty="0">
                <a:solidFill>
                  <a:schemeClr val="bg1"/>
                </a:solidFill>
                <a:ea typeface="ヒラギノ角ゴ ProN W3"/>
                <a:cs typeface="ヒラギノ角ゴ ProN W3"/>
              </a:rPr>
            </a:br>
            <a:r>
              <a:rPr lang="nl-NL" sz="1000" dirty="0">
                <a:solidFill>
                  <a:schemeClr val="bg1"/>
                </a:solidFill>
                <a:ea typeface="ヒラギノ角ゴ ProN W3"/>
                <a:cs typeface="ヒラギノ角ゴ ProN W3"/>
              </a:rPr>
              <a:t>lichaamsgewicht en</a:t>
            </a:r>
            <a:br>
              <a:rPr lang="nl-NL" sz="1000" dirty="0">
                <a:solidFill>
                  <a:schemeClr val="bg1"/>
                </a:solidFill>
                <a:ea typeface="ヒラギノ角ゴ ProN W3"/>
                <a:cs typeface="ヒラギノ角ゴ ProN W3"/>
              </a:rPr>
            </a:br>
            <a:r>
              <a:rPr lang="nl-NL" sz="1000" dirty="0">
                <a:solidFill>
                  <a:schemeClr val="bg1"/>
                </a:solidFill>
                <a:ea typeface="ヒラギノ角ゴ ProN W3"/>
                <a:cs typeface="ヒラギノ角ゴ ProN W3"/>
              </a:rPr>
              <a:t>vetmassa door:</a:t>
            </a:r>
          </a:p>
          <a:p>
            <a:pPr algn="ctr" defTabSz="910473">
              <a:lnSpc>
                <a:spcPct val="90000"/>
              </a:lnSpc>
              <a:spcBef>
                <a:spcPts val="450"/>
              </a:spcBef>
              <a:spcAft>
                <a:spcPts val="450"/>
              </a:spcAft>
            </a:pPr>
            <a:r>
              <a:rPr lang="nl-NL" sz="1000" dirty="0">
                <a:solidFill>
                  <a:schemeClr val="bg1"/>
                </a:solidFill>
                <a:ea typeface="ヒラギノ角ゴ ProN W3"/>
                <a:cs typeface="ヒラギノ角ゴ ProN W3"/>
              </a:rPr>
              <a:t>Verminderd hongergevoel</a:t>
            </a:r>
            <a:r>
              <a:rPr lang="nl-NL" sz="1000" baseline="30000" dirty="0">
                <a:solidFill>
                  <a:schemeClr val="bg1"/>
                </a:solidFill>
                <a:ea typeface="ヒラギノ角ゴ ProN W3"/>
                <a:cs typeface="ヒラギノ角ゴ ProN W3"/>
              </a:rPr>
              <a:t>2</a:t>
            </a:r>
          </a:p>
          <a:p>
            <a:pPr algn="ctr" defTabSz="910473">
              <a:lnSpc>
                <a:spcPct val="90000"/>
              </a:lnSpc>
              <a:spcBef>
                <a:spcPts val="450"/>
              </a:spcBef>
              <a:spcAft>
                <a:spcPts val="450"/>
              </a:spcAft>
            </a:pPr>
            <a:r>
              <a:rPr lang="nl-NL" sz="1000" dirty="0">
                <a:solidFill>
                  <a:schemeClr val="bg1"/>
                </a:solidFill>
                <a:ea typeface="ヒラギノ角ゴ ProN W3"/>
                <a:cs typeface="ヒラギノ角ゴ ProN W3"/>
              </a:rPr>
              <a:t>Verlaagde energie-inname</a:t>
            </a:r>
            <a:r>
              <a:rPr lang="nl-NL" sz="1000" baseline="30000" dirty="0">
                <a:solidFill>
                  <a:schemeClr val="bg1"/>
                </a:solidFill>
                <a:ea typeface="ヒラギノ角ゴ ProN W3"/>
                <a:cs typeface="ヒラギノ角ゴ ProN W3"/>
              </a:rPr>
              <a:t>2</a:t>
            </a:r>
          </a:p>
          <a:p>
            <a:pPr algn="ctr" defTabSz="910473">
              <a:lnSpc>
                <a:spcPct val="90000"/>
              </a:lnSpc>
              <a:spcBef>
                <a:spcPts val="450"/>
              </a:spcBef>
              <a:spcAft>
                <a:spcPts val="450"/>
              </a:spcAft>
            </a:pPr>
            <a:r>
              <a:rPr lang="nl-NL" sz="1000" dirty="0">
                <a:solidFill>
                  <a:schemeClr val="bg1"/>
                </a:solidFill>
                <a:ea typeface="ヒラギノ角ゴ ProN W3"/>
                <a:cs typeface="ヒラギノ角ゴ ProN W3"/>
              </a:rPr>
              <a:t>Vertraagde maagontlediging</a:t>
            </a:r>
            <a:r>
              <a:rPr lang="nl-NL" sz="1000" baseline="30000" dirty="0">
                <a:solidFill>
                  <a:schemeClr val="bg1"/>
                </a:solidFill>
                <a:ea typeface="ヒラギノ角ゴ ProN W3"/>
                <a:cs typeface="ヒラギノ角ゴ ProN W3"/>
              </a:rPr>
              <a:t>4</a:t>
            </a:r>
          </a:p>
          <a:p>
            <a:pPr algn="ctr" defTabSz="910473">
              <a:lnSpc>
                <a:spcPct val="90000"/>
              </a:lnSpc>
              <a:spcBef>
                <a:spcPts val="450"/>
              </a:spcBef>
              <a:spcAft>
                <a:spcPts val="450"/>
              </a:spcAft>
            </a:pPr>
            <a:endParaRPr lang="en-GB" sz="800" dirty="0">
              <a:solidFill>
                <a:srgbClr val="001965"/>
              </a:solidFill>
              <a:ea typeface="ヒラギノ角ゴ ProN W3"/>
              <a:cs typeface="ヒラギノ角ゴ ProN W3"/>
            </a:endParaRPr>
          </a:p>
        </p:txBody>
      </p:sp>
      <p:sp>
        <p:nvSpPr>
          <p:cNvPr id="8" name="Linkeraccolade 7">
            <a:extLst>
              <a:ext uri="{FF2B5EF4-FFF2-40B4-BE49-F238E27FC236}">
                <a16:creationId xmlns:a16="http://schemas.microsoft.com/office/drawing/2014/main" id="{3FADC95F-165C-498D-899F-82BBE05BE478}"/>
              </a:ext>
            </a:extLst>
          </p:cNvPr>
          <p:cNvSpPr/>
          <p:nvPr/>
        </p:nvSpPr>
        <p:spPr>
          <a:xfrm rot="10800000">
            <a:off x="2460302" y="3235678"/>
            <a:ext cx="492970" cy="497891"/>
          </a:xfrm>
          <a:prstGeom prst="leftBrace">
            <a:avLst>
              <a:gd name="adj1" fmla="val 147059"/>
              <a:gd name="adj2" fmla="val 50000"/>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68277" tIns="34097" rIns="68277" bIns="34097" rtlCol="0" anchor="ctr"/>
          <a:lstStyle/>
          <a:p>
            <a:pPr algn="ctr" defTabSz="910473"/>
            <a:endParaRPr lang="nl-NL" sz="1800">
              <a:solidFill>
                <a:srgbClr val="000000"/>
              </a:solidFill>
            </a:endParaRPr>
          </a:p>
        </p:txBody>
      </p:sp>
      <p:grpSp>
        <p:nvGrpSpPr>
          <p:cNvPr id="71" name="Groep 70">
            <a:extLst>
              <a:ext uri="{FF2B5EF4-FFF2-40B4-BE49-F238E27FC236}">
                <a16:creationId xmlns:a16="http://schemas.microsoft.com/office/drawing/2014/main" id="{DB940287-D3F4-4366-A5D4-741D889D56F5}"/>
              </a:ext>
            </a:extLst>
          </p:cNvPr>
          <p:cNvGrpSpPr/>
          <p:nvPr/>
        </p:nvGrpSpPr>
        <p:grpSpPr>
          <a:xfrm>
            <a:off x="7320575" y="2448907"/>
            <a:ext cx="215428" cy="188618"/>
            <a:chOff x="4141788" y="5267326"/>
            <a:chExt cx="966788" cy="846138"/>
          </a:xfrm>
          <a:solidFill>
            <a:schemeClr val="accent1"/>
          </a:solidFill>
        </p:grpSpPr>
        <p:sp>
          <p:nvSpPr>
            <p:cNvPr id="74" name="Vrije vorm: vorm 73">
              <a:extLst>
                <a:ext uri="{FF2B5EF4-FFF2-40B4-BE49-F238E27FC236}">
                  <a16:creationId xmlns:a16="http://schemas.microsoft.com/office/drawing/2014/main" id="{9708B9CC-DB74-4186-9B1D-9589A8A19AB1}"/>
                </a:ext>
              </a:extLst>
            </p:cNvPr>
            <p:cNvSpPr>
              <a:spLocks/>
            </p:cNvSpPr>
            <p:nvPr/>
          </p:nvSpPr>
          <p:spPr bwMode="auto">
            <a:xfrm>
              <a:off x="4164013" y="5365751"/>
              <a:ext cx="922338" cy="725488"/>
            </a:xfrm>
            <a:custGeom>
              <a:avLst/>
              <a:gdLst>
                <a:gd name="connsiteX0" fmla="*/ 800894 w 922338"/>
                <a:gd name="connsiteY0" fmla="*/ 315912 h 725488"/>
                <a:gd name="connsiteX1" fmla="*/ 788987 w 922338"/>
                <a:gd name="connsiteY1" fmla="*/ 329406 h 725488"/>
                <a:gd name="connsiteX2" fmla="*/ 800894 w 922338"/>
                <a:gd name="connsiteY2" fmla="*/ 342900 h 725488"/>
                <a:gd name="connsiteX3" fmla="*/ 812801 w 922338"/>
                <a:gd name="connsiteY3" fmla="*/ 329406 h 725488"/>
                <a:gd name="connsiteX4" fmla="*/ 800894 w 922338"/>
                <a:gd name="connsiteY4" fmla="*/ 315912 h 725488"/>
                <a:gd name="connsiteX5" fmla="*/ 122237 w 922338"/>
                <a:gd name="connsiteY5" fmla="*/ 315912 h 725488"/>
                <a:gd name="connsiteX6" fmla="*/ 109537 w 922338"/>
                <a:gd name="connsiteY6" fmla="*/ 329406 h 725488"/>
                <a:gd name="connsiteX7" fmla="*/ 122237 w 922338"/>
                <a:gd name="connsiteY7" fmla="*/ 342900 h 725488"/>
                <a:gd name="connsiteX8" fmla="*/ 134937 w 922338"/>
                <a:gd name="connsiteY8" fmla="*/ 329406 h 725488"/>
                <a:gd name="connsiteX9" fmla="*/ 122237 w 922338"/>
                <a:gd name="connsiteY9" fmla="*/ 315912 h 725488"/>
                <a:gd name="connsiteX10" fmla="*/ 785019 w 922338"/>
                <a:gd name="connsiteY10" fmla="*/ 277812 h 725488"/>
                <a:gd name="connsiteX11" fmla="*/ 769937 w 922338"/>
                <a:gd name="connsiteY11" fmla="*/ 294481 h 725488"/>
                <a:gd name="connsiteX12" fmla="*/ 785019 w 922338"/>
                <a:gd name="connsiteY12" fmla="*/ 311150 h 725488"/>
                <a:gd name="connsiteX13" fmla="*/ 800101 w 922338"/>
                <a:gd name="connsiteY13" fmla="*/ 294481 h 725488"/>
                <a:gd name="connsiteX14" fmla="*/ 785019 w 922338"/>
                <a:gd name="connsiteY14" fmla="*/ 277812 h 725488"/>
                <a:gd name="connsiteX15" fmla="*/ 138907 w 922338"/>
                <a:gd name="connsiteY15" fmla="*/ 277812 h 725488"/>
                <a:gd name="connsiteX16" fmla="*/ 123825 w 922338"/>
                <a:gd name="connsiteY16" fmla="*/ 294481 h 725488"/>
                <a:gd name="connsiteX17" fmla="*/ 138907 w 922338"/>
                <a:gd name="connsiteY17" fmla="*/ 311150 h 725488"/>
                <a:gd name="connsiteX18" fmla="*/ 153989 w 922338"/>
                <a:gd name="connsiteY18" fmla="*/ 294481 h 725488"/>
                <a:gd name="connsiteX19" fmla="*/ 138907 w 922338"/>
                <a:gd name="connsiteY19" fmla="*/ 277812 h 725488"/>
                <a:gd name="connsiteX20" fmla="*/ 650722 w 922338"/>
                <a:gd name="connsiteY20" fmla="*/ 270679 h 725488"/>
                <a:gd name="connsiteX21" fmla="*/ 588622 w 922338"/>
                <a:gd name="connsiteY21" fmla="*/ 329615 h 725488"/>
                <a:gd name="connsiteX22" fmla="*/ 599601 w 922338"/>
                <a:gd name="connsiteY22" fmla="*/ 448176 h 725488"/>
                <a:gd name="connsiteX23" fmla="*/ 550195 w 922338"/>
                <a:gd name="connsiteY23" fmla="*/ 541922 h 725488"/>
                <a:gd name="connsiteX24" fmla="*/ 544706 w 922338"/>
                <a:gd name="connsiteY24" fmla="*/ 646697 h 725488"/>
                <a:gd name="connsiteX25" fmla="*/ 640772 w 922338"/>
                <a:gd name="connsiteY25" fmla="*/ 613610 h 725488"/>
                <a:gd name="connsiteX26" fmla="*/ 753307 w 922338"/>
                <a:gd name="connsiteY26" fmla="*/ 420604 h 725488"/>
                <a:gd name="connsiteX27" fmla="*/ 723114 w 922338"/>
                <a:gd name="connsiteY27" fmla="*/ 279985 h 725488"/>
                <a:gd name="connsiteX28" fmla="*/ 650722 w 922338"/>
                <a:gd name="connsiteY28" fmla="*/ 270679 h 725488"/>
                <a:gd name="connsiteX29" fmla="*/ 273204 w 922338"/>
                <a:gd name="connsiteY29" fmla="*/ 270679 h 725488"/>
                <a:gd name="connsiteX30" fmla="*/ 200811 w 922338"/>
                <a:gd name="connsiteY30" fmla="*/ 279985 h 725488"/>
                <a:gd name="connsiteX31" fmla="*/ 170619 w 922338"/>
                <a:gd name="connsiteY31" fmla="*/ 420604 h 725488"/>
                <a:gd name="connsiteX32" fmla="*/ 283154 w 922338"/>
                <a:gd name="connsiteY32" fmla="*/ 613610 h 725488"/>
                <a:gd name="connsiteX33" fmla="*/ 379220 w 922338"/>
                <a:gd name="connsiteY33" fmla="*/ 646697 h 725488"/>
                <a:gd name="connsiteX34" fmla="*/ 373730 w 922338"/>
                <a:gd name="connsiteY34" fmla="*/ 541922 h 725488"/>
                <a:gd name="connsiteX35" fmla="*/ 324325 w 922338"/>
                <a:gd name="connsiteY35" fmla="*/ 448176 h 725488"/>
                <a:gd name="connsiteX36" fmla="*/ 335304 w 922338"/>
                <a:gd name="connsiteY36" fmla="*/ 329615 h 725488"/>
                <a:gd name="connsiteX37" fmla="*/ 273204 w 922338"/>
                <a:gd name="connsiteY37" fmla="*/ 270679 h 725488"/>
                <a:gd name="connsiteX38" fmla="*/ 757238 w 922338"/>
                <a:gd name="connsiteY38" fmla="*/ 241300 h 725488"/>
                <a:gd name="connsiteX39" fmla="*/ 739775 w 922338"/>
                <a:gd name="connsiteY39" fmla="*/ 259557 h 725488"/>
                <a:gd name="connsiteX40" fmla="*/ 757238 w 922338"/>
                <a:gd name="connsiteY40" fmla="*/ 277814 h 725488"/>
                <a:gd name="connsiteX41" fmla="*/ 774701 w 922338"/>
                <a:gd name="connsiteY41" fmla="*/ 259557 h 725488"/>
                <a:gd name="connsiteX42" fmla="*/ 757238 w 922338"/>
                <a:gd name="connsiteY42" fmla="*/ 241300 h 725488"/>
                <a:gd name="connsiteX43" fmla="*/ 166688 w 922338"/>
                <a:gd name="connsiteY43" fmla="*/ 241300 h 725488"/>
                <a:gd name="connsiteX44" fmla="*/ 149225 w 922338"/>
                <a:gd name="connsiteY44" fmla="*/ 259557 h 725488"/>
                <a:gd name="connsiteX45" fmla="*/ 166688 w 922338"/>
                <a:gd name="connsiteY45" fmla="*/ 277814 h 725488"/>
                <a:gd name="connsiteX46" fmla="*/ 184151 w 922338"/>
                <a:gd name="connsiteY46" fmla="*/ 259557 h 725488"/>
                <a:gd name="connsiteX47" fmla="*/ 166688 w 922338"/>
                <a:gd name="connsiteY47" fmla="*/ 241300 h 725488"/>
                <a:gd name="connsiteX48" fmla="*/ 712788 w 922338"/>
                <a:gd name="connsiteY48" fmla="*/ 206375 h 725488"/>
                <a:gd name="connsiteX49" fmla="*/ 688975 w 922338"/>
                <a:gd name="connsiteY49" fmla="*/ 229394 h 725488"/>
                <a:gd name="connsiteX50" fmla="*/ 712788 w 922338"/>
                <a:gd name="connsiteY50" fmla="*/ 252413 h 725488"/>
                <a:gd name="connsiteX51" fmla="*/ 736601 w 922338"/>
                <a:gd name="connsiteY51" fmla="*/ 229394 h 725488"/>
                <a:gd name="connsiteX52" fmla="*/ 712788 w 922338"/>
                <a:gd name="connsiteY52" fmla="*/ 206375 h 725488"/>
                <a:gd name="connsiteX53" fmla="*/ 210344 w 922338"/>
                <a:gd name="connsiteY53" fmla="*/ 206375 h 725488"/>
                <a:gd name="connsiteX54" fmla="*/ 187325 w 922338"/>
                <a:gd name="connsiteY54" fmla="*/ 229394 h 725488"/>
                <a:gd name="connsiteX55" fmla="*/ 210344 w 922338"/>
                <a:gd name="connsiteY55" fmla="*/ 252413 h 725488"/>
                <a:gd name="connsiteX56" fmla="*/ 233363 w 922338"/>
                <a:gd name="connsiteY56" fmla="*/ 229394 h 725488"/>
                <a:gd name="connsiteX57" fmla="*/ 210344 w 922338"/>
                <a:gd name="connsiteY57" fmla="*/ 206375 h 725488"/>
                <a:gd name="connsiteX58" fmla="*/ 623669 w 922338"/>
                <a:gd name="connsiteY58" fmla="*/ 178954 h 725488"/>
                <a:gd name="connsiteX59" fmla="*/ 601334 w 922338"/>
                <a:gd name="connsiteY59" fmla="*/ 244764 h 725488"/>
                <a:gd name="connsiteX60" fmla="*/ 668338 w 922338"/>
                <a:gd name="connsiteY60" fmla="*/ 228311 h 725488"/>
                <a:gd name="connsiteX61" fmla="*/ 623669 w 922338"/>
                <a:gd name="connsiteY61" fmla="*/ 178954 h 725488"/>
                <a:gd name="connsiteX62" fmla="*/ 299380 w 922338"/>
                <a:gd name="connsiteY62" fmla="*/ 178954 h 725488"/>
                <a:gd name="connsiteX63" fmla="*/ 255587 w 922338"/>
                <a:gd name="connsiteY63" fmla="*/ 228311 h 725488"/>
                <a:gd name="connsiteX64" fmla="*/ 321277 w 922338"/>
                <a:gd name="connsiteY64" fmla="*/ 244764 h 725488"/>
                <a:gd name="connsiteX65" fmla="*/ 299380 w 922338"/>
                <a:gd name="connsiteY65" fmla="*/ 178954 h 725488"/>
                <a:gd name="connsiteX66" fmla="*/ 137253 w 922338"/>
                <a:gd name="connsiteY66" fmla="*/ 0 h 725488"/>
                <a:gd name="connsiteX67" fmla="*/ 252545 w 922338"/>
                <a:gd name="connsiteY67" fmla="*/ 0 h 725488"/>
                <a:gd name="connsiteX68" fmla="*/ 461169 w 922338"/>
                <a:gd name="connsiteY68" fmla="*/ 164884 h 725488"/>
                <a:gd name="connsiteX69" fmla="*/ 669793 w 922338"/>
                <a:gd name="connsiteY69" fmla="*/ 0 h 725488"/>
                <a:gd name="connsiteX70" fmla="*/ 785086 w 922338"/>
                <a:gd name="connsiteY70" fmla="*/ 0 h 725488"/>
                <a:gd name="connsiteX71" fmla="*/ 922338 w 922338"/>
                <a:gd name="connsiteY71" fmla="*/ 131907 h 725488"/>
                <a:gd name="connsiteX72" fmla="*/ 837242 w 922338"/>
                <a:gd name="connsiteY72" fmla="*/ 599077 h 725488"/>
                <a:gd name="connsiteX73" fmla="*/ 669793 w 922338"/>
                <a:gd name="connsiteY73" fmla="*/ 725488 h 725488"/>
                <a:gd name="connsiteX74" fmla="*/ 252545 w 922338"/>
                <a:gd name="connsiteY74" fmla="*/ 725488 h 725488"/>
                <a:gd name="connsiteX75" fmla="*/ 85097 w 922338"/>
                <a:gd name="connsiteY75" fmla="*/ 599077 h 725488"/>
                <a:gd name="connsiteX76" fmla="*/ 0 w 922338"/>
                <a:gd name="connsiteY76" fmla="*/ 131907 h 725488"/>
                <a:gd name="connsiteX77" fmla="*/ 137253 w 922338"/>
                <a:gd name="connsiteY77" fmla="*/ 0 h 72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22338" h="725488">
                  <a:moveTo>
                    <a:pt x="800894" y="315912"/>
                  </a:moveTo>
                  <a:cubicBezTo>
                    <a:pt x="794318" y="315912"/>
                    <a:pt x="788987" y="321953"/>
                    <a:pt x="788987" y="329406"/>
                  </a:cubicBezTo>
                  <a:cubicBezTo>
                    <a:pt x="788987" y="336859"/>
                    <a:pt x="794318" y="342900"/>
                    <a:pt x="800894" y="342900"/>
                  </a:cubicBezTo>
                  <a:cubicBezTo>
                    <a:pt x="807470" y="342900"/>
                    <a:pt x="812801" y="336859"/>
                    <a:pt x="812801" y="329406"/>
                  </a:cubicBezTo>
                  <a:cubicBezTo>
                    <a:pt x="812801" y="321953"/>
                    <a:pt x="807470" y="315912"/>
                    <a:pt x="800894" y="315912"/>
                  </a:cubicBezTo>
                  <a:close/>
                  <a:moveTo>
                    <a:pt x="122237" y="315912"/>
                  </a:moveTo>
                  <a:cubicBezTo>
                    <a:pt x="115223" y="315912"/>
                    <a:pt x="109537" y="321953"/>
                    <a:pt x="109537" y="329406"/>
                  </a:cubicBezTo>
                  <a:cubicBezTo>
                    <a:pt x="109537" y="336859"/>
                    <a:pt x="115223" y="342900"/>
                    <a:pt x="122237" y="342900"/>
                  </a:cubicBezTo>
                  <a:cubicBezTo>
                    <a:pt x="129251" y="342900"/>
                    <a:pt x="134937" y="336859"/>
                    <a:pt x="134937" y="329406"/>
                  </a:cubicBezTo>
                  <a:cubicBezTo>
                    <a:pt x="134937" y="321953"/>
                    <a:pt x="129251" y="315912"/>
                    <a:pt x="122237" y="315912"/>
                  </a:cubicBezTo>
                  <a:close/>
                  <a:moveTo>
                    <a:pt x="785019" y="277812"/>
                  </a:moveTo>
                  <a:cubicBezTo>
                    <a:pt x="776689" y="277812"/>
                    <a:pt x="769937" y="285275"/>
                    <a:pt x="769937" y="294481"/>
                  </a:cubicBezTo>
                  <a:cubicBezTo>
                    <a:pt x="769937" y="303687"/>
                    <a:pt x="776689" y="311150"/>
                    <a:pt x="785019" y="311150"/>
                  </a:cubicBezTo>
                  <a:cubicBezTo>
                    <a:pt x="793349" y="311150"/>
                    <a:pt x="800101" y="303687"/>
                    <a:pt x="800101" y="294481"/>
                  </a:cubicBezTo>
                  <a:cubicBezTo>
                    <a:pt x="800101" y="285275"/>
                    <a:pt x="793349" y="277812"/>
                    <a:pt x="785019" y="277812"/>
                  </a:cubicBezTo>
                  <a:close/>
                  <a:moveTo>
                    <a:pt x="138907" y="277812"/>
                  </a:moveTo>
                  <a:cubicBezTo>
                    <a:pt x="130577" y="277812"/>
                    <a:pt x="123825" y="285275"/>
                    <a:pt x="123825" y="294481"/>
                  </a:cubicBezTo>
                  <a:cubicBezTo>
                    <a:pt x="123825" y="303687"/>
                    <a:pt x="130577" y="311150"/>
                    <a:pt x="138907" y="311150"/>
                  </a:cubicBezTo>
                  <a:cubicBezTo>
                    <a:pt x="147237" y="311150"/>
                    <a:pt x="153989" y="303687"/>
                    <a:pt x="153989" y="294481"/>
                  </a:cubicBezTo>
                  <a:cubicBezTo>
                    <a:pt x="153989" y="285275"/>
                    <a:pt x="147237" y="277812"/>
                    <a:pt x="138907" y="277812"/>
                  </a:cubicBezTo>
                  <a:close/>
                  <a:moveTo>
                    <a:pt x="650722" y="270679"/>
                  </a:moveTo>
                  <a:cubicBezTo>
                    <a:pt x="622931" y="275159"/>
                    <a:pt x="596856" y="291014"/>
                    <a:pt x="588622" y="329615"/>
                  </a:cubicBezTo>
                  <a:cubicBezTo>
                    <a:pt x="583132" y="357187"/>
                    <a:pt x="605090" y="404060"/>
                    <a:pt x="599601" y="448176"/>
                  </a:cubicBezTo>
                  <a:cubicBezTo>
                    <a:pt x="596856" y="489535"/>
                    <a:pt x="574898" y="517107"/>
                    <a:pt x="550195" y="541922"/>
                  </a:cubicBezTo>
                  <a:cubicBezTo>
                    <a:pt x="520003" y="572252"/>
                    <a:pt x="495300" y="608096"/>
                    <a:pt x="544706" y="646697"/>
                  </a:cubicBezTo>
                  <a:cubicBezTo>
                    <a:pt x="574898" y="671512"/>
                    <a:pt x="624303" y="652212"/>
                    <a:pt x="640772" y="613610"/>
                  </a:cubicBezTo>
                  <a:cubicBezTo>
                    <a:pt x="670964" y="547437"/>
                    <a:pt x="712135" y="478506"/>
                    <a:pt x="753307" y="420604"/>
                  </a:cubicBezTo>
                  <a:cubicBezTo>
                    <a:pt x="788988" y="370973"/>
                    <a:pt x="780754" y="307557"/>
                    <a:pt x="723114" y="279985"/>
                  </a:cubicBezTo>
                  <a:cubicBezTo>
                    <a:pt x="708018" y="273092"/>
                    <a:pt x="678512" y="266198"/>
                    <a:pt x="650722" y="270679"/>
                  </a:cubicBezTo>
                  <a:close/>
                  <a:moveTo>
                    <a:pt x="273204" y="270679"/>
                  </a:moveTo>
                  <a:cubicBezTo>
                    <a:pt x="245413" y="266198"/>
                    <a:pt x="215907" y="273092"/>
                    <a:pt x="200811" y="279985"/>
                  </a:cubicBezTo>
                  <a:cubicBezTo>
                    <a:pt x="143171" y="307557"/>
                    <a:pt x="134937" y="370973"/>
                    <a:pt x="170619" y="420604"/>
                  </a:cubicBezTo>
                  <a:cubicBezTo>
                    <a:pt x="214535" y="478506"/>
                    <a:pt x="252961" y="547437"/>
                    <a:pt x="283154" y="613610"/>
                  </a:cubicBezTo>
                  <a:cubicBezTo>
                    <a:pt x="299622" y="652212"/>
                    <a:pt x="349028" y="671512"/>
                    <a:pt x="379220" y="646697"/>
                  </a:cubicBezTo>
                  <a:cubicBezTo>
                    <a:pt x="428625" y="608096"/>
                    <a:pt x="403923" y="572252"/>
                    <a:pt x="373730" y="541922"/>
                  </a:cubicBezTo>
                  <a:cubicBezTo>
                    <a:pt x="349028" y="517107"/>
                    <a:pt x="327070" y="489535"/>
                    <a:pt x="324325" y="448176"/>
                  </a:cubicBezTo>
                  <a:cubicBezTo>
                    <a:pt x="318835" y="404060"/>
                    <a:pt x="340793" y="357187"/>
                    <a:pt x="335304" y="329615"/>
                  </a:cubicBezTo>
                  <a:cubicBezTo>
                    <a:pt x="327070" y="291014"/>
                    <a:pt x="300994" y="275159"/>
                    <a:pt x="273204" y="270679"/>
                  </a:cubicBezTo>
                  <a:close/>
                  <a:moveTo>
                    <a:pt x="757238" y="241300"/>
                  </a:moveTo>
                  <a:cubicBezTo>
                    <a:pt x="747593" y="241300"/>
                    <a:pt x="739775" y="249474"/>
                    <a:pt x="739775" y="259557"/>
                  </a:cubicBezTo>
                  <a:cubicBezTo>
                    <a:pt x="739775" y="269640"/>
                    <a:pt x="747593" y="277814"/>
                    <a:pt x="757238" y="277814"/>
                  </a:cubicBezTo>
                  <a:cubicBezTo>
                    <a:pt x="766883" y="277814"/>
                    <a:pt x="774701" y="269640"/>
                    <a:pt x="774701" y="259557"/>
                  </a:cubicBezTo>
                  <a:cubicBezTo>
                    <a:pt x="774701" y="249474"/>
                    <a:pt x="766883" y="241300"/>
                    <a:pt x="757238" y="241300"/>
                  </a:cubicBezTo>
                  <a:close/>
                  <a:moveTo>
                    <a:pt x="166688" y="241300"/>
                  </a:moveTo>
                  <a:cubicBezTo>
                    <a:pt x="157043" y="241300"/>
                    <a:pt x="149225" y="249474"/>
                    <a:pt x="149225" y="259557"/>
                  </a:cubicBezTo>
                  <a:cubicBezTo>
                    <a:pt x="149225" y="269640"/>
                    <a:pt x="157043" y="277814"/>
                    <a:pt x="166688" y="277814"/>
                  </a:cubicBezTo>
                  <a:cubicBezTo>
                    <a:pt x="176333" y="277814"/>
                    <a:pt x="184151" y="269640"/>
                    <a:pt x="184151" y="259557"/>
                  </a:cubicBezTo>
                  <a:cubicBezTo>
                    <a:pt x="184151" y="249474"/>
                    <a:pt x="176333" y="241300"/>
                    <a:pt x="166688" y="241300"/>
                  </a:cubicBezTo>
                  <a:close/>
                  <a:moveTo>
                    <a:pt x="712788" y="206375"/>
                  </a:moveTo>
                  <a:cubicBezTo>
                    <a:pt x="699636" y="206375"/>
                    <a:pt x="688975" y="216681"/>
                    <a:pt x="688975" y="229394"/>
                  </a:cubicBezTo>
                  <a:cubicBezTo>
                    <a:pt x="688975" y="242107"/>
                    <a:pt x="699636" y="252413"/>
                    <a:pt x="712788" y="252413"/>
                  </a:cubicBezTo>
                  <a:cubicBezTo>
                    <a:pt x="725940" y="252413"/>
                    <a:pt x="736601" y="242107"/>
                    <a:pt x="736601" y="229394"/>
                  </a:cubicBezTo>
                  <a:cubicBezTo>
                    <a:pt x="736601" y="216681"/>
                    <a:pt x="725940" y="206375"/>
                    <a:pt x="712788" y="206375"/>
                  </a:cubicBezTo>
                  <a:close/>
                  <a:moveTo>
                    <a:pt x="210344" y="206375"/>
                  </a:moveTo>
                  <a:cubicBezTo>
                    <a:pt x="197631" y="206375"/>
                    <a:pt x="187325" y="216681"/>
                    <a:pt x="187325" y="229394"/>
                  </a:cubicBezTo>
                  <a:cubicBezTo>
                    <a:pt x="187325" y="242107"/>
                    <a:pt x="197631" y="252413"/>
                    <a:pt x="210344" y="252413"/>
                  </a:cubicBezTo>
                  <a:cubicBezTo>
                    <a:pt x="223057" y="252413"/>
                    <a:pt x="233363" y="242107"/>
                    <a:pt x="233363" y="229394"/>
                  </a:cubicBezTo>
                  <a:cubicBezTo>
                    <a:pt x="233363" y="216681"/>
                    <a:pt x="223057" y="206375"/>
                    <a:pt x="210344" y="206375"/>
                  </a:cubicBezTo>
                  <a:close/>
                  <a:moveTo>
                    <a:pt x="623669" y="178954"/>
                  </a:moveTo>
                  <a:cubicBezTo>
                    <a:pt x="590167" y="184438"/>
                    <a:pt x="587375" y="236538"/>
                    <a:pt x="601334" y="244764"/>
                  </a:cubicBezTo>
                  <a:cubicBezTo>
                    <a:pt x="629253" y="266700"/>
                    <a:pt x="668338" y="242022"/>
                    <a:pt x="668338" y="228311"/>
                  </a:cubicBezTo>
                  <a:cubicBezTo>
                    <a:pt x="668338" y="195407"/>
                    <a:pt x="648795" y="176212"/>
                    <a:pt x="623669" y="178954"/>
                  </a:cubicBezTo>
                  <a:close/>
                  <a:moveTo>
                    <a:pt x="299380" y="178954"/>
                  </a:moveTo>
                  <a:cubicBezTo>
                    <a:pt x="274747" y="176212"/>
                    <a:pt x="255587" y="195407"/>
                    <a:pt x="255587" y="228311"/>
                  </a:cubicBezTo>
                  <a:cubicBezTo>
                    <a:pt x="255587" y="242022"/>
                    <a:pt x="293906" y="266700"/>
                    <a:pt x="321277" y="244764"/>
                  </a:cubicBezTo>
                  <a:cubicBezTo>
                    <a:pt x="334962" y="236538"/>
                    <a:pt x="332225" y="184438"/>
                    <a:pt x="299380" y="178954"/>
                  </a:cubicBezTo>
                  <a:close/>
                  <a:moveTo>
                    <a:pt x="137253" y="0"/>
                  </a:moveTo>
                  <a:cubicBezTo>
                    <a:pt x="137253" y="0"/>
                    <a:pt x="137253" y="0"/>
                    <a:pt x="252545" y="0"/>
                  </a:cubicBezTo>
                  <a:cubicBezTo>
                    <a:pt x="271761" y="85190"/>
                    <a:pt x="356857" y="164884"/>
                    <a:pt x="461169" y="164884"/>
                  </a:cubicBezTo>
                  <a:cubicBezTo>
                    <a:pt x="565481" y="164884"/>
                    <a:pt x="650578" y="85190"/>
                    <a:pt x="669793" y="0"/>
                  </a:cubicBezTo>
                  <a:cubicBezTo>
                    <a:pt x="669793" y="0"/>
                    <a:pt x="669793" y="0"/>
                    <a:pt x="785086" y="0"/>
                  </a:cubicBezTo>
                  <a:cubicBezTo>
                    <a:pt x="859202" y="0"/>
                    <a:pt x="922338" y="57710"/>
                    <a:pt x="922338" y="131907"/>
                  </a:cubicBezTo>
                  <a:cubicBezTo>
                    <a:pt x="922338" y="131907"/>
                    <a:pt x="922338" y="131907"/>
                    <a:pt x="837242" y="599077"/>
                  </a:cubicBezTo>
                  <a:cubicBezTo>
                    <a:pt x="823516" y="667779"/>
                    <a:pt x="746655" y="725488"/>
                    <a:pt x="669793" y="725488"/>
                  </a:cubicBezTo>
                  <a:cubicBezTo>
                    <a:pt x="669793" y="725488"/>
                    <a:pt x="669793" y="725488"/>
                    <a:pt x="252545" y="725488"/>
                  </a:cubicBezTo>
                  <a:cubicBezTo>
                    <a:pt x="175684" y="725488"/>
                    <a:pt x="93332" y="667779"/>
                    <a:pt x="85097" y="599077"/>
                  </a:cubicBezTo>
                  <a:cubicBezTo>
                    <a:pt x="85097" y="599077"/>
                    <a:pt x="85097" y="599077"/>
                    <a:pt x="0" y="131907"/>
                  </a:cubicBezTo>
                  <a:cubicBezTo>
                    <a:pt x="0" y="57710"/>
                    <a:pt x="63136" y="0"/>
                    <a:pt x="1372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75" name="Freeform 17">
              <a:extLst>
                <a:ext uri="{FF2B5EF4-FFF2-40B4-BE49-F238E27FC236}">
                  <a16:creationId xmlns:a16="http://schemas.microsoft.com/office/drawing/2014/main" id="{63A0CE94-19FF-4CCC-9796-7E92FFC47521}"/>
                </a:ext>
              </a:extLst>
            </p:cNvPr>
            <p:cNvSpPr>
              <a:spLocks noEditPoints="1"/>
            </p:cNvSpPr>
            <p:nvPr/>
          </p:nvSpPr>
          <p:spPr bwMode="auto">
            <a:xfrm>
              <a:off x="4141788" y="5343526"/>
              <a:ext cx="966788" cy="769938"/>
            </a:xfrm>
            <a:custGeom>
              <a:avLst/>
              <a:gdLst>
                <a:gd name="T0" fmla="*/ 299 w 352"/>
                <a:gd name="T1" fmla="*/ 0 h 280"/>
                <a:gd name="T2" fmla="*/ 352 w 352"/>
                <a:gd name="T3" fmla="*/ 50 h 280"/>
                <a:gd name="T4" fmla="*/ 320 w 352"/>
                <a:gd name="T5" fmla="*/ 231 h 280"/>
                <a:gd name="T6" fmla="*/ 256 w 352"/>
                <a:gd name="T7" fmla="*/ 280 h 280"/>
                <a:gd name="T8" fmla="*/ 96 w 352"/>
                <a:gd name="T9" fmla="*/ 280 h 280"/>
                <a:gd name="T10" fmla="*/ 32 w 352"/>
                <a:gd name="T11" fmla="*/ 231 h 280"/>
                <a:gd name="T12" fmla="*/ 0 w 352"/>
                <a:gd name="T13" fmla="*/ 50 h 280"/>
                <a:gd name="T14" fmla="*/ 53 w 352"/>
                <a:gd name="T15" fmla="*/ 0 h 280"/>
                <a:gd name="T16" fmla="*/ 102 w 352"/>
                <a:gd name="T17" fmla="*/ 0 h 280"/>
                <a:gd name="T18" fmla="*/ 176 w 352"/>
                <a:gd name="T19" fmla="*/ 62 h 280"/>
                <a:gd name="T20" fmla="*/ 250 w 352"/>
                <a:gd name="T21" fmla="*/ 0 h 280"/>
                <a:gd name="T22" fmla="*/ 299 w 352"/>
                <a:gd name="T23" fmla="*/ 0 h 280"/>
                <a:gd name="T24" fmla="*/ 299 w 352"/>
                <a:gd name="T25" fmla="*/ 16 h 280"/>
                <a:gd name="T26" fmla="*/ 261 w 352"/>
                <a:gd name="T27" fmla="*/ 16 h 280"/>
                <a:gd name="T28" fmla="*/ 176 w 352"/>
                <a:gd name="T29" fmla="*/ 78 h 280"/>
                <a:gd name="T30" fmla="*/ 91 w 352"/>
                <a:gd name="T31" fmla="*/ 16 h 280"/>
                <a:gd name="T32" fmla="*/ 53 w 352"/>
                <a:gd name="T33" fmla="*/ 16 h 280"/>
                <a:gd name="T34" fmla="*/ 16 w 352"/>
                <a:gd name="T35" fmla="*/ 49 h 280"/>
                <a:gd name="T36" fmla="*/ 48 w 352"/>
                <a:gd name="T37" fmla="*/ 228 h 280"/>
                <a:gd name="T38" fmla="*/ 48 w 352"/>
                <a:gd name="T39" fmla="*/ 228 h 280"/>
                <a:gd name="T40" fmla="*/ 48 w 352"/>
                <a:gd name="T41" fmla="*/ 228 h 280"/>
                <a:gd name="T42" fmla="*/ 96 w 352"/>
                <a:gd name="T43" fmla="*/ 264 h 280"/>
                <a:gd name="T44" fmla="*/ 256 w 352"/>
                <a:gd name="T45" fmla="*/ 264 h 280"/>
                <a:gd name="T46" fmla="*/ 304 w 352"/>
                <a:gd name="T47" fmla="*/ 228 h 280"/>
                <a:gd name="T48" fmla="*/ 336 w 352"/>
                <a:gd name="T49" fmla="*/ 49 h 280"/>
                <a:gd name="T50" fmla="*/ 299 w 352"/>
                <a:gd name="T51" fmla="*/ 1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280">
                  <a:moveTo>
                    <a:pt x="299" y="0"/>
                  </a:moveTo>
                  <a:cubicBezTo>
                    <a:pt x="328" y="0"/>
                    <a:pt x="352" y="23"/>
                    <a:pt x="352" y="50"/>
                  </a:cubicBezTo>
                  <a:cubicBezTo>
                    <a:pt x="320" y="231"/>
                    <a:pt x="320" y="231"/>
                    <a:pt x="320" y="231"/>
                  </a:cubicBezTo>
                  <a:cubicBezTo>
                    <a:pt x="315" y="258"/>
                    <a:pt x="285" y="280"/>
                    <a:pt x="256" y="280"/>
                  </a:cubicBezTo>
                  <a:cubicBezTo>
                    <a:pt x="96" y="280"/>
                    <a:pt x="96" y="280"/>
                    <a:pt x="96" y="280"/>
                  </a:cubicBezTo>
                  <a:cubicBezTo>
                    <a:pt x="67" y="280"/>
                    <a:pt x="36" y="258"/>
                    <a:pt x="32" y="231"/>
                  </a:cubicBezTo>
                  <a:cubicBezTo>
                    <a:pt x="0" y="50"/>
                    <a:pt x="0" y="50"/>
                    <a:pt x="0" y="50"/>
                  </a:cubicBezTo>
                  <a:cubicBezTo>
                    <a:pt x="0" y="23"/>
                    <a:pt x="24" y="0"/>
                    <a:pt x="53" y="0"/>
                  </a:cubicBezTo>
                  <a:cubicBezTo>
                    <a:pt x="102" y="0"/>
                    <a:pt x="102" y="0"/>
                    <a:pt x="102" y="0"/>
                  </a:cubicBezTo>
                  <a:cubicBezTo>
                    <a:pt x="110" y="33"/>
                    <a:pt x="137" y="62"/>
                    <a:pt x="176" y="62"/>
                  </a:cubicBezTo>
                  <a:cubicBezTo>
                    <a:pt x="215" y="62"/>
                    <a:pt x="242" y="33"/>
                    <a:pt x="250" y="0"/>
                  </a:cubicBezTo>
                  <a:lnTo>
                    <a:pt x="299" y="0"/>
                  </a:lnTo>
                  <a:close/>
                  <a:moveTo>
                    <a:pt x="299" y="16"/>
                  </a:moveTo>
                  <a:cubicBezTo>
                    <a:pt x="261" y="16"/>
                    <a:pt x="261" y="16"/>
                    <a:pt x="261" y="16"/>
                  </a:cubicBezTo>
                  <a:cubicBezTo>
                    <a:pt x="249" y="49"/>
                    <a:pt x="220" y="78"/>
                    <a:pt x="176" y="78"/>
                  </a:cubicBezTo>
                  <a:cubicBezTo>
                    <a:pt x="132" y="78"/>
                    <a:pt x="103" y="49"/>
                    <a:pt x="91" y="16"/>
                  </a:cubicBezTo>
                  <a:cubicBezTo>
                    <a:pt x="53" y="16"/>
                    <a:pt x="53" y="16"/>
                    <a:pt x="53" y="16"/>
                  </a:cubicBezTo>
                  <a:cubicBezTo>
                    <a:pt x="33" y="16"/>
                    <a:pt x="17" y="31"/>
                    <a:pt x="16" y="49"/>
                  </a:cubicBezTo>
                  <a:cubicBezTo>
                    <a:pt x="48" y="228"/>
                    <a:pt x="48" y="228"/>
                    <a:pt x="48" y="228"/>
                  </a:cubicBezTo>
                  <a:cubicBezTo>
                    <a:pt x="48" y="228"/>
                    <a:pt x="48" y="228"/>
                    <a:pt x="48" y="228"/>
                  </a:cubicBezTo>
                  <a:cubicBezTo>
                    <a:pt x="48" y="228"/>
                    <a:pt x="48" y="228"/>
                    <a:pt x="48" y="228"/>
                  </a:cubicBezTo>
                  <a:cubicBezTo>
                    <a:pt x="51" y="247"/>
                    <a:pt x="74" y="264"/>
                    <a:pt x="96" y="264"/>
                  </a:cubicBezTo>
                  <a:cubicBezTo>
                    <a:pt x="256" y="264"/>
                    <a:pt x="256" y="264"/>
                    <a:pt x="256" y="264"/>
                  </a:cubicBezTo>
                  <a:cubicBezTo>
                    <a:pt x="278" y="264"/>
                    <a:pt x="300" y="247"/>
                    <a:pt x="304" y="228"/>
                  </a:cubicBezTo>
                  <a:cubicBezTo>
                    <a:pt x="336" y="49"/>
                    <a:pt x="336" y="49"/>
                    <a:pt x="336" y="49"/>
                  </a:cubicBezTo>
                  <a:cubicBezTo>
                    <a:pt x="335" y="31"/>
                    <a:pt x="319" y="16"/>
                    <a:pt x="29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76" name="Vrije vorm: vorm 75">
              <a:extLst>
                <a:ext uri="{FF2B5EF4-FFF2-40B4-BE49-F238E27FC236}">
                  <a16:creationId xmlns:a16="http://schemas.microsoft.com/office/drawing/2014/main" id="{6BFF68D2-C7B0-4BC8-9A6F-4576357C3D34}"/>
                </a:ext>
              </a:extLst>
            </p:cNvPr>
            <p:cNvSpPr>
              <a:spLocks/>
            </p:cNvSpPr>
            <p:nvPr/>
          </p:nvSpPr>
          <p:spPr bwMode="auto">
            <a:xfrm>
              <a:off x="4471988" y="5267326"/>
              <a:ext cx="307975" cy="169863"/>
            </a:xfrm>
            <a:custGeom>
              <a:avLst/>
              <a:gdLst>
                <a:gd name="connsiteX0" fmla="*/ 153988 w 307975"/>
                <a:gd name="connsiteY0" fmla="*/ 0 h 169863"/>
                <a:gd name="connsiteX1" fmla="*/ 307975 w 307975"/>
                <a:gd name="connsiteY1" fmla="*/ 76713 h 169863"/>
                <a:gd name="connsiteX2" fmla="*/ 250230 w 307975"/>
                <a:gd name="connsiteY2" fmla="*/ 169863 h 169863"/>
                <a:gd name="connsiteX3" fmla="*/ 153988 w 307975"/>
                <a:gd name="connsiteY3" fmla="*/ 126028 h 169863"/>
                <a:gd name="connsiteX4" fmla="*/ 143409 w 307975"/>
                <a:gd name="connsiteY4" fmla="*/ 127764 h 169863"/>
                <a:gd name="connsiteX5" fmla="*/ 135544 w 307975"/>
                <a:gd name="connsiteY5" fmla="*/ 116527 h 169863"/>
                <a:gd name="connsiteX6" fmla="*/ 98514 w 307975"/>
                <a:gd name="connsiteY6" fmla="*/ 63620 h 169863"/>
                <a:gd name="connsiteX7" fmla="*/ 79150 w 307975"/>
                <a:gd name="connsiteY7" fmla="*/ 58856 h 169863"/>
                <a:gd name="connsiteX8" fmla="*/ 76535 w 307975"/>
                <a:gd name="connsiteY8" fmla="*/ 79801 h 169863"/>
                <a:gd name="connsiteX9" fmla="*/ 103557 w 307975"/>
                <a:gd name="connsiteY9" fmla="*/ 118409 h 169863"/>
                <a:gd name="connsiteX10" fmla="*/ 113537 w 307975"/>
                <a:gd name="connsiteY10" fmla="*/ 132669 h 169863"/>
                <a:gd name="connsiteX11" fmla="*/ 112268 w 307975"/>
                <a:gd name="connsiteY11" fmla="*/ 132877 h 169863"/>
                <a:gd name="connsiteX12" fmla="*/ 57746 w 307975"/>
                <a:gd name="connsiteY12" fmla="*/ 169863 h 169863"/>
                <a:gd name="connsiteX13" fmla="*/ 0 w 307975"/>
                <a:gd name="connsiteY13" fmla="*/ 76713 h 169863"/>
                <a:gd name="connsiteX14" fmla="*/ 153988 w 307975"/>
                <a:gd name="connsiteY14" fmla="*/ 0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975" h="169863">
                  <a:moveTo>
                    <a:pt x="153988" y="0"/>
                  </a:moveTo>
                  <a:cubicBezTo>
                    <a:pt x="258479" y="0"/>
                    <a:pt x="307975" y="76713"/>
                    <a:pt x="307975" y="76713"/>
                  </a:cubicBezTo>
                  <a:lnTo>
                    <a:pt x="250230" y="169863"/>
                  </a:lnTo>
                  <a:cubicBezTo>
                    <a:pt x="250230" y="169863"/>
                    <a:pt x="222732" y="126028"/>
                    <a:pt x="153988" y="126028"/>
                  </a:cubicBezTo>
                  <a:lnTo>
                    <a:pt x="143409" y="127764"/>
                  </a:lnTo>
                  <a:lnTo>
                    <a:pt x="135544" y="116527"/>
                  </a:lnTo>
                  <a:cubicBezTo>
                    <a:pt x="126537" y="103658"/>
                    <a:pt x="114527" y="86499"/>
                    <a:pt x="98514" y="63620"/>
                  </a:cubicBezTo>
                  <a:cubicBezTo>
                    <a:pt x="92795" y="57110"/>
                    <a:pt x="88056" y="54374"/>
                    <a:pt x="79150" y="58856"/>
                  </a:cubicBezTo>
                  <a:cubicBezTo>
                    <a:pt x="72614" y="64706"/>
                    <a:pt x="70816" y="73291"/>
                    <a:pt x="76535" y="79801"/>
                  </a:cubicBezTo>
                  <a:cubicBezTo>
                    <a:pt x="76535" y="79801"/>
                    <a:pt x="76535" y="79801"/>
                    <a:pt x="103557" y="118409"/>
                  </a:cubicBezTo>
                  <a:lnTo>
                    <a:pt x="113537" y="132669"/>
                  </a:lnTo>
                  <a:lnTo>
                    <a:pt x="112268" y="132877"/>
                  </a:lnTo>
                  <a:cubicBezTo>
                    <a:pt x="76307" y="145206"/>
                    <a:pt x="57746" y="169863"/>
                    <a:pt x="57746" y="169863"/>
                  </a:cubicBezTo>
                  <a:cubicBezTo>
                    <a:pt x="57746" y="169863"/>
                    <a:pt x="57746" y="169863"/>
                    <a:pt x="0" y="76713"/>
                  </a:cubicBezTo>
                  <a:cubicBezTo>
                    <a:pt x="0" y="76713"/>
                    <a:pt x="49496" y="0"/>
                    <a:pt x="1539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77" name="Freeform 19">
              <a:extLst>
                <a:ext uri="{FF2B5EF4-FFF2-40B4-BE49-F238E27FC236}">
                  <a16:creationId xmlns:a16="http://schemas.microsoft.com/office/drawing/2014/main" id="{0AE1B61E-5532-4DDC-8339-B72F02713277}"/>
                </a:ext>
              </a:extLst>
            </p:cNvPr>
            <p:cNvSpPr>
              <a:spLocks/>
            </p:cNvSpPr>
            <p:nvPr/>
          </p:nvSpPr>
          <p:spPr bwMode="auto">
            <a:xfrm rot="18015675">
              <a:off x="4557828" y="5300647"/>
              <a:ext cx="76200" cy="128588"/>
            </a:xfrm>
            <a:custGeom>
              <a:avLst/>
              <a:gdLst>
                <a:gd name="T0" fmla="*/ 1 w 28"/>
                <a:gd name="T1" fmla="*/ 41 h 47"/>
                <a:gd name="T2" fmla="*/ 1 w 28"/>
                <a:gd name="T3" fmla="*/ 41 h 47"/>
                <a:gd name="T4" fmla="*/ 18 w 28"/>
                <a:gd name="T5" fmla="*/ 4 h 47"/>
                <a:gd name="T6" fmla="*/ 25 w 28"/>
                <a:gd name="T7" fmla="*/ 1 h 47"/>
                <a:gd name="T8" fmla="*/ 27 w 28"/>
                <a:gd name="T9" fmla="*/ 8 h 47"/>
                <a:gd name="T10" fmla="*/ 27 w 28"/>
                <a:gd name="T11" fmla="*/ 8 h 47"/>
                <a:gd name="T12" fmla="*/ 10 w 28"/>
                <a:gd name="T13" fmla="*/ 45 h 47"/>
                <a:gd name="T14" fmla="*/ 1 w 28"/>
                <a:gd name="T15" fmla="*/ 4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7">
                  <a:moveTo>
                    <a:pt x="1" y="41"/>
                  </a:moveTo>
                  <a:cubicBezTo>
                    <a:pt x="1" y="41"/>
                    <a:pt x="1" y="41"/>
                    <a:pt x="1" y="41"/>
                  </a:cubicBezTo>
                  <a:cubicBezTo>
                    <a:pt x="18" y="4"/>
                    <a:pt x="18" y="4"/>
                    <a:pt x="18" y="4"/>
                  </a:cubicBezTo>
                  <a:cubicBezTo>
                    <a:pt x="19" y="1"/>
                    <a:pt x="22" y="0"/>
                    <a:pt x="25" y="1"/>
                  </a:cubicBezTo>
                  <a:cubicBezTo>
                    <a:pt x="28" y="3"/>
                    <a:pt x="28" y="5"/>
                    <a:pt x="27" y="8"/>
                  </a:cubicBezTo>
                  <a:cubicBezTo>
                    <a:pt x="27" y="8"/>
                    <a:pt x="27" y="8"/>
                    <a:pt x="27" y="8"/>
                  </a:cubicBezTo>
                  <a:cubicBezTo>
                    <a:pt x="10" y="45"/>
                    <a:pt x="10" y="45"/>
                    <a:pt x="10" y="45"/>
                  </a:cubicBezTo>
                  <a:cubicBezTo>
                    <a:pt x="9" y="47"/>
                    <a:pt x="0" y="44"/>
                    <a:pt x="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dirty="0">
                <a:solidFill>
                  <a:srgbClr val="000000"/>
                </a:solidFill>
              </a:endParaRPr>
            </a:p>
          </p:txBody>
        </p:sp>
      </p:grpSp>
      <p:grpSp>
        <p:nvGrpSpPr>
          <p:cNvPr id="78" name="Groep 77">
            <a:extLst>
              <a:ext uri="{FF2B5EF4-FFF2-40B4-BE49-F238E27FC236}">
                <a16:creationId xmlns:a16="http://schemas.microsoft.com/office/drawing/2014/main" id="{1828B18D-EF95-4D85-BD5F-0B011BB1C251}"/>
              </a:ext>
            </a:extLst>
          </p:cNvPr>
          <p:cNvGrpSpPr/>
          <p:nvPr/>
        </p:nvGrpSpPr>
        <p:grpSpPr>
          <a:xfrm>
            <a:off x="1590494" y="2435648"/>
            <a:ext cx="253557" cy="211731"/>
            <a:chOff x="6065949" y="846566"/>
            <a:chExt cx="856028" cy="714542"/>
          </a:xfrm>
          <a:solidFill>
            <a:schemeClr val="accent1"/>
          </a:solidFill>
        </p:grpSpPr>
        <p:sp>
          <p:nvSpPr>
            <p:cNvPr id="79" name="Vrije vorm: vorm 78">
              <a:extLst>
                <a:ext uri="{FF2B5EF4-FFF2-40B4-BE49-F238E27FC236}">
                  <a16:creationId xmlns:a16="http://schemas.microsoft.com/office/drawing/2014/main" id="{A9F4A6AE-A337-4A37-8B6D-4FFC6D698731}"/>
                </a:ext>
              </a:extLst>
            </p:cNvPr>
            <p:cNvSpPr>
              <a:spLocks/>
            </p:cNvSpPr>
            <p:nvPr/>
          </p:nvSpPr>
          <p:spPr bwMode="auto">
            <a:xfrm>
              <a:off x="6635274" y="1033326"/>
              <a:ext cx="286703" cy="230463"/>
            </a:xfrm>
            <a:custGeom>
              <a:avLst/>
              <a:gdLst>
                <a:gd name="connsiteX0" fmla="*/ 218109 w 286703"/>
                <a:gd name="connsiteY0" fmla="*/ 55700 h 230463"/>
                <a:gd name="connsiteX1" fmla="*/ 124880 w 286703"/>
                <a:gd name="connsiteY1" fmla="*/ 85863 h 230463"/>
                <a:gd name="connsiteX2" fmla="*/ 70039 w 286703"/>
                <a:gd name="connsiteY2" fmla="*/ 129736 h 230463"/>
                <a:gd name="connsiteX3" fmla="*/ 48102 w 286703"/>
                <a:gd name="connsiteY3" fmla="*/ 176350 h 230463"/>
                <a:gd name="connsiteX4" fmla="*/ 50844 w 286703"/>
                <a:gd name="connsiteY4" fmla="*/ 192803 h 230463"/>
                <a:gd name="connsiteX5" fmla="*/ 78265 w 286703"/>
                <a:gd name="connsiteY5" fmla="*/ 206513 h 230463"/>
                <a:gd name="connsiteX6" fmla="*/ 81007 w 286703"/>
                <a:gd name="connsiteY6" fmla="*/ 206513 h 230463"/>
                <a:gd name="connsiteX7" fmla="*/ 91975 w 286703"/>
                <a:gd name="connsiteY7" fmla="*/ 192803 h 230463"/>
                <a:gd name="connsiteX8" fmla="*/ 81007 w 286703"/>
                <a:gd name="connsiteY8" fmla="*/ 181835 h 230463"/>
                <a:gd name="connsiteX9" fmla="*/ 72781 w 286703"/>
                <a:gd name="connsiteY9" fmla="*/ 179093 h 230463"/>
                <a:gd name="connsiteX10" fmla="*/ 72781 w 286703"/>
                <a:gd name="connsiteY10" fmla="*/ 176350 h 230463"/>
                <a:gd name="connsiteX11" fmla="*/ 89233 w 286703"/>
                <a:gd name="connsiteY11" fmla="*/ 146188 h 230463"/>
                <a:gd name="connsiteX12" fmla="*/ 138590 w 286703"/>
                <a:gd name="connsiteY12" fmla="*/ 107799 h 230463"/>
                <a:gd name="connsiteX13" fmla="*/ 218109 w 286703"/>
                <a:gd name="connsiteY13" fmla="*/ 77636 h 230463"/>
                <a:gd name="connsiteX14" fmla="*/ 234562 w 286703"/>
                <a:gd name="connsiteY14" fmla="*/ 83121 h 230463"/>
                <a:gd name="connsiteX15" fmla="*/ 231820 w 286703"/>
                <a:gd name="connsiteY15" fmla="*/ 88605 h 230463"/>
                <a:gd name="connsiteX16" fmla="*/ 237304 w 286703"/>
                <a:gd name="connsiteY16" fmla="*/ 105057 h 230463"/>
                <a:gd name="connsiteX17" fmla="*/ 253756 w 286703"/>
                <a:gd name="connsiteY17" fmla="*/ 102315 h 230463"/>
                <a:gd name="connsiteX18" fmla="*/ 259240 w 286703"/>
                <a:gd name="connsiteY18" fmla="*/ 83121 h 230463"/>
                <a:gd name="connsiteX19" fmla="*/ 253756 w 286703"/>
                <a:gd name="connsiteY19" fmla="*/ 69410 h 230463"/>
                <a:gd name="connsiteX20" fmla="*/ 218109 w 286703"/>
                <a:gd name="connsiteY20" fmla="*/ 55700 h 230463"/>
                <a:gd name="connsiteX21" fmla="*/ 203388 w 286703"/>
                <a:gd name="connsiteY21" fmla="*/ 0 h 230463"/>
                <a:gd name="connsiteX22" fmla="*/ 277832 w 286703"/>
                <a:gd name="connsiteY22" fmla="*/ 32923 h 230463"/>
                <a:gd name="connsiteX23" fmla="*/ 192753 w 286703"/>
                <a:gd name="connsiteY23" fmla="*/ 197540 h 230463"/>
                <a:gd name="connsiteX24" fmla="*/ 8872 w 286703"/>
                <a:gd name="connsiteY24" fmla="*/ 197540 h 230463"/>
                <a:gd name="connsiteX25" fmla="*/ 167 w 286703"/>
                <a:gd name="connsiteY25" fmla="*/ 158701 h 230463"/>
                <a:gd name="connsiteX26" fmla="*/ 11171 w 286703"/>
                <a:gd name="connsiteY26" fmla="*/ 122368 h 230463"/>
                <a:gd name="connsiteX27" fmla="*/ 55800 w 286703"/>
                <a:gd name="connsiteY27" fmla="*/ 109482 h 230463"/>
                <a:gd name="connsiteX28" fmla="*/ 109476 w 286703"/>
                <a:gd name="connsiteY28" fmla="*/ 27111 h 230463"/>
                <a:gd name="connsiteX29" fmla="*/ 109455 w 286703"/>
                <a:gd name="connsiteY29" fmla="*/ 26103 h 230463"/>
                <a:gd name="connsiteX30" fmla="*/ 150085 w 286703"/>
                <a:gd name="connsiteY30" fmla="*/ 8231 h 230463"/>
                <a:gd name="connsiteX31" fmla="*/ 203388 w 286703"/>
                <a:gd name="connsiteY31" fmla="*/ 0 h 23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6703" h="230463">
                  <a:moveTo>
                    <a:pt x="218109" y="55700"/>
                  </a:moveTo>
                  <a:cubicBezTo>
                    <a:pt x="193431" y="55700"/>
                    <a:pt x="160526" y="66668"/>
                    <a:pt x="124880" y="85863"/>
                  </a:cubicBezTo>
                  <a:cubicBezTo>
                    <a:pt x="102943" y="99573"/>
                    <a:pt x="83749" y="116025"/>
                    <a:pt x="70039" y="129736"/>
                  </a:cubicBezTo>
                  <a:cubicBezTo>
                    <a:pt x="56328" y="146188"/>
                    <a:pt x="48102" y="159898"/>
                    <a:pt x="48102" y="176350"/>
                  </a:cubicBezTo>
                  <a:cubicBezTo>
                    <a:pt x="48102" y="181835"/>
                    <a:pt x="48102" y="187319"/>
                    <a:pt x="50844" y="192803"/>
                  </a:cubicBezTo>
                  <a:cubicBezTo>
                    <a:pt x="56328" y="198287"/>
                    <a:pt x="67297" y="206513"/>
                    <a:pt x="78265" y="206513"/>
                  </a:cubicBezTo>
                  <a:cubicBezTo>
                    <a:pt x="78265" y="206513"/>
                    <a:pt x="78265" y="206513"/>
                    <a:pt x="81007" y="206513"/>
                  </a:cubicBezTo>
                  <a:cubicBezTo>
                    <a:pt x="86491" y="206513"/>
                    <a:pt x="91975" y="201029"/>
                    <a:pt x="91975" y="192803"/>
                  </a:cubicBezTo>
                  <a:cubicBezTo>
                    <a:pt x="91975" y="187319"/>
                    <a:pt x="86491" y="181835"/>
                    <a:pt x="81007" y="181835"/>
                  </a:cubicBezTo>
                  <a:cubicBezTo>
                    <a:pt x="72781" y="181835"/>
                    <a:pt x="72781" y="179093"/>
                    <a:pt x="72781" y="179093"/>
                  </a:cubicBezTo>
                  <a:cubicBezTo>
                    <a:pt x="72781" y="179093"/>
                    <a:pt x="72781" y="179093"/>
                    <a:pt x="72781" y="176350"/>
                  </a:cubicBezTo>
                  <a:cubicBezTo>
                    <a:pt x="72781" y="170866"/>
                    <a:pt x="78265" y="159898"/>
                    <a:pt x="89233" y="146188"/>
                  </a:cubicBezTo>
                  <a:cubicBezTo>
                    <a:pt x="100201" y="135220"/>
                    <a:pt x="119396" y="118767"/>
                    <a:pt x="138590" y="107799"/>
                  </a:cubicBezTo>
                  <a:cubicBezTo>
                    <a:pt x="168753" y="88605"/>
                    <a:pt x="201657" y="77636"/>
                    <a:pt x="218109" y="77636"/>
                  </a:cubicBezTo>
                  <a:cubicBezTo>
                    <a:pt x="229078" y="77636"/>
                    <a:pt x="231820" y="83121"/>
                    <a:pt x="234562" y="83121"/>
                  </a:cubicBezTo>
                  <a:cubicBezTo>
                    <a:pt x="234562" y="85863"/>
                    <a:pt x="234562" y="85863"/>
                    <a:pt x="231820" y="88605"/>
                  </a:cubicBezTo>
                  <a:cubicBezTo>
                    <a:pt x="229078" y="96831"/>
                    <a:pt x="231820" y="102315"/>
                    <a:pt x="237304" y="105057"/>
                  </a:cubicBezTo>
                  <a:cubicBezTo>
                    <a:pt x="242788" y="110541"/>
                    <a:pt x="251014" y="107799"/>
                    <a:pt x="253756" y="102315"/>
                  </a:cubicBezTo>
                  <a:cubicBezTo>
                    <a:pt x="256498" y="94089"/>
                    <a:pt x="259240" y="88605"/>
                    <a:pt x="259240" y="83121"/>
                  </a:cubicBezTo>
                  <a:cubicBezTo>
                    <a:pt x="259240" y="77636"/>
                    <a:pt x="256498" y="74894"/>
                    <a:pt x="253756" y="69410"/>
                  </a:cubicBezTo>
                  <a:cubicBezTo>
                    <a:pt x="245530" y="58442"/>
                    <a:pt x="231820" y="55700"/>
                    <a:pt x="218109" y="55700"/>
                  </a:cubicBezTo>
                  <a:close/>
                  <a:moveTo>
                    <a:pt x="203388" y="0"/>
                  </a:moveTo>
                  <a:cubicBezTo>
                    <a:pt x="236665" y="0"/>
                    <a:pt x="264110" y="10974"/>
                    <a:pt x="277832" y="32923"/>
                  </a:cubicBezTo>
                  <a:cubicBezTo>
                    <a:pt x="305277" y="79565"/>
                    <a:pt x="266854" y="150899"/>
                    <a:pt x="192753" y="197540"/>
                  </a:cubicBezTo>
                  <a:cubicBezTo>
                    <a:pt x="118652" y="241438"/>
                    <a:pt x="36317" y="241438"/>
                    <a:pt x="8872" y="197540"/>
                  </a:cubicBezTo>
                  <a:cubicBezTo>
                    <a:pt x="2011" y="185880"/>
                    <a:pt x="-734" y="172676"/>
                    <a:pt x="167" y="158701"/>
                  </a:cubicBezTo>
                  <a:lnTo>
                    <a:pt x="11171" y="122368"/>
                  </a:lnTo>
                  <a:lnTo>
                    <a:pt x="55800" y="109482"/>
                  </a:lnTo>
                  <a:cubicBezTo>
                    <a:pt x="85450" y="92364"/>
                    <a:pt x="103791" y="62139"/>
                    <a:pt x="109476" y="27111"/>
                  </a:cubicBezTo>
                  <a:lnTo>
                    <a:pt x="109455" y="26103"/>
                  </a:lnTo>
                  <a:lnTo>
                    <a:pt x="150085" y="8231"/>
                  </a:lnTo>
                  <a:cubicBezTo>
                    <a:pt x="168653" y="2744"/>
                    <a:pt x="186750" y="0"/>
                    <a:pt x="2033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82" name="Vrije vorm: vorm 81">
              <a:extLst>
                <a:ext uri="{FF2B5EF4-FFF2-40B4-BE49-F238E27FC236}">
                  <a16:creationId xmlns:a16="http://schemas.microsoft.com/office/drawing/2014/main" id="{A0F1C71D-8C74-4388-9AD9-DCED932EC686}"/>
                </a:ext>
              </a:extLst>
            </p:cNvPr>
            <p:cNvSpPr>
              <a:spLocks/>
            </p:cNvSpPr>
            <p:nvPr/>
          </p:nvSpPr>
          <p:spPr bwMode="auto">
            <a:xfrm>
              <a:off x="6515773" y="889325"/>
              <a:ext cx="198679" cy="243826"/>
            </a:xfrm>
            <a:custGeom>
              <a:avLst/>
              <a:gdLst>
                <a:gd name="connsiteX0" fmla="*/ 76718 w 198679"/>
                <a:gd name="connsiteY0" fmla="*/ 25076 h 243826"/>
                <a:gd name="connsiteX1" fmla="*/ 62993 w 198679"/>
                <a:gd name="connsiteY1" fmla="*/ 27842 h 243826"/>
                <a:gd name="connsiteX2" fmla="*/ 43777 w 198679"/>
                <a:gd name="connsiteY2" fmla="*/ 69334 h 243826"/>
                <a:gd name="connsiteX3" fmla="*/ 65738 w 198679"/>
                <a:gd name="connsiteY3" fmla="*/ 141252 h 243826"/>
                <a:gd name="connsiteX4" fmla="*/ 145345 w 198679"/>
                <a:gd name="connsiteY4" fmla="*/ 207639 h 243826"/>
                <a:gd name="connsiteX5" fmla="*/ 159070 w 198679"/>
                <a:gd name="connsiteY5" fmla="*/ 204873 h 243826"/>
                <a:gd name="connsiteX6" fmla="*/ 175540 w 198679"/>
                <a:gd name="connsiteY6" fmla="*/ 179978 h 243826"/>
                <a:gd name="connsiteX7" fmla="*/ 164560 w 198679"/>
                <a:gd name="connsiteY7" fmla="*/ 166147 h 243826"/>
                <a:gd name="connsiteX8" fmla="*/ 150835 w 198679"/>
                <a:gd name="connsiteY8" fmla="*/ 177212 h 243826"/>
                <a:gd name="connsiteX9" fmla="*/ 148090 w 198679"/>
                <a:gd name="connsiteY9" fmla="*/ 182744 h 243826"/>
                <a:gd name="connsiteX10" fmla="*/ 145345 w 198679"/>
                <a:gd name="connsiteY10" fmla="*/ 182744 h 243826"/>
                <a:gd name="connsiteX11" fmla="*/ 87698 w 198679"/>
                <a:gd name="connsiteY11" fmla="*/ 130188 h 243826"/>
                <a:gd name="connsiteX12" fmla="*/ 68483 w 198679"/>
                <a:gd name="connsiteY12" fmla="*/ 69334 h 243826"/>
                <a:gd name="connsiteX13" fmla="*/ 73973 w 198679"/>
                <a:gd name="connsiteY13" fmla="*/ 49971 h 243826"/>
                <a:gd name="connsiteX14" fmla="*/ 76718 w 198679"/>
                <a:gd name="connsiteY14" fmla="*/ 49971 h 243826"/>
                <a:gd name="connsiteX15" fmla="*/ 82208 w 198679"/>
                <a:gd name="connsiteY15" fmla="*/ 49971 h 243826"/>
                <a:gd name="connsiteX16" fmla="*/ 95933 w 198679"/>
                <a:gd name="connsiteY16" fmla="*/ 44439 h 243826"/>
                <a:gd name="connsiteX17" fmla="*/ 90443 w 198679"/>
                <a:gd name="connsiteY17" fmla="*/ 27842 h 243826"/>
                <a:gd name="connsiteX18" fmla="*/ 76718 w 198679"/>
                <a:gd name="connsiteY18" fmla="*/ 25076 h 243826"/>
                <a:gd name="connsiteX19" fmla="*/ 74254 w 198679"/>
                <a:gd name="connsiteY19" fmla="*/ 29 h 243826"/>
                <a:gd name="connsiteX20" fmla="*/ 176314 w 198679"/>
                <a:gd name="connsiteY20" fmla="*/ 77718 h 243826"/>
                <a:gd name="connsiteX21" fmla="*/ 159820 w 198679"/>
                <a:gd name="connsiteY21" fmla="*/ 235166 h 243826"/>
                <a:gd name="connsiteX22" fmla="*/ 22365 w 198679"/>
                <a:gd name="connsiteY22" fmla="*/ 166110 h 243826"/>
                <a:gd name="connsiteX23" fmla="*/ 38860 w 198679"/>
                <a:gd name="connsiteY23" fmla="*/ 8661 h 243826"/>
                <a:gd name="connsiteX24" fmla="*/ 74254 w 198679"/>
                <a:gd name="connsiteY24" fmla="*/ 29 h 24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679" h="243826">
                  <a:moveTo>
                    <a:pt x="76718" y="25076"/>
                  </a:moveTo>
                  <a:cubicBezTo>
                    <a:pt x="71228" y="25076"/>
                    <a:pt x="65738" y="25076"/>
                    <a:pt x="62993" y="27842"/>
                  </a:cubicBezTo>
                  <a:cubicBezTo>
                    <a:pt x="49267" y="36140"/>
                    <a:pt x="43777" y="52737"/>
                    <a:pt x="43777" y="69334"/>
                  </a:cubicBezTo>
                  <a:cubicBezTo>
                    <a:pt x="43777" y="88696"/>
                    <a:pt x="52012" y="116358"/>
                    <a:pt x="65738" y="141252"/>
                  </a:cubicBezTo>
                  <a:cubicBezTo>
                    <a:pt x="87698" y="179978"/>
                    <a:pt x="115149" y="207639"/>
                    <a:pt x="145345" y="207639"/>
                  </a:cubicBezTo>
                  <a:cubicBezTo>
                    <a:pt x="150835" y="207639"/>
                    <a:pt x="156325" y="207639"/>
                    <a:pt x="159070" y="204873"/>
                  </a:cubicBezTo>
                  <a:cubicBezTo>
                    <a:pt x="167305" y="202107"/>
                    <a:pt x="175540" y="191042"/>
                    <a:pt x="175540" y="179978"/>
                  </a:cubicBezTo>
                  <a:cubicBezTo>
                    <a:pt x="175540" y="171680"/>
                    <a:pt x="172795" y="166147"/>
                    <a:pt x="164560" y="166147"/>
                  </a:cubicBezTo>
                  <a:cubicBezTo>
                    <a:pt x="159070" y="166147"/>
                    <a:pt x="150835" y="168914"/>
                    <a:pt x="150835" y="177212"/>
                  </a:cubicBezTo>
                  <a:cubicBezTo>
                    <a:pt x="150835" y="182744"/>
                    <a:pt x="150835" y="182744"/>
                    <a:pt x="148090" y="182744"/>
                  </a:cubicBezTo>
                  <a:cubicBezTo>
                    <a:pt x="148090" y="182744"/>
                    <a:pt x="145345" y="182744"/>
                    <a:pt x="145345" y="182744"/>
                  </a:cubicBezTo>
                  <a:cubicBezTo>
                    <a:pt x="134364" y="185510"/>
                    <a:pt x="104169" y="163381"/>
                    <a:pt x="87698" y="130188"/>
                  </a:cubicBezTo>
                  <a:cubicBezTo>
                    <a:pt x="73973" y="108059"/>
                    <a:pt x="68483" y="83164"/>
                    <a:pt x="68483" y="69334"/>
                  </a:cubicBezTo>
                  <a:cubicBezTo>
                    <a:pt x="68483" y="55503"/>
                    <a:pt x="71228" y="49971"/>
                    <a:pt x="73973" y="49971"/>
                  </a:cubicBezTo>
                  <a:cubicBezTo>
                    <a:pt x="73973" y="49971"/>
                    <a:pt x="76718" y="49971"/>
                    <a:pt x="76718" y="49971"/>
                  </a:cubicBezTo>
                  <a:cubicBezTo>
                    <a:pt x="76718" y="49971"/>
                    <a:pt x="79463" y="49971"/>
                    <a:pt x="82208" y="49971"/>
                  </a:cubicBezTo>
                  <a:cubicBezTo>
                    <a:pt x="87698" y="52737"/>
                    <a:pt x="93188" y="49971"/>
                    <a:pt x="95933" y="44439"/>
                  </a:cubicBezTo>
                  <a:cubicBezTo>
                    <a:pt x="101424" y="38907"/>
                    <a:pt x="98678" y="30608"/>
                    <a:pt x="90443" y="27842"/>
                  </a:cubicBezTo>
                  <a:cubicBezTo>
                    <a:pt x="87698" y="25076"/>
                    <a:pt x="82208" y="25076"/>
                    <a:pt x="76718" y="25076"/>
                  </a:cubicBezTo>
                  <a:close/>
                  <a:moveTo>
                    <a:pt x="74254" y="29"/>
                  </a:moveTo>
                  <a:cubicBezTo>
                    <a:pt x="111367" y="1065"/>
                    <a:pt x="151573" y="30069"/>
                    <a:pt x="176314" y="77718"/>
                  </a:cubicBezTo>
                  <a:cubicBezTo>
                    <a:pt x="212052" y="138487"/>
                    <a:pt x="203805" y="210306"/>
                    <a:pt x="159820" y="235166"/>
                  </a:cubicBezTo>
                  <a:cubicBezTo>
                    <a:pt x="115834" y="260026"/>
                    <a:pt x="55354" y="229641"/>
                    <a:pt x="22365" y="166110"/>
                  </a:cubicBezTo>
                  <a:cubicBezTo>
                    <a:pt x="-13373" y="105340"/>
                    <a:pt x="-5125" y="33522"/>
                    <a:pt x="38860" y="8661"/>
                  </a:cubicBezTo>
                  <a:cubicBezTo>
                    <a:pt x="49856" y="2446"/>
                    <a:pt x="61883" y="-316"/>
                    <a:pt x="742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83" name="Vrije vorm: vorm 82">
              <a:extLst>
                <a:ext uri="{FF2B5EF4-FFF2-40B4-BE49-F238E27FC236}">
                  <a16:creationId xmlns:a16="http://schemas.microsoft.com/office/drawing/2014/main" id="{3CC4A781-2057-47D4-AE4D-53A6DF538183}"/>
                </a:ext>
              </a:extLst>
            </p:cNvPr>
            <p:cNvSpPr>
              <a:spLocks/>
            </p:cNvSpPr>
            <p:nvPr/>
          </p:nvSpPr>
          <p:spPr bwMode="auto">
            <a:xfrm>
              <a:off x="6637201" y="1374180"/>
              <a:ext cx="197123" cy="186928"/>
            </a:xfrm>
            <a:custGeom>
              <a:avLst/>
              <a:gdLst>
                <a:gd name="connsiteX0" fmla="*/ 145188 w 197123"/>
                <a:gd name="connsiteY0" fmla="*/ 32346 h 186928"/>
                <a:gd name="connsiteX1" fmla="*/ 76102 w 197123"/>
                <a:gd name="connsiteY1" fmla="*/ 62905 h 186928"/>
                <a:gd name="connsiteX2" fmla="*/ 31887 w 197123"/>
                <a:gd name="connsiteY2" fmla="*/ 132359 h 186928"/>
                <a:gd name="connsiteX3" fmla="*/ 37414 w 197123"/>
                <a:gd name="connsiteY3" fmla="*/ 154584 h 186928"/>
                <a:gd name="connsiteX4" fmla="*/ 59522 w 197123"/>
                <a:gd name="connsiteY4" fmla="*/ 165696 h 186928"/>
                <a:gd name="connsiteX5" fmla="*/ 62285 w 197123"/>
                <a:gd name="connsiteY5" fmla="*/ 165696 h 186928"/>
                <a:gd name="connsiteX6" fmla="*/ 73339 w 197123"/>
                <a:gd name="connsiteY6" fmla="*/ 151805 h 186928"/>
                <a:gd name="connsiteX7" fmla="*/ 62285 w 197123"/>
                <a:gd name="connsiteY7" fmla="*/ 140693 h 186928"/>
                <a:gd name="connsiteX8" fmla="*/ 59522 w 197123"/>
                <a:gd name="connsiteY8" fmla="*/ 140693 h 186928"/>
                <a:gd name="connsiteX9" fmla="*/ 56758 w 197123"/>
                <a:gd name="connsiteY9" fmla="*/ 137915 h 186928"/>
                <a:gd name="connsiteX10" fmla="*/ 56758 w 197123"/>
                <a:gd name="connsiteY10" fmla="*/ 132359 h 186928"/>
                <a:gd name="connsiteX11" fmla="*/ 92683 w 197123"/>
                <a:gd name="connsiteY11" fmla="*/ 82352 h 186928"/>
                <a:gd name="connsiteX12" fmla="*/ 145188 w 197123"/>
                <a:gd name="connsiteY12" fmla="*/ 57349 h 186928"/>
                <a:gd name="connsiteX13" fmla="*/ 156241 w 197123"/>
                <a:gd name="connsiteY13" fmla="*/ 60127 h 186928"/>
                <a:gd name="connsiteX14" fmla="*/ 156241 w 197123"/>
                <a:gd name="connsiteY14" fmla="*/ 62905 h 186928"/>
                <a:gd name="connsiteX15" fmla="*/ 156241 w 197123"/>
                <a:gd name="connsiteY15" fmla="*/ 65684 h 186928"/>
                <a:gd name="connsiteX16" fmla="*/ 164532 w 197123"/>
                <a:gd name="connsiteY16" fmla="*/ 79574 h 186928"/>
                <a:gd name="connsiteX17" fmla="*/ 181112 w 197123"/>
                <a:gd name="connsiteY17" fmla="*/ 71240 h 186928"/>
                <a:gd name="connsiteX18" fmla="*/ 181112 w 197123"/>
                <a:gd name="connsiteY18" fmla="*/ 62905 h 186928"/>
                <a:gd name="connsiteX19" fmla="*/ 175585 w 197123"/>
                <a:gd name="connsiteY19" fmla="*/ 46237 h 186928"/>
                <a:gd name="connsiteX20" fmla="*/ 145188 w 197123"/>
                <a:gd name="connsiteY20" fmla="*/ 32346 h 186928"/>
                <a:gd name="connsiteX21" fmla="*/ 123647 w 197123"/>
                <a:gd name="connsiteY21" fmla="*/ 86 h 186928"/>
                <a:gd name="connsiteX22" fmla="*/ 183783 w 197123"/>
                <a:gd name="connsiteY22" fmla="*/ 25056 h 186928"/>
                <a:gd name="connsiteX23" fmla="*/ 148045 w 197123"/>
                <a:gd name="connsiteY23" fmla="*/ 156401 h 186928"/>
                <a:gd name="connsiteX24" fmla="*/ 13340 w 197123"/>
                <a:gd name="connsiteY24" fmla="*/ 161873 h 186928"/>
                <a:gd name="connsiteX25" fmla="*/ 49078 w 197123"/>
                <a:gd name="connsiteY25" fmla="*/ 30528 h 186928"/>
                <a:gd name="connsiteX26" fmla="*/ 123647 w 197123"/>
                <a:gd name="connsiteY26" fmla="*/ 86 h 18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123" h="186928">
                  <a:moveTo>
                    <a:pt x="145188" y="32346"/>
                  </a:moveTo>
                  <a:cubicBezTo>
                    <a:pt x="125844" y="32346"/>
                    <a:pt x="100973" y="43459"/>
                    <a:pt x="76102" y="62905"/>
                  </a:cubicBezTo>
                  <a:cubicBezTo>
                    <a:pt x="48468" y="85130"/>
                    <a:pt x="31887" y="110134"/>
                    <a:pt x="31887" y="132359"/>
                  </a:cubicBezTo>
                  <a:cubicBezTo>
                    <a:pt x="31887" y="140693"/>
                    <a:pt x="31887" y="146249"/>
                    <a:pt x="37414" y="154584"/>
                  </a:cubicBezTo>
                  <a:cubicBezTo>
                    <a:pt x="40178" y="160140"/>
                    <a:pt x="48468" y="165696"/>
                    <a:pt x="59522" y="165696"/>
                  </a:cubicBezTo>
                  <a:cubicBezTo>
                    <a:pt x="59522" y="165696"/>
                    <a:pt x="62285" y="165696"/>
                    <a:pt x="62285" y="165696"/>
                  </a:cubicBezTo>
                  <a:cubicBezTo>
                    <a:pt x="67812" y="165696"/>
                    <a:pt x="73339" y="160140"/>
                    <a:pt x="73339" y="151805"/>
                  </a:cubicBezTo>
                  <a:cubicBezTo>
                    <a:pt x="73339" y="146249"/>
                    <a:pt x="67812" y="140693"/>
                    <a:pt x="62285" y="140693"/>
                  </a:cubicBezTo>
                  <a:cubicBezTo>
                    <a:pt x="62285" y="140693"/>
                    <a:pt x="59522" y="140693"/>
                    <a:pt x="59522" y="140693"/>
                  </a:cubicBezTo>
                  <a:cubicBezTo>
                    <a:pt x="56758" y="140693"/>
                    <a:pt x="56758" y="137915"/>
                    <a:pt x="56758" y="137915"/>
                  </a:cubicBezTo>
                  <a:cubicBezTo>
                    <a:pt x="56758" y="137915"/>
                    <a:pt x="56758" y="135137"/>
                    <a:pt x="56758" y="132359"/>
                  </a:cubicBezTo>
                  <a:cubicBezTo>
                    <a:pt x="53995" y="124024"/>
                    <a:pt x="67812" y="99021"/>
                    <a:pt x="92683" y="82352"/>
                  </a:cubicBezTo>
                  <a:cubicBezTo>
                    <a:pt x="112027" y="65684"/>
                    <a:pt x="134134" y="57349"/>
                    <a:pt x="145188" y="57349"/>
                  </a:cubicBezTo>
                  <a:cubicBezTo>
                    <a:pt x="153478" y="57349"/>
                    <a:pt x="156241" y="60127"/>
                    <a:pt x="156241" y="60127"/>
                  </a:cubicBezTo>
                  <a:cubicBezTo>
                    <a:pt x="156241" y="62905"/>
                    <a:pt x="156241" y="62905"/>
                    <a:pt x="156241" y="62905"/>
                  </a:cubicBezTo>
                  <a:cubicBezTo>
                    <a:pt x="156241" y="62905"/>
                    <a:pt x="156241" y="62905"/>
                    <a:pt x="156241" y="65684"/>
                  </a:cubicBezTo>
                  <a:cubicBezTo>
                    <a:pt x="153478" y="71240"/>
                    <a:pt x="159005" y="79574"/>
                    <a:pt x="164532" y="79574"/>
                  </a:cubicBezTo>
                  <a:cubicBezTo>
                    <a:pt x="170059" y="82352"/>
                    <a:pt x="178349" y="79574"/>
                    <a:pt x="181112" y="71240"/>
                  </a:cubicBezTo>
                  <a:cubicBezTo>
                    <a:pt x="181112" y="68462"/>
                    <a:pt x="181112" y="65684"/>
                    <a:pt x="181112" y="62905"/>
                  </a:cubicBezTo>
                  <a:cubicBezTo>
                    <a:pt x="181112" y="54571"/>
                    <a:pt x="178349" y="49015"/>
                    <a:pt x="175585" y="46237"/>
                  </a:cubicBezTo>
                  <a:cubicBezTo>
                    <a:pt x="167295" y="35124"/>
                    <a:pt x="156241" y="32346"/>
                    <a:pt x="145188" y="32346"/>
                  </a:cubicBezTo>
                  <a:close/>
                  <a:moveTo>
                    <a:pt x="123647" y="86"/>
                  </a:moveTo>
                  <a:cubicBezTo>
                    <a:pt x="148045" y="-940"/>
                    <a:pt x="170038" y="7269"/>
                    <a:pt x="183783" y="25056"/>
                  </a:cubicBezTo>
                  <a:cubicBezTo>
                    <a:pt x="211274" y="60628"/>
                    <a:pt x="194780" y="120828"/>
                    <a:pt x="148045" y="156401"/>
                  </a:cubicBezTo>
                  <a:cubicBezTo>
                    <a:pt x="101311" y="194710"/>
                    <a:pt x="40831" y="197446"/>
                    <a:pt x="13340" y="161873"/>
                  </a:cubicBezTo>
                  <a:cubicBezTo>
                    <a:pt x="-14151" y="126301"/>
                    <a:pt x="2344" y="66101"/>
                    <a:pt x="49078" y="30528"/>
                  </a:cubicBezTo>
                  <a:cubicBezTo>
                    <a:pt x="72446" y="11374"/>
                    <a:pt x="99249" y="1113"/>
                    <a:pt x="123647"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84" name="Vrije vorm: vorm 83">
              <a:extLst>
                <a:ext uri="{FF2B5EF4-FFF2-40B4-BE49-F238E27FC236}">
                  <a16:creationId xmlns:a16="http://schemas.microsoft.com/office/drawing/2014/main" id="{4EDBB7AA-C3B7-4C38-8139-69640F20DC2D}"/>
                </a:ext>
              </a:extLst>
            </p:cNvPr>
            <p:cNvSpPr>
              <a:spLocks/>
            </p:cNvSpPr>
            <p:nvPr/>
          </p:nvSpPr>
          <p:spPr bwMode="auto">
            <a:xfrm>
              <a:off x="6124165" y="1179718"/>
              <a:ext cx="214495" cy="230121"/>
            </a:xfrm>
            <a:custGeom>
              <a:avLst/>
              <a:gdLst>
                <a:gd name="connsiteX0" fmla="*/ 204121 w 214495"/>
                <a:gd name="connsiteY0" fmla="*/ 0 h 230121"/>
                <a:gd name="connsiteX1" fmla="*/ 214495 w 214495"/>
                <a:gd name="connsiteY1" fmla="*/ 1840 h 230121"/>
                <a:gd name="connsiteX2" fmla="*/ 202794 w 214495"/>
                <a:gd name="connsiteY2" fmla="*/ 31337 h 230121"/>
                <a:gd name="connsiteX3" fmla="*/ 199729 w 214495"/>
                <a:gd name="connsiteY3" fmla="*/ 57144 h 230121"/>
                <a:gd name="connsiteX4" fmla="*/ 175276 w 214495"/>
                <a:gd name="connsiteY4" fmla="*/ 61737 h 230121"/>
                <a:gd name="connsiteX5" fmla="*/ 124653 w 214495"/>
                <a:gd name="connsiteY5" fmla="*/ 84250 h 230121"/>
                <a:gd name="connsiteX6" fmla="*/ 69926 w 214495"/>
                <a:gd name="connsiteY6" fmla="*/ 131356 h 230121"/>
                <a:gd name="connsiteX7" fmla="*/ 48035 w 214495"/>
                <a:gd name="connsiteY7" fmla="*/ 175690 h 230121"/>
                <a:gd name="connsiteX8" fmla="*/ 50772 w 214495"/>
                <a:gd name="connsiteY8" fmla="*/ 192316 h 230121"/>
                <a:gd name="connsiteX9" fmla="*/ 78135 w 214495"/>
                <a:gd name="connsiteY9" fmla="*/ 206170 h 230121"/>
                <a:gd name="connsiteX10" fmla="*/ 91817 w 214495"/>
                <a:gd name="connsiteY10" fmla="*/ 195086 h 230121"/>
                <a:gd name="connsiteX11" fmla="*/ 78135 w 214495"/>
                <a:gd name="connsiteY11" fmla="*/ 181232 h 230121"/>
                <a:gd name="connsiteX12" fmla="*/ 72662 w 214495"/>
                <a:gd name="connsiteY12" fmla="*/ 178461 h 230121"/>
                <a:gd name="connsiteX13" fmla="*/ 72662 w 214495"/>
                <a:gd name="connsiteY13" fmla="*/ 175690 h 230121"/>
                <a:gd name="connsiteX14" fmla="*/ 89081 w 214495"/>
                <a:gd name="connsiteY14" fmla="*/ 147981 h 230121"/>
                <a:gd name="connsiteX15" fmla="*/ 138335 w 214495"/>
                <a:gd name="connsiteY15" fmla="*/ 106417 h 230121"/>
                <a:gd name="connsiteX16" fmla="*/ 182117 w 214495"/>
                <a:gd name="connsiteY16" fmla="*/ 85289 h 230121"/>
                <a:gd name="connsiteX17" fmla="*/ 196707 w 214495"/>
                <a:gd name="connsiteY17" fmla="*/ 82590 h 230121"/>
                <a:gd name="connsiteX18" fmla="*/ 193247 w 214495"/>
                <a:gd name="connsiteY18" fmla="*/ 111714 h 230121"/>
                <a:gd name="connsiteX19" fmla="*/ 202300 w 214495"/>
                <a:gd name="connsiteY19" fmla="*/ 187929 h 230121"/>
                <a:gd name="connsiteX20" fmla="*/ 190693 w 214495"/>
                <a:gd name="connsiteY20" fmla="*/ 197198 h 230121"/>
                <a:gd name="connsiteX21" fmla="*/ 8904 w 214495"/>
                <a:gd name="connsiteY21" fmla="*/ 197198 h 230121"/>
                <a:gd name="connsiteX22" fmla="*/ 94290 w 214495"/>
                <a:gd name="connsiteY22" fmla="*/ 35325 h 230121"/>
                <a:gd name="connsiteX23" fmla="*/ 204121 w 214495"/>
                <a:gd name="connsiteY23" fmla="*/ 0 h 23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495" h="230121">
                  <a:moveTo>
                    <a:pt x="204121" y="0"/>
                  </a:moveTo>
                  <a:lnTo>
                    <a:pt x="214495" y="1840"/>
                  </a:lnTo>
                  <a:lnTo>
                    <a:pt x="202794" y="31337"/>
                  </a:lnTo>
                  <a:lnTo>
                    <a:pt x="199729" y="57144"/>
                  </a:lnTo>
                  <a:lnTo>
                    <a:pt x="175276" y="61737"/>
                  </a:lnTo>
                  <a:cubicBezTo>
                    <a:pt x="159542" y="66932"/>
                    <a:pt x="142440" y="74552"/>
                    <a:pt x="124653" y="84250"/>
                  </a:cubicBezTo>
                  <a:cubicBezTo>
                    <a:pt x="102762" y="98105"/>
                    <a:pt x="83608" y="114730"/>
                    <a:pt x="69926" y="131356"/>
                  </a:cubicBezTo>
                  <a:cubicBezTo>
                    <a:pt x="56244" y="145210"/>
                    <a:pt x="48035" y="161836"/>
                    <a:pt x="48035" y="175690"/>
                  </a:cubicBezTo>
                  <a:cubicBezTo>
                    <a:pt x="48035" y="181232"/>
                    <a:pt x="48035" y="186774"/>
                    <a:pt x="50772" y="192316"/>
                  </a:cubicBezTo>
                  <a:cubicBezTo>
                    <a:pt x="56244" y="200628"/>
                    <a:pt x="64453" y="206170"/>
                    <a:pt x="78135" y="206170"/>
                  </a:cubicBezTo>
                  <a:cubicBezTo>
                    <a:pt x="86344" y="206170"/>
                    <a:pt x="91817" y="200628"/>
                    <a:pt x="91817" y="195086"/>
                  </a:cubicBezTo>
                  <a:cubicBezTo>
                    <a:pt x="91817" y="186774"/>
                    <a:pt x="86344" y="181232"/>
                    <a:pt x="78135" y="181232"/>
                  </a:cubicBezTo>
                  <a:cubicBezTo>
                    <a:pt x="72662" y="181232"/>
                    <a:pt x="72662" y="181232"/>
                    <a:pt x="72662" y="178461"/>
                  </a:cubicBezTo>
                  <a:cubicBezTo>
                    <a:pt x="72662" y="178461"/>
                    <a:pt x="72662" y="178461"/>
                    <a:pt x="72662" y="175690"/>
                  </a:cubicBezTo>
                  <a:cubicBezTo>
                    <a:pt x="69926" y="172919"/>
                    <a:pt x="75399" y="159065"/>
                    <a:pt x="89081" y="147981"/>
                  </a:cubicBezTo>
                  <a:cubicBezTo>
                    <a:pt x="100026" y="134126"/>
                    <a:pt x="116444" y="120272"/>
                    <a:pt x="138335" y="106417"/>
                  </a:cubicBezTo>
                  <a:cubicBezTo>
                    <a:pt x="153385" y="96719"/>
                    <a:pt x="168435" y="89792"/>
                    <a:pt x="182117" y="85289"/>
                  </a:cubicBezTo>
                  <a:lnTo>
                    <a:pt x="196707" y="82590"/>
                  </a:lnTo>
                  <a:lnTo>
                    <a:pt x="193247" y="111714"/>
                  </a:lnTo>
                  <a:lnTo>
                    <a:pt x="202300" y="187929"/>
                  </a:lnTo>
                  <a:lnTo>
                    <a:pt x="190693" y="197198"/>
                  </a:lnTo>
                  <a:cubicBezTo>
                    <a:pt x="116325" y="241096"/>
                    <a:pt x="36448" y="241096"/>
                    <a:pt x="8904" y="197198"/>
                  </a:cubicBezTo>
                  <a:cubicBezTo>
                    <a:pt x="-18640" y="153300"/>
                    <a:pt x="19922" y="79223"/>
                    <a:pt x="94290" y="35325"/>
                  </a:cubicBezTo>
                  <a:cubicBezTo>
                    <a:pt x="131474" y="12004"/>
                    <a:pt x="170724" y="343"/>
                    <a:pt x="2041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85" name="Vrije vorm: vorm 84">
              <a:extLst>
                <a:ext uri="{FF2B5EF4-FFF2-40B4-BE49-F238E27FC236}">
                  <a16:creationId xmlns:a16="http://schemas.microsoft.com/office/drawing/2014/main" id="{E7E659EB-6C69-4A7D-BC68-142DA4D350DE}"/>
                </a:ext>
              </a:extLst>
            </p:cNvPr>
            <p:cNvSpPr>
              <a:spLocks/>
            </p:cNvSpPr>
            <p:nvPr/>
          </p:nvSpPr>
          <p:spPr bwMode="auto">
            <a:xfrm>
              <a:off x="6065949" y="846566"/>
              <a:ext cx="207740" cy="242033"/>
            </a:xfrm>
            <a:custGeom>
              <a:avLst/>
              <a:gdLst>
                <a:gd name="connsiteX0" fmla="*/ 150479 w 207740"/>
                <a:gd name="connsiteY0" fmla="*/ 36086 h 242033"/>
                <a:gd name="connsiteX1" fmla="*/ 70374 w 207740"/>
                <a:gd name="connsiteY1" fmla="*/ 93906 h 242033"/>
                <a:gd name="connsiteX2" fmla="*/ 42751 w 207740"/>
                <a:gd name="connsiteY2" fmla="*/ 170999 h 242033"/>
                <a:gd name="connsiteX3" fmla="*/ 59325 w 207740"/>
                <a:gd name="connsiteY3" fmla="*/ 206792 h 242033"/>
                <a:gd name="connsiteX4" fmla="*/ 73136 w 207740"/>
                <a:gd name="connsiteY4" fmla="*/ 212299 h 242033"/>
                <a:gd name="connsiteX5" fmla="*/ 86947 w 207740"/>
                <a:gd name="connsiteY5" fmla="*/ 209546 h 242033"/>
                <a:gd name="connsiteX6" fmla="*/ 92472 w 207740"/>
                <a:gd name="connsiteY6" fmla="*/ 193026 h 242033"/>
                <a:gd name="connsiteX7" fmla="*/ 78661 w 207740"/>
                <a:gd name="connsiteY7" fmla="*/ 187519 h 242033"/>
                <a:gd name="connsiteX8" fmla="*/ 73136 w 207740"/>
                <a:gd name="connsiteY8" fmla="*/ 187519 h 242033"/>
                <a:gd name="connsiteX9" fmla="*/ 70374 w 207740"/>
                <a:gd name="connsiteY9" fmla="*/ 187519 h 242033"/>
                <a:gd name="connsiteX10" fmla="*/ 67612 w 207740"/>
                <a:gd name="connsiteY10" fmla="*/ 170999 h 242033"/>
                <a:gd name="connsiteX11" fmla="*/ 89710 w 207740"/>
                <a:gd name="connsiteY11" fmla="*/ 107673 h 242033"/>
                <a:gd name="connsiteX12" fmla="*/ 150479 w 207740"/>
                <a:gd name="connsiteY12" fmla="*/ 60866 h 242033"/>
                <a:gd name="connsiteX13" fmla="*/ 153242 w 207740"/>
                <a:gd name="connsiteY13" fmla="*/ 60866 h 242033"/>
                <a:gd name="connsiteX14" fmla="*/ 156004 w 207740"/>
                <a:gd name="connsiteY14" fmla="*/ 66373 h 242033"/>
                <a:gd name="connsiteX15" fmla="*/ 169815 w 207740"/>
                <a:gd name="connsiteY15" fmla="*/ 80139 h 242033"/>
                <a:gd name="connsiteX16" fmla="*/ 180864 w 207740"/>
                <a:gd name="connsiteY16" fmla="*/ 66373 h 242033"/>
                <a:gd name="connsiteX17" fmla="*/ 167053 w 207740"/>
                <a:gd name="connsiteY17" fmla="*/ 41593 h 242033"/>
                <a:gd name="connsiteX18" fmla="*/ 150479 w 207740"/>
                <a:gd name="connsiteY18" fmla="*/ 36086 h 242033"/>
                <a:gd name="connsiteX19" fmla="*/ 140051 w 207740"/>
                <a:gd name="connsiteY19" fmla="*/ 91 h 242033"/>
                <a:gd name="connsiteX20" fmla="*/ 175119 w 207740"/>
                <a:gd name="connsiteY20" fmla="*/ 11162 h 242033"/>
                <a:gd name="connsiteX21" fmla="*/ 180600 w 207740"/>
                <a:gd name="connsiteY21" fmla="*/ 173198 h 242033"/>
                <a:gd name="connsiteX22" fmla="*/ 32622 w 207740"/>
                <a:gd name="connsiteY22" fmla="*/ 230872 h 242033"/>
                <a:gd name="connsiteX23" fmla="*/ 27141 w 207740"/>
                <a:gd name="connsiteY23" fmla="*/ 68836 h 242033"/>
                <a:gd name="connsiteX24" fmla="*/ 140051 w 207740"/>
                <a:gd name="connsiteY24" fmla="*/ 91 h 24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740" h="242033">
                  <a:moveTo>
                    <a:pt x="150479" y="36086"/>
                  </a:moveTo>
                  <a:cubicBezTo>
                    <a:pt x="122857" y="36086"/>
                    <a:pt x="95234" y="60866"/>
                    <a:pt x="70374" y="93906"/>
                  </a:cubicBezTo>
                  <a:cubicBezTo>
                    <a:pt x="53800" y="121439"/>
                    <a:pt x="42751" y="148972"/>
                    <a:pt x="42751" y="170999"/>
                  </a:cubicBezTo>
                  <a:cubicBezTo>
                    <a:pt x="42751" y="184766"/>
                    <a:pt x="45514" y="198532"/>
                    <a:pt x="59325" y="206792"/>
                  </a:cubicBezTo>
                  <a:cubicBezTo>
                    <a:pt x="62087" y="209546"/>
                    <a:pt x="67612" y="212299"/>
                    <a:pt x="73136" y="212299"/>
                  </a:cubicBezTo>
                  <a:cubicBezTo>
                    <a:pt x="78661" y="212299"/>
                    <a:pt x="81423" y="212299"/>
                    <a:pt x="86947" y="209546"/>
                  </a:cubicBezTo>
                  <a:cubicBezTo>
                    <a:pt x="92472" y="206792"/>
                    <a:pt x="95234" y="201286"/>
                    <a:pt x="92472" y="193026"/>
                  </a:cubicBezTo>
                  <a:cubicBezTo>
                    <a:pt x="92472" y="187519"/>
                    <a:pt x="84185" y="184766"/>
                    <a:pt x="78661" y="187519"/>
                  </a:cubicBezTo>
                  <a:cubicBezTo>
                    <a:pt x="75898" y="187519"/>
                    <a:pt x="75898" y="187519"/>
                    <a:pt x="73136" y="187519"/>
                  </a:cubicBezTo>
                  <a:cubicBezTo>
                    <a:pt x="73136" y="187519"/>
                    <a:pt x="73136" y="187519"/>
                    <a:pt x="70374" y="187519"/>
                  </a:cubicBezTo>
                  <a:cubicBezTo>
                    <a:pt x="70374" y="184766"/>
                    <a:pt x="67612" y="182012"/>
                    <a:pt x="67612" y="170999"/>
                  </a:cubicBezTo>
                  <a:cubicBezTo>
                    <a:pt x="67612" y="157232"/>
                    <a:pt x="75898" y="132453"/>
                    <a:pt x="89710" y="107673"/>
                  </a:cubicBezTo>
                  <a:cubicBezTo>
                    <a:pt x="109045" y="77386"/>
                    <a:pt x="139430" y="58113"/>
                    <a:pt x="150479" y="60866"/>
                  </a:cubicBezTo>
                  <a:cubicBezTo>
                    <a:pt x="153242" y="60866"/>
                    <a:pt x="153242" y="60866"/>
                    <a:pt x="153242" y="60866"/>
                  </a:cubicBezTo>
                  <a:cubicBezTo>
                    <a:pt x="156004" y="63619"/>
                    <a:pt x="156004" y="60866"/>
                    <a:pt x="156004" y="66373"/>
                  </a:cubicBezTo>
                  <a:cubicBezTo>
                    <a:pt x="156004" y="74633"/>
                    <a:pt x="161528" y="80139"/>
                    <a:pt x="169815" y="80139"/>
                  </a:cubicBezTo>
                  <a:cubicBezTo>
                    <a:pt x="175340" y="77386"/>
                    <a:pt x="180864" y="71879"/>
                    <a:pt x="180864" y="66373"/>
                  </a:cubicBezTo>
                  <a:cubicBezTo>
                    <a:pt x="180864" y="55359"/>
                    <a:pt x="175340" y="44346"/>
                    <a:pt x="167053" y="41593"/>
                  </a:cubicBezTo>
                  <a:cubicBezTo>
                    <a:pt x="161528" y="36086"/>
                    <a:pt x="156004" y="36086"/>
                    <a:pt x="150479" y="36086"/>
                  </a:cubicBezTo>
                  <a:close/>
                  <a:moveTo>
                    <a:pt x="140051" y="91"/>
                  </a:moveTo>
                  <a:cubicBezTo>
                    <a:pt x="152854" y="691"/>
                    <a:pt x="164842" y="4296"/>
                    <a:pt x="175119" y="11162"/>
                  </a:cubicBezTo>
                  <a:cubicBezTo>
                    <a:pt x="216224" y="41372"/>
                    <a:pt x="218964" y="112778"/>
                    <a:pt x="180600" y="173198"/>
                  </a:cubicBezTo>
                  <a:cubicBezTo>
                    <a:pt x="142235" y="233619"/>
                    <a:pt x="73727" y="258336"/>
                    <a:pt x="32622" y="230872"/>
                  </a:cubicBezTo>
                  <a:cubicBezTo>
                    <a:pt x="-8483" y="200662"/>
                    <a:pt x="-11224" y="129256"/>
                    <a:pt x="27141" y="68836"/>
                  </a:cubicBezTo>
                  <a:cubicBezTo>
                    <a:pt x="55915" y="23521"/>
                    <a:pt x="101644" y="-1712"/>
                    <a:pt x="14005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sp>
          <p:nvSpPr>
            <p:cNvPr id="94" name="Vrije vorm: vorm 93">
              <a:extLst>
                <a:ext uri="{FF2B5EF4-FFF2-40B4-BE49-F238E27FC236}">
                  <a16:creationId xmlns:a16="http://schemas.microsoft.com/office/drawing/2014/main" id="{A5E9AD72-9671-459F-9E3D-6FEDFA471174}"/>
                </a:ext>
              </a:extLst>
            </p:cNvPr>
            <p:cNvSpPr>
              <a:spLocks noChangeArrowheads="1"/>
            </p:cNvSpPr>
            <p:nvPr/>
          </p:nvSpPr>
          <p:spPr bwMode="auto">
            <a:xfrm>
              <a:off x="6340475" y="1120775"/>
              <a:ext cx="196850" cy="341314"/>
            </a:xfrm>
            <a:custGeom>
              <a:avLst/>
              <a:gdLst>
                <a:gd name="connsiteX0" fmla="*/ 114449 w 196850"/>
                <a:gd name="connsiteY0" fmla="*/ 33337 h 341314"/>
                <a:gd name="connsiteX1" fmla="*/ 70793 w 196850"/>
                <a:gd name="connsiteY1" fmla="*/ 77398 h 341314"/>
                <a:gd name="connsiteX2" fmla="*/ 57150 w 196850"/>
                <a:gd name="connsiteY2" fmla="*/ 168275 h 341314"/>
                <a:gd name="connsiteX3" fmla="*/ 70793 w 196850"/>
                <a:gd name="connsiteY3" fmla="*/ 259151 h 341314"/>
                <a:gd name="connsiteX4" fmla="*/ 114449 w 196850"/>
                <a:gd name="connsiteY4" fmla="*/ 303212 h 341314"/>
                <a:gd name="connsiteX5" fmla="*/ 141735 w 196850"/>
                <a:gd name="connsiteY5" fmla="*/ 283935 h 341314"/>
                <a:gd name="connsiteX6" fmla="*/ 136278 w 196850"/>
                <a:gd name="connsiteY6" fmla="*/ 267412 h 341314"/>
                <a:gd name="connsiteX7" fmla="*/ 119906 w 196850"/>
                <a:gd name="connsiteY7" fmla="*/ 272920 h 341314"/>
                <a:gd name="connsiteX8" fmla="*/ 114449 w 196850"/>
                <a:gd name="connsiteY8" fmla="*/ 278428 h 341314"/>
                <a:gd name="connsiteX9" fmla="*/ 106264 w 196850"/>
                <a:gd name="connsiteY9" fmla="*/ 272920 h 341314"/>
                <a:gd name="connsiteX10" fmla="*/ 81707 w 196850"/>
                <a:gd name="connsiteY10" fmla="*/ 168275 h 341314"/>
                <a:gd name="connsiteX11" fmla="*/ 95350 w 196850"/>
                <a:gd name="connsiteY11" fmla="*/ 85660 h 341314"/>
                <a:gd name="connsiteX12" fmla="*/ 106264 w 196850"/>
                <a:gd name="connsiteY12" fmla="*/ 63629 h 341314"/>
                <a:gd name="connsiteX13" fmla="*/ 114449 w 196850"/>
                <a:gd name="connsiteY13" fmla="*/ 58122 h 341314"/>
                <a:gd name="connsiteX14" fmla="*/ 119906 w 196850"/>
                <a:gd name="connsiteY14" fmla="*/ 63629 h 341314"/>
                <a:gd name="connsiteX15" fmla="*/ 136278 w 196850"/>
                <a:gd name="connsiteY15" fmla="*/ 69137 h 341314"/>
                <a:gd name="connsiteX16" fmla="*/ 141735 w 196850"/>
                <a:gd name="connsiteY16" fmla="*/ 49860 h 341314"/>
                <a:gd name="connsiteX17" fmla="*/ 114449 w 196850"/>
                <a:gd name="connsiteY17" fmla="*/ 33337 h 341314"/>
                <a:gd name="connsiteX18" fmla="*/ 98425 w 196850"/>
                <a:gd name="connsiteY18" fmla="*/ 0 h 341314"/>
                <a:gd name="connsiteX19" fmla="*/ 196850 w 196850"/>
                <a:gd name="connsiteY19" fmla="*/ 170657 h 341314"/>
                <a:gd name="connsiteX20" fmla="*/ 98425 w 196850"/>
                <a:gd name="connsiteY20" fmla="*/ 341314 h 341314"/>
                <a:gd name="connsiteX21" fmla="*/ 0 w 196850"/>
                <a:gd name="connsiteY21" fmla="*/ 170657 h 341314"/>
                <a:gd name="connsiteX22" fmla="*/ 98425 w 196850"/>
                <a:gd name="connsiteY22" fmla="*/ 0 h 34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850" h="341314">
                  <a:moveTo>
                    <a:pt x="114449" y="33337"/>
                  </a:moveTo>
                  <a:cubicBezTo>
                    <a:pt x="92621" y="33337"/>
                    <a:pt x="78978" y="52614"/>
                    <a:pt x="70793" y="77398"/>
                  </a:cubicBezTo>
                  <a:cubicBezTo>
                    <a:pt x="62607" y="102183"/>
                    <a:pt x="57150" y="132475"/>
                    <a:pt x="57150" y="168275"/>
                  </a:cubicBezTo>
                  <a:cubicBezTo>
                    <a:pt x="57150" y="204074"/>
                    <a:pt x="62607" y="234366"/>
                    <a:pt x="70793" y="259151"/>
                  </a:cubicBezTo>
                  <a:cubicBezTo>
                    <a:pt x="78978" y="283935"/>
                    <a:pt x="92621" y="303212"/>
                    <a:pt x="114449" y="303212"/>
                  </a:cubicBezTo>
                  <a:cubicBezTo>
                    <a:pt x="122635" y="303212"/>
                    <a:pt x="133549" y="297704"/>
                    <a:pt x="141735" y="283935"/>
                  </a:cubicBezTo>
                  <a:cubicBezTo>
                    <a:pt x="144463" y="278428"/>
                    <a:pt x="141735" y="272920"/>
                    <a:pt x="136278" y="267412"/>
                  </a:cubicBezTo>
                  <a:cubicBezTo>
                    <a:pt x="130821" y="264658"/>
                    <a:pt x="122635" y="267412"/>
                    <a:pt x="119906" y="272920"/>
                  </a:cubicBezTo>
                  <a:cubicBezTo>
                    <a:pt x="114449" y="281181"/>
                    <a:pt x="114449" y="278428"/>
                    <a:pt x="114449" y="278428"/>
                  </a:cubicBezTo>
                  <a:cubicBezTo>
                    <a:pt x="111721" y="278428"/>
                    <a:pt x="108992" y="278428"/>
                    <a:pt x="106264" y="272920"/>
                  </a:cubicBezTo>
                  <a:cubicBezTo>
                    <a:pt x="92621" y="259151"/>
                    <a:pt x="81707" y="217843"/>
                    <a:pt x="81707" y="168275"/>
                  </a:cubicBezTo>
                  <a:cubicBezTo>
                    <a:pt x="81707" y="135229"/>
                    <a:pt x="87164" y="104937"/>
                    <a:pt x="95350" y="85660"/>
                  </a:cubicBezTo>
                  <a:cubicBezTo>
                    <a:pt x="98078" y="74644"/>
                    <a:pt x="100807" y="66383"/>
                    <a:pt x="106264" y="63629"/>
                  </a:cubicBezTo>
                  <a:cubicBezTo>
                    <a:pt x="108992" y="58122"/>
                    <a:pt x="111721" y="58122"/>
                    <a:pt x="114449" y="58122"/>
                  </a:cubicBezTo>
                  <a:cubicBezTo>
                    <a:pt x="114449" y="58122"/>
                    <a:pt x="114449" y="55368"/>
                    <a:pt x="119906" y="63629"/>
                  </a:cubicBezTo>
                  <a:cubicBezTo>
                    <a:pt x="122635" y="69137"/>
                    <a:pt x="130821" y="71891"/>
                    <a:pt x="136278" y="69137"/>
                  </a:cubicBezTo>
                  <a:cubicBezTo>
                    <a:pt x="141735" y="63629"/>
                    <a:pt x="144463" y="58122"/>
                    <a:pt x="141735" y="49860"/>
                  </a:cubicBezTo>
                  <a:cubicBezTo>
                    <a:pt x="133549" y="38845"/>
                    <a:pt x="122635" y="33337"/>
                    <a:pt x="114449" y="33337"/>
                  </a:cubicBezTo>
                  <a:close/>
                  <a:moveTo>
                    <a:pt x="98425" y="0"/>
                  </a:moveTo>
                  <a:cubicBezTo>
                    <a:pt x="152784" y="0"/>
                    <a:pt x="196850" y="76406"/>
                    <a:pt x="196850" y="170657"/>
                  </a:cubicBezTo>
                  <a:cubicBezTo>
                    <a:pt x="196850" y="264908"/>
                    <a:pt x="152784" y="341314"/>
                    <a:pt x="98425" y="341314"/>
                  </a:cubicBezTo>
                  <a:cubicBezTo>
                    <a:pt x="44066" y="341314"/>
                    <a:pt x="0" y="264908"/>
                    <a:pt x="0" y="170657"/>
                  </a:cubicBezTo>
                  <a:cubicBezTo>
                    <a:pt x="0" y="76406"/>
                    <a:pt x="44066" y="0"/>
                    <a:pt x="984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0473"/>
              <a:endParaRPr lang="nl-NL" sz="1800">
                <a:solidFill>
                  <a:srgbClr val="000000"/>
                </a:solidFill>
              </a:endParaRPr>
            </a:p>
          </p:txBody>
        </p:sp>
      </p:grpSp>
      <p:sp>
        <p:nvSpPr>
          <p:cNvPr id="103" name="Vrije vorm: vorm 102">
            <a:extLst>
              <a:ext uri="{FF2B5EF4-FFF2-40B4-BE49-F238E27FC236}">
                <a16:creationId xmlns:a16="http://schemas.microsoft.com/office/drawing/2014/main" id="{815C9F50-8264-43DC-A303-DCD5104D5C96}"/>
              </a:ext>
            </a:extLst>
          </p:cNvPr>
          <p:cNvSpPr>
            <a:spLocks noChangeAspect="1"/>
          </p:cNvSpPr>
          <p:nvPr/>
        </p:nvSpPr>
        <p:spPr bwMode="auto">
          <a:xfrm>
            <a:off x="3535534" y="2211799"/>
            <a:ext cx="2072937" cy="2802695"/>
          </a:xfrm>
          <a:custGeom>
            <a:avLst/>
            <a:gdLst>
              <a:gd name="connsiteX0" fmla="*/ 837735 w 1679260"/>
              <a:gd name="connsiteY0" fmla="*/ 0 h 2269540"/>
              <a:gd name="connsiteX1" fmla="*/ 879432 w 1679260"/>
              <a:gd name="connsiteY1" fmla="*/ 1895 h 2269540"/>
              <a:gd name="connsiteX2" fmla="*/ 913548 w 1679260"/>
              <a:gd name="connsiteY2" fmla="*/ 11372 h 2269540"/>
              <a:gd name="connsiteX3" fmla="*/ 943873 w 1679260"/>
              <a:gd name="connsiteY3" fmla="*/ 28430 h 2269540"/>
              <a:gd name="connsiteX4" fmla="*/ 968512 w 1679260"/>
              <a:gd name="connsiteY4" fmla="*/ 49279 h 2269540"/>
              <a:gd name="connsiteX5" fmla="*/ 987466 w 1679260"/>
              <a:gd name="connsiteY5" fmla="*/ 75813 h 2269540"/>
              <a:gd name="connsiteX6" fmla="*/ 1002628 w 1679260"/>
              <a:gd name="connsiteY6" fmla="*/ 106138 h 2269540"/>
              <a:gd name="connsiteX7" fmla="*/ 1014000 w 1679260"/>
              <a:gd name="connsiteY7" fmla="*/ 140254 h 2269540"/>
              <a:gd name="connsiteX8" fmla="*/ 1021582 w 1679260"/>
              <a:gd name="connsiteY8" fmla="*/ 176266 h 2269540"/>
              <a:gd name="connsiteX9" fmla="*/ 1025372 w 1679260"/>
              <a:gd name="connsiteY9" fmla="*/ 216067 h 2269540"/>
              <a:gd name="connsiteX10" fmla="*/ 1038640 w 1679260"/>
              <a:gd name="connsiteY10" fmla="*/ 214172 h 2269540"/>
              <a:gd name="connsiteX11" fmla="*/ 1048116 w 1679260"/>
              <a:gd name="connsiteY11" fmla="*/ 217963 h 2269540"/>
              <a:gd name="connsiteX12" fmla="*/ 1053802 w 1679260"/>
              <a:gd name="connsiteY12" fmla="*/ 229335 h 2269540"/>
              <a:gd name="connsiteX13" fmla="*/ 1055698 w 1679260"/>
              <a:gd name="connsiteY13" fmla="*/ 244497 h 2269540"/>
              <a:gd name="connsiteX14" fmla="*/ 1053802 w 1679260"/>
              <a:gd name="connsiteY14" fmla="*/ 261555 h 2269540"/>
              <a:gd name="connsiteX15" fmla="*/ 1050012 w 1679260"/>
              <a:gd name="connsiteY15" fmla="*/ 280509 h 2269540"/>
              <a:gd name="connsiteX16" fmla="*/ 1044326 w 1679260"/>
              <a:gd name="connsiteY16" fmla="*/ 299462 h 2269540"/>
              <a:gd name="connsiteX17" fmla="*/ 1036744 w 1679260"/>
              <a:gd name="connsiteY17" fmla="*/ 316520 h 2269540"/>
              <a:gd name="connsiteX18" fmla="*/ 1025372 w 1679260"/>
              <a:gd name="connsiteY18" fmla="*/ 327892 h 2269540"/>
              <a:gd name="connsiteX19" fmla="*/ 1014000 w 1679260"/>
              <a:gd name="connsiteY19" fmla="*/ 335473 h 2269540"/>
              <a:gd name="connsiteX20" fmla="*/ 996942 w 1679260"/>
              <a:gd name="connsiteY20" fmla="*/ 380961 h 2269540"/>
              <a:gd name="connsiteX21" fmla="*/ 974198 w 1679260"/>
              <a:gd name="connsiteY21" fmla="*/ 420763 h 2269540"/>
              <a:gd name="connsiteX22" fmla="*/ 974198 w 1679260"/>
              <a:gd name="connsiteY22" fmla="*/ 528797 h 2269540"/>
              <a:gd name="connsiteX23" fmla="*/ 1015896 w 1679260"/>
              <a:gd name="connsiteY23" fmla="*/ 562912 h 2269540"/>
              <a:gd name="connsiteX24" fmla="*/ 1059488 w 1679260"/>
              <a:gd name="connsiteY24" fmla="*/ 589447 h 2269540"/>
              <a:gd name="connsiteX25" fmla="*/ 1108767 w 1679260"/>
              <a:gd name="connsiteY25" fmla="*/ 610296 h 2269540"/>
              <a:gd name="connsiteX26" fmla="*/ 1163731 w 1679260"/>
              <a:gd name="connsiteY26" fmla="*/ 623563 h 2269540"/>
              <a:gd name="connsiteX27" fmla="*/ 1192161 w 1679260"/>
              <a:gd name="connsiteY27" fmla="*/ 627354 h 2269540"/>
              <a:gd name="connsiteX28" fmla="*/ 1218696 w 1679260"/>
              <a:gd name="connsiteY28" fmla="*/ 631144 h 2269540"/>
              <a:gd name="connsiteX29" fmla="*/ 1245230 w 1679260"/>
              <a:gd name="connsiteY29" fmla="*/ 634935 h 2269540"/>
              <a:gd name="connsiteX30" fmla="*/ 1271765 w 1679260"/>
              <a:gd name="connsiteY30" fmla="*/ 640621 h 2269540"/>
              <a:gd name="connsiteX31" fmla="*/ 1294509 w 1679260"/>
              <a:gd name="connsiteY31" fmla="*/ 650098 h 2269540"/>
              <a:gd name="connsiteX32" fmla="*/ 1313462 w 1679260"/>
              <a:gd name="connsiteY32" fmla="*/ 665260 h 2269540"/>
              <a:gd name="connsiteX33" fmla="*/ 1328625 w 1679260"/>
              <a:gd name="connsiteY33" fmla="*/ 688004 h 2269540"/>
              <a:gd name="connsiteX34" fmla="*/ 1330520 w 1679260"/>
              <a:gd name="connsiteY34" fmla="*/ 691795 h 2269540"/>
              <a:gd name="connsiteX35" fmla="*/ 1336206 w 1679260"/>
              <a:gd name="connsiteY35" fmla="*/ 703167 h 2269540"/>
              <a:gd name="connsiteX36" fmla="*/ 1343787 w 1679260"/>
              <a:gd name="connsiteY36" fmla="*/ 722120 h 2269540"/>
              <a:gd name="connsiteX37" fmla="*/ 1353264 w 1679260"/>
              <a:gd name="connsiteY37" fmla="*/ 748655 h 2269540"/>
              <a:gd name="connsiteX38" fmla="*/ 1362741 w 1679260"/>
              <a:gd name="connsiteY38" fmla="*/ 782770 h 2269540"/>
              <a:gd name="connsiteX39" fmla="*/ 1372217 w 1679260"/>
              <a:gd name="connsiteY39" fmla="*/ 824468 h 2269540"/>
              <a:gd name="connsiteX40" fmla="*/ 1379798 w 1679260"/>
              <a:gd name="connsiteY40" fmla="*/ 871851 h 2269540"/>
              <a:gd name="connsiteX41" fmla="*/ 1383589 w 1679260"/>
              <a:gd name="connsiteY41" fmla="*/ 926815 h 2269540"/>
              <a:gd name="connsiteX42" fmla="*/ 1385484 w 1679260"/>
              <a:gd name="connsiteY42" fmla="*/ 989361 h 2269540"/>
              <a:gd name="connsiteX43" fmla="*/ 1383589 w 1679260"/>
              <a:gd name="connsiteY43" fmla="*/ 1031058 h 2269540"/>
              <a:gd name="connsiteX44" fmla="*/ 1381694 w 1679260"/>
              <a:gd name="connsiteY44" fmla="*/ 1070860 h 2269540"/>
              <a:gd name="connsiteX45" fmla="*/ 1381694 w 1679260"/>
              <a:gd name="connsiteY45" fmla="*/ 1108767 h 2269540"/>
              <a:gd name="connsiteX46" fmla="*/ 1385484 w 1679260"/>
              <a:gd name="connsiteY46" fmla="*/ 1144778 h 2269540"/>
              <a:gd name="connsiteX47" fmla="*/ 1393066 w 1679260"/>
              <a:gd name="connsiteY47" fmla="*/ 1176999 h 2269540"/>
              <a:gd name="connsiteX48" fmla="*/ 1408228 w 1679260"/>
              <a:gd name="connsiteY48" fmla="*/ 1205429 h 2269540"/>
              <a:gd name="connsiteX49" fmla="*/ 1423391 w 1679260"/>
              <a:gd name="connsiteY49" fmla="*/ 1233859 h 2269540"/>
              <a:gd name="connsiteX50" fmla="*/ 1440449 w 1679260"/>
              <a:gd name="connsiteY50" fmla="*/ 1267974 h 2269540"/>
              <a:gd name="connsiteX51" fmla="*/ 1455612 w 1679260"/>
              <a:gd name="connsiteY51" fmla="*/ 1309672 h 2269540"/>
              <a:gd name="connsiteX52" fmla="*/ 1468879 w 1679260"/>
              <a:gd name="connsiteY52" fmla="*/ 1357055 h 2269540"/>
              <a:gd name="connsiteX53" fmla="*/ 1484041 w 1679260"/>
              <a:gd name="connsiteY53" fmla="*/ 1404438 h 2269540"/>
              <a:gd name="connsiteX54" fmla="*/ 1497309 w 1679260"/>
              <a:gd name="connsiteY54" fmla="*/ 1453717 h 2269540"/>
              <a:gd name="connsiteX55" fmla="*/ 1508681 w 1679260"/>
              <a:gd name="connsiteY55" fmla="*/ 1502995 h 2269540"/>
              <a:gd name="connsiteX56" fmla="*/ 1520053 w 1679260"/>
              <a:gd name="connsiteY56" fmla="*/ 1550378 h 2269540"/>
              <a:gd name="connsiteX57" fmla="*/ 1529529 w 1679260"/>
              <a:gd name="connsiteY57" fmla="*/ 1592075 h 2269540"/>
              <a:gd name="connsiteX58" fmla="*/ 1537111 w 1679260"/>
              <a:gd name="connsiteY58" fmla="*/ 1628087 h 2269540"/>
              <a:gd name="connsiteX59" fmla="*/ 1542797 w 1679260"/>
              <a:gd name="connsiteY59" fmla="*/ 1658412 h 2269540"/>
              <a:gd name="connsiteX60" fmla="*/ 1546587 w 1679260"/>
              <a:gd name="connsiteY60" fmla="*/ 1679261 h 2269540"/>
              <a:gd name="connsiteX61" fmla="*/ 1548483 w 1679260"/>
              <a:gd name="connsiteY61" fmla="*/ 1688737 h 2269540"/>
              <a:gd name="connsiteX62" fmla="*/ 1573122 w 1679260"/>
              <a:gd name="connsiteY62" fmla="*/ 1717167 h 2269540"/>
              <a:gd name="connsiteX63" fmla="*/ 1595866 w 1679260"/>
              <a:gd name="connsiteY63" fmla="*/ 1751283 h 2269540"/>
              <a:gd name="connsiteX64" fmla="*/ 1673574 w 1679260"/>
              <a:gd name="connsiteY64" fmla="*/ 1823305 h 2269540"/>
              <a:gd name="connsiteX65" fmla="*/ 1679260 w 1679260"/>
              <a:gd name="connsiteY65" fmla="*/ 1832782 h 2269540"/>
              <a:gd name="connsiteX66" fmla="*/ 1679260 w 1679260"/>
              <a:gd name="connsiteY66" fmla="*/ 1844154 h 2269540"/>
              <a:gd name="connsiteX67" fmla="*/ 1673574 w 1679260"/>
              <a:gd name="connsiteY67" fmla="*/ 1853631 h 2269540"/>
              <a:gd name="connsiteX68" fmla="*/ 1664098 w 1679260"/>
              <a:gd name="connsiteY68" fmla="*/ 1859317 h 2269540"/>
              <a:gd name="connsiteX69" fmla="*/ 1652726 w 1679260"/>
              <a:gd name="connsiteY69" fmla="*/ 1861212 h 2269540"/>
              <a:gd name="connsiteX70" fmla="*/ 1643249 w 1679260"/>
              <a:gd name="connsiteY70" fmla="*/ 1855526 h 2269540"/>
              <a:gd name="connsiteX71" fmla="*/ 1612924 w 1679260"/>
              <a:gd name="connsiteY71" fmla="*/ 1827096 h 2269540"/>
              <a:gd name="connsiteX72" fmla="*/ 1643249 w 1679260"/>
              <a:gd name="connsiteY72" fmla="*/ 1974932 h 2269540"/>
              <a:gd name="connsiteX73" fmla="*/ 1643249 w 1679260"/>
              <a:gd name="connsiteY73" fmla="*/ 1980618 h 2269540"/>
              <a:gd name="connsiteX74" fmla="*/ 1641354 w 1679260"/>
              <a:gd name="connsiteY74" fmla="*/ 1986304 h 2269540"/>
              <a:gd name="connsiteX75" fmla="*/ 1637563 w 1679260"/>
              <a:gd name="connsiteY75" fmla="*/ 1991990 h 2269540"/>
              <a:gd name="connsiteX76" fmla="*/ 1633772 w 1679260"/>
              <a:gd name="connsiteY76" fmla="*/ 1995780 h 2269540"/>
              <a:gd name="connsiteX77" fmla="*/ 1628086 w 1679260"/>
              <a:gd name="connsiteY77" fmla="*/ 1997676 h 2269540"/>
              <a:gd name="connsiteX78" fmla="*/ 1622400 w 1679260"/>
              <a:gd name="connsiteY78" fmla="*/ 1997676 h 2269540"/>
              <a:gd name="connsiteX79" fmla="*/ 1616714 w 1679260"/>
              <a:gd name="connsiteY79" fmla="*/ 1995780 h 2269540"/>
              <a:gd name="connsiteX80" fmla="*/ 1611028 w 1679260"/>
              <a:gd name="connsiteY80" fmla="*/ 1993885 h 2269540"/>
              <a:gd name="connsiteX81" fmla="*/ 1609133 w 1679260"/>
              <a:gd name="connsiteY81" fmla="*/ 1988199 h 2269540"/>
              <a:gd name="connsiteX82" fmla="*/ 1605342 w 1679260"/>
              <a:gd name="connsiteY82" fmla="*/ 1982513 h 2269540"/>
              <a:gd name="connsiteX83" fmla="*/ 1584494 w 1679260"/>
              <a:gd name="connsiteY83" fmla="*/ 1874479 h 2269540"/>
              <a:gd name="connsiteX84" fmla="*/ 1576913 w 1679260"/>
              <a:gd name="connsiteY84" fmla="*/ 1880165 h 2269540"/>
              <a:gd name="connsiteX85" fmla="*/ 1607238 w 1679260"/>
              <a:gd name="connsiteY85" fmla="*/ 2029896 h 2269540"/>
              <a:gd name="connsiteX86" fmla="*/ 1607238 w 1679260"/>
              <a:gd name="connsiteY86" fmla="*/ 2037477 h 2269540"/>
              <a:gd name="connsiteX87" fmla="*/ 1605342 w 1679260"/>
              <a:gd name="connsiteY87" fmla="*/ 2043163 h 2269540"/>
              <a:gd name="connsiteX88" fmla="*/ 1601552 w 1679260"/>
              <a:gd name="connsiteY88" fmla="*/ 2046954 h 2269540"/>
              <a:gd name="connsiteX89" fmla="*/ 1597761 w 1679260"/>
              <a:gd name="connsiteY89" fmla="*/ 2050745 h 2269540"/>
              <a:gd name="connsiteX90" fmla="*/ 1592075 w 1679260"/>
              <a:gd name="connsiteY90" fmla="*/ 2052640 h 2269540"/>
              <a:gd name="connsiteX91" fmla="*/ 1586389 w 1679260"/>
              <a:gd name="connsiteY91" fmla="*/ 2052640 h 2269540"/>
              <a:gd name="connsiteX92" fmla="*/ 1580703 w 1679260"/>
              <a:gd name="connsiteY92" fmla="*/ 2050745 h 2269540"/>
              <a:gd name="connsiteX93" fmla="*/ 1575017 w 1679260"/>
              <a:gd name="connsiteY93" fmla="*/ 2048849 h 2269540"/>
              <a:gd name="connsiteX94" fmla="*/ 1571227 w 1679260"/>
              <a:gd name="connsiteY94" fmla="*/ 2043163 h 2269540"/>
              <a:gd name="connsiteX95" fmla="*/ 1569331 w 1679260"/>
              <a:gd name="connsiteY95" fmla="*/ 2037477 h 2269540"/>
              <a:gd name="connsiteX96" fmla="*/ 1542797 w 1679260"/>
              <a:gd name="connsiteY96" fmla="*/ 1897223 h 2269540"/>
              <a:gd name="connsiteX97" fmla="*/ 1533320 w 1679260"/>
              <a:gd name="connsiteY97" fmla="*/ 1899119 h 2269540"/>
              <a:gd name="connsiteX98" fmla="*/ 1559855 w 1679260"/>
              <a:gd name="connsiteY98" fmla="*/ 2028001 h 2269540"/>
              <a:gd name="connsiteX99" fmla="*/ 1559855 w 1679260"/>
              <a:gd name="connsiteY99" fmla="*/ 2033687 h 2269540"/>
              <a:gd name="connsiteX100" fmla="*/ 1557959 w 1679260"/>
              <a:gd name="connsiteY100" fmla="*/ 2039373 h 2269540"/>
              <a:gd name="connsiteX101" fmla="*/ 1554169 w 1679260"/>
              <a:gd name="connsiteY101" fmla="*/ 2043163 h 2269540"/>
              <a:gd name="connsiteX102" fmla="*/ 1550378 w 1679260"/>
              <a:gd name="connsiteY102" fmla="*/ 2046954 h 2269540"/>
              <a:gd name="connsiteX103" fmla="*/ 1544692 w 1679260"/>
              <a:gd name="connsiteY103" fmla="*/ 2050745 h 2269540"/>
              <a:gd name="connsiteX104" fmla="*/ 1539006 w 1679260"/>
              <a:gd name="connsiteY104" fmla="*/ 2050745 h 2269540"/>
              <a:gd name="connsiteX105" fmla="*/ 1533320 w 1679260"/>
              <a:gd name="connsiteY105" fmla="*/ 2048849 h 2269540"/>
              <a:gd name="connsiteX106" fmla="*/ 1527634 w 1679260"/>
              <a:gd name="connsiteY106" fmla="*/ 2045059 h 2269540"/>
              <a:gd name="connsiteX107" fmla="*/ 1523843 w 1679260"/>
              <a:gd name="connsiteY107" fmla="*/ 2041268 h 2269540"/>
              <a:gd name="connsiteX108" fmla="*/ 1521948 w 1679260"/>
              <a:gd name="connsiteY108" fmla="*/ 2035582 h 2269540"/>
              <a:gd name="connsiteX109" fmla="*/ 1495413 w 1679260"/>
              <a:gd name="connsiteY109" fmla="*/ 1902909 h 2269540"/>
              <a:gd name="connsiteX110" fmla="*/ 1487832 w 1679260"/>
              <a:gd name="connsiteY110" fmla="*/ 1901014 h 2269540"/>
              <a:gd name="connsiteX111" fmla="*/ 1502995 w 1679260"/>
              <a:gd name="connsiteY111" fmla="*/ 1969246 h 2269540"/>
              <a:gd name="connsiteX112" fmla="*/ 1502995 w 1679260"/>
              <a:gd name="connsiteY112" fmla="*/ 1974932 h 2269540"/>
              <a:gd name="connsiteX113" fmla="*/ 1501099 w 1679260"/>
              <a:gd name="connsiteY113" fmla="*/ 1980618 h 2269540"/>
              <a:gd name="connsiteX114" fmla="*/ 1497309 w 1679260"/>
              <a:gd name="connsiteY114" fmla="*/ 1986304 h 2269540"/>
              <a:gd name="connsiteX115" fmla="*/ 1493518 w 1679260"/>
              <a:gd name="connsiteY115" fmla="*/ 1990094 h 2269540"/>
              <a:gd name="connsiteX116" fmla="*/ 1487832 w 1679260"/>
              <a:gd name="connsiteY116" fmla="*/ 1991990 h 2269540"/>
              <a:gd name="connsiteX117" fmla="*/ 1482146 w 1679260"/>
              <a:gd name="connsiteY117" fmla="*/ 1991990 h 2269540"/>
              <a:gd name="connsiteX118" fmla="*/ 1476460 w 1679260"/>
              <a:gd name="connsiteY118" fmla="*/ 1990094 h 2269540"/>
              <a:gd name="connsiteX119" fmla="*/ 1472670 w 1679260"/>
              <a:gd name="connsiteY119" fmla="*/ 1988199 h 2269540"/>
              <a:gd name="connsiteX120" fmla="*/ 1468879 w 1679260"/>
              <a:gd name="connsiteY120" fmla="*/ 1982513 h 2269540"/>
              <a:gd name="connsiteX121" fmla="*/ 1466984 w 1679260"/>
              <a:gd name="connsiteY121" fmla="*/ 1976827 h 2269540"/>
              <a:gd name="connsiteX122" fmla="*/ 1446135 w 1679260"/>
              <a:gd name="connsiteY122" fmla="*/ 1882061 h 2269540"/>
              <a:gd name="connsiteX123" fmla="*/ 1440449 w 1679260"/>
              <a:gd name="connsiteY123" fmla="*/ 1865003 h 2269540"/>
              <a:gd name="connsiteX124" fmla="*/ 1436658 w 1679260"/>
              <a:gd name="connsiteY124" fmla="*/ 1846049 h 2269540"/>
              <a:gd name="connsiteX125" fmla="*/ 1434763 w 1679260"/>
              <a:gd name="connsiteY125" fmla="*/ 1828991 h 2269540"/>
              <a:gd name="connsiteX126" fmla="*/ 1432868 w 1679260"/>
              <a:gd name="connsiteY126" fmla="*/ 1813829 h 2269540"/>
              <a:gd name="connsiteX127" fmla="*/ 1429077 w 1679260"/>
              <a:gd name="connsiteY127" fmla="*/ 1774027 h 2269540"/>
              <a:gd name="connsiteX128" fmla="*/ 1432868 w 1679260"/>
              <a:gd name="connsiteY128" fmla="*/ 1734225 h 2269540"/>
              <a:gd name="connsiteX129" fmla="*/ 1423391 w 1679260"/>
              <a:gd name="connsiteY129" fmla="*/ 1715272 h 2269540"/>
              <a:gd name="connsiteX130" fmla="*/ 1410124 w 1679260"/>
              <a:gd name="connsiteY130" fmla="*/ 1688737 h 2269540"/>
              <a:gd name="connsiteX131" fmla="*/ 1394961 w 1679260"/>
              <a:gd name="connsiteY131" fmla="*/ 1658412 h 2269540"/>
              <a:gd name="connsiteX132" fmla="*/ 1377903 w 1679260"/>
              <a:gd name="connsiteY132" fmla="*/ 1624296 h 2269540"/>
              <a:gd name="connsiteX133" fmla="*/ 1360845 w 1679260"/>
              <a:gd name="connsiteY133" fmla="*/ 1590180 h 2269540"/>
              <a:gd name="connsiteX134" fmla="*/ 1343787 w 1679260"/>
              <a:gd name="connsiteY134" fmla="*/ 1557960 h 2269540"/>
              <a:gd name="connsiteX135" fmla="*/ 1328625 w 1679260"/>
              <a:gd name="connsiteY135" fmla="*/ 1527634 h 2269540"/>
              <a:gd name="connsiteX136" fmla="*/ 1317253 w 1679260"/>
              <a:gd name="connsiteY136" fmla="*/ 1504890 h 2269540"/>
              <a:gd name="connsiteX137" fmla="*/ 1290718 w 1679260"/>
              <a:gd name="connsiteY137" fmla="*/ 1451821 h 2269540"/>
              <a:gd name="connsiteX138" fmla="*/ 1271765 w 1679260"/>
              <a:gd name="connsiteY138" fmla="*/ 1404438 h 2269540"/>
              <a:gd name="connsiteX139" fmla="*/ 1258498 w 1679260"/>
              <a:gd name="connsiteY139" fmla="*/ 1360845 h 2269540"/>
              <a:gd name="connsiteX140" fmla="*/ 1249021 w 1679260"/>
              <a:gd name="connsiteY140" fmla="*/ 1322939 h 2269540"/>
              <a:gd name="connsiteX141" fmla="*/ 1245230 w 1679260"/>
              <a:gd name="connsiteY141" fmla="*/ 1292614 h 2269540"/>
              <a:gd name="connsiteX142" fmla="*/ 1241440 w 1679260"/>
              <a:gd name="connsiteY142" fmla="*/ 1266079 h 2269540"/>
              <a:gd name="connsiteX143" fmla="*/ 1237649 w 1679260"/>
              <a:gd name="connsiteY143" fmla="*/ 1249021 h 2269540"/>
              <a:gd name="connsiteX144" fmla="*/ 1233858 w 1679260"/>
              <a:gd name="connsiteY144" fmla="*/ 1237649 h 2269540"/>
              <a:gd name="connsiteX145" fmla="*/ 1224382 w 1679260"/>
              <a:gd name="connsiteY145" fmla="*/ 1228173 h 2269540"/>
              <a:gd name="connsiteX146" fmla="*/ 1213010 w 1679260"/>
              <a:gd name="connsiteY146" fmla="*/ 1211115 h 2269540"/>
              <a:gd name="connsiteX147" fmla="*/ 1197847 w 1679260"/>
              <a:gd name="connsiteY147" fmla="*/ 1190266 h 2269540"/>
              <a:gd name="connsiteX148" fmla="*/ 1180789 w 1679260"/>
              <a:gd name="connsiteY148" fmla="*/ 1165627 h 2269540"/>
              <a:gd name="connsiteX149" fmla="*/ 1159941 w 1679260"/>
              <a:gd name="connsiteY149" fmla="*/ 1214905 h 2269540"/>
              <a:gd name="connsiteX150" fmla="*/ 1142883 w 1679260"/>
              <a:gd name="connsiteY150" fmla="*/ 1264184 h 2269540"/>
              <a:gd name="connsiteX151" fmla="*/ 1133406 w 1679260"/>
              <a:gd name="connsiteY151" fmla="*/ 1317253 h 2269540"/>
              <a:gd name="connsiteX152" fmla="*/ 1129615 w 1679260"/>
              <a:gd name="connsiteY152" fmla="*/ 1370322 h 2269540"/>
              <a:gd name="connsiteX153" fmla="*/ 1133406 w 1679260"/>
              <a:gd name="connsiteY153" fmla="*/ 1425287 h 2269540"/>
              <a:gd name="connsiteX154" fmla="*/ 1142883 w 1679260"/>
              <a:gd name="connsiteY154" fmla="*/ 1476460 h 2269540"/>
              <a:gd name="connsiteX155" fmla="*/ 1156150 w 1679260"/>
              <a:gd name="connsiteY155" fmla="*/ 1527634 h 2269540"/>
              <a:gd name="connsiteX156" fmla="*/ 1169417 w 1679260"/>
              <a:gd name="connsiteY156" fmla="*/ 1578808 h 2269540"/>
              <a:gd name="connsiteX157" fmla="*/ 1178894 w 1679260"/>
              <a:gd name="connsiteY157" fmla="*/ 1631877 h 2269540"/>
              <a:gd name="connsiteX158" fmla="*/ 1190266 w 1679260"/>
              <a:gd name="connsiteY158" fmla="*/ 1692528 h 2269540"/>
              <a:gd name="connsiteX159" fmla="*/ 1199742 w 1679260"/>
              <a:gd name="connsiteY159" fmla="*/ 1753178 h 2269540"/>
              <a:gd name="connsiteX160" fmla="*/ 1207324 w 1679260"/>
              <a:gd name="connsiteY160" fmla="*/ 1819515 h 2269540"/>
              <a:gd name="connsiteX161" fmla="*/ 1213010 w 1679260"/>
              <a:gd name="connsiteY161" fmla="*/ 1874479 h 2269540"/>
              <a:gd name="connsiteX162" fmla="*/ 1220591 w 1679260"/>
              <a:gd name="connsiteY162" fmla="*/ 1938920 h 2269540"/>
              <a:gd name="connsiteX163" fmla="*/ 1226277 w 1679260"/>
              <a:gd name="connsiteY163" fmla="*/ 2012838 h 2269540"/>
              <a:gd name="connsiteX164" fmla="*/ 1231963 w 1679260"/>
              <a:gd name="connsiteY164" fmla="*/ 2090547 h 2269540"/>
              <a:gd name="connsiteX165" fmla="*/ 1231963 w 1679260"/>
              <a:gd name="connsiteY165" fmla="*/ 2168255 h 2269540"/>
              <a:gd name="connsiteX166" fmla="*/ 1228172 w 1679260"/>
              <a:gd name="connsiteY166" fmla="*/ 2244068 h 2269540"/>
              <a:gd name="connsiteX167" fmla="*/ 1225491 w 1679260"/>
              <a:gd name="connsiteY167" fmla="*/ 2269540 h 2269540"/>
              <a:gd name="connsiteX168" fmla="*/ 872241 w 1679260"/>
              <a:gd name="connsiteY168" fmla="*/ 2269540 h 2269540"/>
              <a:gd name="connsiteX169" fmla="*/ 868060 w 1679260"/>
              <a:gd name="connsiteY169" fmla="*/ 2240277 h 2269540"/>
              <a:gd name="connsiteX170" fmla="*/ 860479 w 1679260"/>
              <a:gd name="connsiteY170" fmla="*/ 2160674 h 2269540"/>
              <a:gd name="connsiteX171" fmla="*/ 854793 w 1679260"/>
              <a:gd name="connsiteY171" fmla="*/ 2086756 h 2269540"/>
              <a:gd name="connsiteX172" fmla="*/ 854793 w 1679260"/>
              <a:gd name="connsiteY172" fmla="*/ 2016629 h 2269540"/>
              <a:gd name="connsiteX173" fmla="*/ 856688 w 1679260"/>
              <a:gd name="connsiteY173" fmla="*/ 1952188 h 2269540"/>
              <a:gd name="connsiteX174" fmla="*/ 826363 w 1679260"/>
              <a:gd name="connsiteY174" fmla="*/ 1952188 h 2269540"/>
              <a:gd name="connsiteX175" fmla="*/ 830154 w 1679260"/>
              <a:gd name="connsiteY175" fmla="*/ 2016629 h 2269540"/>
              <a:gd name="connsiteX176" fmla="*/ 828258 w 1679260"/>
              <a:gd name="connsiteY176" fmla="*/ 2086756 h 2269540"/>
              <a:gd name="connsiteX177" fmla="*/ 822572 w 1679260"/>
              <a:gd name="connsiteY177" fmla="*/ 2160674 h 2269540"/>
              <a:gd name="connsiteX178" fmla="*/ 814991 w 1679260"/>
              <a:gd name="connsiteY178" fmla="*/ 2240277 h 2269540"/>
              <a:gd name="connsiteX179" fmla="*/ 811507 w 1679260"/>
              <a:gd name="connsiteY179" fmla="*/ 2269540 h 2269540"/>
              <a:gd name="connsiteX180" fmla="*/ 458065 w 1679260"/>
              <a:gd name="connsiteY180" fmla="*/ 2269540 h 2269540"/>
              <a:gd name="connsiteX181" fmla="*/ 454879 w 1679260"/>
              <a:gd name="connsiteY181" fmla="*/ 2245963 h 2269540"/>
              <a:gd name="connsiteX182" fmla="*/ 451088 w 1679260"/>
              <a:gd name="connsiteY182" fmla="*/ 2172046 h 2269540"/>
              <a:gd name="connsiteX183" fmla="*/ 452983 w 1679260"/>
              <a:gd name="connsiteY183" fmla="*/ 2094337 h 2269540"/>
              <a:gd name="connsiteX184" fmla="*/ 456774 w 1679260"/>
              <a:gd name="connsiteY184" fmla="*/ 2020420 h 2269540"/>
              <a:gd name="connsiteX185" fmla="*/ 462460 w 1679260"/>
              <a:gd name="connsiteY185" fmla="*/ 1948397 h 2269540"/>
              <a:gd name="connsiteX186" fmla="*/ 466251 w 1679260"/>
              <a:gd name="connsiteY186" fmla="*/ 1874479 h 2269540"/>
              <a:gd name="connsiteX187" fmla="*/ 471937 w 1679260"/>
              <a:gd name="connsiteY187" fmla="*/ 1808143 h 2269540"/>
              <a:gd name="connsiteX188" fmla="*/ 479518 w 1679260"/>
              <a:gd name="connsiteY188" fmla="*/ 1747492 h 2269540"/>
              <a:gd name="connsiteX189" fmla="*/ 488995 w 1679260"/>
              <a:gd name="connsiteY189" fmla="*/ 1688737 h 2269540"/>
              <a:gd name="connsiteX190" fmla="*/ 498471 w 1679260"/>
              <a:gd name="connsiteY190" fmla="*/ 1631877 h 2269540"/>
              <a:gd name="connsiteX191" fmla="*/ 507948 w 1679260"/>
              <a:gd name="connsiteY191" fmla="*/ 1578808 h 2269540"/>
              <a:gd name="connsiteX192" fmla="*/ 521215 w 1679260"/>
              <a:gd name="connsiteY192" fmla="*/ 1527634 h 2269540"/>
              <a:gd name="connsiteX193" fmla="*/ 534483 w 1679260"/>
              <a:gd name="connsiteY193" fmla="*/ 1476460 h 2269540"/>
              <a:gd name="connsiteX194" fmla="*/ 543959 w 1679260"/>
              <a:gd name="connsiteY194" fmla="*/ 1425287 h 2269540"/>
              <a:gd name="connsiteX195" fmla="*/ 547750 w 1679260"/>
              <a:gd name="connsiteY195" fmla="*/ 1370322 h 2269540"/>
              <a:gd name="connsiteX196" fmla="*/ 545854 w 1679260"/>
              <a:gd name="connsiteY196" fmla="*/ 1317253 h 2269540"/>
              <a:gd name="connsiteX197" fmla="*/ 534483 w 1679260"/>
              <a:gd name="connsiteY197" fmla="*/ 1266079 h 2269540"/>
              <a:gd name="connsiteX198" fmla="*/ 517425 w 1679260"/>
              <a:gd name="connsiteY198" fmla="*/ 1214905 h 2269540"/>
              <a:gd name="connsiteX199" fmla="*/ 496576 w 1679260"/>
              <a:gd name="connsiteY199" fmla="*/ 1167522 h 2269540"/>
              <a:gd name="connsiteX200" fmla="*/ 481413 w 1679260"/>
              <a:gd name="connsiteY200" fmla="*/ 1192161 h 2269540"/>
              <a:gd name="connsiteX201" fmla="*/ 466251 w 1679260"/>
              <a:gd name="connsiteY201" fmla="*/ 1211115 h 2269540"/>
              <a:gd name="connsiteX202" fmla="*/ 454879 w 1679260"/>
              <a:gd name="connsiteY202" fmla="*/ 1228173 h 2269540"/>
              <a:gd name="connsiteX203" fmla="*/ 445402 w 1679260"/>
              <a:gd name="connsiteY203" fmla="*/ 1237649 h 2269540"/>
              <a:gd name="connsiteX204" fmla="*/ 441611 w 1679260"/>
              <a:gd name="connsiteY204" fmla="*/ 1249021 h 2269540"/>
              <a:gd name="connsiteX205" fmla="*/ 437821 w 1679260"/>
              <a:gd name="connsiteY205" fmla="*/ 1266079 h 2269540"/>
              <a:gd name="connsiteX206" fmla="*/ 434030 w 1679260"/>
              <a:gd name="connsiteY206" fmla="*/ 1292614 h 2269540"/>
              <a:gd name="connsiteX207" fmla="*/ 430240 w 1679260"/>
              <a:gd name="connsiteY207" fmla="*/ 1322939 h 2269540"/>
              <a:gd name="connsiteX208" fmla="*/ 420763 w 1679260"/>
              <a:gd name="connsiteY208" fmla="*/ 1360845 h 2269540"/>
              <a:gd name="connsiteX209" fmla="*/ 407496 w 1679260"/>
              <a:gd name="connsiteY209" fmla="*/ 1404438 h 2269540"/>
              <a:gd name="connsiteX210" fmla="*/ 388542 w 1679260"/>
              <a:gd name="connsiteY210" fmla="*/ 1451821 h 2269540"/>
              <a:gd name="connsiteX211" fmla="*/ 362008 w 1679260"/>
              <a:gd name="connsiteY211" fmla="*/ 1504890 h 2269540"/>
              <a:gd name="connsiteX212" fmla="*/ 348740 w 1679260"/>
              <a:gd name="connsiteY212" fmla="*/ 1527634 h 2269540"/>
              <a:gd name="connsiteX213" fmla="*/ 333578 w 1679260"/>
              <a:gd name="connsiteY213" fmla="*/ 1557960 h 2269540"/>
              <a:gd name="connsiteX214" fmla="*/ 318415 w 1679260"/>
              <a:gd name="connsiteY214" fmla="*/ 1590180 h 2269540"/>
              <a:gd name="connsiteX215" fmla="*/ 299462 w 1679260"/>
              <a:gd name="connsiteY215" fmla="*/ 1624296 h 2269540"/>
              <a:gd name="connsiteX216" fmla="*/ 284299 w 1679260"/>
              <a:gd name="connsiteY216" fmla="*/ 1658412 h 2269540"/>
              <a:gd name="connsiteX217" fmla="*/ 269137 w 1679260"/>
              <a:gd name="connsiteY217" fmla="*/ 1688737 h 2269540"/>
              <a:gd name="connsiteX218" fmla="*/ 255869 w 1679260"/>
              <a:gd name="connsiteY218" fmla="*/ 1715272 h 2269540"/>
              <a:gd name="connsiteX219" fmla="*/ 246393 w 1679260"/>
              <a:gd name="connsiteY219" fmla="*/ 1734225 h 2269540"/>
              <a:gd name="connsiteX220" fmla="*/ 248288 w 1679260"/>
              <a:gd name="connsiteY220" fmla="*/ 1774027 h 2269540"/>
              <a:gd name="connsiteX221" fmla="*/ 246393 w 1679260"/>
              <a:gd name="connsiteY221" fmla="*/ 1813829 h 2269540"/>
              <a:gd name="connsiteX222" fmla="*/ 244497 w 1679260"/>
              <a:gd name="connsiteY222" fmla="*/ 1828991 h 2269540"/>
              <a:gd name="connsiteX223" fmla="*/ 242602 w 1679260"/>
              <a:gd name="connsiteY223" fmla="*/ 1846049 h 2269540"/>
              <a:gd name="connsiteX224" fmla="*/ 238811 w 1679260"/>
              <a:gd name="connsiteY224" fmla="*/ 1865003 h 2269540"/>
              <a:gd name="connsiteX225" fmla="*/ 233126 w 1679260"/>
              <a:gd name="connsiteY225" fmla="*/ 1882061 h 2269540"/>
              <a:gd name="connsiteX226" fmla="*/ 212277 w 1679260"/>
              <a:gd name="connsiteY226" fmla="*/ 1976827 h 2269540"/>
              <a:gd name="connsiteX227" fmla="*/ 210382 w 1679260"/>
              <a:gd name="connsiteY227" fmla="*/ 1982513 h 2269540"/>
              <a:gd name="connsiteX228" fmla="*/ 206591 w 1679260"/>
              <a:gd name="connsiteY228" fmla="*/ 1988199 h 2269540"/>
              <a:gd name="connsiteX229" fmla="*/ 202800 w 1679260"/>
              <a:gd name="connsiteY229" fmla="*/ 1990094 h 2269540"/>
              <a:gd name="connsiteX230" fmla="*/ 197114 w 1679260"/>
              <a:gd name="connsiteY230" fmla="*/ 1991990 h 2269540"/>
              <a:gd name="connsiteX231" fmla="*/ 191428 w 1679260"/>
              <a:gd name="connsiteY231" fmla="*/ 1991990 h 2269540"/>
              <a:gd name="connsiteX232" fmla="*/ 185742 w 1679260"/>
              <a:gd name="connsiteY232" fmla="*/ 1990094 h 2269540"/>
              <a:gd name="connsiteX233" fmla="*/ 181952 w 1679260"/>
              <a:gd name="connsiteY233" fmla="*/ 1986304 h 2269540"/>
              <a:gd name="connsiteX234" fmla="*/ 178161 w 1679260"/>
              <a:gd name="connsiteY234" fmla="*/ 1980618 h 2269540"/>
              <a:gd name="connsiteX235" fmla="*/ 176266 w 1679260"/>
              <a:gd name="connsiteY235" fmla="*/ 1974932 h 2269540"/>
              <a:gd name="connsiteX236" fmla="*/ 176266 w 1679260"/>
              <a:gd name="connsiteY236" fmla="*/ 1969246 h 2269540"/>
              <a:gd name="connsiteX237" fmla="*/ 191428 w 1679260"/>
              <a:gd name="connsiteY237" fmla="*/ 1901014 h 2269540"/>
              <a:gd name="connsiteX238" fmla="*/ 183847 w 1679260"/>
              <a:gd name="connsiteY238" fmla="*/ 1902909 h 2269540"/>
              <a:gd name="connsiteX239" fmla="*/ 157312 w 1679260"/>
              <a:gd name="connsiteY239" fmla="*/ 2035582 h 2269540"/>
              <a:gd name="connsiteX240" fmla="*/ 153522 w 1679260"/>
              <a:gd name="connsiteY240" fmla="*/ 2041268 h 2269540"/>
              <a:gd name="connsiteX241" fmla="*/ 151626 w 1679260"/>
              <a:gd name="connsiteY241" fmla="*/ 2045059 h 2269540"/>
              <a:gd name="connsiteX242" fmla="*/ 145940 w 1679260"/>
              <a:gd name="connsiteY242" fmla="*/ 2048849 h 2269540"/>
              <a:gd name="connsiteX243" fmla="*/ 140254 w 1679260"/>
              <a:gd name="connsiteY243" fmla="*/ 2050745 h 2269540"/>
              <a:gd name="connsiteX244" fmla="*/ 134568 w 1679260"/>
              <a:gd name="connsiteY244" fmla="*/ 2050745 h 2269540"/>
              <a:gd name="connsiteX245" fmla="*/ 128883 w 1679260"/>
              <a:gd name="connsiteY245" fmla="*/ 2046954 h 2269540"/>
              <a:gd name="connsiteX246" fmla="*/ 125092 w 1679260"/>
              <a:gd name="connsiteY246" fmla="*/ 2043163 h 2269540"/>
              <a:gd name="connsiteX247" fmla="*/ 121301 w 1679260"/>
              <a:gd name="connsiteY247" fmla="*/ 2039373 h 2269540"/>
              <a:gd name="connsiteX248" fmla="*/ 119406 w 1679260"/>
              <a:gd name="connsiteY248" fmla="*/ 2033687 h 2269540"/>
              <a:gd name="connsiteX249" fmla="*/ 119406 w 1679260"/>
              <a:gd name="connsiteY249" fmla="*/ 2028001 h 2269540"/>
              <a:gd name="connsiteX250" fmla="*/ 145940 w 1679260"/>
              <a:gd name="connsiteY250" fmla="*/ 1899119 h 2269540"/>
              <a:gd name="connsiteX251" fmla="*/ 136464 w 1679260"/>
              <a:gd name="connsiteY251" fmla="*/ 1897223 h 2269540"/>
              <a:gd name="connsiteX252" fmla="*/ 109929 w 1679260"/>
              <a:gd name="connsiteY252" fmla="*/ 2037477 h 2269540"/>
              <a:gd name="connsiteX253" fmla="*/ 106139 w 1679260"/>
              <a:gd name="connsiteY253" fmla="*/ 2043163 h 2269540"/>
              <a:gd name="connsiteX254" fmla="*/ 104243 w 1679260"/>
              <a:gd name="connsiteY254" fmla="*/ 2048849 h 2269540"/>
              <a:gd name="connsiteX255" fmla="*/ 98557 w 1679260"/>
              <a:gd name="connsiteY255" fmla="*/ 2050745 h 2269540"/>
              <a:gd name="connsiteX256" fmla="*/ 92871 w 1679260"/>
              <a:gd name="connsiteY256" fmla="*/ 2052640 h 2269540"/>
              <a:gd name="connsiteX257" fmla="*/ 87185 w 1679260"/>
              <a:gd name="connsiteY257" fmla="*/ 2052640 h 2269540"/>
              <a:gd name="connsiteX258" fmla="*/ 81499 w 1679260"/>
              <a:gd name="connsiteY258" fmla="*/ 2050745 h 2269540"/>
              <a:gd name="connsiteX259" fmla="*/ 77709 w 1679260"/>
              <a:gd name="connsiteY259" fmla="*/ 2046954 h 2269540"/>
              <a:gd name="connsiteX260" fmla="*/ 73918 w 1679260"/>
              <a:gd name="connsiteY260" fmla="*/ 2043163 h 2269540"/>
              <a:gd name="connsiteX261" fmla="*/ 72023 w 1679260"/>
              <a:gd name="connsiteY261" fmla="*/ 2037477 h 2269540"/>
              <a:gd name="connsiteX262" fmla="*/ 72023 w 1679260"/>
              <a:gd name="connsiteY262" fmla="*/ 2029896 h 2269540"/>
              <a:gd name="connsiteX263" fmla="*/ 102348 w 1679260"/>
              <a:gd name="connsiteY263" fmla="*/ 1880165 h 2269540"/>
              <a:gd name="connsiteX264" fmla="*/ 94767 w 1679260"/>
              <a:gd name="connsiteY264" fmla="*/ 1874479 h 2269540"/>
              <a:gd name="connsiteX265" fmla="*/ 73918 w 1679260"/>
              <a:gd name="connsiteY265" fmla="*/ 1982513 h 2269540"/>
              <a:gd name="connsiteX266" fmla="*/ 70127 w 1679260"/>
              <a:gd name="connsiteY266" fmla="*/ 1988199 h 2269540"/>
              <a:gd name="connsiteX267" fmla="*/ 66337 w 1679260"/>
              <a:gd name="connsiteY267" fmla="*/ 1993885 h 2269540"/>
              <a:gd name="connsiteX268" fmla="*/ 62546 w 1679260"/>
              <a:gd name="connsiteY268" fmla="*/ 1995780 h 2269540"/>
              <a:gd name="connsiteX269" fmla="*/ 56860 w 1679260"/>
              <a:gd name="connsiteY269" fmla="*/ 1997676 h 2269540"/>
              <a:gd name="connsiteX270" fmla="*/ 51174 w 1679260"/>
              <a:gd name="connsiteY270" fmla="*/ 1997676 h 2269540"/>
              <a:gd name="connsiteX271" fmla="*/ 45488 w 1679260"/>
              <a:gd name="connsiteY271" fmla="*/ 1995780 h 2269540"/>
              <a:gd name="connsiteX272" fmla="*/ 39802 w 1679260"/>
              <a:gd name="connsiteY272" fmla="*/ 1991990 h 2269540"/>
              <a:gd name="connsiteX273" fmla="*/ 37907 w 1679260"/>
              <a:gd name="connsiteY273" fmla="*/ 1986304 h 2269540"/>
              <a:gd name="connsiteX274" fmla="*/ 36011 w 1679260"/>
              <a:gd name="connsiteY274" fmla="*/ 1980618 h 2269540"/>
              <a:gd name="connsiteX275" fmla="*/ 36011 w 1679260"/>
              <a:gd name="connsiteY275" fmla="*/ 1974932 h 2269540"/>
              <a:gd name="connsiteX276" fmla="*/ 66337 w 1679260"/>
              <a:gd name="connsiteY276" fmla="*/ 1827096 h 2269540"/>
              <a:gd name="connsiteX277" fmla="*/ 36011 w 1679260"/>
              <a:gd name="connsiteY277" fmla="*/ 1855526 h 2269540"/>
              <a:gd name="connsiteX278" fmla="*/ 26535 w 1679260"/>
              <a:gd name="connsiteY278" fmla="*/ 1861212 h 2269540"/>
              <a:gd name="connsiteX279" fmla="*/ 15163 w 1679260"/>
              <a:gd name="connsiteY279" fmla="*/ 1859317 h 2269540"/>
              <a:gd name="connsiteX280" fmla="*/ 5686 w 1679260"/>
              <a:gd name="connsiteY280" fmla="*/ 1853631 h 2269540"/>
              <a:gd name="connsiteX281" fmla="*/ 0 w 1679260"/>
              <a:gd name="connsiteY281" fmla="*/ 1844154 h 2269540"/>
              <a:gd name="connsiteX282" fmla="*/ 0 w 1679260"/>
              <a:gd name="connsiteY282" fmla="*/ 1832782 h 2269540"/>
              <a:gd name="connsiteX283" fmla="*/ 5686 w 1679260"/>
              <a:gd name="connsiteY283" fmla="*/ 1823305 h 2269540"/>
              <a:gd name="connsiteX284" fmla="*/ 83395 w 1679260"/>
              <a:gd name="connsiteY284" fmla="*/ 1751283 h 2269540"/>
              <a:gd name="connsiteX285" fmla="*/ 106139 w 1679260"/>
              <a:gd name="connsiteY285" fmla="*/ 1717167 h 2269540"/>
              <a:gd name="connsiteX286" fmla="*/ 130778 w 1679260"/>
              <a:gd name="connsiteY286" fmla="*/ 1688737 h 2269540"/>
              <a:gd name="connsiteX287" fmla="*/ 132673 w 1679260"/>
              <a:gd name="connsiteY287" fmla="*/ 1679261 h 2269540"/>
              <a:gd name="connsiteX288" fmla="*/ 136464 w 1679260"/>
              <a:gd name="connsiteY288" fmla="*/ 1658412 h 2269540"/>
              <a:gd name="connsiteX289" fmla="*/ 142150 w 1679260"/>
              <a:gd name="connsiteY289" fmla="*/ 1628087 h 2269540"/>
              <a:gd name="connsiteX290" fmla="*/ 149731 w 1679260"/>
              <a:gd name="connsiteY290" fmla="*/ 1592075 h 2269540"/>
              <a:gd name="connsiteX291" fmla="*/ 159208 w 1679260"/>
              <a:gd name="connsiteY291" fmla="*/ 1550378 h 2269540"/>
              <a:gd name="connsiteX292" fmla="*/ 170580 w 1679260"/>
              <a:gd name="connsiteY292" fmla="*/ 1502995 h 2269540"/>
              <a:gd name="connsiteX293" fmla="*/ 181952 w 1679260"/>
              <a:gd name="connsiteY293" fmla="*/ 1453717 h 2269540"/>
              <a:gd name="connsiteX294" fmla="*/ 195219 w 1679260"/>
              <a:gd name="connsiteY294" fmla="*/ 1404438 h 2269540"/>
              <a:gd name="connsiteX295" fmla="*/ 208486 w 1679260"/>
              <a:gd name="connsiteY295" fmla="*/ 1357055 h 2269540"/>
              <a:gd name="connsiteX296" fmla="*/ 223649 w 1679260"/>
              <a:gd name="connsiteY296" fmla="*/ 1309672 h 2269540"/>
              <a:gd name="connsiteX297" fmla="*/ 238811 w 1679260"/>
              <a:gd name="connsiteY297" fmla="*/ 1267974 h 2269540"/>
              <a:gd name="connsiteX298" fmla="*/ 255869 w 1679260"/>
              <a:gd name="connsiteY298" fmla="*/ 1233859 h 2269540"/>
              <a:gd name="connsiteX299" fmla="*/ 271032 w 1679260"/>
              <a:gd name="connsiteY299" fmla="*/ 1205429 h 2269540"/>
              <a:gd name="connsiteX300" fmla="*/ 286195 w 1679260"/>
              <a:gd name="connsiteY300" fmla="*/ 1176999 h 2269540"/>
              <a:gd name="connsiteX301" fmla="*/ 293776 w 1679260"/>
              <a:gd name="connsiteY301" fmla="*/ 1144778 h 2269540"/>
              <a:gd name="connsiteX302" fmla="*/ 297567 w 1679260"/>
              <a:gd name="connsiteY302" fmla="*/ 1108767 h 2269540"/>
              <a:gd name="connsiteX303" fmla="*/ 297567 w 1679260"/>
              <a:gd name="connsiteY303" fmla="*/ 1070860 h 2269540"/>
              <a:gd name="connsiteX304" fmla="*/ 295671 w 1679260"/>
              <a:gd name="connsiteY304" fmla="*/ 1031058 h 2269540"/>
              <a:gd name="connsiteX305" fmla="*/ 293776 w 1679260"/>
              <a:gd name="connsiteY305" fmla="*/ 989361 h 2269540"/>
              <a:gd name="connsiteX306" fmla="*/ 295671 w 1679260"/>
              <a:gd name="connsiteY306" fmla="*/ 924920 h 2269540"/>
              <a:gd name="connsiteX307" fmla="*/ 299462 w 1679260"/>
              <a:gd name="connsiteY307" fmla="*/ 866165 h 2269540"/>
              <a:gd name="connsiteX308" fmla="*/ 308939 w 1679260"/>
              <a:gd name="connsiteY308" fmla="*/ 816886 h 2269540"/>
              <a:gd name="connsiteX309" fmla="*/ 318415 w 1679260"/>
              <a:gd name="connsiteY309" fmla="*/ 775189 h 2269540"/>
              <a:gd name="connsiteX310" fmla="*/ 327892 w 1679260"/>
              <a:gd name="connsiteY310" fmla="*/ 741073 h 2269540"/>
              <a:gd name="connsiteX311" fmla="*/ 337368 w 1679260"/>
              <a:gd name="connsiteY311" fmla="*/ 716434 h 2269540"/>
              <a:gd name="connsiteX312" fmla="*/ 344950 w 1679260"/>
              <a:gd name="connsiteY312" fmla="*/ 697481 h 2269540"/>
              <a:gd name="connsiteX313" fmla="*/ 356322 w 1679260"/>
              <a:gd name="connsiteY313" fmla="*/ 674737 h 2269540"/>
              <a:gd name="connsiteX314" fmla="*/ 373380 w 1679260"/>
              <a:gd name="connsiteY314" fmla="*/ 657679 h 2269540"/>
              <a:gd name="connsiteX315" fmla="*/ 392333 w 1679260"/>
              <a:gd name="connsiteY315" fmla="*/ 646307 h 2269540"/>
              <a:gd name="connsiteX316" fmla="*/ 415077 w 1679260"/>
              <a:gd name="connsiteY316" fmla="*/ 638726 h 2269540"/>
              <a:gd name="connsiteX317" fmla="*/ 437821 w 1679260"/>
              <a:gd name="connsiteY317" fmla="*/ 633040 h 2269540"/>
              <a:gd name="connsiteX318" fmla="*/ 462460 w 1679260"/>
              <a:gd name="connsiteY318" fmla="*/ 631144 h 2269540"/>
              <a:gd name="connsiteX319" fmla="*/ 487099 w 1679260"/>
              <a:gd name="connsiteY319" fmla="*/ 627354 h 2269540"/>
              <a:gd name="connsiteX320" fmla="*/ 513634 w 1679260"/>
              <a:gd name="connsiteY320" fmla="*/ 623563 h 2269540"/>
              <a:gd name="connsiteX321" fmla="*/ 568598 w 1679260"/>
              <a:gd name="connsiteY321" fmla="*/ 610296 h 2269540"/>
              <a:gd name="connsiteX322" fmla="*/ 617877 w 1679260"/>
              <a:gd name="connsiteY322" fmla="*/ 589447 h 2269540"/>
              <a:gd name="connsiteX323" fmla="*/ 665260 w 1679260"/>
              <a:gd name="connsiteY323" fmla="*/ 561017 h 2269540"/>
              <a:gd name="connsiteX324" fmla="*/ 706957 w 1679260"/>
              <a:gd name="connsiteY324" fmla="*/ 526901 h 2269540"/>
              <a:gd name="connsiteX325" fmla="*/ 706957 w 1679260"/>
              <a:gd name="connsiteY325" fmla="*/ 426449 h 2269540"/>
              <a:gd name="connsiteX326" fmla="*/ 680423 w 1679260"/>
              <a:gd name="connsiteY326" fmla="*/ 384752 h 2269540"/>
              <a:gd name="connsiteX327" fmla="*/ 661469 w 1679260"/>
              <a:gd name="connsiteY327" fmla="*/ 335473 h 2269540"/>
              <a:gd name="connsiteX328" fmla="*/ 650097 w 1679260"/>
              <a:gd name="connsiteY328" fmla="*/ 327892 h 2269540"/>
              <a:gd name="connsiteX329" fmla="*/ 640621 w 1679260"/>
              <a:gd name="connsiteY329" fmla="*/ 314625 h 2269540"/>
              <a:gd name="connsiteX330" fmla="*/ 633040 w 1679260"/>
              <a:gd name="connsiteY330" fmla="*/ 297567 h 2269540"/>
              <a:gd name="connsiteX331" fmla="*/ 627354 w 1679260"/>
              <a:gd name="connsiteY331" fmla="*/ 280509 h 2269540"/>
              <a:gd name="connsiteX332" fmla="*/ 623563 w 1679260"/>
              <a:gd name="connsiteY332" fmla="*/ 261555 h 2269540"/>
              <a:gd name="connsiteX333" fmla="*/ 621668 w 1679260"/>
              <a:gd name="connsiteY333" fmla="*/ 244497 h 2269540"/>
              <a:gd name="connsiteX334" fmla="*/ 623563 w 1679260"/>
              <a:gd name="connsiteY334" fmla="*/ 229335 h 2269540"/>
              <a:gd name="connsiteX335" fmla="*/ 629249 w 1679260"/>
              <a:gd name="connsiteY335" fmla="*/ 219858 h 2269540"/>
              <a:gd name="connsiteX336" fmla="*/ 638726 w 1679260"/>
              <a:gd name="connsiteY336" fmla="*/ 214172 h 2269540"/>
              <a:gd name="connsiteX337" fmla="*/ 650097 w 1679260"/>
              <a:gd name="connsiteY337" fmla="*/ 216067 h 2269540"/>
              <a:gd name="connsiteX338" fmla="*/ 653888 w 1679260"/>
              <a:gd name="connsiteY338" fmla="*/ 176266 h 2269540"/>
              <a:gd name="connsiteX339" fmla="*/ 661469 w 1679260"/>
              <a:gd name="connsiteY339" fmla="*/ 140254 h 2269540"/>
              <a:gd name="connsiteX340" fmla="*/ 672841 w 1679260"/>
              <a:gd name="connsiteY340" fmla="*/ 106138 h 2269540"/>
              <a:gd name="connsiteX341" fmla="*/ 688004 w 1679260"/>
              <a:gd name="connsiteY341" fmla="*/ 75813 h 2269540"/>
              <a:gd name="connsiteX342" fmla="*/ 706957 w 1679260"/>
              <a:gd name="connsiteY342" fmla="*/ 49279 h 2269540"/>
              <a:gd name="connsiteX343" fmla="*/ 731597 w 1679260"/>
              <a:gd name="connsiteY343" fmla="*/ 28430 h 2269540"/>
              <a:gd name="connsiteX344" fmla="*/ 761922 w 1679260"/>
              <a:gd name="connsiteY344" fmla="*/ 13267 h 2269540"/>
              <a:gd name="connsiteX345" fmla="*/ 796038 w 1679260"/>
              <a:gd name="connsiteY345" fmla="*/ 3791 h 22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679260" h="2269540">
                <a:moveTo>
                  <a:pt x="837735" y="0"/>
                </a:moveTo>
                <a:lnTo>
                  <a:pt x="879432" y="1895"/>
                </a:lnTo>
                <a:lnTo>
                  <a:pt x="913548" y="11372"/>
                </a:lnTo>
                <a:lnTo>
                  <a:pt x="943873" y="28430"/>
                </a:lnTo>
                <a:lnTo>
                  <a:pt x="968512" y="49279"/>
                </a:lnTo>
                <a:lnTo>
                  <a:pt x="987466" y="75813"/>
                </a:lnTo>
                <a:lnTo>
                  <a:pt x="1002628" y="106138"/>
                </a:lnTo>
                <a:lnTo>
                  <a:pt x="1014000" y="140254"/>
                </a:lnTo>
                <a:lnTo>
                  <a:pt x="1021582" y="176266"/>
                </a:lnTo>
                <a:lnTo>
                  <a:pt x="1025372" y="216067"/>
                </a:lnTo>
                <a:lnTo>
                  <a:pt x="1038640" y="214172"/>
                </a:lnTo>
                <a:lnTo>
                  <a:pt x="1048116" y="217963"/>
                </a:lnTo>
                <a:lnTo>
                  <a:pt x="1053802" y="229335"/>
                </a:lnTo>
                <a:lnTo>
                  <a:pt x="1055698" y="244497"/>
                </a:lnTo>
                <a:lnTo>
                  <a:pt x="1053802" y="261555"/>
                </a:lnTo>
                <a:lnTo>
                  <a:pt x="1050012" y="280509"/>
                </a:lnTo>
                <a:lnTo>
                  <a:pt x="1044326" y="299462"/>
                </a:lnTo>
                <a:lnTo>
                  <a:pt x="1036744" y="316520"/>
                </a:lnTo>
                <a:lnTo>
                  <a:pt x="1025372" y="327892"/>
                </a:lnTo>
                <a:lnTo>
                  <a:pt x="1014000" y="335473"/>
                </a:lnTo>
                <a:lnTo>
                  <a:pt x="996942" y="380961"/>
                </a:lnTo>
                <a:lnTo>
                  <a:pt x="974198" y="420763"/>
                </a:lnTo>
                <a:lnTo>
                  <a:pt x="974198" y="528797"/>
                </a:lnTo>
                <a:lnTo>
                  <a:pt x="1015896" y="562912"/>
                </a:lnTo>
                <a:lnTo>
                  <a:pt x="1059488" y="589447"/>
                </a:lnTo>
                <a:lnTo>
                  <a:pt x="1108767" y="610296"/>
                </a:lnTo>
                <a:lnTo>
                  <a:pt x="1163731" y="623563"/>
                </a:lnTo>
                <a:lnTo>
                  <a:pt x="1192161" y="627354"/>
                </a:lnTo>
                <a:lnTo>
                  <a:pt x="1218696" y="631144"/>
                </a:lnTo>
                <a:lnTo>
                  <a:pt x="1245230" y="634935"/>
                </a:lnTo>
                <a:lnTo>
                  <a:pt x="1271765" y="640621"/>
                </a:lnTo>
                <a:lnTo>
                  <a:pt x="1294509" y="650098"/>
                </a:lnTo>
                <a:lnTo>
                  <a:pt x="1313462" y="665260"/>
                </a:lnTo>
                <a:lnTo>
                  <a:pt x="1328625" y="688004"/>
                </a:lnTo>
                <a:lnTo>
                  <a:pt x="1330520" y="691795"/>
                </a:lnTo>
                <a:lnTo>
                  <a:pt x="1336206" y="703167"/>
                </a:lnTo>
                <a:lnTo>
                  <a:pt x="1343787" y="722120"/>
                </a:lnTo>
                <a:lnTo>
                  <a:pt x="1353264" y="748655"/>
                </a:lnTo>
                <a:lnTo>
                  <a:pt x="1362741" y="782770"/>
                </a:lnTo>
                <a:lnTo>
                  <a:pt x="1372217" y="824468"/>
                </a:lnTo>
                <a:lnTo>
                  <a:pt x="1379798" y="871851"/>
                </a:lnTo>
                <a:lnTo>
                  <a:pt x="1383589" y="926815"/>
                </a:lnTo>
                <a:lnTo>
                  <a:pt x="1385484" y="989361"/>
                </a:lnTo>
                <a:lnTo>
                  <a:pt x="1383589" y="1031058"/>
                </a:lnTo>
                <a:lnTo>
                  <a:pt x="1381694" y="1070860"/>
                </a:lnTo>
                <a:lnTo>
                  <a:pt x="1381694" y="1108767"/>
                </a:lnTo>
                <a:lnTo>
                  <a:pt x="1385484" y="1144778"/>
                </a:lnTo>
                <a:lnTo>
                  <a:pt x="1393066" y="1176999"/>
                </a:lnTo>
                <a:lnTo>
                  <a:pt x="1408228" y="1205429"/>
                </a:lnTo>
                <a:lnTo>
                  <a:pt x="1423391" y="1233859"/>
                </a:lnTo>
                <a:lnTo>
                  <a:pt x="1440449" y="1267974"/>
                </a:lnTo>
                <a:lnTo>
                  <a:pt x="1455612" y="1309672"/>
                </a:lnTo>
                <a:lnTo>
                  <a:pt x="1468879" y="1357055"/>
                </a:lnTo>
                <a:lnTo>
                  <a:pt x="1484041" y="1404438"/>
                </a:lnTo>
                <a:lnTo>
                  <a:pt x="1497309" y="1453717"/>
                </a:lnTo>
                <a:lnTo>
                  <a:pt x="1508681" y="1502995"/>
                </a:lnTo>
                <a:lnTo>
                  <a:pt x="1520053" y="1550378"/>
                </a:lnTo>
                <a:lnTo>
                  <a:pt x="1529529" y="1592075"/>
                </a:lnTo>
                <a:lnTo>
                  <a:pt x="1537111" y="1628087"/>
                </a:lnTo>
                <a:lnTo>
                  <a:pt x="1542797" y="1658412"/>
                </a:lnTo>
                <a:lnTo>
                  <a:pt x="1546587" y="1679261"/>
                </a:lnTo>
                <a:lnTo>
                  <a:pt x="1548483" y="1688737"/>
                </a:lnTo>
                <a:lnTo>
                  <a:pt x="1573122" y="1717167"/>
                </a:lnTo>
                <a:lnTo>
                  <a:pt x="1595866" y="1751283"/>
                </a:lnTo>
                <a:lnTo>
                  <a:pt x="1673574" y="1823305"/>
                </a:lnTo>
                <a:lnTo>
                  <a:pt x="1679260" y="1832782"/>
                </a:lnTo>
                <a:lnTo>
                  <a:pt x="1679260" y="1844154"/>
                </a:lnTo>
                <a:lnTo>
                  <a:pt x="1673574" y="1853631"/>
                </a:lnTo>
                <a:lnTo>
                  <a:pt x="1664098" y="1859317"/>
                </a:lnTo>
                <a:lnTo>
                  <a:pt x="1652726" y="1861212"/>
                </a:lnTo>
                <a:lnTo>
                  <a:pt x="1643249" y="1855526"/>
                </a:lnTo>
                <a:lnTo>
                  <a:pt x="1612924" y="1827096"/>
                </a:lnTo>
                <a:lnTo>
                  <a:pt x="1643249" y="1974932"/>
                </a:lnTo>
                <a:lnTo>
                  <a:pt x="1643249" y="1980618"/>
                </a:lnTo>
                <a:lnTo>
                  <a:pt x="1641354" y="1986304"/>
                </a:lnTo>
                <a:lnTo>
                  <a:pt x="1637563" y="1991990"/>
                </a:lnTo>
                <a:lnTo>
                  <a:pt x="1633772" y="1995780"/>
                </a:lnTo>
                <a:lnTo>
                  <a:pt x="1628086" y="1997676"/>
                </a:lnTo>
                <a:lnTo>
                  <a:pt x="1622400" y="1997676"/>
                </a:lnTo>
                <a:lnTo>
                  <a:pt x="1616714" y="1995780"/>
                </a:lnTo>
                <a:lnTo>
                  <a:pt x="1611028" y="1993885"/>
                </a:lnTo>
                <a:lnTo>
                  <a:pt x="1609133" y="1988199"/>
                </a:lnTo>
                <a:lnTo>
                  <a:pt x="1605342" y="1982513"/>
                </a:lnTo>
                <a:lnTo>
                  <a:pt x="1584494" y="1874479"/>
                </a:lnTo>
                <a:lnTo>
                  <a:pt x="1576913" y="1880165"/>
                </a:lnTo>
                <a:lnTo>
                  <a:pt x="1607238" y="2029896"/>
                </a:lnTo>
                <a:lnTo>
                  <a:pt x="1607238" y="2037477"/>
                </a:lnTo>
                <a:lnTo>
                  <a:pt x="1605342" y="2043163"/>
                </a:lnTo>
                <a:lnTo>
                  <a:pt x="1601552" y="2046954"/>
                </a:lnTo>
                <a:lnTo>
                  <a:pt x="1597761" y="2050745"/>
                </a:lnTo>
                <a:lnTo>
                  <a:pt x="1592075" y="2052640"/>
                </a:lnTo>
                <a:lnTo>
                  <a:pt x="1586389" y="2052640"/>
                </a:lnTo>
                <a:lnTo>
                  <a:pt x="1580703" y="2050745"/>
                </a:lnTo>
                <a:lnTo>
                  <a:pt x="1575017" y="2048849"/>
                </a:lnTo>
                <a:lnTo>
                  <a:pt x="1571227" y="2043163"/>
                </a:lnTo>
                <a:lnTo>
                  <a:pt x="1569331" y="2037477"/>
                </a:lnTo>
                <a:lnTo>
                  <a:pt x="1542797" y="1897223"/>
                </a:lnTo>
                <a:lnTo>
                  <a:pt x="1533320" y="1899119"/>
                </a:lnTo>
                <a:lnTo>
                  <a:pt x="1559855" y="2028001"/>
                </a:lnTo>
                <a:lnTo>
                  <a:pt x="1559855" y="2033687"/>
                </a:lnTo>
                <a:lnTo>
                  <a:pt x="1557959" y="2039373"/>
                </a:lnTo>
                <a:lnTo>
                  <a:pt x="1554169" y="2043163"/>
                </a:lnTo>
                <a:lnTo>
                  <a:pt x="1550378" y="2046954"/>
                </a:lnTo>
                <a:lnTo>
                  <a:pt x="1544692" y="2050745"/>
                </a:lnTo>
                <a:lnTo>
                  <a:pt x="1539006" y="2050745"/>
                </a:lnTo>
                <a:lnTo>
                  <a:pt x="1533320" y="2048849"/>
                </a:lnTo>
                <a:lnTo>
                  <a:pt x="1527634" y="2045059"/>
                </a:lnTo>
                <a:lnTo>
                  <a:pt x="1523843" y="2041268"/>
                </a:lnTo>
                <a:lnTo>
                  <a:pt x="1521948" y="2035582"/>
                </a:lnTo>
                <a:lnTo>
                  <a:pt x="1495413" y="1902909"/>
                </a:lnTo>
                <a:lnTo>
                  <a:pt x="1487832" y="1901014"/>
                </a:lnTo>
                <a:lnTo>
                  <a:pt x="1502995" y="1969246"/>
                </a:lnTo>
                <a:lnTo>
                  <a:pt x="1502995" y="1974932"/>
                </a:lnTo>
                <a:lnTo>
                  <a:pt x="1501099" y="1980618"/>
                </a:lnTo>
                <a:lnTo>
                  <a:pt x="1497309" y="1986304"/>
                </a:lnTo>
                <a:lnTo>
                  <a:pt x="1493518" y="1990094"/>
                </a:lnTo>
                <a:lnTo>
                  <a:pt x="1487832" y="1991990"/>
                </a:lnTo>
                <a:lnTo>
                  <a:pt x="1482146" y="1991990"/>
                </a:lnTo>
                <a:lnTo>
                  <a:pt x="1476460" y="1990094"/>
                </a:lnTo>
                <a:lnTo>
                  <a:pt x="1472670" y="1988199"/>
                </a:lnTo>
                <a:lnTo>
                  <a:pt x="1468879" y="1982513"/>
                </a:lnTo>
                <a:lnTo>
                  <a:pt x="1466984" y="1976827"/>
                </a:lnTo>
                <a:lnTo>
                  <a:pt x="1446135" y="1882061"/>
                </a:lnTo>
                <a:lnTo>
                  <a:pt x="1440449" y="1865003"/>
                </a:lnTo>
                <a:lnTo>
                  <a:pt x="1436658" y="1846049"/>
                </a:lnTo>
                <a:lnTo>
                  <a:pt x="1434763" y="1828991"/>
                </a:lnTo>
                <a:lnTo>
                  <a:pt x="1432868" y="1813829"/>
                </a:lnTo>
                <a:lnTo>
                  <a:pt x="1429077" y="1774027"/>
                </a:lnTo>
                <a:lnTo>
                  <a:pt x="1432868" y="1734225"/>
                </a:lnTo>
                <a:lnTo>
                  <a:pt x="1423391" y="1715272"/>
                </a:lnTo>
                <a:lnTo>
                  <a:pt x="1410124" y="1688737"/>
                </a:lnTo>
                <a:lnTo>
                  <a:pt x="1394961" y="1658412"/>
                </a:lnTo>
                <a:lnTo>
                  <a:pt x="1377903" y="1624296"/>
                </a:lnTo>
                <a:lnTo>
                  <a:pt x="1360845" y="1590180"/>
                </a:lnTo>
                <a:lnTo>
                  <a:pt x="1343787" y="1557960"/>
                </a:lnTo>
                <a:lnTo>
                  <a:pt x="1328625" y="1527634"/>
                </a:lnTo>
                <a:lnTo>
                  <a:pt x="1317253" y="1504890"/>
                </a:lnTo>
                <a:lnTo>
                  <a:pt x="1290718" y="1451821"/>
                </a:lnTo>
                <a:lnTo>
                  <a:pt x="1271765" y="1404438"/>
                </a:lnTo>
                <a:lnTo>
                  <a:pt x="1258498" y="1360845"/>
                </a:lnTo>
                <a:lnTo>
                  <a:pt x="1249021" y="1322939"/>
                </a:lnTo>
                <a:lnTo>
                  <a:pt x="1245230" y="1292614"/>
                </a:lnTo>
                <a:lnTo>
                  <a:pt x="1241440" y="1266079"/>
                </a:lnTo>
                <a:lnTo>
                  <a:pt x="1237649" y="1249021"/>
                </a:lnTo>
                <a:lnTo>
                  <a:pt x="1233858" y="1237649"/>
                </a:lnTo>
                <a:lnTo>
                  <a:pt x="1224382" y="1228173"/>
                </a:lnTo>
                <a:lnTo>
                  <a:pt x="1213010" y="1211115"/>
                </a:lnTo>
                <a:lnTo>
                  <a:pt x="1197847" y="1190266"/>
                </a:lnTo>
                <a:lnTo>
                  <a:pt x="1180789" y="1165627"/>
                </a:lnTo>
                <a:lnTo>
                  <a:pt x="1159941" y="1214905"/>
                </a:lnTo>
                <a:lnTo>
                  <a:pt x="1142883" y="1264184"/>
                </a:lnTo>
                <a:lnTo>
                  <a:pt x="1133406" y="1317253"/>
                </a:lnTo>
                <a:lnTo>
                  <a:pt x="1129615" y="1370322"/>
                </a:lnTo>
                <a:lnTo>
                  <a:pt x="1133406" y="1425287"/>
                </a:lnTo>
                <a:lnTo>
                  <a:pt x="1142883" y="1476460"/>
                </a:lnTo>
                <a:lnTo>
                  <a:pt x="1156150" y="1527634"/>
                </a:lnTo>
                <a:lnTo>
                  <a:pt x="1169417" y="1578808"/>
                </a:lnTo>
                <a:lnTo>
                  <a:pt x="1178894" y="1631877"/>
                </a:lnTo>
                <a:lnTo>
                  <a:pt x="1190266" y="1692528"/>
                </a:lnTo>
                <a:lnTo>
                  <a:pt x="1199742" y="1753178"/>
                </a:lnTo>
                <a:lnTo>
                  <a:pt x="1207324" y="1819515"/>
                </a:lnTo>
                <a:lnTo>
                  <a:pt x="1213010" y="1874479"/>
                </a:lnTo>
                <a:lnTo>
                  <a:pt x="1220591" y="1938920"/>
                </a:lnTo>
                <a:lnTo>
                  <a:pt x="1226277" y="2012838"/>
                </a:lnTo>
                <a:lnTo>
                  <a:pt x="1231963" y="2090547"/>
                </a:lnTo>
                <a:lnTo>
                  <a:pt x="1231963" y="2168255"/>
                </a:lnTo>
                <a:lnTo>
                  <a:pt x="1228172" y="2244068"/>
                </a:lnTo>
                <a:lnTo>
                  <a:pt x="1225491" y="2269540"/>
                </a:lnTo>
                <a:lnTo>
                  <a:pt x="872241" y="2269540"/>
                </a:lnTo>
                <a:lnTo>
                  <a:pt x="868060" y="2240277"/>
                </a:lnTo>
                <a:lnTo>
                  <a:pt x="860479" y="2160674"/>
                </a:lnTo>
                <a:lnTo>
                  <a:pt x="854793" y="2086756"/>
                </a:lnTo>
                <a:lnTo>
                  <a:pt x="854793" y="2016629"/>
                </a:lnTo>
                <a:lnTo>
                  <a:pt x="856688" y="1952188"/>
                </a:lnTo>
                <a:lnTo>
                  <a:pt x="826363" y="1952188"/>
                </a:lnTo>
                <a:lnTo>
                  <a:pt x="830154" y="2016629"/>
                </a:lnTo>
                <a:lnTo>
                  <a:pt x="828258" y="2086756"/>
                </a:lnTo>
                <a:lnTo>
                  <a:pt x="822572" y="2160674"/>
                </a:lnTo>
                <a:lnTo>
                  <a:pt x="814991" y="2240277"/>
                </a:lnTo>
                <a:lnTo>
                  <a:pt x="811507" y="2269540"/>
                </a:lnTo>
                <a:lnTo>
                  <a:pt x="458065" y="2269540"/>
                </a:lnTo>
                <a:lnTo>
                  <a:pt x="454879" y="2245963"/>
                </a:lnTo>
                <a:lnTo>
                  <a:pt x="451088" y="2172046"/>
                </a:lnTo>
                <a:lnTo>
                  <a:pt x="452983" y="2094337"/>
                </a:lnTo>
                <a:lnTo>
                  <a:pt x="456774" y="2020420"/>
                </a:lnTo>
                <a:lnTo>
                  <a:pt x="462460" y="1948397"/>
                </a:lnTo>
                <a:lnTo>
                  <a:pt x="466251" y="1874479"/>
                </a:lnTo>
                <a:lnTo>
                  <a:pt x="471937" y="1808143"/>
                </a:lnTo>
                <a:lnTo>
                  <a:pt x="479518" y="1747492"/>
                </a:lnTo>
                <a:lnTo>
                  <a:pt x="488995" y="1688737"/>
                </a:lnTo>
                <a:lnTo>
                  <a:pt x="498471" y="1631877"/>
                </a:lnTo>
                <a:lnTo>
                  <a:pt x="507948" y="1578808"/>
                </a:lnTo>
                <a:lnTo>
                  <a:pt x="521215" y="1527634"/>
                </a:lnTo>
                <a:lnTo>
                  <a:pt x="534483" y="1476460"/>
                </a:lnTo>
                <a:lnTo>
                  <a:pt x="543959" y="1425287"/>
                </a:lnTo>
                <a:lnTo>
                  <a:pt x="547750" y="1370322"/>
                </a:lnTo>
                <a:lnTo>
                  <a:pt x="545854" y="1317253"/>
                </a:lnTo>
                <a:lnTo>
                  <a:pt x="534483" y="1266079"/>
                </a:lnTo>
                <a:lnTo>
                  <a:pt x="517425" y="1214905"/>
                </a:lnTo>
                <a:lnTo>
                  <a:pt x="496576" y="1167522"/>
                </a:lnTo>
                <a:lnTo>
                  <a:pt x="481413" y="1192161"/>
                </a:lnTo>
                <a:lnTo>
                  <a:pt x="466251" y="1211115"/>
                </a:lnTo>
                <a:lnTo>
                  <a:pt x="454879" y="1228173"/>
                </a:lnTo>
                <a:lnTo>
                  <a:pt x="445402" y="1237649"/>
                </a:lnTo>
                <a:lnTo>
                  <a:pt x="441611" y="1249021"/>
                </a:lnTo>
                <a:lnTo>
                  <a:pt x="437821" y="1266079"/>
                </a:lnTo>
                <a:lnTo>
                  <a:pt x="434030" y="1292614"/>
                </a:lnTo>
                <a:lnTo>
                  <a:pt x="430240" y="1322939"/>
                </a:lnTo>
                <a:lnTo>
                  <a:pt x="420763" y="1360845"/>
                </a:lnTo>
                <a:lnTo>
                  <a:pt x="407496" y="1404438"/>
                </a:lnTo>
                <a:lnTo>
                  <a:pt x="388542" y="1451821"/>
                </a:lnTo>
                <a:lnTo>
                  <a:pt x="362008" y="1504890"/>
                </a:lnTo>
                <a:lnTo>
                  <a:pt x="348740" y="1527634"/>
                </a:lnTo>
                <a:lnTo>
                  <a:pt x="333578" y="1557960"/>
                </a:lnTo>
                <a:lnTo>
                  <a:pt x="318415" y="1590180"/>
                </a:lnTo>
                <a:lnTo>
                  <a:pt x="299462" y="1624296"/>
                </a:lnTo>
                <a:lnTo>
                  <a:pt x="284299" y="1658412"/>
                </a:lnTo>
                <a:lnTo>
                  <a:pt x="269137" y="1688737"/>
                </a:lnTo>
                <a:lnTo>
                  <a:pt x="255869" y="1715272"/>
                </a:lnTo>
                <a:lnTo>
                  <a:pt x="246393" y="1734225"/>
                </a:lnTo>
                <a:lnTo>
                  <a:pt x="248288" y="1774027"/>
                </a:lnTo>
                <a:lnTo>
                  <a:pt x="246393" y="1813829"/>
                </a:lnTo>
                <a:lnTo>
                  <a:pt x="244497" y="1828991"/>
                </a:lnTo>
                <a:lnTo>
                  <a:pt x="242602" y="1846049"/>
                </a:lnTo>
                <a:lnTo>
                  <a:pt x="238811" y="1865003"/>
                </a:lnTo>
                <a:lnTo>
                  <a:pt x="233126" y="1882061"/>
                </a:lnTo>
                <a:lnTo>
                  <a:pt x="212277" y="1976827"/>
                </a:lnTo>
                <a:lnTo>
                  <a:pt x="210382" y="1982513"/>
                </a:lnTo>
                <a:lnTo>
                  <a:pt x="206591" y="1988199"/>
                </a:lnTo>
                <a:lnTo>
                  <a:pt x="202800" y="1990094"/>
                </a:lnTo>
                <a:lnTo>
                  <a:pt x="197114" y="1991990"/>
                </a:lnTo>
                <a:lnTo>
                  <a:pt x="191428" y="1991990"/>
                </a:lnTo>
                <a:lnTo>
                  <a:pt x="185742" y="1990094"/>
                </a:lnTo>
                <a:lnTo>
                  <a:pt x="181952" y="1986304"/>
                </a:lnTo>
                <a:lnTo>
                  <a:pt x="178161" y="1980618"/>
                </a:lnTo>
                <a:lnTo>
                  <a:pt x="176266" y="1974932"/>
                </a:lnTo>
                <a:lnTo>
                  <a:pt x="176266" y="1969246"/>
                </a:lnTo>
                <a:lnTo>
                  <a:pt x="191428" y="1901014"/>
                </a:lnTo>
                <a:lnTo>
                  <a:pt x="183847" y="1902909"/>
                </a:lnTo>
                <a:lnTo>
                  <a:pt x="157312" y="2035582"/>
                </a:lnTo>
                <a:lnTo>
                  <a:pt x="153522" y="2041268"/>
                </a:lnTo>
                <a:lnTo>
                  <a:pt x="151626" y="2045059"/>
                </a:lnTo>
                <a:lnTo>
                  <a:pt x="145940" y="2048849"/>
                </a:lnTo>
                <a:lnTo>
                  <a:pt x="140254" y="2050745"/>
                </a:lnTo>
                <a:lnTo>
                  <a:pt x="134568" y="2050745"/>
                </a:lnTo>
                <a:lnTo>
                  <a:pt x="128883" y="2046954"/>
                </a:lnTo>
                <a:lnTo>
                  <a:pt x="125092" y="2043163"/>
                </a:lnTo>
                <a:lnTo>
                  <a:pt x="121301" y="2039373"/>
                </a:lnTo>
                <a:lnTo>
                  <a:pt x="119406" y="2033687"/>
                </a:lnTo>
                <a:lnTo>
                  <a:pt x="119406" y="2028001"/>
                </a:lnTo>
                <a:lnTo>
                  <a:pt x="145940" y="1899119"/>
                </a:lnTo>
                <a:lnTo>
                  <a:pt x="136464" y="1897223"/>
                </a:lnTo>
                <a:lnTo>
                  <a:pt x="109929" y="2037477"/>
                </a:lnTo>
                <a:lnTo>
                  <a:pt x="106139" y="2043163"/>
                </a:lnTo>
                <a:lnTo>
                  <a:pt x="104243" y="2048849"/>
                </a:lnTo>
                <a:lnTo>
                  <a:pt x="98557" y="2050745"/>
                </a:lnTo>
                <a:lnTo>
                  <a:pt x="92871" y="2052640"/>
                </a:lnTo>
                <a:lnTo>
                  <a:pt x="87185" y="2052640"/>
                </a:lnTo>
                <a:lnTo>
                  <a:pt x="81499" y="2050745"/>
                </a:lnTo>
                <a:lnTo>
                  <a:pt x="77709" y="2046954"/>
                </a:lnTo>
                <a:lnTo>
                  <a:pt x="73918" y="2043163"/>
                </a:lnTo>
                <a:lnTo>
                  <a:pt x="72023" y="2037477"/>
                </a:lnTo>
                <a:lnTo>
                  <a:pt x="72023" y="2029896"/>
                </a:lnTo>
                <a:lnTo>
                  <a:pt x="102348" y="1880165"/>
                </a:lnTo>
                <a:lnTo>
                  <a:pt x="94767" y="1874479"/>
                </a:lnTo>
                <a:lnTo>
                  <a:pt x="73918" y="1982513"/>
                </a:lnTo>
                <a:lnTo>
                  <a:pt x="70127" y="1988199"/>
                </a:lnTo>
                <a:lnTo>
                  <a:pt x="66337" y="1993885"/>
                </a:lnTo>
                <a:lnTo>
                  <a:pt x="62546" y="1995780"/>
                </a:lnTo>
                <a:lnTo>
                  <a:pt x="56860" y="1997676"/>
                </a:lnTo>
                <a:lnTo>
                  <a:pt x="51174" y="1997676"/>
                </a:lnTo>
                <a:lnTo>
                  <a:pt x="45488" y="1995780"/>
                </a:lnTo>
                <a:lnTo>
                  <a:pt x="39802" y="1991990"/>
                </a:lnTo>
                <a:lnTo>
                  <a:pt x="37907" y="1986304"/>
                </a:lnTo>
                <a:lnTo>
                  <a:pt x="36011" y="1980618"/>
                </a:lnTo>
                <a:lnTo>
                  <a:pt x="36011" y="1974932"/>
                </a:lnTo>
                <a:lnTo>
                  <a:pt x="66337" y="1827096"/>
                </a:lnTo>
                <a:lnTo>
                  <a:pt x="36011" y="1855526"/>
                </a:lnTo>
                <a:lnTo>
                  <a:pt x="26535" y="1861212"/>
                </a:lnTo>
                <a:lnTo>
                  <a:pt x="15163" y="1859317"/>
                </a:lnTo>
                <a:lnTo>
                  <a:pt x="5686" y="1853631"/>
                </a:lnTo>
                <a:lnTo>
                  <a:pt x="0" y="1844154"/>
                </a:lnTo>
                <a:lnTo>
                  <a:pt x="0" y="1832782"/>
                </a:lnTo>
                <a:lnTo>
                  <a:pt x="5686" y="1823305"/>
                </a:lnTo>
                <a:lnTo>
                  <a:pt x="83395" y="1751283"/>
                </a:lnTo>
                <a:lnTo>
                  <a:pt x="106139" y="1717167"/>
                </a:lnTo>
                <a:lnTo>
                  <a:pt x="130778" y="1688737"/>
                </a:lnTo>
                <a:lnTo>
                  <a:pt x="132673" y="1679261"/>
                </a:lnTo>
                <a:lnTo>
                  <a:pt x="136464" y="1658412"/>
                </a:lnTo>
                <a:lnTo>
                  <a:pt x="142150" y="1628087"/>
                </a:lnTo>
                <a:lnTo>
                  <a:pt x="149731" y="1592075"/>
                </a:lnTo>
                <a:lnTo>
                  <a:pt x="159208" y="1550378"/>
                </a:lnTo>
                <a:lnTo>
                  <a:pt x="170580" y="1502995"/>
                </a:lnTo>
                <a:lnTo>
                  <a:pt x="181952" y="1453717"/>
                </a:lnTo>
                <a:lnTo>
                  <a:pt x="195219" y="1404438"/>
                </a:lnTo>
                <a:lnTo>
                  <a:pt x="208486" y="1357055"/>
                </a:lnTo>
                <a:lnTo>
                  <a:pt x="223649" y="1309672"/>
                </a:lnTo>
                <a:lnTo>
                  <a:pt x="238811" y="1267974"/>
                </a:lnTo>
                <a:lnTo>
                  <a:pt x="255869" y="1233859"/>
                </a:lnTo>
                <a:lnTo>
                  <a:pt x="271032" y="1205429"/>
                </a:lnTo>
                <a:lnTo>
                  <a:pt x="286195" y="1176999"/>
                </a:lnTo>
                <a:lnTo>
                  <a:pt x="293776" y="1144778"/>
                </a:lnTo>
                <a:lnTo>
                  <a:pt x="297567" y="1108767"/>
                </a:lnTo>
                <a:lnTo>
                  <a:pt x="297567" y="1070860"/>
                </a:lnTo>
                <a:lnTo>
                  <a:pt x="295671" y="1031058"/>
                </a:lnTo>
                <a:lnTo>
                  <a:pt x="293776" y="989361"/>
                </a:lnTo>
                <a:lnTo>
                  <a:pt x="295671" y="924920"/>
                </a:lnTo>
                <a:lnTo>
                  <a:pt x="299462" y="866165"/>
                </a:lnTo>
                <a:lnTo>
                  <a:pt x="308939" y="816886"/>
                </a:lnTo>
                <a:lnTo>
                  <a:pt x="318415" y="775189"/>
                </a:lnTo>
                <a:lnTo>
                  <a:pt x="327892" y="741073"/>
                </a:lnTo>
                <a:lnTo>
                  <a:pt x="337368" y="716434"/>
                </a:lnTo>
                <a:lnTo>
                  <a:pt x="344950" y="697481"/>
                </a:lnTo>
                <a:lnTo>
                  <a:pt x="356322" y="674737"/>
                </a:lnTo>
                <a:lnTo>
                  <a:pt x="373380" y="657679"/>
                </a:lnTo>
                <a:lnTo>
                  <a:pt x="392333" y="646307"/>
                </a:lnTo>
                <a:lnTo>
                  <a:pt x="415077" y="638726"/>
                </a:lnTo>
                <a:lnTo>
                  <a:pt x="437821" y="633040"/>
                </a:lnTo>
                <a:lnTo>
                  <a:pt x="462460" y="631144"/>
                </a:lnTo>
                <a:lnTo>
                  <a:pt x="487099" y="627354"/>
                </a:lnTo>
                <a:lnTo>
                  <a:pt x="513634" y="623563"/>
                </a:lnTo>
                <a:lnTo>
                  <a:pt x="568598" y="610296"/>
                </a:lnTo>
                <a:lnTo>
                  <a:pt x="617877" y="589447"/>
                </a:lnTo>
                <a:lnTo>
                  <a:pt x="665260" y="561017"/>
                </a:lnTo>
                <a:lnTo>
                  <a:pt x="706957" y="526901"/>
                </a:lnTo>
                <a:lnTo>
                  <a:pt x="706957" y="426449"/>
                </a:lnTo>
                <a:lnTo>
                  <a:pt x="680423" y="384752"/>
                </a:lnTo>
                <a:lnTo>
                  <a:pt x="661469" y="335473"/>
                </a:lnTo>
                <a:lnTo>
                  <a:pt x="650097" y="327892"/>
                </a:lnTo>
                <a:lnTo>
                  <a:pt x="640621" y="314625"/>
                </a:lnTo>
                <a:lnTo>
                  <a:pt x="633040" y="297567"/>
                </a:lnTo>
                <a:lnTo>
                  <a:pt x="627354" y="280509"/>
                </a:lnTo>
                <a:lnTo>
                  <a:pt x="623563" y="261555"/>
                </a:lnTo>
                <a:lnTo>
                  <a:pt x="621668" y="244497"/>
                </a:lnTo>
                <a:lnTo>
                  <a:pt x="623563" y="229335"/>
                </a:lnTo>
                <a:lnTo>
                  <a:pt x="629249" y="219858"/>
                </a:lnTo>
                <a:lnTo>
                  <a:pt x="638726" y="214172"/>
                </a:lnTo>
                <a:lnTo>
                  <a:pt x="650097" y="216067"/>
                </a:lnTo>
                <a:lnTo>
                  <a:pt x="653888" y="176266"/>
                </a:lnTo>
                <a:lnTo>
                  <a:pt x="661469" y="140254"/>
                </a:lnTo>
                <a:lnTo>
                  <a:pt x="672841" y="106138"/>
                </a:lnTo>
                <a:lnTo>
                  <a:pt x="688004" y="75813"/>
                </a:lnTo>
                <a:lnTo>
                  <a:pt x="706957" y="49279"/>
                </a:lnTo>
                <a:lnTo>
                  <a:pt x="731597" y="28430"/>
                </a:lnTo>
                <a:lnTo>
                  <a:pt x="761922" y="13267"/>
                </a:lnTo>
                <a:lnTo>
                  <a:pt x="796038" y="3791"/>
                </a:lnTo>
                <a:close/>
              </a:path>
            </a:pathLst>
          </a:custGeom>
          <a:solidFill>
            <a:srgbClr val="C2DEEA"/>
          </a:solidFill>
          <a:ln w="0">
            <a:noFill/>
            <a:prstDash val="solid"/>
            <a:round/>
            <a:headEnd/>
            <a:tailEnd/>
          </a:ln>
        </p:spPr>
        <p:txBody>
          <a:bodyPr vert="horz" wrap="square" lIns="68277" tIns="34097" rIns="68277" bIns="34097" numCol="1" anchor="t" anchorCtr="0" compatLnSpc="1">
            <a:prstTxWarp prst="textNoShape">
              <a:avLst/>
            </a:prstTxWarp>
            <a:noAutofit/>
          </a:bodyPr>
          <a:lstStyle/>
          <a:p>
            <a:pPr defTabSz="910473"/>
            <a:endParaRPr lang="nl-NL" sz="1800">
              <a:solidFill>
                <a:srgbClr val="000000"/>
              </a:solidFill>
            </a:endParaRPr>
          </a:p>
        </p:txBody>
      </p:sp>
      <p:sp>
        <p:nvSpPr>
          <p:cNvPr id="122" name="Freeform 14">
            <a:extLst>
              <a:ext uri="{FF2B5EF4-FFF2-40B4-BE49-F238E27FC236}">
                <a16:creationId xmlns:a16="http://schemas.microsoft.com/office/drawing/2014/main" id="{EB56C8F4-F9DF-4076-9E4F-8D49AE1F5D3F}"/>
              </a:ext>
            </a:extLst>
          </p:cNvPr>
          <p:cNvSpPr>
            <a:spLocks noEditPoints="1"/>
          </p:cNvSpPr>
          <p:nvPr/>
        </p:nvSpPr>
        <p:spPr bwMode="auto">
          <a:xfrm>
            <a:off x="4247603" y="3561076"/>
            <a:ext cx="433780" cy="364070"/>
          </a:xfrm>
          <a:custGeom>
            <a:avLst/>
            <a:gdLst>
              <a:gd name="T0" fmla="*/ 165 w 323"/>
              <a:gd name="T1" fmla="*/ 14 h 271"/>
              <a:gd name="T2" fmla="*/ 187 w 323"/>
              <a:gd name="T3" fmla="*/ 167 h 271"/>
              <a:gd name="T4" fmla="*/ 187 w 323"/>
              <a:gd name="T5" fmla="*/ 171 h 271"/>
              <a:gd name="T6" fmla="*/ 156 w 323"/>
              <a:gd name="T7" fmla="*/ 196 h 271"/>
              <a:gd name="T8" fmla="*/ 127 w 323"/>
              <a:gd name="T9" fmla="*/ 203 h 271"/>
              <a:gd name="T10" fmla="*/ 105 w 323"/>
              <a:gd name="T11" fmla="*/ 207 h 271"/>
              <a:gd name="T12" fmla="*/ 54 w 323"/>
              <a:gd name="T13" fmla="*/ 247 h 271"/>
              <a:gd name="T14" fmla="*/ 18 w 323"/>
              <a:gd name="T15" fmla="*/ 266 h 271"/>
              <a:gd name="T16" fmla="*/ 6 w 323"/>
              <a:gd name="T17" fmla="*/ 249 h 271"/>
              <a:gd name="T18" fmla="*/ 5 w 323"/>
              <a:gd name="T19" fmla="*/ 219 h 271"/>
              <a:gd name="T20" fmla="*/ 10 w 323"/>
              <a:gd name="T21" fmla="*/ 199 h 271"/>
              <a:gd name="T22" fmla="*/ 13 w 323"/>
              <a:gd name="T23" fmla="*/ 183 h 271"/>
              <a:gd name="T24" fmla="*/ 9 w 323"/>
              <a:gd name="T25" fmla="*/ 154 h 271"/>
              <a:gd name="T26" fmla="*/ 4 w 323"/>
              <a:gd name="T27" fmla="*/ 127 h 271"/>
              <a:gd name="T28" fmla="*/ 24 w 323"/>
              <a:gd name="T29" fmla="*/ 52 h 271"/>
              <a:gd name="T30" fmla="*/ 95 w 323"/>
              <a:gd name="T31" fmla="*/ 9 h 271"/>
              <a:gd name="T32" fmla="*/ 162 w 323"/>
              <a:gd name="T33" fmla="*/ 10 h 271"/>
              <a:gd name="T34" fmla="*/ 165 w 323"/>
              <a:gd name="T35" fmla="*/ 14 h 271"/>
              <a:gd name="T36" fmla="*/ 195 w 323"/>
              <a:gd name="T37" fmla="*/ 23 h 271"/>
              <a:gd name="T38" fmla="*/ 202 w 323"/>
              <a:gd name="T39" fmla="*/ 13 h 271"/>
              <a:gd name="T40" fmla="*/ 223 w 323"/>
              <a:gd name="T41" fmla="*/ 5 h 271"/>
              <a:gd name="T42" fmla="*/ 260 w 323"/>
              <a:gd name="T43" fmla="*/ 1 h 271"/>
              <a:gd name="T44" fmla="*/ 298 w 323"/>
              <a:gd name="T45" fmla="*/ 3 h 271"/>
              <a:gd name="T46" fmla="*/ 320 w 323"/>
              <a:gd name="T47" fmla="*/ 14 h 271"/>
              <a:gd name="T48" fmla="*/ 312 w 323"/>
              <a:gd name="T49" fmla="*/ 38 h 271"/>
              <a:gd name="T50" fmla="*/ 300 w 323"/>
              <a:gd name="T51" fmla="*/ 49 h 271"/>
              <a:gd name="T52" fmla="*/ 290 w 323"/>
              <a:gd name="T53" fmla="*/ 59 h 271"/>
              <a:gd name="T54" fmla="*/ 285 w 323"/>
              <a:gd name="T55" fmla="*/ 67 h 271"/>
              <a:gd name="T56" fmla="*/ 280 w 323"/>
              <a:gd name="T57" fmla="*/ 82 h 271"/>
              <a:gd name="T58" fmla="*/ 276 w 323"/>
              <a:gd name="T59" fmla="*/ 103 h 271"/>
              <a:gd name="T60" fmla="*/ 265 w 323"/>
              <a:gd name="T61" fmla="*/ 126 h 271"/>
              <a:gd name="T62" fmla="*/ 208 w 323"/>
              <a:gd name="T63" fmla="*/ 140 h 271"/>
              <a:gd name="T64" fmla="*/ 206 w 323"/>
              <a:gd name="T65" fmla="*/ 137 h 271"/>
              <a:gd name="T66" fmla="*/ 194 w 323"/>
              <a:gd name="T67" fmla="*/ 24 h 271"/>
              <a:gd name="T68" fmla="*/ 195 w 323"/>
              <a:gd name="T69"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3" h="271">
                <a:moveTo>
                  <a:pt x="165" y="14"/>
                </a:moveTo>
                <a:cubicBezTo>
                  <a:pt x="161" y="63"/>
                  <a:pt x="162" y="123"/>
                  <a:pt x="187" y="167"/>
                </a:cubicBezTo>
                <a:cubicBezTo>
                  <a:pt x="187" y="168"/>
                  <a:pt x="187" y="170"/>
                  <a:pt x="187" y="171"/>
                </a:cubicBezTo>
                <a:cubicBezTo>
                  <a:pt x="180" y="184"/>
                  <a:pt x="170" y="192"/>
                  <a:pt x="156" y="196"/>
                </a:cubicBezTo>
                <a:cubicBezTo>
                  <a:pt x="146" y="199"/>
                  <a:pt x="137" y="201"/>
                  <a:pt x="127" y="203"/>
                </a:cubicBezTo>
                <a:cubicBezTo>
                  <a:pt x="119" y="204"/>
                  <a:pt x="112" y="205"/>
                  <a:pt x="105" y="207"/>
                </a:cubicBezTo>
                <a:cubicBezTo>
                  <a:pt x="85" y="214"/>
                  <a:pt x="68" y="231"/>
                  <a:pt x="54" y="247"/>
                </a:cubicBezTo>
                <a:cubicBezTo>
                  <a:pt x="47" y="256"/>
                  <a:pt x="31" y="271"/>
                  <a:pt x="18" y="266"/>
                </a:cubicBezTo>
                <a:cubicBezTo>
                  <a:pt x="12" y="263"/>
                  <a:pt x="8" y="256"/>
                  <a:pt x="6" y="249"/>
                </a:cubicBezTo>
                <a:cubicBezTo>
                  <a:pt x="4" y="240"/>
                  <a:pt x="4" y="229"/>
                  <a:pt x="5" y="219"/>
                </a:cubicBezTo>
                <a:cubicBezTo>
                  <a:pt x="6" y="212"/>
                  <a:pt x="8" y="206"/>
                  <a:pt x="10" y="199"/>
                </a:cubicBezTo>
                <a:cubicBezTo>
                  <a:pt x="11" y="194"/>
                  <a:pt x="13" y="188"/>
                  <a:pt x="13" y="183"/>
                </a:cubicBezTo>
                <a:cubicBezTo>
                  <a:pt x="12" y="173"/>
                  <a:pt x="11" y="163"/>
                  <a:pt x="9" y="154"/>
                </a:cubicBezTo>
                <a:cubicBezTo>
                  <a:pt x="7" y="145"/>
                  <a:pt x="5" y="136"/>
                  <a:pt x="4" y="127"/>
                </a:cubicBezTo>
                <a:cubicBezTo>
                  <a:pt x="0" y="98"/>
                  <a:pt x="8" y="76"/>
                  <a:pt x="24" y="52"/>
                </a:cubicBezTo>
                <a:cubicBezTo>
                  <a:pt x="39" y="29"/>
                  <a:pt x="69" y="15"/>
                  <a:pt x="95" y="9"/>
                </a:cubicBezTo>
                <a:cubicBezTo>
                  <a:pt x="116" y="4"/>
                  <a:pt x="141" y="3"/>
                  <a:pt x="162" y="10"/>
                </a:cubicBezTo>
                <a:cubicBezTo>
                  <a:pt x="164" y="10"/>
                  <a:pt x="165" y="12"/>
                  <a:pt x="165" y="14"/>
                </a:cubicBezTo>
                <a:close/>
                <a:moveTo>
                  <a:pt x="195" y="23"/>
                </a:moveTo>
                <a:cubicBezTo>
                  <a:pt x="197" y="19"/>
                  <a:pt x="199" y="16"/>
                  <a:pt x="202" y="13"/>
                </a:cubicBezTo>
                <a:cubicBezTo>
                  <a:pt x="206" y="9"/>
                  <a:pt x="218" y="6"/>
                  <a:pt x="223" y="5"/>
                </a:cubicBezTo>
                <a:cubicBezTo>
                  <a:pt x="235" y="2"/>
                  <a:pt x="248" y="1"/>
                  <a:pt x="260" y="1"/>
                </a:cubicBezTo>
                <a:cubicBezTo>
                  <a:pt x="272" y="0"/>
                  <a:pt x="286" y="0"/>
                  <a:pt x="298" y="3"/>
                </a:cubicBezTo>
                <a:cubicBezTo>
                  <a:pt x="305" y="4"/>
                  <a:pt x="316" y="7"/>
                  <a:pt x="320" y="14"/>
                </a:cubicBezTo>
                <a:cubicBezTo>
                  <a:pt x="323" y="23"/>
                  <a:pt x="317" y="32"/>
                  <a:pt x="312" y="38"/>
                </a:cubicBezTo>
                <a:cubicBezTo>
                  <a:pt x="308" y="42"/>
                  <a:pt x="304" y="46"/>
                  <a:pt x="300" y="49"/>
                </a:cubicBezTo>
                <a:cubicBezTo>
                  <a:pt x="297" y="52"/>
                  <a:pt x="293" y="55"/>
                  <a:pt x="290" y="59"/>
                </a:cubicBezTo>
                <a:cubicBezTo>
                  <a:pt x="288" y="61"/>
                  <a:pt x="286" y="64"/>
                  <a:pt x="285" y="67"/>
                </a:cubicBezTo>
                <a:cubicBezTo>
                  <a:pt x="282" y="72"/>
                  <a:pt x="281" y="77"/>
                  <a:pt x="280" y="82"/>
                </a:cubicBezTo>
                <a:cubicBezTo>
                  <a:pt x="279" y="89"/>
                  <a:pt x="278" y="96"/>
                  <a:pt x="276" y="103"/>
                </a:cubicBezTo>
                <a:cubicBezTo>
                  <a:pt x="274" y="111"/>
                  <a:pt x="270" y="119"/>
                  <a:pt x="265" y="126"/>
                </a:cubicBezTo>
                <a:cubicBezTo>
                  <a:pt x="250" y="145"/>
                  <a:pt x="230" y="147"/>
                  <a:pt x="208" y="140"/>
                </a:cubicBezTo>
                <a:cubicBezTo>
                  <a:pt x="207" y="139"/>
                  <a:pt x="206" y="138"/>
                  <a:pt x="206" y="137"/>
                </a:cubicBezTo>
                <a:cubicBezTo>
                  <a:pt x="193" y="103"/>
                  <a:pt x="192" y="60"/>
                  <a:pt x="194" y="24"/>
                </a:cubicBezTo>
                <a:cubicBezTo>
                  <a:pt x="194" y="24"/>
                  <a:pt x="194" y="23"/>
                  <a:pt x="195" y="23"/>
                </a:cubicBezTo>
                <a:close/>
              </a:path>
            </a:pathLst>
          </a:custGeom>
          <a:solidFill>
            <a:schemeClr val="accent1"/>
          </a:solidFill>
          <a:ln>
            <a:noFill/>
          </a:ln>
        </p:spPr>
        <p:txBody>
          <a:bodyPr vert="horz" wrap="square" lIns="68277" tIns="34097" rIns="68277" bIns="34097" numCol="1" anchor="t" anchorCtr="0" compatLnSpc="1">
            <a:prstTxWarp prst="textNoShape">
              <a:avLst/>
            </a:prstTxWarp>
          </a:bodyPr>
          <a:lstStyle/>
          <a:p>
            <a:pPr defTabSz="910473"/>
            <a:endParaRPr lang="nl-NL" sz="1800">
              <a:solidFill>
                <a:srgbClr val="000000"/>
              </a:solidFill>
            </a:endParaRPr>
          </a:p>
        </p:txBody>
      </p:sp>
      <p:grpSp>
        <p:nvGrpSpPr>
          <p:cNvPr id="125" name="Groep 124">
            <a:extLst>
              <a:ext uri="{FF2B5EF4-FFF2-40B4-BE49-F238E27FC236}">
                <a16:creationId xmlns:a16="http://schemas.microsoft.com/office/drawing/2014/main" id="{D93294BC-AADB-44AE-AC2E-3883B2C5F337}"/>
              </a:ext>
            </a:extLst>
          </p:cNvPr>
          <p:cNvGrpSpPr>
            <a:grpSpLocks noChangeAspect="1"/>
          </p:cNvGrpSpPr>
          <p:nvPr/>
        </p:nvGrpSpPr>
        <p:grpSpPr>
          <a:xfrm>
            <a:off x="4569149" y="3592266"/>
            <a:ext cx="321021" cy="414871"/>
            <a:chOff x="12850813" y="-10271125"/>
            <a:chExt cx="3981450" cy="5143500"/>
          </a:xfrm>
          <a:solidFill>
            <a:schemeClr val="accent1"/>
          </a:solidFill>
        </p:grpSpPr>
        <p:sp>
          <p:nvSpPr>
            <p:cNvPr id="126" name="Freeform 53">
              <a:extLst>
                <a:ext uri="{FF2B5EF4-FFF2-40B4-BE49-F238E27FC236}">
                  <a16:creationId xmlns:a16="http://schemas.microsoft.com/office/drawing/2014/main" id="{9CB5AA09-427D-418A-89B5-A2BD9D6267A9}"/>
                </a:ext>
              </a:extLst>
            </p:cNvPr>
            <p:cNvSpPr>
              <a:spLocks/>
            </p:cNvSpPr>
            <p:nvPr/>
          </p:nvSpPr>
          <p:spPr bwMode="auto">
            <a:xfrm>
              <a:off x="13374688" y="-9128125"/>
              <a:ext cx="3457575" cy="3486150"/>
            </a:xfrm>
            <a:custGeom>
              <a:avLst/>
              <a:gdLst>
                <a:gd name="T0" fmla="*/ 1296 w 2178"/>
                <a:gd name="T1" fmla="*/ 0 h 2196"/>
                <a:gd name="T2" fmla="*/ 1416 w 2178"/>
                <a:gd name="T3" fmla="*/ 6 h 2196"/>
                <a:gd name="T4" fmla="*/ 1524 w 2178"/>
                <a:gd name="T5" fmla="*/ 24 h 2196"/>
                <a:gd name="T6" fmla="*/ 1626 w 2178"/>
                <a:gd name="T7" fmla="*/ 48 h 2196"/>
                <a:gd name="T8" fmla="*/ 1710 w 2178"/>
                <a:gd name="T9" fmla="*/ 78 h 2196"/>
                <a:gd name="T10" fmla="*/ 1842 w 2178"/>
                <a:gd name="T11" fmla="*/ 150 h 2196"/>
                <a:gd name="T12" fmla="*/ 1950 w 2178"/>
                <a:gd name="T13" fmla="*/ 240 h 2196"/>
                <a:gd name="T14" fmla="*/ 2040 w 2178"/>
                <a:gd name="T15" fmla="*/ 342 h 2196"/>
                <a:gd name="T16" fmla="*/ 2100 w 2178"/>
                <a:gd name="T17" fmla="*/ 456 h 2196"/>
                <a:gd name="T18" fmla="*/ 2148 w 2178"/>
                <a:gd name="T19" fmla="*/ 582 h 2196"/>
                <a:gd name="T20" fmla="*/ 2172 w 2178"/>
                <a:gd name="T21" fmla="*/ 714 h 2196"/>
                <a:gd name="T22" fmla="*/ 2178 w 2178"/>
                <a:gd name="T23" fmla="*/ 846 h 2196"/>
                <a:gd name="T24" fmla="*/ 2166 w 2178"/>
                <a:gd name="T25" fmla="*/ 984 h 2196"/>
                <a:gd name="T26" fmla="*/ 2136 w 2178"/>
                <a:gd name="T27" fmla="*/ 1122 h 2196"/>
                <a:gd name="T28" fmla="*/ 2100 w 2178"/>
                <a:gd name="T29" fmla="*/ 1260 h 2196"/>
                <a:gd name="T30" fmla="*/ 2040 w 2178"/>
                <a:gd name="T31" fmla="*/ 1392 h 2196"/>
                <a:gd name="T32" fmla="*/ 1974 w 2178"/>
                <a:gd name="T33" fmla="*/ 1518 h 2196"/>
                <a:gd name="T34" fmla="*/ 1896 w 2178"/>
                <a:gd name="T35" fmla="*/ 1638 h 2196"/>
                <a:gd name="T36" fmla="*/ 1812 w 2178"/>
                <a:gd name="T37" fmla="*/ 1746 h 2196"/>
                <a:gd name="T38" fmla="*/ 1638 w 2178"/>
                <a:gd name="T39" fmla="*/ 1914 h 2196"/>
                <a:gd name="T40" fmla="*/ 1458 w 2178"/>
                <a:gd name="T41" fmla="*/ 2040 h 2196"/>
                <a:gd name="T42" fmla="*/ 1272 w 2178"/>
                <a:gd name="T43" fmla="*/ 2130 h 2196"/>
                <a:gd name="T44" fmla="*/ 1080 w 2178"/>
                <a:gd name="T45" fmla="*/ 2184 h 2196"/>
                <a:gd name="T46" fmla="*/ 882 w 2178"/>
                <a:gd name="T47" fmla="*/ 2196 h 2196"/>
                <a:gd name="T48" fmla="*/ 672 w 2178"/>
                <a:gd name="T49" fmla="*/ 2172 h 2196"/>
                <a:gd name="T50" fmla="*/ 456 w 2178"/>
                <a:gd name="T51" fmla="*/ 2112 h 2196"/>
                <a:gd name="T52" fmla="*/ 234 w 2178"/>
                <a:gd name="T53" fmla="*/ 2016 h 2196"/>
                <a:gd name="T54" fmla="*/ 0 w 2178"/>
                <a:gd name="T55" fmla="*/ 1884 h 2196"/>
                <a:gd name="T56" fmla="*/ 114 w 2178"/>
                <a:gd name="T57" fmla="*/ 1866 h 2196"/>
                <a:gd name="T58" fmla="*/ 228 w 2178"/>
                <a:gd name="T59" fmla="*/ 1836 h 2196"/>
                <a:gd name="T60" fmla="*/ 336 w 2178"/>
                <a:gd name="T61" fmla="*/ 1800 h 2196"/>
                <a:gd name="T62" fmla="*/ 438 w 2178"/>
                <a:gd name="T63" fmla="*/ 1758 h 2196"/>
                <a:gd name="T64" fmla="*/ 516 w 2178"/>
                <a:gd name="T65" fmla="*/ 1722 h 2196"/>
                <a:gd name="T66" fmla="*/ 570 w 2178"/>
                <a:gd name="T67" fmla="*/ 1686 h 2196"/>
                <a:gd name="T68" fmla="*/ 636 w 2178"/>
                <a:gd name="T69" fmla="*/ 1614 h 2196"/>
                <a:gd name="T70" fmla="*/ 684 w 2178"/>
                <a:gd name="T71" fmla="*/ 1524 h 2196"/>
                <a:gd name="T72" fmla="*/ 714 w 2178"/>
                <a:gd name="T73" fmla="*/ 1428 h 2196"/>
                <a:gd name="T74" fmla="*/ 732 w 2178"/>
                <a:gd name="T75" fmla="*/ 1320 h 2196"/>
                <a:gd name="T76" fmla="*/ 738 w 2178"/>
                <a:gd name="T77" fmla="*/ 1206 h 2196"/>
                <a:gd name="T78" fmla="*/ 738 w 2178"/>
                <a:gd name="T79" fmla="*/ 1092 h 2196"/>
                <a:gd name="T80" fmla="*/ 738 w 2178"/>
                <a:gd name="T81" fmla="*/ 984 h 2196"/>
                <a:gd name="T82" fmla="*/ 738 w 2178"/>
                <a:gd name="T83" fmla="*/ 876 h 2196"/>
                <a:gd name="T84" fmla="*/ 744 w 2178"/>
                <a:gd name="T85" fmla="*/ 786 h 2196"/>
                <a:gd name="T86" fmla="*/ 750 w 2178"/>
                <a:gd name="T87" fmla="*/ 690 h 2196"/>
                <a:gd name="T88" fmla="*/ 750 w 2178"/>
                <a:gd name="T89" fmla="*/ 594 h 2196"/>
                <a:gd name="T90" fmla="*/ 756 w 2178"/>
                <a:gd name="T91" fmla="*/ 486 h 2196"/>
                <a:gd name="T92" fmla="*/ 774 w 2178"/>
                <a:gd name="T93" fmla="*/ 378 h 2196"/>
                <a:gd name="T94" fmla="*/ 798 w 2178"/>
                <a:gd name="T95" fmla="*/ 282 h 2196"/>
                <a:gd name="T96" fmla="*/ 834 w 2178"/>
                <a:gd name="T97" fmla="*/ 192 h 2196"/>
                <a:gd name="T98" fmla="*/ 894 w 2178"/>
                <a:gd name="T99" fmla="*/ 120 h 2196"/>
                <a:gd name="T100" fmla="*/ 972 w 2178"/>
                <a:gd name="T101" fmla="*/ 60 h 2196"/>
                <a:gd name="T102" fmla="*/ 1068 w 2178"/>
                <a:gd name="T103" fmla="*/ 24 h 2196"/>
                <a:gd name="T104" fmla="*/ 1182 w 2178"/>
                <a:gd name="T105" fmla="*/ 6 h 2196"/>
                <a:gd name="T106" fmla="*/ 1296 w 2178"/>
                <a:gd name="T107"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8" h="2196">
                  <a:moveTo>
                    <a:pt x="1296" y="0"/>
                  </a:moveTo>
                  <a:lnTo>
                    <a:pt x="1416" y="6"/>
                  </a:lnTo>
                  <a:lnTo>
                    <a:pt x="1524" y="24"/>
                  </a:lnTo>
                  <a:lnTo>
                    <a:pt x="1626" y="48"/>
                  </a:lnTo>
                  <a:lnTo>
                    <a:pt x="1710" y="78"/>
                  </a:lnTo>
                  <a:lnTo>
                    <a:pt x="1842" y="150"/>
                  </a:lnTo>
                  <a:lnTo>
                    <a:pt x="1950" y="240"/>
                  </a:lnTo>
                  <a:lnTo>
                    <a:pt x="2040" y="342"/>
                  </a:lnTo>
                  <a:lnTo>
                    <a:pt x="2100" y="456"/>
                  </a:lnTo>
                  <a:lnTo>
                    <a:pt x="2148" y="582"/>
                  </a:lnTo>
                  <a:lnTo>
                    <a:pt x="2172" y="714"/>
                  </a:lnTo>
                  <a:lnTo>
                    <a:pt x="2178" y="846"/>
                  </a:lnTo>
                  <a:lnTo>
                    <a:pt x="2166" y="984"/>
                  </a:lnTo>
                  <a:lnTo>
                    <a:pt x="2136" y="1122"/>
                  </a:lnTo>
                  <a:lnTo>
                    <a:pt x="2100" y="1260"/>
                  </a:lnTo>
                  <a:lnTo>
                    <a:pt x="2040" y="1392"/>
                  </a:lnTo>
                  <a:lnTo>
                    <a:pt x="1974" y="1518"/>
                  </a:lnTo>
                  <a:lnTo>
                    <a:pt x="1896" y="1638"/>
                  </a:lnTo>
                  <a:lnTo>
                    <a:pt x="1812" y="1746"/>
                  </a:lnTo>
                  <a:lnTo>
                    <a:pt x="1638" y="1914"/>
                  </a:lnTo>
                  <a:lnTo>
                    <a:pt x="1458" y="2040"/>
                  </a:lnTo>
                  <a:lnTo>
                    <a:pt x="1272" y="2130"/>
                  </a:lnTo>
                  <a:lnTo>
                    <a:pt x="1080" y="2184"/>
                  </a:lnTo>
                  <a:lnTo>
                    <a:pt x="882" y="2196"/>
                  </a:lnTo>
                  <a:lnTo>
                    <a:pt x="672" y="2172"/>
                  </a:lnTo>
                  <a:lnTo>
                    <a:pt x="456" y="2112"/>
                  </a:lnTo>
                  <a:lnTo>
                    <a:pt x="234" y="2016"/>
                  </a:lnTo>
                  <a:lnTo>
                    <a:pt x="0" y="1884"/>
                  </a:lnTo>
                  <a:lnTo>
                    <a:pt x="114" y="1866"/>
                  </a:lnTo>
                  <a:lnTo>
                    <a:pt x="228" y="1836"/>
                  </a:lnTo>
                  <a:lnTo>
                    <a:pt x="336" y="1800"/>
                  </a:lnTo>
                  <a:lnTo>
                    <a:pt x="438" y="1758"/>
                  </a:lnTo>
                  <a:lnTo>
                    <a:pt x="516" y="1722"/>
                  </a:lnTo>
                  <a:lnTo>
                    <a:pt x="570" y="1686"/>
                  </a:lnTo>
                  <a:lnTo>
                    <a:pt x="636" y="1614"/>
                  </a:lnTo>
                  <a:lnTo>
                    <a:pt x="684" y="1524"/>
                  </a:lnTo>
                  <a:lnTo>
                    <a:pt x="714" y="1428"/>
                  </a:lnTo>
                  <a:lnTo>
                    <a:pt x="732" y="1320"/>
                  </a:lnTo>
                  <a:lnTo>
                    <a:pt x="738" y="1206"/>
                  </a:lnTo>
                  <a:lnTo>
                    <a:pt x="738" y="1092"/>
                  </a:lnTo>
                  <a:lnTo>
                    <a:pt x="738" y="984"/>
                  </a:lnTo>
                  <a:lnTo>
                    <a:pt x="738" y="876"/>
                  </a:lnTo>
                  <a:lnTo>
                    <a:pt x="744" y="786"/>
                  </a:lnTo>
                  <a:lnTo>
                    <a:pt x="750" y="690"/>
                  </a:lnTo>
                  <a:lnTo>
                    <a:pt x="750" y="594"/>
                  </a:lnTo>
                  <a:lnTo>
                    <a:pt x="756" y="486"/>
                  </a:lnTo>
                  <a:lnTo>
                    <a:pt x="774" y="378"/>
                  </a:lnTo>
                  <a:lnTo>
                    <a:pt x="798" y="282"/>
                  </a:lnTo>
                  <a:lnTo>
                    <a:pt x="834" y="192"/>
                  </a:lnTo>
                  <a:lnTo>
                    <a:pt x="894" y="120"/>
                  </a:lnTo>
                  <a:lnTo>
                    <a:pt x="972" y="60"/>
                  </a:lnTo>
                  <a:lnTo>
                    <a:pt x="1068" y="24"/>
                  </a:lnTo>
                  <a:lnTo>
                    <a:pt x="1182" y="6"/>
                  </a:lnTo>
                  <a:lnTo>
                    <a:pt x="1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dirty="0">
                <a:solidFill>
                  <a:srgbClr val="000000"/>
                </a:solidFill>
              </a:endParaRPr>
            </a:p>
          </p:txBody>
        </p:sp>
        <p:sp>
          <p:nvSpPr>
            <p:cNvPr id="127" name="Freeform 54">
              <a:extLst>
                <a:ext uri="{FF2B5EF4-FFF2-40B4-BE49-F238E27FC236}">
                  <a16:creationId xmlns:a16="http://schemas.microsoft.com/office/drawing/2014/main" id="{785B4189-D8A0-4F70-B84A-1EDCE0A15766}"/>
                </a:ext>
              </a:extLst>
            </p:cNvPr>
            <p:cNvSpPr>
              <a:spLocks/>
            </p:cNvSpPr>
            <p:nvPr/>
          </p:nvSpPr>
          <p:spPr bwMode="auto">
            <a:xfrm>
              <a:off x="12850813" y="-6270625"/>
              <a:ext cx="1104900" cy="1143000"/>
            </a:xfrm>
            <a:custGeom>
              <a:avLst/>
              <a:gdLst>
                <a:gd name="T0" fmla="*/ 546 w 696"/>
                <a:gd name="T1" fmla="*/ 0 h 720"/>
                <a:gd name="T2" fmla="*/ 594 w 696"/>
                <a:gd name="T3" fmla="*/ 6 h 720"/>
                <a:gd name="T4" fmla="*/ 594 w 696"/>
                <a:gd name="T5" fmla="*/ 6 h 720"/>
                <a:gd name="T6" fmla="*/ 648 w 696"/>
                <a:gd name="T7" fmla="*/ 24 h 720"/>
                <a:gd name="T8" fmla="*/ 684 w 696"/>
                <a:gd name="T9" fmla="*/ 66 h 720"/>
                <a:gd name="T10" fmla="*/ 696 w 696"/>
                <a:gd name="T11" fmla="*/ 126 h 720"/>
                <a:gd name="T12" fmla="*/ 672 w 696"/>
                <a:gd name="T13" fmla="*/ 180 h 720"/>
                <a:gd name="T14" fmla="*/ 630 w 696"/>
                <a:gd name="T15" fmla="*/ 216 h 720"/>
                <a:gd name="T16" fmla="*/ 576 w 696"/>
                <a:gd name="T17" fmla="*/ 222 h 720"/>
                <a:gd name="T18" fmla="*/ 558 w 696"/>
                <a:gd name="T19" fmla="*/ 222 h 720"/>
                <a:gd name="T20" fmla="*/ 546 w 696"/>
                <a:gd name="T21" fmla="*/ 222 h 720"/>
                <a:gd name="T22" fmla="*/ 438 w 696"/>
                <a:gd name="T23" fmla="*/ 240 h 720"/>
                <a:gd name="T24" fmla="*/ 348 w 696"/>
                <a:gd name="T25" fmla="*/ 282 h 720"/>
                <a:gd name="T26" fmla="*/ 282 w 696"/>
                <a:gd name="T27" fmla="*/ 348 h 720"/>
                <a:gd name="T28" fmla="*/ 234 w 696"/>
                <a:gd name="T29" fmla="*/ 432 h 720"/>
                <a:gd name="T30" fmla="*/ 222 w 696"/>
                <a:gd name="T31" fmla="*/ 522 h 720"/>
                <a:gd name="T32" fmla="*/ 222 w 696"/>
                <a:gd name="T33" fmla="*/ 552 h 720"/>
                <a:gd name="T34" fmla="*/ 228 w 696"/>
                <a:gd name="T35" fmla="*/ 582 h 720"/>
                <a:gd name="T36" fmla="*/ 228 w 696"/>
                <a:gd name="T37" fmla="*/ 642 h 720"/>
                <a:gd name="T38" fmla="*/ 198 w 696"/>
                <a:gd name="T39" fmla="*/ 690 h 720"/>
                <a:gd name="T40" fmla="*/ 144 w 696"/>
                <a:gd name="T41" fmla="*/ 720 h 720"/>
                <a:gd name="T42" fmla="*/ 120 w 696"/>
                <a:gd name="T43" fmla="*/ 720 h 720"/>
                <a:gd name="T44" fmla="*/ 72 w 696"/>
                <a:gd name="T45" fmla="*/ 714 h 720"/>
                <a:gd name="T46" fmla="*/ 36 w 696"/>
                <a:gd name="T47" fmla="*/ 684 h 720"/>
                <a:gd name="T48" fmla="*/ 12 w 696"/>
                <a:gd name="T49" fmla="*/ 636 h 720"/>
                <a:gd name="T50" fmla="*/ 0 w 696"/>
                <a:gd name="T51" fmla="*/ 522 h 720"/>
                <a:gd name="T52" fmla="*/ 12 w 696"/>
                <a:gd name="T53" fmla="*/ 402 h 720"/>
                <a:gd name="T54" fmla="*/ 54 w 696"/>
                <a:gd name="T55" fmla="*/ 294 h 720"/>
                <a:gd name="T56" fmla="*/ 120 w 696"/>
                <a:gd name="T57" fmla="*/ 198 h 720"/>
                <a:gd name="T58" fmla="*/ 204 w 696"/>
                <a:gd name="T59" fmla="*/ 114 h 720"/>
                <a:gd name="T60" fmla="*/ 306 w 696"/>
                <a:gd name="T61" fmla="*/ 54 h 720"/>
                <a:gd name="T62" fmla="*/ 420 w 696"/>
                <a:gd name="T63" fmla="*/ 18 h 720"/>
                <a:gd name="T64" fmla="*/ 546 w 696"/>
                <a:gd name="T6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720">
                  <a:moveTo>
                    <a:pt x="546" y="0"/>
                  </a:moveTo>
                  <a:lnTo>
                    <a:pt x="594" y="6"/>
                  </a:lnTo>
                  <a:lnTo>
                    <a:pt x="594" y="6"/>
                  </a:lnTo>
                  <a:lnTo>
                    <a:pt x="648" y="24"/>
                  </a:lnTo>
                  <a:lnTo>
                    <a:pt x="684" y="66"/>
                  </a:lnTo>
                  <a:lnTo>
                    <a:pt x="696" y="126"/>
                  </a:lnTo>
                  <a:lnTo>
                    <a:pt x="672" y="180"/>
                  </a:lnTo>
                  <a:lnTo>
                    <a:pt x="630" y="216"/>
                  </a:lnTo>
                  <a:lnTo>
                    <a:pt x="576" y="222"/>
                  </a:lnTo>
                  <a:lnTo>
                    <a:pt x="558" y="222"/>
                  </a:lnTo>
                  <a:lnTo>
                    <a:pt x="546" y="222"/>
                  </a:lnTo>
                  <a:lnTo>
                    <a:pt x="438" y="240"/>
                  </a:lnTo>
                  <a:lnTo>
                    <a:pt x="348" y="282"/>
                  </a:lnTo>
                  <a:lnTo>
                    <a:pt x="282" y="348"/>
                  </a:lnTo>
                  <a:lnTo>
                    <a:pt x="234" y="432"/>
                  </a:lnTo>
                  <a:lnTo>
                    <a:pt x="222" y="522"/>
                  </a:lnTo>
                  <a:lnTo>
                    <a:pt x="222" y="552"/>
                  </a:lnTo>
                  <a:lnTo>
                    <a:pt x="228" y="582"/>
                  </a:lnTo>
                  <a:lnTo>
                    <a:pt x="228" y="642"/>
                  </a:lnTo>
                  <a:lnTo>
                    <a:pt x="198" y="690"/>
                  </a:lnTo>
                  <a:lnTo>
                    <a:pt x="144" y="720"/>
                  </a:lnTo>
                  <a:lnTo>
                    <a:pt x="120" y="720"/>
                  </a:lnTo>
                  <a:lnTo>
                    <a:pt x="72" y="714"/>
                  </a:lnTo>
                  <a:lnTo>
                    <a:pt x="36" y="684"/>
                  </a:lnTo>
                  <a:lnTo>
                    <a:pt x="12" y="636"/>
                  </a:lnTo>
                  <a:lnTo>
                    <a:pt x="0" y="522"/>
                  </a:lnTo>
                  <a:lnTo>
                    <a:pt x="12" y="402"/>
                  </a:lnTo>
                  <a:lnTo>
                    <a:pt x="54" y="294"/>
                  </a:lnTo>
                  <a:lnTo>
                    <a:pt x="120" y="198"/>
                  </a:lnTo>
                  <a:lnTo>
                    <a:pt x="204" y="114"/>
                  </a:lnTo>
                  <a:lnTo>
                    <a:pt x="306" y="54"/>
                  </a:lnTo>
                  <a:lnTo>
                    <a:pt x="420" y="18"/>
                  </a:lnTo>
                  <a:lnTo>
                    <a:pt x="5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28" name="Freeform 55">
              <a:extLst>
                <a:ext uri="{FF2B5EF4-FFF2-40B4-BE49-F238E27FC236}">
                  <a16:creationId xmlns:a16="http://schemas.microsoft.com/office/drawing/2014/main" id="{905EA00F-866C-4091-A074-BB5477056A0A}"/>
                </a:ext>
              </a:extLst>
            </p:cNvPr>
            <p:cNvSpPr>
              <a:spLocks/>
            </p:cNvSpPr>
            <p:nvPr/>
          </p:nvSpPr>
          <p:spPr bwMode="auto">
            <a:xfrm>
              <a:off x="13498513" y="-10271125"/>
              <a:ext cx="1733550" cy="4352925"/>
            </a:xfrm>
            <a:custGeom>
              <a:avLst/>
              <a:gdLst>
                <a:gd name="T0" fmla="*/ 972 w 1092"/>
                <a:gd name="T1" fmla="*/ 0 h 2742"/>
                <a:gd name="T2" fmla="*/ 1026 w 1092"/>
                <a:gd name="T3" fmla="*/ 6 h 2742"/>
                <a:gd name="T4" fmla="*/ 1068 w 1092"/>
                <a:gd name="T5" fmla="*/ 48 h 2742"/>
                <a:gd name="T6" fmla="*/ 1092 w 1092"/>
                <a:gd name="T7" fmla="*/ 96 h 2742"/>
                <a:gd name="T8" fmla="*/ 1080 w 1092"/>
                <a:gd name="T9" fmla="*/ 156 h 2742"/>
                <a:gd name="T10" fmla="*/ 1044 w 1092"/>
                <a:gd name="T11" fmla="*/ 198 h 2742"/>
                <a:gd name="T12" fmla="*/ 954 w 1092"/>
                <a:gd name="T13" fmla="*/ 282 h 2742"/>
                <a:gd name="T14" fmla="*/ 882 w 1092"/>
                <a:gd name="T15" fmla="*/ 378 h 2742"/>
                <a:gd name="T16" fmla="*/ 834 w 1092"/>
                <a:gd name="T17" fmla="*/ 486 h 2742"/>
                <a:gd name="T18" fmla="*/ 798 w 1092"/>
                <a:gd name="T19" fmla="*/ 612 h 2742"/>
                <a:gd name="T20" fmla="*/ 780 w 1092"/>
                <a:gd name="T21" fmla="*/ 744 h 2742"/>
                <a:gd name="T22" fmla="*/ 774 w 1092"/>
                <a:gd name="T23" fmla="*/ 894 h 2742"/>
                <a:gd name="T24" fmla="*/ 786 w 1092"/>
                <a:gd name="T25" fmla="*/ 1122 h 2742"/>
                <a:gd name="T26" fmla="*/ 804 w 1092"/>
                <a:gd name="T27" fmla="*/ 1362 h 2742"/>
                <a:gd name="T28" fmla="*/ 828 w 1092"/>
                <a:gd name="T29" fmla="*/ 1608 h 2742"/>
                <a:gd name="T30" fmla="*/ 834 w 1092"/>
                <a:gd name="T31" fmla="*/ 1842 h 2742"/>
                <a:gd name="T32" fmla="*/ 834 w 1092"/>
                <a:gd name="T33" fmla="*/ 1968 h 2742"/>
                <a:gd name="T34" fmla="*/ 822 w 1092"/>
                <a:gd name="T35" fmla="*/ 2082 h 2742"/>
                <a:gd name="T36" fmla="*/ 798 w 1092"/>
                <a:gd name="T37" fmla="*/ 2202 h 2742"/>
                <a:gd name="T38" fmla="*/ 762 w 1092"/>
                <a:gd name="T39" fmla="*/ 2310 h 2742"/>
                <a:gd name="T40" fmla="*/ 708 w 1092"/>
                <a:gd name="T41" fmla="*/ 2412 h 2742"/>
                <a:gd name="T42" fmla="*/ 642 w 1092"/>
                <a:gd name="T43" fmla="*/ 2508 h 2742"/>
                <a:gd name="T44" fmla="*/ 552 w 1092"/>
                <a:gd name="T45" fmla="*/ 2592 h 2742"/>
                <a:gd name="T46" fmla="*/ 444 w 1092"/>
                <a:gd name="T47" fmla="*/ 2658 h 2742"/>
                <a:gd name="T48" fmla="*/ 336 w 1092"/>
                <a:gd name="T49" fmla="*/ 2700 h 2742"/>
                <a:gd name="T50" fmla="*/ 222 w 1092"/>
                <a:gd name="T51" fmla="*/ 2730 h 2742"/>
                <a:gd name="T52" fmla="*/ 120 w 1092"/>
                <a:gd name="T53" fmla="*/ 2742 h 2742"/>
                <a:gd name="T54" fmla="*/ 108 w 1092"/>
                <a:gd name="T55" fmla="*/ 2742 h 2742"/>
                <a:gd name="T56" fmla="*/ 54 w 1092"/>
                <a:gd name="T57" fmla="*/ 2730 h 2742"/>
                <a:gd name="T58" fmla="*/ 18 w 1092"/>
                <a:gd name="T59" fmla="*/ 2694 h 2742"/>
                <a:gd name="T60" fmla="*/ 0 w 1092"/>
                <a:gd name="T61" fmla="*/ 2640 h 2742"/>
                <a:gd name="T62" fmla="*/ 6 w 1092"/>
                <a:gd name="T63" fmla="*/ 2586 h 2742"/>
                <a:gd name="T64" fmla="*/ 42 w 1092"/>
                <a:gd name="T65" fmla="*/ 2544 h 2742"/>
                <a:gd name="T66" fmla="*/ 96 w 1092"/>
                <a:gd name="T67" fmla="*/ 2520 h 2742"/>
                <a:gd name="T68" fmla="*/ 186 w 1092"/>
                <a:gd name="T69" fmla="*/ 2508 h 2742"/>
                <a:gd name="T70" fmla="*/ 270 w 1092"/>
                <a:gd name="T71" fmla="*/ 2490 h 2742"/>
                <a:gd name="T72" fmla="*/ 342 w 1092"/>
                <a:gd name="T73" fmla="*/ 2466 h 2742"/>
                <a:gd name="T74" fmla="*/ 438 w 1092"/>
                <a:gd name="T75" fmla="*/ 2400 h 2742"/>
                <a:gd name="T76" fmla="*/ 510 w 1092"/>
                <a:gd name="T77" fmla="*/ 2322 h 2742"/>
                <a:gd name="T78" fmla="*/ 558 w 1092"/>
                <a:gd name="T79" fmla="*/ 2226 h 2742"/>
                <a:gd name="T80" fmla="*/ 594 w 1092"/>
                <a:gd name="T81" fmla="*/ 2112 h 2742"/>
                <a:gd name="T82" fmla="*/ 612 w 1092"/>
                <a:gd name="T83" fmla="*/ 1986 h 2742"/>
                <a:gd name="T84" fmla="*/ 618 w 1092"/>
                <a:gd name="T85" fmla="*/ 1842 h 2742"/>
                <a:gd name="T86" fmla="*/ 606 w 1092"/>
                <a:gd name="T87" fmla="*/ 1620 h 2742"/>
                <a:gd name="T88" fmla="*/ 588 w 1092"/>
                <a:gd name="T89" fmla="*/ 1386 h 2742"/>
                <a:gd name="T90" fmla="*/ 564 w 1092"/>
                <a:gd name="T91" fmla="*/ 1140 h 2742"/>
                <a:gd name="T92" fmla="*/ 558 w 1092"/>
                <a:gd name="T93" fmla="*/ 894 h 2742"/>
                <a:gd name="T94" fmla="*/ 558 w 1092"/>
                <a:gd name="T95" fmla="*/ 750 h 2742"/>
                <a:gd name="T96" fmla="*/ 576 w 1092"/>
                <a:gd name="T97" fmla="*/ 612 h 2742"/>
                <a:gd name="T98" fmla="*/ 606 w 1092"/>
                <a:gd name="T99" fmla="*/ 480 h 2742"/>
                <a:gd name="T100" fmla="*/ 648 w 1092"/>
                <a:gd name="T101" fmla="*/ 348 h 2742"/>
                <a:gd name="T102" fmla="*/ 714 w 1092"/>
                <a:gd name="T103" fmla="*/ 228 h 2742"/>
                <a:gd name="T104" fmla="*/ 804 w 1092"/>
                <a:gd name="T105" fmla="*/ 120 h 2742"/>
                <a:gd name="T106" fmla="*/ 918 w 1092"/>
                <a:gd name="T107" fmla="*/ 18 h 2742"/>
                <a:gd name="T108" fmla="*/ 972 w 1092"/>
                <a:gd name="T109" fmla="*/ 0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2" h="2742">
                  <a:moveTo>
                    <a:pt x="972" y="0"/>
                  </a:moveTo>
                  <a:lnTo>
                    <a:pt x="1026" y="6"/>
                  </a:lnTo>
                  <a:lnTo>
                    <a:pt x="1068" y="48"/>
                  </a:lnTo>
                  <a:lnTo>
                    <a:pt x="1092" y="96"/>
                  </a:lnTo>
                  <a:lnTo>
                    <a:pt x="1080" y="156"/>
                  </a:lnTo>
                  <a:lnTo>
                    <a:pt x="1044" y="198"/>
                  </a:lnTo>
                  <a:lnTo>
                    <a:pt x="954" y="282"/>
                  </a:lnTo>
                  <a:lnTo>
                    <a:pt x="882" y="378"/>
                  </a:lnTo>
                  <a:lnTo>
                    <a:pt x="834" y="486"/>
                  </a:lnTo>
                  <a:lnTo>
                    <a:pt x="798" y="612"/>
                  </a:lnTo>
                  <a:lnTo>
                    <a:pt x="780" y="744"/>
                  </a:lnTo>
                  <a:lnTo>
                    <a:pt x="774" y="894"/>
                  </a:lnTo>
                  <a:lnTo>
                    <a:pt x="786" y="1122"/>
                  </a:lnTo>
                  <a:lnTo>
                    <a:pt x="804" y="1362"/>
                  </a:lnTo>
                  <a:lnTo>
                    <a:pt x="828" y="1608"/>
                  </a:lnTo>
                  <a:lnTo>
                    <a:pt x="834" y="1842"/>
                  </a:lnTo>
                  <a:lnTo>
                    <a:pt x="834" y="1968"/>
                  </a:lnTo>
                  <a:lnTo>
                    <a:pt x="822" y="2082"/>
                  </a:lnTo>
                  <a:lnTo>
                    <a:pt x="798" y="2202"/>
                  </a:lnTo>
                  <a:lnTo>
                    <a:pt x="762" y="2310"/>
                  </a:lnTo>
                  <a:lnTo>
                    <a:pt x="708" y="2412"/>
                  </a:lnTo>
                  <a:lnTo>
                    <a:pt x="642" y="2508"/>
                  </a:lnTo>
                  <a:lnTo>
                    <a:pt x="552" y="2592"/>
                  </a:lnTo>
                  <a:lnTo>
                    <a:pt x="444" y="2658"/>
                  </a:lnTo>
                  <a:lnTo>
                    <a:pt x="336" y="2700"/>
                  </a:lnTo>
                  <a:lnTo>
                    <a:pt x="222" y="2730"/>
                  </a:lnTo>
                  <a:lnTo>
                    <a:pt x="120" y="2742"/>
                  </a:lnTo>
                  <a:lnTo>
                    <a:pt x="108" y="2742"/>
                  </a:lnTo>
                  <a:lnTo>
                    <a:pt x="54" y="2730"/>
                  </a:lnTo>
                  <a:lnTo>
                    <a:pt x="18" y="2694"/>
                  </a:lnTo>
                  <a:lnTo>
                    <a:pt x="0" y="2640"/>
                  </a:lnTo>
                  <a:lnTo>
                    <a:pt x="6" y="2586"/>
                  </a:lnTo>
                  <a:lnTo>
                    <a:pt x="42" y="2544"/>
                  </a:lnTo>
                  <a:lnTo>
                    <a:pt x="96" y="2520"/>
                  </a:lnTo>
                  <a:lnTo>
                    <a:pt x="186" y="2508"/>
                  </a:lnTo>
                  <a:lnTo>
                    <a:pt x="270" y="2490"/>
                  </a:lnTo>
                  <a:lnTo>
                    <a:pt x="342" y="2466"/>
                  </a:lnTo>
                  <a:lnTo>
                    <a:pt x="438" y="2400"/>
                  </a:lnTo>
                  <a:lnTo>
                    <a:pt x="510" y="2322"/>
                  </a:lnTo>
                  <a:lnTo>
                    <a:pt x="558" y="2226"/>
                  </a:lnTo>
                  <a:lnTo>
                    <a:pt x="594" y="2112"/>
                  </a:lnTo>
                  <a:lnTo>
                    <a:pt x="612" y="1986"/>
                  </a:lnTo>
                  <a:lnTo>
                    <a:pt x="618" y="1842"/>
                  </a:lnTo>
                  <a:lnTo>
                    <a:pt x="606" y="1620"/>
                  </a:lnTo>
                  <a:lnTo>
                    <a:pt x="588" y="1386"/>
                  </a:lnTo>
                  <a:lnTo>
                    <a:pt x="564" y="1140"/>
                  </a:lnTo>
                  <a:lnTo>
                    <a:pt x="558" y="894"/>
                  </a:lnTo>
                  <a:lnTo>
                    <a:pt x="558" y="750"/>
                  </a:lnTo>
                  <a:lnTo>
                    <a:pt x="576" y="612"/>
                  </a:lnTo>
                  <a:lnTo>
                    <a:pt x="606" y="480"/>
                  </a:lnTo>
                  <a:lnTo>
                    <a:pt x="648" y="348"/>
                  </a:lnTo>
                  <a:lnTo>
                    <a:pt x="714" y="228"/>
                  </a:lnTo>
                  <a:lnTo>
                    <a:pt x="804" y="120"/>
                  </a:lnTo>
                  <a:lnTo>
                    <a:pt x="918" y="18"/>
                  </a:lnTo>
                  <a:lnTo>
                    <a:pt x="9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grpSp>
      <p:cxnSp>
        <p:nvCxnSpPr>
          <p:cNvPr id="18" name="Verbindingslijn: gebogen 17">
            <a:extLst>
              <a:ext uri="{FF2B5EF4-FFF2-40B4-BE49-F238E27FC236}">
                <a16:creationId xmlns:a16="http://schemas.microsoft.com/office/drawing/2014/main" id="{693824C9-E268-4214-9FA9-1A61775B49A6}"/>
              </a:ext>
            </a:extLst>
          </p:cNvPr>
          <p:cNvCxnSpPr>
            <a:cxnSpLocks/>
            <a:stCxn id="68" idx="2"/>
            <a:endCxn id="36" idx="3"/>
          </p:cNvCxnSpPr>
          <p:nvPr/>
        </p:nvCxnSpPr>
        <p:spPr>
          <a:xfrm rot="10800000">
            <a:off x="4737293" y="2358565"/>
            <a:ext cx="1375086" cy="455144"/>
          </a:xfrm>
          <a:prstGeom prst="bentConnector3">
            <a:avLst>
              <a:gd name="adj1" fmla="val 43623"/>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6" name="Verbindingslijn: gebogen 135">
            <a:extLst>
              <a:ext uri="{FF2B5EF4-FFF2-40B4-BE49-F238E27FC236}">
                <a16:creationId xmlns:a16="http://schemas.microsoft.com/office/drawing/2014/main" id="{6F1C5EB2-830C-4A4E-8BAD-17E6083C7AD2}"/>
              </a:ext>
            </a:extLst>
          </p:cNvPr>
          <p:cNvCxnSpPr>
            <a:cxnSpLocks/>
            <a:stCxn id="69" idx="2"/>
            <a:endCxn id="126" idx="18"/>
          </p:cNvCxnSpPr>
          <p:nvPr/>
        </p:nvCxnSpPr>
        <p:spPr>
          <a:xfrm rot="10800000" flipV="1">
            <a:off x="4843262" y="3256230"/>
            <a:ext cx="1269118" cy="651829"/>
          </a:xfrm>
          <a:prstGeom prst="bentConnector3">
            <a:avLst>
              <a:gd name="adj1" fmla="val 47487"/>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7" name="Verbindingslijn: gebogen 136">
            <a:extLst>
              <a:ext uri="{FF2B5EF4-FFF2-40B4-BE49-F238E27FC236}">
                <a16:creationId xmlns:a16="http://schemas.microsoft.com/office/drawing/2014/main" id="{7B61313F-D835-4F00-ABFA-5609595ACAC8}"/>
              </a:ext>
            </a:extLst>
          </p:cNvPr>
          <p:cNvCxnSpPr>
            <a:cxnSpLocks/>
            <a:stCxn id="6" idx="6"/>
            <a:endCxn id="122" idx="12"/>
          </p:cNvCxnSpPr>
          <p:nvPr/>
        </p:nvCxnSpPr>
        <p:spPr>
          <a:xfrm flipV="1">
            <a:off x="3024783" y="3768026"/>
            <a:ext cx="1234906" cy="860777"/>
          </a:xfrm>
          <a:prstGeom prst="bentConnector3">
            <a:avLst>
              <a:gd name="adj1" fmla="val 30546"/>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8" name="Verbindingslijn: gebogen 137">
            <a:extLst>
              <a:ext uri="{FF2B5EF4-FFF2-40B4-BE49-F238E27FC236}">
                <a16:creationId xmlns:a16="http://schemas.microsoft.com/office/drawing/2014/main" id="{9C9A3A67-CC14-47A8-BCB9-6D7EFA5E5A4F}"/>
              </a:ext>
            </a:extLst>
          </p:cNvPr>
          <p:cNvCxnSpPr>
            <a:cxnSpLocks/>
            <a:stCxn id="66" idx="6"/>
          </p:cNvCxnSpPr>
          <p:nvPr/>
        </p:nvCxnSpPr>
        <p:spPr>
          <a:xfrm>
            <a:off x="3051595" y="3486357"/>
            <a:ext cx="1363487" cy="497020"/>
          </a:xfrm>
          <a:prstGeom prst="bentConnector3">
            <a:avLst>
              <a:gd name="adj1" fmla="val 43569"/>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6" name="Vrije vorm: vorm 85">
            <a:extLst>
              <a:ext uri="{FF2B5EF4-FFF2-40B4-BE49-F238E27FC236}">
                <a16:creationId xmlns:a16="http://schemas.microsoft.com/office/drawing/2014/main" id="{543E4FA4-BF78-4056-8716-1D4DA0463437}"/>
              </a:ext>
            </a:extLst>
          </p:cNvPr>
          <p:cNvSpPr>
            <a:spLocks/>
          </p:cNvSpPr>
          <p:nvPr/>
        </p:nvSpPr>
        <p:spPr bwMode="auto">
          <a:xfrm>
            <a:off x="4369454" y="3813235"/>
            <a:ext cx="298703" cy="193877"/>
          </a:xfrm>
          <a:custGeom>
            <a:avLst/>
            <a:gdLst>
              <a:gd name="connsiteX0" fmla="*/ 432665 w 459975"/>
              <a:gd name="connsiteY0" fmla="*/ 505 h 298437"/>
              <a:gd name="connsiteX1" fmla="*/ 452495 w 459975"/>
              <a:gd name="connsiteY1" fmla="*/ 21933 h 298437"/>
              <a:gd name="connsiteX2" fmla="*/ 453670 w 459975"/>
              <a:gd name="connsiteY2" fmla="*/ 24758 h 298437"/>
              <a:gd name="connsiteX3" fmla="*/ 452495 w 459975"/>
              <a:gd name="connsiteY3" fmla="*/ 58429 h 298437"/>
              <a:gd name="connsiteX4" fmla="*/ 451320 w 459975"/>
              <a:gd name="connsiteY4" fmla="*/ 62903 h 298437"/>
              <a:gd name="connsiteX5" fmla="*/ 436983 w 459975"/>
              <a:gd name="connsiteY5" fmla="*/ 81269 h 298437"/>
              <a:gd name="connsiteX6" fmla="*/ 432753 w 459975"/>
              <a:gd name="connsiteY6" fmla="*/ 86214 h 298437"/>
              <a:gd name="connsiteX7" fmla="*/ 409955 w 459975"/>
              <a:gd name="connsiteY7" fmla="*/ 100577 h 298437"/>
              <a:gd name="connsiteX8" fmla="*/ 403374 w 459975"/>
              <a:gd name="connsiteY8" fmla="*/ 103638 h 298437"/>
              <a:gd name="connsiteX9" fmla="*/ 385042 w 459975"/>
              <a:gd name="connsiteY9" fmla="*/ 114704 h 298437"/>
              <a:gd name="connsiteX10" fmla="*/ 379401 w 459975"/>
              <a:gd name="connsiteY10" fmla="*/ 118236 h 298437"/>
              <a:gd name="connsiteX11" fmla="*/ 356838 w 459975"/>
              <a:gd name="connsiteY11" fmla="*/ 127655 h 298437"/>
              <a:gd name="connsiteX12" fmla="*/ 350493 w 459975"/>
              <a:gd name="connsiteY12" fmla="*/ 130009 h 298437"/>
              <a:gd name="connsiteX13" fmla="*/ 332630 w 459975"/>
              <a:gd name="connsiteY13" fmla="*/ 138486 h 298437"/>
              <a:gd name="connsiteX14" fmla="*/ 327225 w 459975"/>
              <a:gd name="connsiteY14" fmla="*/ 141076 h 298437"/>
              <a:gd name="connsiteX15" fmla="*/ 304897 w 459975"/>
              <a:gd name="connsiteY15" fmla="*/ 147904 h 298437"/>
              <a:gd name="connsiteX16" fmla="*/ 299021 w 459975"/>
              <a:gd name="connsiteY16" fmla="*/ 149317 h 298437"/>
              <a:gd name="connsiteX17" fmla="*/ 278809 w 459975"/>
              <a:gd name="connsiteY17" fmla="*/ 153555 h 298437"/>
              <a:gd name="connsiteX18" fmla="*/ 272698 w 459975"/>
              <a:gd name="connsiteY18" fmla="*/ 154733 h 298437"/>
              <a:gd name="connsiteX19" fmla="*/ 252486 w 459975"/>
              <a:gd name="connsiteY19" fmla="*/ 158736 h 298437"/>
              <a:gd name="connsiteX20" fmla="*/ 245670 w 459975"/>
              <a:gd name="connsiteY20" fmla="*/ 161561 h 298437"/>
              <a:gd name="connsiteX21" fmla="*/ 224047 w 459975"/>
              <a:gd name="connsiteY21" fmla="*/ 171215 h 298437"/>
              <a:gd name="connsiteX22" fmla="*/ 218172 w 459975"/>
              <a:gd name="connsiteY22" fmla="*/ 173334 h 298437"/>
              <a:gd name="connsiteX23" fmla="*/ 204540 w 459975"/>
              <a:gd name="connsiteY23" fmla="*/ 181811 h 298437"/>
              <a:gd name="connsiteX24" fmla="*/ 200309 w 459975"/>
              <a:gd name="connsiteY24" fmla="*/ 186520 h 298437"/>
              <a:gd name="connsiteX25" fmla="*/ 181977 w 459975"/>
              <a:gd name="connsiteY25" fmla="*/ 201590 h 298437"/>
              <a:gd name="connsiteX26" fmla="*/ 176807 w 459975"/>
              <a:gd name="connsiteY26" fmla="*/ 204886 h 298437"/>
              <a:gd name="connsiteX27" fmla="*/ 172106 w 459975"/>
              <a:gd name="connsiteY27" fmla="*/ 212185 h 298437"/>
              <a:gd name="connsiteX28" fmla="*/ 170696 w 459975"/>
              <a:gd name="connsiteY28" fmla="*/ 217836 h 298437"/>
              <a:gd name="connsiteX29" fmla="*/ 170461 w 459975"/>
              <a:gd name="connsiteY29" fmla="*/ 231964 h 298437"/>
              <a:gd name="connsiteX30" fmla="*/ 171636 w 459975"/>
              <a:gd name="connsiteY30" fmla="*/ 237851 h 298437"/>
              <a:gd name="connsiteX31" fmla="*/ 165760 w 459975"/>
              <a:gd name="connsiteY31" fmla="*/ 265164 h 298437"/>
              <a:gd name="connsiteX32" fmla="*/ 162235 w 459975"/>
              <a:gd name="connsiteY32" fmla="*/ 270815 h 298437"/>
              <a:gd name="connsiteX33" fmla="*/ 138967 w 459975"/>
              <a:gd name="connsiteY33" fmla="*/ 288946 h 298437"/>
              <a:gd name="connsiteX34" fmla="*/ 134971 w 459975"/>
              <a:gd name="connsiteY34" fmla="*/ 288946 h 298437"/>
              <a:gd name="connsiteX35" fmla="*/ 119460 w 459975"/>
              <a:gd name="connsiteY35" fmla="*/ 292242 h 298437"/>
              <a:gd name="connsiteX36" fmla="*/ 116404 w 459975"/>
              <a:gd name="connsiteY36" fmla="*/ 292948 h 298437"/>
              <a:gd name="connsiteX37" fmla="*/ 83970 w 459975"/>
              <a:gd name="connsiteY37" fmla="*/ 294361 h 298437"/>
              <a:gd name="connsiteX38" fmla="*/ 85171 w 459975"/>
              <a:gd name="connsiteY38" fmla="*/ 293157 h 298437"/>
              <a:gd name="connsiteX39" fmla="*/ 75044 w 459975"/>
              <a:gd name="connsiteY39" fmla="*/ 282801 h 298437"/>
              <a:gd name="connsiteX40" fmla="*/ 68698 w 459975"/>
              <a:gd name="connsiteY40" fmla="*/ 280917 h 298437"/>
              <a:gd name="connsiteX41" fmla="*/ 25220 w 459975"/>
              <a:gd name="connsiteY41" fmla="*/ 254785 h 298437"/>
              <a:gd name="connsiteX42" fmla="*/ 21695 w 459975"/>
              <a:gd name="connsiteY42" fmla="*/ 250077 h 298437"/>
              <a:gd name="connsiteX43" fmla="*/ 10884 w 459975"/>
              <a:gd name="connsiteY43" fmla="*/ 198990 h 298437"/>
              <a:gd name="connsiteX44" fmla="*/ 11119 w 459975"/>
              <a:gd name="connsiteY44" fmla="*/ 191456 h 298437"/>
              <a:gd name="connsiteX45" fmla="*/ 23575 w 459975"/>
              <a:gd name="connsiteY45" fmla="*/ 140605 h 298437"/>
              <a:gd name="connsiteX46" fmla="*/ 27335 w 459975"/>
              <a:gd name="connsiteY46" fmla="*/ 135426 h 298437"/>
              <a:gd name="connsiteX47" fmla="*/ 56477 w 459975"/>
              <a:gd name="connsiteY47" fmla="*/ 103644 h 298437"/>
              <a:gd name="connsiteX48" fmla="*/ 60943 w 459975"/>
              <a:gd name="connsiteY48" fmla="*/ 99406 h 298437"/>
              <a:gd name="connsiteX49" fmla="*/ 103716 w 459975"/>
              <a:gd name="connsiteY49" fmla="*/ 77276 h 298437"/>
              <a:gd name="connsiteX50" fmla="*/ 110532 w 459975"/>
              <a:gd name="connsiteY50" fmla="*/ 73510 h 298437"/>
              <a:gd name="connsiteX51" fmla="*/ 154010 w 459975"/>
              <a:gd name="connsiteY51" fmla="*/ 53969 h 298437"/>
              <a:gd name="connsiteX52" fmla="*/ 160591 w 459975"/>
              <a:gd name="connsiteY52" fmla="*/ 52086 h 298437"/>
              <a:gd name="connsiteX53" fmla="*/ 203364 w 459975"/>
              <a:gd name="connsiteY53" fmla="*/ 43375 h 298437"/>
              <a:gd name="connsiteX54" fmla="*/ 209475 w 459975"/>
              <a:gd name="connsiteY54" fmla="*/ 42669 h 298437"/>
              <a:gd name="connsiteX55" fmla="*/ 238852 w 459975"/>
              <a:gd name="connsiteY55" fmla="*/ 37019 h 298437"/>
              <a:gd name="connsiteX56" fmla="*/ 244493 w 459975"/>
              <a:gd name="connsiteY56" fmla="*/ 35842 h 298437"/>
              <a:gd name="connsiteX57" fmla="*/ 275750 w 459975"/>
              <a:gd name="connsiteY57" fmla="*/ 30192 h 298437"/>
              <a:gd name="connsiteX58" fmla="*/ 281626 w 459975"/>
              <a:gd name="connsiteY58" fmla="*/ 29485 h 298437"/>
              <a:gd name="connsiteX59" fmla="*/ 314763 w 459975"/>
              <a:gd name="connsiteY59" fmla="*/ 26660 h 298437"/>
              <a:gd name="connsiteX60" fmla="*/ 320404 w 459975"/>
              <a:gd name="connsiteY60" fmla="*/ 26896 h 298437"/>
              <a:gd name="connsiteX61" fmla="*/ 349546 w 459975"/>
              <a:gd name="connsiteY61" fmla="*/ 28544 h 298437"/>
              <a:gd name="connsiteX62" fmla="*/ 350209 w 459975"/>
              <a:gd name="connsiteY62" fmla="*/ 28942 h 298437"/>
              <a:gd name="connsiteX63" fmla="*/ 352843 w 459975"/>
              <a:gd name="connsiteY63" fmla="*/ 28526 h 298437"/>
              <a:gd name="connsiteX64" fmla="*/ 371645 w 459975"/>
              <a:gd name="connsiteY64" fmla="*/ 24758 h 298437"/>
              <a:gd name="connsiteX65" fmla="*/ 376346 w 459975"/>
              <a:gd name="connsiteY65" fmla="*/ 23346 h 298437"/>
              <a:gd name="connsiteX66" fmla="*/ 400789 w 459975"/>
              <a:gd name="connsiteY66" fmla="*/ 14633 h 298437"/>
              <a:gd name="connsiteX67" fmla="*/ 405959 w 459975"/>
              <a:gd name="connsiteY67" fmla="*/ 12278 h 298437"/>
              <a:gd name="connsiteX68" fmla="*/ 432665 w 459975"/>
              <a:gd name="connsiteY68" fmla="*/ 505 h 29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9975" h="298437">
                <a:moveTo>
                  <a:pt x="432665" y="505"/>
                </a:moveTo>
                <a:cubicBezTo>
                  <a:pt x="442624" y="2448"/>
                  <a:pt x="451438" y="9924"/>
                  <a:pt x="452495" y="21933"/>
                </a:cubicBezTo>
                <a:cubicBezTo>
                  <a:pt x="452495" y="23110"/>
                  <a:pt x="452965" y="24052"/>
                  <a:pt x="453670" y="24758"/>
                </a:cubicBezTo>
                <a:cubicBezTo>
                  <a:pt x="462601" y="34648"/>
                  <a:pt x="461896" y="49246"/>
                  <a:pt x="452495" y="58429"/>
                </a:cubicBezTo>
                <a:cubicBezTo>
                  <a:pt x="451320" y="59607"/>
                  <a:pt x="451085" y="61019"/>
                  <a:pt x="451320" y="62903"/>
                </a:cubicBezTo>
                <a:cubicBezTo>
                  <a:pt x="452965" y="72086"/>
                  <a:pt x="446149" y="80327"/>
                  <a:pt x="436983" y="81269"/>
                </a:cubicBezTo>
                <a:cubicBezTo>
                  <a:pt x="434398" y="81740"/>
                  <a:pt x="432753" y="83859"/>
                  <a:pt x="432753" y="86214"/>
                </a:cubicBezTo>
                <a:cubicBezTo>
                  <a:pt x="432753" y="97751"/>
                  <a:pt x="420061" y="105051"/>
                  <a:pt x="409955" y="100577"/>
                </a:cubicBezTo>
                <a:cubicBezTo>
                  <a:pt x="407134" y="99635"/>
                  <a:pt x="404314" y="101048"/>
                  <a:pt x="403374" y="103638"/>
                </a:cubicBezTo>
                <a:cubicBezTo>
                  <a:pt x="401024" y="111173"/>
                  <a:pt x="393033" y="116117"/>
                  <a:pt x="385042" y="114704"/>
                </a:cubicBezTo>
                <a:cubicBezTo>
                  <a:pt x="382456" y="114469"/>
                  <a:pt x="380341" y="115882"/>
                  <a:pt x="379401" y="118236"/>
                </a:cubicBezTo>
                <a:cubicBezTo>
                  <a:pt x="376581" y="127184"/>
                  <a:pt x="365534" y="131658"/>
                  <a:pt x="356838" y="127655"/>
                </a:cubicBezTo>
                <a:cubicBezTo>
                  <a:pt x="354488" y="126713"/>
                  <a:pt x="351668" y="127655"/>
                  <a:pt x="350493" y="130009"/>
                </a:cubicBezTo>
                <a:cubicBezTo>
                  <a:pt x="347202" y="136602"/>
                  <a:pt x="339681" y="139899"/>
                  <a:pt x="332630" y="138486"/>
                </a:cubicBezTo>
                <a:cubicBezTo>
                  <a:pt x="330515" y="138015"/>
                  <a:pt x="328165" y="139192"/>
                  <a:pt x="327225" y="141076"/>
                </a:cubicBezTo>
                <a:cubicBezTo>
                  <a:pt x="322994" y="149082"/>
                  <a:pt x="312888" y="152143"/>
                  <a:pt x="304897" y="147904"/>
                </a:cubicBezTo>
                <a:cubicBezTo>
                  <a:pt x="302782" y="146963"/>
                  <a:pt x="300432" y="147434"/>
                  <a:pt x="299021" y="149317"/>
                </a:cubicBezTo>
                <a:cubicBezTo>
                  <a:pt x="294086" y="155204"/>
                  <a:pt x="285390" y="157087"/>
                  <a:pt x="278809" y="153555"/>
                </a:cubicBezTo>
                <a:cubicBezTo>
                  <a:pt x="276694" y="152614"/>
                  <a:pt x="274343" y="153085"/>
                  <a:pt x="272698" y="154733"/>
                </a:cubicBezTo>
                <a:cubicBezTo>
                  <a:pt x="267763" y="160855"/>
                  <a:pt x="259302" y="162503"/>
                  <a:pt x="252486" y="158736"/>
                </a:cubicBezTo>
                <a:cubicBezTo>
                  <a:pt x="249900" y="157558"/>
                  <a:pt x="246845" y="158736"/>
                  <a:pt x="245670" y="161561"/>
                </a:cubicBezTo>
                <a:cubicBezTo>
                  <a:pt x="242850" y="170038"/>
                  <a:pt x="232743" y="174512"/>
                  <a:pt x="224047" y="171215"/>
                </a:cubicBezTo>
                <a:cubicBezTo>
                  <a:pt x="221697" y="170273"/>
                  <a:pt x="219112" y="171451"/>
                  <a:pt x="218172" y="173334"/>
                </a:cubicBezTo>
                <a:cubicBezTo>
                  <a:pt x="215351" y="178279"/>
                  <a:pt x="210181" y="181575"/>
                  <a:pt x="204540" y="181811"/>
                </a:cubicBezTo>
                <a:cubicBezTo>
                  <a:pt x="202190" y="182046"/>
                  <a:pt x="200309" y="184165"/>
                  <a:pt x="200309" y="186520"/>
                </a:cubicBezTo>
                <a:cubicBezTo>
                  <a:pt x="199839" y="195703"/>
                  <a:pt x="191143" y="202531"/>
                  <a:pt x="181977" y="201590"/>
                </a:cubicBezTo>
                <a:cubicBezTo>
                  <a:pt x="179862" y="201354"/>
                  <a:pt x="177512" y="202767"/>
                  <a:pt x="176807" y="204886"/>
                </a:cubicBezTo>
                <a:cubicBezTo>
                  <a:pt x="176101" y="207712"/>
                  <a:pt x="174221" y="210066"/>
                  <a:pt x="172106" y="212185"/>
                </a:cubicBezTo>
                <a:cubicBezTo>
                  <a:pt x="170226" y="213598"/>
                  <a:pt x="169756" y="215953"/>
                  <a:pt x="170696" y="217836"/>
                </a:cubicBezTo>
                <a:cubicBezTo>
                  <a:pt x="172811" y="222310"/>
                  <a:pt x="172576" y="227490"/>
                  <a:pt x="170461" y="231964"/>
                </a:cubicBezTo>
                <a:cubicBezTo>
                  <a:pt x="169521" y="233848"/>
                  <a:pt x="169756" y="236438"/>
                  <a:pt x="171636" y="237851"/>
                </a:cubicBezTo>
                <a:cubicBezTo>
                  <a:pt x="181037" y="245856"/>
                  <a:pt x="177512" y="261632"/>
                  <a:pt x="165760" y="265164"/>
                </a:cubicBezTo>
                <a:cubicBezTo>
                  <a:pt x="163410" y="265870"/>
                  <a:pt x="161765" y="268460"/>
                  <a:pt x="162235" y="270815"/>
                </a:cubicBezTo>
                <a:cubicBezTo>
                  <a:pt x="165525" y="283530"/>
                  <a:pt x="151423" y="295068"/>
                  <a:pt x="138967" y="288946"/>
                </a:cubicBezTo>
                <a:cubicBezTo>
                  <a:pt x="137557" y="288239"/>
                  <a:pt x="136382" y="288239"/>
                  <a:pt x="134971" y="288946"/>
                </a:cubicBezTo>
                <a:cubicBezTo>
                  <a:pt x="130036" y="291300"/>
                  <a:pt x="124865" y="292477"/>
                  <a:pt x="119460" y="292242"/>
                </a:cubicBezTo>
                <a:cubicBezTo>
                  <a:pt x="118284" y="292242"/>
                  <a:pt x="117344" y="292477"/>
                  <a:pt x="116404" y="292948"/>
                </a:cubicBezTo>
                <a:cubicBezTo>
                  <a:pt x="106533" y="300012"/>
                  <a:pt x="93841" y="300012"/>
                  <a:pt x="83970" y="294361"/>
                </a:cubicBezTo>
                <a:lnTo>
                  <a:pt x="85171" y="293157"/>
                </a:lnTo>
                <a:lnTo>
                  <a:pt x="75044" y="282801"/>
                </a:lnTo>
                <a:cubicBezTo>
                  <a:pt x="73869" y="280682"/>
                  <a:pt x="71049" y="279505"/>
                  <a:pt x="68698" y="280917"/>
                </a:cubicBezTo>
                <a:cubicBezTo>
                  <a:pt x="49427" y="290569"/>
                  <a:pt x="25220" y="276915"/>
                  <a:pt x="25220" y="254785"/>
                </a:cubicBezTo>
                <a:cubicBezTo>
                  <a:pt x="25220" y="252431"/>
                  <a:pt x="23810" y="250548"/>
                  <a:pt x="21695" y="250077"/>
                </a:cubicBezTo>
                <a:cubicBezTo>
                  <a:pt x="-1807" y="243720"/>
                  <a:pt x="-7448" y="213351"/>
                  <a:pt x="10884" y="198990"/>
                </a:cubicBezTo>
                <a:cubicBezTo>
                  <a:pt x="13469" y="197107"/>
                  <a:pt x="13469" y="193340"/>
                  <a:pt x="11119" y="191456"/>
                </a:cubicBezTo>
                <a:cubicBezTo>
                  <a:pt x="-6978" y="176625"/>
                  <a:pt x="-162" y="146020"/>
                  <a:pt x="23575" y="140605"/>
                </a:cubicBezTo>
                <a:cubicBezTo>
                  <a:pt x="25925" y="140134"/>
                  <a:pt x="27570" y="138015"/>
                  <a:pt x="27335" y="135426"/>
                </a:cubicBezTo>
                <a:cubicBezTo>
                  <a:pt x="25690" y="118711"/>
                  <a:pt x="39556" y="104350"/>
                  <a:pt x="56477" y="103644"/>
                </a:cubicBezTo>
                <a:cubicBezTo>
                  <a:pt x="58828" y="103644"/>
                  <a:pt x="60473" y="101996"/>
                  <a:pt x="60943" y="99406"/>
                </a:cubicBezTo>
                <a:cubicBezTo>
                  <a:pt x="63528" y="79631"/>
                  <a:pt x="86090" y="68801"/>
                  <a:pt x="103716" y="77276"/>
                </a:cubicBezTo>
                <a:cubicBezTo>
                  <a:pt x="106536" y="78453"/>
                  <a:pt x="109827" y="76805"/>
                  <a:pt x="110532" y="73510"/>
                </a:cubicBezTo>
                <a:cubicBezTo>
                  <a:pt x="114292" y="54440"/>
                  <a:pt x="136854" y="44788"/>
                  <a:pt x="154010" y="53969"/>
                </a:cubicBezTo>
                <a:cubicBezTo>
                  <a:pt x="156361" y="55147"/>
                  <a:pt x="159181" y="54205"/>
                  <a:pt x="160591" y="52086"/>
                </a:cubicBezTo>
                <a:cubicBezTo>
                  <a:pt x="169522" y="37490"/>
                  <a:pt x="189263" y="33723"/>
                  <a:pt x="203364" y="43375"/>
                </a:cubicBezTo>
                <a:cubicBezTo>
                  <a:pt x="205479" y="44788"/>
                  <a:pt x="208065" y="44553"/>
                  <a:pt x="209475" y="42669"/>
                </a:cubicBezTo>
                <a:cubicBezTo>
                  <a:pt x="216995" y="34900"/>
                  <a:pt x="228981" y="32311"/>
                  <a:pt x="238852" y="37019"/>
                </a:cubicBezTo>
                <a:cubicBezTo>
                  <a:pt x="240967" y="37961"/>
                  <a:pt x="243083" y="37490"/>
                  <a:pt x="244493" y="35842"/>
                </a:cubicBezTo>
                <a:cubicBezTo>
                  <a:pt x="252248" y="26896"/>
                  <a:pt x="265644" y="24777"/>
                  <a:pt x="275750" y="30192"/>
                </a:cubicBezTo>
                <a:cubicBezTo>
                  <a:pt x="277630" y="31133"/>
                  <a:pt x="279981" y="31133"/>
                  <a:pt x="281626" y="29485"/>
                </a:cubicBezTo>
                <a:cubicBezTo>
                  <a:pt x="290321" y="20304"/>
                  <a:pt x="304893" y="19362"/>
                  <a:pt x="314763" y="26660"/>
                </a:cubicBezTo>
                <a:cubicBezTo>
                  <a:pt x="316643" y="27837"/>
                  <a:pt x="318524" y="28073"/>
                  <a:pt x="320404" y="26896"/>
                </a:cubicBezTo>
                <a:cubicBezTo>
                  <a:pt x="329335" y="21246"/>
                  <a:pt x="341320" y="21952"/>
                  <a:pt x="349546" y="28544"/>
                </a:cubicBezTo>
                <a:lnTo>
                  <a:pt x="350209" y="28942"/>
                </a:lnTo>
                <a:lnTo>
                  <a:pt x="352843" y="28526"/>
                </a:lnTo>
                <a:cubicBezTo>
                  <a:pt x="358484" y="24994"/>
                  <a:pt x="365064" y="23581"/>
                  <a:pt x="371645" y="24758"/>
                </a:cubicBezTo>
                <a:cubicBezTo>
                  <a:pt x="373290" y="25229"/>
                  <a:pt x="375171" y="24758"/>
                  <a:pt x="376346" y="23346"/>
                </a:cubicBezTo>
                <a:cubicBezTo>
                  <a:pt x="382221" y="16046"/>
                  <a:pt x="391623" y="12985"/>
                  <a:pt x="400789" y="14633"/>
                </a:cubicBezTo>
                <a:cubicBezTo>
                  <a:pt x="402669" y="15104"/>
                  <a:pt x="404784" y="14162"/>
                  <a:pt x="405959" y="12278"/>
                </a:cubicBezTo>
                <a:cubicBezTo>
                  <a:pt x="411600" y="2154"/>
                  <a:pt x="422705" y="-1437"/>
                  <a:pt x="432665" y="505"/>
                </a:cubicBezTo>
                <a:close/>
              </a:path>
            </a:pathLst>
          </a:custGeom>
          <a:solidFill>
            <a:schemeClr val="accent1"/>
          </a:solidFill>
          <a:ln>
            <a:noFill/>
          </a:ln>
        </p:spPr>
        <p:txBody>
          <a:bodyPr vert="horz" wrap="square" lIns="68277" tIns="34097" rIns="68277" bIns="34097" numCol="1" anchor="t" anchorCtr="0" compatLnSpc="1">
            <a:prstTxWarp prst="textNoShape">
              <a:avLst/>
            </a:prstTxWarp>
            <a:noAutofit/>
          </a:bodyPr>
          <a:lstStyle/>
          <a:p>
            <a:pPr defTabSz="910473"/>
            <a:endParaRPr lang="nl-NL" sz="1800">
              <a:solidFill>
                <a:srgbClr val="000000"/>
              </a:solidFill>
            </a:endParaRPr>
          </a:p>
        </p:txBody>
      </p:sp>
      <p:grpSp>
        <p:nvGrpSpPr>
          <p:cNvPr id="30" name="Groep 29">
            <a:extLst>
              <a:ext uri="{FF2B5EF4-FFF2-40B4-BE49-F238E27FC236}">
                <a16:creationId xmlns:a16="http://schemas.microsoft.com/office/drawing/2014/main" id="{609E0C39-2EF6-484E-9017-AFA9BB6FFFDB}"/>
              </a:ext>
            </a:extLst>
          </p:cNvPr>
          <p:cNvGrpSpPr/>
          <p:nvPr/>
        </p:nvGrpSpPr>
        <p:grpSpPr>
          <a:xfrm>
            <a:off x="2672105" y="3296554"/>
            <a:ext cx="379489" cy="379637"/>
            <a:chOff x="3564116" y="3252384"/>
            <a:chExt cx="506183" cy="506183"/>
          </a:xfrm>
        </p:grpSpPr>
        <p:sp>
          <p:nvSpPr>
            <p:cNvPr id="66" name="Ovaal 65">
              <a:extLst>
                <a:ext uri="{FF2B5EF4-FFF2-40B4-BE49-F238E27FC236}">
                  <a16:creationId xmlns:a16="http://schemas.microsoft.com/office/drawing/2014/main" id="{9CC1A10F-D3AD-4E80-8733-3402FE836AEA}"/>
                </a:ext>
              </a:extLst>
            </p:cNvPr>
            <p:cNvSpPr/>
            <p:nvPr/>
          </p:nvSpPr>
          <p:spPr>
            <a:xfrm>
              <a:off x="3564116" y="3252384"/>
              <a:ext cx="506183" cy="50618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87" name="Vrije vorm: vorm 86">
              <a:extLst>
                <a:ext uri="{FF2B5EF4-FFF2-40B4-BE49-F238E27FC236}">
                  <a16:creationId xmlns:a16="http://schemas.microsoft.com/office/drawing/2014/main" id="{C1DC67EE-8587-459B-845B-242CBE684828}"/>
                </a:ext>
              </a:extLst>
            </p:cNvPr>
            <p:cNvSpPr>
              <a:spLocks/>
            </p:cNvSpPr>
            <p:nvPr/>
          </p:nvSpPr>
          <p:spPr bwMode="auto">
            <a:xfrm>
              <a:off x="3667536" y="3408367"/>
              <a:ext cx="299343" cy="194217"/>
            </a:xfrm>
            <a:custGeom>
              <a:avLst/>
              <a:gdLst>
                <a:gd name="connsiteX0" fmla="*/ 432665 w 459975"/>
                <a:gd name="connsiteY0" fmla="*/ 505 h 298437"/>
                <a:gd name="connsiteX1" fmla="*/ 452495 w 459975"/>
                <a:gd name="connsiteY1" fmla="*/ 21933 h 298437"/>
                <a:gd name="connsiteX2" fmla="*/ 453670 w 459975"/>
                <a:gd name="connsiteY2" fmla="*/ 24758 h 298437"/>
                <a:gd name="connsiteX3" fmla="*/ 452495 w 459975"/>
                <a:gd name="connsiteY3" fmla="*/ 58429 h 298437"/>
                <a:gd name="connsiteX4" fmla="*/ 451320 w 459975"/>
                <a:gd name="connsiteY4" fmla="*/ 62903 h 298437"/>
                <a:gd name="connsiteX5" fmla="*/ 436983 w 459975"/>
                <a:gd name="connsiteY5" fmla="*/ 81269 h 298437"/>
                <a:gd name="connsiteX6" fmla="*/ 432753 w 459975"/>
                <a:gd name="connsiteY6" fmla="*/ 86214 h 298437"/>
                <a:gd name="connsiteX7" fmla="*/ 409955 w 459975"/>
                <a:gd name="connsiteY7" fmla="*/ 100577 h 298437"/>
                <a:gd name="connsiteX8" fmla="*/ 403374 w 459975"/>
                <a:gd name="connsiteY8" fmla="*/ 103638 h 298437"/>
                <a:gd name="connsiteX9" fmla="*/ 385042 w 459975"/>
                <a:gd name="connsiteY9" fmla="*/ 114704 h 298437"/>
                <a:gd name="connsiteX10" fmla="*/ 379401 w 459975"/>
                <a:gd name="connsiteY10" fmla="*/ 118236 h 298437"/>
                <a:gd name="connsiteX11" fmla="*/ 356838 w 459975"/>
                <a:gd name="connsiteY11" fmla="*/ 127655 h 298437"/>
                <a:gd name="connsiteX12" fmla="*/ 350493 w 459975"/>
                <a:gd name="connsiteY12" fmla="*/ 130009 h 298437"/>
                <a:gd name="connsiteX13" fmla="*/ 332630 w 459975"/>
                <a:gd name="connsiteY13" fmla="*/ 138486 h 298437"/>
                <a:gd name="connsiteX14" fmla="*/ 327225 w 459975"/>
                <a:gd name="connsiteY14" fmla="*/ 141076 h 298437"/>
                <a:gd name="connsiteX15" fmla="*/ 304897 w 459975"/>
                <a:gd name="connsiteY15" fmla="*/ 147904 h 298437"/>
                <a:gd name="connsiteX16" fmla="*/ 299021 w 459975"/>
                <a:gd name="connsiteY16" fmla="*/ 149317 h 298437"/>
                <a:gd name="connsiteX17" fmla="*/ 278809 w 459975"/>
                <a:gd name="connsiteY17" fmla="*/ 153555 h 298437"/>
                <a:gd name="connsiteX18" fmla="*/ 272698 w 459975"/>
                <a:gd name="connsiteY18" fmla="*/ 154733 h 298437"/>
                <a:gd name="connsiteX19" fmla="*/ 252486 w 459975"/>
                <a:gd name="connsiteY19" fmla="*/ 158736 h 298437"/>
                <a:gd name="connsiteX20" fmla="*/ 245670 w 459975"/>
                <a:gd name="connsiteY20" fmla="*/ 161561 h 298437"/>
                <a:gd name="connsiteX21" fmla="*/ 224047 w 459975"/>
                <a:gd name="connsiteY21" fmla="*/ 171215 h 298437"/>
                <a:gd name="connsiteX22" fmla="*/ 218172 w 459975"/>
                <a:gd name="connsiteY22" fmla="*/ 173334 h 298437"/>
                <a:gd name="connsiteX23" fmla="*/ 204540 w 459975"/>
                <a:gd name="connsiteY23" fmla="*/ 181811 h 298437"/>
                <a:gd name="connsiteX24" fmla="*/ 200309 w 459975"/>
                <a:gd name="connsiteY24" fmla="*/ 186520 h 298437"/>
                <a:gd name="connsiteX25" fmla="*/ 181977 w 459975"/>
                <a:gd name="connsiteY25" fmla="*/ 201590 h 298437"/>
                <a:gd name="connsiteX26" fmla="*/ 176807 w 459975"/>
                <a:gd name="connsiteY26" fmla="*/ 204886 h 298437"/>
                <a:gd name="connsiteX27" fmla="*/ 172106 w 459975"/>
                <a:gd name="connsiteY27" fmla="*/ 212185 h 298437"/>
                <a:gd name="connsiteX28" fmla="*/ 170696 w 459975"/>
                <a:gd name="connsiteY28" fmla="*/ 217836 h 298437"/>
                <a:gd name="connsiteX29" fmla="*/ 170461 w 459975"/>
                <a:gd name="connsiteY29" fmla="*/ 231964 h 298437"/>
                <a:gd name="connsiteX30" fmla="*/ 171636 w 459975"/>
                <a:gd name="connsiteY30" fmla="*/ 237851 h 298437"/>
                <a:gd name="connsiteX31" fmla="*/ 165760 w 459975"/>
                <a:gd name="connsiteY31" fmla="*/ 265164 h 298437"/>
                <a:gd name="connsiteX32" fmla="*/ 162235 w 459975"/>
                <a:gd name="connsiteY32" fmla="*/ 270815 h 298437"/>
                <a:gd name="connsiteX33" fmla="*/ 138967 w 459975"/>
                <a:gd name="connsiteY33" fmla="*/ 288946 h 298437"/>
                <a:gd name="connsiteX34" fmla="*/ 134971 w 459975"/>
                <a:gd name="connsiteY34" fmla="*/ 288946 h 298437"/>
                <a:gd name="connsiteX35" fmla="*/ 119460 w 459975"/>
                <a:gd name="connsiteY35" fmla="*/ 292242 h 298437"/>
                <a:gd name="connsiteX36" fmla="*/ 116404 w 459975"/>
                <a:gd name="connsiteY36" fmla="*/ 292948 h 298437"/>
                <a:gd name="connsiteX37" fmla="*/ 83970 w 459975"/>
                <a:gd name="connsiteY37" fmla="*/ 294361 h 298437"/>
                <a:gd name="connsiteX38" fmla="*/ 85171 w 459975"/>
                <a:gd name="connsiteY38" fmla="*/ 293157 h 298437"/>
                <a:gd name="connsiteX39" fmla="*/ 75044 w 459975"/>
                <a:gd name="connsiteY39" fmla="*/ 282801 h 298437"/>
                <a:gd name="connsiteX40" fmla="*/ 68698 w 459975"/>
                <a:gd name="connsiteY40" fmla="*/ 280917 h 298437"/>
                <a:gd name="connsiteX41" fmla="*/ 25220 w 459975"/>
                <a:gd name="connsiteY41" fmla="*/ 254785 h 298437"/>
                <a:gd name="connsiteX42" fmla="*/ 21695 w 459975"/>
                <a:gd name="connsiteY42" fmla="*/ 250077 h 298437"/>
                <a:gd name="connsiteX43" fmla="*/ 10884 w 459975"/>
                <a:gd name="connsiteY43" fmla="*/ 198990 h 298437"/>
                <a:gd name="connsiteX44" fmla="*/ 11119 w 459975"/>
                <a:gd name="connsiteY44" fmla="*/ 191456 h 298437"/>
                <a:gd name="connsiteX45" fmla="*/ 23575 w 459975"/>
                <a:gd name="connsiteY45" fmla="*/ 140605 h 298437"/>
                <a:gd name="connsiteX46" fmla="*/ 27335 w 459975"/>
                <a:gd name="connsiteY46" fmla="*/ 135426 h 298437"/>
                <a:gd name="connsiteX47" fmla="*/ 56477 w 459975"/>
                <a:gd name="connsiteY47" fmla="*/ 103644 h 298437"/>
                <a:gd name="connsiteX48" fmla="*/ 60943 w 459975"/>
                <a:gd name="connsiteY48" fmla="*/ 99406 h 298437"/>
                <a:gd name="connsiteX49" fmla="*/ 103716 w 459975"/>
                <a:gd name="connsiteY49" fmla="*/ 77276 h 298437"/>
                <a:gd name="connsiteX50" fmla="*/ 110532 w 459975"/>
                <a:gd name="connsiteY50" fmla="*/ 73510 h 298437"/>
                <a:gd name="connsiteX51" fmla="*/ 154010 w 459975"/>
                <a:gd name="connsiteY51" fmla="*/ 53969 h 298437"/>
                <a:gd name="connsiteX52" fmla="*/ 160591 w 459975"/>
                <a:gd name="connsiteY52" fmla="*/ 52086 h 298437"/>
                <a:gd name="connsiteX53" fmla="*/ 203364 w 459975"/>
                <a:gd name="connsiteY53" fmla="*/ 43375 h 298437"/>
                <a:gd name="connsiteX54" fmla="*/ 209475 w 459975"/>
                <a:gd name="connsiteY54" fmla="*/ 42669 h 298437"/>
                <a:gd name="connsiteX55" fmla="*/ 238852 w 459975"/>
                <a:gd name="connsiteY55" fmla="*/ 37019 h 298437"/>
                <a:gd name="connsiteX56" fmla="*/ 244493 w 459975"/>
                <a:gd name="connsiteY56" fmla="*/ 35842 h 298437"/>
                <a:gd name="connsiteX57" fmla="*/ 275750 w 459975"/>
                <a:gd name="connsiteY57" fmla="*/ 30192 h 298437"/>
                <a:gd name="connsiteX58" fmla="*/ 281626 w 459975"/>
                <a:gd name="connsiteY58" fmla="*/ 29485 h 298437"/>
                <a:gd name="connsiteX59" fmla="*/ 314763 w 459975"/>
                <a:gd name="connsiteY59" fmla="*/ 26660 h 298437"/>
                <a:gd name="connsiteX60" fmla="*/ 320404 w 459975"/>
                <a:gd name="connsiteY60" fmla="*/ 26896 h 298437"/>
                <a:gd name="connsiteX61" fmla="*/ 349546 w 459975"/>
                <a:gd name="connsiteY61" fmla="*/ 28544 h 298437"/>
                <a:gd name="connsiteX62" fmla="*/ 350209 w 459975"/>
                <a:gd name="connsiteY62" fmla="*/ 28942 h 298437"/>
                <a:gd name="connsiteX63" fmla="*/ 352843 w 459975"/>
                <a:gd name="connsiteY63" fmla="*/ 28526 h 298437"/>
                <a:gd name="connsiteX64" fmla="*/ 371645 w 459975"/>
                <a:gd name="connsiteY64" fmla="*/ 24758 h 298437"/>
                <a:gd name="connsiteX65" fmla="*/ 376346 w 459975"/>
                <a:gd name="connsiteY65" fmla="*/ 23346 h 298437"/>
                <a:gd name="connsiteX66" fmla="*/ 400789 w 459975"/>
                <a:gd name="connsiteY66" fmla="*/ 14633 h 298437"/>
                <a:gd name="connsiteX67" fmla="*/ 405959 w 459975"/>
                <a:gd name="connsiteY67" fmla="*/ 12278 h 298437"/>
                <a:gd name="connsiteX68" fmla="*/ 432665 w 459975"/>
                <a:gd name="connsiteY68" fmla="*/ 505 h 29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9975" h="298437">
                  <a:moveTo>
                    <a:pt x="432665" y="505"/>
                  </a:moveTo>
                  <a:cubicBezTo>
                    <a:pt x="442624" y="2448"/>
                    <a:pt x="451438" y="9924"/>
                    <a:pt x="452495" y="21933"/>
                  </a:cubicBezTo>
                  <a:cubicBezTo>
                    <a:pt x="452495" y="23110"/>
                    <a:pt x="452965" y="24052"/>
                    <a:pt x="453670" y="24758"/>
                  </a:cubicBezTo>
                  <a:cubicBezTo>
                    <a:pt x="462601" y="34648"/>
                    <a:pt x="461896" y="49246"/>
                    <a:pt x="452495" y="58429"/>
                  </a:cubicBezTo>
                  <a:cubicBezTo>
                    <a:pt x="451320" y="59607"/>
                    <a:pt x="451085" y="61019"/>
                    <a:pt x="451320" y="62903"/>
                  </a:cubicBezTo>
                  <a:cubicBezTo>
                    <a:pt x="452965" y="72086"/>
                    <a:pt x="446149" y="80327"/>
                    <a:pt x="436983" y="81269"/>
                  </a:cubicBezTo>
                  <a:cubicBezTo>
                    <a:pt x="434398" y="81740"/>
                    <a:pt x="432753" y="83859"/>
                    <a:pt x="432753" y="86214"/>
                  </a:cubicBezTo>
                  <a:cubicBezTo>
                    <a:pt x="432753" y="97751"/>
                    <a:pt x="420061" y="105051"/>
                    <a:pt x="409955" y="100577"/>
                  </a:cubicBezTo>
                  <a:cubicBezTo>
                    <a:pt x="407134" y="99635"/>
                    <a:pt x="404314" y="101048"/>
                    <a:pt x="403374" y="103638"/>
                  </a:cubicBezTo>
                  <a:cubicBezTo>
                    <a:pt x="401024" y="111173"/>
                    <a:pt x="393033" y="116117"/>
                    <a:pt x="385042" y="114704"/>
                  </a:cubicBezTo>
                  <a:cubicBezTo>
                    <a:pt x="382456" y="114469"/>
                    <a:pt x="380341" y="115882"/>
                    <a:pt x="379401" y="118236"/>
                  </a:cubicBezTo>
                  <a:cubicBezTo>
                    <a:pt x="376581" y="127184"/>
                    <a:pt x="365534" y="131658"/>
                    <a:pt x="356838" y="127655"/>
                  </a:cubicBezTo>
                  <a:cubicBezTo>
                    <a:pt x="354488" y="126713"/>
                    <a:pt x="351668" y="127655"/>
                    <a:pt x="350493" y="130009"/>
                  </a:cubicBezTo>
                  <a:cubicBezTo>
                    <a:pt x="347202" y="136602"/>
                    <a:pt x="339681" y="139899"/>
                    <a:pt x="332630" y="138486"/>
                  </a:cubicBezTo>
                  <a:cubicBezTo>
                    <a:pt x="330515" y="138015"/>
                    <a:pt x="328165" y="139192"/>
                    <a:pt x="327225" y="141076"/>
                  </a:cubicBezTo>
                  <a:cubicBezTo>
                    <a:pt x="322994" y="149082"/>
                    <a:pt x="312888" y="152143"/>
                    <a:pt x="304897" y="147904"/>
                  </a:cubicBezTo>
                  <a:cubicBezTo>
                    <a:pt x="302782" y="146963"/>
                    <a:pt x="300432" y="147434"/>
                    <a:pt x="299021" y="149317"/>
                  </a:cubicBezTo>
                  <a:cubicBezTo>
                    <a:pt x="294086" y="155204"/>
                    <a:pt x="285390" y="157087"/>
                    <a:pt x="278809" y="153555"/>
                  </a:cubicBezTo>
                  <a:cubicBezTo>
                    <a:pt x="276694" y="152614"/>
                    <a:pt x="274343" y="153085"/>
                    <a:pt x="272698" y="154733"/>
                  </a:cubicBezTo>
                  <a:cubicBezTo>
                    <a:pt x="267763" y="160855"/>
                    <a:pt x="259302" y="162503"/>
                    <a:pt x="252486" y="158736"/>
                  </a:cubicBezTo>
                  <a:cubicBezTo>
                    <a:pt x="249900" y="157558"/>
                    <a:pt x="246845" y="158736"/>
                    <a:pt x="245670" y="161561"/>
                  </a:cubicBezTo>
                  <a:cubicBezTo>
                    <a:pt x="242850" y="170038"/>
                    <a:pt x="232743" y="174512"/>
                    <a:pt x="224047" y="171215"/>
                  </a:cubicBezTo>
                  <a:cubicBezTo>
                    <a:pt x="221697" y="170273"/>
                    <a:pt x="219112" y="171451"/>
                    <a:pt x="218172" y="173334"/>
                  </a:cubicBezTo>
                  <a:cubicBezTo>
                    <a:pt x="215351" y="178279"/>
                    <a:pt x="210181" y="181575"/>
                    <a:pt x="204540" y="181811"/>
                  </a:cubicBezTo>
                  <a:cubicBezTo>
                    <a:pt x="202190" y="182046"/>
                    <a:pt x="200309" y="184165"/>
                    <a:pt x="200309" y="186520"/>
                  </a:cubicBezTo>
                  <a:cubicBezTo>
                    <a:pt x="199839" y="195703"/>
                    <a:pt x="191143" y="202531"/>
                    <a:pt x="181977" y="201590"/>
                  </a:cubicBezTo>
                  <a:cubicBezTo>
                    <a:pt x="179862" y="201354"/>
                    <a:pt x="177512" y="202767"/>
                    <a:pt x="176807" y="204886"/>
                  </a:cubicBezTo>
                  <a:cubicBezTo>
                    <a:pt x="176101" y="207712"/>
                    <a:pt x="174221" y="210066"/>
                    <a:pt x="172106" y="212185"/>
                  </a:cubicBezTo>
                  <a:cubicBezTo>
                    <a:pt x="170226" y="213598"/>
                    <a:pt x="169756" y="215953"/>
                    <a:pt x="170696" y="217836"/>
                  </a:cubicBezTo>
                  <a:cubicBezTo>
                    <a:pt x="172811" y="222310"/>
                    <a:pt x="172576" y="227490"/>
                    <a:pt x="170461" y="231964"/>
                  </a:cubicBezTo>
                  <a:cubicBezTo>
                    <a:pt x="169521" y="233848"/>
                    <a:pt x="169756" y="236438"/>
                    <a:pt x="171636" y="237851"/>
                  </a:cubicBezTo>
                  <a:cubicBezTo>
                    <a:pt x="181037" y="245856"/>
                    <a:pt x="177512" y="261632"/>
                    <a:pt x="165760" y="265164"/>
                  </a:cubicBezTo>
                  <a:cubicBezTo>
                    <a:pt x="163410" y="265870"/>
                    <a:pt x="161765" y="268460"/>
                    <a:pt x="162235" y="270815"/>
                  </a:cubicBezTo>
                  <a:cubicBezTo>
                    <a:pt x="165525" y="283530"/>
                    <a:pt x="151423" y="295068"/>
                    <a:pt x="138967" y="288946"/>
                  </a:cubicBezTo>
                  <a:cubicBezTo>
                    <a:pt x="137557" y="288239"/>
                    <a:pt x="136382" y="288239"/>
                    <a:pt x="134971" y="288946"/>
                  </a:cubicBezTo>
                  <a:cubicBezTo>
                    <a:pt x="130036" y="291300"/>
                    <a:pt x="124865" y="292477"/>
                    <a:pt x="119460" y="292242"/>
                  </a:cubicBezTo>
                  <a:cubicBezTo>
                    <a:pt x="118284" y="292242"/>
                    <a:pt x="117344" y="292477"/>
                    <a:pt x="116404" y="292948"/>
                  </a:cubicBezTo>
                  <a:cubicBezTo>
                    <a:pt x="106533" y="300012"/>
                    <a:pt x="93841" y="300012"/>
                    <a:pt x="83970" y="294361"/>
                  </a:cubicBezTo>
                  <a:lnTo>
                    <a:pt x="85171" y="293157"/>
                  </a:lnTo>
                  <a:lnTo>
                    <a:pt x="75044" y="282801"/>
                  </a:lnTo>
                  <a:cubicBezTo>
                    <a:pt x="73869" y="280682"/>
                    <a:pt x="71049" y="279505"/>
                    <a:pt x="68698" y="280917"/>
                  </a:cubicBezTo>
                  <a:cubicBezTo>
                    <a:pt x="49427" y="290569"/>
                    <a:pt x="25220" y="276915"/>
                    <a:pt x="25220" y="254785"/>
                  </a:cubicBezTo>
                  <a:cubicBezTo>
                    <a:pt x="25220" y="252431"/>
                    <a:pt x="23810" y="250548"/>
                    <a:pt x="21695" y="250077"/>
                  </a:cubicBezTo>
                  <a:cubicBezTo>
                    <a:pt x="-1807" y="243720"/>
                    <a:pt x="-7448" y="213351"/>
                    <a:pt x="10884" y="198990"/>
                  </a:cubicBezTo>
                  <a:cubicBezTo>
                    <a:pt x="13469" y="197107"/>
                    <a:pt x="13469" y="193340"/>
                    <a:pt x="11119" y="191456"/>
                  </a:cubicBezTo>
                  <a:cubicBezTo>
                    <a:pt x="-6978" y="176625"/>
                    <a:pt x="-162" y="146020"/>
                    <a:pt x="23575" y="140605"/>
                  </a:cubicBezTo>
                  <a:cubicBezTo>
                    <a:pt x="25925" y="140134"/>
                    <a:pt x="27570" y="138015"/>
                    <a:pt x="27335" y="135426"/>
                  </a:cubicBezTo>
                  <a:cubicBezTo>
                    <a:pt x="25690" y="118711"/>
                    <a:pt x="39556" y="104350"/>
                    <a:pt x="56477" y="103644"/>
                  </a:cubicBezTo>
                  <a:cubicBezTo>
                    <a:pt x="58828" y="103644"/>
                    <a:pt x="60473" y="101996"/>
                    <a:pt x="60943" y="99406"/>
                  </a:cubicBezTo>
                  <a:cubicBezTo>
                    <a:pt x="63528" y="79631"/>
                    <a:pt x="86090" y="68801"/>
                    <a:pt x="103716" y="77276"/>
                  </a:cubicBezTo>
                  <a:cubicBezTo>
                    <a:pt x="106536" y="78453"/>
                    <a:pt x="109827" y="76805"/>
                    <a:pt x="110532" y="73510"/>
                  </a:cubicBezTo>
                  <a:cubicBezTo>
                    <a:pt x="114292" y="54440"/>
                    <a:pt x="136854" y="44788"/>
                    <a:pt x="154010" y="53969"/>
                  </a:cubicBezTo>
                  <a:cubicBezTo>
                    <a:pt x="156361" y="55147"/>
                    <a:pt x="159181" y="54205"/>
                    <a:pt x="160591" y="52086"/>
                  </a:cubicBezTo>
                  <a:cubicBezTo>
                    <a:pt x="169522" y="37490"/>
                    <a:pt x="189263" y="33723"/>
                    <a:pt x="203364" y="43375"/>
                  </a:cubicBezTo>
                  <a:cubicBezTo>
                    <a:pt x="205479" y="44788"/>
                    <a:pt x="208065" y="44553"/>
                    <a:pt x="209475" y="42669"/>
                  </a:cubicBezTo>
                  <a:cubicBezTo>
                    <a:pt x="216995" y="34900"/>
                    <a:pt x="228981" y="32311"/>
                    <a:pt x="238852" y="37019"/>
                  </a:cubicBezTo>
                  <a:cubicBezTo>
                    <a:pt x="240967" y="37961"/>
                    <a:pt x="243083" y="37490"/>
                    <a:pt x="244493" y="35842"/>
                  </a:cubicBezTo>
                  <a:cubicBezTo>
                    <a:pt x="252248" y="26896"/>
                    <a:pt x="265644" y="24777"/>
                    <a:pt x="275750" y="30192"/>
                  </a:cubicBezTo>
                  <a:cubicBezTo>
                    <a:pt x="277630" y="31133"/>
                    <a:pt x="279981" y="31133"/>
                    <a:pt x="281626" y="29485"/>
                  </a:cubicBezTo>
                  <a:cubicBezTo>
                    <a:pt x="290321" y="20304"/>
                    <a:pt x="304893" y="19362"/>
                    <a:pt x="314763" y="26660"/>
                  </a:cubicBezTo>
                  <a:cubicBezTo>
                    <a:pt x="316643" y="27837"/>
                    <a:pt x="318524" y="28073"/>
                    <a:pt x="320404" y="26896"/>
                  </a:cubicBezTo>
                  <a:cubicBezTo>
                    <a:pt x="329335" y="21246"/>
                    <a:pt x="341320" y="21952"/>
                    <a:pt x="349546" y="28544"/>
                  </a:cubicBezTo>
                  <a:lnTo>
                    <a:pt x="350209" y="28942"/>
                  </a:lnTo>
                  <a:lnTo>
                    <a:pt x="352843" y="28526"/>
                  </a:lnTo>
                  <a:cubicBezTo>
                    <a:pt x="358484" y="24994"/>
                    <a:pt x="365064" y="23581"/>
                    <a:pt x="371645" y="24758"/>
                  </a:cubicBezTo>
                  <a:cubicBezTo>
                    <a:pt x="373290" y="25229"/>
                    <a:pt x="375171" y="24758"/>
                    <a:pt x="376346" y="23346"/>
                  </a:cubicBezTo>
                  <a:cubicBezTo>
                    <a:pt x="382221" y="16046"/>
                    <a:pt x="391623" y="12985"/>
                    <a:pt x="400789" y="14633"/>
                  </a:cubicBezTo>
                  <a:cubicBezTo>
                    <a:pt x="402669" y="15104"/>
                    <a:pt x="404784" y="14162"/>
                    <a:pt x="405959" y="12278"/>
                  </a:cubicBezTo>
                  <a:cubicBezTo>
                    <a:pt x="411600" y="2154"/>
                    <a:pt x="422705" y="-1437"/>
                    <a:pt x="432665" y="505"/>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defTabSz="910473"/>
              <a:endParaRPr lang="nl-NL" sz="1800" dirty="0">
                <a:solidFill>
                  <a:srgbClr val="000000"/>
                </a:solidFill>
              </a:endParaRPr>
            </a:p>
          </p:txBody>
        </p:sp>
      </p:grpSp>
      <p:grpSp>
        <p:nvGrpSpPr>
          <p:cNvPr id="10" name="Groep 9">
            <a:extLst>
              <a:ext uri="{FF2B5EF4-FFF2-40B4-BE49-F238E27FC236}">
                <a16:creationId xmlns:a16="http://schemas.microsoft.com/office/drawing/2014/main" id="{61C0C8BD-3758-4349-8160-40791D3C2DCC}"/>
              </a:ext>
            </a:extLst>
          </p:cNvPr>
          <p:cNvGrpSpPr/>
          <p:nvPr/>
        </p:nvGrpSpPr>
        <p:grpSpPr>
          <a:xfrm>
            <a:off x="6112440" y="3066423"/>
            <a:ext cx="379489" cy="379637"/>
            <a:chOff x="8153022" y="3351271"/>
            <a:chExt cx="506183" cy="506183"/>
          </a:xfrm>
        </p:grpSpPr>
        <p:sp>
          <p:nvSpPr>
            <p:cNvPr id="69" name="Ovaal 68">
              <a:extLst>
                <a:ext uri="{FF2B5EF4-FFF2-40B4-BE49-F238E27FC236}">
                  <a16:creationId xmlns:a16="http://schemas.microsoft.com/office/drawing/2014/main" id="{31D7AC9E-4C92-4BD3-B068-BCC2E02458A0}"/>
                </a:ext>
              </a:extLst>
            </p:cNvPr>
            <p:cNvSpPr/>
            <p:nvPr/>
          </p:nvSpPr>
          <p:spPr>
            <a:xfrm>
              <a:off x="8153022" y="3351271"/>
              <a:ext cx="506183" cy="50618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grpSp>
          <p:nvGrpSpPr>
            <p:cNvPr id="95" name="Groep 94">
              <a:extLst>
                <a:ext uri="{FF2B5EF4-FFF2-40B4-BE49-F238E27FC236}">
                  <a16:creationId xmlns:a16="http://schemas.microsoft.com/office/drawing/2014/main" id="{77000EA1-FEE7-498F-845F-BB126689CB5D}"/>
                </a:ext>
              </a:extLst>
            </p:cNvPr>
            <p:cNvGrpSpPr>
              <a:grpSpLocks noChangeAspect="1"/>
            </p:cNvGrpSpPr>
            <p:nvPr/>
          </p:nvGrpSpPr>
          <p:grpSpPr>
            <a:xfrm>
              <a:off x="8304637" y="3473271"/>
              <a:ext cx="202952" cy="262182"/>
              <a:chOff x="12850813" y="-10271125"/>
              <a:chExt cx="3981450" cy="5143500"/>
            </a:xfrm>
            <a:solidFill>
              <a:schemeClr val="bg1"/>
            </a:solidFill>
          </p:grpSpPr>
          <p:sp>
            <p:nvSpPr>
              <p:cNvPr id="96" name="Freeform 53">
                <a:extLst>
                  <a:ext uri="{FF2B5EF4-FFF2-40B4-BE49-F238E27FC236}">
                    <a16:creationId xmlns:a16="http://schemas.microsoft.com/office/drawing/2014/main" id="{32B6651B-86E6-4085-B1AC-77A2C6047CB7}"/>
                  </a:ext>
                </a:extLst>
              </p:cNvPr>
              <p:cNvSpPr>
                <a:spLocks/>
              </p:cNvSpPr>
              <p:nvPr/>
            </p:nvSpPr>
            <p:spPr bwMode="auto">
              <a:xfrm>
                <a:off x="13374688" y="-9128125"/>
                <a:ext cx="3457575" cy="3486150"/>
              </a:xfrm>
              <a:custGeom>
                <a:avLst/>
                <a:gdLst>
                  <a:gd name="T0" fmla="*/ 1296 w 2178"/>
                  <a:gd name="T1" fmla="*/ 0 h 2196"/>
                  <a:gd name="T2" fmla="*/ 1416 w 2178"/>
                  <a:gd name="T3" fmla="*/ 6 h 2196"/>
                  <a:gd name="T4" fmla="*/ 1524 w 2178"/>
                  <a:gd name="T5" fmla="*/ 24 h 2196"/>
                  <a:gd name="T6" fmla="*/ 1626 w 2178"/>
                  <a:gd name="T7" fmla="*/ 48 h 2196"/>
                  <a:gd name="T8" fmla="*/ 1710 w 2178"/>
                  <a:gd name="T9" fmla="*/ 78 h 2196"/>
                  <a:gd name="T10" fmla="*/ 1842 w 2178"/>
                  <a:gd name="T11" fmla="*/ 150 h 2196"/>
                  <a:gd name="T12" fmla="*/ 1950 w 2178"/>
                  <a:gd name="T13" fmla="*/ 240 h 2196"/>
                  <a:gd name="T14" fmla="*/ 2040 w 2178"/>
                  <a:gd name="T15" fmla="*/ 342 h 2196"/>
                  <a:gd name="T16" fmla="*/ 2100 w 2178"/>
                  <a:gd name="T17" fmla="*/ 456 h 2196"/>
                  <a:gd name="T18" fmla="*/ 2148 w 2178"/>
                  <a:gd name="T19" fmla="*/ 582 h 2196"/>
                  <a:gd name="T20" fmla="*/ 2172 w 2178"/>
                  <a:gd name="T21" fmla="*/ 714 h 2196"/>
                  <a:gd name="T22" fmla="*/ 2178 w 2178"/>
                  <a:gd name="T23" fmla="*/ 846 h 2196"/>
                  <a:gd name="T24" fmla="*/ 2166 w 2178"/>
                  <a:gd name="T25" fmla="*/ 984 h 2196"/>
                  <a:gd name="T26" fmla="*/ 2136 w 2178"/>
                  <a:gd name="T27" fmla="*/ 1122 h 2196"/>
                  <a:gd name="T28" fmla="*/ 2100 w 2178"/>
                  <a:gd name="T29" fmla="*/ 1260 h 2196"/>
                  <a:gd name="T30" fmla="*/ 2040 w 2178"/>
                  <a:gd name="T31" fmla="*/ 1392 h 2196"/>
                  <a:gd name="T32" fmla="*/ 1974 w 2178"/>
                  <a:gd name="T33" fmla="*/ 1518 h 2196"/>
                  <a:gd name="T34" fmla="*/ 1896 w 2178"/>
                  <a:gd name="T35" fmla="*/ 1638 h 2196"/>
                  <a:gd name="T36" fmla="*/ 1812 w 2178"/>
                  <a:gd name="T37" fmla="*/ 1746 h 2196"/>
                  <a:gd name="T38" fmla="*/ 1638 w 2178"/>
                  <a:gd name="T39" fmla="*/ 1914 h 2196"/>
                  <a:gd name="T40" fmla="*/ 1458 w 2178"/>
                  <a:gd name="T41" fmla="*/ 2040 h 2196"/>
                  <a:gd name="T42" fmla="*/ 1272 w 2178"/>
                  <a:gd name="T43" fmla="*/ 2130 h 2196"/>
                  <a:gd name="T44" fmla="*/ 1080 w 2178"/>
                  <a:gd name="T45" fmla="*/ 2184 h 2196"/>
                  <a:gd name="T46" fmla="*/ 882 w 2178"/>
                  <a:gd name="T47" fmla="*/ 2196 h 2196"/>
                  <a:gd name="T48" fmla="*/ 672 w 2178"/>
                  <a:gd name="T49" fmla="*/ 2172 h 2196"/>
                  <a:gd name="T50" fmla="*/ 456 w 2178"/>
                  <a:gd name="T51" fmla="*/ 2112 h 2196"/>
                  <a:gd name="T52" fmla="*/ 234 w 2178"/>
                  <a:gd name="T53" fmla="*/ 2016 h 2196"/>
                  <a:gd name="T54" fmla="*/ 0 w 2178"/>
                  <a:gd name="T55" fmla="*/ 1884 h 2196"/>
                  <a:gd name="T56" fmla="*/ 114 w 2178"/>
                  <a:gd name="T57" fmla="*/ 1866 h 2196"/>
                  <a:gd name="T58" fmla="*/ 228 w 2178"/>
                  <a:gd name="T59" fmla="*/ 1836 h 2196"/>
                  <a:gd name="T60" fmla="*/ 336 w 2178"/>
                  <a:gd name="T61" fmla="*/ 1800 h 2196"/>
                  <a:gd name="T62" fmla="*/ 438 w 2178"/>
                  <a:gd name="T63" fmla="*/ 1758 h 2196"/>
                  <a:gd name="T64" fmla="*/ 516 w 2178"/>
                  <a:gd name="T65" fmla="*/ 1722 h 2196"/>
                  <a:gd name="T66" fmla="*/ 570 w 2178"/>
                  <a:gd name="T67" fmla="*/ 1686 h 2196"/>
                  <a:gd name="T68" fmla="*/ 636 w 2178"/>
                  <a:gd name="T69" fmla="*/ 1614 h 2196"/>
                  <a:gd name="T70" fmla="*/ 684 w 2178"/>
                  <a:gd name="T71" fmla="*/ 1524 h 2196"/>
                  <a:gd name="T72" fmla="*/ 714 w 2178"/>
                  <a:gd name="T73" fmla="*/ 1428 h 2196"/>
                  <a:gd name="T74" fmla="*/ 732 w 2178"/>
                  <a:gd name="T75" fmla="*/ 1320 h 2196"/>
                  <a:gd name="T76" fmla="*/ 738 w 2178"/>
                  <a:gd name="T77" fmla="*/ 1206 h 2196"/>
                  <a:gd name="T78" fmla="*/ 738 w 2178"/>
                  <a:gd name="T79" fmla="*/ 1092 h 2196"/>
                  <a:gd name="T80" fmla="*/ 738 w 2178"/>
                  <a:gd name="T81" fmla="*/ 984 h 2196"/>
                  <a:gd name="T82" fmla="*/ 738 w 2178"/>
                  <a:gd name="T83" fmla="*/ 876 h 2196"/>
                  <a:gd name="T84" fmla="*/ 744 w 2178"/>
                  <a:gd name="T85" fmla="*/ 786 h 2196"/>
                  <a:gd name="T86" fmla="*/ 750 w 2178"/>
                  <a:gd name="T87" fmla="*/ 690 h 2196"/>
                  <a:gd name="T88" fmla="*/ 750 w 2178"/>
                  <a:gd name="T89" fmla="*/ 594 h 2196"/>
                  <a:gd name="T90" fmla="*/ 756 w 2178"/>
                  <a:gd name="T91" fmla="*/ 486 h 2196"/>
                  <a:gd name="T92" fmla="*/ 774 w 2178"/>
                  <a:gd name="T93" fmla="*/ 378 h 2196"/>
                  <a:gd name="T94" fmla="*/ 798 w 2178"/>
                  <a:gd name="T95" fmla="*/ 282 h 2196"/>
                  <a:gd name="T96" fmla="*/ 834 w 2178"/>
                  <a:gd name="T97" fmla="*/ 192 h 2196"/>
                  <a:gd name="T98" fmla="*/ 894 w 2178"/>
                  <a:gd name="T99" fmla="*/ 120 h 2196"/>
                  <a:gd name="T100" fmla="*/ 972 w 2178"/>
                  <a:gd name="T101" fmla="*/ 60 h 2196"/>
                  <a:gd name="T102" fmla="*/ 1068 w 2178"/>
                  <a:gd name="T103" fmla="*/ 24 h 2196"/>
                  <a:gd name="T104" fmla="*/ 1182 w 2178"/>
                  <a:gd name="T105" fmla="*/ 6 h 2196"/>
                  <a:gd name="T106" fmla="*/ 1296 w 2178"/>
                  <a:gd name="T107"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8" h="2196">
                    <a:moveTo>
                      <a:pt x="1296" y="0"/>
                    </a:moveTo>
                    <a:lnTo>
                      <a:pt x="1416" y="6"/>
                    </a:lnTo>
                    <a:lnTo>
                      <a:pt x="1524" y="24"/>
                    </a:lnTo>
                    <a:lnTo>
                      <a:pt x="1626" y="48"/>
                    </a:lnTo>
                    <a:lnTo>
                      <a:pt x="1710" y="78"/>
                    </a:lnTo>
                    <a:lnTo>
                      <a:pt x="1842" y="150"/>
                    </a:lnTo>
                    <a:lnTo>
                      <a:pt x="1950" y="240"/>
                    </a:lnTo>
                    <a:lnTo>
                      <a:pt x="2040" y="342"/>
                    </a:lnTo>
                    <a:lnTo>
                      <a:pt x="2100" y="456"/>
                    </a:lnTo>
                    <a:lnTo>
                      <a:pt x="2148" y="582"/>
                    </a:lnTo>
                    <a:lnTo>
                      <a:pt x="2172" y="714"/>
                    </a:lnTo>
                    <a:lnTo>
                      <a:pt x="2178" y="846"/>
                    </a:lnTo>
                    <a:lnTo>
                      <a:pt x="2166" y="984"/>
                    </a:lnTo>
                    <a:lnTo>
                      <a:pt x="2136" y="1122"/>
                    </a:lnTo>
                    <a:lnTo>
                      <a:pt x="2100" y="1260"/>
                    </a:lnTo>
                    <a:lnTo>
                      <a:pt x="2040" y="1392"/>
                    </a:lnTo>
                    <a:lnTo>
                      <a:pt x="1974" y="1518"/>
                    </a:lnTo>
                    <a:lnTo>
                      <a:pt x="1896" y="1638"/>
                    </a:lnTo>
                    <a:lnTo>
                      <a:pt x="1812" y="1746"/>
                    </a:lnTo>
                    <a:lnTo>
                      <a:pt x="1638" y="1914"/>
                    </a:lnTo>
                    <a:lnTo>
                      <a:pt x="1458" y="2040"/>
                    </a:lnTo>
                    <a:lnTo>
                      <a:pt x="1272" y="2130"/>
                    </a:lnTo>
                    <a:lnTo>
                      <a:pt x="1080" y="2184"/>
                    </a:lnTo>
                    <a:lnTo>
                      <a:pt x="882" y="2196"/>
                    </a:lnTo>
                    <a:lnTo>
                      <a:pt x="672" y="2172"/>
                    </a:lnTo>
                    <a:lnTo>
                      <a:pt x="456" y="2112"/>
                    </a:lnTo>
                    <a:lnTo>
                      <a:pt x="234" y="2016"/>
                    </a:lnTo>
                    <a:lnTo>
                      <a:pt x="0" y="1884"/>
                    </a:lnTo>
                    <a:lnTo>
                      <a:pt x="114" y="1866"/>
                    </a:lnTo>
                    <a:lnTo>
                      <a:pt x="228" y="1836"/>
                    </a:lnTo>
                    <a:lnTo>
                      <a:pt x="336" y="1800"/>
                    </a:lnTo>
                    <a:lnTo>
                      <a:pt x="438" y="1758"/>
                    </a:lnTo>
                    <a:lnTo>
                      <a:pt x="516" y="1722"/>
                    </a:lnTo>
                    <a:lnTo>
                      <a:pt x="570" y="1686"/>
                    </a:lnTo>
                    <a:lnTo>
                      <a:pt x="636" y="1614"/>
                    </a:lnTo>
                    <a:lnTo>
                      <a:pt x="684" y="1524"/>
                    </a:lnTo>
                    <a:lnTo>
                      <a:pt x="714" y="1428"/>
                    </a:lnTo>
                    <a:lnTo>
                      <a:pt x="732" y="1320"/>
                    </a:lnTo>
                    <a:lnTo>
                      <a:pt x="738" y="1206"/>
                    </a:lnTo>
                    <a:lnTo>
                      <a:pt x="738" y="1092"/>
                    </a:lnTo>
                    <a:lnTo>
                      <a:pt x="738" y="984"/>
                    </a:lnTo>
                    <a:lnTo>
                      <a:pt x="738" y="876"/>
                    </a:lnTo>
                    <a:lnTo>
                      <a:pt x="744" y="786"/>
                    </a:lnTo>
                    <a:lnTo>
                      <a:pt x="750" y="690"/>
                    </a:lnTo>
                    <a:lnTo>
                      <a:pt x="750" y="594"/>
                    </a:lnTo>
                    <a:lnTo>
                      <a:pt x="756" y="486"/>
                    </a:lnTo>
                    <a:lnTo>
                      <a:pt x="774" y="378"/>
                    </a:lnTo>
                    <a:lnTo>
                      <a:pt x="798" y="282"/>
                    </a:lnTo>
                    <a:lnTo>
                      <a:pt x="834" y="192"/>
                    </a:lnTo>
                    <a:lnTo>
                      <a:pt x="894" y="120"/>
                    </a:lnTo>
                    <a:lnTo>
                      <a:pt x="972" y="60"/>
                    </a:lnTo>
                    <a:lnTo>
                      <a:pt x="1068" y="24"/>
                    </a:lnTo>
                    <a:lnTo>
                      <a:pt x="1182" y="6"/>
                    </a:lnTo>
                    <a:lnTo>
                      <a:pt x="1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dirty="0">
                  <a:solidFill>
                    <a:srgbClr val="000000"/>
                  </a:solidFill>
                </a:endParaRPr>
              </a:p>
            </p:txBody>
          </p:sp>
          <p:sp>
            <p:nvSpPr>
              <p:cNvPr id="97" name="Freeform 54">
                <a:extLst>
                  <a:ext uri="{FF2B5EF4-FFF2-40B4-BE49-F238E27FC236}">
                    <a16:creationId xmlns:a16="http://schemas.microsoft.com/office/drawing/2014/main" id="{37317375-9D17-4B19-AF05-9A619F7BB745}"/>
                  </a:ext>
                </a:extLst>
              </p:cNvPr>
              <p:cNvSpPr>
                <a:spLocks/>
              </p:cNvSpPr>
              <p:nvPr/>
            </p:nvSpPr>
            <p:spPr bwMode="auto">
              <a:xfrm>
                <a:off x="12850813" y="-6270625"/>
                <a:ext cx="1104900" cy="1143000"/>
              </a:xfrm>
              <a:custGeom>
                <a:avLst/>
                <a:gdLst>
                  <a:gd name="T0" fmla="*/ 546 w 696"/>
                  <a:gd name="T1" fmla="*/ 0 h 720"/>
                  <a:gd name="T2" fmla="*/ 594 w 696"/>
                  <a:gd name="T3" fmla="*/ 6 h 720"/>
                  <a:gd name="T4" fmla="*/ 594 w 696"/>
                  <a:gd name="T5" fmla="*/ 6 h 720"/>
                  <a:gd name="T6" fmla="*/ 648 w 696"/>
                  <a:gd name="T7" fmla="*/ 24 h 720"/>
                  <a:gd name="T8" fmla="*/ 684 w 696"/>
                  <a:gd name="T9" fmla="*/ 66 h 720"/>
                  <a:gd name="T10" fmla="*/ 696 w 696"/>
                  <a:gd name="T11" fmla="*/ 126 h 720"/>
                  <a:gd name="T12" fmla="*/ 672 w 696"/>
                  <a:gd name="T13" fmla="*/ 180 h 720"/>
                  <a:gd name="T14" fmla="*/ 630 w 696"/>
                  <a:gd name="T15" fmla="*/ 216 h 720"/>
                  <a:gd name="T16" fmla="*/ 576 w 696"/>
                  <a:gd name="T17" fmla="*/ 222 h 720"/>
                  <a:gd name="T18" fmla="*/ 558 w 696"/>
                  <a:gd name="T19" fmla="*/ 222 h 720"/>
                  <a:gd name="T20" fmla="*/ 546 w 696"/>
                  <a:gd name="T21" fmla="*/ 222 h 720"/>
                  <a:gd name="T22" fmla="*/ 438 w 696"/>
                  <a:gd name="T23" fmla="*/ 240 h 720"/>
                  <a:gd name="T24" fmla="*/ 348 w 696"/>
                  <a:gd name="T25" fmla="*/ 282 h 720"/>
                  <a:gd name="T26" fmla="*/ 282 w 696"/>
                  <a:gd name="T27" fmla="*/ 348 h 720"/>
                  <a:gd name="T28" fmla="*/ 234 w 696"/>
                  <a:gd name="T29" fmla="*/ 432 h 720"/>
                  <a:gd name="T30" fmla="*/ 222 w 696"/>
                  <a:gd name="T31" fmla="*/ 522 h 720"/>
                  <a:gd name="T32" fmla="*/ 222 w 696"/>
                  <a:gd name="T33" fmla="*/ 552 h 720"/>
                  <a:gd name="T34" fmla="*/ 228 w 696"/>
                  <a:gd name="T35" fmla="*/ 582 h 720"/>
                  <a:gd name="T36" fmla="*/ 228 w 696"/>
                  <a:gd name="T37" fmla="*/ 642 h 720"/>
                  <a:gd name="T38" fmla="*/ 198 w 696"/>
                  <a:gd name="T39" fmla="*/ 690 h 720"/>
                  <a:gd name="T40" fmla="*/ 144 w 696"/>
                  <a:gd name="T41" fmla="*/ 720 h 720"/>
                  <a:gd name="T42" fmla="*/ 120 w 696"/>
                  <a:gd name="T43" fmla="*/ 720 h 720"/>
                  <a:gd name="T44" fmla="*/ 72 w 696"/>
                  <a:gd name="T45" fmla="*/ 714 h 720"/>
                  <a:gd name="T46" fmla="*/ 36 w 696"/>
                  <a:gd name="T47" fmla="*/ 684 h 720"/>
                  <a:gd name="T48" fmla="*/ 12 w 696"/>
                  <a:gd name="T49" fmla="*/ 636 h 720"/>
                  <a:gd name="T50" fmla="*/ 0 w 696"/>
                  <a:gd name="T51" fmla="*/ 522 h 720"/>
                  <a:gd name="T52" fmla="*/ 12 w 696"/>
                  <a:gd name="T53" fmla="*/ 402 h 720"/>
                  <a:gd name="T54" fmla="*/ 54 w 696"/>
                  <a:gd name="T55" fmla="*/ 294 h 720"/>
                  <a:gd name="T56" fmla="*/ 120 w 696"/>
                  <a:gd name="T57" fmla="*/ 198 h 720"/>
                  <a:gd name="T58" fmla="*/ 204 w 696"/>
                  <a:gd name="T59" fmla="*/ 114 h 720"/>
                  <a:gd name="T60" fmla="*/ 306 w 696"/>
                  <a:gd name="T61" fmla="*/ 54 h 720"/>
                  <a:gd name="T62" fmla="*/ 420 w 696"/>
                  <a:gd name="T63" fmla="*/ 18 h 720"/>
                  <a:gd name="T64" fmla="*/ 546 w 696"/>
                  <a:gd name="T6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720">
                    <a:moveTo>
                      <a:pt x="546" y="0"/>
                    </a:moveTo>
                    <a:lnTo>
                      <a:pt x="594" y="6"/>
                    </a:lnTo>
                    <a:lnTo>
                      <a:pt x="594" y="6"/>
                    </a:lnTo>
                    <a:lnTo>
                      <a:pt x="648" y="24"/>
                    </a:lnTo>
                    <a:lnTo>
                      <a:pt x="684" y="66"/>
                    </a:lnTo>
                    <a:lnTo>
                      <a:pt x="696" y="126"/>
                    </a:lnTo>
                    <a:lnTo>
                      <a:pt x="672" y="180"/>
                    </a:lnTo>
                    <a:lnTo>
                      <a:pt x="630" y="216"/>
                    </a:lnTo>
                    <a:lnTo>
                      <a:pt x="576" y="222"/>
                    </a:lnTo>
                    <a:lnTo>
                      <a:pt x="558" y="222"/>
                    </a:lnTo>
                    <a:lnTo>
                      <a:pt x="546" y="222"/>
                    </a:lnTo>
                    <a:lnTo>
                      <a:pt x="438" y="240"/>
                    </a:lnTo>
                    <a:lnTo>
                      <a:pt x="348" y="282"/>
                    </a:lnTo>
                    <a:lnTo>
                      <a:pt x="282" y="348"/>
                    </a:lnTo>
                    <a:lnTo>
                      <a:pt x="234" y="432"/>
                    </a:lnTo>
                    <a:lnTo>
                      <a:pt x="222" y="522"/>
                    </a:lnTo>
                    <a:lnTo>
                      <a:pt x="222" y="552"/>
                    </a:lnTo>
                    <a:lnTo>
                      <a:pt x="228" y="582"/>
                    </a:lnTo>
                    <a:lnTo>
                      <a:pt x="228" y="642"/>
                    </a:lnTo>
                    <a:lnTo>
                      <a:pt x="198" y="690"/>
                    </a:lnTo>
                    <a:lnTo>
                      <a:pt x="144" y="720"/>
                    </a:lnTo>
                    <a:lnTo>
                      <a:pt x="120" y="720"/>
                    </a:lnTo>
                    <a:lnTo>
                      <a:pt x="72" y="714"/>
                    </a:lnTo>
                    <a:lnTo>
                      <a:pt x="36" y="684"/>
                    </a:lnTo>
                    <a:lnTo>
                      <a:pt x="12" y="636"/>
                    </a:lnTo>
                    <a:lnTo>
                      <a:pt x="0" y="522"/>
                    </a:lnTo>
                    <a:lnTo>
                      <a:pt x="12" y="402"/>
                    </a:lnTo>
                    <a:lnTo>
                      <a:pt x="54" y="294"/>
                    </a:lnTo>
                    <a:lnTo>
                      <a:pt x="120" y="198"/>
                    </a:lnTo>
                    <a:lnTo>
                      <a:pt x="204" y="114"/>
                    </a:lnTo>
                    <a:lnTo>
                      <a:pt x="306" y="54"/>
                    </a:lnTo>
                    <a:lnTo>
                      <a:pt x="420" y="18"/>
                    </a:lnTo>
                    <a:lnTo>
                      <a:pt x="5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00" name="Freeform 55">
                <a:extLst>
                  <a:ext uri="{FF2B5EF4-FFF2-40B4-BE49-F238E27FC236}">
                    <a16:creationId xmlns:a16="http://schemas.microsoft.com/office/drawing/2014/main" id="{D3E65D68-45E0-4FF4-93A8-6BBF14F20B0C}"/>
                  </a:ext>
                </a:extLst>
              </p:cNvPr>
              <p:cNvSpPr>
                <a:spLocks/>
              </p:cNvSpPr>
              <p:nvPr/>
            </p:nvSpPr>
            <p:spPr bwMode="auto">
              <a:xfrm>
                <a:off x="13498513" y="-10271125"/>
                <a:ext cx="1733550" cy="4352925"/>
              </a:xfrm>
              <a:custGeom>
                <a:avLst/>
                <a:gdLst>
                  <a:gd name="T0" fmla="*/ 972 w 1092"/>
                  <a:gd name="T1" fmla="*/ 0 h 2742"/>
                  <a:gd name="T2" fmla="*/ 1026 w 1092"/>
                  <a:gd name="T3" fmla="*/ 6 h 2742"/>
                  <a:gd name="T4" fmla="*/ 1068 w 1092"/>
                  <a:gd name="T5" fmla="*/ 48 h 2742"/>
                  <a:gd name="T6" fmla="*/ 1092 w 1092"/>
                  <a:gd name="T7" fmla="*/ 96 h 2742"/>
                  <a:gd name="T8" fmla="*/ 1080 w 1092"/>
                  <a:gd name="T9" fmla="*/ 156 h 2742"/>
                  <a:gd name="T10" fmla="*/ 1044 w 1092"/>
                  <a:gd name="T11" fmla="*/ 198 h 2742"/>
                  <a:gd name="T12" fmla="*/ 954 w 1092"/>
                  <a:gd name="T13" fmla="*/ 282 h 2742"/>
                  <a:gd name="T14" fmla="*/ 882 w 1092"/>
                  <a:gd name="T15" fmla="*/ 378 h 2742"/>
                  <a:gd name="T16" fmla="*/ 834 w 1092"/>
                  <a:gd name="T17" fmla="*/ 486 h 2742"/>
                  <a:gd name="T18" fmla="*/ 798 w 1092"/>
                  <a:gd name="T19" fmla="*/ 612 h 2742"/>
                  <a:gd name="T20" fmla="*/ 780 w 1092"/>
                  <a:gd name="T21" fmla="*/ 744 h 2742"/>
                  <a:gd name="T22" fmla="*/ 774 w 1092"/>
                  <a:gd name="T23" fmla="*/ 894 h 2742"/>
                  <a:gd name="T24" fmla="*/ 786 w 1092"/>
                  <a:gd name="T25" fmla="*/ 1122 h 2742"/>
                  <a:gd name="T26" fmla="*/ 804 w 1092"/>
                  <a:gd name="T27" fmla="*/ 1362 h 2742"/>
                  <a:gd name="T28" fmla="*/ 828 w 1092"/>
                  <a:gd name="T29" fmla="*/ 1608 h 2742"/>
                  <a:gd name="T30" fmla="*/ 834 w 1092"/>
                  <a:gd name="T31" fmla="*/ 1842 h 2742"/>
                  <a:gd name="T32" fmla="*/ 834 w 1092"/>
                  <a:gd name="T33" fmla="*/ 1968 h 2742"/>
                  <a:gd name="T34" fmla="*/ 822 w 1092"/>
                  <a:gd name="T35" fmla="*/ 2082 h 2742"/>
                  <a:gd name="T36" fmla="*/ 798 w 1092"/>
                  <a:gd name="T37" fmla="*/ 2202 h 2742"/>
                  <a:gd name="T38" fmla="*/ 762 w 1092"/>
                  <a:gd name="T39" fmla="*/ 2310 h 2742"/>
                  <a:gd name="T40" fmla="*/ 708 w 1092"/>
                  <a:gd name="T41" fmla="*/ 2412 h 2742"/>
                  <a:gd name="T42" fmla="*/ 642 w 1092"/>
                  <a:gd name="T43" fmla="*/ 2508 h 2742"/>
                  <a:gd name="T44" fmla="*/ 552 w 1092"/>
                  <a:gd name="T45" fmla="*/ 2592 h 2742"/>
                  <a:gd name="T46" fmla="*/ 444 w 1092"/>
                  <a:gd name="T47" fmla="*/ 2658 h 2742"/>
                  <a:gd name="T48" fmla="*/ 336 w 1092"/>
                  <a:gd name="T49" fmla="*/ 2700 h 2742"/>
                  <a:gd name="T50" fmla="*/ 222 w 1092"/>
                  <a:gd name="T51" fmla="*/ 2730 h 2742"/>
                  <a:gd name="T52" fmla="*/ 120 w 1092"/>
                  <a:gd name="T53" fmla="*/ 2742 h 2742"/>
                  <a:gd name="T54" fmla="*/ 108 w 1092"/>
                  <a:gd name="T55" fmla="*/ 2742 h 2742"/>
                  <a:gd name="T56" fmla="*/ 54 w 1092"/>
                  <a:gd name="T57" fmla="*/ 2730 h 2742"/>
                  <a:gd name="T58" fmla="*/ 18 w 1092"/>
                  <a:gd name="T59" fmla="*/ 2694 h 2742"/>
                  <a:gd name="T60" fmla="*/ 0 w 1092"/>
                  <a:gd name="T61" fmla="*/ 2640 h 2742"/>
                  <a:gd name="T62" fmla="*/ 6 w 1092"/>
                  <a:gd name="T63" fmla="*/ 2586 h 2742"/>
                  <a:gd name="T64" fmla="*/ 42 w 1092"/>
                  <a:gd name="T65" fmla="*/ 2544 h 2742"/>
                  <a:gd name="T66" fmla="*/ 96 w 1092"/>
                  <a:gd name="T67" fmla="*/ 2520 h 2742"/>
                  <a:gd name="T68" fmla="*/ 186 w 1092"/>
                  <a:gd name="T69" fmla="*/ 2508 h 2742"/>
                  <a:gd name="T70" fmla="*/ 270 w 1092"/>
                  <a:gd name="T71" fmla="*/ 2490 h 2742"/>
                  <a:gd name="T72" fmla="*/ 342 w 1092"/>
                  <a:gd name="T73" fmla="*/ 2466 h 2742"/>
                  <a:gd name="T74" fmla="*/ 438 w 1092"/>
                  <a:gd name="T75" fmla="*/ 2400 h 2742"/>
                  <a:gd name="T76" fmla="*/ 510 w 1092"/>
                  <a:gd name="T77" fmla="*/ 2322 h 2742"/>
                  <a:gd name="T78" fmla="*/ 558 w 1092"/>
                  <a:gd name="T79" fmla="*/ 2226 h 2742"/>
                  <a:gd name="T80" fmla="*/ 594 w 1092"/>
                  <a:gd name="T81" fmla="*/ 2112 h 2742"/>
                  <a:gd name="T82" fmla="*/ 612 w 1092"/>
                  <a:gd name="T83" fmla="*/ 1986 h 2742"/>
                  <a:gd name="T84" fmla="*/ 618 w 1092"/>
                  <a:gd name="T85" fmla="*/ 1842 h 2742"/>
                  <a:gd name="T86" fmla="*/ 606 w 1092"/>
                  <a:gd name="T87" fmla="*/ 1620 h 2742"/>
                  <a:gd name="T88" fmla="*/ 588 w 1092"/>
                  <a:gd name="T89" fmla="*/ 1386 h 2742"/>
                  <a:gd name="T90" fmla="*/ 564 w 1092"/>
                  <a:gd name="T91" fmla="*/ 1140 h 2742"/>
                  <a:gd name="T92" fmla="*/ 558 w 1092"/>
                  <a:gd name="T93" fmla="*/ 894 h 2742"/>
                  <a:gd name="T94" fmla="*/ 558 w 1092"/>
                  <a:gd name="T95" fmla="*/ 750 h 2742"/>
                  <a:gd name="T96" fmla="*/ 576 w 1092"/>
                  <a:gd name="T97" fmla="*/ 612 h 2742"/>
                  <a:gd name="T98" fmla="*/ 606 w 1092"/>
                  <a:gd name="T99" fmla="*/ 480 h 2742"/>
                  <a:gd name="T100" fmla="*/ 648 w 1092"/>
                  <a:gd name="T101" fmla="*/ 348 h 2742"/>
                  <a:gd name="T102" fmla="*/ 714 w 1092"/>
                  <a:gd name="T103" fmla="*/ 228 h 2742"/>
                  <a:gd name="T104" fmla="*/ 804 w 1092"/>
                  <a:gd name="T105" fmla="*/ 120 h 2742"/>
                  <a:gd name="T106" fmla="*/ 918 w 1092"/>
                  <a:gd name="T107" fmla="*/ 18 h 2742"/>
                  <a:gd name="T108" fmla="*/ 972 w 1092"/>
                  <a:gd name="T109" fmla="*/ 0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2" h="2742">
                    <a:moveTo>
                      <a:pt x="972" y="0"/>
                    </a:moveTo>
                    <a:lnTo>
                      <a:pt x="1026" y="6"/>
                    </a:lnTo>
                    <a:lnTo>
                      <a:pt x="1068" y="48"/>
                    </a:lnTo>
                    <a:lnTo>
                      <a:pt x="1092" y="96"/>
                    </a:lnTo>
                    <a:lnTo>
                      <a:pt x="1080" y="156"/>
                    </a:lnTo>
                    <a:lnTo>
                      <a:pt x="1044" y="198"/>
                    </a:lnTo>
                    <a:lnTo>
                      <a:pt x="954" y="282"/>
                    </a:lnTo>
                    <a:lnTo>
                      <a:pt x="882" y="378"/>
                    </a:lnTo>
                    <a:lnTo>
                      <a:pt x="834" y="486"/>
                    </a:lnTo>
                    <a:lnTo>
                      <a:pt x="798" y="612"/>
                    </a:lnTo>
                    <a:lnTo>
                      <a:pt x="780" y="744"/>
                    </a:lnTo>
                    <a:lnTo>
                      <a:pt x="774" y="894"/>
                    </a:lnTo>
                    <a:lnTo>
                      <a:pt x="786" y="1122"/>
                    </a:lnTo>
                    <a:lnTo>
                      <a:pt x="804" y="1362"/>
                    </a:lnTo>
                    <a:lnTo>
                      <a:pt x="828" y="1608"/>
                    </a:lnTo>
                    <a:lnTo>
                      <a:pt x="834" y="1842"/>
                    </a:lnTo>
                    <a:lnTo>
                      <a:pt x="834" y="1968"/>
                    </a:lnTo>
                    <a:lnTo>
                      <a:pt x="822" y="2082"/>
                    </a:lnTo>
                    <a:lnTo>
                      <a:pt x="798" y="2202"/>
                    </a:lnTo>
                    <a:lnTo>
                      <a:pt x="762" y="2310"/>
                    </a:lnTo>
                    <a:lnTo>
                      <a:pt x="708" y="2412"/>
                    </a:lnTo>
                    <a:lnTo>
                      <a:pt x="642" y="2508"/>
                    </a:lnTo>
                    <a:lnTo>
                      <a:pt x="552" y="2592"/>
                    </a:lnTo>
                    <a:lnTo>
                      <a:pt x="444" y="2658"/>
                    </a:lnTo>
                    <a:lnTo>
                      <a:pt x="336" y="2700"/>
                    </a:lnTo>
                    <a:lnTo>
                      <a:pt x="222" y="2730"/>
                    </a:lnTo>
                    <a:lnTo>
                      <a:pt x="120" y="2742"/>
                    </a:lnTo>
                    <a:lnTo>
                      <a:pt x="108" y="2742"/>
                    </a:lnTo>
                    <a:lnTo>
                      <a:pt x="54" y="2730"/>
                    </a:lnTo>
                    <a:lnTo>
                      <a:pt x="18" y="2694"/>
                    </a:lnTo>
                    <a:lnTo>
                      <a:pt x="0" y="2640"/>
                    </a:lnTo>
                    <a:lnTo>
                      <a:pt x="6" y="2586"/>
                    </a:lnTo>
                    <a:lnTo>
                      <a:pt x="42" y="2544"/>
                    </a:lnTo>
                    <a:lnTo>
                      <a:pt x="96" y="2520"/>
                    </a:lnTo>
                    <a:lnTo>
                      <a:pt x="186" y="2508"/>
                    </a:lnTo>
                    <a:lnTo>
                      <a:pt x="270" y="2490"/>
                    </a:lnTo>
                    <a:lnTo>
                      <a:pt x="342" y="2466"/>
                    </a:lnTo>
                    <a:lnTo>
                      <a:pt x="438" y="2400"/>
                    </a:lnTo>
                    <a:lnTo>
                      <a:pt x="510" y="2322"/>
                    </a:lnTo>
                    <a:lnTo>
                      <a:pt x="558" y="2226"/>
                    </a:lnTo>
                    <a:lnTo>
                      <a:pt x="594" y="2112"/>
                    </a:lnTo>
                    <a:lnTo>
                      <a:pt x="612" y="1986"/>
                    </a:lnTo>
                    <a:lnTo>
                      <a:pt x="618" y="1842"/>
                    </a:lnTo>
                    <a:lnTo>
                      <a:pt x="606" y="1620"/>
                    </a:lnTo>
                    <a:lnTo>
                      <a:pt x="588" y="1386"/>
                    </a:lnTo>
                    <a:lnTo>
                      <a:pt x="564" y="1140"/>
                    </a:lnTo>
                    <a:lnTo>
                      <a:pt x="558" y="894"/>
                    </a:lnTo>
                    <a:lnTo>
                      <a:pt x="558" y="750"/>
                    </a:lnTo>
                    <a:lnTo>
                      <a:pt x="576" y="612"/>
                    </a:lnTo>
                    <a:lnTo>
                      <a:pt x="606" y="480"/>
                    </a:lnTo>
                    <a:lnTo>
                      <a:pt x="648" y="348"/>
                    </a:lnTo>
                    <a:lnTo>
                      <a:pt x="714" y="228"/>
                    </a:lnTo>
                    <a:lnTo>
                      <a:pt x="804" y="120"/>
                    </a:lnTo>
                    <a:lnTo>
                      <a:pt x="918" y="18"/>
                    </a:lnTo>
                    <a:lnTo>
                      <a:pt x="9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grpSp>
      </p:grpSp>
      <p:grpSp>
        <p:nvGrpSpPr>
          <p:cNvPr id="34" name="Groep 33">
            <a:extLst>
              <a:ext uri="{FF2B5EF4-FFF2-40B4-BE49-F238E27FC236}">
                <a16:creationId xmlns:a16="http://schemas.microsoft.com/office/drawing/2014/main" id="{87498782-5190-43F4-9433-80D043EC272E}"/>
              </a:ext>
            </a:extLst>
          </p:cNvPr>
          <p:cNvGrpSpPr/>
          <p:nvPr/>
        </p:nvGrpSpPr>
        <p:grpSpPr>
          <a:xfrm>
            <a:off x="6112440" y="2623950"/>
            <a:ext cx="379489" cy="379637"/>
            <a:chOff x="8153022" y="2761307"/>
            <a:chExt cx="506183" cy="506183"/>
          </a:xfrm>
        </p:grpSpPr>
        <p:sp>
          <p:nvSpPr>
            <p:cNvPr id="68" name="Ovaal 67">
              <a:extLst>
                <a:ext uri="{FF2B5EF4-FFF2-40B4-BE49-F238E27FC236}">
                  <a16:creationId xmlns:a16="http://schemas.microsoft.com/office/drawing/2014/main" id="{A762BCC9-EF9D-41F5-A915-8FDDC6EBD496}"/>
                </a:ext>
              </a:extLst>
            </p:cNvPr>
            <p:cNvSpPr/>
            <p:nvPr/>
          </p:nvSpPr>
          <p:spPr>
            <a:xfrm>
              <a:off x="8153022" y="2761307"/>
              <a:ext cx="506183" cy="50618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pic>
          <p:nvPicPr>
            <p:cNvPr id="32" name="Afbeelding 31">
              <a:extLst>
                <a:ext uri="{FF2B5EF4-FFF2-40B4-BE49-F238E27FC236}">
                  <a16:creationId xmlns:a16="http://schemas.microsoft.com/office/drawing/2014/main" id="{6B1CACEB-18E2-4FBE-B236-016AE5240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562" y="2930139"/>
              <a:ext cx="275102" cy="168519"/>
            </a:xfrm>
            <a:prstGeom prst="rect">
              <a:avLst/>
            </a:prstGeom>
          </p:spPr>
        </p:pic>
      </p:grpSp>
      <p:pic>
        <p:nvPicPr>
          <p:cNvPr id="36" name="Afbeelding 35">
            <a:extLst>
              <a:ext uri="{FF2B5EF4-FFF2-40B4-BE49-F238E27FC236}">
                <a16:creationId xmlns:a16="http://schemas.microsoft.com/office/drawing/2014/main" id="{B20F32CB-8D66-4F9B-8A5A-B8B4BCFC5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0946" y="2255485"/>
            <a:ext cx="336409" cy="206156"/>
          </a:xfrm>
          <a:prstGeom prst="rect">
            <a:avLst/>
          </a:prstGeom>
        </p:spPr>
      </p:pic>
      <p:grpSp>
        <p:nvGrpSpPr>
          <p:cNvPr id="89" name="Groep 88">
            <a:extLst>
              <a:ext uri="{FF2B5EF4-FFF2-40B4-BE49-F238E27FC236}">
                <a16:creationId xmlns:a16="http://schemas.microsoft.com/office/drawing/2014/main" id="{E6132B2E-318A-4896-94FE-3FB65EDCC3C1}"/>
              </a:ext>
            </a:extLst>
          </p:cNvPr>
          <p:cNvGrpSpPr/>
          <p:nvPr/>
        </p:nvGrpSpPr>
        <p:grpSpPr>
          <a:xfrm>
            <a:off x="4248779" y="3955358"/>
            <a:ext cx="620649" cy="667063"/>
            <a:chOff x="2517775" y="1220788"/>
            <a:chExt cx="4056063" cy="4357687"/>
          </a:xfrm>
          <a:solidFill>
            <a:schemeClr val="accent1"/>
          </a:solidFill>
        </p:grpSpPr>
        <p:sp>
          <p:nvSpPr>
            <p:cNvPr id="90" name="Freeform 5">
              <a:extLst>
                <a:ext uri="{FF2B5EF4-FFF2-40B4-BE49-F238E27FC236}">
                  <a16:creationId xmlns:a16="http://schemas.microsoft.com/office/drawing/2014/main" id="{B4F850BB-1D7A-4C3F-BF1A-8DCDCB545091}"/>
                </a:ext>
              </a:extLst>
            </p:cNvPr>
            <p:cNvSpPr>
              <a:spLocks/>
            </p:cNvSpPr>
            <p:nvPr/>
          </p:nvSpPr>
          <p:spPr bwMode="auto">
            <a:xfrm>
              <a:off x="3009900" y="1919288"/>
              <a:ext cx="3159125" cy="2571750"/>
            </a:xfrm>
            <a:custGeom>
              <a:avLst/>
              <a:gdLst>
                <a:gd name="T0" fmla="*/ 987 w 1265"/>
                <a:gd name="T1" fmla="*/ 233 h 1029"/>
                <a:gd name="T2" fmla="*/ 910 w 1265"/>
                <a:gd name="T3" fmla="*/ 731 h 1029"/>
                <a:gd name="T4" fmla="*/ 724 w 1265"/>
                <a:gd name="T5" fmla="*/ 651 h 1029"/>
                <a:gd name="T6" fmla="*/ 597 w 1265"/>
                <a:gd name="T7" fmla="*/ 667 h 1029"/>
                <a:gd name="T8" fmla="*/ 516 w 1265"/>
                <a:gd name="T9" fmla="*/ 565 h 1029"/>
                <a:gd name="T10" fmla="*/ 463 w 1265"/>
                <a:gd name="T11" fmla="*/ 675 h 1029"/>
                <a:gd name="T12" fmla="*/ 601 w 1265"/>
                <a:gd name="T13" fmla="*/ 721 h 1029"/>
                <a:gd name="T14" fmla="*/ 232 w 1265"/>
                <a:gd name="T15" fmla="*/ 811 h 1029"/>
                <a:gd name="T16" fmla="*/ 224 w 1265"/>
                <a:gd name="T17" fmla="*/ 781 h 1029"/>
                <a:gd name="T18" fmla="*/ 42 w 1265"/>
                <a:gd name="T19" fmla="*/ 43 h 1029"/>
                <a:gd name="T20" fmla="*/ 45 w 1265"/>
                <a:gd name="T21" fmla="*/ 48 h 1029"/>
                <a:gd name="T22" fmla="*/ 47 w 1265"/>
                <a:gd name="T23" fmla="*/ 55 h 1029"/>
                <a:gd name="T24" fmla="*/ 49 w 1265"/>
                <a:gd name="T25" fmla="*/ 62 h 1029"/>
                <a:gd name="T26" fmla="*/ 51 w 1265"/>
                <a:gd name="T27" fmla="*/ 69 h 1029"/>
                <a:gd name="T28" fmla="*/ 52 w 1265"/>
                <a:gd name="T29" fmla="*/ 77 h 1029"/>
                <a:gd name="T30" fmla="*/ 53 w 1265"/>
                <a:gd name="T31" fmla="*/ 85 h 1029"/>
                <a:gd name="T32" fmla="*/ 53 w 1265"/>
                <a:gd name="T33" fmla="*/ 93 h 1029"/>
                <a:gd name="T34" fmla="*/ 53 w 1265"/>
                <a:gd name="T35" fmla="*/ 99 h 1029"/>
                <a:gd name="T36" fmla="*/ 52 w 1265"/>
                <a:gd name="T37" fmla="*/ 107 h 1029"/>
                <a:gd name="T38" fmla="*/ 52 w 1265"/>
                <a:gd name="T39" fmla="*/ 115 h 1029"/>
                <a:gd name="T40" fmla="*/ 50 w 1265"/>
                <a:gd name="T41" fmla="*/ 123 h 1029"/>
                <a:gd name="T42" fmla="*/ 48 w 1265"/>
                <a:gd name="T43" fmla="*/ 131 h 1029"/>
                <a:gd name="T44" fmla="*/ 46 w 1265"/>
                <a:gd name="T45" fmla="*/ 138 h 1029"/>
                <a:gd name="T46" fmla="*/ 0 w 1265"/>
                <a:gd name="T47" fmla="*/ 353 h 1029"/>
                <a:gd name="T48" fmla="*/ 87 w 1265"/>
                <a:gd name="T49" fmla="*/ 642 h 1029"/>
                <a:gd name="T50" fmla="*/ 87 w 1265"/>
                <a:gd name="T51" fmla="*/ 645 h 1029"/>
                <a:gd name="T52" fmla="*/ 87 w 1265"/>
                <a:gd name="T53" fmla="*/ 647 h 1029"/>
                <a:gd name="T54" fmla="*/ 87 w 1265"/>
                <a:gd name="T55" fmla="*/ 649 h 1029"/>
                <a:gd name="T56" fmla="*/ 87 w 1265"/>
                <a:gd name="T57" fmla="*/ 651 h 1029"/>
                <a:gd name="T58" fmla="*/ 87 w 1265"/>
                <a:gd name="T59" fmla="*/ 653 h 1029"/>
                <a:gd name="T60" fmla="*/ 87 w 1265"/>
                <a:gd name="T61" fmla="*/ 655 h 1029"/>
                <a:gd name="T62" fmla="*/ 87 w 1265"/>
                <a:gd name="T63" fmla="*/ 657 h 1029"/>
                <a:gd name="T64" fmla="*/ 86 w 1265"/>
                <a:gd name="T65" fmla="*/ 659 h 1029"/>
                <a:gd name="T66" fmla="*/ 86 w 1265"/>
                <a:gd name="T67" fmla="*/ 662 h 1029"/>
                <a:gd name="T68" fmla="*/ 85 w 1265"/>
                <a:gd name="T69" fmla="*/ 663 h 1029"/>
                <a:gd name="T70" fmla="*/ 85 w 1265"/>
                <a:gd name="T71" fmla="*/ 666 h 1029"/>
                <a:gd name="T72" fmla="*/ 77 w 1265"/>
                <a:gd name="T73" fmla="*/ 696 h 1029"/>
                <a:gd name="T74" fmla="*/ 76 w 1265"/>
                <a:gd name="T75" fmla="*/ 699 h 1029"/>
                <a:gd name="T76" fmla="*/ 75 w 1265"/>
                <a:gd name="T77" fmla="*/ 701 h 1029"/>
                <a:gd name="T78" fmla="*/ 74 w 1265"/>
                <a:gd name="T79" fmla="*/ 704 h 1029"/>
                <a:gd name="T80" fmla="*/ 73 w 1265"/>
                <a:gd name="T81" fmla="*/ 707 h 1029"/>
                <a:gd name="T82" fmla="*/ 71 w 1265"/>
                <a:gd name="T83" fmla="*/ 711 h 1029"/>
                <a:gd name="T84" fmla="*/ 70 w 1265"/>
                <a:gd name="T85" fmla="*/ 714 h 1029"/>
                <a:gd name="T86" fmla="*/ 68 w 1265"/>
                <a:gd name="T87" fmla="*/ 717 h 1029"/>
                <a:gd name="T88" fmla="*/ 67 w 1265"/>
                <a:gd name="T89" fmla="*/ 721 h 1029"/>
                <a:gd name="T90" fmla="*/ 65 w 1265"/>
                <a:gd name="T91" fmla="*/ 724 h 1029"/>
                <a:gd name="T92" fmla="*/ 64 w 1265"/>
                <a:gd name="T93" fmla="*/ 727 h 1029"/>
                <a:gd name="T94" fmla="*/ 62 w 1265"/>
                <a:gd name="T95" fmla="*/ 730 h 1029"/>
                <a:gd name="T96" fmla="*/ 61 w 1265"/>
                <a:gd name="T97" fmla="*/ 733 h 1029"/>
                <a:gd name="T98" fmla="*/ 59 w 1265"/>
                <a:gd name="T99" fmla="*/ 735 h 1029"/>
                <a:gd name="T100" fmla="*/ 58 w 1265"/>
                <a:gd name="T101" fmla="*/ 738 h 1029"/>
                <a:gd name="T102" fmla="*/ 56 w 1265"/>
                <a:gd name="T103" fmla="*/ 741 h 1029"/>
                <a:gd name="T104" fmla="*/ 54 w 1265"/>
                <a:gd name="T105" fmla="*/ 744 h 1029"/>
                <a:gd name="T106" fmla="*/ 155 w 1265"/>
                <a:gd name="T107" fmla="*/ 933 h 1029"/>
                <a:gd name="T108" fmla="*/ 155 w 1265"/>
                <a:gd name="T109" fmla="*/ 939 h 1029"/>
                <a:gd name="T110" fmla="*/ 156 w 1265"/>
                <a:gd name="T111" fmla="*/ 946 h 1029"/>
                <a:gd name="T112" fmla="*/ 156 w 1265"/>
                <a:gd name="T113" fmla="*/ 964 h 1029"/>
                <a:gd name="T114" fmla="*/ 156 w 1265"/>
                <a:gd name="T115" fmla="*/ 970 h 1029"/>
                <a:gd name="T116" fmla="*/ 155 w 1265"/>
                <a:gd name="T117" fmla="*/ 977 h 1029"/>
                <a:gd name="T118" fmla="*/ 155 w 1265"/>
                <a:gd name="T119" fmla="*/ 988 h 1029"/>
                <a:gd name="T120" fmla="*/ 211 w 1265"/>
                <a:gd name="T121" fmla="*/ 934 h 1029"/>
                <a:gd name="T122" fmla="*/ 1056 w 1265"/>
                <a:gd name="T123" fmla="*/ 728 h 1029"/>
                <a:gd name="T124" fmla="*/ 1163 w 1265"/>
                <a:gd name="T125"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5" h="1029">
                  <a:moveTo>
                    <a:pt x="1197" y="99"/>
                  </a:moveTo>
                  <a:cubicBezTo>
                    <a:pt x="1155" y="145"/>
                    <a:pt x="1162" y="194"/>
                    <a:pt x="1193" y="245"/>
                  </a:cubicBezTo>
                  <a:cubicBezTo>
                    <a:pt x="1089" y="313"/>
                    <a:pt x="1007" y="216"/>
                    <a:pt x="1007" y="216"/>
                  </a:cubicBezTo>
                  <a:cubicBezTo>
                    <a:pt x="1002" y="211"/>
                    <a:pt x="994" y="210"/>
                    <a:pt x="988" y="215"/>
                  </a:cubicBezTo>
                  <a:cubicBezTo>
                    <a:pt x="983" y="220"/>
                    <a:pt x="983" y="228"/>
                    <a:pt x="987" y="233"/>
                  </a:cubicBezTo>
                  <a:cubicBezTo>
                    <a:pt x="988" y="233"/>
                    <a:pt x="1074" y="335"/>
                    <a:pt x="1188" y="278"/>
                  </a:cubicBezTo>
                  <a:cubicBezTo>
                    <a:pt x="1173" y="315"/>
                    <a:pt x="1189" y="351"/>
                    <a:pt x="1221" y="386"/>
                  </a:cubicBezTo>
                  <a:cubicBezTo>
                    <a:pt x="1154" y="417"/>
                    <a:pt x="1130" y="477"/>
                    <a:pt x="1152" y="570"/>
                  </a:cubicBezTo>
                  <a:cubicBezTo>
                    <a:pt x="1094" y="565"/>
                    <a:pt x="1071" y="606"/>
                    <a:pt x="1060" y="662"/>
                  </a:cubicBezTo>
                  <a:cubicBezTo>
                    <a:pt x="999" y="640"/>
                    <a:pt x="949" y="661"/>
                    <a:pt x="910" y="731"/>
                  </a:cubicBezTo>
                  <a:cubicBezTo>
                    <a:pt x="857" y="716"/>
                    <a:pt x="819" y="743"/>
                    <a:pt x="791" y="792"/>
                  </a:cubicBezTo>
                  <a:cubicBezTo>
                    <a:pt x="781" y="791"/>
                    <a:pt x="772" y="790"/>
                    <a:pt x="763" y="789"/>
                  </a:cubicBezTo>
                  <a:cubicBezTo>
                    <a:pt x="763" y="784"/>
                    <a:pt x="761" y="779"/>
                    <a:pt x="756" y="777"/>
                  </a:cubicBezTo>
                  <a:cubicBezTo>
                    <a:pt x="707" y="752"/>
                    <a:pt x="733" y="667"/>
                    <a:pt x="733" y="667"/>
                  </a:cubicBezTo>
                  <a:cubicBezTo>
                    <a:pt x="735" y="660"/>
                    <a:pt x="731" y="653"/>
                    <a:pt x="724" y="651"/>
                  </a:cubicBezTo>
                  <a:cubicBezTo>
                    <a:pt x="717" y="649"/>
                    <a:pt x="710" y="653"/>
                    <a:pt x="708" y="660"/>
                  </a:cubicBezTo>
                  <a:cubicBezTo>
                    <a:pt x="708" y="660"/>
                    <a:pt x="682" y="745"/>
                    <a:pt x="727" y="788"/>
                  </a:cubicBezTo>
                  <a:cubicBezTo>
                    <a:pt x="693" y="788"/>
                    <a:pt x="661" y="793"/>
                    <a:pt x="636" y="806"/>
                  </a:cubicBezTo>
                  <a:cubicBezTo>
                    <a:pt x="640" y="778"/>
                    <a:pt x="637" y="742"/>
                    <a:pt x="624" y="711"/>
                  </a:cubicBezTo>
                  <a:cubicBezTo>
                    <a:pt x="617" y="695"/>
                    <a:pt x="608" y="680"/>
                    <a:pt x="597" y="667"/>
                  </a:cubicBezTo>
                  <a:cubicBezTo>
                    <a:pt x="584" y="654"/>
                    <a:pt x="569" y="645"/>
                    <a:pt x="552" y="639"/>
                  </a:cubicBezTo>
                  <a:cubicBezTo>
                    <a:pt x="528" y="632"/>
                    <a:pt x="500" y="633"/>
                    <a:pt x="467" y="646"/>
                  </a:cubicBezTo>
                  <a:cubicBezTo>
                    <a:pt x="466" y="617"/>
                    <a:pt x="527" y="588"/>
                    <a:pt x="527" y="588"/>
                  </a:cubicBezTo>
                  <a:cubicBezTo>
                    <a:pt x="534" y="584"/>
                    <a:pt x="536" y="577"/>
                    <a:pt x="533" y="571"/>
                  </a:cubicBezTo>
                  <a:cubicBezTo>
                    <a:pt x="530" y="564"/>
                    <a:pt x="522" y="562"/>
                    <a:pt x="516" y="565"/>
                  </a:cubicBezTo>
                  <a:cubicBezTo>
                    <a:pt x="516" y="565"/>
                    <a:pt x="430" y="605"/>
                    <a:pt x="443" y="655"/>
                  </a:cubicBezTo>
                  <a:cubicBezTo>
                    <a:pt x="332" y="689"/>
                    <a:pt x="276" y="612"/>
                    <a:pt x="276" y="611"/>
                  </a:cubicBezTo>
                  <a:cubicBezTo>
                    <a:pt x="272" y="606"/>
                    <a:pt x="264" y="604"/>
                    <a:pt x="258" y="609"/>
                  </a:cubicBezTo>
                  <a:cubicBezTo>
                    <a:pt x="252" y="613"/>
                    <a:pt x="251" y="621"/>
                    <a:pt x="255" y="626"/>
                  </a:cubicBezTo>
                  <a:cubicBezTo>
                    <a:pt x="255" y="627"/>
                    <a:pt x="326" y="726"/>
                    <a:pt x="463" y="675"/>
                  </a:cubicBezTo>
                  <a:cubicBezTo>
                    <a:pt x="464" y="675"/>
                    <a:pt x="465" y="675"/>
                    <a:pt x="465" y="674"/>
                  </a:cubicBezTo>
                  <a:cubicBezTo>
                    <a:pt x="467" y="674"/>
                    <a:pt x="469" y="673"/>
                    <a:pt x="472" y="672"/>
                  </a:cubicBezTo>
                  <a:cubicBezTo>
                    <a:pt x="501" y="660"/>
                    <a:pt x="525" y="658"/>
                    <a:pt x="544" y="664"/>
                  </a:cubicBezTo>
                  <a:cubicBezTo>
                    <a:pt x="558" y="668"/>
                    <a:pt x="569" y="675"/>
                    <a:pt x="578" y="685"/>
                  </a:cubicBezTo>
                  <a:cubicBezTo>
                    <a:pt x="587" y="695"/>
                    <a:pt x="595" y="707"/>
                    <a:pt x="601" y="721"/>
                  </a:cubicBezTo>
                  <a:cubicBezTo>
                    <a:pt x="613" y="752"/>
                    <a:pt x="615" y="789"/>
                    <a:pt x="608" y="812"/>
                  </a:cubicBezTo>
                  <a:cubicBezTo>
                    <a:pt x="607" y="816"/>
                    <a:pt x="608" y="821"/>
                    <a:pt x="611" y="824"/>
                  </a:cubicBezTo>
                  <a:cubicBezTo>
                    <a:pt x="604" y="830"/>
                    <a:pt x="598" y="837"/>
                    <a:pt x="593" y="846"/>
                  </a:cubicBezTo>
                  <a:cubicBezTo>
                    <a:pt x="468" y="970"/>
                    <a:pt x="337" y="1024"/>
                    <a:pt x="220" y="916"/>
                  </a:cubicBezTo>
                  <a:cubicBezTo>
                    <a:pt x="234" y="885"/>
                    <a:pt x="239" y="850"/>
                    <a:pt x="232" y="811"/>
                  </a:cubicBezTo>
                  <a:cubicBezTo>
                    <a:pt x="273" y="835"/>
                    <a:pt x="424" y="911"/>
                    <a:pt x="499" y="799"/>
                  </a:cubicBezTo>
                  <a:cubicBezTo>
                    <a:pt x="503" y="793"/>
                    <a:pt x="501" y="785"/>
                    <a:pt x="495" y="781"/>
                  </a:cubicBezTo>
                  <a:cubicBezTo>
                    <a:pt x="490" y="777"/>
                    <a:pt x="481" y="779"/>
                    <a:pt x="478" y="785"/>
                  </a:cubicBezTo>
                  <a:cubicBezTo>
                    <a:pt x="404" y="894"/>
                    <a:pt x="235" y="783"/>
                    <a:pt x="235" y="783"/>
                  </a:cubicBezTo>
                  <a:cubicBezTo>
                    <a:pt x="231" y="781"/>
                    <a:pt x="227" y="780"/>
                    <a:pt x="224" y="781"/>
                  </a:cubicBezTo>
                  <a:cubicBezTo>
                    <a:pt x="212" y="748"/>
                    <a:pt x="192" y="713"/>
                    <a:pt x="159" y="676"/>
                  </a:cubicBezTo>
                  <a:cubicBezTo>
                    <a:pt x="221" y="594"/>
                    <a:pt x="187" y="548"/>
                    <a:pt x="125" y="512"/>
                  </a:cubicBezTo>
                  <a:cubicBezTo>
                    <a:pt x="185" y="444"/>
                    <a:pt x="159" y="395"/>
                    <a:pt x="74" y="359"/>
                  </a:cubicBezTo>
                  <a:cubicBezTo>
                    <a:pt x="176" y="303"/>
                    <a:pt x="139" y="234"/>
                    <a:pt x="60" y="161"/>
                  </a:cubicBezTo>
                  <a:cubicBezTo>
                    <a:pt x="105" y="120"/>
                    <a:pt x="88" y="81"/>
                    <a:pt x="42" y="43"/>
                  </a:cubicBezTo>
                  <a:cubicBezTo>
                    <a:pt x="42" y="43"/>
                    <a:pt x="42" y="43"/>
                    <a:pt x="43" y="44"/>
                  </a:cubicBezTo>
                  <a:cubicBezTo>
                    <a:pt x="43" y="44"/>
                    <a:pt x="43" y="44"/>
                    <a:pt x="43" y="44"/>
                  </a:cubicBezTo>
                  <a:cubicBezTo>
                    <a:pt x="43" y="45"/>
                    <a:pt x="43" y="45"/>
                    <a:pt x="43" y="45"/>
                  </a:cubicBezTo>
                  <a:cubicBezTo>
                    <a:pt x="43" y="46"/>
                    <a:pt x="44" y="46"/>
                    <a:pt x="44" y="47"/>
                  </a:cubicBezTo>
                  <a:cubicBezTo>
                    <a:pt x="44" y="47"/>
                    <a:pt x="44" y="48"/>
                    <a:pt x="45" y="48"/>
                  </a:cubicBezTo>
                  <a:cubicBezTo>
                    <a:pt x="45" y="49"/>
                    <a:pt x="45" y="49"/>
                    <a:pt x="45" y="50"/>
                  </a:cubicBezTo>
                  <a:cubicBezTo>
                    <a:pt x="45" y="50"/>
                    <a:pt x="45" y="51"/>
                    <a:pt x="46" y="51"/>
                  </a:cubicBezTo>
                  <a:cubicBezTo>
                    <a:pt x="46" y="52"/>
                    <a:pt x="46" y="52"/>
                    <a:pt x="46" y="53"/>
                  </a:cubicBezTo>
                  <a:cubicBezTo>
                    <a:pt x="46" y="53"/>
                    <a:pt x="46" y="54"/>
                    <a:pt x="47" y="54"/>
                  </a:cubicBezTo>
                  <a:cubicBezTo>
                    <a:pt x="47" y="55"/>
                    <a:pt x="47" y="55"/>
                    <a:pt x="47" y="55"/>
                  </a:cubicBezTo>
                  <a:cubicBezTo>
                    <a:pt x="48" y="56"/>
                    <a:pt x="48" y="57"/>
                    <a:pt x="48" y="57"/>
                  </a:cubicBezTo>
                  <a:cubicBezTo>
                    <a:pt x="48" y="57"/>
                    <a:pt x="48" y="57"/>
                    <a:pt x="48" y="57"/>
                  </a:cubicBezTo>
                  <a:cubicBezTo>
                    <a:pt x="48" y="58"/>
                    <a:pt x="48" y="58"/>
                    <a:pt x="48" y="59"/>
                  </a:cubicBezTo>
                  <a:cubicBezTo>
                    <a:pt x="48" y="59"/>
                    <a:pt x="49" y="60"/>
                    <a:pt x="49" y="60"/>
                  </a:cubicBezTo>
                  <a:cubicBezTo>
                    <a:pt x="49" y="61"/>
                    <a:pt x="49" y="61"/>
                    <a:pt x="49" y="62"/>
                  </a:cubicBezTo>
                  <a:cubicBezTo>
                    <a:pt x="49" y="62"/>
                    <a:pt x="49" y="63"/>
                    <a:pt x="49" y="63"/>
                  </a:cubicBezTo>
                  <a:cubicBezTo>
                    <a:pt x="49" y="64"/>
                    <a:pt x="50" y="64"/>
                    <a:pt x="50" y="65"/>
                  </a:cubicBezTo>
                  <a:cubicBezTo>
                    <a:pt x="50" y="65"/>
                    <a:pt x="50" y="66"/>
                    <a:pt x="50" y="66"/>
                  </a:cubicBezTo>
                  <a:cubicBezTo>
                    <a:pt x="50" y="67"/>
                    <a:pt x="51" y="67"/>
                    <a:pt x="51" y="68"/>
                  </a:cubicBezTo>
                  <a:cubicBezTo>
                    <a:pt x="51" y="68"/>
                    <a:pt x="51" y="69"/>
                    <a:pt x="51" y="69"/>
                  </a:cubicBezTo>
                  <a:cubicBezTo>
                    <a:pt x="51" y="70"/>
                    <a:pt x="51" y="71"/>
                    <a:pt x="51" y="71"/>
                  </a:cubicBezTo>
                  <a:cubicBezTo>
                    <a:pt x="51" y="71"/>
                    <a:pt x="51" y="72"/>
                    <a:pt x="51" y="72"/>
                  </a:cubicBezTo>
                  <a:cubicBezTo>
                    <a:pt x="52" y="73"/>
                    <a:pt x="52" y="74"/>
                    <a:pt x="52" y="74"/>
                  </a:cubicBezTo>
                  <a:cubicBezTo>
                    <a:pt x="52" y="75"/>
                    <a:pt x="52" y="75"/>
                    <a:pt x="52" y="76"/>
                  </a:cubicBezTo>
                  <a:cubicBezTo>
                    <a:pt x="52" y="76"/>
                    <a:pt x="52" y="77"/>
                    <a:pt x="52" y="77"/>
                  </a:cubicBezTo>
                  <a:cubicBezTo>
                    <a:pt x="52" y="78"/>
                    <a:pt x="52" y="78"/>
                    <a:pt x="52" y="79"/>
                  </a:cubicBezTo>
                  <a:cubicBezTo>
                    <a:pt x="52" y="79"/>
                    <a:pt x="52" y="80"/>
                    <a:pt x="52" y="80"/>
                  </a:cubicBezTo>
                  <a:cubicBezTo>
                    <a:pt x="52" y="81"/>
                    <a:pt x="52" y="81"/>
                    <a:pt x="53" y="82"/>
                  </a:cubicBezTo>
                  <a:cubicBezTo>
                    <a:pt x="53" y="83"/>
                    <a:pt x="53" y="83"/>
                    <a:pt x="53" y="84"/>
                  </a:cubicBezTo>
                  <a:cubicBezTo>
                    <a:pt x="53" y="84"/>
                    <a:pt x="53" y="84"/>
                    <a:pt x="53" y="85"/>
                  </a:cubicBezTo>
                  <a:cubicBezTo>
                    <a:pt x="53" y="86"/>
                    <a:pt x="53" y="86"/>
                    <a:pt x="53" y="87"/>
                  </a:cubicBezTo>
                  <a:cubicBezTo>
                    <a:pt x="53" y="87"/>
                    <a:pt x="53" y="88"/>
                    <a:pt x="53" y="88"/>
                  </a:cubicBezTo>
                  <a:cubicBezTo>
                    <a:pt x="53" y="89"/>
                    <a:pt x="53" y="89"/>
                    <a:pt x="53" y="90"/>
                  </a:cubicBezTo>
                  <a:cubicBezTo>
                    <a:pt x="53" y="90"/>
                    <a:pt x="53" y="91"/>
                    <a:pt x="53" y="92"/>
                  </a:cubicBezTo>
                  <a:cubicBezTo>
                    <a:pt x="53" y="92"/>
                    <a:pt x="53" y="93"/>
                    <a:pt x="53" y="93"/>
                  </a:cubicBezTo>
                  <a:cubicBezTo>
                    <a:pt x="53" y="93"/>
                    <a:pt x="53" y="94"/>
                    <a:pt x="53" y="95"/>
                  </a:cubicBezTo>
                  <a:cubicBezTo>
                    <a:pt x="53" y="95"/>
                    <a:pt x="53" y="96"/>
                    <a:pt x="53" y="96"/>
                  </a:cubicBezTo>
                  <a:cubicBezTo>
                    <a:pt x="53" y="96"/>
                    <a:pt x="53" y="96"/>
                    <a:pt x="53" y="96"/>
                  </a:cubicBezTo>
                  <a:cubicBezTo>
                    <a:pt x="53" y="97"/>
                    <a:pt x="53" y="97"/>
                    <a:pt x="53" y="98"/>
                  </a:cubicBezTo>
                  <a:cubicBezTo>
                    <a:pt x="53" y="98"/>
                    <a:pt x="53" y="99"/>
                    <a:pt x="53" y="99"/>
                  </a:cubicBezTo>
                  <a:cubicBezTo>
                    <a:pt x="53" y="100"/>
                    <a:pt x="53" y="101"/>
                    <a:pt x="53" y="101"/>
                  </a:cubicBezTo>
                  <a:cubicBezTo>
                    <a:pt x="53" y="102"/>
                    <a:pt x="53" y="102"/>
                    <a:pt x="53" y="102"/>
                  </a:cubicBezTo>
                  <a:cubicBezTo>
                    <a:pt x="53" y="103"/>
                    <a:pt x="53" y="104"/>
                    <a:pt x="53" y="104"/>
                  </a:cubicBezTo>
                  <a:cubicBezTo>
                    <a:pt x="53" y="105"/>
                    <a:pt x="53" y="105"/>
                    <a:pt x="53" y="106"/>
                  </a:cubicBezTo>
                  <a:cubicBezTo>
                    <a:pt x="53" y="106"/>
                    <a:pt x="52" y="107"/>
                    <a:pt x="52" y="107"/>
                  </a:cubicBezTo>
                  <a:cubicBezTo>
                    <a:pt x="52" y="108"/>
                    <a:pt x="52" y="108"/>
                    <a:pt x="52" y="109"/>
                  </a:cubicBezTo>
                  <a:cubicBezTo>
                    <a:pt x="52" y="110"/>
                    <a:pt x="52" y="110"/>
                    <a:pt x="52" y="111"/>
                  </a:cubicBezTo>
                  <a:cubicBezTo>
                    <a:pt x="52" y="111"/>
                    <a:pt x="52" y="111"/>
                    <a:pt x="52" y="112"/>
                  </a:cubicBezTo>
                  <a:cubicBezTo>
                    <a:pt x="52" y="113"/>
                    <a:pt x="52" y="113"/>
                    <a:pt x="52" y="114"/>
                  </a:cubicBezTo>
                  <a:cubicBezTo>
                    <a:pt x="52" y="114"/>
                    <a:pt x="52" y="115"/>
                    <a:pt x="52" y="115"/>
                  </a:cubicBezTo>
                  <a:cubicBezTo>
                    <a:pt x="51" y="116"/>
                    <a:pt x="51" y="116"/>
                    <a:pt x="51" y="117"/>
                  </a:cubicBezTo>
                  <a:cubicBezTo>
                    <a:pt x="51" y="117"/>
                    <a:pt x="51" y="118"/>
                    <a:pt x="51" y="119"/>
                  </a:cubicBezTo>
                  <a:cubicBezTo>
                    <a:pt x="51" y="119"/>
                    <a:pt x="51" y="119"/>
                    <a:pt x="51" y="120"/>
                  </a:cubicBezTo>
                  <a:cubicBezTo>
                    <a:pt x="51" y="120"/>
                    <a:pt x="51" y="121"/>
                    <a:pt x="51" y="122"/>
                  </a:cubicBezTo>
                  <a:cubicBezTo>
                    <a:pt x="50" y="122"/>
                    <a:pt x="50" y="123"/>
                    <a:pt x="50" y="123"/>
                  </a:cubicBezTo>
                  <a:cubicBezTo>
                    <a:pt x="50" y="124"/>
                    <a:pt x="50" y="124"/>
                    <a:pt x="50" y="125"/>
                  </a:cubicBezTo>
                  <a:cubicBezTo>
                    <a:pt x="50" y="125"/>
                    <a:pt x="49" y="126"/>
                    <a:pt x="49" y="126"/>
                  </a:cubicBezTo>
                  <a:cubicBezTo>
                    <a:pt x="49" y="127"/>
                    <a:pt x="49" y="127"/>
                    <a:pt x="49" y="128"/>
                  </a:cubicBezTo>
                  <a:cubicBezTo>
                    <a:pt x="49" y="128"/>
                    <a:pt x="49" y="129"/>
                    <a:pt x="49" y="129"/>
                  </a:cubicBezTo>
                  <a:cubicBezTo>
                    <a:pt x="49" y="130"/>
                    <a:pt x="49" y="130"/>
                    <a:pt x="48" y="131"/>
                  </a:cubicBezTo>
                  <a:cubicBezTo>
                    <a:pt x="48" y="131"/>
                    <a:pt x="48" y="132"/>
                    <a:pt x="48" y="132"/>
                  </a:cubicBezTo>
                  <a:cubicBezTo>
                    <a:pt x="48" y="133"/>
                    <a:pt x="48" y="133"/>
                    <a:pt x="48" y="134"/>
                  </a:cubicBezTo>
                  <a:cubicBezTo>
                    <a:pt x="48" y="134"/>
                    <a:pt x="47" y="135"/>
                    <a:pt x="47" y="135"/>
                  </a:cubicBezTo>
                  <a:cubicBezTo>
                    <a:pt x="47" y="136"/>
                    <a:pt x="47" y="136"/>
                    <a:pt x="47" y="137"/>
                  </a:cubicBezTo>
                  <a:cubicBezTo>
                    <a:pt x="46" y="137"/>
                    <a:pt x="46" y="138"/>
                    <a:pt x="46" y="138"/>
                  </a:cubicBezTo>
                  <a:cubicBezTo>
                    <a:pt x="46" y="139"/>
                    <a:pt x="46" y="139"/>
                    <a:pt x="46" y="140"/>
                  </a:cubicBezTo>
                  <a:cubicBezTo>
                    <a:pt x="46" y="140"/>
                    <a:pt x="45" y="141"/>
                    <a:pt x="45" y="141"/>
                  </a:cubicBezTo>
                  <a:cubicBezTo>
                    <a:pt x="36" y="167"/>
                    <a:pt x="22" y="192"/>
                    <a:pt x="4" y="214"/>
                  </a:cubicBezTo>
                  <a:cubicBezTo>
                    <a:pt x="21" y="236"/>
                    <a:pt x="28" y="260"/>
                    <a:pt x="26" y="284"/>
                  </a:cubicBezTo>
                  <a:cubicBezTo>
                    <a:pt x="25" y="306"/>
                    <a:pt x="16" y="329"/>
                    <a:pt x="0" y="353"/>
                  </a:cubicBezTo>
                  <a:cubicBezTo>
                    <a:pt x="34" y="380"/>
                    <a:pt x="57" y="412"/>
                    <a:pt x="65" y="447"/>
                  </a:cubicBezTo>
                  <a:cubicBezTo>
                    <a:pt x="73" y="483"/>
                    <a:pt x="67" y="522"/>
                    <a:pt x="46" y="563"/>
                  </a:cubicBezTo>
                  <a:cubicBezTo>
                    <a:pt x="73" y="583"/>
                    <a:pt x="87" y="609"/>
                    <a:pt x="87" y="641"/>
                  </a:cubicBezTo>
                  <a:cubicBezTo>
                    <a:pt x="87" y="641"/>
                    <a:pt x="87" y="642"/>
                    <a:pt x="87" y="642"/>
                  </a:cubicBezTo>
                  <a:cubicBezTo>
                    <a:pt x="87" y="642"/>
                    <a:pt x="87" y="642"/>
                    <a:pt x="87" y="642"/>
                  </a:cubicBezTo>
                  <a:cubicBezTo>
                    <a:pt x="87" y="643"/>
                    <a:pt x="87" y="643"/>
                    <a:pt x="87" y="643"/>
                  </a:cubicBezTo>
                  <a:cubicBezTo>
                    <a:pt x="87" y="643"/>
                    <a:pt x="87" y="643"/>
                    <a:pt x="87" y="643"/>
                  </a:cubicBezTo>
                  <a:cubicBezTo>
                    <a:pt x="87" y="643"/>
                    <a:pt x="87" y="643"/>
                    <a:pt x="87" y="643"/>
                  </a:cubicBezTo>
                  <a:cubicBezTo>
                    <a:pt x="87" y="644"/>
                    <a:pt x="87" y="645"/>
                    <a:pt x="87" y="645"/>
                  </a:cubicBezTo>
                  <a:cubicBezTo>
                    <a:pt x="87" y="645"/>
                    <a:pt x="87" y="645"/>
                    <a:pt x="87" y="645"/>
                  </a:cubicBezTo>
                  <a:cubicBezTo>
                    <a:pt x="87" y="645"/>
                    <a:pt x="87" y="645"/>
                    <a:pt x="87" y="646"/>
                  </a:cubicBezTo>
                  <a:cubicBezTo>
                    <a:pt x="87" y="646"/>
                    <a:pt x="87" y="646"/>
                    <a:pt x="87" y="646"/>
                  </a:cubicBezTo>
                  <a:cubicBezTo>
                    <a:pt x="87" y="646"/>
                    <a:pt x="87" y="646"/>
                    <a:pt x="87" y="646"/>
                  </a:cubicBezTo>
                  <a:cubicBezTo>
                    <a:pt x="87" y="647"/>
                    <a:pt x="87" y="647"/>
                    <a:pt x="87" y="647"/>
                  </a:cubicBezTo>
                  <a:cubicBezTo>
                    <a:pt x="87" y="647"/>
                    <a:pt x="87" y="647"/>
                    <a:pt x="87" y="647"/>
                  </a:cubicBezTo>
                  <a:cubicBezTo>
                    <a:pt x="87" y="648"/>
                    <a:pt x="87" y="648"/>
                    <a:pt x="87" y="648"/>
                  </a:cubicBezTo>
                  <a:cubicBezTo>
                    <a:pt x="87" y="648"/>
                    <a:pt x="87" y="648"/>
                    <a:pt x="87" y="648"/>
                  </a:cubicBezTo>
                  <a:cubicBezTo>
                    <a:pt x="87" y="648"/>
                    <a:pt x="87" y="648"/>
                    <a:pt x="87" y="648"/>
                  </a:cubicBezTo>
                  <a:cubicBezTo>
                    <a:pt x="87" y="649"/>
                    <a:pt x="87" y="649"/>
                    <a:pt x="87" y="649"/>
                  </a:cubicBezTo>
                  <a:cubicBezTo>
                    <a:pt x="87" y="649"/>
                    <a:pt x="87" y="649"/>
                    <a:pt x="87" y="649"/>
                  </a:cubicBezTo>
                  <a:cubicBezTo>
                    <a:pt x="87" y="649"/>
                    <a:pt x="87" y="649"/>
                    <a:pt x="87" y="649"/>
                  </a:cubicBezTo>
                  <a:cubicBezTo>
                    <a:pt x="87" y="649"/>
                    <a:pt x="87" y="649"/>
                    <a:pt x="87" y="650"/>
                  </a:cubicBezTo>
                  <a:cubicBezTo>
                    <a:pt x="87" y="650"/>
                    <a:pt x="87" y="650"/>
                    <a:pt x="87" y="650"/>
                  </a:cubicBezTo>
                  <a:cubicBezTo>
                    <a:pt x="87" y="650"/>
                    <a:pt x="87" y="650"/>
                    <a:pt x="87" y="651"/>
                  </a:cubicBezTo>
                  <a:cubicBezTo>
                    <a:pt x="87" y="651"/>
                    <a:pt x="87" y="651"/>
                    <a:pt x="87" y="651"/>
                  </a:cubicBezTo>
                  <a:cubicBezTo>
                    <a:pt x="87" y="651"/>
                    <a:pt x="87" y="651"/>
                    <a:pt x="87" y="651"/>
                  </a:cubicBezTo>
                  <a:cubicBezTo>
                    <a:pt x="87" y="652"/>
                    <a:pt x="87" y="652"/>
                    <a:pt x="87" y="652"/>
                  </a:cubicBezTo>
                  <a:cubicBezTo>
                    <a:pt x="87" y="652"/>
                    <a:pt x="87" y="652"/>
                    <a:pt x="87" y="652"/>
                  </a:cubicBezTo>
                  <a:cubicBezTo>
                    <a:pt x="87" y="652"/>
                    <a:pt x="87" y="652"/>
                    <a:pt x="87" y="652"/>
                  </a:cubicBezTo>
                  <a:cubicBezTo>
                    <a:pt x="87" y="653"/>
                    <a:pt x="87" y="653"/>
                    <a:pt x="87" y="653"/>
                  </a:cubicBezTo>
                  <a:cubicBezTo>
                    <a:pt x="87" y="653"/>
                    <a:pt x="87" y="653"/>
                    <a:pt x="87" y="653"/>
                  </a:cubicBezTo>
                  <a:cubicBezTo>
                    <a:pt x="87" y="654"/>
                    <a:pt x="87" y="654"/>
                    <a:pt x="87" y="654"/>
                  </a:cubicBezTo>
                  <a:cubicBezTo>
                    <a:pt x="87" y="654"/>
                    <a:pt x="87" y="654"/>
                    <a:pt x="87" y="654"/>
                  </a:cubicBezTo>
                  <a:cubicBezTo>
                    <a:pt x="87" y="654"/>
                    <a:pt x="87" y="654"/>
                    <a:pt x="87" y="655"/>
                  </a:cubicBezTo>
                  <a:cubicBezTo>
                    <a:pt x="87" y="655"/>
                    <a:pt x="87" y="655"/>
                    <a:pt x="87" y="655"/>
                  </a:cubicBezTo>
                  <a:cubicBezTo>
                    <a:pt x="87" y="655"/>
                    <a:pt x="87" y="655"/>
                    <a:pt x="87" y="656"/>
                  </a:cubicBezTo>
                  <a:cubicBezTo>
                    <a:pt x="87" y="656"/>
                    <a:pt x="87" y="656"/>
                    <a:pt x="87" y="656"/>
                  </a:cubicBezTo>
                  <a:cubicBezTo>
                    <a:pt x="87" y="656"/>
                    <a:pt x="87" y="656"/>
                    <a:pt x="87" y="656"/>
                  </a:cubicBezTo>
                  <a:cubicBezTo>
                    <a:pt x="87" y="657"/>
                    <a:pt x="87" y="657"/>
                    <a:pt x="87" y="657"/>
                  </a:cubicBezTo>
                  <a:cubicBezTo>
                    <a:pt x="87" y="657"/>
                    <a:pt x="87" y="657"/>
                    <a:pt x="87" y="657"/>
                  </a:cubicBezTo>
                  <a:cubicBezTo>
                    <a:pt x="87" y="657"/>
                    <a:pt x="87" y="657"/>
                    <a:pt x="87" y="658"/>
                  </a:cubicBezTo>
                  <a:cubicBezTo>
                    <a:pt x="86" y="658"/>
                    <a:pt x="86" y="658"/>
                    <a:pt x="86" y="658"/>
                  </a:cubicBezTo>
                  <a:cubicBezTo>
                    <a:pt x="86" y="659"/>
                    <a:pt x="86" y="659"/>
                    <a:pt x="86" y="659"/>
                  </a:cubicBezTo>
                  <a:cubicBezTo>
                    <a:pt x="86" y="659"/>
                    <a:pt x="86" y="659"/>
                    <a:pt x="86" y="659"/>
                  </a:cubicBezTo>
                  <a:cubicBezTo>
                    <a:pt x="86" y="659"/>
                    <a:pt x="86" y="659"/>
                    <a:pt x="86" y="659"/>
                  </a:cubicBezTo>
                  <a:cubicBezTo>
                    <a:pt x="86" y="660"/>
                    <a:pt x="86" y="660"/>
                    <a:pt x="86" y="660"/>
                  </a:cubicBezTo>
                  <a:cubicBezTo>
                    <a:pt x="86" y="660"/>
                    <a:pt x="86" y="660"/>
                    <a:pt x="86" y="660"/>
                  </a:cubicBezTo>
                  <a:cubicBezTo>
                    <a:pt x="86" y="660"/>
                    <a:pt x="86" y="660"/>
                    <a:pt x="86" y="660"/>
                  </a:cubicBezTo>
                  <a:cubicBezTo>
                    <a:pt x="86" y="661"/>
                    <a:pt x="86" y="661"/>
                    <a:pt x="86" y="661"/>
                  </a:cubicBezTo>
                  <a:cubicBezTo>
                    <a:pt x="86" y="662"/>
                    <a:pt x="86" y="662"/>
                    <a:pt x="86" y="662"/>
                  </a:cubicBezTo>
                  <a:cubicBezTo>
                    <a:pt x="86" y="662"/>
                    <a:pt x="86" y="662"/>
                    <a:pt x="86" y="662"/>
                  </a:cubicBezTo>
                  <a:cubicBezTo>
                    <a:pt x="86" y="662"/>
                    <a:pt x="86" y="662"/>
                    <a:pt x="86" y="662"/>
                  </a:cubicBezTo>
                  <a:cubicBezTo>
                    <a:pt x="86" y="663"/>
                    <a:pt x="86" y="663"/>
                    <a:pt x="86" y="663"/>
                  </a:cubicBezTo>
                  <a:cubicBezTo>
                    <a:pt x="86" y="663"/>
                    <a:pt x="86" y="663"/>
                    <a:pt x="86" y="663"/>
                  </a:cubicBezTo>
                  <a:cubicBezTo>
                    <a:pt x="85" y="663"/>
                    <a:pt x="85" y="663"/>
                    <a:pt x="85" y="663"/>
                  </a:cubicBezTo>
                  <a:cubicBezTo>
                    <a:pt x="85" y="664"/>
                    <a:pt x="85" y="664"/>
                    <a:pt x="85" y="664"/>
                  </a:cubicBezTo>
                  <a:cubicBezTo>
                    <a:pt x="85" y="664"/>
                    <a:pt x="85" y="664"/>
                    <a:pt x="85" y="665"/>
                  </a:cubicBezTo>
                  <a:cubicBezTo>
                    <a:pt x="85" y="665"/>
                    <a:pt x="85" y="665"/>
                    <a:pt x="85" y="665"/>
                  </a:cubicBezTo>
                  <a:cubicBezTo>
                    <a:pt x="85" y="665"/>
                    <a:pt x="85" y="665"/>
                    <a:pt x="85" y="665"/>
                  </a:cubicBezTo>
                  <a:cubicBezTo>
                    <a:pt x="85" y="666"/>
                    <a:pt x="85" y="666"/>
                    <a:pt x="85" y="666"/>
                  </a:cubicBezTo>
                  <a:cubicBezTo>
                    <a:pt x="85" y="666"/>
                    <a:pt x="85" y="666"/>
                    <a:pt x="85" y="666"/>
                  </a:cubicBezTo>
                  <a:cubicBezTo>
                    <a:pt x="85" y="666"/>
                    <a:pt x="85" y="666"/>
                    <a:pt x="85" y="666"/>
                  </a:cubicBezTo>
                  <a:cubicBezTo>
                    <a:pt x="85" y="667"/>
                    <a:pt x="85" y="667"/>
                    <a:pt x="85" y="667"/>
                  </a:cubicBezTo>
                  <a:cubicBezTo>
                    <a:pt x="85" y="667"/>
                    <a:pt x="85" y="667"/>
                    <a:pt x="85" y="668"/>
                  </a:cubicBezTo>
                  <a:cubicBezTo>
                    <a:pt x="83" y="677"/>
                    <a:pt x="81" y="686"/>
                    <a:pt x="77" y="696"/>
                  </a:cubicBezTo>
                  <a:cubicBezTo>
                    <a:pt x="77" y="696"/>
                    <a:pt x="77" y="697"/>
                    <a:pt x="77" y="697"/>
                  </a:cubicBezTo>
                  <a:cubicBezTo>
                    <a:pt x="76" y="697"/>
                    <a:pt x="76" y="698"/>
                    <a:pt x="76" y="698"/>
                  </a:cubicBezTo>
                  <a:cubicBezTo>
                    <a:pt x="76" y="698"/>
                    <a:pt x="76" y="698"/>
                    <a:pt x="76" y="698"/>
                  </a:cubicBezTo>
                  <a:cubicBezTo>
                    <a:pt x="76" y="698"/>
                    <a:pt x="76" y="698"/>
                    <a:pt x="76" y="699"/>
                  </a:cubicBezTo>
                  <a:cubicBezTo>
                    <a:pt x="76" y="699"/>
                    <a:pt x="76" y="699"/>
                    <a:pt x="76" y="699"/>
                  </a:cubicBezTo>
                  <a:cubicBezTo>
                    <a:pt x="76" y="699"/>
                    <a:pt x="76" y="699"/>
                    <a:pt x="76" y="699"/>
                  </a:cubicBezTo>
                  <a:cubicBezTo>
                    <a:pt x="76" y="700"/>
                    <a:pt x="76" y="700"/>
                    <a:pt x="76" y="700"/>
                  </a:cubicBezTo>
                  <a:cubicBezTo>
                    <a:pt x="75" y="700"/>
                    <a:pt x="75" y="701"/>
                    <a:pt x="75" y="701"/>
                  </a:cubicBezTo>
                  <a:cubicBezTo>
                    <a:pt x="75" y="701"/>
                    <a:pt x="75" y="701"/>
                    <a:pt x="75" y="701"/>
                  </a:cubicBezTo>
                  <a:cubicBezTo>
                    <a:pt x="75" y="701"/>
                    <a:pt x="75" y="701"/>
                    <a:pt x="75" y="701"/>
                  </a:cubicBezTo>
                  <a:cubicBezTo>
                    <a:pt x="75" y="702"/>
                    <a:pt x="75" y="702"/>
                    <a:pt x="75" y="702"/>
                  </a:cubicBezTo>
                  <a:cubicBezTo>
                    <a:pt x="75" y="702"/>
                    <a:pt x="75" y="702"/>
                    <a:pt x="75" y="702"/>
                  </a:cubicBezTo>
                  <a:cubicBezTo>
                    <a:pt x="75" y="703"/>
                    <a:pt x="75" y="703"/>
                    <a:pt x="75" y="703"/>
                  </a:cubicBezTo>
                  <a:cubicBezTo>
                    <a:pt x="74" y="703"/>
                    <a:pt x="74" y="703"/>
                    <a:pt x="74" y="704"/>
                  </a:cubicBezTo>
                  <a:cubicBezTo>
                    <a:pt x="74" y="704"/>
                    <a:pt x="74" y="704"/>
                    <a:pt x="74" y="704"/>
                  </a:cubicBezTo>
                  <a:cubicBezTo>
                    <a:pt x="74" y="705"/>
                    <a:pt x="74" y="705"/>
                    <a:pt x="73" y="705"/>
                  </a:cubicBezTo>
                  <a:cubicBezTo>
                    <a:pt x="73" y="705"/>
                    <a:pt x="73" y="705"/>
                    <a:pt x="73" y="706"/>
                  </a:cubicBezTo>
                  <a:cubicBezTo>
                    <a:pt x="73" y="706"/>
                    <a:pt x="73" y="706"/>
                    <a:pt x="73" y="706"/>
                  </a:cubicBezTo>
                  <a:cubicBezTo>
                    <a:pt x="73" y="706"/>
                    <a:pt x="73" y="706"/>
                    <a:pt x="73" y="707"/>
                  </a:cubicBezTo>
                  <a:cubicBezTo>
                    <a:pt x="73" y="707"/>
                    <a:pt x="73" y="707"/>
                    <a:pt x="73" y="707"/>
                  </a:cubicBezTo>
                  <a:cubicBezTo>
                    <a:pt x="73" y="707"/>
                    <a:pt x="73" y="707"/>
                    <a:pt x="73" y="708"/>
                  </a:cubicBezTo>
                  <a:cubicBezTo>
                    <a:pt x="72" y="708"/>
                    <a:pt x="72" y="709"/>
                    <a:pt x="72" y="709"/>
                  </a:cubicBezTo>
                  <a:cubicBezTo>
                    <a:pt x="72" y="710"/>
                    <a:pt x="72" y="710"/>
                    <a:pt x="72" y="710"/>
                  </a:cubicBezTo>
                  <a:cubicBezTo>
                    <a:pt x="71" y="710"/>
                    <a:pt x="71" y="711"/>
                    <a:pt x="71" y="711"/>
                  </a:cubicBezTo>
                  <a:cubicBezTo>
                    <a:pt x="71" y="711"/>
                    <a:pt x="71" y="711"/>
                    <a:pt x="71" y="711"/>
                  </a:cubicBezTo>
                  <a:cubicBezTo>
                    <a:pt x="71" y="711"/>
                    <a:pt x="71" y="711"/>
                    <a:pt x="71" y="711"/>
                  </a:cubicBezTo>
                  <a:cubicBezTo>
                    <a:pt x="71" y="712"/>
                    <a:pt x="70" y="712"/>
                    <a:pt x="70" y="712"/>
                  </a:cubicBezTo>
                  <a:cubicBezTo>
                    <a:pt x="70" y="713"/>
                    <a:pt x="70" y="713"/>
                    <a:pt x="70" y="713"/>
                  </a:cubicBezTo>
                  <a:cubicBezTo>
                    <a:pt x="70" y="713"/>
                    <a:pt x="70" y="713"/>
                    <a:pt x="70" y="713"/>
                  </a:cubicBezTo>
                  <a:cubicBezTo>
                    <a:pt x="70" y="713"/>
                    <a:pt x="70" y="714"/>
                    <a:pt x="70" y="714"/>
                  </a:cubicBezTo>
                  <a:cubicBezTo>
                    <a:pt x="70" y="714"/>
                    <a:pt x="70" y="714"/>
                    <a:pt x="70" y="714"/>
                  </a:cubicBezTo>
                  <a:cubicBezTo>
                    <a:pt x="69" y="715"/>
                    <a:pt x="69" y="715"/>
                    <a:pt x="69" y="715"/>
                  </a:cubicBezTo>
                  <a:cubicBezTo>
                    <a:pt x="69" y="716"/>
                    <a:pt x="69" y="716"/>
                    <a:pt x="69" y="716"/>
                  </a:cubicBezTo>
                  <a:cubicBezTo>
                    <a:pt x="69" y="716"/>
                    <a:pt x="69" y="717"/>
                    <a:pt x="69" y="717"/>
                  </a:cubicBezTo>
                  <a:cubicBezTo>
                    <a:pt x="69" y="717"/>
                    <a:pt x="68" y="717"/>
                    <a:pt x="68" y="717"/>
                  </a:cubicBezTo>
                  <a:cubicBezTo>
                    <a:pt x="68" y="718"/>
                    <a:pt x="68" y="718"/>
                    <a:pt x="68" y="718"/>
                  </a:cubicBezTo>
                  <a:cubicBezTo>
                    <a:pt x="68" y="718"/>
                    <a:pt x="68" y="718"/>
                    <a:pt x="68" y="718"/>
                  </a:cubicBezTo>
                  <a:cubicBezTo>
                    <a:pt x="68" y="719"/>
                    <a:pt x="67" y="719"/>
                    <a:pt x="67" y="719"/>
                  </a:cubicBezTo>
                  <a:cubicBezTo>
                    <a:pt x="67" y="719"/>
                    <a:pt x="67" y="719"/>
                    <a:pt x="67" y="720"/>
                  </a:cubicBezTo>
                  <a:cubicBezTo>
                    <a:pt x="67" y="720"/>
                    <a:pt x="67" y="720"/>
                    <a:pt x="67" y="721"/>
                  </a:cubicBezTo>
                  <a:cubicBezTo>
                    <a:pt x="67" y="721"/>
                    <a:pt x="67" y="721"/>
                    <a:pt x="66" y="721"/>
                  </a:cubicBezTo>
                  <a:cubicBezTo>
                    <a:pt x="66" y="722"/>
                    <a:pt x="66" y="722"/>
                    <a:pt x="66" y="722"/>
                  </a:cubicBezTo>
                  <a:cubicBezTo>
                    <a:pt x="66" y="722"/>
                    <a:pt x="66" y="722"/>
                    <a:pt x="66" y="723"/>
                  </a:cubicBezTo>
                  <a:cubicBezTo>
                    <a:pt x="66" y="723"/>
                    <a:pt x="66" y="723"/>
                    <a:pt x="66" y="723"/>
                  </a:cubicBezTo>
                  <a:cubicBezTo>
                    <a:pt x="66" y="723"/>
                    <a:pt x="66" y="724"/>
                    <a:pt x="65" y="724"/>
                  </a:cubicBezTo>
                  <a:cubicBezTo>
                    <a:pt x="65" y="724"/>
                    <a:pt x="65" y="724"/>
                    <a:pt x="65" y="724"/>
                  </a:cubicBezTo>
                  <a:cubicBezTo>
                    <a:pt x="65" y="725"/>
                    <a:pt x="65" y="725"/>
                    <a:pt x="65" y="725"/>
                  </a:cubicBezTo>
                  <a:cubicBezTo>
                    <a:pt x="65" y="725"/>
                    <a:pt x="64" y="725"/>
                    <a:pt x="64" y="725"/>
                  </a:cubicBezTo>
                  <a:cubicBezTo>
                    <a:pt x="64" y="725"/>
                    <a:pt x="64" y="725"/>
                    <a:pt x="64" y="726"/>
                  </a:cubicBezTo>
                  <a:cubicBezTo>
                    <a:pt x="64" y="726"/>
                    <a:pt x="64" y="726"/>
                    <a:pt x="64" y="727"/>
                  </a:cubicBezTo>
                  <a:cubicBezTo>
                    <a:pt x="64" y="727"/>
                    <a:pt x="64" y="727"/>
                    <a:pt x="63" y="727"/>
                  </a:cubicBezTo>
                  <a:cubicBezTo>
                    <a:pt x="63" y="728"/>
                    <a:pt x="63" y="728"/>
                    <a:pt x="63" y="728"/>
                  </a:cubicBezTo>
                  <a:cubicBezTo>
                    <a:pt x="63" y="728"/>
                    <a:pt x="63" y="728"/>
                    <a:pt x="63" y="728"/>
                  </a:cubicBezTo>
                  <a:cubicBezTo>
                    <a:pt x="63" y="728"/>
                    <a:pt x="63" y="729"/>
                    <a:pt x="63" y="729"/>
                  </a:cubicBezTo>
                  <a:cubicBezTo>
                    <a:pt x="63" y="729"/>
                    <a:pt x="63" y="730"/>
                    <a:pt x="62" y="730"/>
                  </a:cubicBezTo>
                  <a:cubicBezTo>
                    <a:pt x="62" y="730"/>
                    <a:pt x="62" y="730"/>
                    <a:pt x="62" y="730"/>
                  </a:cubicBezTo>
                  <a:cubicBezTo>
                    <a:pt x="62" y="730"/>
                    <a:pt x="62" y="730"/>
                    <a:pt x="62" y="730"/>
                  </a:cubicBezTo>
                  <a:cubicBezTo>
                    <a:pt x="62" y="731"/>
                    <a:pt x="61" y="731"/>
                    <a:pt x="61" y="731"/>
                  </a:cubicBezTo>
                  <a:cubicBezTo>
                    <a:pt x="61" y="731"/>
                    <a:pt x="61" y="731"/>
                    <a:pt x="61" y="732"/>
                  </a:cubicBezTo>
                  <a:cubicBezTo>
                    <a:pt x="61" y="732"/>
                    <a:pt x="61" y="733"/>
                    <a:pt x="61" y="733"/>
                  </a:cubicBezTo>
                  <a:cubicBezTo>
                    <a:pt x="61" y="733"/>
                    <a:pt x="60" y="733"/>
                    <a:pt x="60" y="733"/>
                  </a:cubicBezTo>
                  <a:cubicBezTo>
                    <a:pt x="60" y="734"/>
                    <a:pt x="60" y="734"/>
                    <a:pt x="60" y="734"/>
                  </a:cubicBezTo>
                  <a:cubicBezTo>
                    <a:pt x="60" y="734"/>
                    <a:pt x="60" y="734"/>
                    <a:pt x="60" y="734"/>
                  </a:cubicBezTo>
                  <a:cubicBezTo>
                    <a:pt x="60" y="734"/>
                    <a:pt x="60" y="735"/>
                    <a:pt x="60" y="735"/>
                  </a:cubicBezTo>
                  <a:cubicBezTo>
                    <a:pt x="60" y="735"/>
                    <a:pt x="59" y="735"/>
                    <a:pt x="59" y="735"/>
                  </a:cubicBezTo>
                  <a:cubicBezTo>
                    <a:pt x="59" y="736"/>
                    <a:pt x="59" y="736"/>
                    <a:pt x="59" y="736"/>
                  </a:cubicBezTo>
                  <a:cubicBezTo>
                    <a:pt x="59" y="736"/>
                    <a:pt x="59" y="736"/>
                    <a:pt x="58" y="737"/>
                  </a:cubicBezTo>
                  <a:cubicBezTo>
                    <a:pt x="58" y="737"/>
                    <a:pt x="58" y="737"/>
                    <a:pt x="58" y="737"/>
                  </a:cubicBezTo>
                  <a:cubicBezTo>
                    <a:pt x="58" y="737"/>
                    <a:pt x="58" y="737"/>
                    <a:pt x="58" y="737"/>
                  </a:cubicBezTo>
                  <a:cubicBezTo>
                    <a:pt x="58" y="737"/>
                    <a:pt x="58" y="738"/>
                    <a:pt x="58" y="738"/>
                  </a:cubicBezTo>
                  <a:cubicBezTo>
                    <a:pt x="58" y="738"/>
                    <a:pt x="57" y="739"/>
                    <a:pt x="57" y="739"/>
                  </a:cubicBezTo>
                  <a:cubicBezTo>
                    <a:pt x="57" y="739"/>
                    <a:pt x="57" y="739"/>
                    <a:pt x="57" y="740"/>
                  </a:cubicBezTo>
                  <a:cubicBezTo>
                    <a:pt x="57" y="740"/>
                    <a:pt x="57" y="740"/>
                    <a:pt x="57" y="740"/>
                  </a:cubicBezTo>
                  <a:cubicBezTo>
                    <a:pt x="57" y="740"/>
                    <a:pt x="56" y="740"/>
                    <a:pt x="56" y="741"/>
                  </a:cubicBezTo>
                  <a:cubicBezTo>
                    <a:pt x="56" y="741"/>
                    <a:pt x="56" y="741"/>
                    <a:pt x="56" y="741"/>
                  </a:cubicBezTo>
                  <a:cubicBezTo>
                    <a:pt x="56" y="742"/>
                    <a:pt x="56" y="742"/>
                    <a:pt x="55" y="742"/>
                  </a:cubicBezTo>
                  <a:cubicBezTo>
                    <a:pt x="55" y="742"/>
                    <a:pt x="55" y="742"/>
                    <a:pt x="55" y="742"/>
                  </a:cubicBezTo>
                  <a:cubicBezTo>
                    <a:pt x="55" y="743"/>
                    <a:pt x="55" y="743"/>
                    <a:pt x="55" y="743"/>
                  </a:cubicBezTo>
                  <a:cubicBezTo>
                    <a:pt x="55" y="743"/>
                    <a:pt x="55" y="743"/>
                    <a:pt x="55" y="743"/>
                  </a:cubicBezTo>
                  <a:cubicBezTo>
                    <a:pt x="55" y="744"/>
                    <a:pt x="54" y="744"/>
                    <a:pt x="54" y="744"/>
                  </a:cubicBezTo>
                  <a:cubicBezTo>
                    <a:pt x="117" y="796"/>
                    <a:pt x="147" y="857"/>
                    <a:pt x="154" y="926"/>
                  </a:cubicBezTo>
                  <a:cubicBezTo>
                    <a:pt x="155" y="927"/>
                    <a:pt x="155" y="928"/>
                    <a:pt x="155" y="929"/>
                  </a:cubicBezTo>
                  <a:cubicBezTo>
                    <a:pt x="155" y="930"/>
                    <a:pt x="155" y="930"/>
                    <a:pt x="155" y="931"/>
                  </a:cubicBezTo>
                  <a:cubicBezTo>
                    <a:pt x="155" y="931"/>
                    <a:pt x="155" y="932"/>
                    <a:pt x="155" y="932"/>
                  </a:cubicBezTo>
                  <a:cubicBezTo>
                    <a:pt x="155" y="933"/>
                    <a:pt x="155" y="933"/>
                    <a:pt x="155" y="933"/>
                  </a:cubicBezTo>
                  <a:cubicBezTo>
                    <a:pt x="155" y="933"/>
                    <a:pt x="155" y="934"/>
                    <a:pt x="155" y="934"/>
                  </a:cubicBezTo>
                  <a:cubicBezTo>
                    <a:pt x="155" y="934"/>
                    <a:pt x="155" y="935"/>
                    <a:pt x="155" y="936"/>
                  </a:cubicBezTo>
                  <a:cubicBezTo>
                    <a:pt x="155" y="936"/>
                    <a:pt x="155" y="936"/>
                    <a:pt x="155" y="936"/>
                  </a:cubicBezTo>
                  <a:cubicBezTo>
                    <a:pt x="155" y="937"/>
                    <a:pt x="155" y="937"/>
                    <a:pt x="155" y="937"/>
                  </a:cubicBezTo>
                  <a:cubicBezTo>
                    <a:pt x="155" y="937"/>
                    <a:pt x="155" y="938"/>
                    <a:pt x="155" y="939"/>
                  </a:cubicBezTo>
                  <a:cubicBezTo>
                    <a:pt x="155" y="939"/>
                    <a:pt x="155" y="940"/>
                    <a:pt x="155" y="940"/>
                  </a:cubicBezTo>
                  <a:cubicBezTo>
                    <a:pt x="155" y="940"/>
                    <a:pt x="155" y="940"/>
                    <a:pt x="155" y="940"/>
                  </a:cubicBezTo>
                  <a:cubicBezTo>
                    <a:pt x="155" y="941"/>
                    <a:pt x="155" y="942"/>
                    <a:pt x="156" y="943"/>
                  </a:cubicBezTo>
                  <a:cubicBezTo>
                    <a:pt x="156" y="943"/>
                    <a:pt x="156" y="943"/>
                    <a:pt x="156" y="943"/>
                  </a:cubicBezTo>
                  <a:cubicBezTo>
                    <a:pt x="156" y="944"/>
                    <a:pt x="156" y="945"/>
                    <a:pt x="156" y="946"/>
                  </a:cubicBezTo>
                  <a:cubicBezTo>
                    <a:pt x="156" y="946"/>
                    <a:pt x="156" y="946"/>
                    <a:pt x="156" y="947"/>
                  </a:cubicBezTo>
                  <a:cubicBezTo>
                    <a:pt x="156" y="950"/>
                    <a:pt x="156" y="953"/>
                    <a:pt x="156" y="957"/>
                  </a:cubicBezTo>
                  <a:cubicBezTo>
                    <a:pt x="156" y="957"/>
                    <a:pt x="156" y="957"/>
                    <a:pt x="156" y="957"/>
                  </a:cubicBezTo>
                  <a:cubicBezTo>
                    <a:pt x="156" y="958"/>
                    <a:pt x="156" y="959"/>
                    <a:pt x="156" y="960"/>
                  </a:cubicBezTo>
                  <a:cubicBezTo>
                    <a:pt x="156" y="961"/>
                    <a:pt x="156" y="962"/>
                    <a:pt x="156" y="964"/>
                  </a:cubicBezTo>
                  <a:cubicBezTo>
                    <a:pt x="156" y="964"/>
                    <a:pt x="156" y="964"/>
                    <a:pt x="156" y="964"/>
                  </a:cubicBezTo>
                  <a:cubicBezTo>
                    <a:pt x="156" y="965"/>
                    <a:pt x="156" y="966"/>
                    <a:pt x="156" y="967"/>
                  </a:cubicBezTo>
                  <a:cubicBezTo>
                    <a:pt x="156" y="967"/>
                    <a:pt x="156" y="967"/>
                    <a:pt x="156" y="967"/>
                  </a:cubicBezTo>
                  <a:cubicBezTo>
                    <a:pt x="156" y="967"/>
                    <a:pt x="156" y="968"/>
                    <a:pt x="156" y="968"/>
                  </a:cubicBezTo>
                  <a:cubicBezTo>
                    <a:pt x="156" y="969"/>
                    <a:pt x="156" y="969"/>
                    <a:pt x="156" y="970"/>
                  </a:cubicBezTo>
                  <a:cubicBezTo>
                    <a:pt x="156" y="970"/>
                    <a:pt x="156" y="970"/>
                    <a:pt x="156" y="971"/>
                  </a:cubicBezTo>
                  <a:cubicBezTo>
                    <a:pt x="156" y="971"/>
                    <a:pt x="156" y="973"/>
                    <a:pt x="156" y="973"/>
                  </a:cubicBezTo>
                  <a:cubicBezTo>
                    <a:pt x="156" y="974"/>
                    <a:pt x="156" y="974"/>
                    <a:pt x="156" y="974"/>
                  </a:cubicBezTo>
                  <a:cubicBezTo>
                    <a:pt x="156" y="974"/>
                    <a:pt x="156" y="974"/>
                    <a:pt x="156" y="974"/>
                  </a:cubicBezTo>
                  <a:cubicBezTo>
                    <a:pt x="156" y="975"/>
                    <a:pt x="156" y="976"/>
                    <a:pt x="155" y="977"/>
                  </a:cubicBezTo>
                  <a:cubicBezTo>
                    <a:pt x="155" y="977"/>
                    <a:pt x="155" y="977"/>
                    <a:pt x="155" y="977"/>
                  </a:cubicBezTo>
                  <a:cubicBezTo>
                    <a:pt x="155" y="978"/>
                    <a:pt x="155" y="978"/>
                    <a:pt x="155" y="978"/>
                  </a:cubicBezTo>
                  <a:cubicBezTo>
                    <a:pt x="155" y="978"/>
                    <a:pt x="155" y="979"/>
                    <a:pt x="155" y="979"/>
                  </a:cubicBezTo>
                  <a:cubicBezTo>
                    <a:pt x="155" y="980"/>
                    <a:pt x="155" y="980"/>
                    <a:pt x="155" y="981"/>
                  </a:cubicBezTo>
                  <a:cubicBezTo>
                    <a:pt x="155" y="983"/>
                    <a:pt x="155" y="985"/>
                    <a:pt x="155" y="988"/>
                  </a:cubicBezTo>
                  <a:cubicBezTo>
                    <a:pt x="155" y="988"/>
                    <a:pt x="155" y="988"/>
                    <a:pt x="155" y="988"/>
                  </a:cubicBezTo>
                  <a:cubicBezTo>
                    <a:pt x="155" y="988"/>
                    <a:pt x="155" y="988"/>
                    <a:pt x="155" y="988"/>
                  </a:cubicBezTo>
                  <a:cubicBezTo>
                    <a:pt x="155" y="991"/>
                    <a:pt x="154" y="993"/>
                    <a:pt x="154" y="995"/>
                  </a:cubicBezTo>
                  <a:cubicBezTo>
                    <a:pt x="154" y="996"/>
                    <a:pt x="154" y="996"/>
                    <a:pt x="154" y="996"/>
                  </a:cubicBezTo>
                  <a:cubicBezTo>
                    <a:pt x="177" y="979"/>
                    <a:pt x="197" y="958"/>
                    <a:pt x="211" y="934"/>
                  </a:cubicBezTo>
                  <a:cubicBezTo>
                    <a:pt x="318" y="1029"/>
                    <a:pt x="444" y="1006"/>
                    <a:pt x="576" y="888"/>
                  </a:cubicBezTo>
                  <a:cubicBezTo>
                    <a:pt x="574" y="894"/>
                    <a:pt x="573" y="901"/>
                    <a:pt x="572" y="908"/>
                  </a:cubicBezTo>
                  <a:cubicBezTo>
                    <a:pt x="636" y="853"/>
                    <a:pt x="710" y="828"/>
                    <a:pt x="796" y="835"/>
                  </a:cubicBezTo>
                  <a:cubicBezTo>
                    <a:pt x="827" y="786"/>
                    <a:pt x="873" y="775"/>
                    <a:pt x="925" y="796"/>
                  </a:cubicBezTo>
                  <a:cubicBezTo>
                    <a:pt x="953" y="744"/>
                    <a:pt x="996" y="716"/>
                    <a:pt x="1056" y="728"/>
                  </a:cubicBezTo>
                  <a:cubicBezTo>
                    <a:pt x="1086" y="659"/>
                    <a:pt x="1137" y="613"/>
                    <a:pt x="1210" y="594"/>
                  </a:cubicBezTo>
                  <a:cubicBezTo>
                    <a:pt x="1199" y="516"/>
                    <a:pt x="1218" y="457"/>
                    <a:pt x="1265" y="397"/>
                  </a:cubicBezTo>
                  <a:cubicBezTo>
                    <a:pt x="1246" y="346"/>
                    <a:pt x="1235" y="291"/>
                    <a:pt x="1257" y="232"/>
                  </a:cubicBezTo>
                  <a:cubicBezTo>
                    <a:pt x="1222" y="189"/>
                    <a:pt x="1226" y="143"/>
                    <a:pt x="1245" y="97"/>
                  </a:cubicBezTo>
                  <a:cubicBezTo>
                    <a:pt x="1206" y="74"/>
                    <a:pt x="1173" y="46"/>
                    <a:pt x="1163" y="0"/>
                  </a:cubicBezTo>
                  <a:cubicBezTo>
                    <a:pt x="1120" y="54"/>
                    <a:pt x="1151" y="80"/>
                    <a:pt x="119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91" name="Freeform 6">
              <a:extLst>
                <a:ext uri="{FF2B5EF4-FFF2-40B4-BE49-F238E27FC236}">
                  <a16:creationId xmlns:a16="http://schemas.microsoft.com/office/drawing/2014/main" id="{FD8C52D0-B2E3-4A4B-96F4-67DA70BB77E1}"/>
                </a:ext>
              </a:extLst>
            </p:cNvPr>
            <p:cNvSpPr>
              <a:spLocks/>
            </p:cNvSpPr>
            <p:nvPr/>
          </p:nvSpPr>
          <p:spPr bwMode="auto">
            <a:xfrm>
              <a:off x="3081338" y="1220788"/>
              <a:ext cx="3300413" cy="541338"/>
            </a:xfrm>
            <a:custGeom>
              <a:avLst/>
              <a:gdLst>
                <a:gd name="T0" fmla="*/ 143 w 1321"/>
                <a:gd name="T1" fmla="*/ 170 h 216"/>
                <a:gd name="T2" fmla="*/ 248 w 1321"/>
                <a:gd name="T3" fmla="*/ 172 h 216"/>
                <a:gd name="T4" fmla="*/ 333 w 1321"/>
                <a:gd name="T5" fmla="*/ 211 h 216"/>
                <a:gd name="T6" fmla="*/ 417 w 1321"/>
                <a:gd name="T7" fmla="*/ 198 h 216"/>
                <a:gd name="T8" fmla="*/ 511 w 1321"/>
                <a:gd name="T9" fmla="*/ 216 h 216"/>
                <a:gd name="T10" fmla="*/ 605 w 1321"/>
                <a:gd name="T11" fmla="*/ 183 h 216"/>
                <a:gd name="T12" fmla="*/ 701 w 1321"/>
                <a:gd name="T13" fmla="*/ 207 h 216"/>
                <a:gd name="T14" fmla="*/ 796 w 1321"/>
                <a:gd name="T15" fmla="*/ 171 h 216"/>
                <a:gd name="T16" fmla="*/ 900 w 1321"/>
                <a:gd name="T17" fmla="*/ 196 h 216"/>
                <a:gd name="T18" fmla="*/ 945 w 1321"/>
                <a:gd name="T19" fmla="*/ 164 h 216"/>
                <a:gd name="T20" fmla="*/ 1013 w 1321"/>
                <a:gd name="T21" fmla="*/ 159 h 216"/>
                <a:gd name="T22" fmla="*/ 1090 w 1321"/>
                <a:gd name="T23" fmla="*/ 112 h 216"/>
                <a:gd name="T24" fmla="*/ 1198 w 1321"/>
                <a:gd name="T25" fmla="*/ 127 h 216"/>
                <a:gd name="T26" fmla="*/ 1255 w 1321"/>
                <a:gd name="T27" fmla="*/ 76 h 216"/>
                <a:gd name="T28" fmla="*/ 1321 w 1321"/>
                <a:gd name="T29" fmla="*/ 57 h 216"/>
                <a:gd name="T30" fmla="*/ 1202 w 1321"/>
                <a:gd name="T31" fmla="*/ 67 h 216"/>
                <a:gd name="T32" fmla="*/ 1004 w 1321"/>
                <a:gd name="T33" fmla="*/ 85 h 216"/>
                <a:gd name="T34" fmla="*/ 854 w 1321"/>
                <a:gd name="T35" fmla="*/ 91 h 216"/>
                <a:gd name="T36" fmla="*/ 687 w 1321"/>
                <a:gd name="T37" fmla="*/ 108 h 216"/>
                <a:gd name="T38" fmla="*/ 533 w 1321"/>
                <a:gd name="T39" fmla="*/ 115 h 216"/>
                <a:gd name="T40" fmla="*/ 386 w 1321"/>
                <a:gd name="T41" fmla="*/ 115 h 216"/>
                <a:gd name="T42" fmla="*/ 206 w 1321"/>
                <a:gd name="T43" fmla="*/ 115 h 216"/>
                <a:gd name="T44" fmla="*/ 0 w 1321"/>
                <a:gd name="T45" fmla="*/ 85 h 216"/>
                <a:gd name="T46" fmla="*/ 80 w 1321"/>
                <a:gd name="T47" fmla="*/ 117 h 216"/>
                <a:gd name="T48" fmla="*/ 143 w 1321"/>
                <a:gd name="T49" fmla="*/ 17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1" h="216">
                  <a:moveTo>
                    <a:pt x="143" y="170"/>
                  </a:moveTo>
                  <a:cubicBezTo>
                    <a:pt x="180" y="168"/>
                    <a:pt x="216" y="167"/>
                    <a:pt x="248" y="172"/>
                  </a:cubicBezTo>
                  <a:cubicBezTo>
                    <a:pt x="282" y="177"/>
                    <a:pt x="311" y="189"/>
                    <a:pt x="333" y="211"/>
                  </a:cubicBezTo>
                  <a:cubicBezTo>
                    <a:pt x="360" y="204"/>
                    <a:pt x="388" y="198"/>
                    <a:pt x="417" y="198"/>
                  </a:cubicBezTo>
                  <a:cubicBezTo>
                    <a:pt x="448" y="198"/>
                    <a:pt x="478" y="203"/>
                    <a:pt x="511" y="216"/>
                  </a:cubicBezTo>
                  <a:cubicBezTo>
                    <a:pt x="542" y="198"/>
                    <a:pt x="573" y="186"/>
                    <a:pt x="605" y="183"/>
                  </a:cubicBezTo>
                  <a:cubicBezTo>
                    <a:pt x="637" y="180"/>
                    <a:pt x="669" y="187"/>
                    <a:pt x="701" y="207"/>
                  </a:cubicBezTo>
                  <a:cubicBezTo>
                    <a:pt x="730" y="182"/>
                    <a:pt x="762" y="171"/>
                    <a:pt x="796" y="171"/>
                  </a:cubicBezTo>
                  <a:cubicBezTo>
                    <a:pt x="829" y="171"/>
                    <a:pt x="864" y="180"/>
                    <a:pt x="900" y="196"/>
                  </a:cubicBezTo>
                  <a:cubicBezTo>
                    <a:pt x="913" y="183"/>
                    <a:pt x="928" y="171"/>
                    <a:pt x="945" y="164"/>
                  </a:cubicBezTo>
                  <a:cubicBezTo>
                    <a:pt x="965" y="155"/>
                    <a:pt x="987" y="152"/>
                    <a:pt x="1013" y="159"/>
                  </a:cubicBezTo>
                  <a:cubicBezTo>
                    <a:pt x="1032" y="133"/>
                    <a:pt x="1058" y="118"/>
                    <a:pt x="1090" y="112"/>
                  </a:cubicBezTo>
                  <a:cubicBezTo>
                    <a:pt x="1120" y="108"/>
                    <a:pt x="1156" y="112"/>
                    <a:pt x="1198" y="127"/>
                  </a:cubicBezTo>
                  <a:cubicBezTo>
                    <a:pt x="1212" y="104"/>
                    <a:pt x="1232" y="88"/>
                    <a:pt x="1255" y="76"/>
                  </a:cubicBezTo>
                  <a:cubicBezTo>
                    <a:pt x="1275" y="67"/>
                    <a:pt x="1297" y="61"/>
                    <a:pt x="1321" y="57"/>
                  </a:cubicBezTo>
                  <a:cubicBezTo>
                    <a:pt x="1283" y="43"/>
                    <a:pt x="1237" y="44"/>
                    <a:pt x="1202" y="67"/>
                  </a:cubicBezTo>
                  <a:cubicBezTo>
                    <a:pt x="1130" y="0"/>
                    <a:pt x="1065" y="13"/>
                    <a:pt x="1004" y="85"/>
                  </a:cubicBezTo>
                  <a:cubicBezTo>
                    <a:pt x="957" y="56"/>
                    <a:pt x="908" y="36"/>
                    <a:pt x="854" y="91"/>
                  </a:cubicBezTo>
                  <a:cubicBezTo>
                    <a:pt x="791" y="73"/>
                    <a:pt x="732" y="68"/>
                    <a:pt x="687" y="108"/>
                  </a:cubicBezTo>
                  <a:cubicBezTo>
                    <a:pt x="639" y="91"/>
                    <a:pt x="590" y="85"/>
                    <a:pt x="533" y="115"/>
                  </a:cubicBezTo>
                  <a:cubicBezTo>
                    <a:pt x="495" y="88"/>
                    <a:pt x="449" y="81"/>
                    <a:pt x="386" y="115"/>
                  </a:cubicBezTo>
                  <a:cubicBezTo>
                    <a:pt x="331" y="74"/>
                    <a:pt x="273" y="52"/>
                    <a:pt x="206" y="115"/>
                  </a:cubicBezTo>
                  <a:cubicBezTo>
                    <a:pt x="143" y="59"/>
                    <a:pt x="76" y="40"/>
                    <a:pt x="0" y="85"/>
                  </a:cubicBezTo>
                  <a:cubicBezTo>
                    <a:pt x="30" y="93"/>
                    <a:pt x="56" y="104"/>
                    <a:pt x="80" y="117"/>
                  </a:cubicBezTo>
                  <a:cubicBezTo>
                    <a:pt x="105" y="132"/>
                    <a:pt x="126" y="150"/>
                    <a:pt x="143"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92" name="Freeform 7">
              <a:extLst>
                <a:ext uri="{FF2B5EF4-FFF2-40B4-BE49-F238E27FC236}">
                  <a16:creationId xmlns:a16="http://schemas.microsoft.com/office/drawing/2014/main" id="{1AF62D7E-1F3A-4D33-B8FB-F8049A9D3DCE}"/>
                </a:ext>
              </a:extLst>
            </p:cNvPr>
            <p:cNvSpPr>
              <a:spLocks/>
            </p:cNvSpPr>
            <p:nvPr/>
          </p:nvSpPr>
          <p:spPr bwMode="auto">
            <a:xfrm>
              <a:off x="3325813" y="2189163"/>
              <a:ext cx="2514600" cy="1047750"/>
            </a:xfrm>
            <a:custGeom>
              <a:avLst/>
              <a:gdLst>
                <a:gd name="T0" fmla="*/ 885 w 1006"/>
                <a:gd name="T1" fmla="*/ 292 h 419"/>
                <a:gd name="T2" fmla="*/ 762 w 1006"/>
                <a:gd name="T3" fmla="*/ 349 h 419"/>
                <a:gd name="T4" fmla="*/ 617 w 1006"/>
                <a:gd name="T5" fmla="*/ 378 h 419"/>
                <a:gd name="T6" fmla="*/ 610 w 1006"/>
                <a:gd name="T7" fmla="*/ 375 h 419"/>
                <a:gd name="T8" fmla="*/ 639 w 1006"/>
                <a:gd name="T9" fmla="*/ 281 h 419"/>
                <a:gd name="T10" fmla="*/ 617 w 1006"/>
                <a:gd name="T11" fmla="*/ 102 h 419"/>
                <a:gd name="T12" fmla="*/ 599 w 1006"/>
                <a:gd name="T13" fmla="*/ 102 h 419"/>
                <a:gd name="T14" fmla="*/ 599 w 1006"/>
                <a:gd name="T15" fmla="*/ 120 h 419"/>
                <a:gd name="T16" fmla="*/ 617 w 1006"/>
                <a:gd name="T17" fmla="*/ 267 h 419"/>
                <a:gd name="T18" fmla="*/ 582 w 1006"/>
                <a:gd name="T19" fmla="*/ 357 h 419"/>
                <a:gd name="T20" fmla="*/ 522 w 1006"/>
                <a:gd name="T21" fmla="*/ 292 h 419"/>
                <a:gd name="T22" fmla="*/ 521 w 1006"/>
                <a:gd name="T23" fmla="*/ 292 h 419"/>
                <a:gd name="T24" fmla="*/ 516 w 1006"/>
                <a:gd name="T25" fmla="*/ 286 h 419"/>
                <a:gd name="T26" fmla="*/ 564 w 1006"/>
                <a:gd name="T27" fmla="*/ 207 h 419"/>
                <a:gd name="T28" fmla="*/ 552 w 1006"/>
                <a:gd name="T29" fmla="*/ 193 h 419"/>
                <a:gd name="T30" fmla="*/ 538 w 1006"/>
                <a:gd name="T31" fmla="*/ 205 h 419"/>
                <a:gd name="T32" fmla="*/ 496 w 1006"/>
                <a:gd name="T33" fmla="*/ 266 h 419"/>
                <a:gd name="T34" fmla="*/ 315 w 1006"/>
                <a:gd name="T35" fmla="*/ 223 h 419"/>
                <a:gd name="T36" fmla="*/ 328 w 1006"/>
                <a:gd name="T37" fmla="*/ 114 h 419"/>
                <a:gd name="T38" fmla="*/ 311 w 1006"/>
                <a:gd name="T39" fmla="*/ 108 h 419"/>
                <a:gd name="T40" fmla="*/ 305 w 1006"/>
                <a:gd name="T41" fmla="*/ 125 h 419"/>
                <a:gd name="T42" fmla="*/ 257 w 1006"/>
                <a:gd name="T43" fmla="*/ 259 h 419"/>
                <a:gd name="T44" fmla="*/ 109 w 1006"/>
                <a:gd name="T45" fmla="*/ 252 h 419"/>
                <a:gd name="T46" fmla="*/ 21 w 1006"/>
                <a:gd name="T47" fmla="*/ 3 h 419"/>
                <a:gd name="T48" fmla="*/ 4 w 1006"/>
                <a:gd name="T49" fmla="*/ 9 h 419"/>
                <a:gd name="T50" fmla="*/ 9 w 1006"/>
                <a:gd name="T51" fmla="*/ 26 h 419"/>
                <a:gd name="T52" fmla="*/ 85 w 1006"/>
                <a:gd name="T53" fmla="*/ 240 h 419"/>
                <a:gd name="T54" fmla="*/ 23 w 1006"/>
                <a:gd name="T55" fmla="*/ 267 h 419"/>
                <a:gd name="T56" fmla="*/ 28 w 1006"/>
                <a:gd name="T57" fmla="*/ 285 h 419"/>
                <a:gd name="T58" fmla="*/ 46 w 1006"/>
                <a:gd name="T59" fmla="*/ 280 h 419"/>
                <a:gd name="T60" fmla="*/ 88 w 1006"/>
                <a:gd name="T61" fmla="*/ 267 h 419"/>
                <a:gd name="T62" fmla="*/ 276 w 1006"/>
                <a:gd name="T63" fmla="*/ 278 h 419"/>
                <a:gd name="T64" fmla="*/ 501 w 1006"/>
                <a:gd name="T65" fmla="*/ 308 h 419"/>
                <a:gd name="T66" fmla="*/ 608 w 1006"/>
                <a:gd name="T67" fmla="*/ 402 h 419"/>
                <a:gd name="T68" fmla="*/ 776 w 1006"/>
                <a:gd name="T69" fmla="*/ 371 h 419"/>
                <a:gd name="T70" fmla="*/ 777 w 1006"/>
                <a:gd name="T71" fmla="*/ 370 h 419"/>
                <a:gd name="T72" fmla="*/ 889 w 1006"/>
                <a:gd name="T73" fmla="*/ 317 h 419"/>
                <a:gd name="T74" fmla="*/ 981 w 1006"/>
                <a:gd name="T75" fmla="*/ 356 h 419"/>
                <a:gd name="T76" fmla="*/ 1000 w 1006"/>
                <a:gd name="T77" fmla="*/ 358 h 419"/>
                <a:gd name="T78" fmla="*/ 1001 w 1006"/>
                <a:gd name="T79" fmla="*/ 339 h 419"/>
                <a:gd name="T80" fmla="*/ 885 w 1006"/>
                <a:gd name="T81" fmla="*/ 29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6" h="419">
                  <a:moveTo>
                    <a:pt x="885" y="292"/>
                  </a:moveTo>
                  <a:cubicBezTo>
                    <a:pt x="846" y="297"/>
                    <a:pt x="804" y="319"/>
                    <a:pt x="762" y="349"/>
                  </a:cubicBezTo>
                  <a:cubicBezTo>
                    <a:pt x="700" y="388"/>
                    <a:pt x="654" y="392"/>
                    <a:pt x="617" y="378"/>
                  </a:cubicBezTo>
                  <a:cubicBezTo>
                    <a:pt x="615" y="377"/>
                    <a:pt x="612" y="376"/>
                    <a:pt x="610" y="375"/>
                  </a:cubicBezTo>
                  <a:cubicBezTo>
                    <a:pt x="602" y="337"/>
                    <a:pt x="620" y="309"/>
                    <a:pt x="639" y="281"/>
                  </a:cubicBezTo>
                  <a:cubicBezTo>
                    <a:pt x="671" y="231"/>
                    <a:pt x="701" y="183"/>
                    <a:pt x="617" y="102"/>
                  </a:cubicBezTo>
                  <a:cubicBezTo>
                    <a:pt x="612" y="96"/>
                    <a:pt x="604" y="97"/>
                    <a:pt x="599" y="102"/>
                  </a:cubicBezTo>
                  <a:cubicBezTo>
                    <a:pt x="594" y="107"/>
                    <a:pt x="594" y="115"/>
                    <a:pt x="599" y="120"/>
                  </a:cubicBezTo>
                  <a:cubicBezTo>
                    <a:pt x="668" y="187"/>
                    <a:pt x="643" y="226"/>
                    <a:pt x="617" y="267"/>
                  </a:cubicBezTo>
                  <a:cubicBezTo>
                    <a:pt x="599" y="294"/>
                    <a:pt x="582" y="321"/>
                    <a:pt x="582" y="357"/>
                  </a:cubicBezTo>
                  <a:cubicBezTo>
                    <a:pt x="560" y="340"/>
                    <a:pt x="541" y="316"/>
                    <a:pt x="522" y="292"/>
                  </a:cubicBezTo>
                  <a:cubicBezTo>
                    <a:pt x="522" y="292"/>
                    <a:pt x="521" y="292"/>
                    <a:pt x="521" y="292"/>
                  </a:cubicBezTo>
                  <a:cubicBezTo>
                    <a:pt x="519" y="290"/>
                    <a:pt x="518" y="288"/>
                    <a:pt x="516" y="286"/>
                  </a:cubicBezTo>
                  <a:cubicBezTo>
                    <a:pt x="559" y="268"/>
                    <a:pt x="564" y="207"/>
                    <a:pt x="564" y="207"/>
                  </a:cubicBezTo>
                  <a:cubicBezTo>
                    <a:pt x="564" y="200"/>
                    <a:pt x="559" y="194"/>
                    <a:pt x="552" y="193"/>
                  </a:cubicBezTo>
                  <a:cubicBezTo>
                    <a:pt x="545" y="193"/>
                    <a:pt x="539" y="198"/>
                    <a:pt x="538" y="205"/>
                  </a:cubicBezTo>
                  <a:cubicBezTo>
                    <a:pt x="538" y="205"/>
                    <a:pt x="533" y="260"/>
                    <a:pt x="496" y="266"/>
                  </a:cubicBezTo>
                  <a:cubicBezTo>
                    <a:pt x="420" y="193"/>
                    <a:pt x="363" y="198"/>
                    <a:pt x="315" y="223"/>
                  </a:cubicBezTo>
                  <a:cubicBezTo>
                    <a:pt x="350" y="156"/>
                    <a:pt x="328" y="114"/>
                    <a:pt x="328" y="114"/>
                  </a:cubicBezTo>
                  <a:cubicBezTo>
                    <a:pt x="324" y="107"/>
                    <a:pt x="317" y="105"/>
                    <a:pt x="311" y="108"/>
                  </a:cubicBezTo>
                  <a:cubicBezTo>
                    <a:pt x="304" y="111"/>
                    <a:pt x="302" y="118"/>
                    <a:pt x="305" y="125"/>
                  </a:cubicBezTo>
                  <a:cubicBezTo>
                    <a:pt x="305" y="125"/>
                    <a:pt x="331" y="176"/>
                    <a:pt x="257" y="259"/>
                  </a:cubicBezTo>
                  <a:cubicBezTo>
                    <a:pt x="211" y="292"/>
                    <a:pt x="167" y="320"/>
                    <a:pt x="109" y="252"/>
                  </a:cubicBezTo>
                  <a:cubicBezTo>
                    <a:pt x="144" y="66"/>
                    <a:pt x="21" y="4"/>
                    <a:pt x="21" y="3"/>
                  </a:cubicBezTo>
                  <a:cubicBezTo>
                    <a:pt x="15" y="0"/>
                    <a:pt x="7" y="3"/>
                    <a:pt x="4" y="9"/>
                  </a:cubicBezTo>
                  <a:cubicBezTo>
                    <a:pt x="0" y="15"/>
                    <a:pt x="2" y="23"/>
                    <a:pt x="9" y="26"/>
                  </a:cubicBezTo>
                  <a:cubicBezTo>
                    <a:pt x="9" y="27"/>
                    <a:pt x="113" y="79"/>
                    <a:pt x="85" y="240"/>
                  </a:cubicBezTo>
                  <a:cubicBezTo>
                    <a:pt x="43" y="235"/>
                    <a:pt x="24" y="267"/>
                    <a:pt x="23" y="267"/>
                  </a:cubicBezTo>
                  <a:cubicBezTo>
                    <a:pt x="20" y="273"/>
                    <a:pt x="22" y="281"/>
                    <a:pt x="28" y="285"/>
                  </a:cubicBezTo>
                  <a:cubicBezTo>
                    <a:pt x="34" y="288"/>
                    <a:pt x="42" y="286"/>
                    <a:pt x="46" y="280"/>
                  </a:cubicBezTo>
                  <a:cubicBezTo>
                    <a:pt x="46" y="280"/>
                    <a:pt x="58" y="260"/>
                    <a:pt x="88" y="267"/>
                  </a:cubicBezTo>
                  <a:cubicBezTo>
                    <a:pt x="164" y="357"/>
                    <a:pt x="217" y="319"/>
                    <a:pt x="276" y="278"/>
                  </a:cubicBezTo>
                  <a:cubicBezTo>
                    <a:pt x="333" y="237"/>
                    <a:pt x="397" y="192"/>
                    <a:pt x="501" y="308"/>
                  </a:cubicBezTo>
                  <a:cubicBezTo>
                    <a:pt x="533" y="348"/>
                    <a:pt x="565" y="385"/>
                    <a:pt x="608" y="402"/>
                  </a:cubicBezTo>
                  <a:cubicBezTo>
                    <a:pt x="652" y="419"/>
                    <a:pt x="705" y="415"/>
                    <a:pt x="776" y="371"/>
                  </a:cubicBezTo>
                  <a:cubicBezTo>
                    <a:pt x="776" y="371"/>
                    <a:pt x="776" y="371"/>
                    <a:pt x="777" y="370"/>
                  </a:cubicBezTo>
                  <a:cubicBezTo>
                    <a:pt x="816" y="342"/>
                    <a:pt x="854" y="322"/>
                    <a:pt x="889" y="317"/>
                  </a:cubicBezTo>
                  <a:cubicBezTo>
                    <a:pt x="922" y="313"/>
                    <a:pt x="953" y="323"/>
                    <a:pt x="981" y="356"/>
                  </a:cubicBezTo>
                  <a:cubicBezTo>
                    <a:pt x="986" y="362"/>
                    <a:pt x="994" y="362"/>
                    <a:pt x="1000" y="358"/>
                  </a:cubicBezTo>
                  <a:cubicBezTo>
                    <a:pt x="1005" y="353"/>
                    <a:pt x="1006" y="345"/>
                    <a:pt x="1001" y="339"/>
                  </a:cubicBezTo>
                  <a:cubicBezTo>
                    <a:pt x="966" y="298"/>
                    <a:pt x="927" y="286"/>
                    <a:pt x="8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93" name="Freeform 8">
              <a:extLst>
                <a:ext uri="{FF2B5EF4-FFF2-40B4-BE49-F238E27FC236}">
                  <a16:creationId xmlns:a16="http://schemas.microsoft.com/office/drawing/2014/main" id="{E39E0C8E-B904-47F2-AB13-D070F6F1B457}"/>
                </a:ext>
              </a:extLst>
            </p:cNvPr>
            <p:cNvSpPr>
              <a:spLocks/>
            </p:cNvSpPr>
            <p:nvPr/>
          </p:nvSpPr>
          <p:spPr bwMode="auto">
            <a:xfrm>
              <a:off x="3525838" y="3079750"/>
              <a:ext cx="2016125" cy="528638"/>
            </a:xfrm>
            <a:custGeom>
              <a:avLst/>
              <a:gdLst>
                <a:gd name="T0" fmla="*/ 794 w 807"/>
                <a:gd name="T1" fmla="*/ 10 h 212"/>
                <a:gd name="T2" fmla="*/ 781 w 807"/>
                <a:gd name="T3" fmla="*/ 23 h 212"/>
                <a:gd name="T4" fmla="*/ 742 w 807"/>
                <a:gd name="T5" fmla="*/ 91 h 212"/>
                <a:gd name="T6" fmla="*/ 622 w 807"/>
                <a:gd name="T7" fmla="*/ 136 h 212"/>
                <a:gd name="T8" fmla="*/ 466 w 807"/>
                <a:gd name="T9" fmla="*/ 105 h 212"/>
                <a:gd name="T10" fmla="*/ 461 w 807"/>
                <a:gd name="T11" fmla="*/ 59 h 212"/>
                <a:gd name="T12" fmla="*/ 421 w 807"/>
                <a:gd name="T13" fmla="*/ 15 h 212"/>
                <a:gd name="T14" fmla="*/ 362 w 807"/>
                <a:gd name="T15" fmla="*/ 1 h 212"/>
                <a:gd name="T16" fmla="*/ 251 w 807"/>
                <a:gd name="T17" fmla="*/ 35 h 212"/>
                <a:gd name="T18" fmla="*/ 186 w 807"/>
                <a:gd name="T19" fmla="*/ 78 h 212"/>
                <a:gd name="T20" fmla="*/ 119 w 807"/>
                <a:gd name="T21" fmla="*/ 66 h 212"/>
                <a:gd name="T22" fmla="*/ 60 w 807"/>
                <a:gd name="T23" fmla="*/ 49 h 212"/>
                <a:gd name="T24" fmla="*/ 6 w 807"/>
                <a:gd name="T25" fmla="*/ 77 h 212"/>
                <a:gd name="T26" fmla="*/ 4 w 807"/>
                <a:gd name="T27" fmla="*/ 95 h 212"/>
                <a:gd name="T28" fmla="*/ 22 w 807"/>
                <a:gd name="T29" fmla="*/ 96 h 212"/>
                <a:gd name="T30" fmla="*/ 64 w 807"/>
                <a:gd name="T31" fmla="*/ 75 h 212"/>
                <a:gd name="T32" fmla="*/ 104 w 807"/>
                <a:gd name="T33" fmla="*/ 86 h 212"/>
                <a:gd name="T34" fmla="*/ 105 w 807"/>
                <a:gd name="T35" fmla="*/ 87 h 212"/>
                <a:gd name="T36" fmla="*/ 193 w 807"/>
                <a:gd name="T37" fmla="*/ 102 h 212"/>
                <a:gd name="T38" fmla="*/ 269 w 807"/>
                <a:gd name="T39" fmla="*/ 53 h 212"/>
                <a:gd name="T40" fmla="*/ 362 w 807"/>
                <a:gd name="T41" fmla="*/ 27 h 212"/>
                <a:gd name="T42" fmla="*/ 409 w 807"/>
                <a:gd name="T43" fmla="*/ 38 h 212"/>
                <a:gd name="T44" fmla="*/ 437 w 807"/>
                <a:gd name="T45" fmla="*/ 68 h 212"/>
                <a:gd name="T46" fmla="*/ 438 w 807"/>
                <a:gd name="T47" fmla="*/ 120 h 212"/>
                <a:gd name="T48" fmla="*/ 438 w 807"/>
                <a:gd name="T49" fmla="*/ 122 h 212"/>
                <a:gd name="T50" fmla="*/ 427 w 807"/>
                <a:gd name="T51" fmla="*/ 155 h 212"/>
                <a:gd name="T52" fmla="*/ 435 w 807"/>
                <a:gd name="T53" fmla="*/ 172 h 212"/>
                <a:gd name="T54" fmla="*/ 451 w 807"/>
                <a:gd name="T55" fmla="*/ 165 h 212"/>
                <a:gd name="T56" fmla="*/ 462 w 807"/>
                <a:gd name="T57" fmla="*/ 134 h 212"/>
                <a:gd name="T58" fmla="*/ 624 w 807"/>
                <a:gd name="T59" fmla="*/ 201 h 212"/>
                <a:gd name="T60" fmla="*/ 639 w 807"/>
                <a:gd name="T61" fmla="*/ 210 h 212"/>
                <a:gd name="T62" fmla="*/ 649 w 807"/>
                <a:gd name="T63" fmla="*/ 195 h 212"/>
                <a:gd name="T64" fmla="*/ 636 w 807"/>
                <a:gd name="T65" fmla="*/ 158 h 212"/>
                <a:gd name="T66" fmla="*/ 771 w 807"/>
                <a:gd name="T67" fmla="*/ 126 h 212"/>
                <a:gd name="T68" fmla="*/ 788 w 807"/>
                <a:gd name="T69" fmla="*/ 119 h 212"/>
                <a:gd name="T70" fmla="*/ 781 w 807"/>
                <a:gd name="T71" fmla="*/ 102 h 212"/>
                <a:gd name="T72" fmla="*/ 778 w 807"/>
                <a:gd name="T73" fmla="*/ 101 h 212"/>
                <a:gd name="T74" fmla="*/ 807 w 807"/>
                <a:gd name="T75" fmla="*/ 24 h 212"/>
                <a:gd name="T76" fmla="*/ 794 w 807"/>
                <a:gd name="T77" fmla="*/ 1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212">
                  <a:moveTo>
                    <a:pt x="794" y="10"/>
                  </a:moveTo>
                  <a:cubicBezTo>
                    <a:pt x="787" y="10"/>
                    <a:pt x="781" y="16"/>
                    <a:pt x="781" y="23"/>
                  </a:cubicBezTo>
                  <a:cubicBezTo>
                    <a:pt x="781" y="23"/>
                    <a:pt x="780" y="86"/>
                    <a:pt x="742" y="91"/>
                  </a:cubicBezTo>
                  <a:cubicBezTo>
                    <a:pt x="686" y="84"/>
                    <a:pt x="642" y="117"/>
                    <a:pt x="622" y="136"/>
                  </a:cubicBezTo>
                  <a:cubicBezTo>
                    <a:pt x="578" y="81"/>
                    <a:pt x="503" y="94"/>
                    <a:pt x="466" y="105"/>
                  </a:cubicBezTo>
                  <a:cubicBezTo>
                    <a:pt x="468" y="87"/>
                    <a:pt x="466" y="72"/>
                    <a:pt x="461" y="59"/>
                  </a:cubicBezTo>
                  <a:cubicBezTo>
                    <a:pt x="453" y="39"/>
                    <a:pt x="439" y="24"/>
                    <a:pt x="421" y="15"/>
                  </a:cubicBezTo>
                  <a:cubicBezTo>
                    <a:pt x="403" y="6"/>
                    <a:pt x="383" y="2"/>
                    <a:pt x="362" y="1"/>
                  </a:cubicBezTo>
                  <a:cubicBezTo>
                    <a:pt x="318" y="0"/>
                    <a:pt x="271" y="15"/>
                    <a:pt x="251" y="35"/>
                  </a:cubicBezTo>
                  <a:cubicBezTo>
                    <a:pt x="230" y="55"/>
                    <a:pt x="208" y="71"/>
                    <a:pt x="186" y="78"/>
                  </a:cubicBezTo>
                  <a:cubicBezTo>
                    <a:pt x="165" y="84"/>
                    <a:pt x="143" y="81"/>
                    <a:pt x="119" y="66"/>
                  </a:cubicBezTo>
                  <a:cubicBezTo>
                    <a:pt x="99" y="50"/>
                    <a:pt x="79" y="46"/>
                    <a:pt x="60" y="49"/>
                  </a:cubicBezTo>
                  <a:cubicBezTo>
                    <a:pt x="41" y="52"/>
                    <a:pt x="24" y="63"/>
                    <a:pt x="6" y="77"/>
                  </a:cubicBezTo>
                  <a:cubicBezTo>
                    <a:pt x="1" y="81"/>
                    <a:pt x="0" y="89"/>
                    <a:pt x="4" y="95"/>
                  </a:cubicBezTo>
                  <a:cubicBezTo>
                    <a:pt x="9" y="100"/>
                    <a:pt x="17" y="101"/>
                    <a:pt x="22" y="96"/>
                  </a:cubicBezTo>
                  <a:cubicBezTo>
                    <a:pt x="37" y="85"/>
                    <a:pt x="51" y="77"/>
                    <a:pt x="64" y="75"/>
                  </a:cubicBezTo>
                  <a:cubicBezTo>
                    <a:pt x="77" y="72"/>
                    <a:pt x="90" y="75"/>
                    <a:pt x="104" y="86"/>
                  </a:cubicBezTo>
                  <a:cubicBezTo>
                    <a:pt x="104" y="87"/>
                    <a:pt x="104" y="87"/>
                    <a:pt x="105" y="87"/>
                  </a:cubicBezTo>
                  <a:cubicBezTo>
                    <a:pt x="135" y="107"/>
                    <a:pt x="165" y="110"/>
                    <a:pt x="193" y="102"/>
                  </a:cubicBezTo>
                  <a:cubicBezTo>
                    <a:pt x="220" y="95"/>
                    <a:pt x="245" y="77"/>
                    <a:pt x="269" y="53"/>
                  </a:cubicBezTo>
                  <a:cubicBezTo>
                    <a:pt x="285" y="38"/>
                    <a:pt x="324" y="26"/>
                    <a:pt x="362" y="27"/>
                  </a:cubicBezTo>
                  <a:cubicBezTo>
                    <a:pt x="379" y="28"/>
                    <a:pt x="395" y="31"/>
                    <a:pt x="409" y="38"/>
                  </a:cubicBezTo>
                  <a:cubicBezTo>
                    <a:pt x="422" y="45"/>
                    <a:pt x="432" y="54"/>
                    <a:pt x="437" y="68"/>
                  </a:cubicBezTo>
                  <a:cubicBezTo>
                    <a:pt x="442" y="81"/>
                    <a:pt x="443" y="99"/>
                    <a:pt x="438" y="120"/>
                  </a:cubicBezTo>
                  <a:cubicBezTo>
                    <a:pt x="438" y="121"/>
                    <a:pt x="438" y="122"/>
                    <a:pt x="438" y="122"/>
                  </a:cubicBezTo>
                  <a:cubicBezTo>
                    <a:pt x="436" y="132"/>
                    <a:pt x="432" y="143"/>
                    <a:pt x="427" y="155"/>
                  </a:cubicBezTo>
                  <a:cubicBezTo>
                    <a:pt x="425" y="162"/>
                    <a:pt x="428" y="169"/>
                    <a:pt x="435" y="172"/>
                  </a:cubicBezTo>
                  <a:cubicBezTo>
                    <a:pt x="441" y="175"/>
                    <a:pt x="448" y="171"/>
                    <a:pt x="451" y="165"/>
                  </a:cubicBezTo>
                  <a:cubicBezTo>
                    <a:pt x="456" y="154"/>
                    <a:pt x="459" y="143"/>
                    <a:pt x="462" y="134"/>
                  </a:cubicBezTo>
                  <a:cubicBezTo>
                    <a:pt x="488" y="124"/>
                    <a:pt x="597" y="91"/>
                    <a:pt x="624" y="201"/>
                  </a:cubicBezTo>
                  <a:cubicBezTo>
                    <a:pt x="625" y="207"/>
                    <a:pt x="633" y="212"/>
                    <a:pt x="639" y="210"/>
                  </a:cubicBezTo>
                  <a:cubicBezTo>
                    <a:pt x="646" y="208"/>
                    <a:pt x="651" y="201"/>
                    <a:pt x="649" y="195"/>
                  </a:cubicBezTo>
                  <a:cubicBezTo>
                    <a:pt x="645" y="181"/>
                    <a:pt x="641" y="169"/>
                    <a:pt x="636" y="158"/>
                  </a:cubicBezTo>
                  <a:cubicBezTo>
                    <a:pt x="653" y="141"/>
                    <a:pt x="705" y="96"/>
                    <a:pt x="771" y="126"/>
                  </a:cubicBezTo>
                  <a:cubicBezTo>
                    <a:pt x="778" y="128"/>
                    <a:pt x="785" y="125"/>
                    <a:pt x="788" y="119"/>
                  </a:cubicBezTo>
                  <a:cubicBezTo>
                    <a:pt x="791" y="113"/>
                    <a:pt x="788" y="105"/>
                    <a:pt x="781" y="102"/>
                  </a:cubicBezTo>
                  <a:cubicBezTo>
                    <a:pt x="781" y="102"/>
                    <a:pt x="779" y="101"/>
                    <a:pt x="778" y="101"/>
                  </a:cubicBezTo>
                  <a:cubicBezTo>
                    <a:pt x="806" y="74"/>
                    <a:pt x="807" y="24"/>
                    <a:pt x="807" y="24"/>
                  </a:cubicBezTo>
                  <a:cubicBezTo>
                    <a:pt x="807" y="17"/>
                    <a:pt x="802" y="11"/>
                    <a:pt x="79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98" name="Freeform 9">
              <a:extLst>
                <a:ext uri="{FF2B5EF4-FFF2-40B4-BE49-F238E27FC236}">
                  <a16:creationId xmlns:a16="http://schemas.microsoft.com/office/drawing/2014/main" id="{9D7FB79B-7836-46B8-9D50-6D4CA7E6C0F0}"/>
                </a:ext>
              </a:extLst>
            </p:cNvPr>
            <p:cNvSpPr>
              <a:spLocks/>
            </p:cNvSpPr>
            <p:nvPr/>
          </p:nvSpPr>
          <p:spPr bwMode="auto">
            <a:xfrm>
              <a:off x="2517775" y="1438275"/>
              <a:ext cx="4056063" cy="4140200"/>
            </a:xfrm>
            <a:custGeom>
              <a:avLst/>
              <a:gdLst>
                <a:gd name="T0" fmla="*/ 1022 w 1624"/>
                <a:gd name="T1" fmla="*/ 120 h 1656"/>
                <a:gd name="T2" fmla="*/ 288 w 1624"/>
                <a:gd name="T3" fmla="*/ 62 h 1656"/>
                <a:gd name="T4" fmla="*/ 313 w 1624"/>
                <a:gd name="T5" fmla="*/ 1204 h 1656"/>
                <a:gd name="T6" fmla="*/ 315 w 1624"/>
                <a:gd name="T7" fmla="*/ 1189 h 1656"/>
                <a:gd name="T8" fmla="*/ 316 w 1624"/>
                <a:gd name="T9" fmla="*/ 1172 h 1656"/>
                <a:gd name="T10" fmla="*/ 317 w 1624"/>
                <a:gd name="T11" fmla="*/ 1159 h 1656"/>
                <a:gd name="T12" fmla="*/ 317 w 1624"/>
                <a:gd name="T13" fmla="*/ 1140 h 1656"/>
                <a:gd name="T14" fmla="*/ 316 w 1624"/>
                <a:gd name="T15" fmla="*/ 1124 h 1656"/>
                <a:gd name="T16" fmla="*/ 248 w 1624"/>
                <a:gd name="T17" fmla="*/ 831 h 1656"/>
                <a:gd name="T18" fmla="*/ 232 w 1624"/>
                <a:gd name="T19" fmla="*/ 793 h 1656"/>
                <a:gd name="T20" fmla="*/ 228 w 1624"/>
                <a:gd name="T21" fmla="*/ 789 h 1656"/>
                <a:gd name="T22" fmla="*/ 223 w 1624"/>
                <a:gd name="T23" fmla="*/ 786 h 1656"/>
                <a:gd name="T24" fmla="*/ 220 w 1624"/>
                <a:gd name="T25" fmla="*/ 783 h 1656"/>
                <a:gd name="T26" fmla="*/ 214 w 1624"/>
                <a:gd name="T27" fmla="*/ 779 h 1656"/>
                <a:gd name="T28" fmla="*/ 205 w 1624"/>
                <a:gd name="T29" fmla="*/ 751 h 1656"/>
                <a:gd name="T30" fmla="*/ 207 w 1624"/>
                <a:gd name="T31" fmla="*/ 747 h 1656"/>
                <a:gd name="T32" fmla="*/ 209 w 1624"/>
                <a:gd name="T33" fmla="*/ 743 h 1656"/>
                <a:gd name="T34" fmla="*/ 212 w 1624"/>
                <a:gd name="T35" fmla="*/ 737 h 1656"/>
                <a:gd name="T36" fmla="*/ 226 w 1624"/>
                <a:gd name="T37" fmla="*/ 698 h 1656"/>
                <a:gd name="T38" fmla="*/ 228 w 1624"/>
                <a:gd name="T39" fmla="*/ 689 h 1656"/>
                <a:gd name="T40" fmla="*/ 229 w 1624"/>
                <a:gd name="T41" fmla="*/ 681 h 1656"/>
                <a:gd name="T42" fmla="*/ 230 w 1624"/>
                <a:gd name="T43" fmla="*/ 673 h 1656"/>
                <a:gd name="T44" fmla="*/ 229 w 1624"/>
                <a:gd name="T45" fmla="*/ 664 h 1656"/>
                <a:gd name="T46" fmla="*/ 228 w 1624"/>
                <a:gd name="T47" fmla="*/ 655 h 1656"/>
                <a:gd name="T48" fmla="*/ 226 w 1624"/>
                <a:gd name="T49" fmla="*/ 646 h 1656"/>
                <a:gd name="T50" fmla="*/ 224 w 1624"/>
                <a:gd name="T51" fmla="*/ 639 h 1656"/>
                <a:gd name="T52" fmla="*/ 221 w 1624"/>
                <a:gd name="T53" fmla="*/ 630 h 1656"/>
                <a:gd name="T54" fmla="*/ 216 w 1624"/>
                <a:gd name="T55" fmla="*/ 620 h 1656"/>
                <a:gd name="T56" fmla="*/ 211 w 1624"/>
                <a:gd name="T57" fmla="*/ 612 h 1656"/>
                <a:gd name="T58" fmla="*/ 207 w 1624"/>
                <a:gd name="T59" fmla="*/ 606 h 1656"/>
                <a:gd name="T60" fmla="*/ 177 w 1624"/>
                <a:gd name="T61" fmla="*/ 574 h 1656"/>
                <a:gd name="T62" fmla="*/ 173 w 1624"/>
                <a:gd name="T63" fmla="*/ 571 h 1656"/>
                <a:gd name="T64" fmla="*/ 168 w 1624"/>
                <a:gd name="T65" fmla="*/ 567 h 1656"/>
                <a:gd name="T66" fmla="*/ 164 w 1624"/>
                <a:gd name="T67" fmla="*/ 565 h 1656"/>
                <a:gd name="T68" fmla="*/ 158 w 1624"/>
                <a:gd name="T69" fmla="*/ 536 h 1656"/>
                <a:gd name="T70" fmla="*/ 161 w 1624"/>
                <a:gd name="T71" fmla="*/ 532 h 1656"/>
                <a:gd name="T72" fmla="*/ 164 w 1624"/>
                <a:gd name="T73" fmla="*/ 529 h 1656"/>
                <a:gd name="T74" fmla="*/ 167 w 1624"/>
                <a:gd name="T75" fmla="*/ 525 h 1656"/>
                <a:gd name="T76" fmla="*/ 183 w 1624"/>
                <a:gd name="T77" fmla="*/ 494 h 1656"/>
                <a:gd name="T78" fmla="*/ 186 w 1624"/>
                <a:gd name="T79" fmla="*/ 488 h 1656"/>
                <a:gd name="T80" fmla="*/ 187 w 1624"/>
                <a:gd name="T81" fmla="*/ 482 h 1656"/>
                <a:gd name="T82" fmla="*/ 187 w 1624"/>
                <a:gd name="T83" fmla="*/ 477 h 1656"/>
                <a:gd name="T84" fmla="*/ 188 w 1624"/>
                <a:gd name="T85" fmla="*/ 472 h 1656"/>
                <a:gd name="T86" fmla="*/ 188 w 1624"/>
                <a:gd name="T87" fmla="*/ 465 h 1656"/>
                <a:gd name="T88" fmla="*/ 187 w 1624"/>
                <a:gd name="T89" fmla="*/ 459 h 1656"/>
                <a:gd name="T90" fmla="*/ 185 w 1624"/>
                <a:gd name="T91" fmla="*/ 451 h 1656"/>
                <a:gd name="T92" fmla="*/ 182 w 1624"/>
                <a:gd name="T93" fmla="*/ 444 h 1656"/>
                <a:gd name="T94" fmla="*/ 179 w 1624"/>
                <a:gd name="T95" fmla="*/ 437 h 1656"/>
                <a:gd name="T96" fmla="*/ 175 w 1624"/>
                <a:gd name="T97" fmla="*/ 430 h 1656"/>
                <a:gd name="T98" fmla="*/ 175 w 1624"/>
                <a:gd name="T99" fmla="*/ 387 h 1656"/>
                <a:gd name="T100" fmla="*/ 189 w 1624"/>
                <a:gd name="T101" fmla="*/ 373 h 1656"/>
                <a:gd name="T102" fmla="*/ 201 w 1624"/>
                <a:gd name="T103" fmla="*/ 357 h 1656"/>
                <a:gd name="T104" fmla="*/ 211 w 1624"/>
                <a:gd name="T105" fmla="*/ 341 h 1656"/>
                <a:gd name="T106" fmla="*/ 219 w 1624"/>
                <a:gd name="T107" fmla="*/ 324 h 1656"/>
                <a:gd name="T108" fmla="*/ 226 w 1624"/>
                <a:gd name="T109" fmla="*/ 306 h 1656"/>
                <a:gd name="T110" fmla="*/ 231 w 1624"/>
                <a:gd name="T111" fmla="*/ 289 h 1656"/>
                <a:gd name="T112" fmla="*/ 236 w 1624"/>
                <a:gd name="T113" fmla="*/ 269 h 1656"/>
                <a:gd name="T114" fmla="*/ 238 w 1624"/>
                <a:gd name="T115" fmla="*/ 251 h 1656"/>
                <a:gd name="T116" fmla="*/ 509 w 1624"/>
                <a:gd name="T117" fmla="*/ 474 h 1656"/>
                <a:gd name="T118" fmla="*/ 1052 w 1624"/>
                <a:gd name="T119" fmla="*/ 343 h 1656"/>
                <a:gd name="T120" fmla="*/ 1284 w 1624"/>
                <a:gd name="T121" fmla="*/ 355 h 1656"/>
                <a:gd name="T122" fmla="*/ 1280 w 1624"/>
                <a:gd name="T123" fmla="*/ 948 h 1656"/>
                <a:gd name="T124" fmla="*/ 933 w 1624"/>
                <a:gd name="T125" fmla="*/ 133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4" h="1656">
                  <a:moveTo>
                    <a:pt x="1582" y="121"/>
                  </a:moveTo>
                  <a:cubicBezTo>
                    <a:pt x="1624" y="72"/>
                    <a:pt x="1620" y="29"/>
                    <a:pt x="1594" y="0"/>
                  </a:cubicBezTo>
                  <a:cubicBezTo>
                    <a:pt x="1589" y="1"/>
                    <a:pt x="1584" y="2"/>
                    <a:pt x="1578" y="3"/>
                  </a:cubicBezTo>
                  <a:cubicBezTo>
                    <a:pt x="1547" y="5"/>
                    <a:pt x="1519" y="10"/>
                    <a:pt x="1497" y="21"/>
                  </a:cubicBezTo>
                  <a:cubicBezTo>
                    <a:pt x="1476" y="32"/>
                    <a:pt x="1459" y="47"/>
                    <a:pt x="1449" y="69"/>
                  </a:cubicBezTo>
                  <a:cubicBezTo>
                    <a:pt x="1445" y="78"/>
                    <a:pt x="1435" y="81"/>
                    <a:pt x="1426" y="78"/>
                  </a:cubicBezTo>
                  <a:cubicBezTo>
                    <a:pt x="1384" y="62"/>
                    <a:pt x="1349" y="56"/>
                    <a:pt x="1321" y="61"/>
                  </a:cubicBezTo>
                  <a:cubicBezTo>
                    <a:pt x="1296" y="65"/>
                    <a:pt x="1276" y="78"/>
                    <a:pt x="1263" y="102"/>
                  </a:cubicBezTo>
                  <a:cubicBezTo>
                    <a:pt x="1258" y="109"/>
                    <a:pt x="1250" y="112"/>
                    <a:pt x="1241" y="109"/>
                  </a:cubicBezTo>
                  <a:cubicBezTo>
                    <a:pt x="1218" y="101"/>
                    <a:pt x="1201" y="103"/>
                    <a:pt x="1186" y="109"/>
                  </a:cubicBezTo>
                  <a:cubicBezTo>
                    <a:pt x="1170" y="116"/>
                    <a:pt x="1156" y="130"/>
                    <a:pt x="1142" y="143"/>
                  </a:cubicBezTo>
                  <a:cubicBezTo>
                    <a:pt x="1137" y="148"/>
                    <a:pt x="1129" y="150"/>
                    <a:pt x="1122" y="147"/>
                  </a:cubicBezTo>
                  <a:cubicBezTo>
                    <a:pt x="1086" y="130"/>
                    <a:pt x="1053" y="120"/>
                    <a:pt x="1022" y="120"/>
                  </a:cubicBezTo>
                  <a:cubicBezTo>
                    <a:pt x="993" y="120"/>
                    <a:pt x="966" y="130"/>
                    <a:pt x="941" y="155"/>
                  </a:cubicBezTo>
                  <a:cubicBezTo>
                    <a:pt x="941" y="155"/>
                    <a:pt x="941" y="155"/>
                    <a:pt x="941" y="155"/>
                  </a:cubicBezTo>
                  <a:cubicBezTo>
                    <a:pt x="935" y="161"/>
                    <a:pt x="926" y="162"/>
                    <a:pt x="918" y="157"/>
                  </a:cubicBezTo>
                  <a:cubicBezTo>
                    <a:pt x="890" y="136"/>
                    <a:pt x="861" y="129"/>
                    <a:pt x="834" y="132"/>
                  </a:cubicBezTo>
                  <a:cubicBezTo>
                    <a:pt x="805" y="134"/>
                    <a:pt x="777" y="146"/>
                    <a:pt x="748" y="164"/>
                  </a:cubicBezTo>
                  <a:cubicBezTo>
                    <a:pt x="743" y="167"/>
                    <a:pt x="737" y="169"/>
                    <a:pt x="730" y="166"/>
                  </a:cubicBezTo>
                  <a:cubicBezTo>
                    <a:pt x="700" y="152"/>
                    <a:pt x="671" y="147"/>
                    <a:pt x="644" y="147"/>
                  </a:cubicBezTo>
                  <a:cubicBezTo>
                    <a:pt x="615" y="148"/>
                    <a:pt x="587" y="153"/>
                    <a:pt x="559" y="161"/>
                  </a:cubicBezTo>
                  <a:cubicBezTo>
                    <a:pt x="553" y="164"/>
                    <a:pt x="544" y="162"/>
                    <a:pt x="539" y="156"/>
                  </a:cubicBezTo>
                  <a:cubicBezTo>
                    <a:pt x="523" y="136"/>
                    <a:pt x="498" y="125"/>
                    <a:pt x="469" y="121"/>
                  </a:cubicBezTo>
                  <a:cubicBezTo>
                    <a:pt x="437" y="116"/>
                    <a:pt x="400" y="118"/>
                    <a:pt x="362" y="120"/>
                  </a:cubicBezTo>
                  <a:cubicBezTo>
                    <a:pt x="356" y="120"/>
                    <a:pt x="350" y="118"/>
                    <a:pt x="347" y="113"/>
                  </a:cubicBezTo>
                  <a:cubicBezTo>
                    <a:pt x="331" y="92"/>
                    <a:pt x="311" y="75"/>
                    <a:pt x="288" y="62"/>
                  </a:cubicBezTo>
                  <a:cubicBezTo>
                    <a:pt x="263" y="47"/>
                    <a:pt x="235" y="36"/>
                    <a:pt x="202" y="29"/>
                  </a:cubicBezTo>
                  <a:cubicBezTo>
                    <a:pt x="198" y="28"/>
                    <a:pt x="185" y="22"/>
                    <a:pt x="171" y="16"/>
                  </a:cubicBezTo>
                  <a:cubicBezTo>
                    <a:pt x="75" y="34"/>
                    <a:pt x="37" y="90"/>
                    <a:pt x="80" y="199"/>
                  </a:cubicBezTo>
                  <a:cubicBezTo>
                    <a:pt x="30" y="244"/>
                    <a:pt x="13" y="300"/>
                    <a:pt x="70" y="380"/>
                  </a:cubicBezTo>
                  <a:cubicBezTo>
                    <a:pt x="30" y="436"/>
                    <a:pt x="0" y="492"/>
                    <a:pt x="104" y="557"/>
                  </a:cubicBezTo>
                  <a:cubicBezTo>
                    <a:pt x="29" y="631"/>
                    <a:pt x="22" y="705"/>
                    <a:pt x="111" y="779"/>
                  </a:cubicBezTo>
                  <a:cubicBezTo>
                    <a:pt x="63" y="842"/>
                    <a:pt x="67" y="904"/>
                    <a:pt x="138" y="967"/>
                  </a:cubicBezTo>
                  <a:cubicBezTo>
                    <a:pt x="72" y="1201"/>
                    <a:pt x="204" y="1256"/>
                    <a:pt x="312" y="1209"/>
                  </a:cubicBezTo>
                  <a:cubicBezTo>
                    <a:pt x="312" y="1209"/>
                    <a:pt x="312" y="1209"/>
                    <a:pt x="312" y="1209"/>
                  </a:cubicBezTo>
                  <a:cubicBezTo>
                    <a:pt x="312" y="1208"/>
                    <a:pt x="313" y="1208"/>
                    <a:pt x="313" y="1208"/>
                  </a:cubicBezTo>
                  <a:cubicBezTo>
                    <a:pt x="313" y="1207"/>
                    <a:pt x="313" y="1207"/>
                    <a:pt x="313" y="1206"/>
                  </a:cubicBezTo>
                  <a:cubicBezTo>
                    <a:pt x="313" y="1206"/>
                    <a:pt x="313" y="1206"/>
                    <a:pt x="313" y="1205"/>
                  </a:cubicBezTo>
                  <a:cubicBezTo>
                    <a:pt x="313" y="1204"/>
                    <a:pt x="313" y="1204"/>
                    <a:pt x="313" y="1204"/>
                  </a:cubicBezTo>
                  <a:cubicBezTo>
                    <a:pt x="313" y="1203"/>
                    <a:pt x="313" y="1203"/>
                    <a:pt x="313" y="1202"/>
                  </a:cubicBezTo>
                  <a:cubicBezTo>
                    <a:pt x="313" y="1202"/>
                    <a:pt x="313" y="1202"/>
                    <a:pt x="313" y="1202"/>
                  </a:cubicBezTo>
                  <a:cubicBezTo>
                    <a:pt x="313" y="1201"/>
                    <a:pt x="313" y="1201"/>
                    <a:pt x="313" y="1201"/>
                  </a:cubicBezTo>
                  <a:cubicBezTo>
                    <a:pt x="314" y="1200"/>
                    <a:pt x="314" y="1200"/>
                    <a:pt x="314" y="1200"/>
                  </a:cubicBezTo>
                  <a:cubicBezTo>
                    <a:pt x="314" y="1199"/>
                    <a:pt x="314" y="1199"/>
                    <a:pt x="314" y="1198"/>
                  </a:cubicBezTo>
                  <a:cubicBezTo>
                    <a:pt x="314" y="1198"/>
                    <a:pt x="314" y="1198"/>
                    <a:pt x="314" y="1198"/>
                  </a:cubicBezTo>
                  <a:cubicBezTo>
                    <a:pt x="314" y="1198"/>
                    <a:pt x="314" y="1197"/>
                    <a:pt x="314" y="1197"/>
                  </a:cubicBezTo>
                  <a:cubicBezTo>
                    <a:pt x="314" y="1196"/>
                    <a:pt x="314" y="1196"/>
                    <a:pt x="314" y="1195"/>
                  </a:cubicBezTo>
                  <a:cubicBezTo>
                    <a:pt x="314" y="1195"/>
                    <a:pt x="314" y="1194"/>
                    <a:pt x="314" y="1194"/>
                  </a:cubicBezTo>
                  <a:cubicBezTo>
                    <a:pt x="314" y="1193"/>
                    <a:pt x="314" y="1193"/>
                    <a:pt x="314" y="1192"/>
                  </a:cubicBezTo>
                  <a:cubicBezTo>
                    <a:pt x="315" y="1192"/>
                    <a:pt x="315" y="1191"/>
                    <a:pt x="315" y="1191"/>
                  </a:cubicBezTo>
                  <a:cubicBezTo>
                    <a:pt x="315" y="1191"/>
                    <a:pt x="315" y="1190"/>
                    <a:pt x="315" y="1189"/>
                  </a:cubicBezTo>
                  <a:cubicBezTo>
                    <a:pt x="315" y="1189"/>
                    <a:pt x="315" y="1189"/>
                    <a:pt x="315" y="1189"/>
                  </a:cubicBezTo>
                  <a:cubicBezTo>
                    <a:pt x="315" y="1188"/>
                    <a:pt x="315" y="1188"/>
                    <a:pt x="315" y="1188"/>
                  </a:cubicBezTo>
                  <a:cubicBezTo>
                    <a:pt x="315" y="1188"/>
                    <a:pt x="315" y="1187"/>
                    <a:pt x="315" y="1187"/>
                  </a:cubicBezTo>
                  <a:cubicBezTo>
                    <a:pt x="315" y="1186"/>
                    <a:pt x="315" y="1186"/>
                    <a:pt x="316" y="1185"/>
                  </a:cubicBezTo>
                  <a:cubicBezTo>
                    <a:pt x="316" y="1185"/>
                    <a:pt x="316" y="1185"/>
                    <a:pt x="316" y="1184"/>
                  </a:cubicBezTo>
                  <a:cubicBezTo>
                    <a:pt x="316" y="1183"/>
                    <a:pt x="316" y="1183"/>
                    <a:pt x="316" y="1183"/>
                  </a:cubicBezTo>
                  <a:cubicBezTo>
                    <a:pt x="316" y="1182"/>
                    <a:pt x="316" y="1182"/>
                    <a:pt x="316" y="1182"/>
                  </a:cubicBezTo>
                  <a:cubicBezTo>
                    <a:pt x="316" y="1182"/>
                    <a:pt x="316" y="1182"/>
                    <a:pt x="316" y="1181"/>
                  </a:cubicBezTo>
                  <a:cubicBezTo>
                    <a:pt x="316" y="1181"/>
                    <a:pt x="316" y="1180"/>
                    <a:pt x="316" y="1180"/>
                  </a:cubicBezTo>
                  <a:cubicBezTo>
                    <a:pt x="316" y="1179"/>
                    <a:pt x="316" y="1179"/>
                    <a:pt x="316" y="1179"/>
                  </a:cubicBezTo>
                  <a:cubicBezTo>
                    <a:pt x="316" y="1179"/>
                    <a:pt x="316" y="1179"/>
                    <a:pt x="316" y="1179"/>
                  </a:cubicBezTo>
                  <a:cubicBezTo>
                    <a:pt x="316" y="1177"/>
                    <a:pt x="316" y="1177"/>
                    <a:pt x="316" y="1175"/>
                  </a:cubicBezTo>
                  <a:cubicBezTo>
                    <a:pt x="316" y="1175"/>
                    <a:pt x="316" y="1174"/>
                    <a:pt x="316" y="1173"/>
                  </a:cubicBezTo>
                  <a:cubicBezTo>
                    <a:pt x="316" y="1172"/>
                    <a:pt x="316" y="1172"/>
                    <a:pt x="316" y="1172"/>
                  </a:cubicBezTo>
                  <a:cubicBezTo>
                    <a:pt x="316" y="1172"/>
                    <a:pt x="317" y="1172"/>
                    <a:pt x="317" y="1171"/>
                  </a:cubicBezTo>
                  <a:cubicBezTo>
                    <a:pt x="317" y="1171"/>
                    <a:pt x="317" y="1171"/>
                    <a:pt x="317" y="1170"/>
                  </a:cubicBezTo>
                  <a:cubicBezTo>
                    <a:pt x="317" y="1170"/>
                    <a:pt x="317" y="1169"/>
                    <a:pt x="317" y="1169"/>
                  </a:cubicBezTo>
                  <a:cubicBezTo>
                    <a:pt x="317" y="1169"/>
                    <a:pt x="317" y="1169"/>
                    <a:pt x="317" y="1169"/>
                  </a:cubicBezTo>
                  <a:cubicBezTo>
                    <a:pt x="317" y="1169"/>
                    <a:pt x="317" y="1169"/>
                    <a:pt x="317" y="1168"/>
                  </a:cubicBezTo>
                  <a:cubicBezTo>
                    <a:pt x="317" y="1168"/>
                    <a:pt x="317" y="1167"/>
                    <a:pt x="317" y="1166"/>
                  </a:cubicBezTo>
                  <a:cubicBezTo>
                    <a:pt x="317" y="1166"/>
                    <a:pt x="317" y="1166"/>
                    <a:pt x="317" y="1166"/>
                  </a:cubicBezTo>
                  <a:cubicBezTo>
                    <a:pt x="317" y="1166"/>
                    <a:pt x="317" y="1166"/>
                    <a:pt x="317" y="1166"/>
                  </a:cubicBezTo>
                  <a:cubicBezTo>
                    <a:pt x="317" y="1165"/>
                    <a:pt x="317" y="1165"/>
                    <a:pt x="317" y="1165"/>
                  </a:cubicBezTo>
                  <a:cubicBezTo>
                    <a:pt x="317" y="1164"/>
                    <a:pt x="317" y="1163"/>
                    <a:pt x="317" y="1163"/>
                  </a:cubicBezTo>
                  <a:cubicBezTo>
                    <a:pt x="317" y="1162"/>
                    <a:pt x="317" y="1162"/>
                    <a:pt x="317" y="1162"/>
                  </a:cubicBezTo>
                  <a:cubicBezTo>
                    <a:pt x="317" y="1161"/>
                    <a:pt x="317" y="1160"/>
                    <a:pt x="317" y="1159"/>
                  </a:cubicBezTo>
                  <a:cubicBezTo>
                    <a:pt x="317" y="1159"/>
                    <a:pt x="317" y="1159"/>
                    <a:pt x="317" y="1159"/>
                  </a:cubicBezTo>
                  <a:cubicBezTo>
                    <a:pt x="317" y="1158"/>
                    <a:pt x="317" y="1157"/>
                    <a:pt x="317" y="1156"/>
                  </a:cubicBezTo>
                  <a:cubicBezTo>
                    <a:pt x="317" y="1156"/>
                    <a:pt x="317" y="1156"/>
                    <a:pt x="317" y="1155"/>
                  </a:cubicBezTo>
                  <a:cubicBezTo>
                    <a:pt x="317" y="1154"/>
                    <a:pt x="317" y="1154"/>
                    <a:pt x="317" y="1154"/>
                  </a:cubicBezTo>
                  <a:cubicBezTo>
                    <a:pt x="317" y="1153"/>
                    <a:pt x="317" y="1153"/>
                    <a:pt x="317" y="1153"/>
                  </a:cubicBezTo>
                  <a:cubicBezTo>
                    <a:pt x="317" y="1153"/>
                    <a:pt x="317" y="1153"/>
                    <a:pt x="317" y="1152"/>
                  </a:cubicBezTo>
                  <a:cubicBezTo>
                    <a:pt x="317" y="1151"/>
                    <a:pt x="317" y="1151"/>
                    <a:pt x="317" y="1150"/>
                  </a:cubicBezTo>
                  <a:cubicBezTo>
                    <a:pt x="317" y="1150"/>
                    <a:pt x="317" y="1150"/>
                    <a:pt x="317" y="1150"/>
                  </a:cubicBezTo>
                  <a:cubicBezTo>
                    <a:pt x="317" y="1149"/>
                    <a:pt x="317" y="1148"/>
                    <a:pt x="317" y="1147"/>
                  </a:cubicBezTo>
                  <a:cubicBezTo>
                    <a:pt x="317" y="1147"/>
                    <a:pt x="317" y="1147"/>
                    <a:pt x="317" y="1147"/>
                  </a:cubicBezTo>
                  <a:cubicBezTo>
                    <a:pt x="317" y="1145"/>
                    <a:pt x="317" y="1145"/>
                    <a:pt x="317" y="1144"/>
                  </a:cubicBezTo>
                  <a:cubicBezTo>
                    <a:pt x="317" y="1143"/>
                    <a:pt x="317" y="1143"/>
                    <a:pt x="317" y="1143"/>
                  </a:cubicBezTo>
                  <a:cubicBezTo>
                    <a:pt x="317" y="1142"/>
                    <a:pt x="317" y="1141"/>
                    <a:pt x="317" y="1141"/>
                  </a:cubicBezTo>
                  <a:cubicBezTo>
                    <a:pt x="317" y="1140"/>
                    <a:pt x="317" y="1140"/>
                    <a:pt x="317" y="1140"/>
                  </a:cubicBezTo>
                  <a:cubicBezTo>
                    <a:pt x="317" y="1139"/>
                    <a:pt x="317" y="1139"/>
                    <a:pt x="317" y="1138"/>
                  </a:cubicBezTo>
                  <a:cubicBezTo>
                    <a:pt x="317" y="1138"/>
                    <a:pt x="317" y="1138"/>
                    <a:pt x="317" y="1137"/>
                  </a:cubicBezTo>
                  <a:cubicBezTo>
                    <a:pt x="317" y="1137"/>
                    <a:pt x="317" y="1137"/>
                    <a:pt x="317" y="1136"/>
                  </a:cubicBezTo>
                  <a:cubicBezTo>
                    <a:pt x="317" y="1136"/>
                    <a:pt x="317" y="1135"/>
                    <a:pt x="317" y="1135"/>
                  </a:cubicBezTo>
                  <a:cubicBezTo>
                    <a:pt x="317" y="1135"/>
                    <a:pt x="317" y="1135"/>
                    <a:pt x="317" y="1134"/>
                  </a:cubicBezTo>
                  <a:cubicBezTo>
                    <a:pt x="317" y="1134"/>
                    <a:pt x="317" y="1134"/>
                    <a:pt x="317" y="1134"/>
                  </a:cubicBezTo>
                  <a:cubicBezTo>
                    <a:pt x="317" y="1133"/>
                    <a:pt x="317" y="1132"/>
                    <a:pt x="317" y="1131"/>
                  </a:cubicBezTo>
                  <a:cubicBezTo>
                    <a:pt x="316" y="1130"/>
                    <a:pt x="316" y="1129"/>
                    <a:pt x="316" y="1129"/>
                  </a:cubicBezTo>
                  <a:cubicBezTo>
                    <a:pt x="316" y="1128"/>
                    <a:pt x="316" y="1128"/>
                    <a:pt x="316" y="1128"/>
                  </a:cubicBezTo>
                  <a:cubicBezTo>
                    <a:pt x="316" y="1128"/>
                    <a:pt x="316" y="1127"/>
                    <a:pt x="316" y="1127"/>
                  </a:cubicBezTo>
                  <a:cubicBezTo>
                    <a:pt x="316" y="1127"/>
                    <a:pt x="316" y="1126"/>
                    <a:pt x="316" y="1126"/>
                  </a:cubicBezTo>
                  <a:cubicBezTo>
                    <a:pt x="316" y="1126"/>
                    <a:pt x="316" y="1125"/>
                    <a:pt x="316" y="1125"/>
                  </a:cubicBezTo>
                  <a:cubicBezTo>
                    <a:pt x="316" y="1124"/>
                    <a:pt x="316" y="1124"/>
                    <a:pt x="316" y="1124"/>
                  </a:cubicBezTo>
                  <a:cubicBezTo>
                    <a:pt x="316" y="1124"/>
                    <a:pt x="316" y="1123"/>
                    <a:pt x="316" y="1122"/>
                  </a:cubicBezTo>
                  <a:cubicBezTo>
                    <a:pt x="309" y="1058"/>
                    <a:pt x="280" y="1002"/>
                    <a:pt x="217" y="955"/>
                  </a:cubicBezTo>
                  <a:cubicBezTo>
                    <a:pt x="210" y="949"/>
                    <a:pt x="208" y="939"/>
                    <a:pt x="213" y="931"/>
                  </a:cubicBezTo>
                  <a:cubicBezTo>
                    <a:pt x="236" y="893"/>
                    <a:pt x="249" y="860"/>
                    <a:pt x="249" y="834"/>
                  </a:cubicBezTo>
                  <a:cubicBezTo>
                    <a:pt x="249" y="833"/>
                    <a:pt x="249" y="833"/>
                    <a:pt x="249" y="833"/>
                  </a:cubicBezTo>
                  <a:cubicBezTo>
                    <a:pt x="249" y="833"/>
                    <a:pt x="249" y="833"/>
                    <a:pt x="249" y="833"/>
                  </a:cubicBezTo>
                  <a:cubicBezTo>
                    <a:pt x="248" y="833"/>
                    <a:pt x="248" y="833"/>
                    <a:pt x="248" y="833"/>
                  </a:cubicBezTo>
                  <a:cubicBezTo>
                    <a:pt x="248" y="832"/>
                    <a:pt x="248" y="832"/>
                    <a:pt x="248" y="832"/>
                  </a:cubicBezTo>
                  <a:cubicBezTo>
                    <a:pt x="248" y="832"/>
                    <a:pt x="248" y="832"/>
                    <a:pt x="248" y="832"/>
                  </a:cubicBezTo>
                  <a:cubicBezTo>
                    <a:pt x="248" y="832"/>
                    <a:pt x="248" y="832"/>
                    <a:pt x="248" y="832"/>
                  </a:cubicBezTo>
                  <a:cubicBezTo>
                    <a:pt x="248" y="831"/>
                    <a:pt x="248" y="831"/>
                    <a:pt x="248" y="831"/>
                  </a:cubicBezTo>
                  <a:cubicBezTo>
                    <a:pt x="248" y="831"/>
                    <a:pt x="248" y="831"/>
                    <a:pt x="248" y="831"/>
                  </a:cubicBezTo>
                  <a:cubicBezTo>
                    <a:pt x="248" y="831"/>
                    <a:pt x="248" y="831"/>
                    <a:pt x="248" y="831"/>
                  </a:cubicBezTo>
                  <a:cubicBezTo>
                    <a:pt x="248" y="830"/>
                    <a:pt x="248" y="830"/>
                    <a:pt x="248" y="830"/>
                  </a:cubicBezTo>
                  <a:cubicBezTo>
                    <a:pt x="248" y="830"/>
                    <a:pt x="248" y="830"/>
                    <a:pt x="248" y="830"/>
                  </a:cubicBezTo>
                  <a:cubicBezTo>
                    <a:pt x="248" y="829"/>
                    <a:pt x="248" y="829"/>
                    <a:pt x="248" y="829"/>
                  </a:cubicBezTo>
                  <a:cubicBezTo>
                    <a:pt x="248" y="829"/>
                    <a:pt x="248" y="829"/>
                    <a:pt x="248" y="829"/>
                  </a:cubicBezTo>
                  <a:cubicBezTo>
                    <a:pt x="248" y="829"/>
                    <a:pt x="248" y="829"/>
                    <a:pt x="248" y="829"/>
                  </a:cubicBezTo>
                  <a:cubicBezTo>
                    <a:pt x="248" y="829"/>
                    <a:pt x="248" y="829"/>
                    <a:pt x="248" y="828"/>
                  </a:cubicBezTo>
                  <a:cubicBezTo>
                    <a:pt x="247" y="816"/>
                    <a:pt x="242" y="805"/>
                    <a:pt x="234" y="795"/>
                  </a:cubicBezTo>
                  <a:cubicBezTo>
                    <a:pt x="234" y="795"/>
                    <a:pt x="234" y="795"/>
                    <a:pt x="233" y="795"/>
                  </a:cubicBezTo>
                  <a:cubicBezTo>
                    <a:pt x="233" y="794"/>
                    <a:pt x="233" y="794"/>
                    <a:pt x="233" y="794"/>
                  </a:cubicBezTo>
                  <a:cubicBezTo>
                    <a:pt x="233" y="794"/>
                    <a:pt x="233" y="794"/>
                    <a:pt x="233" y="794"/>
                  </a:cubicBezTo>
                  <a:cubicBezTo>
                    <a:pt x="233" y="794"/>
                    <a:pt x="233" y="794"/>
                    <a:pt x="233" y="793"/>
                  </a:cubicBezTo>
                  <a:cubicBezTo>
                    <a:pt x="233" y="793"/>
                    <a:pt x="233" y="793"/>
                    <a:pt x="232" y="793"/>
                  </a:cubicBezTo>
                  <a:cubicBezTo>
                    <a:pt x="232" y="793"/>
                    <a:pt x="232" y="793"/>
                    <a:pt x="232" y="793"/>
                  </a:cubicBezTo>
                  <a:cubicBezTo>
                    <a:pt x="232" y="793"/>
                    <a:pt x="232" y="793"/>
                    <a:pt x="232" y="793"/>
                  </a:cubicBezTo>
                  <a:cubicBezTo>
                    <a:pt x="231" y="792"/>
                    <a:pt x="231" y="792"/>
                    <a:pt x="231" y="792"/>
                  </a:cubicBezTo>
                  <a:cubicBezTo>
                    <a:pt x="231" y="792"/>
                    <a:pt x="231" y="792"/>
                    <a:pt x="231" y="792"/>
                  </a:cubicBezTo>
                  <a:cubicBezTo>
                    <a:pt x="231" y="792"/>
                    <a:pt x="231" y="792"/>
                    <a:pt x="231" y="792"/>
                  </a:cubicBezTo>
                  <a:cubicBezTo>
                    <a:pt x="230" y="791"/>
                    <a:pt x="230" y="791"/>
                    <a:pt x="230" y="791"/>
                  </a:cubicBezTo>
                  <a:cubicBezTo>
                    <a:pt x="230" y="791"/>
                    <a:pt x="230" y="791"/>
                    <a:pt x="230" y="791"/>
                  </a:cubicBezTo>
                  <a:cubicBezTo>
                    <a:pt x="230" y="790"/>
                    <a:pt x="230" y="790"/>
                    <a:pt x="230" y="790"/>
                  </a:cubicBezTo>
                  <a:cubicBezTo>
                    <a:pt x="230" y="790"/>
                    <a:pt x="229" y="790"/>
                    <a:pt x="229" y="790"/>
                  </a:cubicBezTo>
                  <a:cubicBezTo>
                    <a:pt x="229" y="790"/>
                    <a:pt x="229" y="790"/>
                    <a:pt x="229" y="790"/>
                  </a:cubicBezTo>
                  <a:cubicBezTo>
                    <a:pt x="229" y="790"/>
                    <a:pt x="229" y="790"/>
                    <a:pt x="229" y="790"/>
                  </a:cubicBezTo>
                  <a:cubicBezTo>
                    <a:pt x="228" y="790"/>
                    <a:pt x="228" y="789"/>
                    <a:pt x="228" y="789"/>
                  </a:cubicBezTo>
                  <a:cubicBezTo>
                    <a:pt x="228" y="789"/>
                    <a:pt x="228" y="789"/>
                    <a:pt x="228" y="789"/>
                  </a:cubicBezTo>
                  <a:cubicBezTo>
                    <a:pt x="228" y="789"/>
                    <a:pt x="228" y="789"/>
                    <a:pt x="228" y="789"/>
                  </a:cubicBezTo>
                  <a:cubicBezTo>
                    <a:pt x="228" y="789"/>
                    <a:pt x="228" y="789"/>
                    <a:pt x="228" y="789"/>
                  </a:cubicBezTo>
                  <a:cubicBezTo>
                    <a:pt x="227" y="789"/>
                    <a:pt x="227" y="789"/>
                    <a:pt x="227" y="789"/>
                  </a:cubicBezTo>
                  <a:cubicBezTo>
                    <a:pt x="227" y="788"/>
                    <a:pt x="227" y="788"/>
                    <a:pt x="227" y="788"/>
                  </a:cubicBezTo>
                  <a:cubicBezTo>
                    <a:pt x="227" y="788"/>
                    <a:pt x="227" y="788"/>
                    <a:pt x="226" y="788"/>
                  </a:cubicBezTo>
                  <a:cubicBezTo>
                    <a:pt x="226" y="787"/>
                    <a:pt x="226" y="787"/>
                    <a:pt x="226" y="787"/>
                  </a:cubicBezTo>
                  <a:cubicBezTo>
                    <a:pt x="226" y="787"/>
                    <a:pt x="226" y="787"/>
                    <a:pt x="226" y="787"/>
                  </a:cubicBezTo>
                  <a:cubicBezTo>
                    <a:pt x="226" y="787"/>
                    <a:pt x="226" y="787"/>
                    <a:pt x="225" y="787"/>
                  </a:cubicBezTo>
                  <a:cubicBezTo>
                    <a:pt x="225" y="787"/>
                    <a:pt x="225" y="787"/>
                    <a:pt x="225" y="787"/>
                  </a:cubicBezTo>
                  <a:cubicBezTo>
                    <a:pt x="225" y="787"/>
                    <a:pt x="225" y="787"/>
                    <a:pt x="225" y="786"/>
                  </a:cubicBezTo>
                  <a:cubicBezTo>
                    <a:pt x="225" y="786"/>
                    <a:pt x="225" y="786"/>
                    <a:pt x="225" y="786"/>
                  </a:cubicBezTo>
                  <a:cubicBezTo>
                    <a:pt x="224" y="786"/>
                    <a:pt x="224" y="786"/>
                    <a:pt x="224" y="786"/>
                  </a:cubicBezTo>
                  <a:cubicBezTo>
                    <a:pt x="224" y="786"/>
                    <a:pt x="224" y="786"/>
                    <a:pt x="224" y="786"/>
                  </a:cubicBezTo>
                  <a:cubicBezTo>
                    <a:pt x="223" y="786"/>
                    <a:pt x="223" y="786"/>
                    <a:pt x="223" y="786"/>
                  </a:cubicBezTo>
                  <a:cubicBezTo>
                    <a:pt x="223" y="785"/>
                    <a:pt x="223" y="785"/>
                    <a:pt x="223" y="785"/>
                  </a:cubicBezTo>
                  <a:cubicBezTo>
                    <a:pt x="223" y="785"/>
                    <a:pt x="223" y="785"/>
                    <a:pt x="223" y="785"/>
                  </a:cubicBezTo>
                  <a:cubicBezTo>
                    <a:pt x="223" y="785"/>
                    <a:pt x="223" y="785"/>
                    <a:pt x="223" y="785"/>
                  </a:cubicBezTo>
                  <a:cubicBezTo>
                    <a:pt x="222" y="784"/>
                    <a:pt x="222" y="784"/>
                    <a:pt x="222" y="784"/>
                  </a:cubicBezTo>
                  <a:cubicBezTo>
                    <a:pt x="222" y="784"/>
                    <a:pt x="222" y="784"/>
                    <a:pt x="222" y="784"/>
                  </a:cubicBezTo>
                  <a:cubicBezTo>
                    <a:pt x="222" y="784"/>
                    <a:pt x="222" y="784"/>
                    <a:pt x="222" y="784"/>
                  </a:cubicBezTo>
                  <a:cubicBezTo>
                    <a:pt x="222" y="784"/>
                    <a:pt x="222" y="784"/>
                    <a:pt x="222" y="784"/>
                  </a:cubicBezTo>
                  <a:cubicBezTo>
                    <a:pt x="221" y="784"/>
                    <a:pt x="221" y="784"/>
                    <a:pt x="221" y="784"/>
                  </a:cubicBezTo>
                  <a:cubicBezTo>
                    <a:pt x="221" y="784"/>
                    <a:pt x="221" y="783"/>
                    <a:pt x="221" y="783"/>
                  </a:cubicBezTo>
                  <a:cubicBezTo>
                    <a:pt x="221" y="783"/>
                    <a:pt x="221" y="783"/>
                    <a:pt x="220" y="783"/>
                  </a:cubicBezTo>
                  <a:cubicBezTo>
                    <a:pt x="220" y="783"/>
                    <a:pt x="220" y="783"/>
                    <a:pt x="220" y="783"/>
                  </a:cubicBezTo>
                  <a:cubicBezTo>
                    <a:pt x="220" y="783"/>
                    <a:pt x="220" y="783"/>
                    <a:pt x="220" y="783"/>
                  </a:cubicBezTo>
                  <a:cubicBezTo>
                    <a:pt x="220" y="783"/>
                    <a:pt x="220" y="783"/>
                    <a:pt x="220" y="783"/>
                  </a:cubicBezTo>
                  <a:cubicBezTo>
                    <a:pt x="219" y="783"/>
                    <a:pt x="219" y="782"/>
                    <a:pt x="219" y="782"/>
                  </a:cubicBezTo>
                  <a:cubicBezTo>
                    <a:pt x="219" y="782"/>
                    <a:pt x="219" y="782"/>
                    <a:pt x="219" y="782"/>
                  </a:cubicBezTo>
                  <a:cubicBezTo>
                    <a:pt x="219" y="782"/>
                    <a:pt x="219" y="782"/>
                    <a:pt x="219" y="782"/>
                  </a:cubicBezTo>
                  <a:cubicBezTo>
                    <a:pt x="218" y="781"/>
                    <a:pt x="218" y="781"/>
                    <a:pt x="218" y="781"/>
                  </a:cubicBezTo>
                  <a:cubicBezTo>
                    <a:pt x="218" y="781"/>
                    <a:pt x="218" y="781"/>
                    <a:pt x="217" y="781"/>
                  </a:cubicBezTo>
                  <a:cubicBezTo>
                    <a:pt x="217" y="781"/>
                    <a:pt x="217" y="781"/>
                    <a:pt x="217" y="781"/>
                  </a:cubicBezTo>
                  <a:cubicBezTo>
                    <a:pt x="217" y="781"/>
                    <a:pt x="217" y="781"/>
                    <a:pt x="217" y="781"/>
                  </a:cubicBezTo>
                  <a:cubicBezTo>
                    <a:pt x="217" y="781"/>
                    <a:pt x="217" y="780"/>
                    <a:pt x="216" y="780"/>
                  </a:cubicBezTo>
                  <a:cubicBezTo>
                    <a:pt x="216" y="780"/>
                    <a:pt x="216" y="780"/>
                    <a:pt x="216" y="780"/>
                  </a:cubicBezTo>
                  <a:cubicBezTo>
                    <a:pt x="216" y="780"/>
                    <a:pt x="216" y="780"/>
                    <a:pt x="216" y="780"/>
                  </a:cubicBezTo>
                  <a:cubicBezTo>
                    <a:pt x="215" y="779"/>
                    <a:pt x="215" y="779"/>
                    <a:pt x="215" y="779"/>
                  </a:cubicBezTo>
                  <a:cubicBezTo>
                    <a:pt x="215" y="779"/>
                    <a:pt x="215" y="779"/>
                    <a:pt x="215" y="779"/>
                  </a:cubicBezTo>
                  <a:cubicBezTo>
                    <a:pt x="214" y="779"/>
                    <a:pt x="214" y="779"/>
                    <a:pt x="214" y="779"/>
                  </a:cubicBezTo>
                  <a:cubicBezTo>
                    <a:pt x="214" y="779"/>
                    <a:pt x="214" y="779"/>
                    <a:pt x="214" y="779"/>
                  </a:cubicBezTo>
                  <a:cubicBezTo>
                    <a:pt x="214" y="779"/>
                    <a:pt x="214" y="778"/>
                    <a:pt x="213" y="778"/>
                  </a:cubicBezTo>
                  <a:cubicBezTo>
                    <a:pt x="213" y="778"/>
                    <a:pt x="213" y="778"/>
                    <a:pt x="213" y="778"/>
                  </a:cubicBezTo>
                  <a:cubicBezTo>
                    <a:pt x="213" y="778"/>
                    <a:pt x="212" y="778"/>
                    <a:pt x="212" y="778"/>
                  </a:cubicBezTo>
                  <a:cubicBezTo>
                    <a:pt x="212" y="778"/>
                    <a:pt x="212" y="778"/>
                    <a:pt x="212" y="778"/>
                  </a:cubicBezTo>
                  <a:cubicBezTo>
                    <a:pt x="212" y="778"/>
                    <a:pt x="212" y="778"/>
                    <a:pt x="211" y="778"/>
                  </a:cubicBezTo>
                  <a:cubicBezTo>
                    <a:pt x="211" y="777"/>
                    <a:pt x="211" y="777"/>
                    <a:pt x="211" y="777"/>
                  </a:cubicBezTo>
                  <a:cubicBezTo>
                    <a:pt x="211" y="777"/>
                    <a:pt x="211" y="777"/>
                    <a:pt x="211" y="777"/>
                  </a:cubicBezTo>
                  <a:cubicBezTo>
                    <a:pt x="202" y="772"/>
                    <a:pt x="199" y="761"/>
                    <a:pt x="204" y="752"/>
                  </a:cubicBezTo>
                  <a:cubicBezTo>
                    <a:pt x="204" y="752"/>
                    <a:pt x="204" y="752"/>
                    <a:pt x="204" y="752"/>
                  </a:cubicBezTo>
                  <a:cubicBezTo>
                    <a:pt x="204" y="752"/>
                    <a:pt x="204" y="752"/>
                    <a:pt x="204" y="752"/>
                  </a:cubicBezTo>
                  <a:cubicBezTo>
                    <a:pt x="204" y="752"/>
                    <a:pt x="204" y="752"/>
                    <a:pt x="204" y="751"/>
                  </a:cubicBezTo>
                  <a:cubicBezTo>
                    <a:pt x="205" y="751"/>
                    <a:pt x="205" y="751"/>
                    <a:pt x="205" y="751"/>
                  </a:cubicBezTo>
                  <a:cubicBezTo>
                    <a:pt x="205" y="751"/>
                    <a:pt x="205" y="751"/>
                    <a:pt x="205" y="751"/>
                  </a:cubicBezTo>
                  <a:cubicBezTo>
                    <a:pt x="205" y="751"/>
                    <a:pt x="205" y="751"/>
                    <a:pt x="205" y="751"/>
                  </a:cubicBezTo>
                  <a:cubicBezTo>
                    <a:pt x="205" y="751"/>
                    <a:pt x="205" y="751"/>
                    <a:pt x="205" y="750"/>
                  </a:cubicBezTo>
                  <a:cubicBezTo>
                    <a:pt x="205" y="750"/>
                    <a:pt x="205" y="750"/>
                    <a:pt x="205" y="750"/>
                  </a:cubicBezTo>
                  <a:cubicBezTo>
                    <a:pt x="205" y="750"/>
                    <a:pt x="205" y="750"/>
                    <a:pt x="205" y="750"/>
                  </a:cubicBezTo>
                  <a:cubicBezTo>
                    <a:pt x="205" y="749"/>
                    <a:pt x="205" y="749"/>
                    <a:pt x="205" y="749"/>
                  </a:cubicBezTo>
                  <a:cubicBezTo>
                    <a:pt x="206" y="749"/>
                    <a:pt x="206" y="749"/>
                    <a:pt x="206" y="749"/>
                  </a:cubicBezTo>
                  <a:cubicBezTo>
                    <a:pt x="206" y="749"/>
                    <a:pt x="206" y="749"/>
                    <a:pt x="206" y="749"/>
                  </a:cubicBezTo>
                  <a:cubicBezTo>
                    <a:pt x="206" y="748"/>
                    <a:pt x="206" y="748"/>
                    <a:pt x="206" y="748"/>
                  </a:cubicBezTo>
                  <a:cubicBezTo>
                    <a:pt x="206" y="748"/>
                    <a:pt x="206" y="748"/>
                    <a:pt x="206" y="748"/>
                  </a:cubicBezTo>
                  <a:cubicBezTo>
                    <a:pt x="207" y="748"/>
                    <a:pt x="207" y="748"/>
                    <a:pt x="207" y="748"/>
                  </a:cubicBezTo>
                  <a:cubicBezTo>
                    <a:pt x="207" y="748"/>
                    <a:pt x="207" y="748"/>
                    <a:pt x="207" y="748"/>
                  </a:cubicBezTo>
                  <a:cubicBezTo>
                    <a:pt x="207" y="747"/>
                    <a:pt x="207" y="747"/>
                    <a:pt x="207" y="747"/>
                  </a:cubicBezTo>
                  <a:cubicBezTo>
                    <a:pt x="207" y="747"/>
                    <a:pt x="207" y="747"/>
                    <a:pt x="207" y="747"/>
                  </a:cubicBezTo>
                  <a:cubicBezTo>
                    <a:pt x="207" y="747"/>
                    <a:pt x="207" y="747"/>
                    <a:pt x="207" y="747"/>
                  </a:cubicBezTo>
                  <a:cubicBezTo>
                    <a:pt x="207" y="746"/>
                    <a:pt x="207" y="746"/>
                    <a:pt x="207" y="746"/>
                  </a:cubicBezTo>
                  <a:cubicBezTo>
                    <a:pt x="207" y="746"/>
                    <a:pt x="207" y="746"/>
                    <a:pt x="207" y="746"/>
                  </a:cubicBezTo>
                  <a:cubicBezTo>
                    <a:pt x="208" y="746"/>
                    <a:pt x="208" y="746"/>
                    <a:pt x="208" y="746"/>
                  </a:cubicBezTo>
                  <a:cubicBezTo>
                    <a:pt x="208" y="745"/>
                    <a:pt x="208" y="745"/>
                    <a:pt x="208" y="745"/>
                  </a:cubicBezTo>
                  <a:cubicBezTo>
                    <a:pt x="208" y="745"/>
                    <a:pt x="208" y="745"/>
                    <a:pt x="208" y="745"/>
                  </a:cubicBezTo>
                  <a:cubicBezTo>
                    <a:pt x="208" y="745"/>
                    <a:pt x="208" y="745"/>
                    <a:pt x="208" y="745"/>
                  </a:cubicBezTo>
                  <a:cubicBezTo>
                    <a:pt x="208" y="745"/>
                    <a:pt x="208" y="745"/>
                    <a:pt x="208" y="745"/>
                  </a:cubicBezTo>
                  <a:cubicBezTo>
                    <a:pt x="208" y="744"/>
                    <a:pt x="208" y="744"/>
                    <a:pt x="208" y="744"/>
                  </a:cubicBezTo>
                  <a:cubicBezTo>
                    <a:pt x="208" y="744"/>
                    <a:pt x="208" y="744"/>
                    <a:pt x="209" y="744"/>
                  </a:cubicBezTo>
                  <a:cubicBezTo>
                    <a:pt x="209" y="744"/>
                    <a:pt x="209" y="744"/>
                    <a:pt x="209" y="743"/>
                  </a:cubicBezTo>
                  <a:cubicBezTo>
                    <a:pt x="209" y="743"/>
                    <a:pt x="209" y="743"/>
                    <a:pt x="209" y="743"/>
                  </a:cubicBezTo>
                  <a:cubicBezTo>
                    <a:pt x="209" y="743"/>
                    <a:pt x="209" y="743"/>
                    <a:pt x="209" y="743"/>
                  </a:cubicBezTo>
                  <a:cubicBezTo>
                    <a:pt x="209" y="743"/>
                    <a:pt x="209" y="743"/>
                    <a:pt x="210" y="742"/>
                  </a:cubicBezTo>
                  <a:cubicBezTo>
                    <a:pt x="210" y="742"/>
                    <a:pt x="210" y="742"/>
                    <a:pt x="210" y="742"/>
                  </a:cubicBezTo>
                  <a:cubicBezTo>
                    <a:pt x="210" y="742"/>
                    <a:pt x="210" y="742"/>
                    <a:pt x="210" y="742"/>
                  </a:cubicBezTo>
                  <a:cubicBezTo>
                    <a:pt x="210" y="741"/>
                    <a:pt x="211" y="740"/>
                    <a:pt x="211" y="740"/>
                  </a:cubicBezTo>
                  <a:cubicBezTo>
                    <a:pt x="211" y="740"/>
                    <a:pt x="211" y="740"/>
                    <a:pt x="211" y="739"/>
                  </a:cubicBezTo>
                  <a:cubicBezTo>
                    <a:pt x="211" y="739"/>
                    <a:pt x="211" y="739"/>
                    <a:pt x="211" y="739"/>
                  </a:cubicBezTo>
                  <a:cubicBezTo>
                    <a:pt x="211" y="739"/>
                    <a:pt x="211" y="739"/>
                    <a:pt x="211" y="739"/>
                  </a:cubicBezTo>
                  <a:cubicBezTo>
                    <a:pt x="211" y="739"/>
                    <a:pt x="211" y="739"/>
                    <a:pt x="211" y="738"/>
                  </a:cubicBezTo>
                  <a:cubicBezTo>
                    <a:pt x="211" y="738"/>
                    <a:pt x="211" y="738"/>
                    <a:pt x="212" y="738"/>
                  </a:cubicBezTo>
                  <a:cubicBezTo>
                    <a:pt x="212" y="738"/>
                    <a:pt x="212" y="738"/>
                    <a:pt x="212" y="738"/>
                  </a:cubicBezTo>
                  <a:cubicBezTo>
                    <a:pt x="212" y="737"/>
                    <a:pt x="212" y="737"/>
                    <a:pt x="212" y="737"/>
                  </a:cubicBezTo>
                  <a:cubicBezTo>
                    <a:pt x="212" y="737"/>
                    <a:pt x="212" y="737"/>
                    <a:pt x="212" y="737"/>
                  </a:cubicBezTo>
                  <a:cubicBezTo>
                    <a:pt x="212" y="737"/>
                    <a:pt x="212" y="737"/>
                    <a:pt x="212" y="737"/>
                  </a:cubicBezTo>
                  <a:cubicBezTo>
                    <a:pt x="213" y="737"/>
                    <a:pt x="213" y="737"/>
                    <a:pt x="213" y="736"/>
                  </a:cubicBezTo>
                  <a:cubicBezTo>
                    <a:pt x="213" y="736"/>
                    <a:pt x="213" y="736"/>
                    <a:pt x="213" y="736"/>
                  </a:cubicBezTo>
                  <a:cubicBezTo>
                    <a:pt x="213" y="736"/>
                    <a:pt x="213" y="736"/>
                    <a:pt x="213" y="736"/>
                  </a:cubicBezTo>
                  <a:cubicBezTo>
                    <a:pt x="213" y="736"/>
                    <a:pt x="213" y="736"/>
                    <a:pt x="213" y="735"/>
                  </a:cubicBezTo>
                  <a:cubicBezTo>
                    <a:pt x="213" y="735"/>
                    <a:pt x="213" y="735"/>
                    <a:pt x="213" y="735"/>
                  </a:cubicBezTo>
                  <a:cubicBezTo>
                    <a:pt x="213" y="735"/>
                    <a:pt x="213" y="735"/>
                    <a:pt x="213" y="735"/>
                  </a:cubicBezTo>
                  <a:cubicBezTo>
                    <a:pt x="213" y="734"/>
                    <a:pt x="213" y="734"/>
                    <a:pt x="213" y="734"/>
                  </a:cubicBezTo>
                  <a:cubicBezTo>
                    <a:pt x="219" y="723"/>
                    <a:pt x="223" y="713"/>
                    <a:pt x="225" y="702"/>
                  </a:cubicBezTo>
                  <a:cubicBezTo>
                    <a:pt x="225" y="702"/>
                    <a:pt x="225" y="702"/>
                    <a:pt x="225" y="702"/>
                  </a:cubicBezTo>
                  <a:cubicBezTo>
                    <a:pt x="225" y="701"/>
                    <a:pt x="226" y="701"/>
                    <a:pt x="226" y="701"/>
                  </a:cubicBezTo>
                  <a:cubicBezTo>
                    <a:pt x="226" y="701"/>
                    <a:pt x="226" y="700"/>
                    <a:pt x="226" y="699"/>
                  </a:cubicBezTo>
                  <a:cubicBezTo>
                    <a:pt x="226" y="699"/>
                    <a:pt x="226" y="699"/>
                    <a:pt x="226" y="698"/>
                  </a:cubicBezTo>
                  <a:cubicBezTo>
                    <a:pt x="226" y="698"/>
                    <a:pt x="226" y="698"/>
                    <a:pt x="226" y="698"/>
                  </a:cubicBezTo>
                  <a:cubicBezTo>
                    <a:pt x="226" y="697"/>
                    <a:pt x="226" y="697"/>
                    <a:pt x="226" y="697"/>
                  </a:cubicBezTo>
                  <a:cubicBezTo>
                    <a:pt x="226" y="697"/>
                    <a:pt x="226" y="697"/>
                    <a:pt x="227" y="696"/>
                  </a:cubicBezTo>
                  <a:cubicBezTo>
                    <a:pt x="227" y="696"/>
                    <a:pt x="227" y="696"/>
                    <a:pt x="227" y="696"/>
                  </a:cubicBezTo>
                  <a:cubicBezTo>
                    <a:pt x="227" y="695"/>
                    <a:pt x="227" y="695"/>
                    <a:pt x="227" y="695"/>
                  </a:cubicBezTo>
                  <a:cubicBezTo>
                    <a:pt x="227" y="695"/>
                    <a:pt x="227" y="695"/>
                    <a:pt x="227" y="695"/>
                  </a:cubicBezTo>
                  <a:cubicBezTo>
                    <a:pt x="227" y="695"/>
                    <a:pt x="227" y="694"/>
                    <a:pt x="227" y="694"/>
                  </a:cubicBezTo>
                  <a:cubicBezTo>
                    <a:pt x="227" y="694"/>
                    <a:pt x="227" y="694"/>
                    <a:pt x="227" y="693"/>
                  </a:cubicBezTo>
                  <a:cubicBezTo>
                    <a:pt x="227" y="693"/>
                    <a:pt x="227" y="693"/>
                    <a:pt x="227" y="693"/>
                  </a:cubicBezTo>
                  <a:cubicBezTo>
                    <a:pt x="228" y="693"/>
                    <a:pt x="228" y="692"/>
                    <a:pt x="228" y="692"/>
                  </a:cubicBezTo>
                  <a:cubicBezTo>
                    <a:pt x="228" y="692"/>
                    <a:pt x="228" y="692"/>
                    <a:pt x="228" y="691"/>
                  </a:cubicBezTo>
                  <a:cubicBezTo>
                    <a:pt x="228" y="691"/>
                    <a:pt x="228" y="690"/>
                    <a:pt x="228" y="690"/>
                  </a:cubicBezTo>
                  <a:cubicBezTo>
                    <a:pt x="228" y="690"/>
                    <a:pt x="228" y="690"/>
                    <a:pt x="228" y="689"/>
                  </a:cubicBezTo>
                  <a:cubicBezTo>
                    <a:pt x="228" y="689"/>
                    <a:pt x="228" y="689"/>
                    <a:pt x="228" y="689"/>
                  </a:cubicBezTo>
                  <a:cubicBezTo>
                    <a:pt x="228" y="688"/>
                    <a:pt x="228" y="688"/>
                    <a:pt x="228" y="688"/>
                  </a:cubicBezTo>
                  <a:cubicBezTo>
                    <a:pt x="228" y="687"/>
                    <a:pt x="228" y="687"/>
                    <a:pt x="228" y="687"/>
                  </a:cubicBezTo>
                  <a:cubicBezTo>
                    <a:pt x="228" y="687"/>
                    <a:pt x="228" y="687"/>
                    <a:pt x="228" y="687"/>
                  </a:cubicBezTo>
                  <a:cubicBezTo>
                    <a:pt x="228" y="686"/>
                    <a:pt x="228" y="686"/>
                    <a:pt x="228" y="686"/>
                  </a:cubicBezTo>
                  <a:cubicBezTo>
                    <a:pt x="228" y="686"/>
                    <a:pt x="228" y="686"/>
                    <a:pt x="229" y="686"/>
                  </a:cubicBezTo>
                  <a:cubicBezTo>
                    <a:pt x="229" y="685"/>
                    <a:pt x="229" y="685"/>
                    <a:pt x="229" y="685"/>
                  </a:cubicBezTo>
                  <a:cubicBezTo>
                    <a:pt x="229" y="685"/>
                    <a:pt x="229" y="684"/>
                    <a:pt x="229" y="684"/>
                  </a:cubicBezTo>
                  <a:cubicBezTo>
                    <a:pt x="229" y="684"/>
                    <a:pt x="229" y="683"/>
                    <a:pt x="229" y="683"/>
                  </a:cubicBezTo>
                  <a:cubicBezTo>
                    <a:pt x="229" y="683"/>
                    <a:pt x="229" y="683"/>
                    <a:pt x="229" y="683"/>
                  </a:cubicBezTo>
                  <a:cubicBezTo>
                    <a:pt x="229" y="682"/>
                    <a:pt x="229" y="682"/>
                    <a:pt x="229" y="682"/>
                  </a:cubicBezTo>
                  <a:cubicBezTo>
                    <a:pt x="229" y="682"/>
                    <a:pt x="229" y="682"/>
                    <a:pt x="229" y="681"/>
                  </a:cubicBezTo>
                  <a:cubicBezTo>
                    <a:pt x="229" y="681"/>
                    <a:pt x="229" y="681"/>
                    <a:pt x="229" y="681"/>
                  </a:cubicBezTo>
                  <a:cubicBezTo>
                    <a:pt x="229" y="680"/>
                    <a:pt x="229" y="680"/>
                    <a:pt x="229" y="680"/>
                  </a:cubicBezTo>
                  <a:cubicBezTo>
                    <a:pt x="229" y="680"/>
                    <a:pt x="229" y="679"/>
                    <a:pt x="229" y="679"/>
                  </a:cubicBezTo>
                  <a:cubicBezTo>
                    <a:pt x="229" y="679"/>
                    <a:pt x="229" y="679"/>
                    <a:pt x="229" y="679"/>
                  </a:cubicBezTo>
                  <a:cubicBezTo>
                    <a:pt x="229" y="679"/>
                    <a:pt x="229" y="678"/>
                    <a:pt x="229" y="678"/>
                  </a:cubicBezTo>
                  <a:cubicBezTo>
                    <a:pt x="229" y="678"/>
                    <a:pt x="229" y="678"/>
                    <a:pt x="229" y="678"/>
                  </a:cubicBezTo>
                  <a:cubicBezTo>
                    <a:pt x="229" y="677"/>
                    <a:pt x="230" y="677"/>
                    <a:pt x="230" y="677"/>
                  </a:cubicBezTo>
                  <a:cubicBezTo>
                    <a:pt x="230" y="677"/>
                    <a:pt x="230" y="677"/>
                    <a:pt x="230" y="677"/>
                  </a:cubicBezTo>
                  <a:cubicBezTo>
                    <a:pt x="230" y="676"/>
                    <a:pt x="230" y="676"/>
                    <a:pt x="230" y="676"/>
                  </a:cubicBezTo>
                  <a:cubicBezTo>
                    <a:pt x="230" y="676"/>
                    <a:pt x="230" y="676"/>
                    <a:pt x="230" y="675"/>
                  </a:cubicBezTo>
                  <a:cubicBezTo>
                    <a:pt x="230" y="675"/>
                    <a:pt x="230" y="675"/>
                    <a:pt x="230" y="675"/>
                  </a:cubicBezTo>
                  <a:cubicBezTo>
                    <a:pt x="230" y="675"/>
                    <a:pt x="230" y="675"/>
                    <a:pt x="230" y="674"/>
                  </a:cubicBezTo>
                  <a:cubicBezTo>
                    <a:pt x="230" y="674"/>
                    <a:pt x="230" y="674"/>
                    <a:pt x="230" y="674"/>
                  </a:cubicBezTo>
                  <a:cubicBezTo>
                    <a:pt x="230" y="674"/>
                    <a:pt x="230" y="673"/>
                    <a:pt x="230" y="673"/>
                  </a:cubicBezTo>
                  <a:cubicBezTo>
                    <a:pt x="230" y="673"/>
                    <a:pt x="230" y="672"/>
                    <a:pt x="230" y="672"/>
                  </a:cubicBezTo>
                  <a:cubicBezTo>
                    <a:pt x="230" y="672"/>
                    <a:pt x="230" y="672"/>
                    <a:pt x="230" y="671"/>
                  </a:cubicBezTo>
                  <a:cubicBezTo>
                    <a:pt x="230" y="671"/>
                    <a:pt x="230" y="670"/>
                    <a:pt x="230" y="670"/>
                  </a:cubicBezTo>
                  <a:cubicBezTo>
                    <a:pt x="230" y="670"/>
                    <a:pt x="230" y="670"/>
                    <a:pt x="230" y="669"/>
                  </a:cubicBezTo>
                  <a:cubicBezTo>
                    <a:pt x="230" y="669"/>
                    <a:pt x="230" y="669"/>
                    <a:pt x="230" y="669"/>
                  </a:cubicBezTo>
                  <a:cubicBezTo>
                    <a:pt x="230" y="668"/>
                    <a:pt x="230" y="668"/>
                    <a:pt x="230" y="668"/>
                  </a:cubicBezTo>
                  <a:cubicBezTo>
                    <a:pt x="230" y="668"/>
                    <a:pt x="230" y="668"/>
                    <a:pt x="230" y="668"/>
                  </a:cubicBezTo>
                  <a:cubicBezTo>
                    <a:pt x="230" y="668"/>
                    <a:pt x="230" y="667"/>
                    <a:pt x="230" y="667"/>
                  </a:cubicBezTo>
                  <a:cubicBezTo>
                    <a:pt x="230" y="667"/>
                    <a:pt x="230" y="667"/>
                    <a:pt x="230" y="667"/>
                  </a:cubicBezTo>
                  <a:cubicBezTo>
                    <a:pt x="230" y="666"/>
                    <a:pt x="230" y="666"/>
                    <a:pt x="230" y="666"/>
                  </a:cubicBezTo>
                  <a:cubicBezTo>
                    <a:pt x="230" y="666"/>
                    <a:pt x="230" y="666"/>
                    <a:pt x="230" y="665"/>
                  </a:cubicBezTo>
                  <a:cubicBezTo>
                    <a:pt x="230" y="665"/>
                    <a:pt x="229" y="665"/>
                    <a:pt x="229" y="665"/>
                  </a:cubicBezTo>
                  <a:cubicBezTo>
                    <a:pt x="229" y="664"/>
                    <a:pt x="229" y="664"/>
                    <a:pt x="229" y="664"/>
                  </a:cubicBezTo>
                  <a:cubicBezTo>
                    <a:pt x="229" y="663"/>
                    <a:pt x="229" y="663"/>
                    <a:pt x="229" y="663"/>
                  </a:cubicBezTo>
                  <a:cubicBezTo>
                    <a:pt x="229" y="663"/>
                    <a:pt x="229" y="662"/>
                    <a:pt x="229" y="662"/>
                  </a:cubicBezTo>
                  <a:cubicBezTo>
                    <a:pt x="229" y="662"/>
                    <a:pt x="229" y="662"/>
                    <a:pt x="229" y="662"/>
                  </a:cubicBezTo>
                  <a:cubicBezTo>
                    <a:pt x="229" y="662"/>
                    <a:pt x="229" y="662"/>
                    <a:pt x="229" y="661"/>
                  </a:cubicBezTo>
                  <a:cubicBezTo>
                    <a:pt x="229" y="661"/>
                    <a:pt x="229" y="661"/>
                    <a:pt x="229" y="661"/>
                  </a:cubicBezTo>
                  <a:cubicBezTo>
                    <a:pt x="229" y="660"/>
                    <a:pt x="229" y="660"/>
                    <a:pt x="229" y="660"/>
                  </a:cubicBezTo>
                  <a:cubicBezTo>
                    <a:pt x="229" y="660"/>
                    <a:pt x="229" y="660"/>
                    <a:pt x="229" y="660"/>
                  </a:cubicBezTo>
                  <a:cubicBezTo>
                    <a:pt x="229" y="659"/>
                    <a:pt x="229" y="659"/>
                    <a:pt x="229" y="659"/>
                  </a:cubicBezTo>
                  <a:cubicBezTo>
                    <a:pt x="229" y="659"/>
                    <a:pt x="229" y="659"/>
                    <a:pt x="229" y="659"/>
                  </a:cubicBezTo>
                  <a:cubicBezTo>
                    <a:pt x="229" y="659"/>
                    <a:pt x="229" y="658"/>
                    <a:pt x="229" y="658"/>
                  </a:cubicBezTo>
                  <a:cubicBezTo>
                    <a:pt x="229" y="657"/>
                    <a:pt x="228" y="657"/>
                    <a:pt x="228" y="656"/>
                  </a:cubicBezTo>
                  <a:cubicBezTo>
                    <a:pt x="228" y="656"/>
                    <a:pt x="228" y="656"/>
                    <a:pt x="228" y="656"/>
                  </a:cubicBezTo>
                  <a:cubicBezTo>
                    <a:pt x="228" y="655"/>
                    <a:pt x="228" y="655"/>
                    <a:pt x="228" y="655"/>
                  </a:cubicBezTo>
                  <a:cubicBezTo>
                    <a:pt x="228" y="654"/>
                    <a:pt x="228" y="654"/>
                    <a:pt x="228" y="653"/>
                  </a:cubicBezTo>
                  <a:cubicBezTo>
                    <a:pt x="228" y="653"/>
                    <a:pt x="228" y="653"/>
                    <a:pt x="228" y="653"/>
                  </a:cubicBezTo>
                  <a:cubicBezTo>
                    <a:pt x="228" y="653"/>
                    <a:pt x="228" y="653"/>
                    <a:pt x="228" y="652"/>
                  </a:cubicBezTo>
                  <a:cubicBezTo>
                    <a:pt x="228" y="652"/>
                    <a:pt x="228" y="652"/>
                    <a:pt x="228" y="652"/>
                  </a:cubicBezTo>
                  <a:cubicBezTo>
                    <a:pt x="228" y="651"/>
                    <a:pt x="228" y="651"/>
                    <a:pt x="228" y="651"/>
                  </a:cubicBezTo>
                  <a:cubicBezTo>
                    <a:pt x="228" y="651"/>
                    <a:pt x="228" y="651"/>
                    <a:pt x="228" y="651"/>
                  </a:cubicBezTo>
                  <a:cubicBezTo>
                    <a:pt x="228" y="651"/>
                    <a:pt x="228" y="650"/>
                    <a:pt x="227" y="650"/>
                  </a:cubicBezTo>
                  <a:cubicBezTo>
                    <a:pt x="227" y="650"/>
                    <a:pt x="227" y="650"/>
                    <a:pt x="227" y="650"/>
                  </a:cubicBezTo>
                  <a:cubicBezTo>
                    <a:pt x="227" y="650"/>
                    <a:pt x="227" y="649"/>
                    <a:pt x="227" y="649"/>
                  </a:cubicBezTo>
                  <a:cubicBezTo>
                    <a:pt x="227" y="649"/>
                    <a:pt x="227" y="649"/>
                    <a:pt x="227" y="649"/>
                  </a:cubicBezTo>
                  <a:cubicBezTo>
                    <a:pt x="227" y="648"/>
                    <a:pt x="227" y="648"/>
                    <a:pt x="227" y="648"/>
                  </a:cubicBezTo>
                  <a:cubicBezTo>
                    <a:pt x="227" y="648"/>
                    <a:pt x="227" y="648"/>
                    <a:pt x="227" y="647"/>
                  </a:cubicBezTo>
                  <a:cubicBezTo>
                    <a:pt x="226" y="647"/>
                    <a:pt x="226" y="646"/>
                    <a:pt x="226" y="646"/>
                  </a:cubicBezTo>
                  <a:cubicBezTo>
                    <a:pt x="226" y="646"/>
                    <a:pt x="226" y="646"/>
                    <a:pt x="226" y="646"/>
                  </a:cubicBezTo>
                  <a:cubicBezTo>
                    <a:pt x="226" y="646"/>
                    <a:pt x="226" y="645"/>
                    <a:pt x="226" y="645"/>
                  </a:cubicBezTo>
                  <a:cubicBezTo>
                    <a:pt x="226" y="645"/>
                    <a:pt x="226" y="645"/>
                    <a:pt x="226" y="645"/>
                  </a:cubicBezTo>
                  <a:cubicBezTo>
                    <a:pt x="226" y="644"/>
                    <a:pt x="226" y="644"/>
                    <a:pt x="226" y="644"/>
                  </a:cubicBezTo>
                  <a:cubicBezTo>
                    <a:pt x="226" y="644"/>
                    <a:pt x="226" y="644"/>
                    <a:pt x="226" y="643"/>
                  </a:cubicBezTo>
                  <a:cubicBezTo>
                    <a:pt x="226" y="643"/>
                    <a:pt x="226" y="643"/>
                    <a:pt x="226" y="643"/>
                  </a:cubicBezTo>
                  <a:cubicBezTo>
                    <a:pt x="225" y="643"/>
                    <a:pt x="225" y="642"/>
                    <a:pt x="225" y="642"/>
                  </a:cubicBezTo>
                  <a:cubicBezTo>
                    <a:pt x="225" y="642"/>
                    <a:pt x="225" y="641"/>
                    <a:pt x="225" y="641"/>
                  </a:cubicBezTo>
                  <a:cubicBezTo>
                    <a:pt x="225" y="641"/>
                    <a:pt x="225" y="641"/>
                    <a:pt x="225" y="640"/>
                  </a:cubicBezTo>
                  <a:cubicBezTo>
                    <a:pt x="225" y="640"/>
                    <a:pt x="225" y="640"/>
                    <a:pt x="225" y="640"/>
                  </a:cubicBezTo>
                  <a:cubicBezTo>
                    <a:pt x="225" y="640"/>
                    <a:pt x="225" y="640"/>
                    <a:pt x="225" y="640"/>
                  </a:cubicBezTo>
                  <a:cubicBezTo>
                    <a:pt x="225" y="639"/>
                    <a:pt x="225" y="639"/>
                    <a:pt x="224" y="639"/>
                  </a:cubicBezTo>
                  <a:cubicBezTo>
                    <a:pt x="224" y="639"/>
                    <a:pt x="224" y="639"/>
                    <a:pt x="224" y="639"/>
                  </a:cubicBezTo>
                  <a:cubicBezTo>
                    <a:pt x="224" y="638"/>
                    <a:pt x="224" y="638"/>
                    <a:pt x="224" y="638"/>
                  </a:cubicBezTo>
                  <a:cubicBezTo>
                    <a:pt x="224" y="638"/>
                    <a:pt x="224" y="638"/>
                    <a:pt x="224" y="637"/>
                  </a:cubicBezTo>
                  <a:cubicBezTo>
                    <a:pt x="224" y="637"/>
                    <a:pt x="223" y="636"/>
                    <a:pt x="223" y="636"/>
                  </a:cubicBezTo>
                  <a:cubicBezTo>
                    <a:pt x="223" y="636"/>
                    <a:pt x="223" y="636"/>
                    <a:pt x="223" y="636"/>
                  </a:cubicBezTo>
                  <a:cubicBezTo>
                    <a:pt x="223" y="635"/>
                    <a:pt x="223" y="635"/>
                    <a:pt x="223" y="634"/>
                  </a:cubicBezTo>
                  <a:cubicBezTo>
                    <a:pt x="223" y="634"/>
                    <a:pt x="223" y="634"/>
                    <a:pt x="222" y="634"/>
                  </a:cubicBezTo>
                  <a:cubicBezTo>
                    <a:pt x="222" y="633"/>
                    <a:pt x="222" y="633"/>
                    <a:pt x="222" y="633"/>
                  </a:cubicBezTo>
                  <a:cubicBezTo>
                    <a:pt x="222" y="633"/>
                    <a:pt x="222" y="632"/>
                    <a:pt x="222" y="632"/>
                  </a:cubicBezTo>
                  <a:cubicBezTo>
                    <a:pt x="222" y="632"/>
                    <a:pt x="222" y="632"/>
                    <a:pt x="222" y="632"/>
                  </a:cubicBezTo>
                  <a:cubicBezTo>
                    <a:pt x="222" y="631"/>
                    <a:pt x="222" y="631"/>
                    <a:pt x="222" y="631"/>
                  </a:cubicBezTo>
                  <a:cubicBezTo>
                    <a:pt x="222" y="631"/>
                    <a:pt x="221" y="631"/>
                    <a:pt x="221" y="631"/>
                  </a:cubicBezTo>
                  <a:cubicBezTo>
                    <a:pt x="221" y="630"/>
                    <a:pt x="221" y="630"/>
                    <a:pt x="221" y="630"/>
                  </a:cubicBezTo>
                  <a:cubicBezTo>
                    <a:pt x="221" y="630"/>
                    <a:pt x="221" y="630"/>
                    <a:pt x="221" y="630"/>
                  </a:cubicBezTo>
                  <a:cubicBezTo>
                    <a:pt x="221" y="630"/>
                    <a:pt x="221" y="629"/>
                    <a:pt x="220" y="629"/>
                  </a:cubicBezTo>
                  <a:cubicBezTo>
                    <a:pt x="220" y="629"/>
                    <a:pt x="220" y="629"/>
                    <a:pt x="220" y="629"/>
                  </a:cubicBezTo>
                  <a:cubicBezTo>
                    <a:pt x="220" y="628"/>
                    <a:pt x="220" y="628"/>
                    <a:pt x="220" y="628"/>
                  </a:cubicBezTo>
                  <a:cubicBezTo>
                    <a:pt x="220" y="628"/>
                    <a:pt x="220" y="628"/>
                    <a:pt x="220" y="628"/>
                  </a:cubicBezTo>
                  <a:cubicBezTo>
                    <a:pt x="220" y="628"/>
                    <a:pt x="220" y="628"/>
                    <a:pt x="220" y="627"/>
                  </a:cubicBezTo>
                  <a:cubicBezTo>
                    <a:pt x="220" y="627"/>
                    <a:pt x="220" y="627"/>
                    <a:pt x="220" y="627"/>
                  </a:cubicBezTo>
                  <a:cubicBezTo>
                    <a:pt x="219" y="627"/>
                    <a:pt x="219" y="627"/>
                    <a:pt x="219" y="626"/>
                  </a:cubicBezTo>
                  <a:cubicBezTo>
                    <a:pt x="219" y="626"/>
                    <a:pt x="219" y="625"/>
                    <a:pt x="219" y="625"/>
                  </a:cubicBezTo>
                  <a:cubicBezTo>
                    <a:pt x="219" y="625"/>
                    <a:pt x="219" y="625"/>
                    <a:pt x="219" y="625"/>
                  </a:cubicBezTo>
                  <a:cubicBezTo>
                    <a:pt x="219" y="624"/>
                    <a:pt x="218" y="624"/>
                    <a:pt x="218" y="624"/>
                  </a:cubicBezTo>
                  <a:cubicBezTo>
                    <a:pt x="218" y="624"/>
                    <a:pt x="218" y="624"/>
                    <a:pt x="218" y="623"/>
                  </a:cubicBezTo>
                  <a:cubicBezTo>
                    <a:pt x="217" y="622"/>
                    <a:pt x="217" y="621"/>
                    <a:pt x="216" y="621"/>
                  </a:cubicBezTo>
                  <a:cubicBezTo>
                    <a:pt x="216" y="620"/>
                    <a:pt x="216" y="620"/>
                    <a:pt x="216" y="620"/>
                  </a:cubicBezTo>
                  <a:cubicBezTo>
                    <a:pt x="216" y="620"/>
                    <a:pt x="216" y="620"/>
                    <a:pt x="216" y="619"/>
                  </a:cubicBezTo>
                  <a:cubicBezTo>
                    <a:pt x="216" y="619"/>
                    <a:pt x="216" y="619"/>
                    <a:pt x="216" y="619"/>
                  </a:cubicBezTo>
                  <a:cubicBezTo>
                    <a:pt x="216" y="619"/>
                    <a:pt x="216" y="619"/>
                    <a:pt x="216" y="619"/>
                  </a:cubicBezTo>
                  <a:cubicBezTo>
                    <a:pt x="215" y="619"/>
                    <a:pt x="215" y="618"/>
                    <a:pt x="215" y="618"/>
                  </a:cubicBezTo>
                  <a:cubicBezTo>
                    <a:pt x="215" y="618"/>
                    <a:pt x="215" y="618"/>
                    <a:pt x="214" y="617"/>
                  </a:cubicBezTo>
                  <a:cubicBezTo>
                    <a:pt x="214" y="617"/>
                    <a:pt x="214" y="617"/>
                    <a:pt x="214" y="616"/>
                  </a:cubicBezTo>
                  <a:cubicBezTo>
                    <a:pt x="214" y="616"/>
                    <a:pt x="214" y="616"/>
                    <a:pt x="213" y="615"/>
                  </a:cubicBezTo>
                  <a:cubicBezTo>
                    <a:pt x="213" y="615"/>
                    <a:pt x="213" y="615"/>
                    <a:pt x="213" y="615"/>
                  </a:cubicBezTo>
                  <a:cubicBezTo>
                    <a:pt x="213" y="615"/>
                    <a:pt x="213" y="615"/>
                    <a:pt x="213" y="615"/>
                  </a:cubicBezTo>
                  <a:cubicBezTo>
                    <a:pt x="213" y="614"/>
                    <a:pt x="213" y="614"/>
                    <a:pt x="212" y="614"/>
                  </a:cubicBezTo>
                  <a:cubicBezTo>
                    <a:pt x="212" y="613"/>
                    <a:pt x="212" y="613"/>
                    <a:pt x="212" y="613"/>
                  </a:cubicBezTo>
                  <a:cubicBezTo>
                    <a:pt x="212" y="613"/>
                    <a:pt x="211" y="613"/>
                    <a:pt x="211" y="612"/>
                  </a:cubicBezTo>
                  <a:cubicBezTo>
                    <a:pt x="211" y="612"/>
                    <a:pt x="211" y="612"/>
                    <a:pt x="211" y="612"/>
                  </a:cubicBezTo>
                  <a:cubicBezTo>
                    <a:pt x="211" y="611"/>
                    <a:pt x="211" y="611"/>
                    <a:pt x="211" y="611"/>
                  </a:cubicBezTo>
                  <a:cubicBezTo>
                    <a:pt x="211" y="611"/>
                    <a:pt x="211" y="611"/>
                    <a:pt x="210" y="611"/>
                  </a:cubicBezTo>
                  <a:cubicBezTo>
                    <a:pt x="210" y="610"/>
                    <a:pt x="210" y="610"/>
                    <a:pt x="210" y="610"/>
                  </a:cubicBezTo>
                  <a:cubicBezTo>
                    <a:pt x="210" y="610"/>
                    <a:pt x="210" y="610"/>
                    <a:pt x="210" y="610"/>
                  </a:cubicBezTo>
                  <a:cubicBezTo>
                    <a:pt x="210" y="609"/>
                    <a:pt x="210" y="609"/>
                    <a:pt x="210" y="609"/>
                  </a:cubicBezTo>
                  <a:cubicBezTo>
                    <a:pt x="209" y="609"/>
                    <a:pt x="209" y="609"/>
                    <a:pt x="209" y="609"/>
                  </a:cubicBezTo>
                  <a:cubicBezTo>
                    <a:pt x="209" y="609"/>
                    <a:pt x="209" y="609"/>
                    <a:pt x="209" y="608"/>
                  </a:cubicBezTo>
                  <a:cubicBezTo>
                    <a:pt x="209" y="608"/>
                    <a:pt x="208" y="608"/>
                    <a:pt x="208" y="608"/>
                  </a:cubicBezTo>
                  <a:cubicBezTo>
                    <a:pt x="208" y="607"/>
                    <a:pt x="208" y="607"/>
                    <a:pt x="208" y="607"/>
                  </a:cubicBezTo>
                  <a:cubicBezTo>
                    <a:pt x="208" y="607"/>
                    <a:pt x="208" y="607"/>
                    <a:pt x="208" y="607"/>
                  </a:cubicBezTo>
                  <a:cubicBezTo>
                    <a:pt x="208" y="607"/>
                    <a:pt x="208" y="607"/>
                    <a:pt x="207" y="607"/>
                  </a:cubicBezTo>
                  <a:cubicBezTo>
                    <a:pt x="207" y="606"/>
                    <a:pt x="207" y="606"/>
                    <a:pt x="207" y="606"/>
                  </a:cubicBezTo>
                  <a:cubicBezTo>
                    <a:pt x="207" y="606"/>
                    <a:pt x="207" y="606"/>
                    <a:pt x="207" y="606"/>
                  </a:cubicBezTo>
                  <a:cubicBezTo>
                    <a:pt x="207" y="606"/>
                    <a:pt x="207" y="605"/>
                    <a:pt x="207" y="605"/>
                  </a:cubicBezTo>
                  <a:cubicBezTo>
                    <a:pt x="206" y="605"/>
                    <a:pt x="206" y="605"/>
                    <a:pt x="206" y="604"/>
                  </a:cubicBezTo>
                  <a:cubicBezTo>
                    <a:pt x="205" y="604"/>
                    <a:pt x="205" y="603"/>
                    <a:pt x="205" y="603"/>
                  </a:cubicBezTo>
                  <a:cubicBezTo>
                    <a:pt x="205" y="603"/>
                    <a:pt x="204" y="603"/>
                    <a:pt x="204" y="602"/>
                  </a:cubicBezTo>
                  <a:cubicBezTo>
                    <a:pt x="204" y="602"/>
                    <a:pt x="204" y="602"/>
                    <a:pt x="204" y="602"/>
                  </a:cubicBezTo>
                  <a:cubicBezTo>
                    <a:pt x="204" y="601"/>
                    <a:pt x="204" y="601"/>
                    <a:pt x="204" y="601"/>
                  </a:cubicBezTo>
                  <a:cubicBezTo>
                    <a:pt x="203" y="601"/>
                    <a:pt x="203" y="601"/>
                    <a:pt x="203" y="601"/>
                  </a:cubicBezTo>
                  <a:cubicBezTo>
                    <a:pt x="203" y="601"/>
                    <a:pt x="203" y="601"/>
                    <a:pt x="203" y="600"/>
                  </a:cubicBezTo>
                  <a:cubicBezTo>
                    <a:pt x="203" y="600"/>
                    <a:pt x="203" y="600"/>
                    <a:pt x="202" y="600"/>
                  </a:cubicBezTo>
                  <a:cubicBezTo>
                    <a:pt x="196" y="592"/>
                    <a:pt x="187" y="583"/>
                    <a:pt x="178" y="575"/>
                  </a:cubicBezTo>
                  <a:cubicBezTo>
                    <a:pt x="177" y="575"/>
                    <a:pt x="177" y="575"/>
                    <a:pt x="177" y="575"/>
                  </a:cubicBezTo>
                  <a:cubicBezTo>
                    <a:pt x="177" y="575"/>
                    <a:pt x="177" y="575"/>
                    <a:pt x="177" y="575"/>
                  </a:cubicBezTo>
                  <a:cubicBezTo>
                    <a:pt x="177" y="574"/>
                    <a:pt x="177" y="574"/>
                    <a:pt x="177" y="574"/>
                  </a:cubicBezTo>
                  <a:cubicBezTo>
                    <a:pt x="177" y="574"/>
                    <a:pt x="177" y="574"/>
                    <a:pt x="177" y="574"/>
                  </a:cubicBezTo>
                  <a:cubicBezTo>
                    <a:pt x="177" y="574"/>
                    <a:pt x="177" y="574"/>
                    <a:pt x="176" y="574"/>
                  </a:cubicBezTo>
                  <a:cubicBezTo>
                    <a:pt x="176" y="574"/>
                    <a:pt x="176" y="574"/>
                    <a:pt x="176" y="574"/>
                  </a:cubicBezTo>
                  <a:cubicBezTo>
                    <a:pt x="175" y="573"/>
                    <a:pt x="175" y="573"/>
                    <a:pt x="175" y="573"/>
                  </a:cubicBezTo>
                  <a:cubicBezTo>
                    <a:pt x="175" y="573"/>
                    <a:pt x="175" y="573"/>
                    <a:pt x="175" y="573"/>
                  </a:cubicBezTo>
                  <a:cubicBezTo>
                    <a:pt x="175" y="573"/>
                    <a:pt x="175" y="573"/>
                    <a:pt x="175" y="573"/>
                  </a:cubicBezTo>
                  <a:cubicBezTo>
                    <a:pt x="175" y="573"/>
                    <a:pt x="175" y="573"/>
                    <a:pt x="175" y="572"/>
                  </a:cubicBezTo>
                  <a:cubicBezTo>
                    <a:pt x="174" y="572"/>
                    <a:pt x="174" y="572"/>
                    <a:pt x="174" y="572"/>
                  </a:cubicBezTo>
                  <a:cubicBezTo>
                    <a:pt x="174" y="572"/>
                    <a:pt x="174" y="572"/>
                    <a:pt x="174" y="572"/>
                  </a:cubicBezTo>
                  <a:cubicBezTo>
                    <a:pt x="174" y="572"/>
                    <a:pt x="174" y="572"/>
                    <a:pt x="174" y="572"/>
                  </a:cubicBezTo>
                  <a:cubicBezTo>
                    <a:pt x="174" y="572"/>
                    <a:pt x="174" y="572"/>
                    <a:pt x="174" y="572"/>
                  </a:cubicBezTo>
                  <a:cubicBezTo>
                    <a:pt x="173" y="572"/>
                    <a:pt x="173" y="571"/>
                    <a:pt x="173" y="571"/>
                  </a:cubicBezTo>
                  <a:cubicBezTo>
                    <a:pt x="173" y="571"/>
                    <a:pt x="173" y="571"/>
                    <a:pt x="173" y="571"/>
                  </a:cubicBezTo>
                  <a:cubicBezTo>
                    <a:pt x="173" y="571"/>
                    <a:pt x="173" y="571"/>
                    <a:pt x="173" y="571"/>
                  </a:cubicBezTo>
                  <a:cubicBezTo>
                    <a:pt x="172" y="571"/>
                    <a:pt x="172" y="571"/>
                    <a:pt x="172" y="571"/>
                  </a:cubicBezTo>
                  <a:cubicBezTo>
                    <a:pt x="172" y="571"/>
                    <a:pt x="172" y="571"/>
                    <a:pt x="172" y="571"/>
                  </a:cubicBezTo>
                  <a:cubicBezTo>
                    <a:pt x="172" y="570"/>
                    <a:pt x="171" y="570"/>
                    <a:pt x="171" y="570"/>
                  </a:cubicBezTo>
                  <a:cubicBezTo>
                    <a:pt x="171" y="570"/>
                    <a:pt x="171" y="570"/>
                    <a:pt x="171" y="570"/>
                  </a:cubicBezTo>
                  <a:cubicBezTo>
                    <a:pt x="171" y="569"/>
                    <a:pt x="171" y="569"/>
                    <a:pt x="170" y="569"/>
                  </a:cubicBezTo>
                  <a:cubicBezTo>
                    <a:pt x="170" y="569"/>
                    <a:pt x="170" y="569"/>
                    <a:pt x="170" y="569"/>
                  </a:cubicBezTo>
                  <a:cubicBezTo>
                    <a:pt x="170" y="569"/>
                    <a:pt x="170" y="569"/>
                    <a:pt x="169" y="569"/>
                  </a:cubicBezTo>
                  <a:cubicBezTo>
                    <a:pt x="169" y="568"/>
                    <a:pt x="169" y="568"/>
                    <a:pt x="169" y="568"/>
                  </a:cubicBezTo>
                  <a:cubicBezTo>
                    <a:pt x="169" y="568"/>
                    <a:pt x="169" y="568"/>
                    <a:pt x="169" y="568"/>
                  </a:cubicBezTo>
                  <a:cubicBezTo>
                    <a:pt x="168" y="568"/>
                    <a:pt x="168" y="568"/>
                    <a:pt x="168" y="568"/>
                  </a:cubicBezTo>
                  <a:cubicBezTo>
                    <a:pt x="168" y="568"/>
                    <a:pt x="168" y="568"/>
                    <a:pt x="168" y="568"/>
                  </a:cubicBezTo>
                  <a:cubicBezTo>
                    <a:pt x="168" y="568"/>
                    <a:pt x="168" y="568"/>
                    <a:pt x="168" y="567"/>
                  </a:cubicBezTo>
                  <a:cubicBezTo>
                    <a:pt x="168" y="567"/>
                    <a:pt x="168" y="567"/>
                    <a:pt x="168" y="567"/>
                  </a:cubicBezTo>
                  <a:cubicBezTo>
                    <a:pt x="168" y="567"/>
                    <a:pt x="167" y="567"/>
                    <a:pt x="167" y="567"/>
                  </a:cubicBezTo>
                  <a:cubicBezTo>
                    <a:pt x="167" y="567"/>
                    <a:pt x="167" y="567"/>
                    <a:pt x="167" y="567"/>
                  </a:cubicBezTo>
                  <a:cubicBezTo>
                    <a:pt x="167" y="566"/>
                    <a:pt x="167" y="566"/>
                    <a:pt x="167" y="566"/>
                  </a:cubicBezTo>
                  <a:cubicBezTo>
                    <a:pt x="166" y="566"/>
                    <a:pt x="166" y="566"/>
                    <a:pt x="166" y="566"/>
                  </a:cubicBezTo>
                  <a:cubicBezTo>
                    <a:pt x="166" y="566"/>
                    <a:pt x="166" y="566"/>
                    <a:pt x="166" y="566"/>
                  </a:cubicBezTo>
                  <a:cubicBezTo>
                    <a:pt x="166" y="566"/>
                    <a:pt x="166" y="566"/>
                    <a:pt x="166" y="566"/>
                  </a:cubicBezTo>
                  <a:cubicBezTo>
                    <a:pt x="166" y="566"/>
                    <a:pt x="166" y="566"/>
                    <a:pt x="166" y="566"/>
                  </a:cubicBezTo>
                  <a:cubicBezTo>
                    <a:pt x="166" y="566"/>
                    <a:pt x="166" y="566"/>
                    <a:pt x="166" y="566"/>
                  </a:cubicBezTo>
                  <a:cubicBezTo>
                    <a:pt x="166" y="566"/>
                    <a:pt x="166" y="566"/>
                    <a:pt x="165" y="565"/>
                  </a:cubicBezTo>
                  <a:cubicBezTo>
                    <a:pt x="165" y="565"/>
                    <a:pt x="165" y="565"/>
                    <a:pt x="165" y="565"/>
                  </a:cubicBezTo>
                  <a:cubicBezTo>
                    <a:pt x="165" y="565"/>
                    <a:pt x="165" y="565"/>
                    <a:pt x="165" y="565"/>
                  </a:cubicBezTo>
                  <a:cubicBezTo>
                    <a:pt x="165" y="565"/>
                    <a:pt x="165" y="565"/>
                    <a:pt x="164" y="565"/>
                  </a:cubicBezTo>
                  <a:cubicBezTo>
                    <a:pt x="164" y="565"/>
                    <a:pt x="164" y="564"/>
                    <a:pt x="164" y="564"/>
                  </a:cubicBezTo>
                  <a:cubicBezTo>
                    <a:pt x="163" y="564"/>
                    <a:pt x="163" y="564"/>
                    <a:pt x="163" y="564"/>
                  </a:cubicBezTo>
                  <a:cubicBezTo>
                    <a:pt x="163" y="564"/>
                    <a:pt x="163" y="564"/>
                    <a:pt x="163" y="564"/>
                  </a:cubicBezTo>
                  <a:cubicBezTo>
                    <a:pt x="163" y="564"/>
                    <a:pt x="163" y="564"/>
                    <a:pt x="163" y="564"/>
                  </a:cubicBezTo>
                  <a:cubicBezTo>
                    <a:pt x="163" y="563"/>
                    <a:pt x="163" y="563"/>
                    <a:pt x="163" y="563"/>
                  </a:cubicBezTo>
                  <a:cubicBezTo>
                    <a:pt x="163" y="563"/>
                    <a:pt x="163" y="563"/>
                    <a:pt x="162" y="563"/>
                  </a:cubicBezTo>
                  <a:cubicBezTo>
                    <a:pt x="162" y="563"/>
                    <a:pt x="162" y="563"/>
                    <a:pt x="162" y="563"/>
                  </a:cubicBezTo>
                  <a:cubicBezTo>
                    <a:pt x="162" y="563"/>
                    <a:pt x="162" y="563"/>
                    <a:pt x="162" y="563"/>
                  </a:cubicBezTo>
                  <a:cubicBezTo>
                    <a:pt x="162" y="563"/>
                    <a:pt x="162" y="563"/>
                    <a:pt x="162" y="563"/>
                  </a:cubicBezTo>
                  <a:cubicBezTo>
                    <a:pt x="162" y="563"/>
                    <a:pt x="162" y="563"/>
                    <a:pt x="161" y="563"/>
                  </a:cubicBezTo>
                  <a:cubicBezTo>
                    <a:pt x="153" y="557"/>
                    <a:pt x="151" y="546"/>
                    <a:pt x="157" y="538"/>
                  </a:cubicBezTo>
                  <a:cubicBezTo>
                    <a:pt x="157" y="537"/>
                    <a:pt x="158" y="536"/>
                    <a:pt x="158" y="536"/>
                  </a:cubicBezTo>
                  <a:cubicBezTo>
                    <a:pt x="158" y="536"/>
                    <a:pt x="158" y="536"/>
                    <a:pt x="158" y="536"/>
                  </a:cubicBezTo>
                  <a:cubicBezTo>
                    <a:pt x="158" y="536"/>
                    <a:pt x="158" y="536"/>
                    <a:pt x="158" y="536"/>
                  </a:cubicBezTo>
                  <a:cubicBezTo>
                    <a:pt x="158" y="536"/>
                    <a:pt x="158" y="536"/>
                    <a:pt x="159" y="536"/>
                  </a:cubicBezTo>
                  <a:cubicBezTo>
                    <a:pt x="159" y="535"/>
                    <a:pt x="159" y="535"/>
                    <a:pt x="159" y="535"/>
                  </a:cubicBezTo>
                  <a:cubicBezTo>
                    <a:pt x="159" y="535"/>
                    <a:pt x="159" y="535"/>
                    <a:pt x="159" y="535"/>
                  </a:cubicBezTo>
                  <a:cubicBezTo>
                    <a:pt x="159" y="535"/>
                    <a:pt x="159" y="535"/>
                    <a:pt x="159" y="535"/>
                  </a:cubicBezTo>
                  <a:cubicBezTo>
                    <a:pt x="159" y="535"/>
                    <a:pt x="160" y="535"/>
                    <a:pt x="160" y="535"/>
                  </a:cubicBezTo>
                  <a:cubicBezTo>
                    <a:pt x="160" y="535"/>
                    <a:pt x="160" y="535"/>
                    <a:pt x="160" y="534"/>
                  </a:cubicBezTo>
                  <a:cubicBezTo>
                    <a:pt x="160" y="534"/>
                    <a:pt x="160" y="534"/>
                    <a:pt x="160" y="534"/>
                  </a:cubicBezTo>
                  <a:cubicBezTo>
                    <a:pt x="160" y="534"/>
                    <a:pt x="160" y="534"/>
                    <a:pt x="160" y="534"/>
                  </a:cubicBezTo>
                  <a:cubicBezTo>
                    <a:pt x="160" y="534"/>
                    <a:pt x="160" y="533"/>
                    <a:pt x="160" y="533"/>
                  </a:cubicBezTo>
                  <a:cubicBezTo>
                    <a:pt x="161" y="533"/>
                    <a:pt x="161" y="533"/>
                    <a:pt x="161" y="533"/>
                  </a:cubicBezTo>
                  <a:cubicBezTo>
                    <a:pt x="161" y="533"/>
                    <a:pt x="161" y="533"/>
                    <a:pt x="161" y="533"/>
                  </a:cubicBezTo>
                  <a:cubicBezTo>
                    <a:pt x="161" y="532"/>
                    <a:pt x="161" y="532"/>
                    <a:pt x="161" y="532"/>
                  </a:cubicBezTo>
                  <a:cubicBezTo>
                    <a:pt x="162" y="532"/>
                    <a:pt x="162" y="532"/>
                    <a:pt x="162" y="532"/>
                  </a:cubicBezTo>
                  <a:cubicBezTo>
                    <a:pt x="162" y="532"/>
                    <a:pt x="162" y="532"/>
                    <a:pt x="162" y="532"/>
                  </a:cubicBezTo>
                  <a:cubicBezTo>
                    <a:pt x="162" y="532"/>
                    <a:pt x="162" y="532"/>
                    <a:pt x="162" y="532"/>
                  </a:cubicBezTo>
                  <a:cubicBezTo>
                    <a:pt x="162" y="532"/>
                    <a:pt x="162" y="532"/>
                    <a:pt x="162" y="532"/>
                  </a:cubicBezTo>
                  <a:cubicBezTo>
                    <a:pt x="162" y="532"/>
                    <a:pt x="162" y="532"/>
                    <a:pt x="162" y="531"/>
                  </a:cubicBezTo>
                  <a:cubicBezTo>
                    <a:pt x="162" y="531"/>
                    <a:pt x="162" y="531"/>
                    <a:pt x="162" y="531"/>
                  </a:cubicBezTo>
                  <a:cubicBezTo>
                    <a:pt x="162" y="531"/>
                    <a:pt x="162" y="531"/>
                    <a:pt x="162" y="531"/>
                  </a:cubicBezTo>
                  <a:cubicBezTo>
                    <a:pt x="163" y="531"/>
                    <a:pt x="163" y="531"/>
                    <a:pt x="163" y="531"/>
                  </a:cubicBezTo>
                  <a:cubicBezTo>
                    <a:pt x="163" y="531"/>
                    <a:pt x="163" y="531"/>
                    <a:pt x="163" y="530"/>
                  </a:cubicBezTo>
                  <a:cubicBezTo>
                    <a:pt x="163" y="530"/>
                    <a:pt x="163" y="530"/>
                    <a:pt x="163" y="530"/>
                  </a:cubicBezTo>
                  <a:cubicBezTo>
                    <a:pt x="163" y="530"/>
                    <a:pt x="163" y="530"/>
                    <a:pt x="163" y="530"/>
                  </a:cubicBezTo>
                  <a:cubicBezTo>
                    <a:pt x="163" y="530"/>
                    <a:pt x="163" y="530"/>
                    <a:pt x="163" y="530"/>
                  </a:cubicBezTo>
                  <a:cubicBezTo>
                    <a:pt x="163" y="529"/>
                    <a:pt x="163" y="529"/>
                    <a:pt x="164" y="529"/>
                  </a:cubicBezTo>
                  <a:cubicBezTo>
                    <a:pt x="164" y="529"/>
                    <a:pt x="164" y="529"/>
                    <a:pt x="164" y="529"/>
                  </a:cubicBezTo>
                  <a:cubicBezTo>
                    <a:pt x="164" y="529"/>
                    <a:pt x="164" y="529"/>
                    <a:pt x="164" y="529"/>
                  </a:cubicBezTo>
                  <a:cubicBezTo>
                    <a:pt x="164" y="529"/>
                    <a:pt x="164" y="529"/>
                    <a:pt x="164" y="529"/>
                  </a:cubicBezTo>
                  <a:cubicBezTo>
                    <a:pt x="164" y="529"/>
                    <a:pt x="164" y="529"/>
                    <a:pt x="165" y="528"/>
                  </a:cubicBezTo>
                  <a:cubicBezTo>
                    <a:pt x="165" y="528"/>
                    <a:pt x="165" y="528"/>
                    <a:pt x="165" y="528"/>
                  </a:cubicBezTo>
                  <a:cubicBezTo>
                    <a:pt x="165" y="528"/>
                    <a:pt x="165" y="528"/>
                    <a:pt x="165" y="528"/>
                  </a:cubicBezTo>
                  <a:cubicBezTo>
                    <a:pt x="165" y="528"/>
                    <a:pt x="165" y="528"/>
                    <a:pt x="165" y="527"/>
                  </a:cubicBezTo>
                  <a:cubicBezTo>
                    <a:pt x="165" y="527"/>
                    <a:pt x="165" y="527"/>
                    <a:pt x="165" y="527"/>
                  </a:cubicBezTo>
                  <a:cubicBezTo>
                    <a:pt x="165" y="527"/>
                    <a:pt x="165" y="527"/>
                    <a:pt x="166" y="527"/>
                  </a:cubicBezTo>
                  <a:cubicBezTo>
                    <a:pt x="166" y="526"/>
                    <a:pt x="166" y="526"/>
                    <a:pt x="166" y="526"/>
                  </a:cubicBezTo>
                  <a:cubicBezTo>
                    <a:pt x="166" y="526"/>
                    <a:pt x="166" y="526"/>
                    <a:pt x="166" y="526"/>
                  </a:cubicBezTo>
                  <a:cubicBezTo>
                    <a:pt x="166" y="526"/>
                    <a:pt x="166" y="526"/>
                    <a:pt x="166" y="526"/>
                  </a:cubicBezTo>
                  <a:cubicBezTo>
                    <a:pt x="166" y="525"/>
                    <a:pt x="167" y="525"/>
                    <a:pt x="167" y="525"/>
                  </a:cubicBezTo>
                  <a:cubicBezTo>
                    <a:pt x="167" y="525"/>
                    <a:pt x="167" y="525"/>
                    <a:pt x="167" y="525"/>
                  </a:cubicBezTo>
                  <a:cubicBezTo>
                    <a:pt x="167" y="525"/>
                    <a:pt x="167" y="525"/>
                    <a:pt x="167" y="524"/>
                  </a:cubicBezTo>
                  <a:cubicBezTo>
                    <a:pt x="167" y="524"/>
                    <a:pt x="167" y="524"/>
                    <a:pt x="168" y="524"/>
                  </a:cubicBezTo>
                  <a:cubicBezTo>
                    <a:pt x="168" y="524"/>
                    <a:pt x="168" y="524"/>
                    <a:pt x="168" y="524"/>
                  </a:cubicBezTo>
                  <a:cubicBezTo>
                    <a:pt x="168" y="524"/>
                    <a:pt x="168" y="524"/>
                    <a:pt x="168" y="524"/>
                  </a:cubicBezTo>
                  <a:cubicBezTo>
                    <a:pt x="168" y="523"/>
                    <a:pt x="168" y="523"/>
                    <a:pt x="168" y="523"/>
                  </a:cubicBezTo>
                  <a:cubicBezTo>
                    <a:pt x="174" y="514"/>
                    <a:pt x="179" y="505"/>
                    <a:pt x="183" y="496"/>
                  </a:cubicBezTo>
                  <a:cubicBezTo>
                    <a:pt x="183" y="496"/>
                    <a:pt x="183" y="496"/>
                    <a:pt x="183" y="496"/>
                  </a:cubicBezTo>
                  <a:cubicBezTo>
                    <a:pt x="183" y="495"/>
                    <a:pt x="183" y="495"/>
                    <a:pt x="183" y="495"/>
                  </a:cubicBezTo>
                  <a:cubicBezTo>
                    <a:pt x="183" y="495"/>
                    <a:pt x="183" y="495"/>
                    <a:pt x="183" y="495"/>
                  </a:cubicBezTo>
                  <a:cubicBezTo>
                    <a:pt x="183" y="495"/>
                    <a:pt x="183" y="495"/>
                    <a:pt x="183" y="495"/>
                  </a:cubicBezTo>
                  <a:cubicBezTo>
                    <a:pt x="183" y="494"/>
                    <a:pt x="183" y="494"/>
                    <a:pt x="183" y="494"/>
                  </a:cubicBezTo>
                  <a:cubicBezTo>
                    <a:pt x="183" y="494"/>
                    <a:pt x="183" y="494"/>
                    <a:pt x="183" y="494"/>
                  </a:cubicBezTo>
                  <a:cubicBezTo>
                    <a:pt x="184" y="494"/>
                    <a:pt x="184" y="494"/>
                    <a:pt x="184" y="494"/>
                  </a:cubicBezTo>
                  <a:cubicBezTo>
                    <a:pt x="184" y="493"/>
                    <a:pt x="184" y="493"/>
                    <a:pt x="184" y="493"/>
                  </a:cubicBezTo>
                  <a:cubicBezTo>
                    <a:pt x="184" y="493"/>
                    <a:pt x="184" y="493"/>
                    <a:pt x="184" y="493"/>
                  </a:cubicBezTo>
                  <a:cubicBezTo>
                    <a:pt x="184" y="493"/>
                    <a:pt x="184" y="492"/>
                    <a:pt x="184" y="492"/>
                  </a:cubicBezTo>
                  <a:cubicBezTo>
                    <a:pt x="184" y="492"/>
                    <a:pt x="184" y="492"/>
                    <a:pt x="184" y="492"/>
                  </a:cubicBezTo>
                  <a:cubicBezTo>
                    <a:pt x="184" y="492"/>
                    <a:pt x="184" y="492"/>
                    <a:pt x="184" y="491"/>
                  </a:cubicBezTo>
                  <a:cubicBezTo>
                    <a:pt x="184" y="491"/>
                    <a:pt x="184" y="491"/>
                    <a:pt x="184" y="491"/>
                  </a:cubicBezTo>
                  <a:cubicBezTo>
                    <a:pt x="184" y="491"/>
                    <a:pt x="184" y="491"/>
                    <a:pt x="184" y="491"/>
                  </a:cubicBezTo>
                  <a:cubicBezTo>
                    <a:pt x="184" y="491"/>
                    <a:pt x="184" y="491"/>
                    <a:pt x="185" y="490"/>
                  </a:cubicBezTo>
                  <a:cubicBezTo>
                    <a:pt x="185" y="490"/>
                    <a:pt x="185" y="490"/>
                    <a:pt x="185" y="490"/>
                  </a:cubicBezTo>
                  <a:cubicBezTo>
                    <a:pt x="185" y="489"/>
                    <a:pt x="185" y="489"/>
                    <a:pt x="185" y="489"/>
                  </a:cubicBezTo>
                  <a:cubicBezTo>
                    <a:pt x="185" y="488"/>
                    <a:pt x="185" y="488"/>
                    <a:pt x="185" y="488"/>
                  </a:cubicBezTo>
                  <a:cubicBezTo>
                    <a:pt x="185" y="488"/>
                    <a:pt x="185" y="488"/>
                    <a:pt x="186" y="488"/>
                  </a:cubicBezTo>
                  <a:cubicBezTo>
                    <a:pt x="186" y="488"/>
                    <a:pt x="186" y="488"/>
                    <a:pt x="186" y="488"/>
                  </a:cubicBezTo>
                  <a:cubicBezTo>
                    <a:pt x="186" y="487"/>
                    <a:pt x="186" y="487"/>
                    <a:pt x="186" y="487"/>
                  </a:cubicBezTo>
                  <a:cubicBezTo>
                    <a:pt x="186" y="487"/>
                    <a:pt x="186" y="487"/>
                    <a:pt x="186" y="486"/>
                  </a:cubicBezTo>
                  <a:cubicBezTo>
                    <a:pt x="186" y="486"/>
                    <a:pt x="186" y="486"/>
                    <a:pt x="186" y="486"/>
                  </a:cubicBezTo>
                  <a:cubicBezTo>
                    <a:pt x="186" y="485"/>
                    <a:pt x="186" y="485"/>
                    <a:pt x="186" y="485"/>
                  </a:cubicBezTo>
                  <a:cubicBezTo>
                    <a:pt x="186" y="485"/>
                    <a:pt x="186" y="485"/>
                    <a:pt x="186" y="485"/>
                  </a:cubicBezTo>
                  <a:cubicBezTo>
                    <a:pt x="186" y="485"/>
                    <a:pt x="186" y="485"/>
                    <a:pt x="186" y="485"/>
                  </a:cubicBezTo>
                  <a:cubicBezTo>
                    <a:pt x="186" y="485"/>
                    <a:pt x="186" y="485"/>
                    <a:pt x="186" y="484"/>
                  </a:cubicBezTo>
                  <a:cubicBezTo>
                    <a:pt x="186" y="484"/>
                    <a:pt x="186" y="484"/>
                    <a:pt x="186" y="484"/>
                  </a:cubicBezTo>
                  <a:cubicBezTo>
                    <a:pt x="186" y="484"/>
                    <a:pt x="186" y="484"/>
                    <a:pt x="186" y="483"/>
                  </a:cubicBezTo>
                  <a:cubicBezTo>
                    <a:pt x="186" y="483"/>
                    <a:pt x="187" y="483"/>
                    <a:pt x="187" y="483"/>
                  </a:cubicBezTo>
                  <a:cubicBezTo>
                    <a:pt x="187" y="482"/>
                    <a:pt x="187" y="482"/>
                    <a:pt x="187" y="482"/>
                  </a:cubicBezTo>
                  <a:cubicBezTo>
                    <a:pt x="187" y="482"/>
                    <a:pt x="187" y="482"/>
                    <a:pt x="187" y="482"/>
                  </a:cubicBezTo>
                  <a:cubicBezTo>
                    <a:pt x="187" y="482"/>
                    <a:pt x="187" y="482"/>
                    <a:pt x="187" y="482"/>
                  </a:cubicBezTo>
                  <a:cubicBezTo>
                    <a:pt x="187" y="481"/>
                    <a:pt x="187" y="481"/>
                    <a:pt x="187" y="481"/>
                  </a:cubicBezTo>
                  <a:cubicBezTo>
                    <a:pt x="187" y="481"/>
                    <a:pt x="187" y="481"/>
                    <a:pt x="187" y="481"/>
                  </a:cubicBezTo>
                  <a:cubicBezTo>
                    <a:pt x="187" y="480"/>
                    <a:pt x="187" y="480"/>
                    <a:pt x="187" y="480"/>
                  </a:cubicBezTo>
                  <a:cubicBezTo>
                    <a:pt x="187" y="480"/>
                    <a:pt x="187" y="480"/>
                    <a:pt x="187" y="480"/>
                  </a:cubicBezTo>
                  <a:cubicBezTo>
                    <a:pt x="187" y="480"/>
                    <a:pt x="187" y="480"/>
                    <a:pt x="187" y="480"/>
                  </a:cubicBezTo>
                  <a:cubicBezTo>
                    <a:pt x="187" y="480"/>
                    <a:pt x="187" y="480"/>
                    <a:pt x="187" y="479"/>
                  </a:cubicBezTo>
                  <a:cubicBezTo>
                    <a:pt x="187" y="479"/>
                    <a:pt x="187" y="479"/>
                    <a:pt x="187" y="479"/>
                  </a:cubicBezTo>
                  <a:cubicBezTo>
                    <a:pt x="187" y="479"/>
                    <a:pt x="187" y="479"/>
                    <a:pt x="187" y="479"/>
                  </a:cubicBezTo>
                  <a:cubicBezTo>
                    <a:pt x="187" y="479"/>
                    <a:pt x="187" y="479"/>
                    <a:pt x="187" y="478"/>
                  </a:cubicBezTo>
                  <a:cubicBezTo>
                    <a:pt x="187" y="478"/>
                    <a:pt x="187" y="478"/>
                    <a:pt x="187" y="478"/>
                  </a:cubicBezTo>
                  <a:cubicBezTo>
                    <a:pt x="187" y="477"/>
                    <a:pt x="187" y="477"/>
                    <a:pt x="187" y="477"/>
                  </a:cubicBezTo>
                  <a:cubicBezTo>
                    <a:pt x="187" y="477"/>
                    <a:pt x="187" y="477"/>
                    <a:pt x="187" y="477"/>
                  </a:cubicBezTo>
                  <a:cubicBezTo>
                    <a:pt x="187" y="477"/>
                    <a:pt x="187" y="477"/>
                    <a:pt x="187" y="477"/>
                  </a:cubicBezTo>
                  <a:cubicBezTo>
                    <a:pt x="187" y="476"/>
                    <a:pt x="187" y="476"/>
                    <a:pt x="187" y="476"/>
                  </a:cubicBezTo>
                  <a:cubicBezTo>
                    <a:pt x="187" y="476"/>
                    <a:pt x="187" y="476"/>
                    <a:pt x="187" y="476"/>
                  </a:cubicBezTo>
                  <a:cubicBezTo>
                    <a:pt x="187" y="476"/>
                    <a:pt x="187" y="476"/>
                    <a:pt x="188" y="476"/>
                  </a:cubicBezTo>
                  <a:cubicBezTo>
                    <a:pt x="188" y="475"/>
                    <a:pt x="188" y="475"/>
                    <a:pt x="188" y="475"/>
                  </a:cubicBezTo>
                  <a:cubicBezTo>
                    <a:pt x="188" y="475"/>
                    <a:pt x="188" y="475"/>
                    <a:pt x="188" y="475"/>
                  </a:cubicBezTo>
                  <a:cubicBezTo>
                    <a:pt x="188" y="475"/>
                    <a:pt x="188" y="475"/>
                    <a:pt x="188" y="474"/>
                  </a:cubicBezTo>
                  <a:cubicBezTo>
                    <a:pt x="188" y="474"/>
                    <a:pt x="188" y="474"/>
                    <a:pt x="188" y="474"/>
                  </a:cubicBezTo>
                  <a:cubicBezTo>
                    <a:pt x="188" y="474"/>
                    <a:pt x="188" y="474"/>
                    <a:pt x="188" y="474"/>
                  </a:cubicBezTo>
                  <a:cubicBezTo>
                    <a:pt x="188" y="473"/>
                    <a:pt x="188" y="473"/>
                    <a:pt x="188" y="473"/>
                  </a:cubicBezTo>
                  <a:cubicBezTo>
                    <a:pt x="188" y="473"/>
                    <a:pt x="188" y="473"/>
                    <a:pt x="188" y="473"/>
                  </a:cubicBezTo>
                  <a:cubicBezTo>
                    <a:pt x="188" y="472"/>
                    <a:pt x="188" y="472"/>
                    <a:pt x="188" y="472"/>
                  </a:cubicBezTo>
                  <a:cubicBezTo>
                    <a:pt x="188" y="472"/>
                    <a:pt x="188" y="472"/>
                    <a:pt x="188" y="472"/>
                  </a:cubicBezTo>
                  <a:cubicBezTo>
                    <a:pt x="188" y="471"/>
                    <a:pt x="188" y="471"/>
                    <a:pt x="188" y="471"/>
                  </a:cubicBezTo>
                  <a:cubicBezTo>
                    <a:pt x="188" y="471"/>
                    <a:pt x="188" y="471"/>
                    <a:pt x="188" y="471"/>
                  </a:cubicBezTo>
                  <a:cubicBezTo>
                    <a:pt x="188" y="471"/>
                    <a:pt x="188" y="471"/>
                    <a:pt x="188" y="471"/>
                  </a:cubicBezTo>
                  <a:cubicBezTo>
                    <a:pt x="188" y="470"/>
                    <a:pt x="188" y="470"/>
                    <a:pt x="188" y="470"/>
                  </a:cubicBezTo>
                  <a:cubicBezTo>
                    <a:pt x="188" y="470"/>
                    <a:pt x="188" y="470"/>
                    <a:pt x="188" y="469"/>
                  </a:cubicBezTo>
                  <a:cubicBezTo>
                    <a:pt x="188" y="469"/>
                    <a:pt x="188" y="469"/>
                    <a:pt x="188" y="468"/>
                  </a:cubicBezTo>
                  <a:cubicBezTo>
                    <a:pt x="188" y="468"/>
                    <a:pt x="188" y="468"/>
                    <a:pt x="188" y="468"/>
                  </a:cubicBezTo>
                  <a:cubicBezTo>
                    <a:pt x="188" y="468"/>
                    <a:pt x="188" y="468"/>
                    <a:pt x="188" y="467"/>
                  </a:cubicBezTo>
                  <a:cubicBezTo>
                    <a:pt x="188" y="467"/>
                    <a:pt x="188" y="467"/>
                    <a:pt x="188" y="467"/>
                  </a:cubicBezTo>
                  <a:cubicBezTo>
                    <a:pt x="188" y="467"/>
                    <a:pt x="188" y="467"/>
                    <a:pt x="188" y="467"/>
                  </a:cubicBezTo>
                  <a:cubicBezTo>
                    <a:pt x="188" y="466"/>
                    <a:pt x="188" y="466"/>
                    <a:pt x="188" y="466"/>
                  </a:cubicBezTo>
                  <a:cubicBezTo>
                    <a:pt x="188" y="466"/>
                    <a:pt x="188" y="466"/>
                    <a:pt x="188" y="466"/>
                  </a:cubicBezTo>
                  <a:cubicBezTo>
                    <a:pt x="188" y="465"/>
                    <a:pt x="188" y="465"/>
                    <a:pt x="188" y="465"/>
                  </a:cubicBezTo>
                  <a:cubicBezTo>
                    <a:pt x="188" y="465"/>
                    <a:pt x="188" y="465"/>
                    <a:pt x="188" y="465"/>
                  </a:cubicBezTo>
                  <a:cubicBezTo>
                    <a:pt x="188" y="464"/>
                    <a:pt x="188" y="464"/>
                    <a:pt x="188" y="464"/>
                  </a:cubicBezTo>
                  <a:cubicBezTo>
                    <a:pt x="187" y="464"/>
                    <a:pt x="187" y="464"/>
                    <a:pt x="187" y="463"/>
                  </a:cubicBezTo>
                  <a:cubicBezTo>
                    <a:pt x="187" y="463"/>
                    <a:pt x="187" y="463"/>
                    <a:pt x="187" y="462"/>
                  </a:cubicBezTo>
                  <a:cubicBezTo>
                    <a:pt x="187" y="462"/>
                    <a:pt x="187" y="462"/>
                    <a:pt x="187" y="462"/>
                  </a:cubicBezTo>
                  <a:cubicBezTo>
                    <a:pt x="187" y="462"/>
                    <a:pt x="187" y="462"/>
                    <a:pt x="187" y="462"/>
                  </a:cubicBezTo>
                  <a:cubicBezTo>
                    <a:pt x="187" y="461"/>
                    <a:pt x="187" y="461"/>
                    <a:pt x="187" y="461"/>
                  </a:cubicBezTo>
                  <a:cubicBezTo>
                    <a:pt x="187" y="461"/>
                    <a:pt x="187" y="461"/>
                    <a:pt x="187" y="461"/>
                  </a:cubicBezTo>
                  <a:cubicBezTo>
                    <a:pt x="187" y="461"/>
                    <a:pt x="187" y="461"/>
                    <a:pt x="187" y="461"/>
                  </a:cubicBezTo>
                  <a:cubicBezTo>
                    <a:pt x="187" y="461"/>
                    <a:pt x="187" y="461"/>
                    <a:pt x="187" y="460"/>
                  </a:cubicBezTo>
                  <a:cubicBezTo>
                    <a:pt x="187" y="460"/>
                    <a:pt x="187" y="460"/>
                    <a:pt x="187" y="459"/>
                  </a:cubicBezTo>
                  <a:cubicBezTo>
                    <a:pt x="187" y="459"/>
                    <a:pt x="187" y="459"/>
                    <a:pt x="187" y="459"/>
                  </a:cubicBezTo>
                  <a:cubicBezTo>
                    <a:pt x="187" y="459"/>
                    <a:pt x="187" y="459"/>
                    <a:pt x="187" y="459"/>
                  </a:cubicBezTo>
                  <a:cubicBezTo>
                    <a:pt x="187" y="458"/>
                    <a:pt x="187" y="458"/>
                    <a:pt x="187" y="458"/>
                  </a:cubicBezTo>
                  <a:cubicBezTo>
                    <a:pt x="187" y="458"/>
                    <a:pt x="187" y="458"/>
                    <a:pt x="187" y="458"/>
                  </a:cubicBezTo>
                  <a:cubicBezTo>
                    <a:pt x="187" y="458"/>
                    <a:pt x="187" y="458"/>
                    <a:pt x="187" y="458"/>
                  </a:cubicBezTo>
                  <a:cubicBezTo>
                    <a:pt x="187" y="457"/>
                    <a:pt x="187" y="457"/>
                    <a:pt x="187" y="457"/>
                  </a:cubicBezTo>
                  <a:cubicBezTo>
                    <a:pt x="187" y="457"/>
                    <a:pt x="187" y="457"/>
                    <a:pt x="186" y="457"/>
                  </a:cubicBezTo>
                  <a:cubicBezTo>
                    <a:pt x="186" y="456"/>
                    <a:pt x="186" y="456"/>
                    <a:pt x="186" y="456"/>
                  </a:cubicBezTo>
                  <a:cubicBezTo>
                    <a:pt x="186" y="456"/>
                    <a:pt x="186" y="456"/>
                    <a:pt x="186" y="455"/>
                  </a:cubicBezTo>
                  <a:cubicBezTo>
                    <a:pt x="186" y="455"/>
                    <a:pt x="186" y="455"/>
                    <a:pt x="186" y="455"/>
                  </a:cubicBezTo>
                  <a:cubicBezTo>
                    <a:pt x="186" y="454"/>
                    <a:pt x="186" y="454"/>
                    <a:pt x="186" y="454"/>
                  </a:cubicBezTo>
                  <a:cubicBezTo>
                    <a:pt x="186" y="453"/>
                    <a:pt x="186" y="453"/>
                    <a:pt x="186" y="453"/>
                  </a:cubicBezTo>
                  <a:cubicBezTo>
                    <a:pt x="186" y="453"/>
                    <a:pt x="186" y="452"/>
                    <a:pt x="185" y="452"/>
                  </a:cubicBezTo>
                  <a:cubicBezTo>
                    <a:pt x="185" y="452"/>
                    <a:pt x="185" y="452"/>
                    <a:pt x="185" y="452"/>
                  </a:cubicBezTo>
                  <a:cubicBezTo>
                    <a:pt x="185" y="451"/>
                    <a:pt x="185" y="451"/>
                    <a:pt x="185" y="451"/>
                  </a:cubicBezTo>
                  <a:cubicBezTo>
                    <a:pt x="185" y="450"/>
                    <a:pt x="185" y="450"/>
                    <a:pt x="185" y="450"/>
                  </a:cubicBezTo>
                  <a:cubicBezTo>
                    <a:pt x="184" y="450"/>
                    <a:pt x="184" y="450"/>
                    <a:pt x="184" y="449"/>
                  </a:cubicBezTo>
                  <a:cubicBezTo>
                    <a:pt x="184" y="449"/>
                    <a:pt x="184" y="449"/>
                    <a:pt x="184" y="449"/>
                  </a:cubicBezTo>
                  <a:cubicBezTo>
                    <a:pt x="184" y="449"/>
                    <a:pt x="184" y="449"/>
                    <a:pt x="184" y="448"/>
                  </a:cubicBezTo>
                  <a:cubicBezTo>
                    <a:pt x="184" y="448"/>
                    <a:pt x="184" y="448"/>
                    <a:pt x="184" y="448"/>
                  </a:cubicBezTo>
                  <a:cubicBezTo>
                    <a:pt x="184" y="448"/>
                    <a:pt x="184" y="448"/>
                    <a:pt x="184" y="447"/>
                  </a:cubicBezTo>
                  <a:cubicBezTo>
                    <a:pt x="184" y="447"/>
                    <a:pt x="184" y="447"/>
                    <a:pt x="184" y="447"/>
                  </a:cubicBezTo>
                  <a:cubicBezTo>
                    <a:pt x="183" y="447"/>
                    <a:pt x="183" y="447"/>
                    <a:pt x="183" y="447"/>
                  </a:cubicBezTo>
                  <a:cubicBezTo>
                    <a:pt x="183" y="447"/>
                    <a:pt x="183" y="447"/>
                    <a:pt x="183" y="446"/>
                  </a:cubicBezTo>
                  <a:cubicBezTo>
                    <a:pt x="183" y="446"/>
                    <a:pt x="183" y="446"/>
                    <a:pt x="183" y="446"/>
                  </a:cubicBezTo>
                  <a:cubicBezTo>
                    <a:pt x="183" y="445"/>
                    <a:pt x="183" y="445"/>
                    <a:pt x="183" y="445"/>
                  </a:cubicBezTo>
                  <a:cubicBezTo>
                    <a:pt x="183" y="445"/>
                    <a:pt x="183" y="445"/>
                    <a:pt x="183" y="445"/>
                  </a:cubicBezTo>
                  <a:cubicBezTo>
                    <a:pt x="183" y="444"/>
                    <a:pt x="183" y="444"/>
                    <a:pt x="182" y="444"/>
                  </a:cubicBezTo>
                  <a:cubicBezTo>
                    <a:pt x="182" y="444"/>
                    <a:pt x="182" y="444"/>
                    <a:pt x="182" y="444"/>
                  </a:cubicBezTo>
                  <a:cubicBezTo>
                    <a:pt x="182" y="443"/>
                    <a:pt x="182" y="443"/>
                    <a:pt x="182" y="443"/>
                  </a:cubicBezTo>
                  <a:cubicBezTo>
                    <a:pt x="182" y="443"/>
                    <a:pt x="182" y="443"/>
                    <a:pt x="182" y="443"/>
                  </a:cubicBezTo>
                  <a:cubicBezTo>
                    <a:pt x="182" y="442"/>
                    <a:pt x="182" y="442"/>
                    <a:pt x="181" y="442"/>
                  </a:cubicBezTo>
                  <a:cubicBezTo>
                    <a:pt x="181" y="442"/>
                    <a:pt x="181" y="442"/>
                    <a:pt x="181" y="441"/>
                  </a:cubicBezTo>
                  <a:cubicBezTo>
                    <a:pt x="181" y="441"/>
                    <a:pt x="181" y="441"/>
                    <a:pt x="181" y="441"/>
                  </a:cubicBezTo>
                  <a:cubicBezTo>
                    <a:pt x="181" y="440"/>
                    <a:pt x="180" y="440"/>
                    <a:pt x="180" y="440"/>
                  </a:cubicBezTo>
                  <a:cubicBezTo>
                    <a:pt x="180" y="440"/>
                    <a:pt x="180" y="440"/>
                    <a:pt x="180" y="439"/>
                  </a:cubicBezTo>
                  <a:cubicBezTo>
                    <a:pt x="180" y="439"/>
                    <a:pt x="180" y="439"/>
                    <a:pt x="180" y="439"/>
                  </a:cubicBezTo>
                  <a:cubicBezTo>
                    <a:pt x="180" y="439"/>
                    <a:pt x="180" y="439"/>
                    <a:pt x="180" y="439"/>
                  </a:cubicBezTo>
                  <a:cubicBezTo>
                    <a:pt x="180" y="439"/>
                    <a:pt x="180" y="439"/>
                    <a:pt x="180" y="438"/>
                  </a:cubicBezTo>
                  <a:cubicBezTo>
                    <a:pt x="180" y="438"/>
                    <a:pt x="180" y="438"/>
                    <a:pt x="179" y="438"/>
                  </a:cubicBezTo>
                  <a:cubicBezTo>
                    <a:pt x="179" y="438"/>
                    <a:pt x="179" y="438"/>
                    <a:pt x="179" y="437"/>
                  </a:cubicBezTo>
                  <a:cubicBezTo>
                    <a:pt x="179" y="437"/>
                    <a:pt x="179" y="437"/>
                    <a:pt x="179" y="437"/>
                  </a:cubicBezTo>
                  <a:cubicBezTo>
                    <a:pt x="179" y="437"/>
                    <a:pt x="178" y="436"/>
                    <a:pt x="178" y="436"/>
                  </a:cubicBezTo>
                  <a:cubicBezTo>
                    <a:pt x="178" y="436"/>
                    <a:pt x="178" y="436"/>
                    <a:pt x="178" y="435"/>
                  </a:cubicBezTo>
                  <a:cubicBezTo>
                    <a:pt x="178" y="435"/>
                    <a:pt x="178" y="435"/>
                    <a:pt x="178" y="435"/>
                  </a:cubicBezTo>
                  <a:cubicBezTo>
                    <a:pt x="178" y="435"/>
                    <a:pt x="178" y="435"/>
                    <a:pt x="178" y="435"/>
                  </a:cubicBezTo>
                  <a:cubicBezTo>
                    <a:pt x="177" y="435"/>
                    <a:pt x="177" y="435"/>
                    <a:pt x="177" y="435"/>
                  </a:cubicBezTo>
                  <a:cubicBezTo>
                    <a:pt x="177" y="434"/>
                    <a:pt x="177" y="434"/>
                    <a:pt x="177" y="433"/>
                  </a:cubicBezTo>
                  <a:cubicBezTo>
                    <a:pt x="177" y="433"/>
                    <a:pt x="177" y="433"/>
                    <a:pt x="177" y="433"/>
                  </a:cubicBezTo>
                  <a:cubicBezTo>
                    <a:pt x="177" y="433"/>
                    <a:pt x="176" y="433"/>
                    <a:pt x="176" y="433"/>
                  </a:cubicBezTo>
                  <a:cubicBezTo>
                    <a:pt x="176" y="432"/>
                    <a:pt x="176" y="432"/>
                    <a:pt x="176" y="432"/>
                  </a:cubicBezTo>
                  <a:cubicBezTo>
                    <a:pt x="175" y="432"/>
                    <a:pt x="175" y="432"/>
                    <a:pt x="175" y="431"/>
                  </a:cubicBezTo>
                  <a:cubicBezTo>
                    <a:pt x="175" y="431"/>
                    <a:pt x="175" y="431"/>
                    <a:pt x="175" y="430"/>
                  </a:cubicBezTo>
                  <a:cubicBezTo>
                    <a:pt x="175" y="430"/>
                    <a:pt x="175" y="430"/>
                    <a:pt x="175" y="430"/>
                  </a:cubicBezTo>
                  <a:cubicBezTo>
                    <a:pt x="174" y="430"/>
                    <a:pt x="174" y="430"/>
                    <a:pt x="174" y="430"/>
                  </a:cubicBezTo>
                  <a:cubicBezTo>
                    <a:pt x="174" y="430"/>
                    <a:pt x="174" y="429"/>
                    <a:pt x="174" y="429"/>
                  </a:cubicBezTo>
                  <a:cubicBezTo>
                    <a:pt x="174" y="429"/>
                    <a:pt x="174" y="429"/>
                    <a:pt x="174" y="429"/>
                  </a:cubicBezTo>
                  <a:cubicBezTo>
                    <a:pt x="174" y="429"/>
                    <a:pt x="174" y="429"/>
                    <a:pt x="173" y="429"/>
                  </a:cubicBezTo>
                  <a:cubicBezTo>
                    <a:pt x="173" y="428"/>
                    <a:pt x="173" y="428"/>
                    <a:pt x="173" y="428"/>
                  </a:cubicBezTo>
                  <a:cubicBezTo>
                    <a:pt x="173" y="428"/>
                    <a:pt x="173" y="428"/>
                    <a:pt x="173" y="428"/>
                  </a:cubicBezTo>
                  <a:cubicBezTo>
                    <a:pt x="170" y="424"/>
                    <a:pt x="168" y="421"/>
                    <a:pt x="165" y="418"/>
                  </a:cubicBezTo>
                  <a:cubicBezTo>
                    <a:pt x="158" y="411"/>
                    <a:pt x="158" y="401"/>
                    <a:pt x="165" y="394"/>
                  </a:cubicBezTo>
                  <a:cubicBezTo>
                    <a:pt x="165" y="394"/>
                    <a:pt x="166" y="393"/>
                    <a:pt x="167" y="393"/>
                  </a:cubicBezTo>
                  <a:cubicBezTo>
                    <a:pt x="168" y="392"/>
                    <a:pt x="168" y="392"/>
                    <a:pt x="169" y="391"/>
                  </a:cubicBezTo>
                  <a:cubicBezTo>
                    <a:pt x="169" y="391"/>
                    <a:pt x="170" y="390"/>
                    <a:pt x="171" y="390"/>
                  </a:cubicBezTo>
                  <a:cubicBezTo>
                    <a:pt x="171" y="390"/>
                    <a:pt x="172" y="389"/>
                    <a:pt x="173" y="388"/>
                  </a:cubicBezTo>
                  <a:cubicBezTo>
                    <a:pt x="174" y="388"/>
                    <a:pt x="174" y="388"/>
                    <a:pt x="175" y="387"/>
                  </a:cubicBezTo>
                  <a:cubicBezTo>
                    <a:pt x="175" y="387"/>
                    <a:pt x="176" y="386"/>
                    <a:pt x="177" y="385"/>
                  </a:cubicBezTo>
                  <a:cubicBezTo>
                    <a:pt x="177" y="385"/>
                    <a:pt x="178" y="384"/>
                    <a:pt x="178" y="384"/>
                  </a:cubicBezTo>
                  <a:cubicBezTo>
                    <a:pt x="178" y="384"/>
                    <a:pt x="178" y="384"/>
                    <a:pt x="178" y="384"/>
                  </a:cubicBezTo>
                  <a:cubicBezTo>
                    <a:pt x="179" y="383"/>
                    <a:pt x="180" y="383"/>
                    <a:pt x="180" y="382"/>
                  </a:cubicBezTo>
                  <a:cubicBezTo>
                    <a:pt x="181" y="382"/>
                    <a:pt x="181" y="382"/>
                    <a:pt x="181" y="382"/>
                  </a:cubicBezTo>
                  <a:cubicBezTo>
                    <a:pt x="181" y="381"/>
                    <a:pt x="182" y="380"/>
                    <a:pt x="182" y="380"/>
                  </a:cubicBezTo>
                  <a:cubicBezTo>
                    <a:pt x="183" y="380"/>
                    <a:pt x="183" y="379"/>
                    <a:pt x="184" y="379"/>
                  </a:cubicBezTo>
                  <a:cubicBezTo>
                    <a:pt x="184" y="378"/>
                    <a:pt x="184" y="378"/>
                    <a:pt x="184" y="378"/>
                  </a:cubicBezTo>
                  <a:cubicBezTo>
                    <a:pt x="185" y="378"/>
                    <a:pt x="185" y="377"/>
                    <a:pt x="186" y="377"/>
                  </a:cubicBezTo>
                  <a:cubicBezTo>
                    <a:pt x="186" y="376"/>
                    <a:pt x="186" y="376"/>
                    <a:pt x="186" y="376"/>
                  </a:cubicBezTo>
                  <a:cubicBezTo>
                    <a:pt x="186" y="376"/>
                    <a:pt x="186" y="376"/>
                    <a:pt x="187" y="376"/>
                  </a:cubicBezTo>
                  <a:cubicBezTo>
                    <a:pt x="187" y="375"/>
                    <a:pt x="187" y="375"/>
                    <a:pt x="188" y="374"/>
                  </a:cubicBezTo>
                  <a:cubicBezTo>
                    <a:pt x="188" y="374"/>
                    <a:pt x="189" y="373"/>
                    <a:pt x="189" y="373"/>
                  </a:cubicBezTo>
                  <a:cubicBezTo>
                    <a:pt x="190" y="371"/>
                    <a:pt x="191" y="370"/>
                    <a:pt x="192" y="369"/>
                  </a:cubicBezTo>
                  <a:cubicBezTo>
                    <a:pt x="192" y="369"/>
                    <a:pt x="193" y="369"/>
                    <a:pt x="193" y="368"/>
                  </a:cubicBezTo>
                  <a:cubicBezTo>
                    <a:pt x="193" y="368"/>
                    <a:pt x="193" y="368"/>
                    <a:pt x="194" y="367"/>
                  </a:cubicBezTo>
                  <a:cubicBezTo>
                    <a:pt x="194" y="367"/>
                    <a:pt x="194" y="367"/>
                    <a:pt x="195" y="367"/>
                  </a:cubicBezTo>
                  <a:cubicBezTo>
                    <a:pt x="195" y="366"/>
                    <a:pt x="195" y="366"/>
                    <a:pt x="195" y="366"/>
                  </a:cubicBezTo>
                  <a:cubicBezTo>
                    <a:pt x="195" y="366"/>
                    <a:pt x="195" y="366"/>
                    <a:pt x="195" y="365"/>
                  </a:cubicBezTo>
                  <a:cubicBezTo>
                    <a:pt x="196" y="365"/>
                    <a:pt x="196" y="365"/>
                    <a:pt x="196" y="364"/>
                  </a:cubicBezTo>
                  <a:cubicBezTo>
                    <a:pt x="196" y="364"/>
                    <a:pt x="197" y="364"/>
                    <a:pt x="197" y="363"/>
                  </a:cubicBezTo>
                  <a:cubicBezTo>
                    <a:pt x="197" y="363"/>
                    <a:pt x="198" y="362"/>
                    <a:pt x="198" y="362"/>
                  </a:cubicBezTo>
                  <a:cubicBezTo>
                    <a:pt x="198" y="362"/>
                    <a:pt x="198" y="362"/>
                    <a:pt x="198" y="361"/>
                  </a:cubicBezTo>
                  <a:cubicBezTo>
                    <a:pt x="199" y="361"/>
                    <a:pt x="199" y="360"/>
                    <a:pt x="199" y="360"/>
                  </a:cubicBezTo>
                  <a:cubicBezTo>
                    <a:pt x="200" y="359"/>
                    <a:pt x="200" y="359"/>
                    <a:pt x="200" y="359"/>
                  </a:cubicBezTo>
                  <a:cubicBezTo>
                    <a:pt x="201" y="358"/>
                    <a:pt x="201" y="358"/>
                    <a:pt x="201" y="357"/>
                  </a:cubicBezTo>
                  <a:cubicBezTo>
                    <a:pt x="201" y="357"/>
                    <a:pt x="202" y="357"/>
                    <a:pt x="202" y="356"/>
                  </a:cubicBezTo>
                  <a:cubicBezTo>
                    <a:pt x="202" y="356"/>
                    <a:pt x="202" y="355"/>
                    <a:pt x="203" y="355"/>
                  </a:cubicBezTo>
                  <a:cubicBezTo>
                    <a:pt x="203" y="355"/>
                    <a:pt x="203" y="355"/>
                    <a:pt x="203" y="354"/>
                  </a:cubicBezTo>
                  <a:cubicBezTo>
                    <a:pt x="204" y="353"/>
                    <a:pt x="204" y="353"/>
                    <a:pt x="204" y="352"/>
                  </a:cubicBezTo>
                  <a:cubicBezTo>
                    <a:pt x="205" y="352"/>
                    <a:pt x="205" y="352"/>
                    <a:pt x="205" y="352"/>
                  </a:cubicBezTo>
                  <a:cubicBezTo>
                    <a:pt x="205" y="351"/>
                    <a:pt x="205" y="351"/>
                    <a:pt x="206" y="350"/>
                  </a:cubicBezTo>
                  <a:cubicBezTo>
                    <a:pt x="206" y="350"/>
                    <a:pt x="206" y="349"/>
                    <a:pt x="207" y="349"/>
                  </a:cubicBezTo>
                  <a:cubicBezTo>
                    <a:pt x="207" y="349"/>
                    <a:pt x="207" y="348"/>
                    <a:pt x="207" y="348"/>
                  </a:cubicBezTo>
                  <a:cubicBezTo>
                    <a:pt x="207" y="347"/>
                    <a:pt x="208" y="347"/>
                    <a:pt x="208" y="347"/>
                  </a:cubicBezTo>
                  <a:cubicBezTo>
                    <a:pt x="208" y="346"/>
                    <a:pt x="208" y="346"/>
                    <a:pt x="208" y="345"/>
                  </a:cubicBezTo>
                  <a:cubicBezTo>
                    <a:pt x="209" y="345"/>
                    <a:pt x="209" y="344"/>
                    <a:pt x="210" y="344"/>
                  </a:cubicBezTo>
                  <a:cubicBezTo>
                    <a:pt x="210" y="344"/>
                    <a:pt x="210" y="343"/>
                    <a:pt x="210" y="343"/>
                  </a:cubicBezTo>
                  <a:cubicBezTo>
                    <a:pt x="210" y="343"/>
                    <a:pt x="210" y="342"/>
                    <a:pt x="211" y="341"/>
                  </a:cubicBezTo>
                  <a:cubicBezTo>
                    <a:pt x="211" y="341"/>
                    <a:pt x="211" y="341"/>
                    <a:pt x="211" y="340"/>
                  </a:cubicBezTo>
                  <a:cubicBezTo>
                    <a:pt x="211" y="340"/>
                    <a:pt x="212" y="340"/>
                    <a:pt x="212" y="339"/>
                  </a:cubicBezTo>
                  <a:cubicBezTo>
                    <a:pt x="212" y="338"/>
                    <a:pt x="213" y="338"/>
                    <a:pt x="213" y="337"/>
                  </a:cubicBezTo>
                  <a:cubicBezTo>
                    <a:pt x="213" y="337"/>
                    <a:pt x="213" y="337"/>
                    <a:pt x="213" y="337"/>
                  </a:cubicBezTo>
                  <a:cubicBezTo>
                    <a:pt x="213" y="336"/>
                    <a:pt x="214" y="335"/>
                    <a:pt x="214" y="335"/>
                  </a:cubicBezTo>
                  <a:cubicBezTo>
                    <a:pt x="214" y="335"/>
                    <a:pt x="214" y="334"/>
                    <a:pt x="214" y="334"/>
                  </a:cubicBezTo>
                  <a:cubicBezTo>
                    <a:pt x="215" y="333"/>
                    <a:pt x="215" y="333"/>
                    <a:pt x="216" y="332"/>
                  </a:cubicBezTo>
                  <a:cubicBezTo>
                    <a:pt x="216" y="332"/>
                    <a:pt x="216" y="332"/>
                    <a:pt x="216" y="332"/>
                  </a:cubicBezTo>
                  <a:cubicBezTo>
                    <a:pt x="216" y="331"/>
                    <a:pt x="216" y="330"/>
                    <a:pt x="217" y="329"/>
                  </a:cubicBezTo>
                  <a:cubicBezTo>
                    <a:pt x="217" y="329"/>
                    <a:pt x="217" y="329"/>
                    <a:pt x="217" y="329"/>
                  </a:cubicBezTo>
                  <a:cubicBezTo>
                    <a:pt x="217" y="328"/>
                    <a:pt x="217" y="328"/>
                    <a:pt x="218" y="327"/>
                  </a:cubicBezTo>
                  <a:cubicBezTo>
                    <a:pt x="218" y="326"/>
                    <a:pt x="218" y="326"/>
                    <a:pt x="219" y="326"/>
                  </a:cubicBezTo>
                  <a:cubicBezTo>
                    <a:pt x="219" y="325"/>
                    <a:pt x="219" y="325"/>
                    <a:pt x="219" y="324"/>
                  </a:cubicBezTo>
                  <a:cubicBezTo>
                    <a:pt x="219" y="324"/>
                    <a:pt x="219" y="323"/>
                    <a:pt x="220" y="323"/>
                  </a:cubicBezTo>
                  <a:cubicBezTo>
                    <a:pt x="220" y="322"/>
                    <a:pt x="220" y="322"/>
                    <a:pt x="220" y="321"/>
                  </a:cubicBezTo>
                  <a:cubicBezTo>
                    <a:pt x="220" y="321"/>
                    <a:pt x="220" y="321"/>
                    <a:pt x="220" y="321"/>
                  </a:cubicBezTo>
                  <a:cubicBezTo>
                    <a:pt x="221" y="320"/>
                    <a:pt x="221" y="319"/>
                    <a:pt x="222" y="319"/>
                  </a:cubicBezTo>
                  <a:cubicBezTo>
                    <a:pt x="222" y="318"/>
                    <a:pt x="222" y="318"/>
                    <a:pt x="222" y="318"/>
                  </a:cubicBezTo>
                  <a:cubicBezTo>
                    <a:pt x="222" y="317"/>
                    <a:pt x="222" y="316"/>
                    <a:pt x="223" y="316"/>
                  </a:cubicBezTo>
                  <a:cubicBezTo>
                    <a:pt x="223" y="315"/>
                    <a:pt x="223" y="315"/>
                    <a:pt x="223" y="315"/>
                  </a:cubicBezTo>
                  <a:cubicBezTo>
                    <a:pt x="223" y="314"/>
                    <a:pt x="223" y="313"/>
                    <a:pt x="224" y="312"/>
                  </a:cubicBezTo>
                  <a:cubicBezTo>
                    <a:pt x="224" y="312"/>
                    <a:pt x="224" y="312"/>
                    <a:pt x="224" y="312"/>
                  </a:cubicBezTo>
                  <a:cubicBezTo>
                    <a:pt x="224" y="311"/>
                    <a:pt x="225" y="311"/>
                    <a:pt x="225" y="310"/>
                  </a:cubicBezTo>
                  <a:cubicBezTo>
                    <a:pt x="225" y="309"/>
                    <a:pt x="225" y="309"/>
                    <a:pt x="225" y="309"/>
                  </a:cubicBezTo>
                  <a:cubicBezTo>
                    <a:pt x="225" y="308"/>
                    <a:pt x="226" y="308"/>
                    <a:pt x="226" y="307"/>
                  </a:cubicBezTo>
                  <a:cubicBezTo>
                    <a:pt x="226" y="306"/>
                    <a:pt x="226" y="306"/>
                    <a:pt x="226" y="306"/>
                  </a:cubicBezTo>
                  <a:cubicBezTo>
                    <a:pt x="226" y="306"/>
                    <a:pt x="226" y="305"/>
                    <a:pt x="227" y="304"/>
                  </a:cubicBezTo>
                  <a:cubicBezTo>
                    <a:pt x="227" y="304"/>
                    <a:pt x="227" y="304"/>
                    <a:pt x="227" y="303"/>
                  </a:cubicBezTo>
                  <a:cubicBezTo>
                    <a:pt x="227" y="303"/>
                    <a:pt x="228" y="302"/>
                    <a:pt x="228" y="302"/>
                  </a:cubicBezTo>
                  <a:cubicBezTo>
                    <a:pt x="228" y="301"/>
                    <a:pt x="228" y="301"/>
                    <a:pt x="228" y="300"/>
                  </a:cubicBezTo>
                  <a:cubicBezTo>
                    <a:pt x="228" y="300"/>
                    <a:pt x="228" y="299"/>
                    <a:pt x="229" y="298"/>
                  </a:cubicBezTo>
                  <a:cubicBezTo>
                    <a:pt x="229" y="298"/>
                    <a:pt x="229" y="298"/>
                    <a:pt x="229" y="298"/>
                  </a:cubicBezTo>
                  <a:cubicBezTo>
                    <a:pt x="229" y="297"/>
                    <a:pt x="229" y="296"/>
                    <a:pt x="230" y="296"/>
                  </a:cubicBezTo>
                  <a:cubicBezTo>
                    <a:pt x="230" y="295"/>
                    <a:pt x="230" y="295"/>
                    <a:pt x="230" y="295"/>
                  </a:cubicBezTo>
                  <a:cubicBezTo>
                    <a:pt x="230" y="294"/>
                    <a:pt x="230" y="294"/>
                    <a:pt x="230" y="293"/>
                  </a:cubicBezTo>
                  <a:cubicBezTo>
                    <a:pt x="230" y="293"/>
                    <a:pt x="231" y="292"/>
                    <a:pt x="231" y="292"/>
                  </a:cubicBezTo>
                  <a:cubicBezTo>
                    <a:pt x="231" y="291"/>
                    <a:pt x="231" y="291"/>
                    <a:pt x="231" y="291"/>
                  </a:cubicBezTo>
                  <a:cubicBezTo>
                    <a:pt x="231" y="291"/>
                    <a:pt x="231" y="290"/>
                    <a:pt x="231" y="289"/>
                  </a:cubicBezTo>
                  <a:cubicBezTo>
                    <a:pt x="231" y="289"/>
                    <a:pt x="231" y="289"/>
                    <a:pt x="231" y="289"/>
                  </a:cubicBezTo>
                  <a:cubicBezTo>
                    <a:pt x="231" y="288"/>
                    <a:pt x="232" y="287"/>
                    <a:pt x="232" y="287"/>
                  </a:cubicBezTo>
                  <a:cubicBezTo>
                    <a:pt x="232" y="287"/>
                    <a:pt x="232" y="287"/>
                    <a:pt x="232" y="286"/>
                  </a:cubicBezTo>
                  <a:cubicBezTo>
                    <a:pt x="232" y="285"/>
                    <a:pt x="233" y="284"/>
                    <a:pt x="233" y="284"/>
                  </a:cubicBezTo>
                  <a:cubicBezTo>
                    <a:pt x="233" y="284"/>
                    <a:pt x="233" y="284"/>
                    <a:pt x="233" y="283"/>
                  </a:cubicBezTo>
                  <a:cubicBezTo>
                    <a:pt x="233" y="282"/>
                    <a:pt x="233" y="282"/>
                    <a:pt x="233" y="281"/>
                  </a:cubicBezTo>
                  <a:cubicBezTo>
                    <a:pt x="233" y="281"/>
                    <a:pt x="233" y="281"/>
                    <a:pt x="234" y="280"/>
                  </a:cubicBezTo>
                  <a:cubicBezTo>
                    <a:pt x="234" y="279"/>
                    <a:pt x="234" y="279"/>
                    <a:pt x="234" y="278"/>
                  </a:cubicBezTo>
                  <a:cubicBezTo>
                    <a:pt x="234" y="278"/>
                    <a:pt x="234" y="278"/>
                    <a:pt x="234" y="278"/>
                  </a:cubicBezTo>
                  <a:cubicBezTo>
                    <a:pt x="234" y="276"/>
                    <a:pt x="234" y="276"/>
                    <a:pt x="235" y="275"/>
                  </a:cubicBezTo>
                  <a:cubicBezTo>
                    <a:pt x="235" y="274"/>
                    <a:pt x="235" y="273"/>
                    <a:pt x="235" y="272"/>
                  </a:cubicBezTo>
                  <a:cubicBezTo>
                    <a:pt x="235" y="272"/>
                    <a:pt x="235" y="272"/>
                    <a:pt x="235" y="272"/>
                  </a:cubicBezTo>
                  <a:cubicBezTo>
                    <a:pt x="236" y="271"/>
                    <a:pt x="236" y="270"/>
                    <a:pt x="236" y="270"/>
                  </a:cubicBezTo>
                  <a:cubicBezTo>
                    <a:pt x="236" y="269"/>
                    <a:pt x="236" y="269"/>
                    <a:pt x="236" y="269"/>
                  </a:cubicBezTo>
                  <a:cubicBezTo>
                    <a:pt x="236" y="269"/>
                    <a:pt x="236" y="269"/>
                    <a:pt x="236" y="268"/>
                  </a:cubicBezTo>
                  <a:cubicBezTo>
                    <a:pt x="236" y="267"/>
                    <a:pt x="236" y="267"/>
                    <a:pt x="236" y="266"/>
                  </a:cubicBezTo>
                  <a:cubicBezTo>
                    <a:pt x="236" y="266"/>
                    <a:pt x="236" y="266"/>
                    <a:pt x="236" y="266"/>
                  </a:cubicBezTo>
                  <a:cubicBezTo>
                    <a:pt x="236" y="264"/>
                    <a:pt x="237" y="264"/>
                    <a:pt x="237" y="263"/>
                  </a:cubicBezTo>
                  <a:cubicBezTo>
                    <a:pt x="237" y="263"/>
                    <a:pt x="237" y="263"/>
                    <a:pt x="237" y="263"/>
                  </a:cubicBezTo>
                  <a:cubicBezTo>
                    <a:pt x="237" y="262"/>
                    <a:pt x="237" y="261"/>
                    <a:pt x="237" y="260"/>
                  </a:cubicBezTo>
                  <a:cubicBezTo>
                    <a:pt x="237" y="260"/>
                    <a:pt x="237" y="260"/>
                    <a:pt x="237" y="260"/>
                  </a:cubicBezTo>
                  <a:cubicBezTo>
                    <a:pt x="237" y="259"/>
                    <a:pt x="237" y="258"/>
                    <a:pt x="237" y="257"/>
                  </a:cubicBezTo>
                  <a:cubicBezTo>
                    <a:pt x="237" y="257"/>
                    <a:pt x="237" y="257"/>
                    <a:pt x="237" y="257"/>
                  </a:cubicBezTo>
                  <a:cubicBezTo>
                    <a:pt x="238" y="256"/>
                    <a:pt x="238" y="255"/>
                    <a:pt x="238" y="254"/>
                  </a:cubicBezTo>
                  <a:cubicBezTo>
                    <a:pt x="238" y="254"/>
                    <a:pt x="238" y="254"/>
                    <a:pt x="238" y="254"/>
                  </a:cubicBezTo>
                  <a:cubicBezTo>
                    <a:pt x="238" y="253"/>
                    <a:pt x="238" y="252"/>
                    <a:pt x="238" y="252"/>
                  </a:cubicBezTo>
                  <a:cubicBezTo>
                    <a:pt x="238" y="251"/>
                    <a:pt x="238" y="251"/>
                    <a:pt x="238" y="251"/>
                  </a:cubicBezTo>
                  <a:cubicBezTo>
                    <a:pt x="238" y="251"/>
                    <a:pt x="238" y="249"/>
                    <a:pt x="238" y="249"/>
                  </a:cubicBezTo>
                  <a:cubicBezTo>
                    <a:pt x="238" y="249"/>
                    <a:pt x="238" y="249"/>
                    <a:pt x="238" y="248"/>
                  </a:cubicBezTo>
                  <a:cubicBezTo>
                    <a:pt x="239" y="247"/>
                    <a:pt x="239" y="247"/>
                    <a:pt x="239" y="246"/>
                  </a:cubicBezTo>
                  <a:cubicBezTo>
                    <a:pt x="239" y="245"/>
                    <a:pt x="239" y="244"/>
                    <a:pt x="239" y="243"/>
                  </a:cubicBezTo>
                  <a:cubicBezTo>
                    <a:pt x="239" y="242"/>
                    <a:pt x="239" y="241"/>
                    <a:pt x="239" y="240"/>
                  </a:cubicBezTo>
                  <a:cubicBezTo>
                    <a:pt x="239" y="239"/>
                    <a:pt x="239" y="238"/>
                    <a:pt x="239" y="237"/>
                  </a:cubicBezTo>
                  <a:cubicBezTo>
                    <a:pt x="239" y="237"/>
                    <a:pt x="239" y="235"/>
                    <a:pt x="239" y="235"/>
                  </a:cubicBezTo>
                  <a:cubicBezTo>
                    <a:pt x="238" y="234"/>
                    <a:pt x="237" y="234"/>
                    <a:pt x="237" y="233"/>
                  </a:cubicBezTo>
                  <a:cubicBezTo>
                    <a:pt x="282" y="260"/>
                    <a:pt x="314" y="251"/>
                    <a:pt x="336" y="216"/>
                  </a:cubicBezTo>
                  <a:cubicBezTo>
                    <a:pt x="336" y="272"/>
                    <a:pt x="363" y="301"/>
                    <a:pt x="428" y="293"/>
                  </a:cubicBezTo>
                  <a:cubicBezTo>
                    <a:pt x="429" y="298"/>
                    <a:pt x="432" y="302"/>
                    <a:pt x="437" y="303"/>
                  </a:cubicBezTo>
                  <a:cubicBezTo>
                    <a:pt x="437" y="304"/>
                    <a:pt x="554" y="340"/>
                    <a:pt x="502" y="457"/>
                  </a:cubicBezTo>
                  <a:cubicBezTo>
                    <a:pt x="499" y="463"/>
                    <a:pt x="502" y="471"/>
                    <a:pt x="509" y="474"/>
                  </a:cubicBezTo>
                  <a:cubicBezTo>
                    <a:pt x="515" y="476"/>
                    <a:pt x="523" y="474"/>
                    <a:pt x="526" y="467"/>
                  </a:cubicBezTo>
                  <a:cubicBezTo>
                    <a:pt x="575" y="356"/>
                    <a:pt x="499" y="304"/>
                    <a:pt x="463" y="287"/>
                  </a:cubicBezTo>
                  <a:cubicBezTo>
                    <a:pt x="472" y="284"/>
                    <a:pt x="482" y="281"/>
                    <a:pt x="493" y="278"/>
                  </a:cubicBezTo>
                  <a:cubicBezTo>
                    <a:pt x="541" y="346"/>
                    <a:pt x="607" y="360"/>
                    <a:pt x="698" y="301"/>
                  </a:cubicBezTo>
                  <a:cubicBezTo>
                    <a:pt x="722" y="328"/>
                    <a:pt x="745" y="346"/>
                    <a:pt x="769" y="356"/>
                  </a:cubicBezTo>
                  <a:cubicBezTo>
                    <a:pt x="762" y="368"/>
                    <a:pt x="745" y="413"/>
                    <a:pt x="811" y="488"/>
                  </a:cubicBezTo>
                  <a:cubicBezTo>
                    <a:pt x="816" y="493"/>
                    <a:pt x="824" y="493"/>
                    <a:pt x="830" y="488"/>
                  </a:cubicBezTo>
                  <a:cubicBezTo>
                    <a:pt x="835" y="484"/>
                    <a:pt x="835" y="476"/>
                    <a:pt x="831" y="470"/>
                  </a:cubicBezTo>
                  <a:cubicBezTo>
                    <a:pt x="766" y="399"/>
                    <a:pt x="792" y="369"/>
                    <a:pt x="792" y="369"/>
                  </a:cubicBezTo>
                  <a:cubicBezTo>
                    <a:pt x="793" y="368"/>
                    <a:pt x="794" y="366"/>
                    <a:pt x="794" y="364"/>
                  </a:cubicBezTo>
                  <a:cubicBezTo>
                    <a:pt x="854" y="378"/>
                    <a:pt x="914" y="348"/>
                    <a:pt x="974" y="294"/>
                  </a:cubicBezTo>
                  <a:cubicBezTo>
                    <a:pt x="1002" y="320"/>
                    <a:pt x="1025" y="331"/>
                    <a:pt x="1046" y="332"/>
                  </a:cubicBezTo>
                  <a:cubicBezTo>
                    <a:pt x="1046" y="336"/>
                    <a:pt x="1048" y="340"/>
                    <a:pt x="1052" y="343"/>
                  </a:cubicBezTo>
                  <a:cubicBezTo>
                    <a:pt x="1052" y="343"/>
                    <a:pt x="1069" y="354"/>
                    <a:pt x="1084" y="377"/>
                  </a:cubicBezTo>
                  <a:cubicBezTo>
                    <a:pt x="1085" y="378"/>
                    <a:pt x="1085" y="379"/>
                    <a:pt x="1086" y="379"/>
                  </a:cubicBezTo>
                  <a:cubicBezTo>
                    <a:pt x="1112" y="419"/>
                    <a:pt x="1132" y="489"/>
                    <a:pt x="1065" y="592"/>
                  </a:cubicBezTo>
                  <a:cubicBezTo>
                    <a:pt x="1061" y="598"/>
                    <a:pt x="1063" y="606"/>
                    <a:pt x="1069" y="610"/>
                  </a:cubicBezTo>
                  <a:cubicBezTo>
                    <a:pt x="1075" y="614"/>
                    <a:pt x="1083" y="612"/>
                    <a:pt x="1087" y="606"/>
                  </a:cubicBezTo>
                  <a:cubicBezTo>
                    <a:pt x="1100" y="586"/>
                    <a:pt x="1110" y="568"/>
                    <a:pt x="1117" y="550"/>
                  </a:cubicBezTo>
                  <a:cubicBezTo>
                    <a:pt x="1140" y="563"/>
                    <a:pt x="1190" y="581"/>
                    <a:pt x="1272" y="559"/>
                  </a:cubicBezTo>
                  <a:cubicBezTo>
                    <a:pt x="1279" y="557"/>
                    <a:pt x="1283" y="550"/>
                    <a:pt x="1281" y="543"/>
                  </a:cubicBezTo>
                  <a:cubicBezTo>
                    <a:pt x="1280" y="536"/>
                    <a:pt x="1272" y="532"/>
                    <a:pt x="1266" y="534"/>
                  </a:cubicBezTo>
                  <a:cubicBezTo>
                    <a:pt x="1183" y="556"/>
                    <a:pt x="1141" y="536"/>
                    <a:pt x="1126" y="526"/>
                  </a:cubicBezTo>
                  <a:cubicBezTo>
                    <a:pt x="1148" y="456"/>
                    <a:pt x="1132" y="405"/>
                    <a:pt x="1111" y="370"/>
                  </a:cubicBezTo>
                  <a:cubicBezTo>
                    <a:pt x="1121" y="355"/>
                    <a:pt x="1159" y="314"/>
                    <a:pt x="1267" y="362"/>
                  </a:cubicBezTo>
                  <a:cubicBezTo>
                    <a:pt x="1274" y="365"/>
                    <a:pt x="1281" y="362"/>
                    <a:pt x="1284" y="355"/>
                  </a:cubicBezTo>
                  <a:cubicBezTo>
                    <a:pt x="1287" y="349"/>
                    <a:pt x="1284" y="341"/>
                    <a:pt x="1278" y="338"/>
                  </a:cubicBezTo>
                  <a:cubicBezTo>
                    <a:pt x="1166" y="289"/>
                    <a:pt x="1115" y="325"/>
                    <a:pt x="1095" y="349"/>
                  </a:cubicBezTo>
                  <a:cubicBezTo>
                    <a:pt x="1088" y="340"/>
                    <a:pt x="1080" y="333"/>
                    <a:pt x="1075" y="328"/>
                  </a:cubicBezTo>
                  <a:cubicBezTo>
                    <a:pt x="1109" y="317"/>
                    <a:pt x="1137" y="282"/>
                    <a:pt x="1165" y="250"/>
                  </a:cubicBezTo>
                  <a:cubicBezTo>
                    <a:pt x="1251" y="292"/>
                    <a:pt x="1306" y="243"/>
                    <a:pt x="1360" y="192"/>
                  </a:cubicBezTo>
                  <a:cubicBezTo>
                    <a:pt x="1390" y="228"/>
                    <a:pt x="1430" y="255"/>
                    <a:pt x="1475" y="275"/>
                  </a:cubicBezTo>
                  <a:cubicBezTo>
                    <a:pt x="1453" y="321"/>
                    <a:pt x="1459" y="366"/>
                    <a:pt x="1480" y="411"/>
                  </a:cubicBezTo>
                  <a:cubicBezTo>
                    <a:pt x="1458" y="461"/>
                    <a:pt x="1467" y="535"/>
                    <a:pt x="1493" y="582"/>
                  </a:cubicBezTo>
                  <a:cubicBezTo>
                    <a:pt x="1499" y="589"/>
                    <a:pt x="1500" y="599"/>
                    <a:pt x="1494" y="606"/>
                  </a:cubicBezTo>
                  <a:cubicBezTo>
                    <a:pt x="1447" y="665"/>
                    <a:pt x="1430" y="720"/>
                    <a:pt x="1445" y="795"/>
                  </a:cubicBezTo>
                  <a:cubicBezTo>
                    <a:pt x="1445" y="795"/>
                    <a:pt x="1445" y="795"/>
                    <a:pt x="1445" y="796"/>
                  </a:cubicBezTo>
                  <a:cubicBezTo>
                    <a:pt x="1447" y="805"/>
                    <a:pt x="1441" y="815"/>
                    <a:pt x="1431" y="817"/>
                  </a:cubicBezTo>
                  <a:cubicBezTo>
                    <a:pt x="1356" y="833"/>
                    <a:pt x="1307" y="875"/>
                    <a:pt x="1280" y="948"/>
                  </a:cubicBezTo>
                  <a:cubicBezTo>
                    <a:pt x="1277" y="957"/>
                    <a:pt x="1267" y="962"/>
                    <a:pt x="1257" y="959"/>
                  </a:cubicBezTo>
                  <a:cubicBezTo>
                    <a:pt x="1201" y="942"/>
                    <a:pt x="1169" y="968"/>
                    <a:pt x="1147" y="1019"/>
                  </a:cubicBezTo>
                  <a:cubicBezTo>
                    <a:pt x="1147" y="1019"/>
                    <a:pt x="1147" y="1020"/>
                    <a:pt x="1147" y="1020"/>
                  </a:cubicBezTo>
                  <a:cubicBezTo>
                    <a:pt x="1142" y="1029"/>
                    <a:pt x="1132" y="1032"/>
                    <a:pt x="1123" y="1027"/>
                  </a:cubicBezTo>
                  <a:cubicBezTo>
                    <a:pt x="1077" y="1005"/>
                    <a:pt x="1044" y="1008"/>
                    <a:pt x="1018" y="1055"/>
                  </a:cubicBezTo>
                  <a:cubicBezTo>
                    <a:pt x="1015" y="1061"/>
                    <a:pt x="1008" y="1065"/>
                    <a:pt x="1000" y="1064"/>
                  </a:cubicBezTo>
                  <a:cubicBezTo>
                    <a:pt x="926" y="1056"/>
                    <a:pt x="860" y="1073"/>
                    <a:pt x="804" y="1118"/>
                  </a:cubicBezTo>
                  <a:cubicBezTo>
                    <a:pt x="731" y="1176"/>
                    <a:pt x="679" y="1182"/>
                    <a:pt x="749" y="1271"/>
                  </a:cubicBezTo>
                  <a:cubicBezTo>
                    <a:pt x="694" y="1289"/>
                    <a:pt x="696" y="1346"/>
                    <a:pt x="704" y="1407"/>
                  </a:cubicBezTo>
                  <a:cubicBezTo>
                    <a:pt x="700" y="1491"/>
                    <a:pt x="726" y="1551"/>
                    <a:pt x="817" y="1557"/>
                  </a:cubicBezTo>
                  <a:cubicBezTo>
                    <a:pt x="838" y="1590"/>
                    <a:pt x="858" y="1623"/>
                    <a:pt x="879" y="1656"/>
                  </a:cubicBezTo>
                  <a:cubicBezTo>
                    <a:pt x="888" y="1623"/>
                    <a:pt x="897" y="1590"/>
                    <a:pt x="906" y="1557"/>
                  </a:cubicBezTo>
                  <a:cubicBezTo>
                    <a:pt x="996" y="1499"/>
                    <a:pt x="1014" y="1427"/>
                    <a:pt x="933" y="1339"/>
                  </a:cubicBezTo>
                  <a:cubicBezTo>
                    <a:pt x="967" y="1298"/>
                    <a:pt x="981" y="1254"/>
                    <a:pt x="937" y="1206"/>
                  </a:cubicBezTo>
                  <a:cubicBezTo>
                    <a:pt x="976" y="1212"/>
                    <a:pt x="1003" y="1192"/>
                    <a:pt x="1022" y="1148"/>
                  </a:cubicBezTo>
                  <a:cubicBezTo>
                    <a:pt x="1099" y="1230"/>
                    <a:pt x="1168" y="1187"/>
                    <a:pt x="1233" y="1117"/>
                  </a:cubicBezTo>
                  <a:cubicBezTo>
                    <a:pt x="1339" y="1149"/>
                    <a:pt x="1395" y="1097"/>
                    <a:pt x="1421" y="994"/>
                  </a:cubicBezTo>
                  <a:cubicBezTo>
                    <a:pt x="1514" y="973"/>
                    <a:pt x="1567" y="915"/>
                    <a:pt x="1531" y="776"/>
                  </a:cubicBezTo>
                  <a:cubicBezTo>
                    <a:pt x="1589" y="709"/>
                    <a:pt x="1601" y="646"/>
                    <a:pt x="1527" y="592"/>
                  </a:cubicBezTo>
                  <a:cubicBezTo>
                    <a:pt x="1580" y="549"/>
                    <a:pt x="1604" y="497"/>
                    <a:pt x="1554" y="421"/>
                  </a:cubicBezTo>
                  <a:cubicBezTo>
                    <a:pt x="1591" y="380"/>
                    <a:pt x="1615" y="338"/>
                    <a:pt x="1575" y="284"/>
                  </a:cubicBezTo>
                  <a:cubicBezTo>
                    <a:pt x="1611" y="238"/>
                    <a:pt x="1614" y="184"/>
                    <a:pt x="158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grpSp>
      <p:grpSp>
        <p:nvGrpSpPr>
          <p:cNvPr id="12" name="Groep 11">
            <a:extLst>
              <a:ext uri="{FF2B5EF4-FFF2-40B4-BE49-F238E27FC236}">
                <a16:creationId xmlns:a16="http://schemas.microsoft.com/office/drawing/2014/main" id="{87BC245C-DD89-4429-8635-922A4542571B}"/>
              </a:ext>
            </a:extLst>
          </p:cNvPr>
          <p:cNvGrpSpPr/>
          <p:nvPr/>
        </p:nvGrpSpPr>
        <p:grpSpPr>
          <a:xfrm>
            <a:off x="2645355" y="4438984"/>
            <a:ext cx="379489" cy="379637"/>
            <a:chOff x="3528435" y="4775562"/>
            <a:chExt cx="506183" cy="506183"/>
          </a:xfrm>
        </p:grpSpPr>
        <p:sp>
          <p:nvSpPr>
            <p:cNvPr id="6" name="Ovaal 5">
              <a:extLst>
                <a:ext uri="{FF2B5EF4-FFF2-40B4-BE49-F238E27FC236}">
                  <a16:creationId xmlns:a16="http://schemas.microsoft.com/office/drawing/2014/main" id="{72526B52-16BF-40CB-B54C-6D32B4158460}"/>
                </a:ext>
              </a:extLst>
            </p:cNvPr>
            <p:cNvSpPr/>
            <p:nvPr/>
          </p:nvSpPr>
          <p:spPr>
            <a:xfrm>
              <a:off x="3528435" y="4775562"/>
              <a:ext cx="506183" cy="50618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sp>
          <p:nvSpPr>
            <p:cNvPr id="101" name="Freeform 14">
              <a:extLst>
                <a:ext uri="{FF2B5EF4-FFF2-40B4-BE49-F238E27FC236}">
                  <a16:creationId xmlns:a16="http://schemas.microsoft.com/office/drawing/2014/main" id="{D9644A99-7D40-48C1-B06B-7F14AD5B0432}"/>
                </a:ext>
              </a:extLst>
            </p:cNvPr>
            <p:cNvSpPr>
              <a:spLocks noEditPoints="1"/>
            </p:cNvSpPr>
            <p:nvPr/>
          </p:nvSpPr>
          <p:spPr bwMode="auto">
            <a:xfrm>
              <a:off x="3655698" y="4943407"/>
              <a:ext cx="251657" cy="211132"/>
            </a:xfrm>
            <a:custGeom>
              <a:avLst/>
              <a:gdLst>
                <a:gd name="T0" fmla="*/ 165 w 323"/>
                <a:gd name="T1" fmla="*/ 14 h 271"/>
                <a:gd name="T2" fmla="*/ 187 w 323"/>
                <a:gd name="T3" fmla="*/ 167 h 271"/>
                <a:gd name="T4" fmla="*/ 187 w 323"/>
                <a:gd name="T5" fmla="*/ 171 h 271"/>
                <a:gd name="T6" fmla="*/ 156 w 323"/>
                <a:gd name="T7" fmla="*/ 196 h 271"/>
                <a:gd name="T8" fmla="*/ 127 w 323"/>
                <a:gd name="T9" fmla="*/ 203 h 271"/>
                <a:gd name="T10" fmla="*/ 105 w 323"/>
                <a:gd name="T11" fmla="*/ 207 h 271"/>
                <a:gd name="T12" fmla="*/ 54 w 323"/>
                <a:gd name="T13" fmla="*/ 247 h 271"/>
                <a:gd name="T14" fmla="*/ 18 w 323"/>
                <a:gd name="T15" fmla="*/ 266 h 271"/>
                <a:gd name="T16" fmla="*/ 6 w 323"/>
                <a:gd name="T17" fmla="*/ 249 h 271"/>
                <a:gd name="T18" fmla="*/ 5 w 323"/>
                <a:gd name="T19" fmla="*/ 219 h 271"/>
                <a:gd name="T20" fmla="*/ 10 w 323"/>
                <a:gd name="T21" fmla="*/ 199 h 271"/>
                <a:gd name="T22" fmla="*/ 13 w 323"/>
                <a:gd name="T23" fmla="*/ 183 h 271"/>
                <a:gd name="T24" fmla="*/ 9 w 323"/>
                <a:gd name="T25" fmla="*/ 154 h 271"/>
                <a:gd name="T26" fmla="*/ 4 w 323"/>
                <a:gd name="T27" fmla="*/ 127 h 271"/>
                <a:gd name="T28" fmla="*/ 24 w 323"/>
                <a:gd name="T29" fmla="*/ 52 h 271"/>
                <a:gd name="T30" fmla="*/ 95 w 323"/>
                <a:gd name="T31" fmla="*/ 9 h 271"/>
                <a:gd name="T32" fmla="*/ 162 w 323"/>
                <a:gd name="T33" fmla="*/ 10 h 271"/>
                <a:gd name="T34" fmla="*/ 165 w 323"/>
                <a:gd name="T35" fmla="*/ 14 h 271"/>
                <a:gd name="T36" fmla="*/ 195 w 323"/>
                <a:gd name="T37" fmla="*/ 23 h 271"/>
                <a:gd name="T38" fmla="*/ 202 w 323"/>
                <a:gd name="T39" fmla="*/ 13 h 271"/>
                <a:gd name="T40" fmla="*/ 223 w 323"/>
                <a:gd name="T41" fmla="*/ 5 h 271"/>
                <a:gd name="T42" fmla="*/ 260 w 323"/>
                <a:gd name="T43" fmla="*/ 1 h 271"/>
                <a:gd name="T44" fmla="*/ 298 w 323"/>
                <a:gd name="T45" fmla="*/ 3 h 271"/>
                <a:gd name="T46" fmla="*/ 320 w 323"/>
                <a:gd name="T47" fmla="*/ 14 h 271"/>
                <a:gd name="T48" fmla="*/ 312 w 323"/>
                <a:gd name="T49" fmla="*/ 38 h 271"/>
                <a:gd name="T50" fmla="*/ 300 w 323"/>
                <a:gd name="T51" fmla="*/ 49 h 271"/>
                <a:gd name="T52" fmla="*/ 290 w 323"/>
                <a:gd name="T53" fmla="*/ 59 h 271"/>
                <a:gd name="T54" fmla="*/ 285 w 323"/>
                <a:gd name="T55" fmla="*/ 67 h 271"/>
                <a:gd name="T56" fmla="*/ 280 w 323"/>
                <a:gd name="T57" fmla="*/ 82 h 271"/>
                <a:gd name="T58" fmla="*/ 276 w 323"/>
                <a:gd name="T59" fmla="*/ 103 h 271"/>
                <a:gd name="T60" fmla="*/ 265 w 323"/>
                <a:gd name="T61" fmla="*/ 126 h 271"/>
                <a:gd name="T62" fmla="*/ 208 w 323"/>
                <a:gd name="T63" fmla="*/ 140 h 271"/>
                <a:gd name="T64" fmla="*/ 206 w 323"/>
                <a:gd name="T65" fmla="*/ 137 h 271"/>
                <a:gd name="T66" fmla="*/ 194 w 323"/>
                <a:gd name="T67" fmla="*/ 24 h 271"/>
                <a:gd name="T68" fmla="*/ 195 w 323"/>
                <a:gd name="T69" fmla="*/ 2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3" h="271">
                  <a:moveTo>
                    <a:pt x="165" y="14"/>
                  </a:moveTo>
                  <a:cubicBezTo>
                    <a:pt x="161" y="63"/>
                    <a:pt x="162" y="123"/>
                    <a:pt x="187" y="167"/>
                  </a:cubicBezTo>
                  <a:cubicBezTo>
                    <a:pt x="187" y="168"/>
                    <a:pt x="187" y="170"/>
                    <a:pt x="187" y="171"/>
                  </a:cubicBezTo>
                  <a:cubicBezTo>
                    <a:pt x="180" y="184"/>
                    <a:pt x="170" y="192"/>
                    <a:pt x="156" y="196"/>
                  </a:cubicBezTo>
                  <a:cubicBezTo>
                    <a:pt x="146" y="199"/>
                    <a:pt x="137" y="201"/>
                    <a:pt x="127" y="203"/>
                  </a:cubicBezTo>
                  <a:cubicBezTo>
                    <a:pt x="119" y="204"/>
                    <a:pt x="112" y="205"/>
                    <a:pt x="105" y="207"/>
                  </a:cubicBezTo>
                  <a:cubicBezTo>
                    <a:pt x="85" y="214"/>
                    <a:pt x="68" y="231"/>
                    <a:pt x="54" y="247"/>
                  </a:cubicBezTo>
                  <a:cubicBezTo>
                    <a:pt x="47" y="256"/>
                    <a:pt x="31" y="271"/>
                    <a:pt x="18" y="266"/>
                  </a:cubicBezTo>
                  <a:cubicBezTo>
                    <a:pt x="12" y="263"/>
                    <a:pt x="8" y="256"/>
                    <a:pt x="6" y="249"/>
                  </a:cubicBezTo>
                  <a:cubicBezTo>
                    <a:pt x="4" y="240"/>
                    <a:pt x="4" y="229"/>
                    <a:pt x="5" y="219"/>
                  </a:cubicBezTo>
                  <a:cubicBezTo>
                    <a:pt x="6" y="212"/>
                    <a:pt x="8" y="206"/>
                    <a:pt x="10" y="199"/>
                  </a:cubicBezTo>
                  <a:cubicBezTo>
                    <a:pt x="11" y="194"/>
                    <a:pt x="13" y="188"/>
                    <a:pt x="13" y="183"/>
                  </a:cubicBezTo>
                  <a:cubicBezTo>
                    <a:pt x="12" y="173"/>
                    <a:pt x="11" y="163"/>
                    <a:pt x="9" y="154"/>
                  </a:cubicBezTo>
                  <a:cubicBezTo>
                    <a:pt x="7" y="145"/>
                    <a:pt x="5" y="136"/>
                    <a:pt x="4" y="127"/>
                  </a:cubicBezTo>
                  <a:cubicBezTo>
                    <a:pt x="0" y="98"/>
                    <a:pt x="8" y="76"/>
                    <a:pt x="24" y="52"/>
                  </a:cubicBezTo>
                  <a:cubicBezTo>
                    <a:pt x="39" y="29"/>
                    <a:pt x="69" y="15"/>
                    <a:pt x="95" y="9"/>
                  </a:cubicBezTo>
                  <a:cubicBezTo>
                    <a:pt x="116" y="4"/>
                    <a:pt x="141" y="3"/>
                    <a:pt x="162" y="10"/>
                  </a:cubicBezTo>
                  <a:cubicBezTo>
                    <a:pt x="164" y="10"/>
                    <a:pt x="165" y="12"/>
                    <a:pt x="165" y="14"/>
                  </a:cubicBezTo>
                  <a:close/>
                  <a:moveTo>
                    <a:pt x="195" y="23"/>
                  </a:moveTo>
                  <a:cubicBezTo>
                    <a:pt x="197" y="19"/>
                    <a:pt x="199" y="16"/>
                    <a:pt x="202" y="13"/>
                  </a:cubicBezTo>
                  <a:cubicBezTo>
                    <a:pt x="206" y="9"/>
                    <a:pt x="218" y="6"/>
                    <a:pt x="223" y="5"/>
                  </a:cubicBezTo>
                  <a:cubicBezTo>
                    <a:pt x="235" y="2"/>
                    <a:pt x="248" y="1"/>
                    <a:pt x="260" y="1"/>
                  </a:cubicBezTo>
                  <a:cubicBezTo>
                    <a:pt x="272" y="0"/>
                    <a:pt x="286" y="0"/>
                    <a:pt x="298" y="3"/>
                  </a:cubicBezTo>
                  <a:cubicBezTo>
                    <a:pt x="305" y="4"/>
                    <a:pt x="316" y="7"/>
                    <a:pt x="320" y="14"/>
                  </a:cubicBezTo>
                  <a:cubicBezTo>
                    <a:pt x="323" y="23"/>
                    <a:pt x="317" y="32"/>
                    <a:pt x="312" y="38"/>
                  </a:cubicBezTo>
                  <a:cubicBezTo>
                    <a:pt x="308" y="42"/>
                    <a:pt x="304" y="46"/>
                    <a:pt x="300" y="49"/>
                  </a:cubicBezTo>
                  <a:cubicBezTo>
                    <a:pt x="297" y="52"/>
                    <a:pt x="293" y="55"/>
                    <a:pt x="290" y="59"/>
                  </a:cubicBezTo>
                  <a:cubicBezTo>
                    <a:pt x="288" y="61"/>
                    <a:pt x="286" y="64"/>
                    <a:pt x="285" y="67"/>
                  </a:cubicBezTo>
                  <a:cubicBezTo>
                    <a:pt x="282" y="72"/>
                    <a:pt x="281" y="77"/>
                    <a:pt x="280" y="82"/>
                  </a:cubicBezTo>
                  <a:cubicBezTo>
                    <a:pt x="279" y="89"/>
                    <a:pt x="278" y="96"/>
                    <a:pt x="276" y="103"/>
                  </a:cubicBezTo>
                  <a:cubicBezTo>
                    <a:pt x="274" y="111"/>
                    <a:pt x="270" y="119"/>
                    <a:pt x="265" y="126"/>
                  </a:cubicBezTo>
                  <a:cubicBezTo>
                    <a:pt x="250" y="145"/>
                    <a:pt x="230" y="147"/>
                    <a:pt x="208" y="140"/>
                  </a:cubicBezTo>
                  <a:cubicBezTo>
                    <a:pt x="207" y="139"/>
                    <a:pt x="206" y="138"/>
                    <a:pt x="206" y="137"/>
                  </a:cubicBezTo>
                  <a:cubicBezTo>
                    <a:pt x="193" y="103"/>
                    <a:pt x="192" y="60"/>
                    <a:pt x="194" y="24"/>
                  </a:cubicBezTo>
                  <a:cubicBezTo>
                    <a:pt x="194" y="24"/>
                    <a:pt x="194" y="23"/>
                    <a:pt x="195" y="2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grpSp>
      <p:cxnSp>
        <p:nvCxnSpPr>
          <p:cNvPr id="42" name="Verbindingslijn: gebogen 41">
            <a:extLst>
              <a:ext uri="{FF2B5EF4-FFF2-40B4-BE49-F238E27FC236}">
                <a16:creationId xmlns:a16="http://schemas.microsoft.com/office/drawing/2014/main" id="{A2A56167-475A-4CAF-AB5F-7ECBCCDDC52F}"/>
              </a:ext>
            </a:extLst>
          </p:cNvPr>
          <p:cNvCxnSpPr>
            <a:cxnSpLocks/>
            <a:endCxn id="102" idx="2"/>
          </p:cNvCxnSpPr>
          <p:nvPr/>
        </p:nvCxnSpPr>
        <p:spPr>
          <a:xfrm flipV="1">
            <a:off x="4859279" y="3600548"/>
            <a:ext cx="1253104" cy="494856"/>
          </a:xfrm>
          <a:prstGeom prst="bentConnector3">
            <a:avLst>
              <a:gd name="adj1" fmla="val 65903"/>
            </a:avLst>
          </a:prstGeom>
          <a:ln w="254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39" name="Groep 38">
            <a:extLst>
              <a:ext uri="{FF2B5EF4-FFF2-40B4-BE49-F238E27FC236}">
                <a16:creationId xmlns:a16="http://schemas.microsoft.com/office/drawing/2014/main" id="{F26516DE-FC7D-4F47-BC5A-72C64D813B07}"/>
              </a:ext>
            </a:extLst>
          </p:cNvPr>
          <p:cNvGrpSpPr/>
          <p:nvPr/>
        </p:nvGrpSpPr>
        <p:grpSpPr>
          <a:xfrm>
            <a:off x="6112440" y="3410731"/>
            <a:ext cx="379489" cy="379637"/>
            <a:chOff x="8153022" y="3788049"/>
            <a:chExt cx="506183" cy="506183"/>
          </a:xfrm>
        </p:grpSpPr>
        <p:sp>
          <p:nvSpPr>
            <p:cNvPr id="102" name="Ovaal 101">
              <a:extLst>
                <a:ext uri="{FF2B5EF4-FFF2-40B4-BE49-F238E27FC236}">
                  <a16:creationId xmlns:a16="http://schemas.microsoft.com/office/drawing/2014/main" id="{A6047D68-D99E-487C-B47F-80840A35AC0E}"/>
                </a:ext>
              </a:extLst>
            </p:cNvPr>
            <p:cNvSpPr/>
            <p:nvPr/>
          </p:nvSpPr>
          <p:spPr>
            <a:xfrm>
              <a:off x="8153022" y="3788049"/>
              <a:ext cx="506183" cy="506183"/>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473"/>
              <a:endParaRPr lang="nl-NL" sz="1800">
                <a:solidFill>
                  <a:srgbClr val="FFFFFF"/>
                </a:solidFill>
              </a:endParaRPr>
            </a:p>
          </p:txBody>
        </p:sp>
        <p:grpSp>
          <p:nvGrpSpPr>
            <p:cNvPr id="108" name="Groep 107">
              <a:extLst>
                <a:ext uri="{FF2B5EF4-FFF2-40B4-BE49-F238E27FC236}">
                  <a16:creationId xmlns:a16="http://schemas.microsoft.com/office/drawing/2014/main" id="{A20799EB-A8D2-42B8-9805-BEA99052144A}"/>
                </a:ext>
              </a:extLst>
            </p:cNvPr>
            <p:cNvGrpSpPr/>
            <p:nvPr/>
          </p:nvGrpSpPr>
          <p:grpSpPr>
            <a:xfrm>
              <a:off x="8264404" y="3910159"/>
              <a:ext cx="283419" cy="304495"/>
              <a:chOff x="2517775" y="1220788"/>
              <a:chExt cx="4056063" cy="4357687"/>
            </a:xfrm>
            <a:solidFill>
              <a:schemeClr val="bg1"/>
            </a:solidFill>
          </p:grpSpPr>
          <p:sp>
            <p:nvSpPr>
              <p:cNvPr id="109" name="Freeform 5">
                <a:extLst>
                  <a:ext uri="{FF2B5EF4-FFF2-40B4-BE49-F238E27FC236}">
                    <a16:creationId xmlns:a16="http://schemas.microsoft.com/office/drawing/2014/main" id="{69FBDE86-5755-480E-A1A2-4453967C97C1}"/>
                  </a:ext>
                </a:extLst>
              </p:cNvPr>
              <p:cNvSpPr>
                <a:spLocks/>
              </p:cNvSpPr>
              <p:nvPr/>
            </p:nvSpPr>
            <p:spPr bwMode="auto">
              <a:xfrm>
                <a:off x="3009900" y="1919288"/>
                <a:ext cx="3159125" cy="2571750"/>
              </a:xfrm>
              <a:custGeom>
                <a:avLst/>
                <a:gdLst>
                  <a:gd name="T0" fmla="*/ 987 w 1265"/>
                  <a:gd name="T1" fmla="*/ 233 h 1029"/>
                  <a:gd name="T2" fmla="*/ 910 w 1265"/>
                  <a:gd name="T3" fmla="*/ 731 h 1029"/>
                  <a:gd name="T4" fmla="*/ 724 w 1265"/>
                  <a:gd name="T5" fmla="*/ 651 h 1029"/>
                  <a:gd name="T6" fmla="*/ 597 w 1265"/>
                  <a:gd name="T7" fmla="*/ 667 h 1029"/>
                  <a:gd name="T8" fmla="*/ 516 w 1265"/>
                  <a:gd name="T9" fmla="*/ 565 h 1029"/>
                  <a:gd name="T10" fmla="*/ 463 w 1265"/>
                  <a:gd name="T11" fmla="*/ 675 h 1029"/>
                  <a:gd name="T12" fmla="*/ 601 w 1265"/>
                  <a:gd name="T13" fmla="*/ 721 h 1029"/>
                  <a:gd name="T14" fmla="*/ 232 w 1265"/>
                  <a:gd name="T15" fmla="*/ 811 h 1029"/>
                  <a:gd name="T16" fmla="*/ 224 w 1265"/>
                  <a:gd name="T17" fmla="*/ 781 h 1029"/>
                  <a:gd name="T18" fmla="*/ 42 w 1265"/>
                  <a:gd name="T19" fmla="*/ 43 h 1029"/>
                  <a:gd name="T20" fmla="*/ 45 w 1265"/>
                  <a:gd name="T21" fmla="*/ 48 h 1029"/>
                  <a:gd name="T22" fmla="*/ 47 w 1265"/>
                  <a:gd name="T23" fmla="*/ 55 h 1029"/>
                  <a:gd name="T24" fmla="*/ 49 w 1265"/>
                  <a:gd name="T25" fmla="*/ 62 h 1029"/>
                  <a:gd name="T26" fmla="*/ 51 w 1265"/>
                  <a:gd name="T27" fmla="*/ 69 h 1029"/>
                  <a:gd name="T28" fmla="*/ 52 w 1265"/>
                  <a:gd name="T29" fmla="*/ 77 h 1029"/>
                  <a:gd name="T30" fmla="*/ 53 w 1265"/>
                  <a:gd name="T31" fmla="*/ 85 h 1029"/>
                  <a:gd name="T32" fmla="*/ 53 w 1265"/>
                  <a:gd name="T33" fmla="*/ 93 h 1029"/>
                  <a:gd name="T34" fmla="*/ 53 w 1265"/>
                  <a:gd name="T35" fmla="*/ 99 h 1029"/>
                  <a:gd name="T36" fmla="*/ 52 w 1265"/>
                  <a:gd name="T37" fmla="*/ 107 h 1029"/>
                  <a:gd name="T38" fmla="*/ 52 w 1265"/>
                  <a:gd name="T39" fmla="*/ 115 h 1029"/>
                  <a:gd name="T40" fmla="*/ 50 w 1265"/>
                  <a:gd name="T41" fmla="*/ 123 h 1029"/>
                  <a:gd name="T42" fmla="*/ 48 w 1265"/>
                  <a:gd name="T43" fmla="*/ 131 h 1029"/>
                  <a:gd name="T44" fmla="*/ 46 w 1265"/>
                  <a:gd name="T45" fmla="*/ 138 h 1029"/>
                  <a:gd name="T46" fmla="*/ 0 w 1265"/>
                  <a:gd name="T47" fmla="*/ 353 h 1029"/>
                  <a:gd name="T48" fmla="*/ 87 w 1265"/>
                  <a:gd name="T49" fmla="*/ 642 h 1029"/>
                  <a:gd name="T50" fmla="*/ 87 w 1265"/>
                  <a:gd name="T51" fmla="*/ 645 h 1029"/>
                  <a:gd name="T52" fmla="*/ 87 w 1265"/>
                  <a:gd name="T53" fmla="*/ 647 h 1029"/>
                  <a:gd name="T54" fmla="*/ 87 w 1265"/>
                  <a:gd name="T55" fmla="*/ 649 h 1029"/>
                  <a:gd name="T56" fmla="*/ 87 w 1265"/>
                  <a:gd name="T57" fmla="*/ 651 h 1029"/>
                  <a:gd name="T58" fmla="*/ 87 w 1265"/>
                  <a:gd name="T59" fmla="*/ 653 h 1029"/>
                  <a:gd name="T60" fmla="*/ 87 w 1265"/>
                  <a:gd name="T61" fmla="*/ 655 h 1029"/>
                  <a:gd name="T62" fmla="*/ 87 w 1265"/>
                  <a:gd name="T63" fmla="*/ 657 h 1029"/>
                  <a:gd name="T64" fmla="*/ 86 w 1265"/>
                  <a:gd name="T65" fmla="*/ 659 h 1029"/>
                  <a:gd name="T66" fmla="*/ 86 w 1265"/>
                  <a:gd name="T67" fmla="*/ 662 h 1029"/>
                  <a:gd name="T68" fmla="*/ 85 w 1265"/>
                  <a:gd name="T69" fmla="*/ 663 h 1029"/>
                  <a:gd name="T70" fmla="*/ 85 w 1265"/>
                  <a:gd name="T71" fmla="*/ 666 h 1029"/>
                  <a:gd name="T72" fmla="*/ 77 w 1265"/>
                  <a:gd name="T73" fmla="*/ 696 h 1029"/>
                  <a:gd name="T74" fmla="*/ 76 w 1265"/>
                  <a:gd name="T75" fmla="*/ 699 h 1029"/>
                  <a:gd name="T76" fmla="*/ 75 w 1265"/>
                  <a:gd name="T77" fmla="*/ 701 h 1029"/>
                  <a:gd name="T78" fmla="*/ 74 w 1265"/>
                  <a:gd name="T79" fmla="*/ 704 h 1029"/>
                  <a:gd name="T80" fmla="*/ 73 w 1265"/>
                  <a:gd name="T81" fmla="*/ 707 h 1029"/>
                  <a:gd name="T82" fmla="*/ 71 w 1265"/>
                  <a:gd name="T83" fmla="*/ 711 h 1029"/>
                  <a:gd name="T84" fmla="*/ 70 w 1265"/>
                  <a:gd name="T85" fmla="*/ 714 h 1029"/>
                  <a:gd name="T86" fmla="*/ 68 w 1265"/>
                  <a:gd name="T87" fmla="*/ 717 h 1029"/>
                  <a:gd name="T88" fmla="*/ 67 w 1265"/>
                  <a:gd name="T89" fmla="*/ 721 h 1029"/>
                  <a:gd name="T90" fmla="*/ 65 w 1265"/>
                  <a:gd name="T91" fmla="*/ 724 h 1029"/>
                  <a:gd name="T92" fmla="*/ 64 w 1265"/>
                  <a:gd name="T93" fmla="*/ 727 h 1029"/>
                  <a:gd name="T94" fmla="*/ 62 w 1265"/>
                  <a:gd name="T95" fmla="*/ 730 h 1029"/>
                  <a:gd name="T96" fmla="*/ 61 w 1265"/>
                  <a:gd name="T97" fmla="*/ 733 h 1029"/>
                  <a:gd name="T98" fmla="*/ 59 w 1265"/>
                  <a:gd name="T99" fmla="*/ 735 h 1029"/>
                  <a:gd name="T100" fmla="*/ 58 w 1265"/>
                  <a:gd name="T101" fmla="*/ 738 h 1029"/>
                  <a:gd name="T102" fmla="*/ 56 w 1265"/>
                  <a:gd name="T103" fmla="*/ 741 h 1029"/>
                  <a:gd name="T104" fmla="*/ 54 w 1265"/>
                  <a:gd name="T105" fmla="*/ 744 h 1029"/>
                  <a:gd name="T106" fmla="*/ 155 w 1265"/>
                  <a:gd name="T107" fmla="*/ 933 h 1029"/>
                  <a:gd name="T108" fmla="*/ 155 w 1265"/>
                  <a:gd name="T109" fmla="*/ 939 h 1029"/>
                  <a:gd name="T110" fmla="*/ 156 w 1265"/>
                  <a:gd name="T111" fmla="*/ 946 h 1029"/>
                  <a:gd name="T112" fmla="*/ 156 w 1265"/>
                  <a:gd name="T113" fmla="*/ 964 h 1029"/>
                  <a:gd name="T114" fmla="*/ 156 w 1265"/>
                  <a:gd name="T115" fmla="*/ 970 h 1029"/>
                  <a:gd name="T116" fmla="*/ 155 w 1265"/>
                  <a:gd name="T117" fmla="*/ 977 h 1029"/>
                  <a:gd name="T118" fmla="*/ 155 w 1265"/>
                  <a:gd name="T119" fmla="*/ 988 h 1029"/>
                  <a:gd name="T120" fmla="*/ 211 w 1265"/>
                  <a:gd name="T121" fmla="*/ 934 h 1029"/>
                  <a:gd name="T122" fmla="*/ 1056 w 1265"/>
                  <a:gd name="T123" fmla="*/ 728 h 1029"/>
                  <a:gd name="T124" fmla="*/ 1163 w 1265"/>
                  <a:gd name="T125"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5" h="1029">
                    <a:moveTo>
                      <a:pt x="1197" y="99"/>
                    </a:moveTo>
                    <a:cubicBezTo>
                      <a:pt x="1155" y="145"/>
                      <a:pt x="1162" y="194"/>
                      <a:pt x="1193" y="245"/>
                    </a:cubicBezTo>
                    <a:cubicBezTo>
                      <a:pt x="1089" y="313"/>
                      <a:pt x="1007" y="216"/>
                      <a:pt x="1007" y="216"/>
                    </a:cubicBezTo>
                    <a:cubicBezTo>
                      <a:pt x="1002" y="211"/>
                      <a:pt x="994" y="210"/>
                      <a:pt x="988" y="215"/>
                    </a:cubicBezTo>
                    <a:cubicBezTo>
                      <a:pt x="983" y="220"/>
                      <a:pt x="983" y="228"/>
                      <a:pt x="987" y="233"/>
                    </a:cubicBezTo>
                    <a:cubicBezTo>
                      <a:pt x="988" y="233"/>
                      <a:pt x="1074" y="335"/>
                      <a:pt x="1188" y="278"/>
                    </a:cubicBezTo>
                    <a:cubicBezTo>
                      <a:pt x="1173" y="315"/>
                      <a:pt x="1189" y="351"/>
                      <a:pt x="1221" y="386"/>
                    </a:cubicBezTo>
                    <a:cubicBezTo>
                      <a:pt x="1154" y="417"/>
                      <a:pt x="1130" y="477"/>
                      <a:pt x="1152" y="570"/>
                    </a:cubicBezTo>
                    <a:cubicBezTo>
                      <a:pt x="1094" y="565"/>
                      <a:pt x="1071" y="606"/>
                      <a:pt x="1060" y="662"/>
                    </a:cubicBezTo>
                    <a:cubicBezTo>
                      <a:pt x="999" y="640"/>
                      <a:pt x="949" y="661"/>
                      <a:pt x="910" y="731"/>
                    </a:cubicBezTo>
                    <a:cubicBezTo>
                      <a:pt x="857" y="716"/>
                      <a:pt x="819" y="743"/>
                      <a:pt x="791" y="792"/>
                    </a:cubicBezTo>
                    <a:cubicBezTo>
                      <a:pt x="781" y="791"/>
                      <a:pt x="772" y="790"/>
                      <a:pt x="763" y="789"/>
                    </a:cubicBezTo>
                    <a:cubicBezTo>
                      <a:pt x="763" y="784"/>
                      <a:pt x="761" y="779"/>
                      <a:pt x="756" y="777"/>
                    </a:cubicBezTo>
                    <a:cubicBezTo>
                      <a:pt x="707" y="752"/>
                      <a:pt x="733" y="667"/>
                      <a:pt x="733" y="667"/>
                    </a:cubicBezTo>
                    <a:cubicBezTo>
                      <a:pt x="735" y="660"/>
                      <a:pt x="731" y="653"/>
                      <a:pt x="724" y="651"/>
                    </a:cubicBezTo>
                    <a:cubicBezTo>
                      <a:pt x="717" y="649"/>
                      <a:pt x="710" y="653"/>
                      <a:pt x="708" y="660"/>
                    </a:cubicBezTo>
                    <a:cubicBezTo>
                      <a:pt x="708" y="660"/>
                      <a:pt x="682" y="745"/>
                      <a:pt x="727" y="788"/>
                    </a:cubicBezTo>
                    <a:cubicBezTo>
                      <a:pt x="693" y="788"/>
                      <a:pt x="661" y="793"/>
                      <a:pt x="636" y="806"/>
                    </a:cubicBezTo>
                    <a:cubicBezTo>
                      <a:pt x="640" y="778"/>
                      <a:pt x="637" y="742"/>
                      <a:pt x="624" y="711"/>
                    </a:cubicBezTo>
                    <a:cubicBezTo>
                      <a:pt x="617" y="695"/>
                      <a:pt x="608" y="680"/>
                      <a:pt x="597" y="667"/>
                    </a:cubicBezTo>
                    <a:cubicBezTo>
                      <a:pt x="584" y="654"/>
                      <a:pt x="569" y="645"/>
                      <a:pt x="552" y="639"/>
                    </a:cubicBezTo>
                    <a:cubicBezTo>
                      <a:pt x="528" y="632"/>
                      <a:pt x="500" y="633"/>
                      <a:pt x="467" y="646"/>
                    </a:cubicBezTo>
                    <a:cubicBezTo>
                      <a:pt x="466" y="617"/>
                      <a:pt x="527" y="588"/>
                      <a:pt x="527" y="588"/>
                    </a:cubicBezTo>
                    <a:cubicBezTo>
                      <a:pt x="534" y="584"/>
                      <a:pt x="536" y="577"/>
                      <a:pt x="533" y="571"/>
                    </a:cubicBezTo>
                    <a:cubicBezTo>
                      <a:pt x="530" y="564"/>
                      <a:pt x="522" y="562"/>
                      <a:pt x="516" y="565"/>
                    </a:cubicBezTo>
                    <a:cubicBezTo>
                      <a:pt x="516" y="565"/>
                      <a:pt x="430" y="605"/>
                      <a:pt x="443" y="655"/>
                    </a:cubicBezTo>
                    <a:cubicBezTo>
                      <a:pt x="332" y="689"/>
                      <a:pt x="276" y="612"/>
                      <a:pt x="276" y="611"/>
                    </a:cubicBezTo>
                    <a:cubicBezTo>
                      <a:pt x="272" y="606"/>
                      <a:pt x="264" y="604"/>
                      <a:pt x="258" y="609"/>
                    </a:cubicBezTo>
                    <a:cubicBezTo>
                      <a:pt x="252" y="613"/>
                      <a:pt x="251" y="621"/>
                      <a:pt x="255" y="626"/>
                    </a:cubicBezTo>
                    <a:cubicBezTo>
                      <a:pt x="255" y="627"/>
                      <a:pt x="326" y="726"/>
                      <a:pt x="463" y="675"/>
                    </a:cubicBezTo>
                    <a:cubicBezTo>
                      <a:pt x="464" y="675"/>
                      <a:pt x="465" y="675"/>
                      <a:pt x="465" y="674"/>
                    </a:cubicBezTo>
                    <a:cubicBezTo>
                      <a:pt x="467" y="674"/>
                      <a:pt x="469" y="673"/>
                      <a:pt x="472" y="672"/>
                    </a:cubicBezTo>
                    <a:cubicBezTo>
                      <a:pt x="501" y="660"/>
                      <a:pt x="525" y="658"/>
                      <a:pt x="544" y="664"/>
                    </a:cubicBezTo>
                    <a:cubicBezTo>
                      <a:pt x="558" y="668"/>
                      <a:pt x="569" y="675"/>
                      <a:pt x="578" y="685"/>
                    </a:cubicBezTo>
                    <a:cubicBezTo>
                      <a:pt x="587" y="695"/>
                      <a:pt x="595" y="707"/>
                      <a:pt x="601" y="721"/>
                    </a:cubicBezTo>
                    <a:cubicBezTo>
                      <a:pt x="613" y="752"/>
                      <a:pt x="615" y="789"/>
                      <a:pt x="608" y="812"/>
                    </a:cubicBezTo>
                    <a:cubicBezTo>
                      <a:pt x="607" y="816"/>
                      <a:pt x="608" y="821"/>
                      <a:pt x="611" y="824"/>
                    </a:cubicBezTo>
                    <a:cubicBezTo>
                      <a:pt x="604" y="830"/>
                      <a:pt x="598" y="837"/>
                      <a:pt x="593" y="846"/>
                    </a:cubicBezTo>
                    <a:cubicBezTo>
                      <a:pt x="468" y="970"/>
                      <a:pt x="337" y="1024"/>
                      <a:pt x="220" y="916"/>
                    </a:cubicBezTo>
                    <a:cubicBezTo>
                      <a:pt x="234" y="885"/>
                      <a:pt x="239" y="850"/>
                      <a:pt x="232" y="811"/>
                    </a:cubicBezTo>
                    <a:cubicBezTo>
                      <a:pt x="273" y="835"/>
                      <a:pt x="424" y="911"/>
                      <a:pt x="499" y="799"/>
                    </a:cubicBezTo>
                    <a:cubicBezTo>
                      <a:pt x="503" y="793"/>
                      <a:pt x="501" y="785"/>
                      <a:pt x="495" y="781"/>
                    </a:cubicBezTo>
                    <a:cubicBezTo>
                      <a:pt x="490" y="777"/>
                      <a:pt x="481" y="779"/>
                      <a:pt x="478" y="785"/>
                    </a:cubicBezTo>
                    <a:cubicBezTo>
                      <a:pt x="404" y="894"/>
                      <a:pt x="235" y="783"/>
                      <a:pt x="235" y="783"/>
                    </a:cubicBezTo>
                    <a:cubicBezTo>
                      <a:pt x="231" y="781"/>
                      <a:pt x="227" y="780"/>
                      <a:pt x="224" y="781"/>
                    </a:cubicBezTo>
                    <a:cubicBezTo>
                      <a:pt x="212" y="748"/>
                      <a:pt x="192" y="713"/>
                      <a:pt x="159" y="676"/>
                    </a:cubicBezTo>
                    <a:cubicBezTo>
                      <a:pt x="221" y="594"/>
                      <a:pt x="187" y="548"/>
                      <a:pt x="125" y="512"/>
                    </a:cubicBezTo>
                    <a:cubicBezTo>
                      <a:pt x="185" y="444"/>
                      <a:pt x="159" y="395"/>
                      <a:pt x="74" y="359"/>
                    </a:cubicBezTo>
                    <a:cubicBezTo>
                      <a:pt x="176" y="303"/>
                      <a:pt x="139" y="234"/>
                      <a:pt x="60" y="161"/>
                    </a:cubicBezTo>
                    <a:cubicBezTo>
                      <a:pt x="105" y="120"/>
                      <a:pt x="88" y="81"/>
                      <a:pt x="42" y="43"/>
                    </a:cubicBezTo>
                    <a:cubicBezTo>
                      <a:pt x="42" y="43"/>
                      <a:pt x="42" y="43"/>
                      <a:pt x="43" y="44"/>
                    </a:cubicBezTo>
                    <a:cubicBezTo>
                      <a:pt x="43" y="44"/>
                      <a:pt x="43" y="44"/>
                      <a:pt x="43" y="44"/>
                    </a:cubicBezTo>
                    <a:cubicBezTo>
                      <a:pt x="43" y="45"/>
                      <a:pt x="43" y="45"/>
                      <a:pt x="43" y="45"/>
                    </a:cubicBezTo>
                    <a:cubicBezTo>
                      <a:pt x="43" y="46"/>
                      <a:pt x="44" y="46"/>
                      <a:pt x="44" y="47"/>
                    </a:cubicBezTo>
                    <a:cubicBezTo>
                      <a:pt x="44" y="47"/>
                      <a:pt x="44" y="48"/>
                      <a:pt x="45" y="48"/>
                    </a:cubicBezTo>
                    <a:cubicBezTo>
                      <a:pt x="45" y="49"/>
                      <a:pt x="45" y="49"/>
                      <a:pt x="45" y="50"/>
                    </a:cubicBezTo>
                    <a:cubicBezTo>
                      <a:pt x="45" y="50"/>
                      <a:pt x="45" y="51"/>
                      <a:pt x="46" y="51"/>
                    </a:cubicBezTo>
                    <a:cubicBezTo>
                      <a:pt x="46" y="52"/>
                      <a:pt x="46" y="52"/>
                      <a:pt x="46" y="53"/>
                    </a:cubicBezTo>
                    <a:cubicBezTo>
                      <a:pt x="46" y="53"/>
                      <a:pt x="46" y="54"/>
                      <a:pt x="47" y="54"/>
                    </a:cubicBezTo>
                    <a:cubicBezTo>
                      <a:pt x="47" y="55"/>
                      <a:pt x="47" y="55"/>
                      <a:pt x="47" y="55"/>
                    </a:cubicBezTo>
                    <a:cubicBezTo>
                      <a:pt x="48" y="56"/>
                      <a:pt x="48" y="57"/>
                      <a:pt x="48" y="57"/>
                    </a:cubicBezTo>
                    <a:cubicBezTo>
                      <a:pt x="48" y="57"/>
                      <a:pt x="48" y="57"/>
                      <a:pt x="48" y="57"/>
                    </a:cubicBezTo>
                    <a:cubicBezTo>
                      <a:pt x="48" y="58"/>
                      <a:pt x="48" y="58"/>
                      <a:pt x="48" y="59"/>
                    </a:cubicBezTo>
                    <a:cubicBezTo>
                      <a:pt x="48" y="59"/>
                      <a:pt x="49" y="60"/>
                      <a:pt x="49" y="60"/>
                    </a:cubicBezTo>
                    <a:cubicBezTo>
                      <a:pt x="49" y="61"/>
                      <a:pt x="49" y="61"/>
                      <a:pt x="49" y="62"/>
                    </a:cubicBezTo>
                    <a:cubicBezTo>
                      <a:pt x="49" y="62"/>
                      <a:pt x="49" y="63"/>
                      <a:pt x="49" y="63"/>
                    </a:cubicBezTo>
                    <a:cubicBezTo>
                      <a:pt x="49" y="64"/>
                      <a:pt x="50" y="64"/>
                      <a:pt x="50" y="65"/>
                    </a:cubicBezTo>
                    <a:cubicBezTo>
                      <a:pt x="50" y="65"/>
                      <a:pt x="50" y="66"/>
                      <a:pt x="50" y="66"/>
                    </a:cubicBezTo>
                    <a:cubicBezTo>
                      <a:pt x="50" y="67"/>
                      <a:pt x="51" y="67"/>
                      <a:pt x="51" y="68"/>
                    </a:cubicBezTo>
                    <a:cubicBezTo>
                      <a:pt x="51" y="68"/>
                      <a:pt x="51" y="69"/>
                      <a:pt x="51" y="69"/>
                    </a:cubicBezTo>
                    <a:cubicBezTo>
                      <a:pt x="51" y="70"/>
                      <a:pt x="51" y="71"/>
                      <a:pt x="51" y="71"/>
                    </a:cubicBezTo>
                    <a:cubicBezTo>
                      <a:pt x="51" y="71"/>
                      <a:pt x="51" y="72"/>
                      <a:pt x="51" y="72"/>
                    </a:cubicBezTo>
                    <a:cubicBezTo>
                      <a:pt x="52" y="73"/>
                      <a:pt x="52" y="74"/>
                      <a:pt x="52" y="74"/>
                    </a:cubicBezTo>
                    <a:cubicBezTo>
                      <a:pt x="52" y="75"/>
                      <a:pt x="52" y="75"/>
                      <a:pt x="52" y="76"/>
                    </a:cubicBezTo>
                    <a:cubicBezTo>
                      <a:pt x="52" y="76"/>
                      <a:pt x="52" y="77"/>
                      <a:pt x="52" y="77"/>
                    </a:cubicBezTo>
                    <a:cubicBezTo>
                      <a:pt x="52" y="78"/>
                      <a:pt x="52" y="78"/>
                      <a:pt x="52" y="79"/>
                    </a:cubicBezTo>
                    <a:cubicBezTo>
                      <a:pt x="52" y="79"/>
                      <a:pt x="52" y="80"/>
                      <a:pt x="52" y="80"/>
                    </a:cubicBezTo>
                    <a:cubicBezTo>
                      <a:pt x="52" y="81"/>
                      <a:pt x="52" y="81"/>
                      <a:pt x="53" y="82"/>
                    </a:cubicBezTo>
                    <a:cubicBezTo>
                      <a:pt x="53" y="83"/>
                      <a:pt x="53" y="83"/>
                      <a:pt x="53" y="84"/>
                    </a:cubicBezTo>
                    <a:cubicBezTo>
                      <a:pt x="53" y="84"/>
                      <a:pt x="53" y="84"/>
                      <a:pt x="53" y="85"/>
                    </a:cubicBezTo>
                    <a:cubicBezTo>
                      <a:pt x="53" y="86"/>
                      <a:pt x="53" y="86"/>
                      <a:pt x="53" y="87"/>
                    </a:cubicBezTo>
                    <a:cubicBezTo>
                      <a:pt x="53" y="87"/>
                      <a:pt x="53" y="88"/>
                      <a:pt x="53" y="88"/>
                    </a:cubicBezTo>
                    <a:cubicBezTo>
                      <a:pt x="53" y="89"/>
                      <a:pt x="53" y="89"/>
                      <a:pt x="53" y="90"/>
                    </a:cubicBezTo>
                    <a:cubicBezTo>
                      <a:pt x="53" y="90"/>
                      <a:pt x="53" y="91"/>
                      <a:pt x="53" y="92"/>
                    </a:cubicBezTo>
                    <a:cubicBezTo>
                      <a:pt x="53" y="92"/>
                      <a:pt x="53" y="93"/>
                      <a:pt x="53" y="93"/>
                    </a:cubicBezTo>
                    <a:cubicBezTo>
                      <a:pt x="53" y="93"/>
                      <a:pt x="53" y="94"/>
                      <a:pt x="53" y="95"/>
                    </a:cubicBezTo>
                    <a:cubicBezTo>
                      <a:pt x="53" y="95"/>
                      <a:pt x="53" y="96"/>
                      <a:pt x="53" y="96"/>
                    </a:cubicBezTo>
                    <a:cubicBezTo>
                      <a:pt x="53" y="96"/>
                      <a:pt x="53" y="96"/>
                      <a:pt x="53" y="96"/>
                    </a:cubicBezTo>
                    <a:cubicBezTo>
                      <a:pt x="53" y="97"/>
                      <a:pt x="53" y="97"/>
                      <a:pt x="53" y="98"/>
                    </a:cubicBezTo>
                    <a:cubicBezTo>
                      <a:pt x="53" y="98"/>
                      <a:pt x="53" y="99"/>
                      <a:pt x="53" y="99"/>
                    </a:cubicBezTo>
                    <a:cubicBezTo>
                      <a:pt x="53" y="100"/>
                      <a:pt x="53" y="101"/>
                      <a:pt x="53" y="101"/>
                    </a:cubicBezTo>
                    <a:cubicBezTo>
                      <a:pt x="53" y="102"/>
                      <a:pt x="53" y="102"/>
                      <a:pt x="53" y="102"/>
                    </a:cubicBezTo>
                    <a:cubicBezTo>
                      <a:pt x="53" y="103"/>
                      <a:pt x="53" y="104"/>
                      <a:pt x="53" y="104"/>
                    </a:cubicBezTo>
                    <a:cubicBezTo>
                      <a:pt x="53" y="105"/>
                      <a:pt x="53" y="105"/>
                      <a:pt x="53" y="106"/>
                    </a:cubicBezTo>
                    <a:cubicBezTo>
                      <a:pt x="53" y="106"/>
                      <a:pt x="52" y="107"/>
                      <a:pt x="52" y="107"/>
                    </a:cubicBezTo>
                    <a:cubicBezTo>
                      <a:pt x="52" y="108"/>
                      <a:pt x="52" y="108"/>
                      <a:pt x="52" y="109"/>
                    </a:cubicBezTo>
                    <a:cubicBezTo>
                      <a:pt x="52" y="110"/>
                      <a:pt x="52" y="110"/>
                      <a:pt x="52" y="111"/>
                    </a:cubicBezTo>
                    <a:cubicBezTo>
                      <a:pt x="52" y="111"/>
                      <a:pt x="52" y="111"/>
                      <a:pt x="52" y="112"/>
                    </a:cubicBezTo>
                    <a:cubicBezTo>
                      <a:pt x="52" y="113"/>
                      <a:pt x="52" y="113"/>
                      <a:pt x="52" y="114"/>
                    </a:cubicBezTo>
                    <a:cubicBezTo>
                      <a:pt x="52" y="114"/>
                      <a:pt x="52" y="115"/>
                      <a:pt x="52" y="115"/>
                    </a:cubicBezTo>
                    <a:cubicBezTo>
                      <a:pt x="51" y="116"/>
                      <a:pt x="51" y="116"/>
                      <a:pt x="51" y="117"/>
                    </a:cubicBezTo>
                    <a:cubicBezTo>
                      <a:pt x="51" y="117"/>
                      <a:pt x="51" y="118"/>
                      <a:pt x="51" y="119"/>
                    </a:cubicBezTo>
                    <a:cubicBezTo>
                      <a:pt x="51" y="119"/>
                      <a:pt x="51" y="119"/>
                      <a:pt x="51" y="120"/>
                    </a:cubicBezTo>
                    <a:cubicBezTo>
                      <a:pt x="51" y="120"/>
                      <a:pt x="51" y="121"/>
                      <a:pt x="51" y="122"/>
                    </a:cubicBezTo>
                    <a:cubicBezTo>
                      <a:pt x="50" y="122"/>
                      <a:pt x="50" y="123"/>
                      <a:pt x="50" y="123"/>
                    </a:cubicBezTo>
                    <a:cubicBezTo>
                      <a:pt x="50" y="124"/>
                      <a:pt x="50" y="124"/>
                      <a:pt x="50" y="125"/>
                    </a:cubicBezTo>
                    <a:cubicBezTo>
                      <a:pt x="50" y="125"/>
                      <a:pt x="49" y="126"/>
                      <a:pt x="49" y="126"/>
                    </a:cubicBezTo>
                    <a:cubicBezTo>
                      <a:pt x="49" y="127"/>
                      <a:pt x="49" y="127"/>
                      <a:pt x="49" y="128"/>
                    </a:cubicBezTo>
                    <a:cubicBezTo>
                      <a:pt x="49" y="128"/>
                      <a:pt x="49" y="129"/>
                      <a:pt x="49" y="129"/>
                    </a:cubicBezTo>
                    <a:cubicBezTo>
                      <a:pt x="49" y="130"/>
                      <a:pt x="49" y="130"/>
                      <a:pt x="48" y="131"/>
                    </a:cubicBezTo>
                    <a:cubicBezTo>
                      <a:pt x="48" y="131"/>
                      <a:pt x="48" y="132"/>
                      <a:pt x="48" y="132"/>
                    </a:cubicBezTo>
                    <a:cubicBezTo>
                      <a:pt x="48" y="133"/>
                      <a:pt x="48" y="133"/>
                      <a:pt x="48" y="134"/>
                    </a:cubicBezTo>
                    <a:cubicBezTo>
                      <a:pt x="48" y="134"/>
                      <a:pt x="47" y="135"/>
                      <a:pt x="47" y="135"/>
                    </a:cubicBezTo>
                    <a:cubicBezTo>
                      <a:pt x="47" y="136"/>
                      <a:pt x="47" y="136"/>
                      <a:pt x="47" y="137"/>
                    </a:cubicBezTo>
                    <a:cubicBezTo>
                      <a:pt x="46" y="137"/>
                      <a:pt x="46" y="138"/>
                      <a:pt x="46" y="138"/>
                    </a:cubicBezTo>
                    <a:cubicBezTo>
                      <a:pt x="46" y="139"/>
                      <a:pt x="46" y="139"/>
                      <a:pt x="46" y="140"/>
                    </a:cubicBezTo>
                    <a:cubicBezTo>
                      <a:pt x="46" y="140"/>
                      <a:pt x="45" y="141"/>
                      <a:pt x="45" y="141"/>
                    </a:cubicBezTo>
                    <a:cubicBezTo>
                      <a:pt x="36" y="167"/>
                      <a:pt x="22" y="192"/>
                      <a:pt x="4" y="214"/>
                    </a:cubicBezTo>
                    <a:cubicBezTo>
                      <a:pt x="21" y="236"/>
                      <a:pt x="28" y="260"/>
                      <a:pt x="26" y="284"/>
                    </a:cubicBezTo>
                    <a:cubicBezTo>
                      <a:pt x="25" y="306"/>
                      <a:pt x="16" y="329"/>
                      <a:pt x="0" y="353"/>
                    </a:cubicBezTo>
                    <a:cubicBezTo>
                      <a:pt x="34" y="380"/>
                      <a:pt x="57" y="412"/>
                      <a:pt x="65" y="447"/>
                    </a:cubicBezTo>
                    <a:cubicBezTo>
                      <a:pt x="73" y="483"/>
                      <a:pt x="67" y="522"/>
                      <a:pt x="46" y="563"/>
                    </a:cubicBezTo>
                    <a:cubicBezTo>
                      <a:pt x="73" y="583"/>
                      <a:pt x="87" y="609"/>
                      <a:pt x="87" y="641"/>
                    </a:cubicBezTo>
                    <a:cubicBezTo>
                      <a:pt x="87" y="641"/>
                      <a:pt x="87" y="642"/>
                      <a:pt x="87" y="642"/>
                    </a:cubicBezTo>
                    <a:cubicBezTo>
                      <a:pt x="87" y="642"/>
                      <a:pt x="87" y="642"/>
                      <a:pt x="87" y="642"/>
                    </a:cubicBezTo>
                    <a:cubicBezTo>
                      <a:pt x="87" y="643"/>
                      <a:pt x="87" y="643"/>
                      <a:pt x="87" y="643"/>
                    </a:cubicBezTo>
                    <a:cubicBezTo>
                      <a:pt x="87" y="643"/>
                      <a:pt x="87" y="643"/>
                      <a:pt x="87" y="643"/>
                    </a:cubicBezTo>
                    <a:cubicBezTo>
                      <a:pt x="87" y="643"/>
                      <a:pt x="87" y="643"/>
                      <a:pt x="87" y="643"/>
                    </a:cubicBezTo>
                    <a:cubicBezTo>
                      <a:pt x="87" y="644"/>
                      <a:pt x="87" y="645"/>
                      <a:pt x="87" y="645"/>
                    </a:cubicBezTo>
                    <a:cubicBezTo>
                      <a:pt x="87" y="645"/>
                      <a:pt x="87" y="645"/>
                      <a:pt x="87" y="645"/>
                    </a:cubicBezTo>
                    <a:cubicBezTo>
                      <a:pt x="87" y="645"/>
                      <a:pt x="87" y="645"/>
                      <a:pt x="87" y="646"/>
                    </a:cubicBezTo>
                    <a:cubicBezTo>
                      <a:pt x="87" y="646"/>
                      <a:pt x="87" y="646"/>
                      <a:pt x="87" y="646"/>
                    </a:cubicBezTo>
                    <a:cubicBezTo>
                      <a:pt x="87" y="646"/>
                      <a:pt x="87" y="646"/>
                      <a:pt x="87" y="646"/>
                    </a:cubicBezTo>
                    <a:cubicBezTo>
                      <a:pt x="87" y="647"/>
                      <a:pt x="87" y="647"/>
                      <a:pt x="87" y="647"/>
                    </a:cubicBezTo>
                    <a:cubicBezTo>
                      <a:pt x="87" y="647"/>
                      <a:pt x="87" y="647"/>
                      <a:pt x="87" y="647"/>
                    </a:cubicBezTo>
                    <a:cubicBezTo>
                      <a:pt x="87" y="648"/>
                      <a:pt x="87" y="648"/>
                      <a:pt x="87" y="648"/>
                    </a:cubicBezTo>
                    <a:cubicBezTo>
                      <a:pt x="87" y="648"/>
                      <a:pt x="87" y="648"/>
                      <a:pt x="87" y="648"/>
                    </a:cubicBezTo>
                    <a:cubicBezTo>
                      <a:pt x="87" y="648"/>
                      <a:pt x="87" y="648"/>
                      <a:pt x="87" y="648"/>
                    </a:cubicBezTo>
                    <a:cubicBezTo>
                      <a:pt x="87" y="649"/>
                      <a:pt x="87" y="649"/>
                      <a:pt x="87" y="649"/>
                    </a:cubicBezTo>
                    <a:cubicBezTo>
                      <a:pt x="87" y="649"/>
                      <a:pt x="87" y="649"/>
                      <a:pt x="87" y="649"/>
                    </a:cubicBezTo>
                    <a:cubicBezTo>
                      <a:pt x="87" y="649"/>
                      <a:pt x="87" y="649"/>
                      <a:pt x="87" y="649"/>
                    </a:cubicBezTo>
                    <a:cubicBezTo>
                      <a:pt x="87" y="649"/>
                      <a:pt x="87" y="649"/>
                      <a:pt x="87" y="650"/>
                    </a:cubicBezTo>
                    <a:cubicBezTo>
                      <a:pt x="87" y="650"/>
                      <a:pt x="87" y="650"/>
                      <a:pt x="87" y="650"/>
                    </a:cubicBezTo>
                    <a:cubicBezTo>
                      <a:pt x="87" y="650"/>
                      <a:pt x="87" y="650"/>
                      <a:pt x="87" y="651"/>
                    </a:cubicBezTo>
                    <a:cubicBezTo>
                      <a:pt x="87" y="651"/>
                      <a:pt x="87" y="651"/>
                      <a:pt x="87" y="651"/>
                    </a:cubicBezTo>
                    <a:cubicBezTo>
                      <a:pt x="87" y="651"/>
                      <a:pt x="87" y="651"/>
                      <a:pt x="87" y="651"/>
                    </a:cubicBezTo>
                    <a:cubicBezTo>
                      <a:pt x="87" y="652"/>
                      <a:pt x="87" y="652"/>
                      <a:pt x="87" y="652"/>
                    </a:cubicBezTo>
                    <a:cubicBezTo>
                      <a:pt x="87" y="652"/>
                      <a:pt x="87" y="652"/>
                      <a:pt x="87" y="652"/>
                    </a:cubicBezTo>
                    <a:cubicBezTo>
                      <a:pt x="87" y="652"/>
                      <a:pt x="87" y="652"/>
                      <a:pt x="87" y="652"/>
                    </a:cubicBezTo>
                    <a:cubicBezTo>
                      <a:pt x="87" y="653"/>
                      <a:pt x="87" y="653"/>
                      <a:pt x="87" y="653"/>
                    </a:cubicBezTo>
                    <a:cubicBezTo>
                      <a:pt x="87" y="653"/>
                      <a:pt x="87" y="653"/>
                      <a:pt x="87" y="653"/>
                    </a:cubicBezTo>
                    <a:cubicBezTo>
                      <a:pt x="87" y="654"/>
                      <a:pt x="87" y="654"/>
                      <a:pt x="87" y="654"/>
                    </a:cubicBezTo>
                    <a:cubicBezTo>
                      <a:pt x="87" y="654"/>
                      <a:pt x="87" y="654"/>
                      <a:pt x="87" y="654"/>
                    </a:cubicBezTo>
                    <a:cubicBezTo>
                      <a:pt x="87" y="654"/>
                      <a:pt x="87" y="654"/>
                      <a:pt x="87" y="655"/>
                    </a:cubicBezTo>
                    <a:cubicBezTo>
                      <a:pt x="87" y="655"/>
                      <a:pt x="87" y="655"/>
                      <a:pt x="87" y="655"/>
                    </a:cubicBezTo>
                    <a:cubicBezTo>
                      <a:pt x="87" y="655"/>
                      <a:pt x="87" y="655"/>
                      <a:pt x="87" y="656"/>
                    </a:cubicBezTo>
                    <a:cubicBezTo>
                      <a:pt x="87" y="656"/>
                      <a:pt x="87" y="656"/>
                      <a:pt x="87" y="656"/>
                    </a:cubicBezTo>
                    <a:cubicBezTo>
                      <a:pt x="87" y="656"/>
                      <a:pt x="87" y="656"/>
                      <a:pt x="87" y="656"/>
                    </a:cubicBezTo>
                    <a:cubicBezTo>
                      <a:pt x="87" y="657"/>
                      <a:pt x="87" y="657"/>
                      <a:pt x="87" y="657"/>
                    </a:cubicBezTo>
                    <a:cubicBezTo>
                      <a:pt x="87" y="657"/>
                      <a:pt x="87" y="657"/>
                      <a:pt x="87" y="657"/>
                    </a:cubicBezTo>
                    <a:cubicBezTo>
                      <a:pt x="87" y="657"/>
                      <a:pt x="87" y="657"/>
                      <a:pt x="87" y="658"/>
                    </a:cubicBezTo>
                    <a:cubicBezTo>
                      <a:pt x="86" y="658"/>
                      <a:pt x="86" y="658"/>
                      <a:pt x="86" y="658"/>
                    </a:cubicBezTo>
                    <a:cubicBezTo>
                      <a:pt x="86" y="659"/>
                      <a:pt x="86" y="659"/>
                      <a:pt x="86" y="659"/>
                    </a:cubicBezTo>
                    <a:cubicBezTo>
                      <a:pt x="86" y="659"/>
                      <a:pt x="86" y="659"/>
                      <a:pt x="86" y="659"/>
                    </a:cubicBezTo>
                    <a:cubicBezTo>
                      <a:pt x="86" y="659"/>
                      <a:pt x="86" y="659"/>
                      <a:pt x="86" y="659"/>
                    </a:cubicBezTo>
                    <a:cubicBezTo>
                      <a:pt x="86" y="660"/>
                      <a:pt x="86" y="660"/>
                      <a:pt x="86" y="660"/>
                    </a:cubicBezTo>
                    <a:cubicBezTo>
                      <a:pt x="86" y="660"/>
                      <a:pt x="86" y="660"/>
                      <a:pt x="86" y="660"/>
                    </a:cubicBezTo>
                    <a:cubicBezTo>
                      <a:pt x="86" y="660"/>
                      <a:pt x="86" y="660"/>
                      <a:pt x="86" y="660"/>
                    </a:cubicBezTo>
                    <a:cubicBezTo>
                      <a:pt x="86" y="661"/>
                      <a:pt x="86" y="661"/>
                      <a:pt x="86" y="661"/>
                    </a:cubicBezTo>
                    <a:cubicBezTo>
                      <a:pt x="86" y="662"/>
                      <a:pt x="86" y="662"/>
                      <a:pt x="86" y="662"/>
                    </a:cubicBezTo>
                    <a:cubicBezTo>
                      <a:pt x="86" y="662"/>
                      <a:pt x="86" y="662"/>
                      <a:pt x="86" y="662"/>
                    </a:cubicBezTo>
                    <a:cubicBezTo>
                      <a:pt x="86" y="662"/>
                      <a:pt x="86" y="662"/>
                      <a:pt x="86" y="662"/>
                    </a:cubicBezTo>
                    <a:cubicBezTo>
                      <a:pt x="86" y="663"/>
                      <a:pt x="86" y="663"/>
                      <a:pt x="86" y="663"/>
                    </a:cubicBezTo>
                    <a:cubicBezTo>
                      <a:pt x="86" y="663"/>
                      <a:pt x="86" y="663"/>
                      <a:pt x="86" y="663"/>
                    </a:cubicBezTo>
                    <a:cubicBezTo>
                      <a:pt x="85" y="663"/>
                      <a:pt x="85" y="663"/>
                      <a:pt x="85" y="663"/>
                    </a:cubicBezTo>
                    <a:cubicBezTo>
                      <a:pt x="85" y="664"/>
                      <a:pt x="85" y="664"/>
                      <a:pt x="85" y="664"/>
                    </a:cubicBezTo>
                    <a:cubicBezTo>
                      <a:pt x="85" y="664"/>
                      <a:pt x="85" y="664"/>
                      <a:pt x="85" y="665"/>
                    </a:cubicBezTo>
                    <a:cubicBezTo>
                      <a:pt x="85" y="665"/>
                      <a:pt x="85" y="665"/>
                      <a:pt x="85" y="665"/>
                    </a:cubicBezTo>
                    <a:cubicBezTo>
                      <a:pt x="85" y="665"/>
                      <a:pt x="85" y="665"/>
                      <a:pt x="85" y="665"/>
                    </a:cubicBezTo>
                    <a:cubicBezTo>
                      <a:pt x="85" y="666"/>
                      <a:pt x="85" y="666"/>
                      <a:pt x="85" y="666"/>
                    </a:cubicBezTo>
                    <a:cubicBezTo>
                      <a:pt x="85" y="666"/>
                      <a:pt x="85" y="666"/>
                      <a:pt x="85" y="666"/>
                    </a:cubicBezTo>
                    <a:cubicBezTo>
                      <a:pt x="85" y="666"/>
                      <a:pt x="85" y="666"/>
                      <a:pt x="85" y="666"/>
                    </a:cubicBezTo>
                    <a:cubicBezTo>
                      <a:pt x="85" y="667"/>
                      <a:pt x="85" y="667"/>
                      <a:pt x="85" y="667"/>
                    </a:cubicBezTo>
                    <a:cubicBezTo>
                      <a:pt x="85" y="667"/>
                      <a:pt x="85" y="667"/>
                      <a:pt x="85" y="668"/>
                    </a:cubicBezTo>
                    <a:cubicBezTo>
                      <a:pt x="83" y="677"/>
                      <a:pt x="81" y="686"/>
                      <a:pt x="77" y="696"/>
                    </a:cubicBezTo>
                    <a:cubicBezTo>
                      <a:pt x="77" y="696"/>
                      <a:pt x="77" y="697"/>
                      <a:pt x="77" y="697"/>
                    </a:cubicBezTo>
                    <a:cubicBezTo>
                      <a:pt x="76" y="697"/>
                      <a:pt x="76" y="698"/>
                      <a:pt x="76" y="698"/>
                    </a:cubicBezTo>
                    <a:cubicBezTo>
                      <a:pt x="76" y="698"/>
                      <a:pt x="76" y="698"/>
                      <a:pt x="76" y="698"/>
                    </a:cubicBezTo>
                    <a:cubicBezTo>
                      <a:pt x="76" y="698"/>
                      <a:pt x="76" y="698"/>
                      <a:pt x="76" y="699"/>
                    </a:cubicBezTo>
                    <a:cubicBezTo>
                      <a:pt x="76" y="699"/>
                      <a:pt x="76" y="699"/>
                      <a:pt x="76" y="699"/>
                    </a:cubicBezTo>
                    <a:cubicBezTo>
                      <a:pt x="76" y="699"/>
                      <a:pt x="76" y="699"/>
                      <a:pt x="76" y="699"/>
                    </a:cubicBezTo>
                    <a:cubicBezTo>
                      <a:pt x="76" y="700"/>
                      <a:pt x="76" y="700"/>
                      <a:pt x="76" y="700"/>
                    </a:cubicBezTo>
                    <a:cubicBezTo>
                      <a:pt x="75" y="700"/>
                      <a:pt x="75" y="701"/>
                      <a:pt x="75" y="701"/>
                    </a:cubicBezTo>
                    <a:cubicBezTo>
                      <a:pt x="75" y="701"/>
                      <a:pt x="75" y="701"/>
                      <a:pt x="75" y="701"/>
                    </a:cubicBezTo>
                    <a:cubicBezTo>
                      <a:pt x="75" y="701"/>
                      <a:pt x="75" y="701"/>
                      <a:pt x="75" y="701"/>
                    </a:cubicBezTo>
                    <a:cubicBezTo>
                      <a:pt x="75" y="702"/>
                      <a:pt x="75" y="702"/>
                      <a:pt x="75" y="702"/>
                    </a:cubicBezTo>
                    <a:cubicBezTo>
                      <a:pt x="75" y="702"/>
                      <a:pt x="75" y="702"/>
                      <a:pt x="75" y="702"/>
                    </a:cubicBezTo>
                    <a:cubicBezTo>
                      <a:pt x="75" y="703"/>
                      <a:pt x="75" y="703"/>
                      <a:pt x="75" y="703"/>
                    </a:cubicBezTo>
                    <a:cubicBezTo>
                      <a:pt x="74" y="703"/>
                      <a:pt x="74" y="703"/>
                      <a:pt x="74" y="704"/>
                    </a:cubicBezTo>
                    <a:cubicBezTo>
                      <a:pt x="74" y="704"/>
                      <a:pt x="74" y="704"/>
                      <a:pt x="74" y="704"/>
                    </a:cubicBezTo>
                    <a:cubicBezTo>
                      <a:pt x="74" y="705"/>
                      <a:pt x="74" y="705"/>
                      <a:pt x="73" y="705"/>
                    </a:cubicBezTo>
                    <a:cubicBezTo>
                      <a:pt x="73" y="705"/>
                      <a:pt x="73" y="705"/>
                      <a:pt x="73" y="706"/>
                    </a:cubicBezTo>
                    <a:cubicBezTo>
                      <a:pt x="73" y="706"/>
                      <a:pt x="73" y="706"/>
                      <a:pt x="73" y="706"/>
                    </a:cubicBezTo>
                    <a:cubicBezTo>
                      <a:pt x="73" y="706"/>
                      <a:pt x="73" y="706"/>
                      <a:pt x="73" y="707"/>
                    </a:cubicBezTo>
                    <a:cubicBezTo>
                      <a:pt x="73" y="707"/>
                      <a:pt x="73" y="707"/>
                      <a:pt x="73" y="707"/>
                    </a:cubicBezTo>
                    <a:cubicBezTo>
                      <a:pt x="73" y="707"/>
                      <a:pt x="73" y="707"/>
                      <a:pt x="73" y="708"/>
                    </a:cubicBezTo>
                    <a:cubicBezTo>
                      <a:pt x="72" y="708"/>
                      <a:pt x="72" y="709"/>
                      <a:pt x="72" y="709"/>
                    </a:cubicBezTo>
                    <a:cubicBezTo>
                      <a:pt x="72" y="710"/>
                      <a:pt x="72" y="710"/>
                      <a:pt x="72" y="710"/>
                    </a:cubicBezTo>
                    <a:cubicBezTo>
                      <a:pt x="71" y="710"/>
                      <a:pt x="71" y="711"/>
                      <a:pt x="71" y="711"/>
                    </a:cubicBezTo>
                    <a:cubicBezTo>
                      <a:pt x="71" y="711"/>
                      <a:pt x="71" y="711"/>
                      <a:pt x="71" y="711"/>
                    </a:cubicBezTo>
                    <a:cubicBezTo>
                      <a:pt x="71" y="711"/>
                      <a:pt x="71" y="711"/>
                      <a:pt x="71" y="711"/>
                    </a:cubicBezTo>
                    <a:cubicBezTo>
                      <a:pt x="71" y="712"/>
                      <a:pt x="70" y="712"/>
                      <a:pt x="70" y="712"/>
                    </a:cubicBezTo>
                    <a:cubicBezTo>
                      <a:pt x="70" y="713"/>
                      <a:pt x="70" y="713"/>
                      <a:pt x="70" y="713"/>
                    </a:cubicBezTo>
                    <a:cubicBezTo>
                      <a:pt x="70" y="713"/>
                      <a:pt x="70" y="713"/>
                      <a:pt x="70" y="713"/>
                    </a:cubicBezTo>
                    <a:cubicBezTo>
                      <a:pt x="70" y="713"/>
                      <a:pt x="70" y="714"/>
                      <a:pt x="70" y="714"/>
                    </a:cubicBezTo>
                    <a:cubicBezTo>
                      <a:pt x="70" y="714"/>
                      <a:pt x="70" y="714"/>
                      <a:pt x="70" y="714"/>
                    </a:cubicBezTo>
                    <a:cubicBezTo>
                      <a:pt x="69" y="715"/>
                      <a:pt x="69" y="715"/>
                      <a:pt x="69" y="715"/>
                    </a:cubicBezTo>
                    <a:cubicBezTo>
                      <a:pt x="69" y="716"/>
                      <a:pt x="69" y="716"/>
                      <a:pt x="69" y="716"/>
                    </a:cubicBezTo>
                    <a:cubicBezTo>
                      <a:pt x="69" y="716"/>
                      <a:pt x="69" y="717"/>
                      <a:pt x="69" y="717"/>
                    </a:cubicBezTo>
                    <a:cubicBezTo>
                      <a:pt x="69" y="717"/>
                      <a:pt x="68" y="717"/>
                      <a:pt x="68" y="717"/>
                    </a:cubicBezTo>
                    <a:cubicBezTo>
                      <a:pt x="68" y="718"/>
                      <a:pt x="68" y="718"/>
                      <a:pt x="68" y="718"/>
                    </a:cubicBezTo>
                    <a:cubicBezTo>
                      <a:pt x="68" y="718"/>
                      <a:pt x="68" y="718"/>
                      <a:pt x="68" y="718"/>
                    </a:cubicBezTo>
                    <a:cubicBezTo>
                      <a:pt x="68" y="719"/>
                      <a:pt x="67" y="719"/>
                      <a:pt x="67" y="719"/>
                    </a:cubicBezTo>
                    <a:cubicBezTo>
                      <a:pt x="67" y="719"/>
                      <a:pt x="67" y="719"/>
                      <a:pt x="67" y="720"/>
                    </a:cubicBezTo>
                    <a:cubicBezTo>
                      <a:pt x="67" y="720"/>
                      <a:pt x="67" y="720"/>
                      <a:pt x="67" y="721"/>
                    </a:cubicBezTo>
                    <a:cubicBezTo>
                      <a:pt x="67" y="721"/>
                      <a:pt x="67" y="721"/>
                      <a:pt x="66" y="721"/>
                    </a:cubicBezTo>
                    <a:cubicBezTo>
                      <a:pt x="66" y="722"/>
                      <a:pt x="66" y="722"/>
                      <a:pt x="66" y="722"/>
                    </a:cubicBezTo>
                    <a:cubicBezTo>
                      <a:pt x="66" y="722"/>
                      <a:pt x="66" y="722"/>
                      <a:pt x="66" y="723"/>
                    </a:cubicBezTo>
                    <a:cubicBezTo>
                      <a:pt x="66" y="723"/>
                      <a:pt x="66" y="723"/>
                      <a:pt x="66" y="723"/>
                    </a:cubicBezTo>
                    <a:cubicBezTo>
                      <a:pt x="66" y="723"/>
                      <a:pt x="66" y="724"/>
                      <a:pt x="65" y="724"/>
                    </a:cubicBezTo>
                    <a:cubicBezTo>
                      <a:pt x="65" y="724"/>
                      <a:pt x="65" y="724"/>
                      <a:pt x="65" y="724"/>
                    </a:cubicBezTo>
                    <a:cubicBezTo>
                      <a:pt x="65" y="725"/>
                      <a:pt x="65" y="725"/>
                      <a:pt x="65" y="725"/>
                    </a:cubicBezTo>
                    <a:cubicBezTo>
                      <a:pt x="65" y="725"/>
                      <a:pt x="64" y="725"/>
                      <a:pt x="64" y="725"/>
                    </a:cubicBezTo>
                    <a:cubicBezTo>
                      <a:pt x="64" y="725"/>
                      <a:pt x="64" y="725"/>
                      <a:pt x="64" y="726"/>
                    </a:cubicBezTo>
                    <a:cubicBezTo>
                      <a:pt x="64" y="726"/>
                      <a:pt x="64" y="726"/>
                      <a:pt x="64" y="727"/>
                    </a:cubicBezTo>
                    <a:cubicBezTo>
                      <a:pt x="64" y="727"/>
                      <a:pt x="64" y="727"/>
                      <a:pt x="63" y="727"/>
                    </a:cubicBezTo>
                    <a:cubicBezTo>
                      <a:pt x="63" y="728"/>
                      <a:pt x="63" y="728"/>
                      <a:pt x="63" y="728"/>
                    </a:cubicBezTo>
                    <a:cubicBezTo>
                      <a:pt x="63" y="728"/>
                      <a:pt x="63" y="728"/>
                      <a:pt x="63" y="728"/>
                    </a:cubicBezTo>
                    <a:cubicBezTo>
                      <a:pt x="63" y="728"/>
                      <a:pt x="63" y="729"/>
                      <a:pt x="63" y="729"/>
                    </a:cubicBezTo>
                    <a:cubicBezTo>
                      <a:pt x="63" y="729"/>
                      <a:pt x="63" y="730"/>
                      <a:pt x="62" y="730"/>
                    </a:cubicBezTo>
                    <a:cubicBezTo>
                      <a:pt x="62" y="730"/>
                      <a:pt x="62" y="730"/>
                      <a:pt x="62" y="730"/>
                    </a:cubicBezTo>
                    <a:cubicBezTo>
                      <a:pt x="62" y="730"/>
                      <a:pt x="62" y="730"/>
                      <a:pt x="62" y="730"/>
                    </a:cubicBezTo>
                    <a:cubicBezTo>
                      <a:pt x="62" y="731"/>
                      <a:pt x="61" y="731"/>
                      <a:pt x="61" y="731"/>
                    </a:cubicBezTo>
                    <a:cubicBezTo>
                      <a:pt x="61" y="731"/>
                      <a:pt x="61" y="731"/>
                      <a:pt x="61" y="732"/>
                    </a:cubicBezTo>
                    <a:cubicBezTo>
                      <a:pt x="61" y="732"/>
                      <a:pt x="61" y="733"/>
                      <a:pt x="61" y="733"/>
                    </a:cubicBezTo>
                    <a:cubicBezTo>
                      <a:pt x="61" y="733"/>
                      <a:pt x="60" y="733"/>
                      <a:pt x="60" y="733"/>
                    </a:cubicBezTo>
                    <a:cubicBezTo>
                      <a:pt x="60" y="734"/>
                      <a:pt x="60" y="734"/>
                      <a:pt x="60" y="734"/>
                    </a:cubicBezTo>
                    <a:cubicBezTo>
                      <a:pt x="60" y="734"/>
                      <a:pt x="60" y="734"/>
                      <a:pt x="60" y="734"/>
                    </a:cubicBezTo>
                    <a:cubicBezTo>
                      <a:pt x="60" y="734"/>
                      <a:pt x="60" y="735"/>
                      <a:pt x="60" y="735"/>
                    </a:cubicBezTo>
                    <a:cubicBezTo>
                      <a:pt x="60" y="735"/>
                      <a:pt x="59" y="735"/>
                      <a:pt x="59" y="735"/>
                    </a:cubicBezTo>
                    <a:cubicBezTo>
                      <a:pt x="59" y="736"/>
                      <a:pt x="59" y="736"/>
                      <a:pt x="59" y="736"/>
                    </a:cubicBezTo>
                    <a:cubicBezTo>
                      <a:pt x="59" y="736"/>
                      <a:pt x="59" y="736"/>
                      <a:pt x="58" y="737"/>
                    </a:cubicBezTo>
                    <a:cubicBezTo>
                      <a:pt x="58" y="737"/>
                      <a:pt x="58" y="737"/>
                      <a:pt x="58" y="737"/>
                    </a:cubicBezTo>
                    <a:cubicBezTo>
                      <a:pt x="58" y="737"/>
                      <a:pt x="58" y="737"/>
                      <a:pt x="58" y="737"/>
                    </a:cubicBezTo>
                    <a:cubicBezTo>
                      <a:pt x="58" y="737"/>
                      <a:pt x="58" y="738"/>
                      <a:pt x="58" y="738"/>
                    </a:cubicBezTo>
                    <a:cubicBezTo>
                      <a:pt x="58" y="738"/>
                      <a:pt x="57" y="739"/>
                      <a:pt x="57" y="739"/>
                    </a:cubicBezTo>
                    <a:cubicBezTo>
                      <a:pt x="57" y="739"/>
                      <a:pt x="57" y="739"/>
                      <a:pt x="57" y="740"/>
                    </a:cubicBezTo>
                    <a:cubicBezTo>
                      <a:pt x="57" y="740"/>
                      <a:pt x="57" y="740"/>
                      <a:pt x="57" y="740"/>
                    </a:cubicBezTo>
                    <a:cubicBezTo>
                      <a:pt x="57" y="740"/>
                      <a:pt x="56" y="740"/>
                      <a:pt x="56" y="741"/>
                    </a:cubicBezTo>
                    <a:cubicBezTo>
                      <a:pt x="56" y="741"/>
                      <a:pt x="56" y="741"/>
                      <a:pt x="56" y="741"/>
                    </a:cubicBezTo>
                    <a:cubicBezTo>
                      <a:pt x="56" y="742"/>
                      <a:pt x="56" y="742"/>
                      <a:pt x="55" y="742"/>
                    </a:cubicBezTo>
                    <a:cubicBezTo>
                      <a:pt x="55" y="742"/>
                      <a:pt x="55" y="742"/>
                      <a:pt x="55" y="742"/>
                    </a:cubicBezTo>
                    <a:cubicBezTo>
                      <a:pt x="55" y="743"/>
                      <a:pt x="55" y="743"/>
                      <a:pt x="55" y="743"/>
                    </a:cubicBezTo>
                    <a:cubicBezTo>
                      <a:pt x="55" y="743"/>
                      <a:pt x="55" y="743"/>
                      <a:pt x="55" y="743"/>
                    </a:cubicBezTo>
                    <a:cubicBezTo>
                      <a:pt x="55" y="744"/>
                      <a:pt x="54" y="744"/>
                      <a:pt x="54" y="744"/>
                    </a:cubicBezTo>
                    <a:cubicBezTo>
                      <a:pt x="117" y="796"/>
                      <a:pt x="147" y="857"/>
                      <a:pt x="154" y="926"/>
                    </a:cubicBezTo>
                    <a:cubicBezTo>
                      <a:pt x="155" y="927"/>
                      <a:pt x="155" y="928"/>
                      <a:pt x="155" y="929"/>
                    </a:cubicBezTo>
                    <a:cubicBezTo>
                      <a:pt x="155" y="930"/>
                      <a:pt x="155" y="930"/>
                      <a:pt x="155" y="931"/>
                    </a:cubicBezTo>
                    <a:cubicBezTo>
                      <a:pt x="155" y="931"/>
                      <a:pt x="155" y="932"/>
                      <a:pt x="155" y="932"/>
                    </a:cubicBezTo>
                    <a:cubicBezTo>
                      <a:pt x="155" y="933"/>
                      <a:pt x="155" y="933"/>
                      <a:pt x="155" y="933"/>
                    </a:cubicBezTo>
                    <a:cubicBezTo>
                      <a:pt x="155" y="933"/>
                      <a:pt x="155" y="934"/>
                      <a:pt x="155" y="934"/>
                    </a:cubicBezTo>
                    <a:cubicBezTo>
                      <a:pt x="155" y="934"/>
                      <a:pt x="155" y="935"/>
                      <a:pt x="155" y="936"/>
                    </a:cubicBezTo>
                    <a:cubicBezTo>
                      <a:pt x="155" y="936"/>
                      <a:pt x="155" y="936"/>
                      <a:pt x="155" y="936"/>
                    </a:cubicBezTo>
                    <a:cubicBezTo>
                      <a:pt x="155" y="937"/>
                      <a:pt x="155" y="937"/>
                      <a:pt x="155" y="937"/>
                    </a:cubicBezTo>
                    <a:cubicBezTo>
                      <a:pt x="155" y="937"/>
                      <a:pt x="155" y="938"/>
                      <a:pt x="155" y="939"/>
                    </a:cubicBezTo>
                    <a:cubicBezTo>
                      <a:pt x="155" y="939"/>
                      <a:pt x="155" y="940"/>
                      <a:pt x="155" y="940"/>
                    </a:cubicBezTo>
                    <a:cubicBezTo>
                      <a:pt x="155" y="940"/>
                      <a:pt x="155" y="940"/>
                      <a:pt x="155" y="940"/>
                    </a:cubicBezTo>
                    <a:cubicBezTo>
                      <a:pt x="155" y="941"/>
                      <a:pt x="155" y="942"/>
                      <a:pt x="156" y="943"/>
                    </a:cubicBezTo>
                    <a:cubicBezTo>
                      <a:pt x="156" y="943"/>
                      <a:pt x="156" y="943"/>
                      <a:pt x="156" y="943"/>
                    </a:cubicBezTo>
                    <a:cubicBezTo>
                      <a:pt x="156" y="944"/>
                      <a:pt x="156" y="945"/>
                      <a:pt x="156" y="946"/>
                    </a:cubicBezTo>
                    <a:cubicBezTo>
                      <a:pt x="156" y="946"/>
                      <a:pt x="156" y="946"/>
                      <a:pt x="156" y="947"/>
                    </a:cubicBezTo>
                    <a:cubicBezTo>
                      <a:pt x="156" y="950"/>
                      <a:pt x="156" y="953"/>
                      <a:pt x="156" y="957"/>
                    </a:cubicBezTo>
                    <a:cubicBezTo>
                      <a:pt x="156" y="957"/>
                      <a:pt x="156" y="957"/>
                      <a:pt x="156" y="957"/>
                    </a:cubicBezTo>
                    <a:cubicBezTo>
                      <a:pt x="156" y="958"/>
                      <a:pt x="156" y="959"/>
                      <a:pt x="156" y="960"/>
                    </a:cubicBezTo>
                    <a:cubicBezTo>
                      <a:pt x="156" y="961"/>
                      <a:pt x="156" y="962"/>
                      <a:pt x="156" y="964"/>
                    </a:cubicBezTo>
                    <a:cubicBezTo>
                      <a:pt x="156" y="964"/>
                      <a:pt x="156" y="964"/>
                      <a:pt x="156" y="964"/>
                    </a:cubicBezTo>
                    <a:cubicBezTo>
                      <a:pt x="156" y="965"/>
                      <a:pt x="156" y="966"/>
                      <a:pt x="156" y="967"/>
                    </a:cubicBezTo>
                    <a:cubicBezTo>
                      <a:pt x="156" y="967"/>
                      <a:pt x="156" y="967"/>
                      <a:pt x="156" y="967"/>
                    </a:cubicBezTo>
                    <a:cubicBezTo>
                      <a:pt x="156" y="967"/>
                      <a:pt x="156" y="968"/>
                      <a:pt x="156" y="968"/>
                    </a:cubicBezTo>
                    <a:cubicBezTo>
                      <a:pt x="156" y="969"/>
                      <a:pt x="156" y="969"/>
                      <a:pt x="156" y="970"/>
                    </a:cubicBezTo>
                    <a:cubicBezTo>
                      <a:pt x="156" y="970"/>
                      <a:pt x="156" y="970"/>
                      <a:pt x="156" y="971"/>
                    </a:cubicBezTo>
                    <a:cubicBezTo>
                      <a:pt x="156" y="971"/>
                      <a:pt x="156" y="973"/>
                      <a:pt x="156" y="973"/>
                    </a:cubicBezTo>
                    <a:cubicBezTo>
                      <a:pt x="156" y="974"/>
                      <a:pt x="156" y="974"/>
                      <a:pt x="156" y="974"/>
                    </a:cubicBezTo>
                    <a:cubicBezTo>
                      <a:pt x="156" y="974"/>
                      <a:pt x="156" y="974"/>
                      <a:pt x="156" y="974"/>
                    </a:cubicBezTo>
                    <a:cubicBezTo>
                      <a:pt x="156" y="975"/>
                      <a:pt x="156" y="976"/>
                      <a:pt x="155" y="977"/>
                    </a:cubicBezTo>
                    <a:cubicBezTo>
                      <a:pt x="155" y="977"/>
                      <a:pt x="155" y="977"/>
                      <a:pt x="155" y="977"/>
                    </a:cubicBezTo>
                    <a:cubicBezTo>
                      <a:pt x="155" y="978"/>
                      <a:pt x="155" y="978"/>
                      <a:pt x="155" y="978"/>
                    </a:cubicBezTo>
                    <a:cubicBezTo>
                      <a:pt x="155" y="978"/>
                      <a:pt x="155" y="979"/>
                      <a:pt x="155" y="979"/>
                    </a:cubicBezTo>
                    <a:cubicBezTo>
                      <a:pt x="155" y="980"/>
                      <a:pt x="155" y="980"/>
                      <a:pt x="155" y="981"/>
                    </a:cubicBezTo>
                    <a:cubicBezTo>
                      <a:pt x="155" y="983"/>
                      <a:pt x="155" y="985"/>
                      <a:pt x="155" y="988"/>
                    </a:cubicBezTo>
                    <a:cubicBezTo>
                      <a:pt x="155" y="988"/>
                      <a:pt x="155" y="988"/>
                      <a:pt x="155" y="988"/>
                    </a:cubicBezTo>
                    <a:cubicBezTo>
                      <a:pt x="155" y="988"/>
                      <a:pt x="155" y="988"/>
                      <a:pt x="155" y="988"/>
                    </a:cubicBezTo>
                    <a:cubicBezTo>
                      <a:pt x="155" y="991"/>
                      <a:pt x="154" y="993"/>
                      <a:pt x="154" y="995"/>
                    </a:cubicBezTo>
                    <a:cubicBezTo>
                      <a:pt x="154" y="996"/>
                      <a:pt x="154" y="996"/>
                      <a:pt x="154" y="996"/>
                    </a:cubicBezTo>
                    <a:cubicBezTo>
                      <a:pt x="177" y="979"/>
                      <a:pt x="197" y="958"/>
                      <a:pt x="211" y="934"/>
                    </a:cubicBezTo>
                    <a:cubicBezTo>
                      <a:pt x="318" y="1029"/>
                      <a:pt x="444" y="1006"/>
                      <a:pt x="576" y="888"/>
                    </a:cubicBezTo>
                    <a:cubicBezTo>
                      <a:pt x="574" y="894"/>
                      <a:pt x="573" y="901"/>
                      <a:pt x="572" y="908"/>
                    </a:cubicBezTo>
                    <a:cubicBezTo>
                      <a:pt x="636" y="853"/>
                      <a:pt x="710" y="828"/>
                      <a:pt x="796" y="835"/>
                    </a:cubicBezTo>
                    <a:cubicBezTo>
                      <a:pt x="827" y="786"/>
                      <a:pt x="873" y="775"/>
                      <a:pt x="925" y="796"/>
                    </a:cubicBezTo>
                    <a:cubicBezTo>
                      <a:pt x="953" y="744"/>
                      <a:pt x="996" y="716"/>
                      <a:pt x="1056" y="728"/>
                    </a:cubicBezTo>
                    <a:cubicBezTo>
                      <a:pt x="1086" y="659"/>
                      <a:pt x="1137" y="613"/>
                      <a:pt x="1210" y="594"/>
                    </a:cubicBezTo>
                    <a:cubicBezTo>
                      <a:pt x="1199" y="516"/>
                      <a:pt x="1218" y="457"/>
                      <a:pt x="1265" y="397"/>
                    </a:cubicBezTo>
                    <a:cubicBezTo>
                      <a:pt x="1246" y="346"/>
                      <a:pt x="1235" y="291"/>
                      <a:pt x="1257" y="232"/>
                    </a:cubicBezTo>
                    <a:cubicBezTo>
                      <a:pt x="1222" y="189"/>
                      <a:pt x="1226" y="143"/>
                      <a:pt x="1245" y="97"/>
                    </a:cubicBezTo>
                    <a:cubicBezTo>
                      <a:pt x="1206" y="74"/>
                      <a:pt x="1173" y="46"/>
                      <a:pt x="1163" y="0"/>
                    </a:cubicBezTo>
                    <a:cubicBezTo>
                      <a:pt x="1120" y="54"/>
                      <a:pt x="1151" y="80"/>
                      <a:pt x="119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10" name="Freeform 6">
                <a:extLst>
                  <a:ext uri="{FF2B5EF4-FFF2-40B4-BE49-F238E27FC236}">
                    <a16:creationId xmlns:a16="http://schemas.microsoft.com/office/drawing/2014/main" id="{E1709FBE-52F5-4813-BF4C-3AC11F90508A}"/>
                  </a:ext>
                </a:extLst>
              </p:cNvPr>
              <p:cNvSpPr>
                <a:spLocks/>
              </p:cNvSpPr>
              <p:nvPr/>
            </p:nvSpPr>
            <p:spPr bwMode="auto">
              <a:xfrm>
                <a:off x="3081338" y="1220788"/>
                <a:ext cx="3300413" cy="541338"/>
              </a:xfrm>
              <a:custGeom>
                <a:avLst/>
                <a:gdLst>
                  <a:gd name="T0" fmla="*/ 143 w 1321"/>
                  <a:gd name="T1" fmla="*/ 170 h 216"/>
                  <a:gd name="T2" fmla="*/ 248 w 1321"/>
                  <a:gd name="T3" fmla="*/ 172 h 216"/>
                  <a:gd name="T4" fmla="*/ 333 w 1321"/>
                  <a:gd name="T5" fmla="*/ 211 h 216"/>
                  <a:gd name="T6" fmla="*/ 417 w 1321"/>
                  <a:gd name="T7" fmla="*/ 198 h 216"/>
                  <a:gd name="T8" fmla="*/ 511 w 1321"/>
                  <a:gd name="T9" fmla="*/ 216 h 216"/>
                  <a:gd name="T10" fmla="*/ 605 w 1321"/>
                  <a:gd name="T11" fmla="*/ 183 h 216"/>
                  <a:gd name="T12" fmla="*/ 701 w 1321"/>
                  <a:gd name="T13" fmla="*/ 207 h 216"/>
                  <a:gd name="T14" fmla="*/ 796 w 1321"/>
                  <a:gd name="T15" fmla="*/ 171 h 216"/>
                  <a:gd name="T16" fmla="*/ 900 w 1321"/>
                  <a:gd name="T17" fmla="*/ 196 h 216"/>
                  <a:gd name="T18" fmla="*/ 945 w 1321"/>
                  <a:gd name="T19" fmla="*/ 164 h 216"/>
                  <a:gd name="T20" fmla="*/ 1013 w 1321"/>
                  <a:gd name="T21" fmla="*/ 159 h 216"/>
                  <a:gd name="T22" fmla="*/ 1090 w 1321"/>
                  <a:gd name="T23" fmla="*/ 112 h 216"/>
                  <a:gd name="T24" fmla="*/ 1198 w 1321"/>
                  <a:gd name="T25" fmla="*/ 127 h 216"/>
                  <a:gd name="T26" fmla="*/ 1255 w 1321"/>
                  <a:gd name="T27" fmla="*/ 76 h 216"/>
                  <a:gd name="T28" fmla="*/ 1321 w 1321"/>
                  <a:gd name="T29" fmla="*/ 57 h 216"/>
                  <a:gd name="T30" fmla="*/ 1202 w 1321"/>
                  <a:gd name="T31" fmla="*/ 67 h 216"/>
                  <a:gd name="T32" fmla="*/ 1004 w 1321"/>
                  <a:gd name="T33" fmla="*/ 85 h 216"/>
                  <a:gd name="T34" fmla="*/ 854 w 1321"/>
                  <a:gd name="T35" fmla="*/ 91 h 216"/>
                  <a:gd name="T36" fmla="*/ 687 w 1321"/>
                  <a:gd name="T37" fmla="*/ 108 h 216"/>
                  <a:gd name="T38" fmla="*/ 533 w 1321"/>
                  <a:gd name="T39" fmla="*/ 115 h 216"/>
                  <a:gd name="T40" fmla="*/ 386 w 1321"/>
                  <a:gd name="T41" fmla="*/ 115 h 216"/>
                  <a:gd name="T42" fmla="*/ 206 w 1321"/>
                  <a:gd name="T43" fmla="*/ 115 h 216"/>
                  <a:gd name="T44" fmla="*/ 0 w 1321"/>
                  <a:gd name="T45" fmla="*/ 85 h 216"/>
                  <a:gd name="T46" fmla="*/ 80 w 1321"/>
                  <a:gd name="T47" fmla="*/ 117 h 216"/>
                  <a:gd name="T48" fmla="*/ 143 w 1321"/>
                  <a:gd name="T49" fmla="*/ 17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1" h="216">
                    <a:moveTo>
                      <a:pt x="143" y="170"/>
                    </a:moveTo>
                    <a:cubicBezTo>
                      <a:pt x="180" y="168"/>
                      <a:pt x="216" y="167"/>
                      <a:pt x="248" y="172"/>
                    </a:cubicBezTo>
                    <a:cubicBezTo>
                      <a:pt x="282" y="177"/>
                      <a:pt x="311" y="189"/>
                      <a:pt x="333" y="211"/>
                    </a:cubicBezTo>
                    <a:cubicBezTo>
                      <a:pt x="360" y="204"/>
                      <a:pt x="388" y="198"/>
                      <a:pt x="417" y="198"/>
                    </a:cubicBezTo>
                    <a:cubicBezTo>
                      <a:pt x="448" y="198"/>
                      <a:pt x="478" y="203"/>
                      <a:pt x="511" y="216"/>
                    </a:cubicBezTo>
                    <a:cubicBezTo>
                      <a:pt x="542" y="198"/>
                      <a:pt x="573" y="186"/>
                      <a:pt x="605" y="183"/>
                    </a:cubicBezTo>
                    <a:cubicBezTo>
                      <a:pt x="637" y="180"/>
                      <a:pt x="669" y="187"/>
                      <a:pt x="701" y="207"/>
                    </a:cubicBezTo>
                    <a:cubicBezTo>
                      <a:pt x="730" y="182"/>
                      <a:pt x="762" y="171"/>
                      <a:pt x="796" y="171"/>
                    </a:cubicBezTo>
                    <a:cubicBezTo>
                      <a:pt x="829" y="171"/>
                      <a:pt x="864" y="180"/>
                      <a:pt x="900" y="196"/>
                    </a:cubicBezTo>
                    <a:cubicBezTo>
                      <a:pt x="913" y="183"/>
                      <a:pt x="928" y="171"/>
                      <a:pt x="945" y="164"/>
                    </a:cubicBezTo>
                    <a:cubicBezTo>
                      <a:pt x="965" y="155"/>
                      <a:pt x="987" y="152"/>
                      <a:pt x="1013" y="159"/>
                    </a:cubicBezTo>
                    <a:cubicBezTo>
                      <a:pt x="1032" y="133"/>
                      <a:pt x="1058" y="118"/>
                      <a:pt x="1090" y="112"/>
                    </a:cubicBezTo>
                    <a:cubicBezTo>
                      <a:pt x="1120" y="108"/>
                      <a:pt x="1156" y="112"/>
                      <a:pt x="1198" y="127"/>
                    </a:cubicBezTo>
                    <a:cubicBezTo>
                      <a:pt x="1212" y="104"/>
                      <a:pt x="1232" y="88"/>
                      <a:pt x="1255" y="76"/>
                    </a:cubicBezTo>
                    <a:cubicBezTo>
                      <a:pt x="1275" y="67"/>
                      <a:pt x="1297" y="61"/>
                      <a:pt x="1321" y="57"/>
                    </a:cubicBezTo>
                    <a:cubicBezTo>
                      <a:pt x="1283" y="43"/>
                      <a:pt x="1237" y="44"/>
                      <a:pt x="1202" y="67"/>
                    </a:cubicBezTo>
                    <a:cubicBezTo>
                      <a:pt x="1130" y="0"/>
                      <a:pt x="1065" y="13"/>
                      <a:pt x="1004" y="85"/>
                    </a:cubicBezTo>
                    <a:cubicBezTo>
                      <a:pt x="957" y="56"/>
                      <a:pt x="908" y="36"/>
                      <a:pt x="854" y="91"/>
                    </a:cubicBezTo>
                    <a:cubicBezTo>
                      <a:pt x="791" y="73"/>
                      <a:pt x="732" y="68"/>
                      <a:pt x="687" y="108"/>
                    </a:cubicBezTo>
                    <a:cubicBezTo>
                      <a:pt x="639" y="91"/>
                      <a:pt x="590" y="85"/>
                      <a:pt x="533" y="115"/>
                    </a:cubicBezTo>
                    <a:cubicBezTo>
                      <a:pt x="495" y="88"/>
                      <a:pt x="449" y="81"/>
                      <a:pt x="386" y="115"/>
                    </a:cubicBezTo>
                    <a:cubicBezTo>
                      <a:pt x="331" y="74"/>
                      <a:pt x="273" y="52"/>
                      <a:pt x="206" y="115"/>
                    </a:cubicBezTo>
                    <a:cubicBezTo>
                      <a:pt x="143" y="59"/>
                      <a:pt x="76" y="40"/>
                      <a:pt x="0" y="85"/>
                    </a:cubicBezTo>
                    <a:cubicBezTo>
                      <a:pt x="30" y="93"/>
                      <a:pt x="56" y="104"/>
                      <a:pt x="80" y="117"/>
                    </a:cubicBezTo>
                    <a:cubicBezTo>
                      <a:pt x="105" y="132"/>
                      <a:pt x="126" y="150"/>
                      <a:pt x="143"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11" name="Freeform 7">
                <a:extLst>
                  <a:ext uri="{FF2B5EF4-FFF2-40B4-BE49-F238E27FC236}">
                    <a16:creationId xmlns:a16="http://schemas.microsoft.com/office/drawing/2014/main" id="{ED649414-3C4C-4936-BE67-C01514541F1A}"/>
                  </a:ext>
                </a:extLst>
              </p:cNvPr>
              <p:cNvSpPr>
                <a:spLocks/>
              </p:cNvSpPr>
              <p:nvPr/>
            </p:nvSpPr>
            <p:spPr bwMode="auto">
              <a:xfrm>
                <a:off x="3325813" y="2189163"/>
                <a:ext cx="2514600" cy="1047750"/>
              </a:xfrm>
              <a:custGeom>
                <a:avLst/>
                <a:gdLst>
                  <a:gd name="T0" fmla="*/ 885 w 1006"/>
                  <a:gd name="T1" fmla="*/ 292 h 419"/>
                  <a:gd name="T2" fmla="*/ 762 w 1006"/>
                  <a:gd name="T3" fmla="*/ 349 h 419"/>
                  <a:gd name="T4" fmla="*/ 617 w 1006"/>
                  <a:gd name="T5" fmla="*/ 378 h 419"/>
                  <a:gd name="T6" fmla="*/ 610 w 1006"/>
                  <a:gd name="T7" fmla="*/ 375 h 419"/>
                  <a:gd name="T8" fmla="*/ 639 w 1006"/>
                  <a:gd name="T9" fmla="*/ 281 h 419"/>
                  <a:gd name="T10" fmla="*/ 617 w 1006"/>
                  <a:gd name="T11" fmla="*/ 102 h 419"/>
                  <a:gd name="T12" fmla="*/ 599 w 1006"/>
                  <a:gd name="T13" fmla="*/ 102 h 419"/>
                  <a:gd name="T14" fmla="*/ 599 w 1006"/>
                  <a:gd name="T15" fmla="*/ 120 h 419"/>
                  <a:gd name="T16" fmla="*/ 617 w 1006"/>
                  <a:gd name="T17" fmla="*/ 267 h 419"/>
                  <a:gd name="T18" fmla="*/ 582 w 1006"/>
                  <a:gd name="T19" fmla="*/ 357 h 419"/>
                  <a:gd name="T20" fmla="*/ 522 w 1006"/>
                  <a:gd name="T21" fmla="*/ 292 h 419"/>
                  <a:gd name="T22" fmla="*/ 521 w 1006"/>
                  <a:gd name="T23" fmla="*/ 292 h 419"/>
                  <a:gd name="T24" fmla="*/ 516 w 1006"/>
                  <a:gd name="T25" fmla="*/ 286 h 419"/>
                  <a:gd name="T26" fmla="*/ 564 w 1006"/>
                  <a:gd name="T27" fmla="*/ 207 h 419"/>
                  <a:gd name="T28" fmla="*/ 552 w 1006"/>
                  <a:gd name="T29" fmla="*/ 193 h 419"/>
                  <a:gd name="T30" fmla="*/ 538 w 1006"/>
                  <a:gd name="T31" fmla="*/ 205 h 419"/>
                  <a:gd name="T32" fmla="*/ 496 w 1006"/>
                  <a:gd name="T33" fmla="*/ 266 h 419"/>
                  <a:gd name="T34" fmla="*/ 315 w 1006"/>
                  <a:gd name="T35" fmla="*/ 223 h 419"/>
                  <a:gd name="T36" fmla="*/ 328 w 1006"/>
                  <a:gd name="T37" fmla="*/ 114 h 419"/>
                  <a:gd name="T38" fmla="*/ 311 w 1006"/>
                  <a:gd name="T39" fmla="*/ 108 h 419"/>
                  <a:gd name="T40" fmla="*/ 305 w 1006"/>
                  <a:gd name="T41" fmla="*/ 125 h 419"/>
                  <a:gd name="T42" fmla="*/ 257 w 1006"/>
                  <a:gd name="T43" fmla="*/ 259 h 419"/>
                  <a:gd name="T44" fmla="*/ 109 w 1006"/>
                  <a:gd name="T45" fmla="*/ 252 h 419"/>
                  <a:gd name="T46" fmla="*/ 21 w 1006"/>
                  <a:gd name="T47" fmla="*/ 3 h 419"/>
                  <a:gd name="T48" fmla="*/ 4 w 1006"/>
                  <a:gd name="T49" fmla="*/ 9 h 419"/>
                  <a:gd name="T50" fmla="*/ 9 w 1006"/>
                  <a:gd name="T51" fmla="*/ 26 h 419"/>
                  <a:gd name="T52" fmla="*/ 85 w 1006"/>
                  <a:gd name="T53" fmla="*/ 240 h 419"/>
                  <a:gd name="T54" fmla="*/ 23 w 1006"/>
                  <a:gd name="T55" fmla="*/ 267 h 419"/>
                  <a:gd name="T56" fmla="*/ 28 w 1006"/>
                  <a:gd name="T57" fmla="*/ 285 h 419"/>
                  <a:gd name="T58" fmla="*/ 46 w 1006"/>
                  <a:gd name="T59" fmla="*/ 280 h 419"/>
                  <a:gd name="T60" fmla="*/ 88 w 1006"/>
                  <a:gd name="T61" fmla="*/ 267 h 419"/>
                  <a:gd name="T62" fmla="*/ 276 w 1006"/>
                  <a:gd name="T63" fmla="*/ 278 h 419"/>
                  <a:gd name="T64" fmla="*/ 501 w 1006"/>
                  <a:gd name="T65" fmla="*/ 308 h 419"/>
                  <a:gd name="T66" fmla="*/ 608 w 1006"/>
                  <a:gd name="T67" fmla="*/ 402 h 419"/>
                  <a:gd name="T68" fmla="*/ 776 w 1006"/>
                  <a:gd name="T69" fmla="*/ 371 h 419"/>
                  <a:gd name="T70" fmla="*/ 777 w 1006"/>
                  <a:gd name="T71" fmla="*/ 370 h 419"/>
                  <a:gd name="T72" fmla="*/ 889 w 1006"/>
                  <a:gd name="T73" fmla="*/ 317 h 419"/>
                  <a:gd name="T74" fmla="*/ 981 w 1006"/>
                  <a:gd name="T75" fmla="*/ 356 h 419"/>
                  <a:gd name="T76" fmla="*/ 1000 w 1006"/>
                  <a:gd name="T77" fmla="*/ 358 h 419"/>
                  <a:gd name="T78" fmla="*/ 1001 w 1006"/>
                  <a:gd name="T79" fmla="*/ 339 h 419"/>
                  <a:gd name="T80" fmla="*/ 885 w 1006"/>
                  <a:gd name="T81" fmla="*/ 29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6" h="419">
                    <a:moveTo>
                      <a:pt x="885" y="292"/>
                    </a:moveTo>
                    <a:cubicBezTo>
                      <a:pt x="846" y="297"/>
                      <a:pt x="804" y="319"/>
                      <a:pt x="762" y="349"/>
                    </a:cubicBezTo>
                    <a:cubicBezTo>
                      <a:pt x="700" y="388"/>
                      <a:pt x="654" y="392"/>
                      <a:pt x="617" y="378"/>
                    </a:cubicBezTo>
                    <a:cubicBezTo>
                      <a:pt x="615" y="377"/>
                      <a:pt x="612" y="376"/>
                      <a:pt x="610" y="375"/>
                    </a:cubicBezTo>
                    <a:cubicBezTo>
                      <a:pt x="602" y="337"/>
                      <a:pt x="620" y="309"/>
                      <a:pt x="639" y="281"/>
                    </a:cubicBezTo>
                    <a:cubicBezTo>
                      <a:pt x="671" y="231"/>
                      <a:pt x="701" y="183"/>
                      <a:pt x="617" y="102"/>
                    </a:cubicBezTo>
                    <a:cubicBezTo>
                      <a:pt x="612" y="96"/>
                      <a:pt x="604" y="97"/>
                      <a:pt x="599" y="102"/>
                    </a:cubicBezTo>
                    <a:cubicBezTo>
                      <a:pt x="594" y="107"/>
                      <a:pt x="594" y="115"/>
                      <a:pt x="599" y="120"/>
                    </a:cubicBezTo>
                    <a:cubicBezTo>
                      <a:pt x="668" y="187"/>
                      <a:pt x="643" y="226"/>
                      <a:pt x="617" y="267"/>
                    </a:cubicBezTo>
                    <a:cubicBezTo>
                      <a:pt x="599" y="294"/>
                      <a:pt x="582" y="321"/>
                      <a:pt x="582" y="357"/>
                    </a:cubicBezTo>
                    <a:cubicBezTo>
                      <a:pt x="560" y="340"/>
                      <a:pt x="541" y="316"/>
                      <a:pt x="522" y="292"/>
                    </a:cubicBezTo>
                    <a:cubicBezTo>
                      <a:pt x="522" y="292"/>
                      <a:pt x="521" y="292"/>
                      <a:pt x="521" y="292"/>
                    </a:cubicBezTo>
                    <a:cubicBezTo>
                      <a:pt x="519" y="290"/>
                      <a:pt x="518" y="288"/>
                      <a:pt x="516" y="286"/>
                    </a:cubicBezTo>
                    <a:cubicBezTo>
                      <a:pt x="559" y="268"/>
                      <a:pt x="564" y="207"/>
                      <a:pt x="564" y="207"/>
                    </a:cubicBezTo>
                    <a:cubicBezTo>
                      <a:pt x="564" y="200"/>
                      <a:pt x="559" y="194"/>
                      <a:pt x="552" y="193"/>
                    </a:cubicBezTo>
                    <a:cubicBezTo>
                      <a:pt x="545" y="193"/>
                      <a:pt x="539" y="198"/>
                      <a:pt x="538" y="205"/>
                    </a:cubicBezTo>
                    <a:cubicBezTo>
                      <a:pt x="538" y="205"/>
                      <a:pt x="533" y="260"/>
                      <a:pt x="496" y="266"/>
                    </a:cubicBezTo>
                    <a:cubicBezTo>
                      <a:pt x="420" y="193"/>
                      <a:pt x="363" y="198"/>
                      <a:pt x="315" y="223"/>
                    </a:cubicBezTo>
                    <a:cubicBezTo>
                      <a:pt x="350" y="156"/>
                      <a:pt x="328" y="114"/>
                      <a:pt x="328" y="114"/>
                    </a:cubicBezTo>
                    <a:cubicBezTo>
                      <a:pt x="324" y="107"/>
                      <a:pt x="317" y="105"/>
                      <a:pt x="311" y="108"/>
                    </a:cubicBezTo>
                    <a:cubicBezTo>
                      <a:pt x="304" y="111"/>
                      <a:pt x="302" y="118"/>
                      <a:pt x="305" y="125"/>
                    </a:cubicBezTo>
                    <a:cubicBezTo>
                      <a:pt x="305" y="125"/>
                      <a:pt x="331" y="176"/>
                      <a:pt x="257" y="259"/>
                    </a:cubicBezTo>
                    <a:cubicBezTo>
                      <a:pt x="211" y="292"/>
                      <a:pt x="167" y="320"/>
                      <a:pt x="109" y="252"/>
                    </a:cubicBezTo>
                    <a:cubicBezTo>
                      <a:pt x="144" y="66"/>
                      <a:pt x="21" y="4"/>
                      <a:pt x="21" y="3"/>
                    </a:cubicBezTo>
                    <a:cubicBezTo>
                      <a:pt x="15" y="0"/>
                      <a:pt x="7" y="3"/>
                      <a:pt x="4" y="9"/>
                    </a:cubicBezTo>
                    <a:cubicBezTo>
                      <a:pt x="0" y="15"/>
                      <a:pt x="2" y="23"/>
                      <a:pt x="9" y="26"/>
                    </a:cubicBezTo>
                    <a:cubicBezTo>
                      <a:pt x="9" y="27"/>
                      <a:pt x="113" y="79"/>
                      <a:pt x="85" y="240"/>
                    </a:cubicBezTo>
                    <a:cubicBezTo>
                      <a:pt x="43" y="235"/>
                      <a:pt x="24" y="267"/>
                      <a:pt x="23" y="267"/>
                    </a:cubicBezTo>
                    <a:cubicBezTo>
                      <a:pt x="20" y="273"/>
                      <a:pt x="22" y="281"/>
                      <a:pt x="28" y="285"/>
                    </a:cubicBezTo>
                    <a:cubicBezTo>
                      <a:pt x="34" y="288"/>
                      <a:pt x="42" y="286"/>
                      <a:pt x="46" y="280"/>
                    </a:cubicBezTo>
                    <a:cubicBezTo>
                      <a:pt x="46" y="280"/>
                      <a:pt x="58" y="260"/>
                      <a:pt x="88" y="267"/>
                    </a:cubicBezTo>
                    <a:cubicBezTo>
                      <a:pt x="164" y="357"/>
                      <a:pt x="217" y="319"/>
                      <a:pt x="276" y="278"/>
                    </a:cubicBezTo>
                    <a:cubicBezTo>
                      <a:pt x="333" y="237"/>
                      <a:pt x="397" y="192"/>
                      <a:pt x="501" y="308"/>
                    </a:cubicBezTo>
                    <a:cubicBezTo>
                      <a:pt x="533" y="348"/>
                      <a:pt x="565" y="385"/>
                      <a:pt x="608" y="402"/>
                    </a:cubicBezTo>
                    <a:cubicBezTo>
                      <a:pt x="652" y="419"/>
                      <a:pt x="705" y="415"/>
                      <a:pt x="776" y="371"/>
                    </a:cubicBezTo>
                    <a:cubicBezTo>
                      <a:pt x="776" y="371"/>
                      <a:pt x="776" y="371"/>
                      <a:pt x="777" y="370"/>
                    </a:cubicBezTo>
                    <a:cubicBezTo>
                      <a:pt x="816" y="342"/>
                      <a:pt x="854" y="322"/>
                      <a:pt x="889" y="317"/>
                    </a:cubicBezTo>
                    <a:cubicBezTo>
                      <a:pt x="922" y="313"/>
                      <a:pt x="953" y="323"/>
                      <a:pt x="981" y="356"/>
                    </a:cubicBezTo>
                    <a:cubicBezTo>
                      <a:pt x="986" y="362"/>
                      <a:pt x="994" y="362"/>
                      <a:pt x="1000" y="358"/>
                    </a:cubicBezTo>
                    <a:cubicBezTo>
                      <a:pt x="1005" y="353"/>
                      <a:pt x="1006" y="345"/>
                      <a:pt x="1001" y="339"/>
                    </a:cubicBezTo>
                    <a:cubicBezTo>
                      <a:pt x="966" y="298"/>
                      <a:pt x="927" y="286"/>
                      <a:pt x="885" y="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12" name="Freeform 8">
                <a:extLst>
                  <a:ext uri="{FF2B5EF4-FFF2-40B4-BE49-F238E27FC236}">
                    <a16:creationId xmlns:a16="http://schemas.microsoft.com/office/drawing/2014/main" id="{86C8146E-159F-4B20-82A2-13F2EE3CC931}"/>
                  </a:ext>
                </a:extLst>
              </p:cNvPr>
              <p:cNvSpPr>
                <a:spLocks/>
              </p:cNvSpPr>
              <p:nvPr/>
            </p:nvSpPr>
            <p:spPr bwMode="auto">
              <a:xfrm>
                <a:off x="3525838" y="3079750"/>
                <a:ext cx="2016125" cy="528638"/>
              </a:xfrm>
              <a:custGeom>
                <a:avLst/>
                <a:gdLst>
                  <a:gd name="T0" fmla="*/ 794 w 807"/>
                  <a:gd name="T1" fmla="*/ 10 h 212"/>
                  <a:gd name="T2" fmla="*/ 781 w 807"/>
                  <a:gd name="T3" fmla="*/ 23 h 212"/>
                  <a:gd name="T4" fmla="*/ 742 w 807"/>
                  <a:gd name="T5" fmla="*/ 91 h 212"/>
                  <a:gd name="T6" fmla="*/ 622 w 807"/>
                  <a:gd name="T7" fmla="*/ 136 h 212"/>
                  <a:gd name="T8" fmla="*/ 466 w 807"/>
                  <a:gd name="T9" fmla="*/ 105 h 212"/>
                  <a:gd name="T10" fmla="*/ 461 w 807"/>
                  <a:gd name="T11" fmla="*/ 59 h 212"/>
                  <a:gd name="T12" fmla="*/ 421 w 807"/>
                  <a:gd name="T13" fmla="*/ 15 h 212"/>
                  <a:gd name="T14" fmla="*/ 362 w 807"/>
                  <a:gd name="T15" fmla="*/ 1 h 212"/>
                  <a:gd name="T16" fmla="*/ 251 w 807"/>
                  <a:gd name="T17" fmla="*/ 35 h 212"/>
                  <a:gd name="T18" fmla="*/ 186 w 807"/>
                  <a:gd name="T19" fmla="*/ 78 h 212"/>
                  <a:gd name="T20" fmla="*/ 119 w 807"/>
                  <a:gd name="T21" fmla="*/ 66 h 212"/>
                  <a:gd name="T22" fmla="*/ 60 w 807"/>
                  <a:gd name="T23" fmla="*/ 49 h 212"/>
                  <a:gd name="T24" fmla="*/ 6 w 807"/>
                  <a:gd name="T25" fmla="*/ 77 h 212"/>
                  <a:gd name="T26" fmla="*/ 4 w 807"/>
                  <a:gd name="T27" fmla="*/ 95 h 212"/>
                  <a:gd name="T28" fmla="*/ 22 w 807"/>
                  <a:gd name="T29" fmla="*/ 96 h 212"/>
                  <a:gd name="T30" fmla="*/ 64 w 807"/>
                  <a:gd name="T31" fmla="*/ 75 h 212"/>
                  <a:gd name="T32" fmla="*/ 104 w 807"/>
                  <a:gd name="T33" fmla="*/ 86 h 212"/>
                  <a:gd name="T34" fmla="*/ 105 w 807"/>
                  <a:gd name="T35" fmla="*/ 87 h 212"/>
                  <a:gd name="T36" fmla="*/ 193 w 807"/>
                  <a:gd name="T37" fmla="*/ 102 h 212"/>
                  <a:gd name="T38" fmla="*/ 269 w 807"/>
                  <a:gd name="T39" fmla="*/ 53 h 212"/>
                  <a:gd name="T40" fmla="*/ 362 w 807"/>
                  <a:gd name="T41" fmla="*/ 27 h 212"/>
                  <a:gd name="T42" fmla="*/ 409 w 807"/>
                  <a:gd name="T43" fmla="*/ 38 h 212"/>
                  <a:gd name="T44" fmla="*/ 437 w 807"/>
                  <a:gd name="T45" fmla="*/ 68 h 212"/>
                  <a:gd name="T46" fmla="*/ 438 w 807"/>
                  <a:gd name="T47" fmla="*/ 120 h 212"/>
                  <a:gd name="T48" fmla="*/ 438 w 807"/>
                  <a:gd name="T49" fmla="*/ 122 h 212"/>
                  <a:gd name="T50" fmla="*/ 427 w 807"/>
                  <a:gd name="T51" fmla="*/ 155 h 212"/>
                  <a:gd name="T52" fmla="*/ 435 w 807"/>
                  <a:gd name="T53" fmla="*/ 172 h 212"/>
                  <a:gd name="T54" fmla="*/ 451 w 807"/>
                  <a:gd name="T55" fmla="*/ 165 h 212"/>
                  <a:gd name="T56" fmla="*/ 462 w 807"/>
                  <a:gd name="T57" fmla="*/ 134 h 212"/>
                  <a:gd name="T58" fmla="*/ 624 w 807"/>
                  <a:gd name="T59" fmla="*/ 201 h 212"/>
                  <a:gd name="T60" fmla="*/ 639 w 807"/>
                  <a:gd name="T61" fmla="*/ 210 h 212"/>
                  <a:gd name="T62" fmla="*/ 649 w 807"/>
                  <a:gd name="T63" fmla="*/ 195 h 212"/>
                  <a:gd name="T64" fmla="*/ 636 w 807"/>
                  <a:gd name="T65" fmla="*/ 158 h 212"/>
                  <a:gd name="T66" fmla="*/ 771 w 807"/>
                  <a:gd name="T67" fmla="*/ 126 h 212"/>
                  <a:gd name="T68" fmla="*/ 788 w 807"/>
                  <a:gd name="T69" fmla="*/ 119 h 212"/>
                  <a:gd name="T70" fmla="*/ 781 w 807"/>
                  <a:gd name="T71" fmla="*/ 102 h 212"/>
                  <a:gd name="T72" fmla="*/ 778 w 807"/>
                  <a:gd name="T73" fmla="*/ 101 h 212"/>
                  <a:gd name="T74" fmla="*/ 807 w 807"/>
                  <a:gd name="T75" fmla="*/ 24 h 212"/>
                  <a:gd name="T76" fmla="*/ 794 w 807"/>
                  <a:gd name="T77" fmla="*/ 1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7" h="212">
                    <a:moveTo>
                      <a:pt x="794" y="10"/>
                    </a:moveTo>
                    <a:cubicBezTo>
                      <a:pt x="787" y="10"/>
                      <a:pt x="781" y="16"/>
                      <a:pt x="781" y="23"/>
                    </a:cubicBezTo>
                    <a:cubicBezTo>
                      <a:pt x="781" y="23"/>
                      <a:pt x="780" y="86"/>
                      <a:pt x="742" y="91"/>
                    </a:cubicBezTo>
                    <a:cubicBezTo>
                      <a:pt x="686" y="84"/>
                      <a:pt x="642" y="117"/>
                      <a:pt x="622" y="136"/>
                    </a:cubicBezTo>
                    <a:cubicBezTo>
                      <a:pt x="578" y="81"/>
                      <a:pt x="503" y="94"/>
                      <a:pt x="466" y="105"/>
                    </a:cubicBezTo>
                    <a:cubicBezTo>
                      <a:pt x="468" y="87"/>
                      <a:pt x="466" y="72"/>
                      <a:pt x="461" y="59"/>
                    </a:cubicBezTo>
                    <a:cubicBezTo>
                      <a:pt x="453" y="39"/>
                      <a:pt x="439" y="24"/>
                      <a:pt x="421" y="15"/>
                    </a:cubicBezTo>
                    <a:cubicBezTo>
                      <a:pt x="403" y="6"/>
                      <a:pt x="383" y="2"/>
                      <a:pt x="362" y="1"/>
                    </a:cubicBezTo>
                    <a:cubicBezTo>
                      <a:pt x="318" y="0"/>
                      <a:pt x="271" y="15"/>
                      <a:pt x="251" y="35"/>
                    </a:cubicBezTo>
                    <a:cubicBezTo>
                      <a:pt x="230" y="55"/>
                      <a:pt x="208" y="71"/>
                      <a:pt x="186" y="78"/>
                    </a:cubicBezTo>
                    <a:cubicBezTo>
                      <a:pt x="165" y="84"/>
                      <a:pt x="143" y="81"/>
                      <a:pt x="119" y="66"/>
                    </a:cubicBezTo>
                    <a:cubicBezTo>
                      <a:pt x="99" y="50"/>
                      <a:pt x="79" y="46"/>
                      <a:pt x="60" y="49"/>
                    </a:cubicBezTo>
                    <a:cubicBezTo>
                      <a:pt x="41" y="52"/>
                      <a:pt x="24" y="63"/>
                      <a:pt x="6" y="77"/>
                    </a:cubicBezTo>
                    <a:cubicBezTo>
                      <a:pt x="1" y="81"/>
                      <a:pt x="0" y="89"/>
                      <a:pt x="4" y="95"/>
                    </a:cubicBezTo>
                    <a:cubicBezTo>
                      <a:pt x="9" y="100"/>
                      <a:pt x="17" y="101"/>
                      <a:pt x="22" y="96"/>
                    </a:cubicBezTo>
                    <a:cubicBezTo>
                      <a:pt x="37" y="85"/>
                      <a:pt x="51" y="77"/>
                      <a:pt x="64" y="75"/>
                    </a:cubicBezTo>
                    <a:cubicBezTo>
                      <a:pt x="77" y="72"/>
                      <a:pt x="90" y="75"/>
                      <a:pt x="104" y="86"/>
                    </a:cubicBezTo>
                    <a:cubicBezTo>
                      <a:pt x="104" y="87"/>
                      <a:pt x="104" y="87"/>
                      <a:pt x="105" y="87"/>
                    </a:cubicBezTo>
                    <a:cubicBezTo>
                      <a:pt x="135" y="107"/>
                      <a:pt x="165" y="110"/>
                      <a:pt x="193" y="102"/>
                    </a:cubicBezTo>
                    <a:cubicBezTo>
                      <a:pt x="220" y="95"/>
                      <a:pt x="245" y="77"/>
                      <a:pt x="269" y="53"/>
                    </a:cubicBezTo>
                    <a:cubicBezTo>
                      <a:pt x="285" y="38"/>
                      <a:pt x="324" y="26"/>
                      <a:pt x="362" y="27"/>
                    </a:cubicBezTo>
                    <a:cubicBezTo>
                      <a:pt x="379" y="28"/>
                      <a:pt x="395" y="31"/>
                      <a:pt x="409" y="38"/>
                    </a:cubicBezTo>
                    <a:cubicBezTo>
                      <a:pt x="422" y="45"/>
                      <a:pt x="432" y="54"/>
                      <a:pt x="437" y="68"/>
                    </a:cubicBezTo>
                    <a:cubicBezTo>
                      <a:pt x="442" y="81"/>
                      <a:pt x="443" y="99"/>
                      <a:pt x="438" y="120"/>
                    </a:cubicBezTo>
                    <a:cubicBezTo>
                      <a:pt x="438" y="121"/>
                      <a:pt x="438" y="122"/>
                      <a:pt x="438" y="122"/>
                    </a:cubicBezTo>
                    <a:cubicBezTo>
                      <a:pt x="436" y="132"/>
                      <a:pt x="432" y="143"/>
                      <a:pt x="427" y="155"/>
                    </a:cubicBezTo>
                    <a:cubicBezTo>
                      <a:pt x="425" y="162"/>
                      <a:pt x="428" y="169"/>
                      <a:pt x="435" y="172"/>
                    </a:cubicBezTo>
                    <a:cubicBezTo>
                      <a:pt x="441" y="175"/>
                      <a:pt x="448" y="171"/>
                      <a:pt x="451" y="165"/>
                    </a:cubicBezTo>
                    <a:cubicBezTo>
                      <a:pt x="456" y="154"/>
                      <a:pt x="459" y="143"/>
                      <a:pt x="462" y="134"/>
                    </a:cubicBezTo>
                    <a:cubicBezTo>
                      <a:pt x="488" y="124"/>
                      <a:pt x="597" y="91"/>
                      <a:pt x="624" y="201"/>
                    </a:cubicBezTo>
                    <a:cubicBezTo>
                      <a:pt x="625" y="207"/>
                      <a:pt x="633" y="212"/>
                      <a:pt x="639" y="210"/>
                    </a:cubicBezTo>
                    <a:cubicBezTo>
                      <a:pt x="646" y="208"/>
                      <a:pt x="651" y="201"/>
                      <a:pt x="649" y="195"/>
                    </a:cubicBezTo>
                    <a:cubicBezTo>
                      <a:pt x="645" y="181"/>
                      <a:pt x="641" y="169"/>
                      <a:pt x="636" y="158"/>
                    </a:cubicBezTo>
                    <a:cubicBezTo>
                      <a:pt x="653" y="141"/>
                      <a:pt x="705" y="96"/>
                      <a:pt x="771" y="126"/>
                    </a:cubicBezTo>
                    <a:cubicBezTo>
                      <a:pt x="778" y="128"/>
                      <a:pt x="785" y="125"/>
                      <a:pt x="788" y="119"/>
                    </a:cubicBezTo>
                    <a:cubicBezTo>
                      <a:pt x="791" y="113"/>
                      <a:pt x="788" y="105"/>
                      <a:pt x="781" y="102"/>
                    </a:cubicBezTo>
                    <a:cubicBezTo>
                      <a:pt x="781" y="102"/>
                      <a:pt x="779" y="101"/>
                      <a:pt x="778" y="101"/>
                    </a:cubicBezTo>
                    <a:cubicBezTo>
                      <a:pt x="806" y="74"/>
                      <a:pt x="807" y="24"/>
                      <a:pt x="807" y="24"/>
                    </a:cubicBezTo>
                    <a:cubicBezTo>
                      <a:pt x="807" y="17"/>
                      <a:pt x="802" y="11"/>
                      <a:pt x="79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sp>
            <p:nvSpPr>
              <p:cNvPr id="113" name="Freeform 9">
                <a:extLst>
                  <a:ext uri="{FF2B5EF4-FFF2-40B4-BE49-F238E27FC236}">
                    <a16:creationId xmlns:a16="http://schemas.microsoft.com/office/drawing/2014/main" id="{253F0C8D-32BB-4641-BAFB-9090995C16E0}"/>
                  </a:ext>
                </a:extLst>
              </p:cNvPr>
              <p:cNvSpPr>
                <a:spLocks/>
              </p:cNvSpPr>
              <p:nvPr/>
            </p:nvSpPr>
            <p:spPr bwMode="auto">
              <a:xfrm>
                <a:off x="2517775" y="1438275"/>
                <a:ext cx="4056063" cy="4140200"/>
              </a:xfrm>
              <a:custGeom>
                <a:avLst/>
                <a:gdLst>
                  <a:gd name="T0" fmla="*/ 1022 w 1624"/>
                  <a:gd name="T1" fmla="*/ 120 h 1656"/>
                  <a:gd name="T2" fmla="*/ 288 w 1624"/>
                  <a:gd name="T3" fmla="*/ 62 h 1656"/>
                  <a:gd name="T4" fmla="*/ 313 w 1624"/>
                  <a:gd name="T5" fmla="*/ 1204 h 1656"/>
                  <a:gd name="T6" fmla="*/ 315 w 1624"/>
                  <a:gd name="T7" fmla="*/ 1189 h 1656"/>
                  <a:gd name="T8" fmla="*/ 316 w 1624"/>
                  <a:gd name="T9" fmla="*/ 1172 h 1656"/>
                  <a:gd name="T10" fmla="*/ 317 w 1624"/>
                  <a:gd name="T11" fmla="*/ 1159 h 1656"/>
                  <a:gd name="T12" fmla="*/ 317 w 1624"/>
                  <a:gd name="T13" fmla="*/ 1140 h 1656"/>
                  <a:gd name="T14" fmla="*/ 316 w 1624"/>
                  <a:gd name="T15" fmla="*/ 1124 h 1656"/>
                  <a:gd name="T16" fmla="*/ 248 w 1624"/>
                  <a:gd name="T17" fmla="*/ 831 h 1656"/>
                  <a:gd name="T18" fmla="*/ 232 w 1624"/>
                  <a:gd name="T19" fmla="*/ 793 h 1656"/>
                  <a:gd name="T20" fmla="*/ 228 w 1624"/>
                  <a:gd name="T21" fmla="*/ 789 h 1656"/>
                  <a:gd name="T22" fmla="*/ 223 w 1624"/>
                  <a:gd name="T23" fmla="*/ 786 h 1656"/>
                  <a:gd name="T24" fmla="*/ 220 w 1624"/>
                  <a:gd name="T25" fmla="*/ 783 h 1656"/>
                  <a:gd name="T26" fmla="*/ 214 w 1624"/>
                  <a:gd name="T27" fmla="*/ 779 h 1656"/>
                  <a:gd name="T28" fmla="*/ 205 w 1624"/>
                  <a:gd name="T29" fmla="*/ 751 h 1656"/>
                  <a:gd name="T30" fmla="*/ 207 w 1624"/>
                  <a:gd name="T31" fmla="*/ 747 h 1656"/>
                  <a:gd name="T32" fmla="*/ 209 w 1624"/>
                  <a:gd name="T33" fmla="*/ 743 h 1656"/>
                  <a:gd name="T34" fmla="*/ 212 w 1624"/>
                  <a:gd name="T35" fmla="*/ 737 h 1656"/>
                  <a:gd name="T36" fmla="*/ 226 w 1624"/>
                  <a:gd name="T37" fmla="*/ 698 h 1656"/>
                  <a:gd name="T38" fmla="*/ 228 w 1624"/>
                  <a:gd name="T39" fmla="*/ 689 h 1656"/>
                  <a:gd name="T40" fmla="*/ 229 w 1624"/>
                  <a:gd name="T41" fmla="*/ 681 h 1656"/>
                  <a:gd name="T42" fmla="*/ 230 w 1624"/>
                  <a:gd name="T43" fmla="*/ 673 h 1656"/>
                  <a:gd name="T44" fmla="*/ 229 w 1624"/>
                  <a:gd name="T45" fmla="*/ 664 h 1656"/>
                  <a:gd name="T46" fmla="*/ 228 w 1624"/>
                  <a:gd name="T47" fmla="*/ 655 h 1656"/>
                  <a:gd name="T48" fmla="*/ 226 w 1624"/>
                  <a:gd name="T49" fmla="*/ 646 h 1656"/>
                  <a:gd name="T50" fmla="*/ 224 w 1624"/>
                  <a:gd name="T51" fmla="*/ 639 h 1656"/>
                  <a:gd name="T52" fmla="*/ 221 w 1624"/>
                  <a:gd name="T53" fmla="*/ 630 h 1656"/>
                  <a:gd name="T54" fmla="*/ 216 w 1624"/>
                  <a:gd name="T55" fmla="*/ 620 h 1656"/>
                  <a:gd name="T56" fmla="*/ 211 w 1624"/>
                  <a:gd name="T57" fmla="*/ 612 h 1656"/>
                  <a:gd name="T58" fmla="*/ 207 w 1624"/>
                  <a:gd name="T59" fmla="*/ 606 h 1656"/>
                  <a:gd name="T60" fmla="*/ 177 w 1624"/>
                  <a:gd name="T61" fmla="*/ 574 h 1656"/>
                  <a:gd name="T62" fmla="*/ 173 w 1624"/>
                  <a:gd name="T63" fmla="*/ 571 h 1656"/>
                  <a:gd name="T64" fmla="*/ 168 w 1624"/>
                  <a:gd name="T65" fmla="*/ 567 h 1656"/>
                  <a:gd name="T66" fmla="*/ 164 w 1624"/>
                  <a:gd name="T67" fmla="*/ 565 h 1656"/>
                  <a:gd name="T68" fmla="*/ 158 w 1624"/>
                  <a:gd name="T69" fmla="*/ 536 h 1656"/>
                  <a:gd name="T70" fmla="*/ 161 w 1624"/>
                  <a:gd name="T71" fmla="*/ 532 h 1656"/>
                  <a:gd name="T72" fmla="*/ 164 w 1624"/>
                  <a:gd name="T73" fmla="*/ 529 h 1656"/>
                  <a:gd name="T74" fmla="*/ 167 w 1624"/>
                  <a:gd name="T75" fmla="*/ 525 h 1656"/>
                  <a:gd name="T76" fmla="*/ 183 w 1624"/>
                  <a:gd name="T77" fmla="*/ 494 h 1656"/>
                  <a:gd name="T78" fmla="*/ 186 w 1624"/>
                  <a:gd name="T79" fmla="*/ 488 h 1656"/>
                  <a:gd name="T80" fmla="*/ 187 w 1624"/>
                  <a:gd name="T81" fmla="*/ 482 h 1656"/>
                  <a:gd name="T82" fmla="*/ 187 w 1624"/>
                  <a:gd name="T83" fmla="*/ 477 h 1656"/>
                  <a:gd name="T84" fmla="*/ 188 w 1624"/>
                  <a:gd name="T85" fmla="*/ 472 h 1656"/>
                  <a:gd name="T86" fmla="*/ 188 w 1624"/>
                  <a:gd name="T87" fmla="*/ 465 h 1656"/>
                  <a:gd name="T88" fmla="*/ 187 w 1624"/>
                  <a:gd name="T89" fmla="*/ 459 h 1656"/>
                  <a:gd name="T90" fmla="*/ 185 w 1624"/>
                  <a:gd name="T91" fmla="*/ 451 h 1656"/>
                  <a:gd name="T92" fmla="*/ 182 w 1624"/>
                  <a:gd name="T93" fmla="*/ 444 h 1656"/>
                  <a:gd name="T94" fmla="*/ 179 w 1624"/>
                  <a:gd name="T95" fmla="*/ 437 h 1656"/>
                  <a:gd name="T96" fmla="*/ 175 w 1624"/>
                  <a:gd name="T97" fmla="*/ 430 h 1656"/>
                  <a:gd name="T98" fmla="*/ 175 w 1624"/>
                  <a:gd name="T99" fmla="*/ 387 h 1656"/>
                  <a:gd name="T100" fmla="*/ 189 w 1624"/>
                  <a:gd name="T101" fmla="*/ 373 h 1656"/>
                  <a:gd name="T102" fmla="*/ 201 w 1624"/>
                  <a:gd name="T103" fmla="*/ 357 h 1656"/>
                  <a:gd name="T104" fmla="*/ 211 w 1624"/>
                  <a:gd name="T105" fmla="*/ 341 h 1656"/>
                  <a:gd name="T106" fmla="*/ 219 w 1624"/>
                  <a:gd name="T107" fmla="*/ 324 h 1656"/>
                  <a:gd name="T108" fmla="*/ 226 w 1624"/>
                  <a:gd name="T109" fmla="*/ 306 h 1656"/>
                  <a:gd name="T110" fmla="*/ 231 w 1624"/>
                  <a:gd name="T111" fmla="*/ 289 h 1656"/>
                  <a:gd name="T112" fmla="*/ 236 w 1624"/>
                  <a:gd name="T113" fmla="*/ 269 h 1656"/>
                  <a:gd name="T114" fmla="*/ 238 w 1624"/>
                  <a:gd name="T115" fmla="*/ 251 h 1656"/>
                  <a:gd name="T116" fmla="*/ 509 w 1624"/>
                  <a:gd name="T117" fmla="*/ 474 h 1656"/>
                  <a:gd name="T118" fmla="*/ 1052 w 1624"/>
                  <a:gd name="T119" fmla="*/ 343 h 1656"/>
                  <a:gd name="T120" fmla="*/ 1284 w 1624"/>
                  <a:gd name="T121" fmla="*/ 355 h 1656"/>
                  <a:gd name="T122" fmla="*/ 1280 w 1624"/>
                  <a:gd name="T123" fmla="*/ 948 h 1656"/>
                  <a:gd name="T124" fmla="*/ 933 w 1624"/>
                  <a:gd name="T125" fmla="*/ 133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4" h="1656">
                    <a:moveTo>
                      <a:pt x="1582" y="121"/>
                    </a:moveTo>
                    <a:cubicBezTo>
                      <a:pt x="1624" y="72"/>
                      <a:pt x="1620" y="29"/>
                      <a:pt x="1594" y="0"/>
                    </a:cubicBezTo>
                    <a:cubicBezTo>
                      <a:pt x="1589" y="1"/>
                      <a:pt x="1584" y="2"/>
                      <a:pt x="1578" y="3"/>
                    </a:cubicBezTo>
                    <a:cubicBezTo>
                      <a:pt x="1547" y="5"/>
                      <a:pt x="1519" y="10"/>
                      <a:pt x="1497" y="21"/>
                    </a:cubicBezTo>
                    <a:cubicBezTo>
                      <a:pt x="1476" y="32"/>
                      <a:pt x="1459" y="47"/>
                      <a:pt x="1449" y="69"/>
                    </a:cubicBezTo>
                    <a:cubicBezTo>
                      <a:pt x="1445" y="78"/>
                      <a:pt x="1435" y="81"/>
                      <a:pt x="1426" y="78"/>
                    </a:cubicBezTo>
                    <a:cubicBezTo>
                      <a:pt x="1384" y="62"/>
                      <a:pt x="1349" y="56"/>
                      <a:pt x="1321" y="61"/>
                    </a:cubicBezTo>
                    <a:cubicBezTo>
                      <a:pt x="1296" y="65"/>
                      <a:pt x="1276" y="78"/>
                      <a:pt x="1263" y="102"/>
                    </a:cubicBezTo>
                    <a:cubicBezTo>
                      <a:pt x="1258" y="109"/>
                      <a:pt x="1250" y="112"/>
                      <a:pt x="1241" y="109"/>
                    </a:cubicBezTo>
                    <a:cubicBezTo>
                      <a:pt x="1218" y="101"/>
                      <a:pt x="1201" y="103"/>
                      <a:pt x="1186" y="109"/>
                    </a:cubicBezTo>
                    <a:cubicBezTo>
                      <a:pt x="1170" y="116"/>
                      <a:pt x="1156" y="130"/>
                      <a:pt x="1142" y="143"/>
                    </a:cubicBezTo>
                    <a:cubicBezTo>
                      <a:pt x="1137" y="148"/>
                      <a:pt x="1129" y="150"/>
                      <a:pt x="1122" y="147"/>
                    </a:cubicBezTo>
                    <a:cubicBezTo>
                      <a:pt x="1086" y="130"/>
                      <a:pt x="1053" y="120"/>
                      <a:pt x="1022" y="120"/>
                    </a:cubicBezTo>
                    <a:cubicBezTo>
                      <a:pt x="993" y="120"/>
                      <a:pt x="966" y="130"/>
                      <a:pt x="941" y="155"/>
                    </a:cubicBezTo>
                    <a:cubicBezTo>
                      <a:pt x="941" y="155"/>
                      <a:pt x="941" y="155"/>
                      <a:pt x="941" y="155"/>
                    </a:cubicBezTo>
                    <a:cubicBezTo>
                      <a:pt x="935" y="161"/>
                      <a:pt x="926" y="162"/>
                      <a:pt x="918" y="157"/>
                    </a:cubicBezTo>
                    <a:cubicBezTo>
                      <a:pt x="890" y="136"/>
                      <a:pt x="861" y="129"/>
                      <a:pt x="834" y="132"/>
                    </a:cubicBezTo>
                    <a:cubicBezTo>
                      <a:pt x="805" y="134"/>
                      <a:pt x="777" y="146"/>
                      <a:pt x="748" y="164"/>
                    </a:cubicBezTo>
                    <a:cubicBezTo>
                      <a:pt x="743" y="167"/>
                      <a:pt x="737" y="169"/>
                      <a:pt x="730" y="166"/>
                    </a:cubicBezTo>
                    <a:cubicBezTo>
                      <a:pt x="700" y="152"/>
                      <a:pt x="671" y="147"/>
                      <a:pt x="644" y="147"/>
                    </a:cubicBezTo>
                    <a:cubicBezTo>
                      <a:pt x="615" y="148"/>
                      <a:pt x="587" y="153"/>
                      <a:pt x="559" y="161"/>
                    </a:cubicBezTo>
                    <a:cubicBezTo>
                      <a:pt x="553" y="164"/>
                      <a:pt x="544" y="162"/>
                      <a:pt x="539" y="156"/>
                    </a:cubicBezTo>
                    <a:cubicBezTo>
                      <a:pt x="523" y="136"/>
                      <a:pt x="498" y="125"/>
                      <a:pt x="469" y="121"/>
                    </a:cubicBezTo>
                    <a:cubicBezTo>
                      <a:pt x="437" y="116"/>
                      <a:pt x="400" y="118"/>
                      <a:pt x="362" y="120"/>
                    </a:cubicBezTo>
                    <a:cubicBezTo>
                      <a:pt x="356" y="120"/>
                      <a:pt x="350" y="118"/>
                      <a:pt x="347" y="113"/>
                    </a:cubicBezTo>
                    <a:cubicBezTo>
                      <a:pt x="331" y="92"/>
                      <a:pt x="311" y="75"/>
                      <a:pt x="288" y="62"/>
                    </a:cubicBezTo>
                    <a:cubicBezTo>
                      <a:pt x="263" y="47"/>
                      <a:pt x="235" y="36"/>
                      <a:pt x="202" y="29"/>
                    </a:cubicBezTo>
                    <a:cubicBezTo>
                      <a:pt x="198" y="28"/>
                      <a:pt x="185" y="22"/>
                      <a:pt x="171" y="16"/>
                    </a:cubicBezTo>
                    <a:cubicBezTo>
                      <a:pt x="75" y="34"/>
                      <a:pt x="37" y="90"/>
                      <a:pt x="80" y="199"/>
                    </a:cubicBezTo>
                    <a:cubicBezTo>
                      <a:pt x="30" y="244"/>
                      <a:pt x="13" y="300"/>
                      <a:pt x="70" y="380"/>
                    </a:cubicBezTo>
                    <a:cubicBezTo>
                      <a:pt x="30" y="436"/>
                      <a:pt x="0" y="492"/>
                      <a:pt x="104" y="557"/>
                    </a:cubicBezTo>
                    <a:cubicBezTo>
                      <a:pt x="29" y="631"/>
                      <a:pt x="22" y="705"/>
                      <a:pt x="111" y="779"/>
                    </a:cubicBezTo>
                    <a:cubicBezTo>
                      <a:pt x="63" y="842"/>
                      <a:pt x="67" y="904"/>
                      <a:pt x="138" y="967"/>
                    </a:cubicBezTo>
                    <a:cubicBezTo>
                      <a:pt x="72" y="1201"/>
                      <a:pt x="204" y="1256"/>
                      <a:pt x="312" y="1209"/>
                    </a:cubicBezTo>
                    <a:cubicBezTo>
                      <a:pt x="312" y="1209"/>
                      <a:pt x="312" y="1209"/>
                      <a:pt x="312" y="1209"/>
                    </a:cubicBezTo>
                    <a:cubicBezTo>
                      <a:pt x="312" y="1208"/>
                      <a:pt x="313" y="1208"/>
                      <a:pt x="313" y="1208"/>
                    </a:cubicBezTo>
                    <a:cubicBezTo>
                      <a:pt x="313" y="1207"/>
                      <a:pt x="313" y="1207"/>
                      <a:pt x="313" y="1206"/>
                    </a:cubicBezTo>
                    <a:cubicBezTo>
                      <a:pt x="313" y="1206"/>
                      <a:pt x="313" y="1206"/>
                      <a:pt x="313" y="1205"/>
                    </a:cubicBezTo>
                    <a:cubicBezTo>
                      <a:pt x="313" y="1204"/>
                      <a:pt x="313" y="1204"/>
                      <a:pt x="313" y="1204"/>
                    </a:cubicBezTo>
                    <a:cubicBezTo>
                      <a:pt x="313" y="1203"/>
                      <a:pt x="313" y="1203"/>
                      <a:pt x="313" y="1202"/>
                    </a:cubicBezTo>
                    <a:cubicBezTo>
                      <a:pt x="313" y="1202"/>
                      <a:pt x="313" y="1202"/>
                      <a:pt x="313" y="1202"/>
                    </a:cubicBezTo>
                    <a:cubicBezTo>
                      <a:pt x="313" y="1201"/>
                      <a:pt x="313" y="1201"/>
                      <a:pt x="313" y="1201"/>
                    </a:cubicBezTo>
                    <a:cubicBezTo>
                      <a:pt x="314" y="1200"/>
                      <a:pt x="314" y="1200"/>
                      <a:pt x="314" y="1200"/>
                    </a:cubicBezTo>
                    <a:cubicBezTo>
                      <a:pt x="314" y="1199"/>
                      <a:pt x="314" y="1199"/>
                      <a:pt x="314" y="1198"/>
                    </a:cubicBezTo>
                    <a:cubicBezTo>
                      <a:pt x="314" y="1198"/>
                      <a:pt x="314" y="1198"/>
                      <a:pt x="314" y="1198"/>
                    </a:cubicBezTo>
                    <a:cubicBezTo>
                      <a:pt x="314" y="1198"/>
                      <a:pt x="314" y="1197"/>
                      <a:pt x="314" y="1197"/>
                    </a:cubicBezTo>
                    <a:cubicBezTo>
                      <a:pt x="314" y="1196"/>
                      <a:pt x="314" y="1196"/>
                      <a:pt x="314" y="1195"/>
                    </a:cubicBezTo>
                    <a:cubicBezTo>
                      <a:pt x="314" y="1195"/>
                      <a:pt x="314" y="1194"/>
                      <a:pt x="314" y="1194"/>
                    </a:cubicBezTo>
                    <a:cubicBezTo>
                      <a:pt x="314" y="1193"/>
                      <a:pt x="314" y="1193"/>
                      <a:pt x="314" y="1192"/>
                    </a:cubicBezTo>
                    <a:cubicBezTo>
                      <a:pt x="315" y="1192"/>
                      <a:pt x="315" y="1191"/>
                      <a:pt x="315" y="1191"/>
                    </a:cubicBezTo>
                    <a:cubicBezTo>
                      <a:pt x="315" y="1191"/>
                      <a:pt x="315" y="1190"/>
                      <a:pt x="315" y="1189"/>
                    </a:cubicBezTo>
                    <a:cubicBezTo>
                      <a:pt x="315" y="1189"/>
                      <a:pt x="315" y="1189"/>
                      <a:pt x="315" y="1189"/>
                    </a:cubicBezTo>
                    <a:cubicBezTo>
                      <a:pt x="315" y="1188"/>
                      <a:pt x="315" y="1188"/>
                      <a:pt x="315" y="1188"/>
                    </a:cubicBezTo>
                    <a:cubicBezTo>
                      <a:pt x="315" y="1188"/>
                      <a:pt x="315" y="1187"/>
                      <a:pt x="315" y="1187"/>
                    </a:cubicBezTo>
                    <a:cubicBezTo>
                      <a:pt x="315" y="1186"/>
                      <a:pt x="315" y="1186"/>
                      <a:pt x="316" y="1185"/>
                    </a:cubicBezTo>
                    <a:cubicBezTo>
                      <a:pt x="316" y="1185"/>
                      <a:pt x="316" y="1185"/>
                      <a:pt x="316" y="1184"/>
                    </a:cubicBezTo>
                    <a:cubicBezTo>
                      <a:pt x="316" y="1183"/>
                      <a:pt x="316" y="1183"/>
                      <a:pt x="316" y="1183"/>
                    </a:cubicBezTo>
                    <a:cubicBezTo>
                      <a:pt x="316" y="1182"/>
                      <a:pt x="316" y="1182"/>
                      <a:pt x="316" y="1182"/>
                    </a:cubicBezTo>
                    <a:cubicBezTo>
                      <a:pt x="316" y="1182"/>
                      <a:pt x="316" y="1182"/>
                      <a:pt x="316" y="1181"/>
                    </a:cubicBezTo>
                    <a:cubicBezTo>
                      <a:pt x="316" y="1181"/>
                      <a:pt x="316" y="1180"/>
                      <a:pt x="316" y="1180"/>
                    </a:cubicBezTo>
                    <a:cubicBezTo>
                      <a:pt x="316" y="1179"/>
                      <a:pt x="316" y="1179"/>
                      <a:pt x="316" y="1179"/>
                    </a:cubicBezTo>
                    <a:cubicBezTo>
                      <a:pt x="316" y="1179"/>
                      <a:pt x="316" y="1179"/>
                      <a:pt x="316" y="1179"/>
                    </a:cubicBezTo>
                    <a:cubicBezTo>
                      <a:pt x="316" y="1177"/>
                      <a:pt x="316" y="1177"/>
                      <a:pt x="316" y="1175"/>
                    </a:cubicBezTo>
                    <a:cubicBezTo>
                      <a:pt x="316" y="1175"/>
                      <a:pt x="316" y="1174"/>
                      <a:pt x="316" y="1173"/>
                    </a:cubicBezTo>
                    <a:cubicBezTo>
                      <a:pt x="316" y="1172"/>
                      <a:pt x="316" y="1172"/>
                      <a:pt x="316" y="1172"/>
                    </a:cubicBezTo>
                    <a:cubicBezTo>
                      <a:pt x="316" y="1172"/>
                      <a:pt x="317" y="1172"/>
                      <a:pt x="317" y="1171"/>
                    </a:cubicBezTo>
                    <a:cubicBezTo>
                      <a:pt x="317" y="1171"/>
                      <a:pt x="317" y="1171"/>
                      <a:pt x="317" y="1170"/>
                    </a:cubicBezTo>
                    <a:cubicBezTo>
                      <a:pt x="317" y="1170"/>
                      <a:pt x="317" y="1169"/>
                      <a:pt x="317" y="1169"/>
                    </a:cubicBezTo>
                    <a:cubicBezTo>
                      <a:pt x="317" y="1169"/>
                      <a:pt x="317" y="1169"/>
                      <a:pt x="317" y="1169"/>
                    </a:cubicBezTo>
                    <a:cubicBezTo>
                      <a:pt x="317" y="1169"/>
                      <a:pt x="317" y="1169"/>
                      <a:pt x="317" y="1168"/>
                    </a:cubicBezTo>
                    <a:cubicBezTo>
                      <a:pt x="317" y="1168"/>
                      <a:pt x="317" y="1167"/>
                      <a:pt x="317" y="1166"/>
                    </a:cubicBezTo>
                    <a:cubicBezTo>
                      <a:pt x="317" y="1166"/>
                      <a:pt x="317" y="1166"/>
                      <a:pt x="317" y="1166"/>
                    </a:cubicBezTo>
                    <a:cubicBezTo>
                      <a:pt x="317" y="1166"/>
                      <a:pt x="317" y="1166"/>
                      <a:pt x="317" y="1166"/>
                    </a:cubicBezTo>
                    <a:cubicBezTo>
                      <a:pt x="317" y="1165"/>
                      <a:pt x="317" y="1165"/>
                      <a:pt x="317" y="1165"/>
                    </a:cubicBezTo>
                    <a:cubicBezTo>
                      <a:pt x="317" y="1164"/>
                      <a:pt x="317" y="1163"/>
                      <a:pt x="317" y="1163"/>
                    </a:cubicBezTo>
                    <a:cubicBezTo>
                      <a:pt x="317" y="1162"/>
                      <a:pt x="317" y="1162"/>
                      <a:pt x="317" y="1162"/>
                    </a:cubicBezTo>
                    <a:cubicBezTo>
                      <a:pt x="317" y="1161"/>
                      <a:pt x="317" y="1160"/>
                      <a:pt x="317" y="1159"/>
                    </a:cubicBezTo>
                    <a:cubicBezTo>
                      <a:pt x="317" y="1159"/>
                      <a:pt x="317" y="1159"/>
                      <a:pt x="317" y="1159"/>
                    </a:cubicBezTo>
                    <a:cubicBezTo>
                      <a:pt x="317" y="1158"/>
                      <a:pt x="317" y="1157"/>
                      <a:pt x="317" y="1156"/>
                    </a:cubicBezTo>
                    <a:cubicBezTo>
                      <a:pt x="317" y="1156"/>
                      <a:pt x="317" y="1156"/>
                      <a:pt x="317" y="1155"/>
                    </a:cubicBezTo>
                    <a:cubicBezTo>
                      <a:pt x="317" y="1154"/>
                      <a:pt x="317" y="1154"/>
                      <a:pt x="317" y="1154"/>
                    </a:cubicBezTo>
                    <a:cubicBezTo>
                      <a:pt x="317" y="1153"/>
                      <a:pt x="317" y="1153"/>
                      <a:pt x="317" y="1153"/>
                    </a:cubicBezTo>
                    <a:cubicBezTo>
                      <a:pt x="317" y="1153"/>
                      <a:pt x="317" y="1153"/>
                      <a:pt x="317" y="1152"/>
                    </a:cubicBezTo>
                    <a:cubicBezTo>
                      <a:pt x="317" y="1151"/>
                      <a:pt x="317" y="1151"/>
                      <a:pt x="317" y="1150"/>
                    </a:cubicBezTo>
                    <a:cubicBezTo>
                      <a:pt x="317" y="1150"/>
                      <a:pt x="317" y="1150"/>
                      <a:pt x="317" y="1150"/>
                    </a:cubicBezTo>
                    <a:cubicBezTo>
                      <a:pt x="317" y="1149"/>
                      <a:pt x="317" y="1148"/>
                      <a:pt x="317" y="1147"/>
                    </a:cubicBezTo>
                    <a:cubicBezTo>
                      <a:pt x="317" y="1147"/>
                      <a:pt x="317" y="1147"/>
                      <a:pt x="317" y="1147"/>
                    </a:cubicBezTo>
                    <a:cubicBezTo>
                      <a:pt x="317" y="1145"/>
                      <a:pt x="317" y="1145"/>
                      <a:pt x="317" y="1144"/>
                    </a:cubicBezTo>
                    <a:cubicBezTo>
                      <a:pt x="317" y="1143"/>
                      <a:pt x="317" y="1143"/>
                      <a:pt x="317" y="1143"/>
                    </a:cubicBezTo>
                    <a:cubicBezTo>
                      <a:pt x="317" y="1142"/>
                      <a:pt x="317" y="1141"/>
                      <a:pt x="317" y="1141"/>
                    </a:cubicBezTo>
                    <a:cubicBezTo>
                      <a:pt x="317" y="1140"/>
                      <a:pt x="317" y="1140"/>
                      <a:pt x="317" y="1140"/>
                    </a:cubicBezTo>
                    <a:cubicBezTo>
                      <a:pt x="317" y="1139"/>
                      <a:pt x="317" y="1139"/>
                      <a:pt x="317" y="1138"/>
                    </a:cubicBezTo>
                    <a:cubicBezTo>
                      <a:pt x="317" y="1138"/>
                      <a:pt x="317" y="1138"/>
                      <a:pt x="317" y="1137"/>
                    </a:cubicBezTo>
                    <a:cubicBezTo>
                      <a:pt x="317" y="1137"/>
                      <a:pt x="317" y="1137"/>
                      <a:pt x="317" y="1136"/>
                    </a:cubicBezTo>
                    <a:cubicBezTo>
                      <a:pt x="317" y="1136"/>
                      <a:pt x="317" y="1135"/>
                      <a:pt x="317" y="1135"/>
                    </a:cubicBezTo>
                    <a:cubicBezTo>
                      <a:pt x="317" y="1135"/>
                      <a:pt x="317" y="1135"/>
                      <a:pt x="317" y="1134"/>
                    </a:cubicBezTo>
                    <a:cubicBezTo>
                      <a:pt x="317" y="1134"/>
                      <a:pt x="317" y="1134"/>
                      <a:pt x="317" y="1134"/>
                    </a:cubicBezTo>
                    <a:cubicBezTo>
                      <a:pt x="317" y="1133"/>
                      <a:pt x="317" y="1132"/>
                      <a:pt x="317" y="1131"/>
                    </a:cubicBezTo>
                    <a:cubicBezTo>
                      <a:pt x="316" y="1130"/>
                      <a:pt x="316" y="1129"/>
                      <a:pt x="316" y="1129"/>
                    </a:cubicBezTo>
                    <a:cubicBezTo>
                      <a:pt x="316" y="1128"/>
                      <a:pt x="316" y="1128"/>
                      <a:pt x="316" y="1128"/>
                    </a:cubicBezTo>
                    <a:cubicBezTo>
                      <a:pt x="316" y="1128"/>
                      <a:pt x="316" y="1127"/>
                      <a:pt x="316" y="1127"/>
                    </a:cubicBezTo>
                    <a:cubicBezTo>
                      <a:pt x="316" y="1127"/>
                      <a:pt x="316" y="1126"/>
                      <a:pt x="316" y="1126"/>
                    </a:cubicBezTo>
                    <a:cubicBezTo>
                      <a:pt x="316" y="1126"/>
                      <a:pt x="316" y="1125"/>
                      <a:pt x="316" y="1125"/>
                    </a:cubicBezTo>
                    <a:cubicBezTo>
                      <a:pt x="316" y="1124"/>
                      <a:pt x="316" y="1124"/>
                      <a:pt x="316" y="1124"/>
                    </a:cubicBezTo>
                    <a:cubicBezTo>
                      <a:pt x="316" y="1124"/>
                      <a:pt x="316" y="1123"/>
                      <a:pt x="316" y="1122"/>
                    </a:cubicBezTo>
                    <a:cubicBezTo>
                      <a:pt x="309" y="1058"/>
                      <a:pt x="280" y="1002"/>
                      <a:pt x="217" y="955"/>
                    </a:cubicBezTo>
                    <a:cubicBezTo>
                      <a:pt x="210" y="949"/>
                      <a:pt x="208" y="939"/>
                      <a:pt x="213" y="931"/>
                    </a:cubicBezTo>
                    <a:cubicBezTo>
                      <a:pt x="236" y="893"/>
                      <a:pt x="249" y="860"/>
                      <a:pt x="249" y="834"/>
                    </a:cubicBezTo>
                    <a:cubicBezTo>
                      <a:pt x="249" y="833"/>
                      <a:pt x="249" y="833"/>
                      <a:pt x="249" y="833"/>
                    </a:cubicBezTo>
                    <a:cubicBezTo>
                      <a:pt x="249" y="833"/>
                      <a:pt x="249" y="833"/>
                      <a:pt x="249" y="833"/>
                    </a:cubicBezTo>
                    <a:cubicBezTo>
                      <a:pt x="248" y="833"/>
                      <a:pt x="248" y="833"/>
                      <a:pt x="248" y="833"/>
                    </a:cubicBezTo>
                    <a:cubicBezTo>
                      <a:pt x="248" y="832"/>
                      <a:pt x="248" y="832"/>
                      <a:pt x="248" y="832"/>
                    </a:cubicBezTo>
                    <a:cubicBezTo>
                      <a:pt x="248" y="832"/>
                      <a:pt x="248" y="832"/>
                      <a:pt x="248" y="832"/>
                    </a:cubicBezTo>
                    <a:cubicBezTo>
                      <a:pt x="248" y="832"/>
                      <a:pt x="248" y="832"/>
                      <a:pt x="248" y="832"/>
                    </a:cubicBezTo>
                    <a:cubicBezTo>
                      <a:pt x="248" y="831"/>
                      <a:pt x="248" y="831"/>
                      <a:pt x="248" y="831"/>
                    </a:cubicBezTo>
                    <a:cubicBezTo>
                      <a:pt x="248" y="831"/>
                      <a:pt x="248" y="831"/>
                      <a:pt x="248" y="831"/>
                    </a:cubicBezTo>
                    <a:cubicBezTo>
                      <a:pt x="248" y="831"/>
                      <a:pt x="248" y="831"/>
                      <a:pt x="248" y="831"/>
                    </a:cubicBezTo>
                    <a:cubicBezTo>
                      <a:pt x="248" y="830"/>
                      <a:pt x="248" y="830"/>
                      <a:pt x="248" y="830"/>
                    </a:cubicBezTo>
                    <a:cubicBezTo>
                      <a:pt x="248" y="830"/>
                      <a:pt x="248" y="830"/>
                      <a:pt x="248" y="830"/>
                    </a:cubicBezTo>
                    <a:cubicBezTo>
                      <a:pt x="248" y="829"/>
                      <a:pt x="248" y="829"/>
                      <a:pt x="248" y="829"/>
                    </a:cubicBezTo>
                    <a:cubicBezTo>
                      <a:pt x="248" y="829"/>
                      <a:pt x="248" y="829"/>
                      <a:pt x="248" y="829"/>
                    </a:cubicBezTo>
                    <a:cubicBezTo>
                      <a:pt x="248" y="829"/>
                      <a:pt x="248" y="829"/>
                      <a:pt x="248" y="829"/>
                    </a:cubicBezTo>
                    <a:cubicBezTo>
                      <a:pt x="248" y="829"/>
                      <a:pt x="248" y="829"/>
                      <a:pt x="248" y="828"/>
                    </a:cubicBezTo>
                    <a:cubicBezTo>
                      <a:pt x="247" y="816"/>
                      <a:pt x="242" y="805"/>
                      <a:pt x="234" y="795"/>
                    </a:cubicBezTo>
                    <a:cubicBezTo>
                      <a:pt x="234" y="795"/>
                      <a:pt x="234" y="795"/>
                      <a:pt x="233" y="795"/>
                    </a:cubicBezTo>
                    <a:cubicBezTo>
                      <a:pt x="233" y="794"/>
                      <a:pt x="233" y="794"/>
                      <a:pt x="233" y="794"/>
                    </a:cubicBezTo>
                    <a:cubicBezTo>
                      <a:pt x="233" y="794"/>
                      <a:pt x="233" y="794"/>
                      <a:pt x="233" y="794"/>
                    </a:cubicBezTo>
                    <a:cubicBezTo>
                      <a:pt x="233" y="794"/>
                      <a:pt x="233" y="794"/>
                      <a:pt x="233" y="793"/>
                    </a:cubicBezTo>
                    <a:cubicBezTo>
                      <a:pt x="233" y="793"/>
                      <a:pt x="233" y="793"/>
                      <a:pt x="232" y="793"/>
                    </a:cubicBezTo>
                    <a:cubicBezTo>
                      <a:pt x="232" y="793"/>
                      <a:pt x="232" y="793"/>
                      <a:pt x="232" y="793"/>
                    </a:cubicBezTo>
                    <a:cubicBezTo>
                      <a:pt x="232" y="793"/>
                      <a:pt x="232" y="793"/>
                      <a:pt x="232" y="793"/>
                    </a:cubicBezTo>
                    <a:cubicBezTo>
                      <a:pt x="231" y="792"/>
                      <a:pt x="231" y="792"/>
                      <a:pt x="231" y="792"/>
                    </a:cubicBezTo>
                    <a:cubicBezTo>
                      <a:pt x="231" y="792"/>
                      <a:pt x="231" y="792"/>
                      <a:pt x="231" y="792"/>
                    </a:cubicBezTo>
                    <a:cubicBezTo>
                      <a:pt x="231" y="792"/>
                      <a:pt x="231" y="792"/>
                      <a:pt x="231" y="792"/>
                    </a:cubicBezTo>
                    <a:cubicBezTo>
                      <a:pt x="230" y="791"/>
                      <a:pt x="230" y="791"/>
                      <a:pt x="230" y="791"/>
                    </a:cubicBezTo>
                    <a:cubicBezTo>
                      <a:pt x="230" y="791"/>
                      <a:pt x="230" y="791"/>
                      <a:pt x="230" y="791"/>
                    </a:cubicBezTo>
                    <a:cubicBezTo>
                      <a:pt x="230" y="790"/>
                      <a:pt x="230" y="790"/>
                      <a:pt x="230" y="790"/>
                    </a:cubicBezTo>
                    <a:cubicBezTo>
                      <a:pt x="230" y="790"/>
                      <a:pt x="229" y="790"/>
                      <a:pt x="229" y="790"/>
                    </a:cubicBezTo>
                    <a:cubicBezTo>
                      <a:pt x="229" y="790"/>
                      <a:pt x="229" y="790"/>
                      <a:pt x="229" y="790"/>
                    </a:cubicBezTo>
                    <a:cubicBezTo>
                      <a:pt x="229" y="790"/>
                      <a:pt x="229" y="790"/>
                      <a:pt x="229" y="790"/>
                    </a:cubicBezTo>
                    <a:cubicBezTo>
                      <a:pt x="228" y="790"/>
                      <a:pt x="228" y="789"/>
                      <a:pt x="228" y="789"/>
                    </a:cubicBezTo>
                    <a:cubicBezTo>
                      <a:pt x="228" y="789"/>
                      <a:pt x="228" y="789"/>
                      <a:pt x="228" y="789"/>
                    </a:cubicBezTo>
                    <a:cubicBezTo>
                      <a:pt x="228" y="789"/>
                      <a:pt x="228" y="789"/>
                      <a:pt x="228" y="789"/>
                    </a:cubicBezTo>
                    <a:cubicBezTo>
                      <a:pt x="228" y="789"/>
                      <a:pt x="228" y="789"/>
                      <a:pt x="228" y="789"/>
                    </a:cubicBezTo>
                    <a:cubicBezTo>
                      <a:pt x="227" y="789"/>
                      <a:pt x="227" y="789"/>
                      <a:pt x="227" y="789"/>
                    </a:cubicBezTo>
                    <a:cubicBezTo>
                      <a:pt x="227" y="788"/>
                      <a:pt x="227" y="788"/>
                      <a:pt x="227" y="788"/>
                    </a:cubicBezTo>
                    <a:cubicBezTo>
                      <a:pt x="227" y="788"/>
                      <a:pt x="227" y="788"/>
                      <a:pt x="226" y="788"/>
                    </a:cubicBezTo>
                    <a:cubicBezTo>
                      <a:pt x="226" y="787"/>
                      <a:pt x="226" y="787"/>
                      <a:pt x="226" y="787"/>
                    </a:cubicBezTo>
                    <a:cubicBezTo>
                      <a:pt x="226" y="787"/>
                      <a:pt x="226" y="787"/>
                      <a:pt x="226" y="787"/>
                    </a:cubicBezTo>
                    <a:cubicBezTo>
                      <a:pt x="226" y="787"/>
                      <a:pt x="226" y="787"/>
                      <a:pt x="225" y="787"/>
                    </a:cubicBezTo>
                    <a:cubicBezTo>
                      <a:pt x="225" y="787"/>
                      <a:pt x="225" y="787"/>
                      <a:pt x="225" y="787"/>
                    </a:cubicBezTo>
                    <a:cubicBezTo>
                      <a:pt x="225" y="787"/>
                      <a:pt x="225" y="787"/>
                      <a:pt x="225" y="786"/>
                    </a:cubicBezTo>
                    <a:cubicBezTo>
                      <a:pt x="225" y="786"/>
                      <a:pt x="225" y="786"/>
                      <a:pt x="225" y="786"/>
                    </a:cubicBezTo>
                    <a:cubicBezTo>
                      <a:pt x="224" y="786"/>
                      <a:pt x="224" y="786"/>
                      <a:pt x="224" y="786"/>
                    </a:cubicBezTo>
                    <a:cubicBezTo>
                      <a:pt x="224" y="786"/>
                      <a:pt x="224" y="786"/>
                      <a:pt x="224" y="786"/>
                    </a:cubicBezTo>
                    <a:cubicBezTo>
                      <a:pt x="223" y="786"/>
                      <a:pt x="223" y="786"/>
                      <a:pt x="223" y="786"/>
                    </a:cubicBezTo>
                    <a:cubicBezTo>
                      <a:pt x="223" y="785"/>
                      <a:pt x="223" y="785"/>
                      <a:pt x="223" y="785"/>
                    </a:cubicBezTo>
                    <a:cubicBezTo>
                      <a:pt x="223" y="785"/>
                      <a:pt x="223" y="785"/>
                      <a:pt x="223" y="785"/>
                    </a:cubicBezTo>
                    <a:cubicBezTo>
                      <a:pt x="223" y="785"/>
                      <a:pt x="223" y="785"/>
                      <a:pt x="223" y="785"/>
                    </a:cubicBezTo>
                    <a:cubicBezTo>
                      <a:pt x="222" y="784"/>
                      <a:pt x="222" y="784"/>
                      <a:pt x="222" y="784"/>
                    </a:cubicBezTo>
                    <a:cubicBezTo>
                      <a:pt x="222" y="784"/>
                      <a:pt x="222" y="784"/>
                      <a:pt x="222" y="784"/>
                    </a:cubicBezTo>
                    <a:cubicBezTo>
                      <a:pt x="222" y="784"/>
                      <a:pt x="222" y="784"/>
                      <a:pt x="222" y="784"/>
                    </a:cubicBezTo>
                    <a:cubicBezTo>
                      <a:pt x="222" y="784"/>
                      <a:pt x="222" y="784"/>
                      <a:pt x="222" y="784"/>
                    </a:cubicBezTo>
                    <a:cubicBezTo>
                      <a:pt x="221" y="784"/>
                      <a:pt x="221" y="784"/>
                      <a:pt x="221" y="784"/>
                    </a:cubicBezTo>
                    <a:cubicBezTo>
                      <a:pt x="221" y="784"/>
                      <a:pt x="221" y="783"/>
                      <a:pt x="221" y="783"/>
                    </a:cubicBezTo>
                    <a:cubicBezTo>
                      <a:pt x="221" y="783"/>
                      <a:pt x="221" y="783"/>
                      <a:pt x="220" y="783"/>
                    </a:cubicBezTo>
                    <a:cubicBezTo>
                      <a:pt x="220" y="783"/>
                      <a:pt x="220" y="783"/>
                      <a:pt x="220" y="783"/>
                    </a:cubicBezTo>
                    <a:cubicBezTo>
                      <a:pt x="220" y="783"/>
                      <a:pt x="220" y="783"/>
                      <a:pt x="220" y="783"/>
                    </a:cubicBezTo>
                    <a:cubicBezTo>
                      <a:pt x="220" y="783"/>
                      <a:pt x="220" y="783"/>
                      <a:pt x="220" y="783"/>
                    </a:cubicBezTo>
                    <a:cubicBezTo>
                      <a:pt x="219" y="783"/>
                      <a:pt x="219" y="782"/>
                      <a:pt x="219" y="782"/>
                    </a:cubicBezTo>
                    <a:cubicBezTo>
                      <a:pt x="219" y="782"/>
                      <a:pt x="219" y="782"/>
                      <a:pt x="219" y="782"/>
                    </a:cubicBezTo>
                    <a:cubicBezTo>
                      <a:pt x="219" y="782"/>
                      <a:pt x="219" y="782"/>
                      <a:pt x="219" y="782"/>
                    </a:cubicBezTo>
                    <a:cubicBezTo>
                      <a:pt x="218" y="781"/>
                      <a:pt x="218" y="781"/>
                      <a:pt x="218" y="781"/>
                    </a:cubicBezTo>
                    <a:cubicBezTo>
                      <a:pt x="218" y="781"/>
                      <a:pt x="218" y="781"/>
                      <a:pt x="217" y="781"/>
                    </a:cubicBezTo>
                    <a:cubicBezTo>
                      <a:pt x="217" y="781"/>
                      <a:pt x="217" y="781"/>
                      <a:pt x="217" y="781"/>
                    </a:cubicBezTo>
                    <a:cubicBezTo>
                      <a:pt x="217" y="781"/>
                      <a:pt x="217" y="781"/>
                      <a:pt x="217" y="781"/>
                    </a:cubicBezTo>
                    <a:cubicBezTo>
                      <a:pt x="217" y="781"/>
                      <a:pt x="217" y="780"/>
                      <a:pt x="216" y="780"/>
                    </a:cubicBezTo>
                    <a:cubicBezTo>
                      <a:pt x="216" y="780"/>
                      <a:pt x="216" y="780"/>
                      <a:pt x="216" y="780"/>
                    </a:cubicBezTo>
                    <a:cubicBezTo>
                      <a:pt x="216" y="780"/>
                      <a:pt x="216" y="780"/>
                      <a:pt x="216" y="780"/>
                    </a:cubicBezTo>
                    <a:cubicBezTo>
                      <a:pt x="215" y="779"/>
                      <a:pt x="215" y="779"/>
                      <a:pt x="215" y="779"/>
                    </a:cubicBezTo>
                    <a:cubicBezTo>
                      <a:pt x="215" y="779"/>
                      <a:pt x="215" y="779"/>
                      <a:pt x="215" y="779"/>
                    </a:cubicBezTo>
                    <a:cubicBezTo>
                      <a:pt x="214" y="779"/>
                      <a:pt x="214" y="779"/>
                      <a:pt x="214" y="779"/>
                    </a:cubicBezTo>
                    <a:cubicBezTo>
                      <a:pt x="214" y="779"/>
                      <a:pt x="214" y="779"/>
                      <a:pt x="214" y="779"/>
                    </a:cubicBezTo>
                    <a:cubicBezTo>
                      <a:pt x="214" y="779"/>
                      <a:pt x="214" y="778"/>
                      <a:pt x="213" y="778"/>
                    </a:cubicBezTo>
                    <a:cubicBezTo>
                      <a:pt x="213" y="778"/>
                      <a:pt x="213" y="778"/>
                      <a:pt x="213" y="778"/>
                    </a:cubicBezTo>
                    <a:cubicBezTo>
                      <a:pt x="213" y="778"/>
                      <a:pt x="212" y="778"/>
                      <a:pt x="212" y="778"/>
                    </a:cubicBezTo>
                    <a:cubicBezTo>
                      <a:pt x="212" y="778"/>
                      <a:pt x="212" y="778"/>
                      <a:pt x="212" y="778"/>
                    </a:cubicBezTo>
                    <a:cubicBezTo>
                      <a:pt x="212" y="778"/>
                      <a:pt x="212" y="778"/>
                      <a:pt x="211" y="778"/>
                    </a:cubicBezTo>
                    <a:cubicBezTo>
                      <a:pt x="211" y="777"/>
                      <a:pt x="211" y="777"/>
                      <a:pt x="211" y="777"/>
                    </a:cubicBezTo>
                    <a:cubicBezTo>
                      <a:pt x="211" y="777"/>
                      <a:pt x="211" y="777"/>
                      <a:pt x="211" y="777"/>
                    </a:cubicBezTo>
                    <a:cubicBezTo>
                      <a:pt x="202" y="772"/>
                      <a:pt x="199" y="761"/>
                      <a:pt x="204" y="752"/>
                    </a:cubicBezTo>
                    <a:cubicBezTo>
                      <a:pt x="204" y="752"/>
                      <a:pt x="204" y="752"/>
                      <a:pt x="204" y="752"/>
                    </a:cubicBezTo>
                    <a:cubicBezTo>
                      <a:pt x="204" y="752"/>
                      <a:pt x="204" y="752"/>
                      <a:pt x="204" y="752"/>
                    </a:cubicBezTo>
                    <a:cubicBezTo>
                      <a:pt x="204" y="752"/>
                      <a:pt x="204" y="752"/>
                      <a:pt x="204" y="751"/>
                    </a:cubicBezTo>
                    <a:cubicBezTo>
                      <a:pt x="205" y="751"/>
                      <a:pt x="205" y="751"/>
                      <a:pt x="205" y="751"/>
                    </a:cubicBezTo>
                    <a:cubicBezTo>
                      <a:pt x="205" y="751"/>
                      <a:pt x="205" y="751"/>
                      <a:pt x="205" y="751"/>
                    </a:cubicBezTo>
                    <a:cubicBezTo>
                      <a:pt x="205" y="751"/>
                      <a:pt x="205" y="751"/>
                      <a:pt x="205" y="751"/>
                    </a:cubicBezTo>
                    <a:cubicBezTo>
                      <a:pt x="205" y="751"/>
                      <a:pt x="205" y="751"/>
                      <a:pt x="205" y="750"/>
                    </a:cubicBezTo>
                    <a:cubicBezTo>
                      <a:pt x="205" y="750"/>
                      <a:pt x="205" y="750"/>
                      <a:pt x="205" y="750"/>
                    </a:cubicBezTo>
                    <a:cubicBezTo>
                      <a:pt x="205" y="750"/>
                      <a:pt x="205" y="750"/>
                      <a:pt x="205" y="750"/>
                    </a:cubicBezTo>
                    <a:cubicBezTo>
                      <a:pt x="205" y="749"/>
                      <a:pt x="205" y="749"/>
                      <a:pt x="205" y="749"/>
                    </a:cubicBezTo>
                    <a:cubicBezTo>
                      <a:pt x="206" y="749"/>
                      <a:pt x="206" y="749"/>
                      <a:pt x="206" y="749"/>
                    </a:cubicBezTo>
                    <a:cubicBezTo>
                      <a:pt x="206" y="749"/>
                      <a:pt x="206" y="749"/>
                      <a:pt x="206" y="749"/>
                    </a:cubicBezTo>
                    <a:cubicBezTo>
                      <a:pt x="206" y="748"/>
                      <a:pt x="206" y="748"/>
                      <a:pt x="206" y="748"/>
                    </a:cubicBezTo>
                    <a:cubicBezTo>
                      <a:pt x="206" y="748"/>
                      <a:pt x="206" y="748"/>
                      <a:pt x="206" y="748"/>
                    </a:cubicBezTo>
                    <a:cubicBezTo>
                      <a:pt x="207" y="748"/>
                      <a:pt x="207" y="748"/>
                      <a:pt x="207" y="748"/>
                    </a:cubicBezTo>
                    <a:cubicBezTo>
                      <a:pt x="207" y="748"/>
                      <a:pt x="207" y="748"/>
                      <a:pt x="207" y="748"/>
                    </a:cubicBezTo>
                    <a:cubicBezTo>
                      <a:pt x="207" y="747"/>
                      <a:pt x="207" y="747"/>
                      <a:pt x="207" y="747"/>
                    </a:cubicBezTo>
                    <a:cubicBezTo>
                      <a:pt x="207" y="747"/>
                      <a:pt x="207" y="747"/>
                      <a:pt x="207" y="747"/>
                    </a:cubicBezTo>
                    <a:cubicBezTo>
                      <a:pt x="207" y="747"/>
                      <a:pt x="207" y="747"/>
                      <a:pt x="207" y="747"/>
                    </a:cubicBezTo>
                    <a:cubicBezTo>
                      <a:pt x="207" y="746"/>
                      <a:pt x="207" y="746"/>
                      <a:pt x="207" y="746"/>
                    </a:cubicBezTo>
                    <a:cubicBezTo>
                      <a:pt x="207" y="746"/>
                      <a:pt x="207" y="746"/>
                      <a:pt x="207" y="746"/>
                    </a:cubicBezTo>
                    <a:cubicBezTo>
                      <a:pt x="208" y="746"/>
                      <a:pt x="208" y="746"/>
                      <a:pt x="208" y="746"/>
                    </a:cubicBezTo>
                    <a:cubicBezTo>
                      <a:pt x="208" y="745"/>
                      <a:pt x="208" y="745"/>
                      <a:pt x="208" y="745"/>
                    </a:cubicBezTo>
                    <a:cubicBezTo>
                      <a:pt x="208" y="745"/>
                      <a:pt x="208" y="745"/>
                      <a:pt x="208" y="745"/>
                    </a:cubicBezTo>
                    <a:cubicBezTo>
                      <a:pt x="208" y="745"/>
                      <a:pt x="208" y="745"/>
                      <a:pt x="208" y="745"/>
                    </a:cubicBezTo>
                    <a:cubicBezTo>
                      <a:pt x="208" y="745"/>
                      <a:pt x="208" y="745"/>
                      <a:pt x="208" y="745"/>
                    </a:cubicBezTo>
                    <a:cubicBezTo>
                      <a:pt x="208" y="744"/>
                      <a:pt x="208" y="744"/>
                      <a:pt x="208" y="744"/>
                    </a:cubicBezTo>
                    <a:cubicBezTo>
                      <a:pt x="208" y="744"/>
                      <a:pt x="208" y="744"/>
                      <a:pt x="209" y="744"/>
                    </a:cubicBezTo>
                    <a:cubicBezTo>
                      <a:pt x="209" y="744"/>
                      <a:pt x="209" y="744"/>
                      <a:pt x="209" y="743"/>
                    </a:cubicBezTo>
                    <a:cubicBezTo>
                      <a:pt x="209" y="743"/>
                      <a:pt x="209" y="743"/>
                      <a:pt x="209" y="743"/>
                    </a:cubicBezTo>
                    <a:cubicBezTo>
                      <a:pt x="209" y="743"/>
                      <a:pt x="209" y="743"/>
                      <a:pt x="209" y="743"/>
                    </a:cubicBezTo>
                    <a:cubicBezTo>
                      <a:pt x="209" y="743"/>
                      <a:pt x="209" y="743"/>
                      <a:pt x="210" y="742"/>
                    </a:cubicBezTo>
                    <a:cubicBezTo>
                      <a:pt x="210" y="742"/>
                      <a:pt x="210" y="742"/>
                      <a:pt x="210" y="742"/>
                    </a:cubicBezTo>
                    <a:cubicBezTo>
                      <a:pt x="210" y="742"/>
                      <a:pt x="210" y="742"/>
                      <a:pt x="210" y="742"/>
                    </a:cubicBezTo>
                    <a:cubicBezTo>
                      <a:pt x="210" y="741"/>
                      <a:pt x="211" y="740"/>
                      <a:pt x="211" y="740"/>
                    </a:cubicBezTo>
                    <a:cubicBezTo>
                      <a:pt x="211" y="740"/>
                      <a:pt x="211" y="740"/>
                      <a:pt x="211" y="739"/>
                    </a:cubicBezTo>
                    <a:cubicBezTo>
                      <a:pt x="211" y="739"/>
                      <a:pt x="211" y="739"/>
                      <a:pt x="211" y="739"/>
                    </a:cubicBezTo>
                    <a:cubicBezTo>
                      <a:pt x="211" y="739"/>
                      <a:pt x="211" y="739"/>
                      <a:pt x="211" y="739"/>
                    </a:cubicBezTo>
                    <a:cubicBezTo>
                      <a:pt x="211" y="739"/>
                      <a:pt x="211" y="739"/>
                      <a:pt x="211" y="738"/>
                    </a:cubicBezTo>
                    <a:cubicBezTo>
                      <a:pt x="211" y="738"/>
                      <a:pt x="211" y="738"/>
                      <a:pt x="212" y="738"/>
                    </a:cubicBezTo>
                    <a:cubicBezTo>
                      <a:pt x="212" y="738"/>
                      <a:pt x="212" y="738"/>
                      <a:pt x="212" y="738"/>
                    </a:cubicBezTo>
                    <a:cubicBezTo>
                      <a:pt x="212" y="737"/>
                      <a:pt x="212" y="737"/>
                      <a:pt x="212" y="737"/>
                    </a:cubicBezTo>
                    <a:cubicBezTo>
                      <a:pt x="212" y="737"/>
                      <a:pt x="212" y="737"/>
                      <a:pt x="212" y="737"/>
                    </a:cubicBezTo>
                    <a:cubicBezTo>
                      <a:pt x="212" y="737"/>
                      <a:pt x="212" y="737"/>
                      <a:pt x="212" y="737"/>
                    </a:cubicBezTo>
                    <a:cubicBezTo>
                      <a:pt x="213" y="737"/>
                      <a:pt x="213" y="737"/>
                      <a:pt x="213" y="736"/>
                    </a:cubicBezTo>
                    <a:cubicBezTo>
                      <a:pt x="213" y="736"/>
                      <a:pt x="213" y="736"/>
                      <a:pt x="213" y="736"/>
                    </a:cubicBezTo>
                    <a:cubicBezTo>
                      <a:pt x="213" y="736"/>
                      <a:pt x="213" y="736"/>
                      <a:pt x="213" y="736"/>
                    </a:cubicBezTo>
                    <a:cubicBezTo>
                      <a:pt x="213" y="736"/>
                      <a:pt x="213" y="736"/>
                      <a:pt x="213" y="735"/>
                    </a:cubicBezTo>
                    <a:cubicBezTo>
                      <a:pt x="213" y="735"/>
                      <a:pt x="213" y="735"/>
                      <a:pt x="213" y="735"/>
                    </a:cubicBezTo>
                    <a:cubicBezTo>
                      <a:pt x="213" y="735"/>
                      <a:pt x="213" y="735"/>
                      <a:pt x="213" y="735"/>
                    </a:cubicBezTo>
                    <a:cubicBezTo>
                      <a:pt x="213" y="734"/>
                      <a:pt x="213" y="734"/>
                      <a:pt x="213" y="734"/>
                    </a:cubicBezTo>
                    <a:cubicBezTo>
                      <a:pt x="219" y="723"/>
                      <a:pt x="223" y="713"/>
                      <a:pt x="225" y="702"/>
                    </a:cubicBezTo>
                    <a:cubicBezTo>
                      <a:pt x="225" y="702"/>
                      <a:pt x="225" y="702"/>
                      <a:pt x="225" y="702"/>
                    </a:cubicBezTo>
                    <a:cubicBezTo>
                      <a:pt x="225" y="701"/>
                      <a:pt x="226" y="701"/>
                      <a:pt x="226" y="701"/>
                    </a:cubicBezTo>
                    <a:cubicBezTo>
                      <a:pt x="226" y="701"/>
                      <a:pt x="226" y="700"/>
                      <a:pt x="226" y="699"/>
                    </a:cubicBezTo>
                    <a:cubicBezTo>
                      <a:pt x="226" y="699"/>
                      <a:pt x="226" y="699"/>
                      <a:pt x="226" y="698"/>
                    </a:cubicBezTo>
                    <a:cubicBezTo>
                      <a:pt x="226" y="698"/>
                      <a:pt x="226" y="698"/>
                      <a:pt x="226" y="698"/>
                    </a:cubicBezTo>
                    <a:cubicBezTo>
                      <a:pt x="226" y="697"/>
                      <a:pt x="226" y="697"/>
                      <a:pt x="226" y="697"/>
                    </a:cubicBezTo>
                    <a:cubicBezTo>
                      <a:pt x="226" y="697"/>
                      <a:pt x="226" y="697"/>
                      <a:pt x="227" y="696"/>
                    </a:cubicBezTo>
                    <a:cubicBezTo>
                      <a:pt x="227" y="696"/>
                      <a:pt x="227" y="696"/>
                      <a:pt x="227" y="696"/>
                    </a:cubicBezTo>
                    <a:cubicBezTo>
                      <a:pt x="227" y="695"/>
                      <a:pt x="227" y="695"/>
                      <a:pt x="227" y="695"/>
                    </a:cubicBezTo>
                    <a:cubicBezTo>
                      <a:pt x="227" y="695"/>
                      <a:pt x="227" y="695"/>
                      <a:pt x="227" y="695"/>
                    </a:cubicBezTo>
                    <a:cubicBezTo>
                      <a:pt x="227" y="695"/>
                      <a:pt x="227" y="694"/>
                      <a:pt x="227" y="694"/>
                    </a:cubicBezTo>
                    <a:cubicBezTo>
                      <a:pt x="227" y="694"/>
                      <a:pt x="227" y="694"/>
                      <a:pt x="227" y="693"/>
                    </a:cubicBezTo>
                    <a:cubicBezTo>
                      <a:pt x="227" y="693"/>
                      <a:pt x="227" y="693"/>
                      <a:pt x="227" y="693"/>
                    </a:cubicBezTo>
                    <a:cubicBezTo>
                      <a:pt x="228" y="693"/>
                      <a:pt x="228" y="692"/>
                      <a:pt x="228" y="692"/>
                    </a:cubicBezTo>
                    <a:cubicBezTo>
                      <a:pt x="228" y="692"/>
                      <a:pt x="228" y="692"/>
                      <a:pt x="228" y="691"/>
                    </a:cubicBezTo>
                    <a:cubicBezTo>
                      <a:pt x="228" y="691"/>
                      <a:pt x="228" y="690"/>
                      <a:pt x="228" y="690"/>
                    </a:cubicBezTo>
                    <a:cubicBezTo>
                      <a:pt x="228" y="690"/>
                      <a:pt x="228" y="690"/>
                      <a:pt x="228" y="689"/>
                    </a:cubicBezTo>
                    <a:cubicBezTo>
                      <a:pt x="228" y="689"/>
                      <a:pt x="228" y="689"/>
                      <a:pt x="228" y="689"/>
                    </a:cubicBezTo>
                    <a:cubicBezTo>
                      <a:pt x="228" y="688"/>
                      <a:pt x="228" y="688"/>
                      <a:pt x="228" y="688"/>
                    </a:cubicBezTo>
                    <a:cubicBezTo>
                      <a:pt x="228" y="687"/>
                      <a:pt x="228" y="687"/>
                      <a:pt x="228" y="687"/>
                    </a:cubicBezTo>
                    <a:cubicBezTo>
                      <a:pt x="228" y="687"/>
                      <a:pt x="228" y="687"/>
                      <a:pt x="228" y="687"/>
                    </a:cubicBezTo>
                    <a:cubicBezTo>
                      <a:pt x="228" y="686"/>
                      <a:pt x="228" y="686"/>
                      <a:pt x="228" y="686"/>
                    </a:cubicBezTo>
                    <a:cubicBezTo>
                      <a:pt x="228" y="686"/>
                      <a:pt x="228" y="686"/>
                      <a:pt x="229" y="686"/>
                    </a:cubicBezTo>
                    <a:cubicBezTo>
                      <a:pt x="229" y="685"/>
                      <a:pt x="229" y="685"/>
                      <a:pt x="229" y="685"/>
                    </a:cubicBezTo>
                    <a:cubicBezTo>
                      <a:pt x="229" y="685"/>
                      <a:pt x="229" y="684"/>
                      <a:pt x="229" y="684"/>
                    </a:cubicBezTo>
                    <a:cubicBezTo>
                      <a:pt x="229" y="684"/>
                      <a:pt x="229" y="683"/>
                      <a:pt x="229" y="683"/>
                    </a:cubicBezTo>
                    <a:cubicBezTo>
                      <a:pt x="229" y="683"/>
                      <a:pt x="229" y="683"/>
                      <a:pt x="229" y="683"/>
                    </a:cubicBezTo>
                    <a:cubicBezTo>
                      <a:pt x="229" y="682"/>
                      <a:pt x="229" y="682"/>
                      <a:pt x="229" y="682"/>
                    </a:cubicBezTo>
                    <a:cubicBezTo>
                      <a:pt x="229" y="682"/>
                      <a:pt x="229" y="682"/>
                      <a:pt x="229" y="681"/>
                    </a:cubicBezTo>
                    <a:cubicBezTo>
                      <a:pt x="229" y="681"/>
                      <a:pt x="229" y="681"/>
                      <a:pt x="229" y="681"/>
                    </a:cubicBezTo>
                    <a:cubicBezTo>
                      <a:pt x="229" y="680"/>
                      <a:pt x="229" y="680"/>
                      <a:pt x="229" y="680"/>
                    </a:cubicBezTo>
                    <a:cubicBezTo>
                      <a:pt x="229" y="680"/>
                      <a:pt x="229" y="679"/>
                      <a:pt x="229" y="679"/>
                    </a:cubicBezTo>
                    <a:cubicBezTo>
                      <a:pt x="229" y="679"/>
                      <a:pt x="229" y="679"/>
                      <a:pt x="229" y="679"/>
                    </a:cubicBezTo>
                    <a:cubicBezTo>
                      <a:pt x="229" y="679"/>
                      <a:pt x="229" y="678"/>
                      <a:pt x="229" y="678"/>
                    </a:cubicBezTo>
                    <a:cubicBezTo>
                      <a:pt x="229" y="678"/>
                      <a:pt x="229" y="678"/>
                      <a:pt x="229" y="678"/>
                    </a:cubicBezTo>
                    <a:cubicBezTo>
                      <a:pt x="229" y="677"/>
                      <a:pt x="230" y="677"/>
                      <a:pt x="230" y="677"/>
                    </a:cubicBezTo>
                    <a:cubicBezTo>
                      <a:pt x="230" y="677"/>
                      <a:pt x="230" y="677"/>
                      <a:pt x="230" y="677"/>
                    </a:cubicBezTo>
                    <a:cubicBezTo>
                      <a:pt x="230" y="676"/>
                      <a:pt x="230" y="676"/>
                      <a:pt x="230" y="676"/>
                    </a:cubicBezTo>
                    <a:cubicBezTo>
                      <a:pt x="230" y="676"/>
                      <a:pt x="230" y="676"/>
                      <a:pt x="230" y="675"/>
                    </a:cubicBezTo>
                    <a:cubicBezTo>
                      <a:pt x="230" y="675"/>
                      <a:pt x="230" y="675"/>
                      <a:pt x="230" y="675"/>
                    </a:cubicBezTo>
                    <a:cubicBezTo>
                      <a:pt x="230" y="675"/>
                      <a:pt x="230" y="675"/>
                      <a:pt x="230" y="674"/>
                    </a:cubicBezTo>
                    <a:cubicBezTo>
                      <a:pt x="230" y="674"/>
                      <a:pt x="230" y="674"/>
                      <a:pt x="230" y="674"/>
                    </a:cubicBezTo>
                    <a:cubicBezTo>
                      <a:pt x="230" y="674"/>
                      <a:pt x="230" y="673"/>
                      <a:pt x="230" y="673"/>
                    </a:cubicBezTo>
                    <a:cubicBezTo>
                      <a:pt x="230" y="673"/>
                      <a:pt x="230" y="672"/>
                      <a:pt x="230" y="672"/>
                    </a:cubicBezTo>
                    <a:cubicBezTo>
                      <a:pt x="230" y="672"/>
                      <a:pt x="230" y="672"/>
                      <a:pt x="230" y="671"/>
                    </a:cubicBezTo>
                    <a:cubicBezTo>
                      <a:pt x="230" y="671"/>
                      <a:pt x="230" y="670"/>
                      <a:pt x="230" y="670"/>
                    </a:cubicBezTo>
                    <a:cubicBezTo>
                      <a:pt x="230" y="670"/>
                      <a:pt x="230" y="670"/>
                      <a:pt x="230" y="669"/>
                    </a:cubicBezTo>
                    <a:cubicBezTo>
                      <a:pt x="230" y="669"/>
                      <a:pt x="230" y="669"/>
                      <a:pt x="230" y="669"/>
                    </a:cubicBezTo>
                    <a:cubicBezTo>
                      <a:pt x="230" y="668"/>
                      <a:pt x="230" y="668"/>
                      <a:pt x="230" y="668"/>
                    </a:cubicBezTo>
                    <a:cubicBezTo>
                      <a:pt x="230" y="668"/>
                      <a:pt x="230" y="668"/>
                      <a:pt x="230" y="668"/>
                    </a:cubicBezTo>
                    <a:cubicBezTo>
                      <a:pt x="230" y="668"/>
                      <a:pt x="230" y="667"/>
                      <a:pt x="230" y="667"/>
                    </a:cubicBezTo>
                    <a:cubicBezTo>
                      <a:pt x="230" y="667"/>
                      <a:pt x="230" y="667"/>
                      <a:pt x="230" y="667"/>
                    </a:cubicBezTo>
                    <a:cubicBezTo>
                      <a:pt x="230" y="666"/>
                      <a:pt x="230" y="666"/>
                      <a:pt x="230" y="666"/>
                    </a:cubicBezTo>
                    <a:cubicBezTo>
                      <a:pt x="230" y="666"/>
                      <a:pt x="230" y="666"/>
                      <a:pt x="230" y="665"/>
                    </a:cubicBezTo>
                    <a:cubicBezTo>
                      <a:pt x="230" y="665"/>
                      <a:pt x="229" y="665"/>
                      <a:pt x="229" y="665"/>
                    </a:cubicBezTo>
                    <a:cubicBezTo>
                      <a:pt x="229" y="664"/>
                      <a:pt x="229" y="664"/>
                      <a:pt x="229" y="664"/>
                    </a:cubicBezTo>
                    <a:cubicBezTo>
                      <a:pt x="229" y="663"/>
                      <a:pt x="229" y="663"/>
                      <a:pt x="229" y="663"/>
                    </a:cubicBezTo>
                    <a:cubicBezTo>
                      <a:pt x="229" y="663"/>
                      <a:pt x="229" y="662"/>
                      <a:pt x="229" y="662"/>
                    </a:cubicBezTo>
                    <a:cubicBezTo>
                      <a:pt x="229" y="662"/>
                      <a:pt x="229" y="662"/>
                      <a:pt x="229" y="662"/>
                    </a:cubicBezTo>
                    <a:cubicBezTo>
                      <a:pt x="229" y="662"/>
                      <a:pt x="229" y="662"/>
                      <a:pt x="229" y="661"/>
                    </a:cubicBezTo>
                    <a:cubicBezTo>
                      <a:pt x="229" y="661"/>
                      <a:pt x="229" y="661"/>
                      <a:pt x="229" y="661"/>
                    </a:cubicBezTo>
                    <a:cubicBezTo>
                      <a:pt x="229" y="660"/>
                      <a:pt x="229" y="660"/>
                      <a:pt x="229" y="660"/>
                    </a:cubicBezTo>
                    <a:cubicBezTo>
                      <a:pt x="229" y="660"/>
                      <a:pt x="229" y="660"/>
                      <a:pt x="229" y="660"/>
                    </a:cubicBezTo>
                    <a:cubicBezTo>
                      <a:pt x="229" y="659"/>
                      <a:pt x="229" y="659"/>
                      <a:pt x="229" y="659"/>
                    </a:cubicBezTo>
                    <a:cubicBezTo>
                      <a:pt x="229" y="659"/>
                      <a:pt x="229" y="659"/>
                      <a:pt x="229" y="659"/>
                    </a:cubicBezTo>
                    <a:cubicBezTo>
                      <a:pt x="229" y="659"/>
                      <a:pt x="229" y="658"/>
                      <a:pt x="229" y="658"/>
                    </a:cubicBezTo>
                    <a:cubicBezTo>
                      <a:pt x="229" y="657"/>
                      <a:pt x="228" y="657"/>
                      <a:pt x="228" y="656"/>
                    </a:cubicBezTo>
                    <a:cubicBezTo>
                      <a:pt x="228" y="656"/>
                      <a:pt x="228" y="656"/>
                      <a:pt x="228" y="656"/>
                    </a:cubicBezTo>
                    <a:cubicBezTo>
                      <a:pt x="228" y="655"/>
                      <a:pt x="228" y="655"/>
                      <a:pt x="228" y="655"/>
                    </a:cubicBezTo>
                    <a:cubicBezTo>
                      <a:pt x="228" y="654"/>
                      <a:pt x="228" y="654"/>
                      <a:pt x="228" y="653"/>
                    </a:cubicBezTo>
                    <a:cubicBezTo>
                      <a:pt x="228" y="653"/>
                      <a:pt x="228" y="653"/>
                      <a:pt x="228" y="653"/>
                    </a:cubicBezTo>
                    <a:cubicBezTo>
                      <a:pt x="228" y="653"/>
                      <a:pt x="228" y="653"/>
                      <a:pt x="228" y="652"/>
                    </a:cubicBezTo>
                    <a:cubicBezTo>
                      <a:pt x="228" y="652"/>
                      <a:pt x="228" y="652"/>
                      <a:pt x="228" y="652"/>
                    </a:cubicBezTo>
                    <a:cubicBezTo>
                      <a:pt x="228" y="651"/>
                      <a:pt x="228" y="651"/>
                      <a:pt x="228" y="651"/>
                    </a:cubicBezTo>
                    <a:cubicBezTo>
                      <a:pt x="228" y="651"/>
                      <a:pt x="228" y="651"/>
                      <a:pt x="228" y="651"/>
                    </a:cubicBezTo>
                    <a:cubicBezTo>
                      <a:pt x="228" y="651"/>
                      <a:pt x="228" y="650"/>
                      <a:pt x="227" y="650"/>
                    </a:cubicBezTo>
                    <a:cubicBezTo>
                      <a:pt x="227" y="650"/>
                      <a:pt x="227" y="650"/>
                      <a:pt x="227" y="650"/>
                    </a:cubicBezTo>
                    <a:cubicBezTo>
                      <a:pt x="227" y="650"/>
                      <a:pt x="227" y="649"/>
                      <a:pt x="227" y="649"/>
                    </a:cubicBezTo>
                    <a:cubicBezTo>
                      <a:pt x="227" y="649"/>
                      <a:pt x="227" y="649"/>
                      <a:pt x="227" y="649"/>
                    </a:cubicBezTo>
                    <a:cubicBezTo>
                      <a:pt x="227" y="648"/>
                      <a:pt x="227" y="648"/>
                      <a:pt x="227" y="648"/>
                    </a:cubicBezTo>
                    <a:cubicBezTo>
                      <a:pt x="227" y="648"/>
                      <a:pt x="227" y="648"/>
                      <a:pt x="227" y="647"/>
                    </a:cubicBezTo>
                    <a:cubicBezTo>
                      <a:pt x="226" y="647"/>
                      <a:pt x="226" y="646"/>
                      <a:pt x="226" y="646"/>
                    </a:cubicBezTo>
                    <a:cubicBezTo>
                      <a:pt x="226" y="646"/>
                      <a:pt x="226" y="646"/>
                      <a:pt x="226" y="646"/>
                    </a:cubicBezTo>
                    <a:cubicBezTo>
                      <a:pt x="226" y="646"/>
                      <a:pt x="226" y="645"/>
                      <a:pt x="226" y="645"/>
                    </a:cubicBezTo>
                    <a:cubicBezTo>
                      <a:pt x="226" y="645"/>
                      <a:pt x="226" y="645"/>
                      <a:pt x="226" y="645"/>
                    </a:cubicBezTo>
                    <a:cubicBezTo>
                      <a:pt x="226" y="644"/>
                      <a:pt x="226" y="644"/>
                      <a:pt x="226" y="644"/>
                    </a:cubicBezTo>
                    <a:cubicBezTo>
                      <a:pt x="226" y="644"/>
                      <a:pt x="226" y="644"/>
                      <a:pt x="226" y="643"/>
                    </a:cubicBezTo>
                    <a:cubicBezTo>
                      <a:pt x="226" y="643"/>
                      <a:pt x="226" y="643"/>
                      <a:pt x="226" y="643"/>
                    </a:cubicBezTo>
                    <a:cubicBezTo>
                      <a:pt x="225" y="643"/>
                      <a:pt x="225" y="642"/>
                      <a:pt x="225" y="642"/>
                    </a:cubicBezTo>
                    <a:cubicBezTo>
                      <a:pt x="225" y="642"/>
                      <a:pt x="225" y="641"/>
                      <a:pt x="225" y="641"/>
                    </a:cubicBezTo>
                    <a:cubicBezTo>
                      <a:pt x="225" y="641"/>
                      <a:pt x="225" y="641"/>
                      <a:pt x="225" y="640"/>
                    </a:cubicBezTo>
                    <a:cubicBezTo>
                      <a:pt x="225" y="640"/>
                      <a:pt x="225" y="640"/>
                      <a:pt x="225" y="640"/>
                    </a:cubicBezTo>
                    <a:cubicBezTo>
                      <a:pt x="225" y="640"/>
                      <a:pt x="225" y="640"/>
                      <a:pt x="225" y="640"/>
                    </a:cubicBezTo>
                    <a:cubicBezTo>
                      <a:pt x="225" y="639"/>
                      <a:pt x="225" y="639"/>
                      <a:pt x="224" y="639"/>
                    </a:cubicBezTo>
                    <a:cubicBezTo>
                      <a:pt x="224" y="639"/>
                      <a:pt x="224" y="639"/>
                      <a:pt x="224" y="639"/>
                    </a:cubicBezTo>
                    <a:cubicBezTo>
                      <a:pt x="224" y="638"/>
                      <a:pt x="224" y="638"/>
                      <a:pt x="224" y="638"/>
                    </a:cubicBezTo>
                    <a:cubicBezTo>
                      <a:pt x="224" y="638"/>
                      <a:pt x="224" y="638"/>
                      <a:pt x="224" y="637"/>
                    </a:cubicBezTo>
                    <a:cubicBezTo>
                      <a:pt x="224" y="637"/>
                      <a:pt x="223" y="636"/>
                      <a:pt x="223" y="636"/>
                    </a:cubicBezTo>
                    <a:cubicBezTo>
                      <a:pt x="223" y="636"/>
                      <a:pt x="223" y="636"/>
                      <a:pt x="223" y="636"/>
                    </a:cubicBezTo>
                    <a:cubicBezTo>
                      <a:pt x="223" y="635"/>
                      <a:pt x="223" y="635"/>
                      <a:pt x="223" y="634"/>
                    </a:cubicBezTo>
                    <a:cubicBezTo>
                      <a:pt x="223" y="634"/>
                      <a:pt x="223" y="634"/>
                      <a:pt x="222" y="634"/>
                    </a:cubicBezTo>
                    <a:cubicBezTo>
                      <a:pt x="222" y="633"/>
                      <a:pt x="222" y="633"/>
                      <a:pt x="222" y="633"/>
                    </a:cubicBezTo>
                    <a:cubicBezTo>
                      <a:pt x="222" y="633"/>
                      <a:pt x="222" y="632"/>
                      <a:pt x="222" y="632"/>
                    </a:cubicBezTo>
                    <a:cubicBezTo>
                      <a:pt x="222" y="632"/>
                      <a:pt x="222" y="632"/>
                      <a:pt x="222" y="632"/>
                    </a:cubicBezTo>
                    <a:cubicBezTo>
                      <a:pt x="222" y="631"/>
                      <a:pt x="222" y="631"/>
                      <a:pt x="222" y="631"/>
                    </a:cubicBezTo>
                    <a:cubicBezTo>
                      <a:pt x="222" y="631"/>
                      <a:pt x="221" y="631"/>
                      <a:pt x="221" y="631"/>
                    </a:cubicBezTo>
                    <a:cubicBezTo>
                      <a:pt x="221" y="630"/>
                      <a:pt x="221" y="630"/>
                      <a:pt x="221" y="630"/>
                    </a:cubicBezTo>
                    <a:cubicBezTo>
                      <a:pt x="221" y="630"/>
                      <a:pt x="221" y="630"/>
                      <a:pt x="221" y="630"/>
                    </a:cubicBezTo>
                    <a:cubicBezTo>
                      <a:pt x="221" y="630"/>
                      <a:pt x="221" y="629"/>
                      <a:pt x="220" y="629"/>
                    </a:cubicBezTo>
                    <a:cubicBezTo>
                      <a:pt x="220" y="629"/>
                      <a:pt x="220" y="629"/>
                      <a:pt x="220" y="629"/>
                    </a:cubicBezTo>
                    <a:cubicBezTo>
                      <a:pt x="220" y="628"/>
                      <a:pt x="220" y="628"/>
                      <a:pt x="220" y="628"/>
                    </a:cubicBezTo>
                    <a:cubicBezTo>
                      <a:pt x="220" y="628"/>
                      <a:pt x="220" y="628"/>
                      <a:pt x="220" y="628"/>
                    </a:cubicBezTo>
                    <a:cubicBezTo>
                      <a:pt x="220" y="628"/>
                      <a:pt x="220" y="628"/>
                      <a:pt x="220" y="627"/>
                    </a:cubicBezTo>
                    <a:cubicBezTo>
                      <a:pt x="220" y="627"/>
                      <a:pt x="220" y="627"/>
                      <a:pt x="220" y="627"/>
                    </a:cubicBezTo>
                    <a:cubicBezTo>
                      <a:pt x="219" y="627"/>
                      <a:pt x="219" y="627"/>
                      <a:pt x="219" y="626"/>
                    </a:cubicBezTo>
                    <a:cubicBezTo>
                      <a:pt x="219" y="626"/>
                      <a:pt x="219" y="625"/>
                      <a:pt x="219" y="625"/>
                    </a:cubicBezTo>
                    <a:cubicBezTo>
                      <a:pt x="219" y="625"/>
                      <a:pt x="219" y="625"/>
                      <a:pt x="219" y="625"/>
                    </a:cubicBezTo>
                    <a:cubicBezTo>
                      <a:pt x="219" y="624"/>
                      <a:pt x="218" y="624"/>
                      <a:pt x="218" y="624"/>
                    </a:cubicBezTo>
                    <a:cubicBezTo>
                      <a:pt x="218" y="624"/>
                      <a:pt x="218" y="624"/>
                      <a:pt x="218" y="623"/>
                    </a:cubicBezTo>
                    <a:cubicBezTo>
                      <a:pt x="217" y="622"/>
                      <a:pt x="217" y="621"/>
                      <a:pt x="216" y="621"/>
                    </a:cubicBezTo>
                    <a:cubicBezTo>
                      <a:pt x="216" y="620"/>
                      <a:pt x="216" y="620"/>
                      <a:pt x="216" y="620"/>
                    </a:cubicBezTo>
                    <a:cubicBezTo>
                      <a:pt x="216" y="620"/>
                      <a:pt x="216" y="620"/>
                      <a:pt x="216" y="619"/>
                    </a:cubicBezTo>
                    <a:cubicBezTo>
                      <a:pt x="216" y="619"/>
                      <a:pt x="216" y="619"/>
                      <a:pt x="216" y="619"/>
                    </a:cubicBezTo>
                    <a:cubicBezTo>
                      <a:pt x="216" y="619"/>
                      <a:pt x="216" y="619"/>
                      <a:pt x="216" y="619"/>
                    </a:cubicBezTo>
                    <a:cubicBezTo>
                      <a:pt x="215" y="619"/>
                      <a:pt x="215" y="618"/>
                      <a:pt x="215" y="618"/>
                    </a:cubicBezTo>
                    <a:cubicBezTo>
                      <a:pt x="215" y="618"/>
                      <a:pt x="215" y="618"/>
                      <a:pt x="214" y="617"/>
                    </a:cubicBezTo>
                    <a:cubicBezTo>
                      <a:pt x="214" y="617"/>
                      <a:pt x="214" y="617"/>
                      <a:pt x="214" y="616"/>
                    </a:cubicBezTo>
                    <a:cubicBezTo>
                      <a:pt x="214" y="616"/>
                      <a:pt x="214" y="616"/>
                      <a:pt x="213" y="615"/>
                    </a:cubicBezTo>
                    <a:cubicBezTo>
                      <a:pt x="213" y="615"/>
                      <a:pt x="213" y="615"/>
                      <a:pt x="213" y="615"/>
                    </a:cubicBezTo>
                    <a:cubicBezTo>
                      <a:pt x="213" y="615"/>
                      <a:pt x="213" y="615"/>
                      <a:pt x="213" y="615"/>
                    </a:cubicBezTo>
                    <a:cubicBezTo>
                      <a:pt x="213" y="614"/>
                      <a:pt x="213" y="614"/>
                      <a:pt x="212" y="614"/>
                    </a:cubicBezTo>
                    <a:cubicBezTo>
                      <a:pt x="212" y="613"/>
                      <a:pt x="212" y="613"/>
                      <a:pt x="212" y="613"/>
                    </a:cubicBezTo>
                    <a:cubicBezTo>
                      <a:pt x="212" y="613"/>
                      <a:pt x="211" y="613"/>
                      <a:pt x="211" y="612"/>
                    </a:cubicBezTo>
                    <a:cubicBezTo>
                      <a:pt x="211" y="612"/>
                      <a:pt x="211" y="612"/>
                      <a:pt x="211" y="612"/>
                    </a:cubicBezTo>
                    <a:cubicBezTo>
                      <a:pt x="211" y="611"/>
                      <a:pt x="211" y="611"/>
                      <a:pt x="211" y="611"/>
                    </a:cubicBezTo>
                    <a:cubicBezTo>
                      <a:pt x="211" y="611"/>
                      <a:pt x="211" y="611"/>
                      <a:pt x="210" y="611"/>
                    </a:cubicBezTo>
                    <a:cubicBezTo>
                      <a:pt x="210" y="610"/>
                      <a:pt x="210" y="610"/>
                      <a:pt x="210" y="610"/>
                    </a:cubicBezTo>
                    <a:cubicBezTo>
                      <a:pt x="210" y="610"/>
                      <a:pt x="210" y="610"/>
                      <a:pt x="210" y="610"/>
                    </a:cubicBezTo>
                    <a:cubicBezTo>
                      <a:pt x="210" y="609"/>
                      <a:pt x="210" y="609"/>
                      <a:pt x="210" y="609"/>
                    </a:cubicBezTo>
                    <a:cubicBezTo>
                      <a:pt x="209" y="609"/>
                      <a:pt x="209" y="609"/>
                      <a:pt x="209" y="609"/>
                    </a:cubicBezTo>
                    <a:cubicBezTo>
                      <a:pt x="209" y="609"/>
                      <a:pt x="209" y="609"/>
                      <a:pt x="209" y="608"/>
                    </a:cubicBezTo>
                    <a:cubicBezTo>
                      <a:pt x="209" y="608"/>
                      <a:pt x="208" y="608"/>
                      <a:pt x="208" y="608"/>
                    </a:cubicBezTo>
                    <a:cubicBezTo>
                      <a:pt x="208" y="607"/>
                      <a:pt x="208" y="607"/>
                      <a:pt x="208" y="607"/>
                    </a:cubicBezTo>
                    <a:cubicBezTo>
                      <a:pt x="208" y="607"/>
                      <a:pt x="208" y="607"/>
                      <a:pt x="208" y="607"/>
                    </a:cubicBezTo>
                    <a:cubicBezTo>
                      <a:pt x="208" y="607"/>
                      <a:pt x="208" y="607"/>
                      <a:pt x="207" y="607"/>
                    </a:cubicBezTo>
                    <a:cubicBezTo>
                      <a:pt x="207" y="606"/>
                      <a:pt x="207" y="606"/>
                      <a:pt x="207" y="606"/>
                    </a:cubicBezTo>
                    <a:cubicBezTo>
                      <a:pt x="207" y="606"/>
                      <a:pt x="207" y="606"/>
                      <a:pt x="207" y="606"/>
                    </a:cubicBezTo>
                    <a:cubicBezTo>
                      <a:pt x="207" y="606"/>
                      <a:pt x="207" y="605"/>
                      <a:pt x="207" y="605"/>
                    </a:cubicBezTo>
                    <a:cubicBezTo>
                      <a:pt x="206" y="605"/>
                      <a:pt x="206" y="605"/>
                      <a:pt x="206" y="604"/>
                    </a:cubicBezTo>
                    <a:cubicBezTo>
                      <a:pt x="205" y="604"/>
                      <a:pt x="205" y="603"/>
                      <a:pt x="205" y="603"/>
                    </a:cubicBezTo>
                    <a:cubicBezTo>
                      <a:pt x="205" y="603"/>
                      <a:pt x="204" y="603"/>
                      <a:pt x="204" y="602"/>
                    </a:cubicBezTo>
                    <a:cubicBezTo>
                      <a:pt x="204" y="602"/>
                      <a:pt x="204" y="602"/>
                      <a:pt x="204" y="602"/>
                    </a:cubicBezTo>
                    <a:cubicBezTo>
                      <a:pt x="204" y="601"/>
                      <a:pt x="204" y="601"/>
                      <a:pt x="204" y="601"/>
                    </a:cubicBezTo>
                    <a:cubicBezTo>
                      <a:pt x="203" y="601"/>
                      <a:pt x="203" y="601"/>
                      <a:pt x="203" y="601"/>
                    </a:cubicBezTo>
                    <a:cubicBezTo>
                      <a:pt x="203" y="601"/>
                      <a:pt x="203" y="601"/>
                      <a:pt x="203" y="600"/>
                    </a:cubicBezTo>
                    <a:cubicBezTo>
                      <a:pt x="203" y="600"/>
                      <a:pt x="203" y="600"/>
                      <a:pt x="202" y="600"/>
                    </a:cubicBezTo>
                    <a:cubicBezTo>
                      <a:pt x="196" y="592"/>
                      <a:pt x="187" y="583"/>
                      <a:pt x="178" y="575"/>
                    </a:cubicBezTo>
                    <a:cubicBezTo>
                      <a:pt x="177" y="575"/>
                      <a:pt x="177" y="575"/>
                      <a:pt x="177" y="575"/>
                    </a:cubicBezTo>
                    <a:cubicBezTo>
                      <a:pt x="177" y="575"/>
                      <a:pt x="177" y="575"/>
                      <a:pt x="177" y="575"/>
                    </a:cubicBezTo>
                    <a:cubicBezTo>
                      <a:pt x="177" y="574"/>
                      <a:pt x="177" y="574"/>
                      <a:pt x="177" y="574"/>
                    </a:cubicBezTo>
                    <a:cubicBezTo>
                      <a:pt x="177" y="574"/>
                      <a:pt x="177" y="574"/>
                      <a:pt x="177" y="574"/>
                    </a:cubicBezTo>
                    <a:cubicBezTo>
                      <a:pt x="177" y="574"/>
                      <a:pt x="177" y="574"/>
                      <a:pt x="176" y="574"/>
                    </a:cubicBezTo>
                    <a:cubicBezTo>
                      <a:pt x="176" y="574"/>
                      <a:pt x="176" y="574"/>
                      <a:pt x="176" y="574"/>
                    </a:cubicBezTo>
                    <a:cubicBezTo>
                      <a:pt x="175" y="573"/>
                      <a:pt x="175" y="573"/>
                      <a:pt x="175" y="573"/>
                    </a:cubicBezTo>
                    <a:cubicBezTo>
                      <a:pt x="175" y="573"/>
                      <a:pt x="175" y="573"/>
                      <a:pt x="175" y="573"/>
                    </a:cubicBezTo>
                    <a:cubicBezTo>
                      <a:pt x="175" y="573"/>
                      <a:pt x="175" y="573"/>
                      <a:pt x="175" y="573"/>
                    </a:cubicBezTo>
                    <a:cubicBezTo>
                      <a:pt x="175" y="573"/>
                      <a:pt x="175" y="573"/>
                      <a:pt x="175" y="572"/>
                    </a:cubicBezTo>
                    <a:cubicBezTo>
                      <a:pt x="174" y="572"/>
                      <a:pt x="174" y="572"/>
                      <a:pt x="174" y="572"/>
                    </a:cubicBezTo>
                    <a:cubicBezTo>
                      <a:pt x="174" y="572"/>
                      <a:pt x="174" y="572"/>
                      <a:pt x="174" y="572"/>
                    </a:cubicBezTo>
                    <a:cubicBezTo>
                      <a:pt x="174" y="572"/>
                      <a:pt x="174" y="572"/>
                      <a:pt x="174" y="572"/>
                    </a:cubicBezTo>
                    <a:cubicBezTo>
                      <a:pt x="174" y="572"/>
                      <a:pt x="174" y="572"/>
                      <a:pt x="174" y="572"/>
                    </a:cubicBezTo>
                    <a:cubicBezTo>
                      <a:pt x="173" y="572"/>
                      <a:pt x="173" y="571"/>
                      <a:pt x="173" y="571"/>
                    </a:cubicBezTo>
                    <a:cubicBezTo>
                      <a:pt x="173" y="571"/>
                      <a:pt x="173" y="571"/>
                      <a:pt x="173" y="571"/>
                    </a:cubicBezTo>
                    <a:cubicBezTo>
                      <a:pt x="173" y="571"/>
                      <a:pt x="173" y="571"/>
                      <a:pt x="173" y="571"/>
                    </a:cubicBezTo>
                    <a:cubicBezTo>
                      <a:pt x="172" y="571"/>
                      <a:pt x="172" y="571"/>
                      <a:pt x="172" y="571"/>
                    </a:cubicBezTo>
                    <a:cubicBezTo>
                      <a:pt x="172" y="571"/>
                      <a:pt x="172" y="571"/>
                      <a:pt x="172" y="571"/>
                    </a:cubicBezTo>
                    <a:cubicBezTo>
                      <a:pt x="172" y="570"/>
                      <a:pt x="171" y="570"/>
                      <a:pt x="171" y="570"/>
                    </a:cubicBezTo>
                    <a:cubicBezTo>
                      <a:pt x="171" y="570"/>
                      <a:pt x="171" y="570"/>
                      <a:pt x="171" y="570"/>
                    </a:cubicBezTo>
                    <a:cubicBezTo>
                      <a:pt x="171" y="569"/>
                      <a:pt x="171" y="569"/>
                      <a:pt x="170" y="569"/>
                    </a:cubicBezTo>
                    <a:cubicBezTo>
                      <a:pt x="170" y="569"/>
                      <a:pt x="170" y="569"/>
                      <a:pt x="170" y="569"/>
                    </a:cubicBezTo>
                    <a:cubicBezTo>
                      <a:pt x="170" y="569"/>
                      <a:pt x="170" y="569"/>
                      <a:pt x="169" y="569"/>
                    </a:cubicBezTo>
                    <a:cubicBezTo>
                      <a:pt x="169" y="568"/>
                      <a:pt x="169" y="568"/>
                      <a:pt x="169" y="568"/>
                    </a:cubicBezTo>
                    <a:cubicBezTo>
                      <a:pt x="169" y="568"/>
                      <a:pt x="169" y="568"/>
                      <a:pt x="169" y="568"/>
                    </a:cubicBezTo>
                    <a:cubicBezTo>
                      <a:pt x="168" y="568"/>
                      <a:pt x="168" y="568"/>
                      <a:pt x="168" y="568"/>
                    </a:cubicBezTo>
                    <a:cubicBezTo>
                      <a:pt x="168" y="568"/>
                      <a:pt x="168" y="568"/>
                      <a:pt x="168" y="568"/>
                    </a:cubicBezTo>
                    <a:cubicBezTo>
                      <a:pt x="168" y="568"/>
                      <a:pt x="168" y="568"/>
                      <a:pt x="168" y="567"/>
                    </a:cubicBezTo>
                    <a:cubicBezTo>
                      <a:pt x="168" y="567"/>
                      <a:pt x="168" y="567"/>
                      <a:pt x="168" y="567"/>
                    </a:cubicBezTo>
                    <a:cubicBezTo>
                      <a:pt x="168" y="567"/>
                      <a:pt x="167" y="567"/>
                      <a:pt x="167" y="567"/>
                    </a:cubicBezTo>
                    <a:cubicBezTo>
                      <a:pt x="167" y="567"/>
                      <a:pt x="167" y="567"/>
                      <a:pt x="167" y="567"/>
                    </a:cubicBezTo>
                    <a:cubicBezTo>
                      <a:pt x="167" y="566"/>
                      <a:pt x="167" y="566"/>
                      <a:pt x="167" y="566"/>
                    </a:cubicBezTo>
                    <a:cubicBezTo>
                      <a:pt x="166" y="566"/>
                      <a:pt x="166" y="566"/>
                      <a:pt x="166" y="566"/>
                    </a:cubicBezTo>
                    <a:cubicBezTo>
                      <a:pt x="166" y="566"/>
                      <a:pt x="166" y="566"/>
                      <a:pt x="166" y="566"/>
                    </a:cubicBezTo>
                    <a:cubicBezTo>
                      <a:pt x="166" y="566"/>
                      <a:pt x="166" y="566"/>
                      <a:pt x="166" y="566"/>
                    </a:cubicBezTo>
                    <a:cubicBezTo>
                      <a:pt x="166" y="566"/>
                      <a:pt x="166" y="566"/>
                      <a:pt x="166" y="566"/>
                    </a:cubicBezTo>
                    <a:cubicBezTo>
                      <a:pt x="166" y="566"/>
                      <a:pt x="166" y="566"/>
                      <a:pt x="166" y="566"/>
                    </a:cubicBezTo>
                    <a:cubicBezTo>
                      <a:pt x="166" y="566"/>
                      <a:pt x="166" y="566"/>
                      <a:pt x="165" y="565"/>
                    </a:cubicBezTo>
                    <a:cubicBezTo>
                      <a:pt x="165" y="565"/>
                      <a:pt x="165" y="565"/>
                      <a:pt x="165" y="565"/>
                    </a:cubicBezTo>
                    <a:cubicBezTo>
                      <a:pt x="165" y="565"/>
                      <a:pt x="165" y="565"/>
                      <a:pt x="165" y="565"/>
                    </a:cubicBezTo>
                    <a:cubicBezTo>
                      <a:pt x="165" y="565"/>
                      <a:pt x="165" y="565"/>
                      <a:pt x="164" y="565"/>
                    </a:cubicBezTo>
                    <a:cubicBezTo>
                      <a:pt x="164" y="565"/>
                      <a:pt x="164" y="564"/>
                      <a:pt x="164" y="564"/>
                    </a:cubicBezTo>
                    <a:cubicBezTo>
                      <a:pt x="163" y="564"/>
                      <a:pt x="163" y="564"/>
                      <a:pt x="163" y="564"/>
                    </a:cubicBezTo>
                    <a:cubicBezTo>
                      <a:pt x="163" y="564"/>
                      <a:pt x="163" y="564"/>
                      <a:pt x="163" y="564"/>
                    </a:cubicBezTo>
                    <a:cubicBezTo>
                      <a:pt x="163" y="564"/>
                      <a:pt x="163" y="564"/>
                      <a:pt x="163" y="564"/>
                    </a:cubicBezTo>
                    <a:cubicBezTo>
                      <a:pt x="163" y="563"/>
                      <a:pt x="163" y="563"/>
                      <a:pt x="163" y="563"/>
                    </a:cubicBezTo>
                    <a:cubicBezTo>
                      <a:pt x="163" y="563"/>
                      <a:pt x="163" y="563"/>
                      <a:pt x="162" y="563"/>
                    </a:cubicBezTo>
                    <a:cubicBezTo>
                      <a:pt x="162" y="563"/>
                      <a:pt x="162" y="563"/>
                      <a:pt x="162" y="563"/>
                    </a:cubicBezTo>
                    <a:cubicBezTo>
                      <a:pt x="162" y="563"/>
                      <a:pt x="162" y="563"/>
                      <a:pt x="162" y="563"/>
                    </a:cubicBezTo>
                    <a:cubicBezTo>
                      <a:pt x="162" y="563"/>
                      <a:pt x="162" y="563"/>
                      <a:pt x="162" y="563"/>
                    </a:cubicBezTo>
                    <a:cubicBezTo>
                      <a:pt x="162" y="563"/>
                      <a:pt x="162" y="563"/>
                      <a:pt x="161" y="563"/>
                    </a:cubicBezTo>
                    <a:cubicBezTo>
                      <a:pt x="153" y="557"/>
                      <a:pt x="151" y="546"/>
                      <a:pt x="157" y="538"/>
                    </a:cubicBezTo>
                    <a:cubicBezTo>
                      <a:pt x="157" y="537"/>
                      <a:pt x="158" y="536"/>
                      <a:pt x="158" y="536"/>
                    </a:cubicBezTo>
                    <a:cubicBezTo>
                      <a:pt x="158" y="536"/>
                      <a:pt x="158" y="536"/>
                      <a:pt x="158" y="536"/>
                    </a:cubicBezTo>
                    <a:cubicBezTo>
                      <a:pt x="158" y="536"/>
                      <a:pt x="158" y="536"/>
                      <a:pt x="158" y="536"/>
                    </a:cubicBezTo>
                    <a:cubicBezTo>
                      <a:pt x="158" y="536"/>
                      <a:pt x="158" y="536"/>
                      <a:pt x="159" y="536"/>
                    </a:cubicBezTo>
                    <a:cubicBezTo>
                      <a:pt x="159" y="535"/>
                      <a:pt x="159" y="535"/>
                      <a:pt x="159" y="535"/>
                    </a:cubicBezTo>
                    <a:cubicBezTo>
                      <a:pt x="159" y="535"/>
                      <a:pt x="159" y="535"/>
                      <a:pt x="159" y="535"/>
                    </a:cubicBezTo>
                    <a:cubicBezTo>
                      <a:pt x="159" y="535"/>
                      <a:pt x="159" y="535"/>
                      <a:pt x="159" y="535"/>
                    </a:cubicBezTo>
                    <a:cubicBezTo>
                      <a:pt x="159" y="535"/>
                      <a:pt x="160" y="535"/>
                      <a:pt x="160" y="535"/>
                    </a:cubicBezTo>
                    <a:cubicBezTo>
                      <a:pt x="160" y="535"/>
                      <a:pt x="160" y="535"/>
                      <a:pt x="160" y="534"/>
                    </a:cubicBezTo>
                    <a:cubicBezTo>
                      <a:pt x="160" y="534"/>
                      <a:pt x="160" y="534"/>
                      <a:pt x="160" y="534"/>
                    </a:cubicBezTo>
                    <a:cubicBezTo>
                      <a:pt x="160" y="534"/>
                      <a:pt x="160" y="534"/>
                      <a:pt x="160" y="534"/>
                    </a:cubicBezTo>
                    <a:cubicBezTo>
                      <a:pt x="160" y="534"/>
                      <a:pt x="160" y="533"/>
                      <a:pt x="160" y="533"/>
                    </a:cubicBezTo>
                    <a:cubicBezTo>
                      <a:pt x="161" y="533"/>
                      <a:pt x="161" y="533"/>
                      <a:pt x="161" y="533"/>
                    </a:cubicBezTo>
                    <a:cubicBezTo>
                      <a:pt x="161" y="533"/>
                      <a:pt x="161" y="533"/>
                      <a:pt x="161" y="533"/>
                    </a:cubicBezTo>
                    <a:cubicBezTo>
                      <a:pt x="161" y="532"/>
                      <a:pt x="161" y="532"/>
                      <a:pt x="161" y="532"/>
                    </a:cubicBezTo>
                    <a:cubicBezTo>
                      <a:pt x="162" y="532"/>
                      <a:pt x="162" y="532"/>
                      <a:pt x="162" y="532"/>
                    </a:cubicBezTo>
                    <a:cubicBezTo>
                      <a:pt x="162" y="532"/>
                      <a:pt x="162" y="532"/>
                      <a:pt x="162" y="532"/>
                    </a:cubicBezTo>
                    <a:cubicBezTo>
                      <a:pt x="162" y="532"/>
                      <a:pt x="162" y="532"/>
                      <a:pt x="162" y="532"/>
                    </a:cubicBezTo>
                    <a:cubicBezTo>
                      <a:pt x="162" y="532"/>
                      <a:pt x="162" y="532"/>
                      <a:pt x="162" y="532"/>
                    </a:cubicBezTo>
                    <a:cubicBezTo>
                      <a:pt x="162" y="532"/>
                      <a:pt x="162" y="532"/>
                      <a:pt x="162" y="531"/>
                    </a:cubicBezTo>
                    <a:cubicBezTo>
                      <a:pt x="162" y="531"/>
                      <a:pt x="162" y="531"/>
                      <a:pt x="162" y="531"/>
                    </a:cubicBezTo>
                    <a:cubicBezTo>
                      <a:pt x="162" y="531"/>
                      <a:pt x="162" y="531"/>
                      <a:pt x="162" y="531"/>
                    </a:cubicBezTo>
                    <a:cubicBezTo>
                      <a:pt x="163" y="531"/>
                      <a:pt x="163" y="531"/>
                      <a:pt x="163" y="531"/>
                    </a:cubicBezTo>
                    <a:cubicBezTo>
                      <a:pt x="163" y="531"/>
                      <a:pt x="163" y="531"/>
                      <a:pt x="163" y="530"/>
                    </a:cubicBezTo>
                    <a:cubicBezTo>
                      <a:pt x="163" y="530"/>
                      <a:pt x="163" y="530"/>
                      <a:pt x="163" y="530"/>
                    </a:cubicBezTo>
                    <a:cubicBezTo>
                      <a:pt x="163" y="530"/>
                      <a:pt x="163" y="530"/>
                      <a:pt x="163" y="530"/>
                    </a:cubicBezTo>
                    <a:cubicBezTo>
                      <a:pt x="163" y="530"/>
                      <a:pt x="163" y="530"/>
                      <a:pt x="163" y="530"/>
                    </a:cubicBezTo>
                    <a:cubicBezTo>
                      <a:pt x="163" y="529"/>
                      <a:pt x="163" y="529"/>
                      <a:pt x="164" y="529"/>
                    </a:cubicBezTo>
                    <a:cubicBezTo>
                      <a:pt x="164" y="529"/>
                      <a:pt x="164" y="529"/>
                      <a:pt x="164" y="529"/>
                    </a:cubicBezTo>
                    <a:cubicBezTo>
                      <a:pt x="164" y="529"/>
                      <a:pt x="164" y="529"/>
                      <a:pt x="164" y="529"/>
                    </a:cubicBezTo>
                    <a:cubicBezTo>
                      <a:pt x="164" y="529"/>
                      <a:pt x="164" y="529"/>
                      <a:pt x="164" y="529"/>
                    </a:cubicBezTo>
                    <a:cubicBezTo>
                      <a:pt x="164" y="529"/>
                      <a:pt x="164" y="529"/>
                      <a:pt x="165" y="528"/>
                    </a:cubicBezTo>
                    <a:cubicBezTo>
                      <a:pt x="165" y="528"/>
                      <a:pt x="165" y="528"/>
                      <a:pt x="165" y="528"/>
                    </a:cubicBezTo>
                    <a:cubicBezTo>
                      <a:pt x="165" y="528"/>
                      <a:pt x="165" y="528"/>
                      <a:pt x="165" y="528"/>
                    </a:cubicBezTo>
                    <a:cubicBezTo>
                      <a:pt x="165" y="528"/>
                      <a:pt x="165" y="528"/>
                      <a:pt x="165" y="527"/>
                    </a:cubicBezTo>
                    <a:cubicBezTo>
                      <a:pt x="165" y="527"/>
                      <a:pt x="165" y="527"/>
                      <a:pt x="165" y="527"/>
                    </a:cubicBezTo>
                    <a:cubicBezTo>
                      <a:pt x="165" y="527"/>
                      <a:pt x="165" y="527"/>
                      <a:pt x="166" y="527"/>
                    </a:cubicBezTo>
                    <a:cubicBezTo>
                      <a:pt x="166" y="526"/>
                      <a:pt x="166" y="526"/>
                      <a:pt x="166" y="526"/>
                    </a:cubicBezTo>
                    <a:cubicBezTo>
                      <a:pt x="166" y="526"/>
                      <a:pt x="166" y="526"/>
                      <a:pt x="166" y="526"/>
                    </a:cubicBezTo>
                    <a:cubicBezTo>
                      <a:pt x="166" y="526"/>
                      <a:pt x="166" y="526"/>
                      <a:pt x="166" y="526"/>
                    </a:cubicBezTo>
                    <a:cubicBezTo>
                      <a:pt x="166" y="525"/>
                      <a:pt x="167" y="525"/>
                      <a:pt x="167" y="525"/>
                    </a:cubicBezTo>
                    <a:cubicBezTo>
                      <a:pt x="167" y="525"/>
                      <a:pt x="167" y="525"/>
                      <a:pt x="167" y="525"/>
                    </a:cubicBezTo>
                    <a:cubicBezTo>
                      <a:pt x="167" y="525"/>
                      <a:pt x="167" y="525"/>
                      <a:pt x="167" y="524"/>
                    </a:cubicBezTo>
                    <a:cubicBezTo>
                      <a:pt x="167" y="524"/>
                      <a:pt x="167" y="524"/>
                      <a:pt x="168" y="524"/>
                    </a:cubicBezTo>
                    <a:cubicBezTo>
                      <a:pt x="168" y="524"/>
                      <a:pt x="168" y="524"/>
                      <a:pt x="168" y="524"/>
                    </a:cubicBezTo>
                    <a:cubicBezTo>
                      <a:pt x="168" y="524"/>
                      <a:pt x="168" y="524"/>
                      <a:pt x="168" y="524"/>
                    </a:cubicBezTo>
                    <a:cubicBezTo>
                      <a:pt x="168" y="523"/>
                      <a:pt x="168" y="523"/>
                      <a:pt x="168" y="523"/>
                    </a:cubicBezTo>
                    <a:cubicBezTo>
                      <a:pt x="174" y="514"/>
                      <a:pt x="179" y="505"/>
                      <a:pt x="183" y="496"/>
                    </a:cubicBezTo>
                    <a:cubicBezTo>
                      <a:pt x="183" y="496"/>
                      <a:pt x="183" y="496"/>
                      <a:pt x="183" y="496"/>
                    </a:cubicBezTo>
                    <a:cubicBezTo>
                      <a:pt x="183" y="495"/>
                      <a:pt x="183" y="495"/>
                      <a:pt x="183" y="495"/>
                    </a:cubicBezTo>
                    <a:cubicBezTo>
                      <a:pt x="183" y="495"/>
                      <a:pt x="183" y="495"/>
                      <a:pt x="183" y="495"/>
                    </a:cubicBezTo>
                    <a:cubicBezTo>
                      <a:pt x="183" y="495"/>
                      <a:pt x="183" y="495"/>
                      <a:pt x="183" y="495"/>
                    </a:cubicBezTo>
                    <a:cubicBezTo>
                      <a:pt x="183" y="494"/>
                      <a:pt x="183" y="494"/>
                      <a:pt x="183" y="494"/>
                    </a:cubicBezTo>
                    <a:cubicBezTo>
                      <a:pt x="183" y="494"/>
                      <a:pt x="183" y="494"/>
                      <a:pt x="183" y="494"/>
                    </a:cubicBezTo>
                    <a:cubicBezTo>
                      <a:pt x="184" y="494"/>
                      <a:pt x="184" y="494"/>
                      <a:pt x="184" y="494"/>
                    </a:cubicBezTo>
                    <a:cubicBezTo>
                      <a:pt x="184" y="493"/>
                      <a:pt x="184" y="493"/>
                      <a:pt x="184" y="493"/>
                    </a:cubicBezTo>
                    <a:cubicBezTo>
                      <a:pt x="184" y="493"/>
                      <a:pt x="184" y="493"/>
                      <a:pt x="184" y="493"/>
                    </a:cubicBezTo>
                    <a:cubicBezTo>
                      <a:pt x="184" y="493"/>
                      <a:pt x="184" y="492"/>
                      <a:pt x="184" y="492"/>
                    </a:cubicBezTo>
                    <a:cubicBezTo>
                      <a:pt x="184" y="492"/>
                      <a:pt x="184" y="492"/>
                      <a:pt x="184" y="492"/>
                    </a:cubicBezTo>
                    <a:cubicBezTo>
                      <a:pt x="184" y="492"/>
                      <a:pt x="184" y="492"/>
                      <a:pt x="184" y="491"/>
                    </a:cubicBezTo>
                    <a:cubicBezTo>
                      <a:pt x="184" y="491"/>
                      <a:pt x="184" y="491"/>
                      <a:pt x="184" y="491"/>
                    </a:cubicBezTo>
                    <a:cubicBezTo>
                      <a:pt x="184" y="491"/>
                      <a:pt x="184" y="491"/>
                      <a:pt x="184" y="491"/>
                    </a:cubicBezTo>
                    <a:cubicBezTo>
                      <a:pt x="184" y="491"/>
                      <a:pt x="184" y="491"/>
                      <a:pt x="185" y="490"/>
                    </a:cubicBezTo>
                    <a:cubicBezTo>
                      <a:pt x="185" y="490"/>
                      <a:pt x="185" y="490"/>
                      <a:pt x="185" y="490"/>
                    </a:cubicBezTo>
                    <a:cubicBezTo>
                      <a:pt x="185" y="489"/>
                      <a:pt x="185" y="489"/>
                      <a:pt x="185" y="489"/>
                    </a:cubicBezTo>
                    <a:cubicBezTo>
                      <a:pt x="185" y="488"/>
                      <a:pt x="185" y="488"/>
                      <a:pt x="185" y="488"/>
                    </a:cubicBezTo>
                    <a:cubicBezTo>
                      <a:pt x="185" y="488"/>
                      <a:pt x="185" y="488"/>
                      <a:pt x="186" y="488"/>
                    </a:cubicBezTo>
                    <a:cubicBezTo>
                      <a:pt x="186" y="488"/>
                      <a:pt x="186" y="488"/>
                      <a:pt x="186" y="488"/>
                    </a:cubicBezTo>
                    <a:cubicBezTo>
                      <a:pt x="186" y="487"/>
                      <a:pt x="186" y="487"/>
                      <a:pt x="186" y="487"/>
                    </a:cubicBezTo>
                    <a:cubicBezTo>
                      <a:pt x="186" y="487"/>
                      <a:pt x="186" y="487"/>
                      <a:pt x="186" y="486"/>
                    </a:cubicBezTo>
                    <a:cubicBezTo>
                      <a:pt x="186" y="486"/>
                      <a:pt x="186" y="486"/>
                      <a:pt x="186" y="486"/>
                    </a:cubicBezTo>
                    <a:cubicBezTo>
                      <a:pt x="186" y="485"/>
                      <a:pt x="186" y="485"/>
                      <a:pt x="186" y="485"/>
                    </a:cubicBezTo>
                    <a:cubicBezTo>
                      <a:pt x="186" y="485"/>
                      <a:pt x="186" y="485"/>
                      <a:pt x="186" y="485"/>
                    </a:cubicBezTo>
                    <a:cubicBezTo>
                      <a:pt x="186" y="485"/>
                      <a:pt x="186" y="485"/>
                      <a:pt x="186" y="485"/>
                    </a:cubicBezTo>
                    <a:cubicBezTo>
                      <a:pt x="186" y="485"/>
                      <a:pt x="186" y="485"/>
                      <a:pt x="186" y="484"/>
                    </a:cubicBezTo>
                    <a:cubicBezTo>
                      <a:pt x="186" y="484"/>
                      <a:pt x="186" y="484"/>
                      <a:pt x="186" y="484"/>
                    </a:cubicBezTo>
                    <a:cubicBezTo>
                      <a:pt x="186" y="484"/>
                      <a:pt x="186" y="484"/>
                      <a:pt x="186" y="483"/>
                    </a:cubicBezTo>
                    <a:cubicBezTo>
                      <a:pt x="186" y="483"/>
                      <a:pt x="187" y="483"/>
                      <a:pt x="187" y="483"/>
                    </a:cubicBezTo>
                    <a:cubicBezTo>
                      <a:pt x="187" y="482"/>
                      <a:pt x="187" y="482"/>
                      <a:pt x="187" y="482"/>
                    </a:cubicBezTo>
                    <a:cubicBezTo>
                      <a:pt x="187" y="482"/>
                      <a:pt x="187" y="482"/>
                      <a:pt x="187" y="482"/>
                    </a:cubicBezTo>
                    <a:cubicBezTo>
                      <a:pt x="187" y="482"/>
                      <a:pt x="187" y="482"/>
                      <a:pt x="187" y="482"/>
                    </a:cubicBezTo>
                    <a:cubicBezTo>
                      <a:pt x="187" y="481"/>
                      <a:pt x="187" y="481"/>
                      <a:pt x="187" y="481"/>
                    </a:cubicBezTo>
                    <a:cubicBezTo>
                      <a:pt x="187" y="481"/>
                      <a:pt x="187" y="481"/>
                      <a:pt x="187" y="481"/>
                    </a:cubicBezTo>
                    <a:cubicBezTo>
                      <a:pt x="187" y="480"/>
                      <a:pt x="187" y="480"/>
                      <a:pt x="187" y="480"/>
                    </a:cubicBezTo>
                    <a:cubicBezTo>
                      <a:pt x="187" y="480"/>
                      <a:pt x="187" y="480"/>
                      <a:pt x="187" y="480"/>
                    </a:cubicBezTo>
                    <a:cubicBezTo>
                      <a:pt x="187" y="480"/>
                      <a:pt x="187" y="480"/>
                      <a:pt x="187" y="480"/>
                    </a:cubicBezTo>
                    <a:cubicBezTo>
                      <a:pt x="187" y="480"/>
                      <a:pt x="187" y="480"/>
                      <a:pt x="187" y="479"/>
                    </a:cubicBezTo>
                    <a:cubicBezTo>
                      <a:pt x="187" y="479"/>
                      <a:pt x="187" y="479"/>
                      <a:pt x="187" y="479"/>
                    </a:cubicBezTo>
                    <a:cubicBezTo>
                      <a:pt x="187" y="479"/>
                      <a:pt x="187" y="479"/>
                      <a:pt x="187" y="479"/>
                    </a:cubicBezTo>
                    <a:cubicBezTo>
                      <a:pt x="187" y="479"/>
                      <a:pt x="187" y="479"/>
                      <a:pt x="187" y="478"/>
                    </a:cubicBezTo>
                    <a:cubicBezTo>
                      <a:pt x="187" y="478"/>
                      <a:pt x="187" y="478"/>
                      <a:pt x="187" y="478"/>
                    </a:cubicBezTo>
                    <a:cubicBezTo>
                      <a:pt x="187" y="477"/>
                      <a:pt x="187" y="477"/>
                      <a:pt x="187" y="477"/>
                    </a:cubicBezTo>
                    <a:cubicBezTo>
                      <a:pt x="187" y="477"/>
                      <a:pt x="187" y="477"/>
                      <a:pt x="187" y="477"/>
                    </a:cubicBezTo>
                    <a:cubicBezTo>
                      <a:pt x="187" y="477"/>
                      <a:pt x="187" y="477"/>
                      <a:pt x="187" y="477"/>
                    </a:cubicBezTo>
                    <a:cubicBezTo>
                      <a:pt x="187" y="476"/>
                      <a:pt x="187" y="476"/>
                      <a:pt x="187" y="476"/>
                    </a:cubicBezTo>
                    <a:cubicBezTo>
                      <a:pt x="187" y="476"/>
                      <a:pt x="187" y="476"/>
                      <a:pt x="187" y="476"/>
                    </a:cubicBezTo>
                    <a:cubicBezTo>
                      <a:pt x="187" y="476"/>
                      <a:pt x="187" y="476"/>
                      <a:pt x="188" y="476"/>
                    </a:cubicBezTo>
                    <a:cubicBezTo>
                      <a:pt x="188" y="475"/>
                      <a:pt x="188" y="475"/>
                      <a:pt x="188" y="475"/>
                    </a:cubicBezTo>
                    <a:cubicBezTo>
                      <a:pt x="188" y="475"/>
                      <a:pt x="188" y="475"/>
                      <a:pt x="188" y="475"/>
                    </a:cubicBezTo>
                    <a:cubicBezTo>
                      <a:pt x="188" y="475"/>
                      <a:pt x="188" y="475"/>
                      <a:pt x="188" y="474"/>
                    </a:cubicBezTo>
                    <a:cubicBezTo>
                      <a:pt x="188" y="474"/>
                      <a:pt x="188" y="474"/>
                      <a:pt x="188" y="474"/>
                    </a:cubicBezTo>
                    <a:cubicBezTo>
                      <a:pt x="188" y="474"/>
                      <a:pt x="188" y="474"/>
                      <a:pt x="188" y="474"/>
                    </a:cubicBezTo>
                    <a:cubicBezTo>
                      <a:pt x="188" y="473"/>
                      <a:pt x="188" y="473"/>
                      <a:pt x="188" y="473"/>
                    </a:cubicBezTo>
                    <a:cubicBezTo>
                      <a:pt x="188" y="473"/>
                      <a:pt x="188" y="473"/>
                      <a:pt x="188" y="473"/>
                    </a:cubicBezTo>
                    <a:cubicBezTo>
                      <a:pt x="188" y="472"/>
                      <a:pt x="188" y="472"/>
                      <a:pt x="188" y="472"/>
                    </a:cubicBezTo>
                    <a:cubicBezTo>
                      <a:pt x="188" y="472"/>
                      <a:pt x="188" y="472"/>
                      <a:pt x="188" y="472"/>
                    </a:cubicBezTo>
                    <a:cubicBezTo>
                      <a:pt x="188" y="471"/>
                      <a:pt x="188" y="471"/>
                      <a:pt x="188" y="471"/>
                    </a:cubicBezTo>
                    <a:cubicBezTo>
                      <a:pt x="188" y="471"/>
                      <a:pt x="188" y="471"/>
                      <a:pt x="188" y="471"/>
                    </a:cubicBezTo>
                    <a:cubicBezTo>
                      <a:pt x="188" y="471"/>
                      <a:pt x="188" y="471"/>
                      <a:pt x="188" y="471"/>
                    </a:cubicBezTo>
                    <a:cubicBezTo>
                      <a:pt x="188" y="470"/>
                      <a:pt x="188" y="470"/>
                      <a:pt x="188" y="470"/>
                    </a:cubicBezTo>
                    <a:cubicBezTo>
                      <a:pt x="188" y="470"/>
                      <a:pt x="188" y="470"/>
                      <a:pt x="188" y="469"/>
                    </a:cubicBezTo>
                    <a:cubicBezTo>
                      <a:pt x="188" y="469"/>
                      <a:pt x="188" y="469"/>
                      <a:pt x="188" y="468"/>
                    </a:cubicBezTo>
                    <a:cubicBezTo>
                      <a:pt x="188" y="468"/>
                      <a:pt x="188" y="468"/>
                      <a:pt x="188" y="468"/>
                    </a:cubicBezTo>
                    <a:cubicBezTo>
                      <a:pt x="188" y="468"/>
                      <a:pt x="188" y="468"/>
                      <a:pt x="188" y="467"/>
                    </a:cubicBezTo>
                    <a:cubicBezTo>
                      <a:pt x="188" y="467"/>
                      <a:pt x="188" y="467"/>
                      <a:pt x="188" y="467"/>
                    </a:cubicBezTo>
                    <a:cubicBezTo>
                      <a:pt x="188" y="467"/>
                      <a:pt x="188" y="467"/>
                      <a:pt x="188" y="467"/>
                    </a:cubicBezTo>
                    <a:cubicBezTo>
                      <a:pt x="188" y="466"/>
                      <a:pt x="188" y="466"/>
                      <a:pt x="188" y="466"/>
                    </a:cubicBezTo>
                    <a:cubicBezTo>
                      <a:pt x="188" y="466"/>
                      <a:pt x="188" y="466"/>
                      <a:pt x="188" y="466"/>
                    </a:cubicBezTo>
                    <a:cubicBezTo>
                      <a:pt x="188" y="465"/>
                      <a:pt x="188" y="465"/>
                      <a:pt x="188" y="465"/>
                    </a:cubicBezTo>
                    <a:cubicBezTo>
                      <a:pt x="188" y="465"/>
                      <a:pt x="188" y="465"/>
                      <a:pt x="188" y="465"/>
                    </a:cubicBezTo>
                    <a:cubicBezTo>
                      <a:pt x="188" y="464"/>
                      <a:pt x="188" y="464"/>
                      <a:pt x="188" y="464"/>
                    </a:cubicBezTo>
                    <a:cubicBezTo>
                      <a:pt x="187" y="464"/>
                      <a:pt x="187" y="464"/>
                      <a:pt x="187" y="463"/>
                    </a:cubicBezTo>
                    <a:cubicBezTo>
                      <a:pt x="187" y="463"/>
                      <a:pt x="187" y="463"/>
                      <a:pt x="187" y="462"/>
                    </a:cubicBezTo>
                    <a:cubicBezTo>
                      <a:pt x="187" y="462"/>
                      <a:pt x="187" y="462"/>
                      <a:pt x="187" y="462"/>
                    </a:cubicBezTo>
                    <a:cubicBezTo>
                      <a:pt x="187" y="462"/>
                      <a:pt x="187" y="462"/>
                      <a:pt x="187" y="462"/>
                    </a:cubicBezTo>
                    <a:cubicBezTo>
                      <a:pt x="187" y="461"/>
                      <a:pt x="187" y="461"/>
                      <a:pt x="187" y="461"/>
                    </a:cubicBezTo>
                    <a:cubicBezTo>
                      <a:pt x="187" y="461"/>
                      <a:pt x="187" y="461"/>
                      <a:pt x="187" y="461"/>
                    </a:cubicBezTo>
                    <a:cubicBezTo>
                      <a:pt x="187" y="461"/>
                      <a:pt x="187" y="461"/>
                      <a:pt x="187" y="461"/>
                    </a:cubicBezTo>
                    <a:cubicBezTo>
                      <a:pt x="187" y="461"/>
                      <a:pt x="187" y="461"/>
                      <a:pt x="187" y="460"/>
                    </a:cubicBezTo>
                    <a:cubicBezTo>
                      <a:pt x="187" y="460"/>
                      <a:pt x="187" y="460"/>
                      <a:pt x="187" y="459"/>
                    </a:cubicBezTo>
                    <a:cubicBezTo>
                      <a:pt x="187" y="459"/>
                      <a:pt x="187" y="459"/>
                      <a:pt x="187" y="459"/>
                    </a:cubicBezTo>
                    <a:cubicBezTo>
                      <a:pt x="187" y="459"/>
                      <a:pt x="187" y="459"/>
                      <a:pt x="187" y="459"/>
                    </a:cubicBezTo>
                    <a:cubicBezTo>
                      <a:pt x="187" y="458"/>
                      <a:pt x="187" y="458"/>
                      <a:pt x="187" y="458"/>
                    </a:cubicBezTo>
                    <a:cubicBezTo>
                      <a:pt x="187" y="458"/>
                      <a:pt x="187" y="458"/>
                      <a:pt x="187" y="458"/>
                    </a:cubicBezTo>
                    <a:cubicBezTo>
                      <a:pt x="187" y="458"/>
                      <a:pt x="187" y="458"/>
                      <a:pt x="187" y="458"/>
                    </a:cubicBezTo>
                    <a:cubicBezTo>
                      <a:pt x="187" y="457"/>
                      <a:pt x="187" y="457"/>
                      <a:pt x="187" y="457"/>
                    </a:cubicBezTo>
                    <a:cubicBezTo>
                      <a:pt x="187" y="457"/>
                      <a:pt x="187" y="457"/>
                      <a:pt x="186" y="457"/>
                    </a:cubicBezTo>
                    <a:cubicBezTo>
                      <a:pt x="186" y="456"/>
                      <a:pt x="186" y="456"/>
                      <a:pt x="186" y="456"/>
                    </a:cubicBezTo>
                    <a:cubicBezTo>
                      <a:pt x="186" y="456"/>
                      <a:pt x="186" y="456"/>
                      <a:pt x="186" y="455"/>
                    </a:cubicBezTo>
                    <a:cubicBezTo>
                      <a:pt x="186" y="455"/>
                      <a:pt x="186" y="455"/>
                      <a:pt x="186" y="455"/>
                    </a:cubicBezTo>
                    <a:cubicBezTo>
                      <a:pt x="186" y="454"/>
                      <a:pt x="186" y="454"/>
                      <a:pt x="186" y="454"/>
                    </a:cubicBezTo>
                    <a:cubicBezTo>
                      <a:pt x="186" y="453"/>
                      <a:pt x="186" y="453"/>
                      <a:pt x="186" y="453"/>
                    </a:cubicBezTo>
                    <a:cubicBezTo>
                      <a:pt x="186" y="453"/>
                      <a:pt x="186" y="452"/>
                      <a:pt x="185" y="452"/>
                    </a:cubicBezTo>
                    <a:cubicBezTo>
                      <a:pt x="185" y="452"/>
                      <a:pt x="185" y="452"/>
                      <a:pt x="185" y="452"/>
                    </a:cubicBezTo>
                    <a:cubicBezTo>
                      <a:pt x="185" y="451"/>
                      <a:pt x="185" y="451"/>
                      <a:pt x="185" y="451"/>
                    </a:cubicBezTo>
                    <a:cubicBezTo>
                      <a:pt x="185" y="450"/>
                      <a:pt x="185" y="450"/>
                      <a:pt x="185" y="450"/>
                    </a:cubicBezTo>
                    <a:cubicBezTo>
                      <a:pt x="184" y="450"/>
                      <a:pt x="184" y="450"/>
                      <a:pt x="184" y="449"/>
                    </a:cubicBezTo>
                    <a:cubicBezTo>
                      <a:pt x="184" y="449"/>
                      <a:pt x="184" y="449"/>
                      <a:pt x="184" y="449"/>
                    </a:cubicBezTo>
                    <a:cubicBezTo>
                      <a:pt x="184" y="449"/>
                      <a:pt x="184" y="449"/>
                      <a:pt x="184" y="448"/>
                    </a:cubicBezTo>
                    <a:cubicBezTo>
                      <a:pt x="184" y="448"/>
                      <a:pt x="184" y="448"/>
                      <a:pt x="184" y="448"/>
                    </a:cubicBezTo>
                    <a:cubicBezTo>
                      <a:pt x="184" y="448"/>
                      <a:pt x="184" y="448"/>
                      <a:pt x="184" y="447"/>
                    </a:cubicBezTo>
                    <a:cubicBezTo>
                      <a:pt x="184" y="447"/>
                      <a:pt x="184" y="447"/>
                      <a:pt x="184" y="447"/>
                    </a:cubicBezTo>
                    <a:cubicBezTo>
                      <a:pt x="183" y="447"/>
                      <a:pt x="183" y="447"/>
                      <a:pt x="183" y="447"/>
                    </a:cubicBezTo>
                    <a:cubicBezTo>
                      <a:pt x="183" y="447"/>
                      <a:pt x="183" y="447"/>
                      <a:pt x="183" y="446"/>
                    </a:cubicBezTo>
                    <a:cubicBezTo>
                      <a:pt x="183" y="446"/>
                      <a:pt x="183" y="446"/>
                      <a:pt x="183" y="446"/>
                    </a:cubicBezTo>
                    <a:cubicBezTo>
                      <a:pt x="183" y="445"/>
                      <a:pt x="183" y="445"/>
                      <a:pt x="183" y="445"/>
                    </a:cubicBezTo>
                    <a:cubicBezTo>
                      <a:pt x="183" y="445"/>
                      <a:pt x="183" y="445"/>
                      <a:pt x="183" y="445"/>
                    </a:cubicBezTo>
                    <a:cubicBezTo>
                      <a:pt x="183" y="444"/>
                      <a:pt x="183" y="444"/>
                      <a:pt x="182" y="444"/>
                    </a:cubicBezTo>
                    <a:cubicBezTo>
                      <a:pt x="182" y="444"/>
                      <a:pt x="182" y="444"/>
                      <a:pt x="182" y="444"/>
                    </a:cubicBezTo>
                    <a:cubicBezTo>
                      <a:pt x="182" y="443"/>
                      <a:pt x="182" y="443"/>
                      <a:pt x="182" y="443"/>
                    </a:cubicBezTo>
                    <a:cubicBezTo>
                      <a:pt x="182" y="443"/>
                      <a:pt x="182" y="443"/>
                      <a:pt x="182" y="443"/>
                    </a:cubicBezTo>
                    <a:cubicBezTo>
                      <a:pt x="182" y="442"/>
                      <a:pt x="182" y="442"/>
                      <a:pt x="181" y="442"/>
                    </a:cubicBezTo>
                    <a:cubicBezTo>
                      <a:pt x="181" y="442"/>
                      <a:pt x="181" y="442"/>
                      <a:pt x="181" y="441"/>
                    </a:cubicBezTo>
                    <a:cubicBezTo>
                      <a:pt x="181" y="441"/>
                      <a:pt x="181" y="441"/>
                      <a:pt x="181" y="441"/>
                    </a:cubicBezTo>
                    <a:cubicBezTo>
                      <a:pt x="181" y="440"/>
                      <a:pt x="180" y="440"/>
                      <a:pt x="180" y="440"/>
                    </a:cubicBezTo>
                    <a:cubicBezTo>
                      <a:pt x="180" y="440"/>
                      <a:pt x="180" y="440"/>
                      <a:pt x="180" y="439"/>
                    </a:cubicBezTo>
                    <a:cubicBezTo>
                      <a:pt x="180" y="439"/>
                      <a:pt x="180" y="439"/>
                      <a:pt x="180" y="439"/>
                    </a:cubicBezTo>
                    <a:cubicBezTo>
                      <a:pt x="180" y="439"/>
                      <a:pt x="180" y="439"/>
                      <a:pt x="180" y="439"/>
                    </a:cubicBezTo>
                    <a:cubicBezTo>
                      <a:pt x="180" y="439"/>
                      <a:pt x="180" y="439"/>
                      <a:pt x="180" y="438"/>
                    </a:cubicBezTo>
                    <a:cubicBezTo>
                      <a:pt x="180" y="438"/>
                      <a:pt x="180" y="438"/>
                      <a:pt x="179" y="438"/>
                    </a:cubicBezTo>
                    <a:cubicBezTo>
                      <a:pt x="179" y="438"/>
                      <a:pt x="179" y="438"/>
                      <a:pt x="179" y="437"/>
                    </a:cubicBezTo>
                    <a:cubicBezTo>
                      <a:pt x="179" y="437"/>
                      <a:pt x="179" y="437"/>
                      <a:pt x="179" y="437"/>
                    </a:cubicBezTo>
                    <a:cubicBezTo>
                      <a:pt x="179" y="437"/>
                      <a:pt x="178" y="436"/>
                      <a:pt x="178" y="436"/>
                    </a:cubicBezTo>
                    <a:cubicBezTo>
                      <a:pt x="178" y="436"/>
                      <a:pt x="178" y="436"/>
                      <a:pt x="178" y="435"/>
                    </a:cubicBezTo>
                    <a:cubicBezTo>
                      <a:pt x="178" y="435"/>
                      <a:pt x="178" y="435"/>
                      <a:pt x="178" y="435"/>
                    </a:cubicBezTo>
                    <a:cubicBezTo>
                      <a:pt x="178" y="435"/>
                      <a:pt x="178" y="435"/>
                      <a:pt x="178" y="435"/>
                    </a:cubicBezTo>
                    <a:cubicBezTo>
                      <a:pt x="177" y="435"/>
                      <a:pt x="177" y="435"/>
                      <a:pt x="177" y="435"/>
                    </a:cubicBezTo>
                    <a:cubicBezTo>
                      <a:pt x="177" y="434"/>
                      <a:pt x="177" y="434"/>
                      <a:pt x="177" y="433"/>
                    </a:cubicBezTo>
                    <a:cubicBezTo>
                      <a:pt x="177" y="433"/>
                      <a:pt x="177" y="433"/>
                      <a:pt x="177" y="433"/>
                    </a:cubicBezTo>
                    <a:cubicBezTo>
                      <a:pt x="177" y="433"/>
                      <a:pt x="176" y="433"/>
                      <a:pt x="176" y="433"/>
                    </a:cubicBezTo>
                    <a:cubicBezTo>
                      <a:pt x="176" y="432"/>
                      <a:pt x="176" y="432"/>
                      <a:pt x="176" y="432"/>
                    </a:cubicBezTo>
                    <a:cubicBezTo>
                      <a:pt x="175" y="432"/>
                      <a:pt x="175" y="432"/>
                      <a:pt x="175" y="431"/>
                    </a:cubicBezTo>
                    <a:cubicBezTo>
                      <a:pt x="175" y="431"/>
                      <a:pt x="175" y="431"/>
                      <a:pt x="175" y="430"/>
                    </a:cubicBezTo>
                    <a:cubicBezTo>
                      <a:pt x="175" y="430"/>
                      <a:pt x="175" y="430"/>
                      <a:pt x="175" y="430"/>
                    </a:cubicBezTo>
                    <a:cubicBezTo>
                      <a:pt x="174" y="430"/>
                      <a:pt x="174" y="430"/>
                      <a:pt x="174" y="430"/>
                    </a:cubicBezTo>
                    <a:cubicBezTo>
                      <a:pt x="174" y="430"/>
                      <a:pt x="174" y="429"/>
                      <a:pt x="174" y="429"/>
                    </a:cubicBezTo>
                    <a:cubicBezTo>
                      <a:pt x="174" y="429"/>
                      <a:pt x="174" y="429"/>
                      <a:pt x="174" y="429"/>
                    </a:cubicBezTo>
                    <a:cubicBezTo>
                      <a:pt x="174" y="429"/>
                      <a:pt x="174" y="429"/>
                      <a:pt x="173" y="429"/>
                    </a:cubicBezTo>
                    <a:cubicBezTo>
                      <a:pt x="173" y="428"/>
                      <a:pt x="173" y="428"/>
                      <a:pt x="173" y="428"/>
                    </a:cubicBezTo>
                    <a:cubicBezTo>
                      <a:pt x="173" y="428"/>
                      <a:pt x="173" y="428"/>
                      <a:pt x="173" y="428"/>
                    </a:cubicBezTo>
                    <a:cubicBezTo>
                      <a:pt x="170" y="424"/>
                      <a:pt x="168" y="421"/>
                      <a:pt x="165" y="418"/>
                    </a:cubicBezTo>
                    <a:cubicBezTo>
                      <a:pt x="158" y="411"/>
                      <a:pt x="158" y="401"/>
                      <a:pt x="165" y="394"/>
                    </a:cubicBezTo>
                    <a:cubicBezTo>
                      <a:pt x="165" y="394"/>
                      <a:pt x="166" y="393"/>
                      <a:pt x="167" y="393"/>
                    </a:cubicBezTo>
                    <a:cubicBezTo>
                      <a:pt x="168" y="392"/>
                      <a:pt x="168" y="392"/>
                      <a:pt x="169" y="391"/>
                    </a:cubicBezTo>
                    <a:cubicBezTo>
                      <a:pt x="169" y="391"/>
                      <a:pt x="170" y="390"/>
                      <a:pt x="171" y="390"/>
                    </a:cubicBezTo>
                    <a:cubicBezTo>
                      <a:pt x="171" y="390"/>
                      <a:pt x="172" y="389"/>
                      <a:pt x="173" y="388"/>
                    </a:cubicBezTo>
                    <a:cubicBezTo>
                      <a:pt x="174" y="388"/>
                      <a:pt x="174" y="388"/>
                      <a:pt x="175" y="387"/>
                    </a:cubicBezTo>
                    <a:cubicBezTo>
                      <a:pt x="175" y="387"/>
                      <a:pt x="176" y="386"/>
                      <a:pt x="177" y="385"/>
                    </a:cubicBezTo>
                    <a:cubicBezTo>
                      <a:pt x="177" y="385"/>
                      <a:pt x="178" y="384"/>
                      <a:pt x="178" y="384"/>
                    </a:cubicBezTo>
                    <a:cubicBezTo>
                      <a:pt x="178" y="384"/>
                      <a:pt x="178" y="384"/>
                      <a:pt x="178" y="384"/>
                    </a:cubicBezTo>
                    <a:cubicBezTo>
                      <a:pt x="179" y="383"/>
                      <a:pt x="180" y="383"/>
                      <a:pt x="180" y="382"/>
                    </a:cubicBezTo>
                    <a:cubicBezTo>
                      <a:pt x="181" y="382"/>
                      <a:pt x="181" y="382"/>
                      <a:pt x="181" y="382"/>
                    </a:cubicBezTo>
                    <a:cubicBezTo>
                      <a:pt x="181" y="381"/>
                      <a:pt x="182" y="380"/>
                      <a:pt x="182" y="380"/>
                    </a:cubicBezTo>
                    <a:cubicBezTo>
                      <a:pt x="183" y="380"/>
                      <a:pt x="183" y="379"/>
                      <a:pt x="184" y="379"/>
                    </a:cubicBezTo>
                    <a:cubicBezTo>
                      <a:pt x="184" y="378"/>
                      <a:pt x="184" y="378"/>
                      <a:pt x="184" y="378"/>
                    </a:cubicBezTo>
                    <a:cubicBezTo>
                      <a:pt x="185" y="378"/>
                      <a:pt x="185" y="377"/>
                      <a:pt x="186" y="377"/>
                    </a:cubicBezTo>
                    <a:cubicBezTo>
                      <a:pt x="186" y="376"/>
                      <a:pt x="186" y="376"/>
                      <a:pt x="186" y="376"/>
                    </a:cubicBezTo>
                    <a:cubicBezTo>
                      <a:pt x="186" y="376"/>
                      <a:pt x="186" y="376"/>
                      <a:pt x="187" y="376"/>
                    </a:cubicBezTo>
                    <a:cubicBezTo>
                      <a:pt x="187" y="375"/>
                      <a:pt x="187" y="375"/>
                      <a:pt x="188" y="374"/>
                    </a:cubicBezTo>
                    <a:cubicBezTo>
                      <a:pt x="188" y="374"/>
                      <a:pt x="189" y="373"/>
                      <a:pt x="189" y="373"/>
                    </a:cubicBezTo>
                    <a:cubicBezTo>
                      <a:pt x="190" y="371"/>
                      <a:pt x="191" y="370"/>
                      <a:pt x="192" y="369"/>
                    </a:cubicBezTo>
                    <a:cubicBezTo>
                      <a:pt x="192" y="369"/>
                      <a:pt x="193" y="369"/>
                      <a:pt x="193" y="368"/>
                    </a:cubicBezTo>
                    <a:cubicBezTo>
                      <a:pt x="193" y="368"/>
                      <a:pt x="193" y="368"/>
                      <a:pt x="194" y="367"/>
                    </a:cubicBezTo>
                    <a:cubicBezTo>
                      <a:pt x="194" y="367"/>
                      <a:pt x="194" y="367"/>
                      <a:pt x="195" y="367"/>
                    </a:cubicBezTo>
                    <a:cubicBezTo>
                      <a:pt x="195" y="366"/>
                      <a:pt x="195" y="366"/>
                      <a:pt x="195" y="366"/>
                    </a:cubicBezTo>
                    <a:cubicBezTo>
                      <a:pt x="195" y="366"/>
                      <a:pt x="195" y="366"/>
                      <a:pt x="195" y="365"/>
                    </a:cubicBezTo>
                    <a:cubicBezTo>
                      <a:pt x="196" y="365"/>
                      <a:pt x="196" y="365"/>
                      <a:pt x="196" y="364"/>
                    </a:cubicBezTo>
                    <a:cubicBezTo>
                      <a:pt x="196" y="364"/>
                      <a:pt x="197" y="364"/>
                      <a:pt x="197" y="363"/>
                    </a:cubicBezTo>
                    <a:cubicBezTo>
                      <a:pt x="197" y="363"/>
                      <a:pt x="198" y="362"/>
                      <a:pt x="198" y="362"/>
                    </a:cubicBezTo>
                    <a:cubicBezTo>
                      <a:pt x="198" y="362"/>
                      <a:pt x="198" y="362"/>
                      <a:pt x="198" y="361"/>
                    </a:cubicBezTo>
                    <a:cubicBezTo>
                      <a:pt x="199" y="361"/>
                      <a:pt x="199" y="360"/>
                      <a:pt x="199" y="360"/>
                    </a:cubicBezTo>
                    <a:cubicBezTo>
                      <a:pt x="200" y="359"/>
                      <a:pt x="200" y="359"/>
                      <a:pt x="200" y="359"/>
                    </a:cubicBezTo>
                    <a:cubicBezTo>
                      <a:pt x="201" y="358"/>
                      <a:pt x="201" y="358"/>
                      <a:pt x="201" y="357"/>
                    </a:cubicBezTo>
                    <a:cubicBezTo>
                      <a:pt x="201" y="357"/>
                      <a:pt x="202" y="357"/>
                      <a:pt x="202" y="356"/>
                    </a:cubicBezTo>
                    <a:cubicBezTo>
                      <a:pt x="202" y="356"/>
                      <a:pt x="202" y="355"/>
                      <a:pt x="203" y="355"/>
                    </a:cubicBezTo>
                    <a:cubicBezTo>
                      <a:pt x="203" y="355"/>
                      <a:pt x="203" y="355"/>
                      <a:pt x="203" y="354"/>
                    </a:cubicBezTo>
                    <a:cubicBezTo>
                      <a:pt x="204" y="353"/>
                      <a:pt x="204" y="353"/>
                      <a:pt x="204" y="352"/>
                    </a:cubicBezTo>
                    <a:cubicBezTo>
                      <a:pt x="205" y="352"/>
                      <a:pt x="205" y="352"/>
                      <a:pt x="205" y="352"/>
                    </a:cubicBezTo>
                    <a:cubicBezTo>
                      <a:pt x="205" y="351"/>
                      <a:pt x="205" y="351"/>
                      <a:pt x="206" y="350"/>
                    </a:cubicBezTo>
                    <a:cubicBezTo>
                      <a:pt x="206" y="350"/>
                      <a:pt x="206" y="349"/>
                      <a:pt x="207" y="349"/>
                    </a:cubicBezTo>
                    <a:cubicBezTo>
                      <a:pt x="207" y="349"/>
                      <a:pt x="207" y="348"/>
                      <a:pt x="207" y="348"/>
                    </a:cubicBezTo>
                    <a:cubicBezTo>
                      <a:pt x="207" y="347"/>
                      <a:pt x="208" y="347"/>
                      <a:pt x="208" y="347"/>
                    </a:cubicBezTo>
                    <a:cubicBezTo>
                      <a:pt x="208" y="346"/>
                      <a:pt x="208" y="346"/>
                      <a:pt x="208" y="345"/>
                    </a:cubicBezTo>
                    <a:cubicBezTo>
                      <a:pt x="209" y="345"/>
                      <a:pt x="209" y="344"/>
                      <a:pt x="210" y="344"/>
                    </a:cubicBezTo>
                    <a:cubicBezTo>
                      <a:pt x="210" y="344"/>
                      <a:pt x="210" y="343"/>
                      <a:pt x="210" y="343"/>
                    </a:cubicBezTo>
                    <a:cubicBezTo>
                      <a:pt x="210" y="343"/>
                      <a:pt x="210" y="342"/>
                      <a:pt x="211" y="341"/>
                    </a:cubicBezTo>
                    <a:cubicBezTo>
                      <a:pt x="211" y="341"/>
                      <a:pt x="211" y="341"/>
                      <a:pt x="211" y="340"/>
                    </a:cubicBezTo>
                    <a:cubicBezTo>
                      <a:pt x="211" y="340"/>
                      <a:pt x="212" y="340"/>
                      <a:pt x="212" y="339"/>
                    </a:cubicBezTo>
                    <a:cubicBezTo>
                      <a:pt x="212" y="338"/>
                      <a:pt x="213" y="338"/>
                      <a:pt x="213" y="337"/>
                    </a:cubicBezTo>
                    <a:cubicBezTo>
                      <a:pt x="213" y="337"/>
                      <a:pt x="213" y="337"/>
                      <a:pt x="213" y="337"/>
                    </a:cubicBezTo>
                    <a:cubicBezTo>
                      <a:pt x="213" y="336"/>
                      <a:pt x="214" y="335"/>
                      <a:pt x="214" y="335"/>
                    </a:cubicBezTo>
                    <a:cubicBezTo>
                      <a:pt x="214" y="335"/>
                      <a:pt x="214" y="334"/>
                      <a:pt x="214" y="334"/>
                    </a:cubicBezTo>
                    <a:cubicBezTo>
                      <a:pt x="215" y="333"/>
                      <a:pt x="215" y="333"/>
                      <a:pt x="216" y="332"/>
                    </a:cubicBezTo>
                    <a:cubicBezTo>
                      <a:pt x="216" y="332"/>
                      <a:pt x="216" y="332"/>
                      <a:pt x="216" y="332"/>
                    </a:cubicBezTo>
                    <a:cubicBezTo>
                      <a:pt x="216" y="331"/>
                      <a:pt x="216" y="330"/>
                      <a:pt x="217" y="329"/>
                    </a:cubicBezTo>
                    <a:cubicBezTo>
                      <a:pt x="217" y="329"/>
                      <a:pt x="217" y="329"/>
                      <a:pt x="217" y="329"/>
                    </a:cubicBezTo>
                    <a:cubicBezTo>
                      <a:pt x="217" y="328"/>
                      <a:pt x="217" y="328"/>
                      <a:pt x="218" y="327"/>
                    </a:cubicBezTo>
                    <a:cubicBezTo>
                      <a:pt x="218" y="326"/>
                      <a:pt x="218" y="326"/>
                      <a:pt x="219" y="326"/>
                    </a:cubicBezTo>
                    <a:cubicBezTo>
                      <a:pt x="219" y="325"/>
                      <a:pt x="219" y="325"/>
                      <a:pt x="219" y="324"/>
                    </a:cubicBezTo>
                    <a:cubicBezTo>
                      <a:pt x="219" y="324"/>
                      <a:pt x="219" y="323"/>
                      <a:pt x="220" y="323"/>
                    </a:cubicBezTo>
                    <a:cubicBezTo>
                      <a:pt x="220" y="322"/>
                      <a:pt x="220" y="322"/>
                      <a:pt x="220" y="321"/>
                    </a:cubicBezTo>
                    <a:cubicBezTo>
                      <a:pt x="220" y="321"/>
                      <a:pt x="220" y="321"/>
                      <a:pt x="220" y="321"/>
                    </a:cubicBezTo>
                    <a:cubicBezTo>
                      <a:pt x="221" y="320"/>
                      <a:pt x="221" y="319"/>
                      <a:pt x="222" y="319"/>
                    </a:cubicBezTo>
                    <a:cubicBezTo>
                      <a:pt x="222" y="318"/>
                      <a:pt x="222" y="318"/>
                      <a:pt x="222" y="318"/>
                    </a:cubicBezTo>
                    <a:cubicBezTo>
                      <a:pt x="222" y="317"/>
                      <a:pt x="222" y="316"/>
                      <a:pt x="223" y="316"/>
                    </a:cubicBezTo>
                    <a:cubicBezTo>
                      <a:pt x="223" y="315"/>
                      <a:pt x="223" y="315"/>
                      <a:pt x="223" y="315"/>
                    </a:cubicBezTo>
                    <a:cubicBezTo>
                      <a:pt x="223" y="314"/>
                      <a:pt x="223" y="313"/>
                      <a:pt x="224" y="312"/>
                    </a:cubicBezTo>
                    <a:cubicBezTo>
                      <a:pt x="224" y="312"/>
                      <a:pt x="224" y="312"/>
                      <a:pt x="224" y="312"/>
                    </a:cubicBezTo>
                    <a:cubicBezTo>
                      <a:pt x="224" y="311"/>
                      <a:pt x="225" y="311"/>
                      <a:pt x="225" y="310"/>
                    </a:cubicBezTo>
                    <a:cubicBezTo>
                      <a:pt x="225" y="309"/>
                      <a:pt x="225" y="309"/>
                      <a:pt x="225" y="309"/>
                    </a:cubicBezTo>
                    <a:cubicBezTo>
                      <a:pt x="225" y="308"/>
                      <a:pt x="226" y="308"/>
                      <a:pt x="226" y="307"/>
                    </a:cubicBezTo>
                    <a:cubicBezTo>
                      <a:pt x="226" y="306"/>
                      <a:pt x="226" y="306"/>
                      <a:pt x="226" y="306"/>
                    </a:cubicBezTo>
                    <a:cubicBezTo>
                      <a:pt x="226" y="306"/>
                      <a:pt x="226" y="305"/>
                      <a:pt x="227" y="304"/>
                    </a:cubicBezTo>
                    <a:cubicBezTo>
                      <a:pt x="227" y="304"/>
                      <a:pt x="227" y="304"/>
                      <a:pt x="227" y="303"/>
                    </a:cubicBezTo>
                    <a:cubicBezTo>
                      <a:pt x="227" y="303"/>
                      <a:pt x="228" y="302"/>
                      <a:pt x="228" y="302"/>
                    </a:cubicBezTo>
                    <a:cubicBezTo>
                      <a:pt x="228" y="301"/>
                      <a:pt x="228" y="301"/>
                      <a:pt x="228" y="300"/>
                    </a:cubicBezTo>
                    <a:cubicBezTo>
                      <a:pt x="228" y="300"/>
                      <a:pt x="228" y="299"/>
                      <a:pt x="229" y="298"/>
                    </a:cubicBezTo>
                    <a:cubicBezTo>
                      <a:pt x="229" y="298"/>
                      <a:pt x="229" y="298"/>
                      <a:pt x="229" y="298"/>
                    </a:cubicBezTo>
                    <a:cubicBezTo>
                      <a:pt x="229" y="297"/>
                      <a:pt x="229" y="296"/>
                      <a:pt x="230" y="296"/>
                    </a:cubicBezTo>
                    <a:cubicBezTo>
                      <a:pt x="230" y="295"/>
                      <a:pt x="230" y="295"/>
                      <a:pt x="230" y="295"/>
                    </a:cubicBezTo>
                    <a:cubicBezTo>
                      <a:pt x="230" y="294"/>
                      <a:pt x="230" y="294"/>
                      <a:pt x="230" y="293"/>
                    </a:cubicBezTo>
                    <a:cubicBezTo>
                      <a:pt x="230" y="293"/>
                      <a:pt x="231" y="292"/>
                      <a:pt x="231" y="292"/>
                    </a:cubicBezTo>
                    <a:cubicBezTo>
                      <a:pt x="231" y="291"/>
                      <a:pt x="231" y="291"/>
                      <a:pt x="231" y="291"/>
                    </a:cubicBezTo>
                    <a:cubicBezTo>
                      <a:pt x="231" y="291"/>
                      <a:pt x="231" y="290"/>
                      <a:pt x="231" y="289"/>
                    </a:cubicBezTo>
                    <a:cubicBezTo>
                      <a:pt x="231" y="289"/>
                      <a:pt x="231" y="289"/>
                      <a:pt x="231" y="289"/>
                    </a:cubicBezTo>
                    <a:cubicBezTo>
                      <a:pt x="231" y="288"/>
                      <a:pt x="232" y="287"/>
                      <a:pt x="232" y="287"/>
                    </a:cubicBezTo>
                    <a:cubicBezTo>
                      <a:pt x="232" y="287"/>
                      <a:pt x="232" y="287"/>
                      <a:pt x="232" y="286"/>
                    </a:cubicBezTo>
                    <a:cubicBezTo>
                      <a:pt x="232" y="285"/>
                      <a:pt x="233" y="284"/>
                      <a:pt x="233" y="284"/>
                    </a:cubicBezTo>
                    <a:cubicBezTo>
                      <a:pt x="233" y="284"/>
                      <a:pt x="233" y="284"/>
                      <a:pt x="233" y="283"/>
                    </a:cubicBezTo>
                    <a:cubicBezTo>
                      <a:pt x="233" y="282"/>
                      <a:pt x="233" y="282"/>
                      <a:pt x="233" y="281"/>
                    </a:cubicBezTo>
                    <a:cubicBezTo>
                      <a:pt x="233" y="281"/>
                      <a:pt x="233" y="281"/>
                      <a:pt x="234" y="280"/>
                    </a:cubicBezTo>
                    <a:cubicBezTo>
                      <a:pt x="234" y="279"/>
                      <a:pt x="234" y="279"/>
                      <a:pt x="234" y="278"/>
                    </a:cubicBezTo>
                    <a:cubicBezTo>
                      <a:pt x="234" y="278"/>
                      <a:pt x="234" y="278"/>
                      <a:pt x="234" y="278"/>
                    </a:cubicBezTo>
                    <a:cubicBezTo>
                      <a:pt x="234" y="276"/>
                      <a:pt x="234" y="276"/>
                      <a:pt x="235" y="275"/>
                    </a:cubicBezTo>
                    <a:cubicBezTo>
                      <a:pt x="235" y="274"/>
                      <a:pt x="235" y="273"/>
                      <a:pt x="235" y="272"/>
                    </a:cubicBezTo>
                    <a:cubicBezTo>
                      <a:pt x="235" y="272"/>
                      <a:pt x="235" y="272"/>
                      <a:pt x="235" y="272"/>
                    </a:cubicBezTo>
                    <a:cubicBezTo>
                      <a:pt x="236" y="271"/>
                      <a:pt x="236" y="270"/>
                      <a:pt x="236" y="270"/>
                    </a:cubicBezTo>
                    <a:cubicBezTo>
                      <a:pt x="236" y="269"/>
                      <a:pt x="236" y="269"/>
                      <a:pt x="236" y="269"/>
                    </a:cubicBezTo>
                    <a:cubicBezTo>
                      <a:pt x="236" y="269"/>
                      <a:pt x="236" y="269"/>
                      <a:pt x="236" y="268"/>
                    </a:cubicBezTo>
                    <a:cubicBezTo>
                      <a:pt x="236" y="267"/>
                      <a:pt x="236" y="267"/>
                      <a:pt x="236" y="266"/>
                    </a:cubicBezTo>
                    <a:cubicBezTo>
                      <a:pt x="236" y="266"/>
                      <a:pt x="236" y="266"/>
                      <a:pt x="236" y="266"/>
                    </a:cubicBezTo>
                    <a:cubicBezTo>
                      <a:pt x="236" y="264"/>
                      <a:pt x="237" y="264"/>
                      <a:pt x="237" y="263"/>
                    </a:cubicBezTo>
                    <a:cubicBezTo>
                      <a:pt x="237" y="263"/>
                      <a:pt x="237" y="263"/>
                      <a:pt x="237" y="263"/>
                    </a:cubicBezTo>
                    <a:cubicBezTo>
                      <a:pt x="237" y="262"/>
                      <a:pt x="237" y="261"/>
                      <a:pt x="237" y="260"/>
                    </a:cubicBezTo>
                    <a:cubicBezTo>
                      <a:pt x="237" y="260"/>
                      <a:pt x="237" y="260"/>
                      <a:pt x="237" y="260"/>
                    </a:cubicBezTo>
                    <a:cubicBezTo>
                      <a:pt x="237" y="259"/>
                      <a:pt x="237" y="258"/>
                      <a:pt x="237" y="257"/>
                    </a:cubicBezTo>
                    <a:cubicBezTo>
                      <a:pt x="237" y="257"/>
                      <a:pt x="237" y="257"/>
                      <a:pt x="237" y="257"/>
                    </a:cubicBezTo>
                    <a:cubicBezTo>
                      <a:pt x="238" y="256"/>
                      <a:pt x="238" y="255"/>
                      <a:pt x="238" y="254"/>
                    </a:cubicBezTo>
                    <a:cubicBezTo>
                      <a:pt x="238" y="254"/>
                      <a:pt x="238" y="254"/>
                      <a:pt x="238" y="254"/>
                    </a:cubicBezTo>
                    <a:cubicBezTo>
                      <a:pt x="238" y="253"/>
                      <a:pt x="238" y="252"/>
                      <a:pt x="238" y="252"/>
                    </a:cubicBezTo>
                    <a:cubicBezTo>
                      <a:pt x="238" y="251"/>
                      <a:pt x="238" y="251"/>
                      <a:pt x="238" y="251"/>
                    </a:cubicBezTo>
                    <a:cubicBezTo>
                      <a:pt x="238" y="251"/>
                      <a:pt x="238" y="249"/>
                      <a:pt x="238" y="249"/>
                    </a:cubicBezTo>
                    <a:cubicBezTo>
                      <a:pt x="238" y="249"/>
                      <a:pt x="238" y="249"/>
                      <a:pt x="238" y="248"/>
                    </a:cubicBezTo>
                    <a:cubicBezTo>
                      <a:pt x="239" y="247"/>
                      <a:pt x="239" y="247"/>
                      <a:pt x="239" y="246"/>
                    </a:cubicBezTo>
                    <a:cubicBezTo>
                      <a:pt x="239" y="245"/>
                      <a:pt x="239" y="244"/>
                      <a:pt x="239" y="243"/>
                    </a:cubicBezTo>
                    <a:cubicBezTo>
                      <a:pt x="239" y="242"/>
                      <a:pt x="239" y="241"/>
                      <a:pt x="239" y="240"/>
                    </a:cubicBezTo>
                    <a:cubicBezTo>
                      <a:pt x="239" y="239"/>
                      <a:pt x="239" y="238"/>
                      <a:pt x="239" y="237"/>
                    </a:cubicBezTo>
                    <a:cubicBezTo>
                      <a:pt x="239" y="237"/>
                      <a:pt x="239" y="235"/>
                      <a:pt x="239" y="235"/>
                    </a:cubicBezTo>
                    <a:cubicBezTo>
                      <a:pt x="238" y="234"/>
                      <a:pt x="237" y="234"/>
                      <a:pt x="237" y="233"/>
                    </a:cubicBezTo>
                    <a:cubicBezTo>
                      <a:pt x="282" y="260"/>
                      <a:pt x="314" y="251"/>
                      <a:pt x="336" y="216"/>
                    </a:cubicBezTo>
                    <a:cubicBezTo>
                      <a:pt x="336" y="272"/>
                      <a:pt x="363" y="301"/>
                      <a:pt x="428" y="293"/>
                    </a:cubicBezTo>
                    <a:cubicBezTo>
                      <a:pt x="429" y="298"/>
                      <a:pt x="432" y="302"/>
                      <a:pt x="437" y="303"/>
                    </a:cubicBezTo>
                    <a:cubicBezTo>
                      <a:pt x="437" y="304"/>
                      <a:pt x="554" y="340"/>
                      <a:pt x="502" y="457"/>
                    </a:cubicBezTo>
                    <a:cubicBezTo>
                      <a:pt x="499" y="463"/>
                      <a:pt x="502" y="471"/>
                      <a:pt x="509" y="474"/>
                    </a:cubicBezTo>
                    <a:cubicBezTo>
                      <a:pt x="515" y="476"/>
                      <a:pt x="523" y="474"/>
                      <a:pt x="526" y="467"/>
                    </a:cubicBezTo>
                    <a:cubicBezTo>
                      <a:pt x="575" y="356"/>
                      <a:pt x="499" y="304"/>
                      <a:pt x="463" y="287"/>
                    </a:cubicBezTo>
                    <a:cubicBezTo>
                      <a:pt x="472" y="284"/>
                      <a:pt x="482" y="281"/>
                      <a:pt x="493" y="278"/>
                    </a:cubicBezTo>
                    <a:cubicBezTo>
                      <a:pt x="541" y="346"/>
                      <a:pt x="607" y="360"/>
                      <a:pt x="698" y="301"/>
                    </a:cubicBezTo>
                    <a:cubicBezTo>
                      <a:pt x="722" y="328"/>
                      <a:pt x="745" y="346"/>
                      <a:pt x="769" y="356"/>
                    </a:cubicBezTo>
                    <a:cubicBezTo>
                      <a:pt x="762" y="368"/>
                      <a:pt x="745" y="413"/>
                      <a:pt x="811" y="488"/>
                    </a:cubicBezTo>
                    <a:cubicBezTo>
                      <a:pt x="816" y="493"/>
                      <a:pt x="824" y="493"/>
                      <a:pt x="830" y="488"/>
                    </a:cubicBezTo>
                    <a:cubicBezTo>
                      <a:pt x="835" y="484"/>
                      <a:pt x="835" y="476"/>
                      <a:pt x="831" y="470"/>
                    </a:cubicBezTo>
                    <a:cubicBezTo>
                      <a:pt x="766" y="399"/>
                      <a:pt x="792" y="369"/>
                      <a:pt x="792" y="369"/>
                    </a:cubicBezTo>
                    <a:cubicBezTo>
                      <a:pt x="793" y="368"/>
                      <a:pt x="794" y="366"/>
                      <a:pt x="794" y="364"/>
                    </a:cubicBezTo>
                    <a:cubicBezTo>
                      <a:pt x="854" y="378"/>
                      <a:pt x="914" y="348"/>
                      <a:pt x="974" y="294"/>
                    </a:cubicBezTo>
                    <a:cubicBezTo>
                      <a:pt x="1002" y="320"/>
                      <a:pt x="1025" y="331"/>
                      <a:pt x="1046" y="332"/>
                    </a:cubicBezTo>
                    <a:cubicBezTo>
                      <a:pt x="1046" y="336"/>
                      <a:pt x="1048" y="340"/>
                      <a:pt x="1052" y="343"/>
                    </a:cubicBezTo>
                    <a:cubicBezTo>
                      <a:pt x="1052" y="343"/>
                      <a:pt x="1069" y="354"/>
                      <a:pt x="1084" y="377"/>
                    </a:cubicBezTo>
                    <a:cubicBezTo>
                      <a:pt x="1085" y="378"/>
                      <a:pt x="1085" y="379"/>
                      <a:pt x="1086" y="379"/>
                    </a:cubicBezTo>
                    <a:cubicBezTo>
                      <a:pt x="1112" y="419"/>
                      <a:pt x="1132" y="489"/>
                      <a:pt x="1065" y="592"/>
                    </a:cubicBezTo>
                    <a:cubicBezTo>
                      <a:pt x="1061" y="598"/>
                      <a:pt x="1063" y="606"/>
                      <a:pt x="1069" y="610"/>
                    </a:cubicBezTo>
                    <a:cubicBezTo>
                      <a:pt x="1075" y="614"/>
                      <a:pt x="1083" y="612"/>
                      <a:pt x="1087" y="606"/>
                    </a:cubicBezTo>
                    <a:cubicBezTo>
                      <a:pt x="1100" y="586"/>
                      <a:pt x="1110" y="568"/>
                      <a:pt x="1117" y="550"/>
                    </a:cubicBezTo>
                    <a:cubicBezTo>
                      <a:pt x="1140" y="563"/>
                      <a:pt x="1190" y="581"/>
                      <a:pt x="1272" y="559"/>
                    </a:cubicBezTo>
                    <a:cubicBezTo>
                      <a:pt x="1279" y="557"/>
                      <a:pt x="1283" y="550"/>
                      <a:pt x="1281" y="543"/>
                    </a:cubicBezTo>
                    <a:cubicBezTo>
                      <a:pt x="1280" y="536"/>
                      <a:pt x="1272" y="532"/>
                      <a:pt x="1266" y="534"/>
                    </a:cubicBezTo>
                    <a:cubicBezTo>
                      <a:pt x="1183" y="556"/>
                      <a:pt x="1141" y="536"/>
                      <a:pt x="1126" y="526"/>
                    </a:cubicBezTo>
                    <a:cubicBezTo>
                      <a:pt x="1148" y="456"/>
                      <a:pt x="1132" y="405"/>
                      <a:pt x="1111" y="370"/>
                    </a:cubicBezTo>
                    <a:cubicBezTo>
                      <a:pt x="1121" y="355"/>
                      <a:pt x="1159" y="314"/>
                      <a:pt x="1267" y="362"/>
                    </a:cubicBezTo>
                    <a:cubicBezTo>
                      <a:pt x="1274" y="365"/>
                      <a:pt x="1281" y="362"/>
                      <a:pt x="1284" y="355"/>
                    </a:cubicBezTo>
                    <a:cubicBezTo>
                      <a:pt x="1287" y="349"/>
                      <a:pt x="1284" y="341"/>
                      <a:pt x="1278" y="338"/>
                    </a:cubicBezTo>
                    <a:cubicBezTo>
                      <a:pt x="1166" y="289"/>
                      <a:pt x="1115" y="325"/>
                      <a:pt x="1095" y="349"/>
                    </a:cubicBezTo>
                    <a:cubicBezTo>
                      <a:pt x="1088" y="340"/>
                      <a:pt x="1080" y="333"/>
                      <a:pt x="1075" y="328"/>
                    </a:cubicBezTo>
                    <a:cubicBezTo>
                      <a:pt x="1109" y="317"/>
                      <a:pt x="1137" y="282"/>
                      <a:pt x="1165" y="250"/>
                    </a:cubicBezTo>
                    <a:cubicBezTo>
                      <a:pt x="1251" y="292"/>
                      <a:pt x="1306" y="243"/>
                      <a:pt x="1360" y="192"/>
                    </a:cubicBezTo>
                    <a:cubicBezTo>
                      <a:pt x="1390" y="228"/>
                      <a:pt x="1430" y="255"/>
                      <a:pt x="1475" y="275"/>
                    </a:cubicBezTo>
                    <a:cubicBezTo>
                      <a:pt x="1453" y="321"/>
                      <a:pt x="1459" y="366"/>
                      <a:pt x="1480" y="411"/>
                    </a:cubicBezTo>
                    <a:cubicBezTo>
                      <a:pt x="1458" y="461"/>
                      <a:pt x="1467" y="535"/>
                      <a:pt x="1493" y="582"/>
                    </a:cubicBezTo>
                    <a:cubicBezTo>
                      <a:pt x="1499" y="589"/>
                      <a:pt x="1500" y="599"/>
                      <a:pt x="1494" y="606"/>
                    </a:cubicBezTo>
                    <a:cubicBezTo>
                      <a:pt x="1447" y="665"/>
                      <a:pt x="1430" y="720"/>
                      <a:pt x="1445" y="795"/>
                    </a:cubicBezTo>
                    <a:cubicBezTo>
                      <a:pt x="1445" y="795"/>
                      <a:pt x="1445" y="795"/>
                      <a:pt x="1445" y="796"/>
                    </a:cubicBezTo>
                    <a:cubicBezTo>
                      <a:pt x="1447" y="805"/>
                      <a:pt x="1441" y="815"/>
                      <a:pt x="1431" y="817"/>
                    </a:cubicBezTo>
                    <a:cubicBezTo>
                      <a:pt x="1356" y="833"/>
                      <a:pt x="1307" y="875"/>
                      <a:pt x="1280" y="948"/>
                    </a:cubicBezTo>
                    <a:cubicBezTo>
                      <a:pt x="1277" y="957"/>
                      <a:pt x="1267" y="962"/>
                      <a:pt x="1257" y="959"/>
                    </a:cubicBezTo>
                    <a:cubicBezTo>
                      <a:pt x="1201" y="942"/>
                      <a:pt x="1169" y="968"/>
                      <a:pt x="1147" y="1019"/>
                    </a:cubicBezTo>
                    <a:cubicBezTo>
                      <a:pt x="1147" y="1019"/>
                      <a:pt x="1147" y="1020"/>
                      <a:pt x="1147" y="1020"/>
                    </a:cubicBezTo>
                    <a:cubicBezTo>
                      <a:pt x="1142" y="1029"/>
                      <a:pt x="1132" y="1032"/>
                      <a:pt x="1123" y="1027"/>
                    </a:cubicBezTo>
                    <a:cubicBezTo>
                      <a:pt x="1077" y="1005"/>
                      <a:pt x="1044" y="1008"/>
                      <a:pt x="1018" y="1055"/>
                    </a:cubicBezTo>
                    <a:cubicBezTo>
                      <a:pt x="1015" y="1061"/>
                      <a:pt x="1008" y="1065"/>
                      <a:pt x="1000" y="1064"/>
                    </a:cubicBezTo>
                    <a:cubicBezTo>
                      <a:pt x="926" y="1056"/>
                      <a:pt x="860" y="1073"/>
                      <a:pt x="804" y="1118"/>
                    </a:cubicBezTo>
                    <a:cubicBezTo>
                      <a:pt x="731" y="1176"/>
                      <a:pt x="679" y="1182"/>
                      <a:pt x="749" y="1271"/>
                    </a:cubicBezTo>
                    <a:cubicBezTo>
                      <a:pt x="694" y="1289"/>
                      <a:pt x="696" y="1346"/>
                      <a:pt x="704" y="1407"/>
                    </a:cubicBezTo>
                    <a:cubicBezTo>
                      <a:pt x="700" y="1491"/>
                      <a:pt x="726" y="1551"/>
                      <a:pt x="817" y="1557"/>
                    </a:cubicBezTo>
                    <a:cubicBezTo>
                      <a:pt x="838" y="1590"/>
                      <a:pt x="858" y="1623"/>
                      <a:pt x="879" y="1656"/>
                    </a:cubicBezTo>
                    <a:cubicBezTo>
                      <a:pt x="888" y="1623"/>
                      <a:pt x="897" y="1590"/>
                      <a:pt x="906" y="1557"/>
                    </a:cubicBezTo>
                    <a:cubicBezTo>
                      <a:pt x="996" y="1499"/>
                      <a:pt x="1014" y="1427"/>
                      <a:pt x="933" y="1339"/>
                    </a:cubicBezTo>
                    <a:cubicBezTo>
                      <a:pt x="967" y="1298"/>
                      <a:pt x="981" y="1254"/>
                      <a:pt x="937" y="1206"/>
                    </a:cubicBezTo>
                    <a:cubicBezTo>
                      <a:pt x="976" y="1212"/>
                      <a:pt x="1003" y="1192"/>
                      <a:pt x="1022" y="1148"/>
                    </a:cubicBezTo>
                    <a:cubicBezTo>
                      <a:pt x="1099" y="1230"/>
                      <a:pt x="1168" y="1187"/>
                      <a:pt x="1233" y="1117"/>
                    </a:cubicBezTo>
                    <a:cubicBezTo>
                      <a:pt x="1339" y="1149"/>
                      <a:pt x="1395" y="1097"/>
                      <a:pt x="1421" y="994"/>
                    </a:cubicBezTo>
                    <a:cubicBezTo>
                      <a:pt x="1514" y="973"/>
                      <a:pt x="1567" y="915"/>
                      <a:pt x="1531" y="776"/>
                    </a:cubicBezTo>
                    <a:cubicBezTo>
                      <a:pt x="1589" y="709"/>
                      <a:pt x="1601" y="646"/>
                      <a:pt x="1527" y="592"/>
                    </a:cubicBezTo>
                    <a:cubicBezTo>
                      <a:pt x="1580" y="549"/>
                      <a:pt x="1604" y="497"/>
                      <a:pt x="1554" y="421"/>
                    </a:cubicBezTo>
                    <a:cubicBezTo>
                      <a:pt x="1591" y="380"/>
                      <a:pt x="1615" y="338"/>
                      <a:pt x="1575" y="284"/>
                    </a:cubicBezTo>
                    <a:cubicBezTo>
                      <a:pt x="1611" y="238"/>
                      <a:pt x="1614" y="184"/>
                      <a:pt x="158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0473"/>
                <a:endParaRPr lang="nl-NL" sz="1800">
                  <a:solidFill>
                    <a:srgbClr val="000000"/>
                  </a:solidFill>
                </a:endParaRPr>
              </a:p>
            </p:txBody>
          </p:sp>
        </p:grpSp>
      </p:grpSp>
      <p:sp>
        <p:nvSpPr>
          <p:cNvPr id="57" name="Tekstvak 56">
            <a:extLst>
              <a:ext uri="{FF2B5EF4-FFF2-40B4-BE49-F238E27FC236}">
                <a16:creationId xmlns:a16="http://schemas.microsoft.com/office/drawing/2014/main" id="{23693032-1E4B-4AEF-909F-6C92304B5343}"/>
              </a:ext>
            </a:extLst>
          </p:cNvPr>
          <p:cNvSpPr txBox="1"/>
          <p:nvPr/>
        </p:nvSpPr>
        <p:spPr>
          <a:xfrm>
            <a:off x="3072679" y="3321992"/>
            <a:ext cx="773444" cy="132813"/>
          </a:xfrm>
          <a:prstGeom prst="rect">
            <a:avLst/>
          </a:prstGeom>
          <a:noFill/>
        </p:spPr>
        <p:txBody>
          <a:bodyPr wrap="square" lIns="0" tIns="0" rIns="0" bIns="0" rtlCol="0">
            <a:noAutofit/>
          </a:bodyPr>
          <a:lstStyle/>
          <a:p>
            <a:pPr defTabSz="910473"/>
            <a:r>
              <a:rPr lang="en-US" sz="900" b="1" dirty="0">
                <a:solidFill>
                  <a:srgbClr val="009FDA"/>
                </a:solidFill>
              </a:rPr>
              <a:t>Pancreas</a:t>
            </a:r>
            <a:endParaRPr lang="nl-NL" sz="900" b="1" dirty="0" err="1">
              <a:solidFill>
                <a:srgbClr val="009FDA"/>
              </a:solidFill>
            </a:endParaRPr>
          </a:p>
        </p:txBody>
      </p:sp>
      <p:sp>
        <p:nvSpPr>
          <p:cNvPr id="120" name="Tekstvak 119">
            <a:extLst>
              <a:ext uri="{FF2B5EF4-FFF2-40B4-BE49-F238E27FC236}">
                <a16:creationId xmlns:a16="http://schemas.microsoft.com/office/drawing/2014/main" id="{BAFA16B0-F2A1-49F6-95E6-0BF3BC4087F0}"/>
              </a:ext>
            </a:extLst>
          </p:cNvPr>
          <p:cNvSpPr txBox="1"/>
          <p:nvPr/>
        </p:nvSpPr>
        <p:spPr>
          <a:xfrm>
            <a:off x="3047812" y="4646888"/>
            <a:ext cx="773444" cy="132813"/>
          </a:xfrm>
          <a:prstGeom prst="rect">
            <a:avLst/>
          </a:prstGeom>
          <a:noFill/>
        </p:spPr>
        <p:txBody>
          <a:bodyPr wrap="square" lIns="0" tIns="0" rIns="0" bIns="0" rtlCol="0">
            <a:noAutofit/>
          </a:bodyPr>
          <a:lstStyle/>
          <a:p>
            <a:pPr defTabSz="910473"/>
            <a:r>
              <a:rPr lang="en-US" sz="900" b="1" dirty="0">
                <a:solidFill>
                  <a:srgbClr val="009FDA"/>
                </a:solidFill>
              </a:rPr>
              <a:t>Lever</a:t>
            </a:r>
            <a:endParaRPr lang="nl-NL" sz="900" b="1" dirty="0" err="1">
              <a:solidFill>
                <a:srgbClr val="009FDA"/>
              </a:solidFill>
            </a:endParaRPr>
          </a:p>
        </p:txBody>
      </p:sp>
      <p:sp>
        <p:nvSpPr>
          <p:cNvPr id="121" name="Tekstvak 120">
            <a:extLst>
              <a:ext uri="{FF2B5EF4-FFF2-40B4-BE49-F238E27FC236}">
                <a16:creationId xmlns:a16="http://schemas.microsoft.com/office/drawing/2014/main" id="{F05EE40F-04EA-4136-99D8-C99F02F254C8}"/>
              </a:ext>
            </a:extLst>
          </p:cNvPr>
          <p:cNvSpPr txBox="1"/>
          <p:nvPr/>
        </p:nvSpPr>
        <p:spPr>
          <a:xfrm>
            <a:off x="5332479" y="2813801"/>
            <a:ext cx="773444" cy="132813"/>
          </a:xfrm>
          <a:prstGeom prst="rect">
            <a:avLst/>
          </a:prstGeom>
          <a:noFill/>
        </p:spPr>
        <p:txBody>
          <a:bodyPr wrap="square" lIns="0" tIns="0" rIns="0" bIns="0" rtlCol="0">
            <a:noAutofit/>
          </a:bodyPr>
          <a:lstStyle/>
          <a:p>
            <a:pPr algn="r" defTabSz="910473"/>
            <a:r>
              <a:rPr lang="en-US" sz="900" b="1" dirty="0" err="1">
                <a:solidFill>
                  <a:srgbClr val="009FDA"/>
                </a:solidFill>
              </a:rPr>
              <a:t>Hersenen</a:t>
            </a:r>
            <a:endParaRPr lang="nl-NL" sz="900" b="1" dirty="0" err="1">
              <a:solidFill>
                <a:srgbClr val="009FDA"/>
              </a:solidFill>
            </a:endParaRPr>
          </a:p>
        </p:txBody>
      </p:sp>
      <p:sp>
        <p:nvSpPr>
          <p:cNvPr id="123" name="Tekstvak 122">
            <a:extLst>
              <a:ext uri="{FF2B5EF4-FFF2-40B4-BE49-F238E27FC236}">
                <a16:creationId xmlns:a16="http://schemas.microsoft.com/office/drawing/2014/main" id="{C8625275-C0C1-4E4B-B693-224D56B041ED}"/>
              </a:ext>
            </a:extLst>
          </p:cNvPr>
          <p:cNvSpPr txBox="1"/>
          <p:nvPr/>
        </p:nvSpPr>
        <p:spPr>
          <a:xfrm>
            <a:off x="5464065" y="3780307"/>
            <a:ext cx="773444" cy="416072"/>
          </a:xfrm>
          <a:prstGeom prst="rect">
            <a:avLst/>
          </a:prstGeom>
          <a:noFill/>
        </p:spPr>
        <p:txBody>
          <a:bodyPr wrap="square" lIns="0" tIns="0" rIns="0" bIns="0" rtlCol="0">
            <a:noAutofit/>
          </a:bodyPr>
          <a:lstStyle/>
          <a:p>
            <a:pPr algn="r" defTabSz="910473"/>
            <a:r>
              <a:rPr lang="en-US" sz="900" b="1" dirty="0" err="1">
                <a:solidFill>
                  <a:srgbClr val="009FDA"/>
                </a:solidFill>
              </a:rPr>
              <a:t>Maag</a:t>
            </a:r>
            <a:r>
              <a:rPr lang="en-US" sz="900" b="1" dirty="0">
                <a:solidFill>
                  <a:srgbClr val="009FDA"/>
                </a:solidFill>
              </a:rPr>
              <a:t> &amp; </a:t>
            </a:r>
            <a:r>
              <a:rPr lang="en-US" sz="900" b="1" dirty="0" err="1">
                <a:solidFill>
                  <a:srgbClr val="009FDA"/>
                </a:solidFill>
              </a:rPr>
              <a:t>darm</a:t>
            </a:r>
            <a:r>
              <a:rPr lang="en-US" sz="900" b="1" dirty="0">
                <a:solidFill>
                  <a:srgbClr val="009FDA"/>
                </a:solidFill>
              </a:rPr>
              <a:t>-</a:t>
            </a:r>
            <a:br>
              <a:rPr lang="en-US" sz="900" b="1" dirty="0">
                <a:solidFill>
                  <a:srgbClr val="009FDA"/>
                </a:solidFill>
              </a:rPr>
            </a:br>
            <a:r>
              <a:rPr lang="en-US" sz="900" b="1" dirty="0" err="1">
                <a:solidFill>
                  <a:srgbClr val="009FDA"/>
                </a:solidFill>
              </a:rPr>
              <a:t>stelsel</a:t>
            </a:r>
            <a:endParaRPr lang="nl-NL" sz="900" b="1" dirty="0" err="1">
              <a:solidFill>
                <a:srgbClr val="009FDA"/>
              </a:solidFill>
            </a:endParaRPr>
          </a:p>
        </p:txBody>
      </p:sp>
      <p:grpSp>
        <p:nvGrpSpPr>
          <p:cNvPr id="88" name="TRIGGER SOURCE">
            <a:extLst>
              <a:ext uri="{FF2B5EF4-FFF2-40B4-BE49-F238E27FC236}">
                <a16:creationId xmlns:a16="http://schemas.microsoft.com/office/drawing/2014/main" id="{A6AC963F-638C-4C8A-BADA-DA06D76F7932}"/>
              </a:ext>
            </a:extLst>
          </p:cNvPr>
          <p:cNvGrpSpPr/>
          <p:nvPr/>
        </p:nvGrpSpPr>
        <p:grpSpPr>
          <a:xfrm>
            <a:off x="4191981" y="5550657"/>
            <a:ext cx="760044" cy="353380"/>
            <a:chOff x="5591487" y="6257873"/>
            <a:chExt cx="1013788" cy="471173"/>
          </a:xfrm>
        </p:grpSpPr>
        <p:sp>
          <p:nvSpPr>
            <p:cNvPr id="99" name="Pijltje">
              <a:extLst>
                <a:ext uri="{FF2B5EF4-FFF2-40B4-BE49-F238E27FC236}">
                  <a16:creationId xmlns:a16="http://schemas.microsoft.com/office/drawing/2014/main" id="{FCA8B40C-A342-487F-BC38-2D574E6204CA}"/>
                </a:ext>
              </a:extLst>
            </p:cNvPr>
            <p:cNvSpPr/>
            <p:nvPr/>
          </p:nvSpPr>
          <p:spPr>
            <a:xfrm rot="2700000">
              <a:off x="6015749" y="6444260"/>
              <a:ext cx="177796" cy="177794"/>
            </a:xfrm>
            <a:custGeom>
              <a:avLst/>
              <a:gdLst>
                <a:gd name="connsiteX0" fmla="*/ 6792 w 177796"/>
                <a:gd name="connsiteY0" fmla="*/ 8529 h 177794"/>
                <a:gd name="connsiteX1" fmla="*/ 8022 w 177796"/>
                <a:gd name="connsiteY1" fmla="*/ 8020 h 177794"/>
                <a:gd name="connsiteX2" fmla="*/ 8531 w 177796"/>
                <a:gd name="connsiteY2" fmla="*/ 6792 h 177794"/>
                <a:gd name="connsiteX3" fmla="*/ 24928 w 177796"/>
                <a:gd name="connsiteY3" fmla="*/ 0 h 177794"/>
                <a:gd name="connsiteX4" fmla="*/ 154607 w 177796"/>
                <a:gd name="connsiteY4" fmla="*/ 0 h 177794"/>
                <a:gd name="connsiteX5" fmla="*/ 177796 w 177796"/>
                <a:gd name="connsiteY5" fmla="*/ 23189 h 177794"/>
                <a:gd name="connsiteX6" fmla="*/ 177796 w 177796"/>
                <a:gd name="connsiteY6" fmla="*/ 30735 h 177794"/>
                <a:gd name="connsiteX7" fmla="*/ 154607 w 177796"/>
                <a:gd name="connsiteY7" fmla="*/ 53924 h 177794"/>
                <a:gd name="connsiteX8" fmla="*/ 53924 w 177796"/>
                <a:gd name="connsiteY8" fmla="*/ 53924 h 177794"/>
                <a:gd name="connsiteX9" fmla="*/ 53924 w 177796"/>
                <a:gd name="connsiteY9" fmla="*/ 154605 h 177794"/>
                <a:gd name="connsiteX10" fmla="*/ 30735 w 177796"/>
                <a:gd name="connsiteY10" fmla="*/ 177794 h 177794"/>
                <a:gd name="connsiteX11" fmla="*/ 23189 w 177796"/>
                <a:gd name="connsiteY11" fmla="*/ 177794 h 177794"/>
                <a:gd name="connsiteX12" fmla="*/ 0 w 177796"/>
                <a:gd name="connsiteY12" fmla="*/ 154605 h 177794"/>
                <a:gd name="connsiteX13" fmla="*/ 0 w 177796"/>
                <a:gd name="connsiteY13" fmla="*/ 24926 h 177794"/>
                <a:gd name="connsiteX14" fmla="*/ 6792 w 177796"/>
                <a:gd name="connsiteY14" fmla="*/ 8529 h 1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796" h="177794">
                  <a:moveTo>
                    <a:pt x="6792" y="8529"/>
                  </a:moveTo>
                  <a:lnTo>
                    <a:pt x="8022" y="8020"/>
                  </a:lnTo>
                  <a:lnTo>
                    <a:pt x="8531" y="6792"/>
                  </a:lnTo>
                  <a:cubicBezTo>
                    <a:pt x="12727" y="2595"/>
                    <a:pt x="18524" y="0"/>
                    <a:pt x="24928" y="0"/>
                  </a:cubicBezTo>
                  <a:lnTo>
                    <a:pt x="154607" y="0"/>
                  </a:lnTo>
                  <a:cubicBezTo>
                    <a:pt x="167414" y="0"/>
                    <a:pt x="177796" y="10382"/>
                    <a:pt x="177796" y="23189"/>
                  </a:cubicBezTo>
                  <a:lnTo>
                    <a:pt x="177796" y="30735"/>
                  </a:lnTo>
                  <a:cubicBezTo>
                    <a:pt x="177796" y="43542"/>
                    <a:pt x="167414" y="53924"/>
                    <a:pt x="154607" y="53924"/>
                  </a:cubicBezTo>
                  <a:lnTo>
                    <a:pt x="53924" y="53924"/>
                  </a:lnTo>
                  <a:lnTo>
                    <a:pt x="53924" y="154605"/>
                  </a:lnTo>
                  <a:cubicBezTo>
                    <a:pt x="53924" y="167412"/>
                    <a:pt x="43543" y="177794"/>
                    <a:pt x="30735" y="177794"/>
                  </a:cubicBezTo>
                  <a:lnTo>
                    <a:pt x="23189" y="177794"/>
                  </a:lnTo>
                  <a:cubicBezTo>
                    <a:pt x="10382" y="177794"/>
                    <a:pt x="0" y="167412"/>
                    <a:pt x="0" y="154605"/>
                  </a:cubicBezTo>
                  <a:lnTo>
                    <a:pt x="0" y="24926"/>
                  </a:lnTo>
                  <a:cubicBezTo>
                    <a:pt x="0" y="18523"/>
                    <a:pt x="2596" y="12725"/>
                    <a:pt x="6792" y="8529"/>
                  </a:cubicBezTo>
                  <a:close/>
                </a:path>
              </a:pathLst>
            </a:custGeom>
            <a:gradFill>
              <a:gsLst>
                <a:gs pos="0">
                  <a:schemeClr val="accent1"/>
                </a:gs>
                <a:gs pos="42000">
                  <a:schemeClr val="accent2"/>
                </a:gs>
                <a:gs pos="96000">
                  <a:schemeClr val="accent1"/>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0473"/>
              <a:endParaRPr lang="nl-NL" sz="1800">
                <a:solidFill>
                  <a:srgbClr val="FFFFFF"/>
                </a:solidFill>
              </a:endParaRPr>
            </a:p>
          </p:txBody>
        </p:sp>
        <p:sp>
          <p:nvSpPr>
            <p:cNvPr id="104" name="TRIGGER SOURCE">
              <a:extLst>
                <a:ext uri="{FF2B5EF4-FFF2-40B4-BE49-F238E27FC236}">
                  <a16:creationId xmlns:a16="http://schemas.microsoft.com/office/drawing/2014/main" id="{5120B565-934F-4306-A6F3-610D16EB6A4F}"/>
                </a:ext>
              </a:extLst>
            </p:cNvPr>
            <p:cNvSpPr/>
            <p:nvPr/>
          </p:nvSpPr>
          <p:spPr>
            <a:xfrm>
              <a:off x="5591487" y="6257873"/>
              <a:ext cx="1013788" cy="471173"/>
            </a:xfrm>
            <a:prstGeom prst="rect">
              <a:avLst/>
            </a:prstGeom>
            <a:solidFill>
              <a:srgbClr val="E0DED8">
                <a:alpha val="0"/>
              </a:srgbClr>
            </a:solidFill>
            <a:ln w="9525" cap="flat" cmpd="sng" algn="ctr">
              <a:noFill/>
              <a:prstDash val="solid"/>
            </a:ln>
            <a:effectLst/>
          </p:spPr>
          <p:txBody>
            <a:bodyPr rtlCol="0" anchor="ctr"/>
            <a:lstStyle/>
            <a:p>
              <a:pPr algn="ctr" defTabSz="682740">
                <a:defRPr/>
              </a:pPr>
              <a:endParaRPr lang="nl-NL" sz="1300" kern="0">
                <a:solidFill>
                  <a:srgbClr val="FFFFFF"/>
                </a:solidFill>
                <a:latin typeface="Arial"/>
              </a:endParaRPr>
            </a:p>
          </p:txBody>
        </p:sp>
      </p:grpSp>
    </p:spTree>
    <p:extLst>
      <p:ext uri="{BB962C8B-B14F-4D97-AF65-F5344CB8AC3E}">
        <p14:creationId xmlns:p14="http://schemas.microsoft.com/office/powerpoint/2010/main" val="110982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4.92125E-6 7.40741E-7 L -4.92125E-6 -0.12847 " pathEditMode="relative" rAng="0" ptsTypes="AA">
                                      <p:cBhvr>
                                        <p:cTn id="6" dur="750" fill="hold"/>
                                        <p:tgtEl>
                                          <p:spTgt spid="88"/>
                                        </p:tgtEl>
                                        <p:attrNameLst>
                                          <p:attrName>ppt_x</p:attrName>
                                          <p:attrName>ppt_y</p:attrName>
                                        </p:attrNameLst>
                                      </p:cBhvr>
                                      <p:rCtr x="0" y="-6435"/>
                                    </p:animMotion>
                                  </p:childTnLst>
                                </p:cTn>
                              </p:par>
                              <p:par>
                                <p:cTn id="7" presetID="8" presetClass="emph" presetSubtype="0" fill="hold" nodeType="withEffect">
                                  <p:stCondLst>
                                    <p:cond delay="250"/>
                                  </p:stCondLst>
                                  <p:childTnLst>
                                    <p:animRot by="-10800000">
                                      <p:cBhvr>
                                        <p:cTn id="8" dur="500" fill="hold"/>
                                        <p:tgtEl>
                                          <p:spTgt spid="88"/>
                                        </p:tgtEl>
                                        <p:attrNameLst>
                                          <p:attrName>r</p:attrName>
                                        </p:attrNameLst>
                                      </p:cBhvr>
                                    </p:animRot>
                                  </p:childTnLst>
                                </p:cTn>
                              </p:par>
                              <p:par>
                                <p:cTn id="9" presetID="42" presetClass="path" presetSubtype="0" accel="50000" decel="50000" fill="hold" nodeType="withEffect">
                                  <p:stCondLst>
                                    <p:cond delay="0"/>
                                  </p:stCondLst>
                                  <p:childTnLst>
                                    <p:animMotion origin="layout" path="M -4.92125E-6 -0.12848 L -4.92125E-6 7.40741E-7 " pathEditMode="relative" rAng="0" ptsTypes="AA">
                                      <p:cBhvr>
                                        <p:cTn id="10" dur="750" fill="hold"/>
                                        <p:tgtEl>
                                          <p:spTgt spid="88"/>
                                        </p:tgtEl>
                                        <p:attrNameLst>
                                          <p:attrName>ppt_x</p:attrName>
                                          <p:attrName>ppt_y</p:attrName>
                                        </p:attrNameLst>
                                      </p:cBhvr>
                                      <p:rCtr x="0" y="5972"/>
                                    </p:animMotion>
                                  </p:childTnLst>
                                </p:cTn>
                              </p:par>
                              <p:par>
                                <p:cTn id="11" presetID="8" presetClass="emph" presetSubtype="0" fill="hold" nodeType="withEffect">
                                  <p:stCondLst>
                                    <p:cond delay="250"/>
                                  </p:stCondLst>
                                  <p:childTnLst>
                                    <p:animRot by="10800000">
                                      <p:cBhvr>
                                        <p:cTn id="12" dur="500" fill="hold"/>
                                        <p:tgtEl>
                                          <p:spTgt spid="88"/>
                                        </p:tgtEl>
                                        <p:attrNameLst>
                                          <p:attrName>r</p:attrName>
                                        </p:attrNameLst>
                                      </p:cBhvr>
                                    </p:animRot>
                                  </p:childTnLst>
                                </p:cTn>
                              </p:par>
                            </p:childTnLst>
                          </p:cTn>
                        </p:par>
                      </p:childTnLst>
                    </p:cTn>
                  </p:par>
                </p:childTnLst>
              </p:cTn>
              <p:nextCondLst>
                <p:cond evt="onClick" delay="0">
                  <p:tgtEl>
                    <p:spTgt spid="8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756818" y="2405572"/>
            <a:ext cx="7772400" cy="1362075"/>
          </a:xfrm>
        </p:spPr>
        <p:txBody>
          <a:bodyPr/>
          <a:lstStyle/>
          <a:p>
            <a:r>
              <a:rPr lang="nl-NL" dirty="0" smtClean="0"/>
              <a:t>CVOT studies GLP-1</a:t>
            </a:r>
            <a:endParaRPr lang="nl-NL" dirty="0"/>
          </a:p>
        </p:txBody>
      </p:sp>
    </p:spTree>
    <p:extLst>
      <p:ext uri="{BB962C8B-B14F-4D97-AF65-F5344CB8AC3E}">
        <p14:creationId xmlns:p14="http://schemas.microsoft.com/office/powerpoint/2010/main" val="376076631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213332" y="1518885"/>
            <a:ext cx="4353142" cy="522917"/>
          </a:xfrm>
          <a:prstGeom prst="rect">
            <a:avLst/>
          </a:prstGeom>
          <a:noFill/>
        </p:spPr>
        <p:txBody>
          <a:bodyPr wrap="square" lIns="91139" tIns="45570" rIns="91139" bIns="45570" rtlCol="0">
            <a:spAutoFit/>
          </a:bodyPr>
          <a:lstStyle/>
          <a:p>
            <a:pPr defTabSz="911321"/>
            <a:r>
              <a:rPr lang="en-GB" dirty="0" err="1" smtClean="0">
                <a:latin typeface="Arial" panose="020B0604020202020204" pitchFamily="34" charset="0"/>
                <a:cs typeface="Arial" panose="020B0604020202020204" pitchFamily="34" charset="0"/>
              </a:rPr>
              <a:t>Niet</a:t>
            </a:r>
            <a:r>
              <a:rPr lang="en-GB" dirty="0" smtClean="0">
                <a:latin typeface="Arial" panose="020B0604020202020204" pitchFamily="34" charset="0"/>
                <a:cs typeface="Arial" panose="020B0604020202020204" pitchFamily="34" charset="0"/>
              </a:rPr>
              <a:t> fatale MI</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niet</a:t>
            </a:r>
            <a:r>
              <a:rPr lang="en-GB" dirty="0" smtClean="0">
                <a:latin typeface="Arial" panose="020B0604020202020204" pitchFamily="34" charset="0"/>
                <a:cs typeface="Arial" panose="020B0604020202020204" pitchFamily="34" charset="0"/>
              </a:rPr>
              <a:t> fatale CVA, </a:t>
            </a:r>
            <a:r>
              <a:rPr lang="en-GB" dirty="0" err="1" smtClean="0">
                <a:latin typeface="Arial" panose="020B0604020202020204" pitchFamily="34" charset="0"/>
                <a:cs typeface="Arial" panose="020B0604020202020204" pitchFamily="34" charset="0"/>
              </a:rPr>
              <a:t>hospitalisatie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AP en CV-sterfte</a:t>
            </a:r>
            <a:r>
              <a:rPr lang="en-GB" baseline="30000" dirty="0">
                <a:latin typeface="Arial" panose="020B0604020202020204" pitchFamily="34" charset="0"/>
                <a:cs typeface="Arial" panose="020B0604020202020204" pitchFamily="34" charset="0"/>
              </a:rPr>
              <a:t>1</a:t>
            </a:r>
          </a:p>
        </p:txBody>
      </p:sp>
      <p:sp>
        <p:nvSpPr>
          <p:cNvPr id="58" name="TextBox 57"/>
          <p:cNvSpPr txBox="1"/>
          <p:nvPr/>
        </p:nvSpPr>
        <p:spPr>
          <a:xfrm>
            <a:off x="4468532" y="1540035"/>
            <a:ext cx="5627076" cy="307474"/>
          </a:xfrm>
          <a:prstGeom prst="rect">
            <a:avLst/>
          </a:prstGeom>
          <a:noFill/>
        </p:spPr>
        <p:txBody>
          <a:bodyPr wrap="square" lIns="91139" tIns="45570" rIns="91139" bIns="45570" rtlCol="0">
            <a:spAutoFit/>
          </a:bodyPr>
          <a:lstStyle/>
          <a:p>
            <a:pPr defTabSz="911321"/>
            <a:r>
              <a:rPr lang="en-GB" dirty="0" err="1" smtClean="0">
                <a:latin typeface="Arial" panose="020B0604020202020204" pitchFamily="34" charset="0"/>
                <a:cs typeface="Arial" panose="020B0604020202020204" pitchFamily="34" charset="0"/>
              </a:rPr>
              <a:t>Niet</a:t>
            </a:r>
            <a:r>
              <a:rPr lang="en-GB" dirty="0" smtClean="0">
                <a:latin typeface="Arial" panose="020B0604020202020204" pitchFamily="34" charset="0"/>
                <a:cs typeface="Arial" panose="020B0604020202020204" pitchFamily="34" charset="0"/>
              </a:rPr>
              <a:t> fatale MI</a:t>
            </a:r>
            <a:r>
              <a:rPr lang="en-GB" dirty="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niet</a:t>
            </a:r>
            <a:r>
              <a:rPr lang="en-GB" dirty="0" smtClean="0">
                <a:latin typeface="Arial" panose="020B0604020202020204" pitchFamily="34" charset="0"/>
                <a:cs typeface="Arial" panose="020B0604020202020204" pitchFamily="34" charset="0"/>
              </a:rPr>
              <a:t> fatale </a:t>
            </a:r>
            <a:r>
              <a:rPr lang="en-GB" dirty="0" err="1" smtClean="0">
                <a:latin typeface="Arial" panose="020B0604020202020204" pitchFamily="34" charset="0"/>
                <a:cs typeface="Arial" panose="020B0604020202020204" pitchFamily="34" charset="0"/>
              </a:rPr>
              <a:t>beroerte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en </a:t>
            </a:r>
            <a:r>
              <a:rPr lang="en-GB" dirty="0" smtClean="0">
                <a:latin typeface="Arial" panose="020B0604020202020204" pitchFamily="34" charset="0"/>
                <a:cs typeface="Arial" panose="020B0604020202020204" pitchFamily="34" charset="0"/>
              </a:rPr>
              <a:t>CV-</a:t>
            </a:r>
            <a:r>
              <a:rPr lang="en-GB" dirty="0" err="1" smtClean="0">
                <a:latin typeface="Arial" panose="020B0604020202020204" pitchFamily="34" charset="0"/>
                <a:cs typeface="Arial" panose="020B0604020202020204" pitchFamily="34" charset="0"/>
              </a:rPr>
              <a:t>sterfte</a:t>
            </a:r>
            <a:endParaRPr lang="en-GB" baseline="30000" dirty="0">
              <a:latin typeface="Arial" panose="020B0604020202020204" pitchFamily="34" charset="0"/>
              <a:cs typeface="Arial" panose="020B0604020202020204" pitchFamily="34" charset="0"/>
            </a:endParaRPr>
          </a:p>
        </p:txBody>
      </p:sp>
      <p:sp>
        <p:nvSpPr>
          <p:cNvPr id="49" name="Title 2">
            <a:extLst>
              <a:ext uri="{FF2B5EF4-FFF2-40B4-BE49-F238E27FC236}">
                <a16:creationId xmlns:a16="http://schemas.microsoft.com/office/drawing/2014/main" id="{2430908D-CF21-AB49-88E3-D25818D6893C}"/>
              </a:ext>
            </a:extLst>
          </p:cNvPr>
          <p:cNvSpPr txBox="1">
            <a:spLocks/>
          </p:cNvSpPr>
          <p:nvPr/>
        </p:nvSpPr>
        <p:spPr>
          <a:xfrm>
            <a:off x="213332" y="395180"/>
            <a:ext cx="8510400" cy="391412"/>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400" dirty="0" smtClean="0"/>
              <a:t>CVOT GLP-1 </a:t>
            </a:r>
            <a:r>
              <a:rPr lang="en-GB" sz="2400" dirty="0" err="1" smtClean="0"/>
              <a:t>agonisten</a:t>
            </a:r>
            <a:endParaRPr lang="en-GB" sz="2400" dirty="0" smtClean="0"/>
          </a:p>
          <a:p>
            <a:r>
              <a:rPr lang="en-GB" sz="2000" dirty="0" err="1" smtClean="0"/>
              <a:t>Lixisenatide</a:t>
            </a:r>
            <a:r>
              <a:rPr lang="en-GB" sz="2000" dirty="0" smtClean="0"/>
              <a:t> en exenatide</a:t>
            </a:r>
            <a:endParaRPr lang="en-GB" sz="2000" dirty="0"/>
          </a:p>
        </p:txBody>
      </p:sp>
      <p:pic>
        <p:nvPicPr>
          <p:cNvPr id="3" name="Picture 2"/>
          <p:cNvPicPr>
            <a:picLocks noChangeAspect="1"/>
          </p:cNvPicPr>
          <p:nvPr/>
        </p:nvPicPr>
        <p:blipFill>
          <a:blip r:embed="rId3"/>
          <a:stretch>
            <a:fillRect/>
          </a:stretch>
        </p:blipFill>
        <p:spPr>
          <a:xfrm>
            <a:off x="322767" y="2248471"/>
            <a:ext cx="3913357" cy="3019646"/>
          </a:xfrm>
          <a:prstGeom prst="rect">
            <a:avLst/>
          </a:prstGeom>
        </p:spPr>
      </p:pic>
      <p:pic>
        <p:nvPicPr>
          <p:cNvPr id="5" name="Picture 4"/>
          <p:cNvPicPr>
            <a:picLocks noChangeAspect="1"/>
          </p:cNvPicPr>
          <p:nvPr/>
        </p:nvPicPr>
        <p:blipFill>
          <a:blip r:embed="rId4"/>
          <a:stretch>
            <a:fillRect/>
          </a:stretch>
        </p:blipFill>
        <p:spPr>
          <a:xfrm>
            <a:off x="4588193" y="2248471"/>
            <a:ext cx="4218667" cy="3019646"/>
          </a:xfrm>
          <a:prstGeom prst="rect">
            <a:avLst/>
          </a:prstGeom>
        </p:spPr>
      </p:pic>
      <p:sp>
        <p:nvSpPr>
          <p:cNvPr id="6" name="Rectangle 5"/>
          <p:cNvSpPr/>
          <p:nvPr/>
        </p:nvSpPr>
        <p:spPr>
          <a:xfrm>
            <a:off x="6985590" y="5839446"/>
            <a:ext cx="4572000" cy="338554"/>
          </a:xfrm>
          <a:prstGeom prst="rect">
            <a:avLst/>
          </a:prstGeom>
        </p:spPr>
        <p:txBody>
          <a:bodyPr>
            <a:spAutoFit/>
          </a:bodyPr>
          <a:lstStyle/>
          <a:p>
            <a:r>
              <a:rPr lang="nl-NL" sz="800" b="1" dirty="0">
                <a:latin typeface="OTNEJMScalaSansLF-Bold"/>
              </a:rPr>
              <a:t>N </a:t>
            </a:r>
            <a:r>
              <a:rPr lang="nl-NL" sz="800" b="1" dirty="0" err="1">
                <a:latin typeface="OTNEJMScalaSansLF-Bold"/>
              </a:rPr>
              <a:t>Engl</a:t>
            </a:r>
            <a:r>
              <a:rPr lang="nl-NL" sz="800" b="1" dirty="0">
                <a:latin typeface="OTNEJMScalaSansLF-Bold"/>
              </a:rPr>
              <a:t> J Med 2017;377:1228-39.</a:t>
            </a:r>
          </a:p>
          <a:p>
            <a:r>
              <a:rPr lang="nl-NL" sz="800" b="1" dirty="0">
                <a:latin typeface="OTNEJMScalaSansLF-Bold"/>
              </a:rPr>
              <a:t>DOI: 10.1056/NEJMoa1612917</a:t>
            </a:r>
            <a:endParaRPr lang="nl-NL" dirty="0"/>
          </a:p>
        </p:txBody>
      </p:sp>
      <p:sp>
        <p:nvSpPr>
          <p:cNvPr id="7" name="Rectangle 6"/>
          <p:cNvSpPr/>
          <p:nvPr/>
        </p:nvSpPr>
        <p:spPr>
          <a:xfrm>
            <a:off x="322767" y="5842462"/>
            <a:ext cx="4572000" cy="338554"/>
          </a:xfrm>
          <a:prstGeom prst="rect">
            <a:avLst/>
          </a:prstGeom>
        </p:spPr>
        <p:txBody>
          <a:bodyPr>
            <a:spAutoFit/>
          </a:bodyPr>
          <a:lstStyle/>
          <a:p>
            <a:r>
              <a:rPr lang="nl-NL" sz="800" b="1" dirty="0">
                <a:latin typeface="OTNEJMScalaSansLF-Bold"/>
              </a:rPr>
              <a:t>N </a:t>
            </a:r>
            <a:r>
              <a:rPr lang="nl-NL" sz="800" b="1" dirty="0" err="1">
                <a:latin typeface="OTNEJMScalaSansLF-Bold"/>
              </a:rPr>
              <a:t>Engl</a:t>
            </a:r>
            <a:r>
              <a:rPr lang="nl-NL" sz="800" b="1" dirty="0">
                <a:latin typeface="OTNEJMScalaSansLF-Bold"/>
              </a:rPr>
              <a:t> J Med 2015;373:2247-57.</a:t>
            </a:r>
          </a:p>
          <a:p>
            <a:r>
              <a:rPr lang="nl-NL" sz="800" b="1" dirty="0">
                <a:latin typeface="OTNEJMScalaSansLF-Bold"/>
              </a:rPr>
              <a:t>DOI: 10.1056/NEJMoa1509225</a:t>
            </a:r>
            <a:endParaRPr lang="nl-NL" dirty="0"/>
          </a:p>
        </p:txBody>
      </p:sp>
    </p:spTree>
    <p:extLst>
      <p:ext uri="{BB962C8B-B14F-4D97-AF65-F5344CB8AC3E}">
        <p14:creationId xmlns:p14="http://schemas.microsoft.com/office/powerpoint/2010/main" val="408523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322" y="489330"/>
            <a:ext cx="8510400" cy="521883"/>
          </a:xfrm>
        </p:spPr>
        <p:txBody>
          <a:bodyPr/>
          <a:lstStyle/>
          <a:p>
            <a:pPr lvl="0" eaLnBrk="0" hangingPunct="0"/>
            <a:r>
              <a:rPr lang="en-GB" kern="1200" dirty="0">
                <a:solidFill>
                  <a:srgbClr val="003E7E"/>
                </a:solidFill>
                <a:latin typeface="BISansCond" pitchFamily="2" charset="0"/>
                <a:ea typeface="+mn-ea"/>
                <a:cs typeface="+mn-cs"/>
              </a:rPr>
              <a:t>CVOT GLP- 1 </a:t>
            </a:r>
            <a:r>
              <a:rPr lang="en-GB" kern="1200" dirty="0" err="1" smtClean="0">
                <a:solidFill>
                  <a:srgbClr val="003E7E"/>
                </a:solidFill>
                <a:latin typeface="BISansCond" pitchFamily="2" charset="0"/>
                <a:ea typeface="+mn-ea"/>
                <a:cs typeface="+mn-cs"/>
              </a:rPr>
              <a:t>agonisten</a:t>
            </a:r>
            <a:r>
              <a:rPr lang="en-GB" sz="3000" kern="1200" dirty="0" smtClean="0">
                <a:solidFill>
                  <a:srgbClr val="003E7E"/>
                </a:solidFill>
                <a:latin typeface="BISansCond" pitchFamily="2" charset="0"/>
                <a:ea typeface="+mn-ea"/>
                <a:cs typeface="+mn-cs"/>
              </a:rPr>
              <a:t/>
            </a:r>
            <a:br>
              <a:rPr lang="en-GB" sz="3000" kern="1200" dirty="0" smtClean="0">
                <a:solidFill>
                  <a:srgbClr val="003E7E"/>
                </a:solidFill>
                <a:latin typeface="BISansCond" pitchFamily="2" charset="0"/>
                <a:ea typeface="+mn-ea"/>
                <a:cs typeface="+mn-cs"/>
              </a:rPr>
            </a:br>
            <a:r>
              <a:rPr lang="en-GB" kern="1200" dirty="0" smtClean="0">
                <a:solidFill>
                  <a:srgbClr val="003E7E"/>
                </a:solidFill>
                <a:latin typeface="BISansCond" pitchFamily="2" charset="0"/>
                <a:ea typeface="+mn-ea"/>
                <a:cs typeface="+mn-cs"/>
              </a:rPr>
              <a:t>Lira- en </a:t>
            </a:r>
            <a:r>
              <a:rPr lang="en-GB" sz="2000" kern="1200" dirty="0" err="1" smtClean="0">
                <a:solidFill>
                  <a:srgbClr val="003E7E"/>
                </a:solidFill>
                <a:latin typeface="BISansCond" pitchFamily="2" charset="0"/>
                <a:ea typeface="+mn-ea"/>
                <a:cs typeface="+mn-cs"/>
              </a:rPr>
              <a:t>semaglutide</a:t>
            </a:r>
            <a:r>
              <a:rPr lang="en-GB" sz="3000" kern="1200" dirty="0">
                <a:solidFill>
                  <a:srgbClr val="003E7E"/>
                </a:solidFill>
                <a:latin typeface="BISansCond" pitchFamily="2" charset="0"/>
                <a:ea typeface="+mn-ea"/>
                <a:cs typeface="+mn-cs"/>
              </a:rPr>
              <a:t/>
            </a:r>
            <a:br>
              <a:rPr lang="en-GB" sz="3000" kern="1200" dirty="0">
                <a:solidFill>
                  <a:srgbClr val="003E7E"/>
                </a:solidFill>
                <a:latin typeface="BISansCond" pitchFamily="2" charset="0"/>
                <a:ea typeface="+mn-ea"/>
                <a:cs typeface="+mn-cs"/>
              </a:rPr>
            </a:br>
            <a:endParaRPr lang="nl-NL" dirty="0"/>
          </a:p>
        </p:txBody>
      </p:sp>
      <p:sp>
        <p:nvSpPr>
          <p:cNvPr id="10" name="Rectangle 9"/>
          <p:cNvSpPr/>
          <p:nvPr/>
        </p:nvSpPr>
        <p:spPr>
          <a:xfrm>
            <a:off x="7224042" y="5828035"/>
            <a:ext cx="4572000" cy="338554"/>
          </a:xfrm>
          <a:prstGeom prst="rect">
            <a:avLst/>
          </a:prstGeom>
        </p:spPr>
        <p:txBody>
          <a:bodyPr>
            <a:spAutoFit/>
          </a:bodyPr>
          <a:lstStyle/>
          <a:p>
            <a:r>
              <a:rPr lang="nl-NL" sz="800" b="1" dirty="0">
                <a:latin typeface="OTNEJMScalaSansLF-Bold"/>
              </a:rPr>
              <a:t>N </a:t>
            </a:r>
            <a:r>
              <a:rPr lang="nl-NL" sz="800" b="1" dirty="0" err="1">
                <a:latin typeface="OTNEJMScalaSansLF-Bold"/>
              </a:rPr>
              <a:t>Engl</a:t>
            </a:r>
            <a:r>
              <a:rPr lang="nl-NL" sz="800" b="1" dirty="0">
                <a:latin typeface="OTNEJMScalaSansLF-Bold"/>
              </a:rPr>
              <a:t> J Med 2016;375:1834-44.</a:t>
            </a:r>
          </a:p>
          <a:p>
            <a:r>
              <a:rPr lang="nl-NL" sz="800" b="1" dirty="0">
                <a:latin typeface="OTNEJMScalaSansLF-Bold"/>
              </a:rPr>
              <a:t>DOI: </a:t>
            </a:r>
            <a:r>
              <a:rPr lang="nl-NL" sz="800" b="1" dirty="0" smtClean="0">
                <a:latin typeface="OTNEJMScalaSansLF-Bold"/>
              </a:rPr>
              <a:t>10.1056/NEJMoa1607141</a:t>
            </a:r>
            <a:endParaRPr lang="nl-NL" sz="800" b="1" dirty="0">
              <a:latin typeface="OTNEJMScalaSansLF-Bold"/>
            </a:endParaRPr>
          </a:p>
        </p:txBody>
      </p:sp>
      <p:sp>
        <p:nvSpPr>
          <p:cNvPr id="11" name="Rectangle 10"/>
          <p:cNvSpPr/>
          <p:nvPr/>
        </p:nvSpPr>
        <p:spPr>
          <a:xfrm>
            <a:off x="96969" y="5829560"/>
            <a:ext cx="4572000" cy="338554"/>
          </a:xfrm>
          <a:prstGeom prst="rect">
            <a:avLst/>
          </a:prstGeom>
        </p:spPr>
        <p:txBody>
          <a:bodyPr>
            <a:spAutoFit/>
          </a:bodyPr>
          <a:lstStyle/>
          <a:p>
            <a:r>
              <a:rPr lang="nl-NL" sz="800" b="1" dirty="0">
                <a:latin typeface="OTNEJMScalaSansLF-Bold"/>
              </a:rPr>
              <a:t>N </a:t>
            </a:r>
            <a:r>
              <a:rPr lang="nl-NL" sz="800" b="1" dirty="0" err="1">
                <a:latin typeface="OTNEJMScalaSansLF-Bold"/>
              </a:rPr>
              <a:t>Engl</a:t>
            </a:r>
            <a:r>
              <a:rPr lang="nl-NL" sz="800" b="1" dirty="0">
                <a:latin typeface="OTNEJMScalaSansLF-Bold"/>
              </a:rPr>
              <a:t> J Med 2016;375:311-22.</a:t>
            </a:r>
          </a:p>
          <a:p>
            <a:r>
              <a:rPr lang="nl-NL" sz="800" b="1" dirty="0">
                <a:latin typeface="OTNEJMScalaSansLF-Bold"/>
              </a:rPr>
              <a:t>DOI: 10.1056/NEJMoa1603827</a:t>
            </a:r>
            <a:endParaRPr lang="nl-NL" dirty="0"/>
          </a:p>
        </p:txBody>
      </p:sp>
      <p:pic>
        <p:nvPicPr>
          <p:cNvPr id="12" name="Picture 11"/>
          <p:cNvPicPr>
            <a:picLocks noChangeAspect="1"/>
          </p:cNvPicPr>
          <p:nvPr/>
        </p:nvPicPr>
        <p:blipFill>
          <a:blip r:embed="rId2"/>
          <a:stretch>
            <a:fillRect/>
          </a:stretch>
        </p:blipFill>
        <p:spPr>
          <a:xfrm>
            <a:off x="96969" y="1800556"/>
            <a:ext cx="4390130" cy="3238136"/>
          </a:xfrm>
          <a:prstGeom prst="rect">
            <a:avLst/>
          </a:prstGeom>
        </p:spPr>
      </p:pic>
      <p:pic>
        <p:nvPicPr>
          <p:cNvPr id="14" name="Picture 13"/>
          <p:cNvPicPr>
            <a:picLocks noChangeAspect="1"/>
          </p:cNvPicPr>
          <p:nvPr/>
        </p:nvPicPr>
        <p:blipFill>
          <a:blip r:embed="rId3"/>
          <a:stretch>
            <a:fillRect/>
          </a:stretch>
        </p:blipFill>
        <p:spPr>
          <a:xfrm>
            <a:off x="4611500" y="1800556"/>
            <a:ext cx="4240222" cy="3238136"/>
          </a:xfrm>
          <a:prstGeom prst="rect">
            <a:avLst/>
          </a:prstGeom>
        </p:spPr>
      </p:pic>
      <p:sp>
        <p:nvSpPr>
          <p:cNvPr id="15" name="Rectangle 14"/>
          <p:cNvSpPr/>
          <p:nvPr/>
        </p:nvSpPr>
        <p:spPr>
          <a:xfrm>
            <a:off x="2524991" y="1170568"/>
            <a:ext cx="3924216" cy="307777"/>
          </a:xfrm>
          <a:prstGeom prst="rect">
            <a:avLst/>
          </a:prstGeom>
        </p:spPr>
        <p:txBody>
          <a:bodyPr wrap="none">
            <a:spAutoFit/>
          </a:bodyPr>
          <a:lstStyle/>
          <a:p>
            <a:pPr defTabSz="911321"/>
            <a:r>
              <a:rPr lang="en-GB" dirty="0" err="1">
                <a:latin typeface="Arial" panose="020B0604020202020204" pitchFamily="34" charset="0"/>
                <a:cs typeface="Arial" panose="020B0604020202020204" pitchFamily="34" charset="0"/>
              </a:rPr>
              <a:t>Niet</a:t>
            </a:r>
            <a:r>
              <a:rPr lang="en-GB" dirty="0">
                <a:latin typeface="Arial" panose="020B0604020202020204" pitchFamily="34" charset="0"/>
                <a:cs typeface="Arial" panose="020B0604020202020204" pitchFamily="34" charset="0"/>
              </a:rPr>
              <a:t> fatale MI, </a:t>
            </a:r>
            <a:r>
              <a:rPr lang="en-GB" dirty="0" err="1">
                <a:latin typeface="Arial" panose="020B0604020202020204" pitchFamily="34" charset="0"/>
                <a:cs typeface="Arial" panose="020B0604020202020204" pitchFamily="34" charset="0"/>
              </a:rPr>
              <a:t>niet</a:t>
            </a:r>
            <a:r>
              <a:rPr lang="en-GB" dirty="0">
                <a:latin typeface="Arial" panose="020B0604020202020204" pitchFamily="34" charset="0"/>
                <a:cs typeface="Arial" panose="020B0604020202020204" pitchFamily="34" charset="0"/>
              </a:rPr>
              <a:t> fatale </a:t>
            </a:r>
            <a:r>
              <a:rPr lang="en-GB" dirty="0" err="1">
                <a:latin typeface="Arial" panose="020B0604020202020204" pitchFamily="34" charset="0"/>
                <a:cs typeface="Arial" panose="020B0604020202020204" pitchFamily="34" charset="0"/>
              </a:rPr>
              <a:t>beroerte</a:t>
            </a:r>
            <a:r>
              <a:rPr lang="en-GB" dirty="0">
                <a:latin typeface="Arial" panose="020B0604020202020204" pitchFamily="34" charset="0"/>
                <a:cs typeface="Arial" panose="020B0604020202020204" pitchFamily="34" charset="0"/>
              </a:rPr>
              <a:t> en CV-</a:t>
            </a:r>
            <a:r>
              <a:rPr lang="en-GB" dirty="0" err="1">
                <a:latin typeface="Arial" panose="020B0604020202020204" pitchFamily="34" charset="0"/>
                <a:cs typeface="Arial" panose="020B0604020202020204" pitchFamily="34" charset="0"/>
              </a:rPr>
              <a:t>sterfte</a:t>
            </a:r>
            <a:endParaRPr lang="en-GB"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31156"/>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C989AB4A-9A0D-044F-8CEC-825C6C3B80B5}"/>
              </a:ext>
            </a:extLst>
          </p:cNvPr>
          <p:cNvSpPr txBox="1">
            <a:spLocks/>
          </p:cNvSpPr>
          <p:nvPr/>
        </p:nvSpPr>
        <p:spPr>
          <a:xfrm>
            <a:off x="320067" y="462915"/>
            <a:ext cx="8510400" cy="391412"/>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3000" dirty="0" smtClean="0"/>
              <a:t>CVOT GLP-1 </a:t>
            </a:r>
            <a:r>
              <a:rPr lang="en-GB" sz="3000" dirty="0" err="1" smtClean="0"/>
              <a:t>agonisten</a:t>
            </a:r>
            <a:endParaRPr lang="en-GB" sz="3000" dirty="0" smtClean="0"/>
          </a:p>
          <a:p>
            <a:r>
              <a:rPr lang="en-GB" sz="2000" dirty="0" err="1"/>
              <a:t>D</a:t>
            </a:r>
            <a:r>
              <a:rPr lang="en-GB" sz="2000" dirty="0" err="1" smtClean="0"/>
              <a:t>ulaglutide</a:t>
            </a:r>
            <a:endParaRPr lang="en-GB" sz="2000" dirty="0"/>
          </a:p>
        </p:txBody>
      </p:sp>
      <p:pic>
        <p:nvPicPr>
          <p:cNvPr id="3" name="Content Placeholder 2"/>
          <p:cNvPicPr>
            <a:picLocks noGrp="1" noChangeAspect="1"/>
          </p:cNvPicPr>
          <p:nvPr>
            <p:ph idx="1"/>
          </p:nvPr>
        </p:nvPicPr>
        <p:blipFill>
          <a:blip r:embed="rId2"/>
          <a:stretch>
            <a:fillRect/>
          </a:stretch>
        </p:blipFill>
        <p:spPr>
          <a:xfrm>
            <a:off x="1544552" y="2032273"/>
            <a:ext cx="4378266" cy="3618472"/>
          </a:xfrm>
          <a:prstGeom prst="rect">
            <a:avLst/>
          </a:prstGeom>
        </p:spPr>
      </p:pic>
      <p:sp>
        <p:nvSpPr>
          <p:cNvPr id="4" name="Rectangle 3"/>
          <p:cNvSpPr/>
          <p:nvPr/>
        </p:nvSpPr>
        <p:spPr>
          <a:xfrm>
            <a:off x="624951" y="6380947"/>
            <a:ext cx="5680479" cy="215444"/>
          </a:xfrm>
          <a:prstGeom prst="rect">
            <a:avLst/>
          </a:prstGeom>
        </p:spPr>
        <p:txBody>
          <a:bodyPr wrap="square">
            <a:spAutoFit/>
          </a:bodyPr>
          <a:lstStyle/>
          <a:p>
            <a:r>
              <a:rPr lang="nl-NL" sz="800" dirty="0" err="1">
                <a:latin typeface="Shaker2Lancet-Regular"/>
              </a:rPr>
              <a:t>Published</a:t>
            </a:r>
            <a:r>
              <a:rPr lang="nl-NL" sz="800" dirty="0">
                <a:latin typeface="Shaker2Lancet-Regular"/>
              </a:rPr>
              <a:t> </a:t>
            </a:r>
            <a:r>
              <a:rPr lang="nl-NL" sz="800" b="1" dirty="0" smtClean="0">
                <a:latin typeface="Shaker2Lancet-Bold"/>
              </a:rPr>
              <a:t>Online </a:t>
            </a:r>
            <a:r>
              <a:rPr lang="nl-NL" sz="800" dirty="0" err="1" smtClean="0">
                <a:latin typeface="Shaker2Lancet-Regular"/>
              </a:rPr>
              <a:t>June</a:t>
            </a:r>
            <a:r>
              <a:rPr lang="nl-NL" sz="800" dirty="0" smtClean="0">
                <a:latin typeface="Shaker2Lancet-Regular"/>
              </a:rPr>
              <a:t> </a:t>
            </a:r>
            <a:r>
              <a:rPr lang="nl-NL" sz="800" dirty="0">
                <a:latin typeface="Shaker2Lancet-Regular"/>
              </a:rPr>
              <a:t>10, </a:t>
            </a:r>
            <a:r>
              <a:rPr lang="nl-NL" sz="800" dirty="0" smtClean="0">
                <a:latin typeface="Shaker2Lancet-Regular"/>
              </a:rPr>
              <a:t>2019 http</a:t>
            </a:r>
            <a:r>
              <a:rPr lang="nl-NL" sz="800" dirty="0">
                <a:latin typeface="Shaker2Lancet-Regular"/>
              </a:rPr>
              <a:t>://</a:t>
            </a:r>
            <a:r>
              <a:rPr lang="nl-NL" sz="800" dirty="0" smtClean="0">
                <a:latin typeface="Shaker2Lancet-Regular"/>
              </a:rPr>
              <a:t>dx.doi.org/10.1016/ S0140-6736(19)31149-3</a:t>
            </a:r>
            <a:endParaRPr lang="nl-NL" dirty="0"/>
          </a:p>
        </p:txBody>
      </p:sp>
      <p:sp>
        <p:nvSpPr>
          <p:cNvPr id="8" name="Rectangle 7"/>
          <p:cNvSpPr/>
          <p:nvPr/>
        </p:nvSpPr>
        <p:spPr>
          <a:xfrm>
            <a:off x="320067" y="1300839"/>
            <a:ext cx="6290248" cy="307777"/>
          </a:xfrm>
          <a:prstGeom prst="rect">
            <a:avLst/>
          </a:prstGeom>
        </p:spPr>
        <p:txBody>
          <a:bodyPr wrap="none">
            <a:spAutoFit/>
          </a:bodyPr>
          <a:lstStyle/>
          <a:p>
            <a:r>
              <a:rPr lang="en-GB" dirty="0" err="1">
                <a:latin typeface="Arial" panose="020B0604020202020204" pitchFamily="34" charset="0"/>
                <a:cs typeface="Arial" panose="020B0604020202020204" pitchFamily="34" charset="0"/>
              </a:rPr>
              <a:t>Niet</a:t>
            </a:r>
            <a:r>
              <a:rPr lang="en-GB" dirty="0">
                <a:latin typeface="Arial" panose="020B0604020202020204" pitchFamily="34" charset="0"/>
                <a:cs typeface="Arial" panose="020B0604020202020204" pitchFamily="34" charset="0"/>
              </a:rPr>
              <a:t> fatale MI, </a:t>
            </a:r>
            <a:r>
              <a:rPr lang="en-GB" dirty="0" err="1">
                <a:latin typeface="Arial" panose="020B0604020202020204" pitchFamily="34" charset="0"/>
                <a:cs typeface="Arial" panose="020B0604020202020204" pitchFamily="34" charset="0"/>
              </a:rPr>
              <a:t>niet</a:t>
            </a:r>
            <a:r>
              <a:rPr lang="en-GB" dirty="0">
                <a:latin typeface="Arial" panose="020B0604020202020204" pitchFamily="34" charset="0"/>
                <a:cs typeface="Arial" panose="020B0604020202020204" pitchFamily="34" charset="0"/>
              </a:rPr>
              <a:t> fatale </a:t>
            </a:r>
            <a:r>
              <a:rPr lang="en-GB" dirty="0" err="1">
                <a:latin typeface="Arial" panose="020B0604020202020204" pitchFamily="34" charset="0"/>
                <a:cs typeface="Arial" panose="020B0604020202020204" pitchFamily="34" charset="0"/>
              </a:rPr>
              <a:t>beroerte</a:t>
            </a:r>
            <a:r>
              <a:rPr lang="en-GB" dirty="0">
                <a:latin typeface="Arial" panose="020B0604020202020204" pitchFamily="34" charset="0"/>
                <a:cs typeface="Arial" panose="020B0604020202020204" pitchFamily="34" charset="0"/>
              </a:rPr>
              <a:t> en </a:t>
            </a:r>
            <a:r>
              <a:rPr lang="en-GB" dirty="0" smtClean="0">
                <a:latin typeface="Arial" panose="020B0604020202020204" pitchFamily="34" charset="0"/>
                <a:cs typeface="Arial" panose="020B0604020202020204" pitchFamily="34" charset="0"/>
              </a:rPr>
              <a:t>CV-</a:t>
            </a:r>
            <a:r>
              <a:rPr lang="en-GB" dirty="0" err="1" smtClean="0">
                <a:latin typeface="Arial" panose="020B0604020202020204" pitchFamily="34" charset="0"/>
                <a:cs typeface="Arial" panose="020B0604020202020204" pitchFamily="34" charset="0"/>
              </a:rPr>
              <a:t>sterfte</a:t>
            </a:r>
            <a:r>
              <a:rPr lang="en-GB" dirty="0" smtClean="0">
                <a:latin typeface="Arial" panose="020B0604020202020204" pitchFamily="34" charset="0"/>
                <a:cs typeface="Arial" panose="020B0604020202020204" pitchFamily="34" charset="0"/>
              </a:rPr>
              <a:t> of </a:t>
            </a:r>
            <a:r>
              <a:rPr lang="en-GB" dirty="0" err="1" smtClean="0">
                <a:latin typeface="Arial" panose="020B0604020202020204" pitchFamily="34" charset="0"/>
                <a:cs typeface="Arial" panose="020B0604020202020204" pitchFamily="34" charset="0"/>
              </a:rPr>
              <a:t>sterfte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onbekende</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oorzaak</a:t>
            </a:r>
            <a:endParaRPr lang="nl-NL" dirty="0"/>
          </a:p>
        </p:txBody>
      </p:sp>
    </p:spTree>
    <p:extLst>
      <p:ext uri="{BB962C8B-B14F-4D97-AF65-F5344CB8AC3E}">
        <p14:creationId xmlns:p14="http://schemas.microsoft.com/office/powerpoint/2010/main" val="3269077829"/>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15D9-9492-4E29-B9A7-1B2761119677}"/>
              </a:ext>
            </a:extLst>
          </p:cNvPr>
          <p:cNvSpPr>
            <a:spLocks noGrp="1"/>
          </p:cNvSpPr>
          <p:nvPr>
            <p:ph type="title"/>
          </p:nvPr>
        </p:nvSpPr>
        <p:spPr>
          <a:xfrm>
            <a:off x="358775" y="-74348"/>
            <a:ext cx="5703888" cy="847725"/>
          </a:xfrm>
        </p:spPr>
        <p:txBody>
          <a:bodyPr/>
          <a:lstStyle/>
          <a:p>
            <a:r>
              <a:rPr lang="en-US" sz="2400" dirty="0"/>
              <a:t>GLP1 </a:t>
            </a:r>
            <a:r>
              <a:rPr lang="en-US" sz="2400" dirty="0" err="1"/>
              <a:t>agonisten</a:t>
            </a:r>
            <a:r>
              <a:rPr lang="en-US" sz="2400" dirty="0"/>
              <a:t> </a:t>
            </a:r>
            <a:r>
              <a:rPr lang="en-US" sz="2400" dirty="0" err="1"/>
              <a:t>en</a:t>
            </a:r>
            <a:r>
              <a:rPr lang="en-US" sz="2400" dirty="0"/>
              <a:t> </a:t>
            </a:r>
            <a:r>
              <a:rPr lang="en-US" sz="2400" dirty="0" err="1"/>
              <a:t>hartfalen</a:t>
            </a:r>
            <a:endParaRPr lang="nl-NL" sz="2400" dirty="0"/>
          </a:p>
        </p:txBody>
      </p:sp>
      <p:pic>
        <p:nvPicPr>
          <p:cNvPr id="4" name="Picture 3">
            <a:extLst>
              <a:ext uri="{FF2B5EF4-FFF2-40B4-BE49-F238E27FC236}">
                <a16:creationId xmlns:a16="http://schemas.microsoft.com/office/drawing/2014/main" id="{2032324B-7110-4164-B5E4-6DAB520264D4}"/>
              </a:ext>
            </a:extLst>
          </p:cNvPr>
          <p:cNvPicPr>
            <a:picLocks noChangeAspect="1"/>
          </p:cNvPicPr>
          <p:nvPr/>
        </p:nvPicPr>
        <p:blipFill>
          <a:blip r:embed="rId3"/>
          <a:stretch>
            <a:fillRect/>
          </a:stretch>
        </p:blipFill>
        <p:spPr>
          <a:xfrm>
            <a:off x="358775" y="1436784"/>
            <a:ext cx="7448148" cy="3611564"/>
          </a:xfrm>
          <a:prstGeom prst="rect">
            <a:avLst/>
          </a:prstGeom>
        </p:spPr>
      </p:pic>
      <p:sp>
        <p:nvSpPr>
          <p:cNvPr id="5" name="Tekstvak 4">
            <a:extLst>
              <a:ext uri="{FF2B5EF4-FFF2-40B4-BE49-F238E27FC236}">
                <a16:creationId xmlns:a16="http://schemas.microsoft.com/office/drawing/2014/main" id="{2929197E-D8AE-E94E-8B39-09E96C2C69C4}"/>
              </a:ext>
            </a:extLst>
          </p:cNvPr>
          <p:cNvSpPr txBox="1"/>
          <p:nvPr/>
        </p:nvSpPr>
        <p:spPr>
          <a:xfrm>
            <a:off x="358775" y="6375162"/>
            <a:ext cx="3614345" cy="230832"/>
          </a:xfrm>
          <a:prstGeom prst="rect">
            <a:avLst/>
          </a:prstGeom>
          <a:noFill/>
        </p:spPr>
        <p:txBody>
          <a:bodyPr wrap="square" rtlCol="0">
            <a:spAutoFit/>
          </a:bodyPr>
          <a:lstStyle/>
          <a:p>
            <a:pPr algn="r"/>
            <a:r>
              <a:rPr lang="nl-NL" sz="900" dirty="0" err="1">
                <a:latin typeface="Arial" panose="020B0604020202020204" pitchFamily="34" charset="0"/>
                <a:cs typeface="Arial" panose="020B0604020202020204" pitchFamily="34" charset="0"/>
              </a:rPr>
              <a:t>Giugliano</a:t>
            </a:r>
            <a:r>
              <a:rPr lang="nl-NL" sz="900" dirty="0">
                <a:latin typeface="Arial" panose="020B0604020202020204" pitchFamily="34" charset="0"/>
                <a:cs typeface="Arial" panose="020B0604020202020204" pitchFamily="34" charset="0"/>
              </a:rPr>
              <a:t> D, Meier JJ, </a:t>
            </a:r>
            <a:r>
              <a:rPr lang="nl-NL" sz="900" dirty="0" err="1">
                <a:latin typeface="Arial" panose="020B0604020202020204" pitchFamily="34" charset="0"/>
                <a:cs typeface="Arial" panose="020B0604020202020204" pitchFamily="34" charset="0"/>
              </a:rPr>
              <a:t>Esposito</a:t>
            </a:r>
            <a:r>
              <a:rPr lang="nl-NL" sz="900" dirty="0">
                <a:latin typeface="Arial" panose="020B0604020202020204" pitchFamily="34" charset="0"/>
                <a:cs typeface="Arial" panose="020B0604020202020204" pitchFamily="34" charset="0"/>
              </a:rPr>
              <a:t> K,  Diabetes </a:t>
            </a:r>
            <a:r>
              <a:rPr lang="nl-NL" sz="900" dirty="0" err="1">
                <a:latin typeface="Arial" panose="020B0604020202020204" pitchFamily="34" charset="0"/>
                <a:cs typeface="Arial" panose="020B0604020202020204" pitchFamily="34" charset="0"/>
              </a:rPr>
              <a:t>Obes</a:t>
            </a:r>
            <a:r>
              <a:rPr lang="nl-NL" sz="900" dirty="0">
                <a:latin typeface="Arial" panose="020B0604020202020204" pitchFamily="34" charset="0"/>
                <a:cs typeface="Arial" panose="020B0604020202020204" pitchFamily="34" charset="0"/>
              </a:rPr>
              <a:t> </a:t>
            </a:r>
            <a:r>
              <a:rPr lang="nl-NL" sz="900" dirty="0" err="1">
                <a:latin typeface="Arial" panose="020B0604020202020204" pitchFamily="34" charset="0"/>
                <a:cs typeface="Arial" panose="020B0604020202020204" pitchFamily="34" charset="0"/>
              </a:rPr>
              <a:t>Metabol</a:t>
            </a:r>
            <a:r>
              <a:rPr lang="nl-NL" sz="900" dirty="0">
                <a:latin typeface="Arial" panose="020B0604020202020204" pitchFamily="34" charset="0"/>
                <a:cs typeface="Arial" panose="020B0604020202020204" pitchFamily="34" charset="0"/>
              </a:rPr>
              <a:t> 2019 </a:t>
            </a:r>
          </a:p>
        </p:txBody>
      </p:sp>
    </p:spTree>
    <p:extLst>
      <p:ext uri="{BB962C8B-B14F-4D97-AF65-F5344CB8AC3E}">
        <p14:creationId xmlns:p14="http://schemas.microsoft.com/office/powerpoint/2010/main" val="3244975221"/>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772" y="1094143"/>
            <a:ext cx="8510400" cy="3610612"/>
          </a:xfrm>
        </p:spPr>
        <p:txBody>
          <a:bodyPr>
            <a:noAutofit/>
          </a:bodyPr>
          <a:lstStyle/>
          <a:p>
            <a:endParaRPr lang="nl-NL" sz="2000" b="1"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nl-NL" sz="2000" b="1" dirty="0" smtClean="0">
                <a:solidFill>
                  <a:schemeClr val="tx1"/>
                </a:solidFill>
                <a:latin typeface="Arial" panose="020B0604020202020204" pitchFamily="34" charset="0"/>
                <a:ea typeface="Verdana" panose="020B0604030504040204" pitchFamily="34" charset="0"/>
                <a:cs typeface="Arial" panose="020B0604020202020204" pitchFamily="34" charset="0"/>
              </a:rPr>
              <a:t>Liraglutide </a:t>
            </a:r>
            <a:r>
              <a:rPr lang="nl-NL" sz="2000" b="1" dirty="0">
                <a:solidFill>
                  <a:schemeClr val="tx1"/>
                </a:solidFill>
                <a:latin typeface="Arial" panose="020B0604020202020204" pitchFamily="34" charset="0"/>
                <a:ea typeface="Verdana" panose="020B0604030504040204" pitchFamily="34" charset="0"/>
                <a:cs typeface="Arial" panose="020B0604020202020204" pitchFamily="34" charset="0"/>
              </a:rPr>
              <a:t>en </a:t>
            </a:r>
            <a:r>
              <a:rPr lang="nl-NL" sz="2000" b="1" dirty="0" err="1">
                <a:solidFill>
                  <a:schemeClr val="tx1"/>
                </a:solidFill>
                <a:latin typeface="Arial" panose="020B0604020202020204" pitchFamily="34" charset="0"/>
                <a:ea typeface="Verdana" panose="020B0604030504040204" pitchFamily="34" charset="0"/>
                <a:cs typeface="Arial" panose="020B0604020202020204" pitchFamily="34" charset="0"/>
              </a:rPr>
              <a:t>semaglutide</a:t>
            </a:r>
            <a:r>
              <a:rPr lang="nl-NL" sz="2000" b="1" dirty="0">
                <a:solidFill>
                  <a:schemeClr val="tx1"/>
                </a:solidFill>
                <a:latin typeface="Arial" panose="020B0604020202020204" pitchFamily="34" charset="0"/>
                <a:ea typeface="Verdana" panose="020B0604030504040204" pitchFamily="34" charset="0"/>
                <a:cs typeface="Arial" panose="020B0604020202020204" pitchFamily="34" charset="0"/>
              </a:rPr>
              <a:t>*</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verlagen MACE (cardiovasculaire </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sterfte, niet fataal myocard infarct en niet fatale beroerte.</a:t>
            </a:r>
          </a:p>
          <a:p>
            <a:endParaRPr lang="nl-NL" sz="2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nl-NL" sz="2000" b="1" dirty="0" err="1" smtClean="0">
                <a:solidFill>
                  <a:schemeClr val="tx1"/>
                </a:solidFill>
                <a:latin typeface="Arial" panose="020B0604020202020204" pitchFamily="34" charset="0"/>
                <a:ea typeface="Verdana" panose="020B0604030504040204" pitchFamily="34" charset="0"/>
                <a:cs typeface="Arial" panose="020B0604020202020204" pitchFamily="34" charset="0"/>
              </a:rPr>
              <a:t>Dulaglutide</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verlaagt, ten opzichte van placebo, </a:t>
            </a:r>
            <a:r>
              <a:rPr lang="nl-NL" sz="2000" dirty="0" err="1">
                <a:solidFill>
                  <a:schemeClr val="tx1"/>
                </a:solidFill>
                <a:latin typeface="Arial" panose="020B0604020202020204" pitchFamily="34" charset="0"/>
                <a:ea typeface="Verdana" panose="020B0604030504040204" pitchFamily="34" charset="0"/>
                <a:cs typeface="Arial" panose="020B0604020202020204" pitchFamily="34" charset="0"/>
              </a:rPr>
              <a:t>composite</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MACE en niet-fataal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CVA</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maar niet cardiovasculaire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sterfte en </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niet fataal myocardinfarct </a:t>
            </a:r>
          </a:p>
          <a:p>
            <a:endParaRPr lang="nl-NL" sz="20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nl-NL" sz="2000" b="1" dirty="0" smtClean="0">
                <a:solidFill>
                  <a:schemeClr val="tx1"/>
                </a:solidFill>
                <a:latin typeface="Arial" panose="020B0604020202020204" pitchFamily="34" charset="0"/>
                <a:ea typeface="Verdana" panose="020B0604030504040204" pitchFamily="34" charset="0"/>
                <a:cs typeface="Arial" panose="020B0604020202020204" pitchFamily="34" charset="0"/>
              </a:rPr>
              <a:t>Exenatide </a:t>
            </a:r>
            <a:r>
              <a:rPr lang="nl-NL" sz="2000" b="1" dirty="0">
                <a:solidFill>
                  <a:schemeClr val="tx1"/>
                </a:solidFill>
                <a:latin typeface="Arial" panose="020B0604020202020204" pitchFamily="34" charset="0"/>
                <a:ea typeface="Verdana" panose="020B0604030504040204" pitchFamily="34" charset="0"/>
                <a:cs typeface="Arial" panose="020B0604020202020204" pitchFamily="34" charset="0"/>
              </a:rPr>
              <a:t>ER en </a:t>
            </a:r>
            <a:r>
              <a:rPr lang="nl-NL" sz="2000" b="1" dirty="0" err="1">
                <a:solidFill>
                  <a:schemeClr val="tx1"/>
                </a:solidFill>
                <a:latin typeface="Arial" panose="020B0604020202020204" pitchFamily="34" charset="0"/>
                <a:ea typeface="Verdana" panose="020B0604030504040204" pitchFamily="34" charset="0"/>
                <a:cs typeface="Arial" panose="020B0604020202020204" pitchFamily="34" charset="0"/>
              </a:rPr>
              <a:t>lixisenatide</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non inferieure sterfte </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en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macrovasculaire morbiditeit.</a:t>
            </a:r>
            <a:endParaRPr lang="nl-NL" sz="2000"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Arial" panose="020B0604020202020204" pitchFamily="34" charset="0"/>
              <a:buChar char="•"/>
            </a:pPr>
            <a:r>
              <a:rPr lang="nl-NL" sz="2000" b="1" dirty="0" smtClean="0">
                <a:solidFill>
                  <a:schemeClr val="tx1"/>
                </a:solidFill>
                <a:latin typeface="Arial" panose="020B0604020202020204" pitchFamily="34" charset="0"/>
                <a:ea typeface="Verdana" panose="020B0604030504040204" pitchFamily="34" charset="0"/>
                <a:cs typeface="Arial" panose="020B0604020202020204" pitchFamily="34" charset="0"/>
              </a:rPr>
              <a:t>Exenatide </a:t>
            </a:r>
            <a:r>
              <a:rPr lang="nl-NL" sz="2000" b="1" dirty="0">
                <a:solidFill>
                  <a:schemeClr val="tx1"/>
                </a:solidFill>
                <a:latin typeface="Arial" panose="020B0604020202020204" pitchFamily="34" charset="0"/>
                <a:ea typeface="Verdana" panose="020B0604030504040204" pitchFamily="34" charset="0"/>
                <a:cs typeface="Arial" panose="020B0604020202020204" pitchFamily="34" charset="0"/>
              </a:rPr>
              <a:t>(2x per dag)</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 heeft (nog) geen gegevens uit cardiovasculaire </a:t>
            </a:r>
            <a:r>
              <a:rPr lang="nl-NL" sz="2000" dirty="0" smtClean="0">
                <a:solidFill>
                  <a:schemeClr val="tx1"/>
                </a:solidFill>
                <a:latin typeface="Arial" panose="020B0604020202020204" pitchFamily="34" charset="0"/>
                <a:ea typeface="Verdana" panose="020B0604030504040204" pitchFamily="34" charset="0"/>
                <a:cs typeface="Arial" panose="020B0604020202020204" pitchFamily="34" charset="0"/>
              </a:rPr>
              <a:t>veiligheidsonderzoeken</a:t>
            </a:r>
            <a:r>
              <a:rPr lang="nl-NL" sz="2000" dirty="0">
                <a:solidFill>
                  <a:schemeClr val="tx1"/>
                </a:solidFill>
                <a:latin typeface="Arial" panose="020B0604020202020204" pitchFamily="34" charset="0"/>
                <a:ea typeface="Verdana" panose="020B0604030504040204" pitchFamily="34" charset="0"/>
                <a:cs typeface="Arial" panose="020B0604020202020204" pitchFamily="34" charset="0"/>
              </a:rPr>
              <a:t>.</a:t>
            </a:r>
          </a:p>
        </p:txBody>
      </p:sp>
      <p:grpSp>
        <p:nvGrpSpPr>
          <p:cNvPr id="8" name="TRIGGER SOURCE">
            <a:extLst>
              <a:ext uri="{FF2B5EF4-FFF2-40B4-BE49-F238E27FC236}">
                <a16:creationId xmlns:a16="http://schemas.microsoft.com/office/drawing/2014/main" id="{D54525BD-0AB9-4368-8838-368EB769CA63}"/>
              </a:ext>
            </a:extLst>
          </p:cNvPr>
          <p:cNvGrpSpPr/>
          <p:nvPr/>
        </p:nvGrpSpPr>
        <p:grpSpPr>
          <a:xfrm>
            <a:off x="4191981" y="5550657"/>
            <a:ext cx="760044" cy="353380"/>
            <a:chOff x="5591487" y="6257873"/>
            <a:chExt cx="1013788" cy="471173"/>
          </a:xfrm>
        </p:grpSpPr>
        <p:sp>
          <p:nvSpPr>
            <p:cNvPr id="9" name="Pijltje">
              <a:extLst>
                <a:ext uri="{FF2B5EF4-FFF2-40B4-BE49-F238E27FC236}">
                  <a16:creationId xmlns:a16="http://schemas.microsoft.com/office/drawing/2014/main" id="{D755A298-C7EA-49BB-BFAF-D950479B759D}"/>
                </a:ext>
              </a:extLst>
            </p:cNvPr>
            <p:cNvSpPr/>
            <p:nvPr/>
          </p:nvSpPr>
          <p:spPr>
            <a:xfrm rot="2700000">
              <a:off x="6015749" y="6444260"/>
              <a:ext cx="177796" cy="177794"/>
            </a:xfrm>
            <a:custGeom>
              <a:avLst/>
              <a:gdLst>
                <a:gd name="connsiteX0" fmla="*/ 6792 w 177796"/>
                <a:gd name="connsiteY0" fmla="*/ 8529 h 177794"/>
                <a:gd name="connsiteX1" fmla="*/ 8022 w 177796"/>
                <a:gd name="connsiteY1" fmla="*/ 8020 h 177794"/>
                <a:gd name="connsiteX2" fmla="*/ 8531 w 177796"/>
                <a:gd name="connsiteY2" fmla="*/ 6792 h 177794"/>
                <a:gd name="connsiteX3" fmla="*/ 24928 w 177796"/>
                <a:gd name="connsiteY3" fmla="*/ 0 h 177794"/>
                <a:gd name="connsiteX4" fmla="*/ 154607 w 177796"/>
                <a:gd name="connsiteY4" fmla="*/ 0 h 177794"/>
                <a:gd name="connsiteX5" fmla="*/ 177796 w 177796"/>
                <a:gd name="connsiteY5" fmla="*/ 23189 h 177794"/>
                <a:gd name="connsiteX6" fmla="*/ 177796 w 177796"/>
                <a:gd name="connsiteY6" fmla="*/ 30735 h 177794"/>
                <a:gd name="connsiteX7" fmla="*/ 154607 w 177796"/>
                <a:gd name="connsiteY7" fmla="*/ 53924 h 177794"/>
                <a:gd name="connsiteX8" fmla="*/ 53924 w 177796"/>
                <a:gd name="connsiteY8" fmla="*/ 53924 h 177794"/>
                <a:gd name="connsiteX9" fmla="*/ 53924 w 177796"/>
                <a:gd name="connsiteY9" fmla="*/ 154605 h 177794"/>
                <a:gd name="connsiteX10" fmla="*/ 30735 w 177796"/>
                <a:gd name="connsiteY10" fmla="*/ 177794 h 177794"/>
                <a:gd name="connsiteX11" fmla="*/ 23189 w 177796"/>
                <a:gd name="connsiteY11" fmla="*/ 177794 h 177794"/>
                <a:gd name="connsiteX12" fmla="*/ 0 w 177796"/>
                <a:gd name="connsiteY12" fmla="*/ 154605 h 177794"/>
                <a:gd name="connsiteX13" fmla="*/ 0 w 177796"/>
                <a:gd name="connsiteY13" fmla="*/ 24926 h 177794"/>
                <a:gd name="connsiteX14" fmla="*/ 6792 w 177796"/>
                <a:gd name="connsiteY14" fmla="*/ 8529 h 1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796" h="177794">
                  <a:moveTo>
                    <a:pt x="6792" y="8529"/>
                  </a:moveTo>
                  <a:lnTo>
                    <a:pt x="8022" y="8020"/>
                  </a:lnTo>
                  <a:lnTo>
                    <a:pt x="8531" y="6792"/>
                  </a:lnTo>
                  <a:cubicBezTo>
                    <a:pt x="12727" y="2595"/>
                    <a:pt x="18524" y="0"/>
                    <a:pt x="24928" y="0"/>
                  </a:cubicBezTo>
                  <a:lnTo>
                    <a:pt x="154607" y="0"/>
                  </a:lnTo>
                  <a:cubicBezTo>
                    <a:pt x="167414" y="0"/>
                    <a:pt x="177796" y="10382"/>
                    <a:pt x="177796" y="23189"/>
                  </a:cubicBezTo>
                  <a:lnTo>
                    <a:pt x="177796" y="30735"/>
                  </a:lnTo>
                  <a:cubicBezTo>
                    <a:pt x="177796" y="43542"/>
                    <a:pt x="167414" y="53924"/>
                    <a:pt x="154607" y="53924"/>
                  </a:cubicBezTo>
                  <a:lnTo>
                    <a:pt x="53924" y="53924"/>
                  </a:lnTo>
                  <a:lnTo>
                    <a:pt x="53924" y="154605"/>
                  </a:lnTo>
                  <a:cubicBezTo>
                    <a:pt x="53924" y="167412"/>
                    <a:pt x="43543" y="177794"/>
                    <a:pt x="30735" y="177794"/>
                  </a:cubicBezTo>
                  <a:lnTo>
                    <a:pt x="23189" y="177794"/>
                  </a:lnTo>
                  <a:cubicBezTo>
                    <a:pt x="10382" y="177794"/>
                    <a:pt x="0" y="167412"/>
                    <a:pt x="0" y="154605"/>
                  </a:cubicBezTo>
                  <a:lnTo>
                    <a:pt x="0" y="24926"/>
                  </a:lnTo>
                  <a:cubicBezTo>
                    <a:pt x="0" y="18523"/>
                    <a:pt x="2596" y="12725"/>
                    <a:pt x="6792" y="8529"/>
                  </a:cubicBezTo>
                  <a:close/>
                </a:path>
              </a:pathLst>
            </a:custGeom>
            <a:gradFill>
              <a:gsLst>
                <a:gs pos="0">
                  <a:schemeClr val="accent1"/>
                </a:gs>
                <a:gs pos="42000">
                  <a:schemeClr val="accent2"/>
                </a:gs>
                <a:gs pos="96000">
                  <a:schemeClr val="accent1"/>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08537"/>
              <a:endParaRPr lang="nl-NL" sz="1800">
                <a:solidFill>
                  <a:srgbClr val="FFFFFF"/>
                </a:solidFill>
              </a:endParaRPr>
            </a:p>
          </p:txBody>
        </p:sp>
        <p:sp>
          <p:nvSpPr>
            <p:cNvPr id="10" name="TRIGGER SOURCE">
              <a:extLst>
                <a:ext uri="{FF2B5EF4-FFF2-40B4-BE49-F238E27FC236}">
                  <a16:creationId xmlns:a16="http://schemas.microsoft.com/office/drawing/2014/main" id="{797BA5ED-C8D1-4E7A-9D51-107154B3E314}"/>
                </a:ext>
              </a:extLst>
            </p:cNvPr>
            <p:cNvSpPr/>
            <p:nvPr/>
          </p:nvSpPr>
          <p:spPr>
            <a:xfrm>
              <a:off x="5591487" y="6257873"/>
              <a:ext cx="1013788" cy="471173"/>
            </a:xfrm>
            <a:prstGeom prst="rect">
              <a:avLst/>
            </a:prstGeom>
            <a:solidFill>
              <a:srgbClr val="E0DED8">
                <a:alpha val="0"/>
              </a:srgbClr>
            </a:solidFill>
            <a:ln w="9525" cap="flat" cmpd="sng" algn="ctr">
              <a:noFill/>
              <a:prstDash val="solid"/>
            </a:ln>
            <a:effectLst/>
          </p:spPr>
          <p:txBody>
            <a:bodyPr rtlCol="0" anchor="ctr"/>
            <a:lstStyle/>
            <a:p>
              <a:pPr algn="ctr" defTabSz="681296">
                <a:defRPr/>
              </a:pPr>
              <a:endParaRPr lang="nl-NL" sz="1300" kern="0">
                <a:solidFill>
                  <a:srgbClr val="FFFFFF"/>
                </a:solidFill>
                <a:latin typeface="Arial"/>
              </a:endParaRPr>
            </a:p>
          </p:txBody>
        </p:sp>
      </p:grpSp>
      <p:sp>
        <p:nvSpPr>
          <p:cNvPr id="13" name="TextBox 12"/>
          <p:cNvSpPr txBox="1"/>
          <p:nvPr/>
        </p:nvSpPr>
        <p:spPr>
          <a:xfrm>
            <a:off x="7040640" y="6271912"/>
            <a:ext cx="1786560" cy="230281"/>
          </a:xfrm>
          <a:prstGeom prst="rect">
            <a:avLst/>
          </a:prstGeom>
          <a:noFill/>
        </p:spPr>
        <p:txBody>
          <a:bodyPr wrap="none" lIns="90891" tIns="45447" rIns="90891" bIns="45447" rtlCol="0">
            <a:spAutoFit/>
          </a:bodyPr>
          <a:lstStyle/>
          <a:p>
            <a:pPr defTabSz="908837"/>
            <a:r>
              <a:rPr lang="nl-NL" sz="900" dirty="0">
                <a:latin typeface="Arial" panose="020B0604020202020204" pitchFamily="34" charset="0"/>
                <a:cs typeface="Arial" panose="020B0604020202020204" pitchFamily="34" charset="0"/>
              </a:rPr>
              <a:t>*Post-hoc test voor superioriteit</a:t>
            </a:r>
          </a:p>
        </p:txBody>
      </p:sp>
      <p:sp>
        <p:nvSpPr>
          <p:cNvPr id="14" name="Title 2">
            <a:extLst>
              <a:ext uri="{FF2B5EF4-FFF2-40B4-BE49-F238E27FC236}">
                <a16:creationId xmlns:a16="http://schemas.microsoft.com/office/drawing/2014/main" id="{86AA2DA8-15E2-674D-80FC-FA871AA4633D}"/>
              </a:ext>
            </a:extLst>
          </p:cNvPr>
          <p:cNvSpPr txBox="1">
            <a:spLocks/>
          </p:cNvSpPr>
          <p:nvPr/>
        </p:nvSpPr>
        <p:spPr>
          <a:xfrm>
            <a:off x="415772" y="475486"/>
            <a:ext cx="8510400" cy="391412"/>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400" dirty="0" smtClean="0"/>
              <a:t>CVOT GLP-1 </a:t>
            </a:r>
            <a:r>
              <a:rPr lang="en-GB" sz="2400" dirty="0" err="1" smtClean="0"/>
              <a:t>agonisten</a:t>
            </a:r>
            <a:endParaRPr lang="en-GB" sz="2400" dirty="0"/>
          </a:p>
        </p:txBody>
      </p:sp>
    </p:spTree>
    <p:extLst>
      <p:ext uri="{BB962C8B-B14F-4D97-AF65-F5344CB8AC3E}">
        <p14:creationId xmlns:p14="http://schemas.microsoft.com/office/powerpoint/2010/main" val="1051298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4.92125E-6 7.40741E-7 L -4.92125E-6 -0.12847 " pathEditMode="relative" rAng="0" ptsTypes="AA">
                                      <p:cBhvr>
                                        <p:cTn id="6" dur="750" fill="hold"/>
                                        <p:tgtEl>
                                          <p:spTgt spid="8"/>
                                        </p:tgtEl>
                                        <p:attrNameLst>
                                          <p:attrName>ppt_x</p:attrName>
                                          <p:attrName>ppt_y</p:attrName>
                                        </p:attrNameLst>
                                      </p:cBhvr>
                                      <p:rCtr x="0" y="-6435"/>
                                    </p:animMotion>
                                  </p:childTnLst>
                                </p:cTn>
                              </p:par>
                              <p:par>
                                <p:cTn id="7" presetID="8" presetClass="emph" presetSubtype="0" fill="hold" nodeType="withEffect">
                                  <p:stCondLst>
                                    <p:cond delay="250"/>
                                  </p:stCondLst>
                                  <p:childTnLst>
                                    <p:animRot by="-10800000">
                                      <p:cBhvr>
                                        <p:cTn id="8" dur="500" fill="hold"/>
                                        <p:tgtEl>
                                          <p:spTgt spid="8"/>
                                        </p:tgtEl>
                                        <p:attrNameLst>
                                          <p:attrName>r</p:attrName>
                                        </p:attrNameLst>
                                      </p:cBhvr>
                                    </p:animRot>
                                  </p:childTnLst>
                                </p:cTn>
                              </p:par>
                              <p:par>
                                <p:cTn id="9" presetID="42" presetClass="path" presetSubtype="0" accel="50000" decel="50000" fill="hold" nodeType="withEffect">
                                  <p:stCondLst>
                                    <p:cond delay="0"/>
                                  </p:stCondLst>
                                  <p:childTnLst>
                                    <p:animMotion origin="layout" path="M -4.92125E-6 -0.12847 L -4.92125E-6 7.40741E-7 " pathEditMode="relative" rAng="0" ptsTypes="AA">
                                      <p:cBhvr>
                                        <p:cTn id="10" dur="750" fill="hold"/>
                                        <p:tgtEl>
                                          <p:spTgt spid="8"/>
                                        </p:tgtEl>
                                        <p:attrNameLst>
                                          <p:attrName>ppt_x</p:attrName>
                                          <p:attrName>ppt_y</p:attrName>
                                        </p:attrNameLst>
                                      </p:cBhvr>
                                      <p:rCtr x="0" y="6412"/>
                                    </p:animMotion>
                                  </p:childTnLst>
                                </p:cTn>
                              </p:par>
                              <p:par>
                                <p:cTn id="11" presetID="8" presetClass="emph" presetSubtype="0" fill="hold" nodeType="withEffect">
                                  <p:stCondLst>
                                    <p:cond delay="250"/>
                                  </p:stCondLst>
                                  <p:childTnLst>
                                    <p:animRot by="10800000">
                                      <p:cBhvr>
                                        <p:cTn id="12" dur="500" fill="hold"/>
                                        <p:tgtEl>
                                          <p:spTgt spid="8"/>
                                        </p:tgtEl>
                                        <p:attrNameLst>
                                          <p:attrName>r</p:attrName>
                                        </p:attrNameLst>
                                      </p:cBhvr>
                                    </p:animRo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393973"/>
            <a:ext cx="8434388" cy="4865687"/>
          </a:xfrm>
        </p:spPr>
        <p:txBody>
          <a:bodyPr/>
          <a:lstStyle/>
          <a:p>
            <a:endParaRPr lang="nl-NL" dirty="0"/>
          </a:p>
          <a:p>
            <a:r>
              <a:rPr lang="nl-NL" sz="2000" dirty="0" smtClean="0"/>
              <a:t>Doel </a:t>
            </a:r>
            <a:r>
              <a:rPr lang="nl-NL" sz="2000" dirty="0"/>
              <a:t>van de behandeling is </a:t>
            </a:r>
            <a:r>
              <a:rPr lang="nl-NL" sz="2000" dirty="0" smtClean="0"/>
              <a:t>het voorkomen </a:t>
            </a:r>
            <a:r>
              <a:rPr lang="nl-NL" sz="2000" dirty="0"/>
              <a:t>en behandelen </a:t>
            </a:r>
            <a:r>
              <a:rPr lang="nl-NL" sz="2000" dirty="0" smtClean="0"/>
              <a:t>van klachten </a:t>
            </a:r>
            <a:r>
              <a:rPr lang="nl-NL" sz="2000" dirty="0"/>
              <a:t>en complicaties, </a:t>
            </a:r>
            <a:r>
              <a:rPr lang="nl-NL" sz="2000" dirty="0" smtClean="0"/>
              <a:t>zoals (toename </a:t>
            </a:r>
            <a:r>
              <a:rPr lang="nl-NL" sz="2000" dirty="0"/>
              <a:t>van) hart- en </a:t>
            </a:r>
            <a:r>
              <a:rPr lang="nl-NL" sz="2000" dirty="0" smtClean="0"/>
              <a:t>vaatziekten, chronische </a:t>
            </a:r>
            <a:r>
              <a:rPr lang="nl-NL" sz="2000" dirty="0"/>
              <a:t>nierschade, </a:t>
            </a:r>
            <a:r>
              <a:rPr lang="nl-NL" sz="2000" dirty="0" err="1" smtClean="0"/>
              <a:t>retino</a:t>
            </a:r>
            <a:r>
              <a:rPr lang="nl-NL" sz="2000" dirty="0" smtClean="0"/>
              <a:t> en neuropathie.</a:t>
            </a:r>
            <a:endParaRPr lang="nl-NL" sz="2000" dirty="0"/>
          </a:p>
        </p:txBody>
      </p:sp>
      <p:sp>
        <p:nvSpPr>
          <p:cNvPr id="5" name="Rectangle 4"/>
          <p:cNvSpPr/>
          <p:nvPr/>
        </p:nvSpPr>
        <p:spPr>
          <a:xfrm>
            <a:off x="286039" y="423539"/>
            <a:ext cx="3815725" cy="523220"/>
          </a:xfrm>
          <a:prstGeom prst="rect">
            <a:avLst/>
          </a:prstGeom>
        </p:spPr>
        <p:txBody>
          <a:bodyPr wrap="none">
            <a:spAutoFit/>
          </a:bodyPr>
          <a:lstStyle/>
          <a:p>
            <a:r>
              <a:rPr lang="nl-NL" sz="2800" dirty="0"/>
              <a:t>NHG standaard 2018 DM2</a:t>
            </a:r>
          </a:p>
        </p:txBody>
      </p:sp>
    </p:spTree>
    <p:extLst>
      <p:ext uri="{BB962C8B-B14F-4D97-AF65-F5344CB8AC3E}">
        <p14:creationId xmlns:p14="http://schemas.microsoft.com/office/powerpoint/2010/main" val="256669581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F93897-C036-DE40-AE5B-73AC96399117}"/>
              </a:ext>
            </a:extLst>
          </p:cNvPr>
          <p:cNvSpPr>
            <a:spLocks noGrp="1"/>
          </p:cNvSpPr>
          <p:nvPr>
            <p:ph type="title"/>
          </p:nvPr>
        </p:nvSpPr>
        <p:spPr/>
        <p:txBody>
          <a:bodyPr/>
          <a:lstStyle/>
          <a:p>
            <a:r>
              <a:rPr lang="nl-NL" dirty="0" smtClean="0"/>
              <a:t>Mogelijke Mechanismen</a:t>
            </a:r>
            <a:br>
              <a:rPr lang="nl-NL" dirty="0" smtClean="0"/>
            </a:br>
            <a:r>
              <a:rPr lang="nl-NL" dirty="0" smtClean="0"/>
              <a:t>achter CV effect GLP-1</a:t>
            </a:r>
            <a:endParaRPr lang="nl-NL" dirty="0"/>
          </a:p>
        </p:txBody>
      </p:sp>
      <p:sp>
        <p:nvSpPr>
          <p:cNvPr id="5" name="Tijdelijke aanduiding voor tekst 4">
            <a:extLst>
              <a:ext uri="{FF2B5EF4-FFF2-40B4-BE49-F238E27FC236}">
                <a16:creationId xmlns:a16="http://schemas.microsoft.com/office/drawing/2014/main" id="{E832F0B9-8B69-334B-8422-79369AC59A8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154965751"/>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752534-3733-7948-B8D1-C696789D38ED}"/>
              </a:ext>
            </a:extLst>
          </p:cNvPr>
          <p:cNvSpPr>
            <a:spLocks noGrp="1"/>
          </p:cNvSpPr>
          <p:nvPr>
            <p:ph type="title"/>
          </p:nvPr>
        </p:nvSpPr>
        <p:spPr>
          <a:xfrm>
            <a:off x="728822" y="0"/>
            <a:ext cx="5703888" cy="847725"/>
          </a:xfrm>
        </p:spPr>
        <p:txBody>
          <a:bodyPr/>
          <a:lstStyle/>
          <a:p>
            <a:r>
              <a:rPr lang="nl-NL" dirty="0" smtClean="0"/>
              <a:t>GLP-1 agonisten</a:t>
            </a:r>
            <a:endParaRPr lang="nl-NL" dirty="0"/>
          </a:p>
        </p:txBody>
      </p:sp>
      <p:pic>
        <p:nvPicPr>
          <p:cNvPr id="2049" name="Picture 1" descr="page3image6470688">
            <a:extLst>
              <a:ext uri="{FF2B5EF4-FFF2-40B4-BE49-F238E27FC236}">
                <a16:creationId xmlns:a16="http://schemas.microsoft.com/office/drawing/2014/main" id="{E68C8D19-B45A-A546-8CB8-597169E41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22" y="1173192"/>
            <a:ext cx="6742242" cy="528677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6FADFDE7-8BD5-3F4C-91E6-C09E958292B2}"/>
              </a:ext>
            </a:extLst>
          </p:cNvPr>
          <p:cNvSpPr txBox="1"/>
          <p:nvPr/>
        </p:nvSpPr>
        <p:spPr>
          <a:xfrm>
            <a:off x="79022" y="6569531"/>
            <a:ext cx="2468880" cy="230832"/>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nl-NL" sz="900" b="0" i="0" u="none" strike="noStrike" kern="1200" cap="none" spc="0" normalizeH="0" baseline="0" noProof="0" dirty="0">
                <a:ln>
                  <a:noFill/>
                </a:ln>
                <a:solidFill>
                  <a:srgbClr val="003E7E"/>
                </a:solidFill>
                <a:effectLst/>
                <a:uLnTx/>
                <a:uFillTx/>
                <a:latin typeface="Arial" panose="020B0604020202020204" pitchFamily="34" charset="0"/>
                <a:ea typeface="+mn-ea"/>
                <a:cs typeface="Arial" panose="020B0604020202020204" pitchFamily="34" charset="0"/>
              </a:rPr>
              <a:t>Boyle et al. </a:t>
            </a:r>
            <a:r>
              <a:rPr kumimoji="0" lang="nl-NL" sz="900" b="0" i="0" u="none" strike="noStrike" kern="1200" cap="none" spc="0" normalizeH="0" baseline="0" noProof="0" dirty="0" err="1">
                <a:ln>
                  <a:noFill/>
                </a:ln>
                <a:solidFill>
                  <a:srgbClr val="003E7E"/>
                </a:solidFill>
                <a:effectLst/>
                <a:uLnTx/>
                <a:uFillTx/>
                <a:latin typeface="Arial" panose="020B0604020202020204" pitchFamily="34" charset="0"/>
                <a:ea typeface="+mn-ea"/>
                <a:cs typeface="Arial" panose="020B0604020202020204" pitchFamily="34" charset="0"/>
              </a:rPr>
              <a:t>Clinical</a:t>
            </a:r>
            <a:r>
              <a:rPr kumimoji="0" lang="nl-NL" sz="900" b="0" i="0" u="none" strike="noStrike" kern="1200" cap="none" spc="0" normalizeH="0" baseline="0" noProof="0" dirty="0">
                <a:ln>
                  <a:noFill/>
                </a:ln>
                <a:solidFill>
                  <a:srgbClr val="003E7E"/>
                </a:solidFill>
                <a:effectLst/>
                <a:uLnTx/>
                <a:uFillTx/>
                <a:latin typeface="Arial" panose="020B0604020202020204" pitchFamily="34" charset="0"/>
                <a:ea typeface="+mn-ea"/>
                <a:cs typeface="Arial" panose="020B0604020202020204" pitchFamily="34" charset="0"/>
              </a:rPr>
              <a:t> </a:t>
            </a:r>
            <a:r>
              <a:rPr kumimoji="0" lang="nl-NL" sz="900" b="0" i="0" u="none" strike="noStrike" kern="1200" cap="none" spc="0" normalizeH="0" baseline="0" noProof="0" dirty="0" err="1">
                <a:ln>
                  <a:noFill/>
                </a:ln>
                <a:solidFill>
                  <a:srgbClr val="003E7E"/>
                </a:solidFill>
                <a:effectLst/>
                <a:uLnTx/>
                <a:uFillTx/>
                <a:latin typeface="Arial" panose="020B0604020202020204" pitchFamily="34" charset="0"/>
                <a:ea typeface="+mn-ea"/>
                <a:cs typeface="Arial" panose="020B0604020202020204" pitchFamily="34" charset="0"/>
              </a:rPr>
              <a:t>Science</a:t>
            </a:r>
            <a:r>
              <a:rPr kumimoji="0" lang="nl-NL" sz="900" b="0" i="0" u="none" strike="noStrike" kern="1200" cap="none" spc="0" normalizeH="0" baseline="0" noProof="0" dirty="0">
                <a:ln>
                  <a:noFill/>
                </a:ln>
                <a:solidFill>
                  <a:srgbClr val="003E7E"/>
                </a:solidFill>
                <a:effectLst/>
                <a:uLnTx/>
                <a:uFillTx/>
                <a:latin typeface="Arial" panose="020B0604020202020204" pitchFamily="34" charset="0"/>
                <a:ea typeface="+mn-ea"/>
                <a:cs typeface="Arial" panose="020B0604020202020204" pitchFamily="34" charset="0"/>
              </a:rPr>
              <a:t> 2018</a:t>
            </a:r>
          </a:p>
        </p:txBody>
      </p:sp>
    </p:spTree>
    <p:extLst>
      <p:ext uri="{BB962C8B-B14F-4D97-AF65-F5344CB8AC3E}">
        <p14:creationId xmlns:p14="http://schemas.microsoft.com/office/powerpoint/2010/main" val="4101886404"/>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772" y="1094143"/>
            <a:ext cx="8510400" cy="3610612"/>
          </a:xfrm>
        </p:spPr>
        <p:txBody>
          <a:bodyPr>
            <a:noAutofit/>
          </a:bodyPr>
          <a:lstStyle/>
          <a:p>
            <a:endParaRPr lang="nl-NL" sz="2000" b="1" dirty="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fontAlgn="auto">
              <a:spcAft>
                <a:spcPts val="0"/>
              </a:spcAft>
              <a:buNone/>
            </a:pPr>
            <a:r>
              <a:rPr lang="nl-NL" sz="2000" b="1" dirty="0">
                <a:solidFill>
                  <a:schemeClr val="tx1">
                    <a:lumMod val="75000"/>
                  </a:schemeClr>
                </a:solidFill>
              </a:rPr>
              <a:t>Effect</a:t>
            </a:r>
          </a:p>
          <a:p>
            <a:pPr marL="342900" indent="-342900" fontAlgn="auto">
              <a:spcAft>
                <a:spcPts val="0"/>
              </a:spcAft>
              <a:buFont typeface="Arial" panose="020B0604020202020204" pitchFamily="34" charset="0"/>
              <a:buChar char="•"/>
            </a:pPr>
            <a:r>
              <a:rPr lang="nl-NL" sz="2000" dirty="0">
                <a:solidFill>
                  <a:schemeClr val="tx1">
                    <a:lumMod val="75000"/>
                  </a:schemeClr>
                </a:solidFill>
              </a:rPr>
              <a:t>Daling van het HbA</a:t>
            </a:r>
            <a:r>
              <a:rPr lang="nl-NL" sz="2000" baseline="-25000" dirty="0">
                <a:solidFill>
                  <a:schemeClr val="tx1">
                    <a:lumMod val="75000"/>
                  </a:schemeClr>
                </a:solidFill>
              </a:rPr>
              <a:t>1c</a:t>
            </a:r>
            <a:r>
              <a:rPr lang="nl-NL" sz="2000" dirty="0">
                <a:solidFill>
                  <a:schemeClr val="tx1">
                    <a:lumMod val="75000"/>
                  </a:schemeClr>
                </a:solidFill>
              </a:rPr>
              <a:t> van </a:t>
            </a:r>
            <a:r>
              <a:rPr lang="nl-NL" sz="2000" dirty="0">
                <a:solidFill>
                  <a:schemeClr val="tx1">
                    <a:lumMod val="75000"/>
                  </a:schemeClr>
                </a:solidFill>
                <a:cs typeface="Calibri"/>
              </a:rPr>
              <a:t>± </a:t>
            </a:r>
            <a:r>
              <a:rPr lang="nl-NL" sz="2000" dirty="0">
                <a:solidFill>
                  <a:schemeClr val="tx1">
                    <a:lumMod val="75000"/>
                  </a:schemeClr>
                </a:solidFill>
              </a:rPr>
              <a:t>11-18 mmol/mol</a:t>
            </a:r>
          </a:p>
          <a:p>
            <a:pPr marL="342900" indent="-342900" fontAlgn="auto">
              <a:spcAft>
                <a:spcPts val="0"/>
              </a:spcAft>
              <a:buFont typeface="Arial" panose="020B0604020202020204" pitchFamily="34" charset="0"/>
              <a:buChar char="•"/>
              <a:defRPr/>
            </a:pPr>
            <a:r>
              <a:rPr lang="nl-NL" sz="2000" dirty="0">
                <a:solidFill>
                  <a:schemeClr val="tx1">
                    <a:lumMod val="75000"/>
                  </a:schemeClr>
                </a:solidFill>
              </a:rPr>
              <a:t>Gewichtsreductie van </a:t>
            </a:r>
            <a:r>
              <a:rPr lang="nl-NL" sz="2000" dirty="0">
                <a:solidFill>
                  <a:schemeClr val="tx1">
                    <a:lumMod val="75000"/>
                  </a:schemeClr>
                </a:solidFill>
                <a:cs typeface="Calibri"/>
              </a:rPr>
              <a:t>± </a:t>
            </a:r>
            <a:r>
              <a:rPr lang="nl-NL" sz="2000" dirty="0">
                <a:solidFill>
                  <a:schemeClr val="tx1">
                    <a:lumMod val="75000"/>
                  </a:schemeClr>
                </a:solidFill>
              </a:rPr>
              <a:t>0,5-5,5 kg afhankelijk van vergeleken groep (placebo of ander antidiabeticum)</a:t>
            </a:r>
          </a:p>
          <a:p>
            <a:pPr marL="342900" indent="-342900" fontAlgn="auto">
              <a:spcAft>
                <a:spcPts val="0"/>
              </a:spcAft>
              <a:buFont typeface="Arial" panose="020B0604020202020204" pitchFamily="34" charset="0"/>
              <a:buChar char="•"/>
            </a:pPr>
            <a:endParaRPr lang="nl-NL" sz="2000" dirty="0">
              <a:solidFill>
                <a:schemeClr val="tx1">
                  <a:lumMod val="75000"/>
                </a:schemeClr>
              </a:solidFill>
            </a:endParaRPr>
          </a:p>
          <a:p>
            <a:pPr marL="0" indent="0" fontAlgn="auto">
              <a:spcAft>
                <a:spcPts val="0"/>
              </a:spcAft>
              <a:buNone/>
            </a:pPr>
            <a:r>
              <a:rPr lang="nl-NL" sz="2000" b="1" dirty="0">
                <a:solidFill>
                  <a:schemeClr val="tx1">
                    <a:lumMod val="75000"/>
                  </a:schemeClr>
                </a:solidFill>
              </a:rPr>
              <a:t>Bijwerkingen</a:t>
            </a:r>
          </a:p>
          <a:p>
            <a:pPr marL="342900" indent="-342900" fontAlgn="auto">
              <a:spcAft>
                <a:spcPts val="0"/>
              </a:spcAft>
              <a:buFont typeface="Arial" panose="020B0604020202020204" pitchFamily="34" charset="0"/>
              <a:buChar char="•"/>
            </a:pPr>
            <a:r>
              <a:rPr lang="nl-NL" sz="2000" dirty="0">
                <a:solidFill>
                  <a:schemeClr val="tx1">
                    <a:lumMod val="75000"/>
                  </a:schemeClr>
                </a:solidFill>
              </a:rPr>
              <a:t>Meest voorkomende bijwerkingen gastro-intestinale klachten, </a:t>
            </a:r>
            <a:r>
              <a:rPr lang="nl-NL" sz="2000" dirty="0" smtClean="0">
                <a:solidFill>
                  <a:schemeClr val="tx1">
                    <a:lumMod val="75000"/>
                  </a:schemeClr>
                </a:solidFill>
              </a:rPr>
              <a:t>zoals misselijkheid </a:t>
            </a:r>
            <a:r>
              <a:rPr lang="nl-NL" sz="2000" dirty="0">
                <a:solidFill>
                  <a:schemeClr val="tx1">
                    <a:lumMod val="75000"/>
                  </a:schemeClr>
                </a:solidFill>
              </a:rPr>
              <a:t>en diarree</a:t>
            </a:r>
          </a:p>
          <a:p>
            <a:pPr marL="342900" indent="-342900" fontAlgn="auto">
              <a:spcAft>
                <a:spcPts val="0"/>
              </a:spcAft>
              <a:buFont typeface="Arial" panose="020B0604020202020204" pitchFamily="34" charset="0"/>
              <a:buChar char="•"/>
            </a:pPr>
            <a:r>
              <a:rPr lang="nl-NL" sz="2000" dirty="0">
                <a:solidFill>
                  <a:schemeClr val="tx1">
                    <a:lumMod val="75000"/>
                  </a:schemeClr>
                </a:solidFill>
              </a:rPr>
              <a:t>Hypoglykemieën met name bij patiënten die gelijktijdig SU-derivaten of insuline </a:t>
            </a:r>
            <a:r>
              <a:rPr lang="nl-NL" sz="2000" dirty="0" smtClean="0">
                <a:solidFill>
                  <a:schemeClr val="tx1">
                    <a:lumMod val="75000"/>
                  </a:schemeClr>
                </a:solidFill>
              </a:rPr>
              <a:t>gebruiken</a:t>
            </a:r>
          </a:p>
          <a:p>
            <a:pPr marL="342900" indent="-342900" fontAlgn="auto">
              <a:spcAft>
                <a:spcPts val="0"/>
              </a:spcAft>
            </a:pPr>
            <a:endParaRPr lang="nl-NL" sz="2000" dirty="0">
              <a:solidFill>
                <a:schemeClr val="tx1">
                  <a:lumMod val="75000"/>
                </a:schemeClr>
              </a:solidFill>
            </a:endParaRPr>
          </a:p>
          <a:p>
            <a:pPr marL="342900" indent="-342900" fontAlgn="auto">
              <a:spcAft>
                <a:spcPts val="0"/>
              </a:spcAft>
            </a:pPr>
            <a:r>
              <a:rPr lang="nl-NL" sz="2000" b="1" dirty="0">
                <a:solidFill>
                  <a:schemeClr val="tx1">
                    <a:lumMod val="75000"/>
                  </a:schemeClr>
                </a:solidFill>
              </a:rPr>
              <a:t>Cardiovasculaire veiligheid </a:t>
            </a:r>
            <a:endParaRPr lang="nl-NL" sz="2000" b="1" dirty="0" smtClean="0">
              <a:solidFill>
                <a:schemeClr val="tx1">
                  <a:lumMod val="75000"/>
                </a:schemeClr>
              </a:solidFill>
            </a:endParaRPr>
          </a:p>
          <a:p>
            <a:pPr marL="342900" indent="-342900" fontAlgn="auto">
              <a:spcAft>
                <a:spcPts val="0"/>
              </a:spcAft>
              <a:buFont typeface="Arial" panose="020B0604020202020204" pitchFamily="34" charset="0"/>
              <a:buChar char="•"/>
            </a:pPr>
            <a:r>
              <a:rPr lang="nl-NL" sz="2000" dirty="0" smtClean="0">
                <a:solidFill>
                  <a:schemeClr val="tx1">
                    <a:lumMod val="75000"/>
                  </a:schemeClr>
                </a:solidFill>
              </a:rPr>
              <a:t>Aangetoond</a:t>
            </a:r>
          </a:p>
          <a:p>
            <a:pPr marL="342900" indent="-342900" fontAlgn="auto">
              <a:spcAft>
                <a:spcPts val="0"/>
              </a:spcAft>
              <a:buFont typeface="Arial" panose="020B0604020202020204" pitchFamily="34" charset="0"/>
              <a:buChar char="•"/>
            </a:pPr>
            <a:r>
              <a:rPr lang="nl-NL" sz="2000" dirty="0" err="1" smtClean="0">
                <a:solidFill>
                  <a:schemeClr val="tx1">
                    <a:lumMod val="75000"/>
                  </a:schemeClr>
                </a:solidFill>
              </a:rPr>
              <a:t>Glutides</a:t>
            </a:r>
            <a:r>
              <a:rPr lang="nl-NL" sz="2000" dirty="0" smtClean="0">
                <a:solidFill>
                  <a:schemeClr val="tx1">
                    <a:lumMod val="75000"/>
                  </a:schemeClr>
                </a:solidFill>
              </a:rPr>
              <a:t> superioriteit aangetoond</a:t>
            </a:r>
            <a:endParaRPr lang="nl-NL" sz="2000" dirty="0">
              <a:solidFill>
                <a:schemeClr val="tx1">
                  <a:lumMod val="75000"/>
                </a:schemeClr>
              </a:solidFill>
            </a:endParaRPr>
          </a:p>
          <a:p>
            <a:pPr marL="342900" indent="-342900" fontAlgn="auto">
              <a:spcAft>
                <a:spcPts val="0"/>
              </a:spcAft>
            </a:pPr>
            <a:endParaRPr lang="nl-NL" sz="2000" dirty="0">
              <a:solidFill>
                <a:srgbClr val="000000"/>
              </a:solidFill>
            </a:endParaRPr>
          </a:p>
        </p:txBody>
      </p:sp>
      <p:sp>
        <p:nvSpPr>
          <p:cNvPr id="14" name="Title 2">
            <a:extLst>
              <a:ext uri="{FF2B5EF4-FFF2-40B4-BE49-F238E27FC236}">
                <a16:creationId xmlns:a16="http://schemas.microsoft.com/office/drawing/2014/main" id="{86AA2DA8-15E2-674D-80FC-FA871AA4633D}"/>
              </a:ext>
            </a:extLst>
          </p:cNvPr>
          <p:cNvSpPr txBox="1">
            <a:spLocks/>
          </p:cNvSpPr>
          <p:nvPr/>
        </p:nvSpPr>
        <p:spPr>
          <a:xfrm>
            <a:off x="316800" y="248708"/>
            <a:ext cx="8510400" cy="391412"/>
          </a:xfrm>
          <a:prstGeom prst="rect">
            <a:avLst/>
          </a:prstGeom>
        </p:spPr>
        <p:txBody>
          <a:bodyPr vert="horz" lIns="68580" tIns="34290" rIns="68580" bIns="34290" rtlCol="0" anchor="ctr"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400" dirty="0"/>
          </a:p>
        </p:txBody>
      </p:sp>
      <p:sp>
        <p:nvSpPr>
          <p:cNvPr id="3" name="Rectangle 2"/>
          <p:cNvSpPr/>
          <p:nvPr/>
        </p:nvSpPr>
        <p:spPr>
          <a:xfrm>
            <a:off x="316800" y="444414"/>
            <a:ext cx="3795526" cy="523220"/>
          </a:xfrm>
          <a:prstGeom prst="rect">
            <a:avLst/>
          </a:prstGeom>
        </p:spPr>
        <p:txBody>
          <a:bodyPr wrap="none">
            <a:spAutoFit/>
          </a:bodyPr>
          <a:lstStyle/>
          <a:p>
            <a:r>
              <a:rPr lang="en-GB" sz="2800" dirty="0" err="1" smtClean="0"/>
              <a:t>Overzicht</a:t>
            </a:r>
            <a:r>
              <a:rPr lang="en-GB" sz="2800" dirty="0" smtClean="0"/>
              <a:t> </a:t>
            </a:r>
            <a:r>
              <a:rPr lang="en-GB" sz="2800" dirty="0"/>
              <a:t>GLP1- </a:t>
            </a:r>
            <a:r>
              <a:rPr lang="en-GB" sz="2800" dirty="0" err="1"/>
              <a:t>agonisten</a:t>
            </a:r>
            <a:endParaRPr lang="en-GB" sz="2800" dirty="0"/>
          </a:p>
        </p:txBody>
      </p:sp>
    </p:spTree>
    <p:extLst>
      <p:ext uri="{BB962C8B-B14F-4D97-AF65-F5344CB8AC3E}">
        <p14:creationId xmlns:p14="http://schemas.microsoft.com/office/powerpoint/2010/main" val="143720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b="1"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b="1" dirty="0" smtClean="0"/>
              <a:t>SGLT-2 remmers</a:t>
            </a:r>
          </a:p>
          <a:p>
            <a:pPr marL="257175" indent="-257175">
              <a:buClr>
                <a:schemeClr val="tx2"/>
              </a:buClr>
              <a:buFont typeface="Arial" panose="020B0604020202020204" pitchFamily="34" charset="0"/>
              <a:buChar char="•"/>
            </a:pPr>
            <a:r>
              <a:rPr lang="nl-NL" dirty="0" smtClean="0"/>
              <a:t>Richtlijnen</a:t>
            </a:r>
            <a:endParaRPr lang="nl-NL" dirty="0"/>
          </a:p>
        </p:txBody>
      </p:sp>
    </p:spTree>
    <p:extLst>
      <p:ext uri="{BB962C8B-B14F-4D97-AF65-F5344CB8AC3E}">
        <p14:creationId xmlns:p14="http://schemas.microsoft.com/office/powerpoint/2010/main" val="784421006"/>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415636" y="2405572"/>
            <a:ext cx="8113582" cy="1362075"/>
          </a:xfrm>
        </p:spPr>
        <p:txBody>
          <a:bodyPr/>
          <a:lstStyle/>
          <a:p>
            <a:r>
              <a:rPr lang="nl-NL" dirty="0" smtClean="0">
                <a:solidFill>
                  <a:schemeClr val="tx1">
                    <a:lumMod val="75000"/>
                  </a:schemeClr>
                </a:solidFill>
              </a:rPr>
              <a:t>Werkingsmechanisme </a:t>
            </a:r>
            <a:br>
              <a:rPr lang="nl-NL" dirty="0" smtClean="0">
                <a:solidFill>
                  <a:schemeClr val="tx1">
                    <a:lumMod val="75000"/>
                  </a:schemeClr>
                </a:solidFill>
              </a:rPr>
            </a:br>
            <a:r>
              <a:rPr lang="nl-NL" dirty="0" smtClean="0">
                <a:solidFill>
                  <a:schemeClr val="tx1">
                    <a:lumMod val="75000"/>
                  </a:schemeClr>
                </a:solidFill>
              </a:rPr>
              <a:t>SGLT-2 remmers</a:t>
            </a:r>
            <a:endParaRPr lang="nl-NL" dirty="0">
              <a:solidFill>
                <a:schemeClr val="tx1">
                  <a:lumMod val="75000"/>
                </a:schemeClr>
              </a:solidFill>
            </a:endParaRPr>
          </a:p>
        </p:txBody>
      </p:sp>
    </p:spTree>
    <p:extLst>
      <p:ext uri="{BB962C8B-B14F-4D97-AF65-F5344CB8AC3E}">
        <p14:creationId xmlns:p14="http://schemas.microsoft.com/office/powerpoint/2010/main" val="2530576623"/>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60"/>
          <p:cNvSpPr>
            <a:spLocks/>
          </p:cNvSpPr>
          <p:nvPr/>
        </p:nvSpPr>
        <p:spPr bwMode="auto">
          <a:xfrm>
            <a:off x="2767014" y="3367087"/>
            <a:ext cx="1377950" cy="547688"/>
          </a:xfrm>
          <a:custGeom>
            <a:avLst/>
            <a:gdLst>
              <a:gd name="T0" fmla="*/ 2147483647 w 868"/>
              <a:gd name="T1" fmla="*/ 0 h 460"/>
              <a:gd name="T2" fmla="*/ 2147483647 w 868"/>
              <a:gd name="T3" fmla="*/ 2147483647 h 460"/>
              <a:gd name="T4" fmla="*/ 2147483647 w 868"/>
              <a:gd name="T5" fmla="*/ 2147483647 h 460"/>
              <a:gd name="T6" fmla="*/ 0 w 868"/>
              <a:gd name="T7" fmla="*/ 2147483647 h 460"/>
              <a:gd name="T8" fmla="*/ 0 60000 65536"/>
              <a:gd name="T9" fmla="*/ 0 60000 65536"/>
              <a:gd name="T10" fmla="*/ 0 60000 65536"/>
              <a:gd name="T11" fmla="*/ 0 60000 65536"/>
              <a:gd name="T12" fmla="*/ 0 w 868"/>
              <a:gd name="T13" fmla="*/ 0 h 460"/>
              <a:gd name="T14" fmla="*/ 868 w 868"/>
              <a:gd name="T15" fmla="*/ 460 h 460"/>
            </a:gdLst>
            <a:ahLst/>
            <a:cxnLst>
              <a:cxn ang="T8">
                <a:pos x="T0" y="T1"/>
              </a:cxn>
              <a:cxn ang="T9">
                <a:pos x="T2" y="T3"/>
              </a:cxn>
              <a:cxn ang="T10">
                <a:pos x="T4" y="T5"/>
              </a:cxn>
              <a:cxn ang="T11">
                <a:pos x="T6" y="T7"/>
              </a:cxn>
            </a:cxnLst>
            <a:rect l="T12" t="T13" r="T14" b="T15"/>
            <a:pathLst>
              <a:path w="868" h="460">
                <a:moveTo>
                  <a:pt x="853" y="0"/>
                </a:moveTo>
                <a:cubicBezTo>
                  <a:pt x="848" y="42"/>
                  <a:pt x="868" y="181"/>
                  <a:pt x="821" y="252"/>
                </a:cubicBezTo>
                <a:cubicBezTo>
                  <a:pt x="774" y="323"/>
                  <a:pt x="710" y="396"/>
                  <a:pt x="573" y="428"/>
                </a:cubicBezTo>
                <a:cubicBezTo>
                  <a:pt x="436" y="460"/>
                  <a:pt x="119" y="439"/>
                  <a:pt x="0" y="442"/>
                </a:cubicBezTo>
              </a:path>
            </a:pathLst>
          </a:custGeom>
          <a:noFill/>
          <a:ln w="190500">
            <a:solidFill>
              <a:srgbClr val="ECCC75"/>
            </a:solidFill>
            <a:round/>
            <a:headEnd/>
            <a:tailEnd/>
          </a:ln>
        </p:spPr>
        <p:txBody>
          <a:bodyPr/>
          <a:lstStyle/>
          <a:p>
            <a:endParaRPr lang="en-US" sz="1800">
              <a:solidFill>
                <a:prstClr val="black"/>
              </a:solidFill>
              <a:latin typeface="Arial" pitchFamily="34" charset="0"/>
              <a:ea typeface="ＭＳ Ｐゴシック" pitchFamily="34" charset="-128"/>
            </a:endParaRPr>
          </a:p>
        </p:txBody>
      </p:sp>
      <p:sp>
        <p:nvSpPr>
          <p:cNvPr id="22531" name="Rectangle 13"/>
          <p:cNvSpPr>
            <a:spLocks noChangeArrowheads="1"/>
          </p:cNvSpPr>
          <p:nvPr/>
        </p:nvSpPr>
        <p:spPr bwMode="invGray">
          <a:xfrm>
            <a:off x="3695706" y="2943225"/>
            <a:ext cx="804863" cy="448866"/>
          </a:xfrm>
          <a:prstGeom prst="rect">
            <a:avLst/>
          </a:prstGeom>
          <a:solidFill>
            <a:schemeClr val="accent1"/>
          </a:solidFill>
          <a:ln w="9525">
            <a:noFill/>
            <a:miter lim="800000"/>
            <a:headEnd/>
            <a:tailEnd/>
          </a:ln>
        </p:spPr>
        <p:txBody>
          <a:bodyPr lIns="18000" tIns="10800" rIns="18000" bIns="10800" anchor="ctr"/>
          <a:lstStyle/>
          <a:p>
            <a:pPr algn="ctr"/>
            <a:r>
              <a:rPr lang="en-US" sz="1800">
                <a:solidFill>
                  <a:prstClr val="black"/>
                </a:solidFill>
                <a:latin typeface="Arial" pitchFamily="34" charset="0"/>
                <a:ea typeface="Arial Unicode MS" pitchFamily="34" charset="-128"/>
                <a:cs typeface="Arial Unicode MS" pitchFamily="34" charset="-128"/>
              </a:rPr>
              <a:t/>
            </a:r>
            <a:br>
              <a:rPr lang="en-US" sz="1800">
                <a:solidFill>
                  <a:prstClr val="black"/>
                </a:solidFill>
                <a:latin typeface="Arial" pitchFamily="34" charset="0"/>
                <a:ea typeface="Arial Unicode MS" pitchFamily="34" charset="-128"/>
                <a:cs typeface="Arial Unicode MS" pitchFamily="34" charset="-128"/>
              </a:rPr>
            </a:br>
            <a:r>
              <a:rPr lang="en-US" sz="1800">
                <a:solidFill>
                  <a:prstClr val="black"/>
                </a:solidFill>
                <a:latin typeface="Arial" pitchFamily="34" charset="0"/>
                <a:ea typeface="Arial Unicode MS" pitchFamily="34" charset="-128"/>
                <a:cs typeface="Arial Unicode MS" pitchFamily="34" charset="-128"/>
              </a:rPr>
              <a:t>SGLT2</a:t>
            </a:r>
          </a:p>
        </p:txBody>
      </p:sp>
      <p:sp>
        <p:nvSpPr>
          <p:cNvPr id="22532" name="Freeform 61"/>
          <p:cNvSpPr>
            <a:spLocks/>
          </p:cNvSpPr>
          <p:nvPr/>
        </p:nvSpPr>
        <p:spPr bwMode="auto">
          <a:xfrm>
            <a:off x="2767013" y="3267076"/>
            <a:ext cx="2038350" cy="871538"/>
          </a:xfrm>
          <a:custGeom>
            <a:avLst/>
            <a:gdLst>
              <a:gd name="T0" fmla="*/ 2147483647 w 1284"/>
              <a:gd name="T1" fmla="*/ 0 h 732"/>
              <a:gd name="T2" fmla="*/ 2147483647 w 1284"/>
              <a:gd name="T3" fmla="*/ 2147483647 h 732"/>
              <a:gd name="T4" fmla="*/ 2147483647 w 1284"/>
              <a:gd name="T5" fmla="*/ 2147483647 h 732"/>
              <a:gd name="T6" fmla="*/ 2147483647 w 1284"/>
              <a:gd name="T7" fmla="*/ 2147483647 h 732"/>
              <a:gd name="T8" fmla="*/ 0 w 1284"/>
              <a:gd name="T9" fmla="*/ 2147483647 h 732"/>
              <a:gd name="T10" fmla="*/ 0 60000 65536"/>
              <a:gd name="T11" fmla="*/ 0 60000 65536"/>
              <a:gd name="T12" fmla="*/ 0 60000 65536"/>
              <a:gd name="T13" fmla="*/ 0 60000 65536"/>
              <a:gd name="T14" fmla="*/ 0 60000 65536"/>
              <a:gd name="T15" fmla="*/ 0 w 1284"/>
              <a:gd name="T16" fmla="*/ 0 h 732"/>
              <a:gd name="T17" fmla="*/ 1284 w 1284"/>
              <a:gd name="T18" fmla="*/ 732 h 732"/>
            </a:gdLst>
            <a:ahLst/>
            <a:cxnLst>
              <a:cxn ang="T10">
                <a:pos x="T0" y="T1"/>
              </a:cxn>
              <a:cxn ang="T11">
                <a:pos x="T2" y="T3"/>
              </a:cxn>
              <a:cxn ang="T12">
                <a:pos x="T4" y="T5"/>
              </a:cxn>
              <a:cxn ang="T13">
                <a:pos x="T6" y="T7"/>
              </a:cxn>
              <a:cxn ang="T14">
                <a:pos x="T8" y="T9"/>
              </a:cxn>
            </a:cxnLst>
            <a:rect l="T15" t="T16" r="T17" b="T18"/>
            <a:pathLst>
              <a:path w="1284" h="732">
                <a:moveTo>
                  <a:pt x="1273" y="0"/>
                </a:moveTo>
                <a:cubicBezTo>
                  <a:pt x="1268" y="89"/>
                  <a:pt x="1284" y="415"/>
                  <a:pt x="1241" y="532"/>
                </a:cubicBezTo>
                <a:cubicBezTo>
                  <a:pt x="1198" y="649"/>
                  <a:pt x="1143" y="668"/>
                  <a:pt x="1017" y="700"/>
                </a:cubicBezTo>
                <a:cubicBezTo>
                  <a:pt x="891" y="732"/>
                  <a:pt x="656" y="723"/>
                  <a:pt x="487" y="727"/>
                </a:cubicBezTo>
                <a:cubicBezTo>
                  <a:pt x="318" y="731"/>
                  <a:pt x="101" y="727"/>
                  <a:pt x="0" y="727"/>
                </a:cubicBezTo>
              </a:path>
            </a:pathLst>
          </a:custGeom>
          <a:noFill/>
          <a:ln w="38100">
            <a:solidFill>
              <a:srgbClr val="ECCC75"/>
            </a:solidFill>
            <a:round/>
            <a:headEnd/>
            <a:tailEnd/>
          </a:ln>
        </p:spPr>
        <p:txBody>
          <a:bodyPr/>
          <a:lstStyle/>
          <a:p>
            <a:endParaRPr lang="en-US" sz="1800">
              <a:solidFill>
                <a:prstClr val="black"/>
              </a:solidFill>
              <a:latin typeface="Arial" pitchFamily="34" charset="0"/>
              <a:ea typeface="ＭＳ Ｐゴシック" pitchFamily="34" charset="-128"/>
            </a:endParaRPr>
          </a:p>
        </p:txBody>
      </p:sp>
      <p:sp>
        <p:nvSpPr>
          <p:cNvPr id="22533" name="Text Box 70"/>
          <p:cNvSpPr txBox="1">
            <a:spLocks noChangeArrowheads="1"/>
          </p:cNvSpPr>
          <p:nvPr/>
        </p:nvSpPr>
        <p:spPr bwMode="auto">
          <a:xfrm>
            <a:off x="4589465" y="3180163"/>
            <a:ext cx="441325" cy="175699"/>
          </a:xfrm>
          <a:prstGeom prst="rect">
            <a:avLst/>
          </a:prstGeom>
          <a:solidFill>
            <a:srgbClr val="00CCFF"/>
          </a:solidFill>
          <a:ln w="9525">
            <a:noFill/>
            <a:miter lim="800000"/>
            <a:headEnd/>
            <a:tailEnd/>
          </a:ln>
        </p:spPr>
        <p:txBody>
          <a:bodyPr lIns="18000" tIns="10800" rIns="18000" bIns="10800">
            <a:spAutoFit/>
          </a:bodyPr>
          <a:lstStyle/>
          <a:p>
            <a:pPr>
              <a:spcBef>
                <a:spcPct val="50000"/>
              </a:spcBef>
            </a:pPr>
            <a:r>
              <a:rPr lang="en-GB" sz="1000">
                <a:solidFill>
                  <a:prstClr val="black"/>
                </a:solidFill>
                <a:latin typeface="Arial" pitchFamily="34" charset="0"/>
                <a:ea typeface="ＭＳ Ｐゴシック" pitchFamily="34" charset="-128"/>
              </a:rPr>
              <a:t>SGLT1</a:t>
            </a:r>
          </a:p>
        </p:txBody>
      </p:sp>
      <p:sp>
        <p:nvSpPr>
          <p:cNvPr id="22534" name="Rectangle 3"/>
          <p:cNvSpPr>
            <a:spLocks noGrp="1" noChangeArrowheads="1"/>
          </p:cNvSpPr>
          <p:nvPr>
            <p:ph type="title"/>
          </p:nvPr>
        </p:nvSpPr>
        <p:spPr>
          <a:xfrm>
            <a:off x="53561" y="-157926"/>
            <a:ext cx="6995354" cy="1060497"/>
          </a:xfrm>
        </p:spPr>
        <p:txBody>
          <a:bodyPr>
            <a:noAutofit/>
          </a:bodyPr>
          <a:lstStyle/>
          <a:p>
            <a:pPr eaLnBrk="1" hangingPunct="1"/>
            <a:r>
              <a:rPr lang="en-GB" sz="2400" dirty="0" err="1">
                <a:ea typeface="ＭＳ Ｐゴシック" pitchFamily="34" charset="-128"/>
              </a:rPr>
              <a:t>Normale</a:t>
            </a:r>
            <a:r>
              <a:rPr lang="en-GB" sz="2400" dirty="0">
                <a:ea typeface="ＭＳ Ｐゴシック" pitchFamily="34" charset="-128"/>
              </a:rPr>
              <a:t> </a:t>
            </a:r>
            <a:r>
              <a:rPr lang="en-GB" sz="2400" dirty="0" err="1">
                <a:ea typeface="ＭＳ Ｐゴシック" pitchFamily="34" charset="-128"/>
              </a:rPr>
              <a:t>fysiologie</a:t>
            </a:r>
            <a:r>
              <a:rPr lang="en-GB" sz="2400" dirty="0">
                <a:ea typeface="ＭＳ Ｐゴシック" pitchFamily="34" charset="-128"/>
              </a:rPr>
              <a:t> </a:t>
            </a:r>
            <a:r>
              <a:rPr lang="en-GB" sz="2400" dirty="0" err="1">
                <a:ea typeface="ＭＳ Ｐゴシック" pitchFamily="34" charset="-128"/>
              </a:rPr>
              <a:t>renale</a:t>
            </a:r>
            <a:r>
              <a:rPr lang="en-GB" sz="2400" dirty="0">
                <a:ea typeface="ＭＳ Ｐゴシック" pitchFamily="34" charset="-128"/>
              </a:rPr>
              <a:t> </a:t>
            </a:r>
            <a:r>
              <a:rPr lang="en-GB" sz="2400" dirty="0" err="1" smtClean="0">
                <a:ea typeface="ＭＳ Ｐゴシック" pitchFamily="34" charset="-128"/>
              </a:rPr>
              <a:t>glucosehomeostase</a:t>
            </a:r>
            <a:r>
              <a:rPr lang="en-GB" sz="2400" dirty="0" smtClean="0">
                <a:ea typeface="ＭＳ Ｐゴシック" pitchFamily="34" charset="-128"/>
              </a:rPr>
              <a:t> SGLT2</a:t>
            </a:r>
            <a:endParaRPr lang="en-GB" sz="2400" dirty="0">
              <a:ea typeface="ＭＳ Ｐゴシック" pitchFamily="34" charset="-128"/>
            </a:endParaRPr>
          </a:p>
        </p:txBody>
      </p:sp>
      <p:sp>
        <p:nvSpPr>
          <p:cNvPr id="22535" name="Rectangle 10"/>
          <p:cNvSpPr>
            <a:spLocks noChangeArrowheads="1"/>
          </p:cNvSpPr>
          <p:nvPr/>
        </p:nvSpPr>
        <p:spPr bwMode="auto">
          <a:xfrm>
            <a:off x="3724276" y="2238378"/>
            <a:ext cx="1739900" cy="233363"/>
          </a:xfrm>
          <a:prstGeom prst="rect">
            <a:avLst/>
          </a:prstGeom>
          <a:noFill/>
          <a:ln w="9525">
            <a:noFill/>
            <a:miter lim="800000"/>
            <a:headEnd/>
            <a:tailEnd/>
          </a:ln>
        </p:spPr>
        <p:txBody>
          <a:bodyPr anchor="ctr"/>
          <a:lstStyle/>
          <a:p>
            <a:pPr algn="ctr"/>
            <a:r>
              <a:rPr lang="en-US" dirty="0" err="1">
                <a:solidFill>
                  <a:prstClr val="black"/>
                </a:solidFill>
                <a:latin typeface="Arial" pitchFamily="34" charset="0"/>
                <a:ea typeface="ＭＳ Ｐゴシック" pitchFamily="34" charset="-128"/>
              </a:rPr>
              <a:t>Proximale</a:t>
            </a:r>
            <a:r>
              <a:rPr lang="en-US" dirty="0">
                <a:solidFill>
                  <a:prstClr val="black"/>
                </a:solidFill>
                <a:latin typeface="Arial" pitchFamily="34" charset="0"/>
                <a:ea typeface="ＭＳ Ｐゴシック" pitchFamily="34" charset="-128"/>
              </a:rPr>
              <a:t> </a:t>
            </a:r>
            <a:r>
              <a:rPr lang="en-US" dirty="0" err="1">
                <a:solidFill>
                  <a:prstClr val="black"/>
                </a:solidFill>
                <a:latin typeface="Arial" pitchFamily="34" charset="0"/>
                <a:ea typeface="ＭＳ Ｐゴシック" pitchFamily="34" charset="-128"/>
              </a:rPr>
              <a:t>tubulus</a:t>
            </a:r>
            <a:endParaRPr lang="en-US" dirty="0">
              <a:solidFill>
                <a:prstClr val="black"/>
              </a:solidFill>
              <a:latin typeface="Arial" pitchFamily="34" charset="0"/>
              <a:ea typeface="ＭＳ Ｐゴシック" pitchFamily="34" charset="-128"/>
            </a:endParaRPr>
          </a:p>
        </p:txBody>
      </p:sp>
      <p:pic>
        <p:nvPicPr>
          <p:cNvPr id="22536" name="Picture 45" descr="Glomerulus"/>
          <p:cNvPicPr>
            <a:picLocks noChangeAspect="1" noChangeArrowheads="1"/>
          </p:cNvPicPr>
          <p:nvPr/>
        </p:nvPicPr>
        <p:blipFill>
          <a:blip r:embed="rId3" cstate="print"/>
          <a:srcRect/>
          <a:stretch>
            <a:fillRect/>
          </a:stretch>
        </p:blipFill>
        <p:spPr bwMode="auto">
          <a:xfrm>
            <a:off x="1944688" y="2447926"/>
            <a:ext cx="1606550" cy="1176338"/>
          </a:xfrm>
          <a:prstGeom prst="rect">
            <a:avLst/>
          </a:prstGeom>
          <a:noFill/>
          <a:ln w="9525">
            <a:noFill/>
            <a:miter lim="800000"/>
            <a:headEnd/>
            <a:tailEnd/>
          </a:ln>
        </p:spPr>
      </p:pic>
      <p:sp>
        <p:nvSpPr>
          <p:cNvPr id="22537" name="Freeform 46"/>
          <p:cNvSpPr>
            <a:spLocks/>
          </p:cNvSpPr>
          <p:nvPr/>
        </p:nvSpPr>
        <p:spPr bwMode="auto">
          <a:xfrm>
            <a:off x="3495675" y="2421734"/>
            <a:ext cx="4116388" cy="2377679"/>
          </a:xfrm>
          <a:custGeom>
            <a:avLst/>
            <a:gdLst>
              <a:gd name="T0" fmla="*/ 2147483647 w 2593"/>
              <a:gd name="T1" fmla="*/ 2147483647 h 1997"/>
              <a:gd name="T2" fmla="*/ 2147483647 w 2593"/>
              <a:gd name="T3" fmla="*/ 2147483647 h 1997"/>
              <a:gd name="T4" fmla="*/ 2147483647 w 2593"/>
              <a:gd name="T5" fmla="*/ 2147483647 h 1997"/>
              <a:gd name="T6" fmla="*/ 2147483647 w 2593"/>
              <a:gd name="T7" fmla="*/ 2147483647 h 1997"/>
              <a:gd name="T8" fmla="*/ 2147483647 w 2593"/>
              <a:gd name="T9" fmla="*/ 2147483647 h 1997"/>
              <a:gd name="T10" fmla="*/ 2147483647 w 2593"/>
              <a:gd name="T11" fmla="*/ 2147483647 h 1997"/>
              <a:gd name="T12" fmla="*/ 2147483647 w 2593"/>
              <a:gd name="T13" fmla="*/ 2147483647 h 1997"/>
              <a:gd name="T14" fmla="*/ 2147483647 w 2593"/>
              <a:gd name="T15" fmla="*/ 2147483647 h 1997"/>
              <a:gd name="T16" fmla="*/ 2147483647 w 2593"/>
              <a:gd name="T17" fmla="*/ 2147483647 h 1997"/>
              <a:gd name="T18" fmla="*/ 2147483647 w 2593"/>
              <a:gd name="T19" fmla="*/ 2147483647 h 1997"/>
              <a:gd name="T20" fmla="*/ 2147483647 w 2593"/>
              <a:gd name="T21" fmla="*/ 2147483647 h 1997"/>
              <a:gd name="T22" fmla="*/ 2147483647 w 2593"/>
              <a:gd name="T23" fmla="*/ 2147483647 h 1997"/>
              <a:gd name="T24" fmla="*/ 2147483647 w 2593"/>
              <a:gd name="T25" fmla="*/ 2147483647 h 1997"/>
              <a:gd name="T26" fmla="*/ 2147483647 w 2593"/>
              <a:gd name="T27" fmla="*/ 2147483647 h 1997"/>
              <a:gd name="T28" fmla="*/ 2147483647 w 2593"/>
              <a:gd name="T29" fmla="*/ 2147483647 h 1997"/>
              <a:gd name="T30" fmla="*/ 2147483647 w 2593"/>
              <a:gd name="T31" fmla="*/ 2147483647 h 1997"/>
              <a:gd name="T32" fmla="*/ 2147483647 w 2593"/>
              <a:gd name="T33" fmla="*/ 2147483647 h 1997"/>
              <a:gd name="T34" fmla="*/ 2147483647 w 2593"/>
              <a:gd name="T35" fmla="*/ 2147483647 h 1997"/>
              <a:gd name="T36" fmla="*/ 2147483647 w 2593"/>
              <a:gd name="T37" fmla="*/ 2147483647 h 1997"/>
              <a:gd name="T38" fmla="*/ 2147483647 w 2593"/>
              <a:gd name="T39" fmla="*/ 2147483647 h 1997"/>
              <a:gd name="T40" fmla="*/ 2147483647 w 2593"/>
              <a:gd name="T41" fmla="*/ 2147483647 h 1997"/>
              <a:gd name="T42" fmla="*/ 2147483647 w 2593"/>
              <a:gd name="T43" fmla="*/ 2147483647 h 1997"/>
              <a:gd name="T44" fmla="*/ 2147483647 w 2593"/>
              <a:gd name="T45" fmla="*/ 2147483647 h 1997"/>
              <a:gd name="T46" fmla="*/ 2147483647 w 2593"/>
              <a:gd name="T47" fmla="*/ 2147483647 h 1997"/>
              <a:gd name="T48" fmla="*/ 2147483647 w 2593"/>
              <a:gd name="T49" fmla="*/ 2147483647 h 1997"/>
              <a:gd name="T50" fmla="*/ 2147483647 w 2593"/>
              <a:gd name="T51" fmla="*/ 2147483647 h 1997"/>
              <a:gd name="T52" fmla="*/ 2147483647 w 2593"/>
              <a:gd name="T53" fmla="*/ 2147483647 h 1997"/>
              <a:gd name="T54" fmla="*/ 2147483647 w 2593"/>
              <a:gd name="T55" fmla="*/ 2147483647 h 1997"/>
              <a:gd name="T56" fmla="*/ 2147483647 w 2593"/>
              <a:gd name="T57" fmla="*/ 2147483647 h 1997"/>
              <a:gd name="T58" fmla="*/ 2147483647 w 2593"/>
              <a:gd name="T59" fmla="*/ 2147483647 h 1997"/>
              <a:gd name="T60" fmla="*/ 2147483647 w 2593"/>
              <a:gd name="T61" fmla="*/ 2147483647 h 1997"/>
              <a:gd name="T62" fmla="*/ 2147483647 w 2593"/>
              <a:gd name="T63" fmla="*/ 2147483647 h 1997"/>
              <a:gd name="T64" fmla="*/ 2147483647 w 2593"/>
              <a:gd name="T65" fmla="*/ 2147483647 h 19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93"/>
              <a:gd name="T100" fmla="*/ 0 h 1997"/>
              <a:gd name="T101" fmla="*/ 2593 w 2593"/>
              <a:gd name="T102" fmla="*/ 1997 h 19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93" h="1997">
                <a:moveTo>
                  <a:pt x="0" y="429"/>
                </a:moveTo>
                <a:cubicBezTo>
                  <a:pt x="12" y="430"/>
                  <a:pt x="47" y="438"/>
                  <a:pt x="75" y="438"/>
                </a:cubicBezTo>
                <a:cubicBezTo>
                  <a:pt x="103" y="438"/>
                  <a:pt x="128" y="443"/>
                  <a:pt x="170" y="427"/>
                </a:cubicBezTo>
                <a:cubicBezTo>
                  <a:pt x="212" y="411"/>
                  <a:pt x="279" y="343"/>
                  <a:pt x="330" y="343"/>
                </a:cubicBezTo>
                <a:cubicBezTo>
                  <a:pt x="383" y="343"/>
                  <a:pt x="436" y="427"/>
                  <a:pt x="489" y="427"/>
                </a:cubicBezTo>
                <a:cubicBezTo>
                  <a:pt x="540" y="427"/>
                  <a:pt x="593" y="343"/>
                  <a:pt x="646" y="343"/>
                </a:cubicBezTo>
                <a:cubicBezTo>
                  <a:pt x="698" y="343"/>
                  <a:pt x="753" y="427"/>
                  <a:pt x="806" y="427"/>
                </a:cubicBezTo>
                <a:cubicBezTo>
                  <a:pt x="859" y="427"/>
                  <a:pt x="922" y="330"/>
                  <a:pt x="963" y="343"/>
                </a:cubicBezTo>
                <a:cubicBezTo>
                  <a:pt x="1005" y="356"/>
                  <a:pt x="1036" y="436"/>
                  <a:pt x="1053" y="502"/>
                </a:cubicBezTo>
                <a:cubicBezTo>
                  <a:pt x="1070" y="568"/>
                  <a:pt x="1068" y="686"/>
                  <a:pt x="1066" y="738"/>
                </a:cubicBezTo>
                <a:cubicBezTo>
                  <a:pt x="1064" y="790"/>
                  <a:pt x="1047" y="772"/>
                  <a:pt x="1042" y="814"/>
                </a:cubicBezTo>
                <a:cubicBezTo>
                  <a:pt x="1037" y="856"/>
                  <a:pt x="1039" y="905"/>
                  <a:pt x="1038" y="990"/>
                </a:cubicBezTo>
                <a:cubicBezTo>
                  <a:pt x="1037" y="1075"/>
                  <a:pt x="1035" y="1201"/>
                  <a:pt x="1038" y="1326"/>
                </a:cubicBezTo>
                <a:cubicBezTo>
                  <a:pt x="1041" y="1451"/>
                  <a:pt x="1043" y="1643"/>
                  <a:pt x="1054" y="1738"/>
                </a:cubicBezTo>
                <a:cubicBezTo>
                  <a:pt x="1065" y="1833"/>
                  <a:pt x="1075" y="1863"/>
                  <a:pt x="1106" y="1898"/>
                </a:cubicBezTo>
                <a:cubicBezTo>
                  <a:pt x="1137" y="1933"/>
                  <a:pt x="1197" y="1946"/>
                  <a:pt x="1242" y="1946"/>
                </a:cubicBezTo>
                <a:cubicBezTo>
                  <a:pt x="1287" y="1946"/>
                  <a:pt x="1339" y="1933"/>
                  <a:pt x="1374" y="1898"/>
                </a:cubicBezTo>
                <a:cubicBezTo>
                  <a:pt x="1409" y="1863"/>
                  <a:pt x="1433" y="1829"/>
                  <a:pt x="1450" y="1734"/>
                </a:cubicBezTo>
                <a:cubicBezTo>
                  <a:pt x="1467" y="1639"/>
                  <a:pt x="1469" y="1457"/>
                  <a:pt x="1474" y="1330"/>
                </a:cubicBezTo>
                <a:cubicBezTo>
                  <a:pt x="1479" y="1203"/>
                  <a:pt x="1477" y="1056"/>
                  <a:pt x="1478" y="970"/>
                </a:cubicBezTo>
                <a:cubicBezTo>
                  <a:pt x="1479" y="884"/>
                  <a:pt x="1483" y="855"/>
                  <a:pt x="1478" y="814"/>
                </a:cubicBezTo>
                <a:cubicBezTo>
                  <a:pt x="1473" y="773"/>
                  <a:pt x="1450" y="779"/>
                  <a:pt x="1450" y="726"/>
                </a:cubicBezTo>
                <a:cubicBezTo>
                  <a:pt x="1450" y="673"/>
                  <a:pt x="1456" y="558"/>
                  <a:pt x="1481" y="495"/>
                </a:cubicBezTo>
                <a:cubicBezTo>
                  <a:pt x="1506" y="432"/>
                  <a:pt x="1553" y="357"/>
                  <a:pt x="1601" y="346"/>
                </a:cubicBezTo>
                <a:cubicBezTo>
                  <a:pt x="1648" y="336"/>
                  <a:pt x="1711" y="433"/>
                  <a:pt x="1766" y="432"/>
                </a:cubicBezTo>
                <a:cubicBezTo>
                  <a:pt x="1820" y="431"/>
                  <a:pt x="1877" y="340"/>
                  <a:pt x="1930" y="340"/>
                </a:cubicBezTo>
                <a:cubicBezTo>
                  <a:pt x="1983" y="340"/>
                  <a:pt x="2035" y="428"/>
                  <a:pt x="2085" y="429"/>
                </a:cubicBezTo>
                <a:cubicBezTo>
                  <a:pt x="2136" y="430"/>
                  <a:pt x="2184" y="345"/>
                  <a:pt x="2234" y="343"/>
                </a:cubicBezTo>
                <a:cubicBezTo>
                  <a:pt x="2285" y="341"/>
                  <a:pt x="2352" y="411"/>
                  <a:pt x="2389" y="419"/>
                </a:cubicBezTo>
                <a:cubicBezTo>
                  <a:pt x="2426" y="428"/>
                  <a:pt x="2446" y="453"/>
                  <a:pt x="2459" y="397"/>
                </a:cubicBezTo>
                <a:cubicBezTo>
                  <a:pt x="2472" y="341"/>
                  <a:pt x="2455" y="143"/>
                  <a:pt x="2465" y="80"/>
                </a:cubicBezTo>
                <a:cubicBezTo>
                  <a:pt x="2476" y="18"/>
                  <a:pt x="2503" y="20"/>
                  <a:pt x="2522" y="20"/>
                </a:cubicBezTo>
                <a:cubicBezTo>
                  <a:pt x="2541" y="20"/>
                  <a:pt x="2572" y="0"/>
                  <a:pt x="2582" y="77"/>
                </a:cubicBezTo>
                <a:cubicBezTo>
                  <a:pt x="2593" y="154"/>
                  <a:pt x="2585" y="166"/>
                  <a:pt x="2586" y="486"/>
                </a:cubicBezTo>
                <a:cubicBezTo>
                  <a:pt x="2587" y="806"/>
                  <a:pt x="2588" y="1682"/>
                  <a:pt x="2589" y="1997"/>
                </a:cubicBezTo>
                <a:cubicBezTo>
                  <a:pt x="2589" y="1997"/>
                  <a:pt x="2462" y="1997"/>
                  <a:pt x="2462" y="1997"/>
                </a:cubicBezTo>
                <a:cubicBezTo>
                  <a:pt x="2462" y="1882"/>
                  <a:pt x="2463" y="1521"/>
                  <a:pt x="2462" y="1306"/>
                </a:cubicBezTo>
                <a:cubicBezTo>
                  <a:pt x="2461" y="1092"/>
                  <a:pt x="2467" y="828"/>
                  <a:pt x="2456" y="711"/>
                </a:cubicBezTo>
                <a:cubicBezTo>
                  <a:pt x="2444" y="593"/>
                  <a:pt x="2428" y="632"/>
                  <a:pt x="2392" y="603"/>
                </a:cubicBezTo>
                <a:cubicBezTo>
                  <a:pt x="2357" y="573"/>
                  <a:pt x="2291" y="527"/>
                  <a:pt x="2240" y="530"/>
                </a:cubicBezTo>
                <a:cubicBezTo>
                  <a:pt x="2190" y="533"/>
                  <a:pt x="2138" y="619"/>
                  <a:pt x="2089" y="619"/>
                </a:cubicBezTo>
                <a:cubicBezTo>
                  <a:pt x="2039" y="619"/>
                  <a:pt x="1991" y="526"/>
                  <a:pt x="1940" y="527"/>
                </a:cubicBezTo>
                <a:cubicBezTo>
                  <a:pt x="1888" y="528"/>
                  <a:pt x="1830" y="624"/>
                  <a:pt x="1778" y="625"/>
                </a:cubicBezTo>
                <a:cubicBezTo>
                  <a:pt x="1727" y="626"/>
                  <a:pt x="1661" y="539"/>
                  <a:pt x="1626" y="536"/>
                </a:cubicBezTo>
                <a:cubicBezTo>
                  <a:pt x="1591" y="534"/>
                  <a:pt x="1578" y="577"/>
                  <a:pt x="1566" y="609"/>
                </a:cubicBezTo>
                <a:cubicBezTo>
                  <a:pt x="1554" y="641"/>
                  <a:pt x="1560" y="692"/>
                  <a:pt x="1554" y="726"/>
                </a:cubicBezTo>
                <a:cubicBezTo>
                  <a:pt x="1548" y="760"/>
                  <a:pt x="1535" y="773"/>
                  <a:pt x="1530" y="814"/>
                </a:cubicBezTo>
                <a:cubicBezTo>
                  <a:pt x="1525" y="855"/>
                  <a:pt x="1529" y="877"/>
                  <a:pt x="1526" y="974"/>
                </a:cubicBezTo>
                <a:cubicBezTo>
                  <a:pt x="1523" y="1071"/>
                  <a:pt x="1521" y="1261"/>
                  <a:pt x="1514" y="1394"/>
                </a:cubicBezTo>
                <a:cubicBezTo>
                  <a:pt x="1507" y="1527"/>
                  <a:pt x="1505" y="1684"/>
                  <a:pt x="1486" y="1774"/>
                </a:cubicBezTo>
                <a:cubicBezTo>
                  <a:pt x="1467" y="1864"/>
                  <a:pt x="1439" y="1898"/>
                  <a:pt x="1398" y="1934"/>
                </a:cubicBezTo>
                <a:cubicBezTo>
                  <a:pt x="1357" y="1970"/>
                  <a:pt x="1289" y="1985"/>
                  <a:pt x="1242" y="1990"/>
                </a:cubicBezTo>
                <a:cubicBezTo>
                  <a:pt x="1195" y="1995"/>
                  <a:pt x="1151" y="1979"/>
                  <a:pt x="1118" y="1962"/>
                </a:cubicBezTo>
                <a:cubicBezTo>
                  <a:pt x="1085" y="1945"/>
                  <a:pt x="1061" y="1927"/>
                  <a:pt x="1042" y="1890"/>
                </a:cubicBezTo>
                <a:cubicBezTo>
                  <a:pt x="1023" y="1853"/>
                  <a:pt x="1015" y="1837"/>
                  <a:pt x="1006" y="1742"/>
                </a:cubicBezTo>
                <a:cubicBezTo>
                  <a:pt x="997" y="1647"/>
                  <a:pt x="993" y="1447"/>
                  <a:pt x="990" y="1322"/>
                </a:cubicBezTo>
                <a:cubicBezTo>
                  <a:pt x="987" y="1197"/>
                  <a:pt x="986" y="1074"/>
                  <a:pt x="986" y="990"/>
                </a:cubicBezTo>
                <a:cubicBezTo>
                  <a:pt x="986" y="906"/>
                  <a:pt x="994" y="860"/>
                  <a:pt x="990" y="818"/>
                </a:cubicBezTo>
                <a:cubicBezTo>
                  <a:pt x="986" y="776"/>
                  <a:pt x="969" y="780"/>
                  <a:pt x="962" y="738"/>
                </a:cubicBezTo>
                <a:cubicBezTo>
                  <a:pt x="955" y="696"/>
                  <a:pt x="972" y="586"/>
                  <a:pt x="949" y="565"/>
                </a:cubicBezTo>
                <a:cubicBezTo>
                  <a:pt x="926" y="544"/>
                  <a:pt x="871" y="619"/>
                  <a:pt x="822" y="612"/>
                </a:cubicBezTo>
                <a:cubicBezTo>
                  <a:pt x="773" y="606"/>
                  <a:pt x="709" y="527"/>
                  <a:pt x="654" y="527"/>
                </a:cubicBezTo>
                <a:cubicBezTo>
                  <a:pt x="599" y="527"/>
                  <a:pt x="547" y="616"/>
                  <a:pt x="493" y="616"/>
                </a:cubicBezTo>
                <a:cubicBezTo>
                  <a:pt x="439" y="616"/>
                  <a:pt x="385" y="530"/>
                  <a:pt x="331" y="530"/>
                </a:cubicBezTo>
                <a:cubicBezTo>
                  <a:pt x="277" y="530"/>
                  <a:pt x="217" y="601"/>
                  <a:pt x="167" y="616"/>
                </a:cubicBezTo>
                <a:cubicBezTo>
                  <a:pt x="117" y="631"/>
                  <a:pt x="52" y="618"/>
                  <a:pt x="29" y="618"/>
                </a:cubicBezTo>
              </a:path>
            </a:pathLst>
          </a:custGeom>
          <a:solidFill>
            <a:schemeClr val="bg1"/>
          </a:solidFill>
          <a:ln w="9525">
            <a:solidFill>
              <a:schemeClr val="tx1"/>
            </a:solidFill>
            <a:round/>
            <a:headEnd/>
            <a:tailEnd/>
          </a:ln>
        </p:spPr>
        <p:txBody>
          <a:bodyPr/>
          <a:lstStyle/>
          <a:p>
            <a:endParaRPr lang="en-US" sz="1800">
              <a:solidFill>
                <a:prstClr val="black"/>
              </a:solidFill>
              <a:latin typeface="Arial" pitchFamily="34" charset="0"/>
              <a:ea typeface="ＭＳ Ｐゴシック" pitchFamily="34" charset="-128"/>
            </a:endParaRPr>
          </a:p>
        </p:txBody>
      </p:sp>
      <p:sp>
        <p:nvSpPr>
          <p:cNvPr id="22538" name="Rectangle 48"/>
          <p:cNvSpPr>
            <a:spLocks noChangeArrowheads="1"/>
          </p:cNvSpPr>
          <p:nvPr/>
        </p:nvSpPr>
        <p:spPr bwMode="auto">
          <a:xfrm rot="5400000">
            <a:off x="7440021" y="2342556"/>
            <a:ext cx="120253" cy="280988"/>
          </a:xfrm>
          <a:prstGeom prst="rect">
            <a:avLst/>
          </a:prstGeom>
          <a:solidFill>
            <a:schemeClr val="bg1"/>
          </a:solidFill>
          <a:ln w="9525">
            <a:noFill/>
            <a:miter lim="800000"/>
            <a:headEnd/>
            <a:tailEnd/>
          </a:ln>
        </p:spPr>
        <p:txBody>
          <a:bodyPr wrap="none" anchor="ctr"/>
          <a:lstStyle/>
          <a:p>
            <a:endParaRPr lang="en-GB" sz="1800">
              <a:solidFill>
                <a:prstClr val="black"/>
              </a:solidFill>
              <a:latin typeface="Arial" pitchFamily="34" charset="0"/>
              <a:ea typeface="ＭＳ Ｐゴシック" pitchFamily="34" charset="-128"/>
            </a:endParaRPr>
          </a:p>
        </p:txBody>
      </p:sp>
      <p:sp>
        <p:nvSpPr>
          <p:cNvPr id="22539" name="Text Box 49"/>
          <p:cNvSpPr txBox="1">
            <a:spLocks noChangeArrowheads="1"/>
          </p:cNvSpPr>
          <p:nvPr/>
        </p:nvSpPr>
        <p:spPr bwMode="auto">
          <a:xfrm>
            <a:off x="3990975" y="2686052"/>
            <a:ext cx="211138" cy="175699"/>
          </a:xfrm>
          <a:prstGeom prst="rect">
            <a:avLst/>
          </a:prstGeom>
          <a:noFill/>
          <a:ln w="9525">
            <a:noFill/>
            <a:miter lim="800000"/>
            <a:headEnd/>
            <a:tailEnd/>
          </a:ln>
        </p:spPr>
        <p:txBody>
          <a:bodyPr lIns="18000" tIns="10800" rIns="18000" bIns="10800">
            <a:spAutoFit/>
          </a:bodyPr>
          <a:lstStyle/>
          <a:p>
            <a:pPr>
              <a:spcBef>
                <a:spcPct val="50000"/>
              </a:spcBef>
            </a:pPr>
            <a:r>
              <a:rPr lang="en-GB" sz="1000">
                <a:solidFill>
                  <a:prstClr val="black"/>
                </a:solidFill>
                <a:latin typeface="Arial" pitchFamily="34" charset="0"/>
                <a:ea typeface="ＭＳ Ｐゴシック" pitchFamily="34" charset="-128"/>
              </a:rPr>
              <a:t>S1</a:t>
            </a:r>
          </a:p>
        </p:txBody>
      </p:sp>
      <p:sp>
        <p:nvSpPr>
          <p:cNvPr id="22540" name="Rectangle 53"/>
          <p:cNvSpPr>
            <a:spLocks noChangeArrowheads="1"/>
          </p:cNvSpPr>
          <p:nvPr/>
        </p:nvSpPr>
        <p:spPr bwMode="auto">
          <a:xfrm>
            <a:off x="2060575" y="2238378"/>
            <a:ext cx="1739900" cy="233363"/>
          </a:xfrm>
          <a:prstGeom prst="rect">
            <a:avLst/>
          </a:prstGeom>
          <a:noFill/>
          <a:ln w="9525">
            <a:noFill/>
            <a:miter lim="800000"/>
            <a:headEnd/>
            <a:tailEnd/>
          </a:ln>
        </p:spPr>
        <p:txBody>
          <a:bodyPr anchor="ctr"/>
          <a:lstStyle/>
          <a:p>
            <a:pPr algn="ctr"/>
            <a:r>
              <a:rPr lang="en-US">
                <a:solidFill>
                  <a:prstClr val="black"/>
                </a:solidFill>
                <a:latin typeface="Arial" pitchFamily="34" charset="0"/>
                <a:ea typeface="ＭＳ Ｐゴシック" pitchFamily="34" charset="-128"/>
              </a:rPr>
              <a:t>Glomerulus</a:t>
            </a:r>
          </a:p>
        </p:txBody>
      </p:sp>
      <p:sp>
        <p:nvSpPr>
          <p:cNvPr id="22541" name="Rectangle 54"/>
          <p:cNvSpPr>
            <a:spLocks noChangeArrowheads="1"/>
          </p:cNvSpPr>
          <p:nvPr/>
        </p:nvSpPr>
        <p:spPr bwMode="auto">
          <a:xfrm>
            <a:off x="5810037" y="2238378"/>
            <a:ext cx="1332127" cy="233363"/>
          </a:xfrm>
          <a:prstGeom prst="rect">
            <a:avLst/>
          </a:prstGeom>
          <a:noFill/>
          <a:ln w="9525">
            <a:noFill/>
            <a:miter lim="800000"/>
            <a:headEnd/>
            <a:tailEnd/>
          </a:ln>
        </p:spPr>
        <p:txBody>
          <a:bodyPr anchor="ctr"/>
          <a:lstStyle/>
          <a:p>
            <a:pPr algn="ctr"/>
            <a:r>
              <a:rPr lang="en-US" dirty="0" err="1">
                <a:solidFill>
                  <a:prstClr val="black"/>
                </a:solidFill>
                <a:latin typeface="Arial" pitchFamily="34" charset="0"/>
                <a:ea typeface="ＭＳ Ｐゴシック" pitchFamily="34" charset="-128"/>
              </a:rPr>
              <a:t>Distale</a:t>
            </a:r>
            <a:r>
              <a:rPr lang="en-US" dirty="0">
                <a:solidFill>
                  <a:prstClr val="black"/>
                </a:solidFill>
                <a:latin typeface="Arial" pitchFamily="34" charset="0"/>
                <a:ea typeface="ＭＳ Ｐゴシック" pitchFamily="34" charset="-128"/>
              </a:rPr>
              <a:t> </a:t>
            </a:r>
            <a:r>
              <a:rPr lang="en-US" dirty="0" err="1">
                <a:solidFill>
                  <a:prstClr val="black"/>
                </a:solidFill>
                <a:latin typeface="Arial" pitchFamily="34" charset="0"/>
                <a:ea typeface="ＭＳ Ｐゴシック" pitchFamily="34" charset="-128"/>
              </a:rPr>
              <a:t>tubulus</a:t>
            </a:r>
            <a:endParaRPr lang="en-US" dirty="0">
              <a:solidFill>
                <a:prstClr val="black"/>
              </a:solidFill>
              <a:latin typeface="Arial" pitchFamily="34" charset="0"/>
              <a:ea typeface="ＭＳ Ｐゴシック" pitchFamily="34" charset="-128"/>
            </a:endParaRPr>
          </a:p>
        </p:txBody>
      </p:sp>
      <p:sp>
        <p:nvSpPr>
          <p:cNvPr id="22542" name="Rectangle 55"/>
          <p:cNvSpPr>
            <a:spLocks noChangeArrowheads="1"/>
          </p:cNvSpPr>
          <p:nvPr/>
        </p:nvSpPr>
        <p:spPr bwMode="auto">
          <a:xfrm>
            <a:off x="3328989" y="4573194"/>
            <a:ext cx="1738312" cy="233363"/>
          </a:xfrm>
          <a:prstGeom prst="rect">
            <a:avLst/>
          </a:prstGeom>
          <a:noFill/>
          <a:ln w="9525">
            <a:noFill/>
            <a:miter lim="800000"/>
            <a:headEnd/>
            <a:tailEnd/>
          </a:ln>
        </p:spPr>
        <p:txBody>
          <a:bodyPr anchor="ctr"/>
          <a:lstStyle/>
          <a:p>
            <a:pPr algn="r"/>
            <a:r>
              <a:rPr lang="en-US" dirty="0">
                <a:solidFill>
                  <a:prstClr val="black"/>
                </a:solidFill>
                <a:latin typeface="Arial" pitchFamily="34" charset="0"/>
                <a:ea typeface="ＭＳ Ｐゴシック" pitchFamily="34" charset="-128"/>
              </a:rPr>
              <a:t>Lis van Henle</a:t>
            </a:r>
          </a:p>
        </p:txBody>
      </p:sp>
      <p:sp>
        <p:nvSpPr>
          <p:cNvPr id="22543" name="Rectangle 58"/>
          <p:cNvSpPr>
            <a:spLocks noChangeArrowheads="1"/>
          </p:cNvSpPr>
          <p:nvPr/>
        </p:nvSpPr>
        <p:spPr bwMode="auto">
          <a:xfrm>
            <a:off x="7123113" y="2238378"/>
            <a:ext cx="1401762" cy="233363"/>
          </a:xfrm>
          <a:prstGeom prst="rect">
            <a:avLst/>
          </a:prstGeom>
          <a:noFill/>
          <a:ln w="9525">
            <a:noFill/>
            <a:miter lim="800000"/>
            <a:headEnd/>
            <a:tailEnd/>
          </a:ln>
        </p:spPr>
        <p:txBody>
          <a:bodyPr anchor="ctr"/>
          <a:lstStyle/>
          <a:p>
            <a:r>
              <a:rPr lang="en-US" dirty="0" err="1">
                <a:solidFill>
                  <a:prstClr val="black"/>
                </a:solidFill>
                <a:latin typeface="Arial" pitchFamily="34" charset="0"/>
                <a:ea typeface="ＭＳ Ｐゴシック" pitchFamily="34" charset="-128"/>
              </a:rPr>
              <a:t>Verzamelbuis</a:t>
            </a:r>
            <a:endParaRPr lang="en-US" dirty="0">
              <a:solidFill>
                <a:prstClr val="black"/>
              </a:solidFill>
              <a:latin typeface="Arial" pitchFamily="34" charset="0"/>
              <a:ea typeface="ＭＳ Ｐゴシック" pitchFamily="34" charset="-128"/>
            </a:endParaRPr>
          </a:p>
        </p:txBody>
      </p:sp>
      <p:sp>
        <p:nvSpPr>
          <p:cNvPr id="22544" name="AutoShape 37"/>
          <p:cNvSpPr>
            <a:spLocks noChangeArrowheads="1"/>
          </p:cNvSpPr>
          <p:nvPr/>
        </p:nvSpPr>
        <p:spPr bwMode="auto">
          <a:xfrm>
            <a:off x="636588" y="2624141"/>
            <a:ext cx="1338262" cy="816769"/>
          </a:xfrm>
          <a:prstGeom prst="rightArrow">
            <a:avLst>
              <a:gd name="adj1" fmla="val 50000"/>
              <a:gd name="adj2" fmla="val 30722"/>
            </a:avLst>
          </a:prstGeom>
          <a:solidFill>
            <a:srgbClr val="ECCC75"/>
          </a:solidFill>
          <a:ln w="3175">
            <a:solidFill>
              <a:schemeClr val="tx1"/>
            </a:solidFill>
            <a:miter lim="800000"/>
            <a:headEnd/>
            <a:tailEnd/>
          </a:ln>
        </p:spPr>
        <p:txBody>
          <a:bodyPr wrap="none" anchor="ctr"/>
          <a:lstStyle/>
          <a:p>
            <a:pPr algn="ctr"/>
            <a:r>
              <a:rPr lang="en-GB" sz="1800" dirty="0">
                <a:solidFill>
                  <a:prstClr val="black"/>
                </a:solidFill>
                <a:latin typeface="Arial" pitchFamily="34" charset="0"/>
                <a:ea typeface="ＭＳ Ｐゴシック" pitchFamily="34" charset="-128"/>
              </a:rPr>
              <a:t>Glucose</a:t>
            </a:r>
          </a:p>
          <a:p>
            <a:pPr algn="ctr"/>
            <a:r>
              <a:rPr lang="en-GB" sz="1800" dirty="0" err="1">
                <a:solidFill>
                  <a:prstClr val="black"/>
                </a:solidFill>
                <a:latin typeface="Arial" pitchFamily="34" charset="0"/>
                <a:ea typeface="ＭＳ Ｐゴシック" pitchFamily="34" charset="-128"/>
              </a:rPr>
              <a:t>filtratie</a:t>
            </a:r>
            <a:endParaRPr lang="en-GB" sz="1800" dirty="0">
              <a:solidFill>
                <a:prstClr val="black"/>
              </a:solidFill>
              <a:latin typeface="Arial" pitchFamily="34" charset="0"/>
              <a:ea typeface="ＭＳ Ｐゴシック" pitchFamily="34" charset="-128"/>
            </a:endParaRPr>
          </a:p>
        </p:txBody>
      </p:sp>
      <p:sp>
        <p:nvSpPr>
          <p:cNvPr id="22545" name="AutoShape 63"/>
          <p:cNvSpPr>
            <a:spLocks noChangeArrowheads="1"/>
          </p:cNvSpPr>
          <p:nvPr/>
        </p:nvSpPr>
        <p:spPr bwMode="auto">
          <a:xfrm>
            <a:off x="663581" y="3549256"/>
            <a:ext cx="2112963" cy="877490"/>
          </a:xfrm>
          <a:prstGeom prst="leftArrow">
            <a:avLst>
              <a:gd name="adj1" fmla="val 49861"/>
              <a:gd name="adj2" fmla="val 37666"/>
            </a:avLst>
          </a:prstGeom>
          <a:solidFill>
            <a:srgbClr val="ECCC75"/>
          </a:solidFill>
          <a:ln w="3175">
            <a:solidFill>
              <a:schemeClr val="tx1"/>
            </a:solidFill>
            <a:miter lim="800000"/>
            <a:headEnd/>
            <a:tailEnd/>
          </a:ln>
        </p:spPr>
        <p:txBody>
          <a:bodyPr wrap="none" anchor="ctr"/>
          <a:lstStyle/>
          <a:p>
            <a:pPr algn="ctr"/>
            <a:r>
              <a:rPr lang="en-GB" sz="1800" dirty="0">
                <a:solidFill>
                  <a:prstClr val="black"/>
                </a:solidFill>
                <a:latin typeface="Arial" pitchFamily="34" charset="0"/>
                <a:ea typeface="ＭＳ Ｐゴシック" pitchFamily="34" charset="-128"/>
              </a:rPr>
              <a:t>Glucose</a:t>
            </a:r>
          </a:p>
          <a:p>
            <a:pPr algn="ctr"/>
            <a:r>
              <a:rPr lang="en-GB" sz="1800" dirty="0" err="1">
                <a:solidFill>
                  <a:prstClr val="black"/>
                </a:solidFill>
                <a:latin typeface="Arial" pitchFamily="34" charset="0"/>
                <a:ea typeface="ＭＳ Ｐゴシック" pitchFamily="34" charset="-128"/>
              </a:rPr>
              <a:t>reabsorptie</a:t>
            </a:r>
            <a:endParaRPr lang="en-GB" sz="1800" dirty="0">
              <a:solidFill>
                <a:prstClr val="black"/>
              </a:solidFill>
              <a:latin typeface="Arial" pitchFamily="34" charset="0"/>
              <a:ea typeface="ＭＳ Ｐゴシック" pitchFamily="34" charset="-128"/>
            </a:endParaRPr>
          </a:p>
        </p:txBody>
      </p:sp>
      <p:sp>
        <p:nvSpPr>
          <p:cNvPr id="22546" name="Rectangle 66"/>
          <p:cNvSpPr>
            <a:spLocks noChangeArrowheads="1"/>
          </p:cNvSpPr>
          <p:nvPr/>
        </p:nvSpPr>
        <p:spPr bwMode="auto">
          <a:xfrm>
            <a:off x="6965956" y="4036222"/>
            <a:ext cx="1044575" cy="813197"/>
          </a:xfrm>
          <a:prstGeom prst="rect">
            <a:avLst/>
          </a:prstGeom>
          <a:solidFill>
            <a:schemeClr val="bg1"/>
          </a:solidFill>
          <a:ln w="9525">
            <a:noFill/>
            <a:miter lim="800000"/>
            <a:headEnd/>
            <a:tailEnd/>
          </a:ln>
        </p:spPr>
        <p:txBody>
          <a:bodyPr wrap="none" anchor="ctr"/>
          <a:lstStyle/>
          <a:p>
            <a:endParaRPr lang="en-GB" sz="1800">
              <a:solidFill>
                <a:prstClr val="black"/>
              </a:solidFill>
              <a:latin typeface="Arial" pitchFamily="34" charset="0"/>
              <a:ea typeface="ＭＳ Ｐゴシック" pitchFamily="34" charset="-128"/>
            </a:endParaRPr>
          </a:p>
        </p:txBody>
      </p:sp>
      <p:sp>
        <p:nvSpPr>
          <p:cNvPr id="22547" name="AutoShape 38"/>
          <p:cNvSpPr>
            <a:spLocks noChangeArrowheads="1"/>
          </p:cNvSpPr>
          <p:nvPr/>
        </p:nvSpPr>
        <p:spPr bwMode="auto">
          <a:xfrm>
            <a:off x="6556381" y="4110040"/>
            <a:ext cx="1908175" cy="727472"/>
          </a:xfrm>
          <a:prstGeom prst="downArrow">
            <a:avLst>
              <a:gd name="adj1" fmla="val 51037"/>
              <a:gd name="adj2" fmla="val 38171"/>
            </a:avLst>
          </a:prstGeom>
          <a:noFill/>
          <a:ln w="3175">
            <a:solidFill>
              <a:schemeClr val="tx1"/>
            </a:solidFill>
            <a:miter lim="800000"/>
            <a:headEnd/>
            <a:tailEnd/>
          </a:ln>
        </p:spPr>
        <p:txBody>
          <a:bodyPr wrap="none" anchor="ctr"/>
          <a:lstStyle/>
          <a:p>
            <a:pPr algn="ctr"/>
            <a:r>
              <a:rPr lang="en-GB" sz="1800" dirty="0" err="1">
                <a:solidFill>
                  <a:prstClr val="black"/>
                </a:solidFill>
                <a:latin typeface="Arial" pitchFamily="34" charset="0"/>
                <a:ea typeface="ＭＳ Ｐゴシック" pitchFamily="34" charset="-128"/>
              </a:rPr>
              <a:t>Minimale</a:t>
            </a:r>
            <a:endParaRPr lang="en-GB" sz="1800" dirty="0">
              <a:solidFill>
                <a:prstClr val="black"/>
              </a:solidFill>
              <a:latin typeface="Arial" pitchFamily="34" charset="0"/>
              <a:ea typeface="ＭＳ Ｐゴシック" pitchFamily="34" charset="-128"/>
            </a:endParaRPr>
          </a:p>
          <a:p>
            <a:pPr algn="ctr"/>
            <a:r>
              <a:rPr lang="en-GB" sz="1800" dirty="0">
                <a:solidFill>
                  <a:prstClr val="black"/>
                </a:solidFill>
                <a:latin typeface="Arial" pitchFamily="34" charset="0"/>
                <a:ea typeface="ＭＳ Ｐゴシック" pitchFamily="34" charset="-128"/>
              </a:rPr>
              <a:t>glucose</a:t>
            </a:r>
          </a:p>
          <a:p>
            <a:pPr algn="ctr"/>
            <a:r>
              <a:rPr lang="en-GB" sz="1800" dirty="0" err="1">
                <a:solidFill>
                  <a:prstClr val="black"/>
                </a:solidFill>
                <a:latin typeface="Arial" pitchFamily="34" charset="0"/>
                <a:ea typeface="ＭＳ Ｐゴシック" pitchFamily="34" charset="-128"/>
              </a:rPr>
              <a:t>excretie</a:t>
            </a:r>
            <a:endParaRPr lang="en-GB" sz="1800" dirty="0">
              <a:solidFill>
                <a:prstClr val="black"/>
              </a:solidFill>
              <a:latin typeface="Arial" pitchFamily="34" charset="0"/>
              <a:ea typeface="ＭＳ Ｐゴシック" pitchFamily="34" charset="-128"/>
            </a:endParaRPr>
          </a:p>
        </p:txBody>
      </p:sp>
      <p:sp>
        <p:nvSpPr>
          <p:cNvPr id="22548" name="Text Box 71"/>
          <p:cNvSpPr txBox="1">
            <a:spLocks noChangeArrowheads="1"/>
          </p:cNvSpPr>
          <p:nvPr/>
        </p:nvSpPr>
        <p:spPr bwMode="auto">
          <a:xfrm>
            <a:off x="5205419" y="3174209"/>
            <a:ext cx="211137" cy="175699"/>
          </a:xfrm>
          <a:prstGeom prst="rect">
            <a:avLst/>
          </a:prstGeom>
          <a:noFill/>
          <a:ln w="9525">
            <a:noFill/>
            <a:miter lim="800000"/>
            <a:headEnd/>
            <a:tailEnd/>
          </a:ln>
        </p:spPr>
        <p:txBody>
          <a:bodyPr lIns="18000" tIns="10800" rIns="18000" bIns="10800">
            <a:spAutoFit/>
          </a:bodyPr>
          <a:lstStyle/>
          <a:p>
            <a:pPr>
              <a:spcBef>
                <a:spcPct val="50000"/>
              </a:spcBef>
            </a:pPr>
            <a:r>
              <a:rPr lang="en-GB" sz="1000">
                <a:solidFill>
                  <a:prstClr val="black"/>
                </a:solidFill>
                <a:latin typeface="Arial" pitchFamily="34" charset="0"/>
                <a:ea typeface="ＭＳ Ｐゴシック" pitchFamily="34" charset="-128"/>
              </a:rPr>
              <a:t>S3</a:t>
            </a:r>
          </a:p>
        </p:txBody>
      </p:sp>
      <p:sp>
        <p:nvSpPr>
          <p:cNvPr id="22549" name="Freeform 75"/>
          <p:cNvSpPr>
            <a:spLocks/>
          </p:cNvSpPr>
          <p:nvPr/>
        </p:nvSpPr>
        <p:spPr bwMode="auto">
          <a:xfrm>
            <a:off x="3419481" y="2820594"/>
            <a:ext cx="1768475" cy="965597"/>
          </a:xfrm>
          <a:custGeom>
            <a:avLst/>
            <a:gdLst>
              <a:gd name="T0" fmla="*/ 2147483647 w 1114"/>
              <a:gd name="T1" fmla="*/ 2147483647 h 811"/>
              <a:gd name="T2" fmla="*/ 2147483647 w 1114"/>
              <a:gd name="T3" fmla="*/ 2147483647 h 811"/>
              <a:gd name="T4" fmla="*/ 2147483647 w 1114"/>
              <a:gd name="T5" fmla="*/ 2147483647 h 811"/>
              <a:gd name="T6" fmla="*/ 2147483647 w 1114"/>
              <a:gd name="T7" fmla="*/ 2147483647 h 811"/>
              <a:gd name="T8" fmla="*/ 2147483647 w 1114"/>
              <a:gd name="T9" fmla="*/ 2147483647 h 811"/>
              <a:gd name="T10" fmla="*/ 2147483647 w 1114"/>
              <a:gd name="T11" fmla="*/ 2147483647 h 811"/>
              <a:gd name="T12" fmla="*/ 2147483647 w 1114"/>
              <a:gd name="T13" fmla="*/ 2147483647 h 811"/>
              <a:gd name="T14" fmla="*/ 2147483647 w 1114"/>
              <a:gd name="T15" fmla="*/ 2147483647 h 811"/>
              <a:gd name="T16" fmla="*/ 2147483647 w 1114"/>
              <a:gd name="T17" fmla="*/ 2147483647 h 811"/>
              <a:gd name="T18" fmla="*/ 2147483647 w 1114"/>
              <a:gd name="T19" fmla="*/ 2147483647 h 811"/>
              <a:gd name="T20" fmla="*/ 2147483647 w 1114"/>
              <a:gd name="T21" fmla="*/ 2147483647 h 811"/>
              <a:gd name="T22" fmla="*/ 2147483647 w 1114"/>
              <a:gd name="T23" fmla="*/ 2147483647 h 811"/>
              <a:gd name="T24" fmla="*/ 2147483647 w 1114"/>
              <a:gd name="T25" fmla="*/ 2147483647 h 811"/>
              <a:gd name="T26" fmla="*/ 2147483647 w 1114"/>
              <a:gd name="T27" fmla="*/ 2147483647 h 811"/>
              <a:gd name="T28" fmla="*/ 2147483647 w 1114"/>
              <a:gd name="T29" fmla="*/ 2147483647 h 811"/>
              <a:gd name="T30" fmla="*/ 2147483647 w 1114"/>
              <a:gd name="T31" fmla="*/ 2147483647 h 811"/>
              <a:gd name="T32" fmla="*/ 2147483647 w 1114"/>
              <a:gd name="T33" fmla="*/ 2147483647 h 811"/>
              <a:gd name="T34" fmla="*/ 2147483647 w 1114"/>
              <a:gd name="T35" fmla="*/ 2147483647 h 811"/>
              <a:gd name="T36" fmla="*/ 2147483647 w 1114"/>
              <a:gd name="T37" fmla="*/ 2147483647 h 811"/>
              <a:gd name="T38" fmla="*/ 2147483647 w 1114"/>
              <a:gd name="T39" fmla="*/ 2147483647 h 811"/>
              <a:gd name="T40" fmla="*/ 2147483647 w 1114"/>
              <a:gd name="T41" fmla="*/ 2147483647 h 811"/>
              <a:gd name="T42" fmla="*/ 2147483647 w 1114"/>
              <a:gd name="T43" fmla="*/ 2147483647 h 811"/>
              <a:gd name="T44" fmla="*/ 2147483647 w 1114"/>
              <a:gd name="T45" fmla="*/ 2147483647 h 811"/>
              <a:gd name="T46" fmla="*/ 2147483647 w 1114"/>
              <a:gd name="T47" fmla="*/ 2147483647 h 811"/>
              <a:gd name="T48" fmla="*/ 2147483647 w 1114"/>
              <a:gd name="T49" fmla="*/ 2147483647 h 811"/>
              <a:gd name="T50" fmla="*/ 2147483647 w 1114"/>
              <a:gd name="T51" fmla="*/ 2147483647 h 8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4"/>
              <a:gd name="T79" fmla="*/ 0 h 811"/>
              <a:gd name="T80" fmla="*/ 1114 w 1114"/>
              <a:gd name="T81" fmla="*/ 811 h 8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4" h="811">
                <a:moveTo>
                  <a:pt x="1038" y="811"/>
                </a:moveTo>
                <a:cubicBezTo>
                  <a:pt x="1038" y="778"/>
                  <a:pt x="1038" y="670"/>
                  <a:pt x="1038" y="615"/>
                </a:cubicBezTo>
                <a:cubicBezTo>
                  <a:pt x="1038" y="560"/>
                  <a:pt x="1045" y="515"/>
                  <a:pt x="1041" y="480"/>
                </a:cubicBezTo>
                <a:cubicBezTo>
                  <a:pt x="1037" y="445"/>
                  <a:pt x="1020" y="444"/>
                  <a:pt x="1013" y="402"/>
                </a:cubicBezTo>
                <a:cubicBezTo>
                  <a:pt x="1006" y="360"/>
                  <a:pt x="1022" y="249"/>
                  <a:pt x="998" y="228"/>
                </a:cubicBezTo>
                <a:cubicBezTo>
                  <a:pt x="974" y="207"/>
                  <a:pt x="918" y="280"/>
                  <a:pt x="869" y="274"/>
                </a:cubicBezTo>
                <a:cubicBezTo>
                  <a:pt x="820" y="268"/>
                  <a:pt x="755" y="189"/>
                  <a:pt x="701" y="189"/>
                </a:cubicBezTo>
                <a:cubicBezTo>
                  <a:pt x="647" y="189"/>
                  <a:pt x="596" y="277"/>
                  <a:pt x="542" y="277"/>
                </a:cubicBezTo>
                <a:cubicBezTo>
                  <a:pt x="488" y="277"/>
                  <a:pt x="432" y="192"/>
                  <a:pt x="378" y="192"/>
                </a:cubicBezTo>
                <a:cubicBezTo>
                  <a:pt x="324" y="192"/>
                  <a:pt x="266" y="262"/>
                  <a:pt x="219" y="277"/>
                </a:cubicBezTo>
                <a:cubicBezTo>
                  <a:pt x="172" y="292"/>
                  <a:pt x="130" y="285"/>
                  <a:pt x="96" y="282"/>
                </a:cubicBezTo>
                <a:cubicBezTo>
                  <a:pt x="62" y="279"/>
                  <a:pt x="28" y="276"/>
                  <a:pt x="15" y="258"/>
                </a:cubicBezTo>
                <a:cubicBezTo>
                  <a:pt x="2" y="240"/>
                  <a:pt x="18" y="199"/>
                  <a:pt x="18" y="172"/>
                </a:cubicBezTo>
                <a:cubicBezTo>
                  <a:pt x="18" y="145"/>
                  <a:pt x="0" y="108"/>
                  <a:pt x="15" y="97"/>
                </a:cubicBezTo>
                <a:cubicBezTo>
                  <a:pt x="30" y="86"/>
                  <a:pt x="74" y="105"/>
                  <a:pt x="107" y="105"/>
                </a:cubicBezTo>
                <a:cubicBezTo>
                  <a:pt x="140" y="105"/>
                  <a:pt x="171" y="111"/>
                  <a:pt x="216" y="96"/>
                </a:cubicBezTo>
                <a:cubicBezTo>
                  <a:pt x="261" y="81"/>
                  <a:pt x="325" y="12"/>
                  <a:pt x="378" y="12"/>
                </a:cubicBezTo>
                <a:cubicBezTo>
                  <a:pt x="431" y="12"/>
                  <a:pt x="483" y="94"/>
                  <a:pt x="536" y="94"/>
                </a:cubicBezTo>
                <a:cubicBezTo>
                  <a:pt x="589" y="94"/>
                  <a:pt x="641" y="11"/>
                  <a:pt x="694" y="11"/>
                </a:cubicBezTo>
                <a:cubicBezTo>
                  <a:pt x="747" y="11"/>
                  <a:pt x="802" y="96"/>
                  <a:pt x="855" y="96"/>
                </a:cubicBezTo>
                <a:cubicBezTo>
                  <a:pt x="908" y="96"/>
                  <a:pt x="970" y="0"/>
                  <a:pt x="1010" y="11"/>
                </a:cubicBezTo>
                <a:cubicBezTo>
                  <a:pt x="1050" y="22"/>
                  <a:pt x="1080" y="95"/>
                  <a:pt x="1097" y="160"/>
                </a:cubicBezTo>
                <a:cubicBezTo>
                  <a:pt x="1114" y="225"/>
                  <a:pt x="1114" y="346"/>
                  <a:pt x="1112" y="399"/>
                </a:cubicBezTo>
                <a:cubicBezTo>
                  <a:pt x="1110" y="452"/>
                  <a:pt x="1091" y="442"/>
                  <a:pt x="1086" y="477"/>
                </a:cubicBezTo>
                <a:cubicBezTo>
                  <a:pt x="1081" y="512"/>
                  <a:pt x="1083" y="553"/>
                  <a:pt x="1082" y="607"/>
                </a:cubicBezTo>
                <a:cubicBezTo>
                  <a:pt x="1081" y="661"/>
                  <a:pt x="1080" y="763"/>
                  <a:pt x="1079" y="804"/>
                </a:cubicBezTo>
              </a:path>
            </a:pathLst>
          </a:custGeom>
          <a:gradFill rotWithShape="1">
            <a:gsLst>
              <a:gs pos="0">
                <a:srgbClr val="E8C35A"/>
              </a:gs>
              <a:gs pos="100000">
                <a:srgbClr val="FFFFFF"/>
              </a:gs>
            </a:gsLst>
            <a:lin ang="2700000" scaled="1"/>
          </a:gradFill>
          <a:ln w="9525">
            <a:noFill/>
            <a:round/>
            <a:headEnd/>
            <a:tailEnd/>
          </a:ln>
        </p:spPr>
        <p:txBody>
          <a:bodyPr/>
          <a:lstStyle/>
          <a:p>
            <a:endParaRPr lang="en-US" sz="1800">
              <a:solidFill>
                <a:prstClr val="black"/>
              </a:solidFill>
              <a:latin typeface="Arial" pitchFamily="34" charset="0"/>
              <a:ea typeface="ＭＳ Ｐゴシック" pitchFamily="34" charset="-128"/>
            </a:endParaRPr>
          </a:p>
        </p:txBody>
      </p:sp>
      <p:sp>
        <p:nvSpPr>
          <p:cNvPr id="24598" name="Text Box 5"/>
          <p:cNvSpPr txBox="1">
            <a:spLocks noChangeArrowheads="1"/>
          </p:cNvSpPr>
          <p:nvPr/>
        </p:nvSpPr>
        <p:spPr bwMode="auto">
          <a:xfrm>
            <a:off x="517531" y="6318576"/>
            <a:ext cx="4670425" cy="584775"/>
          </a:xfrm>
          <a:prstGeom prst="rect">
            <a:avLst/>
          </a:prstGeom>
          <a:noFill/>
          <a:ln w="9525">
            <a:noFill/>
            <a:miter lim="800000"/>
            <a:headEnd/>
            <a:tailEnd/>
          </a:ln>
        </p:spPr>
        <p:txBody>
          <a:bodyPr>
            <a:spAutoFit/>
          </a:bodyPr>
          <a:lstStyle/>
          <a:p>
            <a:pPr>
              <a:defRPr/>
            </a:pPr>
            <a:r>
              <a:rPr lang="en-GB" sz="900" dirty="0">
                <a:solidFill>
                  <a:srgbClr val="002060"/>
                </a:solidFill>
                <a:latin typeface="Arial" panose="020B0604020202020204" pitchFamily="34" charset="0"/>
                <a:ea typeface="ヒラギノ角ゴ Pro W3"/>
                <a:cs typeface="Arial" panose="020B0604020202020204" pitchFamily="34" charset="0"/>
              </a:rPr>
              <a:t>Wright EM. Am J Physiol Renal Physiol 2001;280:F10–8.</a:t>
            </a:r>
          </a:p>
          <a:p>
            <a:pPr>
              <a:defRPr/>
            </a:pPr>
            <a:r>
              <a:rPr lang="en-GB" sz="900" dirty="0">
                <a:solidFill>
                  <a:srgbClr val="002060"/>
                </a:solidFill>
                <a:latin typeface="Arial" panose="020B0604020202020204" pitchFamily="34" charset="0"/>
                <a:ea typeface="ヒラギノ角ゴ Pro W3"/>
                <a:cs typeface="Arial" panose="020B0604020202020204" pitchFamily="34" charset="0"/>
              </a:rPr>
              <a:t>Lee YJ, et al. Kidney Int Suppl 2007;106:S27–35. </a:t>
            </a:r>
            <a:r>
              <a:rPr lang="en-GB" i="1" dirty="0">
                <a:solidFill>
                  <a:srgbClr val="002060"/>
                </a:solidFill>
                <a:latin typeface="Arial" pitchFamily="34" charset="0"/>
                <a:ea typeface="ヒラギノ角ゴ Pro W3"/>
                <a:cs typeface="ヒラギノ角ゴ Pro W3"/>
              </a:rPr>
              <a:t/>
            </a:r>
            <a:br>
              <a:rPr lang="en-GB" i="1" dirty="0">
                <a:solidFill>
                  <a:srgbClr val="002060"/>
                </a:solidFill>
                <a:latin typeface="Arial" pitchFamily="34" charset="0"/>
                <a:ea typeface="ヒラギノ角ゴ Pro W3"/>
                <a:cs typeface="ヒラギノ角ゴ Pro W3"/>
              </a:rPr>
            </a:br>
            <a:endParaRPr lang="en-US" i="1" dirty="0">
              <a:solidFill>
                <a:srgbClr val="00206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6934132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8"/>
          <p:cNvSpPr>
            <a:spLocks/>
          </p:cNvSpPr>
          <p:nvPr/>
        </p:nvSpPr>
        <p:spPr bwMode="auto">
          <a:xfrm>
            <a:off x="2767014" y="3367087"/>
            <a:ext cx="1377950" cy="547688"/>
          </a:xfrm>
          <a:custGeom>
            <a:avLst/>
            <a:gdLst>
              <a:gd name="T0" fmla="*/ 2147483647 w 868"/>
              <a:gd name="T1" fmla="*/ 0 h 460"/>
              <a:gd name="T2" fmla="*/ 2147483647 w 868"/>
              <a:gd name="T3" fmla="*/ 2147483647 h 460"/>
              <a:gd name="T4" fmla="*/ 2147483647 w 868"/>
              <a:gd name="T5" fmla="*/ 2147483647 h 460"/>
              <a:gd name="T6" fmla="*/ 0 w 868"/>
              <a:gd name="T7" fmla="*/ 2147483647 h 460"/>
              <a:gd name="T8" fmla="*/ 0 60000 65536"/>
              <a:gd name="T9" fmla="*/ 0 60000 65536"/>
              <a:gd name="T10" fmla="*/ 0 60000 65536"/>
              <a:gd name="T11" fmla="*/ 0 60000 65536"/>
              <a:gd name="T12" fmla="*/ 0 w 868"/>
              <a:gd name="T13" fmla="*/ 0 h 460"/>
              <a:gd name="T14" fmla="*/ 868 w 868"/>
              <a:gd name="T15" fmla="*/ 460 h 460"/>
            </a:gdLst>
            <a:ahLst/>
            <a:cxnLst>
              <a:cxn ang="T8">
                <a:pos x="T0" y="T1"/>
              </a:cxn>
              <a:cxn ang="T9">
                <a:pos x="T2" y="T3"/>
              </a:cxn>
              <a:cxn ang="T10">
                <a:pos x="T4" y="T5"/>
              </a:cxn>
              <a:cxn ang="T11">
                <a:pos x="T6" y="T7"/>
              </a:cxn>
            </a:cxnLst>
            <a:rect l="T12" t="T13" r="T14" b="T15"/>
            <a:pathLst>
              <a:path w="868" h="460">
                <a:moveTo>
                  <a:pt x="853" y="0"/>
                </a:moveTo>
                <a:cubicBezTo>
                  <a:pt x="848" y="42"/>
                  <a:pt x="868" y="181"/>
                  <a:pt x="821" y="252"/>
                </a:cubicBezTo>
                <a:cubicBezTo>
                  <a:pt x="774" y="323"/>
                  <a:pt x="710" y="396"/>
                  <a:pt x="573" y="428"/>
                </a:cubicBezTo>
                <a:cubicBezTo>
                  <a:pt x="436" y="460"/>
                  <a:pt x="119" y="439"/>
                  <a:pt x="0" y="442"/>
                </a:cubicBezTo>
              </a:path>
            </a:pathLst>
          </a:custGeom>
          <a:noFill/>
          <a:ln w="190500">
            <a:solidFill>
              <a:srgbClr val="F9EECF"/>
            </a:solidFill>
            <a:round/>
            <a:headEnd/>
            <a:tailEnd/>
          </a:ln>
        </p:spPr>
        <p:txBody>
          <a:bodyPr/>
          <a:lstStyle/>
          <a:p>
            <a:endParaRPr lang="en-US" sz="1800"/>
          </a:p>
        </p:txBody>
      </p:sp>
      <p:sp>
        <p:nvSpPr>
          <p:cNvPr id="23555" name="Freeform 2"/>
          <p:cNvSpPr>
            <a:spLocks/>
          </p:cNvSpPr>
          <p:nvPr/>
        </p:nvSpPr>
        <p:spPr bwMode="auto">
          <a:xfrm>
            <a:off x="2767013" y="3267076"/>
            <a:ext cx="2038350" cy="871538"/>
          </a:xfrm>
          <a:custGeom>
            <a:avLst/>
            <a:gdLst>
              <a:gd name="T0" fmla="*/ 2147483647 w 1284"/>
              <a:gd name="T1" fmla="*/ 0 h 732"/>
              <a:gd name="T2" fmla="*/ 2147483647 w 1284"/>
              <a:gd name="T3" fmla="*/ 2147483647 h 732"/>
              <a:gd name="T4" fmla="*/ 2147483647 w 1284"/>
              <a:gd name="T5" fmla="*/ 2147483647 h 732"/>
              <a:gd name="T6" fmla="*/ 2147483647 w 1284"/>
              <a:gd name="T7" fmla="*/ 2147483647 h 732"/>
              <a:gd name="T8" fmla="*/ 0 w 1284"/>
              <a:gd name="T9" fmla="*/ 2147483647 h 732"/>
              <a:gd name="T10" fmla="*/ 0 60000 65536"/>
              <a:gd name="T11" fmla="*/ 0 60000 65536"/>
              <a:gd name="T12" fmla="*/ 0 60000 65536"/>
              <a:gd name="T13" fmla="*/ 0 60000 65536"/>
              <a:gd name="T14" fmla="*/ 0 60000 65536"/>
              <a:gd name="T15" fmla="*/ 0 w 1284"/>
              <a:gd name="T16" fmla="*/ 0 h 732"/>
              <a:gd name="T17" fmla="*/ 1284 w 1284"/>
              <a:gd name="T18" fmla="*/ 732 h 732"/>
            </a:gdLst>
            <a:ahLst/>
            <a:cxnLst>
              <a:cxn ang="T10">
                <a:pos x="T0" y="T1"/>
              </a:cxn>
              <a:cxn ang="T11">
                <a:pos x="T2" y="T3"/>
              </a:cxn>
              <a:cxn ang="T12">
                <a:pos x="T4" y="T5"/>
              </a:cxn>
              <a:cxn ang="T13">
                <a:pos x="T6" y="T7"/>
              </a:cxn>
              <a:cxn ang="T14">
                <a:pos x="T8" y="T9"/>
              </a:cxn>
            </a:cxnLst>
            <a:rect l="T15" t="T16" r="T17" b="T18"/>
            <a:pathLst>
              <a:path w="1284" h="732">
                <a:moveTo>
                  <a:pt x="1273" y="0"/>
                </a:moveTo>
                <a:cubicBezTo>
                  <a:pt x="1268" y="89"/>
                  <a:pt x="1284" y="415"/>
                  <a:pt x="1241" y="532"/>
                </a:cubicBezTo>
                <a:cubicBezTo>
                  <a:pt x="1198" y="649"/>
                  <a:pt x="1143" y="668"/>
                  <a:pt x="1017" y="700"/>
                </a:cubicBezTo>
                <a:cubicBezTo>
                  <a:pt x="891" y="732"/>
                  <a:pt x="656" y="723"/>
                  <a:pt x="487" y="727"/>
                </a:cubicBezTo>
                <a:cubicBezTo>
                  <a:pt x="318" y="731"/>
                  <a:pt x="101" y="727"/>
                  <a:pt x="0" y="727"/>
                </a:cubicBezTo>
              </a:path>
            </a:pathLst>
          </a:custGeom>
          <a:noFill/>
          <a:ln w="38100">
            <a:solidFill>
              <a:srgbClr val="ECCC75"/>
            </a:solidFill>
            <a:round/>
            <a:headEnd/>
            <a:tailEnd/>
          </a:ln>
        </p:spPr>
        <p:txBody>
          <a:bodyPr/>
          <a:lstStyle/>
          <a:p>
            <a:endParaRPr lang="en-US" sz="1800"/>
          </a:p>
        </p:txBody>
      </p:sp>
      <p:sp>
        <p:nvSpPr>
          <p:cNvPr id="23556" name="Rectangle 3"/>
          <p:cNvSpPr>
            <a:spLocks noGrp="1" noChangeArrowheads="1"/>
          </p:cNvSpPr>
          <p:nvPr>
            <p:ph type="title"/>
          </p:nvPr>
        </p:nvSpPr>
        <p:spPr>
          <a:xfrm>
            <a:off x="275648" y="-89296"/>
            <a:ext cx="5703888" cy="847725"/>
          </a:xfrm>
        </p:spPr>
        <p:txBody>
          <a:bodyPr>
            <a:normAutofit fontScale="90000"/>
          </a:bodyPr>
          <a:lstStyle/>
          <a:p>
            <a:pPr eaLnBrk="1" hangingPunct="1"/>
            <a:r>
              <a:rPr lang="en-GB" dirty="0" err="1" smtClean="0">
                <a:ea typeface="ＭＳ Ｐゴシック" pitchFamily="34" charset="-128"/>
              </a:rPr>
              <a:t>Werkingsmechanisme</a:t>
            </a:r>
            <a:r>
              <a:rPr lang="en-GB" dirty="0" smtClean="0">
                <a:ea typeface="ＭＳ Ｐゴシック" pitchFamily="34" charset="-128"/>
              </a:rPr>
              <a:t> SGLT2 remmers</a:t>
            </a:r>
            <a:endParaRPr lang="en-GB" dirty="0">
              <a:ea typeface="ＭＳ Ｐゴシック" pitchFamily="34" charset="-128"/>
            </a:endParaRPr>
          </a:p>
        </p:txBody>
      </p:sp>
      <p:sp>
        <p:nvSpPr>
          <p:cNvPr id="23557" name="Rectangle 5"/>
          <p:cNvSpPr>
            <a:spLocks noChangeArrowheads="1"/>
          </p:cNvSpPr>
          <p:nvPr/>
        </p:nvSpPr>
        <p:spPr bwMode="auto">
          <a:xfrm>
            <a:off x="3724276" y="2238376"/>
            <a:ext cx="1739900" cy="233363"/>
          </a:xfrm>
          <a:prstGeom prst="rect">
            <a:avLst/>
          </a:prstGeom>
          <a:noFill/>
          <a:ln w="9525">
            <a:noFill/>
            <a:miter lim="800000"/>
            <a:headEnd/>
            <a:tailEnd/>
          </a:ln>
        </p:spPr>
        <p:txBody>
          <a:bodyPr anchor="ctr"/>
          <a:lstStyle/>
          <a:p>
            <a:pPr algn="ctr"/>
            <a:r>
              <a:rPr lang="en-US" dirty="0" err="1"/>
              <a:t>Proximale</a:t>
            </a:r>
            <a:r>
              <a:rPr lang="en-US" dirty="0"/>
              <a:t> </a:t>
            </a:r>
            <a:r>
              <a:rPr lang="en-US" dirty="0" err="1"/>
              <a:t>tubulus</a:t>
            </a:r>
            <a:endParaRPr lang="en-US" dirty="0"/>
          </a:p>
        </p:txBody>
      </p:sp>
      <p:sp>
        <p:nvSpPr>
          <p:cNvPr id="23558" name="Rectangle 6"/>
          <p:cNvSpPr>
            <a:spLocks noChangeArrowheads="1"/>
          </p:cNvSpPr>
          <p:nvPr/>
        </p:nvSpPr>
        <p:spPr bwMode="invGray">
          <a:xfrm>
            <a:off x="3695702" y="2943225"/>
            <a:ext cx="804863" cy="448866"/>
          </a:xfrm>
          <a:prstGeom prst="rect">
            <a:avLst/>
          </a:prstGeom>
          <a:solidFill>
            <a:schemeClr val="accent1"/>
          </a:solidFill>
          <a:ln w="9525">
            <a:noFill/>
            <a:miter lim="800000"/>
            <a:headEnd/>
            <a:tailEnd/>
          </a:ln>
        </p:spPr>
        <p:txBody>
          <a:bodyPr lIns="18000" tIns="10800" rIns="18000" bIns="10800" anchor="ctr"/>
          <a:lstStyle/>
          <a:p>
            <a:pPr algn="ctr"/>
            <a:r>
              <a:rPr lang="en-US" sz="1800">
                <a:ea typeface="Arial Unicode MS" pitchFamily="34" charset="-128"/>
                <a:cs typeface="Arial Unicode MS" pitchFamily="34" charset="-128"/>
              </a:rPr>
              <a:t/>
            </a:r>
            <a:br>
              <a:rPr lang="en-US" sz="1800">
                <a:ea typeface="Arial Unicode MS" pitchFamily="34" charset="-128"/>
                <a:cs typeface="Arial Unicode MS" pitchFamily="34" charset="-128"/>
              </a:rPr>
            </a:br>
            <a:r>
              <a:rPr lang="en-US" sz="1800">
                <a:ea typeface="Arial Unicode MS" pitchFamily="34" charset="-128"/>
                <a:cs typeface="Arial Unicode MS" pitchFamily="34" charset="-128"/>
              </a:rPr>
              <a:t>SGLT2</a:t>
            </a:r>
          </a:p>
        </p:txBody>
      </p:sp>
      <p:sp>
        <p:nvSpPr>
          <p:cNvPr id="23559" name="Text Box 7"/>
          <p:cNvSpPr txBox="1">
            <a:spLocks noChangeArrowheads="1"/>
          </p:cNvSpPr>
          <p:nvPr/>
        </p:nvSpPr>
        <p:spPr bwMode="auto">
          <a:xfrm>
            <a:off x="4589465" y="3180160"/>
            <a:ext cx="441325" cy="175699"/>
          </a:xfrm>
          <a:prstGeom prst="rect">
            <a:avLst/>
          </a:prstGeom>
          <a:solidFill>
            <a:srgbClr val="00CCFF"/>
          </a:solidFill>
          <a:ln w="9525">
            <a:noFill/>
            <a:miter lim="800000"/>
            <a:headEnd/>
            <a:tailEnd/>
          </a:ln>
        </p:spPr>
        <p:txBody>
          <a:bodyPr lIns="18000" tIns="10800" rIns="18000" bIns="10800">
            <a:spAutoFit/>
          </a:bodyPr>
          <a:lstStyle/>
          <a:p>
            <a:pPr>
              <a:spcBef>
                <a:spcPct val="50000"/>
              </a:spcBef>
            </a:pPr>
            <a:r>
              <a:rPr lang="en-GB" sz="1000"/>
              <a:t>SGLT1</a:t>
            </a:r>
          </a:p>
        </p:txBody>
      </p:sp>
      <p:pic>
        <p:nvPicPr>
          <p:cNvPr id="23560" name="Picture 8" descr="Glomerulus"/>
          <p:cNvPicPr>
            <a:picLocks noChangeAspect="1" noChangeArrowheads="1"/>
          </p:cNvPicPr>
          <p:nvPr/>
        </p:nvPicPr>
        <p:blipFill>
          <a:blip r:embed="rId3" cstate="print"/>
          <a:srcRect/>
          <a:stretch>
            <a:fillRect/>
          </a:stretch>
        </p:blipFill>
        <p:spPr bwMode="auto">
          <a:xfrm>
            <a:off x="1944688" y="2446735"/>
            <a:ext cx="1606550" cy="1176338"/>
          </a:xfrm>
          <a:prstGeom prst="rect">
            <a:avLst/>
          </a:prstGeom>
          <a:noFill/>
          <a:ln w="9525">
            <a:noFill/>
            <a:miter lim="800000"/>
            <a:headEnd/>
            <a:tailEnd/>
          </a:ln>
        </p:spPr>
      </p:pic>
      <p:sp>
        <p:nvSpPr>
          <p:cNvPr id="23561" name="Freeform 9"/>
          <p:cNvSpPr>
            <a:spLocks/>
          </p:cNvSpPr>
          <p:nvPr/>
        </p:nvSpPr>
        <p:spPr bwMode="auto">
          <a:xfrm>
            <a:off x="3490914" y="2421732"/>
            <a:ext cx="4121150" cy="2377679"/>
          </a:xfrm>
          <a:custGeom>
            <a:avLst/>
            <a:gdLst>
              <a:gd name="T0" fmla="*/ 2147483647 w 2596"/>
              <a:gd name="T1" fmla="*/ 2147483647 h 1997"/>
              <a:gd name="T2" fmla="*/ 2147483647 w 2596"/>
              <a:gd name="T3" fmla="*/ 2147483647 h 1997"/>
              <a:gd name="T4" fmla="*/ 2147483647 w 2596"/>
              <a:gd name="T5" fmla="*/ 2147483647 h 1997"/>
              <a:gd name="T6" fmla="*/ 2147483647 w 2596"/>
              <a:gd name="T7" fmla="*/ 2147483647 h 1997"/>
              <a:gd name="T8" fmla="*/ 2147483647 w 2596"/>
              <a:gd name="T9" fmla="*/ 2147483647 h 1997"/>
              <a:gd name="T10" fmla="*/ 2147483647 w 2596"/>
              <a:gd name="T11" fmla="*/ 2147483647 h 1997"/>
              <a:gd name="T12" fmla="*/ 2147483647 w 2596"/>
              <a:gd name="T13" fmla="*/ 2147483647 h 1997"/>
              <a:gd name="T14" fmla="*/ 2147483647 w 2596"/>
              <a:gd name="T15" fmla="*/ 2147483647 h 1997"/>
              <a:gd name="T16" fmla="*/ 2147483647 w 2596"/>
              <a:gd name="T17" fmla="*/ 2147483647 h 1997"/>
              <a:gd name="T18" fmla="*/ 2147483647 w 2596"/>
              <a:gd name="T19" fmla="*/ 2147483647 h 1997"/>
              <a:gd name="T20" fmla="*/ 2147483647 w 2596"/>
              <a:gd name="T21" fmla="*/ 2147483647 h 1997"/>
              <a:gd name="T22" fmla="*/ 2147483647 w 2596"/>
              <a:gd name="T23" fmla="*/ 2147483647 h 1997"/>
              <a:gd name="T24" fmla="*/ 2147483647 w 2596"/>
              <a:gd name="T25" fmla="*/ 2147483647 h 1997"/>
              <a:gd name="T26" fmla="*/ 2147483647 w 2596"/>
              <a:gd name="T27" fmla="*/ 2147483647 h 1997"/>
              <a:gd name="T28" fmla="*/ 2147483647 w 2596"/>
              <a:gd name="T29" fmla="*/ 2147483647 h 1997"/>
              <a:gd name="T30" fmla="*/ 2147483647 w 2596"/>
              <a:gd name="T31" fmla="*/ 2147483647 h 1997"/>
              <a:gd name="T32" fmla="*/ 2147483647 w 2596"/>
              <a:gd name="T33" fmla="*/ 2147483647 h 1997"/>
              <a:gd name="T34" fmla="*/ 2147483647 w 2596"/>
              <a:gd name="T35" fmla="*/ 2147483647 h 1997"/>
              <a:gd name="T36" fmla="*/ 2147483647 w 2596"/>
              <a:gd name="T37" fmla="*/ 2147483647 h 1997"/>
              <a:gd name="T38" fmla="*/ 2147483647 w 2596"/>
              <a:gd name="T39" fmla="*/ 2147483647 h 1997"/>
              <a:gd name="T40" fmla="*/ 2147483647 w 2596"/>
              <a:gd name="T41" fmla="*/ 2147483647 h 1997"/>
              <a:gd name="T42" fmla="*/ 2147483647 w 2596"/>
              <a:gd name="T43" fmla="*/ 2147483647 h 1997"/>
              <a:gd name="T44" fmla="*/ 2147483647 w 2596"/>
              <a:gd name="T45" fmla="*/ 2147483647 h 1997"/>
              <a:gd name="T46" fmla="*/ 2147483647 w 2596"/>
              <a:gd name="T47" fmla="*/ 2147483647 h 1997"/>
              <a:gd name="T48" fmla="*/ 2147483647 w 2596"/>
              <a:gd name="T49" fmla="*/ 2147483647 h 1997"/>
              <a:gd name="T50" fmla="*/ 2147483647 w 2596"/>
              <a:gd name="T51" fmla="*/ 2147483647 h 1997"/>
              <a:gd name="T52" fmla="*/ 2147483647 w 2596"/>
              <a:gd name="T53" fmla="*/ 2147483647 h 1997"/>
              <a:gd name="T54" fmla="*/ 2147483647 w 2596"/>
              <a:gd name="T55" fmla="*/ 2147483647 h 1997"/>
              <a:gd name="T56" fmla="*/ 2147483647 w 2596"/>
              <a:gd name="T57" fmla="*/ 2147483647 h 1997"/>
              <a:gd name="T58" fmla="*/ 2147483647 w 2596"/>
              <a:gd name="T59" fmla="*/ 2147483647 h 1997"/>
              <a:gd name="T60" fmla="*/ 2147483647 w 2596"/>
              <a:gd name="T61" fmla="*/ 2147483647 h 1997"/>
              <a:gd name="T62" fmla="*/ 2147483647 w 2596"/>
              <a:gd name="T63" fmla="*/ 2147483647 h 1997"/>
              <a:gd name="T64" fmla="*/ 2147483647 w 2596"/>
              <a:gd name="T65" fmla="*/ 2147483647 h 1997"/>
              <a:gd name="T66" fmla="*/ 0 w 2596"/>
              <a:gd name="T67" fmla="*/ 2147483647 h 19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96"/>
              <a:gd name="T103" fmla="*/ 0 h 1997"/>
              <a:gd name="T104" fmla="*/ 2596 w 2596"/>
              <a:gd name="T105" fmla="*/ 1997 h 19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96" h="1997">
                <a:moveTo>
                  <a:pt x="2" y="426"/>
                </a:moveTo>
                <a:cubicBezTo>
                  <a:pt x="7" y="427"/>
                  <a:pt x="17" y="431"/>
                  <a:pt x="30" y="432"/>
                </a:cubicBezTo>
                <a:cubicBezTo>
                  <a:pt x="43" y="433"/>
                  <a:pt x="56" y="435"/>
                  <a:pt x="80" y="434"/>
                </a:cubicBezTo>
                <a:cubicBezTo>
                  <a:pt x="104" y="433"/>
                  <a:pt x="135" y="438"/>
                  <a:pt x="177" y="423"/>
                </a:cubicBezTo>
                <a:cubicBezTo>
                  <a:pt x="219" y="408"/>
                  <a:pt x="281" y="342"/>
                  <a:pt x="333" y="343"/>
                </a:cubicBezTo>
                <a:cubicBezTo>
                  <a:pt x="385" y="344"/>
                  <a:pt x="439" y="427"/>
                  <a:pt x="492" y="427"/>
                </a:cubicBezTo>
                <a:cubicBezTo>
                  <a:pt x="543" y="427"/>
                  <a:pt x="596" y="343"/>
                  <a:pt x="649" y="343"/>
                </a:cubicBezTo>
                <a:cubicBezTo>
                  <a:pt x="701" y="343"/>
                  <a:pt x="756" y="427"/>
                  <a:pt x="809" y="427"/>
                </a:cubicBezTo>
                <a:cubicBezTo>
                  <a:pt x="862" y="427"/>
                  <a:pt x="925" y="330"/>
                  <a:pt x="966" y="343"/>
                </a:cubicBezTo>
                <a:cubicBezTo>
                  <a:pt x="1008" y="356"/>
                  <a:pt x="1039" y="436"/>
                  <a:pt x="1056" y="502"/>
                </a:cubicBezTo>
                <a:cubicBezTo>
                  <a:pt x="1073" y="568"/>
                  <a:pt x="1071" y="686"/>
                  <a:pt x="1069" y="738"/>
                </a:cubicBezTo>
                <a:cubicBezTo>
                  <a:pt x="1067" y="790"/>
                  <a:pt x="1050" y="772"/>
                  <a:pt x="1045" y="814"/>
                </a:cubicBezTo>
                <a:cubicBezTo>
                  <a:pt x="1040" y="856"/>
                  <a:pt x="1042" y="905"/>
                  <a:pt x="1041" y="990"/>
                </a:cubicBezTo>
                <a:cubicBezTo>
                  <a:pt x="1040" y="1075"/>
                  <a:pt x="1038" y="1201"/>
                  <a:pt x="1041" y="1326"/>
                </a:cubicBezTo>
                <a:cubicBezTo>
                  <a:pt x="1044" y="1451"/>
                  <a:pt x="1046" y="1643"/>
                  <a:pt x="1057" y="1738"/>
                </a:cubicBezTo>
                <a:cubicBezTo>
                  <a:pt x="1068" y="1833"/>
                  <a:pt x="1078" y="1863"/>
                  <a:pt x="1109" y="1898"/>
                </a:cubicBezTo>
                <a:cubicBezTo>
                  <a:pt x="1140" y="1933"/>
                  <a:pt x="1200" y="1946"/>
                  <a:pt x="1245" y="1946"/>
                </a:cubicBezTo>
                <a:cubicBezTo>
                  <a:pt x="1290" y="1946"/>
                  <a:pt x="1342" y="1933"/>
                  <a:pt x="1377" y="1898"/>
                </a:cubicBezTo>
                <a:cubicBezTo>
                  <a:pt x="1412" y="1863"/>
                  <a:pt x="1436" y="1829"/>
                  <a:pt x="1453" y="1734"/>
                </a:cubicBezTo>
                <a:cubicBezTo>
                  <a:pt x="1470" y="1639"/>
                  <a:pt x="1472" y="1457"/>
                  <a:pt x="1477" y="1330"/>
                </a:cubicBezTo>
                <a:cubicBezTo>
                  <a:pt x="1482" y="1203"/>
                  <a:pt x="1480" y="1056"/>
                  <a:pt x="1481" y="970"/>
                </a:cubicBezTo>
                <a:cubicBezTo>
                  <a:pt x="1482" y="884"/>
                  <a:pt x="1486" y="855"/>
                  <a:pt x="1481" y="814"/>
                </a:cubicBezTo>
                <a:cubicBezTo>
                  <a:pt x="1476" y="773"/>
                  <a:pt x="1453" y="779"/>
                  <a:pt x="1453" y="726"/>
                </a:cubicBezTo>
                <a:cubicBezTo>
                  <a:pt x="1453" y="673"/>
                  <a:pt x="1459" y="558"/>
                  <a:pt x="1484" y="495"/>
                </a:cubicBezTo>
                <a:cubicBezTo>
                  <a:pt x="1509" y="432"/>
                  <a:pt x="1556" y="357"/>
                  <a:pt x="1604" y="346"/>
                </a:cubicBezTo>
                <a:cubicBezTo>
                  <a:pt x="1651" y="336"/>
                  <a:pt x="1714" y="433"/>
                  <a:pt x="1769" y="432"/>
                </a:cubicBezTo>
                <a:cubicBezTo>
                  <a:pt x="1823" y="431"/>
                  <a:pt x="1880" y="340"/>
                  <a:pt x="1933" y="340"/>
                </a:cubicBezTo>
                <a:cubicBezTo>
                  <a:pt x="1986" y="340"/>
                  <a:pt x="2038" y="428"/>
                  <a:pt x="2088" y="429"/>
                </a:cubicBezTo>
                <a:cubicBezTo>
                  <a:pt x="2139" y="430"/>
                  <a:pt x="2187" y="345"/>
                  <a:pt x="2237" y="343"/>
                </a:cubicBezTo>
                <a:cubicBezTo>
                  <a:pt x="2288" y="341"/>
                  <a:pt x="2355" y="411"/>
                  <a:pt x="2392" y="419"/>
                </a:cubicBezTo>
                <a:cubicBezTo>
                  <a:pt x="2429" y="428"/>
                  <a:pt x="2449" y="453"/>
                  <a:pt x="2462" y="397"/>
                </a:cubicBezTo>
                <a:cubicBezTo>
                  <a:pt x="2475" y="341"/>
                  <a:pt x="2458" y="143"/>
                  <a:pt x="2468" y="80"/>
                </a:cubicBezTo>
                <a:cubicBezTo>
                  <a:pt x="2479" y="18"/>
                  <a:pt x="2506" y="20"/>
                  <a:pt x="2525" y="20"/>
                </a:cubicBezTo>
                <a:cubicBezTo>
                  <a:pt x="2544" y="20"/>
                  <a:pt x="2575" y="0"/>
                  <a:pt x="2585" y="77"/>
                </a:cubicBezTo>
                <a:cubicBezTo>
                  <a:pt x="2596" y="154"/>
                  <a:pt x="2588" y="166"/>
                  <a:pt x="2589" y="486"/>
                </a:cubicBezTo>
                <a:cubicBezTo>
                  <a:pt x="2590" y="806"/>
                  <a:pt x="2591" y="1682"/>
                  <a:pt x="2592" y="1997"/>
                </a:cubicBezTo>
                <a:cubicBezTo>
                  <a:pt x="2592" y="1997"/>
                  <a:pt x="2465" y="1997"/>
                  <a:pt x="2465" y="1997"/>
                </a:cubicBezTo>
                <a:cubicBezTo>
                  <a:pt x="2465" y="1882"/>
                  <a:pt x="2466" y="1521"/>
                  <a:pt x="2465" y="1306"/>
                </a:cubicBezTo>
                <a:cubicBezTo>
                  <a:pt x="2464" y="1092"/>
                  <a:pt x="2470" y="828"/>
                  <a:pt x="2459" y="711"/>
                </a:cubicBezTo>
                <a:cubicBezTo>
                  <a:pt x="2447" y="593"/>
                  <a:pt x="2431" y="632"/>
                  <a:pt x="2395" y="603"/>
                </a:cubicBezTo>
                <a:cubicBezTo>
                  <a:pt x="2360" y="573"/>
                  <a:pt x="2294" y="527"/>
                  <a:pt x="2243" y="530"/>
                </a:cubicBezTo>
                <a:cubicBezTo>
                  <a:pt x="2193" y="533"/>
                  <a:pt x="2141" y="619"/>
                  <a:pt x="2092" y="619"/>
                </a:cubicBezTo>
                <a:cubicBezTo>
                  <a:pt x="2042" y="619"/>
                  <a:pt x="1994" y="526"/>
                  <a:pt x="1943" y="527"/>
                </a:cubicBezTo>
                <a:cubicBezTo>
                  <a:pt x="1891" y="528"/>
                  <a:pt x="1833" y="624"/>
                  <a:pt x="1781" y="625"/>
                </a:cubicBezTo>
                <a:cubicBezTo>
                  <a:pt x="1730" y="626"/>
                  <a:pt x="1664" y="539"/>
                  <a:pt x="1629" y="536"/>
                </a:cubicBezTo>
                <a:cubicBezTo>
                  <a:pt x="1594" y="534"/>
                  <a:pt x="1581" y="577"/>
                  <a:pt x="1569" y="609"/>
                </a:cubicBezTo>
                <a:cubicBezTo>
                  <a:pt x="1557" y="641"/>
                  <a:pt x="1563" y="692"/>
                  <a:pt x="1557" y="726"/>
                </a:cubicBezTo>
                <a:cubicBezTo>
                  <a:pt x="1551" y="760"/>
                  <a:pt x="1538" y="773"/>
                  <a:pt x="1533" y="814"/>
                </a:cubicBezTo>
                <a:cubicBezTo>
                  <a:pt x="1528" y="855"/>
                  <a:pt x="1532" y="877"/>
                  <a:pt x="1529" y="974"/>
                </a:cubicBezTo>
                <a:cubicBezTo>
                  <a:pt x="1526" y="1071"/>
                  <a:pt x="1524" y="1261"/>
                  <a:pt x="1517" y="1394"/>
                </a:cubicBezTo>
                <a:cubicBezTo>
                  <a:pt x="1510" y="1527"/>
                  <a:pt x="1508" y="1684"/>
                  <a:pt x="1489" y="1774"/>
                </a:cubicBezTo>
                <a:cubicBezTo>
                  <a:pt x="1470" y="1864"/>
                  <a:pt x="1442" y="1898"/>
                  <a:pt x="1401" y="1934"/>
                </a:cubicBezTo>
                <a:cubicBezTo>
                  <a:pt x="1360" y="1970"/>
                  <a:pt x="1292" y="1985"/>
                  <a:pt x="1245" y="1990"/>
                </a:cubicBezTo>
                <a:cubicBezTo>
                  <a:pt x="1198" y="1995"/>
                  <a:pt x="1154" y="1979"/>
                  <a:pt x="1121" y="1962"/>
                </a:cubicBezTo>
                <a:cubicBezTo>
                  <a:pt x="1088" y="1945"/>
                  <a:pt x="1064" y="1927"/>
                  <a:pt x="1045" y="1890"/>
                </a:cubicBezTo>
                <a:cubicBezTo>
                  <a:pt x="1026" y="1853"/>
                  <a:pt x="1018" y="1837"/>
                  <a:pt x="1009" y="1742"/>
                </a:cubicBezTo>
                <a:cubicBezTo>
                  <a:pt x="1000" y="1647"/>
                  <a:pt x="996" y="1447"/>
                  <a:pt x="993" y="1322"/>
                </a:cubicBezTo>
                <a:cubicBezTo>
                  <a:pt x="990" y="1197"/>
                  <a:pt x="989" y="1074"/>
                  <a:pt x="989" y="990"/>
                </a:cubicBezTo>
                <a:cubicBezTo>
                  <a:pt x="989" y="906"/>
                  <a:pt x="997" y="860"/>
                  <a:pt x="993" y="818"/>
                </a:cubicBezTo>
                <a:cubicBezTo>
                  <a:pt x="989" y="776"/>
                  <a:pt x="972" y="780"/>
                  <a:pt x="965" y="738"/>
                </a:cubicBezTo>
                <a:cubicBezTo>
                  <a:pt x="958" y="696"/>
                  <a:pt x="975" y="586"/>
                  <a:pt x="952" y="565"/>
                </a:cubicBezTo>
                <a:cubicBezTo>
                  <a:pt x="929" y="544"/>
                  <a:pt x="874" y="619"/>
                  <a:pt x="825" y="612"/>
                </a:cubicBezTo>
                <a:cubicBezTo>
                  <a:pt x="776" y="606"/>
                  <a:pt x="712" y="527"/>
                  <a:pt x="657" y="527"/>
                </a:cubicBezTo>
                <a:cubicBezTo>
                  <a:pt x="602" y="527"/>
                  <a:pt x="550" y="616"/>
                  <a:pt x="496" y="616"/>
                </a:cubicBezTo>
                <a:cubicBezTo>
                  <a:pt x="442" y="616"/>
                  <a:pt x="388" y="530"/>
                  <a:pt x="334" y="530"/>
                </a:cubicBezTo>
                <a:cubicBezTo>
                  <a:pt x="280" y="530"/>
                  <a:pt x="221" y="602"/>
                  <a:pt x="170" y="616"/>
                </a:cubicBezTo>
                <a:cubicBezTo>
                  <a:pt x="119" y="630"/>
                  <a:pt x="58" y="616"/>
                  <a:pt x="30" y="617"/>
                </a:cubicBezTo>
                <a:cubicBezTo>
                  <a:pt x="2" y="618"/>
                  <a:pt x="6" y="620"/>
                  <a:pt x="0" y="621"/>
                </a:cubicBezTo>
              </a:path>
            </a:pathLst>
          </a:custGeom>
          <a:gradFill rotWithShape="1">
            <a:gsLst>
              <a:gs pos="0">
                <a:srgbClr val="ECCC75"/>
              </a:gs>
              <a:gs pos="100000">
                <a:srgbClr val="EFD388"/>
              </a:gs>
            </a:gsLst>
            <a:lin ang="0" scaled="1"/>
          </a:gradFill>
          <a:ln w="9525">
            <a:solidFill>
              <a:schemeClr val="tx1"/>
            </a:solidFill>
            <a:round/>
            <a:headEnd/>
            <a:tailEnd/>
          </a:ln>
        </p:spPr>
        <p:txBody>
          <a:bodyPr/>
          <a:lstStyle/>
          <a:p>
            <a:endParaRPr lang="en-US" sz="1800"/>
          </a:p>
        </p:txBody>
      </p:sp>
      <p:sp>
        <p:nvSpPr>
          <p:cNvPr id="23562" name="Rectangle 11"/>
          <p:cNvSpPr>
            <a:spLocks noChangeArrowheads="1"/>
          </p:cNvSpPr>
          <p:nvPr/>
        </p:nvSpPr>
        <p:spPr bwMode="auto">
          <a:xfrm rot="5400000">
            <a:off x="7440019" y="2342556"/>
            <a:ext cx="120253" cy="280988"/>
          </a:xfrm>
          <a:prstGeom prst="rect">
            <a:avLst/>
          </a:prstGeom>
          <a:solidFill>
            <a:schemeClr val="bg1"/>
          </a:solidFill>
          <a:ln w="9525">
            <a:noFill/>
            <a:miter lim="800000"/>
            <a:headEnd/>
            <a:tailEnd/>
          </a:ln>
        </p:spPr>
        <p:txBody>
          <a:bodyPr wrap="none" anchor="ctr"/>
          <a:lstStyle/>
          <a:p>
            <a:endParaRPr lang="en-GB" sz="1800"/>
          </a:p>
        </p:txBody>
      </p:sp>
      <p:sp>
        <p:nvSpPr>
          <p:cNvPr id="23563" name="Text Box 12"/>
          <p:cNvSpPr txBox="1">
            <a:spLocks noChangeArrowheads="1"/>
          </p:cNvSpPr>
          <p:nvPr/>
        </p:nvSpPr>
        <p:spPr bwMode="auto">
          <a:xfrm>
            <a:off x="3990975" y="2681288"/>
            <a:ext cx="211138" cy="175699"/>
          </a:xfrm>
          <a:prstGeom prst="rect">
            <a:avLst/>
          </a:prstGeom>
          <a:noFill/>
          <a:ln w="9525">
            <a:noFill/>
            <a:miter lim="800000"/>
            <a:headEnd/>
            <a:tailEnd/>
          </a:ln>
        </p:spPr>
        <p:txBody>
          <a:bodyPr lIns="18000" tIns="10800" rIns="18000" bIns="10800">
            <a:spAutoFit/>
          </a:bodyPr>
          <a:lstStyle/>
          <a:p>
            <a:pPr>
              <a:spcBef>
                <a:spcPct val="50000"/>
              </a:spcBef>
            </a:pPr>
            <a:r>
              <a:rPr lang="en-GB" sz="1000"/>
              <a:t>S1</a:t>
            </a:r>
          </a:p>
        </p:txBody>
      </p:sp>
      <p:sp>
        <p:nvSpPr>
          <p:cNvPr id="23564" name="Text Box 13"/>
          <p:cNvSpPr txBox="1">
            <a:spLocks noChangeArrowheads="1"/>
          </p:cNvSpPr>
          <p:nvPr/>
        </p:nvSpPr>
        <p:spPr bwMode="auto">
          <a:xfrm>
            <a:off x="5205415" y="3174207"/>
            <a:ext cx="211137" cy="175699"/>
          </a:xfrm>
          <a:prstGeom prst="rect">
            <a:avLst/>
          </a:prstGeom>
          <a:noFill/>
          <a:ln w="9525">
            <a:noFill/>
            <a:miter lim="800000"/>
            <a:headEnd/>
            <a:tailEnd/>
          </a:ln>
        </p:spPr>
        <p:txBody>
          <a:bodyPr lIns="18000" tIns="10800" rIns="18000" bIns="10800">
            <a:spAutoFit/>
          </a:bodyPr>
          <a:lstStyle/>
          <a:p>
            <a:pPr>
              <a:spcBef>
                <a:spcPct val="50000"/>
              </a:spcBef>
            </a:pPr>
            <a:r>
              <a:rPr lang="en-GB" sz="1000"/>
              <a:t>S3</a:t>
            </a:r>
          </a:p>
        </p:txBody>
      </p:sp>
      <p:sp>
        <p:nvSpPr>
          <p:cNvPr id="23565" name="Rectangle 14"/>
          <p:cNvSpPr>
            <a:spLocks noChangeArrowheads="1"/>
          </p:cNvSpPr>
          <p:nvPr/>
        </p:nvSpPr>
        <p:spPr bwMode="auto">
          <a:xfrm>
            <a:off x="2060575" y="2238376"/>
            <a:ext cx="1739900" cy="233363"/>
          </a:xfrm>
          <a:prstGeom prst="rect">
            <a:avLst/>
          </a:prstGeom>
          <a:noFill/>
          <a:ln w="9525">
            <a:noFill/>
            <a:miter lim="800000"/>
            <a:headEnd/>
            <a:tailEnd/>
          </a:ln>
        </p:spPr>
        <p:txBody>
          <a:bodyPr anchor="ctr"/>
          <a:lstStyle/>
          <a:p>
            <a:pPr algn="ctr"/>
            <a:r>
              <a:rPr lang="en-US"/>
              <a:t>Glomerulus</a:t>
            </a:r>
          </a:p>
        </p:txBody>
      </p:sp>
      <p:sp>
        <p:nvSpPr>
          <p:cNvPr id="23566" name="Rectangle 15"/>
          <p:cNvSpPr>
            <a:spLocks noChangeArrowheads="1"/>
          </p:cNvSpPr>
          <p:nvPr/>
        </p:nvSpPr>
        <p:spPr bwMode="auto">
          <a:xfrm>
            <a:off x="5895975" y="2238376"/>
            <a:ext cx="1246188" cy="233363"/>
          </a:xfrm>
          <a:prstGeom prst="rect">
            <a:avLst/>
          </a:prstGeom>
          <a:noFill/>
          <a:ln w="9525">
            <a:noFill/>
            <a:miter lim="800000"/>
            <a:headEnd/>
            <a:tailEnd/>
          </a:ln>
        </p:spPr>
        <p:txBody>
          <a:bodyPr anchor="ctr"/>
          <a:lstStyle/>
          <a:p>
            <a:pPr algn="ctr"/>
            <a:r>
              <a:rPr lang="en-US" dirty="0" err="1"/>
              <a:t>Distale</a:t>
            </a:r>
            <a:r>
              <a:rPr lang="en-US" dirty="0"/>
              <a:t> </a:t>
            </a:r>
            <a:r>
              <a:rPr lang="en-US" dirty="0" err="1"/>
              <a:t>tubulus</a:t>
            </a:r>
            <a:endParaRPr lang="en-US" dirty="0"/>
          </a:p>
        </p:txBody>
      </p:sp>
      <p:sp>
        <p:nvSpPr>
          <p:cNvPr id="23567" name="Rectangle 16"/>
          <p:cNvSpPr>
            <a:spLocks noChangeArrowheads="1"/>
          </p:cNvSpPr>
          <p:nvPr/>
        </p:nvSpPr>
        <p:spPr bwMode="auto">
          <a:xfrm>
            <a:off x="3328989" y="4573192"/>
            <a:ext cx="1738312" cy="233363"/>
          </a:xfrm>
          <a:prstGeom prst="rect">
            <a:avLst/>
          </a:prstGeom>
          <a:noFill/>
          <a:ln w="9525">
            <a:noFill/>
            <a:miter lim="800000"/>
            <a:headEnd/>
            <a:tailEnd/>
          </a:ln>
        </p:spPr>
        <p:txBody>
          <a:bodyPr anchor="ctr"/>
          <a:lstStyle/>
          <a:p>
            <a:pPr algn="r"/>
            <a:r>
              <a:rPr lang="en-US" dirty="0"/>
              <a:t>Lis van Henle</a:t>
            </a:r>
          </a:p>
        </p:txBody>
      </p:sp>
      <p:sp>
        <p:nvSpPr>
          <p:cNvPr id="23568" name="Rectangle 17"/>
          <p:cNvSpPr>
            <a:spLocks noChangeArrowheads="1"/>
          </p:cNvSpPr>
          <p:nvPr/>
        </p:nvSpPr>
        <p:spPr bwMode="auto">
          <a:xfrm>
            <a:off x="7123113" y="2238376"/>
            <a:ext cx="1401762" cy="233363"/>
          </a:xfrm>
          <a:prstGeom prst="rect">
            <a:avLst/>
          </a:prstGeom>
          <a:noFill/>
          <a:ln w="9525">
            <a:noFill/>
            <a:miter lim="800000"/>
            <a:headEnd/>
            <a:tailEnd/>
          </a:ln>
        </p:spPr>
        <p:txBody>
          <a:bodyPr anchor="ctr"/>
          <a:lstStyle/>
          <a:p>
            <a:r>
              <a:rPr lang="en-US" dirty="0" err="1"/>
              <a:t>Verzamelbuis</a:t>
            </a:r>
            <a:endParaRPr lang="en-US" dirty="0"/>
          </a:p>
        </p:txBody>
      </p:sp>
      <p:sp>
        <p:nvSpPr>
          <p:cNvPr id="23569" name="AutoShape 18"/>
          <p:cNvSpPr>
            <a:spLocks noChangeArrowheads="1"/>
          </p:cNvSpPr>
          <p:nvPr/>
        </p:nvSpPr>
        <p:spPr bwMode="auto">
          <a:xfrm>
            <a:off x="636588" y="2624139"/>
            <a:ext cx="1338262" cy="816769"/>
          </a:xfrm>
          <a:prstGeom prst="rightArrow">
            <a:avLst>
              <a:gd name="adj1" fmla="val 50000"/>
              <a:gd name="adj2" fmla="val 30722"/>
            </a:avLst>
          </a:prstGeom>
          <a:solidFill>
            <a:srgbClr val="ECCC75"/>
          </a:solidFill>
          <a:ln w="3175">
            <a:solidFill>
              <a:schemeClr val="tx1"/>
            </a:solidFill>
            <a:miter lim="800000"/>
            <a:headEnd/>
            <a:tailEnd/>
          </a:ln>
        </p:spPr>
        <p:txBody>
          <a:bodyPr wrap="none" anchor="ctr"/>
          <a:lstStyle/>
          <a:p>
            <a:pPr algn="ctr"/>
            <a:r>
              <a:rPr lang="en-GB" sz="1600" dirty="0"/>
              <a:t>Glucose</a:t>
            </a:r>
          </a:p>
          <a:p>
            <a:pPr algn="ctr"/>
            <a:r>
              <a:rPr lang="en-GB" sz="1600" dirty="0" err="1"/>
              <a:t>filtratie</a:t>
            </a:r>
            <a:endParaRPr lang="en-GB" sz="1600" dirty="0"/>
          </a:p>
        </p:txBody>
      </p:sp>
      <p:sp>
        <p:nvSpPr>
          <p:cNvPr id="23570" name="AutoShape 20"/>
          <p:cNvSpPr>
            <a:spLocks noChangeArrowheads="1"/>
          </p:cNvSpPr>
          <p:nvPr/>
        </p:nvSpPr>
        <p:spPr bwMode="auto">
          <a:xfrm>
            <a:off x="663577" y="3549255"/>
            <a:ext cx="2112963" cy="877490"/>
          </a:xfrm>
          <a:prstGeom prst="leftArrow">
            <a:avLst>
              <a:gd name="adj1" fmla="val 49861"/>
              <a:gd name="adj2" fmla="val 37666"/>
            </a:avLst>
          </a:prstGeom>
          <a:solidFill>
            <a:srgbClr val="FCF7E8"/>
          </a:solidFill>
          <a:ln w="3175">
            <a:solidFill>
              <a:schemeClr val="tx1"/>
            </a:solidFill>
            <a:miter lim="800000"/>
            <a:headEnd/>
            <a:tailEnd/>
          </a:ln>
        </p:spPr>
        <p:txBody>
          <a:bodyPr wrap="none" anchor="ctr"/>
          <a:lstStyle/>
          <a:p>
            <a:pPr algn="ctr"/>
            <a:r>
              <a:rPr lang="en-GB" sz="1600" dirty="0" err="1"/>
              <a:t>Verminderde</a:t>
            </a:r>
            <a:r>
              <a:rPr lang="en-GB" sz="1600" dirty="0"/>
              <a:t> glucose</a:t>
            </a:r>
          </a:p>
          <a:p>
            <a:pPr algn="ctr"/>
            <a:r>
              <a:rPr lang="en-GB" sz="1600" dirty="0" err="1"/>
              <a:t>reabsorptie</a:t>
            </a:r>
            <a:endParaRPr lang="en-GB" sz="1600" dirty="0"/>
          </a:p>
        </p:txBody>
      </p:sp>
      <p:sp>
        <p:nvSpPr>
          <p:cNvPr id="23571" name="Rectangle 22"/>
          <p:cNvSpPr>
            <a:spLocks noChangeArrowheads="1"/>
          </p:cNvSpPr>
          <p:nvPr/>
        </p:nvSpPr>
        <p:spPr bwMode="auto">
          <a:xfrm>
            <a:off x="6965952" y="4036220"/>
            <a:ext cx="1044575" cy="813197"/>
          </a:xfrm>
          <a:prstGeom prst="rect">
            <a:avLst/>
          </a:prstGeom>
          <a:solidFill>
            <a:schemeClr val="bg1"/>
          </a:solidFill>
          <a:ln w="9525">
            <a:noFill/>
            <a:miter lim="800000"/>
            <a:headEnd/>
            <a:tailEnd/>
          </a:ln>
        </p:spPr>
        <p:txBody>
          <a:bodyPr wrap="none" anchor="ctr"/>
          <a:lstStyle/>
          <a:p>
            <a:endParaRPr lang="en-GB" sz="1800"/>
          </a:p>
        </p:txBody>
      </p:sp>
      <p:sp>
        <p:nvSpPr>
          <p:cNvPr id="23572" name="AutoShape 24"/>
          <p:cNvSpPr>
            <a:spLocks noChangeArrowheads="1"/>
          </p:cNvSpPr>
          <p:nvPr/>
        </p:nvSpPr>
        <p:spPr bwMode="auto">
          <a:xfrm>
            <a:off x="6446840" y="4110039"/>
            <a:ext cx="2098675" cy="727472"/>
          </a:xfrm>
          <a:prstGeom prst="downArrow">
            <a:avLst>
              <a:gd name="adj1" fmla="val 51037"/>
              <a:gd name="adj2" fmla="val 38171"/>
            </a:avLst>
          </a:prstGeom>
          <a:solidFill>
            <a:srgbClr val="F0D894"/>
          </a:solidFill>
          <a:ln w="3175">
            <a:solidFill>
              <a:schemeClr val="tx1"/>
            </a:solidFill>
            <a:miter lim="800000"/>
            <a:headEnd/>
            <a:tailEnd/>
          </a:ln>
        </p:spPr>
        <p:txBody>
          <a:bodyPr wrap="none" anchor="ctr"/>
          <a:lstStyle/>
          <a:p>
            <a:pPr algn="ctr"/>
            <a:r>
              <a:rPr lang="en-GB" sz="1600" dirty="0" err="1"/>
              <a:t>Verhoogde</a:t>
            </a:r>
            <a:endParaRPr lang="en-GB" sz="1600" dirty="0"/>
          </a:p>
          <a:p>
            <a:pPr algn="ctr"/>
            <a:r>
              <a:rPr lang="en-GB" sz="1600" dirty="0"/>
              <a:t>glucose</a:t>
            </a:r>
          </a:p>
          <a:p>
            <a:pPr algn="ctr"/>
            <a:r>
              <a:rPr lang="en-GB" sz="1600" dirty="0" err="1"/>
              <a:t>excretie</a:t>
            </a:r>
            <a:endParaRPr lang="en-GB" sz="1600" dirty="0"/>
          </a:p>
        </p:txBody>
      </p:sp>
      <p:sp>
        <p:nvSpPr>
          <p:cNvPr id="23573" name="Text Box 25"/>
          <p:cNvSpPr txBox="1">
            <a:spLocks noChangeArrowheads="1"/>
          </p:cNvSpPr>
          <p:nvPr/>
        </p:nvSpPr>
        <p:spPr bwMode="auto">
          <a:xfrm>
            <a:off x="2852740" y="3669506"/>
            <a:ext cx="1952625" cy="369332"/>
          </a:xfrm>
          <a:prstGeom prst="rect">
            <a:avLst/>
          </a:prstGeom>
          <a:noFill/>
          <a:ln w="9525">
            <a:noFill/>
            <a:miter lim="800000"/>
            <a:headEnd/>
            <a:tailEnd/>
          </a:ln>
        </p:spPr>
        <p:txBody>
          <a:bodyPr>
            <a:spAutoFit/>
          </a:bodyPr>
          <a:lstStyle/>
          <a:p>
            <a:pPr>
              <a:spcBef>
                <a:spcPct val="50000"/>
              </a:spcBef>
            </a:pPr>
            <a:r>
              <a:rPr lang="en-GB" sz="1800" b="1" dirty="0">
                <a:solidFill>
                  <a:srgbClr val="FF3300"/>
                </a:solidFill>
              </a:rPr>
              <a:t>SGLT2 </a:t>
            </a:r>
            <a:r>
              <a:rPr lang="en-GB" sz="1800" b="1" dirty="0" err="1">
                <a:solidFill>
                  <a:srgbClr val="FF3300"/>
                </a:solidFill>
              </a:rPr>
              <a:t>remmer</a:t>
            </a:r>
            <a:endParaRPr lang="en-GB" sz="1800" b="1" dirty="0">
              <a:solidFill>
                <a:srgbClr val="FF3300"/>
              </a:solidFill>
            </a:endParaRPr>
          </a:p>
        </p:txBody>
      </p:sp>
      <p:sp>
        <p:nvSpPr>
          <p:cNvPr id="23574" name="Line 26"/>
          <p:cNvSpPr>
            <a:spLocks noChangeShapeType="1"/>
          </p:cNvSpPr>
          <p:nvPr/>
        </p:nvSpPr>
        <p:spPr bwMode="auto">
          <a:xfrm>
            <a:off x="4116388" y="3444479"/>
            <a:ext cx="0" cy="255984"/>
          </a:xfrm>
          <a:prstGeom prst="line">
            <a:avLst/>
          </a:prstGeom>
          <a:noFill/>
          <a:ln w="38100">
            <a:solidFill>
              <a:srgbClr val="FF3300"/>
            </a:solidFill>
            <a:prstDash val="sysDot"/>
            <a:round/>
            <a:headEnd/>
            <a:tailEnd/>
          </a:ln>
        </p:spPr>
        <p:txBody>
          <a:bodyPr/>
          <a:lstStyle/>
          <a:p>
            <a:endParaRPr lang="en-US" sz="1800"/>
          </a:p>
        </p:txBody>
      </p:sp>
      <p:sp>
        <p:nvSpPr>
          <p:cNvPr id="23575" name="Line 27"/>
          <p:cNvSpPr>
            <a:spLocks noChangeShapeType="1"/>
          </p:cNvSpPr>
          <p:nvPr/>
        </p:nvSpPr>
        <p:spPr bwMode="auto">
          <a:xfrm>
            <a:off x="4040189" y="3443288"/>
            <a:ext cx="157162" cy="0"/>
          </a:xfrm>
          <a:prstGeom prst="line">
            <a:avLst/>
          </a:prstGeom>
          <a:noFill/>
          <a:ln w="38100">
            <a:solidFill>
              <a:srgbClr val="FF3300"/>
            </a:solidFill>
            <a:round/>
            <a:headEnd/>
            <a:tailEnd/>
          </a:ln>
        </p:spPr>
        <p:txBody>
          <a:bodyPr/>
          <a:lstStyle/>
          <a:p>
            <a:endParaRPr lang="en-US" sz="1800"/>
          </a:p>
        </p:txBody>
      </p:sp>
      <p:sp>
        <p:nvSpPr>
          <p:cNvPr id="25624" name="Text Box 5"/>
          <p:cNvSpPr txBox="1">
            <a:spLocks noChangeArrowheads="1"/>
          </p:cNvSpPr>
          <p:nvPr/>
        </p:nvSpPr>
        <p:spPr bwMode="auto">
          <a:xfrm>
            <a:off x="525320" y="6462714"/>
            <a:ext cx="7621153" cy="230832"/>
          </a:xfrm>
          <a:prstGeom prst="rect">
            <a:avLst/>
          </a:prstGeom>
          <a:noFill/>
          <a:ln w="9525">
            <a:noFill/>
            <a:miter lim="800000"/>
            <a:headEnd/>
            <a:tailEnd/>
          </a:ln>
        </p:spPr>
        <p:txBody>
          <a:bodyPr wrap="square">
            <a:spAutoFit/>
          </a:bodyPr>
          <a:lstStyle/>
          <a:p>
            <a:pPr>
              <a:defRPr/>
            </a:pPr>
            <a:r>
              <a:rPr lang="en-GB" sz="900" dirty="0">
                <a:latin typeface="Arial" panose="020B0604020202020204" pitchFamily="34" charset="0"/>
                <a:ea typeface="ヒラギノ角ゴ Pro W3"/>
                <a:cs typeface="Arial" panose="020B0604020202020204" pitchFamily="34" charset="0"/>
              </a:rPr>
              <a:t>Wright EM. Am J Physiol Renal </a:t>
            </a:r>
            <a:r>
              <a:rPr lang="en-GB" sz="900" dirty="0" err="1">
                <a:latin typeface="Arial" panose="020B0604020202020204" pitchFamily="34" charset="0"/>
                <a:ea typeface="ヒラギノ角ゴ Pro W3"/>
                <a:cs typeface="Arial" panose="020B0604020202020204" pitchFamily="34" charset="0"/>
              </a:rPr>
              <a:t>Physiol</a:t>
            </a:r>
            <a:r>
              <a:rPr lang="en-GB" sz="900" dirty="0">
                <a:latin typeface="Arial" panose="020B0604020202020204" pitchFamily="34" charset="0"/>
                <a:ea typeface="ヒラギノ角ゴ Pro W3"/>
                <a:cs typeface="Arial" panose="020B0604020202020204" pitchFamily="34" charset="0"/>
              </a:rPr>
              <a:t> </a:t>
            </a:r>
            <a:r>
              <a:rPr lang="en-GB" sz="900" dirty="0" smtClean="0">
                <a:latin typeface="Arial" panose="020B0604020202020204" pitchFamily="34" charset="0"/>
                <a:ea typeface="ヒラギノ角ゴ Pro W3"/>
                <a:cs typeface="Arial" panose="020B0604020202020204" pitchFamily="34" charset="0"/>
              </a:rPr>
              <a:t>2001;280:F10–8. Lee </a:t>
            </a:r>
            <a:r>
              <a:rPr lang="en-GB" sz="900" dirty="0">
                <a:latin typeface="Arial" panose="020B0604020202020204" pitchFamily="34" charset="0"/>
                <a:ea typeface="ヒラギノ角ゴ Pro W3"/>
                <a:cs typeface="Arial" panose="020B0604020202020204" pitchFamily="34" charset="0"/>
              </a:rPr>
              <a:t>YJ, et al. Kidney Int Suppl 2007;106:S27–35</a:t>
            </a:r>
            <a:r>
              <a:rPr lang="en-GB" sz="900" dirty="0" smtClean="0">
                <a:latin typeface="Arial" panose="020B0604020202020204" pitchFamily="34" charset="0"/>
                <a:ea typeface="ヒラギノ角ゴ Pro W3"/>
                <a:cs typeface="Arial" panose="020B0604020202020204" pitchFamily="34" charset="0"/>
              </a:rPr>
              <a:t>. </a:t>
            </a:r>
            <a:r>
              <a:rPr lang="de-DE" sz="900" dirty="0">
                <a:latin typeface="Arial" panose="020B0604020202020204" pitchFamily="34" charset="0"/>
                <a:ea typeface="ヒラギノ角ゴ Pro W3"/>
                <a:cs typeface="Arial" panose="020B0604020202020204" pitchFamily="34" charset="0"/>
              </a:rPr>
              <a:t>Han S. Diabetes 2008;57:1723–9.</a:t>
            </a:r>
            <a:endParaRPr lang="en-US" sz="900" dirty="0">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216663216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60BA3-8C1E-F944-93E2-0CA2FC670776}"/>
              </a:ext>
            </a:extLst>
          </p:cNvPr>
          <p:cNvSpPr>
            <a:spLocks noGrp="1"/>
          </p:cNvSpPr>
          <p:nvPr>
            <p:ph type="title"/>
          </p:nvPr>
        </p:nvSpPr>
        <p:spPr>
          <a:xfrm>
            <a:off x="756818" y="2405572"/>
            <a:ext cx="7772400" cy="1362075"/>
          </a:xfrm>
        </p:spPr>
        <p:txBody>
          <a:bodyPr/>
          <a:lstStyle/>
          <a:p>
            <a:r>
              <a:rPr lang="nl-NL" dirty="0" smtClean="0"/>
              <a:t>CVOT studies SGLT-2 remmers</a:t>
            </a:r>
            <a:endParaRPr lang="nl-NL" dirty="0"/>
          </a:p>
        </p:txBody>
      </p:sp>
    </p:spTree>
    <p:extLst>
      <p:ext uri="{BB962C8B-B14F-4D97-AF65-F5344CB8AC3E}">
        <p14:creationId xmlns:p14="http://schemas.microsoft.com/office/powerpoint/2010/main" val="2308963884"/>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74" y="145932"/>
            <a:ext cx="5877193" cy="653252"/>
          </a:xfrm>
        </p:spPr>
        <p:txBody>
          <a:bodyPr/>
          <a:lstStyle/>
          <a:p>
            <a:r>
              <a:rPr lang="en-US" sz="2400" dirty="0" err="1" smtClean="0"/>
              <a:t>Primair</a:t>
            </a:r>
            <a:r>
              <a:rPr lang="en-US" sz="2400" dirty="0" smtClean="0"/>
              <a:t> </a:t>
            </a:r>
            <a:r>
              <a:rPr lang="en-US" sz="2400" dirty="0" err="1" smtClean="0"/>
              <a:t>eindpunt</a:t>
            </a:r>
            <a:r>
              <a:rPr lang="en-US" sz="2400" dirty="0" smtClean="0"/>
              <a:t>: </a:t>
            </a:r>
            <a:r>
              <a:rPr lang="en-US" sz="2400" dirty="0"/>
              <a:t>3-punts </a:t>
            </a:r>
            <a:r>
              <a:rPr lang="en-US" sz="2400" dirty="0" smtClean="0"/>
              <a:t>MACE</a:t>
            </a:r>
            <a:br>
              <a:rPr lang="en-US" sz="2400" dirty="0" smtClean="0"/>
            </a:br>
            <a:r>
              <a:rPr lang="en-US" sz="2400" dirty="0" smtClean="0"/>
              <a:t>empagliflozine</a:t>
            </a:r>
            <a:endParaRPr lang="en-US" sz="2400" dirty="0"/>
          </a:p>
        </p:txBody>
      </p:sp>
      <p:sp>
        <p:nvSpPr>
          <p:cNvPr id="8" name="Rectangle 7"/>
          <p:cNvSpPr/>
          <p:nvPr/>
        </p:nvSpPr>
        <p:spPr>
          <a:xfrm>
            <a:off x="612274" y="6270564"/>
            <a:ext cx="2800528" cy="230832"/>
          </a:xfrm>
          <a:prstGeom prst="rect">
            <a:avLst/>
          </a:prstGeom>
        </p:spPr>
        <p:txBody>
          <a:bodyPr wrap="square">
            <a:spAutoFit/>
          </a:bodyPr>
          <a:lstStyle/>
          <a:p>
            <a:pPr marL="0" marR="0" lvl="0" indent="0" algn="r" defTabSz="914378" rtl="0" eaLnBrk="0" fontAlgn="base" latinLnBrk="0" hangingPunct="0">
              <a:lnSpc>
                <a:spcPct val="100000"/>
              </a:lnSpc>
              <a:spcBef>
                <a:spcPct val="0"/>
              </a:spcBef>
              <a:spcAft>
                <a:spcPct val="0"/>
              </a:spcAft>
              <a:buClrTx/>
              <a:buSzTx/>
              <a:buFontTx/>
              <a:buNone/>
              <a:tabLst/>
              <a:defRPr/>
            </a:pPr>
            <a:r>
              <a:rPr kumimoji="0" lang="pt-BR" sz="900" b="0" i="0" u="none" strike="noStrike" kern="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Zinman et al. N Engl J Med 2015; 373:2117-2128</a:t>
            </a:r>
            <a:endParaRPr kumimoji="0" lang="nl-NL" sz="900" b="0" i="0" u="none" strike="noStrike" kern="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12274" y="1563675"/>
            <a:ext cx="7108172" cy="3808424"/>
          </a:xfrm>
          <a:prstGeom prst="rect">
            <a:avLst/>
          </a:prstGeom>
        </p:spPr>
      </p:pic>
    </p:spTree>
    <p:extLst>
      <p:ext uri="{BB962C8B-B14F-4D97-AF65-F5344CB8AC3E}">
        <p14:creationId xmlns:p14="http://schemas.microsoft.com/office/powerpoint/2010/main" val="193655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t>Primair</a:t>
            </a:r>
            <a:r>
              <a:rPr lang="en-US" dirty="0"/>
              <a:t> </a:t>
            </a:r>
            <a:r>
              <a:rPr lang="en-US" dirty="0" err="1"/>
              <a:t>eindpunt</a:t>
            </a:r>
            <a:r>
              <a:rPr lang="en-US" dirty="0"/>
              <a:t>: 3-punts MACE</a:t>
            </a:r>
            <a:br>
              <a:rPr lang="en-US" dirty="0"/>
            </a:br>
            <a:r>
              <a:rPr lang="en-US" sz="2000" dirty="0" smtClean="0"/>
              <a:t>canagliflozine</a:t>
            </a:r>
            <a:endParaRPr lang="nl-NL" sz="2000" dirty="0"/>
          </a:p>
        </p:txBody>
      </p:sp>
      <p:pic>
        <p:nvPicPr>
          <p:cNvPr id="10" name="Picture 9"/>
          <p:cNvPicPr>
            <a:picLocks noChangeAspect="1"/>
          </p:cNvPicPr>
          <p:nvPr/>
        </p:nvPicPr>
        <p:blipFill>
          <a:blip r:embed="rId2"/>
          <a:stretch>
            <a:fillRect/>
          </a:stretch>
        </p:blipFill>
        <p:spPr>
          <a:xfrm>
            <a:off x="358775" y="1714500"/>
            <a:ext cx="6783242" cy="3927763"/>
          </a:xfrm>
          <a:prstGeom prst="rect">
            <a:avLst/>
          </a:prstGeom>
        </p:spPr>
      </p:pic>
      <p:sp>
        <p:nvSpPr>
          <p:cNvPr id="12" name="Rectangle 11"/>
          <p:cNvSpPr/>
          <p:nvPr/>
        </p:nvSpPr>
        <p:spPr>
          <a:xfrm>
            <a:off x="358775" y="6499610"/>
            <a:ext cx="1643399" cy="215444"/>
          </a:xfrm>
          <a:prstGeom prst="rect">
            <a:avLst/>
          </a:prstGeom>
        </p:spPr>
        <p:txBody>
          <a:bodyPr wrap="none">
            <a:spAutoFit/>
          </a:bodyPr>
          <a:lstStyle/>
          <a:p>
            <a:r>
              <a:rPr lang="nl-NL" sz="800" b="1" dirty="0">
                <a:solidFill>
                  <a:srgbClr val="002060"/>
                </a:solidFill>
                <a:latin typeface="OTNEJMScalaSansLF-Bold"/>
              </a:rPr>
              <a:t>DOI: 10.1056/NEJMoa1611925</a:t>
            </a:r>
            <a:endParaRPr lang="nl-NL" dirty="0">
              <a:solidFill>
                <a:srgbClr val="002060"/>
              </a:solidFill>
            </a:endParaRPr>
          </a:p>
        </p:txBody>
      </p:sp>
    </p:spTree>
    <p:extLst>
      <p:ext uri="{BB962C8B-B14F-4D97-AF65-F5344CB8AC3E}">
        <p14:creationId xmlns:p14="http://schemas.microsoft.com/office/powerpoint/2010/main" val="180872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ans Man2.jpg                                                 00000013Eric                           0003B640:"/>
          <p:cNvPicPr>
            <a:picLocks noChangeAspect="1" noChangeArrowheads="1"/>
          </p:cNvPicPr>
          <p:nvPr/>
        </p:nvPicPr>
        <p:blipFill>
          <a:blip r:embed="rId2" r:link="rId3" cstate="print">
            <a:clrChange>
              <a:clrFrom>
                <a:srgbClr val="555EEB"/>
              </a:clrFrom>
              <a:clrTo>
                <a:srgbClr val="555EEB">
                  <a:alpha val="0"/>
                </a:srgbClr>
              </a:clrTo>
            </a:clrChange>
            <a:extLst>
              <a:ext uri="{28A0092B-C50C-407E-A947-70E740481C1C}">
                <a14:useLocalDpi xmlns:a14="http://schemas.microsoft.com/office/drawing/2010/main" val="0"/>
              </a:ext>
            </a:extLst>
          </a:blip>
          <a:srcRect/>
          <a:stretch>
            <a:fillRect/>
          </a:stretch>
        </p:blipFill>
        <p:spPr bwMode="auto">
          <a:xfrm>
            <a:off x="5202462" y="1518615"/>
            <a:ext cx="1863329" cy="41576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36985" y="5591496"/>
            <a:ext cx="3414594"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381000" indent="-381000" algn="l" eaLnBrk="0" hangingPunct="0">
              <a:defRPr>
                <a:solidFill>
                  <a:schemeClr val="tx1"/>
                </a:solidFill>
                <a:latin typeface="Arial" charset="0"/>
              </a:defRPr>
            </a:lvl1pPr>
            <a:lvl2pPr marL="1104900" indent="-457200" algn="l" eaLnBrk="0" hangingPunct="0">
              <a:defRPr>
                <a:solidFill>
                  <a:schemeClr val="tx1"/>
                </a:solidFill>
                <a:latin typeface="Arial" charset="0"/>
              </a:defRPr>
            </a:lvl2pPr>
            <a:lvl3pPr marL="1752600" indent="-457200" algn="l" eaLnBrk="0" hangingPunct="0">
              <a:defRPr>
                <a:solidFill>
                  <a:schemeClr val="tx1"/>
                </a:solidFill>
                <a:latin typeface="Arial" charset="0"/>
              </a:defRPr>
            </a:lvl3pPr>
            <a:lvl4pPr marL="2400300" indent="-457200" algn="l" eaLnBrk="0" hangingPunct="0">
              <a:defRPr>
                <a:solidFill>
                  <a:schemeClr val="tx1"/>
                </a:solidFill>
                <a:latin typeface="Arial" charset="0"/>
              </a:defRPr>
            </a:lvl4pPr>
            <a:lvl5pPr marL="3048000" indent="-457200" algn="l" eaLnBrk="0" hangingPunct="0">
              <a:defRPr>
                <a:solidFill>
                  <a:schemeClr val="tx1"/>
                </a:solidFill>
                <a:latin typeface="Arial" charset="0"/>
              </a:defRPr>
            </a:lvl5pPr>
            <a:lvl6pPr marL="3505200" indent="-457200" eaLnBrk="0" fontAlgn="base" hangingPunct="0">
              <a:spcBef>
                <a:spcPct val="0"/>
              </a:spcBef>
              <a:spcAft>
                <a:spcPct val="0"/>
              </a:spcAft>
              <a:defRPr>
                <a:solidFill>
                  <a:schemeClr val="tx1"/>
                </a:solidFill>
                <a:latin typeface="Arial" charset="0"/>
              </a:defRPr>
            </a:lvl6pPr>
            <a:lvl7pPr marL="3962400" indent="-457200" eaLnBrk="0" fontAlgn="base" hangingPunct="0">
              <a:spcBef>
                <a:spcPct val="0"/>
              </a:spcBef>
              <a:spcAft>
                <a:spcPct val="0"/>
              </a:spcAft>
              <a:defRPr>
                <a:solidFill>
                  <a:schemeClr val="tx1"/>
                </a:solidFill>
                <a:latin typeface="Arial" charset="0"/>
              </a:defRPr>
            </a:lvl7pPr>
            <a:lvl8pPr marL="4419600" indent="-457200" eaLnBrk="0" fontAlgn="base" hangingPunct="0">
              <a:spcBef>
                <a:spcPct val="0"/>
              </a:spcBef>
              <a:spcAft>
                <a:spcPct val="0"/>
              </a:spcAft>
              <a:defRPr>
                <a:solidFill>
                  <a:schemeClr val="tx1"/>
                </a:solidFill>
                <a:latin typeface="Arial" charset="0"/>
              </a:defRPr>
            </a:lvl8pPr>
            <a:lvl9pPr marL="4876800" indent="-457200" eaLnBrk="0" fontAlgn="base" hangingPunct="0">
              <a:spcBef>
                <a:spcPct val="0"/>
              </a:spcBef>
              <a:spcAft>
                <a:spcPct val="0"/>
              </a:spcAft>
              <a:defRPr>
                <a:solidFill>
                  <a:schemeClr val="tx1"/>
                </a:solidFill>
                <a:latin typeface="Arial" charset="0"/>
              </a:defRPr>
            </a:lvl9pPr>
          </a:lstStyle>
          <a:p>
            <a:pPr marL="285743" indent="-285743" defTabSz="685783">
              <a:buFontTx/>
              <a:buAutoNum type="arabicPeriod"/>
              <a:defRPr/>
            </a:pPr>
            <a:r>
              <a:rPr lang="en-GB" altLang="nl-NL" sz="900" kern="0" dirty="0">
                <a:solidFill>
                  <a:prstClr val="black"/>
                </a:solidFill>
              </a:rPr>
              <a:t>Wingard DL </a:t>
            </a:r>
            <a:r>
              <a:rPr lang="en-GB" altLang="nl-NL" sz="900" i="1" kern="0" dirty="0">
                <a:solidFill>
                  <a:prstClr val="black"/>
                </a:solidFill>
              </a:rPr>
              <a:t>et al</a:t>
            </a:r>
            <a:r>
              <a:rPr lang="en-GB" altLang="nl-NL" sz="900" kern="0" dirty="0">
                <a:solidFill>
                  <a:prstClr val="black"/>
                </a:solidFill>
              </a:rPr>
              <a:t>. </a:t>
            </a:r>
            <a:r>
              <a:rPr lang="en-GB" altLang="nl-NL" sz="900" i="1" kern="0" dirty="0">
                <a:solidFill>
                  <a:prstClr val="black"/>
                </a:solidFill>
              </a:rPr>
              <a:t>Diabetes Care</a:t>
            </a:r>
            <a:r>
              <a:rPr lang="en-GB" altLang="nl-NL" sz="900" kern="0" dirty="0">
                <a:solidFill>
                  <a:prstClr val="black"/>
                </a:solidFill>
              </a:rPr>
              <a:t> 1993; </a:t>
            </a:r>
            <a:r>
              <a:rPr lang="en-GB" altLang="nl-NL" sz="900" b="1" kern="0" dirty="0">
                <a:solidFill>
                  <a:prstClr val="black"/>
                </a:solidFill>
              </a:rPr>
              <a:t>16</a:t>
            </a:r>
            <a:r>
              <a:rPr lang="en-GB" altLang="nl-NL" sz="900" kern="0" dirty="0">
                <a:solidFill>
                  <a:prstClr val="black"/>
                </a:solidFill>
              </a:rPr>
              <a:t>: 1022–1025</a:t>
            </a:r>
          </a:p>
          <a:p>
            <a:pPr marL="285743" indent="-285743" defTabSz="685783">
              <a:buFontTx/>
              <a:buAutoNum type="arabicPeriod"/>
              <a:defRPr/>
            </a:pPr>
            <a:r>
              <a:rPr lang="en-GB" altLang="nl-NL" sz="900" kern="0" dirty="0">
                <a:solidFill>
                  <a:prstClr val="black"/>
                </a:solidFill>
              </a:rPr>
              <a:t>UKPDS Group. </a:t>
            </a:r>
            <a:r>
              <a:rPr lang="en-GB" altLang="nl-NL" sz="900" i="1" kern="0" dirty="0">
                <a:solidFill>
                  <a:prstClr val="black"/>
                </a:solidFill>
              </a:rPr>
              <a:t>Diabetes Res</a:t>
            </a:r>
            <a:r>
              <a:rPr lang="en-GB" altLang="nl-NL" sz="900" kern="0" dirty="0">
                <a:solidFill>
                  <a:prstClr val="black"/>
                </a:solidFill>
              </a:rPr>
              <a:t> 1990; </a:t>
            </a:r>
            <a:r>
              <a:rPr lang="en-GB" altLang="nl-NL" sz="900" b="1" kern="0" dirty="0">
                <a:solidFill>
                  <a:prstClr val="black"/>
                </a:solidFill>
              </a:rPr>
              <a:t>13</a:t>
            </a:r>
            <a:r>
              <a:rPr lang="en-GB" altLang="nl-NL" sz="900" kern="0" dirty="0">
                <a:solidFill>
                  <a:prstClr val="black"/>
                </a:solidFill>
              </a:rPr>
              <a:t>: 1–11.</a:t>
            </a:r>
          </a:p>
        </p:txBody>
      </p:sp>
      <p:sp>
        <p:nvSpPr>
          <p:cNvPr id="9" name="Line 4"/>
          <p:cNvSpPr>
            <a:spLocks noChangeShapeType="1"/>
          </p:cNvSpPr>
          <p:nvPr/>
        </p:nvSpPr>
        <p:spPr bwMode="auto">
          <a:xfrm flipV="1">
            <a:off x="4733355" y="2706858"/>
            <a:ext cx="1387079" cy="163116"/>
          </a:xfrm>
          <a:prstGeom prst="line">
            <a:avLst/>
          </a:prstGeom>
          <a:noFill/>
          <a:ln w="12700">
            <a:solidFill>
              <a:sysClr val="windowText" lastClr="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10" name="Text Box 5"/>
          <p:cNvSpPr txBox="1">
            <a:spLocks noChangeArrowheads="1"/>
          </p:cNvSpPr>
          <p:nvPr/>
        </p:nvSpPr>
        <p:spPr bwMode="auto">
          <a:xfrm>
            <a:off x="2533081" y="3344187"/>
            <a:ext cx="1627585"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r" defTabSz="685783"/>
            <a:r>
              <a:rPr lang="en-GB" altLang="nl-NL" sz="1500" dirty="0" err="1">
                <a:solidFill>
                  <a:prstClr val="black"/>
                </a:solidFill>
                <a:latin typeface="Calibri"/>
              </a:rPr>
              <a:t>Hypertens</a:t>
            </a:r>
            <a:r>
              <a:rPr lang="nl-NL" altLang="nl-NL" sz="1500" dirty="0">
                <a:solidFill>
                  <a:prstClr val="black"/>
                </a:solidFill>
                <a:latin typeface="Calibri"/>
              </a:rPr>
              <a:t>ie</a:t>
            </a:r>
            <a:r>
              <a:rPr lang="en-GB" altLang="nl-NL" sz="1500" baseline="30000" dirty="0">
                <a:solidFill>
                  <a:srgbClr val="FFFFFF"/>
                </a:solidFill>
                <a:latin typeface="Calibri"/>
              </a:rPr>
              <a:t>2</a:t>
            </a:r>
          </a:p>
        </p:txBody>
      </p:sp>
      <p:sp>
        <p:nvSpPr>
          <p:cNvPr id="11" name="Text Box 6"/>
          <p:cNvSpPr txBox="1">
            <a:spLocks noChangeArrowheads="1"/>
          </p:cNvSpPr>
          <p:nvPr/>
        </p:nvSpPr>
        <p:spPr bwMode="auto">
          <a:xfrm>
            <a:off x="1908003" y="2107133"/>
            <a:ext cx="2253853" cy="30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1176">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pPr defTabSz="685783">
              <a:spcBef>
                <a:spcPct val="50000"/>
              </a:spcBef>
            </a:pPr>
            <a:r>
              <a:rPr lang="nl-NL" altLang="nl-NL" sz="1500" dirty="0">
                <a:solidFill>
                  <a:prstClr val="black"/>
                </a:solidFill>
                <a:latin typeface="Calibri"/>
              </a:rPr>
              <a:t>Anamnese van beroerte</a:t>
            </a:r>
            <a:r>
              <a:rPr lang="en-GB" altLang="nl-NL" sz="1500" baseline="30000" dirty="0">
                <a:solidFill>
                  <a:prstClr val="black"/>
                </a:solidFill>
                <a:latin typeface="Calibri"/>
              </a:rPr>
              <a:t>1</a:t>
            </a:r>
          </a:p>
        </p:txBody>
      </p:sp>
      <p:sp>
        <p:nvSpPr>
          <p:cNvPr id="12" name="Text Box 7"/>
          <p:cNvSpPr txBox="1">
            <a:spLocks noChangeArrowheads="1"/>
          </p:cNvSpPr>
          <p:nvPr/>
        </p:nvSpPr>
        <p:spPr bwMode="auto">
          <a:xfrm>
            <a:off x="2390205" y="2719114"/>
            <a:ext cx="1771650" cy="30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1176">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pPr algn="r" defTabSz="685783">
              <a:spcBef>
                <a:spcPct val="50000"/>
              </a:spcBef>
            </a:pPr>
            <a:r>
              <a:rPr lang="en-GB" altLang="nl-NL" sz="1500" dirty="0" err="1">
                <a:solidFill>
                  <a:prstClr val="black"/>
                </a:solidFill>
                <a:latin typeface="Calibri"/>
              </a:rPr>
              <a:t>Abnorm</a:t>
            </a:r>
            <a:r>
              <a:rPr lang="nl-NL" altLang="nl-NL" sz="1500" dirty="0">
                <a:solidFill>
                  <a:prstClr val="black"/>
                </a:solidFill>
                <a:latin typeface="Calibri"/>
              </a:rPr>
              <a:t>a</a:t>
            </a:r>
            <a:r>
              <a:rPr lang="en-GB" altLang="nl-NL" sz="1500" dirty="0">
                <a:solidFill>
                  <a:prstClr val="black"/>
                </a:solidFill>
                <a:latin typeface="Calibri"/>
              </a:rPr>
              <a:t>al ECG</a:t>
            </a:r>
            <a:r>
              <a:rPr lang="en-GB" altLang="nl-NL" sz="1500" baseline="30000" dirty="0">
                <a:solidFill>
                  <a:prstClr val="black"/>
                </a:solidFill>
                <a:latin typeface="Calibri"/>
              </a:rPr>
              <a:t>2</a:t>
            </a:r>
          </a:p>
        </p:txBody>
      </p:sp>
      <p:sp>
        <p:nvSpPr>
          <p:cNvPr id="13" name="Text Box 8"/>
          <p:cNvSpPr txBox="1">
            <a:spLocks noChangeArrowheads="1"/>
          </p:cNvSpPr>
          <p:nvPr/>
        </p:nvSpPr>
        <p:spPr bwMode="auto">
          <a:xfrm>
            <a:off x="2077071" y="4612203"/>
            <a:ext cx="2084784"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r" defTabSz="685783"/>
            <a:r>
              <a:rPr lang="sv-SE" altLang="nl-NL" sz="1500" dirty="0">
                <a:solidFill>
                  <a:prstClr val="black"/>
                </a:solidFill>
                <a:latin typeface="Calibri"/>
              </a:rPr>
              <a:t>Voetpulsatie afwezig</a:t>
            </a:r>
            <a:r>
              <a:rPr lang="sv-SE" altLang="nl-NL" sz="1500" baseline="30000" dirty="0">
                <a:solidFill>
                  <a:prstClr val="black"/>
                </a:solidFill>
                <a:latin typeface="Calibri"/>
              </a:rPr>
              <a:t>2</a:t>
            </a:r>
            <a:endParaRPr lang="en-GB" altLang="nl-NL" sz="1500" baseline="30000" dirty="0">
              <a:solidFill>
                <a:prstClr val="black"/>
              </a:solidFill>
              <a:latin typeface="Calibri"/>
            </a:endParaRPr>
          </a:p>
        </p:txBody>
      </p:sp>
      <p:sp>
        <p:nvSpPr>
          <p:cNvPr id="14" name="Oval 9"/>
          <p:cNvSpPr>
            <a:spLocks noChangeArrowheads="1"/>
          </p:cNvSpPr>
          <p:nvPr/>
        </p:nvSpPr>
        <p:spPr bwMode="auto">
          <a:xfrm>
            <a:off x="4226149" y="2587797"/>
            <a:ext cx="564356" cy="564356"/>
          </a:xfrm>
          <a:prstGeom prst="ellipse">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685783"/>
            <a:r>
              <a:rPr lang="sv-SE" altLang="nl-NL" sz="1200" dirty="0">
                <a:solidFill>
                  <a:prstClr val="black"/>
                </a:solidFill>
                <a:latin typeface="Calibri"/>
              </a:rPr>
              <a:t>18%</a:t>
            </a:r>
            <a:endParaRPr lang="en-GB" altLang="nl-NL" sz="1200" dirty="0">
              <a:solidFill>
                <a:prstClr val="black"/>
              </a:solidFill>
              <a:latin typeface="Calibri"/>
            </a:endParaRPr>
          </a:p>
        </p:txBody>
      </p:sp>
      <p:sp>
        <p:nvSpPr>
          <p:cNvPr id="15" name="Oval 10"/>
          <p:cNvSpPr>
            <a:spLocks noChangeArrowheads="1"/>
          </p:cNvSpPr>
          <p:nvPr/>
        </p:nvSpPr>
        <p:spPr bwMode="auto">
          <a:xfrm>
            <a:off x="4279727" y="2641374"/>
            <a:ext cx="457200" cy="457200"/>
          </a:xfrm>
          <a:prstGeom prst="ellipse">
            <a:avLst/>
          </a:prstGeom>
          <a:noFill/>
          <a:ln w="127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16" name="Line 11"/>
          <p:cNvSpPr>
            <a:spLocks noChangeShapeType="1"/>
          </p:cNvSpPr>
          <p:nvPr/>
        </p:nvSpPr>
        <p:spPr bwMode="auto">
          <a:xfrm flipV="1">
            <a:off x="4733355" y="2057969"/>
            <a:ext cx="1008460" cy="200025"/>
          </a:xfrm>
          <a:prstGeom prst="line">
            <a:avLst/>
          </a:prstGeom>
          <a:noFill/>
          <a:ln w="12700">
            <a:solidFill>
              <a:sysClr val="windowText" lastClr="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17" name="Line 12"/>
          <p:cNvSpPr>
            <a:spLocks noChangeShapeType="1"/>
          </p:cNvSpPr>
          <p:nvPr/>
        </p:nvSpPr>
        <p:spPr bwMode="auto">
          <a:xfrm>
            <a:off x="4733355" y="3505768"/>
            <a:ext cx="857250" cy="0"/>
          </a:xfrm>
          <a:prstGeom prst="line">
            <a:avLst/>
          </a:prstGeom>
          <a:noFill/>
          <a:ln w="12700">
            <a:solidFill>
              <a:sysClr val="windowText" lastClr="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18" name="Oval 13"/>
          <p:cNvSpPr>
            <a:spLocks noChangeArrowheads="1"/>
          </p:cNvSpPr>
          <p:nvPr/>
        </p:nvSpPr>
        <p:spPr bwMode="auto">
          <a:xfrm>
            <a:off x="4279727" y="4545183"/>
            <a:ext cx="457200" cy="457200"/>
          </a:xfrm>
          <a:prstGeom prst="ellipse">
            <a:avLst/>
          </a:prstGeom>
          <a:noFill/>
          <a:ln w="127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19" name="Oval 14"/>
          <p:cNvSpPr>
            <a:spLocks noChangeArrowheads="1"/>
          </p:cNvSpPr>
          <p:nvPr/>
        </p:nvSpPr>
        <p:spPr bwMode="auto">
          <a:xfrm>
            <a:off x="4226149" y="4491607"/>
            <a:ext cx="564356" cy="564356"/>
          </a:xfrm>
          <a:prstGeom prst="ellipse">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685783"/>
            <a:r>
              <a:rPr lang="sv-SE" altLang="nl-NL" sz="1200" dirty="0">
                <a:solidFill>
                  <a:prstClr val="black"/>
                </a:solidFill>
                <a:latin typeface="Calibri"/>
              </a:rPr>
              <a:t>1</a:t>
            </a:r>
            <a:r>
              <a:rPr lang="en-GB" altLang="nl-NL" sz="1200" dirty="0">
                <a:solidFill>
                  <a:prstClr val="black"/>
                </a:solidFill>
                <a:latin typeface="Calibri"/>
              </a:rPr>
              <a:t>3</a:t>
            </a:r>
            <a:r>
              <a:rPr lang="sv-SE" altLang="nl-NL" sz="1200" dirty="0">
                <a:solidFill>
                  <a:prstClr val="black"/>
                </a:solidFill>
                <a:latin typeface="Calibri"/>
              </a:rPr>
              <a:t>%</a:t>
            </a:r>
            <a:endParaRPr lang="en-GB" altLang="nl-NL" sz="1200" dirty="0">
              <a:solidFill>
                <a:prstClr val="black"/>
              </a:solidFill>
              <a:latin typeface="Calibri"/>
            </a:endParaRPr>
          </a:p>
        </p:txBody>
      </p:sp>
      <p:sp>
        <p:nvSpPr>
          <p:cNvPr id="20" name="Oval 15"/>
          <p:cNvSpPr>
            <a:spLocks noChangeArrowheads="1"/>
          </p:cNvSpPr>
          <p:nvPr/>
        </p:nvSpPr>
        <p:spPr bwMode="auto">
          <a:xfrm>
            <a:off x="4279727" y="2029393"/>
            <a:ext cx="457200" cy="457200"/>
          </a:xfrm>
          <a:prstGeom prst="ellipse">
            <a:avLst/>
          </a:prstGeom>
          <a:noFill/>
          <a:ln w="127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21" name="Text Box 16"/>
          <p:cNvSpPr txBox="1">
            <a:spLocks noChangeArrowheads="1"/>
          </p:cNvSpPr>
          <p:nvPr/>
        </p:nvSpPr>
        <p:spPr bwMode="auto">
          <a:xfrm>
            <a:off x="4284491" y="2131788"/>
            <a:ext cx="448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783">
              <a:spcBef>
                <a:spcPct val="50000"/>
              </a:spcBef>
            </a:pPr>
            <a:r>
              <a:rPr lang="en-GB" altLang="nl-NL" sz="1200">
                <a:solidFill>
                  <a:prstClr val="black"/>
                </a:solidFill>
                <a:latin typeface="Calibri"/>
              </a:rPr>
              <a:t>7%</a:t>
            </a:r>
          </a:p>
        </p:txBody>
      </p:sp>
      <p:sp>
        <p:nvSpPr>
          <p:cNvPr id="22" name="Oval 17"/>
          <p:cNvSpPr>
            <a:spLocks noChangeArrowheads="1"/>
          </p:cNvSpPr>
          <p:nvPr/>
        </p:nvSpPr>
        <p:spPr bwMode="auto">
          <a:xfrm>
            <a:off x="4276156" y="3268833"/>
            <a:ext cx="465535" cy="475060"/>
          </a:xfrm>
          <a:prstGeom prst="ellipse">
            <a:avLst/>
          </a:prstGeom>
          <a:noFill/>
          <a:ln w="127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23" name="Text Box 18"/>
          <p:cNvSpPr txBox="1">
            <a:spLocks noChangeArrowheads="1"/>
          </p:cNvSpPr>
          <p:nvPr/>
        </p:nvSpPr>
        <p:spPr bwMode="auto">
          <a:xfrm>
            <a:off x="4276155" y="3379563"/>
            <a:ext cx="6715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A003A"/>
                  </a:outerShdw>
                </a:effectLst>
              </a14:hiddenEffects>
            </a:ext>
          </a:extLst>
        </p:spPr>
        <p:txBody>
          <a:bodyPr wrap="square">
            <a:spAutoFit/>
          </a:bodyPr>
          <a:lstStyle/>
          <a:p>
            <a:pPr defTabSz="685783">
              <a:spcBef>
                <a:spcPct val="50000"/>
              </a:spcBef>
            </a:pPr>
            <a:r>
              <a:rPr lang="en-GB" altLang="nl-NL" sz="1200" dirty="0">
                <a:solidFill>
                  <a:prstClr val="black"/>
                </a:solidFill>
                <a:latin typeface="Calibri"/>
              </a:rPr>
              <a:t>35%</a:t>
            </a:r>
          </a:p>
        </p:txBody>
      </p:sp>
      <p:sp>
        <p:nvSpPr>
          <p:cNvPr id="24" name="Text Box 19"/>
          <p:cNvSpPr txBox="1">
            <a:spLocks noChangeArrowheads="1"/>
          </p:cNvSpPr>
          <p:nvPr/>
        </p:nvSpPr>
        <p:spPr bwMode="auto">
          <a:xfrm>
            <a:off x="1961581" y="3979987"/>
            <a:ext cx="2295525" cy="30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1176">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pPr defTabSz="685783"/>
            <a:r>
              <a:rPr lang="nl-NL" altLang="nl-NL" sz="1500" dirty="0">
                <a:solidFill>
                  <a:prstClr val="black"/>
                </a:solidFill>
                <a:latin typeface="Calibri"/>
              </a:rPr>
              <a:t>C</a:t>
            </a:r>
            <a:r>
              <a:rPr lang="en-GB" altLang="nl-NL" sz="1500" dirty="0" err="1">
                <a:solidFill>
                  <a:prstClr val="black"/>
                </a:solidFill>
                <a:latin typeface="Calibri"/>
              </a:rPr>
              <a:t>laudicatio</a:t>
            </a:r>
            <a:r>
              <a:rPr lang="nl-NL" altLang="nl-NL" sz="1500" dirty="0">
                <a:solidFill>
                  <a:prstClr val="black"/>
                </a:solidFill>
                <a:latin typeface="Calibri"/>
              </a:rPr>
              <a:t> </a:t>
            </a:r>
            <a:r>
              <a:rPr lang="nl-NL" altLang="nl-NL" sz="1500" dirty="0" err="1">
                <a:solidFill>
                  <a:prstClr val="black"/>
                </a:solidFill>
                <a:latin typeface="Calibri"/>
              </a:rPr>
              <a:t>intermittens</a:t>
            </a:r>
            <a:r>
              <a:rPr lang="en-GB" altLang="nl-NL" sz="1500" baseline="30000" dirty="0">
                <a:solidFill>
                  <a:srgbClr val="FFFFFF"/>
                </a:solidFill>
                <a:latin typeface="Calibri"/>
              </a:rPr>
              <a:t>1</a:t>
            </a:r>
          </a:p>
        </p:txBody>
      </p:sp>
      <p:sp>
        <p:nvSpPr>
          <p:cNvPr id="25" name="Oval 20"/>
          <p:cNvSpPr>
            <a:spLocks noChangeArrowheads="1"/>
          </p:cNvSpPr>
          <p:nvPr/>
        </p:nvSpPr>
        <p:spPr bwMode="auto">
          <a:xfrm>
            <a:off x="4226149" y="3848668"/>
            <a:ext cx="564356" cy="564356"/>
          </a:xfrm>
          <a:prstGeom prst="ellipse">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685783"/>
            <a:r>
              <a:rPr lang="sv-SE" altLang="nl-NL" sz="1200" dirty="0">
                <a:solidFill>
                  <a:prstClr val="black"/>
                </a:solidFill>
                <a:latin typeface="Calibri"/>
              </a:rPr>
              <a:t>4.5%</a:t>
            </a:r>
            <a:endParaRPr lang="en-GB" altLang="nl-NL" sz="1200" dirty="0">
              <a:solidFill>
                <a:prstClr val="black"/>
              </a:solidFill>
              <a:latin typeface="Calibri"/>
            </a:endParaRPr>
          </a:p>
        </p:txBody>
      </p:sp>
      <p:sp>
        <p:nvSpPr>
          <p:cNvPr id="26" name="Oval 21"/>
          <p:cNvSpPr>
            <a:spLocks noChangeArrowheads="1"/>
          </p:cNvSpPr>
          <p:nvPr/>
        </p:nvSpPr>
        <p:spPr bwMode="auto">
          <a:xfrm>
            <a:off x="4279727" y="3902246"/>
            <a:ext cx="457200" cy="457200"/>
          </a:xfrm>
          <a:prstGeom prst="ellipse">
            <a:avLst/>
          </a:prstGeom>
          <a:noFill/>
          <a:ln w="127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27" name="Line 22"/>
          <p:cNvSpPr>
            <a:spLocks noChangeShapeType="1"/>
          </p:cNvSpPr>
          <p:nvPr/>
        </p:nvSpPr>
        <p:spPr bwMode="auto">
          <a:xfrm rot="1367512" flipV="1">
            <a:off x="4701209" y="4359447"/>
            <a:ext cx="996553" cy="7144"/>
          </a:xfrm>
          <a:prstGeom prst="line">
            <a:avLst/>
          </a:prstGeom>
          <a:noFill/>
          <a:ln w="12700">
            <a:solidFill>
              <a:sysClr val="windowText" lastClr="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28" name="Line 23"/>
          <p:cNvSpPr>
            <a:spLocks noChangeShapeType="1"/>
          </p:cNvSpPr>
          <p:nvPr/>
        </p:nvSpPr>
        <p:spPr bwMode="auto">
          <a:xfrm rot="1367512" flipV="1">
            <a:off x="4702399" y="4873797"/>
            <a:ext cx="1029891" cy="116681"/>
          </a:xfrm>
          <a:prstGeom prst="line">
            <a:avLst/>
          </a:prstGeom>
          <a:noFill/>
          <a:ln w="12700">
            <a:solidFill>
              <a:sysClr val="windowText" lastClr="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83">
              <a:defRPr/>
            </a:pPr>
            <a:endParaRPr lang="nl-NL" sz="1050" kern="0">
              <a:solidFill>
                <a:prstClr val="black"/>
              </a:solidFill>
              <a:latin typeface="Calibri"/>
            </a:endParaRPr>
          </a:p>
        </p:txBody>
      </p:sp>
      <p:sp>
        <p:nvSpPr>
          <p:cNvPr id="29" name="Rectangle 24"/>
          <p:cNvSpPr txBox="1">
            <a:spLocks noChangeArrowheads="1"/>
          </p:cNvSpPr>
          <p:nvPr/>
        </p:nvSpPr>
        <p:spPr>
          <a:xfrm>
            <a:off x="166227" y="63917"/>
            <a:ext cx="8506691" cy="854869"/>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defTabSz="685783">
              <a:defRPr/>
            </a:pPr>
            <a:r>
              <a:rPr lang="nl-NL" altLang="nl-NL" sz="2200" dirty="0">
                <a:solidFill>
                  <a:schemeClr val="tx1">
                    <a:lumMod val="75000"/>
                  </a:schemeClr>
                </a:solidFill>
              </a:rPr>
              <a:t>Cardiovasculaire belasting op moment </a:t>
            </a:r>
            <a:endParaRPr lang="nl-NL" altLang="nl-NL" sz="2200" dirty="0" smtClean="0">
              <a:solidFill>
                <a:schemeClr val="tx1">
                  <a:lumMod val="75000"/>
                </a:schemeClr>
              </a:solidFill>
            </a:endParaRPr>
          </a:p>
          <a:p>
            <a:pPr algn="l" defTabSz="685783">
              <a:defRPr/>
            </a:pPr>
            <a:r>
              <a:rPr lang="nl-NL" altLang="nl-NL" sz="2200" dirty="0" smtClean="0">
                <a:solidFill>
                  <a:schemeClr val="tx1">
                    <a:lumMod val="75000"/>
                  </a:schemeClr>
                </a:solidFill>
              </a:rPr>
              <a:t>van diagnose DM2</a:t>
            </a:r>
            <a:endParaRPr lang="nl-NL" altLang="nl-NL" sz="2200" dirty="0">
              <a:solidFill>
                <a:schemeClr val="tx1">
                  <a:lumMod val="75000"/>
                </a:schemeClr>
              </a:solidFill>
            </a:endParaRPr>
          </a:p>
        </p:txBody>
      </p:sp>
    </p:spTree>
    <p:extLst>
      <p:ext uri="{BB962C8B-B14F-4D97-AF65-F5344CB8AC3E}">
        <p14:creationId xmlns:p14="http://schemas.microsoft.com/office/powerpoint/2010/main" val="2304955692"/>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19706" y="1719677"/>
            <a:ext cx="8345096" cy="3454995"/>
          </a:xfrm>
          <a:prstGeom prst="rect">
            <a:avLst/>
          </a:prstGeom>
        </p:spPr>
      </p:pic>
      <p:sp>
        <p:nvSpPr>
          <p:cNvPr id="9" name="Rectangle 8"/>
          <p:cNvSpPr/>
          <p:nvPr/>
        </p:nvSpPr>
        <p:spPr>
          <a:xfrm>
            <a:off x="114299" y="72737"/>
            <a:ext cx="6026727" cy="757130"/>
          </a:xfrm>
          <a:prstGeom prst="rect">
            <a:avLst/>
          </a:prstGeom>
        </p:spPr>
        <p:txBody>
          <a:bodyPr wrap="square">
            <a:spAutoFit/>
          </a:bodyPr>
          <a:lstStyle/>
          <a:p>
            <a:pPr lvl="0" eaLnBrk="1" hangingPunct="1">
              <a:lnSpc>
                <a:spcPct val="90000"/>
              </a:lnSpc>
              <a:defRPr/>
            </a:pPr>
            <a:r>
              <a:rPr lang="en-US" sz="2400" dirty="0" err="1">
                <a:solidFill>
                  <a:srgbClr val="002060"/>
                </a:solidFill>
                <a:latin typeface="BISansMlCond"/>
              </a:rPr>
              <a:t>Primair</a:t>
            </a:r>
            <a:r>
              <a:rPr lang="en-US" sz="2400" dirty="0">
                <a:solidFill>
                  <a:srgbClr val="002060"/>
                </a:solidFill>
                <a:latin typeface="BISansMlCond"/>
              </a:rPr>
              <a:t> </a:t>
            </a:r>
            <a:r>
              <a:rPr lang="en-US" sz="2400" dirty="0" err="1" smtClean="0">
                <a:solidFill>
                  <a:srgbClr val="002060"/>
                </a:solidFill>
                <a:latin typeface="BISansMlCond"/>
              </a:rPr>
              <a:t>eindpunten</a:t>
            </a:r>
            <a:r>
              <a:rPr lang="en-US" sz="2400" dirty="0" smtClean="0">
                <a:solidFill>
                  <a:srgbClr val="002060"/>
                </a:solidFill>
                <a:latin typeface="BISansMlCond"/>
              </a:rPr>
              <a:t>: </a:t>
            </a:r>
            <a:r>
              <a:rPr lang="en-US" sz="2400" dirty="0">
                <a:solidFill>
                  <a:srgbClr val="002060"/>
                </a:solidFill>
                <a:latin typeface="BISansMlCond"/>
              </a:rPr>
              <a:t>3-punts MACE</a:t>
            </a:r>
          </a:p>
          <a:p>
            <a:pPr lvl="0" eaLnBrk="1" hangingPunct="1">
              <a:lnSpc>
                <a:spcPct val="90000"/>
              </a:lnSpc>
              <a:defRPr/>
            </a:pPr>
            <a:r>
              <a:rPr lang="en-US" sz="2400" dirty="0" smtClean="0">
                <a:solidFill>
                  <a:srgbClr val="002060"/>
                </a:solidFill>
                <a:latin typeface="BISansMlCond"/>
              </a:rPr>
              <a:t>en CV death/HHF dapagliflozine</a:t>
            </a:r>
            <a:endParaRPr lang="en-GB" sz="2400" dirty="0">
              <a:solidFill>
                <a:srgbClr val="002060"/>
              </a:solidFill>
              <a:latin typeface="BISansMlCond"/>
            </a:endParaRPr>
          </a:p>
        </p:txBody>
      </p:sp>
      <p:sp>
        <p:nvSpPr>
          <p:cNvPr id="10" name="Rectangle 9"/>
          <p:cNvSpPr/>
          <p:nvPr/>
        </p:nvSpPr>
        <p:spPr>
          <a:xfrm>
            <a:off x="219706" y="6556664"/>
            <a:ext cx="1643399" cy="215444"/>
          </a:xfrm>
          <a:prstGeom prst="rect">
            <a:avLst/>
          </a:prstGeom>
        </p:spPr>
        <p:txBody>
          <a:bodyPr wrap="none">
            <a:spAutoFit/>
          </a:bodyPr>
          <a:lstStyle/>
          <a:p>
            <a:r>
              <a:rPr lang="nl-NL" sz="800" b="1" dirty="0">
                <a:solidFill>
                  <a:schemeClr val="accent4"/>
                </a:solidFill>
                <a:latin typeface="OTNEJMScalaSansLF-Bold"/>
              </a:rPr>
              <a:t>DOI: 10.1056/NEJMoa1812389</a:t>
            </a:r>
            <a:endParaRPr lang="nl-NL" dirty="0">
              <a:solidFill>
                <a:schemeClr val="accent4"/>
              </a:solidFill>
            </a:endParaRPr>
          </a:p>
        </p:txBody>
      </p:sp>
    </p:spTree>
    <p:extLst>
      <p:ext uri="{BB962C8B-B14F-4D97-AF65-F5344CB8AC3E}">
        <p14:creationId xmlns:p14="http://schemas.microsoft.com/office/powerpoint/2010/main" val="1859166310"/>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8" y="180927"/>
            <a:ext cx="8435975" cy="914400"/>
          </a:xfrm>
        </p:spPr>
        <p:txBody>
          <a:bodyPr/>
          <a:lstStyle/>
          <a:p>
            <a:r>
              <a:rPr lang="nl-NL" dirty="0" err="1" smtClean="0">
                <a:solidFill>
                  <a:srgbClr val="002060"/>
                </a:solidFill>
              </a:rPr>
              <a:t>Publication</a:t>
            </a:r>
            <a:r>
              <a:rPr lang="nl-NL" dirty="0" smtClean="0">
                <a:solidFill>
                  <a:srgbClr val="002060"/>
                </a:solidFill>
              </a:rPr>
              <a:t> of meta-analysis </a:t>
            </a:r>
            <a:r>
              <a:rPr lang="nl-NL" dirty="0" err="1" smtClean="0">
                <a:solidFill>
                  <a:srgbClr val="002060"/>
                </a:solidFill>
              </a:rPr>
              <a:t>by</a:t>
            </a:r>
            <a:r>
              <a:rPr lang="nl-NL" dirty="0" smtClean="0">
                <a:solidFill>
                  <a:srgbClr val="002060"/>
                </a:solidFill>
              </a:rPr>
              <a:t> Zelniker in </a:t>
            </a:r>
            <a:r>
              <a:rPr lang="nl-NL" dirty="0">
                <a:solidFill>
                  <a:srgbClr val="002060"/>
                </a:solidFill>
              </a:rPr>
              <a:t>T</a:t>
            </a:r>
            <a:r>
              <a:rPr lang="nl-NL" dirty="0" smtClean="0">
                <a:solidFill>
                  <a:srgbClr val="002060"/>
                </a:solidFill>
              </a:rPr>
              <a:t>he Lancet</a:t>
            </a:r>
            <a:endParaRPr lang="nl-NL" dirty="0">
              <a:solidFill>
                <a:srgbClr val="002060"/>
              </a:solidFill>
            </a:endParaRPr>
          </a:p>
        </p:txBody>
      </p:sp>
      <p:pic>
        <p:nvPicPr>
          <p:cNvPr id="10" name="Picture 9"/>
          <p:cNvPicPr>
            <a:picLocks noChangeAspect="1"/>
          </p:cNvPicPr>
          <p:nvPr/>
        </p:nvPicPr>
        <p:blipFill>
          <a:blip r:embed="rId2"/>
          <a:stretch>
            <a:fillRect/>
          </a:stretch>
        </p:blipFill>
        <p:spPr>
          <a:xfrm>
            <a:off x="295404" y="2528900"/>
            <a:ext cx="8759565" cy="2843200"/>
          </a:xfrm>
          <a:prstGeom prst="rect">
            <a:avLst/>
          </a:prstGeom>
        </p:spPr>
      </p:pic>
    </p:spTree>
    <p:extLst>
      <p:ext uri="{BB962C8B-B14F-4D97-AF65-F5344CB8AC3E}">
        <p14:creationId xmlns:p14="http://schemas.microsoft.com/office/powerpoint/2010/main" val="5480610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141" y="1729027"/>
            <a:ext cx="8413209" cy="3670110"/>
          </a:xfrm>
          <a:prstGeom prst="rect">
            <a:avLst/>
          </a:prstGeom>
        </p:spPr>
      </p:pic>
      <p:sp>
        <p:nvSpPr>
          <p:cNvPr id="3" name="Title 2"/>
          <p:cNvSpPr>
            <a:spLocks noGrp="1"/>
          </p:cNvSpPr>
          <p:nvPr>
            <p:ph type="title"/>
          </p:nvPr>
        </p:nvSpPr>
        <p:spPr>
          <a:xfrm>
            <a:off x="358775" y="26843"/>
            <a:ext cx="5703888" cy="847725"/>
          </a:xfrm>
        </p:spPr>
        <p:txBody>
          <a:bodyPr/>
          <a:lstStyle/>
          <a:p>
            <a:r>
              <a:rPr lang="nl-NL" sz="2400" kern="1200" dirty="0">
                <a:solidFill>
                  <a:srgbClr val="002060"/>
                </a:solidFill>
                <a:latin typeface="Arial"/>
              </a:rPr>
              <a:t>Meta-analyse MACE-3 </a:t>
            </a:r>
            <a:r>
              <a:rPr lang="nl-NL" sz="2400" kern="1200" dirty="0" err="1">
                <a:solidFill>
                  <a:srgbClr val="002060"/>
                </a:solidFill>
                <a:latin typeface="Arial"/>
              </a:rPr>
              <a:t>results</a:t>
            </a:r>
            <a:r>
              <a:rPr lang="nl-NL" sz="2400" kern="1200" dirty="0">
                <a:solidFill>
                  <a:srgbClr val="002060"/>
                </a:solidFill>
                <a:latin typeface="Arial"/>
              </a:rPr>
              <a:t> of SGLT2-i</a:t>
            </a:r>
            <a:endParaRPr lang="nl-NL" dirty="0"/>
          </a:p>
        </p:txBody>
      </p:sp>
      <p:sp>
        <p:nvSpPr>
          <p:cNvPr id="4" name="Rectangle 3"/>
          <p:cNvSpPr/>
          <p:nvPr/>
        </p:nvSpPr>
        <p:spPr>
          <a:xfrm>
            <a:off x="199141" y="6253596"/>
            <a:ext cx="8761979" cy="400110"/>
          </a:xfrm>
          <a:prstGeom prst="rect">
            <a:avLst/>
          </a:prstGeom>
        </p:spPr>
        <p:txBody>
          <a:bodyPr wrap="square">
            <a:spAutoFit/>
          </a:bodyPr>
          <a:lstStyle/>
          <a:p>
            <a:r>
              <a:rPr lang="nl-NL" sz="1000" dirty="0">
                <a:solidFill>
                  <a:srgbClr val="002060"/>
                </a:solidFill>
              </a:rPr>
              <a:t>Zelniker TA, </a:t>
            </a:r>
            <a:r>
              <a:rPr lang="nl-NL" sz="1000" dirty="0" err="1">
                <a:solidFill>
                  <a:srgbClr val="002060"/>
                </a:solidFill>
              </a:rPr>
              <a:t>Wiviott</a:t>
            </a:r>
            <a:r>
              <a:rPr lang="nl-NL" sz="1000" dirty="0">
                <a:solidFill>
                  <a:srgbClr val="002060"/>
                </a:solidFill>
              </a:rPr>
              <a:t> SD, </a:t>
            </a:r>
            <a:r>
              <a:rPr lang="nl-NL" sz="1000" dirty="0" err="1">
                <a:solidFill>
                  <a:srgbClr val="002060"/>
                </a:solidFill>
              </a:rPr>
              <a:t>Raz</a:t>
            </a:r>
            <a:r>
              <a:rPr lang="nl-NL" sz="1000" dirty="0">
                <a:solidFill>
                  <a:srgbClr val="002060"/>
                </a:solidFill>
              </a:rPr>
              <a:t> I, et al. SGLT2 inhibitors </a:t>
            </a:r>
            <a:r>
              <a:rPr lang="nl-NL" sz="1000" dirty="0" err="1">
                <a:solidFill>
                  <a:srgbClr val="002060"/>
                </a:solidFill>
              </a:rPr>
              <a:t>for</a:t>
            </a:r>
            <a:r>
              <a:rPr lang="nl-NL" sz="1000" dirty="0">
                <a:solidFill>
                  <a:srgbClr val="002060"/>
                </a:solidFill>
              </a:rPr>
              <a:t> </a:t>
            </a:r>
            <a:r>
              <a:rPr lang="nl-NL" sz="1000" dirty="0" err="1" smtClean="0">
                <a:solidFill>
                  <a:srgbClr val="002060"/>
                </a:solidFill>
              </a:rPr>
              <a:t>primary</a:t>
            </a:r>
            <a:r>
              <a:rPr lang="nl-NL" sz="1000" dirty="0" smtClean="0">
                <a:solidFill>
                  <a:srgbClr val="002060"/>
                </a:solidFill>
              </a:rPr>
              <a:t> </a:t>
            </a:r>
            <a:r>
              <a:rPr lang="nl-NL" sz="1000" dirty="0" err="1" smtClean="0">
                <a:solidFill>
                  <a:srgbClr val="002060"/>
                </a:solidFill>
              </a:rPr>
              <a:t>and</a:t>
            </a:r>
            <a:r>
              <a:rPr lang="nl-NL" sz="1000" dirty="0" smtClean="0">
                <a:solidFill>
                  <a:srgbClr val="002060"/>
                </a:solidFill>
              </a:rPr>
              <a:t> </a:t>
            </a:r>
            <a:r>
              <a:rPr lang="nl-NL" sz="1000" dirty="0" err="1">
                <a:solidFill>
                  <a:srgbClr val="002060"/>
                </a:solidFill>
              </a:rPr>
              <a:t>secondary</a:t>
            </a:r>
            <a:r>
              <a:rPr lang="nl-NL" sz="1000" dirty="0">
                <a:solidFill>
                  <a:srgbClr val="002060"/>
                </a:solidFill>
              </a:rPr>
              <a:t> prevention of </a:t>
            </a:r>
            <a:r>
              <a:rPr lang="nl-NL" sz="1000" dirty="0" err="1">
                <a:solidFill>
                  <a:srgbClr val="002060"/>
                </a:solidFill>
              </a:rPr>
              <a:t>cardiovascular</a:t>
            </a:r>
            <a:r>
              <a:rPr lang="nl-NL" sz="1000" dirty="0">
                <a:solidFill>
                  <a:srgbClr val="002060"/>
                </a:solidFill>
              </a:rPr>
              <a:t> </a:t>
            </a:r>
            <a:r>
              <a:rPr lang="nl-NL" sz="1000" dirty="0" err="1">
                <a:solidFill>
                  <a:srgbClr val="002060"/>
                </a:solidFill>
              </a:rPr>
              <a:t>and</a:t>
            </a:r>
            <a:r>
              <a:rPr lang="nl-NL" sz="1000" dirty="0">
                <a:solidFill>
                  <a:srgbClr val="002060"/>
                </a:solidFill>
              </a:rPr>
              <a:t> </a:t>
            </a:r>
            <a:r>
              <a:rPr lang="nl-NL" sz="1000" dirty="0" err="1">
                <a:solidFill>
                  <a:srgbClr val="002060"/>
                </a:solidFill>
              </a:rPr>
              <a:t>renal</a:t>
            </a:r>
            <a:r>
              <a:rPr lang="nl-NL" sz="1000" dirty="0">
                <a:solidFill>
                  <a:srgbClr val="002060"/>
                </a:solidFill>
              </a:rPr>
              <a:t> </a:t>
            </a:r>
            <a:r>
              <a:rPr lang="nl-NL" sz="1000" dirty="0" err="1">
                <a:solidFill>
                  <a:srgbClr val="002060"/>
                </a:solidFill>
              </a:rPr>
              <a:t>outcomes</a:t>
            </a:r>
            <a:r>
              <a:rPr lang="nl-NL" sz="1000" dirty="0">
                <a:solidFill>
                  <a:srgbClr val="002060"/>
                </a:solidFill>
              </a:rPr>
              <a:t> in type 2 diabetes:</a:t>
            </a:r>
          </a:p>
          <a:p>
            <a:r>
              <a:rPr lang="nl-NL" sz="1000" dirty="0">
                <a:solidFill>
                  <a:srgbClr val="002060"/>
                </a:solidFill>
              </a:rPr>
              <a:t>a </a:t>
            </a:r>
            <a:r>
              <a:rPr lang="nl-NL" sz="1000" dirty="0" err="1">
                <a:solidFill>
                  <a:srgbClr val="002060"/>
                </a:solidFill>
              </a:rPr>
              <a:t>systematic</a:t>
            </a:r>
            <a:r>
              <a:rPr lang="nl-NL" sz="1000" dirty="0">
                <a:solidFill>
                  <a:srgbClr val="002060"/>
                </a:solidFill>
              </a:rPr>
              <a:t> review </a:t>
            </a:r>
            <a:r>
              <a:rPr lang="nl-NL" sz="1000" dirty="0" err="1">
                <a:solidFill>
                  <a:srgbClr val="002060"/>
                </a:solidFill>
              </a:rPr>
              <a:t>and</a:t>
            </a:r>
            <a:r>
              <a:rPr lang="nl-NL" sz="1000" dirty="0">
                <a:solidFill>
                  <a:srgbClr val="002060"/>
                </a:solidFill>
              </a:rPr>
              <a:t> meta-analysis of </a:t>
            </a:r>
            <a:r>
              <a:rPr lang="nl-NL" sz="1000" dirty="0" err="1">
                <a:solidFill>
                  <a:srgbClr val="002060"/>
                </a:solidFill>
              </a:rPr>
              <a:t>cardiovascular</a:t>
            </a:r>
            <a:r>
              <a:rPr lang="nl-NL" sz="1000" dirty="0">
                <a:solidFill>
                  <a:srgbClr val="002060"/>
                </a:solidFill>
              </a:rPr>
              <a:t> </a:t>
            </a:r>
            <a:r>
              <a:rPr lang="nl-NL" sz="1000" dirty="0" err="1">
                <a:solidFill>
                  <a:srgbClr val="002060"/>
                </a:solidFill>
              </a:rPr>
              <a:t>outcome</a:t>
            </a:r>
            <a:r>
              <a:rPr lang="nl-NL" sz="1000" dirty="0">
                <a:solidFill>
                  <a:srgbClr val="002060"/>
                </a:solidFill>
              </a:rPr>
              <a:t> trials. Lancet </a:t>
            </a:r>
            <a:r>
              <a:rPr lang="nl-NL" sz="1000" dirty="0" smtClean="0">
                <a:solidFill>
                  <a:srgbClr val="002060"/>
                </a:solidFill>
              </a:rPr>
              <a:t>2018; </a:t>
            </a:r>
            <a:r>
              <a:rPr lang="nl-NL" sz="1000" dirty="0" err="1" smtClean="0">
                <a:solidFill>
                  <a:srgbClr val="002060"/>
                </a:solidFill>
              </a:rPr>
              <a:t>published</a:t>
            </a:r>
            <a:r>
              <a:rPr lang="nl-NL" sz="1000" dirty="0" smtClean="0">
                <a:solidFill>
                  <a:srgbClr val="002060"/>
                </a:solidFill>
              </a:rPr>
              <a:t> </a:t>
            </a:r>
            <a:r>
              <a:rPr lang="nl-NL" sz="1000" dirty="0">
                <a:solidFill>
                  <a:srgbClr val="002060"/>
                </a:solidFill>
              </a:rPr>
              <a:t>online Nov 10. http://dx.doi.org/10.1016/S0140-6736(18)32590-X./</a:t>
            </a:r>
          </a:p>
        </p:txBody>
      </p:sp>
    </p:spTree>
    <p:extLst>
      <p:ext uri="{BB962C8B-B14F-4D97-AF65-F5344CB8AC3E}">
        <p14:creationId xmlns:p14="http://schemas.microsoft.com/office/powerpoint/2010/main" val="1270181705"/>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45473"/>
            <a:ext cx="5703888" cy="847725"/>
          </a:xfrm>
        </p:spPr>
        <p:txBody>
          <a:bodyPr/>
          <a:lstStyle/>
          <a:p>
            <a:r>
              <a:rPr lang="en-US" sz="2400" dirty="0"/>
              <a:t>Pooled data for cardiovascular death</a:t>
            </a:r>
            <a:endParaRPr lang="nl-NL" sz="2400" dirty="0"/>
          </a:p>
        </p:txBody>
      </p:sp>
      <p:pic>
        <p:nvPicPr>
          <p:cNvPr id="3" name="Picture 2"/>
          <p:cNvPicPr>
            <a:picLocks noChangeAspect="1"/>
          </p:cNvPicPr>
          <p:nvPr/>
        </p:nvPicPr>
        <p:blipFill>
          <a:blip r:embed="rId2"/>
          <a:stretch>
            <a:fillRect/>
          </a:stretch>
        </p:blipFill>
        <p:spPr>
          <a:xfrm>
            <a:off x="148968" y="1319601"/>
            <a:ext cx="8846063" cy="4218798"/>
          </a:xfrm>
          <a:prstGeom prst="rect">
            <a:avLst/>
          </a:prstGeom>
        </p:spPr>
      </p:pic>
      <p:sp>
        <p:nvSpPr>
          <p:cNvPr id="4" name="Rectangle 3"/>
          <p:cNvSpPr/>
          <p:nvPr/>
        </p:nvSpPr>
        <p:spPr>
          <a:xfrm>
            <a:off x="148968" y="6176574"/>
            <a:ext cx="8636256" cy="400110"/>
          </a:xfrm>
          <a:prstGeom prst="rect">
            <a:avLst/>
          </a:prstGeom>
        </p:spPr>
        <p:txBody>
          <a:bodyPr wrap="square">
            <a:spAutoFit/>
          </a:bodyPr>
          <a:lstStyle/>
          <a:p>
            <a:r>
              <a:rPr lang="nl-NL" sz="1000" dirty="0"/>
              <a:t>Supplement to Zelniker TA, </a:t>
            </a:r>
            <a:r>
              <a:rPr lang="nl-NL" sz="1000" dirty="0" err="1"/>
              <a:t>Wiviott</a:t>
            </a:r>
            <a:r>
              <a:rPr lang="nl-NL" sz="1000" dirty="0"/>
              <a:t> SD, </a:t>
            </a:r>
            <a:r>
              <a:rPr lang="nl-NL" sz="1000" dirty="0" err="1"/>
              <a:t>Raz</a:t>
            </a:r>
            <a:r>
              <a:rPr lang="nl-NL" sz="1000" dirty="0"/>
              <a:t> I, et al. SGLT2 inhibitors </a:t>
            </a:r>
            <a:r>
              <a:rPr lang="nl-NL" sz="1000" dirty="0" err="1"/>
              <a:t>for</a:t>
            </a:r>
            <a:r>
              <a:rPr lang="nl-NL" sz="1000" dirty="0"/>
              <a:t> </a:t>
            </a:r>
            <a:r>
              <a:rPr lang="nl-NL" sz="1000" dirty="0" err="1"/>
              <a:t>primary</a:t>
            </a:r>
            <a:r>
              <a:rPr lang="nl-NL" sz="1000" dirty="0"/>
              <a:t> </a:t>
            </a:r>
            <a:r>
              <a:rPr lang="nl-NL" sz="1000" dirty="0" err="1"/>
              <a:t>and</a:t>
            </a:r>
            <a:r>
              <a:rPr lang="nl-NL" sz="1000" dirty="0"/>
              <a:t> </a:t>
            </a:r>
            <a:r>
              <a:rPr lang="nl-NL" sz="1000" dirty="0" err="1"/>
              <a:t>secondary</a:t>
            </a:r>
            <a:r>
              <a:rPr lang="nl-NL" sz="1000" dirty="0"/>
              <a:t> prevention of </a:t>
            </a:r>
            <a:r>
              <a:rPr lang="nl-NL" sz="1000" dirty="0" err="1"/>
              <a:t>cardiovascular</a:t>
            </a:r>
            <a:r>
              <a:rPr lang="nl-NL" sz="1000" dirty="0"/>
              <a:t> </a:t>
            </a:r>
            <a:r>
              <a:rPr lang="nl-NL" sz="1000" dirty="0" err="1"/>
              <a:t>and</a:t>
            </a:r>
            <a:r>
              <a:rPr lang="nl-NL" sz="1000" dirty="0"/>
              <a:t> </a:t>
            </a:r>
            <a:r>
              <a:rPr lang="nl-NL" sz="1000" dirty="0" err="1"/>
              <a:t>renal</a:t>
            </a:r>
            <a:r>
              <a:rPr lang="nl-NL" sz="1000" dirty="0"/>
              <a:t> </a:t>
            </a:r>
            <a:r>
              <a:rPr lang="nl-NL" sz="1000" dirty="0" err="1"/>
              <a:t>outcomes</a:t>
            </a:r>
            <a:r>
              <a:rPr lang="nl-NL" sz="1000" dirty="0"/>
              <a:t> in type 2 diabetes:</a:t>
            </a:r>
          </a:p>
          <a:p>
            <a:r>
              <a:rPr lang="nl-NL" sz="1000" dirty="0"/>
              <a:t>a </a:t>
            </a:r>
            <a:r>
              <a:rPr lang="nl-NL" sz="1000" dirty="0" err="1"/>
              <a:t>systematic</a:t>
            </a:r>
            <a:r>
              <a:rPr lang="nl-NL" sz="1000" dirty="0"/>
              <a:t> review </a:t>
            </a:r>
            <a:r>
              <a:rPr lang="nl-NL" sz="1000" dirty="0" err="1"/>
              <a:t>and</a:t>
            </a:r>
            <a:r>
              <a:rPr lang="nl-NL" sz="1000" dirty="0"/>
              <a:t> meta-analysis of </a:t>
            </a:r>
            <a:r>
              <a:rPr lang="nl-NL" sz="1000" dirty="0" err="1"/>
              <a:t>cardiovascular</a:t>
            </a:r>
            <a:r>
              <a:rPr lang="nl-NL" sz="1000" dirty="0"/>
              <a:t> </a:t>
            </a:r>
            <a:r>
              <a:rPr lang="nl-NL" sz="1000" dirty="0" err="1"/>
              <a:t>outcome</a:t>
            </a:r>
            <a:r>
              <a:rPr lang="nl-NL" sz="1000" dirty="0"/>
              <a:t> trials. Lancet 2018; </a:t>
            </a:r>
            <a:r>
              <a:rPr lang="nl-NL" sz="1000" dirty="0" err="1"/>
              <a:t>published</a:t>
            </a:r>
            <a:r>
              <a:rPr lang="nl-NL" sz="1000" dirty="0"/>
              <a:t> online Nov 10. http://dx.doi.org/10.1016/S0140-6736(18)32590-X./</a:t>
            </a:r>
          </a:p>
        </p:txBody>
      </p:sp>
    </p:spTree>
    <p:extLst>
      <p:ext uri="{BB962C8B-B14F-4D97-AF65-F5344CB8AC3E}">
        <p14:creationId xmlns:p14="http://schemas.microsoft.com/office/powerpoint/2010/main" val="4154726449"/>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446810"/>
            <a:ext cx="5532870" cy="342900"/>
          </a:xfrm>
        </p:spPr>
        <p:txBody>
          <a:bodyPr/>
          <a:lstStyle/>
          <a:p>
            <a:r>
              <a:rPr lang="nl-NL" dirty="0" err="1" smtClean="0"/>
              <a:t>Pooled</a:t>
            </a:r>
            <a:r>
              <a:rPr lang="nl-NL" dirty="0" smtClean="0"/>
              <a:t> data </a:t>
            </a:r>
            <a:r>
              <a:rPr lang="nl-NL" dirty="0" err="1" smtClean="0"/>
              <a:t>for</a:t>
            </a:r>
            <a:r>
              <a:rPr lang="nl-NL" dirty="0"/>
              <a:t> </a:t>
            </a:r>
            <a:r>
              <a:rPr lang="nl-NL" dirty="0" err="1" smtClean="0"/>
              <a:t>heart</a:t>
            </a:r>
            <a:r>
              <a:rPr lang="nl-NL" dirty="0" smtClean="0"/>
              <a:t> failure</a:t>
            </a:r>
            <a:endParaRPr lang="nl-NL" dirty="0"/>
          </a:p>
        </p:txBody>
      </p:sp>
      <p:pic>
        <p:nvPicPr>
          <p:cNvPr id="4" name="Picture 3"/>
          <p:cNvPicPr>
            <a:picLocks noChangeAspect="1"/>
          </p:cNvPicPr>
          <p:nvPr/>
        </p:nvPicPr>
        <p:blipFill>
          <a:blip r:embed="rId2"/>
          <a:stretch>
            <a:fillRect/>
          </a:stretch>
        </p:blipFill>
        <p:spPr>
          <a:xfrm>
            <a:off x="358775" y="1703797"/>
            <a:ext cx="8382727" cy="4011516"/>
          </a:xfrm>
          <a:prstGeom prst="rect">
            <a:avLst/>
          </a:prstGeom>
        </p:spPr>
      </p:pic>
      <p:sp>
        <p:nvSpPr>
          <p:cNvPr id="5" name="Rectangle 4"/>
          <p:cNvSpPr/>
          <p:nvPr/>
        </p:nvSpPr>
        <p:spPr>
          <a:xfrm>
            <a:off x="358775" y="6279940"/>
            <a:ext cx="8296852" cy="400110"/>
          </a:xfrm>
          <a:prstGeom prst="rect">
            <a:avLst/>
          </a:prstGeom>
        </p:spPr>
        <p:txBody>
          <a:bodyPr wrap="square">
            <a:spAutoFit/>
          </a:bodyPr>
          <a:lstStyle/>
          <a:p>
            <a:r>
              <a:rPr lang="nl-NL" sz="1000" dirty="0">
                <a:solidFill>
                  <a:srgbClr val="002060"/>
                </a:solidFill>
              </a:rPr>
              <a:t>Supplement to Zelniker TA, </a:t>
            </a:r>
            <a:r>
              <a:rPr lang="nl-NL" sz="1000" dirty="0" err="1">
                <a:solidFill>
                  <a:srgbClr val="002060"/>
                </a:solidFill>
              </a:rPr>
              <a:t>Wiviott</a:t>
            </a:r>
            <a:r>
              <a:rPr lang="nl-NL" sz="1000" dirty="0">
                <a:solidFill>
                  <a:srgbClr val="002060"/>
                </a:solidFill>
              </a:rPr>
              <a:t> SD, </a:t>
            </a:r>
            <a:r>
              <a:rPr lang="nl-NL" sz="1000" dirty="0" err="1">
                <a:solidFill>
                  <a:srgbClr val="002060"/>
                </a:solidFill>
              </a:rPr>
              <a:t>Raz</a:t>
            </a:r>
            <a:r>
              <a:rPr lang="nl-NL" sz="1000" dirty="0">
                <a:solidFill>
                  <a:srgbClr val="002060"/>
                </a:solidFill>
              </a:rPr>
              <a:t> I, et al. SGLT2 inhibitors </a:t>
            </a:r>
            <a:r>
              <a:rPr lang="nl-NL" sz="1000" dirty="0" err="1">
                <a:solidFill>
                  <a:srgbClr val="002060"/>
                </a:solidFill>
              </a:rPr>
              <a:t>for</a:t>
            </a:r>
            <a:r>
              <a:rPr lang="nl-NL" sz="1000" dirty="0">
                <a:solidFill>
                  <a:srgbClr val="002060"/>
                </a:solidFill>
              </a:rPr>
              <a:t> </a:t>
            </a:r>
            <a:r>
              <a:rPr lang="nl-NL" sz="1000" dirty="0" err="1">
                <a:solidFill>
                  <a:srgbClr val="002060"/>
                </a:solidFill>
              </a:rPr>
              <a:t>primary</a:t>
            </a:r>
            <a:r>
              <a:rPr lang="nl-NL" sz="1000" dirty="0">
                <a:solidFill>
                  <a:srgbClr val="002060"/>
                </a:solidFill>
              </a:rPr>
              <a:t> </a:t>
            </a:r>
            <a:r>
              <a:rPr lang="nl-NL" sz="1000" dirty="0" err="1">
                <a:solidFill>
                  <a:srgbClr val="002060"/>
                </a:solidFill>
              </a:rPr>
              <a:t>and</a:t>
            </a:r>
            <a:r>
              <a:rPr lang="nl-NL" sz="1000" dirty="0">
                <a:solidFill>
                  <a:srgbClr val="002060"/>
                </a:solidFill>
              </a:rPr>
              <a:t> </a:t>
            </a:r>
            <a:r>
              <a:rPr lang="nl-NL" sz="1000" dirty="0" err="1">
                <a:solidFill>
                  <a:srgbClr val="002060"/>
                </a:solidFill>
              </a:rPr>
              <a:t>secondary</a:t>
            </a:r>
            <a:r>
              <a:rPr lang="nl-NL" sz="1000" dirty="0">
                <a:solidFill>
                  <a:srgbClr val="002060"/>
                </a:solidFill>
              </a:rPr>
              <a:t> prevention of </a:t>
            </a:r>
            <a:r>
              <a:rPr lang="nl-NL" sz="1000" dirty="0" err="1">
                <a:solidFill>
                  <a:srgbClr val="002060"/>
                </a:solidFill>
              </a:rPr>
              <a:t>cardiovascular</a:t>
            </a:r>
            <a:r>
              <a:rPr lang="nl-NL" sz="1000" dirty="0">
                <a:solidFill>
                  <a:srgbClr val="002060"/>
                </a:solidFill>
              </a:rPr>
              <a:t> </a:t>
            </a:r>
            <a:r>
              <a:rPr lang="nl-NL" sz="1000" dirty="0" err="1">
                <a:solidFill>
                  <a:srgbClr val="002060"/>
                </a:solidFill>
              </a:rPr>
              <a:t>and</a:t>
            </a:r>
            <a:r>
              <a:rPr lang="nl-NL" sz="1000" dirty="0">
                <a:solidFill>
                  <a:srgbClr val="002060"/>
                </a:solidFill>
              </a:rPr>
              <a:t> </a:t>
            </a:r>
            <a:r>
              <a:rPr lang="nl-NL" sz="1000" dirty="0" err="1">
                <a:solidFill>
                  <a:srgbClr val="002060"/>
                </a:solidFill>
              </a:rPr>
              <a:t>renal</a:t>
            </a:r>
            <a:r>
              <a:rPr lang="nl-NL" sz="1000" dirty="0">
                <a:solidFill>
                  <a:srgbClr val="002060"/>
                </a:solidFill>
              </a:rPr>
              <a:t> </a:t>
            </a:r>
            <a:r>
              <a:rPr lang="nl-NL" sz="1000" dirty="0" err="1">
                <a:solidFill>
                  <a:srgbClr val="002060"/>
                </a:solidFill>
              </a:rPr>
              <a:t>outcomes</a:t>
            </a:r>
            <a:r>
              <a:rPr lang="nl-NL" sz="1000" dirty="0">
                <a:solidFill>
                  <a:srgbClr val="002060"/>
                </a:solidFill>
              </a:rPr>
              <a:t> in type 2 diabetes:</a:t>
            </a:r>
          </a:p>
          <a:p>
            <a:r>
              <a:rPr lang="nl-NL" sz="1000" dirty="0">
                <a:solidFill>
                  <a:srgbClr val="002060"/>
                </a:solidFill>
              </a:rPr>
              <a:t>a </a:t>
            </a:r>
            <a:r>
              <a:rPr lang="nl-NL" sz="1000" dirty="0" err="1">
                <a:solidFill>
                  <a:srgbClr val="002060"/>
                </a:solidFill>
              </a:rPr>
              <a:t>systematic</a:t>
            </a:r>
            <a:r>
              <a:rPr lang="nl-NL" sz="1000" dirty="0">
                <a:solidFill>
                  <a:srgbClr val="002060"/>
                </a:solidFill>
              </a:rPr>
              <a:t> review </a:t>
            </a:r>
            <a:r>
              <a:rPr lang="nl-NL" sz="1000" dirty="0" err="1">
                <a:solidFill>
                  <a:srgbClr val="002060"/>
                </a:solidFill>
              </a:rPr>
              <a:t>and</a:t>
            </a:r>
            <a:r>
              <a:rPr lang="nl-NL" sz="1000" dirty="0">
                <a:solidFill>
                  <a:srgbClr val="002060"/>
                </a:solidFill>
              </a:rPr>
              <a:t> meta-analysis of </a:t>
            </a:r>
            <a:r>
              <a:rPr lang="nl-NL" sz="1000" dirty="0" err="1">
                <a:solidFill>
                  <a:srgbClr val="002060"/>
                </a:solidFill>
              </a:rPr>
              <a:t>cardiovascular</a:t>
            </a:r>
            <a:r>
              <a:rPr lang="nl-NL" sz="1000" dirty="0">
                <a:solidFill>
                  <a:srgbClr val="002060"/>
                </a:solidFill>
              </a:rPr>
              <a:t> </a:t>
            </a:r>
            <a:r>
              <a:rPr lang="nl-NL" sz="1000" dirty="0" err="1">
                <a:solidFill>
                  <a:srgbClr val="002060"/>
                </a:solidFill>
              </a:rPr>
              <a:t>outcome</a:t>
            </a:r>
            <a:r>
              <a:rPr lang="nl-NL" sz="1000" dirty="0">
                <a:solidFill>
                  <a:srgbClr val="002060"/>
                </a:solidFill>
              </a:rPr>
              <a:t> trials. Lancet 2018; </a:t>
            </a:r>
            <a:r>
              <a:rPr lang="nl-NL" sz="1000" dirty="0" err="1">
                <a:solidFill>
                  <a:srgbClr val="002060"/>
                </a:solidFill>
              </a:rPr>
              <a:t>published</a:t>
            </a:r>
            <a:r>
              <a:rPr lang="nl-NL" sz="1000" dirty="0">
                <a:solidFill>
                  <a:srgbClr val="002060"/>
                </a:solidFill>
              </a:rPr>
              <a:t> online Nov 10. http://dx.doi.org/10.1016/S0140-6736(18)32590-X./</a:t>
            </a:r>
          </a:p>
        </p:txBody>
      </p:sp>
    </p:spTree>
    <p:extLst>
      <p:ext uri="{BB962C8B-B14F-4D97-AF65-F5344CB8AC3E}">
        <p14:creationId xmlns:p14="http://schemas.microsoft.com/office/powerpoint/2010/main" val="123755162"/>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01872" y="-208721"/>
            <a:ext cx="7886700" cy="994172"/>
          </a:xfrm>
        </p:spPr>
        <p:txBody>
          <a:bodyPr>
            <a:normAutofit/>
          </a:bodyPr>
          <a:lstStyle/>
          <a:p>
            <a:r>
              <a:rPr lang="nl-NL" sz="2400" dirty="0"/>
              <a:t>SGLT2 remmers bij cardiovasculair lijden</a:t>
            </a:r>
          </a:p>
        </p:txBody>
      </p:sp>
      <p:pic>
        <p:nvPicPr>
          <p:cNvPr id="227330" name="Picture 2" descr="Full size image for 'SGLT-2 Inhibitors and Cardiovascular Risk'"/>
          <p:cNvPicPr>
            <a:picLocks noChangeAspect="1" noChangeArrowheads="1"/>
          </p:cNvPicPr>
          <p:nvPr/>
        </p:nvPicPr>
        <p:blipFill>
          <a:blip r:embed="rId2" cstate="print"/>
          <a:srcRect/>
          <a:stretch>
            <a:fillRect/>
          </a:stretch>
        </p:blipFill>
        <p:spPr bwMode="auto">
          <a:xfrm>
            <a:off x="301872" y="1345395"/>
            <a:ext cx="7519201" cy="4174456"/>
          </a:xfrm>
          <a:prstGeom prst="rect">
            <a:avLst/>
          </a:prstGeom>
          <a:noFill/>
        </p:spPr>
      </p:pic>
    </p:spTree>
    <p:extLst>
      <p:ext uri="{BB962C8B-B14F-4D97-AF65-F5344CB8AC3E}">
        <p14:creationId xmlns:p14="http://schemas.microsoft.com/office/powerpoint/2010/main" val="3663411040"/>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291" y="369144"/>
            <a:ext cx="8408850" cy="369332"/>
          </a:xfrm>
        </p:spPr>
        <p:txBody>
          <a:bodyPr/>
          <a:lstStyle/>
          <a:p>
            <a:r>
              <a:rPr lang="en-GB" sz="2400" dirty="0" err="1" smtClean="0"/>
              <a:t>Overzicht</a:t>
            </a:r>
            <a:r>
              <a:rPr lang="en-GB" sz="2400" dirty="0" smtClean="0"/>
              <a:t> </a:t>
            </a:r>
            <a:r>
              <a:rPr lang="en-GB" sz="2400" dirty="0"/>
              <a:t>SGLT2 </a:t>
            </a:r>
            <a:r>
              <a:rPr lang="en-GB" sz="2400" dirty="0" err="1"/>
              <a:t>remmer</a:t>
            </a:r>
            <a:endParaRPr lang="en-GB" sz="2400" dirty="0"/>
          </a:p>
        </p:txBody>
      </p:sp>
      <p:sp>
        <p:nvSpPr>
          <p:cNvPr id="8" name="Content Placeholder 8"/>
          <p:cNvSpPr txBox="1">
            <a:spLocks/>
          </p:cNvSpPr>
          <p:nvPr/>
        </p:nvSpPr>
        <p:spPr>
          <a:xfrm>
            <a:off x="274291" y="1038858"/>
            <a:ext cx="8709350" cy="3703190"/>
          </a:xfrm>
          <a:prstGeom prst="rect">
            <a:avLst/>
          </a:prstGeom>
        </p:spPr>
        <p:txBody>
          <a:bodyPr vert="horz" lIns="0" tIns="0" rIns="0" bIns="0" rtlCol="0">
            <a:normAutofit fontScale="25000" lnSpcReduction="20000"/>
          </a:bodyPr>
          <a:lstStyle>
            <a:lvl1pPr marL="266700" indent="-266700" algn="l" defTabSz="914400" rtl="0" eaLnBrk="1" latinLnBrk="0" hangingPunct="1">
              <a:spcBef>
                <a:spcPts val="400"/>
              </a:spcBef>
              <a:buFont typeface="Arial" panose="020B0604020202020204" pitchFamily="34" charset="0"/>
              <a:buChar char="•"/>
              <a:defRPr sz="2000" kern="1200" baseline="0">
                <a:solidFill>
                  <a:schemeClr val="tx1"/>
                </a:solidFill>
                <a:latin typeface="BISansOpti"/>
                <a:ea typeface="+mn-ea"/>
                <a:cs typeface="BISansOpti"/>
              </a:defRPr>
            </a:lvl1pPr>
            <a:lvl2pPr marL="450850" indent="-18415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2pPr>
            <a:lvl3pPr marL="6286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3pPr>
            <a:lvl4pPr marL="8064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4pPr>
            <a:lvl5pPr marL="984250" indent="-177800" algn="l" defTabSz="914400" rtl="0" eaLnBrk="1" latinLnBrk="0" hangingPunct="1">
              <a:spcBef>
                <a:spcPts val="0"/>
              </a:spcBef>
              <a:buFont typeface="Wingdings" panose="05000000000000000000" pitchFamily="2" charset="2"/>
              <a:buChar char="§"/>
              <a:defRPr sz="1600" kern="1200">
                <a:solidFill>
                  <a:schemeClr val="tx1"/>
                </a:solidFill>
                <a:latin typeface="BISansOpti"/>
                <a:ea typeface="+mn-ea"/>
                <a:cs typeface="BISansOpt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nl-NL" sz="8000" b="1" dirty="0">
                <a:cs typeface="Calibri"/>
              </a:rPr>
              <a:t>Effect</a:t>
            </a:r>
          </a:p>
          <a:p>
            <a:pPr>
              <a:lnSpc>
                <a:spcPct val="120000"/>
              </a:lnSpc>
              <a:spcBef>
                <a:spcPts val="0"/>
              </a:spcBef>
              <a:buFont typeface="Wingdings" panose="05000000000000000000" pitchFamily="2" charset="2"/>
              <a:buChar char="§"/>
            </a:pPr>
            <a:r>
              <a:rPr lang="nl-NL" sz="8000" dirty="0">
                <a:cs typeface="Calibri"/>
              </a:rPr>
              <a:t>HbA</a:t>
            </a:r>
            <a:r>
              <a:rPr lang="nl-NL" sz="8000" baseline="-25000" dirty="0">
                <a:cs typeface="Calibri"/>
              </a:rPr>
              <a:t>1c</a:t>
            </a:r>
            <a:r>
              <a:rPr lang="nl-NL" sz="8000" dirty="0">
                <a:cs typeface="Calibri"/>
              </a:rPr>
              <a:t> daling ± 7-9 mmol/mol</a:t>
            </a:r>
          </a:p>
          <a:p>
            <a:pPr>
              <a:lnSpc>
                <a:spcPct val="120000"/>
              </a:lnSpc>
              <a:spcBef>
                <a:spcPts val="0"/>
              </a:spcBef>
              <a:buFont typeface="Wingdings" panose="05000000000000000000" pitchFamily="2" charset="2"/>
              <a:buChar char="§"/>
            </a:pPr>
            <a:r>
              <a:rPr lang="nl-NL" sz="8000" dirty="0">
                <a:cs typeface="Calibri"/>
              </a:rPr>
              <a:t>Gewichtsreductie ± 2 kg</a:t>
            </a:r>
            <a:endParaRPr lang="nl-NL" sz="8000" dirty="0">
              <a:solidFill>
                <a:srgbClr val="FF0000"/>
              </a:solidFill>
              <a:cs typeface="Calibri"/>
            </a:endParaRPr>
          </a:p>
          <a:p>
            <a:pPr>
              <a:lnSpc>
                <a:spcPct val="120000"/>
              </a:lnSpc>
              <a:spcBef>
                <a:spcPts val="0"/>
              </a:spcBef>
              <a:buFont typeface="Wingdings" panose="05000000000000000000" pitchFamily="2" charset="2"/>
              <a:buChar char="§"/>
            </a:pPr>
            <a:r>
              <a:rPr lang="nl-NL" sz="8000" dirty="0">
                <a:cs typeface="Calibri"/>
              </a:rPr>
              <a:t>Systolische bloeddruk daling ± 4 mm Hg</a:t>
            </a:r>
          </a:p>
          <a:p>
            <a:pPr>
              <a:lnSpc>
                <a:spcPct val="120000"/>
              </a:lnSpc>
              <a:spcBef>
                <a:spcPts val="0"/>
              </a:spcBef>
              <a:buFont typeface="Wingdings" panose="05000000000000000000" pitchFamily="2" charset="2"/>
              <a:buChar char="§"/>
            </a:pPr>
            <a:endParaRPr lang="nl-NL" sz="8000" dirty="0">
              <a:cs typeface="Calibri"/>
            </a:endParaRPr>
          </a:p>
          <a:p>
            <a:pPr marL="0" indent="0">
              <a:lnSpc>
                <a:spcPct val="120000"/>
              </a:lnSpc>
              <a:spcBef>
                <a:spcPts val="0"/>
              </a:spcBef>
              <a:buNone/>
            </a:pPr>
            <a:r>
              <a:rPr lang="nl-NL" sz="8000" b="1" dirty="0">
                <a:cs typeface="Calibri"/>
              </a:rPr>
              <a:t>Bijwerkingen</a:t>
            </a:r>
          </a:p>
          <a:p>
            <a:pPr>
              <a:lnSpc>
                <a:spcPct val="120000"/>
              </a:lnSpc>
              <a:spcBef>
                <a:spcPts val="0"/>
              </a:spcBef>
            </a:pPr>
            <a:r>
              <a:rPr lang="nl-NL" sz="8000" dirty="0">
                <a:cs typeface="Calibri"/>
              </a:rPr>
              <a:t>Hypoglykemieën met name bij patiënten die gelijktijdig SU-derivaten of insuline gebruiken</a:t>
            </a:r>
          </a:p>
          <a:p>
            <a:pPr>
              <a:lnSpc>
                <a:spcPct val="120000"/>
              </a:lnSpc>
              <a:spcBef>
                <a:spcPts val="0"/>
              </a:spcBef>
            </a:pPr>
            <a:r>
              <a:rPr lang="nl-NL" sz="8000" dirty="0">
                <a:cs typeface="Calibri"/>
              </a:rPr>
              <a:t>Genitale infecties, urineweginfecties, polyurie/pollakisurie en bijwerkingen als gevolg van volumedepletie</a:t>
            </a:r>
          </a:p>
          <a:p>
            <a:pPr>
              <a:lnSpc>
                <a:spcPct val="120000"/>
              </a:lnSpc>
              <a:spcBef>
                <a:spcPts val="0"/>
              </a:spcBef>
              <a:buFont typeface="Wingdings" panose="05000000000000000000" pitchFamily="2" charset="2"/>
              <a:buChar char="§"/>
            </a:pPr>
            <a:r>
              <a:rPr lang="nl-NL" sz="8000" dirty="0">
                <a:cs typeface="Calibri"/>
              </a:rPr>
              <a:t>Ketoacidose is zeldzaam en kan atypisch (</a:t>
            </a:r>
            <a:r>
              <a:rPr lang="nl-NL" sz="8000" dirty="0" err="1">
                <a:cs typeface="Calibri"/>
              </a:rPr>
              <a:t>euglykemisch</a:t>
            </a:r>
            <a:r>
              <a:rPr lang="nl-NL" sz="8000" dirty="0">
                <a:cs typeface="Calibri"/>
              </a:rPr>
              <a:t>)beloop </a:t>
            </a:r>
            <a:r>
              <a:rPr lang="nl-NL" sz="8000" dirty="0" smtClean="0">
                <a:cs typeface="Calibri"/>
              </a:rPr>
              <a:t>hebben</a:t>
            </a:r>
          </a:p>
          <a:p>
            <a:pPr>
              <a:lnSpc>
                <a:spcPct val="120000"/>
              </a:lnSpc>
              <a:spcBef>
                <a:spcPts val="0"/>
              </a:spcBef>
              <a:buFont typeface="Wingdings" panose="05000000000000000000" pitchFamily="2" charset="2"/>
              <a:buChar char="§"/>
            </a:pPr>
            <a:r>
              <a:rPr lang="nl-NL" sz="8000" dirty="0"/>
              <a:t>Na het in de handel brengen zijn er </a:t>
            </a:r>
            <a:r>
              <a:rPr lang="nl-NL" sz="8000" dirty="0" smtClean="0"/>
              <a:t>zeldzame gevallen </a:t>
            </a:r>
            <a:r>
              <a:rPr lang="nl-NL" sz="8000" dirty="0"/>
              <a:t>van necrotiserende </a:t>
            </a:r>
            <a:r>
              <a:rPr lang="nl-NL" sz="8000" dirty="0" err="1"/>
              <a:t>fasciitis</a:t>
            </a:r>
            <a:r>
              <a:rPr lang="nl-NL" sz="8000" dirty="0"/>
              <a:t> van het perineum (ook bekend als </a:t>
            </a:r>
            <a:r>
              <a:rPr lang="nl-NL" sz="8000" dirty="0" err="1"/>
              <a:t>fournier</a:t>
            </a:r>
            <a:r>
              <a:rPr lang="nl-NL" sz="8000" dirty="0"/>
              <a:t>-gangreen) </a:t>
            </a:r>
            <a:r>
              <a:rPr lang="nl-NL" sz="8000" dirty="0" smtClean="0"/>
              <a:t>gemeld. </a:t>
            </a:r>
            <a:endParaRPr lang="nl-NL" sz="8000" dirty="0">
              <a:cs typeface="Calibri"/>
            </a:endParaRPr>
          </a:p>
          <a:p>
            <a:pPr marL="0" indent="0">
              <a:lnSpc>
                <a:spcPct val="120000"/>
              </a:lnSpc>
              <a:spcBef>
                <a:spcPts val="0"/>
              </a:spcBef>
              <a:buNone/>
            </a:pPr>
            <a:endParaRPr lang="nl-NL" sz="8000" b="1" dirty="0" smtClean="0">
              <a:cs typeface="Calibri"/>
            </a:endParaRPr>
          </a:p>
          <a:p>
            <a:pPr marL="0" indent="0">
              <a:lnSpc>
                <a:spcPct val="120000"/>
              </a:lnSpc>
              <a:spcBef>
                <a:spcPts val="0"/>
              </a:spcBef>
              <a:buNone/>
            </a:pPr>
            <a:r>
              <a:rPr lang="nl-NL" sz="8000" b="1" dirty="0" smtClean="0">
                <a:cs typeface="Calibri"/>
              </a:rPr>
              <a:t>Cardiovasculaire veiligheid en superioriteit</a:t>
            </a:r>
            <a:r>
              <a:rPr lang="nl-NL" sz="8000" dirty="0" smtClean="0">
                <a:cs typeface="Calibri"/>
              </a:rPr>
              <a:t> </a:t>
            </a:r>
            <a:r>
              <a:rPr lang="nl-NL" sz="8000" dirty="0">
                <a:cs typeface="Calibri"/>
              </a:rPr>
              <a:t>aangetoond</a:t>
            </a:r>
          </a:p>
          <a:p>
            <a:pPr>
              <a:spcBef>
                <a:spcPts val="0"/>
              </a:spcBef>
            </a:pPr>
            <a:endParaRPr lang="nl-NL" sz="2600" dirty="0"/>
          </a:p>
          <a:p>
            <a:pPr marL="0" indent="0">
              <a:spcBef>
                <a:spcPts val="0"/>
              </a:spcBef>
              <a:buNone/>
            </a:pPr>
            <a:endParaRPr lang="nl-NL" sz="2600" dirty="0"/>
          </a:p>
          <a:p>
            <a:pPr lvl="1">
              <a:lnSpc>
                <a:spcPct val="80000"/>
              </a:lnSpc>
            </a:pPr>
            <a:endParaRPr lang="nl-NL" sz="2400" dirty="0">
              <a:latin typeface="Calibri" charset="0"/>
              <a:cs typeface="Arial" charset="0"/>
            </a:endParaRPr>
          </a:p>
        </p:txBody>
      </p:sp>
    </p:spTree>
    <p:extLst>
      <p:ext uri="{BB962C8B-B14F-4D97-AF65-F5344CB8AC3E}">
        <p14:creationId xmlns:p14="http://schemas.microsoft.com/office/powerpoint/2010/main" val="326053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4F93897-C036-DE40-AE5B-73AC96399117}"/>
              </a:ext>
            </a:extLst>
          </p:cNvPr>
          <p:cNvSpPr>
            <a:spLocks noGrp="1"/>
          </p:cNvSpPr>
          <p:nvPr>
            <p:ph type="title"/>
          </p:nvPr>
        </p:nvSpPr>
        <p:spPr/>
        <p:txBody>
          <a:bodyPr/>
          <a:lstStyle/>
          <a:p>
            <a:r>
              <a:rPr lang="nl-NL" dirty="0" smtClean="0"/>
              <a:t>Mogelijke Mechanismen</a:t>
            </a:r>
            <a:br>
              <a:rPr lang="nl-NL" dirty="0" smtClean="0"/>
            </a:br>
            <a:r>
              <a:rPr lang="nl-NL" dirty="0" smtClean="0"/>
              <a:t>achter CV effect SGLT-2</a:t>
            </a:r>
            <a:endParaRPr lang="nl-NL" dirty="0"/>
          </a:p>
        </p:txBody>
      </p:sp>
      <p:sp>
        <p:nvSpPr>
          <p:cNvPr id="5" name="Tijdelijke aanduiding voor tekst 4">
            <a:extLst>
              <a:ext uri="{FF2B5EF4-FFF2-40B4-BE49-F238E27FC236}">
                <a16:creationId xmlns:a16="http://schemas.microsoft.com/office/drawing/2014/main" id="{E832F0B9-8B69-334B-8422-79369AC59A8B}"/>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99361763"/>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829" y="203897"/>
            <a:ext cx="8607175" cy="648072"/>
          </a:xfrm>
        </p:spPr>
        <p:txBody>
          <a:bodyPr>
            <a:noAutofit/>
          </a:bodyPr>
          <a:lstStyle/>
          <a:p>
            <a:r>
              <a:rPr lang="en-US" sz="2400" dirty="0"/>
              <a:t>SGLT2 </a:t>
            </a:r>
            <a:r>
              <a:rPr lang="en-US" sz="2400" dirty="0" smtClean="0"/>
              <a:t>remmers: </a:t>
            </a:r>
            <a:r>
              <a:rPr lang="en-US" sz="2400" dirty="0" err="1" smtClean="0"/>
              <a:t>mechanismen</a:t>
            </a:r>
            <a:r>
              <a:rPr lang="en-US" sz="2400" dirty="0" smtClean="0"/>
              <a:t> </a:t>
            </a:r>
            <a:r>
              <a:rPr lang="en-US" sz="2400" dirty="0" err="1"/>
              <a:t>tegen</a:t>
            </a:r>
            <a:r>
              <a:rPr lang="en-US" sz="2400" dirty="0"/>
              <a:t> </a:t>
            </a:r>
            <a:r>
              <a:rPr lang="en-US" sz="2400" dirty="0" smtClean="0"/>
              <a:t/>
            </a:r>
            <a:br>
              <a:rPr lang="en-US" sz="2400" dirty="0" smtClean="0"/>
            </a:br>
            <a:r>
              <a:rPr lang="en-US" sz="2400" dirty="0" smtClean="0"/>
              <a:t>hart- </a:t>
            </a:r>
            <a:r>
              <a:rPr lang="en-US" sz="2400" dirty="0"/>
              <a:t>en </a:t>
            </a:r>
            <a:r>
              <a:rPr lang="en-US" sz="2400" dirty="0" err="1"/>
              <a:t>vaatziekten</a:t>
            </a:r>
            <a:r>
              <a:rPr lang="en-US" sz="2400" dirty="0"/>
              <a:t> en nierschade</a:t>
            </a:r>
          </a:p>
        </p:txBody>
      </p:sp>
      <p:sp>
        <p:nvSpPr>
          <p:cNvPr id="3" name="Tekstvak 2"/>
          <p:cNvSpPr txBox="1"/>
          <p:nvPr/>
        </p:nvSpPr>
        <p:spPr>
          <a:xfrm>
            <a:off x="720080" y="1913906"/>
            <a:ext cx="26277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a:t>Hemodynamic actions</a:t>
            </a:r>
          </a:p>
        </p:txBody>
      </p:sp>
      <p:sp>
        <p:nvSpPr>
          <p:cNvPr id="4" name="Tekstvak 3"/>
          <p:cNvSpPr txBox="1"/>
          <p:nvPr/>
        </p:nvSpPr>
        <p:spPr>
          <a:xfrm>
            <a:off x="720080" y="2418120"/>
            <a:ext cx="172819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Cardiovascular</a:t>
            </a:r>
          </a:p>
          <a:p>
            <a:pPr>
              <a:buFont typeface="Arial" pitchFamily="34" charset="0"/>
              <a:buChar char="•"/>
            </a:pPr>
            <a:r>
              <a:rPr lang="en-US" dirty="0"/>
              <a:t>↓ plasma volume</a:t>
            </a:r>
          </a:p>
          <a:p>
            <a:pPr>
              <a:buFont typeface="Arial" pitchFamily="34" charset="0"/>
              <a:buChar char="•"/>
            </a:pPr>
            <a:r>
              <a:rPr lang="en-US" dirty="0"/>
              <a:t>↓ blood pressure</a:t>
            </a:r>
          </a:p>
          <a:p>
            <a:pPr>
              <a:buFont typeface="Arial" pitchFamily="34" charset="0"/>
              <a:buChar char="•"/>
            </a:pPr>
            <a:r>
              <a:rPr lang="en-US" dirty="0"/>
              <a:t>↓ pulse pressure</a:t>
            </a:r>
          </a:p>
          <a:p>
            <a:pPr>
              <a:buFont typeface="Arial" pitchFamily="34" charset="0"/>
              <a:buChar char="•"/>
            </a:pPr>
            <a:r>
              <a:rPr lang="en-US" dirty="0"/>
              <a:t>↓ arterial stiffness</a:t>
            </a:r>
          </a:p>
          <a:p>
            <a:pPr>
              <a:buFont typeface="Arial" pitchFamily="34" charset="0"/>
              <a:buChar char="•"/>
            </a:pPr>
            <a:r>
              <a:rPr lang="en-US" dirty="0"/>
              <a:t>↓ sympathetic tone</a:t>
            </a:r>
          </a:p>
        </p:txBody>
      </p:sp>
      <p:sp>
        <p:nvSpPr>
          <p:cNvPr id="5" name="Tekstvak 4"/>
          <p:cNvSpPr txBox="1"/>
          <p:nvPr/>
        </p:nvSpPr>
        <p:spPr>
          <a:xfrm>
            <a:off x="2627785" y="2418120"/>
            <a:ext cx="2232248"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Renal </a:t>
            </a:r>
          </a:p>
          <a:p>
            <a:pPr>
              <a:buFont typeface="Arial" pitchFamily="34" charset="0"/>
              <a:buChar char="•"/>
            </a:pPr>
            <a:r>
              <a:rPr lang="en-US" dirty="0"/>
              <a:t>↓ glucotoxicity tubulus cell </a:t>
            </a:r>
          </a:p>
          <a:p>
            <a:pPr>
              <a:buFont typeface="Arial" pitchFamily="34" charset="0"/>
              <a:buChar char="•"/>
            </a:pPr>
            <a:r>
              <a:rPr lang="en-US" dirty="0"/>
              <a:t>↓ hyperfiltration </a:t>
            </a:r>
          </a:p>
          <a:p>
            <a:pPr>
              <a:buFont typeface="Arial" pitchFamily="34" charset="0"/>
              <a:buChar char="•"/>
            </a:pPr>
            <a:r>
              <a:rPr lang="en-US" dirty="0"/>
              <a:t>↓ glomerular pressure</a:t>
            </a:r>
          </a:p>
        </p:txBody>
      </p:sp>
      <p:sp>
        <p:nvSpPr>
          <p:cNvPr id="6" name="Tekstvak 5"/>
          <p:cNvSpPr txBox="1"/>
          <p:nvPr/>
        </p:nvSpPr>
        <p:spPr>
          <a:xfrm>
            <a:off x="6264697" y="1913906"/>
            <a:ext cx="20517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Metabolic actions</a:t>
            </a:r>
          </a:p>
        </p:txBody>
      </p:sp>
      <p:sp>
        <p:nvSpPr>
          <p:cNvPr id="8" name="Tekstvak 7"/>
          <p:cNvSpPr txBox="1"/>
          <p:nvPr/>
        </p:nvSpPr>
        <p:spPr>
          <a:xfrm>
            <a:off x="4932040" y="2418120"/>
            <a:ext cx="136815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Glycemic </a:t>
            </a:r>
          </a:p>
          <a:p>
            <a:pPr>
              <a:buFont typeface="Arial" pitchFamily="34" charset="0"/>
              <a:buChar char="•"/>
            </a:pPr>
            <a:r>
              <a:rPr lang="en-US" dirty="0"/>
              <a:t>↓ HbA1c  </a:t>
            </a:r>
          </a:p>
          <a:p>
            <a:pPr>
              <a:buFont typeface="Arial" pitchFamily="34" charset="0"/>
              <a:buChar char="•"/>
            </a:pPr>
            <a:r>
              <a:rPr lang="en-US" dirty="0"/>
              <a:t>↓ insulin</a:t>
            </a:r>
          </a:p>
          <a:p>
            <a:pPr>
              <a:buFont typeface="Arial" pitchFamily="34" charset="0"/>
              <a:buChar char="•"/>
            </a:pPr>
            <a:r>
              <a:rPr lang="en-US" dirty="0"/>
              <a:t>↓ glucotoxicity </a:t>
            </a:r>
          </a:p>
        </p:txBody>
      </p:sp>
      <p:sp>
        <p:nvSpPr>
          <p:cNvPr id="9" name="Tekstvak 8"/>
          <p:cNvSpPr txBox="1"/>
          <p:nvPr/>
        </p:nvSpPr>
        <p:spPr>
          <a:xfrm>
            <a:off x="6768753" y="2418121"/>
            <a:ext cx="1584176"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Non glycemic</a:t>
            </a:r>
          </a:p>
          <a:p>
            <a:pPr>
              <a:buFont typeface="Arial" pitchFamily="34" charset="0"/>
              <a:buChar char="•"/>
            </a:pPr>
            <a:r>
              <a:rPr lang="en-US" dirty="0"/>
              <a:t>↓ body weight</a:t>
            </a:r>
          </a:p>
          <a:p>
            <a:pPr>
              <a:buFont typeface="Arial" pitchFamily="34" charset="0"/>
              <a:buChar char="•"/>
            </a:pPr>
            <a:r>
              <a:rPr lang="en-US" dirty="0"/>
              <a:t>↓ triglycerides </a:t>
            </a:r>
          </a:p>
          <a:p>
            <a:pPr>
              <a:buFont typeface="Arial" pitchFamily="34" charset="0"/>
              <a:buChar char="•"/>
            </a:pPr>
            <a:r>
              <a:rPr lang="en-US" dirty="0"/>
              <a:t>↓ (visceral)  fat</a:t>
            </a:r>
          </a:p>
          <a:p>
            <a:pPr lvl="0">
              <a:buFont typeface="Arial" pitchFamily="34" charset="0"/>
              <a:buChar char="•"/>
            </a:pPr>
            <a:r>
              <a:rPr lang="en-US" dirty="0">
                <a:solidFill>
                  <a:srgbClr val="000000"/>
                </a:solidFill>
              </a:rPr>
              <a:t>↓ uric acid </a:t>
            </a:r>
          </a:p>
          <a:p>
            <a:pPr lvl="0">
              <a:buFont typeface="Arial" pitchFamily="34" charset="0"/>
              <a:buChar char="•"/>
            </a:pPr>
            <a:r>
              <a:rPr lang="en-US" dirty="0">
                <a:solidFill>
                  <a:srgbClr val="000000"/>
                </a:solidFill>
              </a:rPr>
              <a:t>↑ ketone bodies</a:t>
            </a:r>
            <a:endParaRPr lang="en-US" dirty="0"/>
          </a:p>
        </p:txBody>
      </p:sp>
      <p:sp>
        <p:nvSpPr>
          <p:cNvPr id="12" name="Tekstvak 11"/>
          <p:cNvSpPr txBox="1"/>
          <p:nvPr/>
        </p:nvSpPr>
        <p:spPr>
          <a:xfrm>
            <a:off x="5724129" y="4002353"/>
            <a:ext cx="2736304"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a:t>↓ insulin resistance</a:t>
            </a:r>
          </a:p>
          <a:p>
            <a:pPr>
              <a:buFont typeface="Arial" pitchFamily="34" charset="0"/>
              <a:buChar char="•"/>
            </a:pPr>
            <a:r>
              <a:rPr lang="en-US" dirty="0"/>
              <a:t>↓ oxidative stress &amp; inflammation</a:t>
            </a:r>
          </a:p>
          <a:p>
            <a:pPr>
              <a:buFont typeface="Arial" pitchFamily="34" charset="0"/>
              <a:buChar char="•"/>
            </a:pPr>
            <a:r>
              <a:rPr lang="en-US" dirty="0"/>
              <a:t>↑ endothelial function</a:t>
            </a:r>
          </a:p>
          <a:p>
            <a:pPr>
              <a:buFont typeface="Arial" pitchFamily="34" charset="0"/>
              <a:buChar char="•"/>
            </a:pPr>
            <a:r>
              <a:rPr lang="en-US" dirty="0"/>
              <a:t>↑ mitochondrial function?</a:t>
            </a:r>
          </a:p>
          <a:p>
            <a:pPr>
              <a:buFont typeface="Arial" pitchFamily="34" charset="0"/>
              <a:buChar char="•"/>
            </a:pPr>
            <a:r>
              <a:rPr lang="en-US" dirty="0"/>
              <a:t>↓ atherosclerosis  </a:t>
            </a:r>
          </a:p>
        </p:txBody>
      </p:sp>
      <p:sp>
        <p:nvSpPr>
          <p:cNvPr id="13" name="Tekstvak 12"/>
          <p:cNvSpPr txBox="1"/>
          <p:nvPr/>
        </p:nvSpPr>
        <p:spPr>
          <a:xfrm>
            <a:off x="2411760" y="4002352"/>
            <a:ext cx="1512168"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Renal Outcomes </a:t>
            </a:r>
          </a:p>
          <a:p>
            <a:pPr>
              <a:buFont typeface="Arial" pitchFamily="34" charset="0"/>
              <a:buChar char="•"/>
            </a:pPr>
            <a:r>
              <a:rPr lang="en-US" dirty="0"/>
              <a:t>≈ eGFR</a:t>
            </a:r>
          </a:p>
          <a:p>
            <a:pPr>
              <a:buFont typeface="Arial" pitchFamily="34" charset="0"/>
              <a:buChar char="•"/>
            </a:pPr>
            <a:r>
              <a:rPr lang="en-US" dirty="0"/>
              <a:t>↓ proteinuria  </a:t>
            </a:r>
          </a:p>
          <a:p>
            <a:pPr>
              <a:buFont typeface="Arial" pitchFamily="34" charset="0"/>
              <a:buChar char="•"/>
            </a:pPr>
            <a:r>
              <a:rPr lang="en-US" dirty="0"/>
              <a:t>↓ nephropathy</a:t>
            </a:r>
          </a:p>
          <a:p>
            <a:pPr>
              <a:buFont typeface="Arial" pitchFamily="34" charset="0"/>
              <a:buChar char="•"/>
            </a:pPr>
            <a:r>
              <a:rPr lang="en-US" dirty="0"/>
              <a:t>↓ renal event </a:t>
            </a:r>
          </a:p>
        </p:txBody>
      </p:sp>
      <p:sp>
        <p:nvSpPr>
          <p:cNvPr id="14" name="Tekstvak 13"/>
          <p:cNvSpPr txBox="1"/>
          <p:nvPr/>
        </p:nvSpPr>
        <p:spPr>
          <a:xfrm>
            <a:off x="720081" y="4416340"/>
            <a:ext cx="136815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CV Outcomes</a:t>
            </a:r>
          </a:p>
          <a:p>
            <a:pPr>
              <a:buFont typeface="Arial" pitchFamily="34" charset="0"/>
              <a:buChar char="•"/>
            </a:pPr>
            <a:r>
              <a:rPr lang="en-US" dirty="0"/>
              <a:t>↓ heart failure  </a:t>
            </a:r>
          </a:p>
          <a:p>
            <a:pPr>
              <a:buFont typeface="Arial" pitchFamily="34" charset="0"/>
              <a:buChar char="•"/>
            </a:pPr>
            <a:r>
              <a:rPr lang="en-US" dirty="0"/>
              <a:t>↓ CV death</a:t>
            </a:r>
          </a:p>
          <a:p>
            <a:pPr>
              <a:buFont typeface="Arial" pitchFamily="34" charset="0"/>
              <a:buChar char="•"/>
            </a:pPr>
            <a:r>
              <a:rPr lang="en-US" dirty="0"/>
              <a:t>↓ mortality</a:t>
            </a:r>
          </a:p>
          <a:p>
            <a:pPr>
              <a:buFont typeface="Arial" pitchFamily="34" charset="0"/>
              <a:buChar char="•"/>
            </a:pPr>
            <a:r>
              <a:rPr lang="en-US" dirty="0"/>
              <a:t>≈ CVA?</a:t>
            </a:r>
          </a:p>
          <a:p>
            <a:pPr>
              <a:buFont typeface="Arial" pitchFamily="34" charset="0"/>
              <a:buChar char="•"/>
            </a:pPr>
            <a:r>
              <a:rPr lang="en-US" dirty="0"/>
              <a:t>↓ arrhythmia?  </a:t>
            </a:r>
          </a:p>
        </p:txBody>
      </p:sp>
      <p:sp>
        <p:nvSpPr>
          <p:cNvPr id="16" name="Tekstvak 15"/>
          <p:cNvSpPr txBox="1"/>
          <p:nvPr/>
        </p:nvSpPr>
        <p:spPr>
          <a:xfrm>
            <a:off x="4211960" y="4290170"/>
            <a:ext cx="1296144" cy="738664"/>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solidFill>
                  <a:schemeClr val="accent1">
                    <a:lumMod val="75000"/>
                  </a:schemeClr>
                </a:solidFill>
              </a:rPr>
              <a:t>Prevention of CV and renal disease</a:t>
            </a:r>
          </a:p>
        </p:txBody>
      </p:sp>
      <p:cxnSp>
        <p:nvCxnSpPr>
          <p:cNvPr id="18" name="Rechte verbindingslijn met pijl 17"/>
          <p:cNvCxnSpPr/>
          <p:nvPr/>
        </p:nvCxnSpPr>
        <p:spPr>
          <a:xfrm>
            <a:off x="3131840" y="3426073"/>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flipV="1">
            <a:off x="4716016" y="5154267"/>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7524328" y="3811890"/>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6156176" y="3426073"/>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1331640" y="3858121"/>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2123728" y="5514305"/>
            <a:ext cx="3960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a:off x="3563888" y="522627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6084168" y="522627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720080" y="6504255"/>
            <a:ext cx="3888432" cy="230832"/>
          </a:xfrm>
          <a:prstGeom prst="rect">
            <a:avLst/>
          </a:prstGeom>
          <a:noFill/>
        </p:spPr>
        <p:txBody>
          <a:bodyPr wrap="square" rtlCol="0">
            <a:spAutoFit/>
          </a:bodyPr>
          <a:lstStyle/>
          <a:p>
            <a:pPr marL="0" lvl="1"/>
            <a:r>
              <a:rPr lang="en-GB" sz="900" dirty="0">
                <a:latin typeface="Arial" panose="020B0604020202020204" pitchFamily="34" charset="0"/>
                <a:cs typeface="Arial" panose="020B0604020202020204" pitchFamily="34" charset="0"/>
              </a:rPr>
              <a:t>Kooy A. Ned T Diabetol 2013; 11: 6-16</a:t>
            </a:r>
            <a:endParaRPr lang="nl-NL"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95394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ppt_x"/>
                                          </p:val>
                                        </p:tav>
                                        <p:tav tm="100000">
                                          <p:val>
                                            <p:strVal val="#ppt_x"/>
                                          </p:val>
                                        </p:tav>
                                      </p:tavLst>
                                    </p:anim>
                                    <p:anim calcmode="lin" valueType="num">
                                      <p:cBhvr additive="base">
                                        <p:cTn id="72" dur="5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2" grpId="0" animBg="1"/>
      <p:bldP spid="13" grpId="0" animBg="1"/>
      <p:bldP spid="14"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F62-FDD9-4959-8813-B124C38F763A}"/>
              </a:ext>
            </a:extLst>
          </p:cNvPr>
          <p:cNvSpPr>
            <a:spLocks noGrp="1"/>
          </p:cNvSpPr>
          <p:nvPr>
            <p:ph type="title"/>
          </p:nvPr>
        </p:nvSpPr>
        <p:spPr/>
        <p:txBody>
          <a:bodyPr/>
          <a:lstStyle/>
          <a:p>
            <a:r>
              <a:rPr lang="en-US" dirty="0" err="1"/>
              <a:t>Pathofysiologie</a:t>
            </a:r>
            <a:endParaRPr lang="nl-NL" dirty="0"/>
          </a:p>
        </p:txBody>
      </p:sp>
      <p:pic>
        <p:nvPicPr>
          <p:cNvPr id="4" name="Picture 3">
            <a:extLst>
              <a:ext uri="{FF2B5EF4-FFF2-40B4-BE49-F238E27FC236}">
                <a16:creationId xmlns:a16="http://schemas.microsoft.com/office/drawing/2014/main" id="{187A5EBA-306B-434A-BACE-DA8695DE52B9}"/>
              </a:ext>
            </a:extLst>
          </p:cNvPr>
          <p:cNvPicPr>
            <a:picLocks noChangeAspect="1"/>
          </p:cNvPicPr>
          <p:nvPr/>
        </p:nvPicPr>
        <p:blipFill>
          <a:blip r:embed="rId3"/>
          <a:stretch>
            <a:fillRect/>
          </a:stretch>
        </p:blipFill>
        <p:spPr>
          <a:xfrm>
            <a:off x="394711" y="1490575"/>
            <a:ext cx="7916605" cy="4174402"/>
          </a:xfrm>
          <a:prstGeom prst="rect">
            <a:avLst/>
          </a:prstGeom>
        </p:spPr>
      </p:pic>
      <p:sp>
        <p:nvSpPr>
          <p:cNvPr id="5" name="Tekstvak 4">
            <a:extLst>
              <a:ext uri="{FF2B5EF4-FFF2-40B4-BE49-F238E27FC236}">
                <a16:creationId xmlns:a16="http://schemas.microsoft.com/office/drawing/2014/main" id="{C5F488E2-4B4B-8646-9D80-CD7A095F157D}"/>
              </a:ext>
            </a:extLst>
          </p:cNvPr>
          <p:cNvSpPr txBox="1"/>
          <p:nvPr/>
        </p:nvSpPr>
        <p:spPr>
          <a:xfrm>
            <a:off x="79975" y="6408213"/>
            <a:ext cx="2943546" cy="230832"/>
          </a:xfrm>
          <a:prstGeom prst="rect">
            <a:avLst/>
          </a:prstGeom>
          <a:noFill/>
        </p:spPr>
        <p:txBody>
          <a:bodyPr wrap="square" rtlCol="0">
            <a:spAutoFit/>
          </a:bodyPr>
          <a:lstStyle/>
          <a:p>
            <a:pPr algn="r"/>
            <a:r>
              <a:rPr lang="nl-NL" sz="900" dirty="0" err="1">
                <a:latin typeface="Arial" panose="020B0604020202020204" pitchFamily="34" charset="0"/>
                <a:cs typeface="Arial" panose="020B0604020202020204" pitchFamily="34" charset="0"/>
              </a:rPr>
              <a:t>Bajaj</a:t>
            </a:r>
            <a:r>
              <a:rPr lang="nl-NL" sz="900" dirty="0">
                <a:latin typeface="Arial" panose="020B0604020202020204" pitchFamily="34" charset="0"/>
                <a:cs typeface="Arial" panose="020B0604020202020204" pitchFamily="34" charset="0"/>
              </a:rPr>
              <a:t> HS, </a:t>
            </a:r>
            <a:r>
              <a:rPr lang="nl-NL" sz="900" dirty="0" err="1">
                <a:latin typeface="Arial" panose="020B0604020202020204" pitchFamily="34" charset="0"/>
                <a:cs typeface="Arial" panose="020B0604020202020204" pitchFamily="34" charset="0"/>
              </a:rPr>
              <a:t>Zinman</a:t>
            </a:r>
            <a:r>
              <a:rPr lang="nl-NL" sz="900" dirty="0">
                <a:latin typeface="Arial" panose="020B0604020202020204" pitchFamily="34" charset="0"/>
                <a:cs typeface="Arial" panose="020B0604020202020204" pitchFamily="34" charset="0"/>
              </a:rPr>
              <a:t> B, </a:t>
            </a:r>
            <a:r>
              <a:rPr lang="nl-NL" sz="900" dirty="0" err="1">
                <a:latin typeface="Arial" panose="020B0604020202020204" pitchFamily="34" charset="0"/>
                <a:cs typeface="Arial" panose="020B0604020202020204" pitchFamily="34" charset="0"/>
              </a:rPr>
              <a:t>Physiology</a:t>
            </a:r>
            <a:r>
              <a:rPr lang="nl-NL" sz="900" dirty="0">
                <a:latin typeface="Arial" panose="020B0604020202020204" pitchFamily="34" charset="0"/>
                <a:cs typeface="Arial" panose="020B0604020202020204" pitchFamily="34" charset="0"/>
              </a:rPr>
              <a:t> (Bethesda) 2018</a:t>
            </a:r>
          </a:p>
        </p:txBody>
      </p:sp>
    </p:spTree>
    <p:extLst>
      <p:ext uri="{BB962C8B-B14F-4D97-AF65-F5344CB8AC3E}">
        <p14:creationId xmlns:p14="http://schemas.microsoft.com/office/powerpoint/2010/main" val="351747856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45" y="187968"/>
            <a:ext cx="8651304" cy="685800"/>
          </a:xfrm>
        </p:spPr>
        <p:txBody>
          <a:bodyPr>
            <a:noAutofit/>
          </a:bodyPr>
          <a:lstStyle/>
          <a:p>
            <a:r>
              <a:rPr lang="en-GB" sz="2400" dirty="0">
                <a:solidFill>
                  <a:schemeClr val="tx1">
                    <a:lumMod val="75000"/>
                  </a:schemeClr>
                </a:solidFill>
              </a:rPr>
              <a:t>Type 2 diabetes </a:t>
            </a:r>
            <a:r>
              <a:rPr lang="en-GB" sz="2400" dirty="0" smtClean="0">
                <a:solidFill>
                  <a:schemeClr val="tx1">
                    <a:lumMod val="75000"/>
                  </a:schemeClr>
                </a:solidFill>
              </a:rPr>
              <a:t>is  </a:t>
            </a:r>
            <a:r>
              <a:rPr lang="en-GB" sz="2400" dirty="0" err="1" smtClean="0">
                <a:solidFill>
                  <a:schemeClr val="tx1">
                    <a:lumMod val="75000"/>
                  </a:schemeClr>
                </a:solidFill>
              </a:rPr>
              <a:t>cardiovasculair</a:t>
            </a:r>
            <a:r>
              <a:rPr lang="en-GB" sz="2400" dirty="0" smtClean="0">
                <a:solidFill>
                  <a:schemeClr val="tx1">
                    <a:lumMod val="75000"/>
                  </a:schemeClr>
                </a:solidFill>
              </a:rPr>
              <a:t> </a:t>
            </a:r>
            <a:br>
              <a:rPr lang="en-GB" sz="2400" dirty="0" smtClean="0">
                <a:solidFill>
                  <a:schemeClr val="tx1">
                    <a:lumMod val="75000"/>
                  </a:schemeClr>
                </a:solidFill>
              </a:rPr>
            </a:br>
            <a:r>
              <a:rPr lang="en-GB" sz="2400" dirty="0" err="1" smtClean="0">
                <a:solidFill>
                  <a:schemeClr val="tx1">
                    <a:lumMod val="75000"/>
                  </a:schemeClr>
                </a:solidFill>
              </a:rPr>
              <a:t>risico</a:t>
            </a:r>
            <a:r>
              <a:rPr lang="en-GB" sz="2400" dirty="0" smtClean="0">
                <a:solidFill>
                  <a:schemeClr val="tx1">
                    <a:lumMod val="75000"/>
                  </a:schemeClr>
                </a:solidFill>
              </a:rPr>
              <a:t>-equivalent</a:t>
            </a:r>
            <a:endParaRPr lang="en-GB" sz="2400" dirty="0">
              <a:solidFill>
                <a:schemeClr val="tx1">
                  <a:lumMod val="75000"/>
                </a:schemeClr>
              </a:solidFill>
            </a:endParaRPr>
          </a:p>
        </p:txBody>
      </p:sp>
      <p:sp>
        <p:nvSpPr>
          <p:cNvPr id="4" name="Text Placeholder 3"/>
          <p:cNvSpPr>
            <a:spLocks noGrp="1"/>
          </p:cNvSpPr>
          <p:nvPr>
            <p:ph type="body" sz="quarter" idx="10"/>
          </p:nvPr>
        </p:nvSpPr>
        <p:spPr>
          <a:xfrm>
            <a:off x="746196" y="6366664"/>
            <a:ext cx="4127383" cy="361950"/>
          </a:xfrm>
        </p:spPr>
        <p:txBody>
          <a:bodyPr>
            <a:normAutofit fontScale="25000" lnSpcReduction="20000"/>
          </a:bodyPr>
          <a:lstStyle/>
          <a:p>
            <a:endParaRPr lang="en-GB" dirty="0">
              <a:solidFill>
                <a:schemeClr val="accent4"/>
              </a:solidFill>
            </a:endParaRPr>
          </a:p>
          <a:p>
            <a:r>
              <a:rPr lang="en-GB" sz="3600" dirty="0">
                <a:solidFill>
                  <a:schemeClr val="accent4"/>
                </a:solidFill>
              </a:rPr>
              <a:t>P&lt;0.001 for all subjects for prior MI vs. no prior MI, and for diabetes vs. no </a:t>
            </a:r>
            <a:r>
              <a:rPr lang="en-GB" sz="3600" dirty="0" smtClean="0">
                <a:solidFill>
                  <a:schemeClr val="accent4"/>
                </a:solidFill>
              </a:rPr>
              <a:t>diabetes Haffner </a:t>
            </a:r>
            <a:r>
              <a:rPr lang="en-GB" sz="3600" dirty="0">
                <a:solidFill>
                  <a:schemeClr val="accent4"/>
                </a:solidFill>
              </a:rPr>
              <a:t>et al. N </a:t>
            </a:r>
            <a:r>
              <a:rPr lang="en-GB" sz="3600" dirty="0" err="1">
                <a:solidFill>
                  <a:schemeClr val="accent4"/>
                </a:solidFill>
              </a:rPr>
              <a:t>Engl</a:t>
            </a:r>
            <a:r>
              <a:rPr lang="en-GB" sz="3600" dirty="0">
                <a:solidFill>
                  <a:schemeClr val="accent4"/>
                </a:solidFill>
              </a:rPr>
              <a:t> J Med 1998;339:229–34.</a:t>
            </a:r>
          </a:p>
        </p:txBody>
      </p:sp>
      <p:pic>
        <p:nvPicPr>
          <p:cNvPr id="8" name="Picture 7"/>
          <p:cNvPicPr>
            <a:picLocks noChangeAspect="1"/>
          </p:cNvPicPr>
          <p:nvPr/>
        </p:nvPicPr>
        <p:blipFill>
          <a:blip r:embed="rId3"/>
          <a:stretch>
            <a:fillRect/>
          </a:stretch>
        </p:blipFill>
        <p:spPr>
          <a:xfrm>
            <a:off x="359501" y="1534969"/>
            <a:ext cx="7542150" cy="4068108"/>
          </a:xfrm>
          <a:prstGeom prst="rect">
            <a:avLst/>
          </a:prstGeom>
        </p:spPr>
      </p:pic>
    </p:spTree>
    <p:extLst>
      <p:ext uri="{BB962C8B-B14F-4D97-AF65-F5344CB8AC3E}">
        <p14:creationId xmlns:p14="http://schemas.microsoft.com/office/powerpoint/2010/main" val="2284403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b="1" dirty="0" smtClean="0"/>
              <a:t>Richtlijnen</a:t>
            </a:r>
            <a:endParaRPr lang="nl-NL" b="1" dirty="0"/>
          </a:p>
        </p:txBody>
      </p:sp>
    </p:spTree>
    <p:extLst>
      <p:ext uri="{BB962C8B-B14F-4D97-AF65-F5344CB8AC3E}">
        <p14:creationId xmlns:p14="http://schemas.microsoft.com/office/powerpoint/2010/main" val="3963175924"/>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156619"/>
            <a:ext cx="7772400" cy="1500187"/>
          </a:xfrm>
        </p:spPr>
        <p:txBody>
          <a:bodyPr/>
          <a:lstStyle/>
          <a:p>
            <a:r>
              <a:rPr lang="nl-NL" sz="4000" dirty="0" smtClean="0"/>
              <a:t>Wat zeggen de richtlijnen?</a:t>
            </a:r>
            <a:endParaRPr lang="nl-NL" sz="4000" dirty="0"/>
          </a:p>
        </p:txBody>
      </p:sp>
    </p:spTree>
    <p:extLst>
      <p:ext uri="{BB962C8B-B14F-4D97-AF65-F5344CB8AC3E}">
        <p14:creationId xmlns:p14="http://schemas.microsoft.com/office/powerpoint/2010/main" val="2780541927"/>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2156619"/>
            <a:ext cx="7772400" cy="1500187"/>
          </a:xfrm>
        </p:spPr>
        <p:txBody>
          <a:bodyPr/>
          <a:lstStyle/>
          <a:p>
            <a:r>
              <a:rPr lang="en-US" sz="4000" dirty="0" err="1"/>
              <a:t>Eerste</a:t>
            </a:r>
            <a:r>
              <a:rPr lang="en-US" sz="4000" dirty="0"/>
              <a:t> </a:t>
            </a:r>
            <a:r>
              <a:rPr lang="en-US" sz="4000" dirty="0" err="1"/>
              <a:t>lijn</a:t>
            </a:r>
            <a:r>
              <a:rPr lang="en-US" sz="4000" dirty="0"/>
              <a:t>: NHG </a:t>
            </a:r>
            <a:r>
              <a:rPr lang="en-US" sz="4000" dirty="0" err="1"/>
              <a:t>Standaard</a:t>
            </a:r>
            <a:r>
              <a:rPr lang="en-US" sz="4000" dirty="0"/>
              <a:t> 2018</a:t>
            </a:r>
            <a:endParaRPr lang="nl-NL" sz="4000" dirty="0"/>
          </a:p>
        </p:txBody>
      </p:sp>
    </p:spTree>
    <p:extLst>
      <p:ext uri="{BB962C8B-B14F-4D97-AF65-F5344CB8AC3E}">
        <p14:creationId xmlns:p14="http://schemas.microsoft.com/office/powerpoint/2010/main" val="4171849858"/>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806E9-ED6C-FC47-AA78-8A747D3793CD}"/>
              </a:ext>
            </a:extLst>
          </p:cNvPr>
          <p:cNvSpPr>
            <a:spLocks noGrp="1"/>
          </p:cNvSpPr>
          <p:nvPr>
            <p:ph type="title"/>
          </p:nvPr>
        </p:nvSpPr>
        <p:spPr/>
        <p:txBody>
          <a:bodyPr/>
          <a:lstStyle/>
          <a:p>
            <a:r>
              <a:rPr lang="nl-NL" dirty="0" smtClean="0"/>
              <a:t>NHG </a:t>
            </a:r>
            <a:r>
              <a:rPr lang="nl-NL" dirty="0"/>
              <a:t>stappenplan 2018</a:t>
            </a:r>
          </a:p>
        </p:txBody>
      </p:sp>
      <p:pic>
        <p:nvPicPr>
          <p:cNvPr id="4" name="Picture 2">
            <a:extLst>
              <a:ext uri="{FF2B5EF4-FFF2-40B4-BE49-F238E27FC236}">
                <a16:creationId xmlns:a16="http://schemas.microsoft.com/office/drawing/2014/main" id="{03880CB0-11A9-9745-BA85-27060A5B23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831" y="2125266"/>
            <a:ext cx="2814520" cy="32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id="{52F684A0-4437-0642-8617-343899B70947}"/>
              </a:ext>
            </a:extLst>
          </p:cNvPr>
          <p:cNvSpPr txBox="1"/>
          <p:nvPr/>
        </p:nvSpPr>
        <p:spPr>
          <a:xfrm>
            <a:off x="5560514" y="4161558"/>
            <a:ext cx="2667000"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ts val="400"/>
              </a:spcBef>
              <a:spcAft>
                <a:spcPct val="0"/>
              </a:spcAft>
              <a:buClrTx/>
              <a:buSzTx/>
              <a:buFontTx/>
              <a:buNone/>
              <a:tabLst/>
              <a:defRPr/>
            </a:pPr>
            <a:r>
              <a:rPr kumimoji="0" lang="nl-NL" sz="1050" b="0" i="0" u="none" strike="noStrike" kern="1200" cap="none" spc="0" normalizeH="0" baseline="0" noProof="0" dirty="0">
                <a:ln>
                  <a:noFill/>
                </a:ln>
                <a:solidFill>
                  <a:srgbClr val="000000"/>
                </a:solidFill>
                <a:effectLst/>
                <a:uLnTx/>
                <a:uFillTx/>
                <a:latin typeface="BISansCond" pitchFamily="2" charset="0"/>
                <a:ea typeface="+mn-ea"/>
                <a:cs typeface="+mn-cs"/>
              </a:rPr>
              <a:t>* Op indicatie bij een HbA1c &lt;15 </a:t>
            </a:r>
            <a:r>
              <a:rPr kumimoji="0" lang="nl-NL" sz="1050" b="0" i="0" u="none" strike="noStrike" kern="1200" cap="none" spc="0" normalizeH="0" baseline="0" noProof="0" dirty="0" err="1">
                <a:ln>
                  <a:noFill/>
                </a:ln>
                <a:solidFill>
                  <a:srgbClr val="000000"/>
                </a:solidFill>
                <a:effectLst/>
                <a:uLnTx/>
                <a:uFillTx/>
                <a:latin typeface="BISansCond" pitchFamily="2" charset="0"/>
                <a:ea typeface="+mn-ea"/>
                <a:cs typeface="+mn-cs"/>
              </a:rPr>
              <a:t>mmol</a:t>
            </a:r>
            <a:r>
              <a:rPr kumimoji="0" lang="nl-NL" sz="1050" b="0" i="0" u="none" strike="noStrike" kern="1200" cap="none" spc="0" normalizeH="0" baseline="0" noProof="0" dirty="0">
                <a:ln>
                  <a:noFill/>
                </a:ln>
                <a:solidFill>
                  <a:srgbClr val="000000"/>
                </a:solidFill>
                <a:effectLst/>
                <a:uLnTx/>
                <a:uFillTx/>
                <a:latin typeface="BISansCond" pitchFamily="2" charset="0"/>
                <a:ea typeface="+mn-ea"/>
                <a:cs typeface="+mn-cs"/>
              </a:rPr>
              <a:t>/mol boven streefwaarde</a:t>
            </a:r>
          </a:p>
        </p:txBody>
      </p:sp>
    </p:spTree>
    <p:extLst>
      <p:ext uri="{BB962C8B-B14F-4D97-AF65-F5344CB8AC3E}">
        <p14:creationId xmlns:p14="http://schemas.microsoft.com/office/powerpoint/2010/main" val="4267257082"/>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3F0E1-BB2C-2E4B-9189-98FC05C81C61}"/>
              </a:ext>
            </a:extLst>
          </p:cNvPr>
          <p:cNvSpPr>
            <a:spLocks noGrp="1"/>
          </p:cNvSpPr>
          <p:nvPr>
            <p:ph type="title"/>
          </p:nvPr>
        </p:nvSpPr>
        <p:spPr/>
        <p:txBody>
          <a:bodyPr/>
          <a:lstStyle/>
          <a:p>
            <a:r>
              <a:rPr lang="nl-NL" dirty="0"/>
              <a:t>Veranderingen in de Standaard</a:t>
            </a:r>
          </a:p>
        </p:txBody>
      </p:sp>
      <p:sp>
        <p:nvSpPr>
          <p:cNvPr id="3" name="Tijdelijke aanduiding voor inhoud 2">
            <a:extLst>
              <a:ext uri="{FF2B5EF4-FFF2-40B4-BE49-F238E27FC236}">
                <a16:creationId xmlns:a16="http://schemas.microsoft.com/office/drawing/2014/main" id="{3DDD22AE-970A-DD43-926C-3C8AB8513B0B}"/>
              </a:ext>
            </a:extLst>
          </p:cNvPr>
          <p:cNvSpPr>
            <a:spLocks noGrp="1"/>
          </p:cNvSpPr>
          <p:nvPr>
            <p:ph idx="1"/>
          </p:nvPr>
        </p:nvSpPr>
        <p:spPr/>
        <p:txBody>
          <a:bodyPr/>
          <a:lstStyle/>
          <a:p>
            <a:pPr marL="342900" indent="-342900">
              <a:buClr>
                <a:schemeClr val="tx1"/>
              </a:buClr>
              <a:buFont typeface="Arial" panose="020B0604020202020204" pitchFamily="34" charset="0"/>
              <a:buChar char="•"/>
            </a:pPr>
            <a:r>
              <a:rPr lang="nl-NL" dirty="0" smtClean="0"/>
              <a:t>DPP-4 </a:t>
            </a:r>
            <a:r>
              <a:rPr lang="nl-NL" dirty="0"/>
              <a:t>remmers en </a:t>
            </a:r>
            <a:r>
              <a:rPr lang="nl-NL" dirty="0" smtClean="0"/>
              <a:t>GLP-1 </a:t>
            </a:r>
            <a:r>
              <a:rPr lang="nl-NL" dirty="0"/>
              <a:t>agonisten zijn nieuwe opties voor stap 3 en 4 in het </a:t>
            </a:r>
            <a:r>
              <a:rPr lang="nl-NL" dirty="0" smtClean="0"/>
              <a:t>stappenplan</a:t>
            </a:r>
          </a:p>
          <a:p>
            <a:pPr marL="342900" indent="-342900">
              <a:buClr>
                <a:schemeClr val="tx1"/>
              </a:buClr>
              <a:buFont typeface="Arial" panose="020B0604020202020204" pitchFamily="34" charset="0"/>
              <a:buChar char="•"/>
            </a:pPr>
            <a:endParaRPr lang="nl-NL" dirty="0"/>
          </a:p>
          <a:p>
            <a:pPr marL="342900" indent="-342900">
              <a:buClr>
                <a:schemeClr val="tx1"/>
              </a:buClr>
              <a:buFont typeface="Arial" panose="020B0604020202020204" pitchFamily="34" charset="0"/>
              <a:buChar char="•"/>
            </a:pPr>
            <a:r>
              <a:rPr lang="nl-NL" dirty="0"/>
              <a:t>SGLT2  remmers opgenomen bij overige middelen</a:t>
            </a:r>
          </a:p>
        </p:txBody>
      </p:sp>
    </p:spTree>
    <p:extLst>
      <p:ext uri="{BB962C8B-B14F-4D97-AF65-F5344CB8AC3E}">
        <p14:creationId xmlns:p14="http://schemas.microsoft.com/office/powerpoint/2010/main" val="2690343437"/>
      </p:ext>
    </p:extLst>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24146-CB4C-C24B-A3B8-D0B797BCA845}"/>
              </a:ext>
            </a:extLst>
          </p:cNvPr>
          <p:cNvSpPr>
            <a:spLocks noGrp="1"/>
          </p:cNvSpPr>
          <p:nvPr>
            <p:ph type="title"/>
          </p:nvPr>
        </p:nvSpPr>
        <p:spPr>
          <a:xfrm>
            <a:off x="358775" y="140451"/>
            <a:ext cx="5703888" cy="847725"/>
          </a:xfrm>
        </p:spPr>
        <p:txBody>
          <a:bodyPr/>
          <a:lstStyle/>
          <a:p>
            <a:r>
              <a:rPr lang="nl-NL" sz="2400" dirty="0"/>
              <a:t>NHG richtlijn: voornamelijk </a:t>
            </a:r>
            <a:r>
              <a:rPr lang="nl-NL" sz="2400" dirty="0" err="1"/>
              <a:t>glycemisch</a:t>
            </a:r>
            <a:r>
              <a:rPr lang="nl-NL" sz="2400" dirty="0"/>
              <a:t> gericht</a:t>
            </a:r>
          </a:p>
        </p:txBody>
      </p:sp>
      <p:sp>
        <p:nvSpPr>
          <p:cNvPr id="3" name="Tijdelijke aanduiding voor inhoud 2">
            <a:extLst>
              <a:ext uri="{FF2B5EF4-FFF2-40B4-BE49-F238E27FC236}">
                <a16:creationId xmlns:a16="http://schemas.microsoft.com/office/drawing/2014/main" id="{53F723D6-6DBA-1640-B820-C56CD159E9C7}"/>
              </a:ext>
            </a:extLst>
          </p:cNvPr>
          <p:cNvSpPr>
            <a:spLocks noGrp="1"/>
          </p:cNvSpPr>
          <p:nvPr>
            <p:ph idx="1"/>
          </p:nvPr>
        </p:nvSpPr>
        <p:spPr>
          <a:xfrm>
            <a:off x="358775" y="1547649"/>
            <a:ext cx="8434388" cy="4865687"/>
          </a:xfrm>
        </p:spPr>
        <p:txBody>
          <a:bodyPr/>
          <a:lstStyle/>
          <a:p>
            <a:pPr marL="342900" indent="-342900">
              <a:buClr>
                <a:schemeClr val="tx1"/>
              </a:buClr>
              <a:buFont typeface="Arial" panose="020B0604020202020204" pitchFamily="34" charset="0"/>
              <a:buChar char="•"/>
            </a:pPr>
            <a:r>
              <a:rPr lang="nl-NL" dirty="0" smtClean="0"/>
              <a:t>Ontwikkeling richting persoonsgerichte zorg</a:t>
            </a:r>
          </a:p>
          <a:p>
            <a:pPr marL="342900" indent="-342900">
              <a:buClr>
                <a:schemeClr val="tx1"/>
              </a:buClr>
              <a:buFont typeface="Arial" panose="020B0604020202020204" pitchFamily="34" charset="0"/>
              <a:buChar char="•"/>
            </a:pPr>
            <a:r>
              <a:rPr lang="nl-NL" dirty="0" smtClean="0"/>
              <a:t>Geen onderscheid tussen patiënten met/zonder HVZ</a:t>
            </a:r>
          </a:p>
          <a:p>
            <a:pPr marL="342900" indent="-342900">
              <a:buClr>
                <a:schemeClr val="tx1"/>
              </a:buClr>
              <a:buFont typeface="Arial" panose="020B0604020202020204" pitchFamily="34" charset="0"/>
              <a:buChar char="•"/>
            </a:pPr>
            <a:r>
              <a:rPr lang="nl-NL" dirty="0" smtClean="0"/>
              <a:t>Na verschijnen Standaard veel nieuwe data beschikbaar</a:t>
            </a:r>
          </a:p>
          <a:p>
            <a:pPr marL="342900" indent="-342900">
              <a:buClr>
                <a:schemeClr val="tx1"/>
              </a:buClr>
              <a:buFont typeface="Arial" panose="020B0604020202020204" pitchFamily="34" charset="0"/>
              <a:buChar char="•"/>
            </a:pPr>
            <a:r>
              <a:rPr lang="nl-NL" dirty="0" smtClean="0"/>
              <a:t>NIV </a:t>
            </a:r>
            <a:r>
              <a:rPr lang="nl-NL" dirty="0"/>
              <a:t>richtlijn april 2018: korte verwijzing naar mogelijk positieve effecten van SGLT2-remmers op cardiovasculaire </a:t>
            </a:r>
            <a:r>
              <a:rPr lang="nl-NL" dirty="0" smtClean="0"/>
              <a:t>uitkomsten</a:t>
            </a:r>
          </a:p>
          <a:p>
            <a:pPr marL="342900" indent="-342900">
              <a:buClr>
                <a:schemeClr val="tx1"/>
              </a:buClr>
              <a:buFont typeface="Arial" panose="020B0604020202020204" pitchFamily="34" charset="0"/>
              <a:buChar char="•"/>
            </a:pPr>
            <a:r>
              <a:rPr lang="nl-NL" dirty="0" smtClean="0"/>
              <a:t>CVRM </a:t>
            </a:r>
            <a:r>
              <a:rPr lang="nl-NL" dirty="0"/>
              <a:t>richtlijn januari 2019: verwijzing naar NIV/NHG richtlijnen</a:t>
            </a:r>
          </a:p>
          <a:p>
            <a:pPr>
              <a:buClr>
                <a:schemeClr val="tx1"/>
              </a:buClr>
            </a:pPr>
            <a:endParaRPr lang="nl-NL" dirty="0" smtClean="0"/>
          </a:p>
          <a:p>
            <a:pPr>
              <a:buClr>
                <a:schemeClr val="tx1"/>
              </a:buClr>
            </a:pPr>
            <a:endParaRPr lang="nl-NL" dirty="0"/>
          </a:p>
        </p:txBody>
      </p:sp>
    </p:spTree>
    <p:extLst>
      <p:ext uri="{BB962C8B-B14F-4D97-AF65-F5344CB8AC3E}">
        <p14:creationId xmlns:p14="http://schemas.microsoft.com/office/powerpoint/2010/main" val="1429908495"/>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C469B-B8AF-2945-B4CB-4701192D1F26}"/>
              </a:ext>
            </a:extLst>
          </p:cNvPr>
          <p:cNvSpPr>
            <a:spLocks noGrp="1"/>
          </p:cNvSpPr>
          <p:nvPr>
            <p:ph type="title"/>
          </p:nvPr>
        </p:nvSpPr>
        <p:spPr/>
        <p:txBody>
          <a:bodyPr/>
          <a:lstStyle/>
          <a:p>
            <a:r>
              <a:rPr lang="nl-NL" dirty="0"/>
              <a:t>NHG over </a:t>
            </a:r>
            <a:r>
              <a:rPr lang="nl-NL" dirty="0" smtClean="0"/>
              <a:t>SGLT2-remmers</a:t>
            </a:r>
            <a:endParaRPr lang="nl-NL" dirty="0"/>
          </a:p>
        </p:txBody>
      </p:sp>
      <p:sp>
        <p:nvSpPr>
          <p:cNvPr id="3" name="Tijdelijke aanduiding voor inhoud 2">
            <a:extLst>
              <a:ext uri="{FF2B5EF4-FFF2-40B4-BE49-F238E27FC236}">
                <a16:creationId xmlns:a16="http://schemas.microsoft.com/office/drawing/2014/main" id="{4FA94AAD-7013-414C-8F66-A41BB5BC1623}"/>
              </a:ext>
            </a:extLst>
          </p:cNvPr>
          <p:cNvSpPr>
            <a:spLocks noGrp="1"/>
          </p:cNvSpPr>
          <p:nvPr>
            <p:ph idx="1"/>
          </p:nvPr>
        </p:nvSpPr>
        <p:spPr/>
        <p:txBody>
          <a:bodyPr>
            <a:normAutofit/>
          </a:bodyPr>
          <a:lstStyle/>
          <a:p>
            <a:pPr marL="342900" indent="-342900">
              <a:buClr>
                <a:prstClr val="black"/>
              </a:buClr>
              <a:buFont typeface="Arial" panose="020B0604020202020204" pitchFamily="34" charset="0"/>
              <a:buChar char="•"/>
            </a:pPr>
            <a:r>
              <a:rPr lang="nl-NL" dirty="0"/>
              <a:t>Sinds 2013 geregistreerd</a:t>
            </a:r>
          </a:p>
          <a:p>
            <a:pPr marL="342900" indent="-342900">
              <a:buClr>
                <a:prstClr val="black"/>
              </a:buClr>
              <a:buFont typeface="Arial" panose="020B0604020202020204" pitchFamily="34" charset="0"/>
              <a:buChar char="•"/>
            </a:pPr>
            <a:r>
              <a:rPr lang="nl-NL" dirty="0"/>
              <a:t>Nog onvoldoende duidelijkheid over de veiligheid van SGLT-2-remmers op de lange termijn</a:t>
            </a:r>
          </a:p>
          <a:p>
            <a:pPr marL="342900" indent="-342900">
              <a:buClr>
                <a:prstClr val="black"/>
              </a:buClr>
              <a:buFont typeface="Arial" panose="020B0604020202020204" pitchFamily="34" charset="0"/>
              <a:buChar char="•"/>
            </a:pPr>
            <a:r>
              <a:rPr lang="nl-NL" dirty="0"/>
              <a:t>Van empagliflozine en canagliflozine lijkt de cardiovasculaire veiligheid op de korte en middellange termijn goed. Deze middelen hebben bij patiënten met een hoog cardiovasculair risico, vooral na een doorgemaakt cardiovasculair event, mogelijk voordelen op cardiovasculaire uitkomsten*</a:t>
            </a:r>
            <a:endParaRPr lang="en-US" dirty="0"/>
          </a:p>
          <a:p>
            <a:pPr>
              <a:buClr>
                <a:prstClr val="black"/>
              </a:buClr>
            </a:pPr>
            <a:r>
              <a:rPr lang="en-US" dirty="0">
                <a:solidFill>
                  <a:prstClr val="black"/>
                </a:solidFill>
              </a:rPr>
              <a:t>	</a:t>
            </a:r>
          </a:p>
          <a:p>
            <a:pPr>
              <a:buClr>
                <a:prstClr val="black"/>
              </a:buClr>
            </a:pPr>
            <a:r>
              <a:rPr lang="en-US" sz="1800" dirty="0">
                <a:solidFill>
                  <a:prstClr val="black"/>
                </a:solidFill>
              </a:rPr>
              <a:t>	* </a:t>
            </a:r>
            <a:r>
              <a:rPr lang="en-US" sz="1800" dirty="0" smtClean="0"/>
              <a:t>Na </a:t>
            </a:r>
            <a:r>
              <a:rPr lang="en-US" sz="1800" dirty="0" err="1" smtClean="0"/>
              <a:t>uitkomen</a:t>
            </a:r>
            <a:r>
              <a:rPr lang="en-US" sz="1800" dirty="0" smtClean="0"/>
              <a:t> van de </a:t>
            </a:r>
            <a:r>
              <a:rPr lang="en-US" sz="1800" dirty="0" err="1" smtClean="0"/>
              <a:t>Standaard</a:t>
            </a:r>
            <a:r>
              <a:rPr lang="en-US" sz="1800" dirty="0" smtClean="0"/>
              <a:t> is </a:t>
            </a:r>
            <a:r>
              <a:rPr lang="en-US" sz="1800" dirty="0"/>
              <a:t>CV </a:t>
            </a:r>
            <a:r>
              <a:rPr lang="en-US" sz="1800" dirty="0" err="1"/>
              <a:t>veiligheid</a:t>
            </a:r>
            <a:r>
              <a:rPr lang="en-US" sz="1800" dirty="0"/>
              <a:t> </a:t>
            </a:r>
            <a:r>
              <a:rPr lang="en-US" sz="1800" dirty="0" err="1"/>
              <a:t>ook</a:t>
            </a:r>
            <a:r>
              <a:rPr lang="en-US" sz="1800" dirty="0"/>
              <a:t> </a:t>
            </a:r>
            <a:r>
              <a:rPr lang="en-US" sz="1800" dirty="0" err="1"/>
              <a:t>aangetoond</a:t>
            </a:r>
            <a:r>
              <a:rPr lang="en-US" sz="1800" dirty="0"/>
              <a:t> </a:t>
            </a:r>
            <a:r>
              <a:rPr lang="en-US" sz="1800" dirty="0" err="1"/>
              <a:t>voor</a:t>
            </a:r>
            <a:r>
              <a:rPr lang="en-US" sz="1800" dirty="0"/>
              <a:t> dapagliflozine</a:t>
            </a:r>
            <a:endParaRPr lang="nl-NL" sz="1800" dirty="0"/>
          </a:p>
          <a:p>
            <a:endParaRPr lang="nl-NL" dirty="0"/>
          </a:p>
        </p:txBody>
      </p:sp>
    </p:spTree>
    <p:extLst>
      <p:ext uri="{BB962C8B-B14F-4D97-AF65-F5344CB8AC3E}">
        <p14:creationId xmlns:p14="http://schemas.microsoft.com/office/powerpoint/2010/main" val="3916013361"/>
      </p:ext>
    </p:extLst>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1991505"/>
            <a:ext cx="7772400" cy="1362075"/>
          </a:xfrm>
        </p:spPr>
        <p:txBody>
          <a:bodyPr/>
          <a:lstStyle/>
          <a:p>
            <a:pPr algn="ctr"/>
            <a:r>
              <a:rPr lang="nl-NL" dirty="0"/>
              <a:t>Tweede lijn: NIV richtlijn 2018</a:t>
            </a:r>
            <a:br>
              <a:rPr lang="nl-NL" dirty="0"/>
            </a:br>
            <a:endParaRPr lang="en-GB" dirty="0"/>
          </a:p>
        </p:txBody>
      </p:sp>
      <p:sp>
        <p:nvSpPr>
          <p:cNvPr id="5" name="Tijdelijke aanduiding voor tekst 4">
            <a:extLst>
              <a:ext uri="{FF2B5EF4-FFF2-40B4-BE49-F238E27FC236}">
                <a16:creationId xmlns:a16="http://schemas.microsoft.com/office/drawing/2014/main" id="{4FD21DDC-E514-794B-9B68-41EFE39003D5}"/>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5916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Behandelstrategieën NIV richtlijn</a:t>
            </a:r>
            <a:endParaRPr lang="nl-NL" dirty="0"/>
          </a:p>
        </p:txBody>
      </p:sp>
      <p:sp>
        <p:nvSpPr>
          <p:cNvPr id="9" name="Rectangle 8"/>
          <p:cNvSpPr/>
          <p:nvPr/>
        </p:nvSpPr>
        <p:spPr>
          <a:xfrm>
            <a:off x="1679944" y="1723079"/>
            <a:ext cx="7091916" cy="3970318"/>
          </a:xfrm>
          <a:prstGeom prst="rect">
            <a:avLst/>
          </a:prstGeom>
        </p:spPr>
        <p:txBody>
          <a:bodyPr wrap="square">
            <a:spAutoFit/>
          </a:bodyPr>
          <a:lstStyle/>
          <a:p>
            <a:r>
              <a:rPr lang="nl-NL" dirty="0"/>
              <a:t>Metformine (+SU)			+ basaal insuline of GLP-1ra</a:t>
            </a:r>
          </a:p>
          <a:p>
            <a:endParaRPr lang="nl-NL" dirty="0"/>
          </a:p>
          <a:p>
            <a:endParaRPr lang="nl-NL" dirty="0" smtClean="0"/>
          </a:p>
          <a:p>
            <a:endParaRPr lang="nl-NL" dirty="0"/>
          </a:p>
          <a:p>
            <a:endParaRPr lang="nl-NL" dirty="0" smtClean="0"/>
          </a:p>
          <a:p>
            <a:r>
              <a:rPr lang="nl-NL" dirty="0" smtClean="0"/>
              <a:t>Metformine </a:t>
            </a:r>
            <a:r>
              <a:rPr lang="nl-NL" dirty="0"/>
              <a:t>en basaal insuline (+SU) 	</a:t>
            </a:r>
            <a:r>
              <a:rPr lang="nl-NL" dirty="0" smtClean="0"/>
              <a:t>	+ </a:t>
            </a:r>
            <a:r>
              <a:rPr lang="nl-NL" dirty="0"/>
              <a:t>bolus insuline of DPP4-i</a:t>
            </a:r>
          </a:p>
          <a:p>
            <a:r>
              <a:rPr lang="nl-NL" dirty="0"/>
              <a:t>Metformine en basaal insuline (+SU) 	</a:t>
            </a:r>
            <a:r>
              <a:rPr lang="nl-NL" dirty="0" smtClean="0"/>
              <a:t>	+ </a:t>
            </a:r>
            <a:r>
              <a:rPr lang="nl-NL" dirty="0"/>
              <a:t>bolus insuline of SGLT-2</a:t>
            </a:r>
          </a:p>
          <a:p>
            <a:r>
              <a:rPr lang="nl-NL" dirty="0"/>
              <a:t>Metformine en basaal insuline (+SU) 	</a:t>
            </a:r>
            <a:r>
              <a:rPr lang="nl-NL" dirty="0" smtClean="0"/>
              <a:t>	+ </a:t>
            </a:r>
            <a:r>
              <a:rPr lang="nl-NL" dirty="0"/>
              <a:t>bolus insuline of GLP-1</a:t>
            </a:r>
          </a:p>
          <a:p>
            <a:endParaRPr lang="nl-NL" dirty="0" smtClean="0"/>
          </a:p>
          <a:p>
            <a:endParaRPr lang="nl-NL" dirty="0"/>
          </a:p>
          <a:p>
            <a:endParaRPr lang="nl-NL" dirty="0" smtClean="0"/>
          </a:p>
          <a:p>
            <a:endParaRPr lang="nl-NL" dirty="0"/>
          </a:p>
          <a:p>
            <a:endParaRPr lang="nl-NL" dirty="0" smtClean="0"/>
          </a:p>
          <a:p>
            <a:endParaRPr lang="nl-NL" dirty="0" smtClean="0"/>
          </a:p>
          <a:p>
            <a:r>
              <a:rPr lang="nl-NL" dirty="0" smtClean="0"/>
              <a:t>Basaal-bolus </a:t>
            </a:r>
            <a:r>
              <a:rPr lang="nl-NL" dirty="0"/>
              <a:t>insuline			+ SGLT-2</a:t>
            </a:r>
          </a:p>
          <a:p>
            <a:r>
              <a:rPr lang="nl-NL" dirty="0"/>
              <a:t>Basaal-bolus insuline			+ GLP-1</a:t>
            </a:r>
          </a:p>
          <a:p>
            <a:endParaRPr lang="nl-NL" dirty="0"/>
          </a:p>
          <a:p>
            <a:endParaRPr lang="nl-NL" dirty="0"/>
          </a:p>
        </p:txBody>
      </p:sp>
      <p:pic>
        <p:nvPicPr>
          <p:cNvPr id="10" name="Picture 9"/>
          <p:cNvPicPr>
            <a:picLocks noChangeAspect="1"/>
          </p:cNvPicPr>
          <p:nvPr/>
        </p:nvPicPr>
        <p:blipFill>
          <a:blip r:embed="rId2"/>
          <a:stretch>
            <a:fillRect/>
          </a:stretch>
        </p:blipFill>
        <p:spPr>
          <a:xfrm>
            <a:off x="708460" y="1487255"/>
            <a:ext cx="518205" cy="3883489"/>
          </a:xfrm>
          <a:prstGeom prst="rect">
            <a:avLst/>
          </a:prstGeom>
        </p:spPr>
      </p:pic>
      <p:pic>
        <p:nvPicPr>
          <p:cNvPr id="11" name="Picture 10"/>
          <p:cNvPicPr>
            <a:picLocks noChangeAspect="1"/>
          </p:cNvPicPr>
          <p:nvPr/>
        </p:nvPicPr>
        <p:blipFill>
          <a:blip r:embed="rId3"/>
          <a:stretch>
            <a:fillRect/>
          </a:stretch>
        </p:blipFill>
        <p:spPr>
          <a:xfrm>
            <a:off x="358775" y="1338518"/>
            <a:ext cx="7840136" cy="1140051"/>
          </a:xfrm>
          <a:prstGeom prst="rect">
            <a:avLst/>
          </a:prstGeom>
        </p:spPr>
      </p:pic>
      <p:sp>
        <p:nvSpPr>
          <p:cNvPr id="12" name="Rectangle 11"/>
          <p:cNvSpPr/>
          <p:nvPr/>
        </p:nvSpPr>
        <p:spPr>
          <a:xfrm>
            <a:off x="370003" y="2672783"/>
            <a:ext cx="7828908" cy="1127888"/>
          </a:xfrm>
          <a:prstGeom prst="rect">
            <a:avLst/>
          </a:prstGeom>
          <a:noFill/>
          <a:ln w="12700" cap="flat" cmpd="sng" algn="ctr">
            <a:solidFill>
              <a:srgbClr val="003366"/>
            </a:solidFill>
            <a:prstDash val="solid"/>
          </a:ln>
          <a:effectLst/>
        </p:spPr>
        <p:txBody>
          <a:bodyPr lIns="72000" tIns="72000" rIns="7200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000000"/>
              </a:solidFill>
              <a:effectLst/>
              <a:uLnTx/>
              <a:uFillTx/>
              <a:latin typeface="BISansOpti"/>
              <a:ea typeface="+mn-ea"/>
              <a:cs typeface="+mn-cs"/>
            </a:endParaRPr>
          </a:p>
        </p:txBody>
      </p:sp>
      <p:sp>
        <p:nvSpPr>
          <p:cNvPr id="13" name="Rectangle 12"/>
          <p:cNvSpPr/>
          <p:nvPr/>
        </p:nvSpPr>
        <p:spPr>
          <a:xfrm>
            <a:off x="370003" y="4471914"/>
            <a:ext cx="7828908" cy="1127888"/>
          </a:xfrm>
          <a:prstGeom prst="rect">
            <a:avLst/>
          </a:prstGeom>
          <a:noFill/>
          <a:ln w="12700" cap="flat" cmpd="sng" algn="ctr">
            <a:solidFill>
              <a:srgbClr val="003366"/>
            </a:solidFill>
            <a:prstDash val="solid"/>
          </a:ln>
          <a:effectLst/>
        </p:spPr>
        <p:txBody>
          <a:bodyPr lIns="72000" tIns="72000" rIns="7200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smtClean="0">
              <a:ln>
                <a:noFill/>
              </a:ln>
              <a:solidFill>
                <a:srgbClr val="000000"/>
              </a:solidFill>
              <a:effectLst/>
              <a:uLnTx/>
              <a:uFillTx/>
              <a:latin typeface="BISansOpti"/>
              <a:ea typeface="+mn-ea"/>
              <a:cs typeface="+mn-cs"/>
            </a:endParaRPr>
          </a:p>
        </p:txBody>
      </p:sp>
    </p:spTree>
    <p:extLst>
      <p:ext uri="{BB962C8B-B14F-4D97-AF65-F5344CB8AC3E}">
        <p14:creationId xmlns:p14="http://schemas.microsoft.com/office/powerpoint/2010/main" val="2820667591"/>
      </p:ext>
    </p:extLst>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1991505"/>
            <a:ext cx="7772400" cy="1362075"/>
          </a:xfrm>
        </p:spPr>
        <p:txBody>
          <a:bodyPr/>
          <a:lstStyle/>
          <a:p>
            <a:pPr algn="ctr"/>
            <a:r>
              <a:rPr lang="nl-NL" dirty="0" smtClean="0"/>
              <a:t>Internationale richtlijnen</a:t>
            </a:r>
            <a:endParaRPr lang="en-GB" dirty="0"/>
          </a:p>
        </p:txBody>
      </p:sp>
      <p:sp>
        <p:nvSpPr>
          <p:cNvPr id="5" name="Tijdelijke aanduiding voor tekst 4">
            <a:extLst>
              <a:ext uri="{FF2B5EF4-FFF2-40B4-BE49-F238E27FC236}">
                <a16:creationId xmlns:a16="http://schemas.microsoft.com/office/drawing/2014/main" id="{4FD21DDC-E514-794B-9B68-41EFE39003D5}"/>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890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76926" y="366477"/>
            <a:ext cx="7126238" cy="756083"/>
          </a:xfrm>
          <a:prstGeom prst="rect">
            <a:avLst/>
          </a:prstGeom>
        </p:spPr>
        <p:txBody>
          <a:bodyPr/>
          <a:lstStyle/>
          <a:p>
            <a:pPr defTabSz="914378">
              <a:defRPr/>
            </a:pPr>
            <a:r>
              <a:rPr lang="en-GB" sz="2400" dirty="0">
                <a:latin typeface="+mj-lt"/>
                <a:ea typeface="+mj-ea"/>
                <a:cs typeface="Arial" pitchFamily="34" charset="0"/>
              </a:rPr>
              <a:t>Diagnose diabetes: </a:t>
            </a:r>
            <a:r>
              <a:rPr lang="en-GB" sz="2400" dirty="0" err="1" smtClean="0">
                <a:latin typeface="+mj-lt"/>
                <a:ea typeface="+mj-ea"/>
                <a:cs typeface="Arial" pitchFamily="34" charset="0"/>
              </a:rPr>
              <a:t>verloren</a:t>
            </a:r>
            <a:r>
              <a:rPr lang="en-GB" sz="2400" dirty="0">
                <a:latin typeface="+mj-lt"/>
                <a:ea typeface="+mj-ea"/>
                <a:cs typeface="Arial" pitchFamily="34" charset="0"/>
              </a:rPr>
              <a:t> </a:t>
            </a:r>
            <a:r>
              <a:rPr lang="en-GB" sz="2400" dirty="0" err="1" smtClean="0">
                <a:latin typeface="+mj-lt"/>
                <a:ea typeface="+mj-ea"/>
                <a:cs typeface="Arial" pitchFamily="34" charset="0"/>
              </a:rPr>
              <a:t>levensjaren</a:t>
            </a:r>
            <a:endParaRPr lang="en-GB" sz="2400" dirty="0">
              <a:latin typeface="+mj-lt"/>
              <a:ea typeface="+mj-ea"/>
              <a:cs typeface="Arial" pitchFamily="34" charset="0"/>
            </a:endParaRPr>
          </a:p>
        </p:txBody>
      </p:sp>
      <p:sp>
        <p:nvSpPr>
          <p:cNvPr id="6" name="Title 1"/>
          <p:cNvSpPr txBox="1">
            <a:spLocks/>
          </p:cNvSpPr>
          <p:nvPr/>
        </p:nvSpPr>
        <p:spPr>
          <a:xfrm>
            <a:off x="176926" y="3082024"/>
            <a:ext cx="8599118" cy="68580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endParaRPr lang="en-GB" dirty="0">
              <a:solidFill>
                <a:srgbClr val="6482C3"/>
              </a:solidFill>
            </a:endParaRPr>
          </a:p>
        </p:txBody>
      </p:sp>
      <p:cxnSp>
        <p:nvCxnSpPr>
          <p:cNvPr id="8" name="Straight Connector 6"/>
          <p:cNvCxnSpPr/>
          <p:nvPr/>
        </p:nvCxnSpPr>
        <p:spPr>
          <a:xfrm>
            <a:off x="752584" y="4636945"/>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9" name="Straight Connector 7"/>
          <p:cNvCxnSpPr/>
          <p:nvPr/>
        </p:nvCxnSpPr>
        <p:spPr>
          <a:xfrm flipH="1">
            <a:off x="873772" y="4599006"/>
            <a:ext cx="95696" cy="85993"/>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10" name="TextBox 8"/>
          <p:cNvSpPr txBox="1"/>
          <p:nvPr/>
        </p:nvSpPr>
        <p:spPr>
          <a:xfrm>
            <a:off x="669018" y="4663406"/>
            <a:ext cx="298480" cy="338554"/>
          </a:xfrm>
          <a:prstGeom prst="rect">
            <a:avLst/>
          </a:prstGeom>
          <a:noFill/>
        </p:spPr>
        <p:txBody>
          <a:bodyPr wrap="none" rtlCol="0">
            <a:spAutoFit/>
          </a:bodyPr>
          <a:lstStyle/>
          <a:p>
            <a:pPr algn="ctr"/>
            <a:r>
              <a:rPr lang="en-US" sz="1600" dirty="0">
                <a:solidFill>
                  <a:srgbClr val="5A5A5A"/>
                </a:solidFill>
                <a:latin typeface="Century Gothic"/>
                <a:cs typeface="Arial"/>
              </a:rPr>
              <a:t>0</a:t>
            </a:r>
          </a:p>
        </p:txBody>
      </p:sp>
      <p:grpSp>
        <p:nvGrpSpPr>
          <p:cNvPr id="11" name="Group 84"/>
          <p:cNvGrpSpPr/>
          <p:nvPr/>
        </p:nvGrpSpPr>
        <p:grpSpPr>
          <a:xfrm>
            <a:off x="-20058" y="2577226"/>
            <a:ext cx="4078417" cy="2997139"/>
            <a:chOff x="176928" y="1339466"/>
            <a:chExt cx="4078416" cy="3996184"/>
          </a:xfrm>
        </p:grpSpPr>
        <p:cxnSp>
          <p:nvCxnSpPr>
            <p:cNvPr id="12" name="Straight Connector 10"/>
            <p:cNvCxnSpPr/>
            <p:nvPr/>
          </p:nvCxnSpPr>
          <p:spPr>
            <a:xfrm>
              <a:off x="834233"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3" name="Straight Connector 11"/>
            <p:cNvCxnSpPr/>
            <p:nvPr/>
          </p:nvCxnSpPr>
          <p:spPr>
            <a:xfrm>
              <a:off x="1003995" y="4537814"/>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14" name="Group 12"/>
            <p:cNvGrpSpPr/>
            <p:nvPr/>
          </p:nvGrpSpPr>
          <p:grpSpPr>
            <a:xfrm>
              <a:off x="757983" y="1525646"/>
              <a:ext cx="66491" cy="2581860"/>
              <a:chOff x="757983" y="2127800"/>
              <a:chExt cx="3497360" cy="2581860"/>
            </a:xfrm>
          </p:grpSpPr>
          <p:cxnSp>
            <p:nvCxnSpPr>
              <p:cNvPr id="31" name="Straight Connector 2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2" name="Straight Connector 3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3" name="Straight Connector 3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4" name="Straight Connector 3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5" name="Straight Connector 3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6" name="Straight Connector 3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37" name="Straight Connector 3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15" name="Straight Connector 13"/>
            <p:cNvCxnSpPr/>
            <p:nvPr/>
          </p:nvCxnSpPr>
          <p:spPr>
            <a:xfrm>
              <a:off x="1073596"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6" name="Straight Connector 14"/>
            <p:cNvCxnSpPr/>
            <p:nvPr/>
          </p:nvCxnSpPr>
          <p:spPr>
            <a:xfrm>
              <a:off x="1652057"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7" name="Straight Connector 15"/>
            <p:cNvCxnSpPr/>
            <p:nvPr/>
          </p:nvCxnSpPr>
          <p:spPr>
            <a:xfrm>
              <a:off x="223051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8" name="Straight Connector 16"/>
            <p:cNvCxnSpPr/>
            <p:nvPr/>
          </p:nvCxnSpPr>
          <p:spPr>
            <a:xfrm>
              <a:off x="280897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19" name="Straight Connector 17"/>
            <p:cNvCxnSpPr/>
            <p:nvPr/>
          </p:nvCxnSpPr>
          <p:spPr>
            <a:xfrm>
              <a:off x="338744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20" name="Straight Connector 18"/>
            <p:cNvCxnSpPr/>
            <p:nvPr/>
          </p:nvCxnSpPr>
          <p:spPr>
            <a:xfrm>
              <a:off x="3965899"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1" name="TextBox 19"/>
            <p:cNvSpPr txBox="1"/>
            <p:nvPr/>
          </p:nvSpPr>
          <p:spPr>
            <a:xfrm>
              <a:off x="412237" y="1339466"/>
              <a:ext cx="406131" cy="3960058"/>
            </a:xfrm>
            <a:prstGeom prst="rect">
              <a:avLst/>
            </a:prstGeom>
            <a:noFill/>
          </p:spPr>
          <p:txBody>
            <a:bodyPr wrap="square" rtlCol="0">
              <a:spAutoFit/>
            </a:bodyPr>
            <a:lstStyle/>
            <a:p>
              <a:pPr algn="r">
                <a:spcAft>
                  <a:spcPts val="1460"/>
                </a:spcAft>
              </a:pPr>
              <a:r>
                <a:rPr lang="en-US" sz="1600" dirty="0">
                  <a:solidFill>
                    <a:srgbClr val="5A5A5A"/>
                  </a:solidFill>
                  <a:latin typeface="Century Gothic"/>
                  <a:cs typeface="Arial"/>
                </a:rPr>
                <a:t>7</a:t>
              </a:r>
            </a:p>
            <a:p>
              <a:pPr algn="r">
                <a:spcAft>
                  <a:spcPts val="1460"/>
                </a:spcAft>
              </a:pPr>
              <a:r>
                <a:rPr lang="en-US" sz="1600" dirty="0">
                  <a:solidFill>
                    <a:srgbClr val="5A5A5A"/>
                  </a:solidFill>
                  <a:latin typeface="Century Gothic"/>
                  <a:cs typeface="Arial"/>
                </a:rPr>
                <a:t>6</a:t>
              </a:r>
            </a:p>
            <a:p>
              <a:pPr algn="r">
                <a:spcAft>
                  <a:spcPts val="1460"/>
                </a:spcAft>
              </a:pPr>
              <a:r>
                <a:rPr lang="en-US" sz="1600" dirty="0">
                  <a:solidFill>
                    <a:srgbClr val="5A5A5A"/>
                  </a:solidFill>
                  <a:latin typeface="Century Gothic"/>
                  <a:cs typeface="Arial"/>
                </a:rPr>
                <a:t>5</a:t>
              </a:r>
            </a:p>
            <a:p>
              <a:pPr algn="r">
                <a:spcAft>
                  <a:spcPts val="1460"/>
                </a:spcAft>
              </a:pPr>
              <a:r>
                <a:rPr lang="en-US" sz="1600" dirty="0">
                  <a:solidFill>
                    <a:srgbClr val="5A5A5A"/>
                  </a:solidFill>
                  <a:latin typeface="Century Gothic"/>
                  <a:cs typeface="Arial"/>
                </a:rPr>
                <a:t>4</a:t>
              </a:r>
            </a:p>
            <a:p>
              <a:pPr algn="r">
                <a:spcAft>
                  <a:spcPts val="1460"/>
                </a:spcAft>
              </a:pPr>
              <a:r>
                <a:rPr lang="en-US" sz="1600" dirty="0">
                  <a:solidFill>
                    <a:srgbClr val="5A5A5A"/>
                  </a:solidFill>
                  <a:latin typeface="Century Gothic"/>
                  <a:cs typeface="Arial"/>
                </a:rPr>
                <a:t>3</a:t>
              </a:r>
            </a:p>
            <a:p>
              <a:pPr algn="r">
                <a:spcAft>
                  <a:spcPts val="1460"/>
                </a:spcAft>
              </a:pPr>
              <a:r>
                <a:rPr lang="en-US" sz="1600" dirty="0">
                  <a:solidFill>
                    <a:srgbClr val="5A5A5A"/>
                  </a:solidFill>
                  <a:latin typeface="Century Gothic"/>
                  <a:cs typeface="Arial"/>
                </a:rPr>
                <a:t>2</a:t>
              </a:r>
            </a:p>
            <a:p>
              <a:pPr algn="r">
                <a:spcAft>
                  <a:spcPts val="1460"/>
                </a:spcAft>
              </a:pPr>
              <a:endParaRPr lang="en-US" sz="1600" dirty="0">
                <a:solidFill>
                  <a:srgbClr val="5A5A5A"/>
                </a:solidFill>
                <a:latin typeface="Century Gothic"/>
                <a:cs typeface="Arial"/>
              </a:endParaRPr>
            </a:p>
          </p:txBody>
        </p:sp>
        <p:cxnSp>
          <p:nvCxnSpPr>
            <p:cNvPr id="22" name="Straight Connector 20"/>
            <p:cNvCxnSpPr/>
            <p:nvPr/>
          </p:nvCxnSpPr>
          <p:spPr>
            <a:xfrm flipH="1">
              <a:off x="942975"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23" name="TextBox 21"/>
            <p:cNvSpPr txBox="1"/>
            <p:nvPr/>
          </p:nvSpPr>
          <p:spPr>
            <a:xfrm>
              <a:off x="865463"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40</a:t>
              </a:r>
            </a:p>
          </p:txBody>
        </p:sp>
        <p:sp>
          <p:nvSpPr>
            <p:cNvPr id="24" name="TextBox 22"/>
            <p:cNvSpPr txBox="1"/>
            <p:nvPr/>
          </p:nvSpPr>
          <p:spPr>
            <a:xfrm>
              <a:off x="1449663"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50</a:t>
              </a:r>
            </a:p>
          </p:txBody>
        </p:sp>
        <p:sp>
          <p:nvSpPr>
            <p:cNvPr id="25" name="TextBox 23"/>
            <p:cNvSpPr txBox="1"/>
            <p:nvPr/>
          </p:nvSpPr>
          <p:spPr>
            <a:xfrm>
              <a:off x="2021163"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60</a:t>
              </a:r>
            </a:p>
          </p:txBody>
        </p:sp>
        <p:sp>
          <p:nvSpPr>
            <p:cNvPr id="26" name="TextBox 24"/>
            <p:cNvSpPr txBox="1"/>
            <p:nvPr/>
          </p:nvSpPr>
          <p:spPr>
            <a:xfrm>
              <a:off x="2599014"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70</a:t>
              </a:r>
            </a:p>
          </p:txBody>
        </p:sp>
        <p:sp>
          <p:nvSpPr>
            <p:cNvPr id="27" name="TextBox 25"/>
            <p:cNvSpPr txBox="1"/>
            <p:nvPr/>
          </p:nvSpPr>
          <p:spPr>
            <a:xfrm>
              <a:off x="3183214"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80</a:t>
              </a:r>
            </a:p>
          </p:txBody>
        </p:sp>
        <p:sp>
          <p:nvSpPr>
            <p:cNvPr id="28" name="TextBox 26"/>
            <p:cNvSpPr txBox="1"/>
            <p:nvPr/>
          </p:nvSpPr>
          <p:spPr>
            <a:xfrm>
              <a:off x="3757889"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90</a:t>
              </a:r>
            </a:p>
          </p:txBody>
        </p:sp>
        <p:sp>
          <p:nvSpPr>
            <p:cNvPr id="29" name="TextBox 27"/>
            <p:cNvSpPr txBox="1"/>
            <p:nvPr/>
          </p:nvSpPr>
          <p:spPr>
            <a:xfrm>
              <a:off x="1871422" y="4884245"/>
              <a:ext cx="1340432" cy="451405"/>
            </a:xfrm>
            <a:prstGeom prst="rect">
              <a:avLst/>
            </a:prstGeom>
            <a:noFill/>
          </p:spPr>
          <p:txBody>
            <a:bodyPr wrap="none" rtlCol="0">
              <a:spAutoFit/>
            </a:bodyPr>
            <a:lstStyle/>
            <a:p>
              <a:pPr algn="ctr"/>
              <a:r>
                <a:rPr lang="en-US" sz="1600" dirty="0">
                  <a:solidFill>
                    <a:srgbClr val="5A5A5A"/>
                  </a:solidFill>
                  <a:latin typeface="Century Gothic"/>
                  <a:cs typeface="Arial"/>
                </a:rPr>
                <a:t>Age (years)</a:t>
              </a:r>
            </a:p>
          </p:txBody>
        </p:sp>
        <p:sp>
          <p:nvSpPr>
            <p:cNvPr id="30" name="TextBox 28"/>
            <p:cNvSpPr txBox="1"/>
            <p:nvPr/>
          </p:nvSpPr>
          <p:spPr>
            <a:xfrm rot="16200000">
              <a:off x="-783592" y="2891523"/>
              <a:ext cx="2259593" cy="338554"/>
            </a:xfrm>
            <a:prstGeom prst="rect">
              <a:avLst/>
            </a:prstGeom>
            <a:noFill/>
          </p:spPr>
          <p:txBody>
            <a:bodyPr wrap="none" rtlCol="0">
              <a:spAutoFit/>
            </a:bodyPr>
            <a:lstStyle/>
            <a:p>
              <a:pPr algn="ctr"/>
              <a:r>
                <a:rPr lang="en-US" sz="1600" dirty="0">
                  <a:solidFill>
                    <a:srgbClr val="5A5A5A"/>
                  </a:solidFill>
                  <a:latin typeface="Century Gothic"/>
                  <a:cs typeface="Arial"/>
                </a:rPr>
                <a:t>Years of life lost</a:t>
              </a:r>
            </a:p>
          </p:txBody>
        </p:sp>
      </p:grpSp>
      <p:sp>
        <p:nvSpPr>
          <p:cNvPr id="38" name="TextBox 36"/>
          <p:cNvSpPr txBox="1"/>
          <p:nvPr/>
        </p:nvSpPr>
        <p:spPr>
          <a:xfrm>
            <a:off x="2035199" y="2154301"/>
            <a:ext cx="678392" cy="369332"/>
          </a:xfrm>
          <a:prstGeom prst="rect">
            <a:avLst/>
          </a:prstGeom>
          <a:noFill/>
        </p:spPr>
        <p:txBody>
          <a:bodyPr wrap="none" rtlCol="0">
            <a:spAutoFit/>
          </a:bodyPr>
          <a:lstStyle/>
          <a:p>
            <a:pPr algn="ctr"/>
            <a:r>
              <a:rPr lang="en-US" sz="1800" b="1" dirty="0">
                <a:solidFill>
                  <a:srgbClr val="5A5A5A"/>
                </a:solidFill>
                <a:latin typeface="Century Gothic"/>
                <a:cs typeface="Arial"/>
              </a:rPr>
              <a:t>Men</a:t>
            </a:r>
          </a:p>
        </p:txBody>
      </p:sp>
      <p:cxnSp>
        <p:nvCxnSpPr>
          <p:cNvPr id="39" name="Straight Connector 37"/>
          <p:cNvCxnSpPr/>
          <p:nvPr/>
        </p:nvCxnSpPr>
        <p:spPr>
          <a:xfrm>
            <a:off x="5639576" y="4925372"/>
            <a:ext cx="3251349"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40" name="Group 86"/>
          <p:cNvGrpSpPr/>
          <p:nvPr/>
        </p:nvGrpSpPr>
        <p:grpSpPr>
          <a:xfrm>
            <a:off x="4009659" y="2619862"/>
            <a:ext cx="3757946" cy="2997139"/>
            <a:chOff x="5073321" y="1339466"/>
            <a:chExt cx="3757945" cy="3996184"/>
          </a:xfrm>
        </p:grpSpPr>
        <p:cxnSp>
          <p:nvCxnSpPr>
            <p:cNvPr id="41" name="Straight Connector 39"/>
            <p:cNvCxnSpPr/>
            <p:nvPr/>
          </p:nvCxnSpPr>
          <p:spPr>
            <a:xfrm>
              <a:off x="5495317" y="1530703"/>
              <a:ext cx="0" cy="3096344"/>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nvGrpSpPr>
            <p:cNvPr id="42" name="Group 40"/>
            <p:cNvGrpSpPr/>
            <p:nvPr/>
          </p:nvGrpSpPr>
          <p:grpSpPr>
            <a:xfrm>
              <a:off x="5419067" y="1525646"/>
              <a:ext cx="66491" cy="2581860"/>
              <a:chOff x="757983" y="2127800"/>
              <a:chExt cx="3497360" cy="2581860"/>
            </a:xfrm>
          </p:grpSpPr>
          <p:cxnSp>
            <p:nvCxnSpPr>
              <p:cNvPr id="61" name="Straight Connector 59"/>
              <p:cNvCxnSpPr/>
              <p:nvPr/>
            </p:nvCxnSpPr>
            <p:spPr>
              <a:xfrm>
                <a:off x="757983" y="470966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2" name="Straight Connector 60"/>
              <p:cNvCxnSpPr/>
              <p:nvPr/>
            </p:nvCxnSpPr>
            <p:spPr>
              <a:xfrm>
                <a:off x="757983" y="427935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3" name="Straight Connector 61"/>
              <p:cNvCxnSpPr/>
              <p:nvPr/>
            </p:nvCxnSpPr>
            <p:spPr>
              <a:xfrm>
                <a:off x="757983" y="384904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4" name="Straight Connector 62"/>
              <p:cNvCxnSpPr/>
              <p:nvPr/>
            </p:nvCxnSpPr>
            <p:spPr>
              <a:xfrm>
                <a:off x="757983" y="341873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5" name="Straight Connector 63"/>
              <p:cNvCxnSpPr/>
              <p:nvPr/>
            </p:nvCxnSpPr>
            <p:spPr>
              <a:xfrm>
                <a:off x="757983" y="298842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6" name="Straight Connector 64"/>
              <p:cNvCxnSpPr/>
              <p:nvPr/>
            </p:nvCxnSpPr>
            <p:spPr>
              <a:xfrm>
                <a:off x="757983" y="255811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67" name="Straight Connector 65"/>
              <p:cNvCxnSpPr/>
              <p:nvPr/>
            </p:nvCxnSpPr>
            <p:spPr>
              <a:xfrm>
                <a:off x="757983" y="2127800"/>
                <a:ext cx="3497360"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grpSp>
        <p:cxnSp>
          <p:nvCxnSpPr>
            <p:cNvPr id="43" name="Straight Connector 41"/>
            <p:cNvCxnSpPr/>
            <p:nvPr/>
          </p:nvCxnSpPr>
          <p:spPr>
            <a:xfrm>
              <a:off x="5425716" y="4537814"/>
              <a:ext cx="179523" cy="0"/>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4" name="Straight Connector 42"/>
            <p:cNvCxnSpPr/>
            <p:nvPr/>
          </p:nvCxnSpPr>
          <p:spPr>
            <a:xfrm>
              <a:off x="5734680"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5" name="Straight Connector 43"/>
            <p:cNvCxnSpPr/>
            <p:nvPr/>
          </p:nvCxnSpPr>
          <p:spPr>
            <a:xfrm>
              <a:off x="6313141"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6" name="Straight Connector 44"/>
            <p:cNvCxnSpPr/>
            <p:nvPr/>
          </p:nvCxnSpPr>
          <p:spPr>
            <a:xfrm>
              <a:off x="689160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7" name="Straight Connector 45"/>
            <p:cNvCxnSpPr/>
            <p:nvPr/>
          </p:nvCxnSpPr>
          <p:spPr>
            <a:xfrm>
              <a:off x="747006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8" name="Straight Connector 46"/>
            <p:cNvCxnSpPr/>
            <p:nvPr/>
          </p:nvCxnSpPr>
          <p:spPr>
            <a:xfrm>
              <a:off x="8048524"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49" name="Straight Connector 47"/>
            <p:cNvCxnSpPr/>
            <p:nvPr/>
          </p:nvCxnSpPr>
          <p:spPr>
            <a:xfrm>
              <a:off x="8626983" y="4537814"/>
              <a:ext cx="0" cy="89232"/>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50" name="TextBox 48"/>
            <p:cNvSpPr txBox="1"/>
            <p:nvPr/>
          </p:nvSpPr>
          <p:spPr>
            <a:xfrm>
              <a:off x="5073321" y="1339466"/>
              <a:ext cx="406131" cy="3960058"/>
            </a:xfrm>
            <a:prstGeom prst="rect">
              <a:avLst/>
            </a:prstGeom>
            <a:noFill/>
          </p:spPr>
          <p:txBody>
            <a:bodyPr wrap="square" rtlCol="0">
              <a:spAutoFit/>
            </a:bodyPr>
            <a:lstStyle/>
            <a:p>
              <a:pPr algn="r">
                <a:spcAft>
                  <a:spcPts val="1460"/>
                </a:spcAft>
              </a:pPr>
              <a:r>
                <a:rPr lang="en-US" sz="1600" dirty="0">
                  <a:solidFill>
                    <a:srgbClr val="5A5A5A"/>
                  </a:solidFill>
                  <a:latin typeface="Century Gothic"/>
                  <a:cs typeface="Arial"/>
                </a:rPr>
                <a:t>7</a:t>
              </a:r>
            </a:p>
            <a:p>
              <a:pPr algn="r">
                <a:spcAft>
                  <a:spcPts val="1460"/>
                </a:spcAft>
              </a:pPr>
              <a:r>
                <a:rPr lang="en-US" sz="1600" dirty="0">
                  <a:solidFill>
                    <a:srgbClr val="5A5A5A"/>
                  </a:solidFill>
                  <a:latin typeface="Century Gothic"/>
                  <a:cs typeface="Arial"/>
                </a:rPr>
                <a:t>6</a:t>
              </a:r>
            </a:p>
            <a:p>
              <a:pPr algn="r">
                <a:spcAft>
                  <a:spcPts val="1460"/>
                </a:spcAft>
              </a:pPr>
              <a:r>
                <a:rPr lang="en-US" sz="1600" dirty="0">
                  <a:solidFill>
                    <a:srgbClr val="5A5A5A"/>
                  </a:solidFill>
                  <a:latin typeface="Century Gothic"/>
                  <a:cs typeface="Arial"/>
                </a:rPr>
                <a:t>5</a:t>
              </a:r>
            </a:p>
            <a:p>
              <a:pPr algn="r">
                <a:spcAft>
                  <a:spcPts val="1460"/>
                </a:spcAft>
              </a:pPr>
              <a:r>
                <a:rPr lang="en-US" sz="1600" dirty="0">
                  <a:solidFill>
                    <a:srgbClr val="5A5A5A"/>
                  </a:solidFill>
                  <a:latin typeface="Century Gothic"/>
                  <a:cs typeface="Arial"/>
                </a:rPr>
                <a:t>4</a:t>
              </a:r>
            </a:p>
            <a:p>
              <a:pPr algn="r">
                <a:spcAft>
                  <a:spcPts val="1460"/>
                </a:spcAft>
              </a:pPr>
              <a:r>
                <a:rPr lang="en-US" sz="1600" dirty="0">
                  <a:solidFill>
                    <a:srgbClr val="5A5A5A"/>
                  </a:solidFill>
                  <a:latin typeface="Century Gothic"/>
                  <a:cs typeface="Arial"/>
                </a:rPr>
                <a:t>3</a:t>
              </a:r>
            </a:p>
            <a:p>
              <a:pPr algn="r">
                <a:spcAft>
                  <a:spcPts val="1460"/>
                </a:spcAft>
              </a:pPr>
              <a:r>
                <a:rPr lang="en-US" sz="1600" dirty="0">
                  <a:solidFill>
                    <a:srgbClr val="5A5A5A"/>
                  </a:solidFill>
                  <a:latin typeface="Century Gothic"/>
                  <a:cs typeface="Arial"/>
                </a:rPr>
                <a:t>2</a:t>
              </a:r>
            </a:p>
            <a:p>
              <a:pPr algn="r">
                <a:spcAft>
                  <a:spcPts val="1460"/>
                </a:spcAft>
              </a:pPr>
              <a:endParaRPr lang="en-US" sz="1600" dirty="0">
                <a:solidFill>
                  <a:srgbClr val="5A5A5A"/>
                </a:solidFill>
                <a:latin typeface="Century Gothic"/>
                <a:cs typeface="Arial"/>
              </a:endParaRPr>
            </a:p>
          </p:txBody>
        </p:sp>
        <p:cxnSp>
          <p:nvCxnSpPr>
            <p:cNvPr id="51" name="Straight Connector 49"/>
            <p:cNvCxnSpPr/>
            <p:nvPr/>
          </p:nvCxnSpPr>
          <p:spPr>
            <a:xfrm flipH="1">
              <a:off x="554690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cxnSp>
          <p:nvCxnSpPr>
            <p:cNvPr id="52" name="Straight Connector 50"/>
            <p:cNvCxnSpPr/>
            <p:nvPr/>
          </p:nvCxnSpPr>
          <p:spPr>
            <a:xfrm flipH="1">
              <a:off x="5604059" y="4487015"/>
              <a:ext cx="95696" cy="114657"/>
            </a:xfrm>
            <a:prstGeom prst="line">
              <a:avLst/>
            </a:prstGeom>
            <a:ln w="19050" cmpd="sng">
              <a:solidFill>
                <a:schemeClr val="tx2"/>
              </a:solidFill>
            </a:ln>
          </p:spPr>
          <p:style>
            <a:lnRef idx="1">
              <a:schemeClr val="accent5"/>
            </a:lnRef>
            <a:fillRef idx="0">
              <a:schemeClr val="accent5"/>
            </a:fillRef>
            <a:effectRef idx="0">
              <a:schemeClr val="accent5"/>
            </a:effectRef>
            <a:fontRef idx="minor">
              <a:schemeClr val="tx1"/>
            </a:fontRef>
          </p:style>
        </p:cxnSp>
        <p:sp>
          <p:nvSpPr>
            <p:cNvPr id="53" name="TextBox 51"/>
            <p:cNvSpPr txBox="1"/>
            <p:nvPr/>
          </p:nvSpPr>
          <p:spPr>
            <a:xfrm>
              <a:off x="5526547"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40</a:t>
              </a:r>
            </a:p>
          </p:txBody>
        </p:sp>
        <p:sp>
          <p:nvSpPr>
            <p:cNvPr id="54" name="TextBox 52"/>
            <p:cNvSpPr txBox="1"/>
            <p:nvPr/>
          </p:nvSpPr>
          <p:spPr>
            <a:xfrm>
              <a:off x="6110747"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50</a:t>
              </a:r>
            </a:p>
          </p:txBody>
        </p:sp>
        <p:sp>
          <p:nvSpPr>
            <p:cNvPr id="55" name="TextBox 53"/>
            <p:cNvSpPr txBox="1"/>
            <p:nvPr/>
          </p:nvSpPr>
          <p:spPr>
            <a:xfrm>
              <a:off x="6682247"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60</a:t>
              </a:r>
            </a:p>
          </p:txBody>
        </p:sp>
        <p:sp>
          <p:nvSpPr>
            <p:cNvPr id="56" name="TextBox 54"/>
            <p:cNvSpPr txBox="1"/>
            <p:nvPr/>
          </p:nvSpPr>
          <p:spPr>
            <a:xfrm>
              <a:off x="7260098"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70</a:t>
              </a:r>
            </a:p>
          </p:txBody>
        </p:sp>
        <p:sp>
          <p:nvSpPr>
            <p:cNvPr id="57" name="TextBox 55"/>
            <p:cNvSpPr txBox="1"/>
            <p:nvPr/>
          </p:nvSpPr>
          <p:spPr>
            <a:xfrm>
              <a:off x="7844298"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80</a:t>
              </a:r>
            </a:p>
          </p:txBody>
        </p:sp>
        <p:sp>
          <p:nvSpPr>
            <p:cNvPr id="58" name="TextBox 56"/>
            <p:cNvSpPr txBox="1"/>
            <p:nvPr/>
          </p:nvSpPr>
          <p:spPr>
            <a:xfrm>
              <a:off x="8418973" y="4573096"/>
              <a:ext cx="412293" cy="451405"/>
            </a:xfrm>
            <a:prstGeom prst="rect">
              <a:avLst/>
            </a:prstGeom>
            <a:noFill/>
          </p:spPr>
          <p:txBody>
            <a:bodyPr wrap="none" rtlCol="0">
              <a:spAutoFit/>
            </a:bodyPr>
            <a:lstStyle/>
            <a:p>
              <a:pPr algn="ctr"/>
              <a:r>
                <a:rPr lang="en-US" sz="1600" dirty="0">
                  <a:solidFill>
                    <a:srgbClr val="5A5A5A"/>
                  </a:solidFill>
                  <a:latin typeface="Century Gothic"/>
                  <a:cs typeface="Arial"/>
                </a:rPr>
                <a:t>90</a:t>
              </a:r>
            </a:p>
          </p:txBody>
        </p:sp>
        <p:sp>
          <p:nvSpPr>
            <p:cNvPr id="59" name="TextBox 57"/>
            <p:cNvSpPr txBox="1"/>
            <p:nvPr/>
          </p:nvSpPr>
          <p:spPr>
            <a:xfrm>
              <a:off x="5342156" y="4573096"/>
              <a:ext cx="298480" cy="451405"/>
            </a:xfrm>
            <a:prstGeom prst="rect">
              <a:avLst/>
            </a:prstGeom>
            <a:noFill/>
          </p:spPr>
          <p:txBody>
            <a:bodyPr wrap="none" rtlCol="0">
              <a:spAutoFit/>
            </a:bodyPr>
            <a:lstStyle/>
            <a:p>
              <a:pPr algn="ctr"/>
              <a:r>
                <a:rPr lang="en-US" sz="1600" dirty="0">
                  <a:solidFill>
                    <a:srgbClr val="5A5A5A"/>
                  </a:solidFill>
                  <a:latin typeface="Century Gothic"/>
                  <a:cs typeface="Arial"/>
                </a:rPr>
                <a:t>0</a:t>
              </a:r>
            </a:p>
          </p:txBody>
        </p:sp>
        <p:sp>
          <p:nvSpPr>
            <p:cNvPr id="60" name="TextBox 58"/>
            <p:cNvSpPr txBox="1"/>
            <p:nvPr/>
          </p:nvSpPr>
          <p:spPr>
            <a:xfrm>
              <a:off x="6532507" y="4884245"/>
              <a:ext cx="1340432" cy="451405"/>
            </a:xfrm>
            <a:prstGeom prst="rect">
              <a:avLst/>
            </a:prstGeom>
            <a:noFill/>
          </p:spPr>
          <p:txBody>
            <a:bodyPr wrap="none" rtlCol="0">
              <a:spAutoFit/>
            </a:bodyPr>
            <a:lstStyle/>
            <a:p>
              <a:pPr algn="ctr"/>
              <a:r>
                <a:rPr lang="en-US" sz="1600" dirty="0">
                  <a:solidFill>
                    <a:srgbClr val="5A5A5A"/>
                  </a:solidFill>
                  <a:latin typeface="Century Gothic"/>
                  <a:cs typeface="Arial"/>
                </a:rPr>
                <a:t>Age (years)</a:t>
              </a:r>
            </a:p>
          </p:txBody>
        </p:sp>
      </p:grpSp>
      <p:sp>
        <p:nvSpPr>
          <p:cNvPr id="68" name="TextBox 66"/>
          <p:cNvSpPr txBox="1"/>
          <p:nvPr/>
        </p:nvSpPr>
        <p:spPr>
          <a:xfrm>
            <a:off x="6496656" y="2018347"/>
            <a:ext cx="1042273" cy="369332"/>
          </a:xfrm>
          <a:prstGeom prst="rect">
            <a:avLst/>
          </a:prstGeom>
          <a:noFill/>
        </p:spPr>
        <p:txBody>
          <a:bodyPr wrap="none" rtlCol="0">
            <a:spAutoFit/>
          </a:bodyPr>
          <a:lstStyle/>
          <a:p>
            <a:pPr algn="ctr"/>
            <a:r>
              <a:rPr lang="en-US" sz="1800" b="1" dirty="0">
                <a:solidFill>
                  <a:srgbClr val="5A5A5A"/>
                </a:solidFill>
                <a:latin typeface="Century Gothic"/>
                <a:cs typeface="Arial"/>
              </a:rPr>
              <a:t>Women</a:t>
            </a:r>
          </a:p>
        </p:txBody>
      </p:sp>
      <p:sp>
        <p:nvSpPr>
          <p:cNvPr id="69" name="TextBox 67"/>
          <p:cNvSpPr txBox="1"/>
          <p:nvPr/>
        </p:nvSpPr>
        <p:spPr>
          <a:xfrm>
            <a:off x="3315661" y="1807169"/>
            <a:ext cx="2247279" cy="661720"/>
          </a:xfrm>
          <a:prstGeom prst="rect">
            <a:avLst/>
          </a:prstGeom>
          <a:noFill/>
        </p:spPr>
        <p:txBody>
          <a:bodyPr wrap="square" rtlCol="0">
            <a:spAutoFit/>
          </a:bodyPr>
          <a:lstStyle/>
          <a:p>
            <a:pPr>
              <a:spcAft>
                <a:spcPts val="600"/>
              </a:spcAft>
            </a:pPr>
            <a:r>
              <a:rPr lang="en-US" sz="1600" dirty="0">
                <a:solidFill>
                  <a:srgbClr val="5A5A5A"/>
                </a:solidFill>
                <a:latin typeface="Century Gothic"/>
                <a:cs typeface="Arial"/>
              </a:rPr>
              <a:t>Non-vascular deaths</a:t>
            </a:r>
          </a:p>
          <a:p>
            <a:pPr>
              <a:spcAft>
                <a:spcPts val="600"/>
              </a:spcAft>
            </a:pPr>
            <a:r>
              <a:rPr lang="en-US" sz="1600" dirty="0">
                <a:solidFill>
                  <a:srgbClr val="5A5A5A"/>
                </a:solidFill>
                <a:latin typeface="Century Gothic"/>
                <a:cs typeface="Arial"/>
              </a:rPr>
              <a:t>Vascular deaths</a:t>
            </a:r>
          </a:p>
        </p:txBody>
      </p:sp>
      <p:sp>
        <p:nvSpPr>
          <p:cNvPr id="70" name="Rectangle 68"/>
          <p:cNvSpPr/>
          <p:nvPr/>
        </p:nvSpPr>
        <p:spPr>
          <a:xfrm flipH="1">
            <a:off x="3047734" y="1962318"/>
            <a:ext cx="237476" cy="121012"/>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1" name="Rectangle 69"/>
          <p:cNvSpPr/>
          <p:nvPr/>
        </p:nvSpPr>
        <p:spPr>
          <a:xfrm flipH="1">
            <a:off x="3047734" y="2230914"/>
            <a:ext cx="237476" cy="121012"/>
          </a:xfrm>
          <a:prstGeom prst="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2" name="Freeform 70"/>
          <p:cNvSpPr/>
          <p:nvPr/>
        </p:nvSpPr>
        <p:spPr>
          <a:xfrm>
            <a:off x="4872251" y="2747008"/>
            <a:ext cx="3211830" cy="2196281"/>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52816 h 1456626"/>
              <a:gd name="connsiteX1" fmla="*/ 7620 w 3221682"/>
              <a:gd name="connsiteY1" fmla="*/ 0 h 1456626"/>
              <a:gd name="connsiteX2" fmla="*/ 354330 w 3221682"/>
              <a:gd name="connsiteY2" fmla="*/ 16446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51710 w 3221682"/>
              <a:gd name="connsiteY8" fmla="*/ 1188441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0707"/>
              <a:gd name="connsiteY0" fmla="*/ 1452816 h 1456626"/>
              <a:gd name="connsiteX1" fmla="*/ 7620 w 3220707"/>
              <a:gd name="connsiteY1" fmla="*/ 0 h 1456626"/>
              <a:gd name="connsiteX2" fmla="*/ 361950 w 3220707"/>
              <a:gd name="connsiteY2" fmla="*/ 63478 h 1456626"/>
              <a:gd name="connsiteX3" fmla="*/ 579120 w 3220707"/>
              <a:gd name="connsiteY3" fmla="*/ 130293 h 1456626"/>
              <a:gd name="connsiteX4" fmla="*/ 914400 w 3220707"/>
              <a:gd name="connsiteY4" fmla="*/ 277397 h 1456626"/>
              <a:gd name="connsiteX5" fmla="*/ 1299210 w 3220707"/>
              <a:gd name="connsiteY5" fmla="*/ 504792 h 1456626"/>
              <a:gd name="connsiteX6" fmla="*/ 1695450 w 3220707"/>
              <a:gd name="connsiteY6" fmla="*/ 800013 h 1456626"/>
              <a:gd name="connsiteX7" fmla="*/ 2011680 w 3220707"/>
              <a:gd name="connsiteY7" fmla="*/ 1027495 h 1456626"/>
              <a:gd name="connsiteX8" fmla="*/ 2251710 w 3220707"/>
              <a:gd name="connsiteY8" fmla="*/ 1188441 h 1456626"/>
              <a:gd name="connsiteX9" fmla="*/ 2514600 w 3220707"/>
              <a:gd name="connsiteY9" fmla="*/ 1321231 h 1456626"/>
              <a:gd name="connsiteX10" fmla="*/ 2750820 w 3220707"/>
              <a:gd name="connsiteY10" fmla="*/ 1414716 h 1456626"/>
              <a:gd name="connsiteX11" fmla="*/ 3063240 w 3220707"/>
              <a:gd name="connsiteY11" fmla="*/ 1456626 h 1456626"/>
              <a:gd name="connsiteX12" fmla="*/ 0 w 3220707"/>
              <a:gd name="connsiteY12" fmla="*/ 1452816 h 1456626"/>
              <a:gd name="connsiteX0" fmla="*/ 0 w 3225547"/>
              <a:gd name="connsiteY0" fmla="*/ 1452816 h 1456626"/>
              <a:gd name="connsiteX1" fmla="*/ 7620 w 3225547"/>
              <a:gd name="connsiteY1" fmla="*/ 0 h 1456626"/>
              <a:gd name="connsiteX2" fmla="*/ 361950 w 3225547"/>
              <a:gd name="connsiteY2" fmla="*/ 63478 h 1456626"/>
              <a:gd name="connsiteX3" fmla="*/ 579120 w 3225547"/>
              <a:gd name="connsiteY3" fmla="*/ 130293 h 1456626"/>
              <a:gd name="connsiteX4" fmla="*/ 914400 w 3225547"/>
              <a:gd name="connsiteY4" fmla="*/ 277397 h 1456626"/>
              <a:gd name="connsiteX5" fmla="*/ 1299210 w 3225547"/>
              <a:gd name="connsiteY5" fmla="*/ 504792 h 1456626"/>
              <a:gd name="connsiteX6" fmla="*/ 1695450 w 3225547"/>
              <a:gd name="connsiteY6" fmla="*/ 800013 h 1456626"/>
              <a:gd name="connsiteX7" fmla="*/ 2011680 w 3225547"/>
              <a:gd name="connsiteY7" fmla="*/ 1027495 h 1456626"/>
              <a:gd name="connsiteX8" fmla="*/ 2251710 w 3225547"/>
              <a:gd name="connsiteY8" fmla="*/ 1188441 h 1456626"/>
              <a:gd name="connsiteX9" fmla="*/ 2514600 w 3225547"/>
              <a:gd name="connsiteY9" fmla="*/ 1321231 h 1456626"/>
              <a:gd name="connsiteX10" fmla="*/ 2781300 w 3225547"/>
              <a:gd name="connsiteY10" fmla="*/ 1402447 h 1456626"/>
              <a:gd name="connsiteX11" fmla="*/ 3063240 w 3225547"/>
              <a:gd name="connsiteY11" fmla="*/ 1456626 h 1456626"/>
              <a:gd name="connsiteX12" fmla="*/ 0 w 3225547"/>
              <a:gd name="connsiteY12" fmla="*/ 1452816 h 1456626"/>
              <a:gd name="connsiteX0" fmla="*/ 0 w 3321997"/>
              <a:gd name="connsiteY0" fmla="*/ 1452816 h 1458671"/>
              <a:gd name="connsiteX1" fmla="*/ 7620 w 3321997"/>
              <a:gd name="connsiteY1" fmla="*/ 0 h 1458671"/>
              <a:gd name="connsiteX2" fmla="*/ 361950 w 3321997"/>
              <a:gd name="connsiteY2" fmla="*/ 63478 h 1458671"/>
              <a:gd name="connsiteX3" fmla="*/ 579120 w 3321997"/>
              <a:gd name="connsiteY3" fmla="*/ 130293 h 1458671"/>
              <a:gd name="connsiteX4" fmla="*/ 914400 w 3321997"/>
              <a:gd name="connsiteY4" fmla="*/ 277397 h 1458671"/>
              <a:gd name="connsiteX5" fmla="*/ 1299210 w 3321997"/>
              <a:gd name="connsiteY5" fmla="*/ 504792 h 1458671"/>
              <a:gd name="connsiteX6" fmla="*/ 1695450 w 3321997"/>
              <a:gd name="connsiteY6" fmla="*/ 800013 h 1458671"/>
              <a:gd name="connsiteX7" fmla="*/ 2011680 w 3321997"/>
              <a:gd name="connsiteY7" fmla="*/ 1027495 h 1458671"/>
              <a:gd name="connsiteX8" fmla="*/ 2251710 w 3321997"/>
              <a:gd name="connsiteY8" fmla="*/ 1188441 h 1458671"/>
              <a:gd name="connsiteX9" fmla="*/ 2514600 w 3321997"/>
              <a:gd name="connsiteY9" fmla="*/ 1321231 h 1458671"/>
              <a:gd name="connsiteX10" fmla="*/ 2781300 w 3321997"/>
              <a:gd name="connsiteY10" fmla="*/ 1402447 h 1458671"/>
              <a:gd name="connsiteX11" fmla="*/ 3173730 w 3321997"/>
              <a:gd name="connsiteY11" fmla="*/ 1458671 h 1458671"/>
              <a:gd name="connsiteX12" fmla="*/ 0 w 3321997"/>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91213"/>
              <a:gd name="connsiteY0" fmla="*/ 1452816 h 1458671"/>
              <a:gd name="connsiteX1" fmla="*/ 7620 w 3191213"/>
              <a:gd name="connsiteY1" fmla="*/ 0 h 1458671"/>
              <a:gd name="connsiteX2" fmla="*/ 361950 w 3191213"/>
              <a:gd name="connsiteY2" fmla="*/ 63478 h 1458671"/>
              <a:gd name="connsiteX3" fmla="*/ 579120 w 3191213"/>
              <a:gd name="connsiteY3" fmla="*/ 130293 h 1458671"/>
              <a:gd name="connsiteX4" fmla="*/ 914400 w 3191213"/>
              <a:gd name="connsiteY4" fmla="*/ 277397 h 1458671"/>
              <a:gd name="connsiteX5" fmla="*/ 1299210 w 3191213"/>
              <a:gd name="connsiteY5" fmla="*/ 504792 h 1458671"/>
              <a:gd name="connsiteX6" fmla="*/ 1695450 w 3191213"/>
              <a:gd name="connsiteY6" fmla="*/ 800013 h 1458671"/>
              <a:gd name="connsiteX7" fmla="*/ 2011680 w 3191213"/>
              <a:gd name="connsiteY7" fmla="*/ 1027495 h 1458671"/>
              <a:gd name="connsiteX8" fmla="*/ 2251710 w 3191213"/>
              <a:gd name="connsiteY8" fmla="*/ 1188441 h 1458671"/>
              <a:gd name="connsiteX9" fmla="*/ 2514600 w 3191213"/>
              <a:gd name="connsiteY9" fmla="*/ 1321231 h 1458671"/>
              <a:gd name="connsiteX10" fmla="*/ 2830830 w 3191213"/>
              <a:gd name="connsiteY10" fmla="*/ 1408581 h 1458671"/>
              <a:gd name="connsiteX11" fmla="*/ 3173730 w 3191213"/>
              <a:gd name="connsiteY11" fmla="*/ 1458671 h 1458671"/>
              <a:gd name="connsiteX12" fmla="*/ 0 w 3191213"/>
              <a:gd name="connsiteY12" fmla="*/ 1452816 h 1458671"/>
              <a:gd name="connsiteX0" fmla="*/ 0 w 3190755"/>
              <a:gd name="connsiteY0" fmla="*/ 1452816 h 1458671"/>
              <a:gd name="connsiteX1" fmla="*/ 7620 w 3190755"/>
              <a:gd name="connsiteY1" fmla="*/ 0 h 1458671"/>
              <a:gd name="connsiteX2" fmla="*/ 361950 w 3190755"/>
              <a:gd name="connsiteY2" fmla="*/ 63478 h 1458671"/>
              <a:gd name="connsiteX3" fmla="*/ 579120 w 3190755"/>
              <a:gd name="connsiteY3" fmla="*/ 130293 h 1458671"/>
              <a:gd name="connsiteX4" fmla="*/ 914400 w 3190755"/>
              <a:gd name="connsiteY4" fmla="*/ 277397 h 1458671"/>
              <a:gd name="connsiteX5" fmla="*/ 1299210 w 3190755"/>
              <a:gd name="connsiteY5" fmla="*/ 504792 h 1458671"/>
              <a:gd name="connsiteX6" fmla="*/ 1695450 w 3190755"/>
              <a:gd name="connsiteY6" fmla="*/ 800013 h 1458671"/>
              <a:gd name="connsiteX7" fmla="*/ 2011680 w 3190755"/>
              <a:gd name="connsiteY7" fmla="*/ 1027495 h 1458671"/>
              <a:gd name="connsiteX8" fmla="*/ 2251710 w 3190755"/>
              <a:gd name="connsiteY8" fmla="*/ 1188441 h 1458671"/>
              <a:gd name="connsiteX9" fmla="*/ 2514600 w 3190755"/>
              <a:gd name="connsiteY9" fmla="*/ 1321231 h 1458671"/>
              <a:gd name="connsiteX10" fmla="*/ 2830830 w 3190755"/>
              <a:gd name="connsiteY10" fmla="*/ 1408581 h 1458671"/>
              <a:gd name="connsiteX11" fmla="*/ 3173730 w 3190755"/>
              <a:gd name="connsiteY11" fmla="*/ 1458671 h 1458671"/>
              <a:gd name="connsiteX12" fmla="*/ 0 w 3190755"/>
              <a:gd name="connsiteY12" fmla="*/ 1452816 h 1458671"/>
              <a:gd name="connsiteX0" fmla="*/ 0 w 3173730"/>
              <a:gd name="connsiteY0" fmla="*/ 1452816 h 1458671"/>
              <a:gd name="connsiteX1" fmla="*/ 7620 w 3173730"/>
              <a:gd name="connsiteY1" fmla="*/ 0 h 1458671"/>
              <a:gd name="connsiteX2" fmla="*/ 361950 w 3173730"/>
              <a:gd name="connsiteY2" fmla="*/ 63478 h 1458671"/>
              <a:gd name="connsiteX3" fmla="*/ 579120 w 3173730"/>
              <a:gd name="connsiteY3" fmla="*/ 130293 h 1458671"/>
              <a:gd name="connsiteX4" fmla="*/ 914400 w 3173730"/>
              <a:gd name="connsiteY4" fmla="*/ 277397 h 1458671"/>
              <a:gd name="connsiteX5" fmla="*/ 1299210 w 3173730"/>
              <a:gd name="connsiteY5" fmla="*/ 504792 h 1458671"/>
              <a:gd name="connsiteX6" fmla="*/ 1695450 w 3173730"/>
              <a:gd name="connsiteY6" fmla="*/ 800013 h 1458671"/>
              <a:gd name="connsiteX7" fmla="*/ 2011680 w 3173730"/>
              <a:gd name="connsiteY7" fmla="*/ 1027495 h 1458671"/>
              <a:gd name="connsiteX8" fmla="*/ 2251710 w 3173730"/>
              <a:gd name="connsiteY8" fmla="*/ 1188441 h 1458671"/>
              <a:gd name="connsiteX9" fmla="*/ 2514600 w 3173730"/>
              <a:gd name="connsiteY9" fmla="*/ 1321231 h 1458671"/>
              <a:gd name="connsiteX10" fmla="*/ 2830830 w 3173730"/>
              <a:gd name="connsiteY10" fmla="*/ 1408581 h 1458671"/>
              <a:gd name="connsiteX11" fmla="*/ 3173730 w 3173730"/>
              <a:gd name="connsiteY11" fmla="*/ 1458671 h 1458671"/>
              <a:gd name="connsiteX12" fmla="*/ 0 w 3173730"/>
              <a:gd name="connsiteY12" fmla="*/ 1452816 h 1458671"/>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411480 w 3211830"/>
              <a:gd name="connsiteY2" fmla="*/ 52485 h 1462761"/>
              <a:gd name="connsiteX3" fmla="*/ 735330 w 3211830"/>
              <a:gd name="connsiteY3" fmla="*/ 134525 h 1462761"/>
              <a:gd name="connsiteX4" fmla="*/ 1089660 w 3211830"/>
              <a:gd name="connsiteY4" fmla="*/ 274016 h 1462761"/>
              <a:gd name="connsiteX5" fmla="*/ 1512570 w 3211830"/>
              <a:gd name="connsiteY5" fmla="*/ 501411 h 1462761"/>
              <a:gd name="connsiteX6" fmla="*/ 1889760 w 3211830"/>
              <a:gd name="connsiteY6" fmla="*/ 773795 h 1462761"/>
              <a:gd name="connsiteX7" fmla="*/ 2190750 w 3211830"/>
              <a:gd name="connsiteY7" fmla="*/ 1018405 h 1462761"/>
              <a:gd name="connsiteX8" fmla="*/ 2388870 w 3211830"/>
              <a:gd name="connsiteY8" fmla="*/ 1160319 h 1462761"/>
              <a:gd name="connsiteX9" fmla="*/ 2625090 w 3211830"/>
              <a:gd name="connsiteY9" fmla="*/ 1319753 h 1462761"/>
              <a:gd name="connsiteX10" fmla="*/ 2865120 w 3211830"/>
              <a:gd name="connsiteY10" fmla="*/ 1410910 h 1462761"/>
              <a:gd name="connsiteX11" fmla="*/ 3211830 w 3211830"/>
              <a:gd name="connsiteY11" fmla="*/ 1462761 h 1462761"/>
              <a:gd name="connsiteX12" fmla="*/ 0 w 3211830"/>
              <a:gd name="connsiteY12" fmla="*/ 1458951 h 14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0" h="1462761">
                <a:moveTo>
                  <a:pt x="0" y="1458951"/>
                </a:moveTo>
                <a:cubicBezTo>
                  <a:pt x="1270" y="972634"/>
                  <a:pt x="-1270" y="1453538"/>
                  <a:pt x="3810" y="0"/>
                </a:cubicBezTo>
                <a:cubicBezTo>
                  <a:pt x="222885" y="17071"/>
                  <a:pt x="274320" y="22452"/>
                  <a:pt x="411480" y="52485"/>
                </a:cubicBezTo>
                <a:cubicBezTo>
                  <a:pt x="548640" y="82518"/>
                  <a:pt x="622300" y="97603"/>
                  <a:pt x="735330" y="134525"/>
                </a:cubicBezTo>
                <a:cubicBezTo>
                  <a:pt x="848360" y="171447"/>
                  <a:pt x="960120" y="212868"/>
                  <a:pt x="1089660" y="274016"/>
                </a:cubicBezTo>
                <a:cubicBezTo>
                  <a:pt x="1219200" y="335164"/>
                  <a:pt x="1379220" y="418115"/>
                  <a:pt x="1512570" y="501411"/>
                </a:cubicBezTo>
                <a:cubicBezTo>
                  <a:pt x="1645920" y="584708"/>
                  <a:pt x="1776730" y="687629"/>
                  <a:pt x="1889760" y="773795"/>
                </a:cubicBezTo>
                <a:cubicBezTo>
                  <a:pt x="2002790" y="859961"/>
                  <a:pt x="2107565" y="953984"/>
                  <a:pt x="2190750" y="1018405"/>
                </a:cubicBezTo>
                <a:cubicBezTo>
                  <a:pt x="2273935" y="1082826"/>
                  <a:pt x="2316480" y="1110094"/>
                  <a:pt x="2388870" y="1160319"/>
                </a:cubicBezTo>
                <a:cubicBezTo>
                  <a:pt x="2461260" y="1210544"/>
                  <a:pt x="2545715" y="1277988"/>
                  <a:pt x="2625090" y="1319753"/>
                </a:cubicBezTo>
                <a:cubicBezTo>
                  <a:pt x="2704465" y="1361518"/>
                  <a:pt x="2767330" y="1387075"/>
                  <a:pt x="2865120" y="1410910"/>
                </a:cubicBezTo>
                <a:cubicBezTo>
                  <a:pt x="2962910" y="1434745"/>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5A5A5A"/>
              </a:solidFill>
            </a:endParaRPr>
          </a:p>
        </p:txBody>
      </p:sp>
      <p:sp>
        <p:nvSpPr>
          <p:cNvPr id="73" name="Freeform 71"/>
          <p:cNvSpPr/>
          <p:nvPr/>
        </p:nvSpPr>
        <p:spPr>
          <a:xfrm>
            <a:off x="4875424" y="3605208"/>
            <a:ext cx="3185160" cy="1320164"/>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407920 w 3221682"/>
              <a:gd name="connsiteY8" fmla="*/ 116078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3495 h 1466850"/>
              <a:gd name="connsiteX3" fmla="*/ 632460 w 3221682"/>
              <a:gd name="connsiteY3" fmla="*/ 78740 h 1466850"/>
              <a:gd name="connsiteX4" fmla="*/ 986790 w 3221682"/>
              <a:gd name="connsiteY4" fmla="*/ 187960 h 1466850"/>
              <a:gd name="connsiteX5" fmla="*/ 1417320 w 3221682"/>
              <a:gd name="connsiteY5" fmla="*/ 389255 h 1466850"/>
              <a:gd name="connsiteX6" fmla="*/ 1855470 w 3221682"/>
              <a:gd name="connsiteY6" fmla="*/ 706755 h 1466850"/>
              <a:gd name="connsiteX7" fmla="*/ 2129790 w 3221682"/>
              <a:gd name="connsiteY7" fmla="*/ 934720 h 1466850"/>
              <a:gd name="connsiteX8" fmla="*/ 2407920 w 3221682"/>
              <a:gd name="connsiteY8" fmla="*/ 1160780 h 1466850"/>
              <a:gd name="connsiteX9" fmla="*/ 2750820 w 3221682"/>
              <a:gd name="connsiteY9" fmla="*/ 1424940 h 1466850"/>
              <a:gd name="connsiteX10" fmla="*/ 3063240 w 3221682"/>
              <a:gd name="connsiteY10" fmla="*/ 1466850 h 1466850"/>
              <a:gd name="connsiteX11" fmla="*/ 0 w 3221682"/>
              <a:gd name="connsiteY11" fmla="*/ 1463040 h 1466850"/>
              <a:gd name="connsiteX0" fmla="*/ 0 w 3221090"/>
              <a:gd name="connsiteY0" fmla="*/ 1463040 h 1466850"/>
              <a:gd name="connsiteX1" fmla="*/ 7620 w 3221090"/>
              <a:gd name="connsiteY1" fmla="*/ 0 h 1466850"/>
              <a:gd name="connsiteX2" fmla="*/ 354330 w 3221090"/>
              <a:gd name="connsiteY2" fmla="*/ 23495 h 1466850"/>
              <a:gd name="connsiteX3" fmla="*/ 632460 w 3221090"/>
              <a:gd name="connsiteY3" fmla="*/ 78740 h 1466850"/>
              <a:gd name="connsiteX4" fmla="*/ 986790 w 3221090"/>
              <a:gd name="connsiteY4" fmla="*/ 187960 h 1466850"/>
              <a:gd name="connsiteX5" fmla="*/ 1417320 w 3221090"/>
              <a:gd name="connsiteY5" fmla="*/ 389255 h 1466850"/>
              <a:gd name="connsiteX6" fmla="*/ 1855470 w 3221090"/>
              <a:gd name="connsiteY6" fmla="*/ 706755 h 1466850"/>
              <a:gd name="connsiteX7" fmla="*/ 2129790 w 3221090"/>
              <a:gd name="connsiteY7" fmla="*/ 934720 h 1466850"/>
              <a:gd name="connsiteX8" fmla="*/ 2407920 w 3221090"/>
              <a:gd name="connsiteY8" fmla="*/ 1160780 h 1466850"/>
              <a:gd name="connsiteX9" fmla="*/ 2747010 w 3221090"/>
              <a:gd name="connsiteY9" fmla="*/ 1374140 h 1466850"/>
              <a:gd name="connsiteX10" fmla="*/ 3063240 w 3221090"/>
              <a:gd name="connsiteY10" fmla="*/ 1466850 h 1466850"/>
              <a:gd name="connsiteX11" fmla="*/ 0 w 3221090"/>
              <a:gd name="connsiteY11" fmla="*/ 1463040 h 1466850"/>
              <a:gd name="connsiteX0" fmla="*/ 0 w 3329720"/>
              <a:gd name="connsiteY0" fmla="*/ 1463040 h 1466850"/>
              <a:gd name="connsiteX1" fmla="*/ 7620 w 3329720"/>
              <a:gd name="connsiteY1" fmla="*/ 0 h 1466850"/>
              <a:gd name="connsiteX2" fmla="*/ 354330 w 3329720"/>
              <a:gd name="connsiteY2" fmla="*/ 23495 h 1466850"/>
              <a:gd name="connsiteX3" fmla="*/ 632460 w 3329720"/>
              <a:gd name="connsiteY3" fmla="*/ 78740 h 1466850"/>
              <a:gd name="connsiteX4" fmla="*/ 986790 w 3329720"/>
              <a:gd name="connsiteY4" fmla="*/ 187960 h 1466850"/>
              <a:gd name="connsiteX5" fmla="*/ 1417320 w 3329720"/>
              <a:gd name="connsiteY5" fmla="*/ 389255 h 1466850"/>
              <a:gd name="connsiteX6" fmla="*/ 1855470 w 3329720"/>
              <a:gd name="connsiteY6" fmla="*/ 706755 h 1466850"/>
              <a:gd name="connsiteX7" fmla="*/ 2129790 w 3329720"/>
              <a:gd name="connsiteY7" fmla="*/ 934720 h 1466850"/>
              <a:gd name="connsiteX8" fmla="*/ 2407920 w 3329720"/>
              <a:gd name="connsiteY8" fmla="*/ 1160780 h 1466850"/>
              <a:gd name="connsiteX9" fmla="*/ 2747010 w 3329720"/>
              <a:gd name="connsiteY9" fmla="*/ 1374140 h 1466850"/>
              <a:gd name="connsiteX10" fmla="*/ 3185160 w 3329720"/>
              <a:gd name="connsiteY10" fmla="*/ 1466850 h 1466850"/>
              <a:gd name="connsiteX11" fmla="*/ 0 w 332972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34720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25195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632460 w 3185160"/>
              <a:gd name="connsiteY3" fmla="*/ 78740 h 1466850"/>
              <a:gd name="connsiteX4" fmla="*/ 986790 w 3185160"/>
              <a:gd name="connsiteY4" fmla="*/ 187960 h 1466850"/>
              <a:gd name="connsiteX5" fmla="*/ 1417320 w 3185160"/>
              <a:gd name="connsiteY5" fmla="*/ 389255 h 1466850"/>
              <a:gd name="connsiteX6" fmla="*/ 1855470 w 3185160"/>
              <a:gd name="connsiteY6" fmla="*/ 706755 h 1466850"/>
              <a:gd name="connsiteX7" fmla="*/ 2129790 w 3185160"/>
              <a:gd name="connsiteY7" fmla="*/ 925195 h 1466850"/>
              <a:gd name="connsiteX8" fmla="*/ 2407920 w 3185160"/>
              <a:gd name="connsiteY8" fmla="*/ 1160780 h 1466850"/>
              <a:gd name="connsiteX9" fmla="*/ 2747010 w 3185160"/>
              <a:gd name="connsiteY9" fmla="*/ 1374140 h 1466850"/>
              <a:gd name="connsiteX10" fmla="*/ 3185160 w 3185160"/>
              <a:gd name="connsiteY10" fmla="*/ 1466850 h 1466850"/>
              <a:gd name="connsiteX11" fmla="*/ 0 w 3185160"/>
              <a:gd name="connsiteY11"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86790 w 3185160"/>
              <a:gd name="connsiteY3" fmla="*/ 187960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55470 w 3185160"/>
              <a:gd name="connsiteY5" fmla="*/ 706755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 name="connsiteX0" fmla="*/ 0 w 3185160"/>
              <a:gd name="connsiteY0" fmla="*/ 1463040 h 1466850"/>
              <a:gd name="connsiteX1" fmla="*/ 7620 w 3185160"/>
              <a:gd name="connsiteY1" fmla="*/ 0 h 1466850"/>
              <a:gd name="connsiteX2" fmla="*/ 354330 w 3185160"/>
              <a:gd name="connsiteY2" fmla="*/ 23495 h 1466850"/>
              <a:gd name="connsiteX3" fmla="*/ 922020 w 3185160"/>
              <a:gd name="connsiteY3" fmla="*/ 159385 h 1466850"/>
              <a:gd name="connsiteX4" fmla="*/ 1417320 w 3185160"/>
              <a:gd name="connsiteY4" fmla="*/ 389255 h 1466850"/>
              <a:gd name="connsiteX5" fmla="*/ 1863090 w 3185160"/>
              <a:gd name="connsiteY5" fmla="*/ 697230 h 1466850"/>
              <a:gd name="connsiteX6" fmla="*/ 2129790 w 3185160"/>
              <a:gd name="connsiteY6" fmla="*/ 925195 h 1466850"/>
              <a:gd name="connsiteX7" fmla="*/ 2407920 w 3185160"/>
              <a:gd name="connsiteY7" fmla="*/ 1160780 h 1466850"/>
              <a:gd name="connsiteX8" fmla="*/ 2747010 w 3185160"/>
              <a:gd name="connsiteY8" fmla="*/ 1374140 h 1466850"/>
              <a:gd name="connsiteX9" fmla="*/ 3185160 w 3185160"/>
              <a:gd name="connsiteY9" fmla="*/ 1466850 h 1466850"/>
              <a:gd name="connsiteX10" fmla="*/ 0 w 3185160"/>
              <a:gd name="connsiteY10" fmla="*/ 146304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5160" h="1466850">
                <a:moveTo>
                  <a:pt x="0" y="1463040"/>
                </a:moveTo>
                <a:lnTo>
                  <a:pt x="7620" y="0"/>
                </a:lnTo>
                <a:cubicBezTo>
                  <a:pt x="127635" y="635"/>
                  <a:pt x="190500" y="-3069"/>
                  <a:pt x="354330" y="23495"/>
                </a:cubicBezTo>
                <a:cubicBezTo>
                  <a:pt x="518160" y="50059"/>
                  <a:pt x="699135" y="85725"/>
                  <a:pt x="922020" y="159385"/>
                </a:cubicBezTo>
                <a:cubicBezTo>
                  <a:pt x="1144905" y="233045"/>
                  <a:pt x="1260475" y="299614"/>
                  <a:pt x="1417320" y="389255"/>
                </a:cubicBezTo>
                <a:cubicBezTo>
                  <a:pt x="1574165" y="478896"/>
                  <a:pt x="1748155" y="607907"/>
                  <a:pt x="1863090" y="697230"/>
                </a:cubicBezTo>
                <a:cubicBezTo>
                  <a:pt x="1978025" y="786553"/>
                  <a:pt x="2038985" y="847937"/>
                  <a:pt x="2129790" y="925195"/>
                </a:cubicBezTo>
                <a:cubicBezTo>
                  <a:pt x="2220595" y="1002453"/>
                  <a:pt x="2305050" y="1085956"/>
                  <a:pt x="2407920" y="1160780"/>
                </a:cubicBezTo>
                <a:cubicBezTo>
                  <a:pt x="2510790" y="1235604"/>
                  <a:pt x="2613660" y="1316778"/>
                  <a:pt x="2747010" y="1374140"/>
                </a:cubicBezTo>
                <a:cubicBezTo>
                  <a:pt x="2880360" y="1431502"/>
                  <a:pt x="2927350" y="1431925"/>
                  <a:pt x="318516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5A5A5A"/>
              </a:solidFill>
            </a:endParaRPr>
          </a:p>
        </p:txBody>
      </p:sp>
      <p:sp>
        <p:nvSpPr>
          <p:cNvPr id="74" name="Freeform 72"/>
          <p:cNvSpPr/>
          <p:nvPr/>
        </p:nvSpPr>
        <p:spPr>
          <a:xfrm>
            <a:off x="887074" y="2924431"/>
            <a:ext cx="3211830" cy="2044067"/>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52816 h 1456626"/>
              <a:gd name="connsiteX1" fmla="*/ 7620 w 3221682"/>
              <a:gd name="connsiteY1" fmla="*/ 0 h 1456626"/>
              <a:gd name="connsiteX2" fmla="*/ 354330 w 3221682"/>
              <a:gd name="connsiteY2" fmla="*/ 16446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94360 w 3221682"/>
              <a:gd name="connsiteY3" fmla="*/ 81216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37260 w 3221682"/>
              <a:gd name="connsiteY4" fmla="*/ 222186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337310 w 3221682"/>
              <a:gd name="connsiteY5" fmla="*/ 439356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760220 w 3221682"/>
              <a:gd name="connsiteY6" fmla="*/ 763206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42160 w 3221682"/>
              <a:gd name="connsiteY7" fmla="*/ 1007046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47900 w 3221682"/>
              <a:gd name="connsiteY8" fmla="*/ 1182306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1682"/>
              <a:gd name="connsiteY0" fmla="*/ 1452816 h 1456626"/>
              <a:gd name="connsiteX1" fmla="*/ 7620 w 3221682"/>
              <a:gd name="connsiteY1" fmla="*/ 0 h 1456626"/>
              <a:gd name="connsiteX2" fmla="*/ 361950 w 3221682"/>
              <a:gd name="connsiteY2" fmla="*/ 63478 h 1456626"/>
              <a:gd name="connsiteX3" fmla="*/ 579120 w 3221682"/>
              <a:gd name="connsiteY3" fmla="*/ 130293 h 1456626"/>
              <a:gd name="connsiteX4" fmla="*/ 914400 w 3221682"/>
              <a:gd name="connsiteY4" fmla="*/ 277397 h 1456626"/>
              <a:gd name="connsiteX5" fmla="*/ 1299210 w 3221682"/>
              <a:gd name="connsiteY5" fmla="*/ 504792 h 1456626"/>
              <a:gd name="connsiteX6" fmla="*/ 1695450 w 3221682"/>
              <a:gd name="connsiteY6" fmla="*/ 800013 h 1456626"/>
              <a:gd name="connsiteX7" fmla="*/ 2011680 w 3221682"/>
              <a:gd name="connsiteY7" fmla="*/ 1027495 h 1456626"/>
              <a:gd name="connsiteX8" fmla="*/ 2251710 w 3221682"/>
              <a:gd name="connsiteY8" fmla="*/ 1188441 h 1456626"/>
              <a:gd name="connsiteX9" fmla="*/ 2472690 w 3221682"/>
              <a:gd name="connsiteY9" fmla="*/ 1323276 h 1456626"/>
              <a:gd name="connsiteX10" fmla="*/ 2750820 w 3221682"/>
              <a:gd name="connsiteY10" fmla="*/ 1414716 h 1456626"/>
              <a:gd name="connsiteX11" fmla="*/ 3063240 w 3221682"/>
              <a:gd name="connsiteY11" fmla="*/ 1456626 h 1456626"/>
              <a:gd name="connsiteX12" fmla="*/ 0 w 3221682"/>
              <a:gd name="connsiteY12" fmla="*/ 1452816 h 1456626"/>
              <a:gd name="connsiteX0" fmla="*/ 0 w 3220707"/>
              <a:gd name="connsiteY0" fmla="*/ 1452816 h 1456626"/>
              <a:gd name="connsiteX1" fmla="*/ 7620 w 3220707"/>
              <a:gd name="connsiteY1" fmla="*/ 0 h 1456626"/>
              <a:gd name="connsiteX2" fmla="*/ 361950 w 3220707"/>
              <a:gd name="connsiteY2" fmla="*/ 63478 h 1456626"/>
              <a:gd name="connsiteX3" fmla="*/ 579120 w 3220707"/>
              <a:gd name="connsiteY3" fmla="*/ 130293 h 1456626"/>
              <a:gd name="connsiteX4" fmla="*/ 914400 w 3220707"/>
              <a:gd name="connsiteY4" fmla="*/ 277397 h 1456626"/>
              <a:gd name="connsiteX5" fmla="*/ 1299210 w 3220707"/>
              <a:gd name="connsiteY5" fmla="*/ 504792 h 1456626"/>
              <a:gd name="connsiteX6" fmla="*/ 1695450 w 3220707"/>
              <a:gd name="connsiteY6" fmla="*/ 800013 h 1456626"/>
              <a:gd name="connsiteX7" fmla="*/ 2011680 w 3220707"/>
              <a:gd name="connsiteY7" fmla="*/ 1027495 h 1456626"/>
              <a:gd name="connsiteX8" fmla="*/ 2251710 w 3220707"/>
              <a:gd name="connsiteY8" fmla="*/ 1188441 h 1456626"/>
              <a:gd name="connsiteX9" fmla="*/ 2514600 w 3220707"/>
              <a:gd name="connsiteY9" fmla="*/ 1321231 h 1456626"/>
              <a:gd name="connsiteX10" fmla="*/ 2750820 w 3220707"/>
              <a:gd name="connsiteY10" fmla="*/ 1414716 h 1456626"/>
              <a:gd name="connsiteX11" fmla="*/ 3063240 w 3220707"/>
              <a:gd name="connsiteY11" fmla="*/ 1456626 h 1456626"/>
              <a:gd name="connsiteX12" fmla="*/ 0 w 3220707"/>
              <a:gd name="connsiteY12" fmla="*/ 1452816 h 1456626"/>
              <a:gd name="connsiteX0" fmla="*/ 0 w 3225547"/>
              <a:gd name="connsiteY0" fmla="*/ 1452816 h 1456626"/>
              <a:gd name="connsiteX1" fmla="*/ 7620 w 3225547"/>
              <a:gd name="connsiteY1" fmla="*/ 0 h 1456626"/>
              <a:gd name="connsiteX2" fmla="*/ 361950 w 3225547"/>
              <a:gd name="connsiteY2" fmla="*/ 63478 h 1456626"/>
              <a:gd name="connsiteX3" fmla="*/ 579120 w 3225547"/>
              <a:gd name="connsiteY3" fmla="*/ 130293 h 1456626"/>
              <a:gd name="connsiteX4" fmla="*/ 914400 w 3225547"/>
              <a:gd name="connsiteY4" fmla="*/ 277397 h 1456626"/>
              <a:gd name="connsiteX5" fmla="*/ 1299210 w 3225547"/>
              <a:gd name="connsiteY5" fmla="*/ 504792 h 1456626"/>
              <a:gd name="connsiteX6" fmla="*/ 1695450 w 3225547"/>
              <a:gd name="connsiteY6" fmla="*/ 800013 h 1456626"/>
              <a:gd name="connsiteX7" fmla="*/ 2011680 w 3225547"/>
              <a:gd name="connsiteY7" fmla="*/ 1027495 h 1456626"/>
              <a:gd name="connsiteX8" fmla="*/ 2251710 w 3225547"/>
              <a:gd name="connsiteY8" fmla="*/ 1188441 h 1456626"/>
              <a:gd name="connsiteX9" fmla="*/ 2514600 w 3225547"/>
              <a:gd name="connsiteY9" fmla="*/ 1321231 h 1456626"/>
              <a:gd name="connsiteX10" fmla="*/ 2781300 w 3225547"/>
              <a:gd name="connsiteY10" fmla="*/ 1402447 h 1456626"/>
              <a:gd name="connsiteX11" fmla="*/ 3063240 w 3225547"/>
              <a:gd name="connsiteY11" fmla="*/ 1456626 h 1456626"/>
              <a:gd name="connsiteX12" fmla="*/ 0 w 3225547"/>
              <a:gd name="connsiteY12" fmla="*/ 1452816 h 1456626"/>
              <a:gd name="connsiteX0" fmla="*/ 0 w 3321997"/>
              <a:gd name="connsiteY0" fmla="*/ 1452816 h 1458671"/>
              <a:gd name="connsiteX1" fmla="*/ 7620 w 3321997"/>
              <a:gd name="connsiteY1" fmla="*/ 0 h 1458671"/>
              <a:gd name="connsiteX2" fmla="*/ 361950 w 3321997"/>
              <a:gd name="connsiteY2" fmla="*/ 63478 h 1458671"/>
              <a:gd name="connsiteX3" fmla="*/ 579120 w 3321997"/>
              <a:gd name="connsiteY3" fmla="*/ 130293 h 1458671"/>
              <a:gd name="connsiteX4" fmla="*/ 914400 w 3321997"/>
              <a:gd name="connsiteY4" fmla="*/ 277397 h 1458671"/>
              <a:gd name="connsiteX5" fmla="*/ 1299210 w 3321997"/>
              <a:gd name="connsiteY5" fmla="*/ 504792 h 1458671"/>
              <a:gd name="connsiteX6" fmla="*/ 1695450 w 3321997"/>
              <a:gd name="connsiteY6" fmla="*/ 800013 h 1458671"/>
              <a:gd name="connsiteX7" fmla="*/ 2011680 w 3321997"/>
              <a:gd name="connsiteY7" fmla="*/ 1027495 h 1458671"/>
              <a:gd name="connsiteX8" fmla="*/ 2251710 w 3321997"/>
              <a:gd name="connsiteY8" fmla="*/ 1188441 h 1458671"/>
              <a:gd name="connsiteX9" fmla="*/ 2514600 w 3321997"/>
              <a:gd name="connsiteY9" fmla="*/ 1321231 h 1458671"/>
              <a:gd name="connsiteX10" fmla="*/ 2781300 w 3321997"/>
              <a:gd name="connsiteY10" fmla="*/ 1402447 h 1458671"/>
              <a:gd name="connsiteX11" fmla="*/ 3173730 w 3321997"/>
              <a:gd name="connsiteY11" fmla="*/ 1458671 h 1458671"/>
              <a:gd name="connsiteX12" fmla="*/ 0 w 3321997"/>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89309"/>
              <a:gd name="connsiteY0" fmla="*/ 1452816 h 1458671"/>
              <a:gd name="connsiteX1" fmla="*/ 7620 w 3189309"/>
              <a:gd name="connsiteY1" fmla="*/ 0 h 1458671"/>
              <a:gd name="connsiteX2" fmla="*/ 361950 w 3189309"/>
              <a:gd name="connsiteY2" fmla="*/ 63478 h 1458671"/>
              <a:gd name="connsiteX3" fmla="*/ 579120 w 3189309"/>
              <a:gd name="connsiteY3" fmla="*/ 130293 h 1458671"/>
              <a:gd name="connsiteX4" fmla="*/ 914400 w 3189309"/>
              <a:gd name="connsiteY4" fmla="*/ 277397 h 1458671"/>
              <a:gd name="connsiteX5" fmla="*/ 1299210 w 3189309"/>
              <a:gd name="connsiteY5" fmla="*/ 504792 h 1458671"/>
              <a:gd name="connsiteX6" fmla="*/ 1695450 w 3189309"/>
              <a:gd name="connsiteY6" fmla="*/ 800013 h 1458671"/>
              <a:gd name="connsiteX7" fmla="*/ 2011680 w 3189309"/>
              <a:gd name="connsiteY7" fmla="*/ 1027495 h 1458671"/>
              <a:gd name="connsiteX8" fmla="*/ 2251710 w 3189309"/>
              <a:gd name="connsiteY8" fmla="*/ 1188441 h 1458671"/>
              <a:gd name="connsiteX9" fmla="*/ 2514600 w 3189309"/>
              <a:gd name="connsiteY9" fmla="*/ 1321231 h 1458671"/>
              <a:gd name="connsiteX10" fmla="*/ 2781300 w 3189309"/>
              <a:gd name="connsiteY10" fmla="*/ 1402447 h 1458671"/>
              <a:gd name="connsiteX11" fmla="*/ 3173730 w 3189309"/>
              <a:gd name="connsiteY11" fmla="*/ 1458671 h 1458671"/>
              <a:gd name="connsiteX12" fmla="*/ 0 w 3189309"/>
              <a:gd name="connsiteY12" fmla="*/ 1452816 h 1458671"/>
              <a:gd name="connsiteX0" fmla="*/ 0 w 3191213"/>
              <a:gd name="connsiteY0" fmla="*/ 1452816 h 1458671"/>
              <a:gd name="connsiteX1" fmla="*/ 7620 w 3191213"/>
              <a:gd name="connsiteY1" fmla="*/ 0 h 1458671"/>
              <a:gd name="connsiteX2" fmla="*/ 361950 w 3191213"/>
              <a:gd name="connsiteY2" fmla="*/ 63478 h 1458671"/>
              <a:gd name="connsiteX3" fmla="*/ 579120 w 3191213"/>
              <a:gd name="connsiteY3" fmla="*/ 130293 h 1458671"/>
              <a:gd name="connsiteX4" fmla="*/ 914400 w 3191213"/>
              <a:gd name="connsiteY4" fmla="*/ 277397 h 1458671"/>
              <a:gd name="connsiteX5" fmla="*/ 1299210 w 3191213"/>
              <a:gd name="connsiteY5" fmla="*/ 504792 h 1458671"/>
              <a:gd name="connsiteX6" fmla="*/ 1695450 w 3191213"/>
              <a:gd name="connsiteY6" fmla="*/ 800013 h 1458671"/>
              <a:gd name="connsiteX7" fmla="*/ 2011680 w 3191213"/>
              <a:gd name="connsiteY7" fmla="*/ 1027495 h 1458671"/>
              <a:gd name="connsiteX8" fmla="*/ 2251710 w 3191213"/>
              <a:gd name="connsiteY8" fmla="*/ 1188441 h 1458671"/>
              <a:gd name="connsiteX9" fmla="*/ 2514600 w 3191213"/>
              <a:gd name="connsiteY9" fmla="*/ 1321231 h 1458671"/>
              <a:gd name="connsiteX10" fmla="*/ 2830830 w 3191213"/>
              <a:gd name="connsiteY10" fmla="*/ 1408581 h 1458671"/>
              <a:gd name="connsiteX11" fmla="*/ 3173730 w 3191213"/>
              <a:gd name="connsiteY11" fmla="*/ 1458671 h 1458671"/>
              <a:gd name="connsiteX12" fmla="*/ 0 w 3191213"/>
              <a:gd name="connsiteY12" fmla="*/ 1452816 h 1458671"/>
              <a:gd name="connsiteX0" fmla="*/ 0 w 3190755"/>
              <a:gd name="connsiteY0" fmla="*/ 1452816 h 1458671"/>
              <a:gd name="connsiteX1" fmla="*/ 7620 w 3190755"/>
              <a:gd name="connsiteY1" fmla="*/ 0 h 1458671"/>
              <a:gd name="connsiteX2" fmla="*/ 361950 w 3190755"/>
              <a:gd name="connsiteY2" fmla="*/ 63478 h 1458671"/>
              <a:gd name="connsiteX3" fmla="*/ 579120 w 3190755"/>
              <a:gd name="connsiteY3" fmla="*/ 130293 h 1458671"/>
              <a:gd name="connsiteX4" fmla="*/ 914400 w 3190755"/>
              <a:gd name="connsiteY4" fmla="*/ 277397 h 1458671"/>
              <a:gd name="connsiteX5" fmla="*/ 1299210 w 3190755"/>
              <a:gd name="connsiteY5" fmla="*/ 504792 h 1458671"/>
              <a:gd name="connsiteX6" fmla="*/ 1695450 w 3190755"/>
              <a:gd name="connsiteY6" fmla="*/ 800013 h 1458671"/>
              <a:gd name="connsiteX7" fmla="*/ 2011680 w 3190755"/>
              <a:gd name="connsiteY7" fmla="*/ 1027495 h 1458671"/>
              <a:gd name="connsiteX8" fmla="*/ 2251710 w 3190755"/>
              <a:gd name="connsiteY8" fmla="*/ 1188441 h 1458671"/>
              <a:gd name="connsiteX9" fmla="*/ 2514600 w 3190755"/>
              <a:gd name="connsiteY9" fmla="*/ 1321231 h 1458671"/>
              <a:gd name="connsiteX10" fmla="*/ 2830830 w 3190755"/>
              <a:gd name="connsiteY10" fmla="*/ 1408581 h 1458671"/>
              <a:gd name="connsiteX11" fmla="*/ 3173730 w 3190755"/>
              <a:gd name="connsiteY11" fmla="*/ 1458671 h 1458671"/>
              <a:gd name="connsiteX12" fmla="*/ 0 w 3190755"/>
              <a:gd name="connsiteY12" fmla="*/ 1452816 h 1458671"/>
              <a:gd name="connsiteX0" fmla="*/ 0 w 3173730"/>
              <a:gd name="connsiteY0" fmla="*/ 1452816 h 1458671"/>
              <a:gd name="connsiteX1" fmla="*/ 7620 w 3173730"/>
              <a:gd name="connsiteY1" fmla="*/ 0 h 1458671"/>
              <a:gd name="connsiteX2" fmla="*/ 361950 w 3173730"/>
              <a:gd name="connsiteY2" fmla="*/ 63478 h 1458671"/>
              <a:gd name="connsiteX3" fmla="*/ 579120 w 3173730"/>
              <a:gd name="connsiteY3" fmla="*/ 130293 h 1458671"/>
              <a:gd name="connsiteX4" fmla="*/ 914400 w 3173730"/>
              <a:gd name="connsiteY4" fmla="*/ 277397 h 1458671"/>
              <a:gd name="connsiteX5" fmla="*/ 1299210 w 3173730"/>
              <a:gd name="connsiteY5" fmla="*/ 504792 h 1458671"/>
              <a:gd name="connsiteX6" fmla="*/ 1695450 w 3173730"/>
              <a:gd name="connsiteY6" fmla="*/ 800013 h 1458671"/>
              <a:gd name="connsiteX7" fmla="*/ 2011680 w 3173730"/>
              <a:gd name="connsiteY7" fmla="*/ 1027495 h 1458671"/>
              <a:gd name="connsiteX8" fmla="*/ 2251710 w 3173730"/>
              <a:gd name="connsiteY8" fmla="*/ 1188441 h 1458671"/>
              <a:gd name="connsiteX9" fmla="*/ 2514600 w 3173730"/>
              <a:gd name="connsiteY9" fmla="*/ 1321231 h 1458671"/>
              <a:gd name="connsiteX10" fmla="*/ 2830830 w 3173730"/>
              <a:gd name="connsiteY10" fmla="*/ 1408581 h 1458671"/>
              <a:gd name="connsiteX11" fmla="*/ 3173730 w 3173730"/>
              <a:gd name="connsiteY11" fmla="*/ 1458671 h 1458671"/>
              <a:gd name="connsiteX12" fmla="*/ 0 w 3173730"/>
              <a:gd name="connsiteY12" fmla="*/ 1452816 h 1458671"/>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2816 h 1456626"/>
              <a:gd name="connsiteX1" fmla="*/ 7620 w 3211830"/>
              <a:gd name="connsiteY1" fmla="*/ 0 h 1456626"/>
              <a:gd name="connsiteX2" fmla="*/ 361950 w 3211830"/>
              <a:gd name="connsiteY2" fmla="*/ 63478 h 1456626"/>
              <a:gd name="connsiteX3" fmla="*/ 579120 w 3211830"/>
              <a:gd name="connsiteY3" fmla="*/ 130293 h 1456626"/>
              <a:gd name="connsiteX4" fmla="*/ 914400 w 3211830"/>
              <a:gd name="connsiteY4" fmla="*/ 277397 h 1456626"/>
              <a:gd name="connsiteX5" fmla="*/ 1299210 w 3211830"/>
              <a:gd name="connsiteY5" fmla="*/ 504792 h 1456626"/>
              <a:gd name="connsiteX6" fmla="*/ 1695450 w 3211830"/>
              <a:gd name="connsiteY6" fmla="*/ 800013 h 1456626"/>
              <a:gd name="connsiteX7" fmla="*/ 2011680 w 3211830"/>
              <a:gd name="connsiteY7" fmla="*/ 1027495 h 1456626"/>
              <a:gd name="connsiteX8" fmla="*/ 2251710 w 3211830"/>
              <a:gd name="connsiteY8" fmla="*/ 1188441 h 1456626"/>
              <a:gd name="connsiteX9" fmla="*/ 2514600 w 3211830"/>
              <a:gd name="connsiteY9" fmla="*/ 1321231 h 1456626"/>
              <a:gd name="connsiteX10" fmla="*/ 2830830 w 3211830"/>
              <a:gd name="connsiteY10" fmla="*/ 1408581 h 1456626"/>
              <a:gd name="connsiteX11" fmla="*/ 3211830 w 3211830"/>
              <a:gd name="connsiteY11" fmla="*/ 1456626 h 1456626"/>
              <a:gd name="connsiteX12" fmla="*/ 0 w 3211830"/>
              <a:gd name="connsiteY12" fmla="*/ 1452816 h 1456626"/>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 name="connsiteX0" fmla="*/ 0 w 3211830"/>
              <a:gd name="connsiteY0" fmla="*/ 1458951 h 1462761"/>
              <a:gd name="connsiteX1" fmla="*/ 3810 w 3211830"/>
              <a:gd name="connsiteY1" fmla="*/ 0 h 1462761"/>
              <a:gd name="connsiteX2" fmla="*/ 361950 w 3211830"/>
              <a:gd name="connsiteY2" fmla="*/ 69613 h 1462761"/>
              <a:gd name="connsiteX3" fmla="*/ 579120 w 3211830"/>
              <a:gd name="connsiteY3" fmla="*/ 136428 h 1462761"/>
              <a:gd name="connsiteX4" fmla="*/ 914400 w 3211830"/>
              <a:gd name="connsiteY4" fmla="*/ 283532 h 1462761"/>
              <a:gd name="connsiteX5" fmla="*/ 1299210 w 3211830"/>
              <a:gd name="connsiteY5" fmla="*/ 510927 h 1462761"/>
              <a:gd name="connsiteX6" fmla="*/ 1695450 w 3211830"/>
              <a:gd name="connsiteY6" fmla="*/ 806148 h 1462761"/>
              <a:gd name="connsiteX7" fmla="*/ 2011680 w 3211830"/>
              <a:gd name="connsiteY7" fmla="*/ 1033630 h 1462761"/>
              <a:gd name="connsiteX8" fmla="*/ 2251710 w 3211830"/>
              <a:gd name="connsiteY8" fmla="*/ 1194576 h 1462761"/>
              <a:gd name="connsiteX9" fmla="*/ 2514600 w 3211830"/>
              <a:gd name="connsiteY9" fmla="*/ 1327366 h 1462761"/>
              <a:gd name="connsiteX10" fmla="*/ 2830830 w 3211830"/>
              <a:gd name="connsiteY10" fmla="*/ 1414716 h 1462761"/>
              <a:gd name="connsiteX11" fmla="*/ 3211830 w 3211830"/>
              <a:gd name="connsiteY11" fmla="*/ 1462761 h 1462761"/>
              <a:gd name="connsiteX12" fmla="*/ 0 w 3211830"/>
              <a:gd name="connsiteY12" fmla="*/ 1458951 h 146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0" h="1462761">
                <a:moveTo>
                  <a:pt x="0" y="1458951"/>
                </a:moveTo>
                <a:cubicBezTo>
                  <a:pt x="1270" y="972634"/>
                  <a:pt x="-1270" y="1453538"/>
                  <a:pt x="3810" y="0"/>
                </a:cubicBezTo>
                <a:cubicBezTo>
                  <a:pt x="196215" y="30393"/>
                  <a:pt x="266065" y="46875"/>
                  <a:pt x="361950" y="69613"/>
                </a:cubicBezTo>
                <a:cubicBezTo>
                  <a:pt x="457835" y="92351"/>
                  <a:pt x="487045" y="100775"/>
                  <a:pt x="579120" y="136428"/>
                </a:cubicBezTo>
                <a:cubicBezTo>
                  <a:pt x="671195" y="172081"/>
                  <a:pt x="794385" y="221116"/>
                  <a:pt x="914400" y="283532"/>
                </a:cubicBezTo>
                <a:cubicBezTo>
                  <a:pt x="1034415" y="345948"/>
                  <a:pt x="1169035" y="423824"/>
                  <a:pt x="1299210" y="510927"/>
                </a:cubicBezTo>
                <a:cubicBezTo>
                  <a:pt x="1429385" y="598030"/>
                  <a:pt x="1576705" y="719031"/>
                  <a:pt x="1695450" y="806148"/>
                </a:cubicBezTo>
                <a:cubicBezTo>
                  <a:pt x="1814195" y="893265"/>
                  <a:pt x="1918970" y="968892"/>
                  <a:pt x="2011680" y="1033630"/>
                </a:cubicBezTo>
                <a:cubicBezTo>
                  <a:pt x="2104390" y="1098368"/>
                  <a:pt x="2167890" y="1145620"/>
                  <a:pt x="2251710" y="1194576"/>
                </a:cubicBezTo>
                <a:cubicBezTo>
                  <a:pt x="2335530" y="1243532"/>
                  <a:pt x="2418080" y="1290676"/>
                  <a:pt x="2514600" y="1327366"/>
                </a:cubicBezTo>
                <a:cubicBezTo>
                  <a:pt x="2611120" y="1364056"/>
                  <a:pt x="2714625" y="1392150"/>
                  <a:pt x="2830830" y="1414716"/>
                </a:cubicBezTo>
                <a:cubicBezTo>
                  <a:pt x="2947035" y="1437282"/>
                  <a:pt x="3018790" y="1446187"/>
                  <a:pt x="3211830" y="1462761"/>
                </a:cubicBezTo>
                <a:lnTo>
                  <a:pt x="0" y="1458951"/>
                </a:lnTo>
                <a:close/>
              </a:path>
            </a:pathLst>
          </a:custGeom>
          <a:solidFill>
            <a:srgbClr val="8282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5A5A5A"/>
              </a:solidFill>
            </a:endParaRPr>
          </a:p>
        </p:txBody>
      </p:sp>
      <p:sp>
        <p:nvSpPr>
          <p:cNvPr id="75" name="Freeform 73"/>
          <p:cNvSpPr/>
          <p:nvPr/>
        </p:nvSpPr>
        <p:spPr>
          <a:xfrm>
            <a:off x="880349" y="3868228"/>
            <a:ext cx="3221682" cy="1100138"/>
          </a:xfrm>
          <a:custGeom>
            <a:avLst/>
            <a:gdLst>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567257 h 1571067"/>
              <a:gd name="connsiteX1" fmla="*/ 7620 w 3063240"/>
              <a:gd name="connsiteY1" fmla="*/ 104217 h 1571067"/>
              <a:gd name="connsiteX2" fmla="*/ 308610 w 3063240"/>
              <a:gd name="connsiteY2" fmla="*/ 127077 h 1571067"/>
              <a:gd name="connsiteX3" fmla="*/ 594360 w 3063240"/>
              <a:gd name="connsiteY3" fmla="*/ 195657 h 1571067"/>
              <a:gd name="connsiteX4" fmla="*/ 937260 w 3063240"/>
              <a:gd name="connsiteY4" fmla="*/ 344247 h 1571067"/>
              <a:gd name="connsiteX5" fmla="*/ 1337310 w 3063240"/>
              <a:gd name="connsiteY5" fmla="*/ 553797 h 1571067"/>
              <a:gd name="connsiteX6" fmla="*/ 1760220 w 3063240"/>
              <a:gd name="connsiteY6" fmla="*/ 877647 h 1571067"/>
              <a:gd name="connsiteX7" fmla="*/ 2110740 w 3063240"/>
              <a:gd name="connsiteY7" fmla="*/ 1174827 h 1571067"/>
              <a:gd name="connsiteX8" fmla="*/ 2247900 w 3063240"/>
              <a:gd name="connsiteY8" fmla="*/ 1296747 h 1571067"/>
              <a:gd name="connsiteX9" fmla="*/ 2468880 w 3063240"/>
              <a:gd name="connsiteY9" fmla="*/ 1430097 h 1571067"/>
              <a:gd name="connsiteX10" fmla="*/ 2750820 w 3063240"/>
              <a:gd name="connsiteY10" fmla="*/ 1529157 h 1571067"/>
              <a:gd name="connsiteX11" fmla="*/ 3063240 w 3063240"/>
              <a:gd name="connsiteY11" fmla="*/ 1571067 h 1571067"/>
              <a:gd name="connsiteX12" fmla="*/ 0 w 3063240"/>
              <a:gd name="connsiteY12" fmla="*/ 1567257 h 1571067"/>
              <a:gd name="connsiteX0" fmla="*/ 0 w 3063240"/>
              <a:gd name="connsiteY0" fmla="*/ 1568070 h 1571880"/>
              <a:gd name="connsiteX1" fmla="*/ 7620 w 3063240"/>
              <a:gd name="connsiteY1" fmla="*/ 105030 h 1571880"/>
              <a:gd name="connsiteX2" fmla="*/ 308610 w 3063240"/>
              <a:gd name="connsiteY2" fmla="*/ 127890 h 1571880"/>
              <a:gd name="connsiteX3" fmla="*/ 594360 w 3063240"/>
              <a:gd name="connsiteY3" fmla="*/ 196470 h 1571880"/>
              <a:gd name="connsiteX4" fmla="*/ 937260 w 3063240"/>
              <a:gd name="connsiteY4" fmla="*/ 345060 h 1571880"/>
              <a:gd name="connsiteX5" fmla="*/ 1337310 w 3063240"/>
              <a:gd name="connsiteY5" fmla="*/ 554610 h 1571880"/>
              <a:gd name="connsiteX6" fmla="*/ 1760220 w 3063240"/>
              <a:gd name="connsiteY6" fmla="*/ 878460 h 1571880"/>
              <a:gd name="connsiteX7" fmla="*/ 2110740 w 3063240"/>
              <a:gd name="connsiteY7" fmla="*/ 1175640 h 1571880"/>
              <a:gd name="connsiteX8" fmla="*/ 2247900 w 3063240"/>
              <a:gd name="connsiteY8" fmla="*/ 1297560 h 1571880"/>
              <a:gd name="connsiteX9" fmla="*/ 2468880 w 3063240"/>
              <a:gd name="connsiteY9" fmla="*/ 1430910 h 1571880"/>
              <a:gd name="connsiteX10" fmla="*/ 2750820 w 3063240"/>
              <a:gd name="connsiteY10" fmla="*/ 1529970 h 1571880"/>
              <a:gd name="connsiteX11" fmla="*/ 3063240 w 3063240"/>
              <a:gd name="connsiteY11" fmla="*/ 1571880 h 1571880"/>
              <a:gd name="connsiteX12" fmla="*/ 0 w 3063240"/>
              <a:gd name="connsiteY12" fmla="*/ 1568070 h 157188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063240"/>
              <a:gd name="connsiteY0" fmla="*/ 1463040 h 1466850"/>
              <a:gd name="connsiteX1" fmla="*/ 7620 w 3063240"/>
              <a:gd name="connsiteY1" fmla="*/ 0 h 1466850"/>
              <a:gd name="connsiteX2" fmla="*/ 308610 w 3063240"/>
              <a:gd name="connsiteY2" fmla="*/ 22860 h 1466850"/>
              <a:gd name="connsiteX3" fmla="*/ 594360 w 3063240"/>
              <a:gd name="connsiteY3" fmla="*/ 91440 h 1466850"/>
              <a:gd name="connsiteX4" fmla="*/ 937260 w 3063240"/>
              <a:gd name="connsiteY4" fmla="*/ 240030 h 1466850"/>
              <a:gd name="connsiteX5" fmla="*/ 1337310 w 3063240"/>
              <a:gd name="connsiteY5" fmla="*/ 449580 h 1466850"/>
              <a:gd name="connsiteX6" fmla="*/ 1760220 w 3063240"/>
              <a:gd name="connsiteY6" fmla="*/ 773430 h 1466850"/>
              <a:gd name="connsiteX7" fmla="*/ 2110740 w 3063240"/>
              <a:gd name="connsiteY7" fmla="*/ 1070610 h 1466850"/>
              <a:gd name="connsiteX8" fmla="*/ 2247900 w 3063240"/>
              <a:gd name="connsiteY8" fmla="*/ 1192530 h 1466850"/>
              <a:gd name="connsiteX9" fmla="*/ 2468880 w 3063240"/>
              <a:gd name="connsiteY9" fmla="*/ 1325880 h 1466850"/>
              <a:gd name="connsiteX10" fmla="*/ 2750820 w 3063240"/>
              <a:gd name="connsiteY10" fmla="*/ 1424940 h 1466850"/>
              <a:gd name="connsiteX11" fmla="*/ 3063240 w 3063240"/>
              <a:gd name="connsiteY11" fmla="*/ 1466850 h 1466850"/>
              <a:gd name="connsiteX12" fmla="*/ 0 w 306324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4003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110740 w 3221060"/>
              <a:gd name="connsiteY7" fmla="*/ 107061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08610 w 3221060"/>
              <a:gd name="connsiteY2" fmla="*/ 2286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12420 w 3221060"/>
              <a:gd name="connsiteY2" fmla="*/ 1905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570 h 1467380"/>
              <a:gd name="connsiteX1" fmla="*/ 7620 w 3221060"/>
              <a:gd name="connsiteY1" fmla="*/ 530 h 1467380"/>
              <a:gd name="connsiteX2" fmla="*/ 312420 w 3221060"/>
              <a:gd name="connsiteY2" fmla="*/ 19580 h 1467380"/>
              <a:gd name="connsiteX3" fmla="*/ 594360 w 3221060"/>
              <a:gd name="connsiteY3" fmla="*/ 91970 h 1467380"/>
              <a:gd name="connsiteX4" fmla="*/ 937260 w 3221060"/>
              <a:gd name="connsiteY4" fmla="*/ 232940 h 1467380"/>
              <a:gd name="connsiteX5" fmla="*/ 1337310 w 3221060"/>
              <a:gd name="connsiteY5" fmla="*/ 450110 h 1467380"/>
              <a:gd name="connsiteX6" fmla="*/ 1760220 w 3221060"/>
              <a:gd name="connsiteY6" fmla="*/ 773960 h 1467380"/>
              <a:gd name="connsiteX7" fmla="*/ 2042160 w 3221060"/>
              <a:gd name="connsiteY7" fmla="*/ 1017800 h 1467380"/>
              <a:gd name="connsiteX8" fmla="*/ 2247900 w 3221060"/>
              <a:gd name="connsiteY8" fmla="*/ 1193060 h 1467380"/>
              <a:gd name="connsiteX9" fmla="*/ 2468880 w 3221060"/>
              <a:gd name="connsiteY9" fmla="*/ 1326410 h 1467380"/>
              <a:gd name="connsiteX10" fmla="*/ 2750820 w 3221060"/>
              <a:gd name="connsiteY10" fmla="*/ 1425470 h 1467380"/>
              <a:gd name="connsiteX11" fmla="*/ 3063240 w 3221060"/>
              <a:gd name="connsiteY11" fmla="*/ 1467380 h 1467380"/>
              <a:gd name="connsiteX12" fmla="*/ 0 w 3221060"/>
              <a:gd name="connsiteY12" fmla="*/ 1463570 h 146738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060"/>
              <a:gd name="connsiteY0" fmla="*/ 1463040 h 1466850"/>
              <a:gd name="connsiteX1" fmla="*/ 7620 w 3221060"/>
              <a:gd name="connsiteY1" fmla="*/ 0 h 1466850"/>
              <a:gd name="connsiteX2" fmla="*/ 354330 w 3221060"/>
              <a:gd name="connsiteY2" fmla="*/ 26670 h 1466850"/>
              <a:gd name="connsiteX3" fmla="*/ 594360 w 3221060"/>
              <a:gd name="connsiteY3" fmla="*/ 91440 h 1466850"/>
              <a:gd name="connsiteX4" fmla="*/ 937260 w 3221060"/>
              <a:gd name="connsiteY4" fmla="*/ 232410 h 1466850"/>
              <a:gd name="connsiteX5" fmla="*/ 1337310 w 3221060"/>
              <a:gd name="connsiteY5" fmla="*/ 449580 h 1466850"/>
              <a:gd name="connsiteX6" fmla="*/ 1760220 w 3221060"/>
              <a:gd name="connsiteY6" fmla="*/ 773430 h 1466850"/>
              <a:gd name="connsiteX7" fmla="*/ 2042160 w 3221060"/>
              <a:gd name="connsiteY7" fmla="*/ 1017270 h 1466850"/>
              <a:gd name="connsiteX8" fmla="*/ 2247900 w 3221060"/>
              <a:gd name="connsiteY8" fmla="*/ 1192530 h 1466850"/>
              <a:gd name="connsiteX9" fmla="*/ 2468880 w 3221060"/>
              <a:gd name="connsiteY9" fmla="*/ 1325880 h 1466850"/>
              <a:gd name="connsiteX10" fmla="*/ 2750820 w 3221060"/>
              <a:gd name="connsiteY10" fmla="*/ 1424940 h 1466850"/>
              <a:gd name="connsiteX11" fmla="*/ 3063240 w 3221060"/>
              <a:gd name="connsiteY11" fmla="*/ 1466850 h 1466850"/>
              <a:gd name="connsiteX12" fmla="*/ 0 w 3221060"/>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 name="connsiteX0" fmla="*/ 0 w 3221682"/>
              <a:gd name="connsiteY0" fmla="*/ 1463040 h 1466850"/>
              <a:gd name="connsiteX1" fmla="*/ 7620 w 3221682"/>
              <a:gd name="connsiteY1" fmla="*/ 0 h 1466850"/>
              <a:gd name="connsiteX2" fmla="*/ 354330 w 3221682"/>
              <a:gd name="connsiteY2" fmla="*/ 26670 h 1466850"/>
              <a:gd name="connsiteX3" fmla="*/ 594360 w 3221682"/>
              <a:gd name="connsiteY3" fmla="*/ 91440 h 1466850"/>
              <a:gd name="connsiteX4" fmla="*/ 937260 w 3221682"/>
              <a:gd name="connsiteY4" fmla="*/ 232410 h 1466850"/>
              <a:gd name="connsiteX5" fmla="*/ 1337310 w 3221682"/>
              <a:gd name="connsiteY5" fmla="*/ 449580 h 1466850"/>
              <a:gd name="connsiteX6" fmla="*/ 1760220 w 3221682"/>
              <a:gd name="connsiteY6" fmla="*/ 773430 h 1466850"/>
              <a:gd name="connsiteX7" fmla="*/ 2042160 w 3221682"/>
              <a:gd name="connsiteY7" fmla="*/ 1017270 h 1466850"/>
              <a:gd name="connsiteX8" fmla="*/ 2247900 w 3221682"/>
              <a:gd name="connsiteY8" fmla="*/ 1192530 h 1466850"/>
              <a:gd name="connsiteX9" fmla="*/ 2472690 w 3221682"/>
              <a:gd name="connsiteY9" fmla="*/ 1333500 h 1466850"/>
              <a:gd name="connsiteX10" fmla="*/ 2750820 w 3221682"/>
              <a:gd name="connsiteY10" fmla="*/ 1424940 h 1466850"/>
              <a:gd name="connsiteX11" fmla="*/ 3063240 w 3221682"/>
              <a:gd name="connsiteY11" fmla="*/ 1466850 h 1466850"/>
              <a:gd name="connsiteX12" fmla="*/ 0 w 3221682"/>
              <a:gd name="connsiteY12" fmla="*/ 146304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1682" h="1466850">
                <a:moveTo>
                  <a:pt x="0" y="1463040"/>
                </a:moveTo>
                <a:lnTo>
                  <a:pt x="7620" y="0"/>
                </a:lnTo>
                <a:cubicBezTo>
                  <a:pt x="188595" y="3810"/>
                  <a:pt x="256540" y="11430"/>
                  <a:pt x="354330" y="26670"/>
                </a:cubicBezTo>
                <a:cubicBezTo>
                  <a:pt x="452120" y="41910"/>
                  <a:pt x="497205" y="57150"/>
                  <a:pt x="594360" y="91440"/>
                </a:cubicBezTo>
                <a:cubicBezTo>
                  <a:pt x="691515" y="125730"/>
                  <a:pt x="822960" y="185420"/>
                  <a:pt x="937260" y="232410"/>
                </a:cubicBezTo>
                <a:cubicBezTo>
                  <a:pt x="1061085" y="292100"/>
                  <a:pt x="1200150" y="359410"/>
                  <a:pt x="1337310" y="449580"/>
                </a:cubicBezTo>
                <a:cubicBezTo>
                  <a:pt x="1474470" y="539750"/>
                  <a:pt x="1642745" y="678815"/>
                  <a:pt x="1760220" y="773430"/>
                </a:cubicBezTo>
                <a:cubicBezTo>
                  <a:pt x="1877695" y="868045"/>
                  <a:pt x="1948180" y="935990"/>
                  <a:pt x="2042160" y="1017270"/>
                </a:cubicBezTo>
                <a:cubicBezTo>
                  <a:pt x="2123440" y="1087120"/>
                  <a:pt x="2176145" y="1139825"/>
                  <a:pt x="2247900" y="1192530"/>
                </a:cubicBezTo>
                <a:cubicBezTo>
                  <a:pt x="2319655" y="1245235"/>
                  <a:pt x="2401570" y="1300480"/>
                  <a:pt x="2472690" y="1333500"/>
                </a:cubicBezTo>
                <a:cubicBezTo>
                  <a:pt x="2543810" y="1366520"/>
                  <a:pt x="2652395" y="1402715"/>
                  <a:pt x="2750820" y="1424940"/>
                </a:cubicBezTo>
                <a:cubicBezTo>
                  <a:pt x="2849245" y="1447165"/>
                  <a:pt x="3521710" y="1460500"/>
                  <a:pt x="3063240" y="1466850"/>
                </a:cubicBezTo>
                <a:lnTo>
                  <a:pt x="0" y="1463040"/>
                </a:lnTo>
                <a:close/>
              </a:path>
            </a:pathLst>
          </a:custGeom>
          <a:solidFill>
            <a:srgbClr val="F041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5A5A5A"/>
              </a:solidFill>
            </a:endParaRPr>
          </a:p>
        </p:txBody>
      </p:sp>
      <p:sp>
        <p:nvSpPr>
          <p:cNvPr id="2" name="Rectangle 1"/>
          <p:cNvSpPr/>
          <p:nvPr/>
        </p:nvSpPr>
        <p:spPr>
          <a:xfrm>
            <a:off x="627488" y="6394786"/>
            <a:ext cx="2424062" cy="246221"/>
          </a:xfrm>
          <a:prstGeom prst="rect">
            <a:avLst/>
          </a:prstGeom>
        </p:spPr>
        <p:txBody>
          <a:bodyPr wrap="none">
            <a:spAutoFit/>
          </a:bodyPr>
          <a:lstStyle/>
          <a:p>
            <a:r>
              <a:rPr lang="nl-NL" sz="1000" dirty="0" err="1">
                <a:solidFill>
                  <a:schemeClr val="accent4"/>
                </a:solidFill>
              </a:rPr>
              <a:t>Seshasai</a:t>
            </a:r>
            <a:r>
              <a:rPr lang="nl-NL" sz="1000" dirty="0">
                <a:solidFill>
                  <a:schemeClr val="accent4"/>
                </a:solidFill>
              </a:rPr>
              <a:t> et al. N </a:t>
            </a:r>
            <a:r>
              <a:rPr lang="nl-NL" sz="1000" dirty="0" err="1">
                <a:solidFill>
                  <a:schemeClr val="accent4"/>
                </a:solidFill>
              </a:rPr>
              <a:t>Engl</a:t>
            </a:r>
            <a:r>
              <a:rPr lang="nl-NL" sz="1000" dirty="0">
                <a:solidFill>
                  <a:schemeClr val="accent4"/>
                </a:solidFill>
              </a:rPr>
              <a:t> J Med 2011;364:829-41</a:t>
            </a:r>
          </a:p>
        </p:txBody>
      </p:sp>
    </p:spTree>
    <p:extLst>
      <p:ext uri="{BB962C8B-B14F-4D97-AF65-F5344CB8AC3E}">
        <p14:creationId xmlns:p14="http://schemas.microsoft.com/office/powerpoint/2010/main" val="8500623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100"/>
                                        <p:tgtEl>
                                          <p:spTgt spid="7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left)">
                                      <p:cBhvr>
                                        <p:cTn id="10" dur="1100"/>
                                        <p:tgtEl>
                                          <p:spTgt spid="73"/>
                                        </p:tgtEl>
                                      </p:cBhvr>
                                    </p:animEffect>
                                  </p:childTnLst>
                                </p:cTn>
                              </p:par>
                            </p:childTnLst>
                          </p:cTn>
                        </p:par>
                        <p:par>
                          <p:cTn id="11" fill="hold">
                            <p:stCondLst>
                              <p:cond delay="1100"/>
                            </p:stCondLst>
                            <p:childTnLst>
                              <p:par>
                                <p:cTn id="12" presetID="22" presetClass="entr" presetSubtype="8"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wipe(left)">
                                      <p:cBhvr>
                                        <p:cTn id="14" dur="1100"/>
                                        <p:tgtEl>
                                          <p:spTgt spid="7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11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27" y="578063"/>
            <a:ext cx="7444450" cy="648316"/>
          </a:xfrm>
        </p:spPr>
        <p:txBody>
          <a:bodyPr>
            <a:normAutofit fontScale="90000"/>
          </a:bodyPr>
          <a:lstStyle/>
          <a:p>
            <a:r>
              <a:rPr lang="en-US" dirty="0">
                <a:solidFill>
                  <a:schemeClr val="tx1">
                    <a:lumMod val="50000"/>
                  </a:schemeClr>
                </a:solidFill>
              </a:rPr>
              <a:t>ADA Standards of Medical Care </a:t>
            </a:r>
            <a:r>
              <a:rPr lang="en-US" dirty="0" smtClean="0">
                <a:solidFill>
                  <a:schemeClr val="tx1">
                    <a:lumMod val="50000"/>
                  </a:schemeClr>
                </a:solidFill>
              </a:rPr>
              <a:t>2016−18</a:t>
            </a:r>
            <a:r>
              <a:rPr lang="en-US" sz="3000" dirty="0">
                <a:solidFill>
                  <a:schemeClr val="tx1">
                    <a:lumMod val="50000"/>
                  </a:schemeClr>
                </a:solidFill>
              </a:rPr>
              <a:t/>
            </a:r>
            <a:br>
              <a:rPr lang="en-US" sz="3000" dirty="0">
                <a:solidFill>
                  <a:schemeClr val="tx1">
                    <a:lumMod val="50000"/>
                  </a:schemeClr>
                </a:solidFill>
              </a:rPr>
            </a:br>
            <a:r>
              <a:rPr lang="nl-NL" sz="1800" dirty="0">
                <a:solidFill>
                  <a:srgbClr val="6482C3"/>
                </a:solidFill>
                <a:latin typeface="Century Gothic"/>
              </a:rPr>
              <a:t/>
            </a:r>
            <a:br>
              <a:rPr lang="nl-NL" sz="1800" dirty="0">
                <a:solidFill>
                  <a:srgbClr val="6482C3"/>
                </a:solidFill>
                <a:latin typeface="Century Gothic"/>
              </a:rPr>
            </a:br>
            <a:endParaRPr lang="nl-NL" sz="1800" b="1" i="1" dirty="0"/>
          </a:p>
        </p:txBody>
      </p:sp>
      <p:sp>
        <p:nvSpPr>
          <p:cNvPr id="3" name="Title 3"/>
          <p:cNvSpPr txBox="1">
            <a:spLocks/>
          </p:cNvSpPr>
          <p:nvPr/>
        </p:nvSpPr>
        <p:spPr>
          <a:xfrm>
            <a:off x="-362124" y="3548817"/>
            <a:ext cx="8891752" cy="756083"/>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nl-NL" sz="2800" b="0" i="0" u="none" strike="noStrike" kern="1200" cap="none" spc="0" normalizeH="0" baseline="0" noProof="0" dirty="0">
              <a:ln>
                <a:noFill/>
              </a:ln>
              <a:solidFill>
                <a:srgbClr val="6482C3"/>
              </a:solidFill>
              <a:effectLst/>
              <a:uLnTx/>
              <a:uFillTx/>
              <a:latin typeface="Century Gothic"/>
              <a:ea typeface="+mj-ea"/>
              <a:cs typeface="+mj-cs"/>
            </a:endParaRPr>
          </a:p>
        </p:txBody>
      </p:sp>
      <p:sp>
        <p:nvSpPr>
          <p:cNvPr id="4" name="Footer Placeholder 2"/>
          <p:cNvSpPr txBox="1">
            <a:spLocks/>
          </p:cNvSpPr>
          <p:nvPr/>
        </p:nvSpPr>
        <p:spPr>
          <a:xfrm>
            <a:off x="991375" y="5988504"/>
            <a:ext cx="7633080" cy="756185"/>
          </a:xfrm>
          <a:prstGeom prst="rect">
            <a:avLst/>
          </a:prstGeom>
        </p:spPr>
        <p:txBody>
          <a:bodyPr vert="horz" lIns="0" tIns="0" rIns="0" bIns="0" rtlCol="0" anchor="b" anchorCtr="0"/>
          <a:lstStyle>
            <a:defPPr>
              <a:defRPr lang="nl-NL"/>
            </a:defPPr>
            <a:lvl1pPr algn="l" rtl="0" fontAlgn="base">
              <a:spcBef>
                <a:spcPct val="0"/>
              </a:spcBef>
              <a:spcAft>
                <a:spcPct val="0"/>
              </a:spcAft>
              <a:defRPr sz="80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457189" rtl="0" eaLnBrk="0" fontAlgn="auto" latinLnBrk="0" hangingPunct="0">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E7E"/>
                </a:solidFill>
                <a:effectLst/>
                <a:uLnTx/>
                <a:uFillTx/>
                <a:latin typeface="Arial"/>
                <a:ea typeface="+mn-ea"/>
                <a:cs typeface="Arial" charset="0"/>
                <a:sym typeface="Arial"/>
              </a:rPr>
              <a:t/>
            </a:r>
            <a:br>
              <a:rPr kumimoji="0" lang="en-GB" sz="800" b="0" i="0" u="none" strike="noStrike" kern="1200" cap="none" spc="0" normalizeH="0" baseline="0" noProof="0" dirty="0">
                <a:ln>
                  <a:noFill/>
                </a:ln>
                <a:solidFill>
                  <a:srgbClr val="003E7E"/>
                </a:solidFill>
                <a:effectLst/>
                <a:uLnTx/>
                <a:uFillTx/>
                <a:latin typeface="Arial"/>
                <a:ea typeface="+mn-ea"/>
                <a:cs typeface="Arial" charset="0"/>
                <a:sym typeface="Arial"/>
              </a:rPr>
            </a:br>
            <a:r>
              <a:rPr kumimoji="0" lang="en-GB" sz="900" b="0" i="0" u="none" strike="noStrike" kern="1200" cap="none" spc="0" normalizeH="0" baseline="0" noProof="0" dirty="0">
                <a:ln>
                  <a:noFill/>
                </a:ln>
                <a:solidFill>
                  <a:srgbClr val="003E7E"/>
                </a:solidFill>
                <a:effectLst/>
                <a:uLnTx/>
                <a:uFillTx/>
                <a:latin typeface="Arial"/>
                <a:ea typeface="+mn-ea"/>
                <a:cs typeface="Arial" charset="0"/>
              </a:rPr>
              <a:t>1. </a:t>
            </a:r>
            <a:r>
              <a:rPr kumimoji="0" lang="en-GB" sz="900" b="0" i="0" u="none" strike="noStrike" kern="1200" cap="none" spc="0" normalizeH="0" baseline="0" noProof="0" dirty="0">
                <a:ln>
                  <a:noFill/>
                </a:ln>
                <a:solidFill>
                  <a:srgbClr val="003E7E"/>
                </a:solidFill>
                <a:effectLst/>
                <a:uLnTx/>
                <a:uFillTx/>
                <a:latin typeface="Arial"/>
                <a:ea typeface="+mn-ea"/>
                <a:cs typeface="Arial" charset="0"/>
                <a:sym typeface="Arial"/>
              </a:rPr>
              <a:t>American Diabetes Association. </a:t>
            </a:r>
            <a:r>
              <a:rPr kumimoji="0" lang="en-GB" sz="900" b="0" i="1" u="none" strike="noStrike" kern="1200" cap="none" spc="0" normalizeH="0" baseline="0" noProof="0" dirty="0">
                <a:ln>
                  <a:noFill/>
                </a:ln>
                <a:solidFill>
                  <a:srgbClr val="003E7E"/>
                </a:solidFill>
                <a:effectLst/>
                <a:uLnTx/>
                <a:uFillTx/>
                <a:latin typeface="Arial"/>
                <a:ea typeface="+mn-ea"/>
                <a:cs typeface="Arial" charset="0"/>
                <a:sym typeface="Arial"/>
              </a:rPr>
              <a:t>Diabetes Care </a:t>
            </a:r>
            <a:r>
              <a:rPr kumimoji="0" lang="en-GB" sz="900" b="0" i="0" u="none" strike="noStrike" kern="1200" cap="none" spc="0" normalizeH="0" baseline="0" noProof="0" dirty="0" smtClean="0">
                <a:ln>
                  <a:noFill/>
                </a:ln>
                <a:solidFill>
                  <a:srgbClr val="003E7E"/>
                </a:solidFill>
                <a:effectLst/>
                <a:uLnTx/>
                <a:uFillTx/>
                <a:latin typeface="Arial"/>
                <a:ea typeface="+mn-ea"/>
                <a:cs typeface="Arial" charset="0"/>
                <a:sym typeface="Arial"/>
              </a:rPr>
              <a:t>2016;39</a:t>
            </a:r>
            <a:r>
              <a:rPr kumimoji="0" lang="en-GB" sz="900" b="0" i="0" u="none" strike="noStrike" kern="1200" cap="none" spc="0" normalizeH="0" baseline="0" noProof="0" dirty="0" smtClean="0">
                <a:ln>
                  <a:noFill/>
                </a:ln>
                <a:solidFill>
                  <a:srgbClr val="003E7E"/>
                </a:solidFill>
                <a:effectLst/>
                <a:uLnTx/>
                <a:uFillTx/>
                <a:latin typeface="Arial"/>
                <a:ea typeface="+mn-ea"/>
                <a:cs typeface="Arial" charset="0"/>
              </a:rPr>
              <a:t>:S1 2</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 </a:t>
            </a:r>
            <a:r>
              <a:rPr kumimoji="0" lang="en-GB" sz="900" b="0" i="0" u="none" strike="noStrike" kern="1200" cap="none" spc="0" normalizeH="0" baseline="0" noProof="0" dirty="0">
                <a:ln>
                  <a:noFill/>
                </a:ln>
                <a:solidFill>
                  <a:srgbClr val="003E7E"/>
                </a:solidFill>
                <a:effectLst/>
                <a:uLnTx/>
                <a:uFillTx/>
                <a:latin typeface="Arial"/>
                <a:ea typeface="+mn-ea"/>
                <a:cs typeface="Arial" charset="0"/>
                <a:sym typeface="Arial"/>
              </a:rPr>
              <a:t>American Diabetes Association. </a:t>
            </a:r>
            <a:r>
              <a:rPr kumimoji="0" lang="en-GB" sz="900" b="0" i="1" u="none" strike="noStrike" kern="1200" cap="none" spc="0" normalizeH="0" baseline="0" noProof="0" dirty="0">
                <a:ln>
                  <a:noFill/>
                </a:ln>
                <a:solidFill>
                  <a:srgbClr val="003E7E"/>
                </a:solidFill>
                <a:effectLst/>
                <a:uLnTx/>
                <a:uFillTx/>
                <a:latin typeface="Arial"/>
                <a:ea typeface="+mn-ea"/>
                <a:cs typeface="Arial" charset="0"/>
                <a:sym typeface="Arial"/>
              </a:rPr>
              <a:t>Diabetes Care </a:t>
            </a:r>
            <a:r>
              <a:rPr kumimoji="0" lang="en-GB" sz="900" b="0" i="0" u="none" strike="noStrike" kern="1200" cap="none" spc="0" normalizeH="0" baseline="0" noProof="0" dirty="0">
                <a:ln>
                  <a:noFill/>
                </a:ln>
                <a:solidFill>
                  <a:srgbClr val="003E7E"/>
                </a:solidFill>
                <a:effectLst/>
                <a:uLnTx/>
                <a:uFillTx/>
                <a:latin typeface="Arial"/>
                <a:ea typeface="+mn-ea"/>
                <a:cs typeface="Arial" charset="0"/>
                <a:sym typeface="Arial"/>
              </a:rPr>
              <a:t>2017;40</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:S1</a:t>
            </a:r>
          </a:p>
          <a:p>
            <a:pPr marL="0" marR="0" lvl="0" indent="0" defTabSz="457189"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3E7E"/>
                </a:solidFill>
                <a:effectLst/>
                <a:uLnTx/>
                <a:uFillTx/>
                <a:latin typeface="Arial"/>
                <a:ea typeface="+mn-ea"/>
                <a:cs typeface="Arial" charset="0"/>
              </a:rPr>
              <a:t>3. </a:t>
            </a:r>
            <a:r>
              <a:rPr kumimoji="0" lang="en-GB" sz="900" b="0" i="0" u="none" strike="noStrike" kern="1200" cap="none" spc="0" normalizeH="0" baseline="0" noProof="0" dirty="0">
                <a:ln>
                  <a:noFill/>
                </a:ln>
                <a:solidFill>
                  <a:srgbClr val="003E7E"/>
                </a:solidFill>
                <a:effectLst/>
                <a:uLnTx/>
                <a:uFillTx/>
                <a:latin typeface="Arial"/>
                <a:ea typeface="+mn-ea"/>
                <a:cs typeface="Arial" charset="0"/>
                <a:sym typeface="Arial"/>
              </a:rPr>
              <a:t>American Diabetes Association</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 </a:t>
            </a:r>
            <a:r>
              <a:rPr kumimoji="0" lang="en-GB" sz="900" b="0" i="1" u="none" strike="noStrike" kern="1200" cap="none" spc="0" normalizeH="0" baseline="0" noProof="0" dirty="0">
                <a:ln>
                  <a:noFill/>
                </a:ln>
                <a:solidFill>
                  <a:srgbClr val="003E7E"/>
                </a:solidFill>
                <a:effectLst/>
                <a:uLnTx/>
                <a:uFillTx/>
                <a:latin typeface="Arial"/>
                <a:ea typeface="+mn-ea"/>
                <a:cs typeface="Arial" charset="0"/>
              </a:rPr>
              <a:t>Diabetes Care </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2018;41:S1</a:t>
            </a:r>
          </a:p>
        </p:txBody>
      </p:sp>
      <p:sp>
        <p:nvSpPr>
          <p:cNvPr id="6" name="Rectangle: Folded Corner 1">
            <a:extLst>
              <a:ext uri="{FF2B5EF4-FFF2-40B4-BE49-F238E27FC236}">
                <a16:creationId xmlns:a16="http://schemas.microsoft.com/office/drawing/2014/main" id="{2A34B858-800E-437D-9755-3869328F746A}"/>
              </a:ext>
            </a:extLst>
          </p:cNvPr>
          <p:cNvSpPr/>
          <p:nvPr/>
        </p:nvSpPr>
        <p:spPr>
          <a:xfrm>
            <a:off x="1236064" y="3878364"/>
            <a:ext cx="1906181" cy="1075522"/>
          </a:xfrm>
          <a:prstGeom prst="foldedCorner">
            <a:avLst>
              <a:gd name="adj" fmla="val 0"/>
            </a:avLst>
          </a:prstGeom>
          <a:solidFill>
            <a:srgbClr val="FFFFFF">
              <a:lumMod val="95000"/>
            </a:srgbClr>
          </a:solidFill>
        </p:spPr>
        <p:txBody>
          <a:bodyPr wrap="square" anchor="ctr">
            <a:noAutofit/>
          </a:bodyPr>
          <a:lstStyle/>
          <a:p>
            <a:pPr marL="0" marR="0" lvl="0" indent="0" algn="ctr" defTabSz="457189" rtl="0" eaLnBrk="0" fontAlgn="base" latinLnBrk="0" hangingPunct="0">
              <a:lnSpc>
                <a:spcPct val="112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003E7E"/>
                </a:solidFill>
                <a:effectLst/>
                <a:uLnTx/>
                <a:uFillTx/>
                <a:latin typeface="Arial"/>
                <a:ea typeface="+mn-ea"/>
                <a:cs typeface="+mn-cs"/>
              </a:rPr>
              <a:t>“</a:t>
            </a:r>
            <a:r>
              <a:rPr kumimoji="0" lang="en-GB" sz="1400" b="1" i="0" u="none" strike="noStrike" kern="0" cap="none" spc="0" normalizeH="0" baseline="0" noProof="0" dirty="0">
                <a:ln>
                  <a:noFill/>
                </a:ln>
                <a:solidFill>
                  <a:srgbClr val="003E7E"/>
                </a:solidFill>
                <a:effectLst/>
                <a:uLnTx/>
                <a:uFillTx/>
                <a:latin typeface="Arial"/>
                <a:ea typeface="+mn-ea"/>
                <a:cs typeface="+mn-cs"/>
              </a:rPr>
              <a:t>SGLT2 inhibitors </a:t>
            </a:r>
            <a:br>
              <a:rPr kumimoji="0" lang="en-GB" sz="1400" b="1" i="0" u="none" strike="noStrike" kern="0" cap="none" spc="0" normalizeH="0" baseline="0" noProof="0" dirty="0">
                <a:ln>
                  <a:noFill/>
                </a:ln>
                <a:solidFill>
                  <a:srgbClr val="003E7E"/>
                </a:solidFill>
                <a:effectLst/>
                <a:uLnTx/>
                <a:uFillTx/>
                <a:latin typeface="Arial"/>
                <a:ea typeface="+mn-ea"/>
                <a:cs typeface="+mn-cs"/>
              </a:rPr>
            </a:br>
            <a:r>
              <a:rPr kumimoji="0" lang="en-GB" sz="1400" b="1" i="0" u="none" strike="noStrike" kern="0" cap="none" spc="0" normalizeH="0" baseline="0" noProof="0" dirty="0">
                <a:ln>
                  <a:noFill/>
                </a:ln>
                <a:solidFill>
                  <a:srgbClr val="003E7E"/>
                </a:solidFill>
                <a:effectLst/>
                <a:uLnTx/>
                <a:uFillTx/>
                <a:latin typeface="Arial"/>
                <a:ea typeface="+mn-ea"/>
                <a:cs typeface="+mn-cs"/>
              </a:rPr>
              <a:t>provide insulin-independent </a:t>
            </a:r>
            <a:r>
              <a:rPr kumimoji="0" lang="en-GB" sz="1400" b="1" i="0" u="none" strike="noStrike" kern="0" cap="none" spc="0" normalizeH="0" baseline="0" noProof="0" dirty="0">
                <a:ln>
                  <a:noFill/>
                </a:ln>
                <a:solidFill>
                  <a:srgbClr val="FF0000"/>
                </a:solidFill>
                <a:effectLst/>
                <a:uLnTx/>
                <a:uFillTx/>
                <a:latin typeface="Arial"/>
                <a:ea typeface="+mn-ea"/>
                <a:cs typeface="+mn-cs"/>
              </a:rPr>
              <a:t>glucose lowering </a:t>
            </a:r>
            <a:r>
              <a:rPr kumimoji="0" lang="en-GB" sz="1400" b="1" i="0" u="none" strike="noStrike" kern="0" cap="none" spc="0" normalizeH="0" baseline="0" noProof="0" dirty="0">
                <a:ln>
                  <a:noFill/>
                </a:ln>
                <a:solidFill>
                  <a:srgbClr val="003E7E"/>
                </a:solidFill>
                <a:effectLst/>
                <a:uLnTx/>
                <a:uFillTx/>
                <a:latin typeface="Arial"/>
                <a:ea typeface="+mn-ea"/>
                <a:cs typeface="+mn-cs"/>
              </a:rPr>
              <a:t>by blocking glucose reabsorption in the proximal renal tubule by inhibiting SGLT2. These agents provide modest weight loss and blood </a:t>
            </a:r>
            <a:br>
              <a:rPr kumimoji="0" lang="en-GB" sz="1400" b="1" i="0" u="none" strike="noStrike" kern="0" cap="none" spc="0" normalizeH="0" baseline="0" noProof="0" dirty="0">
                <a:ln>
                  <a:noFill/>
                </a:ln>
                <a:solidFill>
                  <a:srgbClr val="003E7E"/>
                </a:solidFill>
                <a:effectLst/>
                <a:uLnTx/>
                <a:uFillTx/>
                <a:latin typeface="Arial"/>
                <a:ea typeface="+mn-ea"/>
                <a:cs typeface="+mn-cs"/>
              </a:rPr>
            </a:br>
            <a:r>
              <a:rPr kumimoji="0" lang="en-GB" sz="1400" b="1" i="0" u="none" strike="noStrike" kern="0" cap="none" spc="0" normalizeH="0" baseline="0" noProof="0" dirty="0">
                <a:ln>
                  <a:noFill/>
                </a:ln>
                <a:solidFill>
                  <a:srgbClr val="003E7E"/>
                </a:solidFill>
                <a:effectLst/>
                <a:uLnTx/>
                <a:uFillTx/>
                <a:latin typeface="Arial"/>
                <a:ea typeface="+mn-ea"/>
                <a:cs typeface="+mn-cs"/>
              </a:rPr>
              <a:t>pressure reduction</a:t>
            </a:r>
            <a:r>
              <a:rPr kumimoji="0" lang="en-GB" sz="1400" b="1" i="0" u="none" strike="noStrike" kern="0" cap="none" spc="0" normalizeH="0" baseline="30000" noProof="0" dirty="0">
                <a:ln>
                  <a:noFill/>
                </a:ln>
                <a:solidFill>
                  <a:srgbClr val="003E7E"/>
                </a:solidFill>
                <a:effectLst/>
                <a:uLnTx/>
                <a:uFillTx/>
                <a:latin typeface="Arial"/>
                <a:ea typeface="+mn-ea"/>
                <a:cs typeface="+mn-cs"/>
              </a:rPr>
              <a:t>”1</a:t>
            </a:r>
          </a:p>
        </p:txBody>
      </p:sp>
      <p:sp>
        <p:nvSpPr>
          <p:cNvPr id="7" name="Rectangle: Folded Corner 13">
            <a:extLst>
              <a:ext uri="{FF2B5EF4-FFF2-40B4-BE49-F238E27FC236}">
                <a16:creationId xmlns:a16="http://schemas.microsoft.com/office/drawing/2014/main" id="{4CE5D974-6F7C-4B01-99F6-19D6D500BC26}"/>
              </a:ext>
            </a:extLst>
          </p:cNvPr>
          <p:cNvSpPr/>
          <p:nvPr/>
        </p:nvSpPr>
        <p:spPr>
          <a:xfrm>
            <a:off x="3447716" y="3916190"/>
            <a:ext cx="1906181" cy="1075522"/>
          </a:xfrm>
          <a:prstGeom prst="foldedCorner">
            <a:avLst>
              <a:gd name="adj" fmla="val 0"/>
            </a:avLst>
          </a:prstGeom>
          <a:solidFill>
            <a:srgbClr val="FFFFFF">
              <a:lumMod val="95000"/>
            </a:srgbClr>
          </a:solidFill>
        </p:spPr>
        <p:txBody>
          <a:bodyPr wrap="square" anchor="ctr">
            <a:noAutofit/>
          </a:bodyPr>
          <a:lstStyle/>
          <a:p>
            <a:pPr marL="0" marR="0" lvl="0" indent="0" algn="ctr" defTabSz="457189" rtl="0" eaLnBrk="0" fontAlgn="base" latinLnBrk="0" hangingPunct="0">
              <a:lnSpc>
                <a:spcPct val="112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3E7E"/>
                </a:solidFill>
                <a:effectLst/>
                <a:uLnTx/>
                <a:uFillTx/>
                <a:latin typeface="Arial"/>
                <a:ea typeface="+mn-ea"/>
                <a:cs typeface="+mn-cs"/>
              </a:rPr>
              <a:t>“In patients with long-standing suboptimally </a:t>
            </a:r>
            <a:r>
              <a:rPr kumimoji="0" lang="en-GB" sz="1400" b="1" i="0" u="none" strike="noStrike" kern="0" cap="none" spc="0" normalizeH="0" baseline="0" noProof="0" dirty="0">
                <a:ln>
                  <a:noFill/>
                </a:ln>
                <a:solidFill>
                  <a:srgbClr val="FF0000"/>
                </a:solidFill>
                <a:effectLst/>
                <a:uLnTx/>
                <a:uFillTx/>
                <a:latin typeface="Arial"/>
                <a:ea typeface="+mn-ea"/>
                <a:cs typeface="+mn-cs"/>
              </a:rPr>
              <a:t>controlled T2D and established CVD</a:t>
            </a:r>
            <a:r>
              <a:rPr kumimoji="0" lang="en-GB" sz="1400" b="1" i="0" u="none" strike="noStrike" kern="0" cap="none" spc="0" normalizeH="0" baseline="0" noProof="0" dirty="0">
                <a:ln>
                  <a:noFill/>
                </a:ln>
                <a:solidFill>
                  <a:srgbClr val="003E7E"/>
                </a:solidFill>
                <a:effectLst/>
                <a:uLnTx/>
                <a:uFillTx/>
                <a:latin typeface="Arial"/>
                <a:ea typeface="+mn-ea"/>
                <a:cs typeface="+mn-cs"/>
              </a:rPr>
              <a:t>, empagliflozin (…) should be considered as it has been shown to </a:t>
            </a:r>
            <a:r>
              <a:rPr kumimoji="0" lang="en-GB" sz="1400" b="1" i="0" u="none" strike="noStrike" kern="0" cap="none" spc="0" normalizeH="0" baseline="0" noProof="0" dirty="0">
                <a:ln>
                  <a:noFill/>
                </a:ln>
                <a:solidFill>
                  <a:srgbClr val="FF0000"/>
                </a:solidFill>
                <a:effectLst/>
                <a:uLnTx/>
                <a:uFillTx/>
                <a:latin typeface="Arial"/>
                <a:ea typeface="+mn-ea"/>
                <a:cs typeface="+mn-cs"/>
              </a:rPr>
              <a:t>reduce CV and </a:t>
            </a:r>
            <a:br>
              <a:rPr kumimoji="0" lang="en-GB" sz="1400" b="1" i="0" u="none" strike="noStrike" kern="0" cap="none" spc="0" normalizeH="0" baseline="0" noProof="0" dirty="0">
                <a:ln>
                  <a:noFill/>
                </a:ln>
                <a:solidFill>
                  <a:srgbClr val="FF0000"/>
                </a:solidFill>
                <a:effectLst/>
                <a:uLnTx/>
                <a:uFillTx/>
                <a:latin typeface="Arial"/>
                <a:ea typeface="+mn-ea"/>
                <a:cs typeface="+mn-cs"/>
              </a:rPr>
            </a:br>
            <a:r>
              <a:rPr kumimoji="0" lang="en-GB" sz="1400" b="1" i="0" u="none" strike="noStrike" kern="0" cap="none" spc="0" normalizeH="0" baseline="0" noProof="0" dirty="0">
                <a:ln>
                  <a:noFill/>
                </a:ln>
                <a:solidFill>
                  <a:srgbClr val="FF0000"/>
                </a:solidFill>
                <a:effectLst/>
                <a:uLnTx/>
                <a:uFillTx/>
                <a:latin typeface="Arial"/>
                <a:ea typeface="+mn-ea"/>
                <a:cs typeface="+mn-cs"/>
              </a:rPr>
              <a:t>all-cause mortality </a:t>
            </a:r>
            <a:r>
              <a:rPr kumimoji="0" lang="en-GB" sz="1400" b="1" i="0" u="none" strike="noStrike" kern="0" cap="none" spc="0" normalizeH="0" baseline="0" noProof="0" dirty="0">
                <a:ln>
                  <a:noFill/>
                </a:ln>
                <a:solidFill>
                  <a:srgbClr val="003E7E"/>
                </a:solidFill>
                <a:effectLst/>
                <a:uLnTx/>
                <a:uFillTx/>
                <a:latin typeface="Arial"/>
                <a:ea typeface="+mn-ea"/>
                <a:cs typeface="+mn-cs"/>
              </a:rPr>
              <a:t>when added to standard care. </a:t>
            </a:r>
            <a:r>
              <a:rPr kumimoji="0" lang="de-DE" sz="1400" b="1" i="0" u="none" strike="noStrike" kern="0" cap="none" spc="0" normalizeH="0" baseline="0" noProof="0" dirty="0">
                <a:ln>
                  <a:noFill/>
                </a:ln>
                <a:solidFill>
                  <a:srgbClr val="003E7E"/>
                </a:solidFill>
                <a:effectLst/>
                <a:uLnTx/>
                <a:uFillTx/>
                <a:latin typeface="Arial"/>
                <a:ea typeface="+mn-ea"/>
                <a:cs typeface="+mn-cs"/>
              </a:rPr>
              <a:t>Level B</a:t>
            </a:r>
            <a:r>
              <a:rPr kumimoji="0" lang="en-GB" sz="1400" b="1" i="0" u="none" strike="noStrike" kern="0" cap="none" spc="0" normalizeH="0" baseline="0" noProof="0" dirty="0">
                <a:ln>
                  <a:noFill/>
                </a:ln>
                <a:solidFill>
                  <a:srgbClr val="003E7E"/>
                </a:solidFill>
                <a:effectLst/>
                <a:uLnTx/>
                <a:uFillTx/>
                <a:latin typeface="Arial"/>
                <a:ea typeface="+mn-ea"/>
                <a:cs typeface="+mn-cs"/>
              </a:rPr>
              <a:t>”*</a:t>
            </a:r>
            <a:r>
              <a:rPr kumimoji="0" lang="en-GB" sz="1400" b="0" i="0" u="none" strike="noStrike" kern="0" cap="none" spc="0" normalizeH="0" baseline="30000" noProof="0" dirty="0">
                <a:ln>
                  <a:noFill/>
                </a:ln>
                <a:solidFill>
                  <a:srgbClr val="003E7E"/>
                </a:solidFill>
                <a:effectLst/>
                <a:uLnTx/>
                <a:uFillTx/>
                <a:latin typeface="Arial"/>
                <a:ea typeface="+mn-ea"/>
                <a:cs typeface="+mn-cs"/>
              </a:rPr>
              <a:t>2</a:t>
            </a:r>
            <a:endParaRPr kumimoji="0" lang="en-GB" sz="1400" b="0" i="0" u="none" strike="noStrike" kern="0" cap="none" spc="0" normalizeH="0" baseline="30000" noProof="0" dirty="0">
              <a:ln>
                <a:noFill/>
              </a:ln>
              <a:solidFill>
                <a:srgbClr val="003E7E"/>
              </a:solidFill>
              <a:effectLst/>
              <a:uLnTx/>
              <a:uFillTx/>
              <a:latin typeface="Calibri" panose="020F0502020204030204" pitchFamily="34" charset="0"/>
              <a:ea typeface="+mn-ea"/>
              <a:cs typeface="+mn-cs"/>
            </a:endParaRPr>
          </a:p>
        </p:txBody>
      </p:sp>
      <p:sp>
        <p:nvSpPr>
          <p:cNvPr id="8" name="Rectangle: Folded Corner 18">
            <a:extLst>
              <a:ext uri="{FF2B5EF4-FFF2-40B4-BE49-F238E27FC236}">
                <a16:creationId xmlns:a16="http://schemas.microsoft.com/office/drawing/2014/main" id="{44894621-51AA-4430-B680-F631FDA51B0A}"/>
              </a:ext>
            </a:extLst>
          </p:cNvPr>
          <p:cNvSpPr/>
          <p:nvPr/>
        </p:nvSpPr>
        <p:spPr>
          <a:xfrm>
            <a:off x="5697649" y="3916190"/>
            <a:ext cx="1906181" cy="1075522"/>
          </a:xfrm>
          <a:prstGeom prst="foldedCorner">
            <a:avLst>
              <a:gd name="adj" fmla="val 0"/>
            </a:avLst>
          </a:prstGeom>
          <a:solidFill>
            <a:srgbClr val="FFFFFF">
              <a:lumMod val="95000"/>
            </a:srgbClr>
          </a:solidFill>
        </p:spPr>
        <p:txBody>
          <a:bodyPr anchor="ctr">
            <a:noAutofit/>
          </a:bodyPr>
          <a:lstStyle/>
          <a:p>
            <a:pPr marL="0" marR="0" lvl="0" indent="0" algn="ctr" defTabSz="457189" rtl="0" eaLnBrk="0" fontAlgn="base" latinLnBrk="0" hangingPunct="0">
              <a:lnSpc>
                <a:spcPct val="112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3E7E"/>
                </a:solidFill>
                <a:effectLst/>
                <a:uLnTx/>
                <a:uFillTx/>
                <a:latin typeface="Arial"/>
                <a:ea typeface="+mn-ea"/>
                <a:cs typeface="+mn-cs"/>
              </a:rPr>
              <a:t>“In patients with </a:t>
            </a:r>
            <a:r>
              <a:rPr kumimoji="0" lang="en-US" sz="1400" b="1" i="0" u="none" strike="noStrike" kern="0" cap="none" spc="0" normalizeH="0" baseline="0" noProof="0" dirty="0">
                <a:ln>
                  <a:noFill/>
                </a:ln>
                <a:solidFill>
                  <a:srgbClr val="FF0000"/>
                </a:solidFill>
                <a:effectLst/>
                <a:uLnTx/>
                <a:uFillTx/>
                <a:latin typeface="Arial"/>
                <a:ea typeface="+mn-ea"/>
                <a:cs typeface="+mn-cs"/>
              </a:rPr>
              <a:t>T2D and established CVD, </a:t>
            </a:r>
            <a:r>
              <a:rPr kumimoji="0" lang="en-US" sz="1400" b="1" i="0" u="none" strike="noStrike" kern="0" cap="none" spc="0" normalizeH="0" baseline="0" noProof="0" dirty="0">
                <a:ln>
                  <a:noFill/>
                </a:ln>
                <a:solidFill>
                  <a:srgbClr val="003E7E"/>
                </a:solidFill>
                <a:effectLst/>
                <a:uLnTx/>
                <a:uFillTx/>
                <a:latin typeface="Arial"/>
                <a:ea typeface="+mn-ea"/>
                <a:cs typeface="+mn-cs"/>
              </a:rPr>
              <a:t>antihyperglycemic therapy should begin with lifestyle management and metformin and subsequently incorporate an agent proven to </a:t>
            </a:r>
            <a:r>
              <a:rPr kumimoji="0" lang="en-US" sz="1400" b="1" i="0" u="none" strike="noStrike" kern="0" cap="none" spc="0" normalizeH="0" baseline="0" noProof="0" dirty="0">
                <a:ln>
                  <a:noFill/>
                </a:ln>
                <a:solidFill>
                  <a:srgbClr val="FF0000"/>
                </a:solidFill>
                <a:effectLst/>
                <a:uLnTx/>
                <a:uFillTx/>
                <a:latin typeface="Arial"/>
                <a:ea typeface="+mn-ea"/>
                <a:cs typeface="+mn-cs"/>
              </a:rPr>
              <a:t>reduce major adverse CV events and CV mortality </a:t>
            </a:r>
            <a:endParaRPr kumimoji="0" lang="en-GB" sz="1400" b="1" i="0" u="none" strike="noStrike" kern="0" cap="none" spc="0" normalizeH="0" baseline="30000" noProof="0" dirty="0">
              <a:ln>
                <a:noFill/>
              </a:ln>
              <a:solidFill>
                <a:srgbClr val="FF0000"/>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2D886478-AAAA-294E-AB3F-9EDE089B9AF8}"/>
              </a:ext>
            </a:extLst>
          </p:cNvPr>
          <p:cNvSpPr txBox="1"/>
          <p:nvPr/>
        </p:nvSpPr>
        <p:spPr>
          <a:xfrm>
            <a:off x="981876" y="1045123"/>
            <a:ext cx="2221973" cy="400110"/>
          </a:xfrm>
          <a:prstGeom prst="rect">
            <a:avLst/>
          </a:prstGeom>
          <a:noFill/>
        </p:spPr>
        <p:txBody>
          <a:bodyPr wrap="square" rtlCol="0">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5A5A5A"/>
                </a:solidFill>
                <a:effectLst/>
                <a:uLnTx/>
                <a:uFillTx/>
                <a:latin typeface="Arial"/>
                <a:ea typeface="+mn-ea"/>
                <a:cs typeface="+mn-cs"/>
              </a:rPr>
              <a:t>Jan 2016</a:t>
            </a:r>
            <a:endParaRPr kumimoji="0" lang="en-US" sz="2000" b="1" i="0" u="none" strike="noStrike" kern="1200" cap="none" spc="0" normalizeH="0" baseline="0" noProof="0" dirty="0">
              <a:ln>
                <a:noFill/>
              </a:ln>
              <a:solidFill>
                <a:srgbClr val="5A5A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AA2E9CD9-02B0-E048-B1F7-5C182FA44271}"/>
              </a:ext>
            </a:extLst>
          </p:cNvPr>
          <p:cNvSpPr txBox="1"/>
          <p:nvPr/>
        </p:nvSpPr>
        <p:spPr>
          <a:xfrm>
            <a:off x="3060479" y="1042566"/>
            <a:ext cx="2221973" cy="400110"/>
          </a:xfrm>
          <a:prstGeom prst="rect">
            <a:avLst/>
          </a:prstGeom>
          <a:noFill/>
        </p:spPr>
        <p:txBody>
          <a:bodyPr wrap="square" rtlCol="0">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A5A5A"/>
                </a:solidFill>
                <a:effectLst/>
                <a:uLnTx/>
                <a:uFillTx/>
                <a:latin typeface="Arial"/>
                <a:ea typeface="+mn-ea"/>
                <a:cs typeface="+mn-cs"/>
              </a:rPr>
              <a:t>Jan 2017</a:t>
            </a:r>
          </a:p>
        </p:txBody>
      </p:sp>
      <p:sp>
        <p:nvSpPr>
          <p:cNvPr id="12" name="TextBox 11">
            <a:extLst>
              <a:ext uri="{FF2B5EF4-FFF2-40B4-BE49-F238E27FC236}">
                <a16:creationId xmlns:a16="http://schemas.microsoft.com/office/drawing/2014/main" id="{365790EE-3316-A648-AF3B-867BDA9F1E5A}"/>
              </a:ext>
            </a:extLst>
          </p:cNvPr>
          <p:cNvSpPr txBox="1"/>
          <p:nvPr/>
        </p:nvSpPr>
        <p:spPr>
          <a:xfrm>
            <a:off x="5384226" y="1042565"/>
            <a:ext cx="2221973" cy="400110"/>
          </a:xfrm>
          <a:prstGeom prst="rect">
            <a:avLst/>
          </a:prstGeom>
          <a:noFill/>
        </p:spPr>
        <p:txBody>
          <a:bodyPr wrap="square" rtlCol="0">
            <a:spAutoFit/>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5A5A5A"/>
                </a:solidFill>
                <a:effectLst/>
                <a:uLnTx/>
                <a:uFillTx/>
                <a:latin typeface="Arial"/>
                <a:ea typeface="+mn-ea"/>
                <a:cs typeface="+mn-cs"/>
              </a:rPr>
              <a:t>Jan 2018</a:t>
            </a:r>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521" y="1554642"/>
            <a:ext cx="750677" cy="103000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a:extLst>
              <a:ext uri="{FF2B5EF4-FFF2-40B4-BE49-F238E27FC236}">
                <a16:creationId xmlns:a16="http://schemas.microsoft.com/office/drawing/2014/main" id="{4C641500-B748-4D19-8903-50C9B1D3E885}"/>
              </a:ext>
            </a:extLst>
          </p:cNvPr>
          <p:cNvPicPr>
            <a:picLocks/>
          </p:cNvPicPr>
          <p:nvPr/>
        </p:nvPicPr>
        <p:blipFill rotWithShape="1">
          <a:blip r:embed="rId3"/>
          <a:srcRect l="66659" t="11173" r="15745" b="5200"/>
          <a:stretch/>
        </p:blipFill>
        <p:spPr>
          <a:xfrm>
            <a:off x="3875252" y="1589570"/>
            <a:ext cx="742407" cy="1017596"/>
          </a:xfrm>
          <a:prstGeom prst="rect">
            <a:avLst/>
          </a:prstGeom>
          <a:effectLst>
            <a:outerShdw blurRad="50800" dist="38100" dir="2700000" algn="tl" rotWithShape="0">
              <a:prstClr val="black">
                <a:alpha val="40000"/>
              </a:prstClr>
            </a:outerShdw>
          </a:effectLst>
        </p:spPr>
      </p:pic>
      <p:cxnSp>
        <p:nvCxnSpPr>
          <p:cNvPr id="17" name="Straight Connector 16">
            <a:extLst>
              <a:ext uri="{FF2B5EF4-FFF2-40B4-BE49-F238E27FC236}">
                <a16:creationId xmlns:a16="http://schemas.microsoft.com/office/drawing/2014/main" id="{99DD9728-3BC0-4E25-8470-BF2BF7191C4A}"/>
              </a:ext>
            </a:extLst>
          </p:cNvPr>
          <p:cNvCxnSpPr/>
          <p:nvPr/>
        </p:nvCxnSpPr>
        <p:spPr>
          <a:xfrm>
            <a:off x="1106091" y="2204865"/>
            <a:ext cx="0" cy="3024007"/>
          </a:xfrm>
          <a:prstGeom prst="line">
            <a:avLst/>
          </a:prstGeom>
          <a:noFill/>
          <a:ln w="12700" cap="flat" cmpd="sng" algn="ctr">
            <a:solidFill>
              <a:srgbClr val="FFFFFF">
                <a:lumMod val="50000"/>
              </a:srgbClr>
            </a:solidFill>
            <a:prstDash val="sysDot"/>
          </a:ln>
          <a:effectLst/>
        </p:spPr>
      </p:cxnSp>
      <p:cxnSp>
        <p:nvCxnSpPr>
          <p:cNvPr id="18" name="Straight Connector 17">
            <a:extLst>
              <a:ext uri="{FF2B5EF4-FFF2-40B4-BE49-F238E27FC236}">
                <a16:creationId xmlns:a16="http://schemas.microsoft.com/office/drawing/2014/main" id="{0CDD47B0-96C2-473F-A448-9F0981393BDC}"/>
              </a:ext>
            </a:extLst>
          </p:cNvPr>
          <p:cNvCxnSpPr/>
          <p:nvPr/>
        </p:nvCxnSpPr>
        <p:spPr>
          <a:xfrm>
            <a:off x="3298070" y="2276872"/>
            <a:ext cx="0" cy="2952000"/>
          </a:xfrm>
          <a:prstGeom prst="line">
            <a:avLst/>
          </a:prstGeom>
          <a:noFill/>
          <a:ln w="12700" cap="flat" cmpd="sng" algn="ctr">
            <a:solidFill>
              <a:srgbClr val="FFFFFF">
                <a:lumMod val="50000"/>
              </a:srgbClr>
            </a:solidFill>
            <a:prstDash val="sysDot"/>
          </a:ln>
          <a:effectLst/>
        </p:spPr>
      </p:cxnSp>
      <p:cxnSp>
        <p:nvCxnSpPr>
          <p:cNvPr id="19" name="Straight Connector 18">
            <a:extLst>
              <a:ext uri="{FF2B5EF4-FFF2-40B4-BE49-F238E27FC236}">
                <a16:creationId xmlns:a16="http://schemas.microsoft.com/office/drawing/2014/main" id="{F61C2976-73BD-4EA4-8735-B30E937E3016}"/>
              </a:ext>
            </a:extLst>
          </p:cNvPr>
          <p:cNvCxnSpPr/>
          <p:nvPr/>
        </p:nvCxnSpPr>
        <p:spPr>
          <a:xfrm>
            <a:off x="5490050" y="2276872"/>
            <a:ext cx="0" cy="2952000"/>
          </a:xfrm>
          <a:prstGeom prst="line">
            <a:avLst/>
          </a:prstGeom>
          <a:noFill/>
          <a:ln w="12700" cap="flat" cmpd="sng" algn="ctr">
            <a:solidFill>
              <a:srgbClr val="FFFFFF">
                <a:lumMod val="50000"/>
              </a:srgbClr>
            </a:solidFill>
            <a:prstDash val="sysDot"/>
          </a:ln>
          <a:effectLst/>
        </p:spPr>
      </p:cxnSp>
      <p:pic>
        <p:nvPicPr>
          <p:cNvPr id="20" name="Picture 19">
            <a:extLst>
              <a:ext uri="{FF2B5EF4-FFF2-40B4-BE49-F238E27FC236}">
                <a16:creationId xmlns:a16="http://schemas.microsoft.com/office/drawing/2014/main" id="{4C641500-B748-4D19-8903-50C9B1D3E885}"/>
              </a:ext>
            </a:extLst>
          </p:cNvPr>
          <p:cNvPicPr>
            <a:picLocks/>
          </p:cNvPicPr>
          <p:nvPr/>
        </p:nvPicPr>
        <p:blipFill rotWithShape="1">
          <a:blip r:embed="rId3"/>
          <a:srcRect l="66659" t="11173" r="15745" b="5200"/>
          <a:stretch/>
        </p:blipFill>
        <p:spPr>
          <a:xfrm>
            <a:off x="6124008" y="1554642"/>
            <a:ext cx="742407" cy="1017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69716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750"/>
                                        <p:tgtEl>
                                          <p:spTgt spid="18"/>
                                        </p:tgtEl>
                                      </p:cBhvr>
                                    </p:animEffect>
                                  </p:childTnLst>
                                </p:cTn>
                              </p:par>
                            </p:childTnLst>
                          </p:cTn>
                        </p:par>
                        <p:par>
                          <p:cTn id="23" fill="hold">
                            <p:stCondLst>
                              <p:cond delay="75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75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750"/>
                                        <p:tgtEl>
                                          <p:spTgt spid="19"/>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56" y="193827"/>
            <a:ext cx="7886700" cy="994172"/>
          </a:xfrm>
        </p:spPr>
        <p:txBody>
          <a:bodyPr>
            <a:normAutofit/>
          </a:bodyPr>
          <a:lstStyle/>
          <a:p>
            <a:r>
              <a:rPr lang="en-GB" sz="2400" dirty="0">
                <a:solidFill>
                  <a:srgbClr val="002060"/>
                </a:solidFill>
              </a:rPr>
              <a:t>ADA-EASD Consensus Report – Oct 2018</a:t>
            </a:r>
            <a:r>
              <a:rPr lang="en-GB" sz="2400" dirty="0">
                <a:solidFill>
                  <a:schemeClr val="tx1">
                    <a:lumMod val="50000"/>
                  </a:schemeClr>
                </a:solidFill>
              </a:rPr>
              <a:t/>
            </a:r>
            <a:br>
              <a:rPr lang="en-GB" sz="2400" dirty="0">
                <a:solidFill>
                  <a:schemeClr val="tx1">
                    <a:lumMod val="50000"/>
                  </a:schemeClr>
                </a:solidFill>
              </a:rPr>
            </a:br>
            <a:endParaRPr lang="nl-NL" sz="2325" dirty="0">
              <a:solidFill>
                <a:schemeClr val="tx1">
                  <a:lumMod val="50000"/>
                </a:schemeClr>
              </a:solidFill>
            </a:endParaRPr>
          </a:p>
        </p:txBody>
      </p:sp>
      <p:sp>
        <p:nvSpPr>
          <p:cNvPr id="3" name="TextBox 2">
            <a:extLst>
              <a:ext uri="{FF2B5EF4-FFF2-40B4-BE49-F238E27FC236}">
                <a16:creationId xmlns:a16="http://schemas.microsoft.com/office/drawing/2014/main" id="{56A6EAEE-52B9-4190-99D1-C19F6C2B83E6}"/>
              </a:ext>
            </a:extLst>
          </p:cNvPr>
          <p:cNvSpPr txBox="1"/>
          <p:nvPr/>
        </p:nvSpPr>
        <p:spPr>
          <a:xfrm>
            <a:off x="563052" y="1696196"/>
            <a:ext cx="3337069" cy="3102140"/>
          </a:xfrm>
          <a:prstGeom prst="rect">
            <a:avLst/>
          </a:prstGeom>
          <a:solidFill>
            <a:srgbClr val="FFFFFF"/>
          </a:solidFill>
          <a:ln w="9525" cap="flat" cmpd="sng" algn="ctr">
            <a:solidFill>
              <a:srgbClr val="5A5A5A"/>
            </a:solidFill>
            <a:prstDash val="solid"/>
          </a:ln>
          <a:effectLst>
            <a:outerShdw blurRad="50800" dist="38100" dir="2700000" algn="tl" rotWithShape="0">
              <a:prstClr val="black">
                <a:alpha val="40000"/>
              </a:prstClr>
            </a:outerShdw>
          </a:effectLst>
        </p:spPr>
        <p:txBody>
          <a:bodyPr rtlCol="0" anchor="ctr"/>
          <a:lstStyle>
            <a:defPPr>
              <a:defRPr lang="en-US"/>
            </a:defPPr>
            <a:lvl1pPr marL="65485">
              <a:spcAft>
                <a:spcPts val="600"/>
              </a:spcAft>
              <a:defRPr sz="12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5483" marR="0" lvl="0" indent="0" algn="l" defTabSz="457189" rtl="0" eaLnBrk="0" fontAlgn="base" latinLnBrk="0" hangingPunct="0">
              <a:lnSpc>
                <a:spcPct val="100000"/>
              </a:lnSpc>
              <a:spcBef>
                <a:spcPct val="0"/>
              </a:spcBef>
              <a:spcAft>
                <a:spcPts val="600"/>
              </a:spcAft>
              <a:buClrTx/>
              <a:buSzTx/>
              <a:buFontTx/>
              <a:buNone/>
              <a:tabLst/>
              <a:defRPr/>
            </a:pPr>
            <a:r>
              <a:rPr kumimoji="0" lang="en-GB" sz="1200" b="1" i="0" u="none" strike="noStrike" kern="0" cap="none" spc="0" normalizeH="0" baseline="0" noProof="0" dirty="0">
                <a:ln>
                  <a:noFill/>
                </a:ln>
                <a:solidFill>
                  <a:srgbClr val="F0414B"/>
                </a:solidFill>
                <a:effectLst/>
                <a:uLnTx/>
                <a:uFillTx/>
                <a:latin typeface="Arial"/>
                <a:ea typeface="+mn-ea"/>
                <a:cs typeface="+mn-cs"/>
              </a:rPr>
              <a:t>IMPLICATIONS OF NEW EVIDENCE </a:t>
            </a:r>
            <a:br>
              <a:rPr kumimoji="0" lang="en-GB" sz="1200" b="1" i="0" u="none" strike="noStrike" kern="0" cap="none" spc="0" normalizeH="0" baseline="0" noProof="0" dirty="0">
                <a:ln>
                  <a:noFill/>
                </a:ln>
                <a:solidFill>
                  <a:srgbClr val="F0414B"/>
                </a:solidFill>
                <a:effectLst/>
                <a:uLnTx/>
                <a:uFillTx/>
                <a:latin typeface="Arial"/>
                <a:ea typeface="+mn-ea"/>
                <a:cs typeface="+mn-cs"/>
              </a:rPr>
            </a:br>
            <a:r>
              <a:rPr kumimoji="0" lang="en-GB" sz="1200" b="1" i="0" u="none" strike="noStrike" kern="0" cap="none" spc="0" normalizeH="0" baseline="0" noProof="0" dirty="0">
                <a:ln>
                  <a:noFill/>
                </a:ln>
                <a:solidFill>
                  <a:srgbClr val="F0414B"/>
                </a:solidFill>
                <a:effectLst/>
                <a:uLnTx/>
                <a:uFillTx/>
                <a:latin typeface="Arial"/>
                <a:ea typeface="+mn-ea"/>
                <a:cs typeface="+mn-cs"/>
              </a:rPr>
              <a:t>FROM CVOTs </a:t>
            </a:r>
            <a:br>
              <a:rPr kumimoji="0" lang="en-GB" sz="1200" b="1" i="0" u="none" strike="noStrike" kern="0" cap="none" spc="0" normalizeH="0" baseline="0" noProof="0" dirty="0">
                <a:ln>
                  <a:noFill/>
                </a:ln>
                <a:solidFill>
                  <a:srgbClr val="F0414B"/>
                </a:solidFill>
                <a:effectLst/>
                <a:uLnTx/>
                <a:uFillTx/>
                <a:latin typeface="Arial"/>
                <a:ea typeface="+mn-ea"/>
                <a:cs typeface="+mn-cs"/>
              </a:rPr>
            </a:br>
            <a:r>
              <a:rPr kumimoji="0" lang="en-GB" sz="1200" b="1" i="0" u="none" strike="noStrike" kern="0" cap="none" spc="0" normalizeH="0" baseline="0" noProof="0" dirty="0">
                <a:ln>
                  <a:noFill/>
                </a:ln>
                <a:solidFill>
                  <a:srgbClr val="003E7E"/>
                </a:solidFill>
                <a:effectLst/>
                <a:uLnTx/>
                <a:uFillTx/>
                <a:latin typeface="Arial"/>
                <a:ea typeface="+mn-ea"/>
                <a:cs typeface="+mn-cs"/>
              </a:rPr>
              <a:t>Recommendations (p6/7)</a:t>
            </a:r>
          </a:p>
          <a:p>
            <a:pPr marL="0" marR="0" lvl="0" indent="0" algn="l" defTabSz="457189" rtl="0" eaLnBrk="0" fontAlgn="base" latinLnBrk="0" hangingPunct="0">
              <a:lnSpc>
                <a:spcPct val="100000"/>
              </a:lnSpc>
              <a:spcBef>
                <a:spcPct val="0"/>
              </a:spcBef>
              <a:spcAft>
                <a:spcPts val="0"/>
              </a:spcAft>
              <a:buClrTx/>
              <a:buSzTx/>
              <a:buFontTx/>
              <a:buNone/>
              <a:tabLst/>
              <a:defRPr/>
            </a:pPr>
            <a:endParaRPr kumimoji="0" lang="en-GB" sz="1200" b="1" i="0" u="none" strike="noStrike" kern="0" cap="none" spc="0" normalizeH="0" baseline="0" noProof="0" dirty="0">
              <a:ln>
                <a:noFill/>
              </a:ln>
              <a:solidFill>
                <a:srgbClr val="003E7E"/>
              </a:solidFill>
              <a:effectLst/>
              <a:uLnTx/>
              <a:uFillTx/>
              <a:latin typeface="Arial"/>
              <a:ea typeface="+mn-ea"/>
              <a:cs typeface="+mn-cs"/>
            </a:endParaRPr>
          </a:p>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“The major change from prior consensus reports is based on new evidence that specific SGLT2 inhibitors or GLP-1 RAs improve CV outcomes, as well as secondary outcomes such as HF and progression of renal disease, in patients with eCVD or CKD. Therefore, an important early step in this new approach is to consider the presence or absence of ASCVD, HF and CKD.”</a:t>
            </a:r>
          </a:p>
        </p:txBody>
      </p:sp>
      <p:pic>
        <p:nvPicPr>
          <p:cNvPr id="4" name="Picture 3">
            <a:extLst>
              <a:ext uri="{FF2B5EF4-FFF2-40B4-BE49-F238E27FC236}">
                <a16:creationId xmlns:a16="http://schemas.microsoft.com/office/drawing/2014/main" id="{BFEA948A-6ECE-4130-B09A-15B4F6FCBB82}"/>
              </a:ext>
            </a:extLst>
          </p:cNvPr>
          <p:cNvPicPr>
            <a:picLocks noChangeAspect="1"/>
          </p:cNvPicPr>
          <p:nvPr/>
        </p:nvPicPr>
        <p:blipFill rotWithShape="1">
          <a:blip r:embed="rId2"/>
          <a:srcRect l="4071" r="2294" b="6684"/>
          <a:stretch/>
        </p:blipFill>
        <p:spPr>
          <a:xfrm>
            <a:off x="4039906" y="1696196"/>
            <a:ext cx="4969246" cy="3102140"/>
          </a:xfrm>
          <a:prstGeom prst="rect">
            <a:avLst/>
          </a:prstGeom>
        </p:spPr>
      </p:pic>
      <p:sp>
        <p:nvSpPr>
          <p:cNvPr id="5" name="Footer Placeholder 2">
            <a:extLst>
              <a:ext uri="{FF2B5EF4-FFF2-40B4-BE49-F238E27FC236}">
                <a16:creationId xmlns:a16="http://schemas.microsoft.com/office/drawing/2014/main" id="{A23196FE-CB90-4E02-AA54-8D840850C883}"/>
              </a:ext>
            </a:extLst>
          </p:cNvPr>
          <p:cNvSpPr txBox="1">
            <a:spLocks/>
          </p:cNvSpPr>
          <p:nvPr/>
        </p:nvSpPr>
        <p:spPr>
          <a:xfrm>
            <a:off x="563052" y="6167219"/>
            <a:ext cx="7088400" cy="363600"/>
          </a:xfrm>
          <a:prstGeom prst="rect">
            <a:avLst/>
          </a:prstGeom>
        </p:spPr>
        <p:txBody>
          <a:bodyPr vert="horz" lIns="0" tIns="0" rIns="0" bIns="0" rtlCol="0" anchor="b" anchorCtr="0"/>
          <a:lstStyle>
            <a:defPPr>
              <a:defRPr lang="nl-NL"/>
            </a:defPPr>
            <a:lvl1pPr algn="l" rtl="0" fontAlgn="base">
              <a:spcBef>
                <a:spcPct val="0"/>
              </a:spcBef>
              <a:spcAft>
                <a:spcPct val="0"/>
              </a:spcAft>
              <a:defRPr sz="80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457189"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3E7E"/>
                </a:solidFill>
                <a:effectLst/>
                <a:uLnTx/>
                <a:uFillTx/>
                <a:latin typeface="Arial"/>
                <a:ea typeface="+mn-ea"/>
                <a:cs typeface="Arial" charset="0"/>
              </a:rPr>
              <a:t>Davies MJ </a:t>
            </a:r>
            <a:r>
              <a:rPr kumimoji="0" lang="en-GB" sz="900" b="0" i="1" u="none" strike="noStrike" kern="1200" cap="none" spc="0" normalizeH="0" baseline="0" noProof="0" dirty="0">
                <a:ln>
                  <a:noFill/>
                </a:ln>
                <a:solidFill>
                  <a:srgbClr val="003E7E"/>
                </a:solidFill>
                <a:effectLst/>
                <a:uLnTx/>
                <a:uFillTx/>
                <a:latin typeface="Arial"/>
                <a:ea typeface="+mn-ea"/>
                <a:cs typeface="Arial" charset="0"/>
              </a:rPr>
              <a:t>et al. Diabetes Care </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2018;41:2669</a:t>
            </a:r>
          </a:p>
        </p:txBody>
      </p:sp>
    </p:spTree>
    <p:extLst>
      <p:ext uri="{BB962C8B-B14F-4D97-AF65-F5344CB8AC3E}">
        <p14:creationId xmlns:p14="http://schemas.microsoft.com/office/powerpoint/2010/main" val="3782753141"/>
      </p:ext>
    </p:extLst>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EFA6A3C3-278B-4DA1-9E5E-FB3F36E3A9D7}"/>
              </a:ext>
            </a:extLst>
          </p:cNvPr>
          <p:cNvSpPr txBox="1">
            <a:spLocks/>
          </p:cNvSpPr>
          <p:nvPr/>
        </p:nvSpPr>
        <p:spPr>
          <a:xfrm>
            <a:off x="435610" y="6188526"/>
            <a:ext cx="7088400" cy="363600"/>
          </a:xfrm>
          <a:prstGeom prst="rect">
            <a:avLst/>
          </a:prstGeom>
        </p:spPr>
        <p:txBody>
          <a:bodyPr vert="horz" lIns="0" tIns="0" rIns="0" bIns="0" rtlCol="0" anchor="b" anchorCtr="0"/>
          <a:lstStyle>
            <a:defPPr>
              <a:defRPr lang="nl-NL"/>
            </a:defPPr>
            <a:lvl1pPr algn="l" rtl="0" fontAlgn="base">
              <a:spcBef>
                <a:spcPct val="0"/>
              </a:spcBef>
              <a:spcAft>
                <a:spcPct val="0"/>
              </a:spcAft>
              <a:defRPr sz="80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457189"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3E7E"/>
                </a:solidFill>
                <a:effectLst/>
                <a:uLnTx/>
                <a:uFillTx/>
                <a:latin typeface="Arial"/>
                <a:ea typeface="+mn-ea"/>
                <a:cs typeface="Arial" charset="0"/>
              </a:rPr>
              <a:t>Davies MJ </a:t>
            </a:r>
            <a:r>
              <a:rPr kumimoji="0" lang="en-GB" sz="900" b="0" i="1" u="none" strike="noStrike" kern="1200" cap="none" spc="0" normalizeH="0" baseline="0" noProof="0" dirty="0">
                <a:ln>
                  <a:noFill/>
                </a:ln>
                <a:solidFill>
                  <a:srgbClr val="003E7E"/>
                </a:solidFill>
                <a:effectLst/>
                <a:uLnTx/>
                <a:uFillTx/>
                <a:latin typeface="Arial"/>
                <a:ea typeface="+mn-ea"/>
                <a:cs typeface="Arial" charset="0"/>
              </a:rPr>
              <a:t>et al. Diabetes Care </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2018;41:2669</a:t>
            </a:r>
          </a:p>
        </p:txBody>
      </p:sp>
      <p:pic>
        <p:nvPicPr>
          <p:cNvPr id="5" name="Picture 4">
            <a:extLst>
              <a:ext uri="{FF2B5EF4-FFF2-40B4-BE49-F238E27FC236}">
                <a16:creationId xmlns:a16="http://schemas.microsoft.com/office/drawing/2014/main" id="{564B3AF1-E2CB-460B-AD5E-6B6A0F815C47}"/>
              </a:ext>
            </a:extLst>
          </p:cNvPr>
          <p:cNvPicPr>
            <a:picLocks noChangeAspect="1"/>
          </p:cNvPicPr>
          <p:nvPr/>
        </p:nvPicPr>
        <p:blipFill rotWithShape="1">
          <a:blip r:embed="rId2"/>
          <a:srcRect t="9400" r="5701" b="18488"/>
          <a:stretch/>
        </p:blipFill>
        <p:spPr>
          <a:xfrm>
            <a:off x="5868676" y="2057797"/>
            <a:ext cx="2819115" cy="3188872"/>
          </a:xfrm>
          <a:prstGeom prst="rect">
            <a:avLst/>
          </a:prstGeom>
        </p:spPr>
      </p:pic>
      <p:sp>
        <p:nvSpPr>
          <p:cNvPr id="6" name="TextBox 5">
            <a:extLst>
              <a:ext uri="{FF2B5EF4-FFF2-40B4-BE49-F238E27FC236}">
                <a16:creationId xmlns:a16="http://schemas.microsoft.com/office/drawing/2014/main" id="{23C9027F-32B3-4C8E-9088-F848AAF939FB}"/>
              </a:ext>
            </a:extLst>
          </p:cNvPr>
          <p:cNvSpPr txBox="1"/>
          <p:nvPr/>
        </p:nvSpPr>
        <p:spPr>
          <a:xfrm>
            <a:off x="300064" y="2057797"/>
            <a:ext cx="5400600" cy="3539430"/>
          </a:xfrm>
          <a:prstGeom prst="rect">
            <a:avLst/>
          </a:prstGeom>
          <a:solidFill>
            <a:srgbClr val="FFFFFF"/>
          </a:solidFill>
          <a:ln w="9525" cap="flat" cmpd="sng" algn="ctr">
            <a:solidFill>
              <a:srgbClr val="5A5A5A"/>
            </a:solidFill>
            <a:prstDash val="solid"/>
          </a:ln>
          <a:effectLst>
            <a:outerShdw blurRad="50800" dist="38100" dir="2700000" algn="tl" rotWithShape="0">
              <a:prstClr val="black">
                <a:alpha val="40000"/>
              </a:prstClr>
            </a:outerShdw>
          </a:effectLst>
        </p:spPr>
        <p:txBody>
          <a:bodyPr rtlCol="0" anchor="ctr"/>
          <a:lstStyle>
            <a:defPPr>
              <a:defRPr lang="en-US"/>
            </a:defPPr>
            <a:lvl1pPr marL="65485">
              <a:spcAft>
                <a:spcPts val="600"/>
              </a:spcAft>
              <a:defRPr sz="12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F0414B"/>
                </a:solidFill>
                <a:effectLst/>
                <a:uLnTx/>
                <a:uFillTx/>
                <a:latin typeface="Arial"/>
                <a:ea typeface="+mn-ea"/>
                <a:cs typeface="+mn-cs"/>
              </a:rPr>
              <a:t>IMPLICATIONS OF NEW EVIDENCE FROM CVOTs</a:t>
            </a:r>
          </a:p>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F0414B"/>
                </a:solidFill>
                <a:effectLst/>
                <a:uLnTx/>
                <a:uFillTx/>
                <a:latin typeface="Arial"/>
                <a:ea typeface="+mn-ea"/>
                <a:cs typeface="+mn-cs"/>
              </a:rPr>
              <a:t>Recommendations (p8)</a:t>
            </a:r>
          </a:p>
          <a:p>
            <a:pPr marL="0" marR="0" lvl="0" indent="0" algn="l" defTabSz="457189" rtl="0" eaLnBrk="0" fontAlgn="base" latinLnBrk="0" hangingPunct="0">
              <a:lnSpc>
                <a:spcPct val="100000"/>
              </a:lnSpc>
              <a:spcBef>
                <a:spcPct val="0"/>
              </a:spcBef>
              <a:spcAft>
                <a:spcPts val="0"/>
              </a:spcAft>
              <a:buClrTx/>
              <a:buSzTx/>
              <a:buFontTx/>
              <a:buNone/>
              <a:tabLst/>
              <a:defRPr/>
            </a:pPr>
            <a:endParaRPr kumimoji="0" lang="en-GB" sz="1200" b="1" i="0" u="none" strike="noStrike" kern="0" cap="none" spc="0" normalizeH="0" baseline="0" noProof="0" dirty="0">
              <a:ln>
                <a:noFill/>
              </a:ln>
              <a:solidFill>
                <a:srgbClr val="5A5A5A"/>
              </a:solidFill>
              <a:effectLst/>
              <a:uLnTx/>
              <a:uFillTx/>
              <a:latin typeface="Arial"/>
              <a:ea typeface="+mn-ea"/>
              <a:cs typeface="+mn-cs"/>
            </a:endParaRPr>
          </a:p>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5A5A5A"/>
                </a:solidFill>
                <a:effectLst/>
                <a:uLnTx/>
                <a:uFillTx/>
                <a:latin typeface="Arial"/>
                <a:ea typeface="+mn-ea"/>
                <a:cs typeface="+mn-cs"/>
              </a:rPr>
              <a:t>“</a:t>
            </a:r>
            <a:r>
              <a:rPr kumimoji="0" lang="en-GB" sz="1200" b="1" i="0" u="none" strike="noStrike" kern="0" cap="none" spc="0" normalizeH="0" baseline="0" noProof="0" dirty="0">
                <a:ln>
                  <a:noFill/>
                </a:ln>
                <a:solidFill>
                  <a:srgbClr val="003E7E"/>
                </a:solidFill>
                <a:effectLst/>
                <a:uLnTx/>
                <a:uFillTx/>
                <a:latin typeface="Arial"/>
                <a:ea typeface="+mn-ea"/>
                <a:cs typeface="+mn-cs"/>
              </a:rPr>
              <a:t>Use metformin unless contraindicated or not tolerated</a:t>
            </a:r>
          </a:p>
          <a:p>
            <a:pPr marL="0" marR="0" lvl="0" indent="0" algn="l" defTabSz="457189" rtl="0" eaLnBrk="0" fontAlgn="base" latinLnBrk="0" hangingPunct="0">
              <a:lnSpc>
                <a:spcPct val="100000"/>
              </a:lnSpc>
              <a:spcBef>
                <a:spcPct val="0"/>
              </a:spcBef>
              <a:spcAft>
                <a:spcPts val="0"/>
              </a:spcAft>
              <a:buClrTx/>
              <a:buSzTx/>
              <a:buFontTx/>
              <a:buNone/>
              <a:tabLst/>
              <a:defRPr/>
            </a:pPr>
            <a:endParaRPr kumimoji="0" lang="en-GB" sz="1200" b="1" i="0" u="none" strike="noStrike" kern="0" cap="none" spc="0" normalizeH="0" baseline="0" noProof="0" dirty="0">
              <a:ln>
                <a:noFill/>
              </a:ln>
              <a:solidFill>
                <a:srgbClr val="003E7E"/>
              </a:solidFill>
              <a:effectLst/>
              <a:uLnTx/>
              <a:uFillTx/>
              <a:latin typeface="Arial"/>
              <a:ea typeface="+mn-ea"/>
              <a:cs typeface="+mn-cs"/>
            </a:endParaRPr>
          </a:p>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If not at HbA1c target:</a:t>
            </a:r>
          </a:p>
          <a:p>
            <a:pPr marL="285743" marR="0" lvl="0" indent="-285743" algn="l" defTabSz="457189"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Continue metformin unless contraindicated (remember to adjust dose/stop metformin with declining eGFR)</a:t>
            </a:r>
          </a:p>
          <a:p>
            <a:pPr marL="285743" marR="0" lvl="0" indent="-285743" algn="l" defTabSz="457189"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Add SGLT2 inhibitors or GLP-1 RAs with proven CV benefit</a:t>
            </a:r>
          </a:p>
          <a:p>
            <a:pPr marL="0" marR="0" lvl="0" indent="0" algn="l" defTabSz="457189" rtl="0" eaLnBrk="0" fontAlgn="base" latinLnBrk="0" hangingPunct="0">
              <a:lnSpc>
                <a:spcPct val="100000"/>
              </a:lnSpc>
              <a:spcBef>
                <a:spcPct val="0"/>
              </a:spcBef>
              <a:spcAft>
                <a:spcPts val="0"/>
              </a:spcAft>
              <a:buClrTx/>
              <a:buSzTx/>
              <a:buFontTx/>
              <a:buNone/>
              <a:tabLst/>
              <a:defRPr/>
            </a:pPr>
            <a:endParaRPr kumimoji="0" lang="en-GB" sz="1200" b="1" i="0" u="none" strike="noStrike" kern="0" cap="none" spc="0" normalizeH="0" baseline="0" noProof="0" dirty="0">
              <a:ln>
                <a:noFill/>
              </a:ln>
              <a:solidFill>
                <a:srgbClr val="003E7E"/>
              </a:solidFill>
              <a:effectLst/>
              <a:uLnTx/>
              <a:uFillTx/>
              <a:latin typeface="Arial"/>
              <a:ea typeface="+mn-ea"/>
              <a:cs typeface="+mn-cs"/>
            </a:endParaRPr>
          </a:p>
          <a:p>
            <a:pPr marL="0" marR="0" lvl="0" indent="0" algn="l" defTabSz="457189" rtl="0" eaLnBrk="0" fontAlgn="base" latinLnBrk="0" hangingPunct="0">
              <a:lnSpc>
                <a:spcPct val="100000"/>
              </a:lnSpc>
              <a:spcBef>
                <a:spcPct val="0"/>
              </a:spcBef>
              <a:spcAft>
                <a:spcPts val="0"/>
              </a:spcAft>
              <a:buClrTx/>
              <a:buSzTx/>
              <a:buFontTx/>
              <a:buNone/>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If at HbA1c target:</a:t>
            </a:r>
          </a:p>
          <a:p>
            <a:pPr marL="285743" marR="0" lvl="0" indent="-285743" algn="l" defTabSz="457189"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If already on dual therapy, or multiple glucose-lowering therapies and not on an SGLT2 inhibitor or GLP-1 RA, </a:t>
            </a:r>
            <a:r>
              <a:rPr kumimoji="0" lang="en-GB" sz="1200" b="1" i="1" u="none" strike="noStrike" kern="0" cap="none" spc="0" normalizeH="0" baseline="0" noProof="0" dirty="0">
                <a:ln>
                  <a:noFill/>
                </a:ln>
                <a:solidFill>
                  <a:srgbClr val="003E7E"/>
                </a:solidFill>
                <a:effectLst/>
                <a:uLnTx/>
                <a:uFillTx/>
                <a:latin typeface="Arial"/>
                <a:ea typeface="+mn-ea"/>
                <a:cs typeface="+mn-cs"/>
              </a:rPr>
              <a:t>consider switching </a:t>
            </a:r>
            <a:r>
              <a:rPr kumimoji="0" lang="en-GB" sz="1200" b="1" i="0" u="none" strike="noStrike" kern="0" cap="none" spc="0" normalizeH="0" baseline="0" noProof="0" dirty="0">
                <a:ln>
                  <a:noFill/>
                </a:ln>
                <a:solidFill>
                  <a:srgbClr val="003E7E"/>
                </a:solidFill>
                <a:effectLst/>
                <a:uLnTx/>
                <a:uFillTx/>
                <a:latin typeface="Arial"/>
                <a:ea typeface="+mn-ea"/>
                <a:cs typeface="+mn-cs"/>
              </a:rPr>
              <a:t>to one of these agents with proven CV benefit</a:t>
            </a:r>
          </a:p>
          <a:p>
            <a:pPr marL="285743" marR="0" lvl="0" indent="-285743" algn="l" defTabSz="457189"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OR reconsider/lower individualised target and introduce SGLT2 inhibitors or GLP-1 RAs</a:t>
            </a:r>
          </a:p>
          <a:p>
            <a:pPr marL="285743" marR="0" lvl="0" indent="-285743" algn="l" defTabSz="457189"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3E7E"/>
                </a:solidFill>
                <a:effectLst/>
                <a:uLnTx/>
                <a:uFillTx/>
                <a:latin typeface="Arial"/>
                <a:ea typeface="+mn-ea"/>
                <a:cs typeface="+mn-cs"/>
              </a:rPr>
              <a:t>OR reassess HbA1c at 3-month intervals and add SGLT2 inhibitors </a:t>
            </a:r>
            <a:br>
              <a:rPr kumimoji="0" lang="en-GB" sz="1200" b="1" i="0" u="none" strike="noStrike" kern="0" cap="none" spc="0" normalizeH="0" baseline="0" noProof="0" dirty="0">
                <a:ln>
                  <a:noFill/>
                </a:ln>
                <a:solidFill>
                  <a:srgbClr val="003E7E"/>
                </a:solidFill>
                <a:effectLst/>
                <a:uLnTx/>
                <a:uFillTx/>
                <a:latin typeface="Arial"/>
                <a:ea typeface="+mn-ea"/>
                <a:cs typeface="+mn-cs"/>
              </a:rPr>
            </a:br>
            <a:r>
              <a:rPr kumimoji="0" lang="en-GB" sz="1200" b="1" i="0" u="none" strike="noStrike" kern="0" cap="none" spc="0" normalizeH="0" baseline="0" noProof="0" dirty="0">
                <a:ln>
                  <a:noFill/>
                </a:ln>
                <a:solidFill>
                  <a:srgbClr val="003E7E"/>
                </a:solidFill>
                <a:effectLst/>
                <a:uLnTx/>
                <a:uFillTx/>
                <a:latin typeface="Arial"/>
                <a:ea typeface="+mn-ea"/>
                <a:cs typeface="+mn-cs"/>
              </a:rPr>
              <a:t>or GLP-1 RAs if HbA1c goes above target” </a:t>
            </a:r>
          </a:p>
        </p:txBody>
      </p:sp>
      <p:sp>
        <p:nvSpPr>
          <p:cNvPr id="8" name="Title 1">
            <a:extLst>
              <a:ext uri="{FF2B5EF4-FFF2-40B4-BE49-F238E27FC236}">
                <a16:creationId xmlns:a16="http://schemas.microsoft.com/office/drawing/2014/main" id="{A309F177-C027-CE4D-95E2-ED566EC93508}"/>
              </a:ext>
            </a:extLst>
          </p:cNvPr>
          <p:cNvSpPr>
            <a:spLocks noGrp="1"/>
          </p:cNvSpPr>
          <p:nvPr>
            <p:ph type="title"/>
          </p:nvPr>
        </p:nvSpPr>
        <p:spPr>
          <a:xfrm>
            <a:off x="300064" y="155094"/>
            <a:ext cx="7886700" cy="994172"/>
          </a:xfrm>
        </p:spPr>
        <p:txBody>
          <a:bodyPr>
            <a:normAutofit/>
          </a:bodyPr>
          <a:lstStyle/>
          <a:p>
            <a:r>
              <a:rPr lang="en-GB" sz="2400" dirty="0">
                <a:solidFill>
                  <a:schemeClr val="tx1">
                    <a:lumMod val="50000"/>
                  </a:schemeClr>
                </a:solidFill>
              </a:rPr>
              <a:t>ADA-EASD Consensus Report – Oct 2018</a:t>
            </a:r>
            <a:br>
              <a:rPr lang="en-GB" sz="2400" dirty="0">
                <a:solidFill>
                  <a:schemeClr val="tx1">
                    <a:lumMod val="50000"/>
                  </a:schemeClr>
                </a:solidFill>
              </a:rPr>
            </a:br>
            <a:endParaRPr lang="nl-NL" sz="2400" dirty="0">
              <a:solidFill>
                <a:schemeClr val="tx1">
                  <a:lumMod val="50000"/>
                </a:schemeClr>
              </a:solidFill>
            </a:endParaRPr>
          </a:p>
        </p:txBody>
      </p:sp>
    </p:spTree>
    <p:extLst>
      <p:ext uri="{BB962C8B-B14F-4D97-AF65-F5344CB8AC3E}">
        <p14:creationId xmlns:p14="http://schemas.microsoft.com/office/powerpoint/2010/main" val="1352338097"/>
      </p:ext>
    </p:extLst>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EFA6A3C3-278B-4DA1-9E5E-FB3F36E3A9D7}"/>
              </a:ext>
            </a:extLst>
          </p:cNvPr>
          <p:cNvSpPr txBox="1">
            <a:spLocks/>
          </p:cNvSpPr>
          <p:nvPr/>
        </p:nvSpPr>
        <p:spPr>
          <a:xfrm>
            <a:off x="291894" y="6123048"/>
            <a:ext cx="7088400" cy="363600"/>
          </a:xfrm>
          <a:prstGeom prst="rect">
            <a:avLst/>
          </a:prstGeom>
        </p:spPr>
        <p:txBody>
          <a:bodyPr vert="horz" lIns="0" tIns="0" rIns="0" bIns="0" rtlCol="0" anchor="b" anchorCtr="0"/>
          <a:lstStyle>
            <a:defPPr>
              <a:defRPr lang="nl-NL"/>
            </a:defPPr>
            <a:lvl1pPr algn="l" rtl="0" fontAlgn="base">
              <a:spcBef>
                <a:spcPct val="0"/>
              </a:spcBef>
              <a:spcAft>
                <a:spcPct val="0"/>
              </a:spcAft>
              <a:defRPr sz="800" kern="1200">
                <a:solidFill>
                  <a:schemeClr val="tx2">
                    <a:lumMod val="60000"/>
                    <a:lumOff val="40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457189" rtl="0" eaLnBrk="0" fontAlgn="auto" latinLnBrk="0" hangingPunct="0">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3E7E"/>
                </a:solidFill>
                <a:effectLst/>
                <a:uLnTx/>
                <a:uFillTx/>
                <a:latin typeface="Arial"/>
                <a:ea typeface="+mn-ea"/>
                <a:cs typeface="Arial" charset="0"/>
              </a:rPr>
              <a:t>Davies MJ </a:t>
            </a:r>
            <a:r>
              <a:rPr kumimoji="0" lang="en-GB" sz="900" b="0" i="1" u="none" strike="noStrike" kern="1200" cap="none" spc="0" normalizeH="0" baseline="0" noProof="0" dirty="0">
                <a:ln>
                  <a:noFill/>
                </a:ln>
                <a:solidFill>
                  <a:srgbClr val="003E7E"/>
                </a:solidFill>
                <a:effectLst/>
                <a:uLnTx/>
                <a:uFillTx/>
                <a:latin typeface="Arial"/>
                <a:ea typeface="+mn-ea"/>
                <a:cs typeface="Arial" charset="0"/>
              </a:rPr>
              <a:t>et al. Diabetes Care </a:t>
            </a:r>
            <a:r>
              <a:rPr kumimoji="0" lang="en-GB" sz="900" b="0" i="0" u="none" strike="noStrike" kern="1200" cap="none" spc="0" normalizeH="0" baseline="0" noProof="0" dirty="0">
                <a:ln>
                  <a:noFill/>
                </a:ln>
                <a:solidFill>
                  <a:srgbClr val="003E7E"/>
                </a:solidFill>
                <a:effectLst/>
                <a:uLnTx/>
                <a:uFillTx/>
                <a:latin typeface="Arial"/>
                <a:ea typeface="+mn-ea"/>
                <a:cs typeface="Arial" charset="0"/>
              </a:rPr>
              <a:t>2018;41:2669</a:t>
            </a:r>
          </a:p>
        </p:txBody>
      </p:sp>
      <p:pic>
        <p:nvPicPr>
          <p:cNvPr id="5" name="Picture 4">
            <a:extLst>
              <a:ext uri="{FF2B5EF4-FFF2-40B4-BE49-F238E27FC236}">
                <a16:creationId xmlns:a16="http://schemas.microsoft.com/office/drawing/2014/main" id="{564B3AF1-E2CB-460B-AD5E-6B6A0F815C47}"/>
              </a:ext>
            </a:extLst>
          </p:cNvPr>
          <p:cNvPicPr>
            <a:picLocks noChangeAspect="1"/>
          </p:cNvPicPr>
          <p:nvPr/>
        </p:nvPicPr>
        <p:blipFill rotWithShape="1">
          <a:blip r:embed="rId2"/>
          <a:srcRect t="9400" r="5701" b="18488"/>
          <a:stretch/>
        </p:blipFill>
        <p:spPr>
          <a:xfrm>
            <a:off x="5519472" y="2057797"/>
            <a:ext cx="3168319" cy="3583878"/>
          </a:xfrm>
          <a:prstGeom prst="rect">
            <a:avLst/>
          </a:prstGeom>
        </p:spPr>
      </p:pic>
      <p:sp>
        <p:nvSpPr>
          <p:cNvPr id="8" name="Title 1">
            <a:extLst>
              <a:ext uri="{FF2B5EF4-FFF2-40B4-BE49-F238E27FC236}">
                <a16:creationId xmlns:a16="http://schemas.microsoft.com/office/drawing/2014/main" id="{A309F177-C027-CE4D-95E2-ED566EC93508}"/>
              </a:ext>
            </a:extLst>
          </p:cNvPr>
          <p:cNvSpPr>
            <a:spLocks noGrp="1"/>
          </p:cNvSpPr>
          <p:nvPr>
            <p:ph type="title"/>
          </p:nvPr>
        </p:nvSpPr>
        <p:spPr>
          <a:xfrm>
            <a:off x="291894" y="201126"/>
            <a:ext cx="7886700" cy="994172"/>
          </a:xfrm>
        </p:spPr>
        <p:txBody>
          <a:bodyPr>
            <a:normAutofit/>
          </a:bodyPr>
          <a:lstStyle/>
          <a:p>
            <a:r>
              <a:rPr lang="en-GB" sz="2400" dirty="0">
                <a:solidFill>
                  <a:schemeClr val="tx1">
                    <a:lumMod val="50000"/>
                  </a:schemeClr>
                </a:solidFill>
              </a:rPr>
              <a:t>ADA-EASD Consensus Report – Oct 2018</a:t>
            </a:r>
            <a:br>
              <a:rPr lang="en-GB" sz="2400" dirty="0">
                <a:solidFill>
                  <a:schemeClr val="tx1">
                    <a:lumMod val="50000"/>
                  </a:schemeClr>
                </a:solidFill>
              </a:rPr>
            </a:br>
            <a:endParaRPr lang="nl-NL" sz="2400" dirty="0">
              <a:solidFill>
                <a:schemeClr val="tx1">
                  <a:lumMod val="50000"/>
                </a:schemeClr>
              </a:solidFill>
            </a:endParaRPr>
          </a:p>
        </p:txBody>
      </p:sp>
      <p:sp>
        <p:nvSpPr>
          <p:cNvPr id="7" name="TextBox 3">
            <a:extLst>
              <a:ext uri="{FF2B5EF4-FFF2-40B4-BE49-F238E27FC236}">
                <a16:creationId xmlns:a16="http://schemas.microsoft.com/office/drawing/2014/main" id="{766615C7-3FC4-A347-82AB-7DC2C40D3D5F}"/>
              </a:ext>
            </a:extLst>
          </p:cNvPr>
          <p:cNvSpPr txBox="1"/>
          <p:nvPr/>
        </p:nvSpPr>
        <p:spPr>
          <a:xfrm>
            <a:off x="219012" y="2075320"/>
            <a:ext cx="4597000" cy="3566355"/>
          </a:xfrm>
          <a:prstGeom prst="rect">
            <a:avLst/>
          </a:prstGeom>
          <a:solidFill>
            <a:srgbClr val="FFFFFF"/>
          </a:solidFill>
          <a:ln w="9525" cap="flat" cmpd="sng" algn="ctr">
            <a:solidFill>
              <a:srgbClr val="5A5A5A"/>
            </a:solidFill>
            <a:prstDash val="solid"/>
          </a:ln>
          <a:effectLst>
            <a:outerShdw blurRad="50800" dist="38100" dir="2700000" algn="tl" rotWithShape="0">
              <a:prstClr val="black">
                <a:alpha val="40000"/>
              </a:prstClr>
            </a:outerShdw>
          </a:effectLst>
        </p:spPr>
        <p:txBody>
          <a:bodyPr rtlCol="0" anchor="ctr"/>
          <a:lstStyle>
            <a:defPPr>
              <a:defRPr lang="en-US"/>
            </a:defPPr>
            <a:lvl1pPr marL="65485">
              <a:spcAft>
                <a:spcPts val="600"/>
              </a:spcAft>
              <a:defRPr sz="12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5483" marR="0" lvl="0" indent="0" algn="l" defTabSz="457189" rtl="0" eaLnBrk="0" fontAlgn="base" latinLnBrk="0" hangingPunct="0">
              <a:lnSpc>
                <a:spcPct val="100000"/>
              </a:lnSpc>
              <a:spcBef>
                <a:spcPct val="0"/>
              </a:spcBef>
              <a:spcAft>
                <a:spcPts val="600"/>
              </a:spcAft>
              <a:buClrTx/>
              <a:buSzTx/>
              <a:buFontTx/>
              <a:buNone/>
              <a:tabLst/>
              <a:defRPr/>
            </a:pPr>
            <a:r>
              <a:rPr kumimoji="0" lang="en-GB" sz="1200" b="1" i="0" u="none" strike="noStrike" kern="0" cap="none" spc="0" normalizeH="0" baseline="0" noProof="0" dirty="0">
                <a:ln>
                  <a:noFill/>
                </a:ln>
                <a:solidFill>
                  <a:srgbClr val="F0414B"/>
                </a:solidFill>
                <a:effectLst/>
                <a:uLnTx/>
                <a:uFillTx/>
                <a:latin typeface="Arial"/>
                <a:ea typeface="+mn-ea"/>
                <a:cs typeface="+mn-cs"/>
              </a:rPr>
              <a:t>IMPLICATIONS OF NEW EVIDENCE FROM CVOTs</a:t>
            </a:r>
          </a:p>
          <a:p>
            <a:pPr marL="65483" marR="0" lvl="0" indent="0" algn="l" defTabSz="457189" rtl="0" eaLnBrk="0" fontAlgn="base" latinLnBrk="0" hangingPunct="0">
              <a:lnSpc>
                <a:spcPct val="100000"/>
              </a:lnSpc>
              <a:spcBef>
                <a:spcPct val="0"/>
              </a:spcBef>
              <a:spcAft>
                <a:spcPts val="600"/>
              </a:spcAft>
              <a:buClrTx/>
              <a:buSzTx/>
              <a:buFontTx/>
              <a:buNone/>
              <a:tabLst/>
              <a:defRPr/>
            </a:pPr>
            <a:r>
              <a:rPr kumimoji="0" lang="en-GB" sz="1200" b="1" i="0" u="none" strike="noStrike" kern="0" cap="none" spc="0" normalizeH="0" baseline="0" noProof="0" dirty="0">
                <a:ln>
                  <a:noFill/>
                </a:ln>
                <a:solidFill>
                  <a:srgbClr val="F0414B"/>
                </a:solidFill>
                <a:effectLst/>
                <a:uLnTx/>
                <a:uFillTx/>
                <a:latin typeface="Arial"/>
                <a:ea typeface="+mn-ea"/>
                <a:cs typeface="+mn-cs"/>
              </a:rPr>
              <a:t>Recommendation (p7/8)</a:t>
            </a:r>
            <a:endParaRPr kumimoji="0" lang="en-GB" sz="1200" b="1" i="0" u="none" strike="noStrike" kern="0" cap="none" spc="0" normalizeH="0" baseline="0" noProof="0" dirty="0">
              <a:ln>
                <a:noFill/>
              </a:ln>
              <a:solidFill>
                <a:srgbClr val="5A5A5A"/>
              </a:solidFill>
              <a:effectLst/>
              <a:uLnTx/>
              <a:uFillTx/>
              <a:latin typeface="Arial"/>
              <a:ea typeface="+mn-ea"/>
              <a:cs typeface="+mn-cs"/>
            </a:endParaRPr>
          </a:p>
          <a:p>
            <a:pPr marL="65483" marR="0" lvl="0" indent="0" algn="l" defTabSz="457189" rtl="0" eaLnBrk="0" fontAlgn="base" latinLnBrk="0" hangingPunct="0">
              <a:lnSpc>
                <a:spcPct val="100000"/>
              </a:lnSpc>
              <a:spcBef>
                <a:spcPct val="0"/>
              </a:spcBef>
              <a:spcAft>
                <a:spcPts val="600"/>
              </a:spcAft>
              <a:buClrTx/>
              <a:buSzTx/>
              <a:buFontTx/>
              <a:buNone/>
              <a:tabLst/>
              <a:defRPr/>
            </a:pPr>
            <a:endParaRPr kumimoji="0" lang="en-GB" sz="1200" b="0" i="0" u="none" strike="noStrike" kern="0" cap="none" spc="0" normalizeH="0" baseline="0" noProof="0" dirty="0">
              <a:ln>
                <a:noFill/>
              </a:ln>
              <a:solidFill>
                <a:srgbClr val="003E7E"/>
              </a:solidFill>
              <a:effectLst/>
              <a:uLnTx/>
              <a:uFillTx/>
              <a:latin typeface="Arial"/>
              <a:ea typeface="+mn-ea"/>
              <a:cs typeface="+mn-cs"/>
            </a:endParaRPr>
          </a:p>
          <a:p>
            <a:pPr marL="65483" marR="0" lvl="0" indent="0" algn="l" defTabSz="457189" rtl="0" eaLnBrk="0" fontAlgn="base" latinLnBrk="0" hangingPunct="0">
              <a:lnSpc>
                <a:spcPct val="100000"/>
              </a:lnSpc>
              <a:spcBef>
                <a:spcPct val="0"/>
              </a:spcBef>
              <a:spcAft>
                <a:spcPts val="600"/>
              </a:spcAft>
              <a:buClrTx/>
              <a:buSzTx/>
              <a:buFontTx/>
              <a:buNone/>
              <a:tabLst/>
              <a:defRPr/>
            </a:pPr>
            <a:r>
              <a:rPr kumimoji="0" lang="en-GB" sz="1200" b="0" i="0" u="none" strike="noStrike" kern="0" cap="none" spc="0" normalizeH="0" baseline="0" noProof="0" dirty="0">
                <a:ln>
                  <a:noFill/>
                </a:ln>
                <a:solidFill>
                  <a:srgbClr val="003E7E"/>
                </a:solidFill>
                <a:effectLst/>
                <a:uLnTx/>
                <a:uFillTx/>
                <a:latin typeface="Arial"/>
                <a:ea typeface="+mn-ea"/>
                <a:cs typeface="+mn-cs"/>
              </a:rPr>
              <a:t>“Among patients with T2D who have established ASCVD, SGLT2 inhibitors or GLP-1 RAs with proven CV benefit are recommended as part of glycaemic management</a:t>
            </a:r>
          </a:p>
          <a:p>
            <a:pPr marL="65483" marR="0" lvl="0" indent="0" algn="l" defTabSz="457189" rtl="0" eaLnBrk="0" fontAlgn="base" latinLnBrk="0" hangingPunct="0">
              <a:lnSpc>
                <a:spcPct val="100000"/>
              </a:lnSpc>
              <a:spcBef>
                <a:spcPct val="0"/>
              </a:spcBef>
              <a:spcAft>
                <a:spcPts val="600"/>
              </a:spcAft>
              <a:buClrTx/>
              <a:buSzTx/>
              <a:buFontTx/>
              <a:buNone/>
              <a:tabLst/>
              <a:defRPr/>
            </a:pPr>
            <a:r>
              <a:rPr kumimoji="0" lang="en-GB" sz="1200" b="0" i="0" u="none" strike="noStrike" kern="0" cap="none" spc="0" normalizeH="0" baseline="0" noProof="0" dirty="0">
                <a:ln>
                  <a:noFill/>
                </a:ln>
                <a:solidFill>
                  <a:srgbClr val="003E7E"/>
                </a:solidFill>
                <a:effectLst/>
                <a:uLnTx/>
                <a:uFillTx/>
                <a:latin typeface="Arial"/>
                <a:ea typeface="+mn-ea"/>
                <a:cs typeface="+mn-cs"/>
              </a:rPr>
              <a:t>Proven CVD benefit means it has a label indication for reducing CVD events</a:t>
            </a:r>
          </a:p>
        </p:txBody>
      </p:sp>
    </p:spTree>
    <p:extLst>
      <p:ext uri="{BB962C8B-B14F-4D97-AF65-F5344CB8AC3E}">
        <p14:creationId xmlns:p14="http://schemas.microsoft.com/office/powerpoint/2010/main" val="1833220183"/>
      </p:ext>
    </p:extLst>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6A6EAEE-52B9-4190-99D1-C19F6C2B83E6}"/>
              </a:ext>
            </a:extLst>
          </p:cNvPr>
          <p:cNvSpPr txBox="1"/>
          <p:nvPr/>
        </p:nvSpPr>
        <p:spPr>
          <a:xfrm>
            <a:off x="406840" y="2373468"/>
            <a:ext cx="3337069" cy="275913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65485">
              <a:spcAft>
                <a:spcPts val="600"/>
              </a:spcAft>
              <a:defRPr sz="12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IMPLICATIONS OF NEW EVIDENCE </a:t>
            </a:r>
            <a:br>
              <a:rPr lang="en-GB" dirty="0"/>
            </a:br>
            <a:r>
              <a:rPr lang="en-GB" dirty="0"/>
              <a:t>FROM CVOTs </a:t>
            </a:r>
            <a:br>
              <a:rPr lang="en-GB" dirty="0"/>
            </a:br>
            <a:r>
              <a:rPr lang="en-GB" dirty="0"/>
              <a:t>Recommendations (p6/7)</a:t>
            </a:r>
            <a:endParaRPr lang="en-GB" dirty="0">
              <a:solidFill>
                <a:srgbClr val="5A5A5A"/>
              </a:solidFill>
            </a:endParaRPr>
          </a:p>
          <a:p>
            <a:pPr marL="0">
              <a:spcAft>
                <a:spcPts val="0"/>
              </a:spcAft>
            </a:pPr>
            <a:endParaRPr lang="en-GB" b="0" dirty="0">
              <a:solidFill>
                <a:srgbClr val="5A5A5A"/>
              </a:solidFill>
            </a:endParaRPr>
          </a:p>
          <a:p>
            <a:pPr marL="0">
              <a:spcAft>
                <a:spcPts val="0"/>
              </a:spcAft>
            </a:pPr>
            <a:r>
              <a:rPr lang="en-GB" b="0" dirty="0">
                <a:solidFill>
                  <a:srgbClr val="5A5A5A"/>
                </a:solidFill>
              </a:rPr>
              <a:t>“The major change from prior consensus reports is based on </a:t>
            </a:r>
            <a:r>
              <a:rPr lang="en-GB" dirty="0">
                <a:solidFill>
                  <a:srgbClr val="43AC99"/>
                </a:solidFill>
              </a:rPr>
              <a:t>new evidence that specific SGLT2 inhibitors </a:t>
            </a:r>
            <a:r>
              <a:rPr lang="en-GB" b="0" dirty="0">
                <a:solidFill>
                  <a:schemeClr val="tx1"/>
                </a:solidFill>
              </a:rPr>
              <a:t>or GLP-1 RAs </a:t>
            </a:r>
            <a:r>
              <a:rPr lang="en-GB" dirty="0">
                <a:solidFill>
                  <a:srgbClr val="43AC99"/>
                </a:solidFill>
              </a:rPr>
              <a:t>improve CV outcomes</a:t>
            </a:r>
            <a:r>
              <a:rPr lang="en-GB" b="0" dirty="0">
                <a:solidFill>
                  <a:srgbClr val="5A5A5A"/>
                </a:solidFill>
              </a:rPr>
              <a:t>, as well as secondary outcomes such as </a:t>
            </a:r>
            <a:r>
              <a:rPr lang="en-GB" dirty="0">
                <a:solidFill>
                  <a:srgbClr val="43AC99"/>
                </a:solidFill>
              </a:rPr>
              <a:t>HF and progression of renal disease</a:t>
            </a:r>
            <a:r>
              <a:rPr lang="en-GB" b="0" dirty="0">
                <a:solidFill>
                  <a:srgbClr val="5A5A5A"/>
                </a:solidFill>
              </a:rPr>
              <a:t>, in patients with eCVD or CKD. Therefore, an important early step in this new approach is to </a:t>
            </a:r>
            <a:r>
              <a:rPr lang="en-GB" dirty="0">
                <a:solidFill>
                  <a:srgbClr val="43AC99"/>
                </a:solidFill>
              </a:rPr>
              <a:t>consider the presence or absence of ASCVD, HF and CKD.”</a:t>
            </a:r>
            <a:endParaRPr lang="en-GB" b="0" dirty="0">
              <a:solidFill>
                <a:srgbClr val="5A5A5A"/>
              </a:solidFill>
            </a:endParaRPr>
          </a:p>
          <a:p>
            <a:pPr marL="0">
              <a:spcAft>
                <a:spcPts val="0"/>
              </a:spcAft>
            </a:pPr>
            <a:endParaRPr lang="en-GB" b="0" dirty="0">
              <a:solidFill>
                <a:srgbClr val="5A5A5A"/>
              </a:solidFill>
            </a:endParaRPr>
          </a:p>
        </p:txBody>
      </p:sp>
      <p:pic>
        <p:nvPicPr>
          <p:cNvPr id="20" name="Picture 19">
            <a:extLst>
              <a:ext uri="{FF2B5EF4-FFF2-40B4-BE49-F238E27FC236}">
                <a16:creationId xmlns:a16="http://schemas.microsoft.com/office/drawing/2014/main" id="{BFEA948A-6ECE-4130-B09A-15B4F6FCBB82}"/>
              </a:ext>
            </a:extLst>
          </p:cNvPr>
          <p:cNvPicPr>
            <a:picLocks noChangeAspect="1"/>
          </p:cNvPicPr>
          <p:nvPr/>
        </p:nvPicPr>
        <p:blipFill rotWithShape="1">
          <a:blip r:embed="rId3"/>
          <a:srcRect l="4071" r="2294" b="6684"/>
          <a:stretch/>
        </p:blipFill>
        <p:spPr>
          <a:xfrm>
            <a:off x="3923928" y="2169816"/>
            <a:ext cx="4969246" cy="3102140"/>
          </a:xfrm>
          <a:prstGeom prst="rect">
            <a:avLst/>
          </a:prstGeom>
        </p:spPr>
      </p:pic>
      <p:sp>
        <p:nvSpPr>
          <p:cNvPr id="5" name="Title 4">
            <a:extLst>
              <a:ext uri="{FF2B5EF4-FFF2-40B4-BE49-F238E27FC236}">
                <a16:creationId xmlns:a16="http://schemas.microsoft.com/office/drawing/2014/main" id="{280BFE7B-446D-4910-8A7D-30F74F026EBE}"/>
              </a:ext>
            </a:extLst>
          </p:cNvPr>
          <p:cNvSpPr>
            <a:spLocks noGrp="1"/>
          </p:cNvSpPr>
          <p:nvPr>
            <p:ph type="title"/>
          </p:nvPr>
        </p:nvSpPr>
        <p:spPr>
          <a:xfrm>
            <a:off x="234084" y="124323"/>
            <a:ext cx="6332970" cy="847725"/>
          </a:xfrm>
        </p:spPr>
        <p:txBody>
          <a:bodyPr/>
          <a:lstStyle/>
          <a:p>
            <a:r>
              <a:rPr lang="en-GB" sz="2400" dirty="0">
                <a:solidFill>
                  <a:srgbClr val="002060"/>
                </a:solidFill>
              </a:rPr>
              <a:t>ADA-EASD Consensus Report – Oct 2018</a:t>
            </a:r>
            <a:r>
              <a:rPr lang="en-GB" dirty="0">
                <a:solidFill>
                  <a:srgbClr val="002060"/>
                </a:solidFill>
              </a:rPr>
              <a:t/>
            </a:r>
            <a:br>
              <a:rPr lang="en-GB" dirty="0">
                <a:solidFill>
                  <a:srgbClr val="002060"/>
                </a:solidFill>
              </a:rPr>
            </a:br>
            <a:r>
              <a:rPr lang="en-GB" sz="1500" dirty="0">
                <a:solidFill>
                  <a:srgbClr val="002060"/>
                </a:solidFill>
              </a:rPr>
              <a:t>Choice in second-line therapy in patients with established ASCVD or CKD</a:t>
            </a:r>
          </a:p>
        </p:txBody>
      </p:sp>
      <p:sp>
        <p:nvSpPr>
          <p:cNvPr id="11" name="Rectangle 10">
            <a:extLst>
              <a:ext uri="{FF2B5EF4-FFF2-40B4-BE49-F238E27FC236}">
                <a16:creationId xmlns:a16="http://schemas.microsoft.com/office/drawing/2014/main" id="{A82847D7-A26C-4D62-BD61-B7FB7DE78384}"/>
              </a:ext>
            </a:extLst>
          </p:cNvPr>
          <p:cNvSpPr/>
          <p:nvPr/>
        </p:nvSpPr>
        <p:spPr>
          <a:xfrm>
            <a:off x="3923928" y="2564904"/>
            <a:ext cx="1687362" cy="2226094"/>
          </a:xfrm>
          <a:prstGeom prst="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65485">
              <a:spcAft>
                <a:spcPts val="600"/>
              </a:spcAft>
            </a:pPr>
            <a:endParaRPr lang="en-GB" sz="1200" b="1" dirty="0">
              <a:solidFill>
                <a:schemeClr val="accent2"/>
              </a:solidFill>
            </a:endParaRPr>
          </a:p>
        </p:txBody>
      </p:sp>
      <p:cxnSp>
        <p:nvCxnSpPr>
          <p:cNvPr id="15" name="Straight Connector 14">
            <a:extLst>
              <a:ext uri="{FF2B5EF4-FFF2-40B4-BE49-F238E27FC236}">
                <a16:creationId xmlns:a16="http://schemas.microsoft.com/office/drawing/2014/main" id="{D6E68C87-AFA2-4F91-A702-153FEDFF0AA2}"/>
              </a:ext>
            </a:extLst>
          </p:cNvPr>
          <p:cNvCxnSpPr>
            <a:cxnSpLocks/>
          </p:cNvCxnSpPr>
          <p:nvPr/>
        </p:nvCxnSpPr>
        <p:spPr>
          <a:xfrm>
            <a:off x="3726134" y="2373468"/>
            <a:ext cx="196988" cy="191436"/>
          </a:xfrm>
          <a:prstGeom prst="lin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cxnSp>
      <p:cxnSp>
        <p:nvCxnSpPr>
          <p:cNvPr id="16" name="Straight Connector 15">
            <a:extLst>
              <a:ext uri="{FF2B5EF4-FFF2-40B4-BE49-F238E27FC236}">
                <a16:creationId xmlns:a16="http://schemas.microsoft.com/office/drawing/2014/main" id="{4E2F7B5A-C365-454C-B1F1-A16504337E82}"/>
              </a:ext>
            </a:extLst>
          </p:cNvPr>
          <p:cNvCxnSpPr>
            <a:cxnSpLocks/>
          </p:cNvCxnSpPr>
          <p:nvPr/>
        </p:nvCxnSpPr>
        <p:spPr>
          <a:xfrm flipV="1">
            <a:off x="3725731" y="4769004"/>
            <a:ext cx="196988" cy="363600"/>
          </a:xfrm>
          <a:prstGeom prst="line">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cxnSp>
      <p:sp>
        <p:nvSpPr>
          <p:cNvPr id="3" name="Rectangle 2"/>
          <p:cNvSpPr/>
          <p:nvPr/>
        </p:nvSpPr>
        <p:spPr>
          <a:xfrm>
            <a:off x="513954" y="6380135"/>
            <a:ext cx="2361544" cy="246221"/>
          </a:xfrm>
          <a:prstGeom prst="rect">
            <a:avLst/>
          </a:prstGeom>
        </p:spPr>
        <p:txBody>
          <a:bodyPr wrap="none">
            <a:spAutoFit/>
          </a:bodyPr>
          <a:lstStyle/>
          <a:p>
            <a:r>
              <a:rPr lang="fr-FR" sz="1000" dirty="0"/>
              <a:t>Davies MJ et al. </a:t>
            </a:r>
            <a:r>
              <a:rPr lang="fr-FR" sz="1000" dirty="0" err="1"/>
              <a:t>Diabetes</a:t>
            </a:r>
            <a:r>
              <a:rPr lang="fr-FR" sz="1000" dirty="0"/>
              <a:t> Care 2018;41:2669</a:t>
            </a:r>
          </a:p>
        </p:txBody>
      </p:sp>
    </p:spTree>
    <p:extLst>
      <p:ext uri="{BB962C8B-B14F-4D97-AF65-F5344CB8AC3E}">
        <p14:creationId xmlns:p14="http://schemas.microsoft.com/office/powerpoint/2010/main" val="41671630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13" y="1015542"/>
            <a:ext cx="6858000" cy="342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3" y="4440836"/>
            <a:ext cx="6890862" cy="17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7513" y="6456310"/>
            <a:ext cx="2361544" cy="246221"/>
          </a:xfrm>
          <a:prstGeom prst="rect">
            <a:avLst/>
          </a:prstGeom>
        </p:spPr>
        <p:txBody>
          <a:bodyPr wrap="none">
            <a:spAutoFit/>
          </a:bodyPr>
          <a:lstStyle/>
          <a:p>
            <a:r>
              <a:rPr lang="fr-FR" sz="1000" dirty="0"/>
              <a:t>Davies MJ et al. </a:t>
            </a:r>
            <a:r>
              <a:rPr lang="fr-FR" sz="1000" dirty="0" err="1"/>
              <a:t>Diabetes</a:t>
            </a:r>
            <a:r>
              <a:rPr lang="fr-FR" sz="1000" dirty="0"/>
              <a:t> Care 2018;41:2669</a:t>
            </a:r>
          </a:p>
        </p:txBody>
      </p:sp>
    </p:spTree>
    <p:extLst>
      <p:ext uri="{BB962C8B-B14F-4D97-AF65-F5344CB8AC3E}">
        <p14:creationId xmlns:p14="http://schemas.microsoft.com/office/powerpoint/2010/main" val="30103200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7249"/>
            <a:ext cx="6858000" cy="342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713" y="4264373"/>
            <a:ext cx="6890862" cy="17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3429000" y="2107407"/>
            <a:ext cx="4757738" cy="3936207"/>
          </a:xfrm>
          <a:prstGeom prst="rect">
            <a:avLst/>
          </a:prstGeom>
          <a:solidFill>
            <a:schemeClr val="bg1">
              <a:lumMod val="65000"/>
              <a:alpha val="9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685800"/>
            <a:endParaRPr lang="nl-NL" sz="1050" dirty="0"/>
          </a:p>
        </p:txBody>
      </p:sp>
      <p:sp>
        <p:nvSpPr>
          <p:cNvPr id="2" name="Rectangle 1"/>
          <p:cNvSpPr/>
          <p:nvPr/>
        </p:nvSpPr>
        <p:spPr>
          <a:xfrm>
            <a:off x="1138713" y="6406362"/>
            <a:ext cx="2361544" cy="246221"/>
          </a:xfrm>
          <a:prstGeom prst="rect">
            <a:avLst/>
          </a:prstGeom>
        </p:spPr>
        <p:txBody>
          <a:bodyPr wrap="none">
            <a:spAutoFit/>
          </a:bodyPr>
          <a:lstStyle/>
          <a:p>
            <a:r>
              <a:rPr lang="fr-FR" sz="1000" dirty="0"/>
              <a:t>Davies MJ et al. </a:t>
            </a:r>
            <a:r>
              <a:rPr lang="fr-FR" sz="1000" dirty="0" err="1"/>
              <a:t>Diabetes</a:t>
            </a:r>
            <a:r>
              <a:rPr lang="fr-FR" sz="1000" dirty="0"/>
              <a:t> Care 2018;41:2669</a:t>
            </a:r>
          </a:p>
        </p:txBody>
      </p:sp>
    </p:spTree>
    <p:extLst>
      <p:ext uri="{BB962C8B-B14F-4D97-AF65-F5344CB8AC3E}">
        <p14:creationId xmlns:p14="http://schemas.microsoft.com/office/powerpoint/2010/main" val="28100840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57249"/>
            <a:ext cx="6858000" cy="342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713" y="4264373"/>
            <a:ext cx="6890862" cy="170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43000" y="6392384"/>
            <a:ext cx="2361544" cy="246221"/>
          </a:xfrm>
          <a:prstGeom prst="rect">
            <a:avLst/>
          </a:prstGeom>
        </p:spPr>
        <p:txBody>
          <a:bodyPr wrap="none">
            <a:spAutoFit/>
          </a:bodyPr>
          <a:lstStyle/>
          <a:p>
            <a:r>
              <a:rPr lang="fr-FR" sz="1000" dirty="0"/>
              <a:t>Davies MJ et al. </a:t>
            </a:r>
            <a:r>
              <a:rPr lang="fr-FR" sz="1000" dirty="0" err="1"/>
              <a:t>Diabetes</a:t>
            </a:r>
            <a:r>
              <a:rPr lang="fr-FR" sz="1000" dirty="0"/>
              <a:t> Care 2018;41:2669</a:t>
            </a:r>
          </a:p>
        </p:txBody>
      </p:sp>
    </p:spTree>
    <p:extLst>
      <p:ext uri="{BB962C8B-B14F-4D97-AF65-F5344CB8AC3E}">
        <p14:creationId xmlns:p14="http://schemas.microsoft.com/office/powerpoint/2010/main" val="879304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774" y="247497"/>
            <a:ext cx="5559136" cy="711307"/>
          </a:xfrm>
          <a:prstGeom prst="rect">
            <a:avLst/>
          </a:prstGeom>
        </p:spPr>
      </p:pic>
      <p:pic>
        <p:nvPicPr>
          <p:cNvPr id="6" name="Picture 5"/>
          <p:cNvPicPr>
            <a:picLocks noChangeAspect="1"/>
          </p:cNvPicPr>
          <p:nvPr/>
        </p:nvPicPr>
        <p:blipFill>
          <a:blip r:embed="rId3"/>
          <a:stretch>
            <a:fillRect/>
          </a:stretch>
        </p:blipFill>
        <p:spPr>
          <a:xfrm>
            <a:off x="463388" y="1658650"/>
            <a:ext cx="8535140" cy="3603048"/>
          </a:xfrm>
          <a:prstGeom prst="rect">
            <a:avLst/>
          </a:prstGeom>
        </p:spPr>
      </p:pic>
      <p:sp>
        <p:nvSpPr>
          <p:cNvPr id="7" name="Rectangle 6"/>
          <p:cNvSpPr/>
          <p:nvPr/>
        </p:nvSpPr>
        <p:spPr>
          <a:xfrm>
            <a:off x="677798" y="6328458"/>
            <a:ext cx="2361544" cy="246221"/>
          </a:xfrm>
          <a:prstGeom prst="rect">
            <a:avLst/>
          </a:prstGeom>
        </p:spPr>
        <p:txBody>
          <a:bodyPr wrap="none">
            <a:spAutoFit/>
          </a:bodyPr>
          <a:lstStyle/>
          <a:p>
            <a:r>
              <a:rPr lang="fr-FR" sz="1000" dirty="0"/>
              <a:t>Davies MJ et al. </a:t>
            </a:r>
            <a:r>
              <a:rPr lang="fr-FR" sz="1000" dirty="0" err="1"/>
              <a:t>Diabetes</a:t>
            </a:r>
            <a:r>
              <a:rPr lang="fr-FR" sz="1000" dirty="0"/>
              <a:t> Care 2018;41:2669</a:t>
            </a:r>
          </a:p>
        </p:txBody>
      </p:sp>
    </p:spTree>
    <p:extLst>
      <p:ext uri="{BB962C8B-B14F-4D97-AF65-F5344CB8AC3E}">
        <p14:creationId xmlns:p14="http://schemas.microsoft.com/office/powerpoint/2010/main" val="907503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r>
              <a:rPr lang="en-GB" dirty="0" smtClean="0">
                <a:solidFill>
                  <a:srgbClr val="002060"/>
                </a:solidFill>
              </a:rPr>
              <a:t>European </a:t>
            </a:r>
            <a:r>
              <a:rPr lang="en-GB" dirty="0">
                <a:solidFill>
                  <a:srgbClr val="002060"/>
                </a:solidFill>
              </a:rPr>
              <a:t>Society of Cardiology (ESC</a:t>
            </a:r>
            <a:r>
              <a:rPr lang="en-GB" dirty="0" smtClean="0">
                <a:solidFill>
                  <a:srgbClr val="002060"/>
                </a:solidFill>
              </a:rPr>
              <a:t>)</a:t>
            </a:r>
            <a:endParaRPr lang="en-GB" dirty="0">
              <a:solidFill>
                <a:srgbClr val="002060"/>
              </a:solidFill>
            </a:endParaRPr>
          </a:p>
        </p:txBody>
      </p:sp>
      <p:sp>
        <p:nvSpPr>
          <p:cNvPr id="9" name="Title 8"/>
          <p:cNvSpPr>
            <a:spLocks noGrp="1"/>
          </p:cNvSpPr>
          <p:nvPr>
            <p:ph type="title"/>
          </p:nvPr>
        </p:nvSpPr>
        <p:spPr/>
        <p:txBody>
          <a:bodyPr/>
          <a:lstStyle/>
          <a:p>
            <a:r>
              <a:rPr lang="en-GB" dirty="0">
                <a:solidFill>
                  <a:srgbClr val="002060"/>
                </a:solidFill>
              </a:rPr>
              <a:t>Cardiovascular disease guidelines</a:t>
            </a:r>
          </a:p>
        </p:txBody>
      </p:sp>
    </p:spTree>
    <p:extLst>
      <p:ext uri="{BB962C8B-B14F-4D97-AF65-F5344CB8AC3E}">
        <p14:creationId xmlns:p14="http://schemas.microsoft.com/office/powerpoint/2010/main" val="259978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35373" y="247964"/>
            <a:ext cx="8229600" cy="685800"/>
          </a:xfrm>
        </p:spPr>
        <p:txBody>
          <a:bodyPr>
            <a:normAutofit fontScale="90000"/>
          </a:bodyPr>
          <a:lstStyle/>
          <a:p>
            <a:r>
              <a:rPr lang="en-GB" sz="3675" dirty="0" err="1">
                <a:solidFill>
                  <a:schemeClr val="tx1">
                    <a:lumMod val="75000"/>
                  </a:schemeClr>
                </a:solidFill>
              </a:rPr>
              <a:t>P</a:t>
            </a:r>
            <a:r>
              <a:rPr lang="en-GB" dirty="0" err="1">
                <a:solidFill>
                  <a:schemeClr val="tx1">
                    <a:lumMod val="75000"/>
                  </a:schemeClr>
                </a:solidFill>
              </a:rPr>
              <a:t>ersisterend</a:t>
            </a:r>
            <a:r>
              <a:rPr lang="en-GB" dirty="0">
                <a:solidFill>
                  <a:schemeClr val="tx1">
                    <a:lumMod val="75000"/>
                  </a:schemeClr>
                </a:solidFill>
              </a:rPr>
              <a:t> </a:t>
            </a:r>
            <a:r>
              <a:rPr lang="en-GB" dirty="0" smtClean="0">
                <a:solidFill>
                  <a:schemeClr val="tx1">
                    <a:lumMod val="75000"/>
                  </a:schemeClr>
                </a:solidFill>
              </a:rPr>
              <a:t>CV-</a:t>
            </a:r>
            <a:r>
              <a:rPr lang="en-GB" dirty="0" err="1" smtClean="0">
                <a:solidFill>
                  <a:schemeClr val="tx1">
                    <a:lumMod val="75000"/>
                  </a:schemeClr>
                </a:solidFill>
              </a:rPr>
              <a:t>risico</a:t>
            </a:r>
            <a:r>
              <a:rPr lang="en-GB" dirty="0" smtClean="0">
                <a:solidFill>
                  <a:schemeClr val="tx1">
                    <a:lumMod val="75000"/>
                  </a:schemeClr>
                </a:solidFill>
              </a:rPr>
              <a:t>, </a:t>
            </a:r>
            <a:br>
              <a:rPr lang="en-GB" dirty="0" smtClean="0">
                <a:solidFill>
                  <a:schemeClr val="tx1">
                    <a:lumMod val="75000"/>
                  </a:schemeClr>
                </a:solidFill>
              </a:rPr>
            </a:br>
            <a:r>
              <a:rPr lang="en-GB" dirty="0" err="1" smtClean="0">
                <a:solidFill>
                  <a:schemeClr val="tx1">
                    <a:lumMod val="75000"/>
                  </a:schemeClr>
                </a:solidFill>
              </a:rPr>
              <a:t>ondanks</a:t>
            </a:r>
            <a:r>
              <a:rPr lang="en-GB" dirty="0" smtClean="0">
                <a:solidFill>
                  <a:schemeClr val="tx1">
                    <a:lumMod val="75000"/>
                  </a:schemeClr>
                </a:solidFill>
              </a:rPr>
              <a:t> </a:t>
            </a:r>
            <a:r>
              <a:rPr lang="en-GB" dirty="0" err="1">
                <a:solidFill>
                  <a:schemeClr val="tx1">
                    <a:lumMod val="75000"/>
                  </a:schemeClr>
                </a:solidFill>
              </a:rPr>
              <a:t>verbeterde</a:t>
            </a:r>
            <a:r>
              <a:rPr lang="en-GB" dirty="0">
                <a:solidFill>
                  <a:schemeClr val="tx1">
                    <a:lumMod val="75000"/>
                  </a:schemeClr>
                </a:solidFill>
              </a:rPr>
              <a:t> </a:t>
            </a:r>
            <a:r>
              <a:rPr lang="en-GB" dirty="0" err="1">
                <a:solidFill>
                  <a:schemeClr val="tx1">
                    <a:lumMod val="75000"/>
                  </a:schemeClr>
                </a:solidFill>
              </a:rPr>
              <a:t>behandeling</a:t>
            </a:r>
            <a:endParaRPr lang="en-GB" dirty="0">
              <a:solidFill>
                <a:schemeClr val="tx1">
                  <a:lumMod val="75000"/>
                </a:schemeClr>
              </a:solidFill>
            </a:endParaRPr>
          </a:p>
        </p:txBody>
      </p:sp>
      <p:sp>
        <p:nvSpPr>
          <p:cNvPr id="2" name="Text Placeholder 1"/>
          <p:cNvSpPr>
            <a:spLocks noGrp="1"/>
          </p:cNvSpPr>
          <p:nvPr>
            <p:ph type="body" sz="quarter" idx="10"/>
          </p:nvPr>
        </p:nvSpPr>
        <p:spPr>
          <a:xfrm>
            <a:off x="802676" y="6308228"/>
            <a:ext cx="2851078" cy="361950"/>
          </a:xfrm>
        </p:spPr>
        <p:txBody>
          <a:bodyPr>
            <a:normAutofit fontScale="92500"/>
          </a:bodyPr>
          <a:lstStyle/>
          <a:p>
            <a:endParaRPr lang="en-GB" noProof="0" dirty="0"/>
          </a:p>
          <a:p>
            <a:pPr algn="r"/>
            <a:r>
              <a:rPr lang="en-GB" sz="900" dirty="0"/>
              <a:t>Adapted from Gregg et al. N </a:t>
            </a:r>
            <a:r>
              <a:rPr lang="en-GB" sz="900" dirty="0" err="1"/>
              <a:t>Engl</a:t>
            </a:r>
            <a:r>
              <a:rPr lang="en-GB" sz="900" dirty="0"/>
              <a:t> J Med 2014;370:1514</a:t>
            </a:r>
            <a:r>
              <a:rPr lang="en-GB" sz="900" dirty="0">
                <a:cs typeface="Arial"/>
              </a:rPr>
              <a:t>‒</a:t>
            </a:r>
            <a:r>
              <a:rPr lang="en-GB" sz="900" dirty="0"/>
              <a:t>23.</a:t>
            </a:r>
          </a:p>
        </p:txBody>
      </p:sp>
      <p:graphicFrame>
        <p:nvGraphicFramePr>
          <p:cNvPr id="9" name="Content Placeholder 6"/>
          <p:cNvGraphicFramePr>
            <a:graphicFrameLocks/>
          </p:cNvGraphicFramePr>
          <p:nvPr>
            <p:extLst>
              <p:ext uri="{D42A27DB-BD31-4B8C-83A1-F6EECF244321}">
                <p14:modId xmlns:p14="http://schemas.microsoft.com/office/powerpoint/2010/main" val="638754012"/>
              </p:ext>
            </p:extLst>
          </p:nvPr>
        </p:nvGraphicFramePr>
        <p:xfrm>
          <a:off x="1092200" y="1942066"/>
          <a:ext cx="6637067" cy="38376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67241" y="5279240"/>
            <a:ext cx="882932" cy="276999"/>
          </a:xfrm>
          <a:prstGeom prst="rect">
            <a:avLst/>
          </a:prstGeom>
          <a:noFill/>
        </p:spPr>
        <p:txBody>
          <a:bodyPr wrap="square" rtlCol="0">
            <a:spAutoFit/>
          </a:bodyPr>
          <a:lstStyle/>
          <a:p>
            <a:pPr algn="ctr" defTabSz="342892"/>
            <a:r>
              <a:rPr lang="en-GB" sz="1200" dirty="0">
                <a:latin typeface="Arial"/>
              </a:rPr>
              <a:t>Years</a:t>
            </a:r>
          </a:p>
        </p:txBody>
      </p:sp>
    </p:spTree>
    <p:extLst>
      <p:ext uri="{BB962C8B-B14F-4D97-AF65-F5344CB8AC3E}">
        <p14:creationId xmlns:p14="http://schemas.microsoft.com/office/powerpoint/2010/main" val="38973360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70806"/>
            <a:ext cx="8435975" cy="914400"/>
          </a:xfrm>
        </p:spPr>
        <p:txBody>
          <a:bodyPr/>
          <a:lstStyle/>
          <a:p>
            <a:r>
              <a:rPr lang="nl-NL" sz="2000" dirty="0" smtClean="0">
                <a:solidFill>
                  <a:srgbClr val="002060"/>
                </a:solidFill>
              </a:rPr>
              <a:t>2019 ESC </a:t>
            </a:r>
            <a:r>
              <a:rPr lang="nl-NL" sz="2000" dirty="0" err="1" smtClean="0">
                <a:solidFill>
                  <a:srgbClr val="002060"/>
                </a:solidFill>
              </a:rPr>
              <a:t>Guidelines</a:t>
            </a:r>
            <a:r>
              <a:rPr lang="nl-NL" sz="2000" dirty="0">
                <a:solidFill>
                  <a:srgbClr val="002060"/>
                </a:solidFill>
              </a:rPr>
              <a:t> </a:t>
            </a:r>
            <a:r>
              <a:rPr lang="nl-NL" sz="2000" dirty="0" err="1" smtClean="0">
                <a:solidFill>
                  <a:srgbClr val="002060"/>
                </a:solidFill>
              </a:rPr>
              <a:t>developed</a:t>
            </a:r>
            <a:r>
              <a:rPr lang="nl-NL" sz="2000" dirty="0" smtClean="0">
                <a:solidFill>
                  <a:srgbClr val="002060"/>
                </a:solidFill>
              </a:rPr>
              <a:t> </a:t>
            </a:r>
            <a:br>
              <a:rPr lang="nl-NL" sz="2000" dirty="0" smtClean="0">
                <a:solidFill>
                  <a:srgbClr val="002060"/>
                </a:solidFill>
              </a:rPr>
            </a:br>
            <a:r>
              <a:rPr lang="nl-NL" sz="2000" dirty="0" smtClean="0">
                <a:solidFill>
                  <a:srgbClr val="002060"/>
                </a:solidFill>
              </a:rPr>
              <a:t>in </a:t>
            </a:r>
            <a:r>
              <a:rPr lang="nl-NL" sz="2000" dirty="0" err="1" smtClean="0">
                <a:solidFill>
                  <a:srgbClr val="002060"/>
                </a:solidFill>
              </a:rPr>
              <a:t>collaboration</a:t>
            </a:r>
            <a:r>
              <a:rPr lang="nl-NL" sz="2000" dirty="0" smtClean="0">
                <a:solidFill>
                  <a:srgbClr val="002060"/>
                </a:solidFill>
              </a:rPr>
              <a:t> </a:t>
            </a:r>
            <a:r>
              <a:rPr lang="nl-NL" sz="2000" dirty="0" err="1" smtClean="0">
                <a:solidFill>
                  <a:srgbClr val="002060"/>
                </a:solidFill>
              </a:rPr>
              <a:t>with</a:t>
            </a:r>
            <a:r>
              <a:rPr lang="nl-NL" sz="2000" dirty="0" smtClean="0">
                <a:solidFill>
                  <a:srgbClr val="002060"/>
                </a:solidFill>
              </a:rPr>
              <a:t> EASD (september </a:t>
            </a:r>
            <a:r>
              <a:rPr lang="nl-NL" sz="2000" dirty="0">
                <a:solidFill>
                  <a:srgbClr val="002060"/>
                </a:solidFill>
              </a:rPr>
              <a:t>2019)</a:t>
            </a:r>
          </a:p>
        </p:txBody>
      </p:sp>
      <p:pic>
        <p:nvPicPr>
          <p:cNvPr id="6" name="Picture 5"/>
          <p:cNvPicPr>
            <a:picLocks noChangeAspect="1"/>
          </p:cNvPicPr>
          <p:nvPr/>
        </p:nvPicPr>
        <p:blipFill>
          <a:blip r:embed="rId2"/>
          <a:stretch>
            <a:fillRect/>
          </a:stretch>
        </p:blipFill>
        <p:spPr>
          <a:xfrm>
            <a:off x="427263" y="1462717"/>
            <a:ext cx="6534645" cy="4657841"/>
          </a:xfrm>
          <a:prstGeom prst="rect">
            <a:avLst/>
          </a:prstGeom>
        </p:spPr>
      </p:pic>
    </p:spTree>
    <p:extLst>
      <p:ext uri="{BB962C8B-B14F-4D97-AF65-F5344CB8AC3E}">
        <p14:creationId xmlns:p14="http://schemas.microsoft.com/office/powerpoint/2010/main" val="29390137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3797" y="1166388"/>
            <a:ext cx="6833171" cy="5590738"/>
          </a:xfrm>
          <a:prstGeom prst="rect">
            <a:avLst/>
          </a:prstGeom>
        </p:spPr>
      </p:pic>
      <p:sp>
        <p:nvSpPr>
          <p:cNvPr id="4" name="TextBox 3"/>
          <p:cNvSpPr txBox="1"/>
          <p:nvPr/>
        </p:nvSpPr>
        <p:spPr>
          <a:xfrm>
            <a:off x="303797" y="186762"/>
            <a:ext cx="6611787" cy="830997"/>
          </a:xfrm>
          <a:prstGeom prst="rect">
            <a:avLst/>
          </a:prstGeom>
          <a:noFill/>
        </p:spPr>
        <p:txBody>
          <a:bodyPr wrap="square" rtlCol="0">
            <a:spAutoFit/>
          </a:bodyPr>
          <a:lstStyle/>
          <a:p>
            <a:r>
              <a:rPr lang="en-US" sz="2400" dirty="0"/>
              <a:t>2019 ESC Guidelines developed </a:t>
            </a:r>
            <a:br>
              <a:rPr lang="en-US" sz="2400" dirty="0"/>
            </a:br>
            <a:r>
              <a:rPr lang="en-US" sz="2400" dirty="0"/>
              <a:t>in collaboration with EASD (</a:t>
            </a:r>
            <a:r>
              <a:rPr lang="en-US" sz="2400" dirty="0" err="1"/>
              <a:t>september</a:t>
            </a:r>
            <a:r>
              <a:rPr lang="en-US" sz="2400" dirty="0"/>
              <a:t> 2019</a:t>
            </a:r>
            <a:r>
              <a:rPr lang="en-US" dirty="0"/>
              <a:t>)</a:t>
            </a:r>
            <a:endParaRPr lang="nl-NL" dirty="0"/>
          </a:p>
        </p:txBody>
      </p:sp>
      <p:sp>
        <p:nvSpPr>
          <p:cNvPr id="2" name="TextBox 1"/>
          <p:cNvSpPr txBox="1"/>
          <p:nvPr/>
        </p:nvSpPr>
        <p:spPr>
          <a:xfrm>
            <a:off x="7252854" y="6110795"/>
            <a:ext cx="2192482" cy="646331"/>
          </a:xfrm>
          <a:prstGeom prst="rect">
            <a:avLst/>
          </a:prstGeom>
          <a:noFill/>
        </p:spPr>
        <p:txBody>
          <a:bodyPr wrap="square" rtlCol="0">
            <a:spAutoFit/>
          </a:bodyPr>
          <a:lstStyle/>
          <a:p>
            <a:r>
              <a:rPr lang="nl-NL" sz="1200" dirty="0" smtClean="0"/>
              <a:t>Monotherapie SGLT2 </a:t>
            </a:r>
          </a:p>
          <a:p>
            <a:r>
              <a:rPr lang="nl-NL" sz="1200" dirty="0" smtClean="0"/>
              <a:t>geregistreerd bij metformine intolerantie</a:t>
            </a:r>
            <a:endParaRPr lang="nl-NL" sz="1200" dirty="0"/>
          </a:p>
        </p:txBody>
      </p:sp>
    </p:spTree>
    <p:extLst>
      <p:ext uri="{BB962C8B-B14F-4D97-AF65-F5344CB8AC3E}">
        <p14:creationId xmlns:p14="http://schemas.microsoft.com/office/powerpoint/2010/main" val="7004049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nl-NL"/>
          </a:p>
        </p:txBody>
      </p:sp>
      <p:pic>
        <p:nvPicPr>
          <p:cNvPr id="6" name="Picture 5"/>
          <p:cNvPicPr>
            <a:picLocks noChangeAspect="1"/>
          </p:cNvPicPr>
          <p:nvPr/>
        </p:nvPicPr>
        <p:blipFill>
          <a:blip r:embed="rId2"/>
          <a:stretch>
            <a:fillRect/>
          </a:stretch>
        </p:blipFill>
        <p:spPr>
          <a:xfrm>
            <a:off x="457200" y="1394921"/>
            <a:ext cx="7647155" cy="4680520"/>
          </a:xfrm>
          <a:prstGeom prst="rect">
            <a:avLst/>
          </a:prstGeom>
        </p:spPr>
      </p:pic>
      <p:sp>
        <p:nvSpPr>
          <p:cNvPr id="7" name="Rectangle 6"/>
          <p:cNvSpPr/>
          <p:nvPr/>
        </p:nvSpPr>
        <p:spPr>
          <a:xfrm>
            <a:off x="457200" y="162741"/>
            <a:ext cx="5478423" cy="830997"/>
          </a:xfrm>
          <a:prstGeom prst="rect">
            <a:avLst/>
          </a:prstGeom>
        </p:spPr>
        <p:txBody>
          <a:bodyPr wrap="none">
            <a:spAutoFit/>
          </a:bodyPr>
          <a:lstStyle/>
          <a:p>
            <a:r>
              <a:rPr lang="nl-NL" sz="2400" dirty="0">
                <a:solidFill>
                  <a:srgbClr val="002060"/>
                </a:solidFill>
              </a:rPr>
              <a:t>2019 ESC </a:t>
            </a:r>
            <a:r>
              <a:rPr lang="nl-NL" sz="2400" dirty="0" err="1">
                <a:solidFill>
                  <a:srgbClr val="002060"/>
                </a:solidFill>
              </a:rPr>
              <a:t>Guidelines</a:t>
            </a:r>
            <a:r>
              <a:rPr lang="nl-NL" sz="2400" dirty="0">
                <a:solidFill>
                  <a:srgbClr val="002060"/>
                </a:solidFill>
              </a:rPr>
              <a:t> </a:t>
            </a:r>
            <a:r>
              <a:rPr lang="nl-NL" sz="2400" dirty="0" err="1">
                <a:solidFill>
                  <a:srgbClr val="002060"/>
                </a:solidFill>
              </a:rPr>
              <a:t>developed</a:t>
            </a:r>
            <a:r>
              <a:rPr lang="nl-NL" sz="2400" dirty="0">
                <a:solidFill>
                  <a:srgbClr val="002060"/>
                </a:solidFill>
              </a:rPr>
              <a:t> </a:t>
            </a:r>
            <a:br>
              <a:rPr lang="nl-NL" sz="2400" dirty="0">
                <a:solidFill>
                  <a:srgbClr val="002060"/>
                </a:solidFill>
              </a:rPr>
            </a:br>
            <a:r>
              <a:rPr lang="nl-NL" sz="2400" dirty="0">
                <a:solidFill>
                  <a:srgbClr val="002060"/>
                </a:solidFill>
              </a:rPr>
              <a:t>in </a:t>
            </a:r>
            <a:r>
              <a:rPr lang="nl-NL" sz="2400" dirty="0" err="1">
                <a:solidFill>
                  <a:srgbClr val="002060"/>
                </a:solidFill>
              </a:rPr>
              <a:t>collaboration</a:t>
            </a:r>
            <a:r>
              <a:rPr lang="nl-NL" sz="2400" dirty="0">
                <a:solidFill>
                  <a:srgbClr val="002060"/>
                </a:solidFill>
              </a:rPr>
              <a:t> </a:t>
            </a:r>
            <a:r>
              <a:rPr lang="nl-NL" sz="2400" dirty="0" err="1">
                <a:solidFill>
                  <a:srgbClr val="002060"/>
                </a:solidFill>
              </a:rPr>
              <a:t>with</a:t>
            </a:r>
            <a:r>
              <a:rPr lang="nl-NL" sz="2400" dirty="0">
                <a:solidFill>
                  <a:srgbClr val="002060"/>
                </a:solidFill>
              </a:rPr>
              <a:t> EASD (september 2019)</a:t>
            </a:r>
            <a:endParaRPr lang="nl-NL" sz="2400" dirty="0"/>
          </a:p>
        </p:txBody>
      </p:sp>
    </p:spTree>
    <p:extLst>
      <p:ext uri="{BB962C8B-B14F-4D97-AF65-F5344CB8AC3E}">
        <p14:creationId xmlns:p14="http://schemas.microsoft.com/office/powerpoint/2010/main" val="32821200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773" y="163200"/>
            <a:ext cx="8435975" cy="914400"/>
          </a:xfrm>
        </p:spPr>
        <p:txBody>
          <a:bodyPr/>
          <a:lstStyle/>
          <a:p>
            <a:r>
              <a:rPr lang="nl-NL" sz="2400" dirty="0">
                <a:solidFill>
                  <a:srgbClr val="002060"/>
                </a:solidFill>
              </a:rPr>
              <a:t>2019 ESC </a:t>
            </a:r>
            <a:r>
              <a:rPr lang="nl-NL" sz="2400" dirty="0" err="1">
                <a:solidFill>
                  <a:srgbClr val="002060"/>
                </a:solidFill>
              </a:rPr>
              <a:t>Guidelines</a:t>
            </a:r>
            <a:r>
              <a:rPr lang="nl-NL" sz="2400" dirty="0">
                <a:solidFill>
                  <a:srgbClr val="002060"/>
                </a:solidFill>
              </a:rPr>
              <a:t> </a:t>
            </a:r>
            <a:r>
              <a:rPr lang="nl-NL" sz="2400" dirty="0" err="1">
                <a:solidFill>
                  <a:srgbClr val="002060"/>
                </a:solidFill>
              </a:rPr>
              <a:t>developed</a:t>
            </a:r>
            <a:r>
              <a:rPr lang="nl-NL" sz="2400" dirty="0">
                <a:solidFill>
                  <a:srgbClr val="002060"/>
                </a:solidFill>
              </a:rPr>
              <a:t> </a:t>
            </a:r>
            <a:br>
              <a:rPr lang="nl-NL" sz="2400" dirty="0">
                <a:solidFill>
                  <a:srgbClr val="002060"/>
                </a:solidFill>
              </a:rPr>
            </a:br>
            <a:r>
              <a:rPr lang="nl-NL" sz="2400" dirty="0">
                <a:solidFill>
                  <a:srgbClr val="002060"/>
                </a:solidFill>
              </a:rPr>
              <a:t>in </a:t>
            </a:r>
            <a:r>
              <a:rPr lang="nl-NL" sz="2400" dirty="0" err="1">
                <a:solidFill>
                  <a:srgbClr val="002060"/>
                </a:solidFill>
              </a:rPr>
              <a:t>collaboration</a:t>
            </a:r>
            <a:r>
              <a:rPr lang="nl-NL" sz="2400" dirty="0">
                <a:solidFill>
                  <a:srgbClr val="002060"/>
                </a:solidFill>
              </a:rPr>
              <a:t> </a:t>
            </a:r>
            <a:r>
              <a:rPr lang="nl-NL" sz="2400" dirty="0" err="1">
                <a:solidFill>
                  <a:srgbClr val="002060"/>
                </a:solidFill>
              </a:rPr>
              <a:t>with</a:t>
            </a:r>
            <a:r>
              <a:rPr lang="nl-NL" sz="2400" dirty="0">
                <a:solidFill>
                  <a:srgbClr val="002060"/>
                </a:solidFill>
              </a:rPr>
              <a:t> EASD (september 2019)</a:t>
            </a:r>
            <a:endParaRPr lang="nl-NL" sz="2400" dirty="0">
              <a:solidFill>
                <a:schemeClr val="tx1"/>
              </a:solidFill>
            </a:endParaRPr>
          </a:p>
        </p:txBody>
      </p:sp>
      <p:pic>
        <p:nvPicPr>
          <p:cNvPr id="8" name="Picture 7"/>
          <p:cNvPicPr>
            <a:picLocks noChangeAspect="1"/>
          </p:cNvPicPr>
          <p:nvPr/>
        </p:nvPicPr>
        <p:blipFill>
          <a:blip r:embed="rId2"/>
          <a:stretch>
            <a:fillRect/>
          </a:stretch>
        </p:blipFill>
        <p:spPr>
          <a:xfrm>
            <a:off x="2335759" y="1372800"/>
            <a:ext cx="3852428" cy="4207045"/>
          </a:xfrm>
          <a:prstGeom prst="rect">
            <a:avLst/>
          </a:prstGeom>
        </p:spPr>
      </p:pic>
    </p:spTree>
    <p:extLst>
      <p:ext uri="{BB962C8B-B14F-4D97-AF65-F5344CB8AC3E}">
        <p14:creationId xmlns:p14="http://schemas.microsoft.com/office/powerpoint/2010/main" val="8242002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342900" indent="-342900">
              <a:buClr>
                <a:schemeClr val="tx1"/>
              </a:buClr>
              <a:buFont typeface="Arial" panose="020B0604020202020204" pitchFamily="34" charset="0"/>
              <a:buChar char="•"/>
            </a:pPr>
            <a:r>
              <a:rPr lang="nl-NL" dirty="0" smtClean="0"/>
              <a:t>Nederlandse richtlijnen hebben focus op HbA1c controle</a:t>
            </a:r>
          </a:p>
          <a:p>
            <a:pPr marL="342900" indent="-342900">
              <a:buClr>
                <a:schemeClr val="tx1"/>
              </a:buClr>
              <a:buFont typeface="Arial" panose="020B0604020202020204" pitchFamily="34" charset="0"/>
              <a:buChar char="•"/>
            </a:pPr>
            <a:r>
              <a:rPr lang="nl-NL" dirty="0" smtClean="0"/>
              <a:t>Internationale richtlijnen geven behandel advies op basis van </a:t>
            </a:r>
            <a:r>
              <a:rPr lang="nl-NL" dirty="0" err="1" smtClean="0"/>
              <a:t>patient</a:t>
            </a:r>
            <a:r>
              <a:rPr lang="nl-NL" dirty="0" smtClean="0"/>
              <a:t> kenmerken</a:t>
            </a:r>
          </a:p>
          <a:p>
            <a:pPr marL="342900" indent="-342900">
              <a:buClr>
                <a:schemeClr val="tx1"/>
              </a:buClr>
              <a:buFont typeface="Arial" panose="020B0604020202020204" pitchFamily="34" charset="0"/>
              <a:buChar char="•"/>
            </a:pPr>
            <a:r>
              <a:rPr lang="nl-NL" dirty="0" smtClean="0"/>
              <a:t>SGLT-2 remmers en GLP-1 analogen worden aanbevolen voor </a:t>
            </a:r>
            <a:r>
              <a:rPr lang="nl-NL" dirty="0" err="1" smtClean="0"/>
              <a:t>patienten</a:t>
            </a:r>
            <a:r>
              <a:rPr lang="nl-NL" dirty="0" smtClean="0"/>
              <a:t> met HVZ</a:t>
            </a:r>
          </a:p>
          <a:p>
            <a:pPr>
              <a:buClr>
                <a:schemeClr val="tx1"/>
              </a:buClr>
            </a:pPr>
            <a:endParaRPr lang="nl-NL" dirty="0"/>
          </a:p>
        </p:txBody>
      </p:sp>
      <p:sp>
        <p:nvSpPr>
          <p:cNvPr id="4" name="Title 3"/>
          <p:cNvSpPr>
            <a:spLocks noGrp="1"/>
          </p:cNvSpPr>
          <p:nvPr>
            <p:ph type="title"/>
          </p:nvPr>
        </p:nvSpPr>
        <p:spPr/>
        <p:txBody>
          <a:bodyPr/>
          <a:lstStyle/>
          <a:p>
            <a:r>
              <a:rPr lang="nl-NL" dirty="0" smtClean="0">
                <a:solidFill>
                  <a:srgbClr val="002060"/>
                </a:solidFill>
              </a:rPr>
              <a:t>Conclusie</a:t>
            </a:r>
            <a:endParaRPr lang="nl-NL" dirty="0">
              <a:solidFill>
                <a:srgbClr val="002060"/>
              </a:solidFill>
            </a:endParaRPr>
          </a:p>
        </p:txBody>
      </p:sp>
    </p:spTree>
    <p:extLst>
      <p:ext uri="{BB962C8B-B14F-4D97-AF65-F5344CB8AC3E}">
        <p14:creationId xmlns:p14="http://schemas.microsoft.com/office/powerpoint/2010/main" val="35617162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dirty="0" smtClean="0"/>
              <a:t>Agenda</a:t>
            </a:r>
            <a:endParaRPr lang="nl-NL" dirty="0"/>
          </a:p>
        </p:txBody>
      </p:sp>
      <p:sp>
        <p:nvSpPr>
          <p:cNvPr id="8" name="Content Placeholder 7"/>
          <p:cNvSpPr>
            <a:spLocks noGrp="1"/>
          </p:cNvSpPr>
          <p:nvPr>
            <p:ph idx="1"/>
          </p:nvPr>
        </p:nvSpPr>
        <p:spPr/>
        <p:txBody>
          <a:bodyPr/>
          <a:lstStyle/>
          <a:p>
            <a:pPr marL="257175" indent="-257175">
              <a:buClr>
                <a:schemeClr val="tx2"/>
              </a:buClr>
              <a:buFont typeface="Arial" panose="020B0604020202020204" pitchFamily="34" charset="0"/>
              <a:buChar char="•"/>
            </a:pPr>
            <a:r>
              <a:rPr lang="nl-NL" dirty="0" smtClean="0"/>
              <a:t>Inleiding</a:t>
            </a:r>
          </a:p>
          <a:p>
            <a:pPr marL="257175" indent="-257175">
              <a:buClr>
                <a:schemeClr val="tx2"/>
              </a:buClr>
              <a:buFont typeface="Arial" panose="020B0604020202020204" pitchFamily="34" charset="0"/>
              <a:buChar char="•"/>
            </a:pPr>
            <a:r>
              <a:rPr lang="nl-NL" dirty="0" smtClean="0"/>
              <a:t>Diabetes en cardiovasculaire complicaties</a:t>
            </a:r>
          </a:p>
          <a:p>
            <a:pPr marL="257175" indent="-257175">
              <a:buClr>
                <a:schemeClr val="tx2"/>
              </a:buClr>
              <a:buFont typeface="Arial" panose="020B0604020202020204" pitchFamily="34" charset="0"/>
              <a:buChar char="•"/>
            </a:pPr>
            <a:r>
              <a:rPr lang="nl-NL" dirty="0" smtClean="0"/>
              <a:t>Effect strikte HbA1c controle</a:t>
            </a:r>
          </a:p>
          <a:p>
            <a:pPr marL="257175" indent="-257175">
              <a:buClr>
                <a:schemeClr val="tx2"/>
              </a:buClr>
              <a:buFont typeface="Arial" panose="020B0604020202020204" pitchFamily="34" charset="0"/>
              <a:buChar char="•"/>
            </a:pPr>
            <a:r>
              <a:rPr lang="nl-NL" dirty="0" smtClean="0"/>
              <a:t>Uitkomsten metformine en SU derivaten</a:t>
            </a:r>
          </a:p>
          <a:p>
            <a:pPr marL="257175" indent="-257175">
              <a:buClr>
                <a:schemeClr val="tx2"/>
              </a:buClr>
              <a:buFont typeface="Arial" panose="020B0604020202020204" pitchFamily="34" charset="0"/>
              <a:buChar char="•"/>
            </a:pPr>
            <a:r>
              <a:rPr lang="nl-NL" dirty="0" smtClean="0"/>
              <a:t>CVOT</a:t>
            </a:r>
          </a:p>
          <a:p>
            <a:pPr marL="257175" indent="-257175">
              <a:buClr>
                <a:schemeClr val="tx2"/>
              </a:buClr>
              <a:buFont typeface="Arial" panose="020B0604020202020204" pitchFamily="34" charset="0"/>
              <a:buChar char="•"/>
            </a:pPr>
            <a:r>
              <a:rPr lang="nl-NL" dirty="0" smtClean="0"/>
              <a:t>Uitkomsten nieuwere middelen</a:t>
            </a:r>
          </a:p>
          <a:p>
            <a:pPr marL="464344" lvl="1" indent="-257175">
              <a:buClr>
                <a:schemeClr val="tx2"/>
              </a:buClr>
              <a:buFont typeface="Arial" panose="020B0604020202020204" pitchFamily="34" charset="0"/>
              <a:buChar char="•"/>
            </a:pPr>
            <a:r>
              <a:rPr lang="nl-NL" dirty="0" smtClean="0"/>
              <a:t>DPP-4 remmers</a:t>
            </a:r>
          </a:p>
          <a:p>
            <a:pPr marL="464344" lvl="1" indent="-257175">
              <a:buClr>
                <a:schemeClr val="tx2"/>
              </a:buClr>
              <a:buFont typeface="Arial" panose="020B0604020202020204" pitchFamily="34" charset="0"/>
              <a:buChar char="•"/>
            </a:pPr>
            <a:r>
              <a:rPr lang="nl-NL" dirty="0" smtClean="0"/>
              <a:t>GLP-1 agonisten</a:t>
            </a:r>
          </a:p>
          <a:p>
            <a:pPr marL="464344" lvl="1" indent="-257175">
              <a:buClr>
                <a:schemeClr val="tx2"/>
              </a:buClr>
              <a:buFont typeface="Arial" panose="020B0604020202020204" pitchFamily="34" charset="0"/>
              <a:buChar char="•"/>
            </a:pPr>
            <a:r>
              <a:rPr lang="nl-NL" dirty="0" smtClean="0"/>
              <a:t>SGLT-2 remmers</a:t>
            </a:r>
          </a:p>
          <a:p>
            <a:pPr marL="257175" indent="-257175">
              <a:buClr>
                <a:schemeClr val="tx2"/>
              </a:buClr>
              <a:buFont typeface="Arial" panose="020B0604020202020204" pitchFamily="34" charset="0"/>
              <a:buChar char="•"/>
            </a:pPr>
            <a:r>
              <a:rPr lang="nl-NL" dirty="0" smtClean="0"/>
              <a:t>Richtlijnen</a:t>
            </a:r>
          </a:p>
          <a:p>
            <a:pPr marL="257175" indent="-257175">
              <a:buClr>
                <a:schemeClr val="tx2"/>
              </a:buClr>
              <a:buFont typeface="Arial" panose="020B0604020202020204" pitchFamily="34" charset="0"/>
              <a:buChar char="•"/>
            </a:pPr>
            <a:r>
              <a:rPr lang="nl-NL" b="1" dirty="0" smtClean="0"/>
              <a:t>Implicaties voor de praktijk en conclusies</a:t>
            </a:r>
            <a:endParaRPr lang="nl-NL" b="1" dirty="0"/>
          </a:p>
        </p:txBody>
      </p:sp>
    </p:spTree>
    <p:extLst>
      <p:ext uri="{BB962C8B-B14F-4D97-AF65-F5344CB8AC3E}">
        <p14:creationId xmlns:p14="http://schemas.microsoft.com/office/powerpoint/2010/main" val="2043197586"/>
      </p:ext>
    </p:extLst>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138022" y="0"/>
            <a:ext cx="8515796" cy="857250"/>
          </a:xfrm>
        </p:spPr>
        <p:txBody>
          <a:bodyPr>
            <a:normAutofit/>
          </a:bodyPr>
          <a:lstStyle/>
          <a:p>
            <a:pPr eaLnBrk="1" hangingPunct="1"/>
            <a:r>
              <a:rPr lang="en-GB" sz="2400" dirty="0" err="1"/>
              <a:t>Implicaties</a:t>
            </a:r>
            <a:r>
              <a:rPr lang="en-GB" sz="2400" dirty="0"/>
              <a:t> </a:t>
            </a:r>
            <a:r>
              <a:rPr lang="en-GB" sz="2400" dirty="0" err="1"/>
              <a:t>voor</a:t>
            </a:r>
            <a:r>
              <a:rPr lang="en-GB" sz="2400" dirty="0"/>
              <a:t> de </a:t>
            </a:r>
            <a:r>
              <a:rPr lang="en-GB" sz="2400" dirty="0" err="1"/>
              <a:t>praktijk</a:t>
            </a:r>
            <a:r>
              <a:rPr lang="en-GB" sz="2400" dirty="0"/>
              <a:t> </a:t>
            </a:r>
            <a:r>
              <a:rPr lang="en-GB" sz="2400" dirty="0" err="1"/>
              <a:t>en</a:t>
            </a:r>
            <a:r>
              <a:rPr lang="en-GB" sz="2400" dirty="0"/>
              <a:t> </a:t>
            </a:r>
            <a:r>
              <a:rPr lang="en-GB" sz="2400" dirty="0" err="1"/>
              <a:t>conclusies</a:t>
            </a:r>
            <a:endParaRPr lang="nl-NL" altLang="nl-NL" sz="2400" dirty="0">
              <a:solidFill>
                <a:schemeClr val="tx1"/>
              </a:solidFill>
            </a:endParaRPr>
          </a:p>
        </p:txBody>
      </p:sp>
      <p:sp>
        <p:nvSpPr>
          <p:cNvPr id="41987" name="Tijdelijke aanduiding voor inhoud 2"/>
          <p:cNvSpPr>
            <a:spLocks noGrp="1"/>
          </p:cNvSpPr>
          <p:nvPr>
            <p:ph idx="1"/>
          </p:nvPr>
        </p:nvSpPr>
        <p:spPr>
          <a:xfrm>
            <a:off x="246195" y="1581263"/>
            <a:ext cx="8299450" cy="4319205"/>
          </a:xfrm>
        </p:spPr>
        <p:txBody>
          <a:bodyPr>
            <a:noAutofit/>
          </a:bodyPr>
          <a:lstStyle/>
          <a:p>
            <a:pPr marL="342900" indent="-342900">
              <a:lnSpc>
                <a:spcPct val="110000"/>
              </a:lnSpc>
              <a:spcBef>
                <a:spcPts val="0"/>
              </a:spcBef>
              <a:buClr>
                <a:schemeClr val="tx1"/>
              </a:buClr>
              <a:buFont typeface="Arial" panose="020B0604020202020204" pitchFamily="34" charset="0"/>
              <a:buChar char="•"/>
            </a:pPr>
            <a:r>
              <a:rPr lang="en-US" altLang="nl-NL" sz="2000" b="1" dirty="0"/>
              <a:t>DPP4 remmers </a:t>
            </a:r>
            <a:r>
              <a:rPr lang="en-US" altLang="nl-NL" sz="2000" dirty="0" err="1"/>
              <a:t>veilig</a:t>
            </a:r>
            <a:r>
              <a:rPr lang="en-US" altLang="nl-NL" sz="2000" dirty="0"/>
              <a:t> op </a:t>
            </a:r>
            <a:r>
              <a:rPr lang="en-US" altLang="nl-NL" sz="2000" dirty="0" err="1" smtClean="0"/>
              <a:t>langere</a:t>
            </a:r>
            <a:r>
              <a:rPr lang="en-US" altLang="nl-NL" sz="2000" dirty="0" smtClean="0"/>
              <a:t> </a:t>
            </a:r>
            <a:r>
              <a:rPr lang="en-US" altLang="nl-NL" sz="2000" dirty="0" err="1"/>
              <a:t>termijn</a:t>
            </a:r>
            <a:r>
              <a:rPr lang="en-US" altLang="nl-NL" sz="2000" dirty="0"/>
              <a:t>, </a:t>
            </a:r>
            <a:r>
              <a:rPr lang="en-US" altLang="nl-NL" sz="2000" dirty="0" err="1"/>
              <a:t>ook</a:t>
            </a:r>
            <a:r>
              <a:rPr lang="en-US" altLang="nl-NL" sz="2000" dirty="0"/>
              <a:t> in </a:t>
            </a:r>
            <a:r>
              <a:rPr lang="en-US" altLang="nl-NL" sz="2000" dirty="0" err="1"/>
              <a:t>oudere</a:t>
            </a:r>
            <a:r>
              <a:rPr lang="en-US" altLang="nl-NL" sz="2000" dirty="0"/>
              <a:t> patient. </a:t>
            </a:r>
            <a:r>
              <a:rPr lang="en-US" altLang="nl-NL" sz="2000" dirty="0" err="1"/>
              <a:t>Saxagliptin</a:t>
            </a:r>
            <a:r>
              <a:rPr lang="en-US" altLang="nl-NL" sz="2000" dirty="0"/>
              <a:t> </a:t>
            </a:r>
            <a:r>
              <a:rPr lang="en-US" altLang="nl-NL" sz="2000" dirty="0" err="1"/>
              <a:t>mogelijk</a:t>
            </a:r>
            <a:r>
              <a:rPr lang="en-US" altLang="nl-NL" sz="2000" dirty="0"/>
              <a:t> </a:t>
            </a:r>
            <a:r>
              <a:rPr lang="en-US" altLang="nl-NL" sz="2000" dirty="0" err="1"/>
              <a:t>verhoogd</a:t>
            </a:r>
            <a:r>
              <a:rPr lang="en-US" altLang="nl-NL" sz="2000" dirty="0"/>
              <a:t> </a:t>
            </a:r>
            <a:r>
              <a:rPr lang="en-US" altLang="nl-NL" sz="2000" dirty="0" err="1"/>
              <a:t>risico</a:t>
            </a:r>
            <a:r>
              <a:rPr lang="en-US" altLang="nl-NL" sz="2000" dirty="0"/>
              <a:t> op </a:t>
            </a:r>
            <a:r>
              <a:rPr lang="en-US" altLang="nl-NL" sz="2000" dirty="0" err="1"/>
              <a:t>hartfalen</a:t>
            </a:r>
            <a:r>
              <a:rPr lang="en-US" altLang="nl-NL" sz="2000" dirty="0"/>
              <a:t>. </a:t>
            </a:r>
            <a:endParaRPr lang="en-US" altLang="nl-NL" sz="2000" dirty="0" smtClean="0"/>
          </a:p>
          <a:p>
            <a:pPr marL="342900" indent="-342900">
              <a:lnSpc>
                <a:spcPct val="110000"/>
              </a:lnSpc>
              <a:spcBef>
                <a:spcPts val="0"/>
              </a:spcBef>
              <a:buClr>
                <a:schemeClr val="tx1"/>
              </a:buClr>
              <a:buFont typeface="Arial" panose="020B0604020202020204" pitchFamily="34" charset="0"/>
              <a:buChar char="•"/>
            </a:pPr>
            <a:endParaRPr lang="en-US" altLang="nl-NL" sz="2000" dirty="0"/>
          </a:p>
          <a:p>
            <a:pPr marL="342900" indent="-342900">
              <a:lnSpc>
                <a:spcPct val="110000"/>
              </a:lnSpc>
              <a:spcBef>
                <a:spcPts val="0"/>
              </a:spcBef>
              <a:buClr>
                <a:schemeClr val="tx1"/>
              </a:buClr>
              <a:buFont typeface="Arial" panose="020B0604020202020204" pitchFamily="34" charset="0"/>
              <a:buChar char="•"/>
            </a:pPr>
            <a:r>
              <a:rPr lang="en-US" altLang="nl-NL" sz="2000" b="1" dirty="0"/>
              <a:t>GLP1 </a:t>
            </a:r>
            <a:r>
              <a:rPr lang="en-US" altLang="nl-NL" sz="2000" b="1" dirty="0" err="1"/>
              <a:t>agonisten</a:t>
            </a:r>
            <a:r>
              <a:rPr lang="en-US" altLang="nl-NL" sz="2000" b="1" dirty="0"/>
              <a:t> </a:t>
            </a:r>
            <a:r>
              <a:rPr lang="en-US" altLang="nl-NL" sz="2000" dirty="0" err="1"/>
              <a:t>veilig</a:t>
            </a:r>
            <a:r>
              <a:rPr lang="en-US" altLang="nl-NL" sz="2000" dirty="0"/>
              <a:t>. </a:t>
            </a:r>
            <a:r>
              <a:rPr lang="en-US" altLang="nl-NL" sz="2000" dirty="0" smtClean="0"/>
              <a:t>liraglutide, </a:t>
            </a:r>
            <a:r>
              <a:rPr lang="en-US" altLang="nl-NL" sz="2000" dirty="0" err="1" smtClean="0"/>
              <a:t>semaglutide</a:t>
            </a:r>
            <a:r>
              <a:rPr lang="en-US" altLang="nl-NL" sz="2000" dirty="0" smtClean="0"/>
              <a:t> en </a:t>
            </a:r>
            <a:r>
              <a:rPr lang="en-US" altLang="nl-NL" sz="2000" dirty="0" err="1" smtClean="0"/>
              <a:t>dulaglutide</a:t>
            </a:r>
            <a:r>
              <a:rPr lang="en-US" altLang="nl-NL" sz="2000" dirty="0" smtClean="0"/>
              <a:t> </a:t>
            </a:r>
            <a:r>
              <a:rPr lang="en-US" altLang="nl-NL" sz="2000" dirty="0" err="1"/>
              <a:t>geven</a:t>
            </a:r>
            <a:r>
              <a:rPr lang="en-US" altLang="nl-NL" sz="2000" dirty="0"/>
              <a:t> </a:t>
            </a:r>
            <a:r>
              <a:rPr lang="en-US" altLang="nl-NL" sz="2000" dirty="0" err="1"/>
              <a:t>verlaging</a:t>
            </a:r>
            <a:r>
              <a:rPr lang="en-US" altLang="nl-NL" sz="2000" dirty="0"/>
              <a:t> </a:t>
            </a:r>
            <a:r>
              <a:rPr lang="en-US" altLang="nl-NL" sz="2000" dirty="0" err="1"/>
              <a:t>cardiovasculair</a:t>
            </a:r>
            <a:r>
              <a:rPr lang="en-US" altLang="nl-NL" sz="2000" dirty="0"/>
              <a:t> </a:t>
            </a:r>
            <a:r>
              <a:rPr lang="en-US" altLang="nl-NL" sz="2000" dirty="0" err="1"/>
              <a:t>risico</a:t>
            </a:r>
            <a:r>
              <a:rPr lang="en-US" altLang="nl-NL" sz="2000" dirty="0"/>
              <a:t>. </a:t>
            </a:r>
            <a:r>
              <a:rPr lang="en-US" altLang="nl-NL" sz="2000" dirty="0" err="1"/>
              <a:t>Mogelijk</a:t>
            </a:r>
            <a:r>
              <a:rPr lang="en-US" altLang="nl-NL" sz="2000" dirty="0"/>
              <a:t> </a:t>
            </a:r>
            <a:r>
              <a:rPr lang="en-US" altLang="nl-NL" sz="2000" dirty="0" err="1"/>
              <a:t>verhoogd</a:t>
            </a:r>
            <a:r>
              <a:rPr lang="en-US" altLang="nl-NL" sz="2000" dirty="0"/>
              <a:t> </a:t>
            </a:r>
            <a:r>
              <a:rPr lang="en-US" altLang="nl-NL" sz="2000" dirty="0" err="1"/>
              <a:t>risico</a:t>
            </a:r>
            <a:r>
              <a:rPr lang="en-US" altLang="nl-NL" sz="2000" dirty="0"/>
              <a:t> op </a:t>
            </a:r>
            <a:r>
              <a:rPr lang="en-US" altLang="nl-NL" sz="2000" dirty="0" err="1"/>
              <a:t>retinopathie</a:t>
            </a:r>
            <a:r>
              <a:rPr lang="en-US" altLang="nl-NL" sz="2000" dirty="0"/>
              <a:t> </a:t>
            </a:r>
            <a:r>
              <a:rPr lang="en-US" altLang="nl-NL" sz="2000" dirty="0" err="1"/>
              <a:t>bij</a:t>
            </a:r>
            <a:r>
              <a:rPr lang="en-US" altLang="nl-NL" sz="2000" dirty="0"/>
              <a:t> </a:t>
            </a:r>
            <a:r>
              <a:rPr lang="en-US" altLang="nl-NL" sz="2000" dirty="0" err="1"/>
              <a:t>semaglutide</a:t>
            </a:r>
            <a:r>
              <a:rPr lang="en-US" altLang="nl-NL" sz="2000" dirty="0"/>
              <a:t>. </a:t>
            </a:r>
          </a:p>
          <a:p>
            <a:pPr marL="342900" indent="-342900">
              <a:lnSpc>
                <a:spcPct val="110000"/>
              </a:lnSpc>
              <a:spcBef>
                <a:spcPts val="0"/>
              </a:spcBef>
              <a:buClr>
                <a:schemeClr val="tx1"/>
              </a:buClr>
              <a:buFont typeface="Arial" panose="020B0604020202020204" pitchFamily="34" charset="0"/>
              <a:buChar char="•"/>
            </a:pPr>
            <a:endParaRPr lang="en-US" altLang="nl-NL" sz="2000" b="1" dirty="0" smtClean="0"/>
          </a:p>
          <a:p>
            <a:pPr marL="342900" indent="-342900">
              <a:lnSpc>
                <a:spcPct val="110000"/>
              </a:lnSpc>
              <a:spcBef>
                <a:spcPts val="0"/>
              </a:spcBef>
              <a:buClr>
                <a:schemeClr val="tx1"/>
              </a:buClr>
              <a:buFont typeface="Arial" panose="020B0604020202020204" pitchFamily="34" charset="0"/>
              <a:buChar char="•"/>
            </a:pPr>
            <a:r>
              <a:rPr lang="en-US" altLang="nl-NL" sz="2000" b="1" dirty="0" smtClean="0"/>
              <a:t>SGLT2 </a:t>
            </a:r>
            <a:r>
              <a:rPr lang="en-US" altLang="nl-NL" sz="2000" b="1" dirty="0"/>
              <a:t>remmers</a:t>
            </a:r>
            <a:r>
              <a:rPr lang="en-US" altLang="nl-NL" sz="2000" dirty="0"/>
              <a:t> </a:t>
            </a:r>
            <a:r>
              <a:rPr lang="en-US" altLang="nl-NL" sz="2000" dirty="0" err="1"/>
              <a:t>veilig</a:t>
            </a:r>
            <a:r>
              <a:rPr lang="en-US" altLang="nl-NL" sz="2000" dirty="0"/>
              <a:t> </a:t>
            </a:r>
            <a:r>
              <a:rPr lang="en-US" altLang="nl-NL" sz="2000" dirty="0" smtClean="0"/>
              <a:t>(cana-, dapa en empagliflozine) met </a:t>
            </a:r>
            <a:r>
              <a:rPr lang="en-US" altLang="nl-NL" sz="2000" dirty="0" err="1" smtClean="0"/>
              <a:t>vermindering</a:t>
            </a:r>
            <a:r>
              <a:rPr lang="en-US" altLang="nl-NL" sz="2000" dirty="0" smtClean="0"/>
              <a:t> </a:t>
            </a:r>
            <a:r>
              <a:rPr lang="en-US" altLang="nl-NL" sz="2000" dirty="0"/>
              <a:t>hart- en </a:t>
            </a:r>
            <a:r>
              <a:rPr lang="en-US" altLang="nl-NL" sz="2000" dirty="0" err="1"/>
              <a:t>vaatziekten</a:t>
            </a:r>
            <a:r>
              <a:rPr lang="en-US" altLang="nl-NL" sz="2000" dirty="0"/>
              <a:t> </a:t>
            </a:r>
            <a:r>
              <a:rPr lang="en-US" altLang="nl-NL" sz="2000" dirty="0" err="1"/>
              <a:t>bij</a:t>
            </a:r>
            <a:r>
              <a:rPr lang="en-US" altLang="nl-NL" sz="2000" dirty="0"/>
              <a:t> </a:t>
            </a:r>
            <a:r>
              <a:rPr lang="en-US" altLang="nl-NL" sz="2000" dirty="0" err="1"/>
              <a:t>mensen</a:t>
            </a:r>
            <a:r>
              <a:rPr lang="en-US" altLang="nl-NL" sz="2000" dirty="0"/>
              <a:t> met type 2 </a:t>
            </a:r>
            <a:r>
              <a:rPr lang="en-US" altLang="nl-NL" sz="2000" dirty="0" smtClean="0"/>
              <a:t>diabetes </a:t>
            </a:r>
            <a:r>
              <a:rPr lang="en-US" altLang="nl-NL" sz="2000" dirty="0"/>
              <a:t>en </a:t>
            </a:r>
            <a:r>
              <a:rPr lang="en-US" altLang="nl-NL" sz="2000" dirty="0" err="1"/>
              <a:t>verhoogd</a:t>
            </a:r>
            <a:r>
              <a:rPr lang="en-US" altLang="nl-NL" sz="2000" dirty="0"/>
              <a:t> </a:t>
            </a:r>
            <a:r>
              <a:rPr lang="en-US" altLang="nl-NL" sz="2000" dirty="0" err="1"/>
              <a:t>cardiovasculair</a:t>
            </a:r>
            <a:r>
              <a:rPr lang="en-US" altLang="nl-NL" sz="2000" dirty="0"/>
              <a:t> </a:t>
            </a:r>
            <a:r>
              <a:rPr lang="en-US" altLang="nl-NL" sz="2000" dirty="0" err="1"/>
              <a:t>risico</a:t>
            </a:r>
            <a:r>
              <a:rPr lang="en-US" altLang="nl-NL" sz="2000" dirty="0"/>
              <a:t>. </a:t>
            </a:r>
          </a:p>
        </p:txBody>
      </p:sp>
    </p:spTree>
    <p:extLst>
      <p:ext uri="{BB962C8B-B14F-4D97-AF65-F5344CB8AC3E}">
        <p14:creationId xmlns:p14="http://schemas.microsoft.com/office/powerpoint/2010/main" val="1222320083"/>
      </p:ext>
    </p:extLst>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77" y="-63421"/>
            <a:ext cx="5703888" cy="847725"/>
          </a:xfrm>
        </p:spPr>
        <p:txBody>
          <a:bodyPr/>
          <a:lstStyle/>
          <a:p>
            <a:r>
              <a:rPr lang="nl-NL" sz="2400" dirty="0" smtClean="0">
                <a:solidFill>
                  <a:schemeClr val="accent1">
                    <a:lumMod val="75000"/>
                  </a:schemeClr>
                </a:solidFill>
              </a:rPr>
              <a:t>Onderweg naar persoonsgerichte zorg</a:t>
            </a:r>
            <a:endParaRPr lang="nl-NL" sz="2400" dirty="0">
              <a:solidFill>
                <a:schemeClr val="accent1">
                  <a:lumMod val="75000"/>
                </a:schemeClr>
              </a:solidFill>
            </a:endParaRPr>
          </a:p>
        </p:txBody>
      </p:sp>
      <p:pic>
        <p:nvPicPr>
          <p:cNvPr id="4" name="Content Placeholder 3"/>
          <p:cNvPicPr>
            <a:picLocks noGrp="1" noChangeAspect="1"/>
          </p:cNvPicPr>
          <p:nvPr>
            <p:ph idx="4294967295"/>
          </p:nvPr>
        </p:nvPicPr>
        <p:blipFill>
          <a:blip r:embed="rId3"/>
          <a:stretch>
            <a:fillRect/>
          </a:stretch>
        </p:blipFill>
        <p:spPr>
          <a:xfrm>
            <a:off x="0" y="857250"/>
            <a:ext cx="2927350" cy="3997325"/>
          </a:xfrm>
          <a:prstGeom prst="rect">
            <a:avLst/>
          </a:prstGeom>
        </p:spPr>
      </p:pic>
      <p:pic>
        <p:nvPicPr>
          <p:cNvPr id="5" name="Picture 4"/>
          <p:cNvPicPr>
            <a:picLocks noChangeAspect="1"/>
          </p:cNvPicPr>
          <p:nvPr/>
        </p:nvPicPr>
        <p:blipFill>
          <a:blip r:embed="rId4"/>
          <a:stretch>
            <a:fillRect/>
          </a:stretch>
        </p:blipFill>
        <p:spPr>
          <a:xfrm>
            <a:off x="3171456" y="1085833"/>
            <a:ext cx="4753860" cy="2132096"/>
          </a:xfrm>
          <a:prstGeom prst="rect">
            <a:avLst/>
          </a:prstGeom>
          <a:ln>
            <a:solidFill>
              <a:schemeClr val="accent1"/>
            </a:solidFill>
          </a:ln>
        </p:spPr>
      </p:pic>
      <p:pic>
        <p:nvPicPr>
          <p:cNvPr id="6" name="Picture 5"/>
          <p:cNvPicPr>
            <a:picLocks noChangeAspect="1"/>
          </p:cNvPicPr>
          <p:nvPr/>
        </p:nvPicPr>
        <p:blipFill>
          <a:blip r:embed="rId5"/>
          <a:stretch>
            <a:fillRect/>
          </a:stretch>
        </p:blipFill>
        <p:spPr>
          <a:xfrm>
            <a:off x="3497111" y="1807728"/>
            <a:ext cx="4970523" cy="1734994"/>
          </a:xfrm>
          <a:prstGeom prst="rect">
            <a:avLst/>
          </a:prstGeom>
          <a:ln>
            <a:solidFill>
              <a:schemeClr val="accent1"/>
            </a:solidFill>
          </a:ln>
        </p:spPr>
      </p:pic>
      <p:pic>
        <p:nvPicPr>
          <p:cNvPr id="7" name="Picture 6"/>
          <p:cNvPicPr>
            <a:picLocks noChangeAspect="1"/>
          </p:cNvPicPr>
          <p:nvPr/>
        </p:nvPicPr>
        <p:blipFill>
          <a:blip r:embed="rId6"/>
          <a:stretch>
            <a:fillRect/>
          </a:stretch>
        </p:blipFill>
        <p:spPr>
          <a:xfrm>
            <a:off x="3707164" y="2556364"/>
            <a:ext cx="5338261" cy="1972712"/>
          </a:xfrm>
          <a:prstGeom prst="rect">
            <a:avLst/>
          </a:prstGeom>
          <a:ln>
            <a:solidFill>
              <a:schemeClr val="accent1"/>
            </a:solidFill>
          </a:ln>
        </p:spPr>
      </p:pic>
      <p:pic>
        <p:nvPicPr>
          <p:cNvPr id="8" name="Picture 7"/>
          <p:cNvPicPr>
            <a:picLocks noChangeAspect="1"/>
          </p:cNvPicPr>
          <p:nvPr/>
        </p:nvPicPr>
        <p:blipFill>
          <a:blip r:embed="rId7"/>
          <a:stretch>
            <a:fillRect/>
          </a:stretch>
        </p:blipFill>
        <p:spPr>
          <a:xfrm>
            <a:off x="3497111" y="3349290"/>
            <a:ext cx="4662487" cy="2108386"/>
          </a:xfrm>
          <a:prstGeom prst="rect">
            <a:avLst/>
          </a:prstGeom>
          <a:ln>
            <a:solidFill>
              <a:schemeClr val="accent1"/>
            </a:solidFill>
          </a:ln>
        </p:spPr>
      </p:pic>
      <p:pic>
        <p:nvPicPr>
          <p:cNvPr id="9" name="Picture 8"/>
          <p:cNvPicPr>
            <a:picLocks noChangeAspect="1"/>
          </p:cNvPicPr>
          <p:nvPr/>
        </p:nvPicPr>
        <p:blipFill>
          <a:blip r:embed="rId8"/>
          <a:stretch>
            <a:fillRect/>
          </a:stretch>
        </p:blipFill>
        <p:spPr>
          <a:xfrm>
            <a:off x="2454861" y="4033343"/>
            <a:ext cx="4678780" cy="1812861"/>
          </a:xfrm>
          <a:prstGeom prst="rect">
            <a:avLst/>
          </a:prstGeom>
          <a:ln>
            <a:solidFill>
              <a:schemeClr val="accent1"/>
            </a:solidFill>
          </a:ln>
        </p:spPr>
      </p:pic>
    </p:spTree>
    <p:extLst>
      <p:ext uri="{BB962C8B-B14F-4D97-AF65-F5344CB8AC3E}">
        <p14:creationId xmlns:p14="http://schemas.microsoft.com/office/powerpoint/2010/main" val="2440936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26872" y="153444"/>
            <a:ext cx="8229600" cy="657225"/>
          </a:xfrm>
        </p:spPr>
        <p:txBody>
          <a:bodyPr>
            <a:normAutofit/>
          </a:bodyPr>
          <a:lstStyle/>
          <a:p>
            <a:pPr eaLnBrk="1" hangingPunct="1"/>
            <a:r>
              <a:rPr lang="nl-NL" altLang="en-US" sz="2200" b="1" dirty="0"/>
              <a:t>Nieuwe opties in </a:t>
            </a:r>
            <a:r>
              <a:rPr lang="nl-NL" altLang="en-US" sz="2200" b="1" dirty="0" err="1"/>
              <a:t>cardiabetologie</a:t>
            </a:r>
            <a:r>
              <a:rPr lang="nl-NL" altLang="en-US" sz="2200" b="1" dirty="0"/>
              <a:t> anno 2019</a:t>
            </a:r>
          </a:p>
        </p:txBody>
      </p:sp>
      <p:sp>
        <p:nvSpPr>
          <p:cNvPr id="22531" name="Oval 3"/>
          <p:cNvSpPr>
            <a:spLocks noChangeArrowheads="1"/>
          </p:cNvSpPr>
          <p:nvPr/>
        </p:nvSpPr>
        <p:spPr bwMode="auto">
          <a:xfrm>
            <a:off x="3275857" y="4509120"/>
            <a:ext cx="1995488" cy="1403350"/>
          </a:xfrm>
          <a:prstGeom prst="ellipse">
            <a:avLst/>
          </a:prstGeom>
          <a:gradFill rotWithShape="0">
            <a:gsLst>
              <a:gs pos="0">
                <a:srgbClr val="FF00FF"/>
              </a:gs>
              <a:gs pos="100000">
                <a:srgbClr val="B200B2"/>
              </a:gs>
            </a:gsLst>
            <a:path path="shape">
              <a:fillToRect l="50000" t="50000" r="50000" b="50000"/>
            </a:path>
          </a:gradFill>
          <a:ln w="9525">
            <a:noFill/>
            <a:round/>
            <a:headEnd/>
            <a:tailEnd/>
          </a:ln>
        </p:spPr>
        <p:txBody>
          <a:bodyPr wrap="none" anchor="ctr"/>
          <a:lstStyle/>
          <a:p>
            <a:pPr algn="ctr"/>
            <a:r>
              <a:rPr lang="nl-NL" altLang="en-US" sz="1800" b="1" dirty="0" err="1">
                <a:solidFill>
                  <a:schemeClr val="bg1"/>
                </a:solidFill>
                <a:latin typeface="Corbel" pitchFamily="34" charset="0"/>
              </a:rPr>
              <a:t>Hemo</a:t>
            </a:r>
            <a:r>
              <a:rPr lang="nl-NL" altLang="en-US" sz="1800" b="1" dirty="0">
                <a:solidFill>
                  <a:schemeClr val="bg1"/>
                </a:solidFill>
                <a:latin typeface="Corbel" pitchFamily="34" charset="0"/>
              </a:rPr>
              <a:t>-</a:t>
            </a:r>
          </a:p>
          <a:p>
            <a:pPr algn="ctr"/>
            <a:r>
              <a:rPr lang="nl-NL" altLang="en-US" sz="1800" b="1" dirty="0">
                <a:solidFill>
                  <a:schemeClr val="bg1"/>
                </a:solidFill>
                <a:latin typeface="Corbel" pitchFamily="34" charset="0"/>
              </a:rPr>
              <a:t>dynamische</a:t>
            </a:r>
          </a:p>
          <a:p>
            <a:pPr algn="ctr"/>
            <a:r>
              <a:rPr lang="nl-NL" altLang="en-US" sz="1800" b="1" dirty="0" smtClean="0">
                <a:solidFill>
                  <a:schemeClr val="bg1"/>
                </a:solidFill>
                <a:latin typeface="Corbel" pitchFamily="34" charset="0"/>
              </a:rPr>
              <a:t>Effecten SGLT2: </a:t>
            </a:r>
            <a:r>
              <a:rPr lang="nl-NL" altLang="en-US" sz="1800" b="1" dirty="0">
                <a:solidFill>
                  <a:schemeClr val="bg1"/>
                </a:solidFill>
                <a:latin typeface="Corbel" pitchFamily="34" charset="0"/>
              </a:rPr>
              <a:t>snel </a:t>
            </a:r>
          </a:p>
          <a:p>
            <a:pPr algn="ctr"/>
            <a:r>
              <a:rPr lang="nl-NL" altLang="en-US" sz="1800" b="1" dirty="0">
                <a:solidFill>
                  <a:schemeClr val="bg1"/>
                </a:solidFill>
                <a:latin typeface="Corbel" pitchFamily="34" charset="0"/>
              </a:rPr>
              <a:t>en vroeg</a:t>
            </a:r>
          </a:p>
        </p:txBody>
      </p:sp>
      <p:sp>
        <p:nvSpPr>
          <p:cNvPr id="439300" name="Oval 4"/>
          <p:cNvSpPr>
            <a:spLocks noChangeArrowheads="1"/>
          </p:cNvSpPr>
          <p:nvPr/>
        </p:nvSpPr>
        <p:spPr bwMode="auto">
          <a:xfrm>
            <a:off x="2388857" y="1508616"/>
            <a:ext cx="2016125" cy="1511300"/>
          </a:xfrm>
          <a:prstGeom prst="ellipse">
            <a:avLst/>
          </a:prstGeom>
          <a:gradFill rotWithShape="0">
            <a:gsLst>
              <a:gs pos="0">
                <a:schemeClr val="bg2">
                  <a:gamma/>
                  <a:tint val="57647"/>
                  <a:invGamma/>
                </a:schemeClr>
              </a:gs>
              <a:gs pos="100000">
                <a:schemeClr val="bg2"/>
              </a:gs>
            </a:gsLst>
            <a:path path="shape">
              <a:fillToRect l="50000" t="50000" r="50000" b="50000"/>
            </a:path>
          </a:gradFill>
          <a:ln w="9525">
            <a:noFill/>
            <a:round/>
            <a:headEnd/>
            <a:tailEnd/>
          </a:ln>
          <a:effectLst/>
        </p:spPr>
        <p:txBody>
          <a:bodyPr wrap="none" anchor="ctr"/>
          <a:lstStyle/>
          <a:p>
            <a:pPr>
              <a:defRPr/>
            </a:pPr>
            <a:r>
              <a:rPr lang="nl-NL" sz="1800" b="1" dirty="0">
                <a:solidFill>
                  <a:schemeClr val="bg1"/>
                </a:solidFill>
              </a:rPr>
              <a:t>SGLT2:</a:t>
            </a:r>
          </a:p>
          <a:p>
            <a:pPr>
              <a:defRPr/>
            </a:pPr>
            <a:r>
              <a:rPr lang="nl-NL" sz="1800" b="1" dirty="0">
                <a:solidFill>
                  <a:schemeClr val="bg1"/>
                </a:solidFill>
              </a:rPr>
              <a:t>Verminderd</a:t>
            </a:r>
          </a:p>
          <a:p>
            <a:pPr>
              <a:defRPr/>
            </a:pPr>
            <a:r>
              <a:rPr lang="nl-NL" sz="1800" b="1" dirty="0">
                <a:solidFill>
                  <a:schemeClr val="bg1"/>
                </a:solidFill>
              </a:rPr>
              <a:t>CV-risico</a:t>
            </a:r>
          </a:p>
        </p:txBody>
      </p:sp>
      <p:sp>
        <p:nvSpPr>
          <p:cNvPr id="22533" name="Oval 5"/>
          <p:cNvSpPr>
            <a:spLocks noChangeArrowheads="1"/>
          </p:cNvSpPr>
          <p:nvPr/>
        </p:nvSpPr>
        <p:spPr bwMode="auto">
          <a:xfrm>
            <a:off x="1272611" y="3872072"/>
            <a:ext cx="2219325" cy="1665287"/>
          </a:xfrm>
          <a:prstGeom prst="ellipse">
            <a:avLst/>
          </a:prstGeom>
          <a:gradFill rotWithShape="0">
            <a:gsLst>
              <a:gs pos="0">
                <a:srgbClr val="FFFF00"/>
              </a:gs>
              <a:gs pos="100000">
                <a:srgbClr val="B9B900"/>
              </a:gs>
            </a:gsLst>
            <a:path path="shape">
              <a:fillToRect l="50000" t="50000" r="50000" b="50000"/>
            </a:path>
          </a:gradFill>
          <a:ln w="9525">
            <a:noFill/>
            <a:round/>
            <a:headEnd/>
            <a:tailEnd/>
          </a:ln>
        </p:spPr>
        <p:txBody>
          <a:bodyPr wrap="none" anchor="ctr"/>
          <a:lstStyle/>
          <a:p>
            <a:pPr algn="ctr"/>
            <a:r>
              <a:rPr lang="en-US" altLang="en-US" sz="1800" b="1" dirty="0">
                <a:latin typeface="Calibri" pitchFamily="34" charset="0"/>
              </a:rPr>
              <a:t>DPP4 </a:t>
            </a:r>
            <a:r>
              <a:rPr lang="en-US" altLang="en-US" sz="1800" b="1" dirty="0" err="1">
                <a:latin typeface="Calibri" pitchFamily="34" charset="0"/>
              </a:rPr>
              <a:t>remming</a:t>
            </a:r>
            <a:r>
              <a:rPr lang="en-US" altLang="en-US" sz="1800" b="1" dirty="0">
                <a:latin typeface="Calibri" pitchFamily="34" charset="0"/>
              </a:rPr>
              <a:t>:</a:t>
            </a:r>
          </a:p>
          <a:p>
            <a:pPr algn="ctr"/>
            <a:r>
              <a:rPr lang="en-US" altLang="en-US" sz="1800" b="1" dirty="0">
                <a:latin typeface="Calibri" pitchFamily="34" charset="0"/>
              </a:rPr>
              <a:t>non-</a:t>
            </a:r>
            <a:r>
              <a:rPr lang="en-US" altLang="en-US" sz="1800" b="1" dirty="0" err="1">
                <a:latin typeface="Calibri" pitchFamily="34" charset="0"/>
              </a:rPr>
              <a:t>inferieur</a:t>
            </a:r>
            <a:r>
              <a:rPr lang="en-US" altLang="en-US" sz="1800" b="1" dirty="0">
                <a:latin typeface="Calibri" pitchFamily="34" charset="0"/>
              </a:rPr>
              <a:t> </a:t>
            </a:r>
            <a:r>
              <a:rPr lang="en-US" altLang="en-US" sz="1800" b="1" dirty="0" err="1">
                <a:latin typeface="Calibri" pitchFamily="34" charset="0"/>
              </a:rPr>
              <a:t>en</a:t>
            </a:r>
            <a:endParaRPr lang="en-US" altLang="en-US" sz="1800" b="1" dirty="0">
              <a:latin typeface="Calibri" pitchFamily="34" charset="0"/>
            </a:endParaRPr>
          </a:p>
          <a:p>
            <a:pPr algn="ctr"/>
            <a:r>
              <a:rPr lang="en-US" altLang="en-US" sz="1800" b="1" dirty="0" err="1">
                <a:latin typeface="Calibri" pitchFamily="34" charset="0"/>
              </a:rPr>
              <a:t>gemakkelijk</a:t>
            </a:r>
            <a:endParaRPr lang="en-US" altLang="en-US" sz="1800" b="1" dirty="0">
              <a:latin typeface="Calibri" pitchFamily="34" charset="0"/>
            </a:endParaRPr>
          </a:p>
        </p:txBody>
      </p:sp>
      <p:sp>
        <p:nvSpPr>
          <p:cNvPr id="22534" name="Oval 6"/>
          <p:cNvSpPr>
            <a:spLocks noChangeArrowheads="1"/>
          </p:cNvSpPr>
          <p:nvPr/>
        </p:nvSpPr>
        <p:spPr bwMode="auto">
          <a:xfrm>
            <a:off x="4500100" y="1556794"/>
            <a:ext cx="2016125" cy="1511300"/>
          </a:xfrm>
          <a:prstGeom prst="ellipse">
            <a:avLst/>
          </a:prstGeom>
          <a:gradFill rotWithShape="0">
            <a:gsLst>
              <a:gs pos="0">
                <a:srgbClr val="9933FF"/>
              </a:gs>
              <a:gs pos="100000">
                <a:srgbClr val="5D1F9B"/>
              </a:gs>
            </a:gsLst>
            <a:path path="shape">
              <a:fillToRect l="50000" t="50000" r="50000" b="50000"/>
            </a:path>
          </a:gradFill>
          <a:ln w="9525">
            <a:noFill/>
            <a:round/>
            <a:headEnd/>
            <a:tailEnd/>
          </a:ln>
        </p:spPr>
        <p:txBody>
          <a:bodyPr wrap="none" anchor="ctr"/>
          <a:lstStyle/>
          <a:p>
            <a:endParaRPr lang="en-US" altLang="en-US" sz="1800">
              <a:latin typeface="Corbel" pitchFamily="34" charset="0"/>
            </a:endParaRPr>
          </a:p>
        </p:txBody>
      </p:sp>
      <p:sp>
        <p:nvSpPr>
          <p:cNvPr id="22535" name="Oval 7"/>
          <p:cNvSpPr>
            <a:spLocks noChangeArrowheads="1"/>
          </p:cNvSpPr>
          <p:nvPr/>
        </p:nvSpPr>
        <p:spPr bwMode="auto">
          <a:xfrm>
            <a:off x="5508212" y="2636917"/>
            <a:ext cx="2016125" cy="1512887"/>
          </a:xfrm>
          <a:prstGeom prst="ellipse">
            <a:avLst/>
          </a:prstGeom>
          <a:gradFill rotWithShape="0">
            <a:gsLst>
              <a:gs pos="0">
                <a:srgbClr val="FF0000"/>
              </a:gs>
              <a:gs pos="100000">
                <a:srgbClr val="AA0000"/>
              </a:gs>
            </a:gsLst>
            <a:path path="shape">
              <a:fillToRect l="50000" t="50000" r="50000" b="50000"/>
            </a:path>
          </a:gradFill>
          <a:ln w="9525">
            <a:noFill/>
            <a:round/>
            <a:headEnd/>
            <a:tailEnd/>
          </a:ln>
        </p:spPr>
        <p:txBody>
          <a:bodyPr wrap="none" anchor="ctr"/>
          <a:lstStyle/>
          <a:p>
            <a:endParaRPr lang="en-US" altLang="en-US" sz="1800">
              <a:latin typeface="Corbel" pitchFamily="34" charset="0"/>
            </a:endParaRPr>
          </a:p>
        </p:txBody>
      </p:sp>
      <p:sp>
        <p:nvSpPr>
          <p:cNvPr id="22536" name="Oval 8"/>
          <p:cNvSpPr>
            <a:spLocks noChangeArrowheads="1"/>
          </p:cNvSpPr>
          <p:nvPr/>
        </p:nvSpPr>
        <p:spPr bwMode="auto">
          <a:xfrm>
            <a:off x="4932372" y="4024472"/>
            <a:ext cx="2016125" cy="1512887"/>
          </a:xfrm>
          <a:prstGeom prst="ellipse">
            <a:avLst/>
          </a:prstGeom>
          <a:gradFill rotWithShape="0">
            <a:gsLst>
              <a:gs pos="0">
                <a:srgbClr val="FF9933"/>
              </a:gs>
              <a:gs pos="100000">
                <a:srgbClr val="B26B24"/>
              </a:gs>
            </a:gsLst>
            <a:path path="shape">
              <a:fillToRect l="50000" t="50000" r="50000" b="50000"/>
            </a:path>
          </a:gradFill>
          <a:ln w="9525">
            <a:noFill/>
            <a:round/>
            <a:headEnd/>
            <a:tailEnd/>
          </a:ln>
        </p:spPr>
        <p:txBody>
          <a:bodyPr wrap="none" anchor="ctr"/>
          <a:lstStyle/>
          <a:p>
            <a:pPr algn="ctr"/>
            <a:r>
              <a:rPr lang="nl-NL" altLang="en-US" sz="1800" b="1" dirty="0">
                <a:solidFill>
                  <a:schemeClr val="bg1"/>
                </a:solidFill>
                <a:latin typeface="Corbel" pitchFamily="34" charset="0"/>
              </a:rPr>
              <a:t>Preventie </a:t>
            </a:r>
            <a:r>
              <a:rPr lang="nl-NL" altLang="en-US" sz="1800" b="1" dirty="0" smtClean="0">
                <a:solidFill>
                  <a:schemeClr val="bg1"/>
                </a:solidFill>
                <a:latin typeface="Corbel" pitchFamily="34" charset="0"/>
              </a:rPr>
              <a:t>HVZ</a:t>
            </a:r>
            <a:endParaRPr lang="nl-NL" altLang="en-US" sz="1800" b="1" dirty="0">
              <a:solidFill>
                <a:schemeClr val="bg1"/>
              </a:solidFill>
              <a:latin typeface="Corbel" pitchFamily="34" charset="0"/>
            </a:endParaRPr>
          </a:p>
          <a:p>
            <a:pPr algn="ctr"/>
            <a:r>
              <a:rPr lang="nl-NL" altLang="en-US" sz="1800" b="1" dirty="0" smtClean="0">
                <a:solidFill>
                  <a:schemeClr val="bg1"/>
                </a:solidFill>
                <a:latin typeface="Corbel" pitchFamily="34" charset="0"/>
              </a:rPr>
              <a:t>en</a:t>
            </a:r>
            <a:endParaRPr lang="nl-NL" altLang="en-US" sz="1800" b="1" dirty="0">
              <a:solidFill>
                <a:schemeClr val="bg1"/>
              </a:solidFill>
              <a:latin typeface="Corbel" pitchFamily="34" charset="0"/>
            </a:endParaRPr>
          </a:p>
          <a:p>
            <a:pPr algn="ctr"/>
            <a:r>
              <a:rPr lang="nl-NL" altLang="en-US" sz="1800" b="1" dirty="0" err="1">
                <a:solidFill>
                  <a:schemeClr val="bg1"/>
                </a:solidFill>
                <a:latin typeface="Corbel" pitchFamily="34" charset="0"/>
              </a:rPr>
              <a:t>glycemische</a:t>
            </a:r>
            <a:r>
              <a:rPr lang="nl-NL" altLang="en-US" sz="1800" b="1" dirty="0">
                <a:solidFill>
                  <a:schemeClr val="bg1"/>
                </a:solidFill>
                <a:latin typeface="Corbel" pitchFamily="34" charset="0"/>
              </a:rPr>
              <a:t> controle</a:t>
            </a:r>
          </a:p>
        </p:txBody>
      </p:sp>
      <p:sp>
        <p:nvSpPr>
          <p:cNvPr id="439305" name="Oval 9"/>
          <p:cNvSpPr>
            <a:spLocks noChangeArrowheads="1"/>
          </p:cNvSpPr>
          <p:nvPr/>
        </p:nvSpPr>
        <p:spPr bwMode="auto">
          <a:xfrm>
            <a:off x="2984500" y="2520833"/>
            <a:ext cx="259766" cy="519351"/>
          </a:xfrm>
          <a:prstGeom prst="ellipse">
            <a:avLst/>
          </a:prstGeom>
          <a:noFill/>
          <a:ln w="9525">
            <a:noFill/>
            <a:round/>
            <a:headEnd/>
            <a:tailEnd/>
          </a:ln>
          <a:effectLst>
            <a:outerShdw dist="107763" dir="2700000" algn="ctr" rotWithShape="0">
              <a:schemeClr val="bg2"/>
            </a:outerShdw>
          </a:effectLst>
        </p:spPr>
        <p:txBody>
          <a:bodyPr wrap="none" anchor="ctr">
            <a:spAutoFit/>
          </a:bodyPr>
          <a:lstStyle/>
          <a:p>
            <a:pPr>
              <a:defRPr/>
            </a:pPr>
            <a:endParaRPr lang="nl-NL" sz="1800"/>
          </a:p>
        </p:txBody>
      </p:sp>
      <p:sp>
        <p:nvSpPr>
          <p:cNvPr id="439307" name="Text Box 11"/>
          <p:cNvSpPr txBox="1">
            <a:spLocks noChangeArrowheads="1"/>
          </p:cNvSpPr>
          <p:nvPr/>
        </p:nvSpPr>
        <p:spPr bwMode="auto">
          <a:xfrm>
            <a:off x="4690336" y="1700809"/>
            <a:ext cx="1721946" cy="923330"/>
          </a:xfrm>
          <a:prstGeom prst="rect">
            <a:avLst/>
          </a:prstGeom>
          <a:noFill/>
          <a:ln w="9525">
            <a:noFill/>
            <a:miter lim="800000"/>
            <a:headEnd/>
            <a:tailEnd/>
          </a:ln>
        </p:spPr>
        <p:txBody>
          <a:bodyPr wrap="none" anchor="ctr">
            <a:spAutoFit/>
          </a:bodyPr>
          <a:lstStyle/>
          <a:p>
            <a:pPr algn="ctr"/>
            <a:r>
              <a:rPr lang="nl-NL" altLang="en-US" sz="1800" b="1" dirty="0">
                <a:solidFill>
                  <a:schemeClr val="bg1"/>
                </a:solidFill>
                <a:latin typeface="Corbel" pitchFamily="34" charset="0"/>
              </a:rPr>
              <a:t>Alles tezamen</a:t>
            </a:r>
          </a:p>
          <a:p>
            <a:pPr algn="ctr"/>
            <a:r>
              <a:rPr lang="nl-NL" altLang="en-US" sz="1800" b="1" dirty="0">
                <a:solidFill>
                  <a:schemeClr val="bg1"/>
                </a:solidFill>
                <a:latin typeface="Corbel" pitchFamily="34" charset="0"/>
              </a:rPr>
              <a:t>met lifestyle en</a:t>
            </a:r>
          </a:p>
          <a:p>
            <a:pPr algn="ctr"/>
            <a:r>
              <a:rPr lang="nl-NL" altLang="en-US" sz="1800" b="1" dirty="0">
                <a:solidFill>
                  <a:schemeClr val="bg1"/>
                </a:solidFill>
                <a:latin typeface="Corbel" pitchFamily="34" charset="0"/>
              </a:rPr>
              <a:t>metformine</a:t>
            </a:r>
            <a:endParaRPr lang="nl-NL" altLang="en-US" sz="1800" b="1" dirty="0">
              <a:solidFill>
                <a:srgbClr val="FF0000"/>
              </a:solidFill>
              <a:latin typeface="Corbel" pitchFamily="34" charset="0"/>
            </a:endParaRPr>
          </a:p>
        </p:txBody>
      </p:sp>
      <p:sp>
        <p:nvSpPr>
          <p:cNvPr id="439308" name="Text Box 12"/>
          <p:cNvSpPr txBox="1">
            <a:spLocks noChangeArrowheads="1"/>
          </p:cNvSpPr>
          <p:nvPr/>
        </p:nvSpPr>
        <p:spPr bwMode="auto">
          <a:xfrm>
            <a:off x="5401820" y="2967782"/>
            <a:ext cx="2232025" cy="646331"/>
          </a:xfrm>
          <a:prstGeom prst="rect">
            <a:avLst/>
          </a:prstGeom>
          <a:noFill/>
          <a:ln w="9525">
            <a:noFill/>
            <a:miter lim="800000"/>
            <a:headEnd/>
            <a:tailEnd/>
          </a:ln>
        </p:spPr>
        <p:txBody>
          <a:bodyPr wrap="square" anchor="ctr">
            <a:spAutoFit/>
          </a:bodyPr>
          <a:lstStyle/>
          <a:p>
            <a:pPr algn="ctr"/>
            <a:r>
              <a:rPr lang="nl-NL" altLang="en-US" sz="1800" b="1" dirty="0" err="1">
                <a:solidFill>
                  <a:schemeClr val="bg1"/>
                </a:solidFill>
                <a:latin typeface="Corbel" pitchFamily="34" charset="0"/>
              </a:rPr>
              <a:t>Insulin</a:t>
            </a:r>
            <a:r>
              <a:rPr lang="nl-NL" altLang="en-US" sz="1800" b="1" dirty="0">
                <a:solidFill>
                  <a:schemeClr val="bg1"/>
                </a:solidFill>
                <a:latin typeface="Corbel" pitchFamily="34" charset="0"/>
              </a:rPr>
              <a:t> resistentie: belangrijk probleem</a:t>
            </a:r>
          </a:p>
        </p:txBody>
      </p:sp>
      <p:sp>
        <p:nvSpPr>
          <p:cNvPr id="439309" name="Text Box 13"/>
          <p:cNvSpPr txBox="1">
            <a:spLocks noChangeArrowheads="1"/>
          </p:cNvSpPr>
          <p:nvPr/>
        </p:nvSpPr>
        <p:spPr bwMode="auto">
          <a:xfrm>
            <a:off x="4885165" y="4251822"/>
            <a:ext cx="2449512" cy="369332"/>
          </a:xfrm>
          <a:prstGeom prst="rect">
            <a:avLst/>
          </a:prstGeom>
          <a:noFill/>
          <a:ln w="9525">
            <a:noFill/>
            <a:miter lim="800000"/>
            <a:headEnd/>
            <a:tailEnd/>
          </a:ln>
          <a:effectLst/>
        </p:spPr>
        <p:txBody>
          <a:bodyPr anchor="ctr">
            <a:spAutoFit/>
          </a:bodyPr>
          <a:lstStyle/>
          <a:p>
            <a:pPr algn="ctr">
              <a:defRPr/>
            </a:pPr>
            <a:endParaRPr lang="nl-NL" sz="1800" b="1">
              <a:solidFill>
                <a:schemeClr val="bg1"/>
              </a:solidFill>
              <a:effectLst>
                <a:outerShdw blurRad="38100" dist="38100" dir="2700000" algn="tl">
                  <a:srgbClr val="C0C0C0"/>
                </a:outerShdw>
              </a:effectLst>
            </a:endParaRPr>
          </a:p>
        </p:txBody>
      </p:sp>
      <p:sp>
        <p:nvSpPr>
          <p:cNvPr id="22543" name="Oval 15"/>
          <p:cNvSpPr>
            <a:spLocks noChangeArrowheads="1"/>
          </p:cNvSpPr>
          <p:nvPr/>
        </p:nvSpPr>
        <p:spPr bwMode="auto">
          <a:xfrm>
            <a:off x="899594" y="2420888"/>
            <a:ext cx="2016125" cy="1512888"/>
          </a:xfrm>
          <a:prstGeom prst="ellipse">
            <a:avLst/>
          </a:prstGeom>
          <a:gradFill rotWithShape="0">
            <a:gsLst>
              <a:gs pos="0">
                <a:srgbClr val="00FF00"/>
              </a:gs>
              <a:gs pos="100000">
                <a:srgbClr val="007600"/>
              </a:gs>
            </a:gsLst>
            <a:path path="shape">
              <a:fillToRect l="50000" t="50000" r="50000" b="50000"/>
            </a:path>
          </a:gradFill>
          <a:ln w="9525">
            <a:noFill/>
            <a:round/>
            <a:headEnd/>
            <a:tailEnd/>
          </a:ln>
        </p:spPr>
        <p:txBody>
          <a:bodyPr wrap="none" anchor="ctr"/>
          <a:lstStyle/>
          <a:p>
            <a:pPr>
              <a:defRPr/>
            </a:pPr>
            <a:r>
              <a:rPr lang="nl-NL" sz="1800" b="1" dirty="0">
                <a:solidFill>
                  <a:schemeClr val="bg1"/>
                </a:solidFill>
              </a:rPr>
              <a:t>GLP1:</a:t>
            </a:r>
          </a:p>
          <a:p>
            <a:pPr>
              <a:defRPr/>
            </a:pPr>
            <a:r>
              <a:rPr lang="nl-NL" sz="1800" b="1" dirty="0">
                <a:solidFill>
                  <a:schemeClr val="bg1"/>
                </a:solidFill>
              </a:rPr>
              <a:t>l</a:t>
            </a:r>
            <a:r>
              <a:rPr lang="nl-NL" sz="1800" b="1" dirty="0" smtClean="0">
                <a:solidFill>
                  <a:schemeClr val="bg1"/>
                </a:solidFill>
              </a:rPr>
              <a:t>ira- &amp; </a:t>
            </a:r>
            <a:r>
              <a:rPr lang="nl-NL" sz="1800" b="1" dirty="0" err="1" smtClean="0">
                <a:solidFill>
                  <a:schemeClr val="bg1"/>
                </a:solidFill>
              </a:rPr>
              <a:t>sema</a:t>
            </a:r>
            <a:r>
              <a:rPr lang="nl-NL" sz="1800" b="1" dirty="0" smtClean="0">
                <a:solidFill>
                  <a:schemeClr val="bg1"/>
                </a:solidFill>
              </a:rPr>
              <a:t>- </a:t>
            </a:r>
          </a:p>
          <a:p>
            <a:pPr>
              <a:defRPr/>
            </a:pPr>
            <a:r>
              <a:rPr lang="nl-NL" sz="1800" b="1" dirty="0" smtClean="0">
                <a:solidFill>
                  <a:schemeClr val="bg1"/>
                </a:solidFill>
              </a:rPr>
              <a:t>&amp;</a:t>
            </a:r>
            <a:r>
              <a:rPr lang="nl-NL" sz="1800" b="1" dirty="0" err="1" smtClean="0">
                <a:solidFill>
                  <a:schemeClr val="bg1"/>
                </a:solidFill>
              </a:rPr>
              <a:t>dulaglutide</a:t>
            </a:r>
            <a:endParaRPr lang="nl-NL" sz="1800" b="1" dirty="0">
              <a:solidFill>
                <a:schemeClr val="bg1"/>
              </a:solidFill>
            </a:endParaRPr>
          </a:p>
          <a:p>
            <a:pPr>
              <a:defRPr/>
            </a:pPr>
            <a:r>
              <a:rPr lang="nl-NL" sz="1800" b="1" dirty="0">
                <a:solidFill>
                  <a:schemeClr val="bg1"/>
                </a:solidFill>
              </a:rPr>
              <a:t>minder HVZ</a:t>
            </a:r>
          </a:p>
        </p:txBody>
      </p:sp>
      <p:sp>
        <p:nvSpPr>
          <p:cNvPr id="22545" name="Oval 17"/>
          <p:cNvSpPr>
            <a:spLocks noChangeArrowheads="1"/>
          </p:cNvSpPr>
          <p:nvPr/>
        </p:nvSpPr>
        <p:spPr bwMode="auto">
          <a:xfrm>
            <a:off x="3132072" y="2889870"/>
            <a:ext cx="2232025" cy="1619250"/>
          </a:xfrm>
          <a:prstGeom prst="ellipse">
            <a:avLst/>
          </a:prstGeom>
          <a:solidFill>
            <a:srgbClr val="FFFFFF">
              <a:alpha val="50195"/>
            </a:srgbClr>
          </a:solidFill>
          <a:ln w="9525">
            <a:solidFill>
              <a:schemeClr val="tx1"/>
            </a:solidFill>
            <a:round/>
            <a:headEnd/>
            <a:tailEnd/>
          </a:ln>
        </p:spPr>
        <p:txBody>
          <a:bodyPr wrap="none" anchor="ctr"/>
          <a:lstStyle/>
          <a:p>
            <a:endParaRPr lang="en-US" altLang="en-US" sz="1800">
              <a:latin typeface="Corbel" pitchFamily="34" charset="0"/>
            </a:endParaRPr>
          </a:p>
        </p:txBody>
      </p:sp>
      <p:sp>
        <p:nvSpPr>
          <p:cNvPr id="439314" name="Text Box 18"/>
          <p:cNvSpPr txBox="1">
            <a:spLocks noChangeArrowheads="1"/>
          </p:cNvSpPr>
          <p:nvPr/>
        </p:nvSpPr>
        <p:spPr bwMode="auto">
          <a:xfrm>
            <a:off x="3197891" y="3238016"/>
            <a:ext cx="2087562" cy="923330"/>
          </a:xfrm>
          <a:prstGeom prst="rect">
            <a:avLst/>
          </a:prstGeom>
          <a:noFill/>
          <a:ln w="9525">
            <a:noFill/>
            <a:miter lim="800000"/>
            <a:headEnd/>
            <a:tailEnd/>
          </a:ln>
          <a:effectLst/>
        </p:spPr>
        <p:txBody>
          <a:bodyPr anchor="ctr">
            <a:spAutoFit/>
          </a:bodyPr>
          <a:lstStyle/>
          <a:p>
            <a:pPr algn="ctr">
              <a:defRPr/>
            </a:pPr>
            <a:r>
              <a:rPr lang="nl-NL" sz="1800" b="1" dirty="0">
                <a:solidFill>
                  <a:srgbClr val="FF0000"/>
                </a:solidFill>
                <a:effectLst>
                  <a:outerShdw blurRad="38100" dist="38100" dir="2700000" algn="tl">
                    <a:srgbClr val="C0C0C0"/>
                  </a:outerShdw>
                </a:effectLst>
                <a:latin typeface="Calibri" pitchFamily="34" charset="0"/>
                <a:ea typeface="ＭＳ Ｐゴシック" pitchFamily="34" charset="-128"/>
                <a:cs typeface="Arial" pitchFamily="34" charset="0"/>
              </a:rPr>
              <a:t>Belangrijkste doel in type 2 diabetes: preventie HVZ </a:t>
            </a:r>
          </a:p>
        </p:txBody>
      </p:sp>
    </p:spTree>
    <p:extLst>
      <p:ext uri="{BB962C8B-B14F-4D97-AF65-F5344CB8AC3E}">
        <p14:creationId xmlns:p14="http://schemas.microsoft.com/office/powerpoint/2010/main" val="1642861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9298"/>
                                        </p:tgtEl>
                                        <p:attrNameLst>
                                          <p:attrName>style.visibility</p:attrName>
                                        </p:attrNameLst>
                                      </p:cBhvr>
                                      <p:to>
                                        <p:strVal val="visible"/>
                                      </p:to>
                                    </p:set>
                                    <p:animEffect transition="in" filter="fade">
                                      <p:cBhvr>
                                        <p:cTn id="7" dur="2000"/>
                                        <p:tgtEl>
                                          <p:spTgt spid="439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45"/>
                                        </p:tgtEl>
                                        <p:attrNameLst>
                                          <p:attrName>style.visibility</p:attrName>
                                        </p:attrNameLst>
                                      </p:cBhvr>
                                      <p:to>
                                        <p:strVal val="visible"/>
                                      </p:to>
                                    </p:set>
                                    <p:anim calcmode="lin" valueType="num">
                                      <p:cBhvr additive="base">
                                        <p:cTn id="12" dur="500" fill="hold"/>
                                        <p:tgtEl>
                                          <p:spTgt spid="22545"/>
                                        </p:tgtEl>
                                        <p:attrNameLst>
                                          <p:attrName>ppt_x</p:attrName>
                                        </p:attrNameLst>
                                      </p:cBhvr>
                                      <p:tavLst>
                                        <p:tav tm="0">
                                          <p:val>
                                            <p:strVal val="#ppt_x"/>
                                          </p:val>
                                        </p:tav>
                                        <p:tav tm="100000">
                                          <p:val>
                                            <p:strVal val="#ppt_x"/>
                                          </p:val>
                                        </p:tav>
                                      </p:tavLst>
                                    </p:anim>
                                    <p:anim calcmode="lin" valueType="num">
                                      <p:cBhvr additive="base">
                                        <p:cTn id="13" dur="500" fill="hold"/>
                                        <p:tgtEl>
                                          <p:spTgt spid="2254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39314"/>
                                        </p:tgtEl>
                                        <p:attrNameLst>
                                          <p:attrName>style.visibility</p:attrName>
                                        </p:attrNameLst>
                                      </p:cBhvr>
                                      <p:to>
                                        <p:strVal val="visible"/>
                                      </p:to>
                                    </p:set>
                                    <p:anim calcmode="lin" valueType="num">
                                      <p:cBhvr additive="base">
                                        <p:cTn id="16" dur="500" fill="hold"/>
                                        <p:tgtEl>
                                          <p:spTgt spid="439314"/>
                                        </p:tgtEl>
                                        <p:attrNameLst>
                                          <p:attrName>ppt_x</p:attrName>
                                        </p:attrNameLst>
                                      </p:cBhvr>
                                      <p:tavLst>
                                        <p:tav tm="0">
                                          <p:val>
                                            <p:strVal val="#ppt_x"/>
                                          </p:val>
                                        </p:tav>
                                        <p:tav tm="100000">
                                          <p:val>
                                            <p:strVal val="#ppt_x"/>
                                          </p:val>
                                        </p:tav>
                                      </p:tavLst>
                                    </p:anim>
                                    <p:anim calcmode="lin" valueType="num">
                                      <p:cBhvr additive="base">
                                        <p:cTn id="17" dur="500" fill="hold"/>
                                        <p:tgtEl>
                                          <p:spTgt spid="43931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 calcmode="lin" valueType="num">
                                      <p:cBhvr additive="base">
                                        <p:cTn id="22" dur="500" fill="hold"/>
                                        <p:tgtEl>
                                          <p:spTgt spid="22535"/>
                                        </p:tgtEl>
                                        <p:attrNameLst>
                                          <p:attrName>ppt_x</p:attrName>
                                        </p:attrNameLst>
                                      </p:cBhvr>
                                      <p:tavLst>
                                        <p:tav tm="0">
                                          <p:val>
                                            <p:strVal val="#ppt_x"/>
                                          </p:val>
                                        </p:tav>
                                        <p:tav tm="100000">
                                          <p:val>
                                            <p:strVal val="#ppt_x"/>
                                          </p:val>
                                        </p:tav>
                                      </p:tavLst>
                                    </p:anim>
                                    <p:anim calcmode="lin" valueType="num">
                                      <p:cBhvr additive="base">
                                        <p:cTn id="23" dur="500" fill="hold"/>
                                        <p:tgtEl>
                                          <p:spTgt spid="2253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39308"/>
                                        </p:tgtEl>
                                        <p:attrNameLst>
                                          <p:attrName>style.visibility</p:attrName>
                                        </p:attrNameLst>
                                      </p:cBhvr>
                                      <p:to>
                                        <p:strVal val="visible"/>
                                      </p:to>
                                    </p:set>
                                    <p:anim calcmode="lin" valueType="num">
                                      <p:cBhvr additive="base">
                                        <p:cTn id="26" dur="500" fill="hold"/>
                                        <p:tgtEl>
                                          <p:spTgt spid="439308"/>
                                        </p:tgtEl>
                                        <p:attrNameLst>
                                          <p:attrName>ppt_x</p:attrName>
                                        </p:attrNameLst>
                                      </p:cBhvr>
                                      <p:tavLst>
                                        <p:tav tm="0">
                                          <p:val>
                                            <p:strVal val="#ppt_x"/>
                                          </p:val>
                                        </p:tav>
                                        <p:tav tm="100000">
                                          <p:val>
                                            <p:strVal val="#ppt_x"/>
                                          </p:val>
                                        </p:tav>
                                      </p:tavLst>
                                    </p:anim>
                                    <p:anim calcmode="lin" valueType="num">
                                      <p:cBhvr additive="base">
                                        <p:cTn id="27" dur="500" fill="hold"/>
                                        <p:tgtEl>
                                          <p:spTgt spid="43930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536"/>
                                        </p:tgtEl>
                                        <p:attrNameLst>
                                          <p:attrName>style.visibility</p:attrName>
                                        </p:attrNameLst>
                                      </p:cBhvr>
                                      <p:to>
                                        <p:strVal val="visible"/>
                                      </p:to>
                                    </p:set>
                                    <p:anim calcmode="lin" valueType="num">
                                      <p:cBhvr additive="base">
                                        <p:cTn id="32" dur="500" fill="hold"/>
                                        <p:tgtEl>
                                          <p:spTgt spid="22536"/>
                                        </p:tgtEl>
                                        <p:attrNameLst>
                                          <p:attrName>ppt_x</p:attrName>
                                        </p:attrNameLst>
                                      </p:cBhvr>
                                      <p:tavLst>
                                        <p:tav tm="0">
                                          <p:val>
                                            <p:strVal val="#ppt_x"/>
                                          </p:val>
                                        </p:tav>
                                        <p:tav tm="100000">
                                          <p:val>
                                            <p:strVal val="#ppt_x"/>
                                          </p:val>
                                        </p:tav>
                                      </p:tavLst>
                                    </p:anim>
                                    <p:anim calcmode="lin" valueType="num">
                                      <p:cBhvr additive="base">
                                        <p:cTn id="33" dur="500" fill="hold"/>
                                        <p:tgtEl>
                                          <p:spTgt spid="22536"/>
                                        </p:tgtEl>
                                        <p:attrNameLst>
                                          <p:attrName>ppt_y</p:attrName>
                                        </p:attrNameLst>
                                      </p:cBhvr>
                                      <p:tavLst>
                                        <p:tav tm="0">
                                          <p:val>
                                            <p:strVal val="1+#ppt_h/2"/>
                                          </p:val>
                                        </p:tav>
                                        <p:tav tm="100000">
                                          <p:val>
                                            <p:strVal val="#ppt_y"/>
                                          </p:val>
                                        </p:tav>
                                      </p:tavLst>
                                    </p:anim>
                                  </p:childTnLst>
                                </p:cTn>
                              </p:par>
                              <p:par>
                                <p:cTn id="34" presetID="2" presetClass="entr" presetSubtype="4" fill="hold" grpId="1" nodeType="withEffect">
                                  <p:stCondLst>
                                    <p:cond delay="0"/>
                                  </p:stCondLst>
                                  <p:childTnLst>
                                    <p:set>
                                      <p:cBhvr>
                                        <p:cTn id="35" dur="1" fill="hold">
                                          <p:stCondLst>
                                            <p:cond delay="0"/>
                                          </p:stCondLst>
                                        </p:cTn>
                                        <p:tgtEl>
                                          <p:spTgt spid="22536"/>
                                        </p:tgtEl>
                                        <p:attrNameLst>
                                          <p:attrName>style.visibility</p:attrName>
                                        </p:attrNameLst>
                                      </p:cBhvr>
                                      <p:to>
                                        <p:strVal val="visible"/>
                                      </p:to>
                                    </p:set>
                                    <p:anim calcmode="lin" valueType="num">
                                      <p:cBhvr additive="base">
                                        <p:cTn id="36" dur="500" fill="hold"/>
                                        <p:tgtEl>
                                          <p:spTgt spid="22536"/>
                                        </p:tgtEl>
                                        <p:attrNameLst>
                                          <p:attrName>ppt_x</p:attrName>
                                        </p:attrNameLst>
                                      </p:cBhvr>
                                      <p:tavLst>
                                        <p:tav tm="0">
                                          <p:val>
                                            <p:strVal val="#ppt_x"/>
                                          </p:val>
                                        </p:tav>
                                        <p:tav tm="100000">
                                          <p:val>
                                            <p:strVal val="#ppt_x"/>
                                          </p:val>
                                        </p:tav>
                                      </p:tavLst>
                                    </p:anim>
                                    <p:anim calcmode="lin" valueType="num">
                                      <p:cBhvr additive="base">
                                        <p:cTn id="37"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531"/>
                                        </p:tgtEl>
                                        <p:attrNameLst>
                                          <p:attrName>style.visibility</p:attrName>
                                        </p:attrNameLst>
                                      </p:cBhvr>
                                      <p:to>
                                        <p:strVal val="visible"/>
                                      </p:to>
                                    </p:set>
                                    <p:anim calcmode="lin" valueType="num">
                                      <p:cBhvr additive="base">
                                        <p:cTn id="42" dur="500" fill="hold"/>
                                        <p:tgtEl>
                                          <p:spTgt spid="22531"/>
                                        </p:tgtEl>
                                        <p:attrNameLst>
                                          <p:attrName>ppt_x</p:attrName>
                                        </p:attrNameLst>
                                      </p:cBhvr>
                                      <p:tavLst>
                                        <p:tav tm="0">
                                          <p:val>
                                            <p:strVal val="#ppt_x"/>
                                          </p:val>
                                        </p:tav>
                                        <p:tav tm="100000">
                                          <p:val>
                                            <p:strVal val="#ppt_x"/>
                                          </p:val>
                                        </p:tav>
                                      </p:tavLst>
                                    </p:anim>
                                    <p:anim calcmode="lin" valueType="num">
                                      <p:cBhvr additive="base">
                                        <p:cTn id="43" dur="500" fill="hold"/>
                                        <p:tgtEl>
                                          <p:spTgt spid="22531"/>
                                        </p:tgtEl>
                                        <p:attrNameLst>
                                          <p:attrName>ppt_y</p:attrName>
                                        </p:attrNameLst>
                                      </p:cBhvr>
                                      <p:tavLst>
                                        <p:tav tm="0">
                                          <p:val>
                                            <p:strVal val="1+#ppt_h/2"/>
                                          </p:val>
                                        </p:tav>
                                        <p:tav tm="100000">
                                          <p:val>
                                            <p:strVal val="#ppt_y"/>
                                          </p:val>
                                        </p:tav>
                                      </p:tavLst>
                                    </p:anim>
                                  </p:childTnLst>
                                </p:cTn>
                              </p:par>
                              <p:par>
                                <p:cTn id="44" presetID="2" presetClass="entr" presetSubtype="4" fill="hold" grpId="1" nodeType="withEffect">
                                  <p:stCondLst>
                                    <p:cond delay="0"/>
                                  </p:stCondLst>
                                  <p:childTnLst>
                                    <p:set>
                                      <p:cBhvr>
                                        <p:cTn id="45" dur="1" fill="hold">
                                          <p:stCondLst>
                                            <p:cond delay="0"/>
                                          </p:stCondLst>
                                        </p:cTn>
                                        <p:tgtEl>
                                          <p:spTgt spid="22531"/>
                                        </p:tgtEl>
                                        <p:attrNameLst>
                                          <p:attrName>style.visibility</p:attrName>
                                        </p:attrNameLst>
                                      </p:cBhvr>
                                      <p:to>
                                        <p:strVal val="visible"/>
                                      </p:to>
                                    </p:set>
                                    <p:anim calcmode="lin" valueType="num">
                                      <p:cBhvr additive="base">
                                        <p:cTn id="46" dur="500" fill="hold"/>
                                        <p:tgtEl>
                                          <p:spTgt spid="22531"/>
                                        </p:tgtEl>
                                        <p:attrNameLst>
                                          <p:attrName>ppt_x</p:attrName>
                                        </p:attrNameLst>
                                      </p:cBhvr>
                                      <p:tavLst>
                                        <p:tav tm="0">
                                          <p:val>
                                            <p:strVal val="#ppt_x"/>
                                          </p:val>
                                        </p:tav>
                                        <p:tav tm="100000">
                                          <p:val>
                                            <p:strVal val="#ppt_x"/>
                                          </p:val>
                                        </p:tav>
                                      </p:tavLst>
                                    </p:anim>
                                    <p:anim calcmode="lin" valueType="num">
                                      <p:cBhvr additive="base">
                                        <p:cTn id="47"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533"/>
                                        </p:tgtEl>
                                        <p:attrNameLst>
                                          <p:attrName>style.visibility</p:attrName>
                                        </p:attrNameLst>
                                      </p:cBhvr>
                                      <p:to>
                                        <p:strVal val="visible"/>
                                      </p:to>
                                    </p:set>
                                    <p:anim calcmode="lin" valueType="num">
                                      <p:cBhvr additive="base">
                                        <p:cTn id="52" dur="500" fill="hold"/>
                                        <p:tgtEl>
                                          <p:spTgt spid="22533"/>
                                        </p:tgtEl>
                                        <p:attrNameLst>
                                          <p:attrName>ppt_x</p:attrName>
                                        </p:attrNameLst>
                                      </p:cBhvr>
                                      <p:tavLst>
                                        <p:tav tm="0">
                                          <p:val>
                                            <p:strVal val="#ppt_x"/>
                                          </p:val>
                                        </p:tav>
                                        <p:tav tm="100000">
                                          <p:val>
                                            <p:strVal val="#ppt_x"/>
                                          </p:val>
                                        </p:tav>
                                      </p:tavLst>
                                    </p:anim>
                                    <p:anim calcmode="lin" valueType="num">
                                      <p:cBhvr additive="base">
                                        <p:cTn id="53"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2543"/>
                                        </p:tgtEl>
                                        <p:attrNameLst>
                                          <p:attrName>style.visibility</p:attrName>
                                        </p:attrNameLst>
                                      </p:cBhvr>
                                      <p:to>
                                        <p:strVal val="visible"/>
                                      </p:to>
                                    </p:set>
                                    <p:anim calcmode="lin" valueType="num">
                                      <p:cBhvr additive="base">
                                        <p:cTn id="58" dur="500" fill="hold"/>
                                        <p:tgtEl>
                                          <p:spTgt spid="22543"/>
                                        </p:tgtEl>
                                        <p:attrNameLst>
                                          <p:attrName>ppt_x</p:attrName>
                                        </p:attrNameLst>
                                      </p:cBhvr>
                                      <p:tavLst>
                                        <p:tav tm="0">
                                          <p:val>
                                            <p:strVal val="#ppt_x"/>
                                          </p:val>
                                        </p:tav>
                                        <p:tav tm="100000">
                                          <p:val>
                                            <p:strVal val="#ppt_x"/>
                                          </p:val>
                                        </p:tav>
                                      </p:tavLst>
                                    </p:anim>
                                    <p:anim calcmode="lin" valueType="num">
                                      <p:cBhvr additive="base">
                                        <p:cTn id="59"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39300"/>
                                        </p:tgtEl>
                                        <p:attrNameLst>
                                          <p:attrName>style.visibility</p:attrName>
                                        </p:attrNameLst>
                                      </p:cBhvr>
                                      <p:to>
                                        <p:strVal val="visible"/>
                                      </p:to>
                                    </p:set>
                                    <p:anim calcmode="lin" valueType="num">
                                      <p:cBhvr additive="base">
                                        <p:cTn id="64" dur="500" fill="hold"/>
                                        <p:tgtEl>
                                          <p:spTgt spid="439300"/>
                                        </p:tgtEl>
                                        <p:attrNameLst>
                                          <p:attrName>ppt_x</p:attrName>
                                        </p:attrNameLst>
                                      </p:cBhvr>
                                      <p:tavLst>
                                        <p:tav tm="0">
                                          <p:val>
                                            <p:strVal val="#ppt_x"/>
                                          </p:val>
                                        </p:tav>
                                        <p:tav tm="100000">
                                          <p:val>
                                            <p:strVal val="#ppt_x"/>
                                          </p:val>
                                        </p:tav>
                                      </p:tavLst>
                                    </p:anim>
                                    <p:anim calcmode="lin" valueType="num">
                                      <p:cBhvr additive="base">
                                        <p:cTn id="65" dur="500" fill="hold"/>
                                        <p:tgtEl>
                                          <p:spTgt spid="439300"/>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2534"/>
                                        </p:tgtEl>
                                        <p:attrNameLst>
                                          <p:attrName>style.visibility</p:attrName>
                                        </p:attrNameLst>
                                      </p:cBhvr>
                                      <p:to>
                                        <p:strVal val="visible"/>
                                      </p:to>
                                    </p:set>
                                    <p:anim calcmode="lin" valueType="num">
                                      <p:cBhvr additive="base">
                                        <p:cTn id="70" dur="500" fill="hold"/>
                                        <p:tgtEl>
                                          <p:spTgt spid="22534"/>
                                        </p:tgtEl>
                                        <p:attrNameLst>
                                          <p:attrName>ppt_x</p:attrName>
                                        </p:attrNameLst>
                                      </p:cBhvr>
                                      <p:tavLst>
                                        <p:tav tm="0">
                                          <p:val>
                                            <p:strVal val="#ppt_x"/>
                                          </p:val>
                                        </p:tav>
                                        <p:tav tm="100000">
                                          <p:val>
                                            <p:strVal val="#ppt_x"/>
                                          </p:val>
                                        </p:tav>
                                      </p:tavLst>
                                    </p:anim>
                                    <p:anim calcmode="lin" valueType="num">
                                      <p:cBhvr additive="base">
                                        <p:cTn id="71" dur="500" fill="hold"/>
                                        <p:tgtEl>
                                          <p:spTgt spid="2253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39307"/>
                                        </p:tgtEl>
                                        <p:attrNameLst>
                                          <p:attrName>style.visibility</p:attrName>
                                        </p:attrNameLst>
                                      </p:cBhvr>
                                      <p:to>
                                        <p:strVal val="visible"/>
                                      </p:to>
                                    </p:set>
                                    <p:anim calcmode="lin" valueType="num">
                                      <p:cBhvr additive="base">
                                        <p:cTn id="74" dur="500" fill="hold"/>
                                        <p:tgtEl>
                                          <p:spTgt spid="439307"/>
                                        </p:tgtEl>
                                        <p:attrNameLst>
                                          <p:attrName>ppt_x</p:attrName>
                                        </p:attrNameLst>
                                      </p:cBhvr>
                                      <p:tavLst>
                                        <p:tav tm="0">
                                          <p:val>
                                            <p:strVal val="#ppt_x"/>
                                          </p:val>
                                        </p:tav>
                                        <p:tav tm="100000">
                                          <p:val>
                                            <p:strVal val="#ppt_x"/>
                                          </p:val>
                                        </p:tav>
                                      </p:tavLst>
                                    </p:anim>
                                    <p:anim calcmode="lin" valueType="num">
                                      <p:cBhvr additive="base">
                                        <p:cTn id="75" dur="500" fill="hold"/>
                                        <p:tgtEl>
                                          <p:spTgt spid="439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p:bldP spid="22531" grpId="0" animBg="1"/>
      <p:bldP spid="22531" grpId="1" animBg="1"/>
      <p:bldP spid="439300" grpId="0" animBg="1"/>
      <p:bldP spid="22533" grpId="0" animBg="1"/>
      <p:bldP spid="22534" grpId="0" animBg="1"/>
      <p:bldP spid="22535" grpId="0" animBg="1"/>
      <p:bldP spid="22536" grpId="0" animBg="1"/>
      <p:bldP spid="22536" grpId="1" animBg="1"/>
      <p:bldP spid="439307" grpId="0"/>
      <p:bldP spid="439308" grpId="0"/>
      <p:bldP spid="22543" grpId="0" animBg="1"/>
      <p:bldP spid="22545" grpId="0" animBg="1"/>
      <p:bldP spid="43931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zuc9vWb9kGuTPWfzbsb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mWUNOcHVkSZpISrcMWe8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7DfteIP5ke.8B3Q60nkAg"/>
</p:tagLst>
</file>

<file path=ppt/theme/theme1.xml><?xml version="1.0" encoding="utf-8"?>
<a:theme xmlns:a="http://schemas.openxmlformats.org/drawingml/2006/main" name="dm-template-2007">
  <a:themeElements>
    <a:clrScheme name="BI template 1">
      <a:dk1>
        <a:srgbClr val="003E7E"/>
      </a:dk1>
      <a:lt1>
        <a:srgbClr val="FFFFFF"/>
      </a:lt1>
      <a:dk2>
        <a:srgbClr val="003E7E"/>
      </a:dk2>
      <a:lt2>
        <a:srgbClr val="682D7D"/>
      </a:lt2>
      <a:accent1>
        <a:srgbClr val="4584BA"/>
      </a:accent1>
      <a:accent2>
        <a:srgbClr val="BED62F"/>
      </a:accent2>
      <a:accent3>
        <a:srgbClr val="FFFFFF"/>
      </a:accent3>
      <a:accent4>
        <a:srgbClr val="00346B"/>
      </a:accent4>
      <a:accent5>
        <a:srgbClr val="B0C2D9"/>
      </a:accent5>
      <a:accent6>
        <a:srgbClr val="ACC22A"/>
      </a:accent6>
      <a:hlink>
        <a:srgbClr val="FF9900"/>
      </a:hlink>
      <a:folHlink>
        <a:srgbClr val="999900"/>
      </a:folHlink>
    </a:clrScheme>
    <a:fontScheme name="BI template">
      <a:majorFont>
        <a:latin typeface="BISansMlCond"/>
        <a:ea typeface=""/>
        <a:cs typeface=""/>
      </a:majorFont>
      <a:minorFont>
        <a:latin typeface="BISansMl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lnDef>
  </a:objectDefaults>
  <a:extraClrSchemeLst>
    <a:extraClrScheme>
      <a:clrScheme name="BI template 1">
        <a:dk1>
          <a:srgbClr val="003E7E"/>
        </a:dk1>
        <a:lt1>
          <a:srgbClr val="FFFFFF"/>
        </a:lt1>
        <a:dk2>
          <a:srgbClr val="003E7E"/>
        </a:dk2>
        <a:lt2>
          <a:srgbClr val="682D7D"/>
        </a:lt2>
        <a:accent1>
          <a:srgbClr val="4584BA"/>
        </a:accent1>
        <a:accent2>
          <a:srgbClr val="BED62F"/>
        </a:accent2>
        <a:accent3>
          <a:srgbClr val="FFFFFF"/>
        </a:accent3>
        <a:accent4>
          <a:srgbClr val="00346B"/>
        </a:accent4>
        <a:accent5>
          <a:srgbClr val="B0C2D9"/>
        </a:accent5>
        <a:accent6>
          <a:srgbClr val="ACC22A"/>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I_Corporate_16_9">
  <a:themeElements>
    <a:clrScheme name="Boehringer Ingelheim">
      <a:dk1>
        <a:srgbClr val="000000"/>
      </a:dk1>
      <a:lt1>
        <a:srgbClr val="FFFFFF"/>
      </a:lt1>
      <a:dk2>
        <a:srgbClr val="1F497D"/>
      </a:dk2>
      <a:lt2>
        <a:srgbClr val="EEECE1"/>
      </a:lt2>
      <a:accent1>
        <a:srgbClr val="123563"/>
      </a:accent1>
      <a:accent2>
        <a:srgbClr val="336597"/>
      </a:accent2>
      <a:accent3>
        <a:srgbClr val="6697BF"/>
      </a:accent3>
      <a:accent4>
        <a:srgbClr val="C73635"/>
      </a:accent4>
      <a:accent5>
        <a:srgbClr val="649A9C"/>
      </a:accent5>
      <a:accent6>
        <a:srgbClr val="9E9C23"/>
      </a:accent6>
      <a:hlink>
        <a:srgbClr val="3763A0"/>
      </a:hlink>
      <a:folHlink>
        <a:srgbClr val="EA9A35"/>
      </a:folHlink>
    </a:clrScheme>
    <a:fontScheme name="Boehringer Ingelheim Font Set">
      <a:majorFont>
        <a:latin typeface="BISansOptiCond"/>
        <a:ea typeface=""/>
        <a:cs typeface=""/>
      </a:majorFont>
      <a:minorFont>
        <a:latin typeface="BISansOpt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BI_Corporate_16_9" id="{5732E4AD-637B-494A-9981-FEBEA126A13F}" vid="{287DA907-4444-CD48-AF10-CE0C82CBCBBB}"/>
    </a:ext>
  </a:extLst>
</a:theme>
</file>

<file path=ppt/theme/theme4.xml><?xml version="1.0" encoding="utf-8"?>
<a:theme xmlns:a="http://schemas.openxmlformats.org/drawingml/2006/main" name="190213 CARMELINA WS template_V2.0">
  <a:themeElements>
    <a:clrScheme name="BI-Lilly CARMELINA 180810">
      <a:dk1>
        <a:srgbClr val="5A5A5A"/>
      </a:dk1>
      <a:lt1>
        <a:srgbClr val="FFFFFF"/>
      </a:lt1>
      <a:dk2>
        <a:srgbClr val="5A5A5A"/>
      </a:dk2>
      <a:lt2>
        <a:srgbClr val="FFFFFF"/>
      </a:lt2>
      <a:accent1>
        <a:srgbClr val="BD2553"/>
      </a:accent1>
      <a:accent2>
        <a:srgbClr val="F0414B"/>
      </a:accent2>
      <a:accent3>
        <a:srgbClr val="43AC99"/>
      </a:accent3>
      <a:accent4>
        <a:srgbClr val="828282"/>
      </a:accent4>
      <a:accent5>
        <a:srgbClr val="8F3089"/>
      </a:accent5>
      <a:accent6>
        <a:srgbClr val="004082"/>
      </a:accent6>
      <a:hlink>
        <a:srgbClr val="5A5A5A"/>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effectLst/>
      </a:spPr>
      <a:bodyPr rtlCol="0" anchor="ctr"/>
      <a:lstStyle>
        <a:defPPr algn="ctr">
          <a:defRPr sz="20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0213 CARMELINA WS template_V2.0.potx" id="{363A3982-77F3-4AA2-9C4E-D92B4533FA8C}" vid="{7299F58B-871E-4889-8E84-26B11DFFBBC0}"/>
    </a:ext>
  </a:extLst>
</a:theme>
</file>

<file path=ppt/theme/theme5.xml><?xml version="1.0" encoding="utf-8"?>
<a:theme xmlns:a="http://schemas.openxmlformats.org/drawingml/2006/main" name="1_180124 medical branding 16x9 template_draft5">
  <a:themeElements>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80126 medical branding 16x9 template_draft5.potx" id="{21C7E748-DF3E-496F-8F5D-B5DAF71618FC}" vid="{98989E85-E03C-48F5-9655-D8B2E278D664}"/>
    </a:ext>
  </a:extLst>
</a:theme>
</file>

<file path=ppt/theme/theme6.xml><?xml version="1.0" encoding="utf-8"?>
<a:theme xmlns:a="http://schemas.openxmlformats.org/drawingml/2006/main" name="1_dm-template-2007">
  <a:themeElements>
    <a:clrScheme name="BI template 1">
      <a:dk1>
        <a:srgbClr val="003E7E"/>
      </a:dk1>
      <a:lt1>
        <a:srgbClr val="FFFFFF"/>
      </a:lt1>
      <a:dk2>
        <a:srgbClr val="003E7E"/>
      </a:dk2>
      <a:lt2>
        <a:srgbClr val="682D7D"/>
      </a:lt2>
      <a:accent1>
        <a:srgbClr val="4584BA"/>
      </a:accent1>
      <a:accent2>
        <a:srgbClr val="BED62F"/>
      </a:accent2>
      <a:accent3>
        <a:srgbClr val="FFFFFF"/>
      </a:accent3>
      <a:accent4>
        <a:srgbClr val="00346B"/>
      </a:accent4>
      <a:accent5>
        <a:srgbClr val="B0C2D9"/>
      </a:accent5>
      <a:accent6>
        <a:srgbClr val="ACC22A"/>
      </a:accent6>
      <a:hlink>
        <a:srgbClr val="FF9900"/>
      </a:hlink>
      <a:folHlink>
        <a:srgbClr val="999900"/>
      </a:folHlink>
    </a:clrScheme>
    <a:fontScheme name="BI template">
      <a:majorFont>
        <a:latin typeface="BISansMlCond"/>
        <a:ea typeface=""/>
        <a:cs typeface=""/>
      </a:majorFont>
      <a:minorFont>
        <a:latin typeface="BISansMl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lnDef>
  </a:objectDefaults>
  <a:extraClrSchemeLst>
    <a:extraClrScheme>
      <a:clrScheme name="BI template 1">
        <a:dk1>
          <a:srgbClr val="003E7E"/>
        </a:dk1>
        <a:lt1>
          <a:srgbClr val="FFFFFF"/>
        </a:lt1>
        <a:dk2>
          <a:srgbClr val="003E7E"/>
        </a:dk2>
        <a:lt2>
          <a:srgbClr val="682D7D"/>
        </a:lt2>
        <a:accent1>
          <a:srgbClr val="4584BA"/>
        </a:accent1>
        <a:accent2>
          <a:srgbClr val="BED62F"/>
        </a:accent2>
        <a:accent3>
          <a:srgbClr val="FFFFFF"/>
        </a:accent3>
        <a:accent4>
          <a:srgbClr val="00346B"/>
        </a:accent4>
        <a:accent5>
          <a:srgbClr val="B0C2D9"/>
        </a:accent5>
        <a:accent6>
          <a:srgbClr val="ACC22A"/>
        </a:accent6>
        <a:hlink>
          <a:srgbClr val="FF9900"/>
        </a:hlink>
        <a:folHlink>
          <a:srgbClr val="99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I_Corporate_16_9">
  <a:themeElements>
    <a:clrScheme name="Boehringer Ingelheim">
      <a:dk1>
        <a:srgbClr val="000000"/>
      </a:dk1>
      <a:lt1>
        <a:srgbClr val="FFFFFF"/>
      </a:lt1>
      <a:dk2>
        <a:srgbClr val="1F497D"/>
      </a:dk2>
      <a:lt2>
        <a:srgbClr val="EEECE1"/>
      </a:lt2>
      <a:accent1>
        <a:srgbClr val="123563"/>
      </a:accent1>
      <a:accent2>
        <a:srgbClr val="336597"/>
      </a:accent2>
      <a:accent3>
        <a:srgbClr val="6697BF"/>
      </a:accent3>
      <a:accent4>
        <a:srgbClr val="C73635"/>
      </a:accent4>
      <a:accent5>
        <a:srgbClr val="649A9C"/>
      </a:accent5>
      <a:accent6>
        <a:srgbClr val="9E9C23"/>
      </a:accent6>
      <a:hlink>
        <a:srgbClr val="3763A0"/>
      </a:hlink>
      <a:folHlink>
        <a:srgbClr val="EA9A35"/>
      </a:folHlink>
    </a:clrScheme>
    <a:fontScheme name="Boehringer Ingelheim Font Set">
      <a:majorFont>
        <a:latin typeface="BISansOptiCond"/>
        <a:ea typeface=""/>
        <a:cs typeface=""/>
      </a:majorFont>
      <a:minorFont>
        <a:latin typeface="BISansOpt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extraClrSchemeLst/>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BI_Corporate_16_9" id="{5732E4AD-637B-494A-9981-FEBEA126A13F}" vid="{287DA907-4444-CD48-AF10-CE0C82CBCBBB}"/>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I-Lilly harmonisation 171117">
    <a:dk1>
      <a:srgbClr val="5A5A5A"/>
    </a:dk1>
    <a:lt1>
      <a:srgbClr val="FFFFFF"/>
    </a:lt1>
    <a:dk2>
      <a:srgbClr val="5A5A5A"/>
    </a:dk2>
    <a:lt2>
      <a:srgbClr val="FFFFFF"/>
    </a:lt2>
    <a:accent1>
      <a:srgbClr val="6482C3"/>
    </a:accent1>
    <a:accent2>
      <a:srgbClr val="F0414B"/>
    </a:accent2>
    <a:accent3>
      <a:srgbClr val="43AC99"/>
    </a:accent3>
    <a:accent4>
      <a:srgbClr val="828282"/>
    </a:accent4>
    <a:accent5>
      <a:srgbClr val="8F3089"/>
    </a:accent5>
    <a:accent6>
      <a:srgbClr val="E57200"/>
    </a:accent6>
    <a:hlink>
      <a:srgbClr val="5A5A5A"/>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dm-template-2007</Template>
  <TotalTime>0</TotalTime>
  <Words>6694</Words>
  <Application>Microsoft Office PowerPoint</Application>
  <PresentationFormat>On-screen Show (4:3)</PresentationFormat>
  <Paragraphs>1376</Paragraphs>
  <Slides>98</Slides>
  <Notes>34</Notes>
  <HiddenSlides>0</HiddenSlides>
  <MMClips>0</MMClips>
  <ScaleCrop>false</ScaleCrop>
  <HeadingPairs>
    <vt:vector size="6" baseType="variant">
      <vt:variant>
        <vt:lpstr>Fonts Used</vt:lpstr>
      </vt:variant>
      <vt:variant>
        <vt:i4>23</vt:i4>
      </vt:variant>
      <vt:variant>
        <vt:lpstr>Theme</vt:lpstr>
      </vt:variant>
      <vt:variant>
        <vt:i4>7</vt:i4>
      </vt:variant>
      <vt:variant>
        <vt:lpstr>Slide Titles</vt:lpstr>
      </vt:variant>
      <vt:variant>
        <vt:i4>98</vt:i4>
      </vt:variant>
    </vt:vector>
  </HeadingPairs>
  <TitlesOfParts>
    <vt:vector size="128" baseType="lpstr">
      <vt:lpstr>.AppleSystemUIFont</vt:lpstr>
      <vt:lpstr>Arial Unicode MS</vt:lpstr>
      <vt:lpstr>BISansMlCond</vt:lpstr>
      <vt:lpstr>ff-scala-sans-web-pro</vt:lpstr>
      <vt:lpstr>ＭＳ Ｐゴシック</vt:lpstr>
      <vt:lpstr>OTNEJMScalaSansLF-Bold</vt:lpstr>
      <vt:lpstr>Shaker2Lancet-Bold</vt:lpstr>
      <vt:lpstr>Shaker2Lancet-Regular</vt:lpstr>
      <vt:lpstr>ヒラギノ角ゴ Pro W3</vt:lpstr>
      <vt:lpstr>ヒラギノ角ゴ ProN W3</vt:lpstr>
      <vt:lpstr>Arial</vt:lpstr>
      <vt:lpstr>BISansCond</vt:lpstr>
      <vt:lpstr>BISansOpti</vt:lpstr>
      <vt:lpstr>BISansOptiCond</vt:lpstr>
      <vt:lpstr>Calibri</vt:lpstr>
      <vt:lpstr>Candara</vt:lpstr>
      <vt:lpstr>Century Gothic</vt:lpstr>
      <vt:lpstr>Corbel</vt:lpstr>
      <vt:lpstr>Maiandra GD</vt:lpstr>
      <vt:lpstr>Symbol</vt:lpstr>
      <vt:lpstr>Tahoma</vt:lpstr>
      <vt:lpstr>Verdana</vt:lpstr>
      <vt:lpstr>Wingdings</vt:lpstr>
      <vt:lpstr>dm-template-2007</vt:lpstr>
      <vt:lpstr>2_Office Theme</vt:lpstr>
      <vt:lpstr>BI_Corporate_16_9</vt:lpstr>
      <vt:lpstr>190213 CARMELINA WS template_V2.0</vt:lpstr>
      <vt:lpstr>1_180124 medical branding 16x9 template_draft5</vt:lpstr>
      <vt:lpstr>1_dm-template-2007</vt:lpstr>
      <vt:lpstr>5_BI_Corporate_16_9</vt:lpstr>
      <vt:lpstr>Diabetes type 2:Behandelen we suiker of complicaties?</vt:lpstr>
      <vt:lpstr>Disclosures</vt:lpstr>
      <vt:lpstr>Agenda</vt:lpstr>
      <vt:lpstr>Agenda</vt:lpstr>
      <vt:lpstr>PowerPoint Presentation</vt:lpstr>
      <vt:lpstr>PowerPoint Presentation</vt:lpstr>
      <vt:lpstr>Type 2 diabetes is  cardiovasculair  risico-equivalent</vt:lpstr>
      <vt:lpstr>PowerPoint Presentation</vt:lpstr>
      <vt:lpstr>Persisterend CV-risico,  ondanks verbeterde behandeling</vt:lpstr>
      <vt:lpstr>DM2 is CV risicofactor</vt:lpstr>
      <vt:lpstr>Agenda</vt:lpstr>
      <vt:lpstr>PowerPoint Presentation</vt:lpstr>
      <vt:lpstr>Klassieke cardiovasculaire outcome trials:  focus op intensieve glycaemische controle</vt:lpstr>
      <vt:lpstr>Klassieke cardiovasculaire outcome trials: verschillende duur en uitgangsrisico</vt:lpstr>
      <vt:lpstr>UKPDS: intensieve HbA1c controle: minder  microvasculaire complicaties</vt:lpstr>
      <vt:lpstr>Long-term follow-up: significante reductie in MI  na eerdere intensieve glycaemische controle</vt:lpstr>
      <vt:lpstr>ADVANCE: intensieve HbA1c controle:  minder microvasculaire maar niet van macrovasculaire  uitkomsten</vt:lpstr>
      <vt:lpstr>ACCORD: Intensieve glucose-lowering arm  voortijdig gestaakt (na 3.5 jaar) i.v.m. hogere  mortaliteit</vt:lpstr>
      <vt:lpstr>VADT: geen verschil tussen intensieve en  standaard glucose-verlagende therapie </vt:lpstr>
      <vt:lpstr>VADT: significant benefit van intensieve vs. standard  glucose-verlagende  therapie bij 10-jaar follow up</vt:lpstr>
      <vt:lpstr>Glucoseverlaging: minder microvasculaire  complicaties maar wisselende resultaten  op macrovasculaire uitkomsten</vt:lpstr>
      <vt:lpstr>Geen bewijs uit prospectieve trials dat  intensieve glycaemische controle mortaliteit verlaagt</vt:lpstr>
      <vt:lpstr>UKPDS 34 beperkt bewijs voor CV effect van metformine bij obese patienten</vt:lpstr>
      <vt:lpstr> Meta-analysis of SU CV safety trials (≥ 6 months) geen effect op cardiovasculaire eindpunten (MACE)1  </vt:lpstr>
      <vt:lpstr>Samenvatting</vt:lpstr>
      <vt:lpstr>Agenda</vt:lpstr>
      <vt:lpstr>In 2007, separate meta-analyses suggested differing CV effects of drugs within the TZD class</vt:lpstr>
      <vt:lpstr>Adverse CV events led the FDA to require demonstration of CV safety for new glucose-lowering drugs</vt:lpstr>
      <vt:lpstr>Regulatory requirements for drug-specific CV outcome data in T2D</vt:lpstr>
      <vt:lpstr>Agenda</vt:lpstr>
      <vt:lpstr>DPP-4, GLP-1 en SGLT-2</vt:lpstr>
      <vt:lpstr>Werkingsmechanisme DPP-4 remmer</vt:lpstr>
      <vt:lpstr>Werkingsmechanisme DPP-4 remming</vt:lpstr>
      <vt:lpstr>DPP4 remmers verminderen afbraak van endogeen GLP1</vt:lpstr>
      <vt:lpstr>CVOT studies DPP-4 remmers</vt:lpstr>
      <vt:lpstr>SAVOR-TIMI 53: 3P-MACE primary outcome</vt:lpstr>
      <vt:lpstr>TECOS: 4P-MACE</vt:lpstr>
      <vt:lpstr>CARMELINA: 3P MACE</vt:lpstr>
      <vt:lpstr>Cardiovasculaire veiligheid DPP-4 remmers</vt:lpstr>
      <vt:lpstr>Overzicht DPP-4 remmer</vt:lpstr>
      <vt:lpstr>Agenda</vt:lpstr>
      <vt:lpstr>Werkingsmechanisme GLP-1</vt:lpstr>
      <vt:lpstr>GLP1 in het lichaam</vt:lpstr>
      <vt:lpstr>CVOT studies GLP-1</vt:lpstr>
      <vt:lpstr>PowerPoint Presentation</vt:lpstr>
      <vt:lpstr>CVOT GLP- 1 agonisten Lira- en semaglutide </vt:lpstr>
      <vt:lpstr>PowerPoint Presentation</vt:lpstr>
      <vt:lpstr>GLP1 agonisten en hartfalen</vt:lpstr>
      <vt:lpstr>PowerPoint Presentation</vt:lpstr>
      <vt:lpstr>Mogelijke Mechanismen achter CV effect GLP-1</vt:lpstr>
      <vt:lpstr>GLP-1 agonisten</vt:lpstr>
      <vt:lpstr>PowerPoint Presentation</vt:lpstr>
      <vt:lpstr>Agenda</vt:lpstr>
      <vt:lpstr>Werkingsmechanisme  SGLT-2 remmers</vt:lpstr>
      <vt:lpstr>Normale fysiologie renale glucosehomeostase SGLT2</vt:lpstr>
      <vt:lpstr>Werkingsmechanisme SGLT2 remmers</vt:lpstr>
      <vt:lpstr>CVOT studies SGLT-2 remmers</vt:lpstr>
      <vt:lpstr>Primair eindpunt: 3-punts MACE empagliflozine</vt:lpstr>
      <vt:lpstr>Primair eindpunt: 3-punts MACE canagliflozine</vt:lpstr>
      <vt:lpstr>PowerPoint Presentation</vt:lpstr>
      <vt:lpstr>Publication of meta-analysis by Zelniker in The Lancet</vt:lpstr>
      <vt:lpstr>Meta-analyse MACE-3 results of SGLT2-i</vt:lpstr>
      <vt:lpstr>Pooled data for cardiovascular death</vt:lpstr>
      <vt:lpstr>Pooled data for heart failure</vt:lpstr>
      <vt:lpstr>SGLT2 remmers bij cardiovasculair lijden</vt:lpstr>
      <vt:lpstr>Overzicht SGLT2 remmer</vt:lpstr>
      <vt:lpstr>Mogelijke Mechanismen achter CV effect SGLT-2</vt:lpstr>
      <vt:lpstr>SGLT2 remmers: mechanismen tegen  hart- en vaatziekten en nierschade</vt:lpstr>
      <vt:lpstr>Pathofysiologie</vt:lpstr>
      <vt:lpstr>Agenda</vt:lpstr>
      <vt:lpstr>PowerPoint Presentation</vt:lpstr>
      <vt:lpstr>PowerPoint Presentation</vt:lpstr>
      <vt:lpstr>NHG stappenplan 2018</vt:lpstr>
      <vt:lpstr>Veranderingen in de Standaard</vt:lpstr>
      <vt:lpstr>NHG richtlijn: voornamelijk glycemisch gericht</vt:lpstr>
      <vt:lpstr>NHG over SGLT2-remmers</vt:lpstr>
      <vt:lpstr>Tweede lijn: NIV richtlijn 2018 </vt:lpstr>
      <vt:lpstr>Behandelstrategieën NIV richtlijn</vt:lpstr>
      <vt:lpstr>Internationale richtlijnen</vt:lpstr>
      <vt:lpstr>ADA Standards of Medical Care 2016−18  </vt:lpstr>
      <vt:lpstr>ADA-EASD Consensus Report – Oct 2018 </vt:lpstr>
      <vt:lpstr>ADA-EASD Consensus Report – Oct 2018 </vt:lpstr>
      <vt:lpstr>ADA-EASD Consensus Report – Oct 2018 </vt:lpstr>
      <vt:lpstr>ADA-EASD Consensus Report – Oct 2018 Choice in second-line therapy in patients with established ASCVD or CKD</vt:lpstr>
      <vt:lpstr>PowerPoint Presentation</vt:lpstr>
      <vt:lpstr>PowerPoint Presentation</vt:lpstr>
      <vt:lpstr>PowerPoint Presentation</vt:lpstr>
      <vt:lpstr>PowerPoint Presentation</vt:lpstr>
      <vt:lpstr>Cardiovascular disease guidelines</vt:lpstr>
      <vt:lpstr>2019 ESC Guidelines developed  in collaboration with EASD (september 2019)</vt:lpstr>
      <vt:lpstr>PowerPoint Presentation</vt:lpstr>
      <vt:lpstr>PowerPoint Presentation</vt:lpstr>
      <vt:lpstr>2019 ESC Guidelines developed  in collaboration with EASD (september 2019)</vt:lpstr>
      <vt:lpstr>Conclusie</vt:lpstr>
      <vt:lpstr>Agenda</vt:lpstr>
      <vt:lpstr>Implicaties voor de praktijk en conclusies</vt:lpstr>
      <vt:lpstr>Onderweg naar persoonsgerichte zorg</vt:lpstr>
      <vt:lpstr>Nieuwe opties in cardiabetologie anno 2019</vt:lpstr>
    </vt:vector>
  </TitlesOfParts>
  <Manager>Sybille Genersch</Manager>
  <Company>Boehringer Ingelheim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Rol van  Nierschade  in Type 2 Diabetes</dc:title>
  <dc:creator>D. Mul</dc:creator>
  <cp:keywords>ppt, master, template, netinstall, global roll-out, June 2009,</cp:keywords>
  <dc:description>re-design of existing templates, no fancy design, clean and reduced design, optimised area for the  for the presentation of the content, important is the content and its presentation not to provide a fancy platform for it</dc:description>
  <cp:lastModifiedBy>Gan,Raoul (HP Med Affairs) BI-NL-A</cp:lastModifiedBy>
  <cp:revision>334</cp:revision>
  <cp:lastPrinted>2001-09-13T10:13:58Z</cp:lastPrinted>
  <dcterms:created xsi:type="dcterms:W3CDTF">2011-10-26T12:51:30Z</dcterms:created>
  <dcterms:modified xsi:type="dcterms:W3CDTF">2019-09-27T12:27:32Z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