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84" r:id="rId4"/>
    <p:sldId id="258" r:id="rId5"/>
    <p:sldId id="272" r:id="rId6"/>
    <p:sldId id="271" r:id="rId7"/>
    <p:sldId id="273" r:id="rId8"/>
    <p:sldId id="277" r:id="rId9"/>
    <p:sldId id="270" r:id="rId10"/>
    <p:sldId id="283" r:id="rId11"/>
    <p:sldId id="282" r:id="rId12"/>
    <p:sldId id="281" r:id="rId13"/>
    <p:sldId id="280" r:id="rId14"/>
    <p:sldId id="279" r:id="rId15"/>
    <p:sldId id="285" r:id="rId16"/>
    <p:sldId id="289" r:id="rId17"/>
    <p:sldId id="286" r:id="rId18"/>
    <p:sldId id="288" r:id="rId19"/>
    <p:sldId id="287" r:id="rId20"/>
    <p:sldId id="257" r:id="rId21"/>
    <p:sldId id="269" r:id="rId22"/>
    <p:sldId id="268" r:id="rId23"/>
    <p:sldId id="267" r:id="rId24"/>
    <p:sldId id="266" r:id="rId25"/>
    <p:sldId id="265" r:id="rId26"/>
    <p:sldId id="264" r:id="rId27"/>
    <p:sldId id="275" r:id="rId28"/>
    <p:sldId id="276" r:id="rId29"/>
    <p:sldId id="263" r:id="rId30"/>
    <p:sldId id="262" r:id="rId31"/>
    <p:sldId id="260" r:id="rId32"/>
    <p:sldId id="259" r:id="rId33"/>
    <p:sldId id="274" r:id="rId34"/>
    <p:sldId id="27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98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70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82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847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7808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553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3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19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6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69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25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39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1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02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13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9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95AC0-C83F-4C34-9A8B-96F5FD12BFE5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87842C-8689-4FF3-B2BA-57D0E3961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16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73823" y="228601"/>
            <a:ext cx="8915399" cy="2148840"/>
          </a:xfrm>
        </p:spPr>
        <p:txBody>
          <a:bodyPr/>
          <a:lstStyle/>
          <a:p>
            <a:pPr algn="ctr"/>
            <a:r>
              <a:rPr lang="nl-NL" dirty="0" smtClean="0"/>
              <a:t>Handvatten en ervaringen WVGGZ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228402" y="3211741"/>
            <a:ext cx="2606242" cy="1126283"/>
          </a:xfrm>
        </p:spPr>
        <p:txBody>
          <a:bodyPr/>
          <a:lstStyle/>
          <a:p>
            <a:r>
              <a:rPr lang="nl-NL" dirty="0" smtClean="0"/>
              <a:t>Wet Verplichte GGZ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961120" y="5976852"/>
            <a:ext cx="303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Reinier Koers, psychiater</a:t>
            </a:r>
          </a:p>
          <a:p>
            <a:pPr algn="ctr"/>
            <a:r>
              <a:rPr lang="nl-NL" smtClean="0"/>
              <a:t>Augustus </a:t>
            </a:r>
            <a:r>
              <a:rPr lang="nl-NL" dirty="0" smtClean="0"/>
              <a:t>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76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Aanvraagperiode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Gemeente onderzoekt melding: is geestelijke zorg nodig? Niet vrijwillig?</a:t>
            </a:r>
          </a:p>
          <a:p>
            <a:pPr lvl="1"/>
            <a:r>
              <a:rPr lang="nl-NL" dirty="0" smtClean="0"/>
              <a:t>Niet persé medisch onderzoek</a:t>
            </a:r>
          </a:p>
          <a:p>
            <a:r>
              <a:rPr lang="nl-NL" dirty="0" smtClean="0"/>
              <a:t>Verplichte zorg vanwege psychische stoornis en ontbreken bereidheid tot behandeling? </a:t>
            </a:r>
            <a:r>
              <a:rPr lang="nl-NL" dirty="0" smtClean="0">
                <a:sym typeface="Wingdings" panose="05000000000000000000" pitchFamily="2" charset="2"/>
              </a:rPr>
              <a:t> aanvraag bij OvJ tot verzoekschrift voor ZM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College koppelt uitkomst terug aan melder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Geen indicatie? Toch aanvraag indien “nauwe zorgrelatie” dat nodig vindt (“</a:t>
            </a:r>
            <a:r>
              <a:rPr lang="nl-NL" i="1" dirty="0" smtClean="0">
                <a:sym typeface="Wingdings" panose="05000000000000000000" pitchFamily="2" charset="2"/>
              </a:rPr>
              <a:t>overrulen” van college)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OvJ: geen indicatie? Bezwaar mogelijk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Gegrond bezwaar? OvJ verplicht tot verzoek ZM indien overtuigd van stoornis</a:t>
            </a:r>
          </a:p>
        </p:txBody>
      </p:sp>
    </p:spTree>
    <p:extLst>
      <p:ext uri="{BB962C8B-B14F-4D97-AF65-F5344CB8AC3E}">
        <p14:creationId xmlns:p14="http://schemas.microsoft.com/office/powerpoint/2010/main" val="40155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Voorbereiding ZM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2 hoofdrolspelers:</a:t>
            </a:r>
          </a:p>
          <a:p>
            <a:r>
              <a:rPr lang="nl-NL" dirty="0" smtClean="0"/>
              <a:t>OvJ</a:t>
            </a:r>
          </a:p>
          <a:p>
            <a:pPr lvl="1"/>
            <a:r>
              <a:rPr lang="nl-NL" dirty="0" smtClean="0"/>
              <a:t>Stelt dossier samen (en informeert rechtbank daarover)</a:t>
            </a:r>
          </a:p>
          <a:p>
            <a:pPr lvl="2"/>
            <a:r>
              <a:rPr lang="nl-NL" dirty="0"/>
              <a:t>Ovv college, familie, behandelaar, </a:t>
            </a:r>
            <a:r>
              <a:rPr lang="nl-NL" dirty="0" smtClean="0"/>
              <a:t>politie/forensisch</a:t>
            </a:r>
          </a:p>
          <a:p>
            <a:pPr lvl="1"/>
            <a:r>
              <a:rPr lang="nl-NL" dirty="0" smtClean="0"/>
              <a:t>Dient verzoek in bij rechtbank</a:t>
            </a:r>
          </a:p>
          <a:p>
            <a:r>
              <a:rPr lang="nl-NL" dirty="0" smtClean="0"/>
              <a:t>GD</a:t>
            </a:r>
          </a:p>
          <a:p>
            <a:pPr lvl="1"/>
            <a:r>
              <a:rPr lang="nl-NL" dirty="0" smtClean="0"/>
              <a:t>Benoemd door OvJ, krijgt informatie van OvJ</a:t>
            </a:r>
          </a:p>
          <a:p>
            <a:pPr lvl="1"/>
            <a:r>
              <a:rPr lang="nl-NL" dirty="0" smtClean="0"/>
              <a:t>Informeert betrokkene (ook over PVP), vertegenwoordiger en advocaat (en gemeente / beroepsmatige aanvrager)</a:t>
            </a:r>
          </a:p>
          <a:p>
            <a:pPr lvl="1"/>
            <a:r>
              <a:rPr lang="nl-NL" dirty="0" smtClean="0"/>
              <a:t>Beoordeelt stoornis en ernstig nadeel</a:t>
            </a:r>
          </a:p>
          <a:p>
            <a:pPr lvl="1"/>
            <a:r>
              <a:rPr lang="nl-NL" dirty="0" smtClean="0"/>
              <a:t>Wijst ZV aan </a:t>
            </a:r>
            <a:r>
              <a:rPr lang="nl-NL" dirty="0" smtClean="0">
                <a:sym typeface="Wingdings" panose="05000000000000000000" pitchFamily="2" charset="2"/>
              </a:rPr>
              <a:t> opstellen zorgplan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Laat MV opstellen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Doet voorstel voor ZM (complex, dus zorgplan belangrijk!)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853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 van aanpak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Betrokkene die verplichte zorg wil voorkomen</a:t>
            </a:r>
          </a:p>
          <a:p>
            <a:pPr lvl="1"/>
            <a:r>
              <a:rPr lang="nl-NL" dirty="0" smtClean="0"/>
              <a:t>Hulp inroepen van familie, naasten of advocaat</a:t>
            </a:r>
          </a:p>
          <a:p>
            <a:r>
              <a:rPr lang="nl-NL" dirty="0" smtClean="0"/>
              <a:t>GD: voorbereiding schorsen?</a:t>
            </a:r>
          </a:p>
          <a:p>
            <a:pPr lvl="1"/>
            <a:r>
              <a:rPr lang="nl-NL" dirty="0" smtClean="0"/>
              <a:t>In overleg met OvJ </a:t>
            </a:r>
          </a:p>
          <a:p>
            <a:pPr lvl="1"/>
            <a:r>
              <a:rPr lang="nl-NL" dirty="0" smtClean="0"/>
              <a:t>Schorsen maximaal 2 weken, kan ook gestopt worden door GD</a:t>
            </a:r>
          </a:p>
          <a:p>
            <a:pPr lvl="1"/>
            <a:r>
              <a:rPr lang="nl-NL" dirty="0" smtClean="0"/>
              <a:t>Mededelen aan betrokkene, vertegenwoordiger en aanvrager</a:t>
            </a:r>
          </a:p>
          <a:p>
            <a:r>
              <a:rPr lang="nl-NL" dirty="0" smtClean="0"/>
              <a:t>GD: plan van aanpak weigeren?</a:t>
            </a:r>
          </a:p>
          <a:p>
            <a:pPr lvl="1"/>
            <a:r>
              <a:rPr lang="nl-NL" dirty="0" smtClean="0"/>
              <a:t>Uitstel niet verantwoord op basis van ernstig nadeel</a:t>
            </a:r>
          </a:p>
          <a:p>
            <a:pPr lvl="1"/>
            <a:r>
              <a:rPr lang="nl-NL" dirty="0" smtClean="0"/>
              <a:t>Eerder plan van aanpak mislukt</a:t>
            </a:r>
          </a:p>
          <a:p>
            <a:pPr lvl="1"/>
            <a:r>
              <a:rPr lang="nl-NL" dirty="0" smtClean="0"/>
              <a:t>Eerder plan van aanpak kon verplichte zorg niet voorkomen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53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Medische verklaring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/>
          </a:bodyPr>
          <a:lstStyle/>
          <a:p>
            <a:r>
              <a:rPr lang="nl-NL" dirty="0" smtClean="0"/>
              <a:t>Psychiater</a:t>
            </a:r>
          </a:p>
          <a:p>
            <a:r>
              <a:rPr lang="nl-NL" dirty="0" smtClean="0"/>
              <a:t>Onafhankelijk / autonoom</a:t>
            </a:r>
          </a:p>
          <a:p>
            <a:r>
              <a:rPr lang="nl-NL" dirty="0" smtClean="0"/>
              <a:t>≥ 1 jaar “geen zorg verleend”</a:t>
            </a:r>
          </a:p>
          <a:p>
            <a:endParaRPr lang="nl-NL" dirty="0"/>
          </a:p>
          <a:p>
            <a:r>
              <a:rPr lang="nl-NL" dirty="0" smtClean="0"/>
              <a:t>Inhoud</a:t>
            </a:r>
          </a:p>
          <a:p>
            <a:pPr lvl="1"/>
            <a:r>
              <a:rPr lang="nl-NL" dirty="0" smtClean="0"/>
              <a:t>Symptomen + (voorlopige) diagnose (“vermoeden van“ volstaat niet!)</a:t>
            </a:r>
          </a:p>
          <a:p>
            <a:pPr lvl="1"/>
            <a:r>
              <a:rPr lang="nl-NL" dirty="0" smtClean="0"/>
              <a:t>Ernstig nadeel</a:t>
            </a:r>
          </a:p>
          <a:p>
            <a:pPr lvl="1"/>
            <a:r>
              <a:rPr lang="nl-NL" dirty="0" smtClean="0"/>
              <a:t>Verband daartussen</a:t>
            </a:r>
          </a:p>
          <a:p>
            <a:pPr lvl="1"/>
            <a:r>
              <a:rPr lang="nl-NL" dirty="0" smtClean="0"/>
              <a:t>Welke zorg is nodig om ernstig nadeel weg te nemen (ook in zorgplan opnemen)</a:t>
            </a:r>
          </a:p>
          <a:p>
            <a:r>
              <a:rPr lang="nl-NL" dirty="0" smtClean="0"/>
              <a:t>Zo mogelijk overleg met ZV en huisarts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01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Zorgplan (I)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1" y="2133600"/>
            <a:ext cx="9602789" cy="4824248"/>
          </a:xfrm>
        </p:spPr>
        <p:txBody>
          <a:bodyPr>
            <a:normAutofit/>
          </a:bodyPr>
          <a:lstStyle/>
          <a:p>
            <a:r>
              <a:rPr lang="nl-NL" dirty="0" smtClean="0"/>
              <a:t>Betrokkene + ZV: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i="1" dirty="0" smtClean="0">
                <a:sym typeface="Wingdings" panose="05000000000000000000" pitchFamily="2" charset="2"/>
              </a:rPr>
              <a:t>in</a:t>
            </a:r>
            <a:r>
              <a:rPr lang="nl-NL" dirty="0" smtClean="0">
                <a:sym typeface="Wingdings" panose="05000000000000000000" pitchFamily="2" charset="2"/>
              </a:rPr>
              <a:t> overleg</a:t>
            </a:r>
            <a:endParaRPr lang="nl-NL" dirty="0" smtClean="0"/>
          </a:p>
          <a:p>
            <a:pPr lvl="1"/>
            <a:r>
              <a:rPr lang="nl-NL" dirty="0" smtClean="0"/>
              <a:t>ZV attendeert betrokkene op mogelijkheid hulp in te roepen</a:t>
            </a:r>
          </a:p>
          <a:p>
            <a:pPr lvl="1"/>
            <a:r>
              <a:rPr lang="nl-NL" dirty="0" smtClean="0"/>
              <a:t>Geen overeenkomst? Noteren!</a:t>
            </a:r>
          </a:p>
          <a:p>
            <a:r>
              <a:rPr lang="nl-NL" dirty="0" smtClean="0"/>
              <a:t>ZV overlegt met familie/naasten, hulpverleners en HA </a:t>
            </a:r>
          </a:p>
          <a:p>
            <a:pPr lvl="1"/>
            <a:r>
              <a:rPr lang="nl-NL" dirty="0" smtClean="0"/>
              <a:t>… en </a:t>
            </a:r>
            <a:r>
              <a:rPr lang="nl-NL" dirty="0" err="1" smtClean="0"/>
              <a:t>z.n</a:t>
            </a:r>
            <a:r>
              <a:rPr lang="nl-NL" dirty="0" smtClean="0"/>
              <a:t>. gemeente over voorwaarden voor deelname aan maatschappelijk verkeer</a:t>
            </a:r>
          </a:p>
          <a:p>
            <a:r>
              <a:rPr lang="nl-NL" dirty="0" smtClean="0"/>
              <a:t>Meervoudige problematiek? Overleg met andere deskundigen</a:t>
            </a:r>
          </a:p>
          <a:p>
            <a:r>
              <a:rPr lang="nl-NL" dirty="0"/>
              <a:t>Inhoud</a:t>
            </a:r>
          </a:p>
          <a:p>
            <a:pPr lvl="1"/>
            <a:r>
              <a:rPr lang="nl-NL" dirty="0"/>
              <a:t>Diagnose</a:t>
            </a:r>
          </a:p>
          <a:p>
            <a:pPr lvl="1"/>
            <a:r>
              <a:rPr lang="nl-NL" dirty="0"/>
              <a:t>Ernstig nadeel</a:t>
            </a:r>
          </a:p>
          <a:p>
            <a:pPr lvl="1"/>
            <a:r>
              <a:rPr lang="nl-NL" dirty="0"/>
              <a:t>Verband daartussen</a:t>
            </a:r>
          </a:p>
          <a:p>
            <a:pPr lvl="1"/>
            <a:r>
              <a:rPr lang="nl-NL" dirty="0"/>
              <a:t>Welke zorg is nodig om ernstig nadeel weg te nemen + motivatie + doel + termijnen</a:t>
            </a:r>
          </a:p>
          <a:p>
            <a:pPr lvl="2"/>
            <a:r>
              <a:rPr lang="nl-NL" dirty="0"/>
              <a:t>Geen </a:t>
            </a:r>
            <a:r>
              <a:rPr lang="nl-NL" i="1" dirty="0"/>
              <a:t>carte blanche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2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Zorgplan (II)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133600"/>
            <a:ext cx="9602788" cy="4724400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Hoe </a:t>
            </a:r>
            <a:r>
              <a:rPr lang="nl-NL" dirty="0"/>
              <a:t>bewaken instelling en GD de kwaliteit van zorg</a:t>
            </a:r>
          </a:p>
          <a:p>
            <a:endParaRPr lang="nl-NL" dirty="0" smtClean="0"/>
          </a:p>
          <a:p>
            <a:r>
              <a:rPr lang="nl-NL" dirty="0" smtClean="0"/>
              <a:t>Voorwaarden voor deelname aan maatschappelijk verkeer</a:t>
            </a:r>
          </a:p>
          <a:p>
            <a:endParaRPr lang="nl-NL" dirty="0" smtClean="0"/>
          </a:p>
          <a:p>
            <a:r>
              <a:rPr lang="nl-NL" dirty="0" smtClean="0"/>
              <a:t>Frequentie van evaluatie</a:t>
            </a:r>
          </a:p>
          <a:p>
            <a:endParaRPr lang="nl-NL" dirty="0" smtClean="0"/>
          </a:p>
          <a:p>
            <a:r>
              <a:rPr lang="nl-NL" dirty="0" smtClean="0"/>
              <a:t>ZV niet overtuigd van noodzaak verplichte zorg? Noteren!</a:t>
            </a:r>
          </a:p>
          <a:p>
            <a:endParaRPr lang="nl-NL" dirty="0"/>
          </a:p>
          <a:p>
            <a:r>
              <a:rPr lang="nl-NL" dirty="0" smtClean="0"/>
              <a:t>GD beoordeelt: aan voorwaarden voldaan? Ultimum remedium?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	 gegevens </a:t>
            </a:r>
            <a:r>
              <a:rPr lang="nl-NL" i="1" dirty="0" smtClean="0">
                <a:sym typeface="Wingdings" panose="05000000000000000000" pitchFamily="2" charset="2"/>
              </a:rPr>
              <a:t>altijd </a:t>
            </a:r>
            <a:r>
              <a:rPr lang="nl-NL" dirty="0" smtClean="0">
                <a:sym typeface="Wingdings" panose="05000000000000000000" pitchFamily="2" charset="2"/>
              </a:rPr>
              <a:t>naar OvJ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Tijdelijk verplichte zorg  nieuwe zitting om zorgplan aan te passen</a:t>
            </a: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83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Geeft perspectief van betrokkene en vertegenwoordiger weer</a:t>
            </a:r>
          </a:p>
          <a:p>
            <a:endParaRPr lang="nl-NL" dirty="0"/>
          </a:p>
          <a:p>
            <a:r>
              <a:rPr lang="nl-NL" dirty="0" smtClean="0"/>
              <a:t>Wensen en voorkeuren voor/bij (vormen van) verplichte zorg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6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Verzoekschrift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133600"/>
            <a:ext cx="9602788" cy="3777622"/>
          </a:xfrm>
        </p:spPr>
        <p:txBody>
          <a:bodyPr/>
          <a:lstStyle/>
          <a:p>
            <a:r>
              <a:rPr lang="nl-NL" dirty="0" smtClean="0"/>
              <a:t>OvJ kan afwijzen</a:t>
            </a:r>
          </a:p>
          <a:p>
            <a:pPr lvl="1"/>
            <a:r>
              <a:rPr lang="nl-NL" dirty="0" smtClean="0"/>
              <a:t>… en betrokkene, vertegenwoordiger, advocaat, GD, ZV en aanvrager informeren</a:t>
            </a:r>
          </a:p>
          <a:p>
            <a:pPr lvl="2"/>
            <a:r>
              <a:rPr lang="nl-NL" dirty="0" smtClean="0"/>
              <a:t>Aanvrager kan gemotiveerd bezwaar indienen: stoornis? OvJ moet indienen</a:t>
            </a:r>
          </a:p>
          <a:p>
            <a:pPr lvl="1"/>
            <a:endParaRPr lang="nl-NL" dirty="0"/>
          </a:p>
          <a:p>
            <a:r>
              <a:rPr lang="nl-NL" dirty="0" smtClean="0"/>
              <a:t>… of verzoekschrift indienen bij rechtbank</a:t>
            </a:r>
          </a:p>
          <a:p>
            <a:endParaRPr lang="nl-NL" dirty="0"/>
          </a:p>
          <a:p>
            <a:r>
              <a:rPr lang="nl-NL" dirty="0" smtClean="0"/>
              <a:t>Verzoekschrift vanuit strafproces</a:t>
            </a:r>
          </a:p>
          <a:p>
            <a:pPr lvl="1"/>
            <a:r>
              <a:rPr lang="nl-NL" dirty="0" smtClean="0"/>
              <a:t>Schakelartikel 2:3 </a:t>
            </a:r>
            <a:r>
              <a:rPr lang="nl-NL" dirty="0" err="1" smtClean="0"/>
              <a:t>Wfz</a:t>
            </a:r>
            <a:endParaRPr lang="nl-NL" dirty="0" smtClean="0"/>
          </a:p>
          <a:p>
            <a:pPr lvl="1"/>
            <a:r>
              <a:rPr lang="nl-NL" dirty="0" smtClean="0"/>
              <a:t>I.p.v. artikel 37 SR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18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226" y="0"/>
            <a:ext cx="6093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Zorgmachtiging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133600"/>
            <a:ext cx="9602788" cy="4724400"/>
          </a:xfrm>
        </p:spPr>
        <p:txBody>
          <a:bodyPr/>
          <a:lstStyle/>
          <a:p>
            <a:r>
              <a:rPr lang="nl-NL" dirty="0" smtClean="0"/>
              <a:t>Rechter hoort ter zitting</a:t>
            </a:r>
          </a:p>
          <a:p>
            <a:pPr lvl="1"/>
            <a:r>
              <a:rPr lang="nl-NL" dirty="0" smtClean="0"/>
              <a:t>Binnen 3 weken (of 3 dagen)</a:t>
            </a:r>
          </a:p>
          <a:p>
            <a:pPr lvl="1"/>
            <a:r>
              <a:rPr lang="nl-NL" dirty="0" smtClean="0"/>
              <a:t>Thuis of op locatie</a:t>
            </a:r>
          </a:p>
          <a:p>
            <a:pPr lvl="1"/>
            <a:r>
              <a:rPr lang="nl-NL" dirty="0" smtClean="0"/>
              <a:t>Betrokkene, advocaat, …</a:t>
            </a:r>
          </a:p>
          <a:p>
            <a:pPr lvl="2"/>
            <a:r>
              <a:rPr lang="nl-NL" dirty="0" smtClean="0"/>
              <a:t>Dit kan de rechter verplichten of juist afwijzen</a:t>
            </a:r>
          </a:p>
          <a:p>
            <a:pPr lvl="1"/>
            <a:r>
              <a:rPr lang="nl-NL" dirty="0" smtClean="0"/>
              <a:t>OvJ</a:t>
            </a:r>
          </a:p>
          <a:p>
            <a:endParaRPr lang="nl-NL" dirty="0" smtClean="0"/>
          </a:p>
          <a:p>
            <a:r>
              <a:rPr lang="nl-NL" dirty="0" smtClean="0"/>
              <a:t>“Voor de duur die noodzakelijk is om het doel van verplichte zorg te realiseren”</a:t>
            </a:r>
          </a:p>
          <a:p>
            <a:pPr lvl="1"/>
            <a:r>
              <a:rPr lang="nl-NL" dirty="0" smtClean="0"/>
              <a:t>Maximaal 6 maanden</a:t>
            </a:r>
          </a:p>
          <a:p>
            <a:pPr lvl="1"/>
            <a:r>
              <a:rPr lang="nl-NL" dirty="0" smtClean="0"/>
              <a:t>Aansluitend maximaal 12 maanden, na 5 jaar maximaal 24 maanden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Rechter informeert over uitspraak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7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Disclosure</a:t>
            </a:r>
            <a:r>
              <a:rPr lang="nl-NL" dirty="0" smtClean="0"/>
              <a:t> belangen spreker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832857"/>
              </p:ext>
            </p:extLst>
          </p:nvPr>
        </p:nvGraphicFramePr>
        <p:xfrm>
          <a:off x="2592924" y="1758143"/>
          <a:ext cx="8720697" cy="40623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03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nl-NL" sz="1800" dirty="0">
                          <a:effectLst/>
                          <a:latin typeface="+mj-lt"/>
                        </a:rPr>
                        <a:t>P</a:t>
                      </a:r>
                      <a:r>
                        <a:rPr lang="nl-NL" sz="1800" dirty="0" smtClean="0">
                          <a:effectLst/>
                          <a:latin typeface="+mj-lt"/>
                        </a:rPr>
                        <a:t>otentiële</a:t>
                      </a:r>
                      <a:r>
                        <a:rPr lang="nl-NL" sz="1800" dirty="0">
                          <a:effectLst/>
                          <a:latin typeface="+mj-lt"/>
                        </a:rPr>
                        <a:t>) belangenverstrengeling</a:t>
                      </a:r>
                      <a:endParaRPr lang="nl-N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+mj-lt"/>
                        </a:rPr>
                        <a:t>Geen</a:t>
                      </a:r>
                      <a:endParaRPr lang="nl-N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1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</a:rPr>
                        <a:t>Voor bijeenkomst mogelijk relevante relaties met </a:t>
                      </a:r>
                      <a:r>
                        <a:rPr lang="nl-NL" sz="1800" dirty="0" smtClean="0">
                          <a:effectLst/>
                          <a:latin typeface="+mj-lt"/>
                        </a:rPr>
                        <a:t>bedrijven</a:t>
                      </a:r>
                      <a:endParaRPr lang="nl-N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97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800" dirty="0">
                          <a:effectLst/>
                          <a:latin typeface="+mj-lt"/>
                        </a:rPr>
                        <a:t>Sponsoring of </a:t>
                      </a:r>
                      <a:r>
                        <a:rPr lang="nl-NL" sz="1800" dirty="0" smtClean="0">
                          <a:effectLst/>
                          <a:latin typeface="+mj-lt"/>
                        </a:rPr>
                        <a:t>onderzoeksgeld</a:t>
                      </a:r>
                      <a:endParaRPr lang="nl-NL" sz="1800" dirty="0">
                        <a:effectLst/>
                        <a:latin typeface="+mj-lt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+mj-lt"/>
                          <a:sym typeface="Symbol"/>
                        </a:rPr>
                        <a:t>Geen</a:t>
                      </a:r>
                      <a:endParaRPr lang="nl-NL" sz="1800" dirty="0" smtClean="0">
                        <a:effectLst/>
                        <a:latin typeface="+mj-lt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nl-NL" sz="1800" dirty="0" smtClean="0">
                          <a:effectLst/>
                          <a:latin typeface="+mj-lt"/>
                        </a:rPr>
                        <a:t>Honorarium of andere (financiële) vergoeding</a:t>
                      </a:r>
                      <a:endParaRPr lang="nl-NL" sz="1800" baseline="0" dirty="0" smtClean="0">
                        <a:effectLst/>
                        <a:latin typeface="+mj-lt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Geen</a:t>
                      </a:r>
                      <a:endParaRPr lang="nl-N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206533"/>
                  </a:ext>
                </a:extLst>
              </a:tr>
              <a:tr h="612975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nl-NL" sz="1800" dirty="0" smtClean="0">
                          <a:effectLst/>
                          <a:latin typeface="+mj-lt"/>
                        </a:rPr>
                        <a:t>Aandeelhouder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Geen</a:t>
                      </a:r>
                      <a:endParaRPr lang="nl-N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416689"/>
                  </a:ext>
                </a:extLst>
              </a:tr>
              <a:tr h="612975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nl-NL" sz="1800" dirty="0" smtClean="0">
                          <a:effectLst/>
                          <a:latin typeface="+mj-lt"/>
                        </a:rPr>
                        <a:t>Andere relatie, namelijk …</a:t>
                      </a:r>
                      <a:endParaRPr lang="nl-NL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effectLst/>
                          <a:latin typeface="+mj-lt"/>
                          <a:sym typeface="Symbol"/>
                        </a:rPr>
                        <a:t>Geen</a:t>
                      </a:r>
                      <a:endParaRPr lang="nl-NL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882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888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Crisismaatregel (/crisismachtiging)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Burgemeester als autoriteit</a:t>
            </a:r>
          </a:p>
          <a:p>
            <a:pPr lvl="1"/>
            <a:r>
              <a:rPr lang="nl-NL" dirty="0" smtClean="0"/>
              <a:t>Mandateren aan wethouders</a:t>
            </a:r>
          </a:p>
          <a:p>
            <a:r>
              <a:rPr lang="nl-NL" dirty="0" smtClean="0"/>
              <a:t>Eisen</a:t>
            </a:r>
          </a:p>
          <a:p>
            <a:pPr lvl="1"/>
            <a:r>
              <a:rPr lang="nl-NL" dirty="0" smtClean="0"/>
              <a:t>Onmiddellijk dreigend ernstig nadeel</a:t>
            </a:r>
          </a:p>
          <a:p>
            <a:pPr lvl="1"/>
            <a:r>
              <a:rPr lang="nl-NL" dirty="0" smtClean="0"/>
              <a:t>Ernstig </a:t>
            </a:r>
            <a:r>
              <a:rPr lang="nl-NL" u="sng" dirty="0" smtClean="0"/>
              <a:t>vermoeden</a:t>
            </a:r>
            <a:r>
              <a:rPr lang="nl-NL" dirty="0" smtClean="0"/>
              <a:t> (dat gedrag voortkomt uit) psychische stoornis </a:t>
            </a:r>
            <a:r>
              <a:rPr lang="nl-NL" dirty="0" smtClean="0">
                <a:sym typeface="Wingdings" panose="05000000000000000000" pitchFamily="2" charset="2"/>
              </a:rPr>
              <a:t> MV</a:t>
            </a:r>
          </a:p>
          <a:p>
            <a:pPr marL="457200" lvl="1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(= causaliteit)</a:t>
            </a:r>
            <a:endParaRPr lang="nl-NL" dirty="0" smtClean="0"/>
          </a:p>
          <a:p>
            <a:pPr lvl="1"/>
            <a:r>
              <a:rPr lang="nl-NL" dirty="0" smtClean="0"/>
              <a:t>Nadeel weg te nemen door maatregel</a:t>
            </a:r>
          </a:p>
          <a:p>
            <a:pPr lvl="1"/>
            <a:r>
              <a:rPr lang="nl-NL" dirty="0"/>
              <a:t>Tijd ontbreekt vanwege ernst om ZM aan te vragen</a:t>
            </a:r>
          </a:p>
          <a:p>
            <a:pPr lvl="1"/>
            <a:r>
              <a:rPr lang="nl-NL" dirty="0" smtClean="0"/>
              <a:t>Verzet tegen verlenen van zorg</a:t>
            </a:r>
          </a:p>
          <a:p>
            <a:r>
              <a:rPr lang="nl-NL" dirty="0" smtClean="0"/>
              <a:t>Horen van betrokkene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68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Tijdelijk verplichte zorg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“Ophouden” en verlenen verplichte zorg vóór nemen crisismaatregel</a:t>
            </a:r>
          </a:p>
          <a:p>
            <a:pPr lvl="1"/>
            <a:r>
              <a:rPr lang="nl-NL" dirty="0" smtClean="0"/>
              <a:t>Redelijkerwijs verwachting dat CM wordt genomen</a:t>
            </a:r>
          </a:p>
          <a:p>
            <a:pPr lvl="1"/>
            <a:r>
              <a:rPr lang="nl-NL" dirty="0" smtClean="0"/>
              <a:t>Noodzakelijk ter voorbereiding op CM</a:t>
            </a:r>
          </a:p>
          <a:p>
            <a:pPr lvl="1"/>
            <a:r>
              <a:rPr lang="nl-NL" dirty="0" smtClean="0"/>
              <a:t>Uiterste middel</a:t>
            </a:r>
          </a:p>
          <a:p>
            <a:pPr lvl="1"/>
            <a:r>
              <a:rPr lang="nl-NL" dirty="0" smtClean="0"/>
              <a:t>Alleen gedurende tijd om CM af te ronden</a:t>
            </a:r>
          </a:p>
          <a:p>
            <a:r>
              <a:rPr lang="nl-NL" dirty="0" smtClean="0"/>
              <a:t>Maximaal 18 uur, 12 uur vanaf onderzoek psychiater</a:t>
            </a:r>
          </a:p>
          <a:p>
            <a:r>
              <a:rPr lang="nl-NL" dirty="0" smtClean="0"/>
              <a:t>Ambulancezorg, instelling, GD en ZV (eigen behandelaar), “deskundigen” volgens VWS</a:t>
            </a:r>
          </a:p>
          <a:p>
            <a:pPr lvl="1"/>
            <a:r>
              <a:rPr lang="nl-NL" dirty="0" smtClean="0"/>
              <a:t>Beperkingen: politie geen medicatie etc. </a:t>
            </a:r>
          </a:p>
        </p:txBody>
      </p:sp>
    </p:spTree>
    <p:extLst>
      <p:ext uri="{BB962C8B-B14F-4D97-AF65-F5344CB8AC3E}">
        <p14:creationId xmlns:p14="http://schemas.microsoft.com/office/powerpoint/2010/main" val="24292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Crisismaatregel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Burgemeester vermeldt:</a:t>
            </a:r>
          </a:p>
          <a:p>
            <a:pPr lvl="1"/>
            <a:r>
              <a:rPr lang="nl-NL" dirty="0" smtClean="0"/>
              <a:t>Welke verplichte zorg noodzakelijk is</a:t>
            </a:r>
          </a:p>
          <a:p>
            <a:pPr lvl="2"/>
            <a:r>
              <a:rPr lang="nl-NL" dirty="0" smtClean="0"/>
              <a:t>Op basis van MV</a:t>
            </a:r>
          </a:p>
          <a:p>
            <a:pPr lvl="1"/>
            <a:r>
              <a:rPr lang="nl-NL" dirty="0" smtClean="0"/>
              <a:t>Zorgaanbieder, GD, ZV</a:t>
            </a:r>
          </a:p>
          <a:p>
            <a:pPr lvl="1"/>
            <a:r>
              <a:rPr lang="nl-NL" dirty="0" smtClean="0"/>
              <a:t>Opname-accommodatie indien van toepassing</a:t>
            </a:r>
          </a:p>
          <a:p>
            <a:pPr lvl="1"/>
            <a:r>
              <a:rPr lang="nl-NL" dirty="0" smtClean="0"/>
              <a:t>Dat PVP advies en bijstand kan geven</a:t>
            </a:r>
          </a:p>
          <a:p>
            <a:pPr lvl="1"/>
            <a:r>
              <a:rPr lang="nl-NL" dirty="0" smtClean="0"/>
              <a:t>Dat in beroep gegaan kan worden</a:t>
            </a:r>
          </a:p>
          <a:p>
            <a:endParaRPr lang="nl-NL" dirty="0"/>
          </a:p>
          <a:p>
            <a:r>
              <a:rPr lang="nl-NL" dirty="0" smtClean="0"/>
              <a:t>Burgemeester stuurt MV naar zorgaanbieder (= instelling)</a:t>
            </a:r>
          </a:p>
          <a:p>
            <a:r>
              <a:rPr lang="nl-NL" dirty="0" smtClean="0"/>
              <a:t>Burgemeester zorgt voor toewijzen advocaat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25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Crisismaatregel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Duur: </a:t>
            </a:r>
            <a:r>
              <a:rPr lang="nl-NL" i="1" dirty="0" smtClean="0"/>
              <a:t>maximaal</a:t>
            </a:r>
            <a:r>
              <a:rPr lang="nl-NL" dirty="0" smtClean="0"/>
              <a:t> 3 </a:t>
            </a:r>
            <a:r>
              <a:rPr lang="nl-NL" u="sng" dirty="0" smtClean="0"/>
              <a:t>kalender</a:t>
            </a:r>
            <a:r>
              <a:rPr lang="nl-NL" dirty="0" smtClean="0"/>
              <a:t>dagen</a:t>
            </a:r>
          </a:p>
          <a:p>
            <a:r>
              <a:rPr lang="nl-NL" dirty="0" smtClean="0"/>
              <a:t>OvJ kan voor aflopen verlenging verzoeken aan rechtbank</a:t>
            </a:r>
          </a:p>
          <a:p>
            <a:pPr lvl="1"/>
            <a:r>
              <a:rPr lang="nl-NL" dirty="0" smtClean="0"/>
              <a:t>Gebeurde tot op heden in 100% van de casus op HIC Oss</a:t>
            </a:r>
          </a:p>
          <a:p>
            <a:pPr lvl="1"/>
            <a:r>
              <a:rPr lang="nl-NL" dirty="0" smtClean="0"/>
              <a:t>Verlenging tot zitting (maximaal 3 </a:t>
            </a:r>
            <a:r>
              <a:rPr lang="nl-NL" u="sng" dirty="0" smtClean="0"/>
              <a:t>werk</a:t>
            </a:r>
            <a:r>
              <a:rPr lang="nl-NL" dirty="0" smtClean="0"/>
              <a:t>dagen na ontvangst verzoek)</a:t>
            </a:r>
          </a:p>
          <a:p>
            <a:r>
              <a:rPr lang="nl-NL" dirty="0" smtClean="0"/>
              <a:t>Beroep ≠ schorsing</a:t>
            </a:r>
          </a:p>
          <a:p>
            <a:r>
              <a:rPr lang="nl-NL" dirty="0" smtClean="0"/>
              <a:t>Zitting: </a:t>
            </a:r>
            <a:r>
              <a:rPr lang="nl-NL" i="1" dirty="0" smtClean="0"/>
              <a:t>maximaal</a:t>
            </a:r>
            <a:r>
              <a:rPr lang="nl-NL" dirty="0" smtClean="0"/>
              <a:t> 3 weken verlenging (= “machtiging tot voortzetting crisismaatregel”)</a:t>
            </a:r>
          </a:p>
          <a:p>
            <a:pPr lvl="1"/>
            <a:r>
              <a:rPr lang="nl-NL" dirty="0" smtClean="0"/>
              <a:t>GD kan eerder beëindigen</a:t>
            </a:r>
          </a:p>
          <a:p>
            <a:pPr lvl="1"/>
            <a:r>
              <a:rPr lang="nl-NL" dirty="0" smtClean="0"/>
              <a:t>Verzoekt OvJ binnen deze termijn om ZM? Verlenging met (nogmaals) </a:t>
            </a:r>
            <a:r>
              <a:rPr lang="nl-NL" i="1" dirty="0" smtClean="0"/>
              <a:t>maximaal</a:t>
            </a:r>
            <a:r>
              <a:rPr lang="nl-NL" dirty="0" smtClean="0"/>
              <a:t> 3 weken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82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Verplichte zorg (I)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beginsel ambulant </a:t>
            </a:r>
            <a:r>
              <a:rPr lang="nl-NL" dirty="0" smtClean="0"/>
              <a:t>uitvoeren</a:t>
            </a:r>
          </a:p>
          <a:p>
            <a:r>
              <a:rPr lang="nl-NL" dirty="0" smtClean="0"/>
              <a:t>CM binnen 24 uur, ZM binnen 2 weken</a:t>
            </a:r>
          </a:p>
          <a:p>
            <a:r>
              <a:rPr lang="nl-NL" dirty="0" smtClean="0"/>
              <a:t>Tenuitvoerlegging: woning betreden (in kielzog politie), gevaarlijke voorwerpen afnemen, onderzoek aan kleding of lichaam</a:t>
            </a:r>
          </a:p>
          <a:p>
            <a:r>
              <a:rPr lang="nl-NL" dirty="0" smtClean="0"/>
              <a:t>Uitvoering: instelling, GD of ZV kan hulp inroepen (bv van politie)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02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Verplichte zorg (II)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Zorgverantwoordelijke moet voor hij besluit tot tenuitvoerlegging</a:t>
            </a:r>
          </a:p>
          <a:p>
            <a:pPr lvl="1"/>
            <a:r>
              <a:rPr lang="nl-NL" dirty="0" smtClean="0"/>
              <a:t>Beoordelen of zorg op vrijwillige basis kan</a:t>
            </a:r>
          </a:p>
          <a:p>
            <a:pPr lvl="1"/>
            <a:r>
              <a:rPr lang="nl-NL" dirty="0" smtClean="0"/>
              <a:t>Lukt dat niet, overgaan tot verplichte zorg op voorwaarden:</a:t>
            </a:r>
          </a:p>
          <a:p>
            <a:pPr lvl="2"/>
            <a:r>
              <a:rPr lang="nl-NL" dirty="0" smtClean="0"/>
              <a:t>Actuele gezondheidstoestand beoordelen</a:t>
            </a:r>
          </a:p>
          <a:p>
            <a:pPr lvl="2"/>
            <a:r>
              <a:rPr lang="nl-NL" dirty="0" smtClean="0"/>
              <a:t>Vormen van verplichte zorg bespreken</a:t>
            </a:r>
          </a:p>
          <a:p>
            <a:pPr lvl="2"/>
            <a:r>
              <a:rPr lang="nl-NL" dirty="0" smtClean="0"/>
              <a:t>ZV ≠ psychiater? </a:t>
            </a:r>
            <a:r>
              <a:rPr lang="nl-NL" dirty="0" smtClean="0">
                <a:sym typeface="Wingdings" panose="05000000000000000000" pitchFamily="2" charset="2"/>
              </a:rPr>
              <a:t> overleg met GD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Alleen vormen die in beschikking staan!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6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Verplichte zorg (II)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0444" y="2133600"/>
            <a:ext cx="9681556" cy="4724400"/>
          </a:xfrm>
        </p:spPr>
        <p:txBody>
          <a:bodyPr>
            <a:normAutofit/>
          </a:bodyPr>
          <a:lstStyle/>
          <a:p>
            <a:r>
              <a:rPr lang="nl-NL" dirty="0" smtClean="0"/>
              <a:t>ZV moet beslissing tot verlenen verplichte zorg gemotiveerd opschrijven (WVG019)</a:t>
            </a:r>
          </a:p>
          <a:p>
            <a:pPr lvl="1"/>
            <a:r>
              <a:rPr lang="nl-NL" dirty="0" smtClean="0"/>
              <a:t>Steeds opnieuw bij wijziging ZV, maatregel of vormen van toegepaste verplichte zorg</a:t>
            </a:r>
          </a:p>
          <a:p>
            <a:r>
              <a:rPr lang="nl-NL" dirty="0" smtClean="0"/>
              <a:t>ZV beschrijft wilsbekwaamheid en acuut gevaar</a:t>
            </a:r>
          </a:p>
          <a:p>
            <a:r>
              <a:rPr lang="nl-NL" dirty="0" smtClean="0"/>
              <a:t>ZV noteert datum en tijdstip van beslissing (na overleg met vertegenwoordiger)</a:t>
            </a:r>
          </a:p>
          <a:p>
            <a:endParaRPr lang="nl-NL" dirty="0" smtClean="0"/>
          </a:p>
          <a:p>
            <a:r>
              <a:rPr lang="nl-NL" dirty="0" smtClean="0"/>
              <a:t>GD meldt beslissing(en) schriftelijk aan betrokkene, vertegenwoordiger en advocaat</a:t>
            </a:r>
          </a:p>
          <a:p>
            <a:pPr lvl="1"/>
            <a:r>
              <a:rPr lang="nl-NL" dirty="0" smtClean="0"/>
              <a:t>Ook bij tijdelijk verplichte zorg</a:t>
            </a:r>
          </a:p>
          <a:p>
            <a:pPr lvl="1"/>
            <a:endParaRPr lang="nl-NL" dirty="0"/>
          </a:p>
          <a:p>
            <a:r>
              <a:rPr lang="nl-NL" dirty="0" smtClean="0"/>
              <a:t>Zorgaanbieder (= instelling) is verplicht zorg van de maatregel te leveren</a:t>
            </a:r>
          </a:p>
          <a:p>
            <a:pPr lvl="1"/>
            <a:r>
              <a:rPr lang="nl-NL" dirty="0" smtClean="0"/>
              <a:t>Andere vormen juist niet toegestaan</a:t>
            </a:r>
          </a:p>
          <a:p>
            <a:pPr lvl="1"/>
            <a:r>
              <a:rPr lang="nl-NL" dirty="0" smtClean="0"/>
              <a:t>Ook tijdelijk verplichte zorg voorafgaand aan CM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24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Vormen van verplichte zorg (I)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75513"/>
          </a:xfrm>
        </p:spPr>
        <p:txBody>
          <a:bodyPr/>
          <a:lstStyle/>
          <a:p>
            <a:r>
              <a:rPr lang="nl-NL" dirty="0" smtClean="0"/>
              <a:t>Toediening van vocht</a:t>
            </a:r>
          </a:p>
          <a:p>
            <a:r>
              <a:rPr lang="nl-NL" dirty="0" smtClean="0"/>
              <a:t>Toediening van voeding</a:t>
            </a:r>
          </a:p>
          <a:p>
            <a:r>
              <a:rPr lang="nl-NL" dirty="0" smtClean="0"/>
              <a:t>Toediening van medicatie</a:t>
            </a:r>
          </a:p>
          <a:p>
            <a:r>
              <a:rPr lang="nl-NL" dirty="0" smtClean="0"/>
              <a:t>Verrichten van medische controles</a:t>
            </a:r>
          </a:p>
          <a:p>
            <a:r>
              <a:rPr lang="nl-NL" dirty="0" smtClean="0"/>
              <a:t>Andere medische of therapeutische handelingen (bv ECT)</a:t>
            </a:r>
          </a:p>
          <a:p>
            <a:r>
              <a:rPr lang="nl-NL" dirty="0" smtClean="0"/>
              <a:t>Beperken van bewegingsvrijheid (fixatie, ook voor medicatie)</a:t>
            </a:r>
          </a:p>
          <a:p>
            <a:r>
              <a:rPr lang="nl-NL" dirty="0" smtClean="0"/>
              <a:t>Insluiten</a:t>
            </a:r>
          </a:p>
          <a:p>
            <a:r>
              <a:rPr lang="nl-NL" dirty="0" smtClean="0"/>
              <a:t>Uitoefenen van toezicht (cameratoezicht)</a:t>
            </a:r>
          </a:p>
          <a:p>
            <a:r>
              <a:rPr lang="nl-NL" dirty="0"/>
              <a:t>Onderzoek aan kleding of lichaam </a:t>
            </a:r>
            <a:r>
              <a:rPr lang="nl-NL"/>
              <a:t>(</a:t>
            </a:r>
            <a:r>
              <a:rPr lang="nl-NL" smtClean="0"/>
              <a:t>uitwendig</a:t>
            </a:r>
            <a:r>
              <a:rPr lang="nl-NL" dirty="0"/>
              <a:t>, mond/neus/oren, BH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1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Vormen van verplichte zorg (II)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55958"/>
          </a:xfrm>
        </p:spPr>
        <p:txBody>
          <a:bodyPr>
            <a:normAutofit/>
          </a:bodyPr>
          <a:lstStyle/>
          <a:p>
            <a:r>
              <a:rPr lang="nl-NL" dirty="0" smtClean="0"/>
              <a:t>Onderzoek van woon- of verblijfsruimte op </a:t>
            </a:r>
            <a:r>
              <a:rPr lang="nl-NL" dirty="0" err="1" smtClean="0"/>
              <a:t>gedragsbeïnvloedende</a:t>
            </a:r>
            <a:r>
              <a:rPr lang="nl-NL" dirty="0" smtClean="0"/>
              <a:t> middelen of gevaarlijke voorwerpen (tijdens opname: kamer)</a:t>
            </a:r>
          </a:p>
          <a:p>
            <a:r>
              <a:rPr lang="nl-NL" dirty="0" smtClean="0"/>
              <a:t>Controleren op aanwezigheid van </a:t>
            </a:r>
            <a:r>
              <a:rPr lang="nl-NL" dirty="0" err="1" smtClean="0"/>
              <a:t>gedragsbeïnvloedende</a:t>
            </a:r>
            <a:r>
              <a:rPr lang="nl-NL" dirty="0" smtClean="0"/>
              <a:t> middelen (bloed- of urineonderzoek)</a:t>
            </a:r>
          </a:p>
          <a:p>
            <a:r>
              <a:rPr lang="nl-NL" dirty="0" smtClean="0"/>
              <a:t>Aanbrengen van beperkingen in vrijheden het eigen leven in te richten (internet, telefoon</a:t>
            </a:r>
            <a:r>
              <a:rPr lang="nl-NL" smtClean="0"/>
              <a:t>, laptop, bankpas)</a:t>
            </a:r>
            <a:endParaRPr lang="nl-NL" dirty="0" smtClean="0"/>
          </a:p>
          <a:p>
            <a:r>
              <a:rPr lang="nl-NL" dirty="0" smtClean="0"/>
              <a:t>Beperken van het recht op ontvangen van bezoek</a:t>
            </a:r>
          </a:p>
          <a:p>
            <a:r>
              <a:rPr lang="nl-NL" dirty="0" smtClean="0"/>
              <a:t>Opnemen in een accommodatie</a:t>
            </a:r>
          </a:p>
          <a:p>
            <a:r>
              <a:rPr lang="nl-NL" dirty="0" smtClean="0"/>
              <a:t>Ontnemen van vrijheid van betrokkene door over te brengen naar plaats voor tijdelijk verblijf</a:t>
            </a:r>
          </a:p>
        </p:txBody>
      </p:sp>
    </p:spTree>
    <p:extLst>
      <p:ext uri="{BB962C8B-B14F-4D97-AF65-F5344CB8AC3E}">
        <p14:creationId xmlns:p14="http://schemas.microsoft.com/office/powerpoint/2010/main" val="25915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Noodsituaties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1" y="2133600"/>
            <a:ext cx="9397741" cy="4516582"/>
          </a:xfrm>
        </p:spPr>
        <p:txBody>
          <a:bodyPr>
            <a:normAutofit/>
          </a:bodyPr>
          <a:lstStyle/>
          <a:p>
            <a:r>
              <a:rPr lang="nl-NL" dirty="0" smtClean="0"/>
              <a:t>Vorm van verplichte zorg noodzakelijk die niet in maatregel is opgenomen</a:t>
            </a:r>
          </a:p>
          <a:p>
            <a:r>
              <a:rPr lang="nl-NL" dirty="0" smtClean="0"/>
              <a:t>Toepassing kan onder de voorwaarden:</a:t>
            </a:r>
          </a:p>
          <a:p>
            <a:pPr lvl="1"/>
            <a:r>
              <a:rPr lang="nl-NL" dirty="0" smtClean="0"/>
              <a:t>Toepassing is tijdelijk</a:t>
            </a:r>
          </a:p>
          <a:p>
            <a:pPr lvl="1"/>
            <a:r>
              <a:rPr lang="nl-NL" dirty="0" smtClean="0"/>
              <a:t>Toepassing is noodzakelijk ter afwending van een noodsituatie</a:t>
            </a:r>
          </a:p>
          <a:p>
            <a:r>
              <a:rPr lang="nl-NL" dirty="0" smtClean="0"/>
              <a:t>ZV neemt schriftelijke beslissing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waarom deze zorg</a:t>
            </a:r>
          </a:p>
          <a:p>
            <a:pPr lvl="1" algn="just"/>
            <a:r>
              <a:rPr lang="nl-NL" dirty="0" smtClean="0"/>
              <a:t>Schriftelijke en gemotiveerde beslissing </a:t>
            </a:r>
            <a:r>
              <a:rPr lang="nl-NL" u="sng" dirty="0" smtClean="0"/>
              <a:t>mededelen</a:t>
            </a:r>
            <a:r>
              <a:rPr lang="nl-NL" dirty="0" smtClean="0"/>
              <a:t> aan GD (</a:t>
            </a:r>
            <a:r>
              <a:rPr lang="nl-NL" smtClean="0"/>
              <a:t>interne afspraak: bellen)</a:t>
            </a:r>
            <a:endParaRPr lang="nl-NL" dirty="0" smtClean="0"/>
          </a:p>
          <a:p>
            <a:pPr lvl="1"/>
            <a:r>
              <a:rPr lang="nl-NL" dirty="0" smtClean="0"/>
              <a:t>Hetzelfde geldt voor beëindiging</a:t>
            </a:r>
          </a:p>
          <a:p>
            <a:pPr lvl="1"/>
            <a:r>
              <a:rPr lang="nl-NL" dirty="0" smtClean="0"/>
              <a:t>Niet &lt; 12 uur beëindigd? </a:t>
            </a:r>
            <a:r>
              <a:rPr lang="nl-NL" u="sng" dirty="0" smtClean="0"/>
              <a:t>Mededelen</a:t>
            </a:r>
            <a:r>
              <a:rPr lang="nl-NL" dirty="0" smtClean="0"/>
              <a:t> aan GD</a:t>
            </a:r>
          </a:p>
          <a:p>
            <a:pPr lvl="1"/>
            <a:r>
              <a:rPr lang="nl-NL" dirty="0" smtClean="0"/>
              <a:t>Schriftelijk beslissing bevat: tijdstip van toetsen van P, S, E en V door ZV en GD</a:t>
            </a:r>
          </a:p>
          <a:p>
            <a:r>
              <a:rPr lang="nl-NL" dirty="0" smtClean="0"/>
              <a:t>GD informeert betrokkene, vertegenwoordiger en advocaat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03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4007"/>
            <a:ext cx="6457950" cy="24384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4889">
            <a:off x="8014632" y="2102059"/>
            <a:ext cx="4303494" cy="322882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0871">
            <a:off x="103406" y="177378"/>
            <a:ext cx="4943640" cy="340596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50" y="0"/>
            <a:ext cx="6381750" cy="19621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454" y="5075432"/>
            <a:ext cx="5140249" cy="178256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94537">
            <a:off x="3692834" y="2719046"/>
            <a:ext cx="4636212" cy="14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Noodsituaties (II)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1" y="2133600"/>
            <a:ext cx="9539057" cy="3777622"/>
          </a:xfrm>
        </p:spPr>
        <p:txBody>
          <a:bodyPr/>
          <a:lstStyle/>
          <a:p>
            <a:r>
              <a:rPr lang="nl-NL" dirty="0" smtClean="0"/>
              <a:t>Tijdelijk verplichte zorg: </a:t>
            </a:r>
            <a:r>
              <a:rPr lang="nl-NL" i="1" dirty="0" smtClean="0"/>
              <a:t>maximaal</a:t>
            </a:r>
            <a:r>
              <a:rPr lang="nl-NL" dirty="0" smtClean="0"/>
              <a:t> 72 uur</a:t>
            </a:r>
          </a:p>
          <a:p>
            <a:r>
              <a:rPr lang="nl-NL" dirty="0" smtClean="0"/>
              <a:t>Inschatting dat het langer duurt? </a:t>
            </a:r>
            <a:r>
              <a:rPr lang="nl-NL" dirty="0" smtClean="0">
                <a:sym typeface="Wingdings" panose="05000000000000000000" pitchFamily="2" charset="2"/>
              </a:rPr>
              <a:t> verzoek tot wijziging ZM (door GD bij OvJ)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OvJ kan verzoek indienen bij rechtbank tot wijziging ZM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Doet OvJ dat niet? Stop tijdelijk verplichte zorg</a:t>
            </a:r>
          </a:p>
          <a:p>
            <a:pPr marL="457200" lvl="1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 smtClean="0">
                <a:sym typeface="Wingdings" panose="05000000000000000000" pitchFamily="2" charset="2"/>
              </a:rPr>
              <a:t>							</a:t>
            </a:r>
            <a:r>
              <a:rPr lang="nl-NL" sz="1800" dirty="0" smtClean="0">
                <a:sym typeface="Wingdings" panose="05000000000000000000" pitchFamily="2" charset="2"/>
              </a:rPr>
              <a:t> of: beëindig (V)CM en vraag nieuwe aan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Nieuwe zitting binnen 3 dagen na ontvangst verzoek OvJ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Is rechter te laat met beslissing? Stop tijdelijk verplichte zorg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64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Opname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Andere fundamentele rechten zo weinig mogelijk beperken</a:t>
            </a:r>
          </a:p>
          <a:p>
            <a:r>
              <a:rPr lang="nl-NL" u="sng" dirty="0" smtClean="0"/>
              <a:t>Bijzonder onderzoek</a:t>
            </a:r>
            <a:r>
              <a:rPr lang="nl-NL" dirty="0" smtClean="0"/>
              <a:t> is toegestaan ter voorkoming van noodsituatie</a:t>
            </a:r>
          </a:p>
          <a:p>
            <a:pPr lvl="1"/>
            <a:r>
              <a:rPr lang="nl-NL" dirty="0" smtClean="0"/>
              <a:t>Vormen van bijzonder onderzoek</a:t>
            </a:r>
          </a:p>
          <a:p>
            <a:pPr lvl="2"/>
            <a:r>
              <a:rPr lang="nl-NL" dirty="0" smtClean="0"/>
              <a:t>Onderzoek aan kleding of lichaam</a:t>
            </a:r>
          </a:p>
          <a:p>
            <a:pPr lvl="2"/>
            <a:r>
              <a:rPr lang="nl-NL" dirty="0" smtClean="0"/>
              <a:t>Onderzoeken van woonruimte (= kamer)</a:t>
            </a:r>
          </a:p>
          <a:p>
            <a:pPr lvl="2"/>
            <a:r>
              <a:rPr lang="nl-NL" dirty="0" smtClean="0"/>
              <a:t>Onderzoek van post (in bijzijn van betrokkene)</a:t>
            </a:r>
          </a:p>
          <a:p>
            <a:pPr lvl="1"/>
            <a:r>
              <a:rPr lang="nl-NL" dirty="0"/>
              <a:t>ZV moet schriftelijk </a:t>
            </a:r>
            <a:r>
              <a:rPr lang="nl-NL" dirty="0" smtClean="0"/>
              <a:t>motiveren en GD informeren</a:t>
            </a:r>
          </a:p>
          <a:p>
            <a:pPr lvl="1"/>
            <a:r>
              <a:rPr lang="nl-NL" dirty="0" smtClean="0"/>
              <a:t>GD informeert betrokkene, vertegenwoordiger en advocaat</a:t>
            </a:r>
          </a:p>
          <a:p>
            <a:r>
              <a:rPr lang="nl-NL" dirty="0" smtClean="0"/>
              <a:t>Huisregels voor orde, veiligheid en pedagogisch klimaat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9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Klinisch ontslag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Voorwaardelijk ontslag is mogelijk!</a:t>
            </a:r>
          </a:p>
          <a:p>
            <a:r>
              <a:rPr lang="nl-NL" dirty="0" smtClean="0"/>
              <a:t>Nieuwe ZV doorgeven aan </a:t>
            </a:r>
            <a:r>
              <a:rPr lang="nl-NL" smtClean="0"/>
              <a:t>bureau WVGGZ</a:t>
            </a:r>
            <a:endParaRPr lang="nl-NL" dirty="0" smtClean="0"/>
          </a:p>
          <a:p>
            <a:r>
              <a:rPr lang="nl-NL" dirty="0" smtClean="0"/>
              <a:t>Nieuwe ZV vult WVG019 in</a:t>
            </a:r>
          </a:p>
          <a:p>
            <a:r>
              <a:rPr lang="nl-NL" dirty="0" smtClean="0"/>
              <a:t>GD informeert betrokkene, vertegenwoordiger en advocaat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4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Beëindigen CM/ZM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ZV stuurt gemotiveerde aanvraag naar GD</a:t>
            </a:r>
          </a:p>
          <a:p>
            <a:r>
              <a:rPr lang="nl-NL" dirty="0" smtClean="0"/>
              <a:t>GD besluit verplichte zorg wel/niet te beëindigen</a:t>
            </a:r>
          </a:p>
          <a:p>
            <a:pPr lvl="1"/>
            <a:r>
              <a:rPr lang="nl-NL" dirty="0" smtClean="0"/>
              <a:t>Bij ernstig nadeel voor anderen nieuwe MV</a:t>
            </a:r>
          </a:p>
          <a:p>
            <a:pPr lvl="1"/>
            <a:r>
              <a:rPr lang="nl-NL" dirty="0" smtClean="0"/>
              <a:t>Overleg met burgemeester en/of OvJ</a:t>
            </a:r>
          </a:p>
          <a:p>
            <a:r>
              <a:rPr lang="nl-NL" dirty="0" smtClean="0"/>
              <a:t>GD informeert betrokkene, vertegenwoordiger en advocaat</a:t>
            </a:r>
          </a:p>
          <a:p>
            <a:r>
              <a:rPr lang="nl-NL" dirty="0" smtClean="0"/>
              <a:t>GD informeert burgemeester en/of OvJ</a:t>
            </a:r>
          </a:p>
          <a:p>
            <a:pPr marL="0" indent="0">
              <a:buNone/>
            </a:pPr>
            <a:r>
              <a:rPr lang="nl-NL" u="sng" dirty="0" smtClean="0"/>
              <a:t>Interne</a:t>
            </a:r>
            <a:r>
              <a:rPr lang="nl-NL" dirty="0" smtClean="0"/>
              <a:t> afspraak: niet beëindigen, tenzij…</a:t>
            </a:r>
          </a:p>
          <a:p>
            <a:endParaRPr lang="nl-NL" dirty="0"/>
          </a:p>
          <a:p>
            <a:r>
              <a:rPr lang="nl-NL" dirty="0" smtClean="0"/>
              <a:t>Bij </a:t>
            </a:r>
            <a:r>
              <a:rPr lang="nl-NL" dirty="0" err="1" smtClean="0"/>
              <a:t>Wfz</a:t>
            </a:r>
            <a:r>
              <a:rPr lang="nl-NL" dirty="0" smtClean="0"/>
              <a:t> gelden andere regels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14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/ ervaringen / casus / discussie</a:t>
            </a:r>
            <a:endParaRPr lang="nl-NL" dirty="0"/>
          </a:p>
        </p:txBody>
      </p:sp>
      <p:pic>
        <p:nvPicPr>
          <p:cNvPr id="1026" name="Picture 2" descr="vraagteken - Wondplatform Neder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65" y="1981199"/>
            <a:ext cx="38385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et doorgaan evenemen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94" y="1905000"/>
            <a:ext cx="452230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843751" y="4050267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Algemene principes (I)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Civiel recht</a:t>
            </a:r>
          </a:p>
          <a:p>
            <a:endParaRPr lang="nl-NL" dirty="0"/>
          </a:p>
          <a:p>
            <a:r>
              <a:rPr lang="nl-NL" dirty="0" smtClean="0"/>
              <a:t>Onder </a:t>
            </a:r>
            <a:r>
              <a:rPr lang="nl-NL" dirty="0"/>
              <a:t>andere gedreven door </a:t>
            </a:r>
            <a:r>
              <a:rPr lang="nl-NL" dirty="0" err="1" smtClean="0"/>
              <a:t>ambulantisering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“Regels voor het kunnen verlenen van verplichte zorg aan een persoon met een psychische stoornis”</a:t>
            </a:r>
          </a:p>
        </p:txBody>
      </p:sp>
    </p:spTree>
    <p:extLst>
      <p:ext uri="{BB962C8B-B14F-4D97-AF65-F5344CB8AC3E}">
        <p14:creationId xmlns:p14="http://schemas.microsoft.com/office/powerpoint/2010/main" val="22800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principes (II)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666211"/>
          </a:xfrm>
        </p:spPr>
        <p:txBody>
          <a:bodyPr/>
          <a:lstStyle/>
          <a:p>
            <a:r>
              <a:rPr lang="nl-NL" dirty="0"/>
              <a:t>Doelen</a:t>
            </a:r>
          </a:p>
          <a:p>
            <a:pPr lvl="1"/>
            <a:r>
              <a:rPr lang="nl-NL" dirty="0"/>
              <a:t>Versterken van de rechtspositie van personen met een psychische stoornis aan wie tegen hun wil zorg wordt verleend</a:t>
            </a:r>
          </a:p>
          <a:p>
            <a:pPr lvl="1"/>
            <a:r>
              <a:rPr lang="nl-NL" dirty="0"/>
              <a:t>Voorkomen van dwang en de duur ervan beperken</a:t>
            </a:r>
          </a:p>
          <a:p>
            <a:pPr lvl="1"/>
            <a:r>
              <a:rPr lang="nl-NL" dirty="0"/>
              <a:t>Verhogen van kwaliteit van de verplichte zorg</a:t>
            </a:r>
          </a:p>
          <a:p>
            <a:pPr lvl="1"/>
            <a:r>
              <a:rPr lang="nl-NL" dirty="0"/>
              <a:t>Verlenen van zorg op maat op integrale wijze (wederkerig aspect, ook verplichtingen voor zorgverlener)</a:t>
            </a:r>
          </a:p>
          <a:p>
            <a:pPr lvl="1"/>
            <a:r>
              <a:rPr lang="nl-NL" dirty="0"/>
              <a:t>Betere rolverdeling tussen de verschillende actoren die betrokken zijn bij gedwongen zorg</a:t>
            </a:r>
          </a:p>
          <a:p>
            <a:pPr lvl="1"/>
            <a:r>
              <a:rPr lang="nl-NL" dirty="0"/>
              <a:t>Toezicht op uitoefening door IGJ (Inspectie voor Gezondheidszorg en Jeugd)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51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Algemene principes (III)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Vanaf </a:t>
            </a:r>
            <a:r>
              <a:rPr lang="nl-NL" dirty="0" smtClean="0"/>
              <a:t>01/01/2020</a:t>
            </a:r>
          </a:p>
          <a:p>
            <a:r>
              <a:rPr lang="nl-NL" dirty="0" smtClean="0"/>
              <a:t>In beginsel ambulant uitvoeren</a:t>
            </a:r>
            <a:endParaRPr lang="nl-NL" dirty="0"/>
          </a:p>
          <a:p>
            <a:r>
              <a:rPr lang="nl-NL" strike="sngStrike" dirty="0"/>
              <a:t>Opname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Verplichte zorg</a:t>
            </a:r>
          </a:p>
          <a:p>
            <a:r>
              <a:rPr lang="nl-NL" dirty="0">
                <a:sym typeface="Wingdings" panose="05000000000000000000" pitchFamily="2" charset="2"/>
              </a:rPr>
              <a:t>LVB + PG  Wet Zorg en Dwang (</a:t>
            </a:r>
            <a:r>
              <a:rPr lang="nl-NL" dirty="0" smtClean="0">
                <a:sym typeface="Wingdings" panose="05000000000000000000" pitchFamily="2" charset="2"/>
              </a:rPr>
              <a:t>WZD)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IBS </a:t>
            </a:r>
            <a:r>
              <a:rPr lang="nl-NL" dirty="0">
                <a:sym typeface="Wingdings" panose="05000000000000000000" pitchFamily="2" charset="2"/>
              </a:rPr>
              <a:t>&amp; </a:t>
            </a:r>
            <a:r>
              <a:rPr lang="nl-NL" dirty="0" smtClean="0">
                <a:sym typeface="Wingdings" panose="05000000000000000000" pitchFamily="2" charset="2"/>
              </a:rPr>
              <a:t>RM!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Vrijwillige zorg o.b.v. WGBO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Somatische zorg in psychiatrisch ziekenhuis bij WVGGZ + en WVGGZ –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Weigeren somatische zorg  WVGGZ (voordeel: sneller somatisch behandelen)</a:t>
            </a:r>
          </a:p>
          <a:p>
            <a:r>
              <a:rPr lang="nl-NL" dirty="0" err="1" smtClean="0">
                <a:sym typeface="Wingdings" panose="05000000000000000000" pitchFamily="2" charset="2"/>
              </a:rPr>
              <a:t>Wfz</a:t>
            </a:r>
            <a:r>
              <a:rPr lang="nl-NL" dirty="0" smtClean="0">
                <a:sym typeface="Wingdings" panose="05000000000000000000" pitchFamily="2" charset="2"/>
              </a:rPr>
              <a:t> (Wet forensische zorg): </a:t>
            </a:r>
            <a:r>
              <a:rPr lang="nl-NL" u="sng" dirty="0" smtClean="0">
                <a:sym typeface="Wingdings" panose="05000000000000000000" pitchFamily="2" charset="2"/>
              </a:rPr>
              <a:t>straf</a:t>
            </a:r>
            <a:r>
              <a:rPr lang="nl-NL" dirty="0" smtClean="0">
                <a:sym typeface="Wingdings" panose="05000000000000000000" pitchFamily="2" charset="2"/>
              </a:rPr>
              <a:t>rechter kan WVGGZ-maatregel opleggen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Consequenties bij beëindigen van verplichte zorg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00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principes (</a:t>
            </a:r>
            <a:r>
              <a:rPr lang="nl-NL" dirty="0" smtClean="0"/>
              <a:t>IV)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1" y="2133600"/>
            <a:ext cx="8982105" cy="4499956"/>
          </a:xfrm>
        </p:spPr>
        <p:txBody>
          <a:bodyPr>
            <a:normAutofit/>
          </a:bodyPr>
          <a:lstStyle/>
          <a:p>
            <a:r>
              <a:rPr lang="nl-NL" dirty="0" smtClean="0"/>
              <a:t>Ultimum remedium</a:t>
            </a:r>
          </a:p>
          <a:p>
            <a:pPr lvl="1"/>
            <a:r>
              <a:rPr lang="nl-NL" dirty="0" smtClean="0"/>
              <a:t>Proportionaliteit, subsidiariteit, effectiviteit, veiligheid</a:t>
            </a:r>
          </a:p>
          <a:p>
            <a:pPr lvl="1"/>
            <a:r>
              <a:rPr lang="nl-NL" dirty="0" err="1" smtClean="0"/>
              <a:t>T.t.v</a:t>
            </a:r>
            <a:r>
              <a:rPr lang="nl-NL" dirty="0" smtClean="0"/>
              <a:t>. voorbereiding, afgifte, tenuitvoerlegging, uitvoering, wijziging en beëindiging</a:t>
            </a:r>
          </a:p>
          <a:p>
            <a:r>
              <a:rPr lang="nl-NL" dirty="0" smtClean="0"/>
              <a:t>Wederkerigheid</a:t>
            </a:r>
          </a:p>
          <a:p>
            <a:pPr lvl="1"/>
            <a:r>
              <a:rPr lang="nl-NL" dirty="0" smtClean="0"/>
              <a:t>Verplichting om d.m.v. extra zorg en maatschappelijke inzet een succesvolle deelname aan het maatschappelijk verkeer van betrokkene weer mogelijk te maken na beëindigen van de verplichte zorg</a:t>
            </a:r>
            <a:r>
              <a:rPr lang="nl-NL" dirty="0"/>
              <a:t> </a:t>
            </a:r>
            <a:r>
              <a:rPr lang="nl-NL" dirty="0" smtClean="0">
                <a:sym typeface="Wingdings" panose="05000000000000000000" pitchFamily="2" charset="2"/>
              </a:rPr>
              <a:t> instanties en overheid dienen te zorgen voor huisvesting, inkomsten, dagbesteding etc.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Rol betrokkene en derden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Wensen en voorkeuren herhaaldelijk vastleggen (niet volgen bij acuut gevaar, wel P,S,E,V volgen bij keuze verplichte zorg)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Naasten en huisarts betrekken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PVP / FVP wordt geïnformeerd bij toestemming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514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Categorieën </a:t>
            </a:r>
            <a:r>
              <a:rPr lang="nl-NL" u="sng" dirty="0" smtClean="0"/>
              <a:t>ernstig nadeel</a:t>
            </a:r>
            <a:endParaRPr lang="nl-NL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1" y="2133600"/>
            <a:ext cx="9466155" cy="4724400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Levensgevaar </a:t>
            </a:r>
            <a:r>
              <a:rPr lang="nl-NL" dirty="0"/>
              <a:t>	</a:t>
            </a:r>
            <a:r>
              <a:rPr lang="nl-NL" dirty="0" smtClean="0"/>
              <a:t> 								Zelf en/of </a:t>
            </a:r>
            <a:r>
              <a:rPr lang="nl-NL" dirty="0"/>
              <a:t>anderen 	</a:t>
            </a:r>
          </a:p>
          <a:p>
            <a:r>
              <a:rPr lang="nl-NL" dirty="0" smtClean="0"/>
              <a:t>Ernstig </a:t>
            </a:r>
            <a:r>
              <a:rPr lang="nl-NL" dirty="0"/>
              <a:t>lichamelijk letsel 		</a:t>
            </a:r>
            <a:r>
              <a:rPr lang="nl-NL" dirty="0" smtClean="0"/>
              <a:t>					Zelf en/of </a:t>
            </a:r>
            <a:r>
              <a:rPr lang="nl-NL" dirty="0"/>
              <a:t>anderen 	</a:t>
            </a:r>
          </a:p>
          <a:p>
            <a:r>
              <a:rPr lang="nl-NL" dirty="0" smtClean="0"/>
              <a:t>Ernstige </a:t>
            </a:r>
            <a:r>
              <a:rPr lang="nl-NL" dirty="0"/>
              <a:t>psychische schade 		</a:t>
            </a:r>
            <a:r>
              <a:rPr lang="nl-NL" dirty="0" smtClean="0"/>
              <a:t>				Zelf en/of </a:t>
            </a:r>
            <a:r>
              <a:rPr lang="nl-NL" dirty="0"/>
              <a:t>anderen 	</a:t>
            </a:r>
          </a:p>
          <a:p>
            <a:r>
              <a:rPr lang="nl-NL" dirty="0" smtClean="0"/>
              <a:t>Ernstige </a:t>
            </a:r>
            <a:r>
              <a:rPr lang="nl-NL" dirty="0"/>
              <a:t>materiële schade 	</a:t>
            </a:r>
            <a:r>
              <a:rPr lang="nl-NL" dirty="0" smtClean="0"/>
              <a:t>						Zelf </a:t>
            </a:r>
            <a:r>
              <a:rPr lang="nl-NL" dirty="0"/>
              <a:t>en/of </a:t>
            </a:r>
            <a:r>
              <a:rPr lang="nl-NL" dirty="0" smtClean="0"/>
              <a:t>anderen </a:t>
            </a:r>
            <a:r>
              <a:rPr lang="nl-NL" dirty="0"/>
              <a:t>	</a:t>
            </a:r>
          </a:p>
          <a:p>
            <a:r>
              <a:rPr lang="nl-NL" dirty="0" smtClean="0"/>
              <a:t>Ernstige </a:t>
            </a:r>
            <a:r>
              <a:rPr lang="nl-NL" dirty="0"/>
              <a:t>immateriële schade 	</a:t>
            </a:r>
            <a:r>
              <a:rPr lang="nl-NL" dirty="0" smtClean="0"/>
              <a:t>					Zelf </a:t>
            </a:r>
            <a:r>
              <a:rPr lang="nl-NL" dirty="0"/>
              <a:t>en/of </a:t>
            </a:r>
            <a:r>
              <a:rPr lang="nl-NL" dirty="0" smtClean="0"/>
              <a:t>anderen </a:t>
            </a:r>
            <a:r>
              <a:rPr lang="nl-NL" dirty="0"/>
              <a:t>	</a:t>
            </a:r>
          </a:p>
          <a:p>
            <a:r>
              <a:rPr lang="nl-NL" dirty="0" smtClean="0"/>
              <a:t>Ernstige financiële schade </a:t>
            </a:r>
            <a:r>
              <a:rPr lang="nl-NL" dirty="0"/>
              <a:t>	</a:t>
            </a:r>
            <a:r>
              <a:rPr lang="nl-NL" dirty="0" smtClean="0"/>
              <a:t>						Zelf </a:t>
            </a:r>
            <a:r>
              <a:rPr lang="nl-NL" dirty="0"/>
              <a:t>en/of </a:t>
            </a:r>
            <a:r>
              <a:rPr lang="nl-NL" dirty="0" smtClean="0"/>
              <a:t>anderen </a:t>
            </a:r>
            <a:r>
              <a:rPr lang="nl-NL" dirty="0"/>
              <a:t>	</a:t>
            </a:r>
          </a:p>
          <a:p>
            <a:r>
              <a:rPr lang="nl-NL" dirty="0" smtClean="0"/>
              <a:t>Ernstige </a:t>
            </a:r>
            <a:r>
              <a:rPr lang="nl-NL" dirty="0"/>
              <a:t>verwaarlozing 	</a:t>
            </a:r>
            <a:r>
              <a:rPr lang="nl-NL" dirty="0" smtClean="0"/>
              <a:t>							Zelf </a:t>
            </a:r>
            <a:r>
              <a:rPr lang="nl-NL" dirty="0"/>
              <a:t>en/of </a:t>
            </a:r>
            <a:r>
              <a:rPr lang="nl-NL" dirty="0" smtClean="0"/>
              <a:t>anderen </a:t>
            </a:r>
            <a:r>
              <a:rPr lang="nl-NL" dirty="0"/>
              <a:t>	</a:t>
            </a:r>
          </a:p>
          <a:p>
            <a:r>
              <a:rPr lang="nl-NL" dirty="0" smtClean="0"/>
              <a:t>(CM: acute) Maatschappelijke teloorgang			Zelf </a:t>
            </a:r>
            <a:r>
              <a:rPr lang="nl-NL" dirty="0"/>
              <a:t>en/of </a:t>
            </a:r>
            <a:r>
              <a:rPr lang="nl-NL" dirty="0" smtClean="0"/>
              <a:t>anderen </a:t>
            </a:r>
            <a:r>
              <a:rPr lang="nl-NL" dirty="0"/>
              <a:t>	</a:t>
            </a:r>
          </a:p>
          <a:p>
            <a:r>
              <a:rPr lang="nl-NL" dirty="0" smtClean="0"/>
              <a:t>Ernstig </a:t>
            </a:r>
            <a:r>
              <a:rPr lang="nl-NL" dirty="0"/>
              <a:t>verstoorde ontwikkeling 	</a:t>
            </a:r>
            <a:r>
              <a:rPr lang="nl-NL" dirty="0" smtClean="0"/>
              <a:t>					Zelf </a:t>
            </a:r>
            <a:r>
              <a:rPr lang="nl-NL" dirty="0"/>
              <a:t>en/of </a:t>
            </a:r>
            <a:r>
              <a:rPr lang="nl-NL" dirty="0" smtClean="0"/>
              <a:t>anderen </a:t>
            </a:r>
            <a:r>
              <a:rPr lang="nl-NL" dirty="0"/>
              <a:t>	</a:t>
            </a:r>
          </a:p>
          <a:p>
            <a:r>
              <a:rPr lang="nl-NL" dirty="0" smtClean="0"/>
              <a:t>Bedreiging </a:t>
            </a:r>
            <a:r>
              <a:rPr lang="nl-NL" dirty="0"/>
              <a:t>van de veiligheid van betrokkene al dan niet doordat hij onder invloed van een ander raakt 	</a:t>
            </a:r>
          </a:p>
          <a:p>
            <a:r>
              <a:rPr lang="nl-NL" dirty="0" smtClean="0"/>
              <a:t>Betrokkene </a:t>
            </a:r>
            <a:r>
              <a:rPr lang="nl-NL" dirty="0"/>
              <a:t>roept met hinderlijk gedrag agressie van een ander op 	</a:t>
            </a:r>
          </a:p>
          <a:p>
            <a:r>
              <a:rPr lang="nl-NL" dirty="0" smtClean="0"/>
              <a:t>De </a:t>
            </a:r>
            <a:r>
              <a:rPr lang="nl-NL" dirty="0"/>
              <a:t>algemene veiligheid van personen of goederen is in gevaar 	</a:t>
            </a:r>
          </a:p>
        </p:txBody>
      </p:sp>
    </p:spTree>
    <p:extLst>
      <p:ext uri="{BB962C8B-B14F-4D97-AF65-F5344CB8AC3E}">
        <p14:creationId xmlns:p14="http://schemas.microsoft.com/office/powerpoint/2010/main" val="37132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Zorgmachtiging in grote lijnen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Uitgebreide voorbereidingsprocedure</a:t>
            </a:r>
          </a:p>
          <a:p>
            <a:pPr lvl="1"/>
            <a:r>
              <a:rPr lang="nl-NL" dirty="0" smtClean="0"/>
              <a:t>Fase 1: gemeente n.a.v. melding (iedereen kan melden)</a:t>
            </a:r>
          </a:p>
          <a:p>
            <a:pPr lvl="1"/>
            <a:r>
              <a:rPr lang="nl-NL" dirty="0" smtClean="0"/>
              <a:t>Fase 2: OvJ verzoekt formeel om ZM</a:t>
            </a:r>
            <a:r>
              <a:rPr lang="nl-NL" dirty="0"/>
              <a:t> </a:t>
            </a:r>
            <a:r>
              <a:rPr lang="nl-NL" dirty="0" smtClean="0"/>
              <a:t>(opvallend!)</a:t>
            </a:r>
          </a:p>
          <a:p>
            <a:endParaRPr lang="nl-NL" dirty="0" smtClean="0"/>
          </a:p>
          <a:p>
            <a:r>
              <a:rPr lang="nl-NL" dirty="0" smtClean="0"/>
              <a:t>Duur die nodig is om doel van verplichte zorg te realiseren</a:t>
            </a:r>
          </a:p>
          <a:p>
            <a:endParaRPr lang="nl-NL" dirty="0" smtClean="0"/>
          </a:p>
          <a:p>
            <a:r>
              <a:rPr lang="nl-NL" dirty="0" smtClean="0"/>
              <a:t>Vormen van zorg worden besproken in zitting</a:t>
            </a:r>
          </a:p>
          <a:p>
            <a:pPr lvl="1"/>
            <a:r>
              <a:rPr lang="nl-NL" dirty="0" smtClean="0"/>
              <a:t>Rechter kan weglaten of toevoegen</a:t>
            </a:r>
          </a:p>
          <a:p>
            <a:pPr lvl="1"/>
            <a:r>
              <a:rPr lang="nl-NL" dirty="0" smtClean="0"/>
              <a:t>Opname kan, maar hoeft niet</a:t>
            </a:r>
          </a:p>
        </p:txBody>
      </p:sp>
    </p:spTree>
    <p:extLst>
      <p:ext uri="{BB962C8B-B14F-4D97-AF65-F5344CB8AC3E}">
        <p14:creationId xmlns:p14="http://schemas.microsoft.com/office/powerpoint/2010/main" val="39067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1946</TotalTime>
  <Words>2006</Words>
  <Application>Microsoft Office PowerPoint</Application>
  <PresentationFormat>Breedbeeld</PresentationFormat>
  <Paragraphs>298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2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Sliert</vt:lpstr>
      <vt:lpstr>Handvatten en ervaringen WVGGZ</vt:lpstr>
      <vt:lpstr>Disclosure belangen spreker</vt:lpstr>
      <vt:lpstr>PowerPoint-presentatie</vt:lpstr>
      <vt:lpstr>Algemene principes (I)</vt:lpstr>
      <vt:lpstr>Algemene principes (II)</vt:lpstr>
      <vt:lpstr>Algemene principes (III)</vt:lpstr>
      <vt:lpstr>Algemene principes (IV)</vt:lpstr>
      <vt:lpstr>Categorieën ernstig nadeel</vt:lpstr>
      <vt:lpstr>Zorgmachtiging in grote lijnen</vt:lpstr>
      <vt:lpstr>Aanvraagperiode</vt:lpstr>
      <vt:lpstr>Voorbereiding ZM</vt:lpstr>
      <vt:lpstr>Plan van aanpak</vt:lpstr>
      <vt:lpstr>Medische verklaring</vt:lpstr>
      <vt:lpstr>Zorgplan (I)</vt:lpstr>
      <vt:lpstr>Zorgplan (II)</vt:lpstr>
      <vt:lpstr>Zorgkaart</vt:lpstr>
      <vt:lpstr>Verzoekschrift</vt:lpstr>
      <vt:lpstr>PowerPoint-presentatie</vt:lpstr>
      <vt:lpstr>Zorgmachtiging</vt:lpstr>
      <vt:lpstr>Crisismaatregel (/crisismachtiging)</vt:lpstr>
      <vt:lpstr>Tijdelijk verplichte zorg</vt:lpstr>
      <vt:lpstr>Crisismaatregel</vt:lpstr>
      <vt:lpstr>Crisismaatregel</vt:lpstr>
      <vt:lpstr>Verplichte zorg (I)</vt:lpstr>
      <vt:lpstr>Verplichte zorg (II)</vt:lpstr>
      <vt:lpstr>Verplichte zorg (II)</vt:lpstr>
      <vt:lpstr>Vormen van verplichte zorg (I)</vt:lpstr>
      <vt:lpstr>Vormen van verplichte zorg (II)</vt:lpstr>
      <vt:lpstr>Noodsituaties</vt:lpstr>
      <vt:lpstr>Noodsituaties (II)</vt:lpstr>
      <vt:lpstr>Opname</vt:lpstr>
      <vt:lpstr>Klinisch ontslag</vt:lpstr>
      <vt:lpstr>Beëindigen CM/ZM</vt:lpstr>
      <vt:lpstr>Vragen / ervaringen / casus / discussie</vt:lpstr>
    </vt:vector>
  </TitlesOfParts>
  <Company>GGZ Oost 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Handvatten en ervaringen WVGGZ</dc:title>
  <dc:creator>Koers, RJ Reinier</dc:creator>
  <cp:lastModifiedBy>Koers, RJ Reinier</cp:lastModifiedBy>
  <cp:revision>129</cp:revision>
  <dcterms:created xsi:type="dcterms:W3CDTF">2020-06-26T12:06:58Z</dcterms:created>
  <dcterms:modified xsi:type="dcterms:W3CDTF">2020-11-09T11:03:03Z</dcterms:modified>
</cp:coreProperties>
</file>