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75" r:id="rId3"/>
    <p:sldId id="274" r:id="rId4"/>
    <p:sldId id="257" r:id="rId5"/>
    <p:sldId id="256" r:id="rId6"/>
    <p:sldId id="273" r:id="rId7"/>
    <p:sldId id="259" r:id="rId8"/>
    <p:sldId id="260" r:id="rId9"/>
    <p:sldId id="266" r:id="rId10"/>
    <p:sldId id="267" r:id="rId11"/>
    <p:sldId id="261" r:id="rId12"/>
    <p:sldId id="265" r:id="rId13"/>
    <p:sldId id="269" r:id="rId14"/>
    <p:sldId id="268" r:id="rId1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BCF135C4-8FCD-784D-BFFA-6278D3B01FEE}">
          <p14:sldIdLst>
            <p14:sldId id="258"/>
            <p14:sldId id="275"/>
            <p14:sldId id="274"/>
            <p14:sldId id="257"/>
            <p14:sldId id="256"/>
            <p14:sldId id="273"/>
            <p14:sldId id="259"/>
            <p14:sldId id="260"/>
            <p14:sldId id="266"/>
            <p14:sldId id="267"/>
            <p14:sldId id="261"/>
            <p14:sldId id="265"/>
            <p14:sldId id="269"/>
            <p14:sldId id="268"/>
          </p14:sldIdLst>
        </p14:section>
        <p14:section name="Naamloze sectie" id="{F50B539B-05E4-4741-8F2D-6AFEE22366F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29" autoAdjust="0"/>
    <p:restoredTop sz="94737" autoAdjust="0"/>
  </p:normalViewPr>
  <p:slideViewPr>
    <p:cSldViewPr snapToGrid="0" snapToObjects="1">
      <p:cViewPr varScale="1">
        <p:scale>
          <a:sx n="68" d="100"/>
          <a:sy n="68" d="100"/>
        </p:scale>
        <p:origin x="13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0E78A-6BFA-E443-938A-3D893BC3880B}" type="datetimeFigureOut">
              <a:rPr lang="nl-NL" smtClean="0"/>
              <a:t>31-3-2018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62AC8-3AD9-B745-8103-EEA7F866DE8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470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62AC8-3AD9-B745-8103-EEA7F866DE8A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7704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Van ieder item</a:t>
            </a:r>
            <a:r>
              <a:rPr lang="nl-NL" baseline="0" dirty="0"/>
              <a:t> 1 voorbeeld laten benoemen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62AC8-3AD9-B745-8103-EEA7F866DE8A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5024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Zo zelfstandig mogelijk kunnen blijven leven zoals dat bij de persoon past en zoveel mogelijk zelf kunnen beslissen over de behandeling en zorg</a:t>
            </a:r>
          </a:p>
          <a:p>
            <a:r>
              <a:rPr lang="nl-NL" dirty="0"/>
              <a:t>Je zo goed mogelijk voelen in alle opzichten: lichamelijk, psychosociaal en </a:t>
            </a:r>
            <a:r>
              <a:rPr lang="nl-NL" dirty="0" err="1"/>
              <a:t>spritueel</a:t>
            </a:r>
            <a:r>
              <a:rPr lang="nl-NL" dirty="0"/>
              <a:t>.</a:t>
            </a:r>
          </a:p>
          <a:p>
            <a:r>
              <a:rPr lang="nl-NL" dirty="0"/>
              <a:t>Aandacht en steun vanuit alle zorgverleners voor familie en naasten tijdens het ziekbed en na het overlijden</a:t>
            </a:r>
          </a:p>
          <a:p>
            <a:r>
              <a:rPr lang="nl-NL" dirty="0"/>
              <a:t>Direct aanpakken van voorziene problemen, denk aan mondzorg decubitus</a:t>
            </a:r>
          </a:p>
          <a:p>
            <a:r>
              <a:rPr lang="nl-NL" dirty="0"/>
              <a:t>Samenwerken met andere hulpverleners</a:t>
            </a:r>
            <a:r>
              <a:rPr lang="nl-NL" baseline="0" dirty="0"/>
              <a:t> en advies vragen aan deskundigen als dat nodig is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62AC8-3AD9-B745-8103-EEA7F866DE8A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2980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 de ziekte wordt behandeld zonder dat er genezing mogelijk is</a:t>
            </a:r>
          </a:p>
          <a:p>
            <a:r>
              <a:rPr lang="nl-NL" dirty="0"/>
              <a:t>2</a:t>
            </a:r>
            <a:r>
              <a:rPr lang="nl-NL" baseline="0" dirty="0"/>
              <a:t> verlichten en onder controle houden van de symptomen&gt;keuze palliatieve sedatie ja/nee</a:t>
            </a:r>
          </a:p>
          <a:p>
            <a:r>
              <a:rPr lang="nl-NL" baseline="0" dirty="0"/>
              <a:t>3 van kwaliteit van leven naar kwaliteit van sterven</a:t>
            </a:r>
          </a:p>
          <a:p>
            <a:r>
              <a:rPr lang="nl-NL" baseline="0" dirty="0"/>
              <a:t>4 nazorg&gt;voor naasten&gt; gesprek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62AC8-3AD9-B745-8103-EEA7F866DE8A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012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Medicamenteuze interventies: </a:t>
            </a:r>
          </a:p>
          <a:p>
            <a:pPr marL="171450" indent="-171450">
              <a:buFont typeface="Arial"/>
              <a:buChar char="•"/>
            </a:pPr>
            <a:r>
              <a:rPr lang="nl-NL" dirty="0"/>
              <a:t>Anxiolytica</a:t>
            </a:r>
          </a:p>
          <a:p>
            <a:pPr marL="171450" indent="-171450">
              <a:buFont typeface="Arial"/>
              <a:buChar char="•"/>
            </a:pPr>
            <a:r>
              <a:rPr lang="nl-NL" dirty="0"/>
              <a:t>Antipsychotica</a:t>
            </a:r>
            <a:r>
              <a:rPr lang="nl-NL" baseline="0" dirty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62AC8-3AD9-B745-8103-EEA7F866DE8A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2089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62AC8-3AD9-B745-8103-EEA7F866DE8A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793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B16A-A9AF-CC42-B915-7F4D723E3522}" type="datetimeFigureOut">
              <a:rPr lang="nl-NL" smtClean="0"/>
              <a:t>31-3-2018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856-7ACB-DF48-A76E-F306E63357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519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B16A-A9AF-CC42-B915-7F4D723E3522}" type="datetimeFigureOut">
              <a:rPr lang="nl-NL" smtClean="0"/>
              <a:t>31-3-2018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856-7ACB-DF48-A76E-F306E63357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730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B16A-A9AF-CC42-B915-7F4D723E3522}" type="datetimeFigureOut">
              <a:rPr lang="nl-NL" smtClean="0"/>
              <a:t>31-3-2018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856-7ACB-DF48-A76E-F306E63357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499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730" y="274638"/>
            <a:ext cx="8229600" cy="1143000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149" y="1600200"/>
            <a:ext cx="8229600" cy="45259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B16A-A9AF-CC42-B915-7F4D723E3522}" type="datetimeFigureOut">
              <a:rPr lang="nl-NL" smtClean="0"/>
              <a:t>31-3-2018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856-7ACB-DF48-A76E-F306E63357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46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B16A-A9AF-CC42-B915-7F4D723E3522}" type="datetimeFigureOut">
              <a:rPr lang="nl-NL" smtClean="0"/>
              <a:t>31-3-2018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856-7ACB-DF48-A76E-F306E63357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250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B16A-A9AF-CC42-B915-7F4D723E3522}" type="datetimeFigureOut">
              <a:rPr lang="nl-NL" smtClean="0"/>
              <a:t>31-3-2018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856-7ACB-DF48-A76E-F306E63357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060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B16A-A9AF-CC42-B915-7F4D723E3522}" type="datetimeFigureOut">
              <a:rPr lang="nl-NL" smtClean="0"/>
              <a:t>31-3-2018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856-7ACB-DF48-A76E-F306E63357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446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B16A-A9AF-CC42-B915-7F4D723E3522}" type="datetimeFigureOut">
              <a:rPr lang="nl-NL" smtClean="0"/>
              <a:t>31-3-2018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856-7ACB-DF48-A76E-F306E63357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362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B16A-A9AF-CC42-B915-7F4D723E3522}" type="datetimeFigureOut">
              <a:rPr lang="nl-NL" smtClean="0"/>
              <a:t>31-3-2018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856-7ACB-DF48-A76E-F306E63357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19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B16A-A9AF-CC42-B915-7F4D723E3522}" type="datetimeFigureOut">
              <a:rPr lang="nl-NL" smtClean="0"/>
              <a:t>31-3-2018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856-7ACB-DF48-A76E-F306E63357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534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B16A-A9AF-CC42-B915-7F4D723E3522}" type="datetimeFigureOut">
              <a:rPr lang="nl-NL" smtClean="0"/>
              <a:t>31-3-2018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E856-7ACB-DF48-A76E-F306E63357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648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chemeClr val="accent3">
                <a:lumMod val="20000"/>
                <a:lumOff val="80000"/>
                <a:alpha val="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B16A-A9AF-CC42-B915-7F4D723E3522}" type="datetimeFigureOut">
              <a:rPr lang="nl-NL" smtClean="0"/>
              <a:t>31-3-2018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E856-7ACB-DF48-A76E-F306E633573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429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PWW44BXOJ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	</a:t>
            </a:r>
          </a:p>
        </p:txBody>
      </p:sp>
      <p:sp>
        <p:nvSpPr>
          <p:cNvPr id="10" name="Subtitel 9"/>
          <p:cNvSpPr>
            <a:spLocks noGrp="1"/>
          </p:cNvSpPr>
          <p:nvPr>
            <p:ph type="subTitle" idx="1"/>
          </p:nvPr>
        </p:nvSpPr>
        <p:spPr>
          <a:xfrm>
            <a:off x="1371600" y="2365901"/>
            <a:ext cx="6400800" cy="3272899"/>
          </a:xfrm>
        </p:spPr>
        <p:txBody>
          <a:bodyPr>
            <a:normAutofit lnSpcReduction="10000"/>
          </a:bodyPr>
          <a:lstStyle/>
          <a:p>
            <a:r>
              <a:rPr lang="nl-NL" sz="4000" b="1" dirty="0">
                <a:latin typeface="Arial Black" panose="020B0A04020102020204" pitchFamily="34" charset="0"/>
              </a:rPr>
              <a:t>Palliatieve Zorg</a:t>
            </a:r>
          </a:p>
          <a:p>
            <a:endParaRPr lang="nl-NL" sz="4000" b="1" dirty="0">
              <a:latin typeface="Arial Black" panose="020B0A04020102020204" pitchFamily="34" charset="0"/>
            </a:endParaRPr>
          </a:p>
          <a:p>
            <a:r>
              <a:rPr lang="nl-NL" sz="2800" b="1" dirty="0">
                <a:latin typeface="Arial Black" panose="020B0A04020102020204" pitchFamily="34" charset="0"/>
              </a:rPr>
              <a:t>Leven doe je op je eigen manier</a:t>
            </a:r>
          </a:p>
          <a:p>
            <a:endParaRPr lang="nl-NL" sz="2800" b="1" dirty="0">
              <a:latin typeface="Arial Black" panose="020B0A04020102020204" pitchFamily="34" charset="0"/>
            </a:endParaRPr>
          </a:p>
          <a:p>
            <a:r>
              <a:rPr lang="nl-NL" sz="2800" b="1" dirty="0">
                <a:latin typeface="Arial Black" panose="020B0A04020102020204" pitchFamily="34" charset="0"/>
              </a:rPr>
              <a:t>Sterven ook</a:t>
            </a:r>
          </a:p>
          <a:p>
            <a:r>
              <a:rPr lang="nl-NL" sz="2800" b="1" dirty="0">
                <a:latin typeface="Arial Black" panose="020B0A04020102020204" pitchFamily="34" charset="0"/>
              </a:rPr>
              <a:t>(</a:t>
            </a:r>
            <a:r>
              <a:rPr lang="nl-NL" sz="2800" b="1" dirty="0" err="1">
                <a:latin typeface="Arial Black" panose="020B0A04020102020204" pitchFamily="34" charset="0"/>
              </a:rPr>
              <a:t>loesje</a:t>
            </a:r>
            <a:r>
              <a:rPr lang="nl-NL" sz="2800" b="1" dirty="0">
                <a:latin typeface="Arial Black" panose="020B0A04020102020204" pitchFamily="34" charset="0"/>
              </a:rPr>
              <a:t>)</a:t>
            </a:r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52" y="1279478"/>
            <a:ext cx="2034248" cy="21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oog.png"/>
          <p:cNvPicPr>
            <a:picLocks noChangeAspect="1"/>
          </p:cNvPicPr>
          <p:nvPr/>
        </p:nvPicPr>
        <p:blipFill>
          <a:blip r:embed="rId3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20" y="0"/>
            <a:ext cx="568738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04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279" y="1083334"/>
            <a:ext cx="8229600" cy="1257663"/>
          </a:xfrm>
        </p:spPr>
        <p:txBody>
          <a:bodyPr>
            <a:normAutofit/>
          </a:bodyPr>
          <a:lstStyle/>
          <a:p>
            <a:r>
              <a:rPr lang="nl-NL" dirty="0"/>
              <a:t> </a:t>
            </a:r>
            <a:r>
              <a:rPr lang="nl-NL" sz="31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Laatste wens</a:t>
            </a:r>
            <a:br>
              <a:rPr lang="nl-NL" sz="31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nl-NL" sz="31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Paul van Vliet</a:t>
            </a:r>
          </a:p>
        </p:txBody>
      </p:sp>
      <p:sp>
        <p:nvSpPr>
          <p:cNvPr id="10" name="Subtitel 9"/>
          <p:cNvSpPr>
            <a:spLocks noGrp="1"/>
          </p:cNvSpPr>
          <p:nvPr>
            <p:ph idx="1"/>
          </p:nvPr>
        </p:nvSpPr>
        <p:spPr>
          <a:xfrm>
            <a:off x="518149" y="2689656"/>
            <a:ext cx="8229600" cy="2888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hlinkClick r:id="rId3"/>
              </a:rPr>
              <a:t>https://www.youtube.com/watch?v=sPWW44BXOJc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4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52" y="1279478"/>
            <a:ext cx="2034248" cy="21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oog.png"/>
          <p:cNvPicPr>
            <a:picLocks noChangeAspect="1"/>
          </p:cNvPicPr>
          <p:nvPr/>
        </p:nvPicPr>
        <p:blipFill>
          <a:blip r:embed="rId5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20" y="0"/>
            <a:ext cx="5687380" cy="12192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E4C44ED-ED9D-4168-BB6B-651BAC33016B}"/>
              </a:ext>
            </a:extLst>
          </p:cNvPr>
          <p:cNvSpPr txBox="1"/>
          <p:nvPr/>
        </p:nvSpPr>
        <p:spPr>
          <a:xfrm>
            <a:off x="7484012" y="6428935"/>
            <a:ext cx="126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 min.</a:t>
            </a:r>
          </a:p>
        </p:txBody>
      </p:sp>
    </p:spTree>
    <p:extLst>
      <p:ext uri="{BB962C8B-B14F-4D97-AF65-F5344CB8AC3E}">
        <p14:creationId xmlns:p14="http://schemas.microsoft.com/office/powerpoint/2010/main" val="371687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</a:t>
            </a:r>
          </a:p>
        </p:txBody>
      </p:sp>
      <p:sp>
        <p:nvSpPr>
          <p:cNvPr id="10" name="Subtitel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Pauze</a:t>
            </a:r>
          </a:p>
        </p:txBody>
      </p:sp>
      <p:pic>
        <p:nvPicPr>
          <p:cNvPr id="4" name="Afbeelding 3"/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52" y="1279478"/>
            <a:ext cx="2034248" cy="21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oog.png"/>
          <p:cNvPicPr>
            <a:picLocks noChangeAspect="1"/>
          </p:cNvPicPr>
          <p:nvPr/>
        </p:nvPicPr>
        <p:blipFill>
          <a:blip r:embed="rId3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20" y="0"/>
            <a:ext cx="5687380" cy="12192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E8652DED-4EBA-4C72-AF23-D215218CFAA2}"/>
              </a:ext>
            </a:extLst>
          </p:cNvPr>
          <p:cNvSpPr txBox="1"/>
          <p:nvPr/>
        </p:nvSpPr>
        <p:spPr>
          <a:xfrm>
            <a:off x="7263694" y="6152015"/>
            <a:ext cx="143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 min.</a:t>
            </a:r>
          </a:p>
        </p:txBody>
      </p:sp>
    </p:spTree>
    <p:extLst>
      <p:ext uri="{BB962C8B-B14F-4D97-AF65-F5344CB8AC3E}">
        <p14:creationId xmlns:p14="http://schemas.microsoft.com/office/powerpoint/2010/main" val="411079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279" y="1083334"/>
            <a:ext cx="8229600" cy="1257663"/>
          </a:xfrm>
        </p:spPr>
        <p:txBody>
          <a:bodyPr>
            <a:normAutofit/>
          </a:bodyPr>
          <a:lstStyle/>
          <a:p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Dilemma</a:t>
            </a:r>
          </a:p>
        </p:txBody>
      </p:sp>
      <p:sp>
        <p:nvSpPr>
          <p:cNvPr id="10" name="Subtitel 9"/>
          <p:cNvSpPr>
            <a:spLocks noGrp="1"/>
          </p:cNvSpPr>
          <p:nvPr>
            <p:ph idx="1"/>
          </p:nvPr>
        </p:nvSpPr>
        <p:spPr>
          <a:xfrm>
            <a:off x="518149" y="2689656"/>
            <a:ext cx="8229600" cy="288888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Voorbeelden en dilemma’s uit de praktijk</a:t>
            </a:r>
          </a:p>
        </p:txBody>
      </p:sp>
      <p:pic>
        <p:nvPicPr>
          <p:cNvPr id="4" name="Afbeelding 3"/>
          <p:cNvPicPr/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52" y="1279478"/>
            <a:ext cx="2034248" cy="21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oog.png"/>
          <p:cNvPicPr>
            <a:picLocks noChangeAspect="1"/>
          </p:cNvPicPr>
          <p:nvPr/>
        </p:nvPicPr>
        <p:blipFill>
          <a:blip r:embed="rId4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20" y="0"/>
            <a:ext cx="5687380" cy="12192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253544BA-9950-40F6-BAFE-4366623A2E81}"/>
              </a:ext>
            </a:extLst>
          </p:cNvPr>
          <p:cNvSpPr txBox="1"/>
          <p:nvPr/>
        </p:nvSpPr>
        <p:spPr>
          <a:xfrm>
            <a:off x="7486796" y="6258336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25 min.</a:t>
            </a:r>
          </a:p>
        </p:txBody>
      </p:sp>
    </p:spTree>
    <p:extLst>
      <p:ext uri="{BB962C8B-B14F-4D97-AF65-F5344CB8AC3E}">
        <p14:creationId xmlns:p14="http://schemas.microsoft.com/office/powerpoint/2010/main" val="371687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279" y="1083334"/>
            <a:ext cx="8229600" cy="1257663"/>
          </a:xfrm>
        </p:spPr>
        <p:txBody>
          <a:bodyPr>
            <a:norm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10" name="Subtitel 9"/>
          <p:cNvSpPr>
            <a:spLocks noGrp="1"/>
          </p:cNvSpPr>
          <p:nvPr>
            <p:ph idx="1"/>
          </p:nvPr>
        </p:nvSpPr>
        <p:spPr>
          <a:xfrm>
            <a:off x="518149" y="1617785"/>
            <a:ext cx="8229600" cy="3960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We geven geen dagen aan het leven </a:t>
            </a: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   Maar leven aan de dagen</a:t>
            </a:r>
          </a:p>
        </p:txBody>
      </p:sp>
      <p:pic>
        <p:nvPicPr>
          <p:cNvPr id="4" name="Afbeelding 3"/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52" y="1279478"/>
            <a:ext cx="2034248" cy="21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oog.png"/>
          <p:cNvPicPr>
            <a:picLocks noChangeAspect="1"/>
          </p:cNvPicPr>
          <p:nvPr/>
        </p:nvPicPr>
        <p:blipFill>
          <a:blip r:embed="rId3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20" y="0"/>
            <a:ext cx="568738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671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279" y="1083334"/>
            <a:ext cx="8229600" cy="1257663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bronnen</a:t>
            </a:r>
          </a:p>
        </p:txBody>
      </p:sp>
      <p:sp>
        <p:nvSpPr>
          <p:cNvPr id="10" name="Subtitel 9"/>
          <p:cNvSpPr>
            <a:spLocks noGrp="1"/>
          </p:cNvSpPr>
          <p:nvPr>
            <p:ph idx="1"/>
          </p:nvPr>
        </p:nvSpPr>
        <p:spPr>
          <a:xfrm>
            <a:off x="518149" y="2689656"/>
            <a:ext cx="8229600" cy="2888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Dichterbij: congres ”een goede oude dag”</a:t>
            </a:r>
          </a:p>
          <a:p>
            <a:pPr marL="0" indent="0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Netwerk palliatieve zorg </a:t>
            </a:r>
          </a:p>
          <a:p>
            <a:pPr marL="0" indent="0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Zorg voor beter/ouderenzorg</a:t>
            </a:r>
          </a:p>
        </p:txBody>
      </p:sp>
      <p:pic>
        <p:nvPicPr>
          <p:cNvPr id="4" name="Afbeelding 3"/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52" y="1279478"/>
            <a:ext cx="2034248" cy="21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oog.png"/>
          <p:cNvPicPr>
            <a:picLocks noChangeAspect="1"/>
          </p:cNvPicPr>
          <p:nvPr/>
        </p:nvPicPr>
        <p:blipFill>
          <a:blip r:embed="rId3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20" y="0"/>
            <a:ext cx="568738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71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38E3C-AD1E-4CE4-9DB5-31537B433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Voorstellen</a:t>
            </a:r>
            <a:r>
              <a:rPr lang="nl-NL" dirty="0"/>
              <a:t> </a:t>
            </a:r>
          </a:p>
        </p:txBody>
      </p:sp>
      <p:pic>
        <p:nvPicPr>
          <p:cNvPr id="4" name="Afbeelding 3" descr="oog.png">
            <a:extLst>
              <a:ext uri="{FF2B5EF4-FFF2-40B4-BE49-F238E27FC236}">
                <a16:creationId xmlns:a16="http://schemas.microsoft.com/office/drawing/2014/main" id="{EEF4F98E-C11E-434F-BFF1-C78C037402C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20" y="0"/>
            <a:ext cx="5687380" cy="12192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00A8139-7CDB-4CA6-BEED-F9BFCA68B822}"/>
              </a:ext>
            </a:extLst>
          </p:cNvPr>
          <p:cNvPicPr/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52" y="1279478"/>
            <a:ext cx="2034248" cy="2154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F7408448-CE7E-44E3-A65E-B67F2C1CCD0B}"/>
              </a:ext>
            </a:extLst>
          </p:cNvPr>
          <p:cNvSpPr txBox="1"/>
          <p:nvPr/>
        </p:nvSpPr>
        <p:spPr>
          <a:xfrm>
            <a:off x="7610622" y="6105378"/>
            <a:ext cx="1533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 min.</a:t>
            </a:r>
          </a:p>
        </p:txBody>
      </p:sp>
    </p:spTree>
    <p:extLst>
      <p:ext uri="{BB962C8B-B14F-4D97-AF65-F5344CB8AC3E}">
        <p14:creationId xmlns:p14="http://schemas.microsoft.com/office/powerpoint/2010/main" val="389732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618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149" y="975946"/>
            <a:ext cx="8229600" cy="5150217"/>
          </a:xfrm>
        </p:spPr>
        <p:txBody>
          <a:bodyPr/>
          <a:lstStyle/>
          <a:p>
            <a:pPr marL="0" indent="0">
              <a:buNone/>
            </a:pPr>
            <a:r>
              <a:rPr lang="nl-NL" b="1" u="sng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Programma</a:t>
            </a:r>
          </a:p>
          <a:p>
            <a:pPr marL="0" indent="0">
              <a:buNone/>
            </a:pPr>
            <a:endParaRPr lang="nl-NL" b="1" u="sng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Wat is palliatieve zorg</a:t>
            </a:r>
          </a:p>
          <a:p>
            <a:pPr marL="0" indent="0">
              <a:buNone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Uitgangspunten </a:t>
            </a:r>
          </a:p>
          <a:p>
            <a:pPr marL="0" indent="0">
              <a:buNone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4 fasen van palliatieve zorg</a:t>
            </a:r>
          </a:p>
          <a:p>
            <a:pPr marL="0" indent="0">
              <a:buNone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Dilemma’s in de praktijk</a:t>
            </a: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nl-NL" sz="1800" dirty="0"/>
          </a:p>
          <a:p>
            <a:pPr marL="0" indent="0" algn="r">
              <a:buNone/>
            </a:pPr>
            <a:endParaRPr lang="nl-NL" sz="1800" dirty="0"/>
          </a:p>
          <a:p>
            <a:pPr marL="0" indent="0" algn="r">
              <a:buNone/>
            </a:pPr>
            <a:r>
              <a:rPr lang="nl-NL" sz="1800" dirty="0"/>
              <a:t>5 min.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410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33730" y="274637"/>
            <a:ext cx="8229600" cy="6266840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    </a:t>
            </a:r>
            <a:r>
              <a:rPr lang="nl-NL" sz="3100" dirty="0">
                <a:latin typeface="+mn-lt"/>
              </a:rPr>
              <a:t> </a:t>
            </a:r>
            <a:r>
              <a:rPr lang="nl-NL" sz="28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Wat versta jij onder Palliatieve Zorg?</a:t>
            </a:r>
            <a:br>
              <a:rPr lang="nl-NL" sz="28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</a:br>
            <a:br>
              <a:rPr lang="nl-NL" sz="28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</a:br>
            <a:br>
              <a:rPr lang="nl-NL" sz="28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nl-NL" sz="28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ijdelijke aanduiding voor inhoud 12"/>
          <p:cNvSpPr>
            <a:spLocks noGrp="1"/>
          </p:cNvSpPr>
          <p:nvPr>
            <p:ph idx="1"/>
          </p:nvPr>
        </p:nvSpPr>
        <p:spPr>
          <a:xfrm>
            <a:off x="518149" y="1600200"/>
            <a:ext cx="8229600" cy="33432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lvl="6">
              <a:buFont typeface="Wingdings" charset="2"/>
              <a:buChar char="u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661" y="1279478"/>
            <a:ext cx="2274521" cy="21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oog.png"/>
          <p:cNvPicPr>
            <a:picLocks noChangeAspect="1"/>
          </p:cNvPicPr>
          <p:nvPr/>
        </p:nvPicPr>
        <p:blipFill>
          <a:blip r:embed="rId3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20" y="0"/>
            <a:ext cx="5687380" cy="12192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D1A1F416-A906-4F3B-9289-44C5EAF7F116}"/>
              </a:ext>
            </a:extLst>
          </p:cNvPr>
          <p:cNvSpPr txBox="1"/>
          <p:nvPr/>
        </p:nvSpPr>
        <p:spPr>
          <a:xfrm>
            <a:off x="7448930" y="627741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 min.</a:t>
            </a:r>
          </a:p>
        </p:txBody>
      </p:sp>
    </p:spTree>
    <p:extLst>
      <p:ext uri="{BB962C8B-B14F-4D97-AF65-F5344CB8AC3E}">
        <p14:creationId xmlns:p14="http://schemas.microsoft.com/office/powerpoint/2010/main" val="59009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48276"/>
            <a:ext cx="7772400" cy="1581418"/>
          </a:xfrm>
        </p:spPr>
        <p:txBody>
          <a:bodyPr/>
          <a:lstStyle/>
          <a:p>
            <a:r>
              <a:rPr lang="nl-NL" dirty="0"/>
              <a:t>	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572765" y="2029694"/>
            <a:ext cx="7199635" cy="360910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>
                <a:latin typeface="Arial Black" panose="020B0A04020102020204" pitchFamily="34" charset="0"/>
              </a:rPr>
              <a:t>Palliatieve zorg is de zorg gegeven aan mensen met een ongeneeslijke ziekte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>
                <a:latin typeface="Arial Black" panose="020B0A04020102020204" pitchFamily="34" charset="0"/>
              </a:rPr>
              <a:t>De zorg is niet gericht op genezing, maar op het verlichten van klachten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>
                <a:latin typeface="Arial Black" panose="020B0A04020102020204" pitchFamily="34" charset="0"/>
              </a:rPr>
              <a:t>Zorg gericht op Kwaliteit van leven</a:t>
            </a:r>
          </a:p>
          <a:p>
            <a:pPr algn="l"/>
            <a:endParaRPr lang="nl-NL" sz="2400" dirty="0"/>
          </a:p>
        </p:txBody>
      </p:sp>
      <p:pic>
        <p:nvPicPr>
          <p:cNvPr id="4" name="Afbeelding 3"/>
          <p:cNvPicPr/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52" y="1279478"/>
            <a:ext cx="2034248" cy="21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oog.png"/>
          <p:cNvPicPr>
            <a:picLocks noChangeAspect="1"/>
          </p:cNvPicPr>
          <p:nvPr/>
        </p:nvPicPr>
        <p:blipFill>
          <a:blip r:embed="rId4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20" y="0"/>
            <a:ext cx="5687380" cy="12192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52174C68-2C2E-43CD-8124-C652789CCA60}"/>
              </a:ext>
            </a:extLst>
          </p:cNvPr>
          <p:cNvSpPr txBox="1"/>
          <p:nvPr/>
        </p:nvSpPr>
        <p:spPr>
          <a:xfrm>
            <a:off x="7109752" y="6330462"/>
            <a:ext cx="1434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 min.</a:t>
            </a:r>
          </a:p>
        </p:txBody>
      </p:sp>
    </p:spTree>
    <p:extLst>
      <p:ext uri="{BB962C8B-B14F-4D97-AF65-F5344CB8AC3E}">
        <p14:creationId xmlns:p14="http://schemas.microsoft.com/office/powerpoint/2010/main" val="388798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nl-NL" sz="2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Palliatieve zorg kan kort of langdurig zijn</a:t>
            </a:r>
          </a:p>
          <a:p>
            <a:endParaRPr lang="nl-NL" sz="2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De terminale fase is een klein deel van de palliatieve fase, meestal spreekt men dan van de laatste drie maanden van het leven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BA03EBC-5F02-4A60-B0E1-806F4C010FE3}"/>
              </a:ext>
            </a:extLst>
          </p:cNvPr>
          <p:cNvSpPr txBox="1"/>
          <p:nvPr/>
        </p:nvSpPr>
        <p:spPr>
          <a:xfrm>
            <a:off x="7554351" y="6246055"/>
            <a:ext cx="1193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 min.</a:t>
            </a:r>
          </a:p>
        </p:txBody>
      </p:sp>
    </p:spTree>
    <p:extLst>
      <p:ext uri="{BB962C8B-B14F-4D97-AF65-F5344CB8AC3E}">
        <p14:creationId xmlns:p14="http://schemas.microsoft.com/office/powerpoint/2010/main" val="2353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730" y="274638"/>
            <a:ext cx="8229600" cy="375993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10" name="Subtitel 9"/>
          <p:cNvSpPr>
            <a:spLocks noGrp="1"/>
          </p:cNvSpPr>
          <p:nvPr>
            <p:ph idx="1"/>
          </p:nvPr>
        </p:nvSpPr>
        <p:spPr>
          <a:xfrm>
            <a:off x="518149" y="1494926"/>
            <a:ext cx="8229600" cy="4631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Palliatieve zorg is de  “totale” zorg : gericht op:</a:t>
            </a:r>
          </a:p>
          <a:p>
            <a:pPr marL="0" indent="0">
              <a:buNone/>
            </a:pPr>
            <a:endParaRPr lang="nl-NL" sz="2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Lichamelijke-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Psychische-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Sociale-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Spirituele-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 -veranderingen voor  en hun naasten</a:t>
            </a:r>
          </a:p>
        </p:txBody>
      </p:sp>
      <p:pic>
        <p:nvPicPr>
          <p:cNvPr id="4" name="Afbeelding 3"/>
          <p:cNvPicPr/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52" y="1279478"/>
            <a:ext cx="2034248" cy="215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B87EE69-938F-4E7A-BAB5-D55ED65279F4}"/>
              </a:ext>
            </a:extLst>
          </p:cNvPr>
          <p:cNvSpPr txBox="1"/>
          <p:nvPr/>
        </p:nvSpPr>
        <p:spPr>
          <a:xfrm>
            <a:off x="7385538" y="6330462"/>
            <a:ext cx="112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15 min.</a:t>
            </a:r>
          </a:p>
        </p:txBody>
      </p:sp>
    </p:spTree>
    <p:extLst>
      <p:ext uri="{BB962C8B-B14F-4D97-AF65-F5344CB8AC3E}">
        <p14:creationId xmlns:p14="http://schemas.microsoft.com/office/powerpoint/2010/main" val="25827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279" y="1083334"/>
            <a:ext cx="8229600" cy="1257663"/>
          </a:xfrm>
        </p:spPr>
        <p:txBody>
          <a:bodyPr>
            <a:normAutofit/>
          </a:bodyPr>
          <a:lstStyle/>
          <a:p>
            <a:r>
              <a:rPr lang="nl-NL" sz="32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Uitgangspunten</a:t>
            </a:r>
          </a:p>
        </p:txBody>
      </p:sp>
      <p:sp>
        <p:nvSpPr>
          <p:cNvPr id="10" name="Subtitel 9"/>
          <p:cNvSpPr>
            <a:spLocks noGrp="1"/>
          </p:cNvSpPr>
          <p:nvPr>
            <p:ph idx="1"/>
          </p:nvPr>
        </p:nvSpPr>
        <p:spPr>
          <a:xfrm>
            <a:off x="518149" y="2689656"/>
            <a:ext cx="8229600" cy="2888889"/>
          </a:xfrm>
        </p:spPr>
        <p:txBody>
          <a:bodyPr>
            <a:normAutofit fontScale="85000" lnSpcReduction="20000"/>
          </a:bodyPr>
          <a:lstStyle/>
          <a:p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Client centraal</a:t>
            </a:r>
          </a:p>
          <a:p>
            <a:endParaRPr lang="nl-NL" sz="2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Welzijn cliënt</a:t>
            </a:r>
          </a:p>
          <a:p>
            <a:endParaRPr lang="nl-NL" sz="2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Aandacht voor familie en naasten</a:t>
            </a:r>
          </a:p>
          <a:p>
            <a:endParaRPr lang="nl-NL" sz="2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Vooruit denken</a:t>
            </a:r>
          </a:p>
          <a:p>
            <a:endParaRPr lang="nl-NL" sz="2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Samenwerking</a:t>
            </a:r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52" y="1279478"/>
            <a:ext cx="2034248" cy="21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oog.png"/>
          <p:cNvPicPr>
            <a:picLocks noChangeAspect="1"/>
          </p:cNvPicPr>
          <p:nvPr/>
        </p:nvPicPr>
        <p:blipFill>
          <a:blip r:embed="rId4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20" y="0"/>
            <a:ext cx="5687380" cy="12192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14A6D6B-5C40-4511-9CF0-CB24647273DA}"/>
              </a:ext>
            </a:extLst>
          </p:cNvPr>
          <p:cNvSpPr txBox="1"/>
          <p:nvPr/>
        </p:nvSpPr>
        <p:spPr>
          <a:xfrm>
            <a:off x="7441809" y="6403943"/>
            <a:ext cx="130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 min.</a:t>
            </a:r>
          </a:p>
        </p:txBody>
      </p:sp>
    </p:spTree>
    <p:extLst>
      <p:ext uri="{BB962C8B-B14F-4D97-AF65-F5344CB8AC3E}">
        <p14:creationId xmlns:p14="http://schemas.microsoft.com/office/powerpoint/2010/main" val="6201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279" y="1083334"/>
            <a:ext cx="8229600" cy="1257663"/>
          </a:xfrm>
        </p:spPr>
        <p:txBody>
          <a:bodyPr>
            <a:normAutofit/>
          </a:bodyPr>
          <a:lstStyle/>
          <a:p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4 fasen van palliatieve zorg</a:t>
            </a:r>
          </a:p>
        </p:txBody>
      </p:sp>
      <p:sp>
        <p:nvSpPr>
          <p:cNvPr id="10" name="Subtitel 9"/>
          <p:cNvSpPr>
            <a:spLocks noGrp="1"/>
          </p:cNvSpPr>
          <p:nvPr>
            <p:ph idx="1"/>
          </p:nvPr>
        </p:nvSpPr>
        <p:spPr>
          <a:xfrm>
            <a:off x="518149" y="2689656"/>
            <a:ext cx="8229600" cy="28888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Ziektegerichte palliatie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Symptoomgerichte palliatie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Palliatie in de stervensfase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Nazorg</a:t>
            </a:r>
          </a:p>
        </p:txBody>
      </p:sp>
      <p:pic>
        <p:nvPicPr>
          <p:cNvPr id="4" name="Afbeelding 3"/>
          <p:cNvPicPr/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52" y="1279478"/>
            <a:ext cx="2034248" cy="21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oog.png"/>
          <p:cNvPicPr>
            <a:picLocks noChangeAspect="1"/>
          </p:cNvPicPr>
          <p:nvPr/>
        </p:nvPicPr>
        <p:blipFill>
          <a:blip r:embed="rId4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20" y="0"/>
            <a:ext cx="5687380" cy="12192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6F31222-0914-449B-A756-C19D63CFA5AF}"/>
              </a:ext>
            </a:extLst>
          </p:cNvPr>
          <p:cNvSpPr txBox="1"/>
          <p:nvPr/>
        </p:nvSpPr>
        <p:spPr>
          <a:xfrm>
            <a:off x="7455877" y="6344529"/>
            <a:ext cx="129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15 min.</a:t>
            </a:r>
          </a:p>
        </p:txBody>
      </p:sp>
    </p:spTree>
    <p:extLst>
      <p:ext uri="{BB962C8B-B14F-4D97-AF65-F5344CB8AC3E}">
        <p14:creationId xmlns:p14="http://schemas.microsoft.com/office/powerpoint/2010/main" val="371687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-thema">
  <a:themeElements>
    <a:clrScheme name="Aangepast 1">
      <a:dk1>
        <a:sysClr val="windowText" lastClr="000000"/>
      </a:dk1>
      <a:lt1>
        <a:sysClr val="window" lastClr="FFFFFF"/>
      </a:lt1>
      <a:dk2>
        <a:srgbClr val="1F497D"/>
      </a:dk2>
      <a:lt2>
        <a:srgbClr val="408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379</Words>
  <Application>Microsoft Office PowerPoint</Application>
  <PresentationFormat>Diavoorstelling (4:3)</PresentationFormat>
  <Paragraphs>100</Paragraphs>
  <Slides>14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Wingdings</vt:lpstr>
      <vt:lpstr>Office-thema</vt:lpstr>
      <vt:lpstr> </vt:lpstr>
      <vt:lpstr>Voorstellen </vt:lpstr>
      <vt:lpstr> </vt:lpstr>
      <vt:lpstr>     Wat versta jij onder Palliatieve Zorg?   </vt:lpstr>
      <vt:lpstr> </vt:lpstr>
      <vt:lpstr>PowerPoint-presentatie</vt:lpstr>
      <vt:lpstr>PowerPoint-presentatie</vt:lpstr>
      <vt:lpstr>Uitgangspunten</vt:lpstr>
      <vt:lpstr>4 fasen van palliatieve zorg</vt:lpstr>
      <vt:lpstr> Laatste wens Paul van Vliet</vt:lpstr>
      <vt:lpstr> </vt:lpstr>
      <vt:lpstr>Dilemma</vt:lpstr>
      <vt:lpstr> </vt:lpstr>
      <vt:lpstr>bronnen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Lisette van der Pal</dc:creator>
  <cp:lastModifiedBy>daphnebrouwer93@gmail.com</cp:lastModifiedBy>
  <cp:revision>41</cp:revision>
  <dcterms:created xsi:type="dcterms:W3CDTF">2016-07-06T08:21:42Z</dcterms:created>
  <dcterms:modified xsi:type="dcterms:W3CDTF">2018-03-31T09:52:31Z</dcterms:modified>
</cp:coreProperties>
</file>