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575857"/>
        </a:fontRef>
        <a:srgbClr val="575857"/>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000000"/>
          </a:solidFill>
        </a:fill>
      </a:tcStyle>
    </a:firstCol>
    <a:la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381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000000"/>
          </a:solidFill>
        </a:fill>
      </a:tcStyle>
    </a:lastRow>
    <a:fir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381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000000"/>
          </a:solidFill>
        </a:fill>
      </a:tcStyle>
    </a:firstRow>
  </a:tblStyle>
  <a:tblStyle styleId="{C7B018BB-80A7-4F77-B60F-C8B233D01FF8}" styleName="">
    <a:tblBg/>
    <a:wholeTbl>
      <a:tcTxStyle b="off" i="off">
        <a:fontRef idx="major">
          <a:srgbClr val="575857"/>
        </a:fontRef>
        <a:srgbClr val="575857"/>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chemeClr val="accent3"/>
          </a:solidFill>
        </a:fill>
      </a:tcStyle>
    </a:firstCol>
    <a:la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381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chemeClr val="accent3"/>
          </a:solidFill>
        </a:fill>
      </a:tcStyle>
    </a:lastRow>
    <a:fir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381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chemeClr val="accent3"/>
          </a:solidFill>
        </a:fill>
      </a:tcStyle>
    </a:firstRow>
  </a:tblStyle>
  <a:tblStyle styleId="{EEE7283C-3CF3-47DC-8721-378D4A62B228}" styleName="">
    <a:tblBg/>
    <a:wholeTbl>
      <a:tcTxStyle b="off" i="off">
        <a:fontRef idx="major">
          <a:srgbClr val="575857"/>
        </a:fontRef>
        <a:srgbClr val="575857"/>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chemeClr val="accent6"/>
          </a:solidFill>
        </a:fill>
      </a:tcStyle>
    </a:firstCol>
    <a:la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381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chemeClr val="accent6"/>
          </a:solidFill>
        </a:fill>
      </a:tcStyle>
    </a:lastRow>
    <a:fir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381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chemeClr val="accent6"/>
          </a:solidFill>
        </a:fill>
      </a:tcStyle>
    </a:firstRow>
  </a:tblStyle>
  <a:tblStyle styleId="{CF821DB8-F4EB-4A41-A1BA-3FCAFE7338EE}" styleName="">
    <a:tblBg/>
    <a:wholeTbl>
      <a:tcTxStyle b="off" i="off">
        <a:fontRef idx="major">
          <a:srgbClr val="575857"/>
        </a:fontRef>
        <a:srgbClr val="57585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E2634"/>
          </a:solidFill>
        </a:fill>
      </a:tcStyle>
    </a:band2H>
    <a:firstCol>
      <a:tcTxStyle b="on" i="off">
        <a:fontRef idx="major">
          <a:srgbClr val="FE2634"/>
        </a:fontRef>
        <a:srgbClr val="FE26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solidFill>
        </a:fill>
      </a:tcStyle>
    </a:firstCol>
    <a:lastRow>
      <a:tcTxStyle b="on" i="off">
        <a:fontRef idx="major">
          <a:srgbClr val="575857"/>
        </a:fontRef>
        <a:srgbClr val="575857"/>
      </a:tcTxStyle>
      <a:tcStyle>
        <a:tcBdr>
          <a:left>
            <a:ln w="12700" cap="flat">
              <a:noFill/>
              <a:miter lim="400000"/>
            </a:ln>
          </a:left>
          <a:right>
            <a:ln w="12700" cap="flat">
              <a:noFill/>
              <a:miter lim="400000"/>
            </a:ln>
          </a:right>
          <a:top>
            <a:ln w="50800" cap="flat">
              <a:solidFill>
                <a:srgbClr val="575857"/>
              </a:solidFill>
              <a:prstDash val="solid"/>
              <a:round/>
            </a:ln>
          </a:top>
          <a:bottom>
            <a:ln w="25400" cap="flat">
              <a:solidFill>
                <a:srgbClr val="575857"/>
              </a:solidFill>
              <a:prstDash val="solid"/>
              <a:round/>
            </a:ln>
          </a:bottom>
          <a:insideH>
            <a:ln w="12700" cap="flat">
              <a:noFill/>
              <a:miter lim="400000"/>
            </a:ln>
          </a:insideH>
          <a:insideV>
            <a:ln w="12700" cap="flat">
              <a:noFill/>
              <a:miter lim="400000"/>
            </a:ln>
          </a:insideV>
        </a:tcBdr>
        <a:fill>
          <a:solidFill>
            <a:srgbClr val="FE2634"/>
          </a:solidFill>
        </a:fill>
      </a:tcStyle>
    </a:lastRow>
    <a:firstRow>
      <a:tcTxStyle b="on" i="off">
        <a:fontRef idx="major">
          <a:srgbClr val="FE2634"/>
        </a:fontRef>
        <a:srgbClr val="FE2634"/>
      </a:tcTxStyle>
      <a:tcStyle>
        <a:tcBdr>
          <a:left>
            <a:ln w="12700" cap="flat">
              <a:noFill/>
              <a:miter lim="400000"/>
            </a:ln>
          </a:left>
          <a:right>
            <a:ln w="12700" cap="flat">
              <a:noFill/>
              <a:miter lim="400000"/>
            </a:ln>
          </a:right>
          <a:top>
            <a:ln w="25400" cap="flat">
              <a:solidFill>
                <a:srgbClr val="575857"/>
              </a:solidFill>
              <a:prstDash val="solid"/>
              <a:round/>
            </a:ln>
          </a:top>
          <a:bottom>
            <a:ln w="25400" cap="flat">
              <a:solidFill>
                <a:srgbClr val="575857"/>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33BA23B1-9221-436E-865A-0063620EA4FD}" styleName="">
    <a:tblBg/>
    <a:wholeTbl>
      <a:tcTxStyle b="off" i="off">
        <a:fontRef idx="major">
          <a:srgbClr val="575857"/>
        </a:fontRef>
        <a:srgbClr val="575857"/>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D0D0D0"/>
          </a:solidFill>
        </a:fill>
      </a:tcStyle>
    </a:wholeTbl>
    <a:band2H>
      <a:tcTxStyle b="def" i="def"/>
      <a:tcStyle>
        <a:tcBdr/>
        <a:fill>
          <a:solidFill>
            <a:srgbClr val="E9E9E9"/>
          </a:solidFill>
        </a:fill>
      </a:tcStyle>
    </a:band2H>
    <a:firstCol>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575857"/>
          </a:solidFill>
        </a:fill>
      </a:tcStyle>
    </a:firstCol>
    <a:la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38100" cap="flat">
              <a:solidFill>
                <a:srgbClr val="FE2634"/>
              </a:solidFill>
              <a:prstDash val="solid"/>
              <a:round/>
            </a:ln>
          </a:top>
          <a:bottom>
            <a:ln w="127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575857"/>
          </a:solidFill>
        </a:fill>
      </a:tcStyle>
    </a:lastRow>
    <a:firstRow>
      <a:tcTxStyle b="on" i="off">
        <a:fontRef idx="major">
          <a:srgbClr val="FE2634"/>
        </a:fontRef>
        <a:srgbClr val="FE2634"/>
      </a:tcTxStyle>
      <a:tcStyle>
        <a:tcBdr>
          <a:left>
            <a:ln w="12700" cap="flat">
              <a:solidFill>
                <a:srgbClr val="FE2634"/>
              </a:solidFill>
              <a:prstDash val="solid"/>
              <a:round/>
            </a:ln>
          </a:left>
          <a:right>
            <a:ln w="12700" cap="flat">
              <a:solidFill>
                <a:srgbClr val="FE2634"/>
              </a:solidFill>
              <a:prstDash val="solid"/>
              <a:round/>
            </a:ln>
          </a:right>
          <a:top>
            <a:ln w="12700" cap="flat">
              <a:solidFill>
                <a:srgbClr val="FE2634"/>
              </a:solidFill>
              <a:prstDash val="solid"/>
              <a:round/>
            </a:ln>
          </a:top>
          <a:bottom>
            <a:ln w="38100" cap="flat">
              <a:solidFill>
                <a:srgbClr val="FE2634"/>
              </a:solidFill>
              <a:prstDash val="solid"/>
              <a:round/>
            </a:ln>
          </a:bottom>
          <a:insideH>
            <a:ln w="12700" cap="flat">
              <a:solidFill>
                <a:srgbClr val="FE2634"/>
              </a:solidFill>
              <a:prstDash val="solid"/>
              <a:round/>
            </a:ln>
          </a:insideH>
          <a:insideV>
            <a:ln w="12700" cap="flat">
              <a:solidFill>
                <a:srgbClr val="FE2634"/>
              </a:solidFill>
              <a:prstDash val="solid"/>
              <a:round/>
            </a:ln>
          </a:insideV>
        </a:tcBdr>
        <a:fill>
          <a:solidFill>
            <a:srgbClr val="575857"/>
          </a:solidFill>
        </a:fill>
      </a:tcStyle>
    </a:firstRow>
  </a:tblStyle>
  <a:tblStyle styleId="{2708684C-4D16-4618-839F-0558EEFCDFE6}" styleName="">
    <a:tblBg/>
    <a:wholeTbl>
      <a:tcTxStyle b="off" i="off">
        <a:fontRef idx="major">
          <a:srgbClr val="575857"/>
        </a:fontRef>
        <a:srgbClr val="575857"/>
      </a:tcTxStyle>
      <a:tcStyle>
        <a:tcBdr>
          <a:left>
            <a:ln w="12700" cap="flat">
              <a:solidFill>
                <a:srgbClr val="575857"/>
              </a:solidFill>
              <a:prstDash val="solid"/>
              <a:round/>
            </a:ln>
          </a:left>
          <a:right>
            <a:ln w="12700" cap="flat">
              <a:solidFill>
                <a:srgbClr val="575857"/>
              </a:solidFill>
              <a:prstDash val="solid"/>
              <a:round/>
            </a:ln>
          </a:right>
          <a:top>
            <a:ln w="12700" cap="flat">
              <a:solidFill>
                <a:srgbClr val="575857"/>
              </a:solidFill>
              <a:prstDash val="solid"/>
              <a:round/>
            </a:ln>
          </a:top>
          <a:bottom>
            <a:ln w="12700" cap="flat">
              <a:solidFill>
                <a:srgbClr val="575857"/>
              </a:solidFill>
              <a:prstDash val="solid"/>
              <a:round/>
            </a:ln>
          </a:bottom>
          <a:insideH>
            <a:ln w="12700" cap="flat">
              <a:solidFill>
                <a:srgbClr val="575857"/>
              </a:solidFill>
              <a:prstDash val="solid"/>
              <a:round/>
            </a:ln>
          </a:insideH>
          <a:insideV>
            <a:ln w="12700" cap="flat">
              <a:solidFill>
                <a:srgbClr val="575857"/>
              </a:solidFill>
              <a:prstDash val="solid"/>
              <a:round/>
            </a:ln>
          </a:insideV>
        </a:tcBdr>
        <a:fill>
          <a:solidFill>
            <a:srgbClr val="575857">
              <a:alpha val="20000"/>
            </a:srgbClr>
          </a:solidFill>
        </a:fill>
      </a:tcStyle>
    </a:wholeTbl>
    <a:band2H>
      <a:tcTxStyle b="def" i="def"/>
      <a:tcStyle>
        <a:tcBdr/>
        <a:fill>
          <a:solidFill>
            <a:srgbClr val="FFFFFF"/>
          </a:solidFill>
        </a:fill>
      </a:tcStyle>
    </a:band2H>
    <a:firstCol>
      <a:tcTxStyle b="on" i="off">
        <a:fontRef idx="major">
          <a:srgbClr val="575857"/>
        </a:fontRef>
        <a:srgbClr val="575857"/>
      </a:tcTxStyle>
      <a:tcStyle>
        <a:tcBdr>
          <a:left>
            <a:ln w="12700" cap="flat">
              <a:solidFill>
                <a:srgbClr val="575857"/>
              </a:solidFill>
              <a:prstDash val="solid"/>
              <a:round/>
            </a:ln>
          </a:left>
          <a:right>
            <a:ln w="12700" cap="flat">
              <a:solidFill>
                <a:srgbClr val="575857"/>
              </a:solidFill>
              <a:prstDash val="solid"/>
              <a:round/>
            </a:ln>
          </a:right>
          <a:top>
            <a:ln w="12700" cap="flat">
              <a:solidFill>
                <a:srgbClr val="575857"/>
              </a:solidFill>
              <a:prstDash val="solid"/>
              <a:round/>
            </a:ln>
          </a:top>
          <a:bottom>
            <a:ln w="12700" cap="flat">
              <a:solidFill>
                <a:srgbClr val="575857"/>
              </a:solidFill>
              <a:prstDash val="solid"/>
              <a:round/>
            </a:ln>
          </a:bottom>
          <a:insideH>
            <a:ln w="12700" cap="flat">
              <a:solidFill>
                <a:srgbClr val="575857"/>
              </a:solidFill>
              <a:prstDash val="solid"/>
              <a:round/>
            </a:ln>
          </a:insideH>
          <a:insideV>
            <a:ln w="12700" cap="flat">
              <a:solidFill>
                <a:srgbClr val="575857"/>
              </a:solidFill>
              <a:prstDash val="solid"/>
              <a:round/>
            </a:ln>
          </a:insideV>
        </a:tcBdr>
        <a:fill>
          <a:solidFill>
            <a:srgbClr val="575857">
              <a:alpha val="20000"/>
            </a:srgbClr>
          </a:solidFill>
        </a:fill>
      </a:tcStyle>
    </a:firstCol>
    <a:lastRow>
      <a:tcTxStyle b="on" i="off">
        <a:fontRef idx="major">
          <a:srgbClr val="575857"/>
        </a:fontRef>
        <a:srgbClr val="575857"/>
      </a:tcTxStyle>
      <a:tcStyle>
        <a:tcBdr>
          <a:left>
            <a:ln w="12700" cap="flat">
              <a:solidFill>
                <a:srgbClr val="575857"/>
              </a:solidFill>
              <a:prstDash val="solid"/>
              <a:round/>
            </a:ln>
          </a:left>
          <a:right>
            <a:ln w="12700" cap="flat">
              <a:solidFill>
                <a:srgbClr val="575857"/>
              </a:solidFill>
              <a:prstDash val="solid"/>
              <a:round/>
            </a:ln>
          </a:right>
          <a:top>
            <a:ln w="50800" cap="flat">
              <a:solidFill>
                <a:srgbClr val="575857"/>
              </a:solidFill>
              <a:prstDash val="solid"/>
              <a:round/>
            </a:ln>
          </a:top>
          <a:bottom>
            <a:ln w="12700" cap="flat">
              <a:solidFill>
                <a:srgbClr val="575857"/>
              </a:solidFill>
              <a:prstDash val="solid"/>
              <a:round/>
            </a:ln>
          </a:bottom>
          <a:insideH>
            <a:ln w="12700" cap="flat">
              <a:solidFill>
                <a:srgbClr val="575857"/>
              </a:solidFill>
              <a:prstDash val="solid"/>
              <a:round/>
            </a:ln>
          </a:insideH>
          <a:insideV>
            <a:ln w="12700" cap="flat">
              <a:solidFill>
                <a:srgbClr val="575857"/>
              </a:solidFill>
              <a:prstDash val="solid"/>
              <a:round/>
            </a:ln>
          </a:insideV>
        </a:tcBdr>
        <a:fill>
          <a:noFill/>
        </a:fill>
      </a:tcStyle>
    </a:lastRow>
    <a:firstRow>
      <a:tcTxStyle b="on" i="off">
        <a:fontRef idx="major">
          <a:srgbClr val="575857"/>
        </a:fontRef>
        <a:srgbClr val="575857"/>
      </a:tcTxStyle>
      <a:tcStyle>
        <a:tcBdr>
          <a:left>
            <a:ln w="12700" cap="flat">
              <a:solidFill>
                <a:srgbClr val="575857"/>
              </a:solidFill>
              <a:prstDash val="solid"/>
              <a:round/>
            </a:ln>
          </a:left>
          <a:right>
            <a:ln w="12700" cap="flat">
              <a:solidFill>
                <a:srgbClr val="575857"/>
              </a:solidFill>
              <a:prstDash val="solid"/>
              <a:round/>
            </a:ln>
          </a:right>
          <a:top>
            <a:ln w="12700" cap="flat">
              <a:solidFill>
                <a:srgbClr val="575857"/>
              </a:solidFill>
              <a:prstDash val="solid"/>
              <a:round/>
            </a:ln>
          </a:top>
          <a:bottom>
            <a:ln w="25400" cap="flat">
              <a:solidFill>
                <a:srgbClr val="575857"/>
              </a:solidFill>
              <a:prstDash val="solid"/>
              <a:round/>
            </a:ln>
          </a:bottom>
          <a:insideH>
            <a:ln w="12700" cap="flat">
              <a:solidFill>
                <a:srgbClr val="575857"/>
              </a:solidFill>
              <a:prstDash val="solid"/>
              <a:round/>
            </a:ln>
          </a:insideH>
          <a:insideV>
            <a:ln w="12700" cap="flat">
              <a:solidFill>
                <a:srgbClr val="57585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rgbClr val="575857"/>
        </a:solidFill>
        <a:latin typeface="+mj-lt"/>
        <a:ea typeface="+mj-ea"/>
        <a:cs typeface="+mj-cs"/>
        <a:sym typeface="Calibri"/>
      </a:defRPr>
    </a:lvl1pPr>
    <a:lvl2pPr indent="228600" latinLnBrk="0">
      <a:defRPr sz="1200">
        <a:solidFill>
          <a:srgbClr val="575857"/>
        </a:solidFill>
        <a:latin typeface="+mj-lt"/>
        <a:ea typeface="+mj-ea"/>
        <a:cs typeface="+mj-cs"/>
        <a:sym typeface="Calibri"/>
      </a:defRPr>
    </a:lvl2pPr>
    <a:lvl3pPr indent="457200" latinLnBrk="0">
      <a:defRPr sz="1200">
        <a:solidFill>
          <a:srgbClr val="575857"/>
        </a:solidFill>
        <a:latin typeface="+mj-lt"/>
        <a:ea typeface="+mj-ea"/>
        <a:cs typeface="+mj-cs"/>
        <a:sym typeface="Calibri"/>
      </a:defRPr>
    </a:lvl3pPr>
    <a:lvl4pPr indent="685800" latinLnBrk="0">
      <a:defRPr sz="1200">
        <a:solidFill>
          <a:srgbClr val="575857"/>
        </a:solidFill>
        <a:latin typeface="+mj-lt"/>
        <a:ea typeface="+mj-ea"/>
        <a:cs typeface="+mj-cs"/>
        <a:sym typeface="Calibri"/>
      </a:defRPr>
    </a:lvl4pPr>
    <a:lvl5pPr indent="914400" latinLnBrk="0">
      <a:defRPr sz="1200">
        <a:solidFill>
          <a:srgbClr val="575857"/>
        </a:solidFill>
        <a:latin typeface="+mj-lt"/>
        <a:ea typeface="+mj-ea"/>
        <a:cs typeface="+mj-cs"/>
        <a:sym typeface="Calibri"/>
      </a:defRPr>
    </a:lvl5pPr>
    <a:lvl6pPr indent="1143000" latinLnBrk="0">
      <a:defRPr sz="1200">
        <a:solidFill>
          <a:srgbClr val="575857"/>
        </a:solidFill>
        <a:latin typeface="+mj-lt"/>
        <a:ea typeface="+mj-ea"/>
        <a:cs typeface="+mj-cs"/>
        <a:sym typeface="Calibri"/>
      </a:defRPr>
    </a:lvl6pPr>
    <a:lvl7pPr indent="1371600" latinLnBrk="0">
      <a:defRPr sz="1200">
        <a:solidFill>
          <a:srgbClr val="575857"/>
        </a:solidFill>
        <a:latin typeface="+mj-lt"/>
        <a:ea typeface="+mj-ea"/>
        <a:cs typeface="+mj-cs"/>
        <a:sym typeface="Calibri"/>
      </a:defRPr>
    </a:lvl7pPr>
    <a:lvl8pPr indent="1600200" latinLnBrk="0">
      <a:defRPr sz="1200">
        <a:solidFill>
          <a:srgbClr val="575857"/>
        </a:solidFill>
        <a:latin typeface="+mj-lt"/>
        <a:ea typeface="+mj-ea"/>
        <a:cs typeface="+mj-cs"/>
        <a:sym typeface="Calibri"/>
      </a:defRPr>
    </a:lvl8pPr>
    <a:lvl9pPr indent="1828800" latinLnBrk="0">
      <a:defRPr sz="1200">
        <a:solidFill>
          <a:srgbClr val="575857"/>
        </a:solidFill>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spTree>
      <p:nvGrpSpPr>
        <p:cNvPr id="1" name=""/>
        <p:cNvGrpSpPr/>
        <p:nvPr/>
      </p:nvGrpSpPr>
      <p:grpSpPr>
        <a:xfrm>
          <a:off x="0" y="0"/>
          <a:ext cx="0" cy="0"/>
          <a:chOff x="0" y="0"/>
          <a:chExt cx="0" cy="0"/>
        </a:xfrm>
      </p:grpSpPr>
      <p:sp>
        <p:nvSpPr>
          <p:cNvPr id="11" name="Titeltekst"/>
          <p:cNvSpPr txBox="1"/>
          <p:nvPr>
            <p:ph type="title"/>
          </p:nvPr>
        </p:nvSpPr>
        <p:spPr>
          <a:xfrm>
            <a:off x="1524000" y="1122362"/>
            <a:ext cx="9144000" cy="2387601"/>
          </a:xfrm>
          <a:prstGeom prst="rect">
            <a:avLst/>
          </a:prstGeom>
        </p:spPr>
        <p:txBody>
          <a:bodyPr anchor="b"/>
          <a:lstStyle>
            <a:lvl1pPr algn="ctr">
              <a:defRPr sz="6000"/>
            </a:lvl1pPr>
          </a:lstStyle>
          <a:p>
            <a:pPr/>
            <a:r>
              <a:t>Titeltekst</a:t>
            </a:r>
          </a:p>
        </p:txBody>
      </p:sp>
      <p:sp>
        <p:nvSpPr>
          <p:cNvPr id="12" name="Hoofdtekst - niveau één…"/>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91"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92" name="Tijdelijke aanduiding voor afbeelding 2"/>
          <p:cNvSpPr/>
          <p:nvPr>
            <p:ph type="pic" sz="half" idx="21"/>
          </p:nvPr>
        </p:nvSpPr>
        <p:spPr>
          <a:xfrm>
            <a:off x="5183187" y="987425"/>
            <a:ext cx="6172201" cy="4873625"/>
          </a:xfrm>
          <a:prstGeom prst="rect">
            <a:avLst/>
          </a:prstGeom>
        </p:spPr>
        <p:txBody>
          <a:bodyPr lIns="91439" rIns="91439">
            <a:noAutofit/>
          </a:bodyPr>
          <a:lstStyle/>
          <a:p>
            <a:pPr/>
          </a:p>
        </p:txBody>
      </p:sp>
      <p:sp>
        <p:nvSpPr>
          <p:cNvPr id="93" name="Hoofdtekst - niveau één…"/>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dia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Titeltekst"/>
          <p:cNvSpPr txBox="1"/>
          <p:nvPr>
            <p:ph type="title"/>
          </p:nvPr>
        </p:nvSpPr>
        <p:spPr>
          <a:xfrm>
            <a:off x="1524000" y="1122362"/>
            <a:ext cx="9144000" cy="2387601"/>
          </a:xfrm>
          <a:prstGeom prst="rect">
            <a:avLst/>
          </a:prstGeom>
        </p:spPr>
        <p:txBody>
          <a:bodyPr anchor="b"/>
          <a:lstStyle>
            <a:lvl1pPr algn="ctr">
              <a:defRPr sz="6000">
                <a:solidFill>
                  <a:srgbClr val="FE2634"/>
                </a:solidFill>
              </a:defRPr>
            </a:lvl1pPr>
          </a:lstStyle>
          <a:p>
            <a:pPr/>
            <a:r>
              <a:t>Titeltekst</a:t>
            </a:r>
          </a:p>
        </p:txBody>
      </p:sp>
      <p:sp>
        <p:nvSpPr>
          <p:cNvPr id="21" name="Hoofdtekst - niveau één…"/>
          <p:cNvSpPr txBox="1"/>
          <p:nvPr>
            <p:ph type="body" sz="quarter" idx="1"/>
          </p:nvPr>
        </p:nvSpPr>
        <p:spPr>
          <a:xfrm>
            <a:off x="1524000" y="3602037"/>
            <a:ext cx="9144000" cy="1655763"/>
          </a:xfrm>
          <a:prstGeom prst="rect">
            <a:avLst/>
          </a:prstGeom>
        </p:spPr>
        <p:txBody>
          <a:bodyPr/>
          <a:lstStyle>
            <a:lvl1pPr marL="0" indent="0" algn="ctr">
              <a:buSzTx/>
              <a:buFontTx/>
              <a:buNone/>
              <a:defRPr sz="2400">
                <a:solidFill>
                  <a:srgbClr val="FE2634"/>
                </a:solidFill>
              </a:defRPr>
            </a:lvl1pPr>
            <a:lvl2pPr marL="0" indent="457200" algn="ctr">
              <a:buSzTx/>
              <a:buFontTx/>
              <a:buNone/>
              <a:defRPr sz="2400">
                <a:solidFill>
                  <a:srgbClr val="FE2634"/>
                </a:solidFill>
              </a:defRPr>
            </a:lvl2pPr>
            <a:lvl3pPr marL="0" indent="914400" algn="ctr">
              <a:buSzTx/>
              <a:buFontTx/>
              <a:buNone/>
              <a:defRPr sz="2400">
                <a:solidFill>
                  <a:srgbClr val="FE2634"/>
                </a:solidFill>
              </a:defRPr>
            </a:lvl3pPr>
            <a:lvl4pPr marL="0" indent="1371600" algn="ctr">
              <a:buSzTx/>
              <a:buFontTx/>
              <a:buNone/>
              <a:defRPr sz="2400">
                <a:solidFill>
                  <a:srgbClr val="FE2634"/>
                </a:solidFill>
              </a:defRPr>
            </a:lvl4pPr>
            <a:lvl5pPr marL="0" indent="1828800" algn="ctr">
              <a:buSzTx/>
              <a:buFontTx/>
              <a:buNone/>
              <a:defRPr sz="2400">
                <a:solidFill>
                  <a:srgbClr val="FE2634"/>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p:nvPr>
            <p:ph type="sldNum" sz="quarter" idx="2"/>
          </p:nvPr>
        </p:nvSpPr>
        <p:spPr>
          <a:prstGeom prst="rect">
            <a:avLst/>
          </a:prstGeom>
        </p:spPr>
        <p:txBody>
          <a:bodyPr/>
          <a:lstStyle>
            <a:lvl1pPr>
              <a:defRPr>
                <a:solidFill>
                  <a:srgbClr val="FE8B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9" name="Titeltekst"/>
          <p:cNvSpPr txBox="1"/>
          <p:nvPr>
            <p:ph type="title"/>
          </p:nvPr>
        </p:nvSpPr>
        <p:spPr>
          <a:prstGeom prst="rect">
            <a:avLst/>
          </a:prstGeom>
        </p:spPr>
        <p:txBody>
          <a:bodyPr/>
          <a:lstStyle/>
          <a:p>
            <a:pPr/>
            <a:r>
              <a:t>Titeltekst</a:t>
            </a:r>
          </a:p>
        </p:txBody>
      </p:sp>
      <p:sp>
        <p:nvSpPr>
          <p:cNvPr id="30"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38" name="Titeltekst"/>
          <p:cNvSpPr txBox="1"/>
          <p:nvPr>
            <p:ph type="title"/>
          </p:nvPr>
        </p:nvSpPr>
        <p:spPr>
          <a:xfrm>
            <a:off x="831850" y="1709738"/>
            <a:ext cx="10515600" cy="2852737"/>
          </a:xfrm>
          <a:prstGeom prst="rect">
            <a:avLst/>
          </a:prstGeom>
        </p:spPr>
        <p:txBody>
          <a:bodyPr anchor="b"/>
          <a:lstStyle>
            <a:lvl1pPr>
              <a:defRPr sz="6000"/>
            </a:lvl1pPr>
          </a:lstStyle>
          <a:p>
            <a:pPr/>
            <a:r>
              <a:t>Titeltekst</a:t>
            </a:r>
          </a:p>
        </p:txBody>
      </p:sp>
      <p:sp>
        <p:nvSpPr>
          <p:cNvPr id="39" name="Hoofdtekst - niveau één…"/>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989898"/>
                </a:solidFill>
              </a:defRPr>
            </a:lvl1pPr>
            <a:lvl2pPr marL="0" indent="457200">
              <a:buSzTx/>
              <a:buFontTx/>
              <a:buNone/>
              <a:defRPr sz="2400">
                <a:solidFill>
                  <a:srgbClr val="989898"/>
                </a:solidFill>
              </a:defRPr>
            </a:lvl2pPr>
            <a:lvl3pPr marL="0" indent="914400">
              <a:buSzTx/>
              <a:buFontTx/>
              <a:buNone/>
              <a:defRPr sz="2400">
                <a:solidFill>
                  <a:srgbClr val="989898"/>
                </a:solidFill>
              </a:defRPr>
            </a:lvl3pPr>
            <a:lvl4pPr marL="0" indent="1371600">
              <a:buSzTx/>
              <a:buFontTx/>
              <a:buNone/>
              <a:defRPr sz="2400">
                <a:solidFill>
                  <a:srgbClr val="989898"/>
                </a:solidFill>
              </a:defRPr>
            </a:lvl4pPr>
            <a:lvl5pPr marL="0" indent="1828800">
              <a:buSzTx/>
              <a:buFontTx/>
              <a:buNone/>
              <a:defRPr sz="2400">
                <a:solidFill>
                  <a:srgbClr val="989898"/>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47" name="Titeltekst"/>
          <p:cNvSpPr txBox="1"/>
          <p:nvPr>
            <p:ph type="title"/>
          </p:nvPr>
        </p:nvSpPr>
        <p:spPr>
          <a:prstGeom prst="rect">
            <a:avLst/>
          </a:prstGeom>
        </p:spPr>
        <p:txBody>
          <a:bodyPr/>
          <a:lstStyle/>
          <a:p>
            <a:pPr/>
            <a:r>
              <a:t>Titeltekst</a:t>
            </a:r>
          </a:p>
        </p:txBody>
      </p:sp>
      <p:sp>
        <p:nvSpPr>
          <p:cNvPr id="48" name="Hoofdtekst - niveau één…"/>
          <p:cNvSpPr txBox="1"/>
          <p:nvPr>
            <p:ph type="body" sz="half" idx="1"/>
          </p:nvPr>
        </p:nvSpPr>
        <p:spPr>
          <a:xfrm>
            <a:off x="838200" y="1825625"/>
            <a:ext cx="5181600" cy="4351338"/>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56" name="Titeltekst"/>
          <p:cNvSpPr txBox="1"/>
          <p:nvPr>
            <p:ph type="title"/>
          </p:nvPr>
        </p:nvSpPr>
        <p:spPr>
          <a:xfrm>
            <a:off x="839787" y="365125"/>
            <a:ext cx="10515601" cy="1325563"/>
          </a:xfrm>
          <a:prstGeom prst="rect">
            <a:avLst/>
          </a:prstGeom>
        </p:spPr>
        <p:txBody>
          <a:bodyPr/>
          <a:lstStyle/>
          <a:p>
            <a:pPr/>
            <a:r>
              <a:t>Titeltekst</a:t>
            </a:r>
          </a:p>
        </p:txBody>
      </p:sp>
      <p:sp>
        <p:nvSpPr>
          <p:cNvPr id="57" name="Hoofdtekst - niveau één…"/>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8" name="Tijdelijke aanduiding voor tekst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66" name="Titeltekst"/>
          <p:cNvSpPr txBox="1"/>
          <p:nvPr>
            <p:ph type="title"/>
          </p:nvPr>
        </p:nvSpPr>
        <p:spPr>
          <a:prstGeom prst="rect">
            <a:avLst/>
          </a:prstGeom>
        </p:spPr>
        <p:txBody>
          <a:bodyPr/>
          <a:lstStyle/>
          <a:p>
            <a:pPr/>
            <a:r>
              <a:t>Titeltekst</a:t>
            </a:r>
          </a:p>
        </p:txBody>
      </p:sp>
      <p:sp>
        <p:nvSpPr>
          <p:cNvPr id="6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7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81"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82" name="Hoofdtekst - niveau één…"/>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3" name="Tijdelijke aanduiding voor tekst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8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elteks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3" name="Hoofdtekst - niveau één…"/>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98989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575857"/>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575857"/>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itel 4"/>
          <p:cNvSpPr txBox="1"/>
          <p:nvPr>
            <p:ph type="title"/>
          </p:nvPr>
        </p:nvSpPr>
        <p:spPr>
          <a:xfrm>
            <a:off x="1081527" y="865670"/>
            <a:ext cx="10515601" cy="1325564"/>
          </a:xfrm>
          <a:prstGeom prst="rect">
            <a:avLst/>
          </a:prstGeom>
        </p:spPr>
        <p:txBody>
          <a:bodyPr/>
          <a:lstStyle/>
          <a:p>
            <a:pPr/>
            <a:r>
              <a:t>Dit is (type 1) diabetes: KEEP YOUR LANE</a:t>
            </a:r>
          </a:p>
        </p:txBody>
      </p:sp>
      <p:pic>
        <p:nvPicPr>
          <p:cNvPr id="105" name="Schermafbeelding 2020-12-10 om 16.01.00.jpg" descr="Schermafbeelding 2020-12-10 om 16.01.00.jpg"/>
          <p:cNvPicPr>
            <a:picLocks noChangeAspect="1"/>
          </p:cNvPicPr>
          <p:nvPr/>
        </p:nvPicPr>
        <p:blipFill>
          <a:blip r:embed="rId2">
            <a:extLst/>
          </a:blip>
          <a:srcRect l="0" t="0" r="0" b="0"/>
          <a:stretch>
            <a:fillRect/>
          </a:stretch>
        </p:blipFill>
        <p:spPr>
          <a:xfrm>
            <a:off x="-473197" y="2064904"/>
            <a:ext cx="8992011" cy="3338498"/>
          </a:xfrm>
          <a:prstGeom prst="rect">
            <a:avLst/>
          </a:prstGeom>
          <a:ln w="12700">
            <a:miter lim="400000"/>
          </a:ln>
        </p:spPr>
      </p:pic>
      <p:sp>
        <p:nvSpPr>
          <p:cNvPr id="106" name="Titel 4"/>
          <p:cNvSpPr txBox="1"/>
          <p:nvPr/>
        </p:nvSpPr>
        <p:spPr>
          <a:xfrm>
            <a:off x="544852" y="5585602"/>
            <a:ext cx="11419073"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4400">
                <a:latin typeface="Calibri Light"/>
                <a:ea typeface="Calibri Light"/>
                <a:cs typeface="Calibri Light"/>
                <a:sym typeface="Calibri Light"/>
              </a:defRPr>
            </a:lvl1pPr>
          </a:lstStyle>
          <a:p>
            <a:pPr/>
            <a:r>
              <a:t>Tenminste 42 factoren die de route beïnvloeden</a:t>
            </a:r>
          </a:p>
        </p:txBody>
      </p:sp>
      <p:pic>
        <p:nvPicPr>
          <p:cNvPr id="107" name="Schermafbeelding 2021-10-15 om 13.27.07.jpg" descr="Schermafbeelding 2021-10-15 om 13.27.07.jpg"/>
          <p:cNvPicPr>
            <a:picLocks noChangeAspect="1"/>
          </p:cNvPicPr>
          <p:nvPr/>
        </p:nvPicPr>
        <p:blipFill>
          <a:blip r:embed="rId3">
            <a:extLst/>
          </a:blip>
          <a:stretch>
            <a:fillRect/>
          </a:stretch>
        </p:blipFill>
        <p:spPr>
          <a:xfrm>
            <a:off x="8520325" y="1764218"/>
            <a:ext cx="3232172" cy="41397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itel 4"/>
          <p:cNvSpPr txBox="1"/>
          <p:nvPr>
            <p:ph type="title"/>
          </p:nvPr>
        </p:nvSpPr>
        <p:spPr>
          <a:xfrm>
            <a:off x="2636426" y="68286"/>
            <a:ext cx="8962131" cy="1325564"/>
          </a:xfrm>
          <a:prstGeom prst="rect">
            <a:avLst/>
          </a:prstGeom>
        </p:spPr>
        <p:txBody>
          <a:bodyPr/>
          <a:lstStyle/>
          <a:p>
            <a:pPr/>
            <a:r>
              <a:t>Tweederde van mensen met T1D haalt NIET de behandeldoelen (A1c)</a:t>
            </a:r>
          </a:p>
        </p:txBody>
      </p:sp>
      <p:pic>
        <p:nvPicPr>
          <p:cNvPr id="110" name="Schermafbeelding 2021-10-15 om 17.42.28.jpg" descr="Schermafbeelding 2021-10-15 om 17.42.28.jpg"/>
          <p:cNvPicPr>
            <a:picLocks noChangeAspect="1"/>
          </p:cNvPicPr>
          <p:nvPr/>
        </p:nvPicPr>
        <p:blipFill>
          <a:blip r:embed="rId2">
            <a:extLst/>
          </a:blip>
          <a:stretch>
            <a:fillRect/>
          </a:stretch>
        </p:blipFill>
        <p:spPr>
          <a:xfrm>
            <a:off x="2834704" y="1604293"/>
            <a:ext cx="5740498" cy="480407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el 4"/>
          <p:cNvSpPr txBox="1"/>
          <p:nvPr>
            <p:ph type="title"/>
          </p:nvPr>
        </p:nvSpPr>
        <p:spPr>
          <a:xfrm>
            <a:off x="846890" y="275606"/>
            <a:ext cx="10498220" cy="4408591"/>
          </a:xfrm>
          <a:prstGeom prst="rect">
            <a:avLst/>
          </a:prstGeom>
        </p:spPr>
        <p:txBody>
          <a:bodyPr/>
          <a:lstStyle/>
          <a:p>
            <a:pPr defTabSz="457200">
              <a:lnSpc>
                <a:spcPct val="110000"/>
              </a:lnSpc>
              <a:defRPr sz="1900">
                <a:solidFill>
                  <a:srgbClr val="000000"/>
                </a:solidFill>
                <a:latin typeface="Trebuchet MS"/>
                <a:ea typeface="Trebuchet MS"/>
                <a:cs typeface="Trebuchet MS"/>
                <a:sym typeface="Trebuchet MS"/>
              </a:defRPr>
            </a:pPr>
            <a:r>
              <a:rPr b="1"/>
              <a:t>NDF: </a:t>
            </a:r>
            <a:r>
              <a:rPr b="1" i="1"/>
              <a:t>Hoe langer een patiënt diabetes mellitus heeft en hoe langer de glucosewaarden zich buiten de streefwaarden bevinden, des te slechter de prognose.  Maar daar tegenover staat: hoe hoger het percentage tijd binnen de streefwaarden hoe groter de kans dat de morbiditeit en mortaliteit gelijk zou kunnen worden aan mensen zonder diabetes mellitus.</a:t>
            </a:r>
            <a:endParaRPr b="1" i="1"/>
          </a:p>
          <a:p>
            <a:pPr defTabSz="457200">
              <a:lnSpc>
                <a:spcPct val="110000"/>
              </a:lnSpc>
              <a:defRPr sz="1900">
                <a:solidFill>
                  <a:srgbClr val="000000"/>
                </a:solidFill>
                <a:latin typeface="Trebuchet MS"/>
                <a:ea typeface="Trebuchet MS"/>
                <a:cs typeface="Trebuchet MS"/>
                <a:sym typeface="Trebuchet MS"/>
              </a:defRPr>
            </a:pPr>
            <a:endParaRPr b="1" i="1"/>
          </a:p>
          <a:p>
            <a:pPr defTabSz="457200">
              <a:lnSpc>
                <a:spcPct val="110000"/>
              </a:lnSpc>
              <a:defRPr sz="1900">
                <a:solidFill>
                  <a:srgbClr val="000000"/>
                </a:solidFill>
                <a:latin typeface="Trebuchet MS"/>
                <a:ea typeface="Trebuchet MS"/>
                <a:cs typeface="Trebuchet MS"/>
                <a:sym typeface="Trebuchet MS"/>
              </a:defRPr>
            </a:pPr>
            <a:endParaRPr b="1" i="1"/>
          </a:p>
          <a:p>
            <a:pPr defTabSz="457200">
              <a:lnSpc>
                <a:spcPct val="110000"/>
              </a:lnSpc>
              <a:defRPr sz="1900">
                <a:solidFill>
                  <a:srgbClr val="000000"/>
                </a:solidFill>
                <a:latin typeface="Trebuchet MS"/>
                <a:ea typeface="Trebuchet MS"/>
                <a:cs typeface="Trebuchet MS"/>
                <a:sym typeface="Trebuchet MS"/>
              </a:defRPr>
            </a:pPr>
            <a:r>
              <a:rPr b="1" i="1"/>
              <a:t>WAAROM MOET JE DAN EERST ‘GLUCOSESCHADE’ OPLOPEN VOORDAT JE NAAR EEN BETER SYSTEEM MAG?</a:t>
            </a:r>
          </a:p>
        </p:txBody>
      </p:sp>
      <p:pic>
        <p:nvPicPr>
          <p:cNvPr id="113" name="Schermafbeelding 2021-09-07 om 08.47.42.jpg" descr="Schermafbeelding 2021-09-07 om 08.47.42.jpg"/>
          <p:cNvPicPr>
            <a:picLocks noChangeAspect="1"/>
          </p:cNvPicPr>
          <p:nvPr/>
        </p:nvPicPr>
        <p:blipFill>
          <a:blip r:embed="rId2">
            <a:extLst/>
          </a:blip>
          <a:stretch>
            <a:fillRect/>
          </a:stretch>
        </p:blipFill>
        <p:spPr>
          <a:xfrm>
            <a:off x="6208416" y="3538415"/>
            <a:ext cx="5465930" cy="3241284"/>
          </a:xfrm>
          <a:prstGeom prst="rect">
            <a:avLst/>
          </a:prstGeom>
          <a:ln w="12700">
            <a:miter lim="400000"/>
          </a:ln>
        </p:spPr>
      </p:pic>
      <p:pic>
        <p:nvPicPr>
          <p:cNvPr id="114" name="Unknown.jpeg" descr="Unknown.jpeg"/>
          <p:cNvPicPr>
            <a:picLocks noChangeAspect="1"/>
          </p:cNvPicPr>
          <p:nvPr/>
        </p:nvPicPr>
        <p:blipFill>
          <a:blip r:embed="rId3">
            <a:extLst/>
          </a:blip>
          <a:stretch>
            <a:fillRect/>
          </a:stretch>
        </p:blipFill>
        <p:spPr>
          <a:xfrm>
            <a:off x="526564" y="4188339"/>
            <a:ext cx="3810001" cy="21336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el 4"/>
          <p:cNvSpPr txBox="1"/>
          <p:nvPr>
            <p:ph type="title"/>
          </p:nvPr>
        </p:nvSpPr>
        <p:spPr>
          <a:xfrm>
            <a:off x="433797" y="1599263"/>
            <a:ext cx="10598799" cy="4798193"/>
          </a:xfrm>
          <a:prstGeom prst="rect">
            <a:avLst/>
          </a:prstGeom>
        </p:spPr>
        <p:txBody>
          <a:bodyPr/>
          <a:lstStyle/>
          <a:p>
            <a:pPr defTabSz="621791">
              <a:defRPr b="1" baseline="6684" spc="-59" sz="2992">
                <a:latin typeface="+mj-lt"/>
                <a:ea typeface="+mj-ea"/>
                <a:cs typeface="+mj-cs"/>
                <a:sym typeface="Calibri"/>
              </a:defRPr>
            </a:pPr>
            <a:r>
              <a:t>‘INSTELLEN’ is niet mogelijk (voor een normaal leven)</a:t>
            </a:r>
          </a:p>
          <a:p>
            <a:pPr defTabSz="621791">
              <a:defRPr baseline="6684" spc="-59" sz="2992"/>
            </a:pPr>
          </a:p>
          <a:p>
            <a:pPr defTabSz="621791">
              <a:defRPr b="1" baseline="6684" spc="-59" sz="2992">
                <a:latin typeface="+mj-lt"/>
                <a:ea typeface="+mj-ea"/>
                <a:cs typeface="+mj-cs"/>
                <a:sym typeface="Calibri"/>
              </a:defRPr>
            </a:pPr>
            <a:r>
              <a:t>Intensieve insuline therapie (MDI) is NIET intensief genoeg om complicaties te voorkomen</a:t>
            </a:r>
          </a:p>
          <a:p>
            <a:pPr defTabSz="621791">
              <a:defRPr baseline="6684" spc="-59" sz="2992"/>
            </a:pPr>
          </a:p>
          <a:p>
            <a:pPr defTabSz="621791">
              <a:defRPr baseline="6684" spc="-59" sz="2992"/>
            </a:pPr>
            <a:r>
              <a:rPr b="1">
                <a:latin typeface="+mj-lt"/>
                <a:ea typeface="+mj-ea"/>
                <a:cs typeface="+mj-cs"/>
                <a:sym typeface="Calibri"/>
              </a:rPr>
              <a:t>Automatisering van insulinetoediening is de enige manier om</a:t>
            </a:r>
            <a:r>
              <a:t>:</a:t>
            </a:r>
          </a:p>
          <a:p>
            <a:pPr defTabSz="621791">
              <a:defRPr baseline="6684" spc="-59" sz="2992"/>
            </a:pPr>
            <a:r>
              <a:t>1. genoeg mensen binnen de (intern.)targets te krijgen</a:t>
            </a:r>
          </a:p>
          <a:p>
            <a:pPr defTabSz="621791">
              <a:defRPr baseline="6684" spc="-59" sz="2992"/>
            </a:pPr>
            <a:r>
              <a:t>2. Acute en chronische problemen zodanig te verminderen dat geen sprake is van NDF statement: ‘….</a:t>
            </a:r>
            <a:r>
              <a:rPr i="1">
                <a:latin typeface="+mj-lt"/>
                <a:ea typeface="+mj-ea"/>
                <a:cs typeface="+mj-cs"/>
                <a:sym typeface="Calibri"/>
              </a:rPr>
              <a:t>gelijk zou kunnen worden aan mensen zonder diabetes mellitus’.</a:t>
            </a:r>
          </a:p>
        </p:txBody>
      </p:sp>
      <p:sp>
        <p:nvSpPr>
          <p:cNvPr id="117" name="… technieken om glucosewaardes te monitoren en aan te passen blijf je nodig hebben, ook als de regeling qua HbA1c goed is! Want dat zo houden is minstens zo lastig als naar een goede regeling toekomen."/>
          <p:cNvSpPr/>
          <p:nvPr/>
        </p:nvSpPr>
        <p:spPr>
          <a:xfrm>
            <a:off x="8965759" y="1374774"/>
            <a:ext cx="3325019" cy="1133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8" y="0"/>
                </a:moveTo>
                <a:cubicBezTo>
                  <a:pt x="192" y="0"/>
                  <a:pt x="0" y="562"/>
                  <a:pt x="0" y="1255"/>
                </a:cubicBezTo>
                <a:lnTo>
                  <a:pt x="0" y="20345"/>
                </a:lnTo>
                <a:cubicBezTo>
                  <a:pt x="0" y="21038"/>
                  <a:pt x="192" y="21600"/>
                  <a:pt x="428" y="21600"/>
                </a:cubicBezTo>
                <a:lnTo>
                  <a:pt x="15745" y="21600"/>
                </a:lnTo>
                <a:cubicBezTo>
                  <a:pt x="15981" y="21600"/>
                  <a:pt x="16173" y="21038"/>
                  <a:pt x="16173" y="20345"/>
                </a:cubicBezTo>
                <a:lnTo>
                  <a:pt x="16173" y="9057"/>
                </a:lnTo>
                <a:lnTo>
                  <a:pt x="21600" y="6547"/>
                </a:lnTo>
                <a:lnTo>
                  <a:pt x="16173" y="4037"/>
                </a:lnTo>
                <a:lnTo>
                  <a:pt x="16173" y="1255"/>
                </a:lnTo>
                <a:cubicBezTo>
                  <a:pt x="16173" y="562"/>
                  <a:pt x="15981" y="0"/>
                  <a:pt x="15745" y="0"/>
                </a:cubicBezTo>
                <a:lnTo>
                  <a:pt x="428" y="0"/>
                </a:lnTo>
                <a:close/>
              </a:path>
            </a:pathLst>
          </a:custGeom>
          <a:solidFill>
            <a:srgbClr val="FA5E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lnSpc>
                <a:spcPct val="110000"/>
              </a:lnSpc>
              <a:defRPr b="1" sz="1100">
                <a:solidFill>
                  <a:srgbClr val="FFFFFF"/>
                </a:solidFill>
                <a:latin typeface="Trebuchet MS"/>
                <a:ea typeface="Trebuchet MS"/>
                <a:cs typeface="Trebuchet MS"/>
                <a:sym typeface="Trebuchet MS"/>
              </a:defRPr>
            </a:lvl1pPr>
          </a:lstStyle>
          <a:p>
            <a:pPr/>
            <a:r>
              <a:t>… technieken om glucosewaardes te monitoren en aan te passen blijf je nodig hebben, ook als de regeling qua HbA1c goed is! Want dat zo houden is minstens zo lastig als naar een goede regeling toekomen.</a:t>
            </a:r>
          </a:p>
        </p:txBody>
      </p:sp>
      <p:sp>
        <p:nvSpPr>
          <p:cNvPr id="118" name="EEN NIEUWE VISIE OP DIABETES"/>
          <p:cNvSpPr txBox="1"/>
          <p:nvPr/>
        </p:nvSpPr>
        <p:spPr>
          <a:xfrm>
            <a:off x="2487429" y="372916"/>
            <a:ext cx="7217142" cy="1319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b="1" baseline="4545" spc="-88" sz="4400"/>
            </a:lvl1pPr>
          </a:lstStyle>
          <a:p>
            <a:pPr/>
            <a:r>
              <a:t>EEN NIEUWE VISIE OP DIABETES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1" name="Groepeer"/>
          <p:cNvGrpSpPr/>
          <p:nvPr/>
        </p:nvGrpSpPr>
        <p:grpSpPr>
          <a:xfrm>
            <a:off x="2738256" y="1261019"/>
            <a:ext cx="5606166" cy="3304688"/>
            <a:chOff x="0" y="0"/>
            <a:chExt cx="5606165" cy="3304686"/>
          </a:xfrm>
        </p:grpSpPr>
        <p:grpSp>
          <p:nvGrpSpPr>
            <p:cNvPr id="122" name="Groepeer"/>
            <p:cNvGrpSpPr/>
            <p:nvPr/>
          </p:nvGrpSpPr>
          <p:grpSpPr>
            <a:xfrm>
              <a:off x="0" y="0"/>
              <a:ext cx="5606166" cy="3304687"/>
              <a:chOff x="0" y="0"/>
              <a:chExt cx="5606165" cy="3304686"/>
            </a:xfrm>
          </p:grpSpPr>
          <p:sp>
            <p:nvSpPr>
              <p:cNvPr id="120" name="figuur 5"/>
              <p:cNvSpPr/>
              <p:nvPr/>
            </p:nvSpPr>
            <p:spPr>
              <a:xfrm>
                <a:off x="112795" y="143701"/>
                <a:ext cx="720002" cy="252290"/>
              </a:xfrm>
              <a:prstGeom prst="rect">
                <a:avLst/>
              </a:prstGeom>
              <a:solidFill>
                <a:srgbClr val="FA5E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69900">
                  <a:defRPr sz="1100">
                    <a:solidFill>
                      <a:srgbClr val="FFFFFF"/>
                    </a:solidFill>
                    <a:latin typeface="Helvetica Neue Medium"/>
                    <a:ea typeface="Helvetica Neue Medium"/>
                    <a:cs typeface="Helvetica Neue Medium"/>
                    <a:sym typeface="Helvetica Neue Medium"/>
                  </a:defRPr>
                </a:lvl1pPr>
              </a:lstStyle>
              <a:p>
                <a:pPr/>
                <a:r>
                  <a:t>figuur 5</a:t>
                </a:r>
              </a:p>
            </p:txBody>
          </p:sp>
          <p:pic>
            <p:nvPicPr>
              <p:cNvPr id="121" name="Groepeer" descr="Groepeer"/>
              <p:cNvPicPr>
                <a:picLocks noChangeAspect="1"/>
              </p:cNvPicPr>
              <p:nvPr/>
            </p:nvPicPr>
            <p:blipFill>
              <a:blip r:embed="rId2">
                <a:extLst/>
              </a:blip>
              <a:stretch>
                <a:fillRect/>
              </a:stretch>
            </p:blipFill>
            <p:spPr>
              <a:xfrm>
                <a:off x="0" y="0"/>
                <a:ext cx="5606166" cy="3304687"/>
              </a:xfrm>
              <a:prstGeom prst="rect">
                <a:avLst/>
              </a:prstGeom>
              <a:ln w="12700" cap="flat">
                <a:noFill/>
                <a:miter lim="400000"/>
              </a:ln>
              <a:effectLst/>
            </p:spPr>
          </p:pic>
        </p:grpSp>
        <p:sp>
          <p:nvSpPr>
            <p:cNvPr id="123" name="Ovaal"/>
            <p:cNvSpPr/>
            <p:nvPr/>
          </p:nvSpPr>
          <p:spPr>
            <a:xfrm>
              <a:off x="238341" y="1288770"/>
              <a:ext cx="307908" cy="406053"/>
            </a:xfrm>
            <a:prstGeom prst="ellipse">
              <a:avLst/>
            </a:prstGeom>
            <a:noFill/>
            <a:ln w="12700" cap="flat">
              <a:solidFill>
                <a:srgbClr val="00217E"/>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24" name="Ovaal"/>
            <p:cNvSpPr/>
            <p:nvPr/>
          </p:nvSpPr>
          <p:spPr>
            <a:xfrm>
              <a:off x="892357" y="1288770"/>
              <a:ext cx="307909" cy="406053"/>
            </a:xfrm>
            <a:prstGeom prst="ellipse">
              <a:avLst/>
            </a:prstGeom>
            <a:noFill/>
            <a:ln w="12700" cap="flat">
              <a:solidFill>
                <a:srgbClr val="00217E"/>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25" name="Ovaal"/>
            <p:cNvSpPr/>
            <p:nvPr/>
          </p:nvSpPr>
          <p:spPr>
            <a:xfrm>
              <a:off x="1537595" y="1288770"/>
              <a:ext cx="307908" cy="406053"/>
            </a:xfrm>
            <a:prstGeom prst="ellipse">
              <a:avLst/>
            </a:prstGeom>
            <a:noFill/>
            <a:ln w="12700" cap="flat">
              <a:solidFill>
                <a:srgbClr val="00217E"/>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26" name="Ovaal"/>
            <p:cNvSpPr/>
            <p:nvPr/>
          </p:nvSpPr>
          <p:spPr>
            <a:xfrm>
              <a:off x="397781" y="494691"/>
              <a:ext cx="307909" cy="225368"/>
            </a:xfrm>
            <a:prstGeom prst="ellipse">
              <a:avLst/>
            </a:prstGeom>
            <a:noFill/>
            <a:ln w="12700" cap="flat">
              <a:solidFill>
                <a:srgbClr val="FA5E00"/>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27" name="Ovaal"/>
            <p:cNvSpPr/>
            <p:nvPr/>
          </p:nvSpPr>
          <p:spPr>
            <a:xfrm>
              <a:off x="1378154" y="494691"/>
              <a:ext cx="307909" cy="225368"/>
            </a:xfrm>
            <a:prstGeom prst="ellipse">
              <a:avLst/>
            </a:prstGeom>
            <a:noFill/>
            <a:ln w="12700" cap="flat">
              <a:solidFill>
                <a:srgbClr val="FA5E00"/>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28" name="Ovaal"/>
            <p:cNvSpPr/>
            <p:nvPr/>
          </p:nvSpPr>
          <p:spPr>
            <a:xfrm>
              <a:off x="2208551" y="553283"/>
              <a:ext cx="307908" cy="225368"/>
            </a:xfrm>
            <a:prstGeom prst="ellipse">
              <a:avLst/>
            </a:prstGeom>
            <a:noFill/>
            <a:ln w="12700" cap="flat">
              <a:solidFill>
                <a:srgbClr val="FA5E00"/>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29" name="Ovaal"/>
            <p:cNvSpPr/>
            <p:nvPr/>
          </p:nvSpPr>
          <p:spPr>
            <a:xfrm>
              <a:off x="3174273" y="553283"/>
              <a:ext cx="307908" cy="225368"/>
            </a:xfrm>
            <a:prstGeom prst="ellipse">
              <a:avLst/>
            </a:prstGeom>
            <a:noFill/>
            <a:ln w="12700" cap="flat">
              <a:solidFill>
                <a:srgbClr val="FA5E00"/>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sp>
          <p:nvSpPr>
            <p:cNvPr id="130" name="Ovaal"/>
            <p:cNvSpPr/>
            <p:nvPr/>
          </p:nvSpPr>
          <p:spPr>
            <a:xfrm>
              <a:off x="2726633" y="1288770"/>
              <a:ext cx="307909" cy="197540"/>
            </a:xfrm>
            <a:prstGeom prst="ellipse">
              <a:avLst/>
            </a:prstGeom>
            <a:noFill/>
            <a:ln w="12700" cap="flat">
              <a:solidFill>
                <a:srgbClr val="00217E"/>
              </a:solidFill>
              <a:prstDash val="solid"/>
              <a:miter lim="400000"/>
            </a:ln>
            <a:effectLst/>
          </p:spPr>
          <p:txBody>
            <a:bodyPr wrap="square" lIns="50800" tIns="50800" rIns="50800" bIns="50800" numCol="1" anchor="ctr">
              <a:noAutofit/>
            </a:bodyPr>
            <a:lstStyle/>
            <a:p>
              <a:pPr algn="ctr" defTabSz="584200">
                <a:defRPr sz="1200">
                  <a:solidFill>
                    <a:srgbClr val="FFFFFF"/>
                  </a:solidFill>
                  <a:latin typeface="Helvetica Neue Medium"/>
                  <a:ea typeface="Helvetica Neue Medium"/>
                  <a:cs typeface="Helvetica Neue Medium"/>
                  <a:sym typeface="Helvetica Neue Medium"/>
                </a:defRPr>
              </a:pPr>
            </a:p>
          </p:txBody>
        </p:sp>
      </p:grpSp>
      <p:sp>
        <p:nvSpPr>
          <p:cNvPr id="132" name="Niet Bij HbA1c alleen (en zeker niet &lt;7.5/58 mmol/l)"/>
          <p:cNvSpPr txBox="1"/>
          <p:nvPr/>
        </p:nvSpPr>
        <p:spPr>
          <a:xfrm>
            <a:off x="2455534" y="372916"/>
            <a:ext cx="9520068" cy="110051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b="1" baseline="5555" spc="-72" sz="3600"/>
            </a:lvl1pPr>
          </a:lstStyle>
          <a:p>
            <a:pPr/>
            <a:r>
              <a:t>Niet Bij HbA1c alleen (en zeker niet &lt;7.5/58 mmol/l)</a:t>
            </a:r>
          </a:p>
        </p:txBody>
      </p:sp>
      <p:sp>
        <p:nvSpPr>
          <p:cNvPr id="133" name="EFFECTEN VAN HOOG / LAAG /…"/>
          <p:cNvSpPr txBox="1"/>
          <p:nvPr/>
        </p:nvSpPr>
        <p:spPr>
          <a:xfrm>
            <a:off x="5864728" y="5321510"/>
            <a:ext cx="3006401"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EFFECTEN VAN HOOG / LAAG / </a:t>
            </a:r>
          </a:p>
          <a:p>
            <a:pPr/>
            <a:r>
              <a:t>SCHOMMELINGEN</a:t>
            </a:r>
          </a:p>
        </p:txBody>
      </p:sp>
      <p:pic>
        <p:nvPicPr>
          <p:cNvPr id="134" name="Unknown.jpeg" descr="Unknown.jpeg"/>
          <p:cNvPicPr>
            <a:picLocks noChangeAspect="1"/>
          </p:cNvPicPr>
          <p:nvPr/>
        </p:nvPicPr>
        <p:blipFill>
          <a:blip r:embed="rId3">
            <a:extLst/>
          </a:blip>
          <a:stretch>
            <a:fillRect/>
          </a:stretch>
        </p:blipFill>
        <p:spPr>
          <a:xfrm>
            <a:off x="2889512" y="4873499"/>
            <a:ext cx="1737634" cy="173763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Schermafbeelding 2020-12-11 om 08.17.20.jpg" descr="Schermafbeelding 2020-12-11 om 08.17.20.jpg"/>
          <p:cNvPicPr>
            <a:picLocks noChangeAspect="1"/>
          </p:cNvPicPr>
          <p:nvPr/>
        </p:nvPicPr>
        <p:blipFill>
          <a:blip r:embed="rId2">
            <a:extLst/>
          </a:blip>
          <a:stretch>
            <a:fillRect/>
          </a:stretch>
        </p:blipFill>
        <p:spPr>
          <a:xfrm>
            <a:off x="-31997" y="1969304"/>
            <a:ext cx="6291563" cy="3086344"/>
          </a:xfrm>
          <a:prstGeom prst="rect">
            <a:avLst/>
          </a:prstGeom>
          <a:ln w="12700">
            <a:miter lim="400000"/>
          </a:ln>
        </p:spPr>
      </p:pic>
      <p:grpSp>
        <p:nvGrpSpPr>
          <p:cNvPr id="141" name="Groepeer"/>
          <p:cNvGrpSpPr/>
          <p:nvPr/>
        </p:nvGrpSpPr>
        <p:grpSpPr>
          <a:xfrm>
            <a:off x="5657238" y="3785958"/>
            <a:ext cx="6395421" cy="2793712"/>
            <a:chOff x="0" y="0"/>
            <a:chExt cx="6395419" cy="2793710"/>
          </a:xfrm>
        </p:grpSpPr>
        <p:pic>
          <p:nvPicPr>
            <p:cNvPr id="137" name="Schermafbeelding 2019-09-17 om 19.09.26.jpg" descr="Schermafbeelding 2019-09-17 om 19.09.26.jpg"/>
            <p:cNvPicPr>
              <a:picLocks noChangeAspect="1"/>
            </p:cNvPicPr>
            <p:nvPr/>
          </p:nvPicPr>
          <p:blipFill>
            <a:blip r:embed="rId3">
              <a:extLst/>
            </a:blip>
            <a:stretch>
              <a:fillRect/>
            </a:stretch>
          </p:blipFill>
          <p:spPr>
            <a:xfrm>
              <a:off x="0" y="57112"/>
              <a:ext cx="6395420" cy="2736599"/>
            </a:xfrm>
            <a:prstGeom prst="rect">
              <a:avLst/>
            </a:prstGeom>
            <a:ln w="12700" cap="flat">
              <a:noFill/>
              <a:miter lim="400000"/>
            </a:ln>
            <a:effectLst/>
          </p:spPr>
        </p:pic>
        <p:sp>
          <p:nvSpPr>
            <p:cNvPr id="138" name="Lijn"/>
            <p:cNvSpPr/>
            <p:nvPr/>
          </p:nvSpPr>
          <p:spPr>
            <a:xfrm>
              <a:off x="1203826" y="0"/>
              <a:ext cx="139194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sp>
          <p:nvSpPr>
            <p:cNvPr id="139" name="Lijn"/>
            <p:cNvSpPr/>
            <p:nvPr/>
          </p:nvSpPr>
          <p:spPr>
            <a:xfrm>
              <a:off x="3031084" y="0"/>
              <a:ext cx="1318176"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sp>
          <p:nvSpPr>
            <p:cNvPr id="140" name="Lijn"/>
            <p:cNvSpPr/>
            <p:nvPr/>
          </p:nvSpPr>
          <p:spPr>
            <a:xfrm>
              <a:off x="4784576" y="0"/>
              <a:ext cx="1391943" cy="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grpSp>
      <p:grpSp>
        <p:nvGrpSpPr>
          <p:cNvPr id="158" name="Groepeer"/>
          <p:cNvGrpSpPr/>
          <p:nvPr/>
        </p:nvGrpSpPr>
        <p:grpSpPr>
          <a:xfrm>
            <a:off x="6221561" y="494071"/>
            <a:ext cx="5503628" cy="2614088"/>
            <a:chOff x="0" y="0"/>
            <a:chExt cx="5503626" cy="2614086"/>
          </a:xfrm>
        </p:grpSpPr>
        <p:grpSp>
          <p:nvGrpSpPr>
            <p:cNvPr id="151" name="Groepeer"/>
            <p:cNvGrpSpPr/>
            <p:nvPr/>
          </p:nvGrpSpPr>
          <p:grpSpPr>
            <a:xfrm>
              <a:off x="0" y="0"/>
              <a:ext cx="5295634" cy="2614087"/>
              <a:chOff x="0" y="0"/>
              <a:chExt cx="5295633" cy="2614086"/>
            </a:xfrm>
          </p:grpSpPr>
          <p:pic>
            <p:nvPicPr>
              <p:cNvPr id="142" name="Schermafbeelding 2021-01-03 om 15.53.37.jpg" descr="Schermafbeelding 2021-01-03 om 15.53.37.jpg"/>
              <p:cNvPicPr>
                <a:picLocks noChangeAspect="1"/>
              </p:cNvPicPr>
              <p:nvPr/>
            </p:nvPicPr>
            <p:blipFill>
              <a:blip r:embed="rId4">
                <a:extLst/>
              </a:blip>
              <a:srcRect l="0" t="0" r="0" b="0"/>
              <a:stretch>
                <a:fillRect/>
              </a:stretch>
            </p:blipFill>
            <p:spPr>
              <a:xfrm>
                <a:off x="0" y="0"/>
                <a:ext cx="5295634" cy="2614087"/>
              </a:xfrm>
              <a:prstGeom prst="rect">
                <a:avLst/>
              </a:prstGeom>
              <a:ln w="12700" cap="flat">
                <a:noFill/>
                <a:miter lim="400000"/>
              </a:ln>
              <a:effectLst/>
            </p:spPr>
          </p:pic>
          <p:sp>
            <p:nvSpPr>
              <p:cNvPr id="143" name="Lijn"/>
              <p:cNvSpPr/>
              <p:nvPr/>
            </p:nvSpPr>
            <p:spPr>
              <a:xfrm>
                <a:off x="317352" y="817787"/>
                <a:ext cx="1278146" cy="1"/>
              </a:xfrm>
              <a:prstGeom prst="line">
                <a:avLst/>
              </a:prstGeom>
              <a:noFill/>
              <a:ln w="12700" cap="flat">
                <a:solidFill>
                  <a:srgbClr val="EE2E24"/>
                </a:solidFill>
                <a:prstDash val="solid"/>
                <a:miter lim="400000"/>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sp>
            <p:nvSpPr>
              <p:cNvPr id="144" name="Lijn"/>
              <p:cNvSpPr/>
              <p:nvPr/>
            </p:nvSpPr>
            <p:spPr>
              <a:xfrm>
                <a:off x="3897432" y="1135695"/>
                <a:ext cx="1398202" cy="1"/>
              </a:xfrm>
              <a:prstGeom prst="line">
                <a:avLst/>
              </a:prstGeom>
              <a:noFill/>
              <a:ln w="12700" cap="flat">
                <a:solidFill>
                  <a:srgbClr val="EE2E24"/>
                </a:solidFill>
                <a:prstDash val="solid"/>
                <a:miter lim="400000"/>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grpSp>
            <p:nvGrpSpPr>
              <p:cNvPr id="147" name="Groepeer"/>
              <p:cNvGrpSpPr/>
              <p:nvPr/>
            </p:nvGrpSpPr>
            <p:grpSpPr>
              <a:xfrm>
                <a:off x="2008744" y="379412"/>
                <a:ext cx="1539826" cy="749934"/>
                <a:chOff x="0" y="0"/>
                <a:chExt cx="1539825" cy="749933"/>
              </a:xfrm>
            </p:grpSpPr>
            <p:sp>
              <p:nvSpPr>
                <p:cNvPr id="145" name="Lijn"/>
                <p:cNvSpPr/>
                <p:nvPr/>
              </p:nvSpPr>
              <p:spPr>
                <a:xfrm>
                  <a:off x="0" y="749933"/>
                  <a:ext cx="1367046" cy="1"/>
                </a:xfrm>
                <a:prstGeom prst="line">
                  <a:avLst/>
                </a:prstGeom>
                <a:noFill/>
                <a:ln w="12700" cap="flat">
                  <a:solidFill>
                    <a:srgbClr val="EE2E24"/>
                  </a:solidFill>
                  <a:prstDash val="solid"/>
                  <a:miter lim="400000"/>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sp>
              <p:nvSpPr>
                <p:cNvPr id="146" name="target = 56 min/day"/>
                <p:cNvSpPr txBox="1"/>
                <p:nvPr/>
              </p:nvSpPr>
              <p:spPr>
                <a:xfrm>
                  <a:off x="663614" y="0"/>
                  <a:ext cx="876212" cy="209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600">
                      <a:solidFill>
                        <a:srgbClr val="EE2E24"/>
                      </a:solidFill>
                      <a:latin typeface="Helvetica Neue"/>
                      <a:ea typeface="Helvetica Neue"/>
                      <a:cs typeface="Helvetica Neue"/>
                      <a:sym typeface="Helvetica Neue"/>
                    </a:defRPr>
                  </a:lvl1pPr>
                </a:lstStyle>
                <a:p>
                  <a:pPr/>
                  <a:r>
                    <a:t>target = 56 min/day</a:t>
                  </a:r>
                </a:p>
              </p:txBody>
            </p:sp>
          </p:grpSp>
          <p:sp>
            <p:nvSpPr>
              <p:cNvPr id="148" name="target = 14 min/day"/>
              <p:cNvSpPr txBox="1"/>
              <p:nvPr/>
            </p:nvSpPr>
            <p:spPr>
              <a:xfrm>
                <a:off x="4483944" y="449262"/>
                <a:ext cx="811690" cy="191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600">
                    <a:solidFill>
                      <a:srgbClr val="EE2E24"/>
                    </a:solidFill>
                    <a:latin typeface="Helvetica Neue"/>
                    <a:ea typeface="Helvetica Neue"/>
                    <a:cs typeface="Helvetica Neue"/>
                    <a:sym typeface="Helvetica Neue"/>
                  </a:defRPr>
                </a:lvl1pPr>
              </a:lstStyle>
              <a:p>
                <a:pPr/>
                <a:r>
                  <a:t>target = 14 min/day</a:t>
                </a:r>
              </a:p>
            </p:txBody>
          </p:sp>
          <p:sp>
            <p:nvSpPr>
              <p:cNvPr id="149" name="Lijn"/>
              <p:cNvSpPr/>
              <p:nvPr/>
            </p:nvSpPr>
            <p:spPr>
              <a:xfrm>
                <a:off x="317352" y="1408337"/>
                <a:ext cx="1278146" cy="1"/>
              </a:xfrm>
              <a:prstGeom prst="line">
                <a:avLst/>
              </a:prstGeom>
              <a:noFill/>
              <a:ln w="12700" cap="flat">
                <a:solidFill>
                  <a:srgbClr val="EE2E24"/>
                </a:solidFill>
                <a:prstDash val="solid"/>
                <a:miter lim="400000"/>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sp>
            <p:nvSpPr>
              <p:cNvPr id="150" name="Lijn"/>
              <p:cNvSpPr/>
              <p:nvPr/>
            </p:nvSpPr>
            <p:spPr>
              <a:xfrm>
                <a:off x="2063602" y="2430687"/>
                <a:ext cx="1278146" cy="1"/>
              </a:xfrm>
              <a:prstGeom prst="line">
                <a:avLst/>
              </a:prstGeom>
              <a:noFill/>
              <a:ln w="12700" cap="flat">
                <a:solidFill>
                  <a:srgbClr val="EE2E24"/>
                </a:solidFill>
                <a:prstDash val="solid"/>
                <a:miter lim="400000"/>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grpSp>
        <p:sp>
          <p:nvSpPr>
            <p:cNvPr id="152" name="target = 16.8 hrs = 70%"/>
            <p:cNvSpPr txBox="1"/>
            <p:nvPr/>
          </p:nvSpPr>
          <p:spPr>
            <a:xfrm>
              <a:off x="363412" y="1254458"/>
              <a:ext cx="1057025" cy="209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600">
                  <a:solidFill>
                    <a:srgbClr val="EE2E24"/>
                  </a:solidFill>
                  <a:latin typeface="Helvetica Neue"/>
                  <a:ea typeface="Helvetica Neue"/>
                  <a:cs typeface="Helvetica Neue"/>
                  <a:sym typeface="Helvetica Neue"/>
                </a:defRPr>
              </a:lvl1pPr>
            </a:lstStyle>
            <a:p>
              <a:pPr/>
              <a:r>
                <a:t>target = 16.8 hrs = 70%</a:t>
              </a:r>
            </a:p>
          </p:txBody>
        </p:sp>
        <p:sp>
          <p:nvSpPr>
            <p:cNvPr id="153" name="target = &lt; 7.0% 53 mmol/mol"/>
            <p:cNvSpPr txBox="1"/>
            <p:nvPr/>
          </p:nvSpPr>
          <p:spPr>
            <a:xfrm>
              <a:off x="438032" y="71610"/>
              <a:ext cx="1127704" cy="229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600">
                  <a:solidFill>
                    <a:srgbClr val="EE2E24"/>
                  </a:solidFill>
                  <a:latin typeface="Helvetica Neue"/>
                  <a:ea typeface="Helvetica Neue"/>
                  <a:cs typeface="Helvetica Neue"/>
                  <a:sym typeface="Helvetica Neue"/>
                </a:defRPr>
              </a:lvl1pPr>
            </a:lstStyle>
            <a:p>
              <a:pPr/>
              <a:r>
                <a:t>target = &lt; 7.0% 53 mmol/mol</a:t>
              </a:r>
            </a:p>
          </p:txBody>
        </p:sp>
        <p:sp>
          <p:nvSpPr>
            <p:cNvPr id="154" name="Target TAR &lt; 25% = 6hr"/>
            <p:cNvSpPr txBox="1"/>
            <p:nvPr/>
          </p:nvSpPr>
          <p:spPr>
            <a:xfrm>
              <a:off x="2246884" y="1353795"/>
              <a:ext cx="949264" cy="235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600">
                  <a:solidFill>
                    <a:srgbClr val="EE2E24"/>
                  </a:solidFill>
                  <a:latin typeface="Helvetica Neue"/>
                  <a:ea typeface="Helvetica Neue"/>
                  <a:cs typeface="Helvetica Neue"/>
                  <a:sym typeface="Helvetica Neue"/>
                </a:defRPr>
              </a:lvl1pPr>
            </a:lstStyle>
            <a:p>
              <a:pPr/>
              <a:r>
                <a:t>Target TAR &lt; 25% = 6hr</a:t>
              </a:r>
            </a:p>
          </p:txBody>
        </p:sp>
        <p:grpSp>
          <p:nvGrpSpPr>
            <p:cNvPr id="157" name="Groepeer"/>
            <p:cNvGrpSpPr/>
            <p:nvPr/>
          </p:nvGrpSpPr>
          <p:grpSpPr>
            <a:xfrm>
              <a:off x="3835420" y="1569088"/>
              <a:ext cx="1668207" cy="843544"/>
              <a:chOff x="0" y="0"/>
              <a:chExt cx="1668205" cy="843543"/>
            </a:xfrm>
          </p:grpSpPr>
          <p:sp>
            <p:nvSpPr>
              <p:cNvPr id="155" name="Lijn"/>
              <p:cNvSpPr/>
              <p:nvPr/>
            </p:nvSpPr>
            <p:spPr>
              <a:xfrm>
                <a:off x="0" y="843543"/>
                <a:ext cx="1481021" cy="1"/>
              </a:xfrm>
              <a:prstGeom prst="line">
                <a:avLst/>
              </a:prstGeom>
              <a:noFill/>
              <a:ln w="12700" cap="flat">
                <a:solidFill>
                  <a:srgbClr val="EE2E24"/>
                </a:solidFill>
                <a:prstDash val="solid"/>
                <a:miter lim="400000"/>
              </a:ln>
              <a:effectLst/>
            </p:spPr>
            <p:txBody>
              <a:bodyPr wrap="square" lIns="50800" tIns="50800" rIns="50800" bIns="50800" numCol="1" anchor="t">
                <a:noAutofit/>
              </a:bodyPr>
              <a:lstStyle/>
              <a:p>
                <a:pPr defTabSz="457200">
                  <a:defRPr sz="1100">
                    <a:solidFill>
                      <a:srgbClr val="000000"/>
                    </a:solidFill>
                    <a:latin typeface="Helvetica Neue"/>
                    <a:ea typeface="Helvetica Neue"/>
                    <a:cs typeface="Helvetica Neue"/>
                    <a:sym typeface="Helvetica Neue"/>
                  </a:defRPr>
                </a:pPr>
              </a:p>
            </p:txBody>
          </p:sp>
          <p:sp>
            <p:nvSpPr>
              <p:cNvPr id="156" name="SD  Target TAR &lt; 25% = 6hr"/>
              <p:cNvSpPr txBox="1"/>
              <p:nvPr/>
            </p:nvSpPr>
            <p:spPr>
              <a:xfrm>
                <a:off x="718942" y="0"/>
                <a:ext cx="949264" cy="235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sz="600">
                    <a:solidFill>
                      <a:srgbClr val="EE2E24"/>
                    </a:solidFill>
                    <a:latin typeface="Helvetica Neue"/>
                    <a:ea typeface="Helvetica Neue"/>
                    <a:cs typeface="Helvetica Neue"/>
                    <a:sym typeface="Helvetica Neue"/>
                  </a:defRPr>
                </a:lvl1pPr>
              </a:lstStyle>
              <a:p>
                <a:pPr/>
                <a:r>
                  <a:t>SD  Target TAR &lt; 25% = 6hr</a:t>
                </a:r>
              </a:p>
            </p:txBody>
          </p:sp>
        </p:grpSp>
      </p:grpSp>
      <p:sp>
        <p:nvSpPr>
          <p:cNvPr id="159" name="MANUAL CARE?"/>
          <p:cNvSpPr txBox="1"/>
          <p:nvPr/>
        </p:nvSpPr>
        <p:spPr>
          <a:xfrm>
            <a:off x="2487429" y="372916"/>
            <a:ext cx="3696636" cy="1319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b="1" baseline="4545" spc="-88" sz="4400"/>
            </a:lvl1pPr>
          </a:lstStyle>
          <a:p>
            <a:pPr/>
            <a:r>
              <a:t>MANUAL CARE?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Schermafbeelding 2021-10-15 om 17.35.00.jpg" descr="Schermafbeelding 2021-10-15 om 17.35.00.jpg"/>
          <p:cNvPicPr>
            <a:picLocks noChangeAspect="1"/>
          </p:cNvPicPr>
          <p:nvPr/>
        </p:nvPicPr>
        <p:blipFill>
          <a:blip r:embed="rId2">
            <a:extLst/>
          </a:blip>
          <a:stretch>
            <a:fillRect/>
          </a:stretch>
        </p:blipFill>
        <p:spPr>
          <a:xfrm>
            <a:off x="4406211" y="1039953"/>
            <a:ext cx="4850673" cy="5059691"/>
          </a:xfrm>
          <a:prstGeom prst="rect">
            <a:avLst/>
          </a:prstGeom>
          <a:ln w="12700">
            <a:miter lim="400000"/>
          </a:ln>
        </p:spPr>
      </p:pic>
      <p:pic>
        <p:nvPicPr>
          <p:cNvPr id="162" name="Schermafbeelding 2021-10-15 om 17.36.05.jpg" descr="Schermafbeelding 2021-10-15 om 17.36.05.jpg"/>
          <p:cNvPicPr>
            <a:picLocks noChangeAspect="1"/>
          </p:cNvPicPr>
          <p:nvPr/>
        </p:nvPicPr>
        <p:blipFill>
          <a:blip r:embed="rId3">
            <a:extLst/>
          </a:blip>
          <a:stretch>
            <a:fillRect/>
          </a:stretch>
        </p:blipFill>
        <p:spPr>
          <a:xfrm>
            <a:off x="8888403" y="1528538"/>
            <a:ext cx="2932482" cy="3800924"/>
          </a:xfrm>
          <a:prstGeom prst="rect">
            <a:avLst/>
          </a:prstGeom>
          <a:ln w="12700">
            <a:miter lim="400000"/>
          </a:ln>
        </p:spPr>
      </p:pic>
      <p:pic>
        <p:nvPicPr>
          <p:cNvPr id="163" name="Schermafbeelding 2021-10-15 om 17.44.22.jpg" descr="Schermafbeelding 2021-10-15 om 17.44.22.jpg"/>
          <p:cNvPicPr>
            <a:picLocks noChangeAspect="1"/>
          </p:cNvPicPr>
          <p:nvPr/>
        </p:nvPicPr>
        <p:blipFill>
          <a:blip r:embed="rId4">
            <a:extLst/>
          </a:blip>
          <a:stretch>
            <a:fillRect/>
          </a:stretch>
        </p:blipFill>
        <p:spPr>
          <a:xfrm>
            <a:off x="160317" y="1824680"/>
            <a:ext cx="3977585" cy="1340313"/>
          </a:xfrm>
          <a:prstGeom prst="rect">
            <a:avLst/>
          </a:prstGeom>
          <a:ln w="12700">
            <a:miter lim="400000"/>
          </a:ln>
        </p:spPr>
      </p:pic>
      <p:sp>
        <p:nvSpPr>
          <p:cNvPr id="164" name="AUTOMATISCHE INSULINE TOEDIENING"/>
          <p:cNvSpPr txBox="1"/>
          <p:nvPr/>
        </p:nvSpPr>
        <p:spPr>
          <a:xfrm>
            <a:off x="2503377" y="356968"/>
            <a:ext cx="9594178" cy="1319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baseline="4545" spc="-88" sz="4400"/>
            </a:lvl1pPr>
          </a:lstStyle>
          <a:p>
            <a:pPr/>
            <a:r>
              <a:t>AUTOMATISCHE INSULINE TOEDIENING</a:t>
            </a:r>
          </a:p>
        </p:txBody>
      </p:sp>
      <p:sp>
        <p:nvSpPr>
          <p:cNvPr id="165" name="86…"/>
          <p:cNvSpPr/>
          <p:nvPr/>
        </p:nvSpPr>
        <p:spPr>
          <a:xfrm>
            <a:off x="11728753" y="1483797"/>
            <a:ext cx="320212" cy="3788224"/>
          </a:xfrm>
          <a:prstGeom prst="rect">
            <a:avLst/>
          </a:prstGeom>
          <a:solidFill>
            <a:srgbClr val="FE2634"/>
          </a:solidFill>
          <a:ln w="12700">
            <a:solidFill>
              <a:srgbClr val="000000"/>
            </a:solidFill>
            <a:miter/>
          </a:ln>
          <a:extLst>
            <a:ext uri="{C572A759-6A51-4108-AA02-DFA0A04FC94B}">
              <ma14:wrappingTextBoxFlag xmlns:ma14="http://schemas.microsoft.com/office/mac/drawingml/2011/main" val="1"/>
            </a:ext>
          </a:extLst>
        </p:spPr>
        <p:txBody>
          <a:bodyPr lIns="45719" rIns="45719" anchor="ctr"/>
          <a:lstStyle/>
          <a:p>
            <a:pPr>
              <a:defRPr sz="1500">
                <a:solidFill>
                  <a:srgbClr val="F6FFF6"/>
                </a:solidFill>
              </a:defRPr>
            </a:pPr>
            <a:r>
              <a:t>86</a:t>
            </a:r>
          </a:p>
          <a:p>
            <a:pPr>
              <a:defRPr sz="1000">
                <a:solidFill>
                  <a:srgbClr val="F6FFF6"/>
                </a:solidFill>
              </a:defRPr>
            </a:pPr>
            <a:r>
              <a:t>exp</a:t>
            </a:r>
          </a:p>
        </p:txBody>
      </p:sp>
      <p:pic>
        <p:nvPicPr>
          <p:cNvPr id="166" name="Schermafbeelding 2020-12-11 om 08.17.20.jpg" descr="Schermafbeelding 2020-12-11 om 08.17.20.jpg"/>
          <p:cNvPicPr>
            <a:picLocks noChangeAspect="1"/>
          </p:cNvPicPr>
          <p:nvPr/>
        </p:nvPicPr>
        <p:blipFill>
          <a:blip r:embed="rId5">
            <a:extLst/>
          </a:blip>
          <a:stretch>
            <a:fillRect/>
          </a:stretch>
        </p:blipFill>
        <p:spPr>
          <a:xfrm>
            <a:off x="299149" y="3313313"/>
            <a:ext cx="3699920" cy="181500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fade" transition="in">
                                      <p:cBhvr>
                                        <p:cTn id="7"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8" name="Titel 4"/>
          <p:cNvSpPr txBox="1"/>
          <p:nvPr>
            <p:ph type="title"/>
          </p:nvPr>
        </p:nvSpPr>
        <p:spPr>
          <a:xfrm>
            <a:off x="459568" y="1337519"/>
            <a:ext cx="11272865" cy="4399969"/>
          </a:xfrm>
          <a:prstGeom prst="rect">
            <a:avLst/>
          </a:prstGeom>
        </p:spPr>
        <p:txBody>
          <a:bodyPr/>
          <a:lstStyle/>
          <a:p>
            <a:pPr defTabSz="365760">
              <a:defRPr sz="1760"/>
            </a:pPr>
            <a:r>
              <a:t>Dus:</a:t>
            </a:r>
          </a:p>
          <a:p>
            <a:pPr defTabSz="365760">
              <a:defRPr sz="1760"/>
            </a:pPr>
            <a:r>
              <a:t>-De oude manieren van behandelen voldoen niet (instellen, step-wise toekennen van technologie) en moeten direct gestopt worden. Ze zijn te gevaarlijk.</a:t>
            </a:r>
          </a:p>
          <a:p>
            <a:pPr defTabSz="365760">
              <a:defRPr sz="1760"/>
            </a:pPr>
          </a:p>
          <a:p>
            <a:pPr defTabSz="365760">
              <a:defRPr sz="1760"/>
            </a:pPr>
            <a:r>
              <a:t>- Alleen automatische insuline toediening kan de hoog frequente complicaties en kostbare toekomst oplossen. </a:t>
            </a:r>
          </a:p>
          <a:p>
            <a:pPr defTabSz="365760">
              <a:defRPr sz="1760"/>
            </a:pPr>
          </a:p>
          <a:p>
            <a:pPr defTabSz="365760">
              <a:defRPr sz="1760"/>
            </a:pPr>
            <a:r>
              <a:t>- Dergelijke technieken vereisen wel een forse aanpassing van het zorglandschap: de toekomst van d behandeling ligt niet in het traditionele ziekenhuis model</a:t>
            </a:r>
          </a:p>
          <a:p>
            <a:pPr defTabSz="365760">
              <a:defRPr sz="1760"/>
            </a:pPr>
          </a:p>
          <a:p>
            <a:pPr defTabSz="365760">
              <a:defRPr sz="1760"/>
            </a:pPr>
            <a:r>
              <a:t>- De huidige regelgeving over technologie is niet gebaseerd op uitkomsten en induceren een tweedeling in de zorg voor mensen met (T1D0 diabetes</a:t>
            </a:r>
          </a:p>
          <a:p>
            <a:pPr defTabSz="365760">
              <a:defRPr sz="1760"/>
            </a:pPr>
          </a:p>
          <a:p>
            <a:pPr defTabSz="365760">
              <a:defRPr sz="1760"/>
            </a:pPr>
            <a:r>
              <a:t>- Vroege access tot diabetestechnologie (= vanaf de diagnose) moet vrij toegankelijk zijn voor mensen met (type 1) diabetes</a:t>
            </a:r>
          </a:p>
          <a:p>
            <a:pPr defTabSz="365760">
              <a:defRPr sz="1760"/>
            </a:pPr>
          </a:p>
          <a:p>
            <a:pPr defTabSz="365760">
              <a:defRPr sz="1760"/>
            </a:pPr>
            <a:r>
              <a:t>- Mensen met type 2 diabetes (en andere vormen) die insulinetoediening nodig hebben zijn uiteindelijk ook beter af met automatisering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Kantoorthema">
  <a:themeElements>
    <a:clrScheme name="Kantoorthema">
      <a:dk1>
        <a:srgbClr val="575857"/>
      </a:dk1>
      <a:lt1>
        <a:srgbClr val="580158"/>
      </a:lt1>
      <a:dk2>
        <a:srgbClr val="A7A7A7"/>
      </a:dk2>
      <a:lt2>
        <a:srgbClr val="535353"/>
      </a:lt2>
      <a:accent1>
        <a:srgbClr val="707070"/>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2634"/>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antoorthema">
  <a:themeElements>
    <a:clrScheme name="Kantoorthema">
      <a:dk1>
        <a:srgbClr val="575857"/>
      </a:dk1>
      <a:lt1>
        <a:srgbClr val="580158"/>
      </a:lt1>
      <a:dk2>
        <a:srgbClr val="A7A7A7"/>
      </a:dk2>
      <a:lt2>
        <a:srgbClr val="535353"/>
      </a:lt2>
      <a:accent1>
        <a:srgbClr val="707070"/>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2634"/>
        </a:solidFill>
        <a:ln w="12700" cap="flat">
          <a:solidFill>
            <a:srgbClr val="000000"/>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575857"/>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