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 id="2147483663" r:id="rId6"/>
    <p:sldMasterId id="2147483676" r:id="rId7"/>
    <p:sldMasterId id="2147483660" r:id="rId8"/>
    <p:sldMasterId id="2147483673" r:id="rId9"/>
    <p:sldMasterId id="2147483648" r:id="rId10"/>
  </p:sldMasterIdLst>
  <p:notesMasterIdLst>
    <p:notesMasterId r:id="rId3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77" r:id="rId22"/>
    <p:sldId id="269" r:id="rId23"/>
    <p:sldId id="270" r:id="rId24"/>
    <p:sldId id="271" r:id="rId25"/>
    <p:sldId id="272" r:id="rId26"/>
    <p:sldId id="273" r:id="rId27"/>
    <p:sldId id="274" r:id="rId28"/>
    <p:sldId id="275"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B2587-0E4F-45CC-B7CB-9470FC88520E}" v="14" dt="2021-06-23T10:12:57.3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la Verhoeven | Isza Zorg" userId="278430bf-9477-4b5b-8e8a-8a233f335e06" providerId="ADAL" clId="{5D854AAD-0C12-4099-91FA-3904DB80EDC0}"/>
    <pc:docChg chg="custSel modSld">
      <pc:chgData name="Ayla Verhoeven | Isza Zorg" userId="278430bf-9477-4b5b-8e8a-8a233f335e06" providerId="ADAL" clId="{5D854AAD-0C12-4099-91FA-3904DB80EDC0}" dt="2021-03-08T11:41:33.107" v="58"/>
      <pc:docMkLst>
        <pc:docMk/>
      </pc:docMkLst>
      <pc:sldChg chg="modSp mod">
        <pc:chgData name="Ayla Verhoeven | Isza Zorg" userId="278430bf-9477-4b5b-8e8a-8a233f335e06" providerId="ADAL" clId="{5D854AAD-0C12-4099-91FA-3904DB80EDC0}" dt="2021-03-08T11:40:57.897" v="51" actId="20577"/>
        <pc:sldMkLst>
          <pc:docMk/>
          <pc:sldMk cId="3396246272" sldId="264"/>
        </pc:sldMkLst>
        <pc:spChg chg="mod">
          <ac:chgData name="Ayla Verhoeven | Isza Zorg" userId="278430bf-9477-4b5b-8e8a-8a233f335e06" providerId="ADAL" clId="{5D854AAD-0C12-4099-91FA-3904DB80EDC0}" dt="2021-03-08T11:40:57.897" v="51" actId="20577"/>
          <ac:spMkLst>
            <pc:docMk/>
            <pc:sldMk cId="3396246272" sldId="264"/>
            <ac:spMk id="3" creationId="{39599B4F-CF8F-47B8-8989-282D1C50C7F1}"/>
          </ac:spMkLst>
        </pc:spChg>
      </pc:sldChg>
      <pc:sldChg chg="addSp delSp modSp mod">
        <pc:chgData name="Ayla Verhoeven | Isza Zorg" userId="278430bf-9477-4b5b-8e8a-8a233f335e06" providerId="ADAL" clId="{5D854AAD-0C12-4099-91FA-3904DB80EDC0}" dt="2021-03-08T11:41:18.697" v="55"/>
        <pc:sldMkLst>
          <pc:docMk/>
          <pc:sldMk cId="175433761" sldId="269"/>
        </pc:sldMkLst>
        <pc:spChg chg="del">
          <ac:chgData name="Ayla Verhoeven | Isza Zorg" userId="278430bf-9477-4b5b-8e8a-8a233f335e06" providerId="ADAL" clId="{5D854AAD-0C12-4099-91FA-3904DB80EDC0}" dt="2021-03-08T11:41:17.487" v="54" actId="478"/>
          <ac:spMkLst>
            <pc:docMk/>
            <pc:sldMk cId="175433761" sldId="269"/>
            <ac:spMk id="5" creationId="{CB95BF1F-2715-41F2-9502-B6575025F794}"/>
          </ac:spMkLst>
        </pc:spChg>
        <pc:spChg chg="add del mod">
          <ac:chgData name="Ayla Verhoeven | Isza Zorg" userId="278430bf-9477-4b5b-8e8a-8a233f335e06" providerId="ADAL" clId="{5D854AAD-0C12-4099-91FA-3904DB80EDC0}" dt="2021-03-08T11:41:16.177" v="53"/>
          <ac:spMkLst>
            <pc:docMk/>
            <pc:sldMk cId="175433761" sldId="269"/>
            <ac:spMk id="6" creationId="{2F015FF5-F3EF-4392-954F-FBCF5D604837}"/>
          </ac:spMkLst>
        </pc:spChg>
        <pc:spChg chg="add mod">
          <ac:chgData name="Ayla Verhoeven | Isza Zorg" userId="278430bf-9477-4b5b-8e8a-8a233f335e06" providerId="ADAL" clId="{5D854AAD-0C12-4099-91FA-3904DB80EDC0}" dt="2021-03-08T11:41:18.697" v="55"/>
          <ac:spMkLst>
            <pc:docMk/>
            <pc:sldMk cId="175433761" sldId="269"/>
            <ac:spMk id="7" creationId="{8EF3CCCC-809A-447C-B376-F7A4A74B52F4}"/>
          </ac:spMkLst>
        </pc:spChg>
      </pc:sldChg>
      <pc:sldChg chg="addSp modSp">
        <pc:chgData name="Ayla Verhoeven | Isza Zorg" userId="278430bf-9477-4b5b-8e8a-8a233f335e06" providerId="ADAL" clId="{5D854AAD-0C12-4099-91FA-3904DB80EDC0}" dt="2021-03-08T11:41:25.496" v="56"/>
        <pc:sldMkLst>
          <pc:docMk/>
          <pc:sldMk cId="3154585383" sldId="272"/>
        </pc:sldMkLst>
        <pc:spChg chg="add mod">
          <ac:chgData name="Ayla Verhoeven | Isza Zorg" userId="278430bf-9477-4b5b-8e8a-8a233f335e06" providerId="ADAL" clId="{5D854AAD-0C12-4099-91FA-3904DB80EDC0}" dt="2021-03-08T11:41:25.496" v="56"/>
          <ac:spMkLst>
            <pc:docMk/>
            <pc:sldMk cId="3154585383" sldId="272"/>
            <ac:spMk id="4" creationId="{53A19ECB-EAB7-479C-BED1-3D0C1E762D6E}"/>
          </ac:spMkLst>
        </pc:spChg>
      </pc:sldChg>
      <pc:sldChg chg="addSp modSp">
        <pc:chgData name="Ayla Verhoeven | Isza Zorg" userId="278430bf-9477-4b5b-8e8a-8a233f335e06" providerId="ADAL" clId="{5D854AAD-0C12-4099-91FA-3904DB80EDC0}" dt="2021-03-08T11:41:28.097" v="57"/>
        <pc:sldMkLst>
          <pc:docMk/>
          <pc:sldMk cId="1247509283" sldId="273"/>
        </pc:sldMkLst>
        <pc:spChg chg="add mod">
          <ac:chgData name="Ayla Verhoeven | Isza Zorg" userId="278430bf-9477-4b5b-8e8a-8a233f335e06" providerId="ADAL" clId="{5D854AAD-0C12-4099-91FA-3904DB80EDC0}" dt="2021-03-08T11:41:28.097" v="57"/>
          <ac:spMkLst>
            <pc:docMk/>
            <pc:sldMk cId="1247509283" sldId="273"/>
            <ac:spMk id="4" creationId="{D049ADFE-5CA0-4E46-94AA-43D133965641}"/>
          </ac:spMkLst>
        </pc:spChg>
      </pc:sldChg>
      <pc:sldChg chg="addSp modSp">
        <pc:chgData name="Ayla Verhoeven | Isza Zorg" userId="278430bf-9477-4b5b-8e8a-8a233f335e06" providerId="ADAL" clId="{5D854AAD-0C12-4099-91FA-3904DB80EDC0}" dt="2021-03-08T11:41:33.107" v="58"/>
        <pc:sldMkLst>
          <pc:docMk/>
          <pc:sldMk cId="1198886149" sldId="275"/>
        </pc:sldMkLst>
        <pc:spChg chg="add mod">
          <ac:chgData name="Ayla Verhoeven | Isza Zorg" userId="278430bf-9477-4b5b-8e8a-8a233f335e06" providerId="ADAL" clId="{5D854AAD-0C12-4099-91FA-3904DB80EDC0}" dt="2021-03-08T11:41:33.107" v="58"/>
          <ac:spMkLst>
            <pc:docMk/>
            <pc:sldMk cId="1198886149" sldId="275"/>
            <ac:spMk id="4" creationId="{84312ECE-BF76-40F0-80F1-D2047E50920A}"/>
          </ac:spMkLst>
        </pc:spChg>
      </pc:sldChg>
    </pc:docChg>
  </pc:docChgLst>
  <pc:docChgLst>
    <pc:chgData name="Ayla Verhoeven | Isza Zorg" userId="278430bf-9477-4b5b-8e8a-8a233f335e06" providerId="ADAL" clId="{ADEB2587-0E4F-45CC-B7CB-9470FC88520E}"/>
    <pc:docChg chg="custSel addSld delSld modSld">
      <pc:chgData name="Ayla Verhoeven | Isza Zorg" userId="278430bf-9477-4b5b-8e8a-8a233f335e06" providerId="ADAL" clId="{ADEB2587-0E4F-45CC-B7CB-9470FC88520E}" dt="2021-06-23T10:42:30.029" v="861" actId="20577"/>
      <pc:docMkLst>
        <pc:docMk/>
      </pc:docMkLst>
      <pc:sldChg chg="addSp delSp modSp mod">
        <pc:chgData name="Ayla Verhoeven | Isza Zorg" userId="278430bf-9477-4b5b-8e8a-8a233f335e06" providerId="ADAL" clId="{ADEB2587-0E4F-45CC-B7CB-9470FC88520E}" dt="2021-06-23T10:05:34.852" v="16" actId="1076"/>
        <pc:sldMkLst>
          <pc:docMk/>
          <pc:sldMk cId="3351439039" sldId="256"/>
        </pc:sldMkLst>
        <pc:spChg chg="mod">
          <ac:chgData name="Ayla Verhoeven | Isza Zorg" userId="278430bf-9477-4b5b-8e8a-8a233f335e06" providerId="ADAL" clId="{ADEB2587-0E4F-45CC-B7CB-9470FC88520E}" dt="2021-06-23T10:05:25.529" v="13" actId="20577"/>
          <ac:spMkLst>
            <pc:docMk/>
            <pc:sldMk cId="3351439039" sldId="256"/>
            <ac:spMk id="3" creationId="{00000000-0000-0000-0000-000000000000}"/>
          </ac:spMkLst>
        </pc:spChg>
        <pc:picChg chg="del">
          <ac:chgData name="Ayla Verhoeven | Isza Zorg" userId="278430bf-9477-4b5b-8e8a-8a233f335e06" providerId="ADAL" clId="{ADEB2587-0E4F-45CC-B7CB-9470FC88520E}" dt="2021-06-23T10:05:17.938" v="0" actId="478"/>
          <ac:picMkLst>
            <pc:docMk/>
            <pc:sldMk cId="3351439039" sldId="256"/>
            <ac:picMk id="5" creationId="{00FD1A89-21D8-465B-A449-A60A5F121540}"/>
          </ac:picMkLst>
        </pc:picChg>
        <pc:picChg chg="del">
          <ac:chgData name="Ayla Verhoeven | Isza Zorg" userId="278430bf-9477-4b5b-8e8a-8a233f335e06" providerId="ADAL" clId="{ADEB2587-0E4F-45CC-B7CB-9470FC88520E}" dt="2021-06-23T10:05:27.780" v="14" actId="478"/>
          <ac:picMkLst>
            <pc:docMk/>
            <pc:sldMk cId="3351439039" sldId="256"/>
            <ac:picMk id="7" creationId="{BDF27CC8-C386-408D-AA14-CB6B86DC2A0E}"/>
          </ac:picMkLst>
        </pc:picChg>
        <pc:picChg chg="add mod">
          <ac:chgData name="Ayla Verhoeven | Isza Zorg" userId="278430bf-9477-4b5b-8e8a-8a233f335e06" providerId="ADAL" clId="{ADEB2587-0E4F-45CC-B7CB-9470FC88520E}" dt="2021-06-23T10:05:34.852" v="16" actId="1076"/>
          <ac:picMkLst>
            <pc:docMk/>
            <pc:sldMk cId="3351439039" sldId="256"/>
            <ac:picMk id="9" creationId="{AC3B4B8C-4EC9-464D-9954-EE30CAFEEF2C}"/>
          </ac:picMkLst>
        </pc:picChg>
      </pc:sldChg>
      <pc:sldChg chg="addSp delSp modSp mod">
        <pc:chgData name="Ayla Verhoeven | Isza Zorg" userId="278430bf-9477-4b5b-8e8a-8a233f335e06" providerId="ADAL" clId="{ADEB2587-0E4F-45CC-B7CB-9470FC88520E}" dt="2021-06-23T10:05:55.616" v="19"/>
        <pc:sldMkLst>
          <pc:docMk/>
          <pc:sldMk cId="1473225689" sldId="259"/>
        </pc:sldMkLst>
        <pc:spChg chg="del mod">
          <ac:chgData name="Ayla Verhoeven | Isza Zorg" userId="278430bf-9477-4b5b-8e8a-8a233f335e06" providerId="ADAL" clId="{ADEB2587-0E4F-45CC-B7CB-9470FC88520E}" dt="2021-06-23T10:05:55.346" v="18" actId="478"/>
          <ac:spMkLst>
            <pc:docMk/>
            <pc:sldMk cId="1473225689" sldId="259"/>
            <ac:spMk id="4" creationId="{A8A20B9E-98CF-4523-BC18-13758A1059C5}"/>
          </ac:spMkLst>
        </pc:spChg>
        <pc:spChg chg="add mod">
          <ac:chgData name="Ayla Verhoeven | Isza Zorg" userId="278430bf-9477-4b5b-8e8a-8a233f335e06" providerId="ADAL" clId="{ADEB2587-0E4F-45CC-B7CB-9470FC88520E}" dt="2021-06-23T10:05:55.616" v="19"/>
          <ac:spMkLst>
            <pc:docMk/>
            <pc:sldMk cId="1473225689" sldId="259"/>
            <ac:spMk id="5" creationId="{7EC680EB-3A6F-4206-AB9E-C1FF05D1CF12}"/>
          </ac:spMkLst>
        </pc:spChg>
      </pc:sldChg>
      <pc:sldChg chg="addSp delSp modSp mod">
        <pc:chgData name="Ayla Verhoeven | Isza Zorg" userId="278430bf-9477-4b5b-8e8a-8a233f335e06" providerId="ADAL" clId="{ADEB2587-0E4F-45CC-B7CB-9470FC88520E}" dt="2021-06-23T10:14:43.783" v="813" actId="20577"/>
        <pc:sldMkLst>
          <pc:docMk/>
          <pc:sldMk cId="2768140062" sldId="262"/>
        </pc:sldMkLst>
        <pc:spChg chg="mod">
          <ac:chgData name="Ayla Verhoeven | Isza Zorg" userId="278430bf-9477-4b5b-8e8a-8a233f335e06" providerId="ADAL" clId="{ADEB2587-0E4F-45CC-B7CB-9470FC88520E}" dt="2021-06-23T10:14:43.783" v="813" actId="20577"/>
          <ac:spMkLst>
            <pc:docMk/>
            <pc:sldMk cId="2768140062" sldId="262"/>
            <ac:spMk id="2" creationId="{1FD31841-9F88-409E-94F3-D9BFCE3BE687}"/>
          </ac:spMkLst>
        </pc:spChg>
        <pc:spChg chg="del">
          <ac:chgData name="Ayla Verhoeven | Isza Zorg" userId="278430bf-9477-4b5b-8e8a-8a233f335e06" providerId="ADAL" clId="{ADEB2587-0E4F-45CC-B7CB-9470FC88520E}" dt="2021-06-23T10:06:07.580" v="20" actId="478"/>
          <ac:spMkLst>
            <pc:docMk/>
            <pc:sldMk cId="2768140062" sldId="262"/>
            <ac:spMk id="4" creationId="{9317B8B3-457B-4D20-817C-BDDF3B634186}"/>
          </ac:spMkLst>
        </pc:spChg>
        <pc:spChg chg="add mod">
          <ac:chgData name="Ayla Verhoeven | Isza Zorg" userId="278430bf-9477-4b5b-8e8a-8a233f335e06" providerId="ADAL" clId="{ADEB2587-0E4F-45CC-B7CB-9470FC88520E}" dt="2021-06-23T10:06:07.820" v="21"/>
          <ac:spMkLst>
            <pc:docMk/>
            <pc:sldMk cId="2768140062" sldId="262"/>
            <ac:spMk id="5" creationId="{FB290765-B27C-4C92-BA94-6D5043C8B28B}"/>
          </ac:spMkLst>
        </pc:spChg>
      </pc:sldChg>
      <pc:sldChg chg="addSp delSp modSp mod">
        <pc:chgData name="Ayla Verhoeven | Isza Zorg" userId="278430bf-9477-4b5b-8e8a-8a233f335e06" providerId="ADAL" clId="{ADEB2587-0E4F-45CC-B7CB-9470FC88520E}" dt="2021-06-23T10:14:07.913" v="786" actId="20577"/>
        <pc:sldMkLst>
          <pc:docMk/>
          <pc:sldMk cId="865131893" sldId="263"/>
        </pc:sldMkLst>
        <pc:spChg chg="mod">
          <ac:chgData name="Ayla Verhoeven | Isza Zorg" userId="278430bf-9477-4b5b-8e8a-8a233f335e06" providerId="ADAL" clId="{ADEB2587-0E4F-45CC-B7CB-9470FC88520E}" dt="2021-06-23T10:14:07.913" v="786" actId="20577"/>
          <ac:spMkLst>
            <pc:docMk/>
            <pc:sldMk cId="865131893" sldId="263"/>
            <ac:spMk id="3" creationId="{1647B9A9-1AB9-4FEA-81FB-B83B65F6C662}"/>
          </ac:spMkLst>
        </pc:spChg>
        <pc:spChg chg="del">
          <ac:chgData name="Ayla Verhoeven | Isza Zorg" userId="278430bf-9477-4b5b-8e8a-8a233f335e06" providerId="ADAL" clId="{ADEB2587-0E4F-45CC-B7CB-9470FC88520E}" dt="2021-06-23T10:06:13.494" v="22" actId="478"/>
          <ac:spMkLst>
            <pc:docMk/>
            <pc:sldMk cId="865131893" sldId="263"/>
            <ac:spMk id="5" creationId="{20520BEB-5D5C-43AD-B171-2B1DFF3619D0}"/>
          </ac:spMkLst>
        </pc:spChg>
        <pc:spChg chg="add mod">
          <ac:chgData name="Ayla Verhoeven | Isza Zorg" userId="278430bf-9477-4b5b-8e8a-8a233f335e06" providerId="ADAL" clId="{ADEB2587-0E4F-45CC-B7CB-9470FC88520E}" dt="2021-06-23T10:06:14.487" v="23"/>
          <ac:spMkLst>
            <pc:docMk/>
            <pc:sldMk cId="865131893" sldId="263"/>
            <ac:spMk id="6" creationId="{94DE0D90-0669-4FEC-A490-3D7DEECDF816}"/>
          </ac:spMkLst>
        </pc:spChg>
      </pc:sldChg>
      <pc:sldChg chg="modSp mod">
        <pc:chgData name="Ayla Verhoeven | Isza Zorg" userId="278430bf-9477-4b5b-8e8a-8a233f335e06" providerId="ADAL" clId="{ADEB2587-0E4F-45CC-B7CB-9470FC88520E}" dt="2021-06-23T10:06:27.094" v="40" actId="20577"/>
        <pc:sldMkLst>
          <pc:docMk/>
          <pc:sldMk cId="3396246272" sldId="264"/>
        </pc:sldMkLst>
        <pc:spChg chg="mod">
          <ac:chgData name="Ayla Verhoeven | Isza Zorg" userId="278430bf-9477-4b5b-8e8a-8a233f335e06" providerId="ADAL" clId="{ADEB2587-0E4F-45CC-B7CB-9470FC88520E}" dt="2021-06-23T10:06:27.094" v="40" actId="20577"/>
          <ac:spMkLst>
            <pc:docMk/>
            <pc:sldMk cId="3396246272" sldId="264"/>
            <ac:spMk id="9" creationId="{6426BFC0-629D-47F3-BAD2-C239061ACF47}"/>
          </ac:spMkLst>
        </pc:spChg>
      </pc:sldChg>
      <pc:sldChg chg="addSp delSp modSp mod">
        <pc:chgData name="Ayla Verhoeven | Isza Zorg" userId="278430bf-9477-4b5b-8e8a-8a233f335e06" providerId="ADAL" clId="{ADEB2587-0E4F-45CC-B7CB-9470FC88520E}" dt="2021-06-23T10:06:36.169" v="43" actId="1076"/>
        <pc:sldMkLst>
          <pc:docMk/>
          <pc:sldMk cId="1452552365" sldId="265"/>
        </pc:sldMkLst>
        <pc:spChg chg="del">
          <ac:chgData name="Ayla Verhoeven | Isza Zorg" userId="278430bf-9477-4b5b-8e8a-8a233f335e06" providerId="ADAL" clId="{ADEB2587-0E4F-45CC-B7CB-9470FC88520E}" dt="2021-06-23T10:06:33.675" v="41" actId="478"/>
          <ac:spMkLst>
            <pc:docMk/>
            <pc:sldMk cId="1452552365" sldId="265"/>
            <ac:spMk id="4" creationId="{60FA6D00-E13B-40B9-A731-FDBACBACCD51}"/>
          </ac:spMkLst>
        </pc:spChg>
        <pc:spChg chg="add mod">
          <ac:chgData name="Ayla Verhoeven | Isza Zorg" userId="278430bf-9477-4b5b-8e8a-8a233f335e06" providerId="ADAL" clId="{ADEB2587-0E4F-45CC-B7CB-9470FC88520E}" dt="2021-06-23T10:06:36.169" v="43" actId="1076"/>
          <ac:spMkLst>
            <pc:docMk/>
            <pc:sldMk cId="1452552365" sldId="265"/>
            <ac:spMk id="5" creationId="{57B582A4-1C1A-4F6D-9E5E-3F0E63FE1DB9}"/>
          </ac:spMkLst>
        </pc:spChg>
      </pc:sldChg>
      <pc:sldChg chg="addSp delSp modSp mod">
        <pc:chgData name="Ayla Verhoeven | Isza Zorg" userId="278430bf-9477-4b5b-8e8a-8a233f335e06" providerId="ADAL" clId="{ADEB2587-0E4F-45CC-B7CB-9470FC88520E}" dt="2021-06-23T10:06:41.665" v="45"/>
        <pc:sldMkLst>
          <pc:docMk/>
          <pc:sldMk cId="2646974685" sldId="266"/>
        </pc:sldMkLst>
        <pc:spChg chg="del">
          <ac:chgData name="Ayla Verhoeven | Isza Zorg" userId="278430bf-9477-4b5b-8e8a-8a233f335e06" providerId="ADAL" clId="{ADEB2587-0E4F-45CC-B7CB-9470FC88520E}" dt="2021-06-23T10:06:41.349" v="44" actId="478"/>
          <ac:spMkLst>
            <pc:docMk/>
            <pc:sldMk cId="2646974685" sldId="266"/>
            <ac:spMk id="4" creationId="{D90B41E7-1542-4BF7-8A94-14C14862B2D1}"/>
          </ac:spMkLst>
        </pc:spChg>
        <pc:spChg chg="add mod">
          <ac:chgData name="Ayla Verhoeven | Isza Zorg" userId="278430bf-9477-4b5b-8e8a-8a233f335e06" providerId="ADAL" clId="{ADEB2587-0E4F-45CC-B7CB-9470FC88520E}" dt="2021-06-23T10:06:41.665" v="45"/>
          <ac:spMkLst>
            <pc:docMk/>
            <pc:sldMk cId="2646974685" sldId="266"/>
            <ac:spMk id="5" creationId="{D27B341F-0877-4092-8DEB-F8AB20461173}"/>
          </ac:spMkLst>
        </pc:spChg>
      </pc:sldChg>
      <pc:sldChg chg="del">
        <pc:chgData name="Ayla Verhoeven | Isza Zorg" userId="278430bf-9477-4b5b-8e8a-8a233f335e06" providerId="ADAL" clId="{ADEB2587-0E4F-45CC-B7CB-9470FC88520E}" dt="2021-06-23T10:09:58.407" v="530" actId="47"/>
        <pc:sldMkLst>
          <pc:docMk/>
          <pc:sldMk cId="1550748117" sldId="268"/>
        </pc:sldMkLst>
      </pc:sldChg>
      <pc:sldChg chg="addSp delSp modSp mod">
        <pc:chgData name="Ayla Verhoeven | Isza Zorg" userId="278430bf-9477-4b5b-8e8a-8a233f335e06" providerId="ADAL" clId="{ADEB2587-0E4F-45CC-B7CB-9470FC88520E}" dt="2021-06-23T10:15:09.117" v="822" actId="1076"/>
        <pc:sldMkLst>
          <pc:docMk/>
          <pc:sldMk cId="175433761" sldId="269"/>
        </pc:sldMkLst>
        <pc:spChg chg="mod">
          <ac:chgData name="Ayla Verhoeven | Isza Zorg" userId="278430bf-9477-4b5b-8e8a-8a233f335e06" providerId="ADAL" clId="{ADEB2587-0E4F-45CC-B7CB-9470FC88520E}" dt="2021-06-23T10:15:09.117" v="822" actId="1076"/>
          <ac:spMkLst>
            <pc:docMk/>
            <pc:sldMk cId="175433761" sldId="269"/>
            <ac:spMk id="2" creationId="{B18B8DE5-E939-4500-A999-60FE449982B4}"/>
          </ac:spMkLst>
        </pc:spChg>
        <pc:spChg chg="add mod">
          <ac:chgData name="Ayla Verhoeven | Isza Zorg" userId="278430bf-9477-4b5b-8e8a-8a233f335e06" providerId="ADAL" clId="{ADEB2587-0E4F-45CC-B7CB-9470FC88520E}" dt="2021-06-23T10:10:23.178" v="535"/>
          <ac:spMkLst>
            <pc:docMk/>
            <pc:sldMk cId="175433761" sldId="269"/>
            <ac:spMk id="5" creationId="{2E628F18-B533-405A-A165-25D77D2EB7F8}"/>
          </ac:spMkLst>
        </pc:spChg>
        <pc:spChg chg="del">
          <ac:chgData name="Ayla Verhoeven | Isza Zorg" userId="278430bf-9477-4b5b-8e8a-8a233f335e06" providerId="ADAL" clId="{ADEB2587-0E4F-45CC-B7CB-9470FC88520E}" dt="2021-06-23T10:10:22.893" v="534" actId="478"/>
          <ac:spMkLst>
            <pc:docMk/>
            <pc:sldMk cId="175433761" sldId="269"/>
            <ac:spMk id="7" creationId="{8EF3CCCC-809A-447C-B376-F7A4A74B52F4}"/>
          </ac:spMkLst>
        </pc:spChg>
      </pc:sldChg>
      <pc:sldChg chg="modSp mod">
        <pc:chgData name="Ayla Verhoeven | Isza Zorg" userId="278430bf-9477-4b5b-8e8a-8a233f335e06" providerId="ADAL" clId="{ADEB2587-0E4F-45CC-B7CB-9470FC88520E}" dt="2021-06-23T10:11:50.521" v="643" actId="20577"/>
        <pc:sldMkLst>
          <pc:docMk/>
          <pc:sldMk cId="2234211753" sldId="270"/>
        </pc:sldMkLst>
        <pc:spChg chg="mod">
          <ac:chgData name="Ayla Verhoeven | Isza Zorg" userId="278430bf-9477-4b5b-8e8a-8a233f335e06" providerId="ADAL" clId="{ADEB2587-0E4F-45CC-B7CB-9470FC88520E}" dt="2021-06-23T10:11:50.521" v="643" actId="20577"/>
          <ac:spMkLst>
            <pc:docMk/>
            <pc:sldMk cId="2234211753" sldId="270"/>
            <ac:spMk id="2" creationId="{18125099-6EE5-4982-9038-479631EE70A9}"/>
          </ac:spMkLst>
        </pc:spChg>
      </pc:sldChg>
      <pc:sldChg chg="addSp delSp modSp mod">
        <pc:chgData name="Ayla Verhoeven | Isza Zorg" userId="278430bf-9477-4b5b-8e8a-8a233f335e06" providerId="ADAL" clId="{ADEB2587-0E4F-45CC-B7CB-9470FC88520E}" dt="2021-06-23T10:15:20.901" v="849" actId="20577"/>
        <pc:sldMkLst>
          <pc:docMk/>
          <pc:sldMk cId="3154585383" sldId="272"/>
        </pc:sldMkLst>
        <pc:spChg chg="mod">
          <ac:chgData name="Ayla Verhoeven | Isza Zorg" userId="278430bf-9477-4b5b-8e8a-8a233f335e06" providerId="ADAL" clId="{ADEB2587-0E4F-45CC-B7CB-9470FC88520E}" dt="2021-06-23T10:15:20.901" v="849" actId="20577"/>
          <ac:spMkLst>
            <pc:docMk/>
            <pc:sldMk cId="3154585383" sldId="272"/>
            <ac:spMk id="2" creationId="{4167983B-0A6A-457C-91D0-2CC7F9A25B48}"/>
          </ac:spMkLst>
        </pc:spChg>
        <pc:spChg chg="mod">
          <ac:chgData name="Ayla Verhoeven | Isza Zorg" userId="278430bf-9477-4b5b-8e8a-8a233f335e06" providerId="ADAL" clId="{ADEB2587-0E4F-45CC-B7CB-9470FC88520E}" dt="2021-06-23T10:10:58.418" v="614" actId="20577"/>
          <ac:spMkLst>
            <pc:docMk/>
            <pc:sldMk cId="3154585383" sldId="272"/>
            <ac:spMk id="3" creationId="{AC08D721-00F4-4636-8106-851FB3E74E27}"/>
          </ac:spMkLst>
        </pc:spChg>
        <pc:spChg chg="del">
          <ac:chgData name="Ayla Verhoeven | Isza Zorg" userId="278430bf-9477-4b5b-8e8a-8a233f335e06" providerId="ADAL" clId="{ADEB2587-0E4F-45CC-B7CB-9470FC88520E}" dt="2021-06-23T10:10:34.301" v="536" actId="478"/>
          <ac:spMkLst>
            <pc:docMk/>
            <pc:sldMk cId="3154585383" sldId="272"/>
            <ac:spMk id="4" creationId="{53A19ECB-EAB7-479C-BED1-3D0C1E762D6E}"/>
          </ac:spMkLst>
        </pc:spChg>
        <pc:spChg chg="add mod">
          <ac:chgData name="Ayla Verhoeven | Isza Zorg" userId="278430bf-9477-4b5b-8e8a-8a233f335e06" providerId="ADAL" clId="{ADEB2587-0E4F-45CC-B7CB-9470FC88520E}" dt="2021-06-23T10:10:34.570" v="537"/>
          <ac:spMkLst>
            <pc:docMk/>
            <pc:sldMk cId="3154585383" sldId="272"/>
            <ac:spMk id="5" creationId="{288AA72C-B94D-42B1-932E-A414A757B644}"/>
          </ac:spMkLst>
        </pc:spChg>
      </pc:sldChg>
      <pc:sldChg chg="addSp delSp modSp mod">
        <pc:chgData name="Ayla Verhoeven | Isza Zorg" userId="278430bf-9477-4b5b-8e8a-8a233f335e06" providerId="ADAL" clId="{ADEB2587-0E4F-45CC-B7CB-9470FC88520E}" dt="2021-06-23T10:12:37.634" v="649" actId="20577"/>
        <pc:sldMkLst>
          <pc:docMk/>
          <pc:sldMk cId="1247509283" sldId="273"/>
        </pc:sldMkLst>
        <pc:spChg chg="mod">
          <ac:chgData name="Ayla Verhoeven | Isza Zorg" userId="278430bf-9477-4b5b-8e8a-8a233f335e06" providerId="ADAL" clId="{ADEB2587-0E4F-45CC-B7CB-9470FC88520E}" dt="2021-06-23T10:12:28.275" v="647" actId="1076"/>
          <ac:spMkLst>
            <pc:docMk/>
            <pc:sldMk cId="1247509283" sldId="273"/>
            <ac:spMk id="2" creationId="{D5B2AEB7-CD90-4B8B-AA36-22F39537D2E8}"/>
          </ac:spMkLst>
        </pc:spChg>
        <pc:spChg chg="mod">
          <ac:chgData name="Ayla Verhoeven | Isza Zorg" userId="278430bf-9477-4b5b-8e8a-8a233f335e06" providerId="ADAL" clId="{ADEB2587-0E4F-45CC-B7CB-9470FC88520E}" dt="2021-06-23T10:12:37.634" v="649" actId="20577"/>
          <ac:spMkLst>
            <pc:docMk/>
            <pc:sldMk cId="1247509283" sldId="273"/>
            <ac:spMk id="3" creationId="{E3FF01BB-FE4D-45AE-B52D-ECDE6B28220B}"/>
          </ac:spMkLst>
        </pc:spChg>
        <pc:spChg chg="del">
          <ac:chgData name="Ayla Verhoeven | Isza Zorg" userId="278430bf-9477-4b5b-8e8a-8a233f335e06" providerId="ADAL" clId="{ADEB2587-0E4F-45CC-B7CB-9470FC88520E}" dt="2021-06-23T10:11:03.183" v="615" actId="478"/>
          <ac:spMkLst>
            <pc:docMk/>
            <pc:sldMk cId="1247509283" sldId="273"/>
            <ac:spMk id="4" creationId="{D049ADFE-5CA0-4E46-94AA-43D133965641}"/>
          </ac:spMkLst>
        </pc:spChg>
        <pc:spChg chg="add mod">
          <ac:chgData name="Ayla Verhoeven | Isza Zorg" userId="278430bf-9477-4b5b-8e8a-8a233f335e06" providerId="ADAL" clId="{ADEB2587-0E4F-45CC-B7CB-9470FC88520E}" dt="2021-06-23T10:11:03.468" v="616"/>
          <ac:spMkLst>
            <pc:docMk/>
            <pc:sldMk cId="1247509283" sldId="273"/>
            <ac:spMk id="5" creationId="{7764B177-05AC-442A-BFD8-673E1B7006A6}"/>
          </ac:spMkLst>
        </pc:spChg>
      </pc:sldChg>
      <pc:sldChg chg="modSp mod">
        <pc:chgData name="Ayla Verhoeven | Isza Zorg" userId="278430bf-9477-4b5b-8e8a-8a233f335e06" providerId="ADAL" clId="{ADEB2587-0E4F-45CC-B7CB-9470FC88520E}" dt="2021-06-23T10:12:52.230" v="651" actId="404"/>
        <pc:sldMkLst>
          <pc:docMk/>
          <pc:sldMk cId="1153079447" sldId="274"/>
        </pc:sldMkLst>
        <pc:spChg chg="mod">
          <ac:chgData name="Ayla Verhoeven | Isza Zorg" userId="278430bf-9477-4b5b-8e8a-8a233f335e06" providerId="ADAL" clId="{ADEB2587-0E4F-45CC-B7CB-9470FC88520E}" dt="2021-06-23T10:12:52.230" v="651" actId="404"/>
          <ac:spMkLst>
            <pc:docMk/>
            <pc:sldMk cId="1153079447" sldId="274"/>
            <ac:spMk id="4" creationId="{80124644-A149-4800-BF48-D51F89857F94}"/>
          </ac:spMkLst>
        </pc:spChg>
      </pc:sldChg>
      <pc:sldChg chg="addSp delSp modSp mod">
        <pc:chgData name="Ayla Verhoeven | Isza Zorg" userId="278430bf-9477-4b5b-8e8a-8a233f335e06" providerId="ADAL" clId="{ADEB2587-0E4F-45CC-B7CB-9470FC88520E}" dt="2021-06-23T10:42:30.029" v="861" actId="20577"/>
        <pc:sldMkLst>
          <pc:docMk/>
          <pc:sldMk cId="1198886149" sldId="275"/>
        </pc:sldMkLst>
        <pc:spChg chg="mod">
          <ac:chgData name="Ayla Verhoeven | Isza Zorg" userId="278430bf-9477-4b5b-8e8a-8a233f335e06" providerId="ADAL" clId="{ADEB2587-0E4F-45CC-B7CB-9470FC88520E}" dt="2021-06-23T10:42:30.029" v="861" actId="20577"/>
          <ac:spMkLst>
            <pc:docMk/>
            <pc:sldMk cId="1198886149" sldId="275"/>
            <ac:spMk id="2" creationId="{3766AE54-0F31-4FA0-A357-5B6B8B37F343}"/>
          </ac:spMkLst>
        </pc:spChg>
        <pc:spChg chg="mod">
          <ac:chgData name="Ayla Verhoeven | Isza Zorg" userId="278430bf-9477-4b5b-8e8a-8a233f335e06" providerId="ADAL" clId="{ADEB2587-0E4F-45CC-B7CB-9470FC88520E}" dt="2021-06-23T10:13:29.098" v="709" actId="20577"/>
          <ac:spMkLst>
            <pc:docMk/>
            <pc:sldMk cId="1198886149" sldId="275"/>
            <ac:spMk id="3" creationId="{55CE6EFD-9B43-4F98-A4FE-F4EA0F0798AF}"/>
          </ac:spMkLst>
        </pc:spChg>
        <pc:spChg chg="del">
          <ac:chgData name="Ayla Verhoeven | Isza Zorg" userId="278430bf-9477-4b5b-8e8a-8a233f335e06" providerId="ADAL" clId="{ADEB2587-0E4F-45CC-B7CB-9470FC88520E}" dt="2021-06-23T10:12:57.042" v="652" actId="478"/>
          <ac:spMkLst>
            <pc:docMk/>
            <pc:sldMk cId="1198886149" sldId="275"/>
            <ac:spMk id="4" creationId="{84312ECE-BF76-40F0-80F1-D2047E50920A}"/>
          </ac:spMkLst>
        </pc:spChg>
        <pc:spChg chg="add mod">
          <ac:chgData name="Ayla Verhoeven | Isza Zorg" userId="278430bf-9477-4b5b-8e8a-8a233f335e06" providerId="ADAL" clId="{ADEB2587-0E4F-45CC-B7CB-9470FC88520E}" dt="2021-06-23T10:12:57.359" v="653"/>
          <ac:spMkLst>
            <pc:docMk/>
            <pc:sldMk cId="1198886149" sldId="275"/>
            <ac:spMk id="5" creationId="{3003EA37-371F-4127-91C4-9932A858EC1E}"/>
          </ac:spMkLst>
        </pc:spChg>
      </pc:sldChg>
      <pc:sldChg chg="del">
        <pc:chgData name="Ayla Verhoeven | Isza Zorg" userId="278430bf-9477-4b5b-8e8a-8a233f335e06" providerId="ADAL" clId="{ADEB2587-0E4F-45CC-B7CB-9470FC88520E}" dt="2021-06-23T10:15:42.721" v="851" actId="47"/>
        <pc:sldMkLst>
          <pc:docMk/>
          <pc:sldMk cId="3690956743" sldId="276"/>
        </pc:sldMkLst>
      </pc:sldChg>
      <pc:sldChg chg="addSp modSp new mod setBg">
        <pc:chgData name="Ayla Verhoeven | Isza Zorg" userId="278430bf-9477-4b5b-8e8a-8a233f335e06" providerId="ADAL" clId="{ADEB2587-0E4F-45CC-B7CB-9470FC88520E}" dt="2021-06-23T10:10:15.805" v="533"/>
        <pc:sldMkLst>
          <pc:docMk/>
          <pc:sldMk cId="514302252" sldId="277"/>
        </pc:sldMkLst>
        <pc:spChg chg="mod">
          <ac:chgData name="Ayla Verhoeven | Isza Zorg" userId="278430bf-9477-4b5b-8e8a-8a233f335e06" providerId="ADAL" clId="{ADEB2587-0E4F-45CC-B7CB-9470FC88520E}" dt="2021-06-23T10:09:46.723" v="528" actId="113"/>
          <ac:spMkLst>
            <pc:docMk/>
            <pc:sldMk cId="514302252" sldId="277"/>
            <ac:spMk id="2" creationId="{B35A75E7-27FF-4364-83F4-224374C9A88F}"/>
          </ac:spMkLst>
        </pc:spChg>
        <pc:spChg chg="mod">
          <ac:chgData name="Ayla Verhoeven | Isza Zorg" userId="278430bf-9477-4b5b-8e8a-8a233f335e06" providerId="ADAL" clId="{ADEB2587-0E4F-45CC-B7CB-9470FC88520E}" dt="2021-06-23T10:09:55.816" v="529" actId="313"/>
          <ac:spMkLst>
            <pc:docMk/>
            <pc:sldMk cId="514302252" sldId="277"/>
            <ac:spMk id="3" creationId="{FB9956C1-C4F0-4374-BECB-05266F92AD97}"/>
          </ac:spMkLst>
        </pc:spChg>
        <pc:spChg chg="add mod">
          <ac:chgData name="Ayla Verhoeven | Isza Zorg" userId="278430bf-9477-4b5b-8e8a-8a233f335e06" providerId="ADAL" clId="{ADEB2587-0E4F-45CC-B7CB-9470FC88520E}" dt="2021-06-23T10:07:14.413" v="91"/>
          <ac:spMkLst>
            <pc:docMk/>
            <pc:sldMk cId="514302252" sldId="277"/>
            <ac:spMk id="4" creationId="{D655E0C1-BC02-4538-A444-408B1DF5F3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38969-50E6-4335-852D-44CAC1820828}" type="datetimeFigureOut">
              <a:rPr lang="nl-NL" smtClean="0"/>
              <a:t>23-6-2021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40146-9B55-494B-8F5C-F4D94FD7448E}" type="slidenum">
              <a:rPr lang="nl-NL" smtClean="0"/>
              <a:t>‹nr.›</a:t>
            </a:fld>
            <a:endParaRPr lang="nl-NL"/>
          </a:p>
        </p:txBody>
      </p:sp>
    </p:spTree>
    <p:extLst>
      <p:ext uri="{BB962C8B-B14F-4D97-AF65-F5344CB8AC3E}">
        <p14:creationId xmlns:p14="http://schemas.microsoft.com/office/powerpoint/2010/main" val="254820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jksoverheid.nl/onderwerpen/voorbehouden-handelingen/regels-rondom-voorbehouden-handeling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utriciamedischevoeding.nl/Producten/Flocare%C2%AE-/Flocare-Infinity%E2%84%A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Risicovolle handelingen</a:t>
            </a:r>
            <a:endParaRPr lang="nl-NL" dirty="0">
              <a:cs typeface="Calibri"/>
            </a:endParaRPr>
          </a:p>
          <a:p>
            <a:r>
              <a:rPr lang="nl-NL" dirty="0"/>
              <a:t>Risicovolle handelingen zijn handelingen die bij de uitvoering van de handeling risico’s meebrengen voor de cliënt.</a:t>
            </a:r>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2</a:t>
            </a:fld>
            <a:endParaRPr lang="en-US" dirty="0"/>
          </a:p>
        </p:txBody>
      </p:sp>
    </p:spTree>
    <p:extLst>
      <p:ext uri="{BB962C8B-B14F-4D97-AF65-F5344CB8AC3E}">
        <p14:creationId xmlns:p14="http://schemas.microsoft.com/office/powerpoint/2010/main" val="41580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Het verzorgen van een stoma is géén voorbehouden- of risicovolle handeling.</a:t>
            </a:r>
            <a:endParaRPr lang="nl-NL" dirty="0">
              <a:cs typeface="Calibri"/>
            </a:endParaRPr>
          </a:p>
          <a:p>
            <a:endParaRPr lang="nl-NL" dirty="0">
              <a:cs typeface="Calibri"/>
            </a:endParaRPr>
          </a:p>
          <a:p>
            <a:r>
              <a:rPr lang="nl-NL" b="1">
                <a:cs typeface="Calibri"/>
              </a:rPr>
              <a:t>Soorten stoma's:</a:t>
            </a:r>
            <a:r>
              <a:rPr lang="nl-NL">
                <a:cs typeface="Calibri"/>
              </a:rPr>
              <a:t> Colon, ileo, uro. Tijdens deze training focus ik me op colon en ileo. </a:t>
            </a:r>
            <a:endParaRPr lang="nl-NL" dirty="0">
              <a:cs typeface="Calibri"/>
            </a:endParaRPr>
          </a:p>
          <a:p>
            <a:endParaRPr lang="nl-NL" b="1" dirty="0">
              <a:cs typeface="Calibri"/>
            </a:endParaRPr>
          </a:p>
          <a:p>
            <a:r>
              <a:rPr lang="nl-NL" b="1"/>
              <a:t>Indicaties colonstoma:</a:t>
            </a:r>
            <a:endParaRPr lang="nl-NL" dirty="0">
              <a:cs typeface="Calibri"/>
            </a:endParaRPr>
          </a:p>
          <a:p>
            <a:pPr marL="171450" indent="-171450">
              <a:buFont typeface="Arial,Sans-Serif"/>
              <a:buChar char="•"/>
            </a:pPr>
            <a:r>
              <a:rPr lang="nl-NL"/>
              <a:t>Aangeboren afwijkingen</a:t>
            </a:r>
            <a:endParaRPr lang="nl-NL" dirty="0">
              <a:cs typeface="Calibri"/>
            </a:endParaRPr>
          </a:p>
          <a:p>
            <a:pPr marL="171450" indent="-171450">
              <a:buFont typeface="Arial,Sans-Serif"/>
              <a:buChar char="•"/>
            </a:pPr>
            <a:r>
              <a:rPr lang="nl-NL"/>
              <a:t> Diverticulitis</a:t>
            </a:r>
            <a:endParaRPr lang="nl-NL" dirty="0">
              <a:cs typeface="Calibri"/>
            </a:endParaRPr>
          </a:p>
          <a:p>
            <a:pPr marL="171450" indent="-171450">
              <a:buFont typeface="Arial,Sans-Serif"/>
              <a:buChar char="•"/>
            </a:pPr>
            <a:r>
              <a:rPr lang="nl-NL" dirty="0"/>
              <a:t> </a:t>
            </a:r>
            <a:r>
              <a:rPr lang="nl-NL"/>
              <a:t>Fistels</a:t>
            </a:r>
            <a:endParaRPr lang="nl-NL" dirty="0">
              <a:cs typeface="Calibri"/>
            </a:endParaRPr>
          </a:p>
          <a:p>
            <a:pPr marL="171450" indent="-171450">
              <a:buFont typeface="Arial,Sans-Serif"/>
              <a:buChar char="•"/>
            </a:pPr>
            <a:r>
              <a:rPr lang="nl-NL"/>
              <a:t> Ileus</a:t>
            </a:r>
            <a:endParaRPr lang="nl-NL" dirty="0">
              <a:cs typeface="Calibri"/>
            </a:endParaRPr>
          </a:p>
          <a:p>
            <a:pPr marL="171450" indent="-171450">
              <a:buFont typeface="Arial,Sans-Serif"/>
              <a:buChar char="•"/>
            </a:pPr>
            <a:r>
              <a:rPr lang="nl-NL" dirty="0"/>
              <a:t> </a:t>
            </a:r>
            <a:r>
              <a:rPr lang="nl-NL"/>
              <a:t>Incontinentie</a:t>
            </a:r>
            <a:endParaRPr lang="nl-NL" dirty="0">
              <a:cs typeface="Calibri"/>
            </a:endParaRPr>
          </a:p>
          <a:p>
            <a:pPr marL="171450" indent="-171450">
              <a:buFont typeface="Arial,Sans-Serif"/>
              <a:buChar char="•"/>
            </a:pPr>
            <a:r>
              <a:rPr lang="nl-NL" dirty="0"/>
              <a:t> </a:t>
            </a:r>
            <a:r>
              <a:rPr lang="nl-NL"/>
              <a:t>Inflammatoire aandoeningen bijv. Ziekte v Crohn</a:t>
            </a:r>
            <a:endParaRPr lang="nl-NL" dirty="0">
              <a:cs typeface="Calibri"/>
            </a:endParaRPr>
          </a:p>
          <a:p>
            <a:pPr marL="171450" indent="-171450">
              <a:buFont typeface="Arial,Sans-Serif"/>
              <a:buChar char="•"/>
            </a:pPr>
            <a:r>
              <a:rPr lang="nl-NL" dirty="0"/>
              <a:t> </a:t>
            </a:r>
            <a:r>
              <a:rPr lang="nl-NL"/>
              <a:t>Ischemische colitis</a:t>
            </a:r>
            <a:endParaRPr lang="nl-NL" dirty="0">
              <a:cs typeface="Calibri"/>
            </a:endParaRPr>
          </a:p>
          <a:p>
            <a:pPr marL="171450" indent="-171450">
              <a:buFont typeface="Arial,Sans-Serif"/>
              <a:buChar char="•"/>
            </a:pPr>
            <a:r>
              <a:rPr lang="nl-NL" dirty="0"/>
              <a:t> </a:t>
            </a:r>
            <a:r>
              <a:rPr lang="nl-NL"/>
              <a:t>Neurologische aandoeningen</a:t>
            </a:r>
            <a:endParaRPr lang="nl-NL" dirty="0">
              <a:cs typeface="Calibri"/>
            </a:endParaRPr>
          </a:p>
          <a:p>
            <a:pPr marL="171450" indent="-171450">
              <a:buFont typeface="Arial,Sans-Serif"/>
              <a:buChar char="•"/>
            </a:pPr>
            <a:r>
              <a:rPr lang="nl-NL"/>
              <a:t> Traumata</a:t>
            </a:r>
            <a:endParaRPr lang="nl-NL" dirty="0">
              <a:cs typeface="Calibri"/>
            </a:endParaRPr>
          </a:p>
          <a:p>
            <a:pPr marL="171450" indent="-171450">
              <a:buFont typeface="Arial,Sans-Serif"/>
              <a:buChar char="•"/>
            </a:pPr>
            <a:r>
              <a:rPr lang="nl-NL" dirty="0"/>
              <a:t> </a:t>
            </a:r>
            <a:r>
              <a:rPr lang="nl-NL"/>
              <a:t>Tumoren</a:t>
            </a:r>
            <a:endParaRPr lang="nl-NL" dirty="0">
              <a:cs typeface="Calibri"/>
            </a:endParaRPr>
          </a:p>
          <a:p>
            <a:endParaRPr lang="nl-NL" dirty="0">
              <a:cs typeface="Calibri"/>
            </a:endParaRPr>
          </a:p>
          <a:p>
            <a:r>
              <a:rPr lang="nl-NL" b="1"/>
              <a:t>Indicaties ileostoma:</a:t>
            </a:r>
            <a:endParaRPr lang="nl-NL" dirty="0">
              <a:cs typeface="Calibri"/>
            </a:endParaRPr>
          </a:p>
          <a:p>
            <a:pPr marL="171450" indent="-171450">
              <a:buFont typeface="Arial,Sans-Serif"/>
              <a:buChar char="•"/>
            </a:pPr>
            <a:r>
              <a:rPr lang="nl-NL"/>
              <a:t>Chronische darmaandoeningen bijv. Ziekte van Crohn</a:t>
            </a:r>
            <a:endParaRPr lang="nl-NL" dirty="0">
              <a:cs typeface="Calibri"/>
            </a:endParaRPr>
          </a:p>
          <a:p>
            <a:pPr marL="171450" indent="-171450">
              <a:buFont typeface="Arial,Sans-Serif"/>
              <a:buChar char="•"/>
            </a:pPr>
            <a:r>
              <a:rPr lang="nl-NL"/>
              <a:t> Maligne aandoeningen</a:t>
            </a:r>
            <a:endParaRPr lang="nl-NL" dirty="0">
              <a:cs typeface="Calibri"/>
            </a:endParaRPr>
          </a:p>
          <a:p>
            <a:pPr marL="171450" indent="-171450">
              <a:buFont typeface="Arial,Sans-Serif"/>
              <a:buChar char="•"/>
            </a:pPr>
            <a:r>
              <a:rPr lang="nl-NL"/>
              <a:t> Traumata</a:t>
            </a:r>
            <a:endParaRPr lang="nl-NL" dirty="0">
              <a:cs typeface="Calibri"/>
            </a:endParaRPr>
          </a:p>
          <a:p>
            <a:pPr marL="171450" indent="-171450">
              <a:buFont typeface="Arial,Sans-Serif"/>
              <a:buChar char="•"/>
            </a:pPr>
            <a:endParaRPr lang="nl-NL" b="1" dirty="0">
              <a:cs typeface="Calibri"/>
            </a:endParaRPr>
          </a:p>
          <a:p>
            <a:r>
              <a:rPr lang="nl-NL" b="1">
                <a:cs typeface="Calibri"/>
              </a:rPr>
              <a:t>Verschil colon- en ileostoma:</a:t>
            </a:r>
            <a:endParaRPr lang="nl-NL" b="1" dirty="0">
              <a:cs typeface="Calibri"/>
            </a:endParaRPr>
          </a:p>
          <a:p>
            <a:r>
              <a:rPr lang="nl-NL"/>
              <a:t>Bij een colostoma zijn er zijn twee voordelen ten opzichte van een ileostoma:</a:t>
            </a:r>
            <a:endParaRPr lang="nl-NL" dirty="0">
              <a:cs typeface="Calibri"/>
            </a:endParaRPr>
          </a:p>
          <a:p>
            <a:r>
              <a:rPr lang="nl-NL"/>
              <a:t>1. Als eerste verlies je bij een colostoma veel minder vocht, waardoor vochttekort zoals je bij een ileostoma snel kunt hebben, minder snel ontstaat. Net als zouten en kalium, die je minder snel verliest, en ook andere voedingsstoffen worden bij een colostoma vaak beter opgenomen. </a:t>
            </a:r>
            <a:endParaRPr lang="nl-NL" dirty="0"/>
          </a:p>
          <a:p>
            <a:r>
              <a:rPr lang="nl-NL"/>
              <a:t>2. Daarnaast heb je bij een colostoma de mogelijkheid om te spoelen, waardoor je een tijd ontlastingsvrij kunt zijn. Deze mogelijkheid bestaat niet bij een ileostoma door de altijd dunne ontlasting. </a:t>
            </a:r>
            <a:endParaRPr lang="nl-NL" dirty="0">
              <a:cs typeface="Calibri"/>
            </a:endParaRPr>
          </a:p>
          <a:p>
            <a:endParaRPr lang="nl-NL" dirty="0">
              <a:cs typeface="Calibri"/>
            </a:endParaRPr>
          </a:p>
          <a:p>
            <a:r>
              <a:rPr lang="nl-NL"/>
              <a:t>Natuurlijk heb je vaak geen keuze welk stoma bij je wordt aangelegd en blijft het hoe dan ook een noodoplossing.</a:t>
            </a:r>
            <a:endParaRPr lang="nl-NL" dirty="0">
              <a:cs typeface="Calibri"/>
            </a:endParaRPr>
          </a:p>
          <a:p>
            <a:endParaRPr lang="nl-NL" dirty="0">
              <a:cs typeface="Calibri"/>
            </a:endParaRPr>
          </a:p>
          <a:p>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14</a:t>
            </a:fld>
            <a:endParaRPr lang="en-US"/>
          </a:p>
        </p:txBody>
      </p:sp>
    </p:spTree>
    <p:extLst>
      <p:ext uri="{BB962C8B-B14F-4D97-AF65-F5344CB8AC3E}">
        <p14:creationId xmlns:p14="http://schemas.microsoft.com/office/powerpoint/2010/main" val="4001994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cs typeface="Calibri"/>
            </a:endParaRPr>
          </a:p>
          <a:p>
            <a:r>
              <a:rPr lang="nl-NL" b="1" dirty="0"/>
              <a:t>Colostoma:</a:t>
            </a:r>
            <a:endParaRPr lang="nl-NL" dirty="0">
              <a:cs typeface="Calibri"/>
            </a:endParaRPr>
          </a:p>
          <a:p>
            <a:r>
              <a:rPr lang="nl-NL" dirty="0"/>
              <a:t>Een eindstandig stoma heeft 1 opening waar de ontlasting uitkomt. Bij een eindstandig colostoma wordt een stukje darm door de buikwand naar buiten gehaald, omgeslagen van binnen naar buiten en vervolgens aan de huid vastgehecht. Er komen ontlasting en lucht naar buiten. Het kan zijn dat het einde van de dikke darm (endeldarm) nog in de buik zit. In dat geval kan er nog slijm via de anus naar buiten komen. Soms is dan een hersteloperatie mogelijk waarbij een nieuwe verbinding gemaakt wordt van de (dunne) darm met de endeldarm of anus. Een eindstandig stoma is meestal blijvend.</a:t>
            </a:r>
            <a:endParaRPr lang="nl-NL" dirty="0">
              <a:cs typeface="Calibri"/>
            </a:endParaRPr>
          </a:p>
          <a:p>
            <a:endParaRPr lang="nl-NL" dirty="0">
              <a:cs typeface="Calibri"/>
            </a:endParaRPr>
          </a:p>
          <a:p>
            <a:r>
              <a:rPr lang="nl-NL" b="1" dirty="0"/>
              <a:t>Ileostoma:</a:t>
            </a:r>
            <a:endParaRPr lang="nl-NL" dirty="0">
              <a:cs typeface="Calibri"/>
            </a:endParaRPr>
          </a:p>
          <a:p>
            <a:r>
              <a:rPr lang="nl-NL" dirty="0"/>
              <a:t>Een eindstandig stoma heeft 1 opening waar de ontlasting uitkomt. Bij een eindstandig ileostoma wordt het uiteinde van de dunne darm naar buiten gehaald, omgeslagen van binnen naar buiten en vervolgens aan de huid vastgehecht. Er komt ontlasting en lucht naar buiten. Het kan zijn dat een deel van de dikke darm of de endeldarm nog in de buik zit. In dat geval kan er nog slijm via de anus naar buiten komen. Soms is dan een hersteloperatie mogelijk waarbij een nieuwe verbinding gemaakt wordt van de (dunne) darm met de dikke darm of endeldarm. Een eindstandig stoma is meestal blijvend.</a:t>
            </a:r>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15</a:t>
            </a:fld>
            <a:endParaRPr lang="en-US"/>
          </a:p>
        </p:txBody>
      </p:sp>
    </p:spTree>
    <p:extLst>
      <p:ext uri="{BB962C8B-B14F-4D97-AF65-F5344CB8AC3E}">
        <p14:creationId xmlns:p14="http://schemas.microsoft.com/office/powerpoint/2010/main" val="395601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Vilans hanteert hetzelfde protocol voor de verzorging van het colo- en ileostoma.</a:t>
            </a:r>
            <a:endParaRPr lang="en-US"/>
          </a:p>
          <a:p>
            <a:endParaRPr lang="nl-NL" dirty="0"/>
          </a:p>
          <a:p>
            <a:r>
              <a:rPr lang="nl-NL"/>
              <a:t>De benodigdheden en werkwijze staan beschreven in het protocol waarmee geoefend gaat worden.</a:t>
            </a:r>
            <a:endParaRPr lang="nl-NL" dirty="0"/>
          </a:p>
          <a:p>
            <a:endParaRPr lang="nl-NL" dirty="0"/>
          </a:p>
          <a:p>
            <a:r>
              <a:rPr lang="nl-NL" b="1"/>
              <a:t>Complicaties:</a:t>
            </a:r>
            <a:endParaRPr lang="nl-NL" dirty="0"/>
          </a:p>
          <a:p>
            <a:pPr marL="171450" indent="-171450">
              <a:buFont typeface="Arial,Sans-Serif"/>
              <a:buChar char="•"/>
            </a:pPr>
            <a:r>
              <a:rPr lang="nl-NL"/>
              <a:t>Het in gebruik zijnde systeem laat niet los van de huid - Raadpleeg gebruiksaanwijzing van systeem.</a:t>
            </a:r>
            <a:endParaRPr lang="nl-NL" dirty="0"/>
          </a:p>
          <a:p>
            <a:pPr marL="171450" indent="-171450">
              <a:buFont typeface="Arial,Sans-Serif"/>
              <a:buChar char="•"/>
            </a:pPr>
            <a:r>
              <a:rPr lang="nl-NL"/>
              <a:t>De huid is geïrriteerd - Breng een huidbeschermingsmiddel aan. Consulteer zo nodig een gespecialiseerd verpleegkundige of arts.</a:t>
            </a:r>
            <a:endParaRPr lang="nl-NL" dirty="0"/>
          </a:p>
          <a:p>
            <a:pPr marL="171450" indent="-171450">
              <a:buFont typeface="Arial,Sans-Serif"/>
              <a:buChar char="•"/>
            </a:pPr>
            <a:r>
              <a:rPr lang="nl-NL"/>
              <a:t>Het nieuwe systeem plakt niet goed - Controleer of de huid droog is. Zoek oorzaak van het niet willen plakken. Breng een speciale plaklaag aan op de huid.</a:t>
            </a:r>
            <a:endParaRPr lang="nl-NL" dirty="0"/>
          </a:p>
          <a:p>
            <a:pPr marL="171450" indent="-171450">
              <a:buFont typeface="Arial,Sans-Serif"/>
              <a:buChar char="•"/>
            </a:pPr>
            <a:r>
              <a:rPr lang="nl-NL"/>
              <a:t>De huidplaat sluit niet goed aan op de huid vanwege huidplooien - Vul de huidplooien op met opvulmateriaal (ring, pasta, strip).</a:t>
            </a:r>
            <a:endParaRPr lang="nl-NL" dirty="0"/>
          </a:p>
          <a:p>
            <a:endParaRPr lang="en-US"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16</a:t>
            </a:fld>
            <a:endParaRPr lang="en-US"/>
          </a:p>
        </p:txBody>
      </p:sp>
    </p:spTree>
    <p:extLst>
      <p:ext uri="{BB962C8B-B14F-4D97-AF65-F5344CB8AC3E}">
        <p14:creationId xmlns:p14="http://schemas.microsoft.com/office/powerpoint/2010/main" val="146301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Voorbehouden handelingen</a:t>
            </a:r>
            <a:endParaRPr lang="nl-NL" dirty="0">
              <a:cs typeface="Calibri"/>
            </a:endParaRPr>
          </a:p>
          <a:p>
            <a:r>
              <a:rPr lang="nl-NL" dirty="0"/>
              <a:t> Voorbehouden handelingen vormen een specifieke groep binnen de risicovolle handelingen. Het betreft handelingen die door de individuele professionals beroepsmatig worden verricht.  In de Wet BIG worden 14 risicovolle handelingen aangemerkt als voorbehouden handelingen.</a:t>
            </a:r>
            <a:endParaRPr lang="nl-NL" dirty="0">
              <a:cs typeface="Calibri"/>
            </a:endParaRPr>
          </a:p>
          <a:p>
            <a:r>
              <a:rPr lang="nl-NL" b="1" dirty="0"/>
              <a:t>Uitvoeringsverzoek</a:t>
            </a:r>
            <a:endParaRPr lang="nl-NL" dirty="0">
              <a:cs typeface="Calibri"/>
            </a:endParaRPr>
          </a:p>
          <a:p>
            <a:r>
              <a:rPr lang="nl-NL" dirty="0"/>
              <a:t>Een arts mag met inachtneming van bepaalde voorwaarden, aan een andere beroepsbeoefenaar (bijvoorbeeld verpleegkundige of verzorgende) opdracht geven via een uitvoeringsverzoek, een voorbehouden handeling te verrichten.</a:t>
            </a:r>
            <a:endParaRPr lang="nl-NL" dirty="0">
              <a:cs typeface="Calibri"/>
            </a:endParaRPr>
          </a:p>
          <a:p>
            <a:r>
              <a:rPr lang="nl-NL" b="1" dirty="0"/>
              <a:t>Bekwaam</a:t>
            </a:r>
            <a:endParaRPr lang="nl-NL" b="1" dirty="0">
              <a:cs typeface="Calibri"/>
            </a:endParaRPr>
          </a:p>
          <a:p>
            <a:r>
              <a:rPr lang="nl-NL" dirty="0"/>
              <a:t>Bekwaamheid is niets anders dan het zelf in staat achten om in een bepaalde situatie verantwoord een (voorbehouden) handeling uit te kunnen voeren. Naast dat jij jezelf bekwaam moet vinden, moeten er ook werkafspraken zijn met de arts. Bekwaam houdt in het beschikken over kennis en vaardigheid:</a:t>
            </a:r>
            <a:endParaRPr lang="nl-NL" dirty="0">
              <a:cs typeface="Calibri"/>
            </a:endParaRPr>
          </a:p>
          <a:p>
            <a:pPr marL="171450" indent="-171450">
              <a:buFont typeface="Arial"/>
              <a:buChar char="•"/>
            </a:pPr>
            <a:r>
              <a:rPr lang="nl-NL" dirty="0"/>
              <a:t>kennis over de handeling, de technieken, het doel, de anatomie, de risico’s (contra-indicaties), voor- en nazorg en eventuele complicaties en</a:t>
            </a:r>
            <a:endParaRPr lang="nl-NL" dirty="0">
              <a:cs typeface="Calibri"/>
            </a:endParaRPr>
          </a:p>
          <a:p>
            <a:pPr marL="171450" indent="-171450">
              <a:buFont typeface="Arial"/>
              <a:buChar char="•"/>
            </a:pPr>
            <a:r>
              <a:rPr lang="nl-NL" dirty="0"/>
              <a:t>vaardigheid met betrekking tot de uitvoering van de handeling en bijkomende activiteiten (beslissen, interpreteren, communiceren </a:t>
            </a:r>
            <a:r>
              <a:rPr lang="nl-NL" dirty="0" err="1"/>
              <a:t>etcetera</a:t>
            </a:r>
            <a:r>
              <a:rPr lang="nl-NL" dirty="0"/>
              <a:t>).</a:t>
            </a:r>
          </a:p>
          <a:p>
            <a:pPr marL="171450" indent="-171450">
              <a:buFont typeface="Arial"/>
              <a:buChar char="•"/>
            </a:pPr>
            <a:r>
              <a:rPr lang="nl-NL" dirty="0">
                <a:hlinkClick r:id="rId3"/>
              </a:rPr>
              <a:t>https://www.rijksoverheid.nl/onderwerpen/voorbehouden-handelingen/regels-rondom-voorbehouden-handelingen</a:t>
            </a:r>
            <a:r>
              <a:rPr lang="nl-NL" dirty="0"/>
              <a:t> </a:t>
            </a:r>
          </a:p>
        </p:txBody>
      </p:sp>
      <p:sp>
        <p:nvSpPr>
          <p:cNvPr id="4" name="Slide Number Placeholder 3"/>
          <p:cNvSpPr>
            <a:spLocks noGrp="1"/>
          </p:cNvSpPr>
          <p:nvPr>
            <p:ph type="sldNum" sz="quarter" idx="5"/>
          </p:nvPr>
        </p:nvSpPr>
        <p:spPr/>
        <p:txBody>
          <a:bodyPr/>
          <a:lstStyle/>
          <a:p>
            <a:fld id="{803111EA-CDAA-4712-955D-D679AD09430B}" type="slidenum">
              <a:rPr lang="nl"/>
              <a:t>3</a:t>
            </a:fld>
            <a:endParaRPr lang="en-US"/>
          </a:p>
        </p:txBody>
      </p:sp>
    </p:spTree>
    <p:extLst>
      <p:ext uri="{BB962C8B-B14F-4D97-AF65-F5344CB8AC3E}">
        <p14:creationId xmlns:p14="http://schemas.microsoft.com/office/powerpoint/2010/main" val="14360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Indicatie NMS: </a:t>
            </a:r>
            <a:r>
              <a:rPr lang="nl-NL" dirty="0"/>
              <a:t>Toedienen van sondevoeding en/of medicatie bij patiënten die niet kunnen slikken.</a:t>
            </a:r>
            <a:endParaRPr lang="nl-NL" dirty="0">
              <a:cs typeface="Calibri"/>
            </a:endParaRPr>
          </a:p>
          <a:p>
            <a:endParaRPr lang="nl-NL" dirty="0">
              <a:cs typeface="Calibri"/>
            </a:endParaRPr>
          </a:p>
          <a:p>
            <a:r>
              <a:rPr lang="nl-NL" dirty="0">
                <a:cs typeface="Calibri"/>
              </a:rPr>
              <a:t>Hoe bepaal je de lengte van een NMS: </a:t>
            </a:r>
            <a:r>
              <a:rPr lang="nl-NL" dirty="0"/>
              <a:t>de NEX (= </a:t>
            </a:r>
            <a:r>
              <a:rPr lang="nl-NL" dirty="0" err="1"/>
              <a:t>nose-earlobe-xyphoïd</a:t>
            </a:r>
            <a:r>
              <a:rPr lang="nl-NL" dirty="0"/>
              <a:t>) +10cm-methode.</a:t>
            </a:r>
            <a:endParaRPr lang="nl-NL" dirty="0">
              <a:cs typeface="Calibri"/>
            </a:endParaRPr>
          </a:p>
          <a:p>
            <a:endParaRPr lang="nl-NL" dirty="0">
              <a:cs typeface="Calibri"/>
            </a:endParaRPr>
          </a:p>
          <a:p>
            <a:r>
              <a:rPr lang="nl-NL" dirty="0">
                <a:cs typeface="Calibri"/>
              </a:rPr>
              <a:t>Aandachtspunten vooraf: </a:t>
            </a:r>
            <a:endParaRPr lang="nl-NL" dirty="0"/>
          </a:p>
          <a:p>
            <a:r>
              <a:rPr lang="nl-NL" dirty="0"/>
              <a:t>1. Ga na of de cliënt bekend is met in- of uitwendige vergroeiingen, tumoren, letsel in keelholte, slokdarm of maag.</a:t>
            </a:r>
            <a:endParaRPr lang="nl-NL" dirty="0">
              <a:cs typeface="Calibri"/>
            </a:endParaRPr>
          </a:p>
          <a:p>
            <a:r>
              <a:rPr lang="nl-NL" dirty="0">
                <a:cs typeface="Calibri"/>
              </a:rPr>
              <a:t>2. Cliënt neus laten snuiten</a:t>
            </a:r>
          </a:p>
          <a:p>
            <a:r>
              <a:rPr lang="nl-NL" dirty="0">
                <a:cs typeface="Calibri"/>
              </a:rPr>
              <a:t>3. Evt. Gebitsprothese uit laten doen</a:t>
            </a:r>
          </a:p>
          <a:p>
            <a:endParaRPr lang="nl-NL" dirty="0">
              <a:cs typeface="Calibri"/>
            </a:endParaRPr>
          </a:p>
          <a:p>
            <a:r>
              <a:rPr lang="nl-NL" dirty="0"/>
              <a:t>Aandachtspunten na inbrengen: </a:t>
            </a:r>
            <a:endParaRPr lang="nl-NL" dirty="0">
              <a:cs typeface="Calibri"/>
            </a:endParaRPr>
          </a:p>
          <a:p>
            <a:r>
              <a:rPr lang="nl-NL" dirty="0">
                <a:cs typeface="Calibri"/>
              </a:rPr>
              <a:t>1. Controleer</a:t>
            </a:r>
            <a:r>
              <a:rPr lang="nl-NL" dirty="0"/>
              <a:t> de ligging van de sonde door middel van beoordeling van maagsap. Controleer de opgezogen vloeistof met pH-indicator. Afkappunt is pH van 5.5, ongeacht het gebruik van zuurremmers. Dien bij pH-waarde hoger dan 5.5 geen voeding of medicijnen toe. Stel samen met de arts vast hoe te handelen bij afwijkende waarden of wanneer geen maagsap opgezogen kan worden.</a:t>
            </a:r>
            <a:endParaRPr lang="nl-NL" dirty="0">
              <a:cs typeface="Calibri"/>
            </a:endParaRPr>
          </a:p>
          <a:p>
            <a:r>
              <a:rPr lang="nl-NL" dirty="0"/>
              <a:t>Let wel:</a:t>
            </a:r>
            <a:endParaRPr lang="nl-NL" dirty="0">
              <a:cs typeface="Calibri"/>
            </a:endParaRPr>
          </a:p>
          <a:p>
            <a:pPr marL="628650" lvl="1" indent="-171450">
              <a:buFont typeface="Arial"/>
              <a:buChar char="•"/>
            </a:pPr>
            <a:r>
              <a:rPr lang="nl-NL" dirty="0"/>
              <a:t>Auscultatie (borrelen in de maag) is niet betrouwbaar als controle van de ligging en wordt daarom niet toegepast.</a:t>
            </a:r>
            <a:endParaRPr lang="nl-NL" dirty="0">
              <a:cs typeface="Calibri"/>
            </a:endParaRPr>
          </a:p>
          <a:p>
            <a:pPr marL="628650" lvl="1" indent="-171450">
              <a:buFont typeface="Arial"/>
              <a:buChar char="•"/>
            </a:pPr>
            <a:r>
              <a:rPr lang="nl-NL" dirty="0"/>
              <a:t>Het is van essentieel belang te controleren of de sonde goed in de maag ligt, voordat voeding wordt toegediend!</a:t>
            </a:r>
            <a:endParaRPr lang="nl-NL" dirty="0">
              <a:cs typeface="Calibri"/>
            </a:endParaRPr>
          </a:p>
          <a:p>
            <a:r>
              <a:rPr lang="nl-NL" dirty="0"/>
              <a:t>2. De sonde kan worden gefixeerd met hypoallergeen pleister. Overweeg een steunpleister ter bescherming van de huid.</a:t>
            </a:r>
            <a:endParaRPr lang="nl-NL" dirty="0">
              <a:cs typeface="Calibri"/>
            </a:endParaRPr>
          </a:p>
          <a:p>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4</a:t>
            </a:fld>
            <a:endParaRPr lang="en-US"/>
          </a:p>
        </p:txBody>
      </p:sp>
    </p:spTree>
    <p:extLst>
      <p:ext uri="{BB962C8B-B14F-4D97-AF65-F5344CB8AC3E}">
        <p14:creationId xmlns:p14="http://schemas.microsoft.com/office/powerpoint/2010/main" val="238464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nl-NL"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5</a:t>
            </a:fld>
            <a:endParaRPr lang="en-US"/>
          </a:p>
        </p:txBody>
      </p:sp>
    </p:spTree>
    <p:extLst>
      <p:ext uri="{BB962C8B-B14F-4D97-AF65-F5344CB8AC3E}">
        <p14:creationId xmlns:p14="http://schemas.microsoft.com/office/powerpoint/2010/main" val="94531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Siliconen is een zeer soepel materiaal. Siliconen is van zichzelf een 'zwak' materiaal, daarom is er meer materiaal nodig om de sonde stevigheid te geven. Hierdoor is de binnenkant van de siliconen sonde vaak smaller dan bij eenzelfde charrièremaat (dit is de buitenmaat) van een PUR sonde. Deze sonde wordt meestal zonder voerdraad ingebracht om de sonde niet te beschadigen.</a:t>
            </a:r>
          </a:p>
        </p:txBody>
      </p:sp>
      <p:sp>
        <p:nvSpPr>
          <p:cNvPr id="4" name="Slide Number Placeholder 3"/>
          <p:cNvSpPr>
            <a:spLocks noGrp="1"/>
          </p:cNvSpPr>
          <p:nvPr>
            <p:ph type="sldNum" sz="quarter" idx="5"/>
          </p:nvPr>
        </p:nvSpPr>
        <p:spPr/>
        <p:txBody>
          <a:bodyPr/>
          <a:lstStyle/>
          <a:p>
            <a:fld id="{06EC9905-EE5E-4E65-A2B7-221717CD2BA5}" type="slidenum">
              <a:rPr lang="nl"/>
              <a:t>6</a:t>
            </a:fld>
            <a:endParaRPr lang="en-US"/>
          </a:p>
        </p:txBody>
      </p:sp>
    </p:spTree>
    <p:extLst>
      <p:ext uri="{BB962C8B-B14F-4D97-AF65-F5344CB8AC3E}">
        <p14:creationId xmlns:p14="http://schemas.microsoft.com/office/powerpoint/2010/main" val="94700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Benodigdheden en werkwijze worden klassikaal besproken en er wordt ook mee geoefend. </a:t>
            </a:r>
            <a:br>
              <a:rPr lang="nl-NL" dirty="0">
                <a:cs typeface="+mn-lt"/>
              </a:rPr>
            </a:br>
            <a:endParaRPr lang="nl-NL" dirty="0">
              <a:cs typeface="Calibri"/>
            </a:endParaRPr>
          </a:p>
          <a:p>
            <a:r>
              <a:rPr lang="nl-NL" dirty="0">
                <a:cs typeface="Calibri"/>
              </a:rPr>
              <a:t>Complicaties:</a:t>
            </a:r>
          </a:p>
          <a:p>
            <a:pPr marL="171450" indent="-171450">
              <a:buFont typeface="Arial"/>
              <a:buChar char="•"/>
            </a:pPr>
            <a:r>
              <a:rPr lang="nl-NL" dirty="0"/>
              <a:t>Weerstand in de neus tijdens inbrengen: Probeer een iets andere inbrengrichting.</a:t>
            </a:r>
            <a:endParaRPr lang="nl-NL" dirty="0">
              <a:cs typeface="Calibri" panose="020F0502020204030204"/>
            </a:endParaRPr>
          </a:p>
          <a:p>
            <a:pPr marL="171450" indent="-171450">
              <a:buFont typeface="Arial"/>
              <a:buChar char="•"/>
            </a:pPr>
            <a:r>
              <a:rPr lang="nl-NL" dirty="0"/>
              <a:t>Braakneiging, kokhalzen, benauwdheid, hoesten/proesten: Trek de sonde iets terug en probeer opnieuw. Laat de cliënt een slokje water drinken.</a:t>
            </a:r>
            <a:endParaRPr lang="nl-NL" dirty="0">
              <a:cs typeface="Calibri" panose="020F0502020204030204"/>
            </a:endParaRPr>
          </a:p>
          <a:p>
            <a:pPr marL="171450" indent="-171450">
              <a:buFont typeface="Arial"/>
              <a:buChar char="•"/>
            </a:pPr>
            <a:r>
              <a:rPr lang="nl-NL" dirty="0"/>
              <a:t>Sonde krult op in de mond/keelholte: Trek de sonde terug en probeer opnieuw.</a:t>
            </a:r>
            <a:endParaRPr lang="nl-NL" dirty="0">
              <a:cs typeface="Calibri" panose="020F0502020204030204"/>
            </a:endParaRPr>
          </a:p>
          <a:p>
            <a:pPr marL="171450" indent="-171450">
              <a:buFont typeface="Arial"/>
              <a:buChar char="•"/>
            </a:pPr>
            <a:r>
              <a:rPr lang="nl-NL" dirty="0"/>
              <a:t>Inspuiten lucht stuit op weerstand, sonde zit geknikt: Trek de sonde iets terug en probeer opnieuw óf verander van houding.</a:t>
            </a:r>
            <a:endParaRPr lang="nl-NL" dirty="0">
              <a:cs typeface="Calibri" panose="020F0502020204030204"/>
            </a:endParaRPr>
          </a:p>
          <a:p>
            <a:pPr marL="171450" indent="-171450">
              <a:buFont typeface="Arial"/>
              <a:buChar char="•"/>
            </a:pPr>
            <a:r>
              <a:rPr lang="nl-NL" dirty="0"/>
              <a:t>Er kan geen maagsap opgezogen worden: Trek de sonde iets terug of schuif iets op en probeer opnieuw.  Laat de cliënt op de andere zij liggen. Breng bij twijfel in overleg met arts een nieuwe sonde in.</a:t>
            </a:r>
          </a:p>
          <a:p>
            <a:pPr marL="171450" indent="-171450">
              <a:buFont typeface="Arial"/>
              <a:buChar char="•"/>
            </a:pPr>
            <a:endParaRPr lang="nl-NL" dirty="0">
              <a:cs typeface="Calibri" panose="020F0502020204030204"/>
            </a:endParaRPr>
          </a:p>
          <a:p>
            <a:endParaRPr lang="nl-NL" dirty="0"/>
          </a:p>
          <a:p>
            <a:r>
              <a:rPr lang="nl-NL" dirty="0"/>
              <a:t>Volgens de protocollen van </a:t>
            </a:r>
            <a:r>
              <a:rPr lang="nl-NL" dirty="0" err="1"/>
              <a:t>Vilans</a:t>
            </a:r>
            <a:r>
              <a:rPr lang="nl-NL" dirty="0"/>
              <a:t>, zijn dit de benodigdheden. Verwijzen naar map met alle protocollen. Deze map mag gebruikt worden, tijdens het oefenen.</a:t>
            </a:r>
            <a:endParaRPr lang="en-US" dirty="0"/>
          </a:p>
          <a:p>
            <a:r>
              <a:rPr lang="nl-NL" dirty="0"/>
              <a:t>Dit document is geldig, op de dag dat hij geprint is.</a:t>
            </a:r>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7</a:t>
            </a:fld>
            <a:endParaRPr lang="en-US"/>
          </a:p>
        </p:txBody>
      </p:sp>
    </p:spTree>
    <p:extLst>
      <p:ext uri="{BB962C8B-B14F-4D97-AF65-F5344CB8AC3E}">
        <p14:creationId xmlns:p14="http://schemas.microsoft.com/office/powerpoint/2010/main" val="5048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nl-NL" dirty="0"/>
              <a:t>Aandachtspunten vóór het geven van sondevoeding:</a:t>
            </a:r>
            <a:endParaRPr lang="nl-NL" dirty="0">
              <a:cs typeface="Calibri"/>
            </a:endParaRPr>
          </a:p>
          <a:p>
            <a:pPr marL="171450" indent="-171450">
              <a:lnSpc>
                <a:spcPct val="90000"/>
              </a:lnSpc>
              <a:spcBef>
                <a:spcPts val="1000"/>
              </a:spcBef>
              <a:buFont typeface="Arial"/>
              <a:buChar char="•"/>
            </a:pPr>
            <a:r>
              <a:rPr lang="nl-NL" dirty="0"/>
              <a:t>Geef bij intermitterende toediening de voeding </a:t>
            </a:r>
            <a:r>
              <a:rPr lang="nl-NL" b="1" dirty="0"/>
              <a:t>nadat</a:t>
            </a:r>
            <a:r>
              <a:rPr lang="nl-NL" dirty="0"/>
              <a:t> cliënt is verzorgd, om overgeven en aspiratie te voorkomen.</a:t>
            </a:r>
            <a:endParaRPr lang="nl-NL" dirty="0">
              <a:cs typeface="Calibri"/>
            </a:endParaRPr>
          </a:p>
          <a:p>
            <a:pPr marL="171450" indent="-171450">
              <a:lnSpc>
                <a:spcPct val="90000"/>
              </a:lnSpc>
              <a:spcBef>
                <a:spcPts val="1000"/>
              </a:spcBef>
              <a:buFont typeface="Arial"/>
              <a:buChar char="•"/>
            </a:pPr>
            <a:r>
              <a:rPr lang="nl-NL" dirty="0"/>
              <a:t>Controleer de ligging van een sonde die (op)nieuw geplaatst is met pH-indicator. Daarna is bij elke handeling een visuele controle, observeren of de sonde verschoven is, voldoende.</a:t>
            </a:r>
            <a:endParaRPr lang="nl-NL" dirty="0">
              <a:cs typeface="Calibri"/>
            </a:endParaRPr>
          </a:p>
          <a:p>
            <a:pPr marL="171450" indent="-171450">
              <a:lnSpc>
                <a:spcPct val="90000"/>
              </a:lnSpc>
              <a:spcBef>
                <a:spcPts val="1000"/>
              </a:spcBef>
              <a:buFont typeface="Arial"/>
              <a:buChar char="•"/>
            </a:pPr>
            <a:r>
              <a:rPr lang="nl-NL" dirty="0"/>
              <a:t>Klem de voedingsslang bij voorkeur af met een rolregelklem. De sonde kan </a:t>
            </a:r>
            <a:r>
              <a:rPr lang="nl-NL" dirty="0" err="1"/>
              <a:t>afgeknikt</a:t>
            </a:r>
            <a:r>
              <a:rPr lang="nl-NL" dirty="0"/>
              <a:t>. Niet te lang; let erop dat de sonde ná het afknikken weer doorgankelijk is.</a:t>
            </a:r>
            <a:endParaRPr lang="nl-NL" dirty="0">
              <a:cs typeface="Calibri"/>
            </a:endParaRPr>
          </a:p>
          <a:p>
            <a:pPr marL="171450" indent="-171450">
              <a:lnSpc>
                <a:spcPct val="90000"/>
              </a:lnSpc>
              <a:spcBef>
                <a:spcPts val="1000"/>
              </a:spcBef>
              <a:buFont typeface="Arial"/>
              <a:buChar char="•"/>
            </a:pPr>
            <a:r>
              <a:rPr lang="nl-NL" dirty="0"/>
              <a:t>Bewaar na opening de voeding in originele verpakking maximaal 24 uur, mits afgesloten en gekoeld. Datum en tijd van opening op de verpakking aangeven.</a:t>
            </a:r>
            <a:endParaRPr lang="nl-NL" dirty="0">
              <a:cs typeface="Calibri"/>
            </a:endParaRPr>
          </a:p>
          <a:p>
            <a:pPr marL="171450" indent="-171450">
              <a:lnSpc>
                <a:spcPct val="90000"/>
              </a:lnSpc>
              <a:spcBef>
                <a:spcPts val="1000"/>
              </a:spcBef>
              <a:buFont typeface="Arial,Sans-Serif"/>
              <a:buChar char="•"/>
            </a:pPr>
            <a:r>
              <a:rPr lang="nl-NL" dirty="0"/>
              <a:t>Spoel, om dichtslibben te voorkomen, de sonde voor en na elke voeding door met 20-30 ml water (min. 4-6x per dag).</a:t>
            </a:r>
            <a:endParaRPr lang="nl-NL" dirty="0">
              <a:cs typeface="Calibri"/>
            </a:endParaRPr>
          </a:p>
          <a:p>
            <a:pPr marL="171450" indent="-171450">
              <a:lnSpc>
                <a:spcPct val="90000"/>
              </a:lnSpc>
              <a:spcBef>
                <a:spcPts val="1000"/>
              </a:spcBef>
              <a:buFont typeface="Arial,Sans-Serif"/>
              <a:buChar char="•"/>
            </a:pPr>
            <a:r>
              <a:rPr lang="nl-NL" dirty="0"/>
              <a:t>Volg voor het gebruiksklaar maken van de voedingspomp de gebruiksinstructie van de pomp.</a:t>
            </a:r>
            <a:endParaRPr lang="nl-NL" dirty="0">
              <a:cs typeface="Calibri"/>
            </a:endParaRPr>
          </a:p>
          <a:p>
            <a:pPr marL="171450" indent="-171450">
              <a:lnSpc>
                <a:spcPct val="90000"/>
              </a:lnSpc>
              <a:spcBef>
                <a:spcPts val="1000"/>
              </a:spcBef>
              <a:buFont typeface="Arial,Sans-Serif"/>
              <a:buChar char="•"/>
            </a:pPr>
            <a:r>
              <a:rPr lang="nl-NL" dirty="0"/>
              <a:t>De voedingspomp werkt alleen met een correct geplaatste, bijbehorende voedingsslang (</a:t>
            </a:r>
            <a:r>
              <a:rPr lang="nl-NL" dirty="0" err="1"/>
              <a:t>pompset</a:t>
            </a:r>
            <a:r>
              <a:rPr lang="nl-NL" dirty="0"/>
              <a:t>).</a:t>
            </a:r>
            <a:endParaRPr lang="nl-NL" dirty="0">
              <a:cs typeface="Calibri"/>
            </a:endParaRPr>
          </a:p>
          <a:p>
            <a:pPr marL="171450" indent="-171450">
              <a:lnSpc>
                <a:spcPct val="90000"/>
              </a:lnSpc>
              <a:spcBef>
                <a:spcPts val="1000"/>
              </a:spcBef>
              <a:buFont typeface="Arial,Sans-Serif"/>
              <a:buChar char="•"/>
            </a:pPr>
            <a:r>
              <a:rPr lang="nl-NL" dirty="0"/>
              <a:t>Instrueer de cliënt/mantelzorgers goed over hoe te handelen bij complicaties, bijvoorbeeld pomp stoppen bij hoesten/benauwdheid.</a:t>
            </a:r>
            <a:endParaRPr lang="nl-NL" dirty="0">
              <a:cs typeface="Calibri"/>
            </a:endParaRPr>
          </a:p>
          <a:p>
            <a:pPr>
              <a:lnSpc>
                <a:spcPct val="90000"/>
              </a:lnSpc>
              <a:spcBef>
                <a:spcPts val="1000"/>
              </a:spcBef>
            </a:pPr>
            <a:endParaRPr lang="nl-NL" dirty="0">
              <a:cs typeface="Calibri"/>
            </a:endParaRPr>
          </a:p>
          <a:p>
            <a:pPr>
              <a:lnSpc>
                <a:spcPct val="90000"/>
              </a:lnSpc>
              <a:spcBef>
                <a:spcPts val="1000"/>
              </a:spcBef>
              <a:buFont typeface="Arial"/>
            </a:pPr>
            <a:r>
              <a:rPr lang="nl-NL" dirty="0"/>
              <a:t>Aandachtspunten na het geven van sondevoeding</a:t>
            </a:r>
            <a:endParaRPr lang="nl-NL" dirty="0">
              <a:cs typeface="Calibri"/>
            </a:endParaRPr>
          </a:p>
          <a:p>
            <a:pPr marL="171450" indent="-171450">
              <a:lnSpc>
                <a:spcPct val="90000"/>
              </a:lnSpc>
              <a:spcBef>
                <a:spcPts val="1000"/>
              </a:spcBef>
              <a:buFont typeface="Arial"/>
              <a:buChar char="•"/>
            </a:pPr>
            <a:r>
              <a:rPr lang="nl-NL" dirty="0"/>
              <a:t>Spoel, om dichtslibben te voorkomen, de sonde voor en na elke voeding door met 20-30 ml water (min. 4-6x per dag).</a:t>
            </a:r>
            <a:endParaRPr lang="nl-NL" dirty="0">
              <a:cs typeface="Calibri"/>
            </a:endParaRPr>
          </a:p>
          <a:p>
            <a:pPr marL="171450" indent="-171450">
              <a:lnSpc>
                <a:spcPct val="90000"/>
              </a:lnSpc>
              <a:spcBef>
                <a:spcPts val="1000"/>
              </a:spcBef>
              <a:buFont typeface="Arial"/>
              <a:buChar char="•"/>
            </a:pPr>
            <a:r>
              <a:rPr lang="nl-NL" dirty="0"/>
              <a:t>Spuit bij verstopping de sonde door met water en niet met een koolzuurhoudende drank, omdat dit de eiwitten in de sondevoeding doet vlokken, wat verstopping tot gevolg heeft.</a:t>
            </a:r>
            <a:endParaRPr lang="nl-NL" dirty="0">
              <a:cs typeface="Calibri"/>
            </a:endParaRPr>
          </a:p>
          <a:p>
            <a:pPr marL="171450" indent="-171450">
              <a:lnSpc>
                <a:spcPct val="90000"/>
              </a:lnSpc>
              <a:spcBef>
                <a:spcPts val="1000"/>
              </a:spcBef>
              <a:buFont typeface="Arial"/>
              <a:buChar char="•"/>
            </a:pPr>
            <a:r>
              <a:rPr lang="nl-NL" dirty="0"/>
              <a:t>Verzorg voor de toediening de mond en neus om ontstekingen aan tandvlees of mondslijmvlies en decubitus op de neus te voorkomen.</a:t>
            </a:r>
            <a:endParaRPr lang="nl-NL" dirty="0">
              <a:cs typeface="Calibri"/>
            </a:endParaRPr>
          </a:p>
          <a:p>
            <a:pPr marL="171450" indent="-171450">
              <a:lnSpc>
                <a:spcPct val="90000"/>
              </a:lnSpc>
              <a:spcBef>
                <a:spcPts val="1000"/>
              </a:spcBef>
              <a:buFont typeface="Arial"/>
              <a:buChar char="•"/>
            </a:pPr>
            <a:endParaRPr lang="nl-NL" dirty="0">
              <a:cs typeface="Calibri"/>
            </a:endParaRPr>
          </a:p>
          <a:p>
            <a:pPr>
              <a:lnSpc>
                <a:spcPct val="90000"/>
              </a:lnSpc>
              <a:spcBef>
                <a:spcPts val="1000"/>
              </a:spcBef>
            </a:pPr>
            <a:r>
              <a:rPr lang="nl-NL" dirty="0">
                <a:cs typeface="Calibri"/>
              </a:rPr>
              <a:t>Complicaties:</a:t>
            </a:r>
          </a:p>
          <a:p>
            <a:pPr marL="171450" indent="-171450">
              <a:buFont typeface="Arial"/>
              <a:buChar char="•"/>
            </a:pPr>
            <a:r>
              <a:rPr lang="nl-NL" dirty="0"/>
              <a:t>Cliënt braakt: Controleer of voeding de juiste samenstelling heeft en de temperatuur goed is. Controleer of de toedieningssnelheid juist is.</a:t>
            </a:r>
            <a:endParaRPr lang="nl-NL" dirty="0">
              <a:cs typeface="Calibri"/>
            </a:endParaRPr>
          </a:p>
          <a:p>
            <a:pPr marL="171450" indent="-171450">
              <a:buFont typeface="Arial"/>
              <a:buChar char="•"/>
            </a:pPr>
            <a:r>
              <a:rPr lang="nl-NL" dirty="0"/>
              <a:t>Cliënt moet hoesten, wordt benauwd: Stop de toediening en controleer de ligging van de sonde.</a:t>
            </a:r>
            <a:endParaRPr lang="nl-NL" dirty="0">
              <a:cs typeface="Calibri" panose="020F0502020204030204"/>
            </a:endParaRPr>
          </a:p>
          <a:p>
            <a:pPr marL="171450" indent="-171450">
              <a:buFont typeface="Arial"/>
              <a:buChar char="•"/>
            </a:pPr>
            <a:r>
              <a:rPr lang="nl-NL" dirty="0"/>
              <a:t>Voeding loopt niet in: Controleer of pomp aan staat. Controleer of klem voedingsslang open is. Controleer of voedingsslang juist in de pomp is geplaatst.</a:t>
            </a:r>
            <a:endParaRPr lang="nl-NL" dirty="0">
              <a:cs typeface="Calibri" panose="020F0502020204030204"/>
            </a:endParaRPr>
          </a:p>
          <a:p>
            <a:pPr marL="171450" indent="-171450">
              <a:buFont typeface="Arial"/>
              <a:buChar char="•"/>
            </a:pPr>
            <a:r>
              <a:rPr lang="nl-NL" dirty="0"/>
              <a:t>Sonde raakt verstopt: Sonde doorspuiten met lauw water in een 10-20 ml-spuit. </a:t>
            </a:r>
            <a:r>
              <a:rPr lang="nl-NL" dirty="0" err="1"/>
              <a:t>Z.n</a:t>
            </a:r>
            <a:r>
              <a:rPr lang="nl-NL" dirty="0"/>
              <a:t>. nieuwe sonde inbrengen. Controleer of de sonde de juiste dikte heeft. Laat de cliënt een andere houding aannemen.</a:t>
            </a:r>
            <a:endParaRPr lang="nl-NL" dirty="0">
              <a:cs typeface="Calibri" panose="020F0502020204030204"/>
            </a:endParaRPr>
          </a:p>
          <a:p>
            <a:pPr marL="171450" indent="-171450">
              <a:buFont typeface="Arial"/>
              <a:buChar char="•"/>
            </a:pPr>
            <a:r>
              <a:rPr lang="nl-NL" dirty="0"/>
              <a:t>De sonde is verschoven: Controleer of sonde nog in de maag ligt met pH-indicator. Als sonde niet meer in maag ligt: verwijder sonde en breng i.o.m. arts een nieuwe sonde in.</a:t>
            </a:r>
            <a:endParaRPr lang="nl-NL" dirty="0">
              <a:cs typeface="Calibri"/>
            </a:endParaRPr>
          </a:p>
          <a:p>
            <a:pPr>
              <a:lnSpc>
                <a:spcPct val="90000"/>
              </a:lnSpc>
              <a:spcBef>
                <a:spcPts val="1000"/>
              </a:spcBef>
            </a:pPr>
            <a:endParaRPr lang="nl-NL" dirty="0">
              <a:cs typeface="Calibri"/>
            </a:endParaRPr>
          </a:p>
          <a:p>
            <a:pPr>
              <a:lnSpc>
                <a:spcPct val="90000"/>
              </a:lnSpc>
              <a:spcBef>
                <a:spcPts val="1000"/>
              </a:spcBef>
            </a:pPr>
            <a:r>
              <a:rPr lang="nl-NL" dirty="0" err="1">
                <a:cs typeface="Calibri"/>
              </a:rPr>
              <a:t>Flocare</a:t>
            </a:r>
            <a:r>
              <a:rPr lang="nl-NL" dirty="0">
                <a:cs typeface="Calibri"/>
              </a:rPr>
              <a:t> </a:t>
            </a:r>
            <a:r>
              <a:rPr lang="nl-NL" dirty="0" err="1">
                <a:cs typeface="Calibri"/>
              </a:rPr>
              <a:t>Infinity</a:t>
            </a:r>
            <a:r>
              <a:rPr lang="nl-NL" dirty="0"/>
              <a:t>™</a:t>
            </a:r>
            <a:endParaRPr lang="nl-NL" dirty="0">
              <a:cs typeface="Calibri"/>
            </a:endParaRPr>
          </a:p>
          <a:p>
            <a:r>
              <a:rPr lang="nl-NL" dirty="0" err="1"/>
              <a:t>Flocare</a:t>
            </a:r>
            <a:r>
              <a:rPr lang="nl-NL" dirty="0"/>
              <a:t>® </a:t>
            </a:r>
            <a:r>
              <a:rPr lang="nl-NL" dirty="0" err="1"/>
              <a:t>Infinity</a:t>
            </a:r>
            <a:r>
              <a:rPr lang="nl-NL" dirty="0"/>
              <a:t>™ is een compacte, lichtgewicht, enterale voedingspomp. </a:t>
            </a:r>
            <a:endParaRPr lang="nl-NL" dirty="0">
              <a:cs typeface="Calibri"/>
            </a:endParaRPr>
          </a:p>
          <a:p>
            <a:r>
              <a:rPr lang="nl-NL" dirty="0"/>
              <a:t>De </a:t>
            </a:r>
            <a:r>
              <a:rPr lang="nl-NL" dirty="0" err="1"/>
              <a:t>Flocare</a:t>
            </a:r>
            <a:r>
              <a:rPr lang="nl-NL" dirty="0"/>
              <a:t> </a:t>
            </a:r>
            <a:r>
              <a:rPr lang="nl-NL" dirty="0" err="1"/>
              <a:t>Infinity</a:t>
            </a:r>
            <a:r>
              <a:rPr lang="nl-NL" dirty="0"/>
              <a:t> kan op 2 manieren worden ingesteld:</a:t>
            </a:r>
            <a:endParaRPr lang="nl-NL" dirty="0">
              <a:cs typeface="Calibri"/>
            </a:endParaRPr>
          </a:p>
          <a:p>
            <a:r>
              <a:rPr lang="nl-NL" dirty="0"/>
              <a:t>1. Continu voeden</a:t>
            </a:r>
            <a:endParaRPr lang="nl-NL" dirty="0">
              <a:cs typeface="Calibri"/>
            </a:endParaRPr>
          </a:p>
          <a:p>
            <a:r>
              <a:rPr lang="nl-NL" dirty="0"/>
              <a:t>2. Voeding per portie toedienen</a:t>
            </a:r>
            <a:endParaRPr lang="nl-NL" dirty="0">
              <a:cs typeface="Calibri"/>
            </a:endParaRPr>
          </a:p>
          <a:p>
            <a:r>
              <a:rPr lang="nl-NL" dirty="0"/>
              <a:t>Voordelen van de </a:t>
            </a:r>
            <a:r>
              <a:rPr lang="nl-NL" dirty="0" err="1"/>
              <a:t>Flocare</a:t>
            </a:r>
            <a:r>
              <a:rPr lang="nl-NL" dirty="0"/>
              <a:t> </a:t>
            </a:r>
            <a:r>
              <a:rPr lang="nl-NL" dirty="0" err="1"/>
              <a:t>Infinity</a:t>
            </a:r>
            <a:r>
              <a:rPr lang="nl-NL" dirty="0"/>
              <a:t> voedingspompen:</a:t>
            </a:r>
            <a:endParaRPr lang="nl-NL" dirty="0">
              <a:cs typeface="Calibri"/>
            </a:endParaRPr>
          </a:p>
          <a:p>
            <a:pPr marL="171450" indent="-171450" algn="just">
              <a:buFont typeface="Symbol"/>
              <a:buChar char="•"/>
            </a:pPr>
            <a:r>
              <a:rPr lang="nl-NL" dirty="0"/>
              <a:t>Door het kleine en lichte formaat van de </a:t>
            </a:r>
            <a:r>
              <a:rPr lang="nl-NL" dirty="0" err="1"/>
              <a:t>Flocare</a:t>
            </a:r>
            <a:r>
              <a:rPr lang="nl-NL" dirty="0"/>
              <a:t> </a:t>
            </a:r>
            <a:r>
              <a:rPr lang="nl-NL" dirty="0" err="1"/>
              <a:t>Infinity</a:t>
            </a:r>
            <a:r>
              <a:rPr lang="nl-NL" dirty="0"/>
              <a:t>(+) behoudt de cliënt zijn/haar bewegingsvrijheid.</a:t>
            </a:r>
            <a:endParaRPr lang="nl-NL" dirty="0">
              <a:cs typeface="Calibri"/>
            </a:endParaRPr>
          </a:p>
          <a:p>
            <a:pPr marL="171450" indent="-171450" algn="just">
              <a:buFont typeface="Symbol"/>
              <a:buChar char="•"/>
            </a:pPr>
            <a:r>
              <a:rPr lang="nl-NL" dirty="0"/>
              <a:t>De pomp is makkelijk schoon te houden en kan onder de kraan schoongemaakt worden.</a:t>
            </a:r>
            <a:endParaRPr lang="nl-NL" dirty="0">
              <a:cs typeface="Calibri"/>
            </a:endParaRPr>
          </a:p>
          <a:p>
            <a:pPr marL="171450" indent="-171450" algn="just">
              <a:buFont typeface="Symbol"/>
              <a:buChar char="•"/>
            </a:pPr>
            <a:r>
              <a:rPr lang="nl-NL" dirty="0"/>
              <a:t>De pomp is een eenvoudige en nauwkeurige sondevoedingspomp.</a:t>
            </a:r>
            <a:endParaRPr lang="nl-NL" dirty="0">
              <a:cs typeface="Calibri"/>
            </a:endParaRPr>
          </a:p>
          <a:p>
            <a:pPr marL="171450" indent="-171450" algn="just">
              <a:buFont typeface="Symbol"/>
              <a:buChar char="•"/>
            </a:pPr>
            <a:endParaRPr lang="nl-NL" dirty="0">
              <a:cs typeface="Calibri"/>
            </a:endParaRPr>
          </a:p>
          <a:p>
            <a:pPr algn="just"/>
            <a:r>
              <a:rPr lang="nl-NL" dirty="0">
                <a:cs typeface="Calibri"/>
              </a:rPr>
              <a:t>Onderhoud toedieningssysteem</a:t>
            </a:r>
          </a:p>
          <a:p>
            <a:pPr marL="171450" indent="-171450" algn="just">
              <a:buFont typeface="Arial"/>
              <a:buChar char="•"/>
            </a:pPr>
            <a:r>
              <a:rPr lang="nl-NL" dirty="0">
                <a:cs typeface="Calibri"/>
              </a:rPr>
              <a:t>Systeem moet elke 24u vervangen worden</a:t>
            </a:r>
          </a:p>
          <a:p>
            <a:pPr marL="171450" indent="-171450" algn="just">
              <a:buFont typeface="Arial"/>
              <a:buChar char="•"/>
            </a:pPr>
            <a:r>
              <a:rPr lang="nl-NL" dirty="0">
                <a:cs typeface="Calibri"/>
              </a:rPr>
              <a:t>Spuit 24u houdbaar en na elke SV of medicatie schoonmaken</a:t>
            </a:r>
          </a:p>
          <a:p>
            <a:pPr marL="171450" indent="-171450" algn="just">
              <a:buFont typeface="Arial"/>
              <a:buChar char="•"/>
            </a:pPr>
            <a:r>
              <a:rPr lang="nl-NL" dirty="0">
                <a:cs typeface="Calibri"/>
              </a:rPr>
              <a:t>Dopje van de sonde elke 24u vervangen en na elke gift schoonmaken</a:t>
            </a:r>
          </a:p>
          <a:p>
            <a:pPr marL="171450" indent="-171450" algn="just">
              <a:buFont typeface="Symbol"/>
              <a:buChar char="•"/>
            </a:pPr>
            <a:endParaRPr lang="nl-NL" dirty="0">
              <a:cs typeface="Calibri"/>
            </a:endParaRPr>
          </a:p>
          <a:p>
            <a:pPr algn="just"/>
            <a:r>
              <a:rPr lang="nl-NL" dirty="0">
                <a:cs typeface="Calibri"/>
              </a:rPr>
              <a:t>Meer informatie over de pomp: </a:t>
            </a:r>
            <a:r>
              <a:rPr lang="nl-NL" dirty="0">
                <a:hlinkClick r:id="rId3"/>
              </a:rPr>
              <a:t>https://www.nutriciamedischevoeding.nl/Producten/Flocare%C2%AE-/Flocare-Infinity%E2%84%A2</a:t>
            </a:r>
            <a:r>
              <a:rPr lang="nl-NL" dirty="0"/>
              <a:t> </a:t>
            </a:r>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8</a:t>
            </a:fld>
            <a:endParaRPr lang="en-US"/>
          </a:p>
        </p:txBody>
      </p:sp>
    </p:spTree>
    <p:extLst>
      <p:ext uri="{BB962C8B-B14F-4D97-AF65-F5344CB8AC3E}">
        <p14:creationId xmlns:p14="http://schemas.microsoft.com/office/powerpoint/2010/main" val="26784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Indicaties PEG-sonde:</a:t>
            </a:r>
          </a:p>
          <a:p>
            <a:pPr marL="171450" indent="-171450">
              <a:buFont typeface="Arial"/>
              <a:buChar char="•"/>
            </a:pPr>
            <a:r>
              <a:rPr lang="nl-NL" dirty="0">
                <a:cs typeface="Calibri"/>
              </a:rPr>
              <a:t>SV langer dan 6 weken</a:t>
            </a:r>
          </a:p>
          <a:p>
            <a:pPr marL="171450" indent="-171450" algn="just">
              <a:buFont typeface="Arial"/>
              <a:buChar char="•"/>
            </a:pPr>
            <a:r>
              <a:rPr lang="nl-NL" dirty="0"/>
              <a:t> Neurologische aandoeningen met langdurige of persisterende slikstoornissen</a:t>
            </a:r>
            <a:endParaRPr lang="nl-NL" dirty="0">
              <a:cs typeface="Calibri" panose="020F0502020204030204"/>
            </a:endParaRPr>
          </a:p>
          <a:p>
            <a:pPr marL="171450" indent="-171450">
              <a:buFont typeface="Arial"/>
              <a:buChar char="•"/>
            </a:pPr>
            <a:r>
              <a:rPr lang="nl-NL" dirty="0"/>
              <a:t> Persisterende slikstoornissen bij bijvoorbeeld een maligniteit in mond- en/of keelholte</a:t>
            </a:r>
            <a:endParaRPr lang="nl-NL" dirty="0">
              <a:cs typeface="Calibri" panose="020F0502020204030204"/>
            </a:endParaRPr>
          </a:p>
          <a:p>
            <a:pPr marL="171450" indent="-171450">
              <a:buFont typeface="Arial"/>
              <a:buChar char="•"/>
            </a:pPr>
            <a:r>
              <a:rPr lang="nl-NL" dirty="0"/>
              <a:t> Persisterende passagestoornissen bij bijvoorbeeld een maligniteit in de oesophagus</a:t>
            </a:r>
            <a:endParaRPr lang="nl-NL" dirty="0">
              <a:cs typeface="Calibri" panose="020F0502020204030204"/>
            </a:endParaRPr>
          </a:p>
          <a:p>
            <a:pPr marL="171450" indent="-171450">
              <a:buFont typeface="Arial"/>
              <a:buChar char="•"/>
            </a:pPr>
            <a:r>
              <a:rPr lang="nl-NL" dirty="0"/>
              <a:t> Recidiverende aspiratie </a:t>
            </a:r>
            <a:endParaRPr lang="nl-NL" dirty="0">
              <a:cs typeface="Calibri" panose="020F0502020204030204"/>
            </a:endParaRPr>
          </a:p>
          <a:p>
            <a:pPr marL="171450" indent="-171450">
              <a:buFont typeface="Arial"/>
              <a:buChar char="•"/>
            </a:pPr>
            <a:r>
              <a:rPr lang="nl-NL" dirty="0"/>
              <a:t> Langdurige katabole toestand en ziekten waarbij langdurig aanvullende sondevoeding nodig kan zijn, bijvoorbeeld bij anorexie en cachexie </a:t>
            </a:r>
            <a:endParaRPr lang="nl-NL">
              <a:cs typeface="Calibri" panose="020F0502020204030204"/>
            </a:endParaRPr>
          </a:p>
          <a:p>
            <a:pPr marL="171450" indent="-171450">
              <a:buFont typeface="Arial"/>
              <a:buChar char="•"/>
            </a:pPr>
            <a:r>
              <a:rPr lang="nl-NL" dirty="0"/>
              <a:t> Onrustige patiënten waar de neusmaagsonde zeer frequent wordt uitgetrokken</a:t>
            </a:r>
            <a:endParaRPr lang="nl-NL" dirty="0">
              <a:cs typeface="Calibri" panose="020F0502020204030204"/>
            </a:endParaRPr>
          </a:p>
          <a:p>
            <a:pPr marL="171450" indent="-171450">
              <a:buFont typeface="Arial"/>
              <a:buChar char="•"/>
            </a:pPr>
            <a:r>
              <a:rPr lang="nl-NL" dirty="0"/>
              <a:t> Palliatieve situaties voor het hevelen van maaginhoud</a:t>
            </a:r>
            <a:endParaRPr lang="nl-NL" dirty="0">
              <a:cs typeface="Calibri" panose="020F0502020204030204"/>
            </a:endParaRPr>
          </a:p>
          <a:p>
            <a:r>
              <a:rPr lang="nl-NL" dirty="0">
                <a:cs typeface="Calibri" panose="020F0502020204030204"/>
              </a:rPr>
              <a:t>In de thuiszorg zal je niet te al deze problematiek zien, maar het is wel van belang dat je weet, waarom een cliënt een PEG sonde heeft.</a:t>
            </a:r>
          </a:p>
          <a:p>
            <a:pPr marL="171450" indent="-171450">
              <a:buFont typeface="Arial"/>
              <a:buChar char="•"/>
            </a:pPr>
            <a:endParaRPr lang="nl-NL" dirty="0">
              <a:cs typeface="Calibri" panose="020F0502020204030204"/>
            </a:endParaRPr>
          </a:p>
          <a:p>
            <a:r>
              <a:rPr lang="nl-NL" b="1" dirty="0">
                <a:cs typeface="Calibri"/>
              </a:rPr>
              <a:t>Contra-indicaties </a:t>
            </a:r>
            <a:r>
              <a:rPr lang="nl-NL" b="1" dirty="0"/>
              <a:t>PEG-sonde</a:t>
            </a:r>
            <a:r>
              <a:rPr lang="nl-NL" b="1" dirty="0">
                <a:cs typeface="Calibri"/>
              </a:rPr>
              <a:t>:</a:t>
            </a:r>
          </a:p>
          <a:p>
            <a:pPr marL="171450" indent="-171450">
              <a:buFont typeface="Arial"/>
              <a:buChar char="•"/>
            </a:pPr>
            <a:r>
              <a:rPr lang="nl-NL" dirty="0">
                <a:cs typeface="Calibri"/>
              </a:rPr>
              <a:t>Zeer korte levensverwachting</a:t>
            </a:r>
          </a:p>
          <a:p>
            <a:pPr marL="171450" indent="-171450">
              <a:buFont typeface="Arial"/>
              <a:buChar char="•"/>
            </a:pPr>
            <a:r>
              <a:rPr lang="nl-NL" dirty="0">
                <a:cs typeface="Calibri"/>
              </a:rPr>
              <a:t>Ascitesbuik (abnormale vochtophoping in de buikholte)</a:t>
            </a:r>
          </a:p>
          <a:p>
            <a:pPr marL="171450" indent="-171450">
              <a:buFont typeface="Arial"/>
              <a:buChar char="•"/>
            </a:pPr>
            <a:r>
              <a:rPr lang="nl-NL" dirty="0">
                <a:cs typeface="Calibri"/>
              </a:rPr>
              <a:t>Maag CA.</a:t>
            </a:r>
          </a:p>
          <a:p>
            <a:pPr marL="171450" indent="-171450">
              <a:buFont typeface="Arial"/>
              <a:buChar char="•"/>
            </a:pPr>
            <a:r>
              <a:rPr lang="nl-NL" dirty="0">
                <a:cs typeface="Calibri"/>
              </a:rPr>
              <a:t>Maagresectie</a:t>
            </a:r>
          </a:p>
          <a:p>
            <a:pPr marL="171450" indent="-171450">
              <a:buFont typeface="Arial"/>
              <a:buChar char="•"/>
            </a:pPr>
            <a:r>
              <a:rPr lang="nl-NL" dirty="0">
                <a:cs typeface="Calibri"/>
              </a:rPr>
              <a:t>Gestoorde bloedstolling</a:t>
            </a:r>
          </a:p>
          <a:p>
            <a:endParaRPr lang="nl-NL" dirty="0">
              <a:cs typeface="Calibri"/>
            </a:endParaRPr>
          </a:p>
          <a:p>
            <a:pPr>
              <a:buFont typeface="Arial"/>
            </a:pPr>
            <a:r>
              <a:rPr lang="nl-NL" b="1" dirty="0">
                <a:cs typeface="Calibri"/>
              </a:rPr>
              <a:t>Voordelen van een PEG-sonde:</a:t>
            </a:r>
          </a:p>
          <a:p>
            <a:pPr marL="171450" indent="-171450">
              <a:buFont typeface="Arial"/>
              <a:buChar char="•"/>
            </a:pPr>
            <a:r>
              <a:rPr lang="nl-NL" dirty="0">
                <a:cs typeface="Calibri"/>
              </a:rPr>
              <a:t>Minder kans op verschuivingen</a:t>
            </a:r>
          </a:p>
          <a:p>
            <a:pPr marL="171450" indent="-171450">
              <a:buFont typeface="Arial"/>
              <a:buChar char="•"/>
            </a:pPr>
            <a:r>
              <a:rPr lang="nl-NL" dirty="0">
                <a:cs typeface="Calibri"/>
              </a:rPr>
              <a:t>Minder kans op aspiratie</a:t>
            </a:r>
          </a:p>
          <a:p>
            <a:pPr marL="171450" indent="-171450">
              <a:buFont typeface="Arial"/>
              <a:buChar char="•"/>
            </a:pPr>
            <a:r>
              <a:rPr lang="nl-NL" dirty="0">
                <a:cs typeface="Calibri"/>
              </a:rPr>
              <a:t>Geen neus- en/of keelirritatie</a:t>
            </a:r>
          </a:p>
          <a:p>
            <a:pPr marL="171450" indent="-171450">
              <a:buFont typeface="Arial"/>
              <a:buChar char="•"/>
            </a:pPr>
            <a:r>
              <a:rPr lang="nl-NL" dirty="0">
                <a:cs typeface="Calibri"/>
              </a:rPr>
              <a:t>Onzichtbaar voor de omgeving</a:t>
            </a:r>
          </a:p>
          <a:p>
            <a:pPr marL="171450" indent="-171450">
              <a:buFont typeface="Arial"/>
              <a:buChar char="•"/>
            </a:pPr>
            <a:r>
              <a:rPr lang="nl-NL" dirty="0">
                <a:cs typeface="Calibri"/>
              </a:rPr>
              <a:t>Groter lumen</a:t>
            </a:r>
          </a:p>
          <a:p>
            <a:endParaRPr lang="nl-NL" dirty="0">
              <a:cs typeface="Calibri"/>
            </a:endParaRPr>
          </a:p>
          <a:p>
            <a:r>
              <a:rPr lang="nl-NL" b="1" dirty="0">
                <a:cs typeface="Calibri"/>
              </a:rPr>
              <a:t>Verzorging van een </a:t>
            </a:r>
            <a:r>
              <a:rPr lang="nl-NL" b="1" dirty="0"/>
              <a:t>PEG-sonde</a:t>
            </a:r>
            <a:r>
              <a:rPr lang="nl-NL" b="1" dirty="0">
                <a:cs typeface="Calibri"/>
              </a:rPr>
              <a:t>:</a:t>
            </a:r>
          </a:p>
          <a:p>
            <a:pPr>
              <a:buFont typeface="Arial"/>
              <a:buChar char="•"/>
            </a:pPr>
            <a:r>
              <a:rPr lang="nl-NL" dirty="0"/>
              <a:t> Ga na welk type sonde de cliënt heeft (zorgdossier)</a:t>
            </a:r>
            <a:endParaRPr lang="nl-NL" dirty="0">
              <a:cs typeface="Calibri"/>
            </a:endParaRPr>
          </a:p>
          <a:p>
            <a:pPr>
              <a:buFont typeface="Arial"/>
              <a:buChar char="•"/>
            </a:pPr>
            <a:r>
              <a:rPr lang="nl-NL" dirty="0"/>
              <a:t> Cliënt in rugligging met ontblote buik</a:t>
            </a:r>
            <a:endParaRPr lang="nl-NL" dirty="0">
              <a:cs typeface="Calibri"/>
            </a:endParaRPr>
          </a:p>
          <a:p>
            <a:pPr>
              <a:buFont typeface="Arial"/>
              <a:buChar char="•"/>
            </a:pPr>
            <a:r>
              <a:rPr lang="nl-NL" dirty="0"/>
              <a:t> Handschoenen aantrekken</a:t>
            </a:r>
            <a:endParaRPr lang="nl-NL" dirty="0">
              <a:cs typeface="Calibri"/>
            </a:endParaRPr>
          </a:p>
          <a:p>
            <a:pPr>
              <a:buFont typeface="Arial"/>
              <a:buChar char="•"/>
            </a:pPr>
            <a:r>
              <a:rPr lang="nl-NL" dirty="0"/>
              <a:t> Insteekplaats van de sonde zichtbaar.</a:t>
            </a:r>
            <a:endParaRPr lang="nl-NL" dirty="0">
              <a:cs typeface="Calibri"/>
            </a:endParaRPr>
          </a:p>
          <a:p>
            <a:pPr>
              <a:buFont typeface="Arial"/>
              <a:buChar char="•"/>
            </a:pPr>
            <a:r>
              <a:rPr lang="nl-NL" i="1" dirty="0"/>
              <a:t> </a:t>
            </a:r>
            <a:r>
              <a:rPr lang="nl-NL" dirty="0"/>
              <a:t>Markeer de sonde en verschuif de externe fixatiedisk 3-4 cm omhoog. </a:t>
            </a:r>
            <a:endParaRPr lang="nl-NL" dirty="0">
              <a:cs typeface="Calibri"/>
            </a:endParaRPr>
          </a:p>
          <a:p>
            <a:pPr lvl="1">
              <a:buFont typeface="Arial"/>
              <a:buChar char="•"/>
            </a:pPr>
            <a:r>
              <a:rPr lang="nl-NL" dirty="0"/>
              <a:t> Verwijder splitgaas, indien aanwezig.</a:t>
            </a:r>
            <a:endParaRPr lang="nl-NL" dirty="0">
              <a:cs typeface="Calibri" panose="020F0502020204030204"/>
            </a:endParaRPr>
          </a:p>
          <a:p>
            <a:pPr lvl="1">
              <a:buFont typeface="Arial"/>
              <a:buChar char="•"/>
            </a:pPr>
            <a:r>
              <a:rPr lang="nl-NL" dirty="0"/>
              <a:t> Plaats met een watervaste stift een streepje op de sonde ter hoogte van de externe fixatiedisk.</a:t>
            </a:r>
            <a:endParaRPr lang="nl-NL" dirty="0">
              <a:cs typeface="Calibri"/>
            </a:endParaRPr>
          </a:p>
          <a:p>
            <a:pPr lvl="1">
              <a:buFont typeface="Arial"/>
              <a:buChar char="•"/>
            </a:pPr>
            <a:r>
              <a:rPr lang="nl-NL" dirty="0"/>
              <a:t> Haal de sonde uit de borging van de externe fixatiedisk.</a:t>
            </a:r>
            <a:endParaRPr lang="nl-NL" dirty="0">
              <a:cs typeface="Calibri"/>
            </a:endParaRPr>
          </a:p>
          <a:p>
            <a:pPr lvl="1">
              <a:buFont typeface="Arial"/>
              <a:buChar char="•"/>
            </a:pPr>
            <a:r>
              <a:rPr lang="nl-NL" dirty="0"/>
              <a:t> Schuif de externe fixatiedisk 3-4 cm omhoog.</a:t>
            </a:r>
            <a:endParaRPr lang="nl-NL" dirty="0">
              <a:cs typeface="Calibri"/>
            </a:endParaRPr>
          </a:p>
          <a:p>
            <a:pPr lvl="1">
              <a:buFont typeface="Arial"/>
              <a:buChar char="•"/>
            </a:pPr>
            <a:r>
              <a:rPr lang="nl-NL" dirty="0"/>
              <a:t> Verwijder splitgaas, indien aanwezig, met pincet en gooi splitgaas en pincet in afvalbak.</a:t>
            </a:r>
            <a:endParaRPr lang="nl-NL" dirty="0">
              <a:cs typeface="Calibri"/>
            </a:endParaRPr>
          </a:p>
          <a:p>
            <a:pPr>
              <a:buFont typeface="Arial"/>
              <a:buChar char="•"/>
            </a:pPr>
            <a:r>
              <a:rPr lang="nl-NL" dirty="0"/>
              <a:t> Inspecteer de huid rond de fistel en, indien aanwezig, de hechting op irritatie, infectie en drukplekken.</a:t>
            </a:r>
            <a:endParaRPr lang="nl-NL" dirty="0">
              <a:cs typeface="Calibri"/>
            </a:endParaRPr>
          </a:p>
          <a:p>
            <a:pPr>
              <a:buFont typeface="Arial"/>
              <a:buChar char="•"/>
            </a:pPr>
            <a:r>
              <a:rPr lang="nl-NL" dirty="0"/>
              <a:t> Reinig de huid rondom de fistel en, indien aanwezig, de externe fixatiedisk met gaasjes en lauw kraanwater.</a:t>
            </a:r>
            <a:endParaRPr lang="nl-NL" dirty="0">
              <a:cs typeface="Calibri"/>
            </a:endParaRPr>
          </a:p>
          <a:p>
            <a:pPr>
              <a:buFont typeface="Arial"/>
              <a:buChar char="•"/>
            </a:pPr>
            <a:r>
              <a:rPr lang="nl-NL" dirty="0"/>
              <a:t> Droog de huid en, indien aanwezig, de externe fixatiedisk met gaasjes.</a:t>
            </a:r>
            <a:endParaRPr lang="nl-NL" dirty="0">
              <a:cs typeface="Calibri"/>
            </a:endParaRPr>
          </a:p>
          <a:p>
            <a:pPr>
              <a:buFont typeface="Arial"/>
              <a:buChar char="•"/>
            </a:pPr>
            <a:r>
              <a:rPr lang="nl-NL" dirty="0"/>
              <a:t> Voorkom vastgroeien van interne fixatiedisk door dompelen en/of draaien. Let Wel: Dompelen en draaien mag niet altijd.</a:t>
            </a:r>
            <a:endParaRPr lang="nl-NL" dirty="0">
              <a:cs typeface="Calibri"/>
            </a:endParaRPr>
          </a:p>
          <a:p>
            <a:pPr>
              <a:buFont typeface="Arial"/>
              <a:buChar char="•"/>
            </a:pPr>
            <a:r>
              <a:rPr lang="nl-NL" b="1" dirty="0"/>
              <a:t> PEG: Wel dompelen, WEL draaien.</a:t>
            </a:r>
            <a:endParaRPr lang="nl-NL" b="1" dirty="0">
              <a:cs typeface="Calibri"/>
            </a:endParaRPr>
          </a:p>
          <a:p>
            <a:pPr>
              <a:buFont typeface="Arial"/>
              <a:buChar char="•"/>
            </a:pPr>
            <a:r>
              <a:rPr lang="nl-NL" dirty="0"/>
              <a:t> Fixeer de sonde en plaats bij een vochtige fistel een splitgaasje.</a:t>
            </a:r>
            <a:endParaRPr lang="nl-NL" dirty="0">
              <a:cs typeface="Calibri"/>
            </a:endParaRPr>
          </a:p>
          <a:p>
            <a:pPr>
              <a:buFont typeface="Arial"/>
              <a:buChar char="•"/>
            </a:pPr>
            <a:r>
              <a:rPr lang="nl-NL" dirty="0"/>
              <a:t> Spoel de sonde door met 20 ml lauw water (bij volwassene).</a:t>
            </a:r>
            <a:endParaRPr lang="nl-NL" dirty="0">
              <a:cs typeface="Calibri"/>
            </a:endParaRPr>
          </a:p>
          <a:p>
            <a:pPr>
              <a:buFont typeface="Arial"/>
              <a:buChar char="•"/>
            </a:pPr>
            <a:r>
              <a:rPr lang="nl-NL" dirty="0"/>
              <a:t> Controleer de inhoud van de, indien aanwezig, fixatieballon (frequentie volgens voorschrift)</a:t>
            </a:r>
            <a:endParaRPr lang="nl-NL" dirty="0">
              <a:cs typeface="Calibri"/>
            </a:endParaRPr>
          </a:p>
          <a:p>
            <a:pPr>
              <a:buFont typeface="Arial"/>
              <a:buChar char="•"/>
            </a:pPr>
            <a:r>
              <a:rPr lang="nl-NL" dirty="0"/>
              <a:t> Vraag de cliënt de kleding weer op orde te brengen, of help hierbij.</a:t>
            </a:r>
            <a:endParaRPr lang="nl-NL" dirty="0">
              <a:cs typeface="Calibri"/>
            </a:endParaRPr>
          </a:p>
          <a:p>
            <a:pPr>
              <a:buFont typeface="Arial"/>
            </a:pPr>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9</a:t>
            </a:fld>
            <a:endParaRPr lang="en-US"/>
          </a:p>
        </p:txBody>
      </p:sp>
    </p:spTree>
    <p:extLst>
      <p:ext uri="{BB962C8B-B14F-4D97-AF65-F5344CB8AC3E}">
        <p14:creationId xmlns:p14="http://schemas.microsoft.com/office/powerpoint/2010/main" val="113652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Aandachtspunten:</a:t>
            </a:r>
          </a:p>
          <a:p>
            <a:pPr marL="171450" indent="-171450">
              <a:buFont typeface="Arial"/>
              <a:buChar char="•"/>
            </a:pPr>
            <a:r>
              <a:rPr lang="nl-NL" dirty="0"/>
              <a:t>Verwissel de sonde wanneer de cliënt ligt. Bij voorkeur is de cliënt </a:t>
            </a:r>
            <a:r>
              <a:rPr lang="nl-NL" b="1" dirty="0"/>
              <a:t>3 uur van tevoren nuchter</a:t>
            </a:r>
            <a:r>
              <a:rPr lang="nl-NL" dirty="0"/>
              <a:t>, om te voorkomen dat voeding door de fistel naar buiten komt.</a:t>
            </a:r>
            <a:endParaRPr lang="nl-NL" dirty="0">
              <a:cs typeface="Calibri"/>
            </a:endParaRPr>
          </a:p>
          <a:p>
            <a:pPr marL="171450" indent="-171450">
              <a:buFont typeface="Arial"/>
              <a:buChar char="•"/>
            </a:pPr>
            <a:r>
              <a:rPr lang="nl-NL" dirty="0"/>
              <a:t>Vul na het plaatsen de fixatieballon via het ventiel met kraanwater of hetgeen de fabrikant aanraadt.</a:t>
            </a:r>
            <a:endParaRPr lang="nl-NL" dirty="0">
              <a:cs typeface="Calibri"/>
            </a:endParaRPr>
          </a:p>
          <a:p>
            <a:pPr marL="171450" indent="-171450">
              <a:buFont typeface="Arial"/>
              <a:buChar char="•"/>
            </a:pPr>
            <a:r>
              <a:rPr lang="nl-NL" dirty="0"/>
              <a:t>Gebruik in gebieden met hard water gedestilleerd water om de fixatieballon te vullen.</a:t>
            </a:r>
            <a:endParaRPr lang="nl-NL" dirty="0">
              <a:cs typeface="Calibri"/>
            </a:endParaRPr>
          </a:p>
          <a:p>
            <a:pPr marL="171450" indent="-171450">
              <a:buFont typeface="Arial"/>
              <a:buChar char="•"/>
            </a:pPr>
            <a:r>
              <a:rPr lang="nl-NL" dirty="0"/>
              <a:t>Raadpleeg de gebruiksinstructie voor de hoeveelheid vloeistof waarmee de ballon wordt gevuld.</a:t>
            </a:r>
            <a:endParaRPr lang="nl-NL" dirty="0">
              <a:cs typeface="Calibri"/>
            </a:endParaRPr>
          </a:p>
          <a:p>
            <a:pPr marL="171450" indent="-171450">
              <a:buFont typeface="Arial"/>
              <a:buChar char="•"/>
            </a:pPr>
            <a:r>
              <a:rPr lang="nl-NL" dirty="0"/>
              <a:t>Er bestaat geen consensus over de controle van de werking van de fixatieballon voor het inbrengen van de sonde/button. Deze handeling wordt hier wel beschreven.</a:t>
            </a:r>
            <a:endParaRPr lang="nl-NL" dirty="0">
              <a:cs typeface="Calibri"/>
            </a:endParaRPr>
          </a:p>
          <a:p>
            <a:pPr marL="171450" indent="-171450">
              <a:buFont typeface="Arial"/>
              <a:buChar char="•"/>
            </a:pPr>
            <a:r>
              <a:rPr lang="nl-NL" dirty="0"/>
              <a:t>Breng als de sonde/button is verwijderd, zo snel mogelijk, in ieder geval binnen enkele uren, een nieuwe sonde/button in om dichtgroeien van de fistel te voorkomen. Zorg daarom altijd voor een reservesonde/-button.</a:t>
            </a:r>
            <a:endParaRPr lang="nl-NL" dirty="0">
              <a:cs typeface="Calibri"/>
            </a:endParaRPr>
          </a:p>
          <a:p>
            <a:pPr marL="171450" indent="-171450">
              <a:buFont typeface="Arial"/>
              <a:buChar char="•"/>
            </a:pPr>
            <a:r>
              <a:rPr lang="nl-NL" dirty="0"/>
              <a:t>Gebruik geen oliehoudend glijmiddel. Dit kan de fixatieballon aantasten.</a:t>
            </a:r>
            <a:endParaRPr lang="nl-NL" dirty="0">
              <a:cs typeface="Calibri"/>
            </a:endParaRPr>
          </a:p>
          <a:p>
            <a:pPr marL="171450" indent="-171450">
              <a:buFont typeface="Arial"/>
              <a:buChar char="•"/>
            </a:pPr>
            <a:r>
              <a:rPr lang="nl-NL" dirty="0"/>
              <a:t>De sonde mag in geen geval met geweld naar binnen geschoven worden.</a:t>
            </a:r>
            <a:endParaRPr lang="nl-NL" dirty="0">
              <a:cs typeface="Calibri"/>
            </a:endParaRPr>
          </a:p>
          <a:p>
            <a:pPr marL="171450" indent="-171450">
              <a:buFont typeface="Arial"/>
              <a:buChar char="•"/>
            </a:pPr>
            <a:r>
              <a:rPr lang="nl-NL" dirty="0"/>
              <a:t>Bij twijfel of de sonde goed ligt: controleer de ligging van de sonde door middel van beoordeling van maagsap. Controleer de opgezogen vloeistof met pH-indicator. Afkappunt is pH van 5.5 (ongeacht het gebruik van zuurremmers). Dien bij pH-waarde hoger dan 5.5 geen voeding of medicijnen toe.</a:t>
            </a:r>
            <a:endParaRPr lang="nl-NL" dirty="0">
              <a:cs typeface="Calibri"/>
            </a:endParaRPr>
          </a:p>
          <a:p>
            <a:endParaRPr lang="nl-NL" b="1" dirty="0"/>
          </a:p>
          <a:p>
            <a:r>
              <a:rPr lang="nl-NL" b="1" dirty="0"/>
              <a:t>Complicaties bij verzorging:</a:t>
            </a:r>
            <a:endParaRPr lang="en-US" dirty="0">
              <a:cs typeface="Calibri"/>
            </a:endParaRPr>
          </a:p>
          <a:p>
            <a:pPr marL="171450" indent="-171450">
              <a:buFont typeface="Arial,Sans-Serif"/>
              <a:buChar char="•"/>
            </a:pPr>
            <a:r>
              <a:rPr lang="nl-NL" dirty="0"/>
              <a:t>Huidirritatie bij lekkage via fistel doordat externe fixatiedisk niet goed geplaatst is - Verhelp de lekkage door de externe fixatiedisk te herplaatsen.</a:t>
            </a:r>
            <a:endParaRPr lang="nl-NL" dirty="0">
              <a:cs typeface="Calibri"/>
            </a:endParaRPr>
          </a:p>
          <a:p>
            <a:pPr marL="171450" indent="-171450">
              <a:buFont typeface="Arial,Sans-Serif"/>
              <a:buChar char="•"/>
            </a:pPr>
            <a:r>
              <a:rPr lang="nl-NL" dirty="0"/>
              <a:t>Infectie - Handel altijd in overleg met arts.</a:t>
            </a:r>
            <a:endParaRPr lang="nl-NL" dirty="0">
              <a:cs typeface="Calibri"/>
            </a:endParaRPr>
          </a:p>
          <a:p>
            <a:pPr marL="171450" indent="-171450">
              <a:buFont typeface="Arial,Sans-Serif"/>
              <a:buChar char="•"/>
            </a:pPr>
            <a:r>
              <a:rPr lang="nl-NL" dirty="0"/>
              <a:t>Bloeden van de fistel - Oefen met een gaas lichte druk uit op de fistel. Als het bloeden niet stopt: overleg met arts.</a:t>
            </a:r>
            <a:endParaRPr lang="nl-NL" dirty="0">
              <a:cs typeface="Calibri"/>
            </a:endParaRPr>
          </a:p>
          <a:p>
            <a:pPr marL="171450" indent="-171450">
              <a:buFont typeface="Arial,Sans-Serif"/>
              <a:buChar char="•"/>
            </a:pPr>
            <a:r>
              <a:rPr lang="nl-NL" dirty="0"/>
              <a:t>Drukplekken door druk van de externe fixatiedisk - Plaats fixatiedisk vrij van de huid (ongeveer 1 cm).</a:t>
            </a:r>
            <a:endParaRPr lang="nl-NL" dirty="0">
              <a:cs typeface="Calibri"/>
            </a:endParaRPr>
          </a:p>
          <a:p>
            <a:pPr marL="171450" indent="-171450">
              <a:buFont typeface="Arial,Sans-Serif"/>
              <a:buChar char="•"/>
            </a:pPr>
            <a:r>
              <a:rPr lang="nl-NL" dirty="0"/>
              <a:t>Wildvleesvorming - Niet aanstippen. Overleg met arts.</a:t>
            </a:r>
            <a:endParaRPr lang="nl-NL" dirty="0">
              <a:cs typeface="Calibri"/>
            </a:endParaRPr>
          </a:p>
          <a:p>
            <a:pPr>
              <a:buFont typeface="Arial"/>
            </a:pPr>
            <a:endParaRPr lang="nl-NL" dirty="0">
              <a:cs typeface="Calibri"/>
            </a:endParaRPr>
          </a:p>
          <a:p>
            <a:r>
              <a:rPr lang="nl-NL" dirty="0">
                <a:cs typeface="Calibri"/>
              </a:rPr>
              <a:t>De benodigdheden en werkwijze staan beschreven in het protocol waarmee geoefend gaat worden.</a:t>
            </a:r>
          </a:p>
        </p:txBody>
      </p:sp>
      <p:sp>
        <p:nvSpPr>
          <p:cNvPr id="4" name="Slide Number Placeholder 3"/>
          <p:cNvSpPr>
            <a:spLocks noGrp="1"/>
          </p:cNvSpPr>
          <p:nvPr>
            <p:ph type="sldNum" sz="quarter" idx="5"/>
          </p:nvPr>
        </p:nvSpPr>
        <p:spPr/>
        <p:txBody>
          <a:bodyPr/>
          <a:lstStyle/>
          <a:p>
            <a:fld id="{06EC9905-EE5E-4E65-A2B7-221717CD2BA5}" type="slidenum">
              <a:rPr lang="nl"/>
              <a:t>13</a:t>
            </a:fld>
            <a:endParaRPr lang="en-US"/>
          </a:p>
        </p:txBody>
      </p:sp>
    </p:spTree>
    <p:extLst>
      <p:ext uri="{BB962C8B-B14F-4D97-AF65-F5344CB8AC3E}">
        <p14:creationId xmlns:p14="http://schemas.microsoft.com/office/powerpoint/2010/main" val="304020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12B18-EE6C-44DC-A188-19EBBC7C33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CDBB2CA-0250-4C44-A5BE-DE1DEF679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19B0671-DB9A-4B1D-A727-EA3725189385}"/>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233FF01F-E45C-45E0-99EA-4BB53DA17F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80BD26-641B-4F86-B95F-DF9FA5B5AEC2}"/>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386416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6BEA3-3C60-4458-AD83-B8E87C3CC35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61A85C1-667F-4ACE-8322-C819B421503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BFA268-8091-4A38-8830-AD6C29349C56}"/>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0448BD09-9F8A-43F7-AAD7-9D56BBC2E7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255A85-9DC7-4BDB-A6E5-09C85AFDFC71}"/>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79289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1842917-5FE9-4E99-87AA-C11C3A50F42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DAB47FD-D619-42E3-864F-8F152214B7F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465F61-C30D-4E82-AF62-A485D8C050C9}"/>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7C4E29BF-E6F7-44E2-821A-9D35CFDFFD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38E86D-1DD6-4D83-B010-60F086C43041}"/>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38712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00F3A-3041-4B0F-9CA7-D98EBB6071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65BFB2-7CD4-47EF-A100-248E70F484B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FCE59F-3754-4217-8E43-9A0001C87E63}"/>
              </a:ext>
            </a:extLst>
          </p:cNvPr>
          <p:cNvSpPr>
            <a:spLocks noGrp="1"/>
          </p:cNvSpPr>
          <p:nvPr>
            <p:ph type="dt" sz="half" idx="10"/>
          </p:nvPr>
        </p:nvSpPr>
        <p:spPr/>
        <p:txBody>
          <a:bodyPr/>
          <a:lstStyle/>
          <a:p>
            <a:fld id="{BF2813AC-1BE3-411B-81C6-007378E7BCC1}"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17ABD249-74A2-4768-A581-3684EB8214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884237-A5DA-48B8-A9B0-3E936DACE503}"/>
              </a:ext>
            </a:extLst>
          </p:cNvPr>
          <p:cNvSpPr>
            <a:spLocks noGrp="1"/>
          </p:cNvSpPr>
          <p:nvPr>
            <p:ph type="sldNum" sz="quarter" idx="12"/>
          </p:nvPr>
        </p:nvSpPr>
        <p:spPr/>
        <p:txBody>
          <a:bodyPr/>
          <a:lstStyle/>
          <a:p>
            <a:fld id="{8492632E-5C03-4133-AAD0-751E83CF780D}" type="slidenum">
              <a:rPr lang="nl-NL" smtClean="0"/>
              <a:t>‹nr.›</a:t>
            </a:fld>
            <a:endParaRPr lang="nl-NL"/>
          </a:p>
        </p:txBody>
      </p:sp>
    </p:spTree>
    <p:extLst>
      <p:ext uri="{BB962C8B-B14F-4D97-AF65-F5344CB8AC3E}">
        <p14:creationId xmlns:p14="http://schemas.microsoft.com/office/powerpoint/2010/main" val="84184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D9794-C345-4895-986C-F265A8D7D4A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C8AF239-F8C2-4342-8FB2-AA06B76ED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71BD0DA-D681-4BE5-8166-4F4B8AB25084}"/>
              </a:ext>
            </a:extLst>
          </p:cNvPr>
          <p:cNvSpPr>
            <a:spLocks noGrp="1"/>
          </p:cNvSpPr>
          <p:nvPr>
            <p:ph type="dt" sz="half" idx="10"/>
          </p:nvPr>
        </p:nvSpPr>
        <p:spPr/>
        <p:txBody>
          <a:bodyPr/>
          <a:lstStyle/>
          <a:p>
            <a:fld id="{BF2813AC-1BE3-411B-81C6-007378E7BCC1}"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5AC02DE3-13C5-42CD-B6BF-2FAF3B7AA8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357A15-AE66-4481-AC4E-3B49821F2F28}"/>
              </a:ext>
            </a:extLst>
          </p:cNvPr>
          <p:cNvSpPr>
            <a:spLocks noGrp="1"/>
          </p:cNvSpPr>
          <p:nvPr>
            <p:ph type="sldNum" sz="quarter" idx="12"/>
          </p:nvPr>
        </p:nvSpPr>
        <p:spPr/>
        <p:txBody>
          <a:bodyPr/>
          <a:lstStyle/>
          <a:p>
            <a:fld id="{8492632E-5C03-4133-AAD0-751E83CF780D}" type="slidenum">
              <a:rPr lang="nl-NL" smtClean="0"/>
              <a:t>‹nr.›</a:t>
            </a:fld>
            <a:endParaRPr lang="nl-NL"/>
          </a:p>
        </p:txBody>
      </p:sp>
    </p:spTree>
    <p:extLst>
      <p:ext uri="{BB962C8B-B14F-4D97-AF65-F5344CB8AC3E}">
        <p14:creationId xmlns:p14="http://schemas.microsoft.com/office/powerpoint/2010/main" val="289865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B6723-CB0F-43F8-8FA5-6B2A629C10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8B80E7-C2CB-479A-93C4-2EE0AE4EB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F240074-F3D7-40F9-B3EC-ECE3ED2B447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538E5EF-1A55-4C8F-8A45-C248F39BB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7D287A-DBB1-4C05-92DB-D1056B510BA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C33629D-4FE1-4A2B-9586-E2DA8A450DFF}"/>
              </a:ext>
            </a:extLst>
          </p:cNvPr>
          <p:cNvSpPr>
            <a:spLocks noGrp="1"/>
          </p:cNvSpPr>
          <p:nvPr>
            <p:ph type="dt" sz="half" idx="10"/>
          </p:nvPr>
        </p:nvSpPr>
        <p:spPr/>
        <p:txBody>
          <a:bodyPr/>
          <a:lstStyle/>
          <a:p>
            <a:fld id="{E4C81D7A-A801-484A-87AA-7F64FFB1DA3B}" type="datetimeFigureOut">
              <a:rPr lang="nl-NL" smtClean="0"/>
              <a:t>23-6-2021</a:t>
            </a:fld>
            <a:endParaRPr lang="nl-NL"/>
          </a:p>
        </p:txBody>
      </p:sp>
      <p:sp>
        <p:nvSpPr>
          <p:cNvPr id="8" name="Tijdelijke aanduiding voor voettekst 7">
            <a:extLst>
              <a:ext uri="{FF2B5EF4-FFF2-40B4-BE49-F238E27FC236}">
                <a16:creationId xmlns:a16="http://schemas.microsoft.com/office/drawing/2014/main" id="{48BCB6AC-FE40-4149-BEB5-F8542CC6E74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A89735-CD69-4B60-9DAD-704B0F7B5347}"/>
              </a:ext>
            </a:extLst>
          </p:cNvPr>
          <p:cNvSpPr>
            <a:spLocks noGrp="1"/>
          </p:cNvSpPr>
          <p:nvPr>
            <p:ph type="sldNum" sz="quarter" idx="12"/>
          </p:nvPr>
        </p:nvSpPr>
        <p:spPr/>
        <p:txBody>
          <a:bodyPr/>
          <a:lstStyle/>
          <a:p>
            <a:fld id="{50E3D65C-A505-4EE7-A45A-B16B7D311151}" type="slidenum">
              <a:rPr lang="nl-NL" smtClean="0"/>
              <a:t>‹nr.›</a:t>
            </a:fld>
            <a:endParaRPr lang="nl-NL"/>
          </a:p>
        </p:txBody>
      </p:sp>
    </p:spTree>
    <p:extLst>
      <p:ext uri="{BB962C8B-B14F-4D97-AF65-F5344CB8AC3E}">
        <p14:creationId xmlns:p14="http://schemas.microsoft.com/office/powerpoint/2010/main" val="257490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08210-632B-4366-A4C4-158111F90D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CB8C3C8-4473-4086-9469-08ACDFBA160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13D461E-EE55-469A-B614-04546FC7BB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D855A8-393C-442B-8E41-5550C31C00A5}"/>
              </a:ext>
            </a:extLst>
          </p:cNvPr>
          <p:cNvSpPr>
            <a:spLocks noGrp="1"/>
          </p:cNvSpPr>
          <p:nvPr>
            <p:ph type="dt" sz="half" idx="10"/>
          </p:nvPr>
        </p:nvSpPr>
        <p:spPr/>
        <p:txBody>
          <a:bodyPr/>
          <a:lstStyle/>
          <a:p>
            <a:fld id="{E4C81D7A-A801-484A-87AA-7F64FFB1DA3B}"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F3E7D961-4E79-4E35-A009-BCF56C8907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2A24012-FC08-468B-B750-BF7AD9D44E01}"/>
              </a:ext>
            </a:extLst>
          </p:cNvPr>
          <p:cNvSpPr>
            <a:spLocks noGrp="1"/>
          </p:cNvSpPr>
          <p:nvPr>
            <p:ph type="sldNum" sz="quarter" idx="12"/>
          </p:nvPr>
        </p:nvSpPr>
        <p:spPr/>
        <p:txBody>
          <a:bodyPr/>
          <a:lstStyle/>
          <a:p>
            <a:fld id="{50E3D65C-A505-4EE7-A45A-B16B7D311151}" type="slidenum">
              <a:rPr lang="nl-NL" smtClean="0"/>
              <a:t>‹nr.›</a:t>
            </a:fld>
            <a:endParaRPr lang="nl-NL"/>
          </a:p>
        </p:txBody>
      </p:sp>
    </p:spTree>
    <p:extLst>
      <p:ext uri="{BB962C8B-B14F-4D97-AF65-F5344CB8AC3E}">
        <p14:creationId xmlns:p14="http://schemas.microsoft.com/office/powerpoint/2010/main" val="213691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66E87-4C65-4B58-895C-65B9E2A2C2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80D8F4-166A-40C5-9CA5-AE155547827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DA58A7-9CDC-4997-BB38-7B209459D55C}"/>
              </a:ext>
            </a:extLst>
          </p:cNvPr>
          <p:cNvSpPr>
            <a:spLocks noGrp="1"/>
          </p:cNvSpPr>
          <p:nvPr>
            <p:ph type="dt" sz="half" idx="10"/>
          </p:nvPr>
        </p:nvSpPr>
        <p:spPr/>
        <p:txBody>
          <a:bodyPr/>
          <a:lstStyle/>
          <a:p>
            <a:fld id="{E4C81D7A-A801-484A-87AA-7F64FFB1DA3B}"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DA13EC13-0DFD-4A56-9064-6299E0E93B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4BD20F-A87F-4691-B867-4ADDFB54DC44}"/>
              </a:ext>
            </a:extLst>
          </p:cNvPr>
          <p:cNvSpPr>
            <a:spLocks noGrp="1"/>
          </p:cNvSpPr>
          <p:nvPr>
            <p:ph type="sldNum" sz="quarter" idx="12"/>
          </p:nvPr>
        </p:nvSpPr>
        <p:spPr/>
        <p:txBody>
          <a:bodyPr/>
          <a:lstStyle/>
          <a:p>
            <a:fld id="{50E3D65C-A505-4EE7-A45A-B16B7D311151}" type="slidenum">
              <a:rPr lang="nl-NL" smtClean="0"/>
              <a:t>‹nr.›</a:t>
            </a:fld>
            <a:endParaRPr lang="nl-NL"/>
          </a:p>
        </p:txBody>
      </p:sp>
    </p:spTree>
    <p:extLst>
      <p:ext uri="{BB962C8B-B14F-4D97-AF65-F5344CB8AC3E}">
        <p14:creationId xmlns:p14="http://schemas.microsoft.com/office/powerpoint/2010/main" val="3028124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0509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23.06.2021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2AEF4-FB29-4886-9522-571AA001317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B3E4BDD-B621-4CDE-863B-3A7BA6B08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BBEED5-2178-475D-8AEE-544158E77CF3}"/>
              </a:ext>
            </a:extLst>
          </p:cNvPr>
          <p:cNvSpPr>
            <a:spLocks noGrp="1"/>
          </p:cNvSpPr>
          <p:nvPr>
            <p:ph type="dt" sz="half" idx="10"/>
          </p:nvPr>
        </p:nvSpPr>
        <p:spPr/>
        <p:txBody>
          <a:bodyPr/>
          <a:lstStyle/>
          <a:p>
            <a:fld id="{2E54BD0D-96AF-497B-BFED-783E34466E5E}"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CB1B250C-F84F-4323-AA43-0D28963204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CAD8B5-FA6D-4167-B05D-CBC4958DAE5A}"/>
              </a:ext>
            </a:extLst>
          </p:cNvPr>
          <p:cNvSpPr>
            <a:spLocks noGrp="1"/>
          </p:cNvSpPr>
          <p:nvPr>
            <p:ph type="sldNum" sz="quarter" idx="12"/>
          </p:nvPr>
        </p:nvSpPr>
        <p:spPr/>
        <p:txBody>
          <a:bodyPr/>
          <a:lstStyle/>
          <a:p>
            <a:fld id="{E3D07962-BD2B-440E-A1CC-9235F2EDCB6C}" type="slidenum">
              <a:rPr lang="nl-NL" smtClean="0"/>
              <a:t>‹nr.›</a:t>
            </a:fld>
            <a:endParaRPr lang="nl-NL"/>
          </a:p>
        </p:txBody>
      </p:sp>
    </p:spTree>
    <p:extLst>
      <p:ext uri="{BB962C8B-B14F-4D97-AF65-F5344CB8AC3E}">
        <p14:creationId xmlns:p14="http://schemas.microsoft.com/office/powerpoint/2010/main" val="43641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63C90D-6822-43CC-BB92-09E1FAEAC0D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00C5B0-B58F-4B2E-AAEE-992E5293356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9238EE-9C1A-4B00-969C-01874E51FDCA}"/>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8B9F103D-2D77-48CB-A49F-A0DB007A67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8FBD0C-C584-45A9-A282-30739698894C}"/>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669369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35ADC-8369-4CD1-B6AD-F2942AF8054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3E2A7D-6506-43F5-B61E-21531257DBB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A443C6-CEFA-4D42-A9B5-744E4EB67EBB}"/>
              </a:ext>
            </a:extLst>
          </p:cNvPr>
          <p:cNvSpPr>
            <a:spLocks noGrp="1"/>
          </p:cNvSpPr>
          <p:nvPr>
            <p:ph type="dt" sz="half" idx="10"/>
          </p:nvPr>
        </p:nvSpPr>
        <p:spPr/>
        <p:txBody>
          <a:bodyPr/>
          <a:lstStyle/>
          <a:p>
            <a:fld id="{2E54BD0D-96AF-497B-BFED-783E34466E5E}"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DDF54F29-DB2C-4FF2-B0DA-BD78C26576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9ADF1C-7017-46BB-931B-58C1C5CF00CA}"/>
              </a:ext>
            </a:extLst>
          </p:cNvPr>
          <p:cNvSpPr>
            <a:spLocks noGrp="1"/>
          </p:cNvSpPr>
          <p:nvPr>
            <p:ph type="sldNum" sz="quarter" idx="12"/>
          </p:nvPr>
        </p:nvSpPr>
        <p:spPr/>
        <p:txBody>
          <a:bodyPr/>
          <a:lstStyle/>
          <a:p>
            <a:fld id="{E3D07962-BD2B-440E-A1CC-9235F2EDCB6C}" type="slidenum">
              <a:rPr lang="nl-NL" smtClean="0"/>
              <a:t>‹nr.›</a:t>
            </a:fld>
            <a:endParaRPr lang="nl-NL"/>
          </a:p>
        </p:txBody>
      </p:sp>
    </p:spTree>
    <p:extLst>
      <p:ext uri="{BB962C8B-B14F-4D97-AF65-F5344CB8AC3E}">
        <p14:creationId xmlns:p14="http://schemas.microsoft.com/office/powerpoint/2010/main" val="402992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3580E-551D-439E-B400-3AC712B4610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A660469-023A-4392-B245-5174157DF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FD2AD00-DE4C-4F8E-B70E-38AA591EBA73}"/>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8877471F-092A-4F0A-BD57-7D652CE11C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C0AA53-6727-4128-9640-D57B0EBA0780}"/>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90098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680FE-895B-43AF-A3AC-6FC33030D9E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2DB4ACC-5B7D-4116-8E3E-1AFE2BA291C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F423956-FE2C-443C-AA2C-F3CDB6EDDA7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FCD91B4-7130-403E-A70B-0A28C2DFE176}"/>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ADCC3505-4962-429E-BD65-8C491A046D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D98FDAE-C4C8-49A3-9FEC-981DE138C7D5}"/>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122583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234CD-14A3-4823-8ABA-B1E68AF6E30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C988D25-FF8C-4D0A-BA8E-7F8F996ED1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8B3F96C-CE52-4E1B-8DB1-2622BE6AC78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51230E4-4C3E-493E-9CED-0AA484B8F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F5CA2DF-9B71-4A2A-B1D2-556B7025D81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2EBBCE-9084-48C9-8166-AC88980DC5CB}"/>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8" name="Tijdelijke aanduiding voor voettekst 7">
            <a:extLst>
              <a:ext uri="{FF2B5EF4-FFF2-40B4-BE49-F238E27FC236}">
                <a16:creationId xmlns:a16="http://schemas.microsoft.com/office/drawing/2014/main" id="{CC3E1F17-59D3-4B46-AED1-ADFC4FDC8B1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D6EC2F6-9F1D-45DA-A449-920A1B022D1F}"/>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232728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96C44-ADA7-4790-892C-DD82A71854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CB8CFDE-D929-46D9-8820-A0EEE21E078C}"/>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4" name="Tijdelijke aanduiding voor voettekst 3">
            <a:extLst>
              <a:ext uri="{FF2B5EF4-FFF2-40B4-BE49-F238E27FC236}">
                <a16:creationId xmlns:a16="http://schemas.microsoft.com/office/drawing/2014/main" id="{90F52543-DB85-4FD3-951B-3785BF9E039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C6FBE89-D095-4441-BE78-F1865F715F8D}"/>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373513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18D152A-F04C-449C-B95B-74D27F7470DD}"/>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3" name="Tijdelijke aanduiding voor voettekst 2">
            <a:extLst>
              <a:ext uri="{FF2B5EF4-FFF2-40B4-BE49-F238E27FC236}">
                <a16:creationId xmlns:a16="http://schemas.microsoft.com/office/drawing/2014/main" id="{9419C094-48F6-4396-AB80-004071B266C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2F9993F-553C-43DF-ACAC-9EC02C231210}"/>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342613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4FDCC-E28C-4345-8FEE-78CA37FEBA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3FDD820-82AF-4D68-835A-64B282717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0F1F52F-251F-4E14-8103-6C6A810EC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E53F355-522D-4197-A32E-B67C272D27C8}"/>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2ECB02E5-7B3D-4BA8-AFD0-02CB8509363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55E90F-5989-4D0C-92EE-004144401A6D}"/>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378716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B063A-FE13-48D7-920E-55C452887F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96B0F5E-E5F9-4604-A520-4C080B62D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2187040-96DE-4863-A91A-A78CBCD1F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3C95C3-1DE6-44BB-A573-C9A0550C79AF}"/>
              </a:ext>
            </a:extLst>
          </p:cNvPr>
          <p:cNvSpPr>
            <a:spLocks noGrp="1"/>
          </p:cNvSpPr>
          <p:nvPr>
            <p:ph type="dt" sz="half" idx="10"/>
          </p:nvPr>
        </p:nvSpPr>
        <p:spPr/>
        <p:txBody>
          <a:bodyPr/>
          <a:lstStyle/>
          <a:p>
            <a:fld id="{DBFD0975-79EA-451D-8F9C-D0CB7D0BA52A}"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52DC9898-C6E2-4F50-9827-DD6D1C96DE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84D379-85F8-481B-ABFE-3B4A7C3ED1AC}"/>
              </a:ext>
            </a:extLst>
          </p:cNvPr>
          <p:cNvSpPr>
            <a:spLocks noGrp="1"/>
          </p:cNvSpPr>
          <p:nvPr>
            <p:ph type="sldNum" sz="quarter" idx="12"/>
          </p:nvPr>
        </p:nvSpPr>
        <p:spPr/>
        <p:txBody>
          <a:bodyPr/>
          <a:lstStyle/>
          <a:p>
            <a:fld id="{0C2288AE-02A1-431D-84A9-87A5F8C7E65D}" type="slidenum">
              <a:rPr lang="nl-NL" smtClean="0"/>
              <a:t>‹nr.›</a:t>
            </a:fld>
            <a:endParaRPr lang="nl-NL"/>
          </a:p>
        </p:txBody>
      </p:sp>
    </p:spTree>
    <p:extLst>
      <p:ext uri="{BB962C8B-B14F-4D97-AF65-F5344CB8AC3E}">
        <p14:creationId xmlns:p14="http://schemas.microsoft.com/office/powerpoint/2010/main" val="135498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ECD8DE-CCD9-47B6-AAF1-CDBF990F2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95B6F9C-567E-4329-8EEC-D7E3F0D27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131D6C-F78B-499D-8A32-DB1C65B41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D0975-79EA-451D-8F9C-D0CB7D0BA52A}"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0AD2C579-5F5B-46BB-9FCB-06AA091B6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71F55B4-A9B3-475F-9495-1AFF197F8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88AE-02A1-431D-84A9-87A5F8C7E65D}" type="slidenum">
              <a:rPr lang="nl-NL" smtClean="0"/>
              <a:t>‹nr.›</a:t>
            </a:fld>
            <a:endParaRPr lang="nl-NL"/>
          </a:p>
        </p:txBody>
      </p:sp>
    </p:spTree>
    <p:extLst>
      <p:ext uri="{BB962C8B-B14F-4D97-AF65-F5344CB8AC3E}">
        <p14:creationId xmlns:p14="http://schemas.microsoft.com/office/powerpoint/2010/main" val="239534021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51" r:id="rId3"/>
    <p:sldLayoutId id="2147483665" r:id="rId4"/>
    <p:sldLayoutId id="2147483675"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BB2645-B706-4947-9D5A-DB244D64E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8E37CC-5D89-427A-9900-F7E9A121A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AFFBB0-7E98-402F-9EA8-304F2ACB1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813AC-1BE3-411B-81C6-007378E7BCC1}"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09197891-DBAB-4036-98A1-1A381DF5B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622C049-D370-47A0-AD69-9C076728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2632E-5C03-4133-AAD0-751E83CF780D}" type="slidenum">
              <a:rPr lang="nl-NL" smtClean="0"/>
              <a:t>‹nr.›</a:t>
            </a:fld>
            <a:endParaRPr lang="nl-NL"/>
          </a:p>
        </p:txBody>
      </p:sp>
    </p:spTree>
    <p:extLst>
      <p:ext uri="{BB962C8B-B14F-4D97-AF65-F5344CB8AC3E}">
        <p14:creationId xmlns:p14="http://schemas.microsoft.com/office/powerpoint/2010/main" val="894024661"/>
      </p:ext>
    </p:extLst>
  </p:cSld>
  <p:clrMap bg1="lt1" tx1="dk1" bg2="lt2" tx2="dk2" accent1="accent1" accent2="accent2" accent3="accent3" accent4="accent4" accent5="accent5" accent6="accent6" hlink="hlink" folHlink="folHlink"/>
  <p:sldLayoutIdLst>
    <p:sldLayoutId id="2147483664"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6BD42EA-BFF7-454C-9605-694ABD207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4DF3C4-502C-47DB-A3EB-24D2802B6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687EA0-A709-4F3E-A218-89AD7ACD3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81D7A-A801-484A-87AA-7F64FFB1DA3B}"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A3DE8024-7838-4D75-861D-AB7171032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94E2360-E425-40A1-939A-022DEE298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3D65C-A505-4EE7-A45A-B16B7D311151}" type="slidenum">
              <a:rPr lang="nl-NL" smtClean="0"/>
              <a:t>‹nr.›</a:t>
            </a:fld>
            <a:endParaRPr lang="nl-NL"/>
          </a:p>
        </p:txBody>
      </p:sp>
    </p:spTree>
    <p:extLst>
      <p:ext uri="{BB962C8B-B14F-4D97-AF65-F5344CB8AC3E}">
        <p14:creationId xmlns:p14="http://schemas.microsoft.com/office/powerpoint/2010/main" val="2470016504"/>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81355457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23.06.2021</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6613E5-6EFA-43C2-BE97-FDF7C7562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8B2BC7-ADEE-4C47-A08E-6154F17F2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F74D74-01B7-4887-A50C-C7F3DB421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4BD0D-96AF-497B-BFED-783E34466E5E}"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5BAE8783-D793-43D8-BD24-F8C2DA523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3D88785-E133-4C33-8574-DD4D8FAE4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07962-BD2B-440E-A1CC-9235F2EDCB6C}" type="slidenum">
              <a:rPr lang="nl-NL" smtClean="0"/>
              <a:t>‹nr.›</a:t>
            </a:fld>
            <a:endParaRPr lang="nl-NL"/>
          </a:p>
        </p:txBody>
      </p:sp>
    </p:spTree>
    <p:extLst>
      <p:ext uri="{BB962C8B-B14F-4D97-AF65-F5344CB8AC3E}">
        <p14:creationId xmlns:p14="http://schemas.microsoft.com/office/powerpoint/2010/main" val="279985344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omavereniging.nl/"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s://www.stomavereniging.nl/"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vmszorg.nl/medicatie-veiligheid/wat-is-medicatieveiligheid/" TargetMode="External"/><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hyperlink" Target="https://www.zorgvoorbeter.nl/medicatieveiligheid/bekwaam-en-bevoeg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www.nursing.nl/wat-is-het-verschil-tussen-een-voorbehouden-handeling-en-een-risicovolle-handeling-tvvfaq100970w/"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nursing.nl/wat-is-het-verschil-tussen-een-voorbehouden-handeling-en-een-risicovolle-handeling-tvvfaq100970w/"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radboudumc.nl/patientenzorg/behandelingen/sondevoeding-bij-kinderen/algemene-informatie/soorten-sondes"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www.geldersevallei.nl/gevoed-met-kennis/sondes/peg-son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90600" y="381965"/>
            <a:ext cx="10210800" cy="1565547"/>
          </a:xfrm>
        </p:spPr>
        <p:txBody>
          <a:bodyPr vert="horz" lIns="91440" tIns="45720" rIns="91440" bIns="45720" rtlCol="0">
            <a:normAutofit fontScale="92500" lnSpcReduction="20000"/>
          </a:bodyPr>
          <a:lstStyle/>
          <a:p>
            <a:endParaRPr lang="nl-NL" sz="3600" dirty="0">
              <a:cs typeface="Calibri"/>
            </a:endParaRPr>
          </a:p>
          <a:p>
            <a:r>
              <a:rPr lang="nl-NL" sz="4300" b="1" u="sng" dirty="0">
                <a:latin typeface="Times New Roman" panose="02020603050405020304" pitchFamily="18" charset="0"/>
                <a:cs typeface="Times New Roman" panose="02020603050405020304" pitchFamily="18" charset="0"/>
              </a:rPr>
              <a:t>Pakket 2: </a:t>
            </a:r>
          </a:p>
          <a:p>
            <a:r>
              <a:rPr lang="nl-NL" sz="3600" dirty="0">
                <a:latin typeface="Times New Roman" panose="02020603050405020304" pitchFamily="18" charset="0"/>
                <a:cs typeface="Times New Roman" panose="02020603050405020304" pitchFamily="18" charset="0"/>
              </a:rPr>
              <a:t>Training voorbehouden- en risicovolle handelingen</a:t>
            </a:r>
          </a:p>
        </p:txBody>
      </p:sp>
      <p:sp>
        <p:nvSpPr>
          <p:cNvPr id="68" name="Rectangle 60">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3DF9F68F-4B4A-43B3-9821-5675B55E01E6}"/>
              </a:ext>
            </a:extLst>
          </p:cNvPr>
          <p:cNvPicPr>
            <a:picLocks noChangeAspect="1"/>
          </p:cNvPicPr>
          <p:nvPr/>
        </p:nvPicPr>
        <p:blipFill rotWithShape="1">
          <a:blip r:embed="rId2"/>
          <a:srcRect t="6445" r="2" b="2538"/>
          <a:stretch/>
        </p:blipFill>
        <p:spPr>
          <a:xfrm>
            <a:off x="1208138" y="2742397"/>
            <a:ext cx="3616658" cy="3291840"/>
          </a:xfrm>
          <a:prstGeom prst="rect">
            <a:avLst/>
          </a:prstGeom>
        </p:spPr>
      </p:pic>
      <p:sp>
        <p:nvSpPr>
          <p:cNvPr id="72"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a:extLst>
              <a:ext uri="{FF2B5EF4-FFF2-40B4-BE49-F238E27FC236}">
                <a16:creationId xmlns:a16="http://schemas.microsoft.com/office/drawing/2014/main" id="{AC3B4B8C-4EC9-464D-9954-EE30CAFEEF2C}"/>
              </a:ext>
            </a:extLst>
          </p:cNvPr>
          <p:cNvPicPr>
            <a:picLocks noChangeAspect="1"/>
          </p:cNvPicPr>
          <p:nvPr/>
        </p:nvPicPr>
        <p:blipFill rotWithShape="1">
          <a:blip r:embed="rId2"/>
          <a:srcRect t="6445" r="2" b="2538"/>
          <a:stretch/>
        </p:blipFill>
        <p:spPr>
          <a:xfrm>
            <a:off x="7367204" y="2853955"/>
            <a:ext cx="3616658" cy="3291840"/>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D85C7-8F5A-459E-AB2B-0B580CD4924F}"/>
              </a:ext>
            </a:extLst>
          </p:cNvPr>
          <p:cNvSpPr>
            <a:spLocks noGrp="1"/>
          </p:cNvSpPr>
          <p:nvPr>
            <p:ph type="title"/>
          </p:nvPr>
        </p:nvSpPr>
        <p:spPr>
          <a:xfrm>
            <a:off x="838200" y="143219"/>
            <a:ext cx="10515600" cy="1122153"/>
          </a:xfrm>
        </p:spPr>
        <p:txBody>
          <a:bodyPr/>
          <a:lstStyle/>
          <a:p>
            <a:pPr algn="ctr"/>
            <a:r>
              <a:rPr lang="nl-NL" u="sng" dirty="0">
                <a:latin typeface="Times New Roman" panose="02020603050405020304" pitchFamily="18" charset="0"/>
                <a:cs typeface="Times New Roman" panose="02020603050405020304" pitchFamily="18" charset="0"/>
              </a:rPr>
              <a:t>*PEG sonde verwisselen - werkwijze</a:t>
            </a:r>
          </a:p>
        </p:txBody>
      </p:sp>
      <p:sp>
        <p:nvSpPr>
          <p:cNvPr id="3" name="Tijdelijke aanduiding voor inhoud 2">
            <a:extLst>
              <a:ext uri="{FF2B5EF4-FFF2-40B4-BE49-F238E27FC236}">
                <a16:creationId xmlns:a16="http://schemas.microsoft.com/office/drawing/2014/main" id="{F895779F-9A28-4BFD-9DF4-713AFECAF792}"/>
              </a:ext>
            </a:extLst>
          </p:cNvPr>
          <p:cNvSpPr>
            <a:spLocks noGrp="1"/>
          </p:cNvSpPr>
          <p:nvPr>
            <p:ph idx="1"/>
          </p:nvPr>
        </p:nvSpPr>
        <p:spPr>
          <a:xfrm>
            <a:off x="838200" y="1090670"/>
            <a:ext cx="10515600" cy="5624111"/>
          </a:xfrm>
        </p:spPr>
        <p:txBody>
          <a:bodyPr>
            <a:normAutofit lnSpcReduction="10000"/>
          </a:bodyPr>
          <a:lstStyle/>
          <a:p>
            <a:r>
              <a:rPr lang="nl-NL" dirty="0">
                <a:latin typeface="Times New Roman" panose="02020603050405020304" pitchFamily="18" charset="0"/>
                <a:cs typeface="Times New Roman" panose="02020603050405020304" pitchFamily="18" charset="0"/>
              </a:rPr>
              <a:t>Cliënt ligt bij voorkeur op de rug;</a:t>
            </a:r>
          </a:p>
          <a:p>
            <a:r>
              <a:rPr lang="nl-NL" dirty="0">
                <a:latin typeface="Times New Roman" panose="02020603050405020304" pitchFamily="18" charset="0"/>
                <a:cs typeface="Times New Roman" panose="02020603050405020304" pitchFamily="18" charset="0"/>
              </a:rPr>
              <a:t>Cliënt is 3 uur van tevoren nuchter;</a:t>
            </a:r>
          </a:p>
          <a:p>
            <a:r>
              <a:rPr lang="nl-NL" dirty="0">
                <a:latin typeface="Times New Roman" panose="02020603050405020304" pitchFamily="18" charset="0"/>
                <a:cs typeface="Times New Roman" panose="02020603050405020304" pitchFamily="18" charset="0"/>
              </a:rPr>
              <a:t>Bekijk hoeveel water er in de fixatieballon zit;</a:t>
            </a:r>
          </a:p>
          <a:p>
            <a:r>
              <a:rPr lang="nl-NL" dirty="0">
                <a:latin typeface="Times New Roman" panose="02020603050405020304" pitchFamily="18" charset="0"/>
                <a:cs typeface="Times New Roman" panose="02020603050405020304" pitchFamily="18" charset="0"/>
              </a:rPr>
              <a:t>Bekijk op het uitvoeringsverzoek hoeveel water er in de fixatieballon moet;</a:t>
            </a:r>
          </a:p>
          <a:p>
            <a:r>
              <a:rPr lang="nl-NL" dirty="0">
                <a:latin typeface="Times New Roman" panose="02020603050405020304" pitchFamily="18" charset="0"/>
                <a:cs typeface="Times New Roman" panose="02020603050405020304" pitchFamily="18" charset="0"/>
              </a:rPr>
              <a:t>Check de nieuwe sonde op beschadigingen en controleer op lekker d.m.v. water in de ballon spuiten;</a:t>
            </a:r>
          </a:p>
          <a:p>
            <a:r>
              <a:rPr lang="nl-NL" dirty="0">
                <a:latin typeface="Times New Roman" panose="02020603050405020304" pitchFamily="18" charset="0"/>
                <a:cs typeface="Times New Roman" panose="02020603050405020304" pitchFamily="18" charset="0"/>
              </a:rPr>
              <a:t>Maak de oude fixatieballon leeg met een 10cc spuit en controleer de opgetrokken inhoud;</a:t>
            </a:r>
          </a:p>
          <a:p>
            <a:r>
              <a:rPr lang="nl-NL" dirty="0">
                <a:latin typeface="Times New Roman" panose="02020603050405020304" pitchFamily="18" charset="0"/>
                <a:cs typeface="Times New Roman" panose="02020603050405020304" pitchFamily="18" charset="0"/>
              </a:rPr>
              <a:t>Verwijder de oude fixatieballon </a:t>
            </a:r>
            <a:r>
              <a:rPr lang="nl-NL" dirty="0">
                <a:solidFill>
                  <a:srgbClr val="000000"/>
                </a:solidFill>
                <a:effectLst/>
                <a:latin typeface="Times New Roman" panose="02020603050405020304" pitchFamily="18" charset="0"/>
                <a:cs typeface="Times New Roman" panose="02020603050405020304" pitchFamily="18" charset="0"/>
              </a:rPr>
              <a:t>met een draaiende beweging in verticale richting en houd daarbij met de hand de buikwand vast</a:t>
            </a:r>
            <a:r>
              <a:rPr lang="nl-NL" dirty="0">
                <a:latin typeface="Times New Roman" panose="02020603050405020304" pitchFamily="18" charset="0"/>
                <a:cs typeface="Times New Roman" panose="02020603050405020304" pitchFamily="18" charset="0"/>
              </a:rPr>
              <a:t>;</a:t>
            </a:r>
          </a:p>
          <a:p>
            <a:r>
              <a:rPr lang="nl-NL" dirty="0">
                <a:solidFill>
                  <a:srgbClr val="000000"/>
                </a:solidFill>
                <a:effectLst/>
                <a:latin typeface="Times New Roman" panose="02020603050405020304" pitchFamily="18" charset="0"/>
                <a:cs typeface="Times New Roman" panose="02020603050405020304" pitchFamily="18" charset="0"/>
              </a:rPr>
              <a:t>Lees op de schaalverdeling/markering af hoe diep de sonde in de fistel is geplaatst;</a:t>
            </a:r>
          </a:p>
        </p:txBody>
      </p:sp>
      <p:sp>
        <p:nvSpPr>
          <p:cNvPr id="5" name="TextBox 5">
            <a:extLst>
              <a:ext uri="{FF2B5EF4-FFF2-40B4-BE49-F238E27FC236}">
                <a16:creationId xmlns:a16="http://schemas.microsoft.com/office/drawing/2014/main" id="{57B582A4-1C1A-4F6D-9E5E-3F0E63FE1DB9}"/>
              </a:ext>
            </a:extLst>
          </p:cNvPr>
          <p:cNvSpPr txBox="1"/>
          <p:nvPr/>
        </p:nvSpPr>
        <p:spPr>
          <a:xfrm>
            <a:off x="838200" y="6407004"/>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45255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9BB98-5EE2-4766-A88F-5CC0A4AC4005}"/>
              </a:ext>
            </a:extLst>
          </p:cNvPr>
          <p:cNvSpPr>
            <a:spLocks noGrp="1"/>
          </p:cNvSpPr>
          <p:nvPr>
            <p:ph type="title"/>
          </p:nvPr>
        </p:nvSpPr>
        <p:spPr>
          <a:xfrm>
            <a:off x="838200" y="181778"/>
            <a:ext cx="10515600" cy="1325563"/>
          </a:xfrm>
          <a:solidFill>
            <a:schemeClr val="bg1">
              <a:lumMod val="95000"/>
            </a:schemeClr>
          </a:solidFill>
        </p:spPr>
        <p:txBody>
          <a:bodyPr/>
          <a:lstStyle/>
          <a:p>
            <a:r>
              <a:rPr lang="nl-NL" u="sng" dirty="0">
                <a:latin typeface="Times New Roman" panose="02020603050405020304" pitchFamily="18" charset="0"/>
                <a:cs typeface="Times New Roman" panose="02020603050405020304" pitchFamily="18" charset="0"/>
              </a:rPr>
              <a:t>*PEG sonde verwisselen – werkwijze vervolg</a:t>
            </a:r>
            <a:endParaRPr lang="nl-NL" dirty="0"/>
          </a:p>
        </p:txBody>
      </p:sp>
      <p:sp>
        <p:nvSpPr>
          <p:cNvPr id="3" name="Tijdelijke aanduiding voor inhoud 2">
            <a:extLst>
              <a:ext uri="{FF2B5EF4-FFF2-40B4-BE49-F238E27FC236}">
                <a16:creationId xmlns:a16="http://schemas.microsoft.com/office/drawing/2014/main" id="{7F0DAEA4-0369-43C7-AE35-3026B2A96E99}"/>
              </a:ext>
            </a:extLst>
          </p:cNvPr>
          <p:cNvSpPr>
            <a:spLocks noGrp="1"/>
          </p:cNvSpPr>
          <p:nvPr>
            <p:ph idx="1"/>
          </p:nvPr>
        </p:nvSpPr>
        <p:spPr>
          <a:xfrm>
            <a:off x="838200" y="1432194"/>
            <a:ext cx="10515600" cy="5244028"/>
          </a:xfrm>
        </p:spPr>
        <p:txBody>
          <a:bodyPr>
            <a:normAutofit fontScale="92500" lnSpcReduction="20000"/>
          </a:bodyPr>
          <a:lstStyle/>
          <a:p>
            <a:r>
              <a:rPr lang="nl-NL" sz="3000" dirty="0">
                <a:solidFill>
                  <a:srgbClr val="000000"/>
                </a:solidFill>
                <a:latin typeface="Times New Roman" panose="02020603050405020304" pitchFamily="18" charset="0"/>
                <a:cs typeface="Times New Roman" panose="02020603050405020304" pitchFamily="18" charset="0"/>
              </a:rPr>
              <a:t>Maak huid schoon en dep droog met gazen;</a:t>
            </a:r>
          </a:p>
          <a:p>
            <a:r>
              <a:rPr lang="nl-NL" sz="3000" dirty="0">
                <a:solidFill>
                  <a:srgbClr val="000000"/>
                </a:solidFill>
                <a:latin typeface="Times New Roman" panose="02020603050405020304" pitchFamily="18" charset="0"/>
                <a:cs typeface="Times New Roman" panose="02020603050405020304" pitchFamily="18" charset="0"/>
              </a:rPr>
              <a:t>Tip van nieuwe sonde in water of </a:t>
            </a:r>
            <a:r>
              <a:rPr lang="nl-NL" sz="3000" dirty="0" err="1">
                <a:solidFill>
                  <a:srgbClr val="000000"/>
                </a:solidFill>
                <a:latin typeface="Times New Roman" panose="02020603050405020304" pitchFamily="18" charset="0"/>
                <a:cs typeface="Times New Roman" panose="02020603050405020304" pitchFamily="18" charset="0"/>
              </a:rPr>
              <a:t>instillagel</a:t>
            </a:r>
            <a:r>
              <a:rPr lang="nl-NL" sz="3000" dirty="0">
                <a:solidFill>
                  <a:srgbClr val="000000"/>
                </a:solidFill>
                <a:latin typeface="Times New Roman" panose="02020603050405020304" pitchFamily="18" charset="0"/>
                <a:cs typeface="Times New Roman" panose="02020603050405020304" pitchFamily="18" charset="0"/>
              </a:rPr>
              <a:t> dippen;</a:t>
            </a:r>
          </a:p>
          <a:p>
            <a:r>
              <a:rPr lang="nl-NL" sz="3000" dirty="0">
                <a:solidFill>
                  <a:srgbClr val="000000"/>
                </a:solidFill>
                <a:latin typeface="Times New Roman" panose="02020603050405020304" pitchFamily="18" charset="0"/>
                <a:cs typeface="Times New Roman" panose="02020603050405020304" pitchFamily="18" charset="0"/>
              </a:rPr>
              <a:t>Breng nieuwe sonde met een draaibeweging in en let op de diepte;</a:t>
            </a:r>
          </a:p>
          <a:p>
            <a:r>
              <a:rPr lang="nl-NL" sz="3000" dirty="0">
                <a:solidFill>
                  <a:srgbClr val="000000"/>
                </a:solidFill>
                <a:latin typeface="Times New Roman" panose="02020603050405020304" pitchFamily="18" charset="0"/>
                <a:cs typeface="Times New Roman" panose="02020603050405020304" pitchFamily="18" charset="0"/>
              </a:rPr>
              <a:t>Houd de sonde vast en spuit de voorgeschreven hoeveelheid water in de </a:t>
            </a:r>
            <a:r>
              <a:rPr lang="nl-NL" sz="3000" dirty="0">
                <a:latin typeface="Times New Roman" panose="02020603050405020304" pitchFamily="18" charset="0"/>
                <a:cs typeface="Times New Roman" panose="02020603050405020304" pitchFamily="18" charset="0"/>
              </a:rPr>
              <a:t>fixatieballon;</a:t>
            </a:r>
          </a:p>
          <a:p>
            <a:r>
              <a:rPr lang="nl-NL" sz="3000" dirty="0">
                <a:solidFill>
                  <a:srgbClr val="000000"/>
                </a:solidFill>
                <a:latin typeface="Times New Roman" panose="02020603050405020304" pitchFamily="18" charset="0"/>
                <a:cs typeface="Times New Roman" panose="02020603050405020304" pitchFamily="18" charset="0"/>
              </a:rPr>
              <a:t>Controleer de </a:t>
            </a:r>
            <a:r>
              <a:rPr lang="nl-NL" sz="3000" dirty="0">
                <a:latin typeface="Times New Roman" panose="02020603050405020304" pitchFamily="18" charset="0"/>
                <a:cs typeface="Times New Roman" panose="02020603050405020304" pitchFamily="18" charset="0"/>
              </a:rPr>
              <a:t>fixatieballon door voorzichtig aan de sonde te trekken, totdat je weerstand voelt;</a:t>
            </a:r>
          </a:p>
          <a:p>
            <a:r>
              <a:rPr lang="nl-NL" sz="3000" dirty="0">
                <a:solidFill>
                  <a:srgbClr val="000000"/>
                </a:solidFill>
                <a:latin typeface="Times New Roman" panose="02020603050405020304" pitchFamily="18" charset="0"/>
                <a:cs typeface="Times New Roman" panose="02020603050405020304" pitchFamily="18" charset="0"/>
              </a:rPr>
              <a:t>Spuit sonde door met 20cc lauwwarm water</a:t>
            </a:r>
          </a:p>
          <a:p>
            <a:r>
              <a:rPr lang="nl-NL" sz="3000" dirty="0">
                <a:solidFill>
                  <a:srgbClr val="000000"/>
                </a:solidFill>
                <a:latin typeface="Times New Roman" panose="02020603050405020304" pitchFamily="18" charset="0"/>
                <a:cs typeface="Times New Roman" panose="02020603050405020304" pitchFamily="18" charset="0"/>
              </a:rPr>
              <a:t>Plaats evt. fixatiedisk; h</a:t>
            </a:r>
            <a:r>
              <a:rPr lang="nl-NL" sz="3000" dirty="0">
                <a:solidFill>
                  <a:srgbClr val="000000"/>
                </a:solidFill>
                <a:effectLst/>
                <a:latin typeface="Times New Roman" panose="02020603050405020304" pitchFamily="18" charset="0"/>
                <a:cs typeface="Times New Roman" panose="02020603050405020304" pitchFamily="18" charset="0"/>
              </a:rPr>
              <a:t>oud 2 mm afstand tussen de fixatiedisk en de huid;</a:t>
            </a:r>
          </a:p>
          <a:p>
            <a:r>
              <a:rPr lang="nl-NL" sz="3000" dirty="0">
                <a:solidFill>
                  <a:srgbClr val="000000"/>
                </a:solidFill>
                <a:latin typeface="Times New Roman" panose="02020603050405020304" pitchFamily="18" charset="0"/>
                <a:cs typeface="Times New Roman" panose="02020603050405020304" pitchFamily="18" charset="0"/>
              </a:rPr>
              <a:t>Plaats evt. een gaasje tussen de huid en fixatiedisk bij een vochtige fistel;</a:t>
            </a:r>
          </a:p>
          <a:p>
            <a:r>
              <a:rPr lang="nl-NL" sz="3000" dirty="0">
                <a:solidFill>
                  <a:srgbClr val="000000"/>
                </a:solidFill>
                <a:latin typeface="Times New Roman" panose="02020603050405020304" pitchFamily="18" charset="0"/>
                <a:cs typeface="Times New Roman" panose="02020603050405020304" pitchFamily="18" charset="0"/>
              </a:rPr>
              <a:t>Ruim spullen op en noteer in dossier.</a:t>
            </a:r>
            <a:endParaRPr lang="nl-NL" sz="3000" dirty="0">
              <a:latin typeface="Times New Roman" panose="02020603050405020304" pitchFamily="18" charset="0"/>
              <a:cs typeface="Times New Roman" panose="02020603050405020304" pitchFamily="18" charset="0"/>
            </a:endParaRPr>
          </a:p>
          <a:p>
            <a:endParaRPr lang="nl-NL" dirty="0"/>
          </a:p>
        </p:txBody>
      </p:sp>
      <p:sp>
        <p:nvSpPr>
          <p:cNvPr id="5" name="TextBox 5">
            <a:extLst>
              <a:ext uri="{FF2B5EF4-FFF2-40B4-BE49-F238E27FC236}">
                <a16:creationId xmlns:a16="http://schemas.microsoft.com/office/drawing/2014/main" id="{D27B341F-0877-4092-8DEB-F8AB20461173}"/>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64697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A75E7-27FF-4364-83F4-224374C9A88F}"/>
              </a:ext>
            </a:extLst>
          </p:cNvPr>
          <p:cNvSpPr>
            <a:spLocks noGrp="1"/>
          </p:cNvSpPr>
          <p:nvPr>
            <p:ph type="title"/>
          </p:nvPr>
        </p:nvSpPr>
        <p:spPr/>
        <p:txBody>
          <a:bodyPr/>
          <a:lstStyle/>
          <a:p>
            <a:pPr algn="ctr"/>
            <a:r>
              <a:rPr lang="nl-NL" u="sng" dirty="0">
                <a:latin typeface="Times New Roman" panose="02020603050405020304" pitchFamily="18" charset="0"/>
                <a:cs typeface="Times New Roman" panose="02020603050405020304" pitchFamily="18" charset="0"/>
              </a:rPr>
              <a:t>*Complicaties verwisselen PEG sonde</a:t>
            </a:r>
          </a:p>
        </p:txBody>
      </p:sp>
      <p:sp>
        <p:nvSpPr>
          <p:cNvPr id="3" name="Tijdelijke aanduiding voor inhoud 2">
            <a:extLst>
              <a:ext uri="{FF2B5EF4-FFF2-40B4-BE49-F238E27FC236}">
                <a16:creationId xmlns:a16="http://schemas.microsoft.com/office/drawing/2014/main" id="{FB9956C1-C4F0-4374-BECB-05266F92AD97}"/>
              </a:ext>
            </a:extLst>
          </p:cNvPr>
          <p:cNvSpPr>
            <a:spLocks noGrp="1"/>
          </p:cNvSpPr>
          <p:nvPr>
            <p:ph idx="1"/>
          </p:nvPr>
        </p:nvSpPr>
        <p:spPr/>
        <p:txBody>
          <a:bodyPr/>
          <a:lstStyle/>
          <a:p>
            <a:r>
              <a:rPr lang="nl-NL" dirty="0">
                <a:latin typeface="Times New Roman" panose="02020603050405020304" pitchFamily="18" charset="0"/>
                <a:cs typeface="Times New Roman" panose="02020603050405020304" pitchFamily="18" charset="0"/>
              </a:rPr>
              <a:t>Ballon is niet symmetrisch van vorm </a:t>
            </a:r>
            <a:r>
              <a:rPr lang="nl-NL" dirty="0">
                <a:latin typeface="Times New Roman" panose="02020603050405020304" pitchFamily="18" charset="0"/>
                <a:cs typeface="Times New Roman" panose="02020603050405020304" pitchFamily="18" charset="0"/>
                <a:sym typeface="Wingdings" panose="05000000000000000000" pitchFamily="2" charset="2"/>
              </a:rPr>
              <a:t> rol ballon tussen duim en wijsvinger tot deze wel ontplooit en symmetrisch is.</a:t>
            </a:r>
          </a:p>
          <a:p>
            <a:endParaRPr lang="nl-NL" dirty="0">
              <a:latin typeface="Times New Roman" panose="02020603050405020304" pitchFamily="18" charset="0"/>
              <a:cs typeface="Times New Roman" panose="02020603050405020304" pitchFamily="18" charset="0"/>
              <a:sym typeface="Wingdings" panose="05000000000000000000" pitchFamily="2" charset="2"/>
            </a:endParaRPr>
          </a:p>
          <a:p>
            <a:r>
              <a:rPr lang="nl-NL" dirty="0">
                <a:latin typeface="Times New Roman" panose="02020603050405020304" pitchFamily="18" charset="0"/>
                <a:cs typeface="Times New Roman" panose="02020603050405020304" pitchFamily="18" charset="0"/>
                <a:sym typeface="Wingdings" panose="05000000000000000000" pitchFamily="2" charset="2"/>
              </a:rPr>
              <a:t>Inbrengen PEG is pijnlijk  gebruik glijmiddel op waterbasis voor het inbrengen</a:t>
            </a:r>
          </a:p>
          <a:p>
            <a:endParaRPr lang="nl-NL" dirty="0">
              <a:latin typeface="Times New Roman" panose="02020603050405020304" pitchFamily="18" charset="0"/>
              <a:cs typeface="Times New Roman" panose="02020603050405020304" pitchFamily="18" charset="0"/>
              <a:sym typeface="Wingdings" panose="05000000000000000000" pitchFamily="2" charset="2"/>
            </a:endParaRPr>
          </a:p>
          <a:p>
            <a:r>
              <a:rPr lang="nl-NL" dirty="0">
                <a:latin typeface="Times New Roman" panose="02020603050405020304" pitchFamily="18" charset="0"/>
                <a:cs typeface="Times New Roman" panose="02020603050405020304" pitchFamily="18" charset="0"/>
                <a:sym typeface="Wingdings" panose="05000000000000000000" pitchFamily="2" charset="2"/>
              </a:rPr>
              <a:t>Sonde zit verkleefd in fistel  gebruik glijmiddel bij het verwijderen</a:t>
            </a:r>
          </a:p>
        </p:txBody>
      </p:sp>
      <p:sp>
        <p:nvSpPr>
          <p:cNvPr id="4" name="TextBox 5">
            <a:extLst>
              <a:ext uri="{FF2B5EF4-FFF2-40B4-BE49-F238E27FC236}">
                <a16:creationId xmlns:a16="http://schemas.microsoft.com/office/drawing/2014/main" id="{D655E0C1-BC02-4538-A444-408B1DF5F383}"/>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51430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8DE5-E939-4500-A999-60FE449982B4}"/>
              </a:ext>
            </a:extLst>
          </p:cNvPr>
          <p:cNvSpPr>
            <a:spLocks noGrp="1"/>
          </p:cNvSpPr>
          <p:nvPr>
            <p:ph type="title"/>
          </p:nvPr>
        </p:nvSpPr>
        <p:spPr>
          <a:xfrm>
            <a:off x="837096" y="95693"/>
            <a:ext cx="10368516" cy="797553"/>
          </a:xfrm>
        </p:spPr>
        <p:txBody>
          <a:bodyPr>
            <a:normAutofit fontScale="90000"/>
          </a:bodyPr>
          <a:lstStyle/>
          <a:p>
            <a:pPr algn="ctr"/>
            <a:br>
              <a:rPr lang="nl-NL" u="sng" dirty="0">
                <a:latin typeface="Times New Roman"/>
                <a:ea typeface="+mj-lt"/>
                <a:cs typeface="+mj-lt"/>
              </a:rPr>
            </a:br>
            <a:br>
              <a:rPr lang="nl-NL" u="sng" dirty="0">
                <a:latin typeface="Times New Roman"/>
                <a:ea typeface="+mj-lt"/>
                <a:cs typeface="+mj-lt"/>
              </a:rPr>
            </a:br>
            <a:r>
              <a:rPr lang="nl-NL" u="sng" dirty="0">
                <a:latin typeface="Times New Roman"/>
                <a:ea typeface="+mj-lt"/>
                <a:cs typeface="+mj-lt"/>
              </a:rPr>
              <a:t>*Uitleg: werkwijze en complicaties</a:t>
            </a:r>
            <a:endParaRPr lang="en-US" u="sng" dirty="0">
              <a:latin typeface="Times New Roman"/>
              <a:ea typeface="+mj-lt"/>
              <a:cs typeface="Times New Roman"/>
            </a:endParaRPr>
          </a:p>
        </p:txBody>
      </p:sp>
      <p:sp>
        <p:nvSpPr>
          <p:cNvPr id="3" name="Content Placeholder 2">
            <a:extLst>
              <a:ext uri="{FF2B5EF4-FFF2-40B4-BE49-F238E27FC236}">
                <a16:creationId xmlns:a16="http://schemas.microsoft.com/office/drawing/2014/main" id="{D9A97953-DE02-45B7-9568-0C54D378E77C}"/>
              </a:ext>
            </a:extLst>
          </p:cNvPr>
          <p:cNvSpPr>
            <a:spLocks noGrp="1"/>
          </p:cNvSpPr>
          <p:nvPr>
            <p:ph idx="1"/>
          </p:nvPr>
        </p:nvSpPr>
        <p:spPr/>
        <p:txBody>
          <a:bodyPr vert="horz" lIns="91440" tIns="45720" rIns="91440" bIns="45720" rtlCol="0" anchor="t">
            <a:normAutofit/>
          </a:bodyPr>
          <a:lstStyle/>
          <a:p>
            <a:endParaRPr lang="nl-NL" sz="3200" dirty="0">
              <a:latin typeface="Times New Roman"/>
              <a:cs typeface="Calibri"/>
            </a:endParaRPr>
          </a:p>
          <a:p>
            <a:r>
              <a:rPr lang="nl-NL" sz="3200" dirty="0">
                <a:latin typeface="Times New Roman"/>
                <a:cs typeface="Times New Roman"/>
              </a:rPr>
              <a:t>Wat zijn de aandachtspunten?</a:t>
            </a:r>
            <a:endParaRPr lang="en-US" sz="3200" dirty="0">
              <a:latin typeface="Calibri" panose="020F0502020204030204"/>
              <a:cs typeface="Calibri" panose="020F0502020204030204"/>
            </a:endParaRPr>
          </a:p>
          <a:p>
            <a:endParaRPr lang="nl-NL" sz="3200" dirty="0">
              <a:latin typeface="Times New Roman"/>
              <a:cs typeface="Times New Roman"/>
            </a:endParaRPr>
          </a:p>
          <a:p>
            <a:r>
              <a:rPr lang="nl-NL" sz="3200" dirty="0">
                <a:latin typeface="Times New Roman"/>
                <a:cs typeface="Times New Roman"/>
              </a:rPr>
              <a:t>Wat zijn de complicaties? </a:t>
            </a:r>
            <a:endParaRPr lang="en-US" sz="3200" dirty="0">
              <a:ea typeface="+mn-lt"/>
              <a:cs typeface="+mn-lt"/>
            </a:endParaRPr>
          </a:p>
          <a:p>
            <a:endParaRPr lang="nl-NL" sz="3200" dirty="0">
              <a:latin typeface="Calibri" panose="020F0502020204030204"/>
              <a:ea typeface="+mn-lt"/>
              <a:cs typeface="Calibri" panose="020F0502020204030204"/>
            </a:endParaRPr>
          </a:p>
          <a:p>
            <a:r>
              <a:rPr lang="nl-NL" sz="3200" dirty="0">
                <a:latin typeface="Times New Roman"/>
                <a:cs typeface="Times New Roman"/>
              </a:rPr>
              <a:t>Richtlijnen van </a:t>
            </a:r>
            <a:r>
              <a:rPr lang="nl-NL" sz="3200" dirty="0" err="1">
                <a:latin typeface="Times New Roman"/>
                <a:cs typeface="Times New Roman"/>
              </a:rPr>
              <a:t>Vilans</a:t>
            </a:r>
            <a:endParaRPr lang="en-US" sz="3200" dirty="0" err="1">
              <a:ea typeface="+mn-lt"/>
              <a:cs typeface="+mn-lt"/>
            </a:endParaRPr>
          </a:p>
          <a:p>
            <a:pPr marL="0" indent="0">
              <a:buNone/>
            </a:pPr>
            <a:endParaRPr lang="nl-NL" sz="3200" dirty="0">
              <a:ea typeface="+mn-lt"/>
              <a:cs typeface="+mn-lt"/>
            </a:endParaRPr>
          </a:p>
          <a:p>
            <a:endParaRPr lang="nl-NL" sz="3200" dirty="0">
              <a:latin typeface="Times New Roman"/>
              <a:ea typeface="+mn-lt"/>
              <a:cs typeface="+mn-lt"/>
            </a:endParaRPr>
          </a:p>
        </p:txBody>
      </p:sp>
      <p:sp>
        <p:nvSpPr>
          <p:cNvPr id="5" name="TextBox 5">
            <a:extLst>
              <a:ext uri="{FF2B5EF4-FFF2-40B4-BE49-F238E27FC236}">
                <a16:creationId xmlns:a16="http://schemas.microsoft.com/office/drawing/2014/main" id="{2E628F18-B533-405A-A165-25D77D2EB7F8}"/>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7543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5099-6EE5-4982-9038-479631EE70A9}"/>
              </a:ext>
            </a:extLst>
          </p:cNvPr>
          <p:cNvSpPr>
            <a:spLocks noGrp="1"/>
          </p:cNvSpPr>
          <p:nvPr>
            <p:ph type="title"/>
          </p:nvPr>
        </p:nvSpPr>
        <p:spPr/>
        <p:txBody>
          <a:bodyPr/>
          <a:lstStyle/>
          <a:p>
            <a:pPr algn="ctr"/>
            <a:r>
              <a:rPr lang="en-US" u="sng" dirty="0">
                <a:latin typeface="Times New Roman"/>
                <a:cs typeface="Calibri Light"/>
              </a:rPr>
              <a:t>*4. </a:t>
            </a:r>
            <a:r>
              <a:rPr lang="en-US" u="sng" dirty="0" err="1">
                <a:latin typeface="Times New Roman"/>
                <a:cs typeface="Calibri Light"/>
              </a:rPr>
              <a:t>Stomazorg</a:t>
            </a:r>
            <a:endParaRPr lang="en-US" dirty="0"/>
          </a:p>
        </p:txBody>
      </p:sp>
      <p:sp>
        <p:nvSpPr>
          <p:cNvPr id="3" name="Content Placeholder 2">
            <a:extLst>
              <a:ext uri="{FF2B5EF4-FFF2-40B4-BE49-F238E27FC236}">
                <a16:creationId xmlns:a16="http://schemas.microsoft.com/office/drawing/2014/main" id="{BEE16772-0A88-44CB-9E52-4981E0D28886}"/>
              </a:ext>
            </a:extLst>
          </p:cNvPr>
          <p:cNvSpPr>
            <a:spLocks noGrp="1"/>
          </p:cNvSpPr>
          <p:nvPr>
            <p:ph idx="1"/>
          </p:nvPr>
        </p:nvSpPr>
        <p:spPr/>
        <p:txBody>
          <a:bodyPr vert="horz" lIns="91440" tIns="45720" rIns="91440" bIns="45720" rtlCol="0" anchor="t">
            <a:normAutofit lnSpcReduction="10000"/>
          </a:bodyPr>
          <a:lstStyle/>
          <a:p>
            <a:r>
              <a:rPr lang="nl-NL" dirty="0">
                <a:latin typeface="Times New Roman"/>
                <a:cs typeface="Calibri"/>
              </a:rPr>
              <a:t>Geen voorbehouden- of risicovolle handeling</a:t>
            </a:r>
          </a:p>
          <a:p>
            <a:endParaRPr lang="nl-NL" dirty="0">
              <a:latin typeface="Times New Roman"/>
              <a:cs typeface="Calibri"/>
            </a:endParaRPr>
          </a:p>
          <a:p>
            <a:r>
              <a:rPr lang="nl-NL" dirty="0">
                <a:latin typeface="Times New Roman"/>
                <a:cs typeface="Calibri"/>
              </a:rPr>
              <a:t>3 soorten stoma's</a:t>
            </a:r>
            <a:endParaRPr lang="nl-NL" dirty="0">
              <a:cs typeface="Calibri"/>
            </a:endParaRPr>
          </a:p>
          <a:p>
            <a:endParaRPr lang="nl-NL" dirty="0">
              <a:latin typeface="Times New Roman"/>
              <a:cs typeface="Calibri"/>
            </a:endParaRPr>
          </a:p>
          <a:p>
            <a:r>
              <a:rPr lang="nl-NL" dirty="0">
                <a:latin typeface="Times New Roman"/>
                <a:cs typeface="Calibri"/>
              </a:rPr>
              <a:t>Indicaties colonstoma</a:t>
            </a:r>
          </a:p>
          <a:p>
            <a:endParaRPr lang="nl-NL" dirty="0">
              <a:latin typeface="Times New Roman"/>
              <a:cs typeface="Calibri"/>
            </a:endParaRPr>
          </a:p>
          <a:p>
            <a:r>
              <a:rPr lang="nl-NL" dirty="0">
                <a:latin typeface="Times New Roman"/>
                <a:cs typeface="Times New Roman"/>
              </a:rPr>
              <a:t>Indicaties i</a:t>
            </a:r>
            <a:r>
              <a:rPr lang="nl-NL" dirty="0">
                <a:latin typeface="Times New Roman"/>
                <a:cs typeface="Calibri"/>
              </a:rPr>
              <a:t>leostoma</a:t>
            </a:r>
          </a:p>
          <a:p>
            <a:endParaRPr lang="nl-NL" dirty="0">
              <a:latin typeface="Times New Roman"/>
              <a:cs typeface="Calibri"/>
            </a:endParaRPr>
          </a:p>
          <a:p>
            <a:r>
              <a:rPr lang="nl-NL" dirty="0">
                <a:latin typeface="Times New Roman"/>
                <a:cs typeface="Calibri"/>
              </a:rPr>
              <a:t>Verschil </a:t>
            </a:r>
            <a:r>
              <a:rPr lang="nl-NL" dirty="0" err="1">
                <a:latin typeface="Times New Roman"/>
                <a:cs typeface="Calibri"/>
              </a:rPr>
              <a:t>colo</a:t>
            </a:r>
            <a:r>
              <a:rPr lang="nl-NL" dirty="0">
                <a:latin typeface="Times New Roman"/>
                <a:cs typeface="Calibri"/>
              </a:rPr>
              <a:t>- en ileostoma</a:t>
            </a:r>
          </a:p>
          <a:p>
            <a:endParaRPr lang="nl-NL" dirty="0">
              <a:latin typeface="Calibri"/>
              <a:cs typeface="Calibri"/>
            </a:endParaRPr>
          </a:p>
          <a:p>
            <a:endParaRPr lang="nl-NL" dirty="0">
              <a:latin typeface="Times New Roman"/>
              <a:cs typeface="Calibri"/>
            </a:endParaRPr>
          </a:p>
          <a:p>
            <a:endParaRPr lang="nl-NL" dirty="0">
              <a:latin typeface="Times New Roman"/>
              <a:cs typeface="Calibri"/>
            </a:endParaRPr>
          </a:p>
        </p:txBody>
      </p:sp>
      <p:sp>
        <p:nvSpPr>
          <p:cNvPr id="7" name="TextBox 6">
            <a:extLst>
              <a:ext uri="{FF2B5EF4-FFF2-40B4-BE49-F238E27FC236}">
                <a16:creationId xmlns:a16="http://schemas.microsoft.com/office/drawing/2014/main" id="{BDC88123-D975-4D68-AE8C-B9B877099FD6}"/>
              </a:ext>
            </a:extLst>
          </p:cNvPr>
          <p:cNvSpPr txBox="1"/>
          <p:nvPr/>
        </p:nvSpPr>
        <p:spPr>
          <a:xfrm>
            <a:off x="748151" y="6454957"/>
            <a:ext cx="346242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a:latin typeface="Times New Roman"/>
                <a:cs typeface="Times New Roman"/>
              </a:rPr>
              <a:t>*BRON: </a:t>
            </a:r>
            <a:r>
              <a:rPr lang="en-US" sz="1400" dirty="0">
                <a:latin typeface="Times New Roman"/>
                <a:cs typeface="Calibri"/>
                <a:hlinkClick r:id="rId3"/>
              </a:rPr>
              <a:t>https://www.stomavereniging.nl/</a:t>
            </a:r>
            <a:r>
              <a:rPr lang="en-US" sz="1400" dirty="0">
                <a:latin typeface="Times New Roman"/>
                <a:cs typeface="Calibri"/>
              </a:rPr>
              <a:t> </a:t>
            </a:r>
            <a:br>
              <a:rPr lang="en-US" sz="1400" dirty="0">
                <a:latin typeface="Times New Roman"/>
                <a:cs typeface="Calibri"/>
              </a:rPr>
            </a:br>
            <a:endParaRPr lang="en-US" sz="1400">
              <a:latin typeface="Times New Roman"/>
              <a:cs typeface="Calibri" panose="020F0502020204030204"/>
            </a:endParaRPr>
          </a:p>
        </p:txBody>
      </p:sp>
    </p:spTree>
    <p:extLst>
      <p:ext uri="{BB962C8B-B14F-4D97-AF65-F5344CB8AC3E}">
        <p14:creationId xmlns:p14="http://schemas.microsoft.com/office/powerpoint/2010/main" val="223421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F0AF-286B-4372-A72E-78899B70D275}"/>
              </a:ext>
            </a:extLst>
          </p:cNvPr>
          <p:cNvSpPr>
            <a:spLocks noGrp="1"/>
          </p:cNvSpPr>
          <p:nvPr>
            <p:ph type="title"/>
          </p:nvPr>
        </p:nvSpPr>
        <p:spPr/>
        <p:txBody>
          <a:bodyPr/>
          <a:lstStyle/>
          <a:p>
            <a:pPr algn="ctr"/>
            <a:r>
              <a:rPr lang="en-US" u="sng">
                <a:latin typeface="Times New Roman"/>
                <a:cs typeface="Calibri Light"/>
              </a:rPr>
              <a:t>*Verschil colon- en ileostoma</a:t>
            </a:r>
            <a:endParaRPr lang="en-US"/>
          </a:p>
        </p:txBody>
      </p:sp>
      <p:sp>
        <p:nvSpPr>
          <p:cNvPr id="3" name="Text Placeholder 2">
            <a:extLst>
              <a:ext uri="{FF2B5EF4-FFF2-40B4-BE49-F238E27FC236}">
                <a16:creationId xmlns:a16="http://schemas.microsoft.com/office/drawing/2014/main" id="{D28A7BA5-5F07-44ED-B035-F108D870A147}"/>
              </a:ext>
            </a:extLst>
          </p:cNvPr>
          <p:cNvSpPr>
            <a:spLocks noGrp="1"/>
          </p:cNvSpPr>
          <p:nvPr>
            <p:ph type="body" idx="1"/>
          </p:nvPr>
        </p:nvSpPr>
        <p:spPr>
          <a:xfrm>
            <a:off x="839788" y="1465263"/>
            <a:ext cx="5157787" cy="823912"/>
          </a:xfrm>
        </p:spPr>
        <p:txBody>
          <a:bodyPr>
            <a:normAutofit/>
          </a:bodyPr>
          <a:lstStyle/>
          <a:p>
            <a:r>
              <a:rPr lang="en-US" sz="3200">
                <a:latin typeface="Times New Roman"/>
                <a:cs typeface="Calibri"/>
              </a:rPr>
              <a:t>Colostoma</a:t>
            </a:r>
            <a:endParaRPr lang="en-US" sz="3200">
              <a:latin typeface="Times New Roman"/>
              <a:cs typeface="Times New Roman"/>
            </a:endParaRPr>
          </a:p>
        </p:txBody>
      </p:sp>
      <p:sp>
        <p:nvSpPr>
          <p:cNvPr id="5" name="Text Placeholder 4">
            <a:extLst>
              <a:ext uri="{FF2B5EF4-FFF2-40B4-BE49-F238E27FC236}">
                <a16:creationId xmlns:a16="http://schemas.microsoft.com/office/drawing/2014/main" id="{97491735-CCD0-4353-AB6C-19F14EEF1BB5}"/>
              </a:ext>
            </a:extLst>
          </p:cNvPr>
          <p:cNvSpPr>
            <a:spLocks noGrp="1"/>
          </p:cNvSpPr>
          <p:nvPr>
            <p:ph type="body" sz="quarter" idx="3"/>
          </p:nvPr>
        </p:nvSpPr>
        <p:spPr>
          <a:xfrm>
            <a:off x="6172200" y="1465263"/>
            <a:ext cx="5183188" cy="823912"/>
          </a:xfrm>
        </p:spPr>
        <p:txBody>
          <a:bodyPr>
            <a:normAutofit/>
          </a:bodyPr>
          <a:lstStyle/>
          <a:p>
            <a:r>
              <a:rPr lang="en-US" sz="3200">
                <a:latin typeface="Times New Roman"/>
                <a:cs typeface="Calibri"/>
              </a:rPr>
              <a:t>Ileostoma</a:t>
            </a:r>
            <a:endParaRPr lang="en-US">
              <a:latin typeface="Times New Roman"/>
              <a:cs typeface="Times New Roman"/>
            </a:endParaRPr>
          </a:p>
        </p:txBody>
      </p:sp>
      <p:pic>
        <p:nvPicPr>
          <p:cNvPr id="9" name="Picture 9">
            <a:extLst>
              <a:ext uri="{FF2B5EF4-FFF2-40B4-BE49-F238E27FC236}">
                <a16:creationId xmlns:a16="http://schemas.microsoft.com/office/drawing/2014/main" id="{B6FEAF9A-391E-4A17-A65E-E3D9AF2D2AE1}"/>
              </a:ext>
            </a:extLst>
          </p:cNvPr>
          <p:cNvPicPr>
            <a:picLocks noGrp="1" noChangeAspect="1"/>
          </p:cNvPicPr>
          <p:nvPr>
            <p:ph sz="quarter" idx="4"/>
          </p:nvPr>
        </p:nvPicPr>
        <p:blipFill>
          <a:blip r:embed="rId3"/>
          <a:stretch>
            <a:fillRect/>
          </a:stretch>
        </p:blipFill>
        <p:spPr>
          <a:xfrm>
            <a:off x="6288125" y="2289175"/>
            <a:ext cx="5429145" cy="4230927"/>
          </a:xfrm>
        </p:spPr>
      </p:pic>
      <p:pic>
        <p:nvPicPr>
          <p:cNvPr id="13" name="Picture 13">
            <a:extLst>
              <a:ext uri="{FF2B5EF4-FFF2-40B4-BE49-F238E27FC236}">
                <a16:creationId xmlns:a16="http://schemas.microsoft.com/office/drawing/2014/main" id="{7F747A46-AD39-48C2-8D1C-28DDB877DF8B}"/>
              </a:ext>
            </a:extLst>
          </p:cNvPr>
          <p:cNvPicPr>
            <a:picLocks noGrp="1" noChangeAspect="1"/>
          </p:cNvPicPr>
          <p:nvPr>
            <p:ph sz="half" idx="2"/>
          </p:nvPr>
        </p:nvPicPr>
        <p:blipFill>
          <a:blip r:embed="rId4"/>
          <a:stretch>
            <a:fillRect/>
          </a:stretch>
        </p:blipFill>
        <p:spPr>
          <a:xfrm>
            <a:off x="853395" y="2289175"/>
            <a:ext cx="5314125" cy="4230927"/>
          </a:xfrm>
        </p:spPr>
      </p:pic>
      <p:sp>
        <p:nvSpPr>
          <p:cNvPr id="16" name="TextBox 15">
            <a:extLst>
              <a:ext uri="{FF2B5EF4-FFF2-40B4-BE49-F238E27FC236}">
                <a16:creationId xmlns:a16="http://schemas.microsoft.com/office/drawing/2014/main" id="{2AA384FD-F026-4670-BC67-B574CB7F8799}"/>
              </a:ext>
            </a:extLst>
          </p:cNvPr>
          <p:cNvSpPr txBox="1"/>
          <p:nvPr/>
        </p:nvSpPr>
        <p:spPr>
          <a:xfrm>
            <a:off x="748151" y="6454957"/>
            <a:ext cx="346242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a:latin typeface="Times New Roman"/>
                <a:cs typeface="Times New Roman"/>
              </a:rPr>
              <a:t>*BRON: </a:t>
            </a:r>
            <a:r>
              <a:rPr lang="en-US" sz="1400" dirty="0">
                <a:latin typeface="Times New Roman"/>
                <a:cs typeface="Calibri"/>
                <a:hlinkClick r:id="rId5"/>
              </a:rPr>
              <a:t>https://www.stomavereniging.nl/</a:t>
            </a:r>
            <a:r>
              <a:rPr lang="en-US" sz="1400" dirty="0">
                <a:latin typeface="Times New Roman"/>
                <a:cs typeface="Calibri"/>
              </a:rPr>
              <a:t> </a:t>
            </a:r>
            <a:br>
              <a:rPr lang="en-US" sz="1400" dirty="0">
                <a:latin typeface="Times New Roman"/>
                <a:cs typeface="Calibri"/>
              </a:rPr>
            </a:br>
            <a:endParaRPr lang="en-US" sz="1400">
              <a:latin typeface="Times New Roman"/>
              <a:cs typeface="Calibri" panose="020F0502020204030204"/>
            </a:endParaRPr>
          </a:p>
        </p:txBody>
      </p:sp>
    </p:spTree>
    <p:extLst>
      <p:ext uri="{BB962C8B-B14F-4D97-AF65-F5344CB8AC3E}">
        <p14:creationId xmlns:p14="http://schemas.microsoft.com/office/powerpoint/2010/main" val="37250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983B-0A6A-457C-91D0-2CC7F9A25B48}"/>
              </a:ext>
            </a:extLst>
          </p:cNvPr>
          <p:cNvSpPr>
            <a:spLocks noGrp="1"/>
          </p:cNvSpPr>
          <p:nvPr>
            <p:ph type="title"/>
          </p:nvPr>
        </p:nvSpPr>
        <p:spPr/>
        <p:txBody>
          <a:bodyPr>
            <a:normAutofit/>
          </a:bodyPr>
          <a:lstStyle/>
          <a:p>
            <a:pPr algn="ctr"/>
            <a:br>
              <a:rPr lang="en-US" dirty="0">
                <a:ea typeface="+mj-lt"/>
                <a:cs typeface="+mj-lt"/>
              </a:rPr>
            </a:br>
            <a:r>
              <a:rPr lang="nl-NL" u="sng" dirty="0">
                <a:latin typeface="Times New Roman"/>
                <a:cs typeface="Times New Roman"/>
              </a:rPr>
              <a:t>*Uitleg: werkwijze en complicaties</a:t>
            </a:r>
            <a:endParaRPr lang="en-US"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AC08D721-00F4-4636-8106-851FB3E74E27}"/>
              </a:ext>
            </a:extLst>
          </p:cNvPr>
          <p:cNvSpPr>
            <a:spLocks noGrp="1"/>
          </p:cNvSpPr>
          <p:nvPr>
            <p:ph idx="1"/>
          </p:nvPr>
        </p:nvSpPr>
        <p:spPr/>
        <p:txBody>
          <a:bodyPr vert="horz" lIns="91440" tIns="45720" rIns="91440" bIns="45720" rtlCol="0" anchor="t">
            <a:normAutofit/>
          </a:bodyPr>
          <a:lstStyle/>
          <a:p>
            <a:endParaRPr lang="nl-NL" dirty="0">
              <a:latin typeface="Times New Roman"/>
              <a:cs typeface="Times New Roman"/>
            </a:endParaRPr>
          </a:p>
          <a:p>
            <a:r>
              <a:rPr lang="nl-NL" dirty="0">
                <a:latin typeface="Times New Roman"/>
                <a:cs typeface="Times New Roman"/>
              </a:rPr>
              <a:t>Vilans hanteert dezelfde verzorging bij een colo- of ileostoma</a:t>
            </a:r>
          </a:p>
          <a:p>
            <a:endParaRPr lang="nl-NL" dirty="0">
              <a:latin typeface="Times New Roman"/>
              <a:cs typeface="Times New Roman"/>
            </a:endParaRPr>
          </a:p>
          <a:p>
            <a:r>
              <a:rPr lang="nl-NL" dirty="0">
                <a:latin typeface="Times New Roman"/>
                <a:cs typeface="Times New Roman"/>
              </a:rPr>
              <a:t>Knippen: waar dient op gelet te worden?</a:t>
            </a:r>
          </a:p>
          <a:p>
            <a:endParaRPr lang="nl-NL" dirty="0">
              <a:latin typeface="Times New Roman"/>
              <a:cs typeface="Times New Roman"/>
            </a:endParaRPr>
          </a:p>
          <a:p>
            <a:r>
              <a:rPr lang="nl-NL" dirty="0">
                <a:latin typeface="Times New Roman"/>
                <a:cs typeface="Times New Roman"/>
              </a:rPr>
              <a:t>Wat zijn de complicaties? </a:t>
            </a:r>
            <a:endParaRPr lang="en-US" dirty="0">
              <a:ea typeface="+mn-lt"/>
              <a:cs typeface="+mn-lt"/>
            </a:endParaRPr>
          </a:p>
          <a:p>
            <a:endParaRPr lang="nl-NL" dirty="0">
              <a:ea typeface="+mn-lt"/>
              <a:cs typeface="+mn-lt"/>
            </a:endParaRPr>
          </a:p>
          <a:p>
            <a:r>
              <a:rPr lang="nl-NL" dirty="0">
                <a:latin typeface="Times New Roman"/>
                <a:cs typeface="Times New Roman"/>
              </a:rPr>
              <a:t>Richtlijnen van Vilans</a:t>
            </a:r>
            <a:endParaRPr lang="en-US" dirty="0">
              <a:ea typeface="+mn-lt"/>
              <a:cs typeface="+mn-lt"/>
            </a:endParaRPr>
          </a:p>
          <a:p>
            <a:endParaRPr lang="en-US" dirty="0">
              <a:cs typeface="Calibri"/>
            </a:endParaRPr>
          </a:p>
        </p:txBody>
      </p:sp>
      <p:sp>
        <p:nvSpPr>
          <p:cNvPr id="5" name="TextBox 5">
            <a:extLst>
              <a:ext uri="{FF2B5EF4-FFF2-40B4-BE49-F238E27FC236}">
                <a16:creationId xmlns:a16="http://schemas.microsoft.com/office/drawing/2014/main" id="{288AA72C-B94D-42B1-932E-A414A757B644}"/>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315458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2AEB7-CD90-4B8B-AA36-22F39537D2E8}"/>
              </a:ext>
            </a:extLst>
          </p:cNvPr>
          <p:cNvSpPr>
            <a:spLocks noGrp="1"/>
          </p:cNvSpPr>
          <p:nvPr>
            <p:ph type="title"/>
          </p:nvPr>
        </p:nvSpPr>
        <p:spPr>
          <a:xfrm>
            <a:off x="838200" y="178654"/>
            <a:ext cx="10515600" cy="1325563"/>
          </a:xfrm>
        </p:spPr>
        <p:txBody>
          <a:bodyPr>
            <a:normAutofit/>
          </a:bodyPr>
          <a:lstStyle/>
          <a:p>
            <a:pPr algn="ctr"/>
            <a:r>
              <a:rPr lang="nl-NL" sz="3800" u="sng" dirty="0">
                <a:latin typeface="Times New Roman" panose="02020603050405020304" pitchFamily="18" charset="0"/>
                <a:cs typeface="Times New Roman" panose="02020603050405020304" pitchFamily="18" charset="0"/>
              </a:rPr>
              <a:t>*5. ACT zwachtelen en uitleg </a:t>
            </a:r>
            <a:r>
              <a:rPr lang="nl-NL" sz="3800" u="sng" dirty="0" err="1">
                <a:latin typeface="Times New Roman" panose="02020603050405020304" pitchFamily="18" charset="0"/>
                <a:cs typeface="Times New Roman" panose="02020603050405020304" pitchFamily="18" charset="0"/>
              </a:rPr>
              <a:t>EnkelArmIndex</a:t>
            </a:r>
            <a:r>
              <a:rPr lang="nl-NL" sz="3800" u="sng" dirty="0">
                <a:latin typeface="Times New Roman" panose="02020603050405020304" pitchFamily="18" charset="0"/>
                <a:cs typeface="Times New Roman" panose="02020603050405020304" pitchFamily="18" charset="0"/>
              </a:rPr>
              <a:t> (EAI)</a:t>
            </a:r>
          </a:p>
        </p:txBody>
      </p:sp>
      <p:sp>
        <p:nvSpPr>
          <p:cNvPr id="3" name="Tijdelijke aanduiding voor inhoud 2">
            <a:extLst>
              <a:ext uri="{FF2B5EF4-FFF2-40B4-BE49-F238E27FC236}">
                <a16:creationId xmlns:a16="http://schemas.microsoft.com/office/drawing/2014/main" id="{E3FF01BB-FE4D-45AE-B52D-ECDE6B28220B}"/>
              </a:ext>
            </a:extLst>
          </p:cNvPr>
          <p:cNvSpPr>
            <a:spLocks noGrp="1"/>
          </p:cNvSpPr>
          <p:nvPr>
            <p:ph idx="1"/>
          </p:nvPr>
        </p:nvSpPr>
        <p:spPr>
          <a:xfrm>
            <a:off x="838200" y="1469984"/>
            <a:ext cx="10515600" cy="5388015"/>
          </a:xfrm>
        </p:spPr>
        <p:txBody>
          <a:bodyPr>
            <a:normAutofit fontScale="77500" lnSpcReduction="20000"/>
          </a:bodyPr>
          <a:lstStyle/>
          <a:p>
            <a:r>
              <a:rPr lang="nl-NL" dirty="0">
                <a:latin typeface="Times New Roman" panose="02020603050405020304" pitchFamily="18" charset="0"/>
                <a:cs typeface="Times New Roman" panose="02020603050405020304" pitchFamily="18" charset="0"/>
              </a:rPr>
              <a:t>Compressietherapie is het aanbrengen van tegendruk in het oedeem gebied.</a:t>
            </a:r>
          </a:p>
          <a:p>
            <a:endParaRPr lang="nl-NL"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Uitwendige druk </a:t>
            </a:r>
            <a:r>
              <a:rPr lang="nl-NL" dirty="0">
                <a:latin typeface="Times New Roman" panose="02020603050405020304" pitchFamily="18" charset="0"/>
                <a:cs typeface="Times New Roman" panose="02020603050405020304" pitchFamily="18" charset="0"/>
                <a:sym typeface="Wingdings" panose="05000000000000000000" pitchFamily="2" charset="2"/>
              </a:rPr>
              <a:t> </a:t>
            </a:r>
            <a:r>
              <a:rPr lang="nl-NL" dirty="0">
                <a:latin typeface="Times New Roman" panose="02020603050405020304" pitchFamily="18" charset="0"/>
                <a:cs typeface="Times New Roman" panose="02020603050405020304" pitchFamily="18" charset="0"/>
              </a:rPr>
              <a:t>bloedcirculatie bevorderden</a:t>
            </a:r>
          </a:p>
          <a:p>
            <a:endParaRPr lang="nl-NL"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Compressietherapie wordt altijd voorgeschreven door een arts, soms in combinatie met een fysiotherapeut, mits er een enkel-arm-index (EAI) aanwezig is.</a:t>
            </a:r>
          </a:p>
          <a:p>
            <a:r>
              <a:rPr lang="nl-NL" dirty="0">
                <a:latin typeface="Times New Roman" panose="02020603050405020304" pitchFamily="18" charset="0"/>
                <a:cs typeface="Times New Roman" panose="02020603050405020304" pitchFamily="18" charset="0"/>
              </a:rPr>
              <a:t>Advies sinds september 2020: eerst 1 been zwachtelen i.v.m. observatie benauwdheid door grote hoeveelheden vocht, die omhoog gestuwd worden.</a:t>
            </a:r>
          </a:p>
          <a:p>
            <a:r>
              <a:rPr lang="nl-NL" dirty="0">
                <a:latin typeface="Times New Roman" panose="02020603050405020304" pitchFamily="18" charset="0"/>
                <a:cs typeface="Times New Roman" panose="02020603050405020304" pitchFamily="18" charset="0"/>
              </a:rPr>
              <a:t>Compressietherapie mag alleen worden uitgevoerd door mensen die hier bekwaam en bevoegd voor zijn, daar dit ook complicaties met zich mee kan brengen als het op een foute manier gedaan wordt.</a:t>
            </a:r>
          </a:p>
          <a:p>
            <a:r>
              <a:rPr lang="nl-NL" dirty="0">
                <a:latin typeface="Times New Roman" panose="02020603050405020304" pitchFamily="18" charset="0"/>
                <a:cs typeface="Times New Roman" panose="02020603050405020304" pitchFamily="18" charset="0"/>
              </a:rPr>
              <a:t>Korte rek zwachtel: deze wordt gebruikt bij mobiele cliënten daar deze een hoge druk op het been geeft wanneer deze beweegt. Deze mag dag en nacht gedragen worden en mag drie dagen blijven zitten.</a:t>
            </a:r>
          </a:p>
          <a:p>
            <a:r>
              <a:rPr lang="nl-NL" dirty="0">
                <a:latin typeface="Times New Roman" panose="02020603050405020304" pitchFamily="18" charset="0"/>
                <a:cs typeface="Times New Roman" panose="02020603050405020304" pitchFamily="18" charset="0"/>
              </a:rPr>
              <a:t>Lange rek zwachtel: deze wordt gebruikt bij immobiele of passieve cliënten daar deze ook een hoge druk geeft in rust. Deze moeten wel 's nachts verwijderd worden</a:t>
            </a:r>
          </a:p>
          <a:p>
            <a:endParaRPr lang="nl-NL" dirty="0">
              <a:latin typeface="Times New Roman" panose="02020603050405020304" pitchFamily="18" charset="0"/>
              <a:cs typeface="Times New Roman" panose="02020603050405020304" pitchFamily="18" charset="0"/>
            </a:endParaRPr>
          </a:p>
          <a:p>
            <a:endParaRPr lang="nl-NL" dirty="0">
              <a:latin typeface="Times New Roman" panose="02020603050405020304" pitchFamily="18" charset="0"/>
              <a:cs typeface="Times New Roman" panose="02020603050405020304" pitchFamily="18" charset="0"/>
            </a:endParaRPr>
          </a:p>
          <a:p>
            <a:endParaRPr lang="nl-NL" dirty="0">
              <a:latin typeface="Times New Roman" panose="02020603050405020304" pitchFamily="18" charset="0"/>
              <a:cs typeface="Times New Roman" panose="02020603050405020304" pitchFamily="18" charset="0"/>
            </a:endParaRPr>
          </a:p>
          <a:p>
            <a:endParaRPr lang="nl-NL" dirty="0">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id="{7764B177-05AC-442A-BFD8-673E1B7006A6}"/>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24750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0F2F9-0243-4D88-B20C-9CDB97F3D7C8}"/>
              </a:ext>
            </a:extLst>
          </p:cNvPr>
          <p:cNvSpPr>
            <a:spLocks noGrp="1"/>
          </p:cNvSpPr>
          <p:nvPr>
            <p:ph type="title"/>
          </p:nvPr>
        </p:nvSpPr>
        <p:spPr>
          <a:xfrm>
            <a:off x="838200" y="365125"/>
            <a:ext cx="10515600" cy="1017905"/>
          </a:xfrm>
        </p:spPr>
        <p:txBody>
          <a:bodyPr/>
          <a:lstStyle/>
          <a:p>
            <a:pPr algn="ctr"/>
            <a:r>
              <a:rPr lang="nl-NL" u="sng" dirty="0">
                <a:latin typeface="Times New Roman" panose="02020603050405020304" pitchFamily="18" charset="0"/>
                <a:cs typeface="Times New Roman" panose="02020603050405020304" pitchFamily="18" charset="0"/>
              </a:rPr>
              <a:t>Medicatieveiligheid</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BC4DF01F-C072-49CA-BD91-600BB1B401AD}"/>
                  </a:ext>
                </a:extLst>
              </p:cNvPr>
              <p:cNvSpPr>
                <a:spLocks noGrp="1"/>
              </p:cNvSpPr>
              <p:nvPr>
                <p:ph idx="1"/>
              </p:nvPr>
            </p:nvSpPr>
            <p:spPr>
              <a:xfrm>
                <a:off x="838200" y="1516295"/>
                <a:ext cx="10515600" cy="4366260"/>
              </a:xfrm>
            </p:spPr>
            <p:txBody>
              <a:bodyPr>
                <a:normAutofit lnSpcReduction="10000"/>
              </a:bodyPr>
              <a:lstStyle/>
              <a:p>
                <a:r>
                  <a:rPr lang="nl-NL" dirty="0">
                    <a:latin typeface="Times New Roman" panose="02020603050405020304" pitchFamily="18" charset="0"/>
                    <a:cs typeface="Times New Roman" panose="02020603050405020304" pitchFamily="18" charset="0"/>
                  </a:rPr>
                  <a:t>¹ Wat is medicatieveiligheid?</a:t>
                </a:r>
              </a:p>
              <a:p>
                <a:endParaRPr lang="nl-NL"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² Bekwaam en bevoegd</a:t>
                </a:r>
              </a:p>
              <a:p>
                <a:endParaRPr lang="nl-NL" dirty="0">
                  <a:latin typeface="Times New Roman" panose="02020603050405020304" pitchFamily="18" charset="0"/>
                  <a:cs typeface="Times New Roman" panose="02020603050405020304" pitchFamily="18" charset="0"/>
                </a:endParaRPr>
              </a:p>
              <a:p>
                <a14:m>
                  <m:oMath xmlns:m="http://schemas.openxmlformats.org/officeDocument/2006/math">
                    <m:r>
                      <a:rPr lang="nl-NL" i="1" smtClean="0">
                        <a:latin typeface="Cambria Math" panose="02040503050406030204" pitchFamily="18" charset="0"/>
                      </a:rPr>
                      <m:t>³</m:t>
                    </m:r>
                  </m:oMath>
                </a14:m>
                <a:r>
                  <a:rPr lang="nl-NL" dirty="0">
                    <a:latin typeface="Times New Roman" panose="02020603050405020304" pitchFamily="18" charset="0"/>
                    <a:cs typeface="Times New Roman" panose="02020603050405020304" pitchFamily="18" charset="0"/>
                  </a:rPr>
                  <a:t>De 6 stappen van de medicatieketen</a:t>
                </a:r>
              </a:p>
              <a:p>
                <a:endParaRPr lang="nl-NL"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De 5 stappen om veilig en verantwoord medicatie aan te reiken</a:t>
                </a:r>
              </a:p>
              <a:p>
                <a:endParaRPr lang="nl-NL"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Verantwoordelijkheden medicatietoediening zorgmedewerker</a:t>
                </a:r>
              </a:p>
              <a:p>
                <a:endParaRPr lang="nl-NL" dirty="0">
                  <a:latin typeface="Times New Roman" panose="02020603050405020304" pitchFamily="18" charset="0"/>
                  <a:cs typeface="Times New Roman" panose="02020603050405020304" pitchFamily="18" charset="0"/>
                </a:endParaRPr>
              </a:p>
              <a:p>
                <a:endParaRPr lang="nl-NL" dirty="0">
                  <a:latin typeface="Times New Roman" panose="02020603050405020304" pitchFamily="18" charset="0"/>
                  <a:cs typeface="Times New Roman" panose="02020603050405020304" pitchFamily="18" charset="0"/>
                </a:endParaRPr>
              </a:p>
              <a:p>
                <a:endParaRPr lang="nl-NL" dirty="0"/>
              </a:p>
              <a:p>
                <a:endParaRPr lang="nl-NL" dirty="0"/>
              </a:p>
              <a:p>
                <a:endParaRPr lang="nl-NL" dirty="0"/>
              </a:p>
              <a:p>
                <a:endParaRPr lang="nl-NL" dirty="0"/>
              </a:p>
            </p:txBody>
          </p:sp>
        </mc:Choice>
        <mc:Fallback xmlns="">
          <p:sp>
            <p:nvSpPr>
              <p:cNvPr id="3" name="Tijdelijke aanduiding voor inhoud 2">
                <a:extLst>
                  <a:ext uri="{FF2B5EF4-FFF2-40B4-BE49-F238E27FC236}">
                    <a16:creationId xmlns:a16="http://schemas.microsoft.com/office/drawing/2014/main" id="{BC4DF01F-C072-49CA-BD91-600BB1B401AD}"/>
                  </a:ext>
                </a:extLst>
              </p:cNvPr>
              <p:cNvSpPr>
                <a:spLocks noGrp="1" noRot="1" noChangeAspect="1" noMove="1" noResize="1" noEditPoints="1" noAdjustHandles="1" noChangeArrowheads="1" noChangeShapeType="1" noTextEdit="1"/>
              </p:cNvSpPr>
              <p:nvPr>
                <p:ph idx="1"/>
              </p:nvPr>
            </p:nvSpPr>
            <p:spPr>
              <a:xfrm>
                <a:off x="838200" y="1516295"/>
                <a:ext cx="10515600" cy="4366260"/>
              </a:xfrm>
              <a:blipFill>
                <a:blip r:embed="rId2"/>
                <a:stretch>
                  <a:fillRect l="-1043" t="-3492"/>
                </a:stretch>
              </a:blipFill>
            </p:spPr>
            <p:txBody>
              <a:bodyPr/>
              <a:lstStyle/>
              <a:p>
                <a:r>
                  <a:rPr lang="nl-NL">
                    <a:noFill/>
                  </a:rPr>
                  <a:t> </a:t>
                </a:r>
              </a:p>
            </p:txBody>
          </p:sp>
        </mc:Fallback>
      </mc:AlternateContent>
      <p:sp>
        <p:nvSpPr>
          <p:cNvPr id="4" name="Rechthoek 3">
            <a:extLst>
              <a:ext uri="{FF2B5EF4-FFF2-40B4-BE49-F238E27FC236}">
                <a16:creationId xmlns:a16="http://schemas.microsoft.com/office/drawing/2014/main" id="{80124644-A149-4800-BF48-D51F89857F94}"/>
              </a:ext>
            </a:extLst>
          </p:cNvPr>
          <p:cNvSpPr/>
          <p:nvPr/>
        </p:nvSpPr>
        <p:spPr>
          <a:xfrm>
            <a:off x="838200" y="6015821"/>
            <a:ext cx="6591300" cy="646331"/>
          </a:xfrm>
          <a:prstGeom prst="rect">
            <a:avLst/>
          </a:prstGeom>
        </p:spPr>
        <p:txBody>
          <a:bodyPr wrap="square">
            <a:spAutoFit/>
          </a:bodyPr>
          <a:lstStyle/>
          <a:p>
            <a:pPr fontAlgn="base"/>
            <a:r>
              <a:rPr lang="en-US" sz="1200" b="0" i="0" u="none" strike="noStrike" dirty="0">
                <a:solidFill>
                  <a:srgbClr val="000000"/>
                </a:solidFill>
                <a:effectLst/>
                <a:latin typeface="Times New Roman" panose="02020603050405020304" pitchFamily="18" charset="0"/>
                <a:cs typeface="Times New Roman" panose="02020603050405020304" pitchFamily="18" charset="0"/>
              </a:rPr>
              <a:t>BRON 1: </a:t>
            </a:r>
            <a:r>
              <a:rPr lang="nl-NL" sz="1200" dirty="0">
                <a:latin typeface="Times New Roman" panose="02020603050405020304" pitchFamily="18" charset="0"/>
                <a:cs typeface="Times New Roman" panose="02020603050405020304" pitchFamily="18" charset="0"/>
                <a:hlinkClick r:id="rId3"/>
              </a:rPr>
              <a:t>https://www.vmszorg.nl/medicatie-veiligheid/wat-is-medicatieveiligheid/</a:t>
            </a:r>
            <a:endParaRPr lang="nl-NL" sz="1200" dirty="0">
              <a:latin typeface="Times New Roman" panose="02020603050405020304" pitchFamily="18" charset="0"/>
              <a:cs typeface="Times New Roman" panose="02020603050405020304" pitchFamily="18" charset="0"/>
            </a:endParaRPr>
          </a:p>
          <a:p>
            <a:pPr fontAlgn="base"/>
            <a:r>
              <a:rPr lang="nl-NL" sz="1200" dirty="0">
                <a:latin typeface="Times New Roman" panose="02020603050405020304" pitchFamily="18" charset="0"/>
                <a:cs typeface="Times New Roman" panose="02020603050405020304" pitchFamily="18" charset="0"/>
              </a:rPr>
              <a:t>BRON 2: </a:t>
            </a:r>
            <a:r>
              <a:rPr lang="nl-NL" sz="1200" dirty="0">
                <a:latin typeface="Times New Roman" panose="02020603050405020304" pitchFamily="18" charset="0"/>
                <a:cs typeface="Times New Roman" panose="02020603050405020304" pitchFamily="18" charset="0"/>
                <a:hlinkClick r:id="rId4"/>
              </a:rPr>
              <a:t>https://www.zorgvoorbeter.nl/medicatieveiligheid/bekwaam-en-bevoegd</a:t>
            </a:r>
            <a:r>
              <a:rPr lang="nl-NL" sz="1200" dirty="0">
                <a:latin typeface="Times New Roman" panose="02020603050405020304" pitchFamily="18" charset="0"/>
                <a:cs typeface="Times New Roman" panose="02020603050405020304" pitchFamily="18" charset="0"/>
              </a:rPr>
              <a:t> </a:t>
            </a:r>
          </a:p>
          <a:p>
            <a:pPr fontAlgn="base"/>
            <a:r>
              <a:rPr lang="nl-NL" sz="1200" dirty="0">
                <a:latin typeface="Times New Roman" panose="02020603050405020304" pitchFamily="18" charset="0"/>
                <a:cs typeface="Times New Roman" panose="02020603050405020304" pitchFamily="18" charset="0"/>
              </a:rPr>
              <a:t>BRON 3:</a:t>
            </a:r>
            <a:r>
              <a:rPr lang="nl-NL" sz="1200" u="sng" dirty="0">
                <a:solidFill>
                  <a:srgbClr val="0000FF"/>
                </a:solidFill>
                <a:latin typeface="Times New Roman" panose="02020603050405020304" pitchFamily="18" charset="0"/>
                <a:cs typeface="Times New Roman" panose="02020603050405020304" pitchFamily="18" charset="0"/>
              </a:rPr>
              <a:t> </a:t>
            </a:r>
            <a:r>
              <a:rPr lang="en-US" sz="1200" b="0" i="0" u="sng" dirty="0">
                <a:solidFill>
                  <a:srgbClr val="0000FF"/>
                </a:solidFill>
                <a:effectLst/>
                <a:latin typeface="Times New Roman" panose="02020603050405020304" pitchFamily="18" charset="0"/>
                <a:cs typeface="Times New Roman" panose="02020603050405020304" pitchFamily="18" charset="0"/>
              </a:rPr>
              <a:t>​https://www.nhg.org/downloads/veilige-principes-de-medicatieketen-pdf  </a:t>
            </a:r>
          </a:p>
        </p:txBody>
      </p:sp>
    </p:spTree>
    <p:extLst>
      <p:ext uri="{BB962C8B-B14F-4D97-AF65-F5344CB8AC3E}">
        <p14:creationId xmlns:p14="http://schemas.microsoft.com/office/powerpoint/2010/main" val="115307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6AE54-0F31-4FA0-A357-5B6B8B37F343}"/>
              </a:ext>
            </a:extLst>
          </p:cNvPr>
          <p:cNvSpPr>
            <a:spLocks noGrp="1"/>
          </p:cNvSpPr>
          <p:nvPr>
            <p:ph type="title"/>
          </p:nvPr>
        </p:nvSpPr>
        <p:spPr/>
        <p:txBody>
          <a:bodyPr/>
          <a:lstStyle/>
          <a:p>
            <a:pPr algn="ctr"/>
            <a:r>
              <a:rPr lang="nl-NL" u="sng" dirty="0">
                <a:latin typeface="Times New Roman" panose="02020603050405020304" pitchFamily="18" charset="0"/>
                <a:cs typeface="Times New Roman" panose="02020603050405020304" pitchFamily="18" charset="0"/>
              </a:rPr>
              <a:t>*Meest </a:t>
            </a:r>
            <a:r>
              <a:rPr lang="nl-NL" u="sng">
                <a:latin typeface="Times New Roman" panose="02020603050405020304" pitchFamily="18" charset="0"/>
                <a:cs typeface="Times New Roman" panose="02020603050405020304" pitchFamily="18" charset="0"/>
              </a:rPr>
              <a:t>voorkomende medicatie toedieningsvormen</a:t>
            </a:r>
            <a:endParaRPr lang="nl-NL" u="sng" dirty="0">
              <a:latin typeface="Times New Roman" panose="02020603050405020304" pitchFamily="18" charset="0"/>
              <a:cs typeface="Times New Roman" panose="02020603050405020304" pitchFamily="18" charset="0"/>
            </a:endParaRPr>
          </a:p>
        </p:txBody>
      </p:sp>
      <p:sp>
        <p:nvSpPr>
          <p:cNvPr id="3" name="Tijdelijke aanduiding voor inhoud 2">
            <a:extLst>
              <a:ext uri="{FF2B5EF4-FFF2-40B4-BE49-F238E27FC236}">
                <a16:creationId xmlns:a16="http://schemas.microsoft.com/office/drawing/2014/main" id="{55CE6EFD-9B43-4F98-A4FE-F4EA0F0798AF}"/>
              </a:ext>
            </a:extLst>
          </p:cNvPr>
          <p:cNvSpPr>
            <a:spLocks noGrp="1"/>
          </p:cNvSpPr>
          <p:nvPr>
            <p:ph idx="1"/>
          </p:nvPr>
        </p:nvSpPr>
        <p:spPr/>
        <p:txBody>
          <a:bodyPr>
            <a:normAutofit fontScale="92500" lnSpcReduction="20000"/>
          </a:bodyPr>
          <a:lstStyle/>
          <a:p>
            <a:endParaRPr lang="nl-NL" dirty="0"/>
          </a:p>
          <a:p>
            <a:r>
              <a:rPr lang="nl-NL" dirty="0">
                <a:latin typeface="Times New Roman" panose="02020603050405020304" pitchFamily="18" charset="0"/>
                <a:cs typeface="Times New Roman" panose="02020603050405020304" pitchFamily="18" charset="0"/>
              </a:rPr>
              <a:t>Oraal (per os)</a:t>
            </a:r>
          </a:p>
          <a:p>
            <a:pPr lvl="1"/>
            <a:r>
              <a:rPr lang="nl-NL" dirty="0">
                <a:latin typeface="Times New Roman" panose="02020603050405020304" pitchFamily="18" charset="0"/>
                <a:cs typeface="Times New Roman" panose="02020603050405020304" pitchFamily="18" charset="0"/>
              </a:rPr>
              <a:t>Tablet, dragees, capsules, drankjes, suspensies, emulsies</a:t>
            </a:r>
          </a:p>
          <a:p>
            <a:r>
              <a:rPr lang="nl-NL" dirty="0">
                <a:latin typeface="Times New Roman" panose="02020603050405020304" pitchFamily="18" charset="0"/>
                <a:cs typeface="Times New Roman" panose="02020603050405020304" pitchFamily="18" charset="0"/>
              </a:rPr>
              <a:t>Rectaal</a:t>
            </a:r>
          </a:p>
          <a:p>
            <a:pPr lvl="1"/>
            <a:r>
              <a:rPr lang="nl-NL" dirty="0">
                <a:latin typeface="Times New Roman" panose="02020603050405020304" pitchFamily="18" charset="0"/>
                <a:cs typeface="Times New Roman" panose="02020603050405020304" pitchFamily="18" charset="0"/>
              </a:rPr>
              <a:t>zetpillen</a:t>
            </a:r>
          </a:p>
          <a:p>
            <a:r>
              <a:rPr lang="nl-NL" dirty="0">
                <a:latin typeface="Times New Roman" panose="02020603050405020304" pitchFamily="18" charset="0"/>
                <a:cs typeface="Times New Roman" panose="02020603050405020304" pitchFamily="18" charset="0"/>
              </a:rPr>
              <a:t>Vaginaal</a:t>
            </a:r>
          </a:p>
          <a:p>
            <a:pPr lvl="1"/>
            <a:r>
              <a:rPr lang="nl-NL" dirty="0">
                <a:latin typeface="Times New Roman" panose="02020603050405020304" pitchFamily="18" charset="0"/>
                <a:cs typeface="Times New Roman" panose="02020603050405020304" pitchFamily="18" charset="0"/>
              </a:rPr>
              <a:t>Capsule, crème</a:t>
            </a:r>
          </a:p>
          <a:p>
            <a:r>
              <a:rPr lang="nl-NL" dirty="0">
                <a:latin typeface="Times New Roman" panose="02020603050405020304" pitchFamily="18" charset="0"/>
                <a:cs typeface="Times New Roman" panose="02020603050405020304" pitchFamily="18" charset="0"/>
              </a:rPr>
              <a:t>Pleister op de huid (transdermaal)</a:t>
            </a:r>
          </a:p>
          <a:p>
            <a:r>
              <a:rPr lang="nl-NL" dirty="0">
                <a:latin typeface="Times New Roman" panose="02020603050405020304" pitchFamily="18" charset="0"/>
                <a:cs typeface="Times New Roman" panose="02020603050405020304" pitchFamily="18" charset="0"/>
              </a:rPr>
              <a:t>Vernevelen</a:t>
            </a:r>
          </a:p>
          <a:p>
            <a:r>
              <a:rPr lang="nl-NL" dirty="0">
                <a:latin typeface="Times New Roman" panose="02020603050405020304" pitchFamily="18" charset="0"/>
                <a:cs typeface="Times New Roman" panose="02020603050405020304" pitchFamily="18" charset="0"/>
              </a:rPr>
              <a:t>Oogdruppels</a:t>
            </a:r>
          </a:p>
          <a:p>
            <a:r>
              <a:rPr lang="nl-NL" dirty="0">
                <a:latin typeface="Times New Roman" panose="02020603050405020304" pitchFamily="18" charset="0"/>
                <a:cs typeface="Times New Roman" panose="02020603050405020304" pitchFamily="18" charset="0"/>
              </a:rPr>
              <a:t>Neusdruppels</a:t>
            </a:r>
          </a:p>
        </p:txBody>
      </p:sp>
      <p:sp>
        <p:nvSpPr>
          <p:cNvPr id="5" name="TextBox 5">
            <a:extLst>
              <a:ext uri="{FF2B5EF4-FFF2-40B4-BE49-F238E27FC236}">
                <a16:creationId xmlns:a16="http://schemas.microsoft.com/office/drawing/2014/main" id="{3003EA37-371F-4127-91C4-9932A858EC1E}"/>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19888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4956-BDB8-499E-A2A2-958345C657D0}"/>
              </a:ext>
            </a:extLst>
          </p:cNvPr>
          <p:cNvSpPr>
            <a:spLocks noGrp="1"/>
          </p:cNvSpPr>
          <p:nvPr>
            <p:ph type="title"/>
          </p:nvPr>
        </p:nvSpPr>
        <p:spPr/>
        <p:txBody>
          <a:bodyPr/>
          <a:lstStyle/>
          <a:p>
            <a:pPr algn="ctr"/>
            <a:r>
              <a:rPr lang="nl-NL" u="sng" dirty="0">
                <a:latin typeface="Times New Roman"/>
                <a:cs typeface="Calibri Light"/>
              </a:rPr>
              <a:t>*Definitie risicovolle handeling</a:t>
            </a:r>
            <a:endParaRPr lang="en-US" u="sng" dirty="0">
              <a:latin typeface="Times New Roman"/>
              <a:cs typeface="Calibri Light"/>
            </a:endParaRPr>
          </a:p>
        </p:txBody>
      </p:sp>
      <p:sp>
        <p:nvSpPr>
          <p:cNvPr id="3" name="Content Placeholder 2">
            <a:extLst>
              <a:ext uri="{FF2B5EF4-FFF2-40B4-BE49-F238E27FC236}">
                <a16:creationId xmlns:a16="http://schemas.microsoft.com/office/drawing/2014/main" id="{B03EA0C0-C9F0-43F4-92D4-1839167F5EAC}"/>
              </a:ext>
            </a:extLst>
          </p:cNvPr>
          <p:cNvSpPr>
            <a:spLocks noGrp="1"/>
          </p:cNvSpPr>
          <p:nvPr>
            <p:ph idx="1"/>
          </p:nvPr>
        </p:nvSpPr>
        <p:spPr/>
        <p:txBody>
          <a:bodyPr vert="horz" lIns="91440" tIns="45720" rIns="91440" bIns="45720" rtlCol="0" anchor="t">
            <a:normAutofit/>
          </a:bodyPr>
          <a:lstStyle/>
          <a:p>
            <a:pPr marL="0" indent="0" algn="just">
              <a:buNone/>
            </a:pPr>
            <a:r>
              <a:rPr lang="nl-NL" dirty="0">
                <a:latin typeface="Times New Roman"/>
                <a:ea typeface="+mn-lt"/>
                <a:cs typeface="+mn-lt"/>
              </a:rPr>
              <a:t>Risicovolle handelingen zijn handelingen </a:t>
            </a:r>
            <a:r>
              <a:rPr lang="nl-NL" b="1" u="sng" dirty="0">
                <a:latin typeface="Times New Roman"/>
                <a:ea typeface="+mn-lt"/>
                <a:cs typeface="+mn-lt"/>
              </a:rPr>
              <a:t>die bij de uitvoering van de handeling risico’s meebrengen voor de cliënt</a:t>
            </a:r>
            <a:r>
              <a:rPr lang="nl-NL" dirty="0">
                <a:latin typeface="Times New Roman"/>
                <a:ea typeface="+mn-lt"/>
                <a:cs typeface="+mn-lt"/>
              </a:rPr>
              <a:t>. Een voorbeeld is het spoelen van de blaas. Deze handeling is niet voorbehouden, maar er zijn wel risico’s. Dat wil zeggen: handelingen die bij onbekwaam en onzorgvuldig handelen vrijwel zeker tot gezondheidsschade zullen leiden. </a:t>
            </a:r>
            <a:r>
              <a:rPr lang="nl-NL" b="1" u="sng" dirty="0">
                <a:latin typeface="Times New Roman"/>
                <a:ea typeface="+mn-lt"/>
                <a:cs typeface="+mn-lt"/>
              </a:rPr>
              <a:t>Voor het uitvoeren van risicovolle handelingen is net als bij voorbehouden handelingen scholing en een bekwaamheidsverklaring verplicht.</a:t>
            </a:r>
            <a:endParaRPr lang="nl-NL" b="1" u="sng" dirty="0">
              <a:latin typeface="Times New Roman"/>
              <a:cs typeface="Calibri" panose="020F0502020204030204"/>
            </a:endParaRPr>
          </a:p>
        </p:txBody>
      </p:sp>
      <p:sp>
        <p:nvSpPr>
          <p:cNvPr id="6" name="TextBox 1">
            <a:extLst>
              <a:ext uri="{FF2B5EF4-FFF2-40B4-BE49-F238E27FC236}">
                <a16:creationId xmlns:a16="http://schemas.microsoft.com/office/drawing/2014/main" id="{D3A1A642-B3CE-4362-8D93-1FB29B2DB4E4}"/>
              </a:ext>
            </a:extLst>
          </p:cNvPr>
          <p:cNvSpPr txBox="1"/>
          <p:nvPr/>
        </p:nvSpPr>
        <p:spPr>
          <a:xfrm>
            <a:off x="841472" y="6363211"/>
            <a:ext cx="1131210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 BRON: </a:t>
            </a:r>
            <a:r>
              <a:rPr lang="en-US" sz="1400" dirty="0">
                <a:latin typeface="Times New Roman"/>
                <a:ea typeface="+mn-lt"/>
                <a:cs typeface="+mn-lt"/>
                <a:hlinkClick r:id="rId3"/>
              </a:rPr>
              <a:t>https://www.nursing.nl/wat-is-het-verschil-tussen-een-voorbehouden-handeling-en-een-risicovolle-handeling-tvvfaq100970w/</a:t>
            </a:r>
            <a:r>
              <a:rPr lang="en-US" sz="1400" dirty="0">
                <a:latin typeface="Times New Roman"/>
                <a:ea typeface="+mn-lt"/>
                <a:cs typeface="+mn-lt"/>
              </a:rPr>
              <a:t> </a:t>
            </a:r>
            <a:endParaRPr lang="en-US" dirty="0">
              <a:ea typeface="+mn-lt"/>
              <a:cs typeface="+mn-lt"/>
            </a:endParaRPr>
          </a:p>
        </p:txBody>
      </p:sp>
    </p:spTree>
    <p:extLst>
      <p:ext uri="{BB962C8B-B14F-4D97-AF65-F5344CB8AC3E}">
        <p14:creationId xmlns:p14="http://schemas.microsoft.com/office/powerpoint/2010/main" val="112284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6904-3770-49D4-B75F-A8EFC57A6D09}"/>
              </a:ext>
            </a:extLst>
          </p:cNvPr>
          <p:cNvSpPr>
            <a:spLocks noGrp="1"/>
          </p:cNvSpPr>
          <p:nvPr>
            <p:ph type="title"/>
          </p:nvPr>
        </p:nvSpPr>
        <p:spPr/>
        <p:txBody>
          <a:bodyPr/>
          <a:lstStyle/>
          <a:p>
            <a:pPr algn="ctr"/>
            <a:r>
              <a:rPr lang="nl-NL" u="sng" dirty="0">
                <a:latin typeface="Times New Roman"/>
                <a:cs typeface="Calibri Light"/>
              </a:rPr>
              <a:t>*Definitie voorbehouden handeling</a:t>
            </a:r>
            <a:endParaRPr lang="nl-NL" u="sng" dirty="0">
              <a:latin typeface="Times New Roman"/>
              <a:cs typeface="Times New Roman"/>
            </a:endParaRPr>
          </a:p>
        </p:txBody>
      </p:sp>
      <p:sp>
        <p:nvSpPr>
          <p:cNvPr id="3" name="Content Placeholder 2">
            <a:extLst>
              <a:ext uri="{FF2B5EF4-FFF2-40B4-BE49-F238E27FC236}">
                <a16:creationId xmlns:a16="http://schemas.microsoft.com/office/drawing/2014/main" id="{0FE44C83-EA1A-4BF2-AF07-20E325F2A4C4}"/>
              </a:ext>
            </a:extLst>
          </p:cNvPr>
          <p:cNvSpPr>
            <a:spLocks noGrp="1"/>
          </p:cNvSpPr>
          <p:nvPr>
            <p:ph idx="1"/>
          </p:nvPr>
        </p:nvSpPr>
        <p:spPr/>
        <p:txBody>
          <a:bodyPr vert="horz" lIns="91440" tIns="45720" rIns="91440" bIns="45720" rtlCol="0" anchor="t">
            <a:normAutofit/>
          </a:bodyPr>
          <a:lstStyle/>
          <a:p>
            <a:pPr marL="0" indent="0" algn="just">
              <a:buNone/>
            </a:pPr>
            <a:r>
              <a:rPr lang="nl-NL" dirty="0">
                <a:latin typeface="Times New Roman"/>
                <a:ea typeface="+mn-lt"/>
                <a:cs typeface="+mn-lt"/>
              </a:rPr>
              <a:t>Voorbehouden handelingen vormen een </a:t>
            </a:r>
            <a:r>
              <a:rPr lang="nl-NL" b="1" u="sng" dirty="0">
                <a:latin typeface="Times New Roman"/>
                <a:ea typeface="+mn-lt"/>
                <a:cs typeface="+mn-lt"/>
              </a:rPr>
              <a:t>specifieke groep binnen de risicovolle handelingen</a:t>
            </a:r>
            <a:r>
              <a:rPr lang="nl-NL" dirty="0">
                <a:latin typeface="Times New Roman"/>
                <a:ea typeface="+mn-lt"/>
                <a:cs typeface="+mn-lt"/>
              </a:rPr>
              <a:t>. Het betreft handelingen die door de individuele professionals </a:t>
            </a:r>
            <a:r>
              <a:rPr lang="nl-NL" b="1" dirty="0">
                <a:solidFill>
                  <a:srgbClr val="00B050"/>
                </a:solidFill>
                <a:latin typeface="Times New Roman"/>
                <a:ea typeface="+mn-lt"/>
                <a:cs typeface="+mn-lt"/>
              </a:rPr>
              <a:t>beroepsmatig </a:t>
            </a:r>
            <a:r>
              <a:rPr lang="nl-NL" dirty="0">
                <a:latin typeface="Times New Roman"/>
                <a:ea typeface="+mn-lt"/>
                <a:cs typeface="+mn-lt"/>
              </a:rPr>
              <a:t>worden verricht. </a:t>
            </a:r>
            <a:r>
              <a:rPr lang="nl-NL" b="1" u="sng" dirty="0">
                <a:latin typeface="Times New Roman"/>
                <a:ea typeface="+mn-lt"/>
                <a:cs typeface="+mn-lt"/>
              </a:rPr>
              <a:t>In de Wet BIG worden 14 risicovolle handelingen aangemerkt als voorbehouden handelingen.</a:t>
            </a:r>
            <a:r>
              <a:rPr lang="nl-NL" dirty="0">
                <a:latin typeface="Times New Roman"/>
                <a:ea typeface="+mn-lt"/>
                <a:cs typeface="+mn-lt"/>
              </a:rPr>
              <a:t> Een arts mag met inachtneming van bepaalde voorwaarden, aan een andere beroepsbeoefenaar (bijvoorbeeld verpleegkundige of verzorgende) opdracht geven via een uitvoeringsverzoek, een voorbehouden handeling te verrichten.</a:t>
            </a:r>
            <a:endParaRPr lang="en-US" dirty="0">
              <a:latin typeface="Times New Roman"/>
              <a:ea typeface="+mn-lt"/>
              <a:cs typeface="+mn-lt"/>
            </a:endParaRPr>
          </a:p>
          <a:p>
            <a:pPr marL="0" indent="0" algn="just">
              <a:buNone/>
            </a:pPr>
            <a:endParaRPr lang="nl-NL" b="1" dirty="0">
              <a:latin typeface="Times New Roman"/>
              <a:cs typeface="Times New Roman"/>
            </a:endParaRPr>
          </a:p>
          <a:p>
            <a:pPr marL="0" indent="0" algn="just">
              <a:buNone/>
            </a:pPr>
            <a:r>
              <a:rPr lang="nl-NL" b="1" dirty="0">
                <a:latin typeface="Times New Roman"/>
                <a:cs typeface="Times New Roman"/>
              </a:rPr>
              <a:t>Wanneer ben je bekwaam?</a:t>
            </a:r>
            <a:endParaRPr lang="nl-NL" dirty="0"/>
          </a:p>
        </p:txBody>
      </p:sp>
      <p:sp>
        <p:nvSpPr>
          <p:cNvPr id="4" name="TextBox 1">
            <a:extLst>
              <a:ext uri="{FF2B5EF4-FFF2-40B4-BE49-F238E27FC236}">
                <a16:creationId xmlns:a16="http://schemas.microsoft.com/office/drawing/2014/main" id="{DCB8F7AB-205A-4E7E-956E-355BA327CF92}"/>
              </a:ext>
            </a:extLst>
          </p:cNvPr>
          <p:cNvSpPr txBox="1"/>
          <p:nvPr/>
        </p:nvSpPr>
        <p:spPr>
          <a:xfrm>
            <a:off x="841472" y="6363211"/>
            <a:ext cx="1131210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 BRON: </a:t>
            </a:r>
            <a:r>
              <a:rPr lang="en-US" sz="1400" dirty="0">
                <a:latin typeface="Times New Roman"/>
                <a:ea typeface="+mn-lt"/>
                <a:cs typeface="+mn-lt"/>
                <a:hlinkClick r:id="rId3"/>
              </a:rPr>
              <a:t>https://www.nursing.nl/wat-is-het-verschil-tussen-een-voorbehouden-handeling-en-een-risicovolle-handeling-tvvfaq100970w/</a:t>
            </a:r>
            <a:r>
              <a:rPr lang="en-US" sz="1400" dirty="0">
                <a:latin typeface="Times New Roman"/>
                <a:ea typeface="+mn-lt"/>
                <a:cs typeface="+mn-lt"/>
              </a:rPr>
              <a:t> </a:t>
            </a:r>
            <a:endParaRPr lang="en-US" dirty="0">
              <a:ea typeface="+mn-lt"/>
              <a:cs typeface="+mn-lt"/>
            </a:endParaRPr>
          </a:p>
        </p:txBody>
      </p:sp>
    </p:spTree>
    <p:extLst>
      <p:ext uri="{BB962C8B-B14F-4D97-AF65-F5344CB8AC3E}">
        <p14:creationId xmlns:p14="http://schemas.microsoft.com/office/powerpoint/2010/main" val="409538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56D8-3F29-4844-9FF9-94DBF2B7052A}"/>
              </a:ext>
            </a:extLst>
          </p:cNvPr>
          <p:cNvSpPr>
            <a:spLocks noGrp="1"/>
          </p:cNvSpPr>
          <p:nvPr>
            <p:ph type="title"/>
          </p:nvPr>
        </p:nvSpPr>
        <p:spPr/>
        <p:txBody>
          <a:bodyPr>
            <a:normAutofit/>
          </a:bodyPr>
          <a:lstStyle/>
          <a:p>
            <a:pPr algn="ctr"/>
            <a:r>
              <a:rPr lang="en-US" sz="4200" u="sng" dirty="0">
                <a:latin typeface="Times New Roman"/>
                <a:cs typeface="Calibri Light"/>
              </a:rPr>
              <a:t>*1. </a:t>
            </a:r>
            <a:r>
              <a:rPr lang="nl-NL" sz="4200" u="sng" dirty="0">
                <a:latin typeface="Times New Roman"/>
                <a:cs typeface="Times New Roman"/>
              </a:rPr>
              <a:t>Neusmaagsonde inbrengen en </a:t>
            </a:r>
            <a:r>
              <a:rPr lang="nl-NL" sz="4200" u="sng" dirty="0" err="1">
                <a:latin typeface="Times New Roman"/>
                <a:cs typeface="Times New Roman"/>
              </a:rPr>
              <a:t>maaghevelen</a:t>
            </a:r>
            <a:endParaRPr lang="en-US" sz="4200" dirty="0">
              <a:cs typeface="Calibri Light" panose="020F0302020204030204"/>
            </a:endParaRPr>
          </a:p>
        </p:txBody>
      </p:sp>
      <p:sp>
        <p:nvSpPr>
          <p:cNvPr id="3" name="Content Placeholder 2">
            <a:extLst>
              <a:ext uri="{FF2B5EF4-FFF2-40B4-BE49-F238E27FC236}">
                <a16:creationId xmlns:a16="http://schemas.microsoft.com/office/drawing/2014/main" id="{CEA0CEFF-5475-4065-B7FB-9C96A4993636}"/>
              </a:ext>
            </a:extLst>
          </p:cNvPr>
          <p:cNvSpPr>
            <a:spLocks noGrp="1"/>
          </p:cNvSpPr>
          <p:nvPr>
            <p:ph idx="1"/>
          </p:nvPr>
        </p:nvSpPr>
        <p:spPr>
          <a:xfrm>
            <a:off x="838200" y="1316736"/>
            <a:ext cx="10515600" cy="5362610"/>
          </a:xfrm>
        </p:spPr>
        <p:txBody>
          <a:bodyPr vert="horz" lIns="91440" tIns="45720" rIns="91440" bIns="45720" rtlCol="0" anchor="t">
            <a:normAutofit/>
          </a:bodyPr>
          <a:lstStyle/>
          <a:p>
            <a:endParaRPr lang="nl-NL" u="sng" dirty="0">
              <a:latin typeface="Times New Roman"/>
              <a:ea typeface="+mn-lt"/>
              <a:cs typeface="+mn-lt"/>
            </a:endParaRPr>
          </a:p>
          <a:p>
            <a:r>
              <a:rPr lang="nl-NL" u="sng" dirty="0">
                <a:latin typeface="Times New Roman"/>
                <a:ea typeface="+mn-lt"/>
                <a:cs typeface="+mn-lt"/>
              </a:rPr>
              <a:t>Indicatie neusmaagsonde in de thuiszorg:</a:t>
            </a:r>
            <a:endParaRPr lang="nl-NL" dirty="0">
              <a:cs typeface="Calibri" panose="020F0502020204030204"/>
            </a:endParaRPr>
          </a:p>
          <a:p>
            <a:pPr marL="0" indent="0">
              <a:buNone/>
            </a:pPr>
            <a:r>
              <a:rPr lang="nl-NL" sz="2400" dirty="0">
                <a:latin typeface="Times New Roman"/>
                <a:ea typeface="+mn-lt"/>
                <a:cs typeface="+mn-lt"/>
              </a:rPr>
              <a:t>- Toedienen van sondevoeding en/of medicatie bij patiënten die niet (goed) kunnen slikken.</a:t>
            </a:r>
          </a:p>
          <a:p>
            <a:pPr marL="0" indent="0">
              <a:buNone/>
            </a:pPr>
            <a:endParaRPr lang="nl-NL" sz="2400" dirty="0">
              <a:latin typeface="Calibri"/>
              <a:ea typeface="+mn-lt"/>
              <a:cs typeface="+mn-lt"/>
            </a:endParaRPr>
          </a:p>
          <a:p>
            <a:pPr>
              <a:buFont typeface="Arial"/>
              <a:buChar char="•"/>
            </a:pPr>
            <a:r>
              <a:rPr lang="nl-NL" sz="2400" dirty="0">
                <a:latin typeface="Times New Roman"/>
                <a:ea typeface="+mn-lt"/>
                <a:cs typeface="+mn-lt"/>
              </a:rPr>
              <a:t>Hoe wordt de lengte van een neusmaagsonde bepaald?</a:t>
            </a:r>
          </a:p>
          <a:p>
            <a:pPr>
              <a:buFont typeface="Arial"/>
              <a:buChar char="•"/>
            </a:pPr>
            <a:r>
              <a:rPr lang="nl-NL" sz="2400" dirty="0">
                <a:latin typeface="Times New Roman"/>
                <a:cs typeface="Calibri"/>
              </a:rPr>
              <a:t>Aandachtspunten vóórdat je sonde gaat inbrengen?</a:t>
            </a:r>
          </a:p>
          <a:p>
            <a:pPr>
              <a:buFont typeface="Arial"/>
              <a:buChar char="•"/>
            </a:pPr>
            <a:r>
              <a:rPr lang="nl-NL" sz="2400" dirty="0">
                <a:latin typeface="Times New Roman"/>
                <a:cs typeface="Calibri"/>
              </a:rPr>
              <a:t>Aandachtspunten nadat sonde is ingebracht?</a:t>
            </a:r>
          </a:p>
          <a:p>
            <a:pPr>
              <a:buFont typeface="Arial"/>
              <a:buChar char="•"/>
            </a:pPr>
            <a:endParaRPr lang="nl-NL" sz="2400" dirty="0">
              <a:latin typeface="Times New Roman"/>
              <a:cs typeface="Calibri"/>
            </a:endParaRPr>
          </a:p>
          <a:p>
            <a:pPr>
              <a:buFont typeface="Arial"/>
              <a:buChar char="•"/>
            </a:pPr>
            <a:r>
              <a:rPr lang="nl-NL" sz="2400" dirty="0" err="1">
                <a:latin typeface="Times New Roman"/>
                <a:cs typeface="Calibri"/>
              </a:rPr>
              <a:t>Maaghevelen</a:t>
            </a:r>
            <a:endParaRPr lang="nl-NL" sz="2400" dirty="0">
              <a:latin typeface="Times New Roman"/>
              <a:cs typeface="Calibri"/>
            </a:endParaRPr>
          </a:p>
          <a:p>
            <a:pPr>
              <a:buFont typeface="Arial"/>
              <a:buChar char="•"/>
            </a:pPr>
            <a:endParaRPr lang="nl-NL" sz="2400" dirty="0">
              <a:latin typeface="Times New Roman"/>
              <a:cs typeface="Calibri"/>
            </a:endParaRPr>
          </a:p>
        </p:txBody>
      </p:sp>
      <p:sp>
        <p:nvSpPr>
          <p:cNvPr id="5" name="TextBox 5">
            <a:extLst>
              <a:ext uri="{FF2B5EF4-FFF2-40B4-BE49-F238E27FC236}">
                <a16:creationId xmlns:a16="http://schemas.microsoft.com/office/drawing/2014/main" id="{7EC680EB-3A6F-4206-AB9E-C1FF05D1CF12}"/>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47322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9456-6E1D-4EB3-80F5-5A257E77BE7E}"/>
              </a:ext>
            </a:extLst>
          </p:cNvPr>
          <p:cNvSpPr>
            <a:spLocks noGrp="1"/>
          </p:cNvSpPr>
          <p:nvPr>
            <p:ph type="title"/>
          </p:nvPr>
        </p:nvSpPr>
        <p:spPr/>
        <p:txBody>
          <a:bodyPr/>
          <a:lstStyle/>
          <a:p>
            <a:pPr algn="ctr"/>
            <a:r>
              <a:rPr lang="nl-NL" u="sng" dirty="0">
                <a:latin typeface="Times New Roman"/>
                <a:cs typeface="Calibri Light"/>
              </a:rPr>
              <a:t>*Soorten neusmaag-sondes</a:t>
            </a:r>
            <a:endParaRPr lang="nl-NL" u="sng">
              <a:latin typeface="Times New Roman"/>
              <a:cs typeface="Times New Roman"/>
            </a:endParaRPr>
          </a:p>
        </p:txBody>
      </p:sp>
      <p:sp>
        <p:nvSpPr>
          <p:cNvPr id="3" name="Content Placeholder 2">
            <a:extLst>
              <a:ext uri="{FF2B5EF4-FFF2-40B4-BE49-F238E27FC236}">
                <a16:creationId xmlns:a16="http://schemas.microsoft.com/office/drawing/2014/main" id="{3DC5DDB9-79FE-4A15-9BC8-DBA4082805BB}"/>
              </a:ext>
            </a:extLst>
          </p:cNvPr>
          <p:cNvSpPr>
            <a:spLocks noGrp="1"/>
          </p:cNvSpPr>
          <p:nvPr>
            <p:ph idx="1"/>
          </p:nvPr>
        </p:nvSpPr>
        <p:spPr>
          <a:xfrm>
            <a:off x="838200" y="1515659"/>
            <a:ext cx="10515600" cy="4751710"/>
          </a:xfrm>
        </p:spPr>
        <p:txBody>
          <a:bodyPr vert="horz" lIns="91440" tIns="45720" rIns="91440" bIns="45720" rtlCol="0" anchor="t">
            <a:noAutofit/>
          </a:bodyPr>
          <a:lstStyle/>
          <a:p>
            <a:pPr marL="0" indent="0">
              <a:buNone/>
            </a:pPr>
            <a:r>
              <a:rPr lang="nl-NL" sz="2400" dirty="0">
                <a:latin typeface="Times New Roman"/>
                <a:cs typeface="Calibri"/>
              </a:rPr>
              <a:t>Meest voorkomende sondes in de wijk: </a:t>
            </a:r>
            <a:r>
              <a:rPr lang="nl-NL" sz="2400" b="1" dirty="0">
                <a:latin typeface="Times New Roman"/>
                <a:cs typeface="Times New Roman"/>
              </a:rPr>
              <a:t>polyurethaan (</a:t>
            </a:r>
            <a:r>
              <a:rPr lang="nl-NL" sz="2400" b="1" dirty="0">
                <a:latin typeface="Times New Roman"/>
                <a:cs typeface="Calibri"/>
              </a:rPr>
              <a:t>PUR) of siliconen sonde</a:t>
            </a:r>
            <a:endParaRPr lang="en-US" dirty="0"/>
          </a:p>
          <a:p>
            <a:pPr marL="457200" indent="-457200"/>
            <a:endParaRPr lang="nl-NL" sz="2400" dirty="0">
              <a:latin typeface="Times New Roman"/>
              <a:ea typeface="+mn-lt"/>
              <a:cs typeface="+mn-lt"/>
            </a:endParaRPr>
          </a:p>
          <a:p>
            <a:pPr marL="0" indent="0">
              <a:buNone/>
            </a:pPr>
            <a:r>
              <a:rPr lang="nl-NL" sz="2400">
                <a:latin typeface="Times New Roman"/>
                <a:ea typeface="+mn-lt"/>
                <a:cs typeface="+mn-lt"/>
              </a:rPr>
              <a:t>Voorkeur sondes: PUR- of een siliconen sonde</a:t>
            </a:r>
            <a:endParaRPr lang="nl-NL" sz="2400">
              <a:latin typeface="Times New Roman"/>
              <a:cs typeface="Calibri" panose="020F0502020204030204"/>
            </a:endParaRPr>
          </a:p>
          <a:p>
            <a:pPr marL="457200" indent="-457200"/>
            <a:endParaRPr lang="nl-NL" sz="2400" dirty="0">
              <a:latin typeface="Times New Roman"/>
              <a:ea typeface="+mn-lt"/>
              <a:cs typeface="+mn-lt"/>
            </a:endParaRPr>
          </a:p>
          <a:p>
            <a:pPr marL="0" indent="0">
              <a:buNone/>
            </a:pPr>
            <a:r>
              <a:rPr lang="nl-NL" sz="2400">
                <a:latin typeface="Times New Roman"/>
                <a:ea typeface="+mn-lt"/>
                <a:cs typeface="+mn-lt"/>
              </a:rPr>
              <a:t>Voordelen PUR- en siliconen sonde: minder vaak verwisselen dan een PVC-sonde</a:t>
            </a:r>
            <a:endParaRPr lang="nl-NL">
              <a:latin typeface="Calibri" panose="020F0502020204030204"/>
              <a:ea typeface="+mn-lt"/>
              <a:cs typeface="+mn-lt"/>
            </a:endParaRPr>
          </a:p>
          <a:p>
            <a:pPr marL="0" indent="0">
              <a:buNone/>
            </a:pPr>
            <a:endParaRPr lang="nl-NL" sz="2400" b="1" dirty="0">
              <a:latin typeface="Times New Roman"/>
              <a:ea typeface="+mn-lt"/>
              <a:cs typeface="+mn-lt"/>
            </a:endParaRPr>
          </a:p>
          <a:p>
            <a:pPr marL="0" indent="0">
              <a:buNone/>
            </a:pPr>
            <a:r>
              <a:rPr lang="nl-NL" sz="2400" b="1">
                <a:latin typeface="Times New Roman"/>
                <a:ea typeface="+mn-lt"/>
                <a:cs typeface="+mn-lt"/>
              </a:rPr>
              <a:t>Vervangen verschillende sondes: </a:t>
            </a:r>
            <a:endParaRPr lang="nl-NL">
              <a:cs typeface="Calibri"/>
            </a:endParaRPr>
          </a:p>
          <a:p>
            <a:pPr marL="457200" indent="-457200"/>
            <a:r>
              <a:rPr lang="nl-NL" sz="2400" dirty="0">
                <a:latin typeface="Times New Roman"/>
                <a:ea typeface="+mn-lt"/>
                <a:cs typeface="+mn-lt"/>
              </a:rPr>
              <a:t>PUR-sonde vervangen: na 4 tot 8 weken</a:t>
            </a:r>
          </a:p>
          <a:p>
            <a:pPr marL="457200" indent="-457200"/>
            <a:r>
              <a:rPr lang="nl-NL" sz="2400" dirty="0">
                <a:latin typeface="Times New Roman"/>
                <a:ea typeface="+mn-lt"/>
                <a:cs typeface="+mn-lt"/>
              </a:rPr>
              <a:t>Siliconen sonde vervangen: om de 3 tot 4 maanden</a:t>
            </a:r>
          </a:p>
          <a:p>
            <a:pPr marL="457200" indent="-457200"/>
            <a:r>
              <a:rPr lang="nl-NL" sz="2400" dirty="0">
                <a:latin typeface="Times New Roman"/>
                <a:ea typeface="+mn-lt"/>
                <a:cs typeface="+mn-lt"/>
              </a:rPr>
              <a:t>PVC-sonde vervangen: na 3 dagen, omdat deze door de maagsappen hard wordt en het maagslijmvlies kan beschadigen</a:t>
            </a:r>
            <a:endParaRPr lang="nl-NL" sz="2400" dirty="0">
              <a:latin typeface="Times New Roman"/>
              <a:cs typeface="Calibri"/>
            </a:endParaRPr>
          </a:p>
          <a:p>
            <a:pPr marL="457200" indent="-457200"/>
            <a:endParaRPr lang="nl-NL" dirty="0">
              <a:latin typeface="Times New Roman"/>
              <a:cs typeface="Calibri"/>
            </a:endParaRPr>
          </a:p>
        </p:txBody>
      </p:sp>
      <p:sp>
        <p:nvSpPr>
          <p:cNvPr id="4" name="TextBox 1">
            <a:extLst>
              <a:ext uri="{FF2B5EF4-FFF2-40B4-BE49-F238E27FC236}">
                <a16:creationId xmlns:a16="http://schemas.microsoft.com/office/drawing/2014/main" id="{7C6841A4-5F3C-444D-B109-640494EB22EA}"/>
              </a:ext>
            </a:extLst>
          </p:cNvPr>
          <p:cNvSpPr txBox="1"/>
          <p:nvPr/>
        </p:nvSpPr>
        <p:spPr>
          <a:xfrm>
            <a:off x="840267" y="6374807"/>
            <a:ext cx="1067034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a:latin typeface="Times New Roman"/>
                <a:ea typeface="+mn-lt"/>
                <a:cs typeface="+mn-lt"/>
                <a:hlinkClick r:id="rId3"/>
              </a:rPr>
              <a:t>https://www.radboudumc.nl/patientenzorg/behandelingen/sondevoeding-bij-kinderen/algemene-informatie/soorten-sondes</a:t>
            </a:r>
            <a:r>
              <a:rPr lang="nl-NL" sz="1400" dirty="0">
                <a:latin typeface="Times New Roman"/>
                <a:ea typeface="+mn-lt"/>
                <a:cs typeface="+mn-lt"/>
              </a:rPr>
              <a:t> </a:t>
            </a:r>
            <a:endParaRPr lang="nl-NL" sz="1400">
              <a:latin typeface="Times New Roman"/>
              <a:cs typeface="Calibri" panose="020F0502020204030204"/>
            </a:endParaRPr>
          </a:p>
        </p:txBody>
      </p:sp>
    </p:spTree>
    <p:extLst>
      <p:ext uri="{BB962C8B-B14F-4D97-AF65-F5344CB8AC3E}">
        <p14:creationId xmlns:p14="http://schemas.microsoft.com/office/powerpoint/2010/main" val="11302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7896-ECD2-4BD7-B52E-5598C60A6870}"/>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a:latin typeface="Times New Roman"/>
                <a:cs typeface="Times New Roman"/>
              </a:rPr>
              <a:t>  PUR sonde                         Siliconen sonde</a:t>
            </a:r>
          </a:p>
        </p:txBody>
      </p:sp>
      <p:pic>
        <p:nvPicPr>
          <p:cNvPr id="5" name="Picture 5">
            <a:extLst>
              <a:ext uri="{FF2B5EF4-FFF2-40B4-BE49-F238E27FC236}">
                <a16:creationId xmlns:a16="http://schemas.microsoft.com/office/drawing/2014/main" id="{8CFB9FE9-7872-41DA-8007-CE50F52693F2}"/>
              </a:ext>
            </a:extLst>
          </p:cNvPr>
          <p:cNvPicPr>
            <a:picLocks noGrp="1" noChangeAspect="1"/>
          </p:cNvPicPr>
          <p:nvPr>
            <p:ph sz="half" idx="1"/>
          </p:nvPr>
        </p:nvPicPr>
        <p:blipFill>
          <a:blip r:embed="rId3"/>
          <a:stretch>
            <a:fillRect/>
          </a:stretch>
        </p:blipFill>
        <p:spPr>
          <a:xfrm>
            <a:off x="314864" y="208501"/>
            <a:ext cx="5331454" cy="5331454"/>
          </a:xfrm>
        </p:spPr>
      </p:pic>
      <p:pic>
        <p:nvPicPr>
          <p:cNvPr id="7" name="Picture 7">
            <a:extLst>
              <a:ext uri="{FF2B5EF4-FFF2-40B4-BE49-F238E27FC236}">
                <a16:creationId xmlns:a16="http://schemas.microsoft.com/office/drawing/2014/main" id="{A8F551AD-3C1E-4D4B-A85A-C16DABFEC185}"/>
              </a:ext>
            </a:extLst>
          </p:cNvPr>
          <p:cNvPicPr>
            <a:picLocks noGrp="1" noChangeAspect="1"/>
          </p:cNvPicPr>
          <p:nvPr>
            <p:ph sz="half" idx="2"/>
          </p:nvPr>
        </p:nvPicPr>
        <p:blipFill>
          <a:blip r:embed="rId4"/>
          <a:stretch>
            <a:fillRect/>
          </a:stretch>
        </p:blipFill>
        <p:spPr>
          <a:xfrm>
            <a:off x="5872642" y="208502"/>
            <a:ext cx="5945399" cy="5331455"/>
          </a:xfrm>
        </p:spPr>
      </p:pic>
    </p:spTree>
    <p:extLst>
      <p:ext uri="{BB962C8B-B14F-4D97-AF65-F5344CB8AC3E}">
        <p14:creationId xmlns:p14="http://schemas.microsoft.com/office/powerpoint/2010/main" val="42864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1841-9F88-409E-94F3-D9BFCE3BE687}"/>
              </a:ext>
            </a:extLst>
          </p:cNvPr>
          <p:cNvSpPr>
            <a:spLocks noGrp="1"/>
          </p:cNvSpPr>
          <p:nvPr>
            <p:ph type="title"/>
          </p:nvPr>
        </p:nvSpPr>
        <p:spPr>
          <a:xfrm>
            <a:off x="751936" y="494521"/>
            <a:ext cx="10515600" cy="1196167"/>
          </a:xfrm>
        </p:spPr>
        <p:txBody>
          <a:bodyPr vert="horz" lIns="91440" tIns="45720" rIns="91440" bIns="45720" rtlCol="0" anchor="ctr">
            <a:noAutofit/>
          </a:bodyPr>
          <a:lstStyle/>
          <a:p>
            <a:pPr algn="ctr"/>
            <a:br>
              <a:rPr lang="nl-NL" u="sng" dirty="0">
                <a:latin typeface="Times New Roman"/>
                <a:ea typeface="+mj-lt"/>
                <a:cs typeface="+mj-lt"/>
              </a:rPr>
            </a:br>
            <a:br>
              <a:rPr lang="nl-NL" u="sng" dirty="0">
                <a:latin typeface="Times New Roman"/>
                <a:ea typeface="+mj-lt"/>
                <a:cs typeface="+mj-lt"/>
              </a:rPr>
            </a:br>
            <a:r>
              <a:rPr lang="nl-NL" u="sng" dirty="0">
                <a:latin typeface="Times New Roman"/>
                <a:ea typeface="+mj-lt"/>
                <a:cs typeface="+mj-lt"/>
              </a:rPr>
              <a:t>*Uitleg: werkwijze en complicaties</a:t>
            </a:r>
            <a:endParaRPr lang="en-US" u="sng" dirty="0">
              <a:latin typeface="Times New Roman"/>
              <a:ea typeface="+mj-lt"/>
              <a:cs typeface="+mj-lt"/>
            </a:endParaRPr>
          </a:p>
          <a:p>
            <a:endParaRPr lang="nl-NL"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00086976-72A4-4166-ABF8-B208A0F727C4}"/>
              </a:ext>
            </a:extLst>
          </p:cNvPr>
          <p:cNvSpPr>
            <a:spLocks noGrp="1"/>
          </p:cNvSpPr>
          <p:nvPr>
            <p:ph idx="1"/>
          </p:nvPr>
        </p:nvSpPr>
        <p:spPr/>
        <p:txBody>
          <a:bodyPr vert="horz" lIns="91440" tIns="45720" rIns="91440" bIns="45720" rtlCol="0" anchor="t">
            <a:normAutofit/>
          </a:bodyPr>
          <a:lstStyle/>
          <a:p>
            <a:endParaRPr lang="en-US" dirty="0">
              <a:ea typeface="+mn-lt"/>
              <a:cs typeface="+mn-lt"/>
            </a:endParaRPr>
          </a:p>
          <a:p>
            <a:r>
              <a:rPr lang="nl-NL" dirty="0">
                <a:latin typeface="Times New Roman"/>
                <a:cs typeface="Times New Roman"/>
              </a:rPr>
              <a:t>Wat zijn de complicaties? </a:t>
            </a:r>
            <a:endParaRPr lang="en-US" dirty="0">
              <a:ea typeface="+mn-lt"/>
              <a:cs typeface="+mn-lt"/>
            </a:endParaRPr>
          </a:p>
          <a:p>
            <a:endParaRPr lang="nl-NL" dirty="0">
              <a:ea typeface="+mn-lt"/>
              <a:cs typeface="+mn-lt"/>
            </a:endParaRPr>
          </a:p>
          <a:p>
            <a:r>
              <a:rPr lang="nl-NL" dirty="0">
                <a:latin typeface="Times New Roman"/>
                <a:cs typeface="Times New Roman"/>
              </a:rPr>
              <a:t>Richtlijnen van </a:t>
            </a:r>
            <a:r>
              <a:rPr lang="nl-NL" dirty="0" err="1">
                <a:latin typeface="Times New Roman"/>
                <a:cs typeface="Times New Roman"/>
              </a:rPr>
              <a:t>Vilans</a:t>
            </a:r>
            <a:endParaRPr lang="en-US" dirty="0" err="1">
              <a:ea typeface="+mn-lt"/>
              <a:cs typeface="+mn-lt"/>
            </a:endParaRPr>
          </a:p>
          <a:p>
            <a:endParaRPr lang="nl-NL" dirty="0">
              <a:ea typeface="+mn-lt"/>
              <a:cs typeface="+mn-lt"/>
            </a:endParaRPr>
          </a:p>
          <a:p>
            <a:endParaRPr lang="nl-NL" dirty="0">
              <a:latin typeface="Calibri Light"/>
              <a:cs typeface="Calibri Light"/>
            </a:endParaRPr>
          </a:p>
          <a:p>
            <a:endParaRPr lang="nl-NL" dirty="0">
              <a:latin typeface="Calibri Light"/>
              <a:cs typeface="Calibri Light"/>
            </a:endParaRPr>
          </a:p>
          <a:p>
            <a:endParaRPr lang="nl-NL" dirty="0">
              <a:latin typeface="Calibri Light"/>
              <a:cs typeface="Calibri Light"/>
            </a:endParaRPr>
          </a:p>
          <a:p>
            <a:pPr marL="0" indent="0">
              <a:buNone/>
            </a:pPr>
            <a:endParaRPr lang="en-US" dirty="0">
              <a:cs typeface="Calibri"/>
            </a:endParaRPr>
          </a:p>
        </p:txBody>
      </p:sp>
      <p:sp>
        <p:nvSpPr>
          <p:cNvPr id="5" name="TextBox 5">
            <a:extLst>
              <a:ext uri="{FF2B5EF4-FFF2-40B4-BE49-F238E27FC236}">
                <a16:creationId xmlns:a16="http://schemas.microsoft.com/office/drawing/2014/main" id="{FB290765-B27C-4C92-BA94-6D5043C8B28B}"/>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76814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A29E3B3D-3BB6-4B83-94E7-06802E734100}"/>
              </a:ext>
            </a:extLst>
          </p:cNvPr>
          <p:cNvPicPr>
            <a:picLocks noChangeAspect="1"/>
          </p:cNvPicPr>
          <p:nvPr/>
        </p:nvPicPr>
        <p:blipFill>
          <a:blip r:embed="rId3"/>
          <a:stretch>
            <a:fillRect/>
          </a:stretch>
        </p:blipFill>
        <p:spPr>
          <a:xfrm>
            <a:off x="8333890" y="4390055"/>
            <a:ext cx="3749386" cy="2482561"/>
          </a:xfrm>
          <a:prstGeom prst="rect">
            <a:avLst/>
          </a:prstGeom>
        </p:spPr>
      </p:pic>
      <p:sp>
        <p:nvSpPr>
          <p:cNvPr id="2" name="Title 1">
            <a:extLst>
              <a:ext uri="{FF2B5EF4-FFF2-40B4-BE49-F238E27FC236}">
                <a16:creationId xmlns:a16="http://schemas.microsoft.com/office/drawing/2014/main" id="{3AD4EC25-C08A-41FD-95E5-B30150D871A7}"/>
              </a:ext>
            </a:extLst>
          </p:cNvPr>
          <p:cNvSpPr>
            <a:spLocks noGrp="1"/>
          </p:cNvSpPr>
          <p:nvPr>
            <p:ph type="title"/>
          </p:nvPr>
        </p:nvSpPr>
        <p:spPr>
          <a:xfrm>
            <a:off x="565031" y="365125"/>
            <a:ext cx="10788769" cy="1196167"/>
          </a:xfrm>
        </p:spPr>
        <p:txBody>
          <a:bodyPr>
            <a:normAutofit/>
          </a:bodyPr>
          <a:lstStyle/>
          <a:p>
            <a:pPr algn="ctr"/>
            <a:r>
              <a:rPr lang="en-US" sz="3500" u="sng" dirty="0">
                <a:latin typeface="Times New Roman" panose="02020603050405020304" pitchFamily="18" charset="0"/>
                <a:cs typeface="Times New Roman" panose="02020603050405020304" pitchFamily="18" charset="0"/>
              </a:rPr>
              <a:t>* 2. </a:t>
            </a:r>
            <a:r>
              <a:rPr lang="nl-NL" sz="3500" u="sng" dirty="0">
                <a:latin typeface="Times New Roman" panose="02020603050405020304" pitchFamily="18" charset="0"/>
                <a:cs typeface="Times New Roman" panose="02020603050405020304" pitchFamily="18" charset="0"/>
              </a:rPr>
              <a:t>Sondevoeding geven via Flocare</a:t>
            </a:r>
            <a:r>
              <a:rPr lang="nl-NL" sz="3500" b="1" dirty="0">
                <a:latin typeface="Times New Roman" panose="02020603050405020304" pitchFamily="18" charset="0"/>
                <a:ea typeface="+mj-lt"/>
                <a:cs typeface="Times New Roman" panose="02020603050405020304" pitchFamily="18" charset="0"/>
              </a:rPr>
              <a:t>®</a:t>
            </a:r>
            <a:r>
              <a:rPr lang="nl-NL" sz="3500" u="sng" dirty="0">
                <a:latin typeface="Times New Roman" panose="02020603050405020304" pitchFamily="18" charset="0"/>
                <a:cs typeface="Times New Roman" panose="02020603050405020304" pitchFamily="18" charset="0"/>
              </a:rPr>
              <a:t> Infinity™ en spuit</a:t>
            </a:r>
            <a:endParaRPr lang="en-US" sz="3500"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47B9A9-1AB9-4FEA-81FB-B83B65F6C662}"/>
              </a:ext>
            </a:extLst>
          </p:cNvPr>
          <p:cNvSpPr>
            <a:spLocks noGrp="1"/>
          </p:cNvSpPr>
          <p:nvPr>
            <p:ph idx="1"/>
          </p:nvPr>
        </p:nvSpPr>
        <p:spPr>
          <a:xfrm>
            <a:off x="838200" y="1438656"/>
            <a:ext cx="10515600" cy="5324078"/>
          </a:xfrm>
        </p:spPr>
        <p:txBody>
          <a:bodyPr vert="horz" lIns="91440" tIns="45720" rIns="91440" bIns="45720" rtlCol="0" anchor="t">
            <a:normAutofit/>
          </a:bodyPr>
          <a:lstStyle/>
          <a:p>
            <a:endParaRPr lang="nl-NL" dirty="0">
              <a:latin typeface="Times New Roman"/>
              <a:cs typeface="Times New Roman"/>
            </a:endParaRPr>
          </a:p>
          <a:p>
            <a:r>
              <a:rPr lang="nl-NL" dirty="0">
                <a:latin typeface="Times New Roman"/>
                <a:cs typeface="Times New Roman"/>
              </a:rPr>
              <a:t>Aandachtspunten vóór en na het geven van sondevoeding met pomp</a:t>
            </a:r>
            <a:endParaRPr lang="nl-NL" dirty="0">
              <a:ea typeface="+mn-lt"/>
              <a:cs typeface="+mn-lt"/>
            </a:endParaRPr>
          </a:p>
          <a:p>
            <a:pPr>
              <a:buFont typeface="Arial,Sans-Serif" panose="020B0604020202020204" pitchFamily="34" charset="0"/>
            </a:pPr>
            <a:endParaRPr lang="nl-NL" dirty="0">
              <a:ea typeface="+mn-lt"/>
              <a:cs typeface="+mn-lt"/>
            </a:endParaRPr>
          </a:p>
          <a:p>
            <a:r>
              <a:rPr lang="nl-NL" dirty="0">
                <a:latin typeface="Times New Roman"/>
                <a:cs typeface="Times New Roman"/>
              </a:rPr>
              <a:t>Aandachtspunten vóór en na het geven van sondevoeding met spuit</a:t>
            </a:r>
            <a:endParaRPr lang="nl-NL" dirty="0">
              <a:latin typeface="Times New Roman"/>
              <a:cs typeface="Calibri"/>
            </a:endParaRPr>
          </a:p>
          <a:p>
            <a:endParaRPr lang="nl-NL" dirty="0">
              <a:latin typeface="Times New Roman"/>
              <a:cs typeface="Calibri"/>
            </a:endParaRPr>
          </a:p>
          <a:p>
            <a:r>
              <a:rPr lang="nl-NL" dirty="0">
                <a:latin typeface="Times New Roman"/>
                <a:cs typeface="Calibri"/>
              </a:rPr>
              <a:t>Onderhoud toedieningssysteem</a:t>
            </a:r>
          </a:p>
          <a:p>
            <a:endParaRPr lang="nl-NL" dirty="0">
              <a:latin typeface="Times New Roman"/>
              <a:cs typeface="Calibri"/>
            </a:endParaRPr>
          </a:p>
          <a:p>
            <a:r>
              <a:rPr lang="nl-NL" dirty="0">
                <a:latin typeface="Times New Roman"/>
                <a:cs typeface="Calibri"/>
              </a:rPr>
              <a:t>Pomp aansluiten, vullen, instellen</a:t>
            </a:r>
          </a:p>
          <a:p>
            <a:endParaRPr lang="nl-NL" dirty="0">
              <a:latin typeface="Times New Roman"/>
              <a:cs typeface="Calibri"/>
            </a:endParaRPr>
          </a:p>
          <a:p>
            <a:endParaRPr lang="nl-NL" dirty="0">
              <a:latin typeface="Times New Roman"/>
              <a:cs typeface="Calibri"/>
            </a:endParaRPr>
          </a:p>
          <a:p>
            <a:endParaRPr lang="nl-NL" dirty="0">
              <a:latin typeface="Times New Roman"/>
              <a:cs typeface="Calibri"/>
            </a:endParaRPr>
          </a:p>
        </p:txBody>
      </p:sp>
      <p:sp>
        <p:nvSpPr>
          <p:cNvPr id="6" name="TextBox 5">
            <a:extLst>
              <a:ext uri="{FF2B5EF4-FFF2-40B4-BE49-F238E27FC236}">
                <a16:creationId xmlns:a16="http://schemas.microsoft.com/office/drawing/2014/main" id="{94DE0D90-0669-4FEC-A490-3D7DEECDF816}"/>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86513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C552-6141-429F-9FC5-4E7C04B6BC97}"/>
              </a:ext>
            </a:extLst>
          </p:cNvPr>
          <p:cNvSpPr>
            <a:spLocks noGrp="1"/>
          </p:cNvSpPr>
          <p:nvPr>
            <p:ph type="title"/>
          </p:nvPr>
        </p:nvSpPr>
        <p:spPr/>
        <p:txBody>
          <a:bodyPr>
            <a:normAutofit/>
          </a:bodyPr>
          <a:lstStyle/>
          <a:p>
            <a:pPr algn="ctr"/>
            <a:r>
              <a:rPr lang="nl-NL" sz="3700" u="sng" dirty="0">
                <a:latin typeface="Times New Roman"/>
                <a:cs typeface="Calibri Light"/>
              </a:rPr>
              <a:t>* 3.PEG-sonde verzorgen en verwijderen/verwisselen</a:t>
            </a:r>
            <a:endParaRPr lang="nl-NL" sz="3700" u="sng" dirty="0">
              <a:latin typeface="Times New Roman"/>
              <a:cs typeface="Times New Roman"/>
            </a:endParaRPr>
          </a:p>
        </p:txBody>
      </p:sp>
      <p:sp>
        <p:nvSpPr>
          <p:cNvPr id="3" name="Content Placeholder 2">
            <a:extLst>
              <a:ext uri="{FF2B5EF4-FFF2-40B4-BE49-F238E27FC236}">
                <a16:creationId xmlns:a16="http://schemas.microsoft.com/office/drawing/2014/main" id="{39599B4F-CF8F-47B8-8989-282D1C50C7F1}"/>
              </a:ext>
            </a:extLst>
          </p:cNvPr>
          <p:cNvSpPr>
            <a:spLocks noGrp="1"/>
          </p:cNvSpPr>
          <p:nvPr>
            <p:ph idx="1"/>
          </p:nvPr>
        </p:nvSpPr>
        <p:spPr>
          <a:xfrm>
            <a:off x="838200" y="1332918"/>
            <a:ext cx="10515600" cy="4844045"/>
          </a:xfrm>
        </p:spPr>
        <p:txBody>
          <a:bodyPr vert="horz" lIns="91440" tIns="45720" rIns="91440" bIns="45720" rtlCol="0" anchor="t">
            <a:normAutofit/>
          </a:bodyPr>
          <a:lstStyle/>
          <a:p>
            <a:endParaRPr lang="nl-NL" sz="2600" dirty="0">
              <a:latin typeface="Times New Roman"/>
              <a:cs typeface="Calibri"/>
            </a:endParaRPr>
          </a:p>
          <a:p>
            <a:r>
              <a:rPr lang="nl-NL" sz="2600" dirty="0">
                <a:latin typeface="Times New Roman"/>
                <a:cs typeface="Calibri"/>
              </a:rPr>
              <a:t>Indicaties PEG-sonde</a:t>
            </a:r>
            <a:endParaRPr lang="nl-NL" dirty="0"/>
          </a:p>
          <a:p>
            <a:endParaRPr lang="nl-NL" sz="2600" dirty="0">
              <a:latin typeface="Times New Roman"/>
              <a:cs typeface="Calibri"/>
            </a:endParaRPr>
          </a:p>
          <a:p>
            <a:r>
              <a:rPr lang="nl-NL" sz="2600" dirty="0">
                <a:latin typeface="Times New Roman"/>
                <a:cs typeface="Calibri"/>
              </a:rPr>
              <a:t>Contra indicaties PEG-sonde</a:t>
            </a:r>
          </a:p>
          <a:p>
            <a:endParaRPr lang="nl-NL" sz="2600" dirty="0">
              <a:latin typeface="Times New Roman"/>
              <a:cs typeface="Calibri"/>
            </a:endParaRPr>
          </a:p>
          <a:p>
            <a:r>
              <a:rPr lang="nl-NL" sz="2600" dirty="0">
                <a:latin typeface="Times New Roman"/>
                <a:cs typeface="Calibri"/>
              </a:rPr>
              <a:t>Voordelen PEG-sonde</a:t>
            </a:r>
          </a:p>
          <a:p>
            <a:endParaRPr lang="nl-NL" sz="2600" dirty="0">
              <a:latin typeface="Times New Roman"/>
              <a:cs typeface="Calibri"/>
            </a:endParaRPr>
          </a:p>
          <a:p>
            <a:r>
              <a:rPr lang="nl-NL" sz="2600" dirty="0">
                <a:latin typeface="Times New Roman"/>
                <a:cs typeface="Calibri"/>
              </a:rPr>
              <a:t>Verzorging PEG-sonde</a:t>
            </a:r>
          </a:p>
          <a:p>
            <a:endParaRPr lang="nl-NL" sz="2600" dirty="0">
              <a:latin typeface="Times New Roman"/>
              <a:cs typeface="Calibri"/>
            </a:endParaRPr>
          </a:p>
          <a:p>
            <a:r>
              <a:rPr lang="nl-NL" sz="2600" dirty="0">
                <a:latin typeface="Times New Roman"/>
                <a:cs typeface="Calibri"/>
              </a:rPr>
              <a:t>Verwisselen (volgende sheets)</a:t>
            </a:r>
            <a:endParaRPr lang="nl-NL" sz="2600" dirty="0">
              <a:latin typeface="Times New Roman"/>
              <a:cs typeface="Times New Roman"/>
            </a:endParaRPr>
          </a:p>
          <a:p>
            <a:pPr marL="0" indent="0">
              <a:buNone/>
            </a:pPr>
            <a:endParaRPr lang="nl-NL" sz="2600" dirty="0">
              <a:latin typeface="Times New Roman"/>
              <a:cs typeface="Calibri"/>
            </a:endParaRPr>
          </a:p>
          <a:p>
            <a:pPr marL="0" indent="0">
              <a:buNone/>
            </a:pPr>
            <a:endParaRPr lang="nl-NL" dirty="0">
              <a:latin typeface="Times New Roman"/>
              <a:cs typeface="Calibri"/>
            </a:endParaRPr>
          </a:p>
        </p:txBody>
      </p:sp>
      <p:pic>
        <p:nvPicPr>
          <p:cNvPr id="6" name="Picture 6">
            <a:extLst>
              <a:ext uri="{FF2B5EF4-FFF2-40B4-BE49-F238E27FC236}">
                <a16:creationId xmlns:a16="http://schemas.microsoft.com/office/drawing/2014/main" id="{E1F9EBE7-3923-45C6-A180-712B3546D128}"/>
              </a:ext>
            </a:extLst>
          </p:cNvPr>
          <p:cNvPicPr>
            <a:picLocks noChangeAspect="1"/>
          </p:cNvPicPr>
          <p:nvPr/>
        </p:nvPicPr>
        <p:blipFill>
          <a:blip r:embed="rId3"/>
          <a:stretch>
            <a:fillRect/>
          </a:stretch>
        </p:blipFill>
        <p:spPr>
          <a:xfrm>
            <a:off x="7479447" y="1648830"/>
            <a:ext cx="4359215" cy="4844045"/>
          </a:xfrm>
          <a:prstGeom prst="rect">
            <a:avLst/>
          </a:prstGeom>
        </p:spPr>
      </p:pic>
      <p:sp>
        <p:nvSpPr>
          <p:cNvPr id="9" name="TextBox 8">
            <a:extLst>
              <a:ext uri="{FF2B5EF4-FFF2-40B4-BE49-F238E27FC236}">
                <a16:creationId xmlns:a16="http://schemas.microsoft.com/office/drawing/2014/main" id="{6426BFC0-629D-47F3-BAD2-C239061ACF47}"/>
              </a:ext>
            </a:extLst>
          </p:cNvPr>
          <p:cNvSpPr txBox="1"/>
          <p:nvPr/>
        </p:nvSpPr>
        <p:spPr>
          <a:xfrm>
            <a:off x="748151" y="6426203"/>
            <a:ext cx="917023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Vilans &amp; </a:t>
            </a:r>
            <a:r>
              <a:rPr lang="nl-NL" sz="1400" dirty="0">
                <a:latin typeface="Times New Roman"/>
                <a:ea typeface="+mn-lt"/>
                <a:cs typeface="+mn-lt"/>
                <a:hlinkClick r:id="rId4"/>
              </a:rPr>
              <a:t>https://www.geldersevallei.nl/gevoed-met-kennis/sondes/peg-sonde</a:t>
            </a:r>
            <a:r>
              <a:rPr lang="nl-NL" sz="1400" dirty="0">
                <a:latin typeface="Times New Roman"/>
                <a:ea typeface="+mn-lt"/>
                <a:cs typeface="+mn-lt"/>
              </a:rPr>
              <a:t> </a:t>
            </a:r>
            <a:endParaRPr lang="nl-NL" sz="1400" dirty="0">
              <a:latin typeface="Times New Roman"/>
              <a:cs typeface="Calibri" panose="020F0502020204030204"/>
            </a:endParaRPr>
          </a:p>
        </p:txBody>
      </p:sp>
    </p:spTree>
    <p:extLst>
      <p:ext uri="{BB962C8B-B14F-4D97-AF65-F5344CB8AC3E}">
        <p14:creationId xmlns:p14="http://schemas.microsoft.com/office/powerpoint/2010/main" val="33962462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8fcee6e-7502-4c53-9046-4489a83f8675">K66SFT6VCWRY-907061053-3192</_dlc_DocId>
    <_dlc_DocIdUrl xmlns="e8fcee6e-7502-4c53-9046-4489a83f8675">
      <Url>https://iszazorg.sharepoint.com/sites/Administratie/_layouts/15/DocIdRedir.aspx?ID=K66SFT6VCWRY-907061053-3192</Url>
      <Description>K66SFT6VCWRY-907061053-3192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E6FF55E2A6AD468D48440A5766A246" ma:contentTypeVersion="12" ma:contentTypeDescription="Create a new document." ma:contentTypeScope="" ma:versionID="d2651315ff2aac33ca07100e22ec173e">
  <xsd:schema xmlns:xsd="http://www.w3.org/2001/XMLSchema" xmlns:xs="http://www.w3.org/2001/XMLSchema" xmlns:p="http://schemas.microsoft.com/office/2006/metadata/properties" xmlns:ns2="e8fcee6e-7502-4c53-9046-4489a83f8675" xmlns:ns3="9788f97f-7847-4d84-8d88-333e71f1745b" targetNamespace="http://schemas.microsoft.com/office/2006/metadata/properties" ma:root="true" ma:fieldsID="1a16b7f2c69ea6a0ee1a4d582bdb7c96" ns2:_="" ns3:_="">
    <xsd:import namespace="e8fcee6e-7502-4c53-9046-4489a83f8675"/>
    <xsd:import namespace="9788f97f-7847-4d84-8d88-333e71f174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cee6e-7502-4c53-9046-4489a83f867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88f97f-7847-4d84-8d88-333e71f1745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809311-B00A-4861-B0B1-951099E36531}">
  <ds:schemaRefs>
    <ds:schemaRef ds:uri="http://schemas.microsoft.com/office/2006/metadata/properties"/>
    <ds:schemaRef ds:uri="http://schemas.microsoft.com/office/infopath/2007/PartnerControls"/>
    <ds:schemaRef ds:uri="e8fcee6e-7502-4c53-9046-4489a83f8675"/>
  </ds:schemaRefs>
</ds:datastoreItem>
</file>

<file path=customXml/itemProps2.xml><?xml version="1.0" encoding="utf-8"?>
<ds:datastoreItem xmlns:ds="http://schemas.openxmlformats.org/officeDocument/2006/customXml" ds:itemID="{FB46EB5B-A1AA-4CE5-8FBF-84DFC2EF6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cee6e-7502-4c53-9046-4489a83f8675"/>
    <ds:schemaRef ds:uri="9788f97f-7847-4d84-8d88-333e71f17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99795B-1289-4F3C-8CEF-BE53BC9B800C}">
  <ds:schemaRefs>
    <ds:schemaRef ds:uri="http://schemas.microsoft.com/sharepoint/events"/>
  </ds:schemaRefs>
</ds:datastoreItem>
</file>

<file path=customXml/itemProps4.xml><?xml version="1.0" encoding="utf-8"?>
<ds:datastoreItem xmlns:ds="http://schemas.openxmlformats.org/officeDocument/2006/customXml" ds:itemID="{E5DFADB5-0088-4541-B07A-2E95EFD43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TotalTime>
  <Words>3693</Words>
  <Application>Microsoft Office PowerPoint</Application>
  <PresentationFormat>Breedbeeld</PresentationFormat>
  <Paragraphs>366</Paragraphs>
  <Slides>19</Slides>
  <Notes>12</Notes>
  <HiddenSlides>0</HiddenSlides>
  <MMClips>0</MMClips>
  <ScaleCrop>false</ScaleCrop>
  <HeadingPairs>
    <vt:vector size="6" baseType="variant">
      <vt:variant>
        <vt:lpstr>Gebruikte lettertypen</vt:lpstr>
      </vt:variant>
      <vt:variant>
        <vt:i4>7</vt:i4>
      </vt:variant>
      <vt:variant>
        <vt:lpstr>Thema</vt:lpstr>
      </vt:variant>
      <vt:variant>
        <vt:i4>6</vt:i4>
      </vt:variant>
      <vt:variant>
        <vt:lpstr>Diatitels</vt:lpstr>
      </vt:variant>
      <vt:variant>
        <vt:i4>19</vt:i4>
      </vt:variant>
    </vt:vector>
  </HeadingPairs>
  <TitlesOfParts>
    <vt:vector size="32" baseType="lpstr">
      <vt:lpstr>Arial</vt:lpstr>
      <vt:lpstr>Arial,Sans-Serif</vt:lpstr>
      <vt:lpstr>Calibri</vt:lpstr>
      <vt:lpstr>Calibri Light</vt:lpstr>
      <vt:lpstr>Cambria Math</vt:lpstr>
      <vt:lpstr>Symbol</vt:lpstr>
      <vt:lpstr>Times New Roman</vt:lpstr>
      <vt:lpstr>Kantoorthema</vt:lpstr>
      <vt:lpstr>Kantoorthema</vt:lpstr>
      <vt:lpstr>Kantoorthema</vt:lpstr>
      <vt:lpstr>Office Theme</vt:lpstr>
      <vt:lpstr>Kantoorthema</vt:lpstr>
      <vt:lpstr>Kantoorthema</vt:lpstr>
      <vt:lpstr>PowerPoint-presentatie</vt:lpstr>
      <vt:lpstr>*Definitie risicovolle handeling</vt:lpstr>
      <vt:lpstr>*Definitie voorbehouden handeling</vt:lpstr>
      <vt:lpstr>*1. Neusmaagsonde inbrengen en maaghevelen</vt:lpstr>
      <vt:lpstr>*Soorten neusmaag-sondes</vt:lpstr>
      <vt:lpstr>  PUR sonde                         Siliconen sonde</vt:lpstr>
      <vt:lpstr>  *Uitleg: werkwijze en complicaties  </vt:lpstr>
      <vt:lpstr>* 2. Sondevoeding geven via Flocare® Infinity™ en spuit</vt:lpstr>
      <vt:lpstr>* 3.PEG-sonde verzorgen en verwijderen/verwisselen</vt:lpstr>
      <vt:lpstr>*PEG sonde verwisselen - werkwijze</vt:lpstr>
      <vt:lpstr>*PEG sonde verwisselen – werkwijze vervolg</vt:lpstr>
      <vt:lpstr>*Complicaties verwisselen PEG sonde</vt:lpstr>
      <vt:lpstr>  *Uitleg: werkwijze en complicaties</vt:lpstr>
      <vt:lpstr>*4. Stomazorg</vt:lpstr>
      <vt:lpstr>*Verschil colon- en ileostoma</vt:lpstr>
      <vt:lpstr> *Uitleg: werkwijze en complicaties </vt:lpstr>
      <vt:lpstr>*5. ACT zwachtelen en uitleg EnkelArmIndex (EAI)</vt:lpstr>
      <vt:lpstr>Medicatieveiligheid</vt:lpstr>
      <vt:lpstr>*Meest voorkomende medicatie toedieningsvormen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Ayla Verhoeven | Isza Zorg</dc:creator>
  <cp:lastModifiedBy>Ayla Verhoeven | Isza Zorg</cp:lastModifiedBy>
  <cp:revision>4</cp:revision>
  <dcterms:created xsi:type="dcterms:W3CDTF">2021-03-08T09:03:28Z</dcterms:created>
  <dcterms:modified xsi:type="dcterms:W3CDTF">2021-06-23T10:42:34Z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0x01010014E6FF55E2A6AD468D48440A5766A246</vt:lpwstr>
  </property>
  <property fmtid="{D5CDD505-2E9C-101B-9397-08002B2CF9AE}" pid="3" name="_dlc_DocIdItemGuid">
    <vt:lpwstr>a7c37ebf-3dee-4a47-ad3a-3a1b5627ac40</vt:lpwstr>
  </property>
</Properties>
</file>