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85" r:id="rId12"/>
    <p:sldId id="267" r:id="rId13"/>
    <p:sldId id="268" r:id="rId14"/>
    <p:sldId id="269" r:id="rId15"/>
    <p:sldId id="270" r:id="rId16"/>
    <p:sldId id="271" r:id="rId17"/>
    <p:sldId id="272" r:id="rId18"/>
    <p:sldId id="280" r:id="rId19"/>
    <p:sldId id="283" r:id="rId20"/>
    <p:sldId id="281" r:id="rId21"/>
    <p:sldId id="282" r:id="rId22"/>
    <p:sldId id="284" r:id="rId23"/>
    <p:sldId id="260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A7"/>
    <a:srgbClr val="283A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Stijl, thema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062F4-7FE3-4CF3-8352-5A58121AA719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A4032-D490-4351-9808-B629F50A3F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0184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BAC59-64F7-4E05-856B-99F7E41426E6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A744F-2FFD-4F4F-849F-30FD863D00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09938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A744F-2FFD-4F4F-849F-30FD863D00E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7593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A744F-2FFD-4F4F-849F-30FD863D00E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3593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A744F-2FFD-4F4F-849F-30FD863D00E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17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C5B6-C307-4942-A1F1-84E5DC12B20B}" type="datetime1">
              <a:rPr lang="nl-NL" smtClean="0"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54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7B28-9D1E-432B-BB28-55B1CCBC2DD3}" type="datetime1">
              <a:rPr lang="nl-NL" smtClean="0"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052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2F14-3FB0-4502-B239-D54A6FF30129}" type="datetime1">
              <a:rPr lang="nl-NL" smtClean="0"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727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FD9B-DCE3-4DE5-9CA7-3DC59EDDFFDD}" type="datetime1">
              <a:rPr lang="nl-NL" smtClean="0"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951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B24-3A32-439E-8810-2F17C236A1FA}" type="datetime1">
              <a:rPr lang="nl-NL" smtClean="0"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24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B5E9-5787-4F43-B54F-2853872F77F7}" type="datetime1">
              <a:rPr lang="nl-NL" smtClean="0"/>
              <a:t>11-2-2019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900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CE9D-E2D1-46E9-B5AB-62CC3767361B}" type="datetime1">
              <a:rPr lang="nl-NL" smtClean="0"/>
              <a:t>11-2-2019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13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1167-A04B-49E0-B56E-C814C3859CB1}" type="datetime1">
              <a:rPr lang="nl-NL" smtClean="0"/>
              <a:t>11-2-2019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267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2EFC-D0A7-4A96-A32B-DC040FE1E42F}" type="datetime1">
              <a:rPr lang="nl-NL" smtClean="0"/>
              <a:t>11-2-2019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5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8A93-E35F-4D6F-B5E6-17D93F7C5459}" type="datetime1">
              <a:rPr lang="nl-NL" smtClean="0"/>
              <a:t>11-2-2019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22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78C0-6D9D-475B-9463-258A9B9D0247}" type="datetime1">
              <a:rPr lang="nl-NL" smtClean="0"/>
              <a:t>11-2-2019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72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0A5AB-7C61-43D9-A5A7-4D73E100689D}" type="datetime1">
              <a:rPr lang="nl-NL" smtClean="0"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71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72616" y="1605548"/>
            <a:ext cx="11787212" cy="6647988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395536" y="188640"/>
            <a:ext cx="7200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rgbClr val="283A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Financieel management: </a:t>
            </a:r>
            <a:r>
              <a:rPr lang="nl-NL" sz="2400" dirty="0" smtClean="0">
                <a:solidFill>
                  <a:srgbClr val="283A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Boekhouding</a:t>
            </a:r>
            <a:endParaRPr lang="nl-NL" sz="2000" dirty="0" smtClean="0">
              <a:solidFill>
                <a:srgbClr val="283A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21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door Cor Jansen</a:t>
            </a:r>
            <a:endParaRPr lang="nl-NL" sz="21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-11071" y="1213023"/>
            <a:ext cx="9324528" cy="307777"/>
          </a:xfrm>
          <a:prstGeom prst="rect">
            <a:avLst/>
          </a:prstGeom>
          <a:solidFill>
            <a:srgbClr val="0066A7"/>
          </a:solidFill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1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nl-NL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Module 4</a:t>
            </a:r>
            <a:r>
              <a:rPr lang="nl-NL" sz="1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	                             Praktijkmanagement in de Huisartsenzorg </a:t>
            </a:r>
            <a:endParaRPr lang="nl-NL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408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8" y="1124744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Verwerking transacties</a:t>
            </a:r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555776" y="1761197"/>
            <a:ext cx="614383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Wat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jullie rol bij deze transacties?</a:t>
            </a:r>
          </a:p>
          <a:p>
            <a:pPr algn="ctr"/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Hoe zijn de rollen nu verdeeld (huisarts, praktijkmanager, boekhouder, accountant of iemand anders)?</a:t>
            </a: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Hoe verloopt de timing van het proces?</a:t>
            </a:r>
          </a:p>
          <a:p>
            <a:pPr algn="ctr"/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Wellicht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er behoefte aan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verandering.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758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7" y="1124744"/>
            <a:ext cx="6062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Balans en winst- en verliesrekening</a:t>
            </a:r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555776" y="1772816"/>
            <a:ext cx="61438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Recapitulatie balans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11</a:t>
            </a:fld>
            <a:endParaRPr lang="nl-NL" dirty="0"/>
          </a:p>
        </p:txBody>
      </p:sp>
      <p:graphicFrame>
        <p:nvGraphicFramePr>
          <p:cNvPr id="13" name="Tabel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3549"/>
              </p:ext>
            </p:extLst>
          </p:nvPr>
        </p:nvGraphicFramePr>
        <p:xfrm>
          <a:off x="2627784" y="2094685"/>
          <a:ext cx="5688630" cy="4357573"/>
        </p:xfrm>
        <a:graphic>
          <a:graphicData uri="http://schemas.openxmlformats.org/drawingml/2006/table">
            <a:tbl>
              <a:tblPr/>
              <a:tblGrid>
                <a:gridCol w="948105">
                  <a:extLst>
                    <a:ext uri="{9D8B030D-6E8A-4147-A177-3AD203B41FA5}">
                      <a16:colId xmlns:a16="http://schemas.microsoft.com/office/drawing/2014/main" xmlns="" val="80862696"/>
                    </a:ext>
                  </a:extLst>
                </a:gridCol>
                <a:gridCol w="948105">
                  <a:extLst>
                    <a:ext uri="{9D8B030D-6E8A-4147-A177-3AD203B41FA5}">
                      <a16:colId xmlns:a16="http://schemas.microsoft.com/office/drawing/2014/main" xmlns="" val="3825085999"/>
                    </a:ext>
                  </a:extLst>
                </a:gridCol>
                <a:gridCol w="948105">
                  <a:extLst>
                    <a:ext uri="{9D8B030D-6E8A-4147-A177-3AD203B41FA5}">
                      <a16:colId xmlns:a16="http://schemas.microsoft.com/office/drawing/2014/main" xmlns="" val="3591010861"/>
                    </a:ext>
                  </a:extLst>
                </a:gridCol>
                <a:gridCol w="948105">
                  <a:extLst>
                    <a:ext uri="{9D8B030D-6E8A-4147-A177-3AD203B41FA5}">
                      <a16:colId xmlns:a16="http://schemas.microsoft.com/office/drawing/2014/main" xmlns="" val="1210090668"/>
                    </a:ext>
                  </a:extLst>
                </a:gridCol>
                <a:gridCol w="948105">
                  <a:extLst>
                    <a:ext uri="{9D8B030D-6E8A-4147-A177-3AD203B41FA5}">
                      <a16:colId xmlns:a16="http://schemas.microsoft.com/office/drawing/2014/main" xmlns="" val="1498938040"/>
                    </a:ext>
                  </a:extLst>
                </a:gridCol>
                <a:gridCol w="948105">
                  <a:extLst>
                    <a:ext uri="{9D8B030D-6E8A-4147-A177-3AD203B41FA5}">
                      <a16:colId xmlns:a16="http://schemas.microsoft.com/office/drawing/2014/main" xmlns="" val="3208390040"/>
                    </a:ext>
                  </a:extLst>
                </a:gridCol>
              </a:tblGrid>
              <a:tr h="152299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Debet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Balans per ….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Credit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5192795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3598860"/>
                  </a:ext>
                </a:extLst>
              </a:tr>
              <a:tr h="1438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1" i="0" u="sng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Activa / bezittingen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1" i="0" u="sng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Kapitaal / Eigen vermogen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4645120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Kapitaalrekening eigenaar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2850810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1" u="sng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Vaste activa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Winst / verlies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92767312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Onroerend goed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00340208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Inventaris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1620481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Vervoermiddelen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1" i="0" u="sng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Passiva / schulden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69893622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52826211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1" u="sng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Langlopend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4316766"/>
                  </a:ext>
                </a:extLst>
              </a:tr>
              <a:tr h="1438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1" i="1" u="sng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Vlottende activa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Hypothecaire lening bank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0202685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5615626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1" u="sng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Voorraad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9741723"/>
                  </a:ext>
                </a:extLst>
              </a:tr>
              <a:tr h="1438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Voorraad apotheek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1" u="sng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Kortlopend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6372126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Crediteuren (schuldeisers / leveranciers)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1941031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Bank (krediet / rood staan)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5210218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1" u="sng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Vorderingen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 betalen loonbelasting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6461160"/>
                  </a:ext>
                </a:extLst>
              </a:tr>
              <a:tr h="143839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Debiteuren (vorderingen op zorgverzekeraars)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 betalen netto-salarissen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1369377"/>
                  </a:ext>
                </a:extLst>
              </a:tr>
              <a:tr h="1438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Nog te ontvangen bedragen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 betalen pensioenpremies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22079824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Vooruitgefactureerde bedragen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3322769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Nog te betalen bedragen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3942237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1" u="sng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Liquide middelen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447755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66021780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Bank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2223874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2830152"/>
                  </a:ext>
                </a:extLst>
              </a:tr>
              <a:tr h="313060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Saldo bezittingen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Saldo kapitaal en schulden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9102162"/>
                  </a:ext>
                </a:extLst>
              </a:tr>
              <a:tr h="15229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3531039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Saldo debet en credit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5054968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zijn aan elkaar gelijk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8673645"/>
                  </a:ext>
                </a:extLst>
              </a:tr>
            </a:tbl>
          </a:graphicData>
        </a:graphic>
      </p:graphicFrame>
      <p:cxnSp>
        <p:nvCxnSpPr>
          <p:cNvPr id="14" name="Rechte verbindingslijn met pijl 13"/>
          <p:cNvCxnSpPr/>
          <p:nvPr/>
        </p:nvCxnSpPr>
        <p:spPr>
          <a:xfrm>
            <a:off x="4860032" y="6165304"/>
            <a:ext cx="311989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71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7" y="1124744"/>
            <a:ext cx="6062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Balans en winst- en verliesrekening</a:t>
            </a:r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555776" y="1761197"/>
            <a:ext cx="614383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Balans</a:t>
            </a: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Samenstel van bezittingen en schulden, wat per saldo een positief of negatief eigen vermogen / kapitaal oplevert.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Winst- en verliesrekening</a:t>
            </a: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Samenstel van opbrengsten en kosten, wat per saldo winst of verlies oplevert.</a:t>
            </a: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51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7" y="1124744"/>
            <a:ext cx="6062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Balans en winst- en verliesrekening</a:t>
            </a:r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555776" y="1761197"/>
            <a:ext cx="614383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Bezittingen (debet, links op de balans</a:t>
            </a:r>
            <a:r>
              <a:rPr lang="nl-NL" sz="16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nl-NL" sz="16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Declaratie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vordering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ontstaat</a:t>
            </a: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Aankoop PC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bezit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ontstaat</a:t>
            </a: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Ontvangst declaratie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vordering neemt af en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    banksaldo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neemt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toe</a:t>
            </a: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107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7" y="1124744"/>
            <a:ext cx="6062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Balans en winst- en verliesrekening</a:t>
            </a:r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555776" y="1761197"/>
            <a:ext cx="614383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Schulden (credit, rechts op de balans</a:t>
            </a:r>
            <a:r>
              <a:rPr lang="nl-NL" sz="16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nl-NL" sz="16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Nota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aankoop PC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schuld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neemt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toe</a:t>
            </a: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Nota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aankoop PC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wordt betaald 	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schuld neemt af en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    banksaldo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neemt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</a:t>
            </a: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312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7" y="1124744"/>
            <a:ext cx="6062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Balans en winst- en verliesrekening</a:t>
            </a:r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555776" y="1761197"/>
            <a:ext cx="614383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Eigen vermogen / </a:t>
            </a:r>
            <a:r>
              <a:rPr lang="nl-NL" sz="16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kapitaal</a:t>
            </a:r>
          </a:p>
          <a:p>
            <a:endParaRPr lang="nl-NL" sz="16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Afhankelijk van ondernemingsvorm;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Saldo van bezittingen en schulden;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Betreft het saldo van hetgeen er in de afgelopen jaren is verdiend, verloren, opgenomen of gestort.</a:t>
            </a: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407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7" y="1124744"/>
            <a:ext cx="6062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Balans en winst- en verliesrekening</a:t>
            </a:r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555776" y="1761197"/>
            <a:ext cx="614383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Opbrengsten (credit, rechts op de </a:t>
            </a:r>
            <a:r>
              <a:rPr lang="nl-NL" sz="1600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w&amp;v</a:t>
            </a:r>
            <a:r>
              <a:rPr lang="nl-NL" sz="16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nl-NL" sz="16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Vergoeding voor ingeschreven patiënten;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Vergoeding voor verrichtingen;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Vergoeding voor verstrekking medicatie;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Vergoeding uit </a:t>
            </a:r>
            <a:r>
              <a:rPr lang="nl-NL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DBC’s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Vergoeding voor deelname huisartsenpost;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Rentebaten.</a:t>
            </a: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053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7" y="1124744"/>
            <a:ext cx="6062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Balans en winst- en verliesrekening</a:t>
            </a:r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555776" y="1772816"/>
            <a:ext cx="614383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Kosten (debet, links op de </a:t>
            </a:r>
            <a:r>
              <a:rPr lang="nl-NL" sz="1600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w&amp;v</a:t>
            </a:r>
            <a:r>
              <a:rPr lang="nl-NL" sz="16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nl-NL" sz="16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Personeelskosten;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Inhuur van medewerkers;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Inkoop van medicijnen;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Afschrijvingskosten;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Huisvestingskosten;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Verkoopkosten;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Kantoorkosten;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Algemene kosten;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Rentelasten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107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7" y="1124744"/>
            <a:ext cx="6062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Balans en winst- en verliesrekening</a:t>
            </a:r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555776" y="1772816"/>
            <a:ext cx="61438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Recapitulatie balans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18</a:t>
            </a:fld>
            <a:endParaRPr lang="nl-NL" dirty="0"/>
          </a:p>
        </p:txBody>
      </p:sp>
      <p:graphicFrame>
        <p:nvGraphicFramePr>
          <p:cNvPr id="13" name="Tabel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657565"/>
              </p:ext>
            </p:extLst>
          </p:nvPr>
        </p:nvGraphicFramePr>
        <p:xfrm>
          <a:off x="2627784" y="2094685"/>
          <a:ext cx="5688630" cy="4357573"/>
        </p:xfrm>
        <a:graphic>
          <a:graphicData uri="http://schemas.openxmlformats.org/drawingml/2006/table">
            <a:tbl>
              <a:tblPr/>
              <a:tblGrid>
                <a:gridCol w="948105">
                  <a:extLst>
                    <a:ext uri="{9D8B030D-6E8A-4147-A177-3AD203B41FA5}">
                      <a16:colId xmlns:a16="http://schemas.microsoft.com/office/drawing/2014/main" xmlns="" val="80862696"/>
                    </a:ext>
                  </a:extLst>
                </a:gridCol>
                <a:gridCol w="948105">
                  <a:extLst>
                    <a:ext uri="{9D8B030D-6E8A-4147-A177-3AD203B41FA5}">
                      <a16:colId xmlns:a16="http://schemas.microsoft.com/office/drawing/2014/main" xmlns="" val="3825085999"/>
                    </a:ext>
                  </a:extLst>
                </a:gridCol>
                <a:gridCol w="948105">
                  <a:extLst>
                    <a:ext uri="{9D8B030D-6E8A-4147-A177-3AD203B41FA5}">
                      <a16:colId xmlns:a16="http://schemas.microsoft.com/office/drawing/2014/main" xmlns="" val="3591010861"/>
                    </a:ext>
                  </a:extLst>
                </a:gridCol>
                <a:gridCol w="948105">
                  <a:extLst>
                    <a:ext uri="{9D8B030D-6E8A-4147-A177-3AD203B41FA5}">
                      <a16:colId xmlns:a16="http://schemas.microsoft.com/office/drawing/2014/main" xmlns="" val="1210090668"/>
                    </a:ext>
                  </a:extLst>
                </a:gridCol>
                <a:gridCol w="948105">
                  <a:extLst>
                    <a:ext uri="{9D8B030D-6E8A-4147-A177-3AD203B41FA5}">
                      <a16:colId xmlns:a16="http://schemas.microsoft.com/office/drawing/2014/main" xmlns="" val="1498938040"/>
                    </a:ext>
                  </a:extLst>
                </a:gridCol>
                <a:gridCol w="948105">
                  <a:extLst>
                    <a:ext uri="{9D8B030D-6E8A-4147-A177-3AD203B41FA5}">
                      <a16:colId xmlns:a16="http://schemas.microsoft.com/office/drawing/2014/main" xmlns="" val="3208390040"/>
                    </a:ext>
                  </a:extLst>
                </a:gridCol>
              </a:tblGrid>
              <a:tr h="152299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Debet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Balans per ….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Credit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5192795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3598860"/>
                  </a:ext>
                </a:extLst>
              </a:tr>
              <a:tr h="1438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1" i="0" u="sng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Activa / bezittingen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1" i="0" u="sng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Kapitaal / Eigen vermogen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4645120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Kapitaalrekening eigenaar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2850810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1" u="sng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Vaste activa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Winst / verlies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92767312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Onroerend goed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00340208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Inventaris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1620481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Vervoermiddelen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1" i="0" u="sng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Passiva / schulden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69893622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52826211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1" u="sng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Langlopend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4316766"/>
                  </a:ext>
                </a:extLst>
              </a:tr>
              <a:tr h="1438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1" i="1" u="sng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Vlottende activa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Hypothecaire lening bank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0202685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5615626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1" u="sng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Voorraad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9741723"/>
                  </a:ext>
                </a:extLst>
              </a:tr>
              <a:tr h="1438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Voorraad apotheek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1" u="sng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Kortlopend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6372126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Crediteuren (schuldeisers / leveranciers)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1941031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Bank (krediet / rood staan)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5210218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1" u="sng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Vorderingen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 betalen loonbelasting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6461160"/>
                  </a:ext>
                </a:extLst>
              </a:tr>
              <a:tr h="143839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Debiteuren (vorderingen op zorgverzekeraars)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 betalen netto-salarissen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1369377"/>
                  </a:ext>
                </a:extLst>
              </a:tr>
              <a:tr h="1438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Nog te ontvangen bedragen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 betalen pensioenpremies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22079824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Vooruitgefactureerde bedragen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3322769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Nog te betalen bedragen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3942237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1" u="sng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Liquide middelen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447755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66021780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Bank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2223874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2830152"/>
                  </a:ext>
                </a:extLst>
              </a:tr>
              <a:tr h="313060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Saldo bezittingen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Saldo kapitaal en schulden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9102162"/>
                  </a:ext>
                </a:extLst>
              </a:tr>
              <a:tr h="15229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3531039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Saldo debet en credit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5054968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zijn aan elkaar gelijk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8673645"/>
                  </a:ext>
                </a:extLst>
              </a:tr>
            </a:tbl>
          </a:graphicData>
        </a:graphic>
      </p:graphicFrame>
      <p:cxnSp>
        <p:nvCxnSpPr>
          <p:cNvPr id="14" name="Rechte verbindingslijn met pijl 13"/>
          <p:cNvCxnSpPr/>
          <p:nvPr/>
        </p:nvCxnSpPr>
        <p:spPr>
          <a:xfrm>
            <a:off x="4860032" y="6165304"/>
            <a:ext cx="311989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3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7" y="1124744"/>
            <a:ext cx="6062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Balans en winst- en verliesrekening</a:t>
            </a:r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555776" y="1772816"/>
            <a:ext cx="61438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Recapitulatie winst- </a:t>
            </a:r>
            <a:r>
              <a:rPr lang="nl-NL" sz="1600" u="sng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verliesrekening</a:t>
            </a:r>
            <a:endParaRPr lang="nl-NL" sz="1600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19</a:t>
            </a:fld>
            <a:endParaRPr lang="nl-NL" dirty="0"/>
          </a:p>
        </p:txBody>
      </p:sp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665008"/>
              </p:ext>
            </p:extLst>
          </p:nvPr>
        </p:nvGraphicFramePr>
        <p:xfrm>
          <a:off x="2662499" y="2141479"/>
          <a:ext cx="5112568" cy="4266944"/>
        </p:xfrm>
        <a:graphic>
          <a:graphicData uri="http://schemas.openxmlformats.org/drawingml/2006/table">
            <a:tbl>
              <a:tblPr/>
              <a:tblGrid>
                <a:gridCol w="853809">
                  <a:extLst>
                    <a:ext uri="{9D8B030D-6E8A-4147-A177-3AD203B41FA5}">
                      <a16:colId xmlns:a16="http://schemas.microsoft.com/office/drawing/2014/main" xmlns="" val="372045358"/>
                    </a:ext>
                  </a:extLst>
                </a:gridCol>
                <a:gridCol w="853809">
                  <a:extLst>
                    <a:ext uri="{9D8B030D-6E8A-4147-A177-3AD203B41FA5}">
                      <a16:colId xmlns:a16="http://schemas.microsoft.com/office/drawing/2014/main" xmlns="" val="2131995285"/>
                    </a:ext>
                  </a:extLst>
                </a:gridCol>
                <a:gridCol w="853809">
                  <a:extLst>
                    <a:ext uri="{9D8B030D-6E8A-4147-A177-3AD203B41FA5}">
                      <a16:colId xmlns:a16="http://schemas.microsoft.com/office/drawing/2014/main" xmlns="" val="2601441098"/>
                    </a:ext>
                  </a:extLst>
                </a:gridCol>
                <a:gridCol w="848666">
                  <a:extLst>
                    <a:ext uri="{9D8B030D-6E8A-4147-A177-3AD203B41FA5}">
                      <a16:colId xmlns:a16="http://schemas.microsoft.com/office/drawing/2014/main" xmlns="" val="2379643831"/>
                    </a:ext>
                  </a:extLst>
                </a:gridCol>
                <a:gridCol w="848666">
                  <a:extLst>
                    <a:ext uri="{9D8B030D-6E8A-4147-A177-3AD203B41FA5}">
                      <a16:colId xmlns:a16="http://schemas.microsoft.com/office/drawing/2014/main" xmlns="" val="952528389"/>
                    </a:ext>
                  </a:extLst>
                </a:gridCol>
                <a:gridCol w="853809">
                  <a:extLst>
                    <a:ext uri="{9D8B030D-6E8A-4147-A177-3AD203B41FA5}">
                      <a16:colId xmlns:a16="http://schemas.microsoft.com/office/drawing/2014/main" xmlns="" val="4044411406"/>
                    </a:ext>
                  </a:extLst>
                </a:gridCol>
              </a:tblGrid>
              <a:tr h="135156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Debet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Winst- en verliesrekening over de periode ….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Credit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66915981"/>
                  </a:ext>
                </a:extLst>
              </a:tr>
              <a:tr h="127648"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4105330"/>
                  </a:ext>
                </a:extLst>
              </a:tr>
              <a:tr h="127648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sng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Kosten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sng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Opbrengsten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8841976"/>
                  </a:ext>
                </a:extLst>
              </a:tr>
              <a:tr h="127648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Kostprijs van de verkopen (bv. inkoop medicatie)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Opbrengst verrichtingen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05535260"/>
                  </a:ext>
                </a:extLst>
              </a:tr>
              <a:tr h="1276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Personeelskosten / inhuur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Opbrengst inschrijftarieven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7502415"/>
                  </a:ext>
                </a:extLst>
              </a:tr>
              <a:tr h="1276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Afschrijvingskosten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Opbrengst medicatie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0935072"/>
                  </a:ext>
                </a:extLst>
              </a:tr>
              <a:tr h="1276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Huisvestingskosten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Opbrengst DBC's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1602561"/>
                  </a:ext>
                </a:extLst>
              </a:tr>
              <a:tr h="127648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Kantoorkosten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Opbrengst HAP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8477772"/>
                  </a:ext>
                </a:extLst>
              </a:tr>
              <a:tr h="127648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Autokosten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2661764"/>
                  </a:ext>
                </a:extLst>
              </a:tr>
              <a:tr h="127648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Verkoopkosten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337104"/>
                  </a:ext>
                </a:extLst>
              </a:tr>
              <a:tr h="127648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Algemene kosten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5684347"/>
                  </a:ext>
                </a:extLst>
              </a:tr>
              <a:tr h="127648"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8771061"/>
                  </a:ext>
                </a:extLst>
              </a:tr>
              <a:tr h="127648"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25538995"/>
                  </a:ext>
                </a:extLst>
              </a:tr>
              <a:tr h="262804"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Saldo kosten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Saldo opbrengsten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1552854"/>
                  </a:ext>
                </a:extLst>
              </a:tr>
              <a:tr h="135156"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1449617"/>
                  </a:ext>
                </a:extLst>
              </a:tr>
              <a:tr h="127648"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4857402"/>
                  </a:ext>
                </a:extLst>
              </a:tr>
              <a:tr h="390452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Winst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Positief saldo opbrengsten -/-kosten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Verlies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Negatief saldo opbrengsten -/- kosten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89795749"/>
                  </a:ext>
                </a:extLst>
              </a:tr>
              <a:tr h="135156"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810737"/>
                  </a:ext>
                </a:extLst>
              </a:tr>
              <a:tr h="127648"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49669522"/>
                  </a:ext>
                </a:extLst>
              </a:tr>
              <a:tr h="127648"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67217911"/>
                  </a:ext>
                </a:extLst>
              </a:tr>
              <a:tr h="390452"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Saldo kosten + winst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Saldo opbrengsten -/- verlies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09172908"/>
                  </a:ext>
                </a:extLst>
              </a:tr>
              <a:tr h="135156"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2297286"/>
                  </a:ext>
                </a:extLst>
              </a:tr>
              <a:tr h="127648"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Saldo debet en credit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6921912"/>
                  </a:ext>
                </a:extLst>
              </a:tr>
              <a:tr h="127648"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zijn aan elkaar gelijk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62915525"/>
                  </a:ext>
                </a:extLst>
              </a:tr>
              <a:tr h="127648"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4085608"/>
                  </a:ext>
                </a:extLst>
              </a:tr>
              <a:tr h="127648"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8283811"/>
                  </a:ext>
                </a:extLst>
              </a:tr>
              <a:tr h="127648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Er kan over een bepaalde periode enkel winst óf verlies worden gemaakt. Dit winst- of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2035544"/>
                  </a:ext>
                </a:extLst>
              </a:tr>
              <a:tr h="127648"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verliessaldo wordt automatisch verwerkt in het kapitaal. Hier is geen journaalpost voor nodig.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2401270"/>
                  </a:ext>
                </a:extLst>
              </a:tr>
            </a:tbl>
          </a:graphicData>
        </a:graphic>
      </p:graphicFrame>
      <p:cxnSp>
        <p:nvCxnSpPr>
          <p:cNvPr id="12" name="Rechte verbindingslijn met pijl 11"/>
          <p:cNvCxnSpPr/>
          <p:nvPr/>
        </p:nvCxnSpPr>
        <p:spPr>
          <a:xfrm>
            <a:off x="4488423" y="5589240"/>
            <a:ext cx="309252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89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15" name="Tekstvak 14"/>
          <p:cNvSpPr txBox="1"/>
          <p:nvPr/>
        </p:nvSpPr>
        <p:spPr>
          <a:xfrm>
            <a:off x="2532618" y="1124744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Agenda</a:t>
            </a:r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2555776" y="1761197"/>
            <a:ext cx="614383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Kennismaking;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Contouren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van de boekhouding;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Relevante systemen in het administratieve proces;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Verwerking van transacties;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Balans en winst- en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verliesrekening.</a:t>
            </a:r>
            <a:endParaRPr lang="nl-NL" sz="1600" dirty="0" smtClean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 smtClean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 smtClean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800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7" y="1124744"/>
            <a:ext cx="6062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Balans en winst- en verliesrekening</a:t>
            </a:r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555776" y="1772816"/>
            <a:ext cx="614383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Grootboekrekening</a:t>
            </a: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Grootboekrekeningen zijn categorieën van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bezittingen, schulden, opbrengsten en kosten. Grootboekrekeningen ordenen de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boekhouding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voor sneller inzicht.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categorie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wordt een grootboekrekening bepaald, bijvoorbeeld telefoonkosten of autokosten.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Hier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wordt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een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nummer aangekoppeld. </a:t>
            </a:r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Alle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mutaties betrekking hebbend op een bepaalde categorie wordt op de bijbehorende grootboekrekening geboekt. Dit maakt analyse een stuk makkelijker.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Welke grootboekrekeningen worden aangemaakt kun je zelf bepalen afhankelijk van je informatiebehoefte, waarbij een minimum aantal wel vereist is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(vanwege de wettelijke administratieplicht).</a:t>
            </a: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20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799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7" y="1124744"/>
            <a:ext cx="6062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Balans en winst- en verliesrekening</a:t>
            </a:r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555776" y="1772816"/>
            <a:ext cx="61438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Journaalpost</a:t>
            </a:r>
          </a:p>
          <a:p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Inboeken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 je door middel van een journaalpost. Een journaalpost bestaat altijd uit minstens twee regels, omdat er altijd op minstens twee rekeningen geboekt wordt.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Daarbij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wordt de ene 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grootboeking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méér en de ander minder, waardoor er altijd evenwicht is.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altijd sprake van een rekening en een tegenrekening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Voorbeeld journaalpost: aankoopnota meubilair</a:t>
            </a:r>
          </a:p>
          <a:p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  <a:r>
              <a:rPr lang="nl-NL" sz="16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Debet   Credit  </a:t>
            </a:r>
          </a:p>
          <a:p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001 Inventaris (Balans – materiële vaste activa):	€ 2.000</a:t>
            </a:r>
          </a:p>
          <a:p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Aan\ 160 Crediteuren (Balans):		           € 2.000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Voorbeeld journaalpost: </a:t>
            </a:r>
            <a:r>
              <a:rPr lang="nl-NL" sz="16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facturatie inschrijftarief</a:t>
            </a:r>
            <a:endParaRPr lang="nl-NL" sz="16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  <a:r>
              <a:rPr lang="nl-NL" sz="1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Debet   Credit  </a:t>
            </a:r>
          </a:p>
          <a:p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130 Debiteuren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Balans):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€ 5.000</a:t>
            </a: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Aan\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801 </a:t>
            </a:r>
            <a:r>
              <a:rPr lang="nl-NL" sz="16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Opbrengst inschrijvingen (W&amp;V):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       €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5.000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21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287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7" y="1124744"/>
            <a:ext cx="6062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Balans en winst- en verliesrekening</a:t>
            </a:r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555776" y="1772816"/>
            <a:ext cx="61438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Journaalpost (vervolg)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Voorbeeld journaalpost: betaling aankoopnota meubilair</a:t>
            </a:r>
          </a:p>
          <a:p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  <a:r>
              <a:rPr lang="nl-NL" sz="16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Debet   Credit  </a:t>
            </a:r>
          </a:p>
          <a:p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160 Crediteuren (Balans):			€ 2.000</a:t>
            </a:r>
          </a:p>
          <a:p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Aan\ 101 Bank (Balans):			           € 2.000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Voorbeeld journaalpost: </a:t>
            </a:r>
            <a:r>
              <a:rPr lang="nl-NL" sz="16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ontvangst inschrijftarief</a:t>
            </a:r>
            <a:endParaRPr lang="nl-NL" sz="16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  <a:r>
              <a:rPr lang="nl-NL" sz="1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Debet   Credit  </a:t>
            </a:r>
          </a:p>
          <a:p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101 Bank (Balans):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€ 5.000</a:t>
            </a: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Aan\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130 Debiteuren (Balans):		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       €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5.000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22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076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3275856" y="1815207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Vragen?</a:t>
            </a:r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2555776" y="2636912"/>
            <a:ext cx="614383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Vragen over deze module in de loop van de opleiding? </a:t>
            </a:r>
          </a:p>
          <a:p>
            <a:pPr algn="ctr"/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Mail ze naar: cjansen@vanreeacc.nl</a:t>
            </a: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23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967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2555776" y="1268760"/>
            <a:ext cx="51845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 smtClean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2532618" y="1124744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Kennismaking</a:t>
            </a:r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2555776" y="1761197"/>
            <a:ext cx="614383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latin typeface="HelveticaNeueLT Pro 55 Roman" pitchFamily="34" charset="0"/>
              </a:rPr>
              <a:t>In hoeverre zijn jullie bekend met het boekhoudkundige proces binnen de praktijk?</a:t>
            </a:r>
          </a:p>
          <a:p>
            <a:endParaRPr lang="nl-NL" sz="1600" dirty="0">
              <a:latin typeface="HelveticaNeueLT Pro 55 Roman" pitchFamily="34" charset="0"/>
            </a:endParaRPr>
          </a:p>
          <a:p>
            <a:r>
              <a:rPr lang="nl-NL" sz="1600" dirty="0">
                <a:latin typeface="HelveticaNeueLT Pro 55 Roman" pitchFamily="34" charset="0"/>
              </a:rPr>
              <a:t>Wat is jullie rol daarin</a:t>
            </a:r>
            <a:r>
              <a:rPr lang="nl-NL" sz="1600" dirty="0" smtClean="0">
                <a:latin typeface="HelveticaNeueLT Pro 55 Roman" pitchFamily="34" charset="0"/>
              </a:rPr>
              <a:t>?</a:t>
            </a:r>
          </a:p>
          <a:p>
            <a:endParaRPr lang="nl-NL" sz="1600" dirty="0">
              <a:latin typeface="HelveticaNeueLT Pro 55 Roman" pitchFamily="34" charset="0"/>
            </a:endParaRPr>
          </a:p>
          <a:p>
            <a:r>
              <a:rPr lang="nl-NL" sz="1600" dirty="0" smtClean="0">
                <a:latin typeface="HelveticaNeueLT Pro 55 Roman" pitchFamily="34" charset="0"/>
              </a:rPr>
              <a:t>Wat doe je met de informatie uit de boekhouding?</a:t>
            </a:r>
            <a:endParaRPr lang="nl-NL" sz="1600" dirty="0" smtClean="0">
              <a:latin typeface="HelveticaNeueLT Pro 55 Roman" pitchFamily="34" charset="0"/>
            </a:endParaRPr>
          </a:p>
          <a:p>
            <a:endParaRPr lang="nl-NL" sz="1600" dirty="0" smtClean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 smtClean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 smtClean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</p:txBody>
      </p:sp>
      <p:sp>
        <p:nvSpPr>
          <p:cNvPr id="9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34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8" y="1124744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Contouren van de boekhouding</a:t>
            </a:r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2555776" y="1761197"/>
            <a:ext cx="614383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Doelstelling</a:t>
            </a:r>
          </a:p>
          <a:p>
            <a:endParaRPr lang="nl-NL" sz="16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Inzicht in vorderingen en schulden;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Inzicht in resultaat(ontwikkelingen)</a:t>
            </a:r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Beheersing en sturing van de praktijk;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Fiscale eisen;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Wettelijke verplichting.</a:t>
            </a: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jdelijke aanduiding voor dianummer 1"/>
          <p:cNvSpPr txBox="1">
            <a:spLocks/>
          </p:cNvSpPr>
          <p:nvPr/>
        </p:nvSpPr>
        <p:spPr>
          <a:xfrm>
            <a:off x="6553200" y="60932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DF8F7C-C67B-4E53-B1A4-8B09D239FCBF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897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8" y="1124744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Contouren van de boekhouding</a:t>
            </a:r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2555776" y="1761197"/>
            <a:ext cx="614383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Uitgangspunt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Alle activiteiten binnen een huisartsenpraktijk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hebben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financiële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consequenties.</a:t>
            </a: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Voorbeelden?</a:t>
            </a:r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076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8" y="1124744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Contouren van de boekhouding</a:t>
            </a:r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2555776" y="1761197"/>
            <a:ext cx="614383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Voorbeelden</a:t>
            </a:r>
            <a:endParaRPr lang="nl-NL" sz="16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Een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huisarts neemt een praktijkmanager aan;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Een huisarts heeft een consult met een patiënt;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Een praktijkmanager koopt een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nieuwe 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Wat zijn de financiële consequenties van de aanname van een praktijkmanager?</a:t>
            </a: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015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8" y="1124744"/>
            <a:ext cx="5639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Relevante systemen in het administratieve proces</a:t>
            </a:r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2555776" y="2060843"/>
            <a:ext cx="614383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Welke systemen zijn </a:t>
            </a:r>
            <a:r>
              <a:rPr lang="nl-NL" sz="16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relevant</a:t>
            </a:r>
            <a:endParaRPr lang="nl-NL" sz="16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Huisartsinformatiesysteem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Internetbankieren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Boekhoudsoftware;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Scan- en herkensoftware;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Salarisadministratie.</a:t>
            </a: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10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8" y="1124744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Verwerking van transacties</a:t>
            </a:r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2555776" y="1761197"/>
            <a:ext cx="614383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Uitgangspunt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Alle transacties voortkomend uit activiteiten binnen de praktijk dienen </a:t>
            </a:r>
            <a:r>
              <a:rPr lang="nl-NL" sz="1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juist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nl-NL" sz="1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volledig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</a:t>
            </a:r>
            <a:r>
              <a:rPr lang="nl-NL" sz="1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tijdig 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 worden geregistreerd in de boekhouding.</a:t>
            </a: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684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8" y="1124744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Verwerking transacties</a:t>
            </a:r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555776" y="1761197"/>
            <a:ext cx="614383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Welke transacties zijn zoal te </a:t>
            </a:r>
            <a:r>
              <a:rPr lang="nl-NL" sz="16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onderkennen?</a:t>
            </a:r>
          </a:p>
          <a:p>
            <a:endParaRPr lang="nl-NL" sz="16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Zorgverlening;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Verstrekking medicatie;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Inkopen;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Betalingen.</a:t>
            </a: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927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6FBF5090CCAA48BC225F52F7B6C045" ma:contentTypeVersion="10" ma:contentTypeDescription="Een nieuw document maken." ma:contentTypeScope="" ma:versionID="99f7eb41b71ef585b445666fbc890e49">
  <xsd:schema xmlns:xsd="http://www.w3.org/2001/XMLSchema" xmlns:xs="http://www.w3.org/2001/XMLSchema" xmlns:p="http://schemas.microsoft.com/office/2006/metadata/properties" xmlns:ns2="d02b3bc8-88f0-45ed-92cb-69723e4c7477" xmlns:ns3="73db0e0f-78c8-4923-8120-9dc88bc78c3f" targetNamespace="http://schemas.microsoft.com/office/2006/metadata/properties" ma:root="true" ma:fieldsID="44e2d363acfa07e6c687593eaa77c278" ns2:_="" ns3:_="">
    <xsd:import namespace="d02b3bc8-88f0-45ed-92cb-69723e4c7477"/>
    <xsd:import namespace="73db0e0f-78c8-4923-8120-9dc88bc78c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2b3bc8-88f0-45ed-92cb-69723e4c74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b0e0f-78c8-4923-8120-9dc88bc78c3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69B73D-AB9E-41CF-AEEB-4D67341A6BEA}"/>
</file>

<file path=customXml/itemProps2.xml><?xml version="1.0" encoding="utf-8"?>
<ds:datastoreItem xmlns:ds="http://schemas.openxmlformats.org/officeDocument/2006/customXml" ds:itemID="{3C49D484-1ACB-4213-963F-4FB6D76F49BC}"/>
</file>

<file path=customXml/itemProps3.xml><?xml version="1.0" encoding="utf-8"?>
<ds:datastoreItem xmlns:ds="http://schemas.openxmlformats.org/officeDocument/2006/customXml" ds:itemID="{2B99D948-5545-4325-9CA3-30C98A282BC4}"/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927</Words>
  <Application>Microsoft Office PowerPoint</Application>
  <PresentationFormat>Diavoorstelling (4:3)</PresentationFormat>
  <Paragraphs>405</Paragraphs>
  <Slides>23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4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Wiesje van Woerkum</dc:creator>
  <cp:lastModifiedBy>Cor Jansen</cp:lastModifiedBy>
  <cp:revision>50</cp:revision>
  <dcterms:created xsi:type="dcterms:W3CDTF">2016-02-17T16:16:30Z</dcterms:created>
  <dcterms:modified xsi:type="dcterms:W3CDTF">2019-02-11T20:03:26Z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0x010100F96FBF5090CCAA48BC225F52F7B6C045</vt:lpwstr>
  </property>
</Properties>
</file>