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4" r:id="rId4"/>
    <p:sldMasterId id="2147483653" r:id="rId5"/>
  </p:sldMasterIdLst>
  <p:notesMasterIdLst>
    <p:notesMasterId r:id="rId32"/>
  </p:notesMasterIdLst>
  <p:sldIdLst>
    <p:sldId id="256" r:id="rId6"/>
    <p:sldId id="265" r:id="rId7"/>
    <p:sldId id="266" r:id="rId8"/>
    <p:sldId id="285" r:id="rId9"/>
    <p:sldId id="268" r:id="rId10"/>
    <p:sldId id="274" r:id="rId11"/>
    <p:sldId id="273" r:id="rId12"/>
    <p:sldId id="269" r:id="rId13"/>
    <p:sldId id="259" r:id="rId14"/>
    <p:sldId id="264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5CB"/>
    <a:srgbClr val="0DA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2" autoAdjust="0"/>
  </p:normalViewPr>
  <p:slideViewPr>
    <p:cSldViewPr>
      <p:cViewPr varScale="1">
        <p:scale>
          <a:sx n="106" d="100"/>
          <a:sy n="106" d="100"/>
        </p:scale>
        <p:origin x="666" y="132"/>
      </p:cViewPr>
      <p:guideLst>
        <p:guide orient="horz" pos="1298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2A3C8-36C2-462A-9BCB-EAEBAD68EEE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441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altLang="nl-NL" noProof="0" smtClean="0"/>
              <a:t>Klik om het opmaakprofiel van de modelondertitel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alt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B05E28-B231-4CD5-80C4-ABB5EB5674B6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1628775"/>
            <a:ext cx="9144000" cy="5256213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>
            <a:off x="0" y="26988"/>
            <a:ext cx="1116013" cy="6858000"/>
          </a:xfrm>
          <a:custGeom>
            <a:avLst/>
            <a:gdLst>
              <a:gd name="connsiteX0" fmla="*/ 0 w 2376264"/>
              <a:gd name="connsiteY0" fmla="*/ 396052 h 6858000"/>
              <a:gd name="connsiteX1" fmla="*/ 116001 w 2376264"/>
              <a:gd name="connsiteY1" fmla="*/ 116001 h 6858000"/>
              <a:gd name="connsiteX2" fmla="*/ 396052 w 2376264"/>
              <a:gd name="connsiteY2" fmla="*/ 0 h 6858000"/>
              <a:gd name="connsiteX3" fmla="*/ 1980212 w 2376264"/>
              <a:gd name="connsiteY3" fmla="*/ 0 h 6858000"/>
              <a:gd name="connsiteX4" fmla="*/ 2260263 w 2376264"/>
              <a:gd name="connsiteY4" fmla="*/ 116001 h 6858000"/>
              <a:gd name="connsiteX5" fmla="*/ 2376264 w 2376264"/>
              <a:gd name="connsiteY5" fmla="*/ 396052 h 6858000"/>
              <a:gd name="connsiteX6" fmla="*/ 2376264 w 2376264"/>
              <a:gd name="connsiteY6" fmla="*/ 6461948 h 6858000"/>
              <a:gd name="connsiteX7" fmla="*/ 2260263 w 2376264"/>
              <a:gd name="connsiteY7" fmla="*/ 6741999 h 6858000"/>
              <a:gd name="connsiteX8" fmla="*/ 1980212 w 2376264"/>
              <a:gd name="connsiteY8" fmla="*/ 6858000 h 6858000"/>
              <a:gd name="connsiteX9" fmla="*/ 396052 w 2376264"/>
              <a:gd name="connsiteY9" fmla="*/ 6858000 h 6858000"/>
              <a:gd name="connsiteX10" fmla="*/ 116001 w 2376264"/>
              <a:gd name="connsiteY10" fmla="*/ 6741999 h 6858000"/>
              <a:gd name="connsiteX11" fmla="*/ 0 w 2376264"/>
              <a:gd name="connsiteY11" fmla="*/ 6461948 h 6858000"/>
              <a:gd name="connsiteX12" fmla="*/ 0 w 2376264"/>
              <a:gd name="connsiteY12" fmla="*/ 396052 h 6858000"/>
              <a:gd name="connsiteX0" fmla="*/ 0 w 2376264"/>
              <a:gd name="connsiteY0" fmla="*/ 1076991 h 7538939"/>
              <a:gd name="connsiteX1" fmla="*/ 396052 w 2376264"/>
              <a:gd name="connsiteY1" fmla="*/ 680939 h 7538939"/>
              <a:gd name="connsiteX2" fmla="*/ 1980212 w 2376264"/>
              <a:gd name="connsiteY2" fmla="*/ 680939 h 7538939"/>
              <a:gd name="connsiteX3" fmla="*/ 2260263 w 2376264"/>
              <a:gd name="connsiteY3" fmla="*/ 796940 h 7538939"/>
              <a:gd name="connsiteX4" fmla="*/ 2376264 w 2376264"/>
              <a:gd name="connsiteY4" fmla="*/ 1076991 h 7538939"/>
              <a:gd name="connsiteX5" fmla="*/ 2376264 w 2376264"/>
              <a:gd name="connsiteY5" fmla="*/ 7142887 h 7538939"/>
              <a:gd name="connsiteX6" fmla="*/ 2260263 w 2376264"/>
              <a:gd name="connsiteY6" fmla="*/ 7422938 h 7538939"/>
              <a:gd name="connsiteX7" fmla="*/ 1980212 w 2376264"/>
              <a:gd name="connsiteY7" fmla="*/ 7538939 h 7538939"/>
              <a:gd name="connsiteX8" fmla="*/ 396052 w 2376264"/>
              <a:gd name="connsiteY8" fmla="*/ 7538939 h 7538939"/>
              <a:gd name="connsiteX9" fmla="*/ 116001 w 2376264"/>
              <a:gd name="connsiteY9" fmla="*/ 7422938 h 7538939"/>
              <a:gd name="connsiteX10" fmla="*/ 0 w 2376264"/>
              <a:gd name="connsiteY10" fmla="*/ 7142887 h 7538939"/>
              <a:gd name="connsiteX11" fmla="*/ 0 w 2376264"/>
              <a:gd name="connsiteY11" fmla="*/ 1076991 h 7538939"/>
              <a:gd name="connsiteX0" fmla="*/ 0 w 2376264"/>
              <a:gd name="connsiteY0" fmla="*/ 6461948 h 6858000"/>
              <a:gd name="connsiteX1" fmla="*/ 396052 w 2376264"/>
              <a:gd name="connsiteY1" fmla="*/ 0 h 6858000"/>
              <a:gd name="connsiteX2" fmla="*/ 1980212 w 2376264"/>
              <a:gd name="connsiteY2" fmla="*/ 0 h 6858000"/>
              <a:gd name="connsiteX3" fmla="*/ 2260263 w 2376264"/>
              <a:gd name="connsiteY3" fmla="*/ 116001 h 6858000"/>
              <a:gd name="connsiteX4" fmla="*/ 2376264 w 2376264"/>
              <a:gd name="connsiteY4" fmla="*/ 396052 h 6858000"/>
              <a:gd name="connsiteX5" fmla="*/ 2376264 w 2376264"/>
              <a:gd name="connsiteY5" fmla="*/ 6461948 h 6858000"/>
              <a:gd name="connsiteX6" fmla="*/ 2260263 w 2376264"/>
              <a:gd name="connsiteY6" fmla="*/ 6741999 h 6858000"/>
              <a:gd name="connsiteX7" fmla="*/ 1980212 w 2376264"/>
              <a:gd name="connsiteY7" fmla="*/ 6858000 h 6858000"/>
              <a:gd name="connsiteX8" fmla="*/ 396052 w 2376264"/>
              <a:gd name="connsiteY8" fmla="*/ 6858000 h 6858000"/>
              <a:gd name="connsiteX9" fmla="*/ 116001 w 2376264"/>
              <a:gd name="connsiteY9" fmla="*/ 6741999 h 6858000"/>
              <a:gd name="connsiteX10" fmla="*/ 0 w 2376264"/>
              <a:gd name="connsiteY10" fmla="*/ 6461948 h 6858000"/>
              <a:gd name="connsiteX0" fmla="*/ 30651 w 2290914"/>
              <a:gd name="connsiteY0" fmla="*/ 6741999 h 7884999"/>
              <a:gd name="connsiteX1" fmla="*/ 310702 w 2290914"/>
              <a:gd name="connsiteY1" fmla="*/ 0 h 7884999"/>
              <a:gd name="connsiteX2" fmla="*/ 1894862 w 2290914"/>
              <a:gd name="connsiteY2" fmla="*/ 0 h 7884999"/>
              <a:gd name="connsiteX3" fmla="*/ 2174913 w 2290914"/>
              <a:gd name="connsiteY3" fmla="*/ 116001 h 7884999"/>
              <a:gd name="connsiteX4" fmla="*/ 2290914 w 2290914"/>
              <a:gd name="connsiteY4" fmla="*/ 396052 h 7884999"/>
              <a:gd name="connsiteX5" fmla="*/ 2290914 w 2290914"/>
              <a:gd name="connsiteY5" fmla="*/ 6461948 h 7884999"/>
              <a:gd name="connsiteX6" fmla="*/ 2174913 w 2290914"/>
              <a:gd name="connsiteY6" fmla="*/ 6741999 h 7884999"/>
              <a:gd name="connsiteX7" fmla="*/ 1894862 w 2290914"/>
              <a:gd name="connsiteY7" fmla="*/ 6858000 h 7884999"/>
              <a:gd name="connsiteX8" fmla="*/ 310702 w 2290914"/>
              <a:gd name="connsiteY8" fmla="*/ 6858000 h 7884999"/>
              <a:gd name="connsiteX9" fmla="*/ 30651 w 2290914"/>
              <a:gd name="connsiteY9" fmla="*/ 6741999 h 7884999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0 w 1980212"/>
              <a:gd name="connsiteY0" fmla="*/ 6858000 h 6858000"/>
              <a:gd name="connsiteX1" fmla="*/ 0 w 1980212"/>
              <a:gd name="connsiteY1" fmla="*/ 0 h 6858000"/>
              <a:gd name="connsiteX2" fmla="*/ 1584160 w 1980212"/>
              <a:gd name="connsiteY2" fmla="*/ 0 h 6858000"/>
              <a:gd name="connsiteX3" fmla="*/ 1864211 w 1980212"/>
              <a:gd name="connsiteY3" fmla="*/ 116001 h 6858000"/>
              <a:gd name="connsiteX4" fmla="*/ 1980212 w 1980212"/>
              <a:gd name="connsiteY4" fmla="*/ 396052 h 6858000"/>
              <a:gd name="connsiteX5" fmla="*/ 1980212 w 1980212"/>
              <a:gd name="connsiteY5" fmla="*/ 6461948 h 6858000"/>
              <a:gd name="connsiteX6" fmla="*/ 1864211 w 1980212"/>
              <a:gd name="connsiteY6" fmla="*/ 6741999 h 6858000"/>
              <a:gd name="connsiteX7" fmla="*/ 1584160 w 1980212"/>
              <a:gd name="connsiteY7" fmla="*/ 6858000 h 6858000"/>
              <a:gd name="connsiteX8" fmla="*/ 0 w 19802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212" h="6858000">
                <a:moveTo>
                  <a:pt x="0" y="6858000"/>
                </a:moveTo>
                <a:cubicBezTo>
                  <a:pt x="19657" y="4616374"/>
                  <a:pt x="16509" y="2085051"/>
                  <a:pt x="0" y="0"/>
                </a:cubicBezTo>
                <a:lnTo>
                  <a:pt x="1584160" y="0"/>
                </a:lnTo>
                <a:cubicBezTo>
                  <a:pt x="1689200" y="0"/>
                  <a:pt x="1789937" y="41727"/>
                  <a:pt x="1864211" y="116001"/>
                </a:cubicBezTo>
                <a:cubicBezTo>
                  <a:pt x="1938485" y="190275"/>
                  <a:pt x="1980212" y="291013"/>
                  <a:pt x="1980212" y="396052"/>
                </a:cubicBezTo>
                <a:lnTo>
                  <a:pt x="1980212" y="6461948"/>
                </a:lnTo>
                <a:cubicBezTo>
                  <a:pt x="1980212" y="6566988"/>
                  <a:pt x="1938485" y="6667725"/>
                  <a:pt x="1864211" y="6741999"/>
                </a:cubicBezTo>
                <a:cubicBezTo>
                  <a:pt x="1789937" y="6816273"/>
                  <a:pt x="1689199" y="6858000"/>
                  <a:pt x="158416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088" name="Picture 16" descr="MMC_PMS_de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04813"/>
            <a:ext cx="2660650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5A9675-1D63-4118-9C15-F5AB41FDD1E7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18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1908175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572125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771A72-CB87-4DDE-AEEA-EAF0963EF47B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865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95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94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300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75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62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77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704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90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686C8E-6F3E-43F5-83FF-C48154A255A7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8337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1872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30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92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12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076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2892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243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132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2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B350D2-1AE9-486D-A19E-3441F2639E8A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42113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84886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6816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589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549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612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926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4967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010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55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42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7084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2350" y="1600200"/>
            <a:ext cx="3709988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D5A8FD-58FC-4258-8BAC-512B34C8FEEC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9376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691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3812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3826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13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734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111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121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805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24841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9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934DD-1ACA-464E-B12A-A964E8043A4F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50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337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668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231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0640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35577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059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375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9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5148D3-E714-40D4-B244-EDD182CCA213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886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19BED-E49A-44A8-95F8-9BBD7013F009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41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DC2FE1-989D-4679-B4F2-61E538FFC39A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355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944E66-014C-41D0-A841-B7B2F725BE94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47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274638"/>
            <a:ext cx="75707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Hier kunt u een kop typen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5707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B85C70-6A52-4107-8E1E-7E18B1423FEF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5976938"/>
            <a:ext cx="9144000" cy="908050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>
            <a:off x="0" y="260350"/>
            <a:ext cx="1116013" cy="6642100"/>
          </a:xfrm>
          <a:custGeom>
            <a:avLst/>
            <a:gdLst>
              <a:gd name="connsiteX0" fmla="*/ 0 w 2376264"/>
              <a:gd name="connsiteY0" fmla="*/ 396052 h 6858000"/>
              <a:gd name="connsiteX1" fmla="*/ 116001 w 2376264"/>
              <a:gd name="connsiteY1" fmla="*/ 116001 h 6858000"/>
              <a:gd name="connsiteX2" fmla="*/ 396052 w 2376264"/>
              <a:gd name="connsiteY2" fmla="*/ 0 h 6858000"/>
              <a:gd name="connsiteX3" fmla="*/ 1980212 w 2376264"/>
              <a:gd name="connsiteY3" fmla="*/ 0 h 6858000"/>
              <a:gd name="connsiteX4" fmla="*/ 2260263 w 2376264"/>
              <a:gd name="connsiteY4" fmla="*/ 116001 h 6858000"/>
              <a:gd name="connsiteX5" fmla="*/ 2376264 w 2376264"/>
              <a:gd name="connsiteY5" fmla="*/ 396052 h 6858000"/>
              <a:gd name="connsiteX6" fmla="*/ 2376264 w 2376264"/>
              <a:gd name="connsiteY6" fmla="*/ 6461948 h 6858000"/>
              <a:gd name="connsiteX7" fmla="*/ 2260263 w 2376264"/>
              <a:gd name="connsiteY7" fmla="*/ 6741999 h 6858000"/>
              <a:gd name="connsiteX8" fmla="*/ 1980212 w 2376264"/>
              <a:gd name="connsiteY8" fmla="*/ 6858000 h 6858000"/>
              <a:gd name="connsiteX9" fmla="*/ 396052 w 2376264"/>
              <a:gd name="connsiteY9" fmla="*/ 6858000 h 6858000"/>
              <a:gd name="connsiteX10" fmla="*/ 116001 w 2376264"/>
              <a:gd name="connsiteY10" fmla="*/ 6741999 h 6858000"/>
              <a:gd name="connsiteX11" fmla="*/ 0 w 2376264"/>
              <a:gd name="connsiteY11" fmla="*/ 6461948 h 6858000"/>
              <a:gd name="connsiteX12" fmla="*/ 0 w 2376264"/>
              <a:gd name="connsiteY12" fmla="*/ 396052 h 6858000"/>
              <a:gd name="connsiteX0" fmla="*/ 0 w 2376264"/>
              <a:gd name="connsiteY0" fmla="*/ 1076991 h 7538939"/>
              <a:gd name="connsiteX1" fmla="*/ 396052 w 2376264"/>
              <a:gd name="connsiteY1" fmla="*/ 680939 h 7538939"/>
              <a:gd name="connsiteX2" fmla="*/ 1980212 w 2376264"/>
              <a:gd name="connsiteY2" fmla="*/ 680939 h 7538939"/>
              <a:gd name="connsiteX3" fmla="*/ 2260263 w 2376264"/>
              <a:gd name="connsiteY3" fmla="*/ 796940 h 7538939"/>
              <a:gd name="connsiteX4" fmla="*/ 2376264 w 2376264"/>
              <a:gd name="connsiteY4" fmla="*/ 1076991 h 7538939"/>
              <a:gd name="connsiteX5" fmla="*/ 2376264 w 2376264"/>
              <a:gd name="connsiteY5" fmla="*/ 7142887 h 7538939"/>
              <a:gd name="connsiteX6" fmla="*/ 2260263 w 2376264"/>
              <a:gd name="connsiteY6" fmla="*/ 7422938 h 7538939"/>
              <a:gd name="connsiteX7" fmla="*/ 1980212 w 2376264"/>
              <a:gd name="connsiteY7" fmla="*/ 7538939 h 7538939"/>
              <a:gd name="connsiteX8" fmla="*/ 396052 w 2376264"/>
              <a:gd name="connsiteY8" fmla="*/ 7538939 h 7538939"/>
              <a:gd name="connsiteX9" fmla="*/ 116001 w 2376264"/>
              <a:gd name="connsiteY9" fmla="*/ 7422938 h 7538939"/>
              <a:gd name="connsiteX10" fmla="*/ 0 w 2376264"/>
              <a:gd name="connsiteY10" fmla="*/ 7142887 h 7538939"/>
              <a:gd name="connsiteX11" fmla="*/ 0 w 2376264"/>
              <a:gd name="connsiteY11" fmla="*/ 1076991 h 7538939"/>
              <a:gd name="connsiteX0" fmla="*/ 0 w 2376264"/>
              <a:gd name="connsiteY0" fmla="*/ 6461948 h 6858000"/>
              <a:gd name="connsiteX1" fmla="*/ 396052 w 2376264"/>
              <a:gd name="connsiteY1" fmla="*/ 0 h 6858000"/>
              <a:gd name="connsiteX2" fmla="*/ 1980212 w 2376264"/>
              <a:gd name="connsiteY2" fmla="*/ 0 h 6858000"/>
              <a:gd name="connsiteX3" fmla="*/ 2260263 w 2376264"/>
              <a:gd name="connsiteY3" fmla="*/ 116001 h 6858000"/>
              <a:gd name="connsiteX4" fmla="*/ 2376264 w 2376264"/>
              <a:gd name="connsiteY4" fmla="*/ 396052 h 6858000"/>
              <a:gd name="connsiteX5" fmla="*/ 2376264 w 2376264"/>
              <a:gd name="connsiteY5" fmla="*/ 6461948 h 6858000"/>
              <a:gd name="connsiteX6" fmla="*/ 2260263 w 2376264"/>
              <a:gd name="connsiteY6" fmla="*/ 6741999 h 6858000"/>
              <a:gd name="connsiteX7" fmla="*/ 1980212 w 2376264"/>
              <a:gd name="connsiteY7" fmla="*/ 6858000 h 6858000"/>
              <a:gd name="connsiteX8" fmla="*/ 396052 w 2376264"/>
              <a:gd name="connsiteY8" fmla="*/ 6858000 h 6858000"/>
              <a:gd name="connsiteX9" fmla="*/ 116001 w 2376264"/>
              <a:gd name="connsiteY9" fmla="*/ 6741999 h 6858000"/>
              <a:gd name="connsiteX10" fmla="*/ 0 w 2376264"/>
              <a:gd name="connsiteY10" fmla="*/ 6461948 h 6858000"/>
              <a:gd name="connsiteX0" fmla="*/ 30651 w 2290914"/>
              <a:gd name="connsiteY0" fmla="*/ 6741999 h 7884999"/>
              <a:gd name="connsiteX1" fmla="*/ 310702 w 2290914"/>
              <a:gd name="connsiteY1" fmla="*/ 0 h 7884999"/>
              <a:gd name="connsiteX2" fmla="*/ 1894862 w 2290914"/>
              <a:gd name="connsiteY2" fmla="*/ 0 h 7884999"/>
              <a:gd name="connsiteX3" fmla="*/ 2174913 w 2290914"/>
              <a:gd name="connsiteY3" fmla="*/ 116001 h 7884999"/>
              <a:gd name="connsiteX4" fmla="*/ 2290914 w 2290914"/>
              <a:gd name="connsiteY4" fmla="*/ 396052 h 7884999"/>
              <a:gd name="connsiteX5" fmla="*/ 2290914 w 2290914"/>
              <a:gd name="connsiteY5" fmla="*/ 6461948 h 7884999"/>
              <a:gd name="connsiteX6" fmla="*/ 2174913 w 2290914"/>
              <a:gd name="connsiteY6" fmla="*/ 6741999 h 7884999"/>
              <a:gd name="connsiteX7" fmla="*/ 1894862 w 2290914"/>
              <a:gd name="connsiteY7" fmla="*/ 6858000 h 7884999"/>
              <a:gd name="connsiteX8" fmla="*/ 310702 w 2290914"/>
              <a:gd name="connsiteY8" fmla="*/ 6858000 h 7884999"/>
              <a:gd name="connsiteX9" fmla="*/ 30651 w 2290914"/>
              <a:gd name="connsiteY9" fmla="*/ 6741999 h 7884999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0 w 1980212"/>
              <a:gd name="connsiteY0" fmla="*/ 6858000 h 6858000"/>
              <a:gd name="connsiteX1" fmla="*/ 0 w 1980212"/>
              <a:gd name="connsiteY1" fmla="*/ 0 h 6858000"/>
              <a:gd name="connsiteX2" fmla="*/ 1584160 w 1980212"/>
              <a:gd name="connsiteY2" fmla="*/ 0 h 6858000"/>
              <a:gd name="connsiteX3" fmla="*/ 1864211 w 1980212"/>
              <a:gd name="connsiteY3" fmla="*/ 116001 h 6858000"/>
              <a:gd name="connsiteX4" fmla="*/ 1980212 w 1980212"/>
              <a:gd name="connsiteY4" fmla="*/ 396052 h 6858000"/>
              <a:gd name="connsiteX5" fmla="*/ 1980212 w 1980212"/>
              <a:gd name="connsiteY5" fmla="*/ 6461948 h 6858000"/>
              <a:gd name="connsiteX6" fmla="*/ 1864211 w 1980212"/>
              <a:gd name="connsiteY6" fmla="*/ 6741999 h 6858000"/>
              <a:gd name="connsiteX7" fmla="*/ 1584160 w 1980212"/>
              <a:gd name="connsiteY7" fmla="*/ 6858000 h 6858000"/>
              <a:gd name="connsiteX8" fmla="*/ 0 w 19802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212" h="6858000">
                <a:moveTo>
                  <a:pt x="0" y="6858000"/>
                </a:moveTo>
                <a:cubicBezTo>
                  <a:pt x="19657" y="4616374"/>
                  <a:pt x="16509" y="2085051"/>
                  <a:pt x="0" y="0"/>
                </a:cubicBezTo>
                <a:lnTo>
                  <a:pt x="1584160" y="0"/>
                </a:lnTo>
                <a:cubicBezTo>
                  <a:pt x="1689200" y="0"/>
                  <a:pt x="1789937" y="41727"/>
                  <a:pt x="1864211" y="116001"/>
                </a:cubicBezTo>
                <a:cubicBezTo>
                  <a:pt x="1938485" y="190275"/>
                  <a:pt x="1980212" y="291013"/>
                  <a:pt x="1980212" y="396052"/>
                </a:cubicBezTo>
                <a:lnTo>
                  <a:pt x="1980212" y="6461948"/>
                </a:lnTo>
                <a:cubicBezTo>
                  <a:pt x="1980212" y="6566988"/>
                  <a:pt x="1938485" y="6667725"/>
                  <a:pt x="1864211" y="6741999"/>
                </a:cubicBezTo>
                <a:cubicBezTo>
                  <a:pt x="1789937" y="6816273"/>
                  <a:pt x="1689199" y="6858000"/>
                  <a:pt x="158416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31" name="Afbeelding 8" descr="MMC_PMS_def [witte tekst]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6092825"/>
            <a:ext cx="2016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 kern="1200">
          <a:solidFill>
            <a:srgbClr val="0FB5C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>
          <a:solidFill>
            <a:srgbClr val="0FB5CB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>
          <a:solidFill>
            <a:srgbClr val="0FB5CB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>
          <a:solidFill>
            <a:srgbClr val="0FB5CB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>
          <a:solidFill>
            <a:srgbClr val="0FB5CB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>
          <a:solidFill>
            <a:srgbClr val="0FB5CB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>
          <a:solidFill>
            <a:srgbClr val="0FB5CB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>
          <a:solidFill>
            <a:srgbClr val="0FB5CB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701800" algn="l"/>
        </a:tabLst>
        <a:defRPr sz="3200" b="1">
          <a:solidFill>
            <a:srgbClr val="0FB5CB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976938"/>
            <a:ext cx="9144000" cy="908050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>
            <a:off x="0" y="260350"/>
            <a:ext cx="1116013" cy="6642100"/>
          </a:xfrm>
          <a:custGeom>
            <a:avLst/>
            <a:gdLst>
              <a:gd name="connsiteX0" fmla="*/ 0 w 2376264"/>
              <a:gd name="connsiteY0" fmla="*/ 396052 h 6858000"/>
              <a:gd name="connsiteX1" fmla="*/ 116001 w 2376264"/>
              <a:gd name="connsiteY1" fmla="*/ 116001 h 6858000"/>
              <a:gd name="connsiteX2" fmla="*/ 396052 w 2376264"/>
              <a:gd name="connsiteY2" fmla="*/ 0 h 6858000"/>
              <a:gd name="connsiteX3" fmla="*/ 1980212 w 2376264"/>
              <a:gd name="connsiteY3" fmla="*/ 0 h 6858000"/>
              <a:gd name="connsiteX4" fmla="*/ 2260263 w 2376264"/>
              <a:gd name="connsiteY4" fmla="*/ 116001 h 6858000"/>
              <a:gd name="connsiteX5" fmla="*/ 2376264 w 2376264"/>
              <a:gd name="connsiteY5" fmla="*/ 396052 h 6858000"/>
              <a:gd name="connsiteX6" fmla="*/ 2376264 w 2376264"/>
              <a:gd name="connsiteY6" fmla="*/ 6461948 h 6858000"/>
              <a:gd name="connsiteX7" fmla="*/ 2260263 w 2376264"/>
              <a:gd name="connsiteY7" fmla="*/ 6741999 h 6858000"/>
              <a:gd name="connsiteX8" fmla="*/ 1980212 w 2376264"/>
              <a:gd name="connsiteY8" fmla="*/ 6858000 h 6858000"/>
              <a:gd name="connsiteX9" fmla="*/ 396052 w 2376264"/>
              <a:gd name="connsiteY9" fmla="*/ 6858000 h 6858000"/>
              <a:gd name="connsiteX10" fmla="*/ 116001 w 2376264"/>
              <a:gd name="connsiteY10" fmla="*/ 6741999 h 6858000"/>
              <a:gd name="connsiteX11" fmla="*/ 0 w 2376264"/>
              <a:gd name="connsiteY11" fmla="*/ 6461948 h 6858000"/>
              <a:gd name="connsiteX12" fmla="*/ 0 w 2376264"/>
              <a:gd name="connsiteY12" fmla="*/ 396052 h 6858000"/>
              <a:gd name="connsiteX0" fmla="*/ 0 w 2376264"/>
              <a:gd name="connsiteY0" fmla="*/ 1076991 h 7538939"/>
              <a:gd name="connsiteX1" fmla="*/ 396052 w 2376264"/>
              <a:gd name="connsiteY1" fmla="*/ 680939 h 7538939"/>
              <a:gd name="connsiteX2" fmla="*/ 1980212 w 2376264"/>
              <a:gd name="connsiteY2" fmla="*/ 680939 h 7538939"/>
              <a:gd name="connsiteX3" fmla="*/ 2260263 w 2376264"/>
              <a:gd name="connsiteY3" fmla="*/ 796940 h 7538939"/>
              <a:gd name="connsiteX4" fmla="*/ 2376264 w 2376264"/>
              <a:gd name="connsiteY4" fmla="*/ 1076991 h 7538939"/>
              <a:gd name="connsiteX5" fmla="*/ 2376264 w 2376264"/>
              <a:gd name="connsiteY5" fmla="*/ 7142887 h 7538939"/>
              <a:gd name="connsiteX6" fmla="*/ 2260263 w 2376264"/>
              <a:gd name="connsiteY6" fmla="*/ 7422938 h 7538939"/>
              <a:gd name="connsiteX7" fmla="*/ 1980212 w 2376264"/>
              <a:gd name="connsiteY7" fmla="*/ 7538939 h 7538939"/>
              <a:gd name="connsiteX8" fmla="*/ 396052 w 2376264"/>
              <a:gd name="connsiteY8" fmla="*/ 7538939 h 7538939"/>
              <a:gd name="connsiteX9" fmla="*/ 116001 w 2376264"/>
              <a:gd name="connsiteY9" fmla="*/ 7422938 h 7538939"/>
              <a:gd name="connsiteX10" fmla="*/ 0 w 2376264"/>
              <a:gd name="connsiteY10" fmla="*/ 7142887 h 7538939"/>
              <a:gd name="connsiteX11" fmla="*/ 0 w 2376264"/>
              <a:gd name="connsiteY11" fmla="*/ 1076991 h 7538939"/>
              <a:gd name="connsiteX0" fmla="*/ 0 w 2376264"/>
              <a:gd name="connsiteY0" fmla="*/ 6461948 h 6858000"/>
              <a:gd name="connsiteX1" fmla="*/ 396052 w 2376264"/>
              <a:gd name="connsiteY1" fmla="*/ 0 h 6858000"/>
              <a:gd name="connsiteX2" fmla="*/ 1980212 w 2376264"/>
              <a:gd name="connsiteY2" fmla="*/ 0 h 6858000"/>
              <a:gd name="connsiteX3" fmla="*/ 2260263 w 2376264"/>
              <a:gd name="connsiteY3" fmla="*/ 116001 h 6858000"/>
              <a:gd name="connsiteX4" fmla="*/ 2376264 w 2376264"/>
              <a:gd name="connsiteY4" fmla="*/ 396052 h 6858000"/>
              <a:gd name="connsiteX5" fmla="*/ 2376264 w 2376264"/>
              <a:gd name="connsiteY5" fmla="*/ 6461948 h 6858000"/>
              <a:gd name="connsiteX6" fmla="*/ 2260263 w 2376264"/>
              <a:gd name="connsiteY6" fmla="*/ 6741999 h 6858000"/>
              <a:gd name="connsiteX7" fmla="*/ 1980212 w 2376264"/>
              <a:gd name="connsiteY7" fmla="*/ 6858000 h 6858000"/>
              <a:gd name="connsiteX8" fmla="*/ 396052 w 2376264"/>
              <a:gd name="connsiteY8" fmla="*/ 6858000 h 6858000"/>
              <a:gd name="connsiteX9" fmla="*/ 116001 w 2376264"/>
              <a:gd name="connsiteY9" fmla="*/ 6741999 h 6858000"/>
              <a:gd name="connsiteX10" fmla="*/ 0 w 2376264"/>
              <a:gd name="connsiteY10" fmla="*/ 6461948 h 6858000"/>
              <a:gd name="connsiteX0" fmla="*/ 30651 w 2290914"/>
              <a:gd name="connsiteY0" fmla="*/ 6741999 h 7884999"/>
              <a:gd name="connsiteX1" fmla="*/ 310702 w 2290914"/>
              <a:gd name="connsiteY1" fmla="*/ 0 h 7884999"/>
              <a:gd name="connsiteX2" fmla="*/ 1894862 w 2290914"/>
              <a:gd name="connsiteY2" fmla="*/ 0 h 7884999"/>
              <a:gd name="connsiteX3" fmla="*/ 2174913 w 2290914"/>
              <a:gd name="connsiteY3" fmla="*/ 116001 h 7884999"/>
              <a:gd name="connsiteX4" fmla="*/ 2290914 w 2290914"/>
              <a:gd name="connsiteY4" fmla="*/ 396052 h 7884999"/>
              <a:gd name="connsiteX5" fmla="*/ 2290914 w 2290914"/>
              <a:gd name="connsiteY5" fmla="*/ 6461948 h 7884999"/>
              <a:gd name="connsiteX6" fmla="*/ 2174913 w 2290914"/>
              <a:gd name="connsiteY6" fmla="*/ 6741999 h 7884999"/>
              <a:gd name="connsiteX7" fmla="*/ 1894862 w 2290914"/>
              <a:gd name="connsiteY7" fmla="*/ 6858000 h 7884999"/>
              <a:gd name="connsiteX8" fmla="*/ 310702 w 2290914"/>
              <a:gd name="connsiteY8" fmla="*/ 6858000 h 7884999"/>
              <a:gd name="connsiteX9" fmla="*/ 30651 w 2290914"/>
              <a:gd name="connsiteY9" fmla="*/ 6741999 h 7884999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0 w 1980212"/>
              <a:gd name="connsiteY0" fmla="*/ 6858000 h 6858000"/>
              <a:gd name="connsiteX1" fmla="*/ 0 w 1980212"/>
              <a:gd name="connsiteY1" fmla="*/ 0 h 6858000"/>
              <a:gd name="connsiteX2" fmla="*/ 1584160 w 1980212"/>
              <a:gd name="connsiteY2" fmla="*/ 0 h 6858000"/>
              <a:gd name="connsiteX3" fmla="*/ 1864211 w 1980212"/>
              <a:gd name="connsiteY3" fmla="*/ 116001 h 6858000"/>
              <a:gd name="connsiteX4" fmla="*/ 1980212 w 1980212"/>
              <a:gd name="connsiteY4" fmla="*/ 396052 h 6858000"/>
              <a:gd name="connsiteX5" fmla="*/ 1980212 w 1980212"/>
              <a:gd name="connsiteY5" fmla="*/ 6461948 h 6858000"/>
              <a:gd name="connsiteX6" fmla="*/ 1864211 w 1980212"/>
              <a:gd name="connsiteY6" fmla="*/ 6741999 h 6858000"/>
              <a:gd name="connsiteX7" fmla="*/ 1584160 w 1980212"/>
              <a:gd name="connsiteY7" fmla="*/ 6858000 h 6858000"/>
              <a:gd name="connsiteX8" fmla="*/ 0 w 19802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212" h="6858000">
                <a:moveTo>
                  <a:pt x="0" y="6858000"/>
                </a:moveTo>
                <a:cubicBezTo>
                  <a:pt x="19657" y="4616374"/>
                  <a:pt x="16509" y="2085051"/>
                  <a:pt x="0" y="0"/>
                </a:cubicBezTo>
                <a:lnTo>
                  <a:pt x="1584160" y="0"/>
                </a:lnTo>
                <a:cubicBezTo>
                  <a:pt x="1689200" y="0"/>
                  <a:pt x="1789937" y="41727"/>
                  <a:pt x="1864211" y="116001"/>
                </a:cubicBezTo>
                <a:cubicBezTo>
                  <a:pt x="1938485" y="190275"/>
                  <a:pt x="1980212" y="291013"/>
                  <a:pt x="1980212" y="396052"/>
                </a:cubicBezTo>
                <a:lnTo>
                  <a:pt x="1980212" y="6461948"/>
                </a:lnTo>
                <a:cubicBezTo>
                  <a:pt x="1980212" y="6566988"/>
                  <a:pt x="1938485" y="6667725"/>
                  <a:pt x="1864211" y="6741999"/>
                </a:cubicBezTo>
                <a:cubicBezTo>
                  <a:pt x="1789937" y="6816273"/>
                  <a:pt x="1689199" y="6858000"/>
                  <a:pt x="158416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20489" name="Afbeelding 8" descr="MMC_PMS_def [witte tekst]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6092825"/>
            <a:ext cx="2016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1"/>
          <p:cNvSpPr>
            <a:spLocks noChangeArrowheads="1"/>
          </p:cNvSpPr>
          <p:nvPr userDrawn="1"/>
        </p:nvSpPr>
        <p:spPr bwMode="auto">
          <a:xfrm>
            <a:off x="971550" y="836613"/>
            <a:ext cx="757078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Hier kunt u een kop typen 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976938"/>
            <a:ext cx="9144000" cy="908050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>
            <a:off x="0" y="260350"/>
            <a:ext cx="1116013" cy="6642100"/>
          </a:xfrm>
          <a:custGeom>
            <a:avLst/>
            <a:gdLst>
              <a:gd name="connsiteX0" fmla="*/ 0 w 2376264"/>
              <a:gd name="connsiteY0" fmla="*/ 396052 h 6858000"/>
              <a:gd name="connsiteX1" fmla="*/ 116001 w 2376264"/>
              <a:gd name="connsiteY1" fmla="*/ 116001 h 6858000"/>
              <a:gd name="connsiteX2" fmla="*/ 396052 w 2376264"/>
              <a:gd name="connsiteY2" fmla="*/ 0 h 6858000"/>
              <a:gd name="connsiteX3" fmla="*/ 1980212 w 2376264"/>
              <a:gd name="connsiteY3" fmla="*/ 0 h 6858000"/>
              <a:gd name="connsiteX4" fmla="*/ 2260263 w 2376264"/>
              <a:gd name="connsiteY4" fmla="*/ 116001 h 6858000"/>
              <a:gd name="connsiteX5" fmla="*/ 2376264 w 2376264"/>
              <a:gd name="connsiteY5" fmla="*/ 396052 h 6858000"/>
              <a:gd name="connsiteX6" fmla="*/ 2376264 w 2376264"/>
              <a:gd name="connsiteY6" fmla="*/ 6461948 h 6858000"/>
              <a:gd name="connsiteX7" fmla="*/ 2260263 w 2376264"/>
              <a:gd name="connsiteY7" fmla="*/ 6741999 h 6858000"/>
              <a:gd name="connsiteX8" fmla="*/ 1980212 w 2376264"/>
              <a:gd name="connsiteY8" fmla="*/ 6858000 h 6858000"/>
              <a:gd name="connsiteX9" fmla="*/ 396052 w 2376264"/>
              <a:gd name="connsiteY9" fmla="*/ 6858000 h 6858000"/>
              <a:gd name="connsiteX10" fmla="*/ 116001 w 2376264"/>
              <a:gd name="connsiteY10" fmla="*/ 6741999 h 6858000"/>
              <a:gd name="connsiteX11" fmla="*/ 0 w 2376264"/>
              <a:gd name="connsiteY11" fmla="*/ 6461948 h 6858000"/>
              <a:gd name="connsiteX12" fmla="*/ 0 w 2376264"/>
              <a:gd name="connsiteY12" fmla="*/ 396052 h 6858000"/>
              <a:gd name="connsiteX0" fmla="*/ 0 w 2376264"/>
              <a:gd name="connsiteY0" fmla="*/ 1076991 h 7538939"/>
              <a:gd name="connsiteX1" fmla="*/ 396052 w 2376264"/>
              <a:gd name="connsiteY1" fmla="*/ 680939 h 7538939"/>
              <a:gd name="connsiteX2" fmla="*/ 1980212 w 2376264"/>
              <a:gd name="connsiteY2" fmla="*/ 680939 h 7538939"/>
              <a:gd name="connsiteX3" fmla="*/ 2260263 w 2376264"/>
              <a:gd name="connsiteY3" fmla="*/ 796940 h 7538939"/>
              <a:gd name="connsiteX4" fmla="*/ 2376264 w 2376264"/>
              <a:gd name="connsiteY4" fmla="*/ 1076991 h 7538939"/>
              <a:gd name="connsiteX5" fmla="*/ 2376264 w 2376264"/>
              <a:gd name="connsiteY5" fmla="*/ 7142887 h 7538939"/>
              <a:gd name="connsiteX6" fmla="*/ 2260263 w 2376264"/>
              <a:gd name="connsiteY6" fmla="*/ 7422938 h 7538939"/>
              <a:gd name="connsiteX7" fmla="*/ 1980212 w 2376264"/>
              <a:gd name="connsiteY7" fmla="*/ 7538939 h 7538939"/>
              <a:gd name="connsiteX8" fmla="*/ 396052 w 2376264"/>
              <a:gd name="connsiteY8" fmla="*/ 7538939 h 7538939"/>
              <a:gd name="connsiteX9" fmla="*/ 116001 w 2376264"/>
              <a:gd name="connsiteY9" fmla="*/ 7422938 h 7538939"/>
              <a:gd name="connsiteX10" fmla="*/ 0 w 2376264"/>
              <a:gd name="connsiteY10" fmla="*/ 7142887 h 7538939"/>
              <a:gd name="connsiteX11" fmla="*/ 0 w 2376264"/>
              <a:gd name="connsiteY11" fmla="*/ 1076991 h 7538939"/>
              <a:gd name="connsiteX0" fmla="*/ 0 w 2376264"/>
              <a:gd name="connsiteY0" fmla="*/ 6461948 h 6858000"/>
              <a:gd name="connsiteX1" fmla="*/ 396052 w 2376264"/>
              <a:gd name="connsiteY1" fmla="*/ 0 h 6858000"/>
              <a:gd name="connsiteX2" fmla="*/ 1980212 w 2376264"/>
              <a:gd name="connsiteY2" fmla="*/ 0 h 6858000"/>
              <a:gd name="connsiteX3" fmla="*/ 2260263 w 2376264"/>
              <a:gd name="connsiteY3" fmla="*/ 116001 h 6858000"/>
              <a:gd name="connsiteX4" fmla="*/ 2376264 w 2376264"/>
              <a:gd name="connsiteY4" fmla="*/ 396052 h 6858000"/>
              <a:gd name="connsiteX5" fmla="*/ 2376264 w 2376264"/>
              <a:gd name="connsiteY5" fmla="*/ 6461948 h 6858000"/>
              <a:gd name="connsiteX6" fmla="*/ 2260263 w 2376264"/>
              <a:gd name="connsiteY6" fmla="*/ 6741999 h 6858000"/>
              <a:gd name="connsiteX7" fmla="*/ 1980212 w 2376264"/>
              <a:gd name="connsiteY7" fmla="*/ 6858000 h 6858000"/>
              <a:gd name="connsiteX8" fmla="*/ 396052 w 2376264"/>
              <a:gd name="connsiteY8" fmla="*/ 6858000 h 6858000"/>
              <a:gd name="connsiteX9" fmla="*/ 116001 w 2376264"/>
              <a:gd name="connsiteY9" fmla="*/ 6741999 h 6858000"/>
              <a:gd name="connsiteX10" fmla="*/ 0 w 2376264"/>
              <a:gd name="connsiteY10" fmla="*/ 6461948 h 6858000"/>
              <a:gd name="connsiteX0" fmla="*/ 30651 w 2290914"/>
              <a:gd name="connsiteY0" fmla="*/ 6741999 h 7884999"/>
              <a:gd name="connsiteX1" fmla="*/ 310702 w 2290914"/>
              <a:gd name="connsiteY1" fmla="*/ 0 h 7884999"/>
              <a:gd name="connsiteX2" fmla="*/ 1894862 w 2290914"/>
              <a:gd name="connsiteY2" fmla="*/ 0 h 7884999"/>
              <a:gd name="connsiteX3" fmla="*/ 2174913 w 2290914"/>
              <a:gd name="connsiteY3" fmla="*/ 116001 h 7884999"/>
              <a:gd name="connsiteX4" fmla="*/ 2290914 w 2290914"/>
              <a:gd name="connsiteY4" fmla="*/ 396052 h 7884999"/>
              <a:gd name="connsiteX5" fmla="*/ 2290914 w 2290914"/>
              <a:gd name="connsiteY5" fmla="*/ 6461948 h 7884999"/>
              <a:gd name="connsiteX6" fmla="*/ 2174913 w 2290914"/>
              <a:gd name="connsiteY6" fmla="*/ 6741999 h 7884999"/>
              <a:gd name="connsiteX7" fmla="*/ 1894862 w 2290914"/>
              <a:gd name="connsiteY7" fmla="*/ 6858000 h 7884999"/>
              <a:gd name="connsiteX8" fmla="*/ 310702 w 2290914"/>
              <a:gd name="connsiteY8" fmla="*/ 6858000 h 7884999"/>
              <a:gd name="connsiteX9" fmla="*/ 30651 w 2290914"/>
              <a:gd name="connsiteY9" fmla="*/ 6741999 h 7884999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0 w 1980212"/>
              <a:gd name="connsiteY0" fmla="*/ 6858000 h 6858000"/>
              <a:gd name="connsiteX1" fmla="*/ 0 w 1980212"/>
              <a:gd name="connsiteY1" fmla="*/ 0 h 6858000"/>
              <a:gd name="connsiteX2" fmla="*/ 1584160 w 1980212"/>
              <a:gd name="connsiteY2" fmla="*/ 0 h 6858000"/>
              <a:gd name="connsiteX3" fmla="*/ 1864211 w 1980212"/>
              <a:gd name="connsiteY3" fmla="*/ 116001 h 6858000"/>
              <a:gd name="connsiteX4" fmla="*/ 1980212 w 1980212"/>
              <a:gd name="connsiteY4" fmla="*/ 396052 h 6858000"/>
              <a:gd name="connsiteX5" fmla="*/ 1980212 w 1980212"/>
              <a:gd name="connsiteY5" fmla="*/ 6461948 h 6858000"/>
              <a:gd name="connsiteX6" fmla="*/ 1864211 w 1980212"/>
              <a:gd name="connsiteY6" fmla="*/ 6741999 h 6858000"/>
              <a:gd name="connsiteX7" fmla="*/ 1584160 w 1980212"/>
              <a:gd name="connsiteY7" fmla="*/ 6858000 h 6858000"/>
              <a:gd name="connsiteX8" fmla="*/ 0 w 19802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212" h="6858000">
                <a:moveTo>
                  <a:pt x="0" y="6858000"/>
                </a:moveTo>
                <a:cubicBezTo>
                  <a:pt x="19657" y="4616374"/>
                  <a:pt x="16509" y="2085051"/>
                  <a:pt x="0" y="0"/>
                </a:cubicBezTo>
                <a:lnTo>
                  <a:pt x="1584160" y="0"/>
                </a:lnTo>
                <a:cubicBezTo>
                  <a:pt x="1689200" y="0"/>
                  <a:pt x="1789937" y="41727"/>
                  <a:pt x="1864211" y="116001"/>
                </a:cubicBezTo>
                <a:cubicBezTo>
                  <a:pt x="1938485" y="190275"/>
                  <a:pt x="1980212" y="291013"/>
                  <a:pt x="1980212" y="396052"/>
                </a:cubicBezTo>
                <a:lnTo>
                  <a:pt x="1980212" y="6461948"/>
                </a:lnTo>
                <a:cubicBezTo>
                  <a:pt x="1980212" y="6566988"/>
                  <a:pt x="1938485" y="6667725"/>
                  <a:pt x="1864211" y="6741999"/>
                </a:cubicBezTo>
                <a:cubicBezTo>
                  <a:pt x="1789937" y="6816273"/>
                  <a:pt x="1689199" y="6858000"/>
                  <a:pt x="158416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6023" name="Afbeelding 8" descr="MMC_PMS_def [witte tekst]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6092825"/>
            <a:ext cx="2016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1042988" y="1484313"/>
            <a:ext cx="324008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Kop 2</a:t>
            </a:r>
          </a:p>
          <a:p>
            <a:endParaRPr lang="nl-NL" altLang="nl-NL"/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endParaRPr lang="nl-NL" altLang="nl-NL"/>
          </a:p>
        </p:txBody>
      </p:sp>
      <p:sp>
        <p:nvSpPr>
          <p:cNvPr id="86027" name="Text Box 11"/>
          <p:cNvSpPr txBox="1">
            <a:spLocks noChangeArrowheads="1"/>
          </p:cNvSpPr>
          <p:nvPr userDrawn="1"/>
        </p:nvSpPr>
        <p:spPr bwMode="auto">
          <a:xfrm>
            <a:off x="971550" y="692150"/>
            <a:ext cx="748823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3500" b="1">
                <a:solidFill>
                  <a:srgbClr val="0FB5CB"/>
                </a:solidFill>
              </a:rPr>
              <a:t>Hier kunt u een kop typen</a:t>
            </a:r>
          </a:p>
        </p:txBody>
      </p:sp>
      <p:sp>
        <p:nvSpPr>
          <p:cNvPr id="86028" name="Rectangle 12"/>
          <p:cNvSpPr>
            <a:spLocks noChangeArrowheads="1"/>
          </p:cNvSpPr>
          <p:nvPr userDrawn="1"/>
        </p:nvSpPr>
        <p:spPr bwMode="auto">
          <a:xfrm>
            <a:off x="5003800" y="1484313"/>
            <a:ext cx="32400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Kop 3</a:t>
            </a:r>
          </a:p>
          <a:p>
            <a:endParaRPr lang="nl-NL" altLang="nl-NL"/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r>
              <a:rPr lang="nl-NL" altLang="nl-NL"/>
              <a:t>Zwarte tekst in bullits</a:t>
            </a:r>
          </a:p>
          <a:p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976938"/>
            <a:ext cx="9144000" cy="908050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>
            <a:off x="0" y="260350"/>
            <a:ext cx="1116013" cy="6642100"/>
          </a:xfrm>
          <a:custGeom>
            <a:avLst/>
            <a:gdLst>
              <a:gd name="connsiteX0" fmla="*/ 0 w 2376264"/>
              <a:gd name="connsiteY0" fmla="*/ 396052 h 6858000"/>
              <a:gd name="connsiteX1" fmla="*/ 116001 w 2376264"/>
              <a:gd name="connsiteY1" fmla="*/ 116001 h 6858000"/>
              <a:gd name="connsiteX2" fmla="*/ 396052 w 2376264"/>
              <a:gd name="connsiteY2" fmla="*/ 0 h 6858000"/>
              <a:gd name="connsiteX3" fmla="*/ 1980212 w 2376264"/>
              <a:gd name="connsiteY3" fmla="*/ 0 h 6858000"/>
              <a:gd name="connsiteX4" fmla="*/ 2260263 w 2376264"/>
              <a:gd name="connsiteY4" fmla="*/ 116001 h 6858000"/>
              <a:gd name="connsiteX5" fmla="*/ 2376264 w 2376264"/>
              <a:gd name="connsiteY5" fmla="*/ 396052 h 6858000"/>
              <a:gd name="connsiteX6" fmla="*/ 2376264 w 2376264"/>
              <a:gd name="connsiteY6" fmla="*/ 6461948 h 6858000"/>
              <a:gd name="connsiteX7" fmla="*/ 2260263 w 2376264"/>
              <a:gd name="connsiteY7" fmla="*/ 6741999 h 6858000"/>
              <a:gd name="connsiteX8" fmla="*/ 1980212 w 2376264"/>
              <a:gd name="connsiteY8" fmla="*/ 6858000 h 6858000"/>
              <a:gd name="connsiteX9" fmla="*/ 396052 w 2376264"/>
              <a:gd name="connsiteY9" fmla="*/ 6858000 h 6858000"/>
              <a:gd name="connsiteX10" fmla="*/ 116001 w 2376264"/>
              <a:gd name="connsiteY10" fmla="*/ 6741999 h 6858000"/>
              <a:gd name="connsiteX11" fmla="*/ 0 w 2376264"/>
              <a:gd name="connsiteY11" fmla="*/ 6461948 h 6858000"/>
              <a:gd name="connsiteX12" fmla="*/ 0 w 2376264"/>
              <a:gd name="connsiteY12" fmla="*/ 396052 h 6858000"/>
              <a:gd name="connsiteX0" fmla="*/ 0 w 2376264"/>
              <a:gd name="connsiteY0" fmla="*/ 1076991 h 7538939"/>
              <a:gd name="connsiteX1" fmla="*/ 396052 w 2376264"/>
              <a:gd name="connsiteY1" fmla="*/ 680939 h 7538939"/>
              <a:gd name="connsiteX2" fmla="*/ 1980212 w 2376264"/>
              <a:gd name="connsiteY2" fmla="*/ 680939 h 7538939"/>
              <a:gd name="connsiteX3" fmla="*/ 2260263 w 2376264"/>
              <a:gd name="connsiteY3" fmla="*/ 796940 h 7538939"/>
              <a:gd name="connsiteX4" fmla="*/ 2376264 w 2376264"/>
              <a:gd name="connsiteY4" fmla="*/ 1076991 h 7538939"/>
              <a:gd name="connsiteX5" fmla="*/ 2376264 w 2376264"/>
              <a:gd name="connsiteY5" fmla="*/ 7142887 h 7538939"/>
              <a:gd name="connsiteX6" fmla="*/ 2260263 w 2376264"/>
              <a:gd name="connsiteY6" fmla="*/ 7422938 h 7538939"/>
              <a:gd name="connsiteX7" fmla="*/ 1980212 w 2376264"/>
              <a:gd name="connsiteY7" fmla="*/ 7538939 h 7538939"/>
              <a:gd name="connsiteX8" fmla="*/ 396052 w 2376264"/>
              <a:gd name="connsiteY8" fmla="*/ 7538939 h 7538939"/>
              <a:gd name="connsiteX9" fmla="*/ 116001 w 2376264"/>
              <a:gd name="connsiteY9" fmla="*/ 7422938 h 7538939"/>
              <a:gd name="connsiteX10" fmla="*/ 0 w 2376264"/>
              <a:gd name="connsiteY10" fmla="*/ 7142887 h 7538939"/>
              <a:gd name="connsiteX11" fmla="*/ 0 w 2376264"/>
              <a:gd name="connsiteY11" fmla="*/ 1076991 h 7538939"/>
              <a:gd name="connsiteX0" fmla="*/ 0 w 2376264"/>
              <a:gd name="connsiteY0" fmla="*/ 6461948 h 6858000"/>
              <a:gd name="connsiteX1" fmla="*/ 396052 w 2376264"/>
              <a:gd name="connsiteY1" fmla="*/ 0 h 6858000"/>
              <a:gd name="connsiteX2" fmla="*/ 1980212 w 2376264"/>
              <a:gd name="connsiteY2" fmla="*/ 0 h 6858000"/>
              <a:gd name="connsiteX3" fmla="*/ 2260263 w 2376264"/>
              <a:gd name="connsiteY3" fmla="*/ 116001 h 6858000"/>
              <a:gd name="connsiteX4" fmla="*/ 2376264 w 2376264"/>
              <a:gd name="connsiteY4" fmla="*/ 396052 h 6858000"/>
              <a:gd name="connsiteX5" fmla="*/ 2376264 w 2376264"/>
              <a:gd name="connsiteY5" fmla="*/ 6461948 h 6858000"/>
              <a:gd name="connsiteX6" fmla="*/ 2260263 w 2376264"/>
              <a:gd name="connsiteY6" fmla="*/ 6741999 h 6858000"/>
              <a:gd name="connsiteX7" fmla="*/ 1980212 w 2376264"/>
              <a:gd name="connsiteY7" fmla="*/ 6858000 h 6858000"/>
              <a:gd name="connsiteX8" fmla="*/ 396052 w 2376264"/>
              <a:gd name="connsiteY8" fmla="*/ 6858000 h 6858000"/>
              <a:gd name="connsiteX9" fmla="*/ 116001 w 2376264"/>
              <a:gd name="connsiteY9" fmla="*/ 6741999 h 6858000"/>
              <a:gd name="connsiteX10" fmla="*/ 0 w 2376264"/>
              <a:gd name="connsiteY10" fmla="*/ 6461948 h 6858000"/>
              <a:gd name="connsiteX0" fmla="*/ 30651 w 2290914"/>
              <a:gd name="connsiteY0" fmla="*/ 6741999 h 7884999"/>
              <a:gd name="connsiteX1" fmla="*/ 310702 w 2290914"/>
              <a:gd name="connsiteY1" fmla="*/ 0 h 7884999"/>
              <a:gd name="connsiteX2" fmla="*/ 1894862 w 2290914"/>
              <a:gd name="connsiteY2" fmla="*/ 0 h 7884999"/>
              <a:gd name="connsiteX3" fmla="*/ 2174913 w 2290914"/>
              <a:gd name="connsiteY3" fmla="*/ 116001 h 7884999"/>
              <a:gd name="connsiteX4" fmla="*/ 2290914 w 2290914"/>
              <a:gd name="connsiteY4" fmla="*/ 396052 h 7884999"/>
              <a:gd name="connsiteX5" fmla="*/ 2290914 w 2290914"/>
              <a:gd name="connsiteY5" fmla="*/ 6461948 h 7884999"/>
              <a:gd name="connsiteX6" fmla="*/ 2174913 w 2290914"/>
              <a:gd name="connsiteY6" fmla="*/ 6741999 h 7884999"/>
              <a:gd name="connsiteX7" fmla="*/ 1894862 w 2290914"/>
              <a:gd name="connsiteY7" fmla="*/ 6858000 h 7884999"/>
              <a:gd name="connsiteX8" fmla="*/ 310702 w 2290914"/>
              <a:gd name="connsiteY8" fmla="*/ 6858000 h 7884999"/>
              <a:gd name="connsiteX9" fmla="*/ 30651 w 2290914"/>
              <a:gd name="connsiteY9" fmla="*/ 6741999 h 7884999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0 w 1980212"/>
              <a:gd name="connsiteY0" fmla="*/ 6858000 h 6858000"/>
              <a:gd name="connsiteX1" fmla="*/ 0 w 1980212"/>
              <a:gd name="connsiteY1" fmla="*/ 0 h 6858000"/>
              <a:gd name="connsiteX2" fmla="*/ 1584160 w 1980212"/>
              <a:gd name="connsiteY2" fmla="*/ 0 h 6858000"/>
              <a:gd name="connsiteX3" fmla="*/ 1864211 w 1980212"/>
              <a:gd name="connsiteY3" fmla="*/ 116001 h 6858000"/>
              <a:gd name="connsiteX4" fmla="*/ 1980212 w 1980212"/>
              <a:gd name="connsiteY4" fmla="*/ 396052 h 6858000"/>
              <a:gd name="connsiteX5" fmla="*/ 1980212 w 1980212"/>
              <a:gd name="connsiteY5" fmla="*/ 6461948 h 6858000"/>
              <a:gd name="connsiteX6" fmla="*/ 1864211 w 1980212"/>
              <a:gd name="connsiteY6" fmla="*/ 6741999 h 6858000"/>
              <a:gd name="connsiteX7" fmla="*/ 1584160 w 1980212"/>
              <a:gd name="connsiteY7" fmla="*/ 6858000 h 6858000"/>
              <a:gd name="connsiteX8" fmla="*/ 0 w 19802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212" h="6858000">
                <a:moveTo>
                  <a:pt x="0" y="6858000"/>
                </a:moveTo>
                <a:cubicBezTo>
                  <a:pt x="19657" y="4616374"/>
                  <a:pt x="16509" y="2085051"/>
                  <a:pt x="0" y="0"/>
                </a:cubicBezTo>
                <a:lnTo>
                  <a:pt x="1584160" y="0"/>
                </a:lnTo>
                <a:cubicBezTo>
                  <a:pt x="1689200" y="0"/>
                  <a:pt x="1789937" y="41727"/>
                  <a:pt x="1864211" y="116001"/>
                </a:cubicBezTo>
                <a:cubicBezTo>
                  <a:pt x="1938485" y="190275"/>
                  <a:pt x="1980212" y="291013"/>
                  <a:pt x="1980212" y="396052"/>
                </a:cubicBezTo>
                <a:lnTo>
                  <a:pt x="1980212" y="6461948"/>
                </a:lnTo>
                <a:cubicBezTo>
                  <a:pt x="1980212" y="6566988"/>
                  <a:pt x="1938485" y="6667725"/>
                  <a:pt x="1864211" y="6741999"/>
                </a:cubicBezTo>
                <a:cubicBezTo>
                  <a:pt x="1789937" y="6816273"/>
                  <a:pt x="1689199" y="6858000"/>
                  <a:pt x="158416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251913" name="Afbeelding 8" descr="MMC_PMS_def [witte tekst]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6092825"/>
            <a:ext cx="2016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628775"/>
            <a:ext cx="9144000" cy="5256213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>
            <a:off x="0" y="26988"/>
            <a:ext cx="1116013" cy="6858000"/>
          </a:xfrm>
          <a:custGeom>
            <a:avLst/>
            <a:gdLst>
              <a:gd name="connsiteX0" fmla="*/ 0 w 2376264"/>
              <a:gd name="connsiteY0" fmla="*/ 396052 h 6858000"/>
              <a:gd name="connsiteX1" fmla="*/ 116001 w 2376264"/>
              <a:gd name="connsiteY1" fmla="*/ 116001 h 6858000"/>
              <a:gd name="connsiteX2" fmla="*/ 396052 w 2376264"/>
              <a:gd name="connsiteY2" fmla="*/ 0 h 6858000"/>
              <a:gd name="connsiteX3" fmla="*/ 1980212 w 2376264"/>
              <a:gd name="connsiteY3" fmla="*/ 0 h 6858000"/>
              <a:gd name="connsiteX4" fmla="*/ 2260263 w 2376264"/>
              <a:gd name="connsiteY4" fmla="*/ 116001 h 6858000"/>
              <a:gd name="connsiteX5" fmla="*/ 2376264 w 2376264"/>
              <a:gd name="connsiteY5" fmla="*/ 396052 h 6858000"/>
              <a:gd name="connsiteX6" fmla="*/ 2376264 w 2376264"/>
              <a:gd name="connsiteY6" fmla="*/ 6461948 h 6858000"/>
              <a:gd name="connsiteX7" fmla="*/ 2260263 w 2376264"/>
              <a:gd name="connsiteY7" fmla="*/ 6741999 h 6858000"/>
              <a:gd name="connsiteX8" fmla="*/ 1980212 w 2376264"/>
              <a:gd name="connsiteY8" fmla="*/ 6858000 h 6858000"/>
              <a:gd name="connsiteX9" fmla="*/ 396052 w 2376264"/>
              <a:gd name="connsiteY9" fmla="*/ 6858000 h 6858000"/>
              <a:gd name="connsiteX10" fmla="*/ 116001 w 2376264"/>
              <a:gd name="connsiteY10" fmla="*/ 6741999 h 6858000"/>
              <a:gd name="connsiteX11" fmla="*/ 0 w 2376264"/>
              <a:gd name="connsiteY11" fmla="*/ 6461948 h 6858000"/>
              <a:gd name="connsiteX12" fmla="*/ 0 w 2376264"/>
              <a:gd name="connsiteY12" fmla="*/ 396052 h 6858000"/>
              <a:gd name="connsiteX0" fmla="*/ 0 w 2376264"/>
              <a:gd name="connsiteY0" fmla="*/ 1076991 h 7538939"/>
              <a:gd name="connsiteX1" fmla="*/ 396052 w 2376264"/>
              <a:gd name="connsiteY1" fmla="*/ 680939 h 7538939"/>
              <a:gd name="connsiteX2" fmla="*/ 1980212 w 2376264"/>
              <a:gd name="connsiteY2" fmla="*/ 680939 h 7538939"/>
              <a:gd name="connsiteX3" fmla="*/ 2260263 w 2376264"/>
              <a:gd name="connsiteY3" fmla="*/ 796940 h 7538939"/>
              <a:gd name="connsiteX4" fmla="*/ 2376264 w 2376264"/>
              <a:gd name="connsiteY4" fmla="*/ 1076991 h 7538939"/>
              <a:gd name="connsiteX5" fmla="*/ 2376264 w 2376264"/>
              <a:gd name="connsiteY5" fmla="*/ 7142887 h 7538939"/>
              <a:gd name="connsiteX6" fmla="*/ 2260263 w 2376264"/>
              <a:gd name="connsiteY6" fmla="*/ 7422938 h 7538939"/>
              <a:gd name="connsiteX7" fmla="*/ 1980212 w 2376264"/>
              <a:gd name="connsiteY7" fmla="*/ 7538939 h 7538939"/>
              <a:gd name="connsiteX8" fmla="*/ 396052 w 2376264"/>
              <a:gd name="connsiteY8" fmla="*/ 7538939 h 7538939"/>
              <a:gd name="connsiteX9" fmla="*/ 116001 w 2376264"/>
              <a:gd name="connsiteY9" fmla="*/ 7422938 h 7538939"/>
              <a:gd name="connsiteX10" fmla="*/ 0 w 2376264"/>
              <a:gd name="connsiteY10" fmla="*/ 7142887 h 7538939"/>
              <a:gd name="connsiteX11" fmla="*/ 0 w 2376264"/>
              <a:gd name="connsiteY11" fmla="*/ 1076991 h 7538939"/>
              <a:gd name="connsiteX0" fmla="*/ 0 w 2376264"/>
              <a:gd name="connsiteY0" fmla="*/ 6461948 h 6858000"/>
              <a:gd name="connsiteX1" fmla="*/ 396052 w 2376264"/>
              <a:gd name="connsiteY1" fmla="*/ 0 h 6858000"/>
              <a:gd name="connsiteX2" fmla="*/ 1980212 w 2376264"/>
              <a:gd name="connsiteY2" fmla="*/ 0 h 6858000"/>
              <a:gd name="connsiteX3" fmla="*/ 2260263 w 2376264"/>
              <a:gd name="connsiteY3" fmla="*/ 116001 h 6858000"/>
              <a:gd name="connsiteX4" fmla="*/ 2376264 w 2376264"/>
              <a:gd name="connsiteY4" fmla="*/ 396052 h 6858000"/>
              <a:gd name="connsiteX5" fmla="*/ 2376264 w 2376264"/>
              <a:gd name="connsiteY5" fmla="*/ 6461948 h 6858000"/>
              <a:gd name="connsiteX6" fmla="*/ 2260263 w 2376264"/>
              <a:gd name="connsiteY6" fmla="*/ 6741999 h 6858000"/>
              <a:gd name="connsiteX7" fmla="*/ 1980212 w 2376264"/>
              <a:gd name="connsiteY7" fmla="*/ 6858000 h 6858000"/>
              <a:gd name="connsiteX8" fmla="*/ 396052 w 2376264"/>
              <a:gd name="connsiteY8" fmla="*/ 6858000 h 6858000"/>
              <a:gd name="connsiteX9" fmla="*/ 116001 w 2376264"/>
              <a:gd name="connsiteY9" fmla="*/ 6741999 h 6858000"/>
              <a:gd name="connsiteX10" fmla="*/ 0 w 2376264"/>
              <a:gd name="connsiteY10" fmla="*/ 6461948 h 6858000"/>
              <a:gd name="connsiteX0" fmla="*/ 30651 w 2290914"/>
              <a:gd name="connsiteY0" fmla="*/ 6741999 h 7884999"/>
              <a:gd name="connsiteX1" fmla="*/ 310702 w 2290914"/>
              <a:gd name="connsiteY1" fmla="*/ 0 h 7884999"/>
              <a:gd name="connsiteX2" fmla="*/ 1894862 w 2290914"/>
              <a:gd name="connsiteY2" fmla="*/ 0 h 7884999"/>
              <a:gd name="connsiteX3" fmla="*/ 2174913 w 2290914"/>
              <a:gd name="connsiteY3" fmla="*/ 116001 h 7884999"/>
              <a:gd name="connsiteX4" fmla="*/ 2290914 w 2290914"/>
              <a:gd name="connsiteY4" fmla="*/ 396052 h 7884999"/>
              <a:gd name="connsiteX5" fmla="*/ 2290914 w 2290914"/>
              <a:gd name="connsiteY5" fmla="*/ 6461948 h 7884999"/>
              <a:gd name="connsiteX6" fmla="*/ 2174913 w 2290914"/>
              <a:gd name="connsiteY6" fmla="*/ 6741999 h 7884999"/>
              <a:gd name="connsiteX7" fmla="*/ 1894862 w 2290914"/>
              <a:gd name="connsiteY7" fmla="*/ 6858000 h 7884999"/>
              <a:gd name="connsiteX8" fmla="*/ 310702 w 2290914"/>
              <a:gd name="connsiteY8" fmla="*/ 6858000 h 7884999"/>
              <a:gd name="connsiteX9" fmla="*/ 30651 w 2290914"/>
              <a:gd name="connsiteY9" fmla="*/ 6741999 h 7884999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0 w 1980212"/>
              <a:gd name="connsiteY0" fmla="*/ 6858000 h 6858000"/>
              <a:gd name="connsiteX1" fmla="*/ 0 w 1980212"/>
              <a:gd name="connsiteY1" fmla="*/ 0 h 6858000"/>
              <a:gd name="connsiteX2" fmla="*/ 1584160 w 1980212"/>
              <a:gd name="connsiteY2" fmla="*/ 0 h 6858000"/>
              <a:gd name="connsiteX3" fmla="*/ 1864211 w 1980212"/>
              <a:gd name="connsiteY3" fmla="*/ 116001 h 6858000"/>
              <a:gd name="connsiteX4" fmla="*/ 1980212 w 1980212"/>
              <a:gd name="connsiteY4" fmla="*/ 396052 h 6858000"/>
              <a:gd name="connsiteX5" fmla="*/ 1980212 w 1980212"/>
              <a:gd name="connsiteY5" fmla="*/ 6461948 h 6858000"/>
              <a:gd name="connsiteX6" fmla="*/ 1864211 w 1980212"/>
              <a:gd name="connsiteY6" fmla="*/ 6741999 h 6858000"/>
              <a:gd name="connsiteX7" fmla="*/ 1584160 w 1980212"/>
              <a:gd name="connsiteY7" fmla="*/ 6858000 h 6858000"/>
              <a:gd name="connsiteX8" fmla="*/ 0 w 19802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212" h="6858000">
                <a:moveTo>
                  <a:pt x="0" y="6858000"/>
                </a:moveTo>
                <a:cubicBezTo>
                  <a:pt x="19657" y="4616374"/>
                  <a:pt x="16509" y="2085051"/>
                  <a:pt x="0" y="0"/>
                </a:cubicBezTo>
                <a:lnTo>
                  <a:pt x="1584160" y="0"/>
                </a:lnTo>
                <a:cubicBezTo>
                  <a:pt x="1689200" y="0"/>
                  <a:pt x="1789937" y="41727"/>
                  <a:pt x="1864211" y="116001"/>
                </a:cubicBezTo>
                <a:cubicBezTo>
                  <a:pt x="1938485" y="190275"/>
                  <a:pt x="1980212" y="291013"/>
                  <a:pt x="1980212" y="396052"/>
                </a:cubicBezTo>
                <a:lnTo>
                  <a:pt x="1980212" y="6461948"/>
                </a:lnTo>
                <a:cubicBezTo>
                  <a:pt x="1980212" y="6566988"/>
                  <a:pt x="1938485" y="6667725"/>
                  <a:pt x="1864211" y="6741999"/>
                </a:cubicBezTo>
                <a:cubicBezTo>
                  <a:pt x="1789937" y="6816273"/>
                  <a:pt x="1689199" y="6858000"/>
                  <a:pt x="158416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57705" name="Picture 9" descr="MMC_PMS_de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04813"/>
            <a:ext cx="2660650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8" name="Text Box 12"/>
          <p:cNvSpPr txBox="1">
            <a:spLocks noChangeArrowheads="1"/>
          </p:cNvSpPr>
          <p:nvPr userDrawn="1"/>
        </p:nvSpPr>
        <p:spPr bwMode="auto">
          <a:xfrm>
            <a:off x="1763713" y="3429000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655763" y="2060575"/>
            <a:ext cx="748823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5400" b="1" baseline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MEDICATIEVEILIGHEID</a:t>
            </a:r>
          </a:p>
          <a:p>
            <a:pPr>
              <a:spcBef>
                <a:spcPct val="50000"/>
              </a:spcBef>
            </a:pPr>
            <a:endParaRPr lang="nl-NL" altLang="nl-NL" sz="5400" b="1" baseline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nl-NL" altLang="nl-NL" sz="5400" b="1" baseline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nl-NL" altLang="nl-NL" sz="3600" b="1" baseline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nl-NL" altLang="nl-NL" sz="3600" b="1" baseline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nl-NL" altLang="nl-NL" sz="3600" b="1" baseline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nl-NL" altLang="nl-NL" sz="3600" b="1" baseline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Carrouseldag</a:t>
            </a:r>
            <a:r>
              <a:rPr lang="nl-NL" altLang="nl-NL" sz="3600" b="1" baseline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cardiologie 2019 </a:t>
            </a:r>
            <a:endParaRPr lang="nl-NL" altLang="nl-NL" sz="3600" b="1" baseline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655763" y="2636838"/>
            <a:ext cx="7488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altLang="nl-NL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Afbeeldingsresultaat voor perfusor instelle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212976"/>
            <a:ext cx="3079762" cy="22322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63" y="3212976"/>
            <a:ext cx="3018739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0523" y="483667"/>
            <a:ext cx="7570787" cy="706090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 Wanneer </a:t>
            </a:r>
            <a:r>
              <a:rPr lang="nl-NL" dirty="0"/>
              <a:t>voer je de pompstand uit?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836712"/>
            <a:ext cx="7776666" cy="468052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Bij een </a:t>
            </a:r>
            <a:r>
              <a:rPr lang="nl-NL" dirty="0" smtClean="0"/>
              <a:t>continu </a:t>
            </a:r>
            <a:r>
              <a:rPr lang="nl-NL" dirty="0"/>
              <a:t>toediening van een geneesmiddel </a:t>
            </a:r>
            <a:r>
              <a:rPr lang="nl-NL" dirty="0" smtClean="0"/>
              <a:t>via een spuitenpomp en volumetrische </a:t>
            </a:r>
            <a:r>
              <a:rPr lang="nl-NL" dirty="0"/>
              <a:t>pomp </a:t>
            </a:r>
            <a:endParaRPr lang="nl-NL" dirty="0" smtClean="0"/>
          </a:p>
          <a:p>
            <a:r>
              <a:rPr lang="nl-NL" dirty="0" smtClean="0"/>
              <a:t>Bij </a:t>
            </a:r>
            <a:r>
              <a:rPr lang="nl-NL" dirty="0"/>
              <a:t>iedere </a:t>
            </a:r>
            <a:r>
              <a:rPr lang="nl-NL" dirty="0" smtClean="0"/>
              <a:t>dienstwissel</a:t>
            </a:r>
            <a:endParaRPr lang="nl-NL" dirty="0"/>
          </a:p>
          <a:p>
            <a:r>
              <a:rPr lang="nl-NL" dirty="0" smtClean="0"/>
              <a:t>Bij </a:t>
            </a:r>
            <a:r>
              <a:rPr lang="nl-NL" dirty="0"/>
              <a:t>een wijziging van de pompstand</a:t>
            </a:r>
          </a:p>
          <a:p>
            <a:r>
              <a:rPr lang="nl-NL" dirty="0" smtClean="0"/>
              <a:t>Bij </a:t>
            </a:r>
            <a:r>
              <a:rPr lang="nl-NL" dirty="0"/>
              <a:t>het aansluiten van een infuuszak of spuit</a:t>
            </a:r>
          </a:p>
          <a:p>
            <a:r>
              <a:rPr lang="nl-NL" dirty="0" smtClean="0"/>
              <a:t>Bij </a:t>
            </a:r>
            <a:r>
              <a:rPr lang="nl-NL" dirty="0"/>
              <a:t>overname van de patiënt</a:t>
            </a:r>
          </a:p>
          <a:p>
            <a:r>
              <a:rPr lang="nl-NL" dirty="0" smtClean="0"/>
              <a:t>Na </a:t>
            </a:r>
            <a:r>
              <a:rPr lang="nl-NL" dirty="0"/>
              <a:t>het loskoppelen van meerdere spuitenpompen, bijvoorbeeld na het verwisselen van kleding.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67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     Waar </a:t>
            </a:r>
            <a:r>
              <a:rPr lang="nl-NL" dirty="0"/>
              <a:t>noteer ik de pompstand?</a:t>
            </a:r>
            <a:br>
              <a:rPr lang="nl-NL" dirty="0"/>
            </a:br>
            <a:r>
              <a:rPr lang="nl-NL" dirty="0" smtClean="0"/>
              <a:t>       </a:t>
            </a:r>
            <a:r>
              <a:rPr lang="nl-NL" sz="1400" i="1" dirty="0" smtClean="0"/>
              <a:t>Nieuwe werkwijze</a:t>
            </a:r>
            <a:endParaRPr lang="nl-NL" sz="1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6869625" cy="14143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25" y="4005064"/>
            <a:ext cx="7568802" cy="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6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3" y="476672"/>
            <a:ext cx="7570787" cy="1044677"/>
          </a:xfrm>
        </p:spPr>
        <p:txBody>
          <a:bodyPr/>
          <a:lstStyle/>
          <a:p>
            <a:pPr algn="ctr"/>
            <a:r>
              <a:rPr lang="nl-NL" dirty="0" smtClean="0"/>
              <a:t>Wie </a:t>
            </a:r>
            <a:r>
              <a:rPr lang="nl-NL" dirty="0"/>
              <a:t>registreert de pompstandcontrole?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7570788" cy="3312368"/>
          </a:xfrm>
        </p:spPr>
        <p:txBody>
          <a:bodyPr/>
          <a:lstStyle/>
          <a:p>
            <a:r>
              <a:rPr lang="nl-NL" dirty="0" smtClean="0"/>
              <a:t>Bij </a:t>
            </a:r>
            <a:r>
              <a:rPr lang="nl-NL" dirty="0"/>
              <a:t>dienstwissel: de medewerker die de dienst overneemt </a:t>
            </a:r>
          </a:p>
          <a:p>
            <a:r>
              <a:rPr lang="nl-NL" dirty="0" smtClean="0"/>
              <a:t>Bij </a:t>
            </a:r>
            <a:r>
              <a:rPr lang="nl-NL" dirty="0"/>
              <a:t>aansluiten of wijziging: de medewerker die de handeling uitvoert </a:t>
            </a:r>
            <a:endParaRPr lang="nl-NL" dirty="0" smtClean="0"/>
          </a:p>
          <a:p>
            <a:r>
              <a:rPr lang="nl-NL" dirty="0" smtClean="0"/>
              <a:t>In het notitieveld is ruimte om de naam van de 2</a:t>
            </a:r>
            <a:r>
              <a:rPr lang="nl-NL" baseline="30000" dirty="0" smtClean="0"/>
              <a:t>e</a:t>
            </a:r>
            <a:r>
              <a:rPr lang="nl-NL" dirty="0" smtClean="0"/>
              <a:t> persoon te vermelden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85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                   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3509069" cy="19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Medicatieverificatie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052736"/>
            <a:ext cx="6314069" cy="45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1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nl-NL" sz="3200" b="1" dirty="0">
                <a:solidFill>
                  <a:srgbClr val="0FB5CB"/>
                </a:solidFill>
                <a:latin typeface="Calibri"/>
              </a:rPr>
              <a:t>O</a:t>
            </a:r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ntslaggesprek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600" dirty="0" smtClean="0"/>
              <a:t>Is van groot belang voor patiënt en volgend zorgverlener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48" y="1988840"/>
            <a:ext cx="4752528" cy="38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7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Plaatsvinden van het gesprek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3728392"/>
          </a:xfrm>
        </p:spPr>
        <p:txBody>
          <a:bodyPr/>
          <a:lstStyle/>
          <a:p>
            <a:r>
              <a:rPr lang="nl-NL" sz="2600" dirty="0" smtClean="0"/>
              <a:t>Zo kort </a:t>
            </a:r>
            <a:r>
              <a:rPr lang="nl-NL" sz="2600" dirty="0"/>
              <a:t>mogelijk voor het ontslag </a:t>
            </a:r>
            <a:endParaRPr lang="nl-NL" sz="2600" dirty="0" smtClean="0"/>
          </a:p>
          <a:p>
            <a:r>
              <a:rPr lang="nl-NL" sz="2600" dirty="0" smtClean="0"/>
              <a:t>Wijzigingen </a:t>
            </a:r>
            <a:r>
              <a:rPr lang="nl-NL" sz="2600" dirty="0"/>
              <a:t>na het </a:t>
            </a:r>
            <a:r>
              <a:rPr lang="nl-NL" sz="2600" dirty="0" smtClean="0"/>
              <a:t>ontslaggesprek doorgeven</a:t>
            </a:r>
          </a:p>
          <a:p>
            <a:r>
              <a:rPr lang="nl-NL" sz="2600" dirty="0" smtClean="0"/>
              <a:t>Voorschrijver moet dit melden </a:t>
            </a:r>
            <a:r>
              <a:rPr lang="nl-NL" sz="2600" dirty="0"/>
              <a:t>bij de </a:t>
            </a:r>
            <a:r>
              <a:rPr lang="nl-NL" sz="2600" dirty="0" smtClean="0"/>
              <a:t>apothekersassistent</a:t>
            </a:r>
          </a:p>
          <a:p>
            <a:r>
              <a:rPr lang="nl-NL" sz="2600" dirty="0" smtClean="0"/>
              <a:t>Gegevens worden direct </a:t>
            </a:r>
            <a:r>
              <a:rPr lang="nl-NL" sz="2600" dirty="0"/>
              <a:t>kloppend gemaakt in HiX en het medicatiepaspoort </a:t>
            </a:r>
            <a:r>
              <a:rPr lang="nl-NL" sz="2600" dirty="0" smtClean="0"/>
              <a:t>vervangen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14503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191" y="548680"/>
            <a:ext cx="7886700" cy="903635"/>
          </a:xfrm>
        </p:spPr>
        <p:txBody>
          <a:bodyPr/>
          <a:lstStyle/>
          <a:p>
            <a:r>
              <a:rPr lang="nl-NL" sz="3200" b="1" dirty="0">
                <a:solidFill>
                  <a:srgbClr val="0FB5CB"/>
                </a:solidFill>
                <a:latin typeface="Calibri"/>
              </a:rPr>
              <a:t>W</a:t>
            </a:r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elke </a:t>
            </a:r>
            <a:r>
              <a:rPr lang="nl-NL" sz="3200" b="1" dirty="0">
                <a:solidFill>
                  <a:srgbClr val="0FB5CB"/>
                </a:solidFill>
                <a:latin typeface="Calibri"/>
              </a:rPr>
              <a:t>patiëntengroep</a:t>
            </a:r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9191" y="1772816"/>
            <a:ext cx="7886700" cy="3456384"/>
          </a:xfrm>
        </p:spPr>
        <p:txBody>
          <a:bodyPr/>
          <a:lstStyle/>
          <a:p>
            <a:r>
              <a:rPr lang="nl-NL" sz="2600" dirty="0" smtClean="0"/>
              <a:t>Patiënten </a:t>
            </a:r>
            <a:r>
              <a:rPr lang="nl-NL" sz="2600" dirty="0"/>
              <a:t>langer dan 24 uur </a:t>
            </a:r>
            <a:r>
              <a:rPr lang="nl-NL" sz="2600" dirty="0" smtClean="0"/>
              <a:t>opgenomen</a:t>
            </a:r>
          </a:p>
          <a:p>
            <a:r>
              <a:rPr lang="nl-NL" sz="2600" dirty="0" smtClean="0"/>
              <a:t>Risicopatiënten </a:t>
            </a:r>
            <a:r>
              <a:rPr lang="nl-NL" sz="2600" dirty="0"/>
              <a:t>met </a:t>
            </a:r>
            <a:r>
              <a:rPr lang="nl-NL" sz="2600" dirty="0" smtClean="0"/>
              <a:t>voorrang</a:t>
            </a:r>
          </a:p>
          <a:p>
            <a:pPr lvl="2"/>
            <a:r>
              <a:rPr lang="nl-NL" sz="2600" dirty="0" smtClean="0"/>
              <a:t>ouderen </a:t>
            </a:r>
            <a:r>
              <a:rPr lang="nl-NL" sz="2600" dirty="0"/>
              <a:t>(&gt; 70 jaar) </a:t>
            </a:r>
            <a:endParaRPr lang="nl-NL" sz="2600" dirty="0" smtClean="0"/>
          </a:p>
          <a:p>
            <a:pPr lvl="2"/>
            <a:r>
              <a:rPr lang="nl-NL" sz="2600" dirty="0" smtClean="0"/>
              <a:t>Kinderen</a:t>
            </a:r>
          </a:p>
          <a:p>
            <a:pPr marL="914400" lvl="2" indent="0">
              <a:buNone/>
            </a:pPr>
            <a:r>
              <a:rPr lang="nl-NL" sz="2600" dirty="0" smtClean="0"/>
              <a:t> </a:t>
            </a:r>
            <a:endParaRPr lang="nl-NL" sz="2600" dirty="0"/>
          </a:p>
          <a:p>
            <a:pPr marL="0" indent="0">
              <a:buNone/>
            </a:pPr>
            <a:r>
              <a:rPr lang="nl-NL" sz="2600" dirty="0" smtClean="0"/>
              <a:t>DOEL: alle </a:t>
            </a:r>
            <a:r>
              <a:rPr lang="nl-NL" sz="2600" dirty="0"/>
              <a:t>patiënten langer dan 24 uur </a:t>
            </a:r>
            <a:r>
              <a:rPr lang="nl-NL" sz="2600" dirty="0" smtClean="0"/>
              <a:t>opgenomen te spreken</a:t>
            </a:r>
            <a:endParaRPr lang="nl-NL" sz="2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85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Allemaal verantwoordelijk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55576" y="1052736"/>
            <a:ext cx="7886700" cy="4351338"/>
          </a:xfrm>
        </p:spPr>
        <p:txBody>
          <a:bodyPr/>
          <a:lstStyle/>
          <a:p>
            <a:pPr lvl="2"/>
            <a:r>
              <a:rPr lang="nl-NL" sz="2600" dirty="0" smtClean="0"/>
              <a:t>Taak goed uitvoeren door zorgverleners </a:t>
            </a:r>
          </a:p>
          <a:p>
            <a:pPr lvl="2"/>
            <a:r>
              <a:rPr lang="nl-NL" sz="2600" dirty="0" smtClean="0"/>
              <a:t>Afhankelijk </a:t>
            </a:r>
            <a:r>
              <a:rPr lang="nl-NL" sz="2600" dirty="0"/>
              <a:t>van elkaar </a:t>
            </a:r>
            <a:endParaRPr lang="nl-NL" sz="2600" dirty="0" smtClean="0"/>
          </a:p>
          <a:p>
            <a:pPr lvl="2"/>
            <a:r>
              <a:rPr lang="nl-NL" sz="2600" dirty="0" smtClean="0"/>
              <a:t>Allemaal </a:t>
            </a:r>
            <a:r>
              <a:rPr lang="nl-NL" sz="2600" dirty="0"/>
              <a:t>verantwoordelijk </a:t>
            </a:r>
            <a:endParaRPr lang="nl-NL" sz="2600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2896"/>
            <a:ext cx="5916687" cy="39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5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Taak </a:t>
            </a:r>
            <a:r>
              <a:rPr lang="nl-NL" sz="3200" b="1" dirty="0">
                <a:solidFill>
                  <a:srgbClr val="0FB5CB"/>
                </a:solidFill>
                <a:latin typeface="Calibri"/>
              </a:rPr>
              <a:t>van de </a:t>
            </a:r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(hoofd)behandelaar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24744"/>
            <a:ext cx="7886700" cy="4351338"/>
          </a:xfrm>
        </p:spPr>
        <p:txBody>
          <a:bodyPr/>
          <a:lstStyle/>
          <a:p>
            <a:r>
              <a:rPr lang="nl-NL" sz="2600" dirty="0" smtClean="0"/>
              <a:t>Medicatieoverzicht tijdig kloppend </a:t>
            </a:r>
            <a:r>
              <a:rPr lang="nl-NL" sz="2600" dirty="0"/>
              <a:t>maken. </a:t>
            </a:r>
            <a:endParaRPr lang="nl-NL" sz="2600" dirty="0" smtClean="0"/>
          </a:p>
          <a:p>
            <a:r>
              <a:rPr lang="nl-NL" sz="2600" dirty="0" smtClean="0"/>
              <a:t>Van de nieuw </a:t>
            </a:r>
            <a:r>
              <a:rPr lang="nl-NL" sz="2600" dirty="0"/>
              <a:t>gestarte medicatie als </a:t>
            </a:r>
            <a:r>
              <a:rPr lang="nl-NL" sz="2600" dirty="0" smtClean="0"/>
              <a:t>van de </a:t>
            </a:r>
            <a:r>
              <a:rPr lang="nl-NL" sz="2600" dirty="0"/>
              <a:t>thuismedicatie. </a:t>
            </a:r>
          </a:p>
          <a:p>
            <a:pPr marL="0" indent="0">
              <a:buNone/>
            </a:pPr>
            <a:endParaRPr lang="nl-NL" sz="2600" dirty="0" smtClean="0"/>
          </a:p>
          <a:p>
            <a:pPr marL="0" indent="0">
              <a:buNone/>
            </a:pPr>
            <a:r>
              <a:rPr lang="nl-NL" sz="2600" dirty="0"/>
              <a:t>A</a:t>
            </a:r>
            <a:r>
              <a:rPr lang="nl-NL" sz="2600" dirty="0" smtClean="0"/>
              <a:t>angeven welke medicatie: </a:t>
            </a:r>
          </a:p>
          <a:p>
            <a:r>
              <a:rPr lang="nl-NL" sz="2600" dirty="0" smtClean="0"/>
              <a:t>Doorgaat</a:t>
            </a:r>
          </a:p>
          <a:p>
            <a:r>
              <a:rPr lang="nl-NL" sz="2600" dirty="0" smtClean="0"/>
              <a:t>Start </a:t>
            </a:r>
          </a:p>
          <a:p>
            <a:r>
              <a:rPr lang="nl-NL" sz="2600" dirty="0" smtClean="0"/>
              <a:t>Herstart</a:t>
            </a:r>
          </a:p>
          <a:p>
            <a:r>
              <a:rPr lang="nl-NL" sz="2600" dirty="0" smtClean="0"/>
              <a:t>Stopt</a:t>
            </a:r>
          </a:p>
          <a:p>
            <a:r>
              <a:rPr lang="nl-NL" sz="2600" dirty="0" smtClean="0"/>
              <a:t>Tijdelijk stopt</a:t>
            </a:r>
          </a:p>
          <a:p>
            <a:pPr marL="0" indent="0">
              <a:buNone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29553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Belang van medicatieveiligheid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3462" y="1406887"/>
            <a:ext cx="7570788" cy="4525963"/>
          </a:xfrm>
        </p:spPr>
        <p:txBody>
          <a:bodyPr/>
          <a:lstStyle/>
          <a:p>
            <a:r>
              <a:rPr lang="nl-NL" dirty="0" smtClean="0"/>
              <a:t>Het </a:t>
            </a:r>
            <a:r>
              <a:rPr lang="nl-NL" dirty="0"/>
              <a:t>werken met medicijnen is foutgevoelig en risicovol. </a:t>
            </a:r>
            <a:endParaRPr lang="nl-NL" dirty="0" smtClean="0"/>
          </a:p>
          <a:p>
            <a:r>
              <a:rPr lang="nl-NL" dirty="0" smtClean="0"/>
              <a:t>Medicatieveiligheid </a:t>
            </a:r>
            <a:r>
              <a:rPr lang="nl-NL" dirty="0"/>
              <a:t>is het zo min mogelijk fouten maken met medicijnen. </a:t>
            </a:r>
            <a:endParaRPr lang="nl-NL" dirty="0" smtClean="0"/>
          </a:p>
          <a:p>
            <a:r>
              <a:rPr lang="nl-NL" dirty="0" smtClean="0"/>
              <a:t>Wees </a:t>
            </a:r>
            <a:r>
              <a:rPr lang="nl-NL" dirty="0"/>
              <a:t>altijd alert! Je kunt als zorgmedewerker bijna-fouten signaleren en zo fouten met medicijnen voorkomen! </a:t>
            </a:r>
            <a:endParaRPr lang="nl-NL" dirty="0" smtClean="0"/>
          </a:p>
          <a:p>
            <a:r>
              <a:rPr lang="nl-NL" dirty="0" smtClean="0"/>
              <a:t>VMS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85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Taak </a:t>
            </a:r>
            <a:r>
              <a:rPr lang="nl-NL" sz="3200" b="1" dirty="0">
                <a:solidFill>
                  <a:srgbClr val="0FB5CB"/>
                </a:solidFill>
                <a:latin typeface="Calibri"/>
              </a:rPr>
              <a:t>van de verpleegkundige </a:t>
            </a:r>
            <a:br>
              <a:rPr lang="nl-NL" sz="3200" b="1" dirty="0">
                <a:solidFill>
                  <a:srgbClr val="0FB5CB"/>
                </a:solidFill>
                <a:latin typeface="Calibri"/>
              </a:rPr>
            </a:br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en afdelingssecretaresse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556792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nl-NL" sz="1000" dirty="0"/>
          </a:p>
          <a:p>
            <a:r>
              <a:rPr lang="nl-NL" sz="2400" dirty="0" smtClean="0"/>
              <a:t>Informeer de de patiënt tijdig over het ontslaggesprek</a:t>
            </a:r>
          </a:p>
          <a:p>
            <a:r>
              <a:rPr lang="nl-NL" sz="2400" dirty="0" smtClean="0"/>
              <a:t>Leg uit dat patiënt moet wachten op het gesprek</a:t>
            </a:r>
          </a:p>
          <a:p>
            <a:r>
              <a:rPr lang="nl-NL" sz="2400" dirty="0" smtClean="0"/>
              <a:t>Dat er ruimte is voor vragen stellen</a:t>
            </a:r>
          </a:p>
          <a:p>
            <a:r>
              <a:rPr lang="nl-NL" sz="2400" dirty="0" smtClean="0"/>
              <a:t>Dat er een actueel medicatie paspoort wordt overhandigd </a:t>
            </a:r>
          </a:p>
          <a:p>
            <a:r>
              <a:rPr lang="nl-NL" sz="2400" dirty="0"/>
              <a:t>G</a:t>
            </a:r>
            <a:r>
              <a:rPr lang="nl-NL" sz="2400" dirty="0" smtClean="0"/>
              <a:t>emiste </a:t>
            </a:r>
            <a:r>
              <a:rPr lang="nl-NL" sz="2400" dirty="0"/>
              <a:t>kans als de medicatie niet wordt doorgenomen. </a:t>
            </a:r>
            <a:endParaRPr lang="nl-NL" sz="2400" dirty="0" smtClean="0"/>
          </a:p>
          <a:p>
            <a:r>
              <a:rPr lang="nl-NL" sz="2400" dirty="0" smtClean="0"/>
              <a:t>Voorkom dat de patiënt met vragen blijft zitten</a:t>
            </a:r>
          </a:p>
          <a:p>
            <a:r>
              <a:rPr lang="nl-NL" sz="2400" dirty="0" smtClean="0"/>
              <a:t>Voorkom het fout of het niet  innemen van de medicatie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19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VIM</a:t>
            </a:r>
            <a:endParaRPr lang="nl-NL" sz="32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941" y="2662022"/>
            <a:ext cx="5762156" cy="82771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700" y="1581563"/>
            <a:ext cx="5164599" cy="66156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19" y="3933056"/>
            <a:ext cx="5164599" cy="13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886700" cy="831627"/>
          </a:xfrm>
        </p:spPr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Recept overhandigen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4"/>
            <a:ext cx="7454652" cy="3744416"/>
          </a:xfrm>
        </p:spPr>
        <p:txBody>
          <a:bodyPr/>
          <a:lstStyle/>
          <a:p>
            <a:endParaRPr lang="nl-NL" sz="2800" dirty="0" smtClean="0"/>
          </a:p>
          <a:p>
            <a:r>
              <a:rPr lang="nl-NL" sz="2600" dirty="0"/>
              <a:t>R</a:t>
            </a:r>
            <a:r>
              <a:rPr lang="nl-NL" sz="2600" dirty="0" smtClean="0"/>
              <a:t>ecepten </a:t>
            </a:r>
            <a:r>
              <a:rPr lang="nl-NL" sz="2600" dirty="0"/>
              <a:t>in 1 </a:t>
            </a:r>
            <a:r>
              <a:rPr lang="nl-NL" sz="2600" dirty="0" smtClean="0"/>
              <a:t>keer overhandigen</a:t>
            </a:r>
          </a:p>
          <a:p>
            <a:r>
              <a:rPr lang="nl-NL" sz="2600" dirty="0" smtClean="0"/>
              <a:t>Als medicatieoverzicht </a:t>
            </a:r>
            <a:r>
              <a:rPr lang="nl-NL" sz="2600" dirty="0"/>
              <a:t>definitief </a:t>
            </a:r>
            <a:r>
              <a:rPr lang="nl-NL" sz="2600" dirty="0" smtClean="0"/>
              <a:t>is</a:t>
            </a:r>
          </a:p>
          <a:p>
            <a:r>
              <a:rPr lang="nl-NL" sz="2600" dirty="0"/>
              <a:t>Verpleegkundige overhandigd de </a:t>
            </a:r>
            <a:r>
              <a:rPr lang="nl-NL" sz="2600" dirty="0" smtClean="0"/>
              <a:t>recepten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8413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Werkwijze apothekersassistent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12776"/>
            <a:ext cx="7886700" cy="3960440"/>
          </a:xfrm>
        </p:spPr>
        <p:txBody>
          <a:bodyPr/>
          <a:lstStyle/>
          <a:p>
            <a:pPr marL="0" indent="0">
              <a:buNone/>
            </a:pPr>
            <a:endParaRPr lang="nl-NL" sz="2000" dirty="0"/>
          </a:p>
          <a:p>
            <a:r>
              <a:rPr lang="nl-NL" sz="2600" dirty="0">
                <a:ea typeface="Times New Roman" panose="02020603050405020304" pitchFamily="18" charset="0"/>
              </a:rPr>
              <a:t>Afdelingsbezettingsoverzicht </a:t>
            </a:r>
            <a:r>
              <a:rPr lang="nl-NL" sz="2600" dirty="0" smtClean="0">
                <a:ea typeface="Times New Roman" panose="02020603050405020304" pitchFamily="18" charset="0"/>
              </a:rPr>
              <a:t>uitprinten </a:t>
            </a:r>
            <a:r>
              <a:rPr lang="nl-NL" sz="2600" dirty="0">
                <a:ea typeface="Times New Roman" panose="02020603050405020304" pitchFamily="18" charset="0"/>
              </a:rPr>
              <a:t>in de ochtend </a:t>
            </a:r>
          </a:p>
          <a:p>
            <a:r>
              <a:rPr lang="nl-NL" sz="2600" dirty="0" smtClean="0">
                <a:ea typeface="Times New Roman" panose="02020603050405020304" pitchFamily="18" charset="0"/>
              </a:rPr>
              <a:t>Overlegt </a:t>
            </a:r>
            <a:r>
              <a:rPr lang="nl-NL" sz="2600" dirty="0">
                <a:ea typeface="Times New Roman" panose="02020603050405020304" pitchFamily="18" charset="0"/>
              </a:rPr>
              <a:t>met de </a:t>
            </a:r>
            <a:r>
              <a:rPr lang="nl-NL" sz="2600" dirty="0" smtClean="0">
                <a:ea typeface="Times New Roman" panose="02020603050405020304" pitchFamily="18" charset="0"/>
              </a:rPr>
              <a:t>afdelingssecretaresse wie er met ontslag gaat</a:t>
            </a:r>
          </a:p>
          <a:p>
            <a:r>
              <a:rPr lang="nl-NL" sz="2600" dirty="0" smtClean="0">
                <a:ea typeface="Times New Roman" panose="02020603050405020304" pitchFamily="18" charset="0"/>
              </a:rPr>
              <a:t>Deze </a:t>
            </a:r>
            <a:r>
              <a:rPr lang="nl-NL" sz="2600" dirty="0">
                <a:ea typeface="Times New Roman" panose="02020603050405020304" pitchFamily="18" charset="0"/>
              </a:rPr>
              <a:t>patiënten worden </a:t>
            </a:r>
            <a:r>
              <a:rPr lang="nl-NL" sz="2600" dirty="0" smtClean="0">
                <a:ea typeface="Times New Roman" panose="02020603050405020304" pitchFamily="18" charset="0"/>
              </a:rPr>
              <a:t>als eerste bezocht</a:t>
            </a:r>
            <a:r>
              <a:rPr lang="nl-NL" sz="2600" dirty="0">
                <a:ea typeface="Times New Roman" panose="02020603050405020304" pitchFamily="18" charset="0"/>
              </a:rPr>
              <a:t>. </a:t>
            </a:r>
            <a:endParaRPr lang="nl-NL" sz="2600" dirty="0" smtClean="0">
              <a:ea typeface="Times New Roman" panose="02020603050405020304" pitchFamily="18" charset="0"/>
            </a:endParaRPr>
          </a:p>
          <a:p>
            <a:r>
              <a:rPr lang="nl-NL" sz="2600" dirty="0" smtClean="0">
                <a:ea typeface="Times New Roman" panose="02020603050405020304" pitchFamily="18" charset="0"/>
              </a:rPr>
              <a:t>Zoveel mogelijk een dag van te voren het ontslaggesprek voorbereiden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46948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rgbClr val="0FB5CB"/>
                </a:solidFill>
                <a:latin typeface="Calibri"/>
              </a:rPr>
              <a:t>Contact met de apothekersassistent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1381" y="1040292"/>
            <a:ext cx="7886700" cy="4351338"/>
          </a:xfrm>
        </p:spPr>
        <p:txBody>
          <a:bodyPr/>
          <a:lstStyle/>
          <a:p>
            <a:r>
              <a:rPr lang="nl-NL" sz="2600" dirty="0" smtClean="0"/>
              <a:t>Doorgeven </a:t>
            </a:r>
            <a:r>
              <a:rPr lang="nl-NL" sz="2600" dirty="0"/>
              <a:t>van een </a:t>
            </a:r>
            <a:r>
              <a:rPr lang="nl-NL" sz="2600" dirty="0" smtClean="0"/>
              <a:t>wijziging</a:t>
            </a:r>
          </a:p>
          <a:p>
            <a:r>
              <a:rPr lang="nl-NL" sz="2600" dirty="0" smtClean="0"/>
              <a:t>Aanmelden </a:t>
            </a:r>
            <a:r>
              <a:rPr lang="nl-NL" sz="2600" dirty="0"/>
              <a:t>van een </a:t>
            </a:r>
            <a:r>
              <a:rPr lang="nl-NL" sz="2600" dirty="0" smtClean="0"/>
              <a:t>ontslag</a:t>
            </a:r>
          </a:p>
          <a:p>
            <a:r>
              <a:rPr lang="nl-NL" sz="2600" dirty="0" smtClean="0"/>
              <a:t>Stellen </a:t>
            </a:r>
            <a:r>
              <a:rPr lang="nl-NL" sz="2600" dirty="0"/>
              <a:t>van een </a:t>
            </a:r>
            <a:r>
              <a:rPr lang="nl-NL" sz="2600" dirty="0" smtClean="0"/>
              <a:t>medicatieverificatie </a:t>
            </a:r>
            <a:r>
              <a:rPr lang="nl-NL" sz="2600" dirty="0"/>
              <a:t>gerelateerde </a:t>
            </a:r>
            <a:r>
              <a:rPr lang="nl-NL" sz="2600" dirty="0" smtClean="0"/>
              <a:t>vraag</a:t>
            </a:r>
          </a:p>
          <a:p>
            <a:r>
              <a:rPr lang="nl-NL" sz="2600" dirty="0" smtClean="0"/>
              <a:t>Bereikbaar via wiptel</a:t>
            </a:r>
            <a:endParaRPr lang="nl-NL" sz="2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468936"/>
            <a:ext cx="6542331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5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1325563"/>
          </a:xfrm>
        </p:spPr>
        <p:txBody>
          <a:bodyPr/>
          <a:lstStyle/>
          <a:p>
            <a:r>
              <a:rPr lang="nl-NL" sz="4000" b="1" dirty="0" smtClean="0">
                <a:solidFill>
                  <a:srgbClr val="0FB5CB"/>
                </a:solidFill>
                <a:latin typeface="Calibri" panose="020F0502020204030204" pitchFamily="34" charset="0"/>
              </a:rPr>
              <a:t>Samenwerken…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is belangrijk om </a:t>
            </a:r>
            <a:r>
              <a:rPr lang="nl-NL" dirty="0"/>
              <a:t>onze patiënten van een goede medicatie overdracht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bij </a:t>
            </a:r>
            <a:r>
              <a:rPr lang="nl-NL" dirty="0"/>
              <a:t>ontslag te voorzien! </a:t>
            </a:r>
          </a:p>
        </p:txBody>
      </p:sp>
    </p:spTree>
    <p:extLst>
      <p:ext uri="{BB962C8B-B14F-4D97-AF65-F5344CB8AC3E}">
        <p14:creationId xmlns:p14="http://schemas.microsoft.com/office/powerpoint/2010/main" val="2912893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615758" cy="1911747"/>
          </a:xfrm>
        </p:spPr>
        <p:txBody>
          <a:bodyPr/>
          <a:lstStyle/>
          <a:p>
            <a:pPr algn="l"/>
            <a:r>
              <a:rPr lang="nl-NL" sz="4000" b="1" dirty="0" smtClean="0">
                <a:solidFill>
                  <a:srgbClr val="0FB5CB"/>
                </a:solidFill>
                <a:latin typeface="Calibri" panose="020F0502020204030204" pitchFamily="34" charset="0"/>
              </a:rPr>
              <a:t>Hartelijk dank voor jullie aandacht!</a:t>
            </a:r>
            <a:r>
              <a:rPr lang="nl-NL" sz="4000" dirty="0">
                <a:latin typeface="Calibri" panose="020F0502020204030204" pitchFamily="34" charset="0"/>
              </a:rPr>
              <a:t/>
            </a:r>
            <a:br>
              <a:rPr lang="nl-NL" sz="4000" dirty="0">
                <a:latin typeface="Calibri" panose="020F0502020204030204" pitchFamily="34" charset="0"/>
              </a:rPr>
            </a:b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8650" y="2492895"/>
            <a:ext cx="7886700" cy="368406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     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640" y="2780928"/>
            <a:ext cx="393219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VMS thema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3312368" cy="33123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336032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9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                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Pompstandcontrole</a:t>
            </a:r>
            <a:br>
              <a:rPr lang="nl-NL" dirty="0" smtClean="0"/>
            </a:br>
            <a:r>
              <a:rPr lang="nl-NL" sz="1400" i="1" dirty="0" smtClean="0"/>
              <a:t>Raadpleeg </a:t>
            </a:r>
            <a:r>
              <a:rPr lang="nl-NL" sz="1400" i="1" dirty="0"/>
              <a:t>document: pompstandcontrole 018440 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 smtClean="0"/>
              <a:t/>
            </a:r>
            <a:br>
              <a:rPr lang="nl-NL" i="1" dirty="0" smtClean="0"/>
            </a:br>
            <a:endParaRPr lang="nl-NL" i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556792"/>
            <a:ext cx="4874171" cy="36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463" y="274638"/>
            <a:ext cx="7570787" cy="897866"/>
          </a:xfrm>
        </p:spPr>
        <p:txBody>
          <a:bodyPr/>
          <a:lstStyle/>
          <a:p>
            <a:pPr algn="ctr"/>
            <a:r>
              <a:rPr lang="nl-NL" dirty="0"/>
              <a:t>Fouten met infuuspompen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3462" y="1052736"/>
            <a:ext cx="7570788" cy="452596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1000" i="1" dirty="0" smtClean="0"/>
          </a:p>
          <a:p>
            <a:pPr marL="0" indent="0">
              <a:buNone/>
            </a:pPr>
            <a:r>
              <a:rPr lang="nl-NL" sz="1000" i="1" dirty="0" smtClean="0"/>
              <a:t>(zoekwoord: pomp en perfusor)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2"/>
            <a:ext cx="4917182" cy="39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0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463" y="274638"/>
            <a:ext cx="7570787" cy="850106"/>
          </a:xfrm>
        </p:spPr>
        <p:txBody>
          <a:bodyPr/>
          <a:lstStyle/>
          <a:p>
            <a:pPr algn="ctr"/>
            <a:r>
              <a:rPr lang="nl-NL" dirty="0"/>
              <a:t>Wel of niet een pomp?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672" y="1135697"/>
            <a:ext cx="5776368" cy="40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8064698" cy="778098"/>
          </a:xfrm>
        </p:spPr>
        <p:txBody>
          <a:bodyPr/>
          <a:lstStyle/>
          <a:p>
            <a:pPr algn="ctr"/>
            <a:r>
              <a:rPr lang="nl-NL" dirty="0" smtClean="0"/>
              <a:t>Pas op voor ‘schijnveiligheid’ bij gebruik pomp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980728"/>
            <a:ext cx="75707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sz="3200" b="1" dirty="0" smtClean="0"/>
              <a:t>Acute allergie</a:t>
            </a:r>
          </a:p>
          <a:p>
            <a:pPr marL="0" indent="0" algn="ctr">
              <a:buNone/>
            </a:pPr>
            <a:r>
              <a:rPr lang="nl-NL" sz="1000" dirty="0" smtClean="0"/>
              <a:t>Anafylactische reactie</a:t>
            </a:r>
            <a:endParaRPr lang="nl-NL" sz="1000" dirty="0"/>
          </a:p>
          <a:p>
            <a:pPr marL="0" indent="0" algn="ctr">
              <a:buNone/>
            </a:pPr>
            <a:r>
              <a:rPr lang="nl-NL" sz="1000" dirty="0" smtClean="0"/>
              <a:t>Wees vooral </a:t>
            </a:r>
            <a:r>
              <a:rPr lang="nl-NL" sz="1000" dirty="0"/>
              <a:t>alert </a:t>
            </a:r>
            <a:r>
              <a:rPr lang="nl-NL" sz="1000" dirty="0" smtClean="0"/>
              <a:t>bij de eerste </a:t>
            </a:r>
            <a:r>
              <a:rPr lang="nl-NL" sz="1000" dirty="0"/>
              <a:t>2 giften </a:t>
            </a:r>
          </a:p>
          <a:p>
            <a:pPr marL="0" indent="0" algn="ctr">
              <a:buNone/>
            </a:pPr>
            <a:r>
              <a:rPr lang="nl-NL" sz="1000" dirty="0" smtClean="0"/>
              <a:t> Parenterale toedieningen: Meest voorkomend bij antibiotica </a:t>
            </a:r>
            <a:r>
              <a:rPr lang="nl-NL" sz="1000" dirty="0"/>
              <a:t>(penicilline en amoxicilline) en </a:t>
            </a:r>
            <a:r>
              <a:rPr lang="nl-NL" sz="1000" dirty="0" err="1" smtClean="0"/>
              <a:t>bupivacaïne</a:t>
            </a:r>
            <a:endParaRPr lang="nl-NL" sz="1000" dirty="0" smtClean="0"/>
          </a:p>
          <a:p>
            <a:pPr marL="0" indent="0" algn="ctr">
              <a:buNone/>
            </a:pPr>
            <a:endParaRPr lang="nl-NL" sz="1000" dirty="0"/>
          </a:p>
          <a:p>
            <a:pPr marL="0" indent="0" algn="ctr">
              <a:buNone/>
            </a:pPr>
            <a:endParaRPr lang="nl-NL" sz="1000" dirty="0" smtClean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000" dirty="0" smtClean="0"/>
              <a:t> </a:t>
            </a:r>
          </a:p>
          <a:p>
            <a:pPr marL="0" indent="0">
              <a:buNone/>
            </a:pPr>
            <a:r>
              <a:rPr lang="nl-NL" sz="3200" b="1" dirty="0" smtClean="0"/>
              <a:t>    Extravasatie      </a:t>
            </a:r>
          </a:p>
          <a:p>
            <a:pPr marL="0" indent="0">
              <a:buNone/>
            </a:pPr>
            <a:r>
              <a:rPr lang="nl-NL" sz="4000" dirty="0"/>
              <a:t> </a:t>
            </a:r>
            <a:r>
              <a:rPr lang="nl-NL" sz="4000" dirty="0" smtClean="0"/>
              <a:t>                          </a:t>
            </a:r>
          </a:p>
          <a:p>
            <a:pPr marL="0" indent="0">
              <a:buNone/>
            </a:pPr>
            <a:r>
              <a:rPr lang="nl-NL" sz="4000" dirty="0"/>
              <a:t> </a:t>
            </a:r>
            <a:r>
              <a:rPr lang="nl-NL" sz="4000" dirty="0" smtClean="0"/>
              <a:t>                             </a:t>
            </a:r>
            <a:r>
              <a:rPr lang="nl-NL" sz="3200" b="1" dirty="0" smtClean="0"/>
              <a:t>Flebitis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76" y="4417430"/>
            <a:ext cx="2808312" cy="20944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6" y="4509120"/>
            <a:ext cx="2887017" cy="22334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060848"/>
            <a:ext cx="5941806" cy="18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463" y="274638"/>
            <a:ext cx="7570787" cy="778098"/>
          </a:xfrm>
        </p:spPr>
        <p:txBody>
          <a:bodyPr/>
          <a:lstStyle/>
          <a:p>
            <a:pPr algn="ctr"/>
            <a:r>
              <a:rPr lang="nl-NL" dirty="0" smtClean="0"/>
              <a:t>Pompstandcontrole met een 2</a:t>
            </a:r>
            <a:r>
              <a:rPr lang="nl-NL" baseline="30000" dirty="0" smtClean="0"/>
              <a:t>e</a:t>
            </a:r>
            <a:r>
              <a:rPr lang="nl-NL" dirty="0" smtClean="0"/>
              <a:t> persoon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052736"/>
            <a:ext cx="7570788" cy="452596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Doel</a:t>
            </a:r>
          </a:p>
          <a:p>
            <a:r>
              <a:rPr lang="nl-NL" dirty="0" smtClean="0"/>
              <a:t>De juiste pompstand instellen</a:t>
            </a:r>
          </a:p>
          <a:p>
            <a:r>
              <a:rPr lang="nl-NL" dirty="0" smtClean="0"/>
              <a:t>Bij het </a:t>
            </a:r>
            <a:r>
              <a:rPr lang="nl-NL" dirty="0"/>
              <a:t>j</a:t>
            </a:r>
            <a:r>
              <a:rPr lang="nl-NL" dirty="0" smtClean="0"/>
              <a:t>uiste geneesmiddel </a:t>
            </a:r>
          </a:p>
          <a:p>
            <a:r>
              <a:rPr lang="nl-NL" dirty="0" smtClean="0"/>
              <a:t>Met de juiste houdbaarheid </a:t>
            </a:r>
          </a:p>
          <a:p>
            <a:r>
              <a:rPr lang="nl-NL" dirty="0" smtClean="0"/>
              <a:t>Over de juiste lijn</a:t>
            </a:r>
          </a:p>
          <a:p>
            <a:r>
              <a:rPr lang="nl-NL" dirty="0"/>
              <a:t>A</a:t>
            </a:r>
            <a:r>
              <a:rPr lang="nl-NL" dirty="0" smtClean="0"/>
              <a:t>an de juiste patiënt</a:t>
            </a:r>
          </a:p>
          <a:p>
            <a:r>
              <a:rPr lang="nl-NL" dirty="0" smtClean="0"/>
              <a:t>Zo </a:t>
            </a:r>
            <a:r>
              <a:rPr lang="nl-NL" dirty="0"/>
              <a:t>snel mogelijk herstellen van de gemaakte </a:t>
            </a:r>
            <a:r>
              <a:rPr lang="nl-NL" dirty="0" smtClean="0"/>
              <a:t>fout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66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 smtClean="0"/>
              <a:t>VIM cardiologie: pompstand</a:t>
            </a:r>
            <a:endParaRPr lang="nl-NL" altLang="nl-NL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96752"/>
            <a:ext cx="7570788" cy="4525963"/>
          </a:xfrm>
        </p:spPr>
        <p:txBody>
          <a:bodyPr/>
          <a:lstStyle/>
          <a:p>
            <a:r>
              <a:rPr lang="nl-NL" sz="2400" i="1" dirty="0" smtClean="0"/>
              <a:t>Bij </a:t>
            </a:r>
            <a:r>
              <a:rPr lang="nl-NL" sz="2400" i="1" dirty="0"/>
              <a:t>controleren van de pompstand in de ochtend kwamen ik en mijn collega er achter dat de </a:t>
            </a:r>
            <a:r>
              <a:rPr lang="nl-NL" sz="2400" i="1" dirty="0" err="1"/>
              <a:t>lasixspuit</a:t>
            </a:r>
            <a:r>
              <a:rPr lang="nl-NL" sz="2400" i="1" dirty="0"/>
              <a:t> de dag ervoor om 12.15uur verwisselt had moeten zijn. Pomp stond niet ingesteld op volume/tijd</a:t>
            </a:r>
            <a:r>
              <a:rPr lang="nl-NL" sz="2400" i="1" dirty="0" smtClean="0"/>
              <a:t>.</a:t>
            </a:r>
          </a:p>
          <a:p>
            <a:pPr lvl="0"/>
            <a:endParaRPr lang="nl-NL" sz="2400" dirty="0"/>
          </a:p>
          <a:p>
            <a:pPr lvl="0"/>
            <a:r>
              <a:rPr lang="nl-NL" sz="2400" i="1" dirty="0"/>
              <a:t>Dhr. kreeg furosemide 1000mg/24u maar de pompstand stond op 2.1 i.p.v. 8.3 dus heeft dhr. tijdelijk minder medicatie gehad. Er was geen controle uitgevoerd door collega. </a:t>
            </a:r>
            <a:r>
              <a:rPr lang="nl-NL" sz="2400" dirty="0"/>
              <a:t>De werkprocedure is momenteel ook onder de aandacht van de decentrale VIMcommissie n.a.v. deze VIM</a:t>
            </a:r>
            <a:r>
              <a:rPr lang="nl-NL" sz="2400" dirty="0" smtClean="0"/>
              <a:t>.</a:t>
            </a:r>
          </a:p>
          <a:p>
            <a:pPr lvl="0"/>
            <a:endParaRPr lang="nl-NL" sz="2000" dirty="0"/>
          </a:p>
          <a:p>
            <a:pPr lvl="0"/>
            <a:endParaRPr lang="nl-NL" sz="2000" dirty="0"/>
          </a:p>
          <a:p>
            <a:endParaRPr lang="nl-NL" alt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pagina MMC">
  <a:themeElements>
    <a:clrScheme name="Standaardpagina MM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pagina MMC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pagina MM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pagina MM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pagina MM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pagina MM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pagina MM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pagina MM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pagina MM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pagina MM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pagina MM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pagina MM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pagina MM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pagina MM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lletspagina">
  <a:themeElements>
    <a:clrScheme name="Bulletspag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pagin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ullets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wee rijen tekst">
  <a:themeElements>
    <a:clrScheme name="Twee rijen tek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wee rijen teks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wee rijen tek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e rijen tek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e rijen tek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e rijen tek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e rijen tek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e rijen tek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ee rijen tek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ee rijen tek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ee rijen tek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ee rijen tek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ee rijen tek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ee rijen tek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ussenpagina met foto">
  <a:themeElements>
    <a:clrScheme name="Tussenpagina met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ssenpagina met fot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ussenpagina met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ssenpagina met fo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ssenpagina met fo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ssenpagina met fo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ssenpagina met fo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ssenpagina met fo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ssenpagina met fo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ssenpagina met fo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ssenpagina met fo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ssenpagina met fo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ssenpagina met fo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ssenpagina met fo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599</Words>
  <Application>Microsoft Office PowerPoint</Application>
  <PresentationFormat>Diavoorstelling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Standaardpagina MMC</vt:lpstr>
      <vt:lpstr>Bulletspagina</vt:lpstr>
      <vt:lpstr>Twee rijen tekst</vt:lpstr>
      <vt:lpstr>Aangepast ontwerp</vt:lpstr>
      <vt:lpstr>Tussenpagina met foto</vt:lpstr>
      <vt:lpstr>PowerPoint-presentatie</vt:lpstr>
      <vt:lpstr>Belang van medicatieveiligheid</vt:lpstr>
      <vt:lpstr>VMS thema</vt:lpstr>
      <vt:lpstr>                   Pompstandcontrole Raadpleeg document: pompstandcontrole 018440   </vt:lpstr>
      <vt:lpstr>Fouten met infuuspompen</vt:lpstr>
      <vt:lpstr>Wel of niet een pomp?</vt:lpstr>
      <vt:lpstr>Pas op voor ‘schijnveiligheid’ bij gebruik pomp</vt:lpstr>
      <vt:lpstr>Pompstandcontrole met een 2e persoon</vt:lpstr>
      <vt:lpstr>VIM cardiologie: pompstand</vt:lpstr>
      <vt:lpstr>      Wanneer voer je de pompstand uit?  </vt:lpstr>
      <vt:lpstr>      Waar noteer ik de pompstand?        Nieuwe werkwijze</vt:lpstr>
      <vt:lpstr>Wie registreert de pompstandcontrole? </vt:lpstr>
      <vt:lpstr>PowerPoint-presentatie</vt:lpstr>
      <vt:lpstr>Medicatieverificatie</vt:lpstr>
      <vt:lpstr>Ontslaggesprek </vt:lpstr>
      <vt:lpstr>Plaatsvinden van het gesprek</vt:lpstr>
      <vt:lpstr>Welke patiëntengroep?</vt:lpstr>
      <vt:lpstr>Allemaal verantwoordelijk</vt:lpstr>
      <vt:lpstr>Taak van de (hoofd)behandelaar</vt:lpstr>
      <vt:lpstr>Taak van de verpleegkundige  en afdelingssecretaresse</vt:lpstr>
      <vt:lpstr>VIM</vt:lpstr>
      <vt:lpstr>Recept overhandigen</vt:lpstr>
      <vt:lpstr>Werkwijze apothekersassistent </vt:lpstr>
      <vt:lpstr>Contact met de apothekersassistent</vt:lpstr>
      <vt:lpstr>Samenwerken…</vt:lpstr>
      <vt:lpstr>Hartelijk dank voor jullie aandacht! </vt:lpstr>
    </vt:vector>
  </TitlesOfParts>
  <Company>MMC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P.Jongenelen</dc:creator>
  <cp:lastModifiedBy>Eilers - van der Hamsvoord, Merel</cp:lastModifiedBy>
  <cp:revision>56</cp:revision>
  <dcterms:created xsi:type="dcterms:W3CDTF">2015-12-18T09:16:32Z</dcterms:created>
  <dcterms:modified xsi:type="dcterms:W3CDTF">2019-05-03T08:04:20Z</dcterms:modified>
</cp:coreProperties>
</file>