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handoutMasterIdLst>
    <p:handoutMasterId r:id="rId38"/>
  </p:handoutMasterIdLst>
  <p:sldIdLst>
    <p:sldId id="257" r:id="rId3"/>
    <p:sldId id="258" r:id="rId4"/>
    <p:sldId id="274" r:id="rId5"/>
    <p:sldId id="270" r:id="rId6"/>
    <p:sldId id="259" r:id="rId7"/>
    <p:sldId id="271" r:id="rId8"/>
    <p:sldId id="277" r:id="rId9"/>
    <p:sldId id="276" r:id="rId10"/>
    <p:sldId id="273" r:id="rId11"/>
    <p:sldId id="272" r:id="rId12"/>
    <p:sldId id="278" r:id="rId13"/>
    <p:sldId id="275" r:id="rId14"/>
    <p:sldId id="289" r:id="rId15"/>
    <p:sldId id="279" r:id="rId16"/>
    <p:sldId id="280" r:id="rId17"/>
    <p:sldId id="281" r:id="rId18"/>
    <p:sldId id="282" r:id="rId19"/>
    <p:sldId id="283" r:id="rId20"/>
    <p:sldId id="284" r:id="rId21"/>
    <p:sldId id="285" r:id="rId22"/>
    <p:sldId id="286" r:id="rId23"/>
    <p:sldId id="287" r:id="rId24"/>
    <p:sldId id="288" r:id="rId25"/>
    <p:sldId id="290" r:id="rId26"/>
    <p:sldId id="262" r:id="rId27"/>
    <p:sldId id="291" r:id="rId28"/>
    <p:sldId id="292" r:id="rId29"/>
    <p:sldId id="293" r:id="rId30"/>
    <p:sldId id="294" r:id="rId31"/>
    <p:sldId id="295" r:id="rId32"/>
    <p:sldId id="296" r:id="rId33"/>
    <p:sldId id="297" r:id="rId34"/>
    <p:sldId id="298" r:id="rId35"/>
    <p:sldId id="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42"/>
      </p:cViewPr>
      <p:guideLst/>
    </p:cSldViewPr>
  </p:slid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nl-NL" smtClean="0"/>
              <a:t>13-4-2016</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nl-NL" smtClean="0"/>
              <a:t>‹nr.›</a:t>
            </a:fld>
            <a:endParaRPr lang="nl-NL"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nl-NL" smtClean="0"/>
              <a:t>13-4-2016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nl-NL" smtClean="0"/>
              <a:t>‹nr.›</a:t>
            </a:fld>
            <a:endParaRPr lang="nl-NL"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2" name="Vrije v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nl-NL" sz="1800" dirty="0"/>
          </a:p>
        </p:txBody>
      </p:sp>
      <p:sp>
        <p:nvSpPr>
          <p:cNvPr id="7" name="Vrije v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nl-NL" sz="1800" dirty="0"/>
          </a:p>
        </p:txBody>
      </p:sp>
      <p:sp>
        <p:nvSpPr>
          <p:cNvPr id="8" name="Vrije v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nl-NL" sz="1800" dirty="0"/>
          </a:p>
        </p:txBody>
      </p:sp>
      <p:sp>
        <p:nvSpPr>
          <p:cNvPr id="2" name="Titel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95400" y="255134"/>
            <a:ext cx="9601200" cy="1036850"/>
          </a:xfrm>
        </p:spPr>
        <p:txBody>
          <a:bodyPr anchor="b"/>
          <a:lstStyle>
            <a:lvl1pPr>
              <a:defRPr sz="3200"/>
            </a:lvl1pPr>
          </a:lstStyle>
          <a:p>
            <a:r>
              <a:rPr lang="nl-NL"/>
              <a:t>Klik om de stijl te bewerken</a:t>
            </a:r>
            <a:endParaRPr lang="nl-NL" dirty="0"/>
          </a:p>
        </p:txBody>
      </p:sp>
      <p:sp>
        <p:nvSpPr>
          <p:cNvPr id="3" name="Tijdelijke aanduiding voor afbeelding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ee afbeeldingen met bijschrift">
    <p:spTree>
      <p:nvGrpSpPr>
        <p:cNvPr id="1" name=""/>
        <p:cNvGrpSpPr/>
        <p:nvPr/>
      </p:nvGrpSpPr>
      <p:grpSpPr>
        <a:xfrm>
          <a:off x="0" y="0"/>
          <a:ext cx="0" cy="0"/>
          <a:chOff x="0" y="0"/>
          <a:chExt cx="0" cy="0"/>
        </a:xfrm>
      </p:grpSpPr>
      <p:sp>
        <p:nvSpPr>
          <p:cNvPr id="9" name="Rechthoek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295400" y="255134"/>
            <a:ext cx="9601200" cy="1036850"/>
          </a:xfrm>
        </p:spPr>
        <p:txBody>
          <a:bodyPr anchor="b"/>
          <a:lstStyle>
            <a:lvl1pPr>
              <a:defRPr sz="3200"/>
            </a:lvl1pPr>
          </a:lstStyle>
          <a:p>
            <a:r>
              <a:rPr lang="nl-NL"/>
              <a:t>Klik om de stijl te bewerken</a:t>
            </a:r>
            <a:endParaRPr lang="nl-NL" dirty="0"/>
          </a:p>
        </p:txBody>
      </p:sp>
      <p:sp>
        <p:nvSpPr>
          <p:cNvPr id="4" name="Tijdelijke aanduiding voor tekst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7F8E3F6-DE14-48B2-B2BC-6FABA9630FB8}" type="slidenum">
              <a:rPr lang="nl-NL" smtClean="0"/>
              <a:t>‹nr.›</a:t>
            </a:fld>
            <a:endParaRPr lang="nl-NL" dirty="0"/>
          </a:p>
        </p:txBody>
      </p:sp>
      <p:sp>
        <p:nvSpPr>
          <p:cNvPr id="10" name="Rechthoek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2" name="Rechthoek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3" name="Tijdelijke aanduiding voor tekst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3" name="Tijdelijke aanduiding voor afbeelding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 name="Tijdelijke aanduiding voor afbeelding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hthoek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Verticale titel 1"/>
          <p:cNvSpPr>
            <a:spLocks noGrp="1"/>
          </p:cNvSpPr>
          <p:nvPr>
            <p:ph type="title" orient="vert"/>
          </p:nvPr>
        </p:nvSpPr>
        <p:spPr>
          <a:xfrm>
            <a:off x="9871318" y="685800"/>
            <a:ext cx="1033272" cy="5486400"/>
          </a:xfrm>
        </p:spPr>
        <p:txBody>
          <a:bodyPr vert="eaVert"/>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1295400" y="685800"/>
            <a:ext cx="7976754" cy="54864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met afbeelding">
    <p:spTree>
      <p:nvGrpSpPr>
        <p:cNvPr id="1" name=""/>
        <p:cNvGrpSpPr/>
        <p:nvPr/>
      </p:nvGrpSpPr>
      <p:grpSpPr>
        <a:xfrm>
          <a:off x="0" y="0"/>
          <a:ext cx="0" cy="0"/>
          <a:chOff x="0" y="0"/>
          <a:chExt cx="0" cy="0"/>
        </a:xfrm>
      </p:grpSpPr>
      <p:sp>
        <p:nvSpPr>
          <p:cNvPr id="10" name="Rechthoek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nl-NL" sz="1800" dirty="0"/>
          </a:p>
        </p:txBody>
      </p:sp>
      <p:sp>
        <p:nvSpPr>
          <p:cNvPr id="11" name="Vrije v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nl-NL" sz="1800" dirty="0"/>
          </a:p>
        </p:txBody>
      </p:sp>
      <p:sp>
        <p:nvSpPr>
          <p:cNvPr id="12" name="Vrije v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nl-NL" sz="1800" dirty="0"/>
          </a:p>
        </p:txBody>
      </p:sp>
      <p:sp>
        <p:nvSpPr>
          <p:cNvPr id="2" name="Titel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5" name="Tijdelijke aanduiding voor afbeelding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nl-NL"/>
              <a:t>Klik op het pictogram als u een afbeelding wilt toevoegen</a:t>
            </a:r>
            <a:endParaRPr lang="nl-NL" dirty="0"/>
          </a:p>
        </p:txBody>
      </p:sp>
      <p:sp>
        <p:nvSpPr>
          <p:cNvPr id="16" name="Instructie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nl-NL" sz="1200" b="1" i="1" dirty="0">
                <a:latin typeface="Arial"/>
                <a:ea typeface="+mn-ea"/>
                <a:cs typeface="Arial"/>
              </a:rPr>
              <a:t>OPMERKING:</a:t>
            </a:r>
          </a:p>
          <a:p>
            <a:pPr algn="l" defTabSz="914400">
              <a:buNone/>
            </a:pPr>
            <a:r>
              <a:rPr lang="nl-NL" sz="1200" b="0" i="1" dirty="0" err="1">
                <a:latin typeface="Arial"/>
                <a:ea typeface="+mn-ea"/>
                <a:cs typeface="Arial"/>
              </a:rPr>
              <a:t>To</a:t>
            </a:r>
            <a:r>
              <a:rPr lang="nl-NL" sz="1200" b="0" i="1" dirty="0">
                <a:latin typeface="Arial"/>
                <a:ea typeface="+mn-ea"/>
                <a:cs typeface="Arial"/>
              </a:rPr>
              <a:t> change the  image on </a:t>
            </a:r>
            <a:r>
              <a:rPr lang="nl-NL" sz="1200" b="0" i="1" dirty="0" err="1">
                <a:latin typeface="Arial"/>
                <a:ea typeface="+mn-ea"/>
                <a:cs typeface="Arial"/>
              </a:rPr>
              <a:t>this</a:t>
            </a:r>
            <a:r>
              <a:rPr lang="nl-NL" sz="1200" b="0" i="1" dirty="0">
                <a:latin typeface="Arial"/>
                <a:ea typeface="+mn-ea"/>
                <a:cs typeface="Arial"/>
              </a:rPr>
              <a:t> slide, select the picture </a:t>
            </a:r>
            <a:r>
              <a:rPr lang="nl-NL" sz="1200" b="0" i="1" dirty="0" err="1">
                <a:latin typeface="Arial"/>
                <a:ea typeface="+mn-ea"/>
                <a:cs typeface="Arial"/>
              </a:rPr>
              <a:t>and</a:t>
            </a:r>
            <a:r>
              <a:rPr lang="nl-NL" sz="1200" b="0" i="1" dirty="0">
                <a:latin typeface="Arial"/>
                <a:ea typeface="+mn-ea"/>
                <a:cs typeface="Arial"/>
              </a:rPr>
              <a:t> delete it. Klik vervolgens in de tijdelijke aanduiding op het pictogram Afbeeldingen om uw eigen afbeelding in te voegen.</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nl-NL" sz="1800" dirty="0"/>
          </a:p>
        </p:txBody>
      </p:sp>
      <p:sp>
        <p:nvSpPr>
          <p:cNvPr id="8" name="Vrije v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nl-NL" sz="1800" dirty="0"/>
          </a:p>
        </p:txBody>
      </p:sp>
      <p:sp>
        <p:nvSpPr>
          <p:cNvPr id="9" name="Vrije v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nl-NL" sz="1800" dirty="0"/>
          </a:p>
        </p:txBody>
      </p:sp>
      <p:sp>
        <p:nvSpPr>
          <p:cNvPr id="10" name="Vrije v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nl-NL" sz="1800" dirty="0"/>
          </a:p>
        </p:txBody>
      </p:sp>
      <p:sp>
        <p:nvSpPr>
          <p:cNvPr id="2" name="Titel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half"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324600" y="1828799"/>
            <a:ext cx="4572000" cy="434340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295400" y="255134"/>
            <a:ext cx="9601200" cy="1036850"/>
          </a:xfrm>
        </p:spPr>
        <p:txBody>
          <a:bodyPr/>
          <a:lstStyle/>
          <a:p>
            <a:r>
              <a:rPr lang="nl-NL"/>
              <a:t>Klik om de stijl te bewerken</a:t>
            </a:r>
            <a:endParaRPr lang="nl-NL" dirty="0"/>
          </a:p>
        </p:txBody>
      </p:sp>
      <p:sp>
        <p:nvSpPr>
          <p:cNvPr id="3" name="Tijdelijke aanduiding voor tekst 2"/>
          <p:cNvSpPr>
            <a:spLocks noGrp="1"/>
          </p:cNvSpPr>
          <p:nvPr>
            <p:ph type="body" idx="1"/>
          </p:nvPr>
        </p:nvSpPr>
        <p:spPr>
          <a:xfrm>
            <a:off x="1295400" y="1828800"/>
            <a:ext cx="4572000" cy="876300"/>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1295400" y="2705100"/>
            <a:ext cx="4572000" cy="34671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324600" y="2705100"/>
            <a:ext cx="4572000" cy="34671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79A3335-6331-4872-A8B7-ECD55539F4D0}" type="datetimeFigureOut">
              <a:rPr lang="nl-NL" smtClean="0"/>
              <a:t>13-4-2016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7F8E3F6-DE14-48B2-B2BC-6FABA9630FB8}" type="slidenum">
              <a:rPr lang="nl-NL" smtClean="0"/>
              <a:t>‹nr.›</a:t>
            </a:fld>
            <a:endParaRPr lang="nl-NL"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hthoek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titel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nl-NL" dirty="0"/>
              <a:t>Klik om de stijl te bewerken</a:t>
            </a:r>
          </a:p>
        </p:txBody>
      </p:sp>
      <p:sp>
        <p:nvSpPr>
          <p:cNvPr id="3" name="Tijdelijke aanduiding voor tekst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nl-NL" smtClean="0"/>
              <a:pPr/>
              <a:t>13-4-2016</a:t>
            </a:fld>
            <a:endParaRPr lang="nl-NL" dirty="0"/>
          </a:p>
        </p:txBody>
      </p:sp>
      <p:sp>
        <p:nvSpPr>
          <p:cNvPr id="5" name="Tijdelijke aanduiding voor voettekst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nl-NL" dirty="0"/>
          </a:p>
        </p:txBody>
      </p:sp>
      <p:sp>
        <p:nvSpPr>
          <p:cNvPr id="6" name="Tijdelijke aanduiding voor dianumm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nl-NL" smtClean="0"/>
              <a:pPr/>
              <a:t>‹nr.›</a:t>
            </a:fld>
            <a:endParaRPr lang="nl-NL"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defTabSz="914400">
              <a:lnSpc>
                <a:spcPct val="90000"/>
              </a:lnSpc>
              <a:spcBef>
                <a:spcPts val="0"/>
              </a:spcBef>
              <a:buNone/>
            </a:pPr>
            <a:r>
              <a:rPr lang="nl-NL" sz="4000" b="0" i="0" dirty="0">
                <a:solidFill>
                  <a:srgbClr val="595959"/>
                </a:solidFill>
                <a:latin typeface="Book Antiqua"/>
                <a:ea typeface="+mj-ea"/>
                <a:cs typeface="+mj-cs"/>
              </a:rPr>
              <a:t>Fysiotherapie in de palliatief /terminale fase</a:t>
            </a:r>
          </a:p>
        </p:txBody>
      </p:sp>
      <p:sp>
        <p:nvSpPr>
          <p:cNvPr id="3" name="Ondertitel 2"/>
          <p:cNvSpPr>
            <a:spLocks noGrp="1"/>
          </p:cNvSpPr>
          <p:nvPr>
            <p:ph type="subTitle" idx="1"/>
          </p:nvPr>
        </p:nvSpPr>
        <p:spPr/>
        <p:txBody>
          <a:bodyPr/>
          <a:lstStyle/>
          <a:p>
            <a:pPr marL="0" indent="0" algn="l">
              <a:buNone/>
            </a:pPr>
            <a:r>
              <a:rPr lang="nl-NL" sz="2400" b="0" i="0" dirty="0"/>
              <a:t>Patricia Jassies</a:t>
            </a:r>
          </a:p>
          <a:p>
            <a:pPr marL="0" indent="0" algn="l">
              <a:buNone/>
            </a:pPr>
            <a:r>
              <a:rPr lang="nl-NL" dirty="0"/>
              <a:t>Oncologie – oedeem fysiotherapeute MSc.</a:t>
            </a:r>
            <a:endParaRPr lang="nl-NL" sz="2400" b="0" i="0" dirty="0"/>
          </a:p>
        </p:txBody>
      </p:sp>
      <p:pic>
        <p:nvPicPr>
          <p:cNvPr id="12" name="Tijdelijke aanduiding voor afbeelding 11"/>
          <p:cNvPicPr>
            <a:picLocks noGrp="1" noChangeAspect="1"/>
          </p:cNvPicPr>
          <p:nvPr>
            <p:ph type="pic" sz="quarter" idx="10"/>
          </p:nvPr>
        </p:nvPicPr>
        <p:blipFill>
          <a:blip r:embed="rId2"/>
          <a:srcRect l="23776" r="23776"/>
          <a:stretch>
            <a:fillRect/>
          </a:stretch>
        </p:blipFill>
        <p:spPr>
          <a:xfrm>
            <a:off x="7951305" y="0"/>
            <a:ext cx="4240696" cy="6858000"/>
          </a:xfrm>
          <a:prstGeom prst="rect">
            <a:avLst/>
          </a:prstGeom>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Wat doet de fysiotherapeut?</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1582" y="1871003"/>
            <a:ext cx="5128591" cy="4728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76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Veranderingen binnen de fysiotherapie</a:t>
            </a:r>
          </a:p>
        </p:txBody>
      </p:sp>
      <p:pic>
        <p:nvPicPr>
          <p:cNvPr id="5" name="Tijdelijke aanduiding voor inhoud 4"/>
          <p:cNvPicPr>
            <a:picLocks noGrp="1" noChangeAspect="1"/>
          </p:cNvPicPr>
          <p:nvPr>
            <p:ph sz="half" idx="1"/>
          </p:nvPr>
        </p:nvPicPr>
        <p:blipFill>
          <a:blip r:embed="rId2"/>
          <a:stretch>
            <a:fillRect/>
          </a:stretch>
        </p:blipFill>
        <p:spPr>
          <a:xfrm>
            <a:off x="251791" y="4731026"/>
            <a:ext cx="2571750" cy="1997765"/>
          </a:xfrm>
          <a:prstGeom prst="rect">
            <a:avLst/>
          </a:prstGeom>
        </p:spPr>
      </p:pic>
      <p:pic>
        <p:nvPicPr>
          <p:cNvPr id="7" name="Tijdelijke aanduiding voor inhoud 6"/>
          <p:cNvPicPr>
            <a:picLocks noGrp="1" noChangeAspect="1"/>
          </p:cNvPicPr>
          <p:nvPr>
            <p:ph sz="half" idx="2"/>
          </p:nvPr>
        </p:nvPicPr>
        <p:blipFill>
          <a:blip r:embed="rId3"/>
          <a:stretch>
            <a:fillRect/>
          </a:stretch>
        </p:blipFill>
        <p:spPr>
          <a:xfrm>
            <a:off x="6096000" y="1661439"/>
            <a:ext cx="2715269" cy="1977449"/>
          </a:xfrm>
          <a:prstGeom prst="rect">
            <a:avLst/>
          </a:prstGeom>
        </p:spPr>
      </p:pic>
      <p:pic>
        <p:nvPicPr>
          <p:cNvPr id="6" name="Afbeelding 5"/>
          <p:cNvPicPr>
            <a:picLocks noChangeAspect="1"/>
          </p:cNvPicPr>
          <p:nvPr/>
        </p:nvPicPr>
        <p:blipFill>
          <a:blip r:embed="rId4"/>
          <a:stretch>
            <a:fillRect/>
          </a:stretch>
        </p:blipFill>
        <p:spPr>
          <a:xfrm>
            <a:off x="251791" y="1661439"/>
            <a:ext cx="5738192" cy="2895600"/>
          </a:xfrm>
          <a:prstGeom prst="rect">
            <a:avLst/>
          </a:prstGeom>
        </p:spPr>
      </p:pic>
      <p:pic>
        <p:nvPicPr>
          <p:cNvPr id="8" name="Afbeelding 7"/>
          <p:cNvPicPr>
            <a:picLocks noChangeAspect="1"/>
          </p:cNvPicPr>
          <p:nvPr/>
        </p:nvPicPr>
        <p:blipFill>
          <a:blip r:embed="rId5"/>
          <a:stretch>
            <a:fillRect/>
          </a:stretch>
        </p:blipFill>
        <p:spPr>
          <a:xfrm>
            <a:off x="8348130" y="3109239"/>
            <a:ext cx="4389783" cy="2761912"/>
          </a:xfrm>
          <a:prstGeom prst="rect">
            <a:avLst/>
          </a:prstGeom>
        </p:spPr>
      </p:pic>
      <p:pic>
        <p:nvPicPr>
          <p:cNvPr id="9" name="Afbeelding 8"/>
          <p:cNvPicPr>
            <a:picLocks noChangeAspect="1"/>
          </p:cNvPicPr>
          <p:nvPr/>
        </p:nvPicPr>
        <p:blipFill>
          <a:blip r:embed="rId6"/>
          <a:stretch>
            <a:fillRect/>
          </a:stretch>
        </p:blipFill>
        <p:spPr>
          <a:xfrm>
            <a:off x="3994332" y="4143325"/>
            <a:ext cx="5867400" cy="2343150"/>
          </a:xfrm>
          <a:prstGeom prst="rect">
            <a:avLst/>
          </a:prstGeom>
        </p:spPr>
      </p:pic>
    </p:spTree>
    <p:extLst>
      <p:ext uri="{BB962C8B-B14F-4D97-AF65-F5344CB8AC3E}">
        <p14:creationId xmlns:p14="http://schemas.microsoft.com/office/powerpoint/2010/main" val="201178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Handreiking</a:t>
            </a:r>
          </a:p>
        </p:txBody>
      </p:sp>
      <p:sp>
        <p:nvSpPr>
          <p:cNvPr id="3" name="Tijdelijke aanduiding voor inhoud 2"/>
          <p:cNvSpPr>
            <a:spLocks noGrp="1"/>
          </p:cNvSpPr>
          <p:nvPr>
            <p:ph idx="1"/>
          </p:nvPr>
        </p:nvSpPr>
        <p:spPr/>
        <p:txBody>
          <a:bodyPr/>
          <a:lstStyle/>
          <a:p>
            <a:r>
              <a:rPr lang="nl-NL" dirty="0"/>
              <a:t>2011 geschreven door fysiotherapeuten staat in pallialine.nl IKNL</a:t>
            </a:r>
          </a:p>
          <a:p>
            <a:r>
              <a:rPr lang="nl-NL" dirty="0"/>
              <a:t>Accent van behandeling verschuift van revalidatie naar ondersteunende zorg en bestrijding van symptomen.</a:t>
            </a:r>
          </a:p>
          <a:p>
            <a:r>
              <a:rPr lang="nl-NL" dirty="0"/>
              <a:t>In praktijk zie je verschillende behandelvormen met elkaar verweven</a:t>
            </a:r>
          </a:p>
        </p:txBody>
      </p:sp>
    </p:spTree>
    <p:extLst>
      <p:ext uri="{BB962C8B-B14F-4D97-AF65-F5344CB8AC3E}">
        <p14:creationId xmlns:p14="http://schemas.microsoft.com/office/powerpoint/2010/main" val="405963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Niveau van bewijsvoering</a:t>
            </a:r>
          </a:p>
        </p:txBody>
      </p:sp>
      <p:sp>
        <p:nvSpPr>
          <p:cNvPr id="3" name="Tijdelijke aanduiding voor inhoud 2"/>
          <p:cNvSpPr>
            <a:spLocks noGrp="1"/>
          </p:cNvSpPr>
          <p:nvPr>
            <p:ph idx="1"/>
          </p:nvPr>
        </p:nvSpPr>
        <p:spPr/>
        <p:txBody>
          <a:bodyPr>
            <a:normAutofit lnSpcReduction="10000"/>
          </a:bodyPr>
          <a:lstStyle/>
          <a:p>
            <a:r>
              <a:rPr lang="nl-NL" dirty="0"/>
              <a:t>Niveau </a:t>
            </a:r>
            <a:r>
              <a:rPr lang="nl-NL" b="1" dirty="0"/>
              <a:t>1</a:t>
            </a:r>
            <a:r>
              <a:rPr lang="nl-NL" dirty="0"/>
              <a:t> = gebaseerd op systematische review of ten minste twee gerandomiseerde onderzoeken van goede kwaliteit.</a:t>
            </a:r>
          </a:p>
          <a:p>
            <a:br>
              <a:rPr lang="nl-NL" dirty="0"/>
            </a:br>
            <a:r>
              <a:rPr lang="nl-NL" dirty="0"/>
              <a:t>Niveau </a:t>
            </a:r>
            <a:r>
              <a:rPr lang="nl-NL" b="1" dirty="0"/>
              <a:t>2</a:t>
            </a:r>
            <a:r>
              <a:rPr lang="nl-NL" dirty="0"/>
              <a:t> = gebaseerd op ten minste twee vergelijkende klinisch onderzoeken van matige kwaliteit of onvoldoende omvang of andere vergelijkende onderzoeken.</a:t>
            </a:r>
          </a:p>
          <a:p>
            <a:br>
              <a:rPr lang="nl-NL" dirty="0"/>
            </a:br>
            <a:r>
              <a:rPr lang="nl-NL" dirty="0"/>
              <a:t>Niveau </a:t>
            </a:r>
            <a:r>
              <a:rPr lang="nl-NL" b="1" dirty="0"/>
              <a:t>3</a:t>
            </a:r>
            <a:r>
              <a:rPr lang="nl-NL" dirty="0"/>
              <a:t> = gebaseerd op één vergelijkend onderzoek of op niet-vergelijkend onderzoek.</a:t>
            </a:r>
          </a:p>
          <a:p>
            <a:br>
              <a:rPr lang="nl-NL" dirty="0"/>
            </a:br>
            <a:r>
              <a:rPr lang="nl-NL" dirty="0"/>
              <a:t>Niveau </a:t>
            </a:r>
            <a:r>
              <a:rPr lang="nl-NL" b="1" dirty="0"/>
              <a:t>4</a:t>
            </a:r>
            <a:r>
              <a:rPr lang="nl-NL" dirty="0"/>
              <a:t> = gebaseerd op mening van deskundigen. </a:t>
            </a:r>
          </a:p>
        </p:txBody>
      </p:sp>
    </p:spTree>
    <p:extLst>
      <p:ext uri="{BB962C8B-B14F-4D97-AF65-F5344CB8AC3E}">
        <p14:creationId xmlns:p14="http://schemas.microsoft.com/office/powerpoint/2010/main" val="26530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Angst</a:t>
            </a:r>
          </a:p>
        </p:txBody>
      </p:sp>
      <p:sp>
        <p:nvSpPr>
          <p:cNvPr id="3" name="Tijdelijke aanduiding voor inhoud 2"/>
          <p:cNvSpPr>
            <a:spLocks noGrp="1"/>
          </p:cNvSpPr>
          <p:nvPr>
            <p:ph idx="1"/>
          </p:nvPr>
        </p:nvSpPr>
        <p:spPr/>
        <p:txBody>
          <a:bodyPr/>
          <a:lstStyle/>
          <a:p>
            <a:r>
              <a:rPr lang="nl-NL" dirty="0"/>
              <a:t>Mogelijke fysiotherapeutische interventies /Niveau van bewijs</a:t>
            </a:r>
          </a:p>
          <a:p>
            <a:r>
              <a:rPr lang="nl-NL" dirty="0"/>
              <a:t>- </a:t>
            </a:r>
            <a:r>
              <a:rPr lang="nl-NL" dirty="0" err="1"/>
              <a:t>Ontspanningoefeningen</a:t>
            </a:r>
            <a:r>
              <a:rPr lang="nl-NL" dirty="0"/>
              <a:t>                                1</a:t>
            </a:r>
          </a:p>
          <a:p>
            <a:r>
              <a:rPr lang="nl-NL" dirty="0"/>
              <a:t>- Ademhalingsoefeningen                               1</a:t>
            </a:r>
          </a:p>
          <a:p>
            <a:r>
              <a:rPr lang="nl-NL" dirty="0"/>
              <a:t>- Klassieke massage                                          2</a:t>
            </a:r>
          </a:p>
        </p:txBody>
      </p:sp>
    </p:spTree>
    <p:extLst>
      <p:ext uri="{BB962C8B-B14F-4D97-AF65-F5344CB8AC3E}">
        <p14:creationId xmlns:p14="http://schemas.microsoft.com/office/powerpoint/2010/main" val="35779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Dyspnoe</a:t>
            </a:r>
          </a:p>
        </p:txBody>
      </p:sp>
      <p:sp>
        <p:nvSpPr>
          <p:cNvPr id="3" name="Tijdelijke aanduiding voor inhoud 2"/>
          <p:cNvSpPr>
            <a:spLocks noGrp="1"/>
          </p:cNvSpPr>
          <p:nvPr>
            <p:ph idx="1"/>
          </p:nvPr>
        </p:nvSpPr>
        <p:spPr/>
        <p:txBody>
          <a:bodyPr/>
          <a:lstStyle/>
          <a:p>
            <a:r>
              <a:rPr lang="nl-NL" dirty="0"/>
              <a:t>Mogelijke fysiotherapeutische interventies /Niveau</a:t>
            </a:r>
          </a:p>
          <a:p>
            <a:r>
              <a:rPr lang="nl-NL" dirty="0"/>
              <a:t>Ademhalingsoefeningen                                     2</a:t>
            </a:r>
          </a:p>
          <a:p>
            <a:r>
              <a:rPr lang="nl-NL" dirty="0"/>
              <a:t>Ontspanningsoefeningen                                    4</a:t>
            </a:r>
          </a:p>
        </p:txBody>
      </p:sp>
    </p:spTree>
    <p:extLst>
      <p:ext uri="{BB962C8B-B14F-4D97-AF65-F5344CB8AC3E}">
        <p14:creationId xmlns:p14="http://schemas.microsoft.com/office/powerpoint/2010/main" val="325145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Lymfoedeem</a:t>
            </a:r>
          </a:p>
        </p:txBody>
      </p:sp>
      <p:sp>
        <p:nvSpPr>
          <p:cNvPr id="3" name="Tijdelijke aanduiding voor inhoud 2"/>
          <p:cNvSpPr>
            <a:spLocks noGrp="1"/>
          </p:cNvSpPr>
          <p:nvPr>
            <p:ph idx="1"/>
          </p:nvPr>
        </p:nvSpPr>
        <p:spPr/>
        <p:txBody>
          <a:bodyPr/>
          <a:lstStyle/>
          <a:p>
            <a:r>
              <a:rPr lang="nl-NL" dirty="0"/>
              <a:t>Mogelijk fysiotherapeutische interventies / Niveau</a:t>
            </a:r>
          </a:p>
          <a:p>
            <a:r>
              <a:rPr lang="nl-NL" dirty="0"/>
              <a:t>Manuele lymfdrainage                                     4 </a:t>
            </a:r>
          </a:p>
          <a:p>
            <a:r>
              <a:rPr lang="nl-NL" dirty="0"/>
              <a:t>Compressietherapie                                          3</a:t>
            </a:r>
          </a:p>
          <a:p>
            <a:r>
              <a:rPr lang="nl-NL" dirty="0"/>
              <a:t>Oefentherapie                                                    4</a:t>
            </a:r>
          </a:p>
          <a:p>
            <a:r>
              <a:rPr lang="nl-NL" dirty="0"/>
              <a:t>Lymftaping                                                        4</a:t>
            </a:r>
          </a:p>
          <a:p>
            <a:r>
              <a:rPr lang="nl-NL" dirty="0"/>
              <a:t>Ademoefeningen                                              4</a:t>
            </a:r>
          </a:p>
        </p:txBody>
      </p:sp>
    </p:spTree>
    <p:extLst>
      <p:ext uri="{BB962C8B-B14F-4D97-AF65-F5344CB8AC3E}">
        <p14:creationId xmlns:p14="http://schemas.microsoft.com/office/powerpoint/2010/main" val="195167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Pijn</a:t>
            </a:r>
          </a:p>
        </p:txBody>
      </p:sp>
      <p:sp>
        <p:nvSpPr>
          <p:cNvPr id="3" name="Tijdelijke aanduiding voor inhoud 2"/>
          <p:cNvSpPr>
            <a:spLocks noGrp="1"/>
          </p:cNvSpPr>
          <p:nvPr>
            <p:ph idx="1"/>
          </p:nvPr>
        </p:nvSpPr>
        <p:spPr/>
        <p:txBody>
          <a:bodyPr/>
          <a:lstStyle/>
          <a:p>
            <a:r>
              <a:rPr lang="nl-NL" dirty="0"/>
              <a:t>Mogelijke fysiotherapeutische interventies / Niveau</a:t>
            </a:r>
          </a:p>
          <a:p>
            <a:r>
              <a:rPr lang="nl-NL" dirty="0"/>
              <a:t>Klassieken massage                                             2</a:t>
            </a:r>
          </a:p>
          <a:p>
            <a:r>
              <a:rPr lang="nl-NL" dirty="0"/>
              <a:t>Ontspanningsoefeningen                                   2</a:t>
            </a:r>
          </a:p>
          <a:p>
            <a:r>
              <a:rPr lang="nl-NL" dirty="0"/>
              <a:t>TENS                                                                     4</a:t>
            </a:r>
          </a:p>
          <a:p>
            <a:r>
              <a:rPr lang="nl-NL" dirty="0"/>
              <a:t>Warmte/ koude therapie                                   4</a:t>
            </a:r>
          </a:p>
          <a:p>
            <a:r>
              <a:rPr lang="nl-NL" dirty="0"/>
              <a:t>Oefentherapie                                                      4</a:t>
            </a:r>
          </a:p>
          <a:p>
            <a:r>
              <a:rPr lang="nl-NL" dirty="0"/>
              <a:t>Voorlichting en educatie                                    1</a:t>
            </a:r>
          </a:p>
        </p:txBody>
      </p:sp>
    </p:spTree>
    <p:extLst>
      <p:ext uri="{BB962C8B-B14F-4D97-AF65-F5344CB8AC3E}">
        <p14:creationId xmlns:p14="http://schemas.microsoft.com/office/powerpoint/2010/main" val="319710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Misselijkheid en braken</a:t>
            </a:r>
          </a:p>
        </p:txBody>
      </p:sp>
      <p:sp>
        <p:nvSpPr>
          <p:cNvPr id="3" name="Tijdelijke aanduiding voor inhoud 2"/>
          <p:cNvSpPr>
            <a:spLocks noGrp="1"/>
          </p:cNvSpPr>
          <p:nvPr>
            <p:ph idx="1"/>
          </p:nvPr>
        </p:nvSpPr>
        <p:spPr/>
        <p:txBody>
          <a:bodyPr/>
          <a:lstStyle/>
          <a:p>
            <a:r>
              <a:rPr lang="nl-NL" dirty="0"/>
              <a:t>Mogelijke fysiotherapeutische interventies / Niveau</a:t>
            </a:r>
          </a:p>
          <a:p>
            <a:r>
              <a:rPr lang="nl-NL" dirty="0"/>
              <a:t>Ontspanningsoefeningen                                    1</a:t>
            </a:r>
          </a:p>
          <a:p>
            <a:r>
              <a:rPr lang="nl-NL" dirty="0"/>
              <a:t>Klassieken massage                                             2</a:t>
            </a:r>
          </a:p>
          <a:p>
            <a:r>
              <a:rPr lang="nl-NL" dirty="0"/>
              <a:t>Taping                                                                    4</a:t>
            </a:r>
          </a:p>
        </p:txBody>
      </p:sp>
    </p:spTree>
    <p:extLst>
      <p:ext uri="{BB962C8B-B14F-4D97-AF65-F5344CB8AC3E}">
        <p14:creationId xmlns:p14="http://schemas.microsoft.com/office/powerpoint/2010/main" val="20130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Slaapproblemen</a:t>
            </a:r>
          </a:p>
        </p:txBody>
      </p:sp>
      <p:sp>
        <p:nvSpPr>
          <p:cNvPr id="3" name="Tijdelijke aanduiding voor inhoud 2"/>
          <p:cNvSpPr>
            <a:spLocks noGrp="1"/>
          </p:cNvSpPr>
          <p:nvPr>
            <p:ph idx="1"/>
          </p:nvPr>
        </p:nvSpPr>
        <p:spPr/>
        <p:txBody>
          <a:bodyPr/>
          <a:lstStyle/>
          <a:p>
            <a:r>
              <a:rPr lang="nl-NL" dirty="0"/>
              <a:t>Mogelijke fysiotherapeutische interventies / Niveau</a:t>
            </a:r>
          </a:p>
          <a:p>
            <a:r>
              <a:rPr lang="nl-NL" dirty="0"/>
              <a:t>Ontspanningsoefeningen                                   4</a:t>
            </a:r>
          </a:p>
          <a:p>
            <a:r>
              <a:rPr lang="nl-NL" dirty="0"/>
              <a:t>Gedragsregels                                                      4</a:t>
            </a:r>
          </a:p>
          <a:p>
            <a:r>
              <a:rPr lang="nl-NL" dirty="0"/>
              <a:t>Klassieke massage                                               2</a:t>
            </a:r>
          </a:p>
          <a:p>
            <a:endParaRPr lang="nl-NL" dirty="0"/>
          </a:p>
        </p:txBody>
      </p:sp>
    </p:spTree>
    <p:extLst>
      <p:ext uri="{BB962C8B-B14F-4D97-AF65-F5344CB8AC3E}">
        <p14:creationId xmlns:p14="http://schemas.microsoft.com/office/powerpoint/2010/main" val="241999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defTabSz="914400">
              <a:lnSpc>
                <a:spcPct val="90000"/>
              </a:lnSpc>
              <a:spcBef>
                <a:spcPts val="0"/>
              </a:spcBef>
              <a:buNone/>
            </a:pPr>
            <a:r>
              <a:rPr lang="nl-NL" sz="3200" b="0" i="0" dirty="0">
                <a:solidFill>
                  <a:schemeClr val="bg1"/>
                </a:solidFill>
                <a:latin typeface="Book Antiqua"/>
                <a:ea typeface="+mj-ea"/>
                <a:cs typeface="+mj-cs"/>
              </a:rPr>
              <a:t>Inhoud Programma</a:t>
            </a:r>
          </a:p>
        </p:txBody>
      </p:sp>
      <p:sp>
        <p:nvSpPr>
          <p:cNvPr id="3" name="Tijdelijke aanduiding voor inhoud 2"/>
          <p:cNvSpPr>
            <a:spLocks noGrp="1"/>
          </p:cNvSpPr>
          <p:nvPr>
            <p:ph idx="1"/>
          </p:nvPr>
        </p:nvSpPr>
        <p:spPr/>
        <p:txBody>
          <a:bodyPr>
            <a:normAutofit/>
          </a:bodyPr>
          <a:lstStyle/>
          <a:p>
            <a:pPr marL="274320" indent="-274320" algn="l" defTabSz="914400">
              <a:lnSpc>
                <a:spcPct val="90000"/>
              </a:lnSpc>
              <a:spcBef>
                <a:spcPts val="1800"/>
              </a:spcBef>
              <a:buClr>
                <a:srgbClr val="595959"/>
              </a:buClr>
              <a:buFont typeface="Arial"/>
              <a:buChar char="•"/>
            </a:pPr>
            <a:r>
              <a:rPr lang="nl-NL" sz="2400" b="0" i="0" dirty="0">
                <a:solidFill>
                  <a:srgbClr val="595959"/>
                </a:solidFill>
                <a:latin typeface="Book Antiqua"/>
              </a:rPr>
              <a:t>Definitie palliatieve zorg</a:t>
            </a:r>
          </a:p>
          <a:p>
            <a:pPr marL="274320" indent="-274320" algn="l" defTabSz="914400">
              <a:lnSpc>
                <a:spcPct val="90000"/>
              </a:lnSpc>
              <a:spcBef>
                <a:spcPts val="1800"/>
              </a:spcBef>
              <a:buClr>
                <a:srgbClr val="595959"/>
              </a:buClr>
              <a:buFont typeface="Arial"/>
              <a:buChar char="•"/>
            </a:pPr>
            <a:r>
              <a:rPr lang="nl-NL" dirty="0">
                <a:solidFill>
                  <a:srgbClr val="595959"/>
                </a:solidFill>
                <a:latin typeface="Book Antiqua"/>
              </a:rPr>
              <a:t>Ziekte of Symptoombestrijding</a:t>
            </a:r>
          </a:p>
          <a:p>
            <a:pPr marL="274320" indent="-274320" algn="l" defTabSz="914400">
              <a:lnSpc>
                <a:spcPct val="90000"/>
              </a:lnSpc>
              <a:spcBef>
                <a:spcPts val="1800"/>
              </a:spcBef>
              <a:buClr>
                <a:srgbClr val="595959"/>
              </a:buClr>
              <a:buFont typeface="Arial"/>
              <a:buChar char="•"/>
            </a:pPr>
            <a:r>
              <a:rPr lang="nl-NL" dirty="0">
                <a:solidFill>
                  <a:srgbClr val="595959"/>
                </a:solidFill>
                <a:latin typeface="Book Antiqua"/>
              </a:rPr>
              <a:t>Samenwerking</a:t>
            </a:r>
            <a:endParaRPr lang="nl-NL" sz="2400" b="0" i="0" dirty="0">
              <a:solidFill>
                <a:srgbClr val="595959"/>
              </a:solidFill>
              <a:latin typeface="Book Antiqua"/>
            </a:endParaRPr>
          </a:p>
          <a:p>
            <a:pPr>
              <a:buClr>
                <a:srgbClr val="595959"/>
              </a:buClr>
              <a:buFont typeface="Arial"/>
              <a:buChar char="•"/>
            </a:pPr>
            <a:r>
              <a:rPr lang="nl-NL" dirty="0">
                <a:solidFill>
                  <a:srgbClr val="595959"/>
                </a:solidFill>
              </a:rPr>
              <a:t>Wat kan de fysiotherapeut betekenen in deze fase, Handreiking fysiotherapie (Pallialine.nl)</a:t>
            </a:r>
          </a:p>
          <a:p>
            <a:pPr>
              <a:buClr>
                <a:srgbClr val="595959"/>
              </a:buClr>
              <a:buFont typeface="Arial"/>
              <a:buChar char="•"/>
            </a:pPr>
            <a:r>
              <a:rPr lang="nl-NL" dirty="0">
                <a:solidFill>
                  <a:srgbClr val="595959"/>
                </a:solidFill>
              </a:rPr>
              <a:t>Diverse stadia</a:t>
            </a:r>
          </a:p>
          <a:p>
            <a:pPr>
              <a:buClr>
                <a:srgbClr val="595959"/>
              </a:buClr>
              <a:buFont typeface="Arial"/>
              <a:buChar char="•"/>
            </a:pPr>
            <a:r>
              <a:rPr lang="nl-NL" dirty="0">
                <a:solidFill>
                  <a:srgbClr val="595959"/>
                </a:solidFill>
              </a:rPr>
              <a:t>Casus</a:t>
            </a:r>
          </a:p>
          <a:p>
            <a:pPr>
              <a:buClr>
                <a:srgbClr val="595959"/>
              </a:buClr>
              <a:buFont typeface="Arial"/>
              <a:buChar char="•"/>
            </a:pPr>
            <a:r>
              <a:rPr lang="nl-NL" dirty="0">
                <a:solidFill>
                  <a:srgbClr val="595959"/>
                </a:solidFill>
              </a:rPr>
              <a:t>Vragen </a:t>
            </a:r>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Spanning en Onrust</a:t>
            </a:r>
          </a:p>
        </p:txBody>
      </p:sp>
      <p:sp>
        <p:nvSpPr>
          <p:cNvPr id="3" name="Tijdelijke aanduiding voor inhoud 2"/>
          <p:cNvSpPr>
            <a:spLocks noGrp="1"/>
          </p:cNvSpPr>
          <p:nvPr>
            <p:ph idx="1"/>
          </p:nvPr>
        </p:nvSpPr>
        <p:spPr/>
        <p:txBody>
          <a:bodyPr/>
          <a:lstStyle/>
          <a:p>
            <a:r>
              <a:rPr lang="nl-NL" dirty="0"/>
              <a:t>Mogelijke fysiotherapeutische interventies / Niveau</a:t>
            </a:r>
          </a:p>
          <a:p>
            <a:r>
              <a:rPr lang="nl-NL" dirty="0"/>
              <a:t>Ontspanningsoefeningen                                   2</a:t>
            </a:r>
          </a:p>
          <a:p>
            <a:r>
              <a:rPr lang="nl-NL" dirty="0"/>
              <a:t>Klassieke massage                                               1</a:t>
            </a:r>
          </a:p>
        </p:txBody>
      </p:sp>
    </p:spTree>
    <p:extLst>
      <p:ext uri="{BB962C8B-B14F-4D97-AF65-F5344CB8AC3E}">
        <p14:creationId xmlns:p14="http://schemas.microsoft.com/office/powerpoint/2010/main" val="373744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Hoesten / Hik</a:t>
            </a:r>
          </a:p>
        </p:txBody>
      </p:sp>
      <p:sp>
        <p:nvSpPr>
          <p:cNvPr id="3" name="Tijdelijke aanduiding voor inhoud 2"/>
          <p:cNvSpPr>
            <a:spLocks noGrp="1"/>
          </p:cNvSpPr>
          <p:nvPr>
            <p:ph idx="1"/>
          </p:nvPr>
        </p:nvSpPr>
        <p:spPr/>
        <p:txBody>
          <a:bodyPr/>
          <a:lstStyle/>
          <a:p>
            <a:r>
              <a:rPr lang="nl-NL" dirty="0"/>
              <a:t>Mogelijke fysiotherapeutische interventies / niveau</a:t>
            </a:r>
          </a:p>
          <a:p>
            <a:r>
              <a:rPr lang="nl-NL" dirty="0"/>
              <a:t>Houdingsadviezen / houdingsdrainage          4</a:t>
            </a:r>
          </a:p>
          <a:p>
            <a:r>
              <a:rPr lang="nl-NL" dirty="0" err="1"/>
              <a:t>Huffen</a:t>
            </a:r>
            <a:r>
              <a:rPr lang="nl-NL" dirty="0"/>
              <a:t>                                                                    4</a:t>
            </a:r>
          </a:p>
          <a:p>
            <a:r>
              <a:rPr lang="nl-NL" dirty="0"/>
              <a:t>Compressie thorax                                               4</a:t>
            </a:r>
          </a:p>
          <a:p>
            <a:r>
              <a:rPr lang="nl-NL" dirty="0"/>
              <a:t>Ontspanningsoefeningen                                    4</a:t>
            </a:r>
          </a:p>
          <a:p>
            <a:r>
              <a:rPr lang="nl-NL" dirty="0"/>
              <a:t>Ademhalingsoefeningen                                     4</a:t>
            </a:r>
          </a:p>
          <a:p>
            <a:pPr marL="0" indent="0">
              <a:buNone/>
            </a:pPr>
            <a:endParaRPr lang="nl-NL" dirty="0"/>
          </a:p>
        </p:txBody>
      </p:sp>
    </p:spTree>
    <p:extLst>
      <p:ext uri="{BB962C8B-B14F-4D97-AF65-F5344CB8AC3E}">
        <p14:creationId xmlns:p14="http://schemas.microsoft.com/office/powerpoint/2010/main" val="36001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Spierkrampen </a:t>
            </a:r>
          </a:p>
        </p:txBody>
      </p:sp>
      <p:sp>
        <p:nvSpPr>
          <p:cNvPr id="3" name="Tijdelijke aanduiding voor inhoud 2"/>
          <p:cNvSpPr>
            <a:spLocks noGrp="1"/>
          </p:cNvSpPr>
          <p:nvPr>
            <p:ph idx="1"/>
          </p:nvPr>
        </p:nvSpPr>
        <p:spPr/>
        <p:txBody>
          <a:bodyPr/>
          <a:lstStyle/>
          <a:p>
            <a:r>
              <a:rPr lang="nl-NL" dirty="0"/>
              <a:t>Mogelijke fysiotherapeutische interventies /Niveau</a:t>
            </a:r>
          </a:p>
          <a:p>
            <a:r>
              <a:rPr lang="nl-NL" dirty="0"/>
              <a:t>Strekken</a:t>
            </a:r>
          </a:p>
          <a:p>
            <a:r>
              <a:rPr lang="nl-NL" dirty="0"/>
              <a:t>Klassieke massage</a:t>
            </a:r>
          </a:p>
        </p:txBody>
      </p:sp>
    </p:spTree>
    <p:extLst>
      <p:ext uri="{BB962C8B-B14F-4D97-AF65-F5344CB8AC3E}">
        <p14:creationId xmlns:p14="http://schemas.microsoft.com/office/powerpoint/2010/main" val="164969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Vermoeidheid</a:t>
            </a:r>
          </a:p>
        </p:txBody>
      </p:sp>
      <p:sp>
        <p:nvSpPr>
          <p:cNvPr id="3" name="Tijdelijke aanduiding voor inhoud 2"/>
          <p:cNvSpPr>
            <a:spLocks noGrp="1"/>
          </p:cNvSpPr>
          <p:nvPr>
            <p:ph idx="1"/>
          </p:nvPr>
        </p:nvSpPr>
        <p:spPr/>
        <p:txBody>
          <a:bodyPr/>
          <a:lstStyle/>
          <a:p>
            <a:r>
              <a:rPr lang="nl-NL" dirty="0"/>
              <a:t>Mogelijke fysiotherapeutische interventies /Niveau</a:t>
            </a:r>
          </a:p>
          <a:p>
            <a:r>
              <a:rPr lang="nl-NL" dirty="0"/>
              <a:t>Cognitieve therapie: balans belasting belastbaarheid  1</a:t>
            </a:r>
          </a:p>
          <a:p>
            <a:r>
              <a:rPr lang="nl-NL" dirty="0"/>
              <a:t>Lichamelijke training                                                         3</a:t>
            </a:r>
          </a:p>
          <a:p>
            <a:r>
              <a:rPr lang="nl-NL" dirty="0"/>
              <a:t>Ontspanningsoefeningen spierrelaxatie                         3</a:t>
            </a:r>
          </a:p>
          <a:p>
            <a:r>
              <a:rPr lang="nl-NL" dirty="0"/>
              <a:t>Gedragsregels / slaap hygiëne                                        4</a:t>
            </a:r>
          </a:p>
        </p:txBody>
      </p:sp>
    </p:spTree>
    <p:extLst>
      <p:ext uri="{BB962C8B-B14F-4D97-AF65-F5344CB8AC3E}">
        <p14:creationId xmlns:p14="http://schemas.microsoft.com/office/powerpoint/2010/main" val="29282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Oncologische revalidatie</a:t>
            </a:r>
            <a:br>
              <a:rPr lang="nl-NL" dirty="0"/>
            </a:br>
            <a:r>
              <a:rPr lang="nl-NL" dirty="0"/>
              <a:t>Palliatief  niet Terminaal</a:t>
            </a:r>
          </a:p>
        </p:txBody>
      </p:sp>
      <p:sp>
        <p:nvSpPr>
          <p:cNvPr id="3" name="Tijdelijke aanduiding voor inhoud 2"/>
          <p:cNvSpPr>
            <a:spLocks noGrp="1"/>
          </p:cNvSpPr>
          <p:nvPr>
            <p:ph idx="1"/>
          </p:nvPr>
        </p:nvSpPr>
        <p:spPr/>
        <p:txBody>
          <a:bodyPr/>
          <a:lstStyle/>
          <a:p>
            <a:r>
              <a:rPr lang="nl-NL" dirty="0"/>
              <a:t>Oncologische revalidatie door multidisciplinair revalidatieteam: </a:t>
            </a:r>
          </a:p>
          <a:p>
            <a:r>
              <a:rPr lang="nl-NL" dirty="0"/>
              <a:t>Fysieke training (individueel/indien mogelijk groepsverband) plus informatiemodule (groepsverband)</a:t>
            </a:r>
          </a:p>
          <a:p>
            <a:r>
              <a:rPr lang="nl-NL" dirty="0"/>
              <a:t>Coaching en energieverdeling ( individueel/indien mogelijk groepsverband) </a:t>
            </a:r>
          </a:p>
          <a:p>
            <a:r>
              <a:rPr lang="nl-NL" dirty="0"/>
              <a:t>Alleen in ziekte- en symptoomgerichte fase. Niet in de terminale fase. </a:t>
            </a:r>
          </a:p>
          <a:p>
            <a:endParaRPr lang="nl-NL" dirty="0"/>
          </a:p>
        </p:txBody>
      </p:sp>
    </p:spTree>
    <p:extLst>
      <p:ext uri="{BB962C8B-B14F-4D97-AF65-F5344CB8AC3E}">
        <p14:creationId xmlns:p14="http://schemas.microsoft.com/office/powerpoint/2010/main" val="85946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Casus 1</a:t>
            </a:r>
            <a:br>
              <a:rPr lang="nl-NL" dirty="0"/>
            </a:br>
            <a:endParaRPr lang="nl-NL" dirty="0"/>
          </a:p>
        </p:txBody>
      </p:sp>
      <p:sp>
        <p:nvSpPr>
          <p:cNvPr id="3" name="Ondertitel 2"/>
          <p:cNvSpPr>
            <a:spLocks noGrp="1"/>
          </p:cNvSpPr>
          <p:nvPr>
            <p:ph type="subTitle" idx="1"/>
          </p:nvPr>
        </p:nvSpPr>
        <p:spPr/>
        <p:txBody>
          <a:bodyPr/>
          <a:lstStyle/>
          <a:p>
            <a:r>
              <a:rPr lang="nl-NL" dirty="0" err="1"/>
              <a:t>Mw</a:t>
            </a:r>
            <a:r>
              <a:rPr lang="nl-NL" dirty="0"/>
              <a:t> A. met nog drie maand te leven, wilde graag de kerst nog beleven met haar familie en naasten</a:t>
            </a:r>
          </a:p>
        </p:txBody>
      </p:sp>
    </p:spTree>
    <p:extLst>
      <p:ext uri="{BB962C8B-B14F-4D97-AF65-F5344CB8AC3E}">
        <p14:creationId xmlns:p14="http://schemas.microsoft.com/office/powerpoint/2010/main" val="16366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Probleem : ademtekort en nachtelijke pijnen</a:t>
            </a:r>
          </a:p>
          <a:p>
            <a:r>
              <a:rPr lang="nl-NL" dirty="0"/>
              <a:t>                    been niet meer kunnen voelen, voeten erg koud</a:t>
            </a:r>
          </a:p>
          <a:p>
            <a:r>
              <a:rPr lang="nl-NL" dirty="0"/>
              <a:t>                    wil man niet belasten en ligt uren wakker in de nacht</a:t>
            </a:r>
          </a:p>
          <a:p>
            <a:r>
              <a:rPr lang="nl-NL" dirty="0"/>
              <a:t>Behandeling: ontspanning, ademhalingsoefeningen en pijndemping middels ademtechnieken</a:t>
            </a:r>
          </a:p>
          <a:p>
            <a:r>
              <a:rPr lang="nl-NL" dirty="0"/>
              <a:t>Dit gaf meer rust en controle in de nacht, ze kon zelf wat doen, middels voetmassage en oefeningen werden voeten warmer.</a:t>
            </a:r>
          </a:p>
          <a:p>
            <a:r>
              <a:rPr lang="nl-NL" dirty="0"/>
              <a:t>Echtgenoot gaf achteraf ook de toegevoegde waarde aan van de ft begeleiding.</a:t>
            </a:r>
          </a:p>
        </p:txBody>
      </p:sp>
    </p:spTree>
    <p:extLst>
      <p:ext uri="{BB962C8B-B14F-4D97-AF65-F5344CB8AC3E}">
        <p14:creationId xmlns:p14="http://schemas.microsoft.com/office/powerpoint/2010/main" val="39797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Casus 2</a:t>
            </a:r>
            <a:br>
              <a:rPr lang="nl-NL" dirty="0"/>
            </a:br>
            <a:endParaRPr lang="nl-NL" dirty="0"/>
          </a:p>
        </p:txBody>
      </p:sp>
      <p:sp>
        <p:nvSpPr>
          <p:cNvPr id="3" name="Ondertitel 2"/>
          <p:cNvSpPr>
            <a:spLocks noGrp="1"/>
          </p:cNvSpPr>
          <p:nvPr>
            <p:ph type="subTitle" idx="1"/>
          </p:nvPr>
        </p:nvSpPr>
        <p:spPr/>
        <p:txBody>
          <a:bodyPr/>
          <a:lstStyle/>
          <a:p>
            <a:r>
              <a:rPr lang="nl-NL" dirty="0"/>
              <a:t>Mw. R </a:t>
            </a:r>
          </a:p>
          <a:p>
            <a:r>
              <a:rPr lang="nl-NL" dirty="0"/>
              <a:t>6 jaar na curatief borstkanker behandeling zijn er </a:t>
            </a:r>
            <a:r>
              <a:rPr lang="nl-NL" dirty="0" err="1"/>
              <a:t>metas</a:t>
            </a:r>
            <a:r>
              <a:rPr lang="nl-NL" dirty="0"/>
              <a:t> in botten en lever gevonden.</a:t>
            </a:r>
          </a:p>
        </p:txBody>
      </p:sp>
    </p:spTree>
    <p:extLst>
      <p:ext uri="{BB962C8B-B14F-4D97-AF65-F5344CB8AC3E}">
        <p14:creationId xmlns:p14="http://schemas.microsoft.com/office/powerpoint/2010/main" val="340296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Palliatieve chemo en RT eisen hun tol in vorm van vermoeidheid, </a:t>
            </a:r>
            <a:r>
              <a:rPr lang="nl-NL" dirty="0" err="1"/>
              <a:t>neuropathische</a:t>
            </a:r>
            <a:r>
              <a:rPr lang="nl-NL" dirty="0"/>
              <a:t> pijn in voeten en handen en verlies van conditie.</a:t>
            </a:r>
          </a:p>
          <a:p>
            <a:r>
              <a:rPr lang="nl-NL" dirty="0"/>
              <a:t>Door begeleide kracht en conditietraining was mw. nog in staat om wandelingen te ondernemen met vriendinnen.</a:t>
            </a:r>
          </a:p>
          <a:p>
            <a:r>
              <a:rPr lang="nl-NL" dirty="0"/>
              <a:t>Door heupfractuur en wervelmetas kon ze alleen nog met krukken lopen en kreeg ze massage voor de pijn en mobiliteitstraining. Ook ondersteuning in houdingsadviezen, manuele lymfdrainage vanwege oedeem in been, ademhalingsoefeningen om benauwdheid te verminderen en ontspanningsoefeningen ter verlichting van de emotioneel en spirituele last in het zicht van de naderende dood.</a:t>
            </a:r>
          </a:p>
        </p:txBody>
      </p:sp>
    </p:spTree>
    <p:extLst>
      <p:ext uri="{BB962C8B-B14F-4D97-AF65-F5344CB8AC3E}">
        <p14:creationId xmlns:p14="http://schemas.microsoft.com/office/powerpoint/2010/main" val="4174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Casus 3</a:t>
            </a:r>
          </a:p>
        </p:txBody>
      </p:sp>
      <p:sp>
        <p:nvSpPr>
          <p:cNvPr id="3" name="Ondertitel 2"/>
          <p:cNvSpPr>
            <a:spLocks noGrp="1"/>
          </p:cNvSpPr>
          <p:nvPr>
            <p:ph type="subTitle" idx="1"/>
          </p:nvPr>
        </p:nvSpPr>
        <p:spPr/>
        <p:txBody>
          <a:bodyPr/>
          <a:lstStyle/>
          <a:p>
            <a:r>
              <a:rPr lang="nl-NL" dirty="0"/>
              <a:t>Hr. N. 68 </a:t>
            </a:r>
            <a:r>
              <a:rPr lang="nl-NL" dirty="0" err="1"/>
              <a:t>jr</a:t>
            </a:r>
            <a:r>
              <a:rPr lang="nl-NL" dirty="0"/>
              <a:t> terminaal prostaatkanker</a:t>
            </a:r>
          </a:p>
          <a:p>
            <a:r>
              <a:rPr lang="nl-NL" dirty="0"/>
              <a:t>Ligt in hospice en heeft overal hulp voor nodig.</a:t>
            </a:r>
          </a:p>
        </p:txBody>
      </p:sp>
    </p:spTree>
    <p:extLst>
      <p:ext uri="{BB962C8B-B14F-4D97-AF65-F5344CB8AC3E}">
        <p14:creationId xmlns:p14="http://schemas.microsoft.com/office/powerpoint/2010/main" val="318776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Palliatieve zorg</a:t>
            </a:r>
          </a:p>
        </p:txBody>
      </p:sp>
      <p:sp>
        <p:nvSpPr>
          <p:cNvPr id="3" name="Tijdelijke aanduiding voor inhoud 2"/>
          <p:cNvSpPr>
            <a:spLocks noGrp="1"/>
          </p:cNvSpPr>
          <p:nvPr>
            <p:ph idx="1"/>
          </p:nvPr>
        </p:nvSpPr>
        <p:spPr/>
        <p:txBody>
          <a:bodyPr/>
          <a:lstStyle/>
          <a:p>
            <a:r>
              <a:rPr lang="nl-NL" dirty="0"/>
              <a:t>Palliatieve zorg is een benadering die de </a:t>
            </a:r>
            <a:r>
              <a:rPr lang="nl-NL" u="sng" dirty="0"/>
              <a:t>kwaliteit van het leven</a:t>
            </a:r>
            <a:r>
              <a:rPr lang="nl-NL" dirty="0"/>
              <a:t> verbetert van patiënten en hun naasten die te maken hebben met een levensbedreigende aandoening, </a:t>
            </a:r>
          </a:p>
          <a:p>
            <a:r>
              <a:rPr lang="nl-NL" dirty="0"/>
              <a:t>door het voorkomen en het verlichten van lijden door middel van vroegtijdige signalering en zorgvuldige beoordeling en </a:t>
            </a:r>
          </a:p>
          <a:p>
            <a:r>
              <a:rPr lang="nl-NL" dirty="0"/>
              <a:t>het behandelen van pijn en andere problemen van lichamelijke, psychosociale en spirituele aard.</a:t>
            </a:r>
          </a:p>
        </p:txBody>
      </p:sp>
    </p:spTree>
    <p:extLst>
      <p:ext uri="{BB962C8B-B14F-4D97-AF65-F5344CB8AC3E}">
        <p14:creationId xmlns:p14="http://schemas.microsoft.com/office/powerpoint/2010/main" val="278585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Hr. N. vind het vreselijk dat hij overal om hulp moet vragen en wil het liefst zelfstandig naar het toilet kunnen.</a:t>
            </a:r>
          </a:p>
          <a:p>
            <a:r>
              <a:rPr lang="nl-NL" dirty="0"/>
              <a:t>Minder in bed, iets vaker in de stoel</a:t>
            </a:r>
          </a:p>
          <a:p>
            <a:r>
              <a:rPr lang="nl-NL" dirty="0"/>
              <a:t>Transfers oefenen</a:t>
            </a:r>
          </a:p>
          <a:p>
            <a:r>
              <a:rPr lang="nl-NL" dirty="0"/>
              <a:t>Achter rollator lopen</a:t>
            </a:r>
          </a:p>
          <a:p>
            <a:r>
              <a:rPr lang="nl-NL" dirty="0"/>
              <a:t>Zelfstandigheid is erg belangrijk</a:t>
            </a:r>
          </a:p>
          <a:p>
            <a:endParaRPr lang="nl-NL" dirty="0"/>
          </a:p>
        </p:txBody>
      </p:sp>
    </p:spTree>
    <p:extLst>
      <p:ext uri="{BB962C8B-B14F-4D97-AF65-F5344CB8AC3E}">
        <p14:creationId xmlns:p14="http://schemas.microsoft.com/office/powerpoint/2010/main" val="341945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Casus 4</a:t>
            </a:r>
          </a:p>
        </p:txBody>
      </p:sp>
      <p:sp>
        <p:nvSpPr>
          <p:cNvPr id="3" name="Ondertitel 2"/>
          <p:cNvSpPr>
            <a:spLocks noGrp="1"/>
          </p:cNvSpPr>
          <p:nvPr>
            <p:ph type="subTitle" idx="1"/>
          </p:nvPr>
        </p:nvSpPr>
        <p:spPr/>
        <p:txBody>
          <a:bodyPr/>
          <a:lstStyle/>
          <a:p>
            <a:r>
              <a:rPr lang="nl-NL" dirty="0"/>
              <a:t>Hr. A. 72 </a:t>
            </a:r>
            <a:r>
              <a:rPr lang="nl-NL" dirty="0" err="1"/>
              <a:t>jr</a:t>
            </a:r>
            <a:r>
              <a:rPr lang="nl-NL" dirty="0"/>
              <a:t>  </a:t>
            </a:r>
            <a:r>
              <a:rPr lang="nl-NL" dirty="0" err="1"/>
              <a:t>metas</a:t>
            </a:r>
            <a:r>
              <a:rPr lang="nl-NL" dirty="0"/>
              <a:t> in botten en longen, zit de hele dag in huis en is bang om te bewegen. Straks val ik en kan ik niets meer.</a:t>
            </a:r>
          </a:p>
          <a:p>
            <a:r>
              <a:rPr lang="nl-NL" dirty="0"/>
              <a:t>Ik ben ook zo snel benauwd</a:t>
            </a:r>
          </a:p>
        </p:txBody>
      </p:sp>
    </p:spTree>
    <p:extLst>
      <p:ext uri="{BB962C8B-B14F-4D97-AF65-F5344CB8AC3E}">
        <p14:creationId xmlns:p14="http://schemas.microsoft.com/office/powerpoint/2010/main" val="146320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Hij wilde graag nog op </a:t>
            </a:r>
            <a:r>
              <a:rPr lang="nl-NL" dirty="0" err="1"/>
              <a:t>scootmobiel</a:t>
            </a:r>
            <a:r>
              <a:rPr lang="nl-NL" dirty="0"/>
              <a:t> rondrijden, genieten van de natuur en bij een zieke vriend op visite twee straten verderop.</a:t>
            </a:r>
          </a:p>
          <a:p>
            <a:r>
              <a:rPr lang="nl-NL" dirty="0"/>
              <a:t>Voorlicht geven </a:t>
            </a:r>
          </a:p>
          <a:p>
            <a:r>
              <a:rPr lang="nl-NL" dirty="0"/>
              <a:t>Kracht in benen moet voldoende zijn</a:t>
            </a:r>
          </a:p>
          <a:p>
            <a:r>
              <a:rPr lang="nl-NL" dirty="0"/>
              <a:t>Besturing </a:t>
            </a:r>
            <a:r>
              <a:rPr lang="nl-NL" dirty="0" err="1"/>
              <a:t>scootmobiel</a:t>
            </a:r>
            <a:r>
              <a:rPr lang="nl-NL" dirty="0"/>
              <a:t> moet in orde zijn</a:t>
            </a:r>
          </a:p>
          <a:p>
            <a:r>
              <a:rPr lang="nl-NL" dirty="0"/>
              <a:t>Lopen en transfers oefenen</a:t>
            </a:r>
          </a:p>
        </p:txBody>
      </p:sp>
    </p:spTree>
    <p:extLst>
      <p:ext uri="{BB962C8B-B14F-4D97-AF65-F5344CB8AC3E}">
        <p14:creationId xmlns:p14="http://schemas.microsoft.com/office/powerpoint/2010/main" val="248878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235" y="1800664"/>
            <a:ext cx="6559825" cy="4467613"/>
          </a:xfrm>
        </p:spPr>
      </p:pic>
    </p:spTree>
    <p:extLst>
      <p:ext uri="{BB962C8B-B14F-4D97-AF65-F5344CB8AC3E}">
        <p14:creationId xmlns:p14="http://schemas.microsoft.com/office/powerpoint/2010/main" val="279856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Bedankt voor uw aandacht</a:t>
            </a:r>
          </a:p>
        </p:txBody>
      </p:sp>
      <p:sp>
        <p:nvSpPr>
          <p:cNvPr id="3" name="Tijdelijke aanduiding voor tekst 2"/>
          <p:cNvSpPr>
            <a:spLocks noGrp="1"/>
          </p:cNvSpPr>
          <p:nvPr>
            <p:ph type="body" idx="1"/>
          </p:nvPr>
        </p:nvSpPr>
        <p:spPr/>
        <p:txBody>
          <a:bodyPr/>
          <a:lstStyle/>
          <a:p>
            <a:r>
              <a:rPr lang="nl-NL" dirty="0"/>
              <a:t>Bel gerust bij vragen</a:t>
            </a:r>
          </a:p>
          <a:p>
            <a:r>
              <a:rPr lang="nl-NL" dirty="0"/>
              <a:t>06-22482444</a:t>
            </a:r>
          </a:p>
        </p:txBody>
      </p:sp>
    </p:spTree>
    <p:extLst>
      <p:ext uri="{BB962C8B-B14F-4D97-AF65-F5344CB8AC3E}">
        <p14:creationId xmlns:p14="http://schemas.microsoft.com/office/powerpoint/2010/main" val="337477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Palliatieve zorg    3 stadia</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0" y="2143125"/>
            <a:ext cx="9324230" cy="4217918"/>
          </a:xfrm>
        </p:spPr>
      </p:pic>
    </p:spTree>
    <p:extLst>
      <p:ext uri="{BB962C8B-B14F-4D97-AF65-F5344CB8AC3E}">
        <p14:creationId xmlns:p14="http://schemas.microsoft.com/office/powerpoint/2010/main" val="62853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defTabSz="914400">
              <a:lnSpc>
                <a:spcPct val="90000"/>
              </a:lnSpc>
              <a:spcBef>
                <a:spcPts val="0"/>
              </a:spcBef>
              <a:buNone/>
            </a:pPr>
            <a:r>
              <a:rPr lang="nl-NL" sz="3200" b="0" i="0" dirty="0">
                <a:solidFill>
                  <a:schemeClr val="bg1"/>
                </a:solidFill>
                <a:latin typeface="Book Antiqua"/>
                <a:ea typeface="+mj-ea"/>
                <a:cs typeface="+mj-cs"/>
              </a:rPr>
              <a:t>Palliatieve zorg</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487" y="1590260"/>
            <a:ext cx="7434471" cy="5267739"/>
          </a:xfrm>
        </p:spPr>
      </p:pic>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Multidisciplinaire samenwerking van doorslaggevend belang voor patiënt en naaste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577009"/>
            <a:ext cx="7646504" cy="4625007"/>
          </a:xfrm>
        </p:spPr>
      </p:pic>
    </p:spTree>
    <p:extLst>
      <p:ext uri="{BB962C8B-B14F-4D97-AF65-F5344CB8AC3E}">
        <p14:creationId xmlns:p14="http://schemas.microsoft.com/office/powerpoint/2010/main" val="296923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Een ieder is deskundig op zijn eigen terrein maar soms te weinig met dat van een ander</a:t>
            </a:r>
          </a:p>
          <a:p>
            <a:r>
              <a:rPr lang="nl-NL" dirty="0"/>
              <a:t>Patiënt heeft recht op zelfregie maar is kwetsbaar en mist overzicht.</a:t>
            </a:r>
          </a:p>
          <a:p>
            <a:r>
              <a:rPr lang="nl-NL" dirty="0"/>
              <a:t>Van losse schakels naar ketenzorg</a:t>
            </a:r>
          </a:p>
        </p:txBody>
      </p:sp>
    </p:spTree>
    <p:extLst>
      <p:ext uri="{BB962C8B-B14F-4D97-AF65-F5344CB8AC3E}">
        <p14:creationId xmlns:p14="http://schemas.microsoft.com/office/powerpoint/2010/main" val="79197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Kanker / COPD / hartfalen / ALS / Parkinson</a:t>
            </a:r>
          </a:p>
          <a:p>
            <a:r>
              <a:rPr lang="nl-NL" dirty="0"/>
              <a:t>Meerwaarde van fysiotherapie word vaak over het hoofd gezien.</a:t>
            </a:r>
          </a:p>
          <a:p>
            <a:r>
              <a:rPr lang="nl-NL" dirty="0"/>
              <a:t>Bevorderen van kwaliteit van leven</a:t>
            </a:r>
          </a:p>
          <a:p>
            <a:r>
              <a:rPr lang="nl-NL" dirty="0"/>
              <a:t>Verpleging kan huisarts en patiënt wijzen op mogelijkheden FT</a:t>
            </a:r>
          </a:p>
          <a:p>
            <a:r>
              <a:rPr lang="nl-NL" dirty="0"/>
              <a:t>In de praktijk maar later ook aan huis waar nodig.</a:t>
            </a:r>
          </a:p>
          <a:p>
            <a:r>
              <a:rPr lang="nl-NL" dirty="0"/>
              <a:t>Adviezen voor thuiszorg, mantelzorg voor oefeningen houding en transfers.</a:t>
            </a:r>
          </a:p>
        </p:txBody>
      </p:sp>
    </p:spTree>
    <p:extLst>
      <p:ext uri="{BB962C8B-B14F-4D97-AF65-F5344CB8AC3E}">
        <p14:creationId xmlns:p14="http://schemas.microsoft.com/office/powerpoint/2010/main" val="28123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Specialisatie fysiotherapeut</a:t>
            </a:r>
          </a:p>
        </p:txBody>
      </p:sp>
      <p:sp>
        <p:nvSpPr>
          <p:cNvPr id="3" name="Tijdelijke aanduiding voor inhoud 2"/>
          <p:cNvSpPr>
            <a:spLocks noGrp="1"/>
          </p:cNvSpPr>
          <p:nvPr>
            <p:ph idx="1"/>
          </p:nvPr>
        </p:nvSpPr>
        <p:spPr/>
        <p:txBody>
          <a:bodyPr>
            <a:normAutofit/>
          </a:bodyPr>
          <a:lstStyle/>
          <a:p>
            <a:r>
              <a:rPr lang="nl-NL" dirty="0"/>
              <a:t>Er is geen gespecialiseerd fysiotherapeut voor deze fase</a:t>
            </a:r>
          </a:p>
          <a:p>
            <a:r>
              <a:rPr lang="nl-NL" dirty="0"/>
              <a:t>MAAR</a:t>
            </a:r>
          </a:p>
          <a:p>
            <a:r>
              <a:rPr lang="nl-NL" dirty="0"/>
              <a:t>Bepaalde specialisaties hebben meer affiniteit.</a:t>
            </a:r>
          </a:p>
          <a:p>
            <a:r>
              <a:rPr lang="nl-NL" dirty="0"/>
              <a:t>Oedeem                                               Manuel</a:t>
            </a:r>
          </a:p>
          <a:p>
            <a:r>
              <a:rPr lang="nl-NL" dirty="0"/>
              <a:t>Oncologie                                            Sport</a:t>
            </a:r>
          </a:p>
          <a:p>
            <a:r>
              <a:rPr lang="nl-NL" dirty="0"/>
              <a:t>Geriatrie                                              Kinderen                                           </a:t>
            </a:r>
          </a:p>
          <a:p>
            <a:r>
              <a:rPr lang="nl-NL" dirty="0"/>
              <a:t>Hart vaat long                                    Bedrijf / arbeid</a:t>
            </a:r>
          </a:p>
          <a:p>
            <a:r>
              <a:rPr lang="nl-NL" dirty="0"/>
              <a:t>Psychosomatiek  </a:t>
            </a:r>
          </a:p>
        </p:txBody>
      </p:sp>
    </p:spTree>
    <p:extLst>
      <p:ext uri="{BB962C8B-B14F-4D97-AF65-F5344CB8AC3E}">
        <p14:creationId xmlns:p14="http://schemas.microsoft.com/office/powerpoint/2010/main" val="347681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_TP103431346" id="{0BCCA30C-BF7A-4F20-B249-22DE16E2D95A}" vid="{3F7668AB-9866-49E4-9597-5AF9C285C5AD}"/>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D23229-ACB3-4158-AD37-197CF91833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voor de richting van uw bedrijf (breedbeeld)</Template>
  <TotalTime>0</TotalTime>
  <Words>848</Words>
  <Application>Microsoft Office PowerPoint</Application>
  <PresentationFormat>Breedbeeld</PresentationFormat>
  <Paragraphs>140</Paragraphs>
  <Slides>34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34</vt:i4>
      </vt:variant>
    </vt:vector>
  </HeadingPairs>
  <TitlesOfParts>
    <vt:vector size="37" baseType="lpstr">
      <vt:lpstr>Arial</vt:lpstr>
      <vt:lpstr>Book Antiqua</vt:lpstr>
      <vt:lpstr>Sales Direction 16X9</vt:lpstr>
      <vt:lpstr>Fysiotherapie in de palliatief /terminale fase</vt:lpstr>
      <vt:lpstr>Inhoud Programma</vt:lpstr>
      <vt:lpstr>Palliatieve zorg</vt:lpstr>
      <vt:lpstr>Palliatieve zorg    3 stadia</vt:lpstr>
      <vt:lpstr>Palliatieve zorg</vt:lpstr>
      <vt:lpstr>Multidisciplinaire samenwerking van doorslaggevend belang voor patiënt en naaste</vt:lpstr>
      <vt:lpstr>PowerPoint-presentatie</vt:lpstr>
      <vt:lpstr>PowerPoint-presentatie</vt:lpstr>
      <vt:lpstr>Specialisatie fysiotherapeut</vt:lpstr>
      <vt:lpstr> Wat doet de fysiotherapeut?</vt:lpstr>
      <vt:lpstr> Veranderingen binnen de fysiotherapie</vt:lpstr>
      <vt:lpstr>Handreiking</vt:lpstr>
      <vt:lpstr>Niveau van bewijsvoering</vt:lpstr>
      <vt:lpstr>Angst</vt:lpstr>
      <vt:lpstr>Dyspnoe</vt:lpstr>
      <vt:lpstr>Lymfoedeem</vt:lpstr>
      <vt:lpstr>Pijn</vt:lpstr>
      <vt:lpstr>Misselijkheid en braken</vt:lpstr>
      <vt:lpstr>Slaapproblemen</vt:lpstr>
      <vt:lpstr>Spanning en Onrust</vt:lpstr>
      <vt:lpstr>Hoesten / Hik</vt:lpstr>
      <vt:lpstr>Spierkrampen </vt:lpstr>
      <vt:lpstr>Vermoeidheid</vt:lpstr>
      <vt:lpstr>Oncologische revalidatie Palliatief  niet Terminaal</vt:lpstr>
      <vt:lpstr>Casus 1 </vt:lpstr>
      <vt:lpstr>PowerPoint-presentatie</vt:lpstr>
      <vt:lpstr>Casus 2 </vt:lpstr>
      <vt:lpstr>PowerPoint-presentatie</vt:lpstr>
      <vt:lpstr>Casus 3</vt:lpstr>
      <vt:lpstr>PowerPoint-presentatie</vt:lpstr>
      <vt:lpstr>Casus 4</vt:lpstr>
      <vt:lpstr>PowerPoint-presentatie</vt:lpstr>
      <vt:lpstr>PowerPoint-presentatie</vt:lpstr>
      <vt:lpstr>Bedankt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2016-03-30T11:44:26Z</dcterms:created>
  <dcterms:modified xsi:type="dcterms:W3CDTF">2016-04-13T15:37:09Z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