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ink/ink1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</p:sldMasterIdLst>
  <p:notesMasterIdLst>
    <p:notesMasterId r:id="rId45"/>
  </p:notesMasterIdLst>
  <p:handoutMasterIdLst>
    <p:handoutMasterId r:id="rId46"/>
  </p:handoutMasterIdLst>
  <p:sldIdLst>
    <p:sldId id="256" r:id="rId2"/>
    <p:sldId id="407" r:id="rId3"/>
    <p:sldId id="367" r:id="rId4"/>
    <p:sldId id="404" r:id="rId5"/>
    <p:sldId id="401" r:id="rId6"/>
    <p:sldId id="402" r:id="rId7"/>
    <p:sldId id="455" r:id="rId8"/>
    <p:sldId id="409" r:id="rId9"/>
    <p:sldId id="412" r:id="rId10"/>
    <p:sldId id="413" r:id="rId11"/>
    <p:sldId id="414" r:id="rId12"/>
    <p:sldId id="415" r:id="rId13"/>
    <p:sldId id="370" r:id="rId14"/>
    <p:sldId id="410" r:id="rId15"/>
    <p:sldId id="419" r:id="rId16"/>
    <p:sldId id="403" r:id="rId17"/>
    <p:sldId id="417" r:id="rId18"/>
    <p:sldId id="418" r:id="rId19"/>
    <p:sldId id="454" r:id="rId20"/>
    <p:sldId id="420" r:id="rId21"/>
    <p:sldId id="460" r:id="rId22"/>
    <p:sldId id="461" r:id="rId23"/>
    <p:sldId id="463" r:id="rId24"/>
    <p:sldId id="464" r:id="rId25"/>
    <p:sldId id="465" r:id="rId26"/>
    <p:sldId id="466" r:id="rId27"/>
    <p:sldId id="462" r:id="rId28"/>
    <p:sldId id="467" r:id="rId29"/>
    <p:sldId id="468" r:id="rId30"/>
    <p:sldId id="478" r:id="rId31"/>
    <p:sldId id="469" r:id="rId32"/>
    <p:sldId id="470" r:id="rId33"/>
    <p:sldId id="471" r:id="rId34"/>
    <p:sldId id="472" r:id="rId35"/>
    <p:sldId id="473" r:id="rId36"/>
    <p:sldId id="474" r:id="rId37"/>
    <p:sldId id="475" r:id="rId38"/>
    <p:sldId id="476" r:id="rId39"/>
    <p:sldId id="431" r:id="rId40"/>
    <p:sldId id="421" r:id="rId41"/>
    <p:sldId id="477" r:id="rId42"/>
    <p:sldId id="422" r:id="rId43"/>
    <p:sldId id="484" r:id="rId44"/>
  </p:sldIdLst>
  <p:sldSz cx="9144000" cy="6858000" type="screen4x3"/>
  <p:notesSz cx="6797675" cy="9926638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0"/>
    <p:restoredTop sz="94660"/>
  </p:normalViewPr>
  <p:slideViewPr>
    <p:cSldViewPr snapToGrid="0" snapToObjects="1">
      <p:cViewPr varScale="1">
        <p:scale>
          <a:sx n="99" d="100"/>
          <a:sy n="99" d="100"/>
        </p:scale>
        <p:origin x="246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63E0BA-B4CD-41BF-A713-9491696ADC78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A35547-88D6-4E9C-B124-06967ED777B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985733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16-02-23T10:32:10.735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56 179 7759,'0'-12'0,"-1"-3"0,-3-4 0,-3-2 0,-3-3-507,-1-2 1,0-2 0,0-6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AD95DE-EC97-884A-952C-70EA9D950411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23DC0E-F8CD-044C-A01B-8B5B3CE9B92F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086673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281F-1138-314C-8A1A-3BC6075FF913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AB4-7370-CE4A-B277-CF0958D99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826388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281F-1138-314C-8A1A-3BC6075FF913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AB4-7370-CE4A-B277-CF0958D99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45895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281F-1138-314C-8A1A-3BC6075FF913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AB4-7370-CE4A-B277-CF0958D99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354608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281F-1138-314C-8A1A-3BC6075FF913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AB4-7370-CE4A-B277-CF0958D99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83896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281F-1138-314C-8A1A-3BC6075FF913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AB4-7370-CE4A-B277-CF0958D99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579180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281F-1138-314C-8A1A-3BC6075FF913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AB4-7370-CE4A-B277-CF0958D99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505633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281F-1138-314C-8A1A-3BC6075FF913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AB4-7370-CE4A-B277-CF0958D99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222142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281F-1138-314C-8A1A-3BC6075FF913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AB4-7370-CE4A-B277-CF0958D99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774554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281F-1138-314C-8A1A-3BC6075FF913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AB4-7370-CE4A-B277-CF0958D99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649417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281F-1138-314C-8A1A-3BC6075FF913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AB4-7370-CE4A-B277-CF0958D99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786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NL" smtClean="0"/>
              <a:t>Klik op het pictogram als u een afbeelding wilt toevoegen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62281F-1138-314C-8A1A-3BC6075FF913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C8EAB4-7370-CE4A-B277-CF0958D99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04820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62281F-1138-314C-8A1A-3BC6075FF913}" type="datetimeFigureOut">
              <a:rPr lang="nl-NL" smtClean="0"/>
              <a:t>7-5-2018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C8EAB4-7370-CE4A-B277-CF0958D99343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103483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customXml" Target="../ink/ink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l-NL" dirty="0" smtClean="0"/>
              <a:t>Nierinsufficiëntie 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l-NL" sz="1800" dirty="0" smtClean="0"/>
              <a:t>Jeroen Nijhuis</a:t>
            </a:r>
          </a:p>
          <a:p>
            <a:endParaRPr lang="nl-NL" dirty="0"/>
          </a:p>
        </p:txBody>
      </p:sp>
      <p:sp>
        <p:nvSpPr>
          <p:cNvPr id="5" name="Tekstvak 4"/>
          <p:cNvSpPr txBox="1"/>
          <p:nvPr/>
        </p:nvSpPr>
        <p:spPr>
          <a:xfrm>
            <a:off x="7010400" y="6113441"/>
            <a:ext cx="190822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1050" b="1" dirty="0" err="1" smtClean="0"/>
              <a:t>ProxiCure</a:t>
            </a:r>
            <a:endParaRPr lang="nl-NL" sz="1050" i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6" name="Inkt 5"/>
              <p14:cNvContentPartPr/>
              <p14:nvPr/>
            </p14:nvContentPartPr>
            <p14:xfrm>
              <a:off x="3589788" y="4946233"/>
              <a:ext cx="20520" cy="64800"/>
            </p14:xfrm>
          </p:contentPart>
        </mc:Choice>
        <mc:Fallback xmlns="">
          <p:pic>
            <p:nvPicPr>
              <p:cNvPr id="6" name="Inkt 5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573588" y="4930033"/>
                <a:ext cx="52920" cy="972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Tekstvak 3"/>
          <p:cNvSpPr txBox="1"/>
          <p:nvPr/>
        </p:nvSpPr>
        <p:spPr>
          <a:xfrm>
            <a:off x="7010400" y="5697943"/>
            <a:ext cx="1718822" cy="4154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50" b="1" dirty="0" smtClean="0"/>
              <a:t>Internist-</a:t>
            </a:r>
            <a:r>
              <a:rPr lang="en-US" sz="1050" b="1" dirty="0" err="1" smtClean="0"/>
              <a:t>endocrinoloog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PlusPunt</a:t>
            </a:r>
            <a:r>
              <a:rPr lang="en-US" sz="1050" b="1" dirty="0" smtClean="0"/>
              <a:t> </a:t>
            </a:r>
            <a:r>
              <a:rPr lang="en-US" sz="1050" b="1" dirty="0" err="1" smtClean="0"/>
              <a:t>Medisch</a:t>
            </a:r>
            <a:r>
              <a:rPr lang="en-US" sz="1050" b="1" dirty="0" smtClean="0"/>
              <a:t> Centrum</a:t>
            </a:r>
            <a:endParaRPr lang="nl-NL" sz="1050" b="1" dirty="0"/>
          </a:p>
        </p:txBody>
      </p:sp>
    </p:spTree>
    <p:extLst>
      <p:ext uri="{BB962C8B-B14F-4D97-AF65-F5344CB8AC3E}">
        <p14:creationId xmlns:p14="http://schemas.microsoft.com/office/powerpoint/2010/main" val="41735867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err="1" smtClean="0"/>
              <a:t>klaring</a:t>
            </a:r>
            <a:endParaRPr lang="nl-NL" altLang="nl-NL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212248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63991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Cockcroft-</a:t>
                      </a:r>
                      <a:r>
                        <a:rPr lang="en-US" sz="1800" dirty="0" err="1" smtClean="0"/>
                        <a:t>Gault</a:t>
                      </a:r>
                      <a:endParaRPr lang="nl-NL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MDRD </a:t>
                      </a:r>
                      <a:r>
                        <a:rPr lang="nl-NL" sz="1800" dirty="0" smtClean="0"/>
                        <a:t>of</a:t>
                      </a:r>
                      <a:r>
                        <a:rPr lang="nl-NL" sz="1800" baseline="0" dirty="0" smtClean="0"/>
                        <a:t> CKD-EPI</a:t>
                      </a:r>
                      <a:endParaRPr lang="en-US" sz="1800" dirty="0" smtClean="0"/>
                    </a:p>
                  </a:txBody>
                  <a:tcPr marT="45697" marB="45697"/>
                </a:tc>
              </a:tr>
              <a:tr h="37064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kreatinine</a:t>
                      </a:r>
                      <a:r>
                        <a:rPr lang="en-US" sz="1800" dirty="0" smtClean="0"/>
                        <a:t> in serum</a:t>
                      </a:r>
                      <a:endParaRPr lang="nl-NL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kreatinine</a:t>
                      </a:r>
                      <a:r>
                        <a:rPr lang="en-US" sz="1800" dirty="0" smtClean="0"/>
                        <a:t> in serum</a:t>
                      </a:r>
                      <a:endParaRPr lang="nl-NL" sz="1800" dirty="0"/>
                    </a:p>
                  </a:txBody>
                  <a:tcPr marT="45697" marB="45697"/>
                </a:tc>
              </a:tr>
              <a:tr h="37064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gewicht</a:t>
                      </a:r>
                      <a:endParaRPr lang="nl-NL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geslacht</a:t>
                      </a:r>
                      <a:endParaRPr lang="nl-NL" sz="1800" dirty="0" smtClean="0"/>
                    </a:p>
                  </a:txBody>
                  <a:tcPr marT="45697" marB="45697"/>
                </a:tc>
              </a:tr>
              <a:tr h="370644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geslacht</a:t>
                      </a:r>
                      <a:endParaRPr lang="nl-NL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err="1" smtClean="0"/>
                        <a:t>ras</a:t>
                      </a:r>
                      <a:endParaRPr lang="nl-NL" sz="1800" dirty="0" smtClean="0"/>
                    </a:p>
                  </a:txBody>
                  <a:tcPr marT="45697" marB="45697"/>
                </a:tc>
              </a:tr>
              <a:tr h="370644"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697" marB="45697"/>
                </a:tc>
                <a:tc>
                  <a:txBody>
                    <a:bodyPr/>
                    <a:lstStyle/>
                    <a:p>
                      <a:endParaRPr lang="nl-NL" sz="1800" dirty="0"/>
                    </a:p>
                  </a:txBody>
                  <a:tcPr marT="45697" marB="4569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649115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klaring</a:t>
            </a:r>
          </a:p>
        </p:txBody>
      </p:sp>
      <p:sp>
        <p:nvSpPr>
          <p:cNvPr id="4915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l-NL" altLang="nl-NL" sz="2400" dirty="0" smtClean="0"/>
              <a:t>Onderschatting bij hoge </a:t>
            </a:r>
            <a:r>
              <a:rPr lang="nl-NL" altLang="nl-NL" sz="2400" dirty="0" err="1" smtClean="0"/>
              <a:t>eGFR</a:t>
            </a:r>
            <a:r>
              <a:rPr lang="nl-NL" altLang="nl-NL" sz="2400" dirty="0" smtClean="0"/>
              <a:t> bij bodybuilders en gespierde sporters, bij een te hoog gemeten serumcreatinine bij gebruik van bepaalde medicamenten (cimetidine, </a:t>
            </a:r>
            <a:r>
              <a:rPr lang="nl-NL" altLang="nl-NL" sz="2400" dirty="0" err="1" smtClean="0"/>
              <a:t>trimetoprim</a:t>
            </a:r>
            <a:r>
              <a:rPr lang="nl-NL" altLang="nl-NL" sz="2400" dirty="0" smtClean="0"/>
              <a:t> en </a:t>
            </a:r>
            <a:r>
              <a:rPr lang="nl-NL" altLang="nl-NL" sz="2400" dirty="0" err="1" smtClean="0"/>
              <a:t>co-trimoxazol</a:t>
            </a:r>
            <a:r>
              <a:rPr lang="nl-NL" altLang="nl-NL" sz="2400" dirty="0" smtClean="0"/>
              <a:t>), zware spierarbeid voorafgaand aan de creatininebepaling.</a:t>
            </a:r>
          </a:p>
          <a:p>
            <a:endParaRPr lang="nl-NL" altLang="nl-NL" sz="2400" dirty="0" smtClean="0"/>
          </a:p>
          <a:p>
            <a:r>
              <a:rPr lang="nl-NL" altLang="nl-NL" sz="2400" dirty="0" smtClean="0"/>
              <a:t>Overschatting bij mensen met een laag lichaamsgewicht (40-60 kg) of spieratrofie.</a:t>
            </a:r>
          </a:p>
          <a:p>
            <a:endParaRPr lang="nl-NL" altLang="nl-NL" sz="2400" dirty="0" smtClean="0"/>
          </a:p>
          <a:p>
            <a:r>
              <a:rPr lang="nl-NL" altLang="nl-NL" sz="2400" dirty="0" smtClean="0"/>
              <a:t>Met de formule van Schwartz kan de creatinineklaring bij kinderen geschat worden. Deze formule is toepasbaar bij meisjes van 1-17 jaar en bij jongens van 1-14 jaar.</a:t>
            </a:r>
          </a:p>
          <a:p>
            <a:pPr lvl="1"/>
            <a:r>
              <a:rPr lang="nl-NL" altLang="nl-NL" sz="2000" dirty="0" smtClean="0"/>
              <a:t>GFR (ml/min/1,73m2)= (36,2 x lengte in cm)/(serumcreatinine in micromol/l)</a:t>
            </a:r>
          </a:p>
        </p:txBody>
      </p:sp>
    </p:spTree>
    <p:extLst>
      <p:ext uri="{BB962C8B-B14F-4D97-AF65-F5344CB8AC3E}">
        <p14:creationId xmlns:p14="http://schemas.microsoft.com/office/powerpoint/2010/main" val="25132858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klaring</a:t>
            </a:r>
          </a:p>
        </p:txBody>
      </p:sp>
      <p:sp>
        <p:nvSpPr>
          <p:cNvPr id="9523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/>
              <a:t>Bij twijfel 24 uurs urine</a:t>
            </a:r>
          </a:p>
          <a:p>
            <a:pPr lvl="1"/>
            <a:r>
              <a:rPr lang="nl-NL" altLang="nl-NL" smtClean="0"/>
              <a:t>Vanwege belasting dan ook natrium en totaal eiwit meenemen</a:t>
            </a:r>
          </a:p>
          <a:p>
            <a:pPr lvl="2"/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12672851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klaring</a:t>
            </a:r>
            <a:endParaRPr lang="nl-NL" altLang="nl-NL" dirty="0"/>
          </a:p>
        </p:txBody>
      </p:sp>
      <p:graphicFrame>
        <p:nvGraphicFramePr>
          <p:cNvPr id="10" name="Tijdelijke aanduiding voor inhoud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1467879"/>
              </p:ext>
            </p:extLst>
          </p:nvPr>
        </p:nvGraphicFramePr>
        <p:xfrm>
          <a:off x="801386" y="2784297"/>
          <a:ext cx="7325472" cy="1869894"/>
        </p:xfrm>
        <a:graphic>
          <a:graphicData uri="http://schemas.openxmlformats.org/drawingml/2006/table">
            <a:tbl>
              <a:tblPr firstRow="1" firstCol="1" bandRow="1"/>
              <a:tblGrid>
                <a:gridCol w="780219"/>
                <a:gridCol w="5438306"/>
                <a:gridCol w="1106947"/>
              </a:tblGrid>
              <a:tr h="31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Stadium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Geschatte klaring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Prevalentie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1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&gt;90ml/min en (micro)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albuminurie</a:t>
                      </a: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 of persisterende/specifieke </a:t>
                      </a:r>
                      <a:r>
                        <a:rPr lang="nl-NL" sz="1200" dirty="0" err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sedimentsafwijkingen</a:t>
                      </a:r>
                      <a:endParaRPr lang="nl-NL" sz="1200" dirty="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5,2%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1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2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60-90 ml/min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5,2%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30-60 ml/min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5,3%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C0C0"/>
                    </a:solidFill>
                  </a:tcPr>
                </a:tc>
              </a:tr>
              <a:tr h="31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4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15-30 ml/min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0,04%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116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b="1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5</a:t>
                      </a:r>
                      <a:endParaRPr lang="nl-NL" sz="1200">
                        <a:solidFill>
                          <a:srgbClr val="000000"/>
                        </a:solidFill>
                        <a:effectLst/>
                        <a:latin typeface="Calibri" charset="0"/>
                        <a:ea typeface="Calibri" charset="0"/>
                        <a:cs typeface="Times New Roman" charset="0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&lt; 15ml/min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nl-NL" sz="1200" dirty="0">
                          <a:solidFill>
                            <a:srgbClr val="000000"/>
                          </a:solidFill>
                          <a:effectLst/>
                          <a:latin typeface="Calibri" charset="0"/>
                          <a:ea typeface="Calibri" charset="0"/>
                          <a:cs typeface="Times New Roman" charset="0"/>
                        </a:rPr>
                        <a:t>&lt; 0,04%</a:t>
                      </a: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0C0C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07967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err="1" smtClean="0"/>
              <a:t>Klaring</a:t>
            </a:r>
            <a:endParaRPr lang="nl-NL" altLang="nl-NL" dirty="0" smtClean="0"/>
          </a:p>
        </p:txBody>
      </p:sp>
      <p:sp>
        <p:nvSpPr>
          <p:cNvPr id="4505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nl-NL" altLang="nl-NL" smtClean="0"/>
              <a:t> Een </a:t>
            </a:r>
            <a:r>
              <a:rPr lang="nl-NL" altLang="nl-NL" smtClean="0">
                <a:solidFill>
                  <a:srgbClr val="FF0000"/>
                </a:solidFill>
              </a:rPr>
              <a:t>verminderde nierfunctie </a:t>
            </a:r>
            <a:r>
              <a:rPr lang="nl-NL" altLang="nl-NL" smtClean="0"/>
              <a:t>heeft invloed op de </a:t>
            </a:r>
            <a:r>
              <a:rPr lang="nl-NL" altLang="nl-NL" smtClean="0">
                <a:solidFill>
                  <a:srgbClr val="FF0000"/>
                </a:solidFill>
              </a:rPr>
              <a:t>kinetiek</a:t>
            </a:r>
            <a:r>
              <a:rPr lang="nl-NL" altLang="nl-NL" smtClean="0"/>
              <a:t> van veel geneesmiddelen.</a:t>
            </a:r>
          </a:p>
          <a:p>
            <a:pPr eaLnBrk="1" hangingPunct="1"/>
            <a:r>
              <a:rPr lang="nl-NL" altLang="nl-NL" smtClean="0"/>
              <a:t>Hierdoor kunnen intoxicatieverschijnselen al bij een standaarddosering optreden, of de therapie kan juist falen. </a:t>
            </a:r>
          </a:p>
          <a:p>
            <a:pPr eaLnBrk="1" hangingPunct="1"/>
            <a:r>
              <a:rPr lang="nl-NL" altLang="nl-NL" smtClean="0"/>
              <a:t>Aanpassing van de dosering kan dan noodzakelijk zijn.</a:t>
            </a:r>
          </a:p>
        </p:txBody>
      </p:sp>
    </p:spTree>
    <p:extLst>
      <p:ext uri="{BB962C8B-B14F-4D97-AF65-F5344CB8AC3E}">
        <p14:creationId xmlns:p14="http://schemas.microsoft.com/office/powerpoint/2010/main" val="7288452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Stappenplan</a:t>
            </a:r>
          </a:p>
        </p:txBody>
      </p:sp>
      <p:sp>
        <p:nvSpPr>
          <p:cNvPr id="98306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435975" cy="4525963"/>
          </a:xfrm>
        </p:spPr>
        <p:txBody>
          <a:bodyPr/>
          <a:lstStyle/>
          <a:p>
            <a:r>
              <a:rPr lang="nl-NL" altLang="nl-NL" dirty="0" smtClean="0"/>
              <a:t>Hoe is het beloop van het nierfunctieverlies? </a:t>
            </a:r>
          </a:p>
          <a:p>
            <a:endParaRPr lang="nl-NL" altLang="nl-NL" dirty="0" smtClean="0"/>
          </a:p>
          <a:p>
            <a:r>
              <a:rPr lang="nl-NL" altLang="nl-NL" dirty="0" smtClean="0"/>
              <a:t>Is er sprake van proteïnurie/</a:t>
            </a:r>
            <a:r>
              <a:rPr lang="nl-NL" altLang="nl-NL" dirty="0" err="1" smtClean="0"/>
              <a:t>microalbuminurie</a:t>
            </a:r>
            <a:r>
              <a:rPr lang="nl-NL" altLang="nl-NL" dirty="0" smtClean="0"/>
              <a:t>? </a:t>
            </a:r>
          </a:p>
          <a:p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109835470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err="1" smtClean="0"/>
              <a:t>A</a:t>
            </a:r>
            <a:r>
              <a:rPr lang="nl-NL" dirty="0" err="1" smtClean="0"/>
              <a:t>lbuminurie</a:t>
            </a:r>
            <a:endParaRPr lang="nl-NL" dirty="0"/>
          </a:p>
        </p:txBody>
      </p:sp>
      <p:pic>
        <p:nvPicPr>
          <p:cNvPr id="6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7200" y="2031221"/>
            <a:ext cx="8229600" cy="36639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0061087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/>
              <a:t>Albuminurie</a:t>
            </a:r>
            <a:endParaRPr lang="nl-NL" altLang="nl-NL" dirty="0" smtClean="0"/>
          </a:p>
        </p:txBody>
      </p:sp>
      <p:pic>
        <p:nvPicPr>
          <p:cNvPr id="96258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9277" y="1600200"/>
            <a:ext cx="6525446" cy="4525963"/>
          </a:xfrm>
        </p:spPr>
      </p:pic>
    </p:spTree>
    <p:extLst>
      <p:ext uri="{BB962C8B-B14F-4D97-AF65-F5344CB8AC3E}">
        <p14:creationId xmlns:p14="http://schemas.microsoft.com/office/powerpoint/2010/main" val="153021687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err="1" smtClean="0"/>
              <a:t>Albuminurie</a:t>
            </a:r>
            <a:endParaRPr lang="nl-NL" altLang="nl-NL" dirty="0" smtClean="0"/>
          </a:p>
        </p:txBody>
      </p:sp>
      <p:pic>
        <p:nvPicPr>
          <p:cNvPr id="97282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0383" y="1600200"/>
            <a:ext cx="5383233" cy="4525963"/>
          </a:xfrm>
        </p:spPr>
      </p:pic>
    </p:spTree>
    <p:extLst>
      <p:ext uri="{BB962C8B-B14F-4D97-AF65-F5344CB8AC3E}">
        <p14:creationId xmlns:p14="http://schemas.microsoft.com/office/powerpoint/2010/main" val="909120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STAPPENPLAN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/>
              <a:t>Is er al een echo van de nieren gemaakt</a:t>
            </a:r>
            <a:r>
              <a:rPr lang="nl-NL" altLang="nl-NL" dirty="0" smtClean="0"/>
              <a:t>?</a:t>
            </a:r>
          </a:p>
          <a:p>
            <a:endParaRPr lang="nl-NL" altLang="nl-NL" dirty="0"/>
          </a:p>
          <a:p>
            <a:r>
              <a:rPr lang="nl-NL" altLang="nl-NL" dirty="0" smtClean="0"/>
              <a:t>Indicaties? </a:t>
            </a:r>
            <a:endParaRPr lang="nl-NL" alt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8670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Docent</a:t>
            </a:r>
            <a:endParaRPr lang="nl-NL" alt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596" y="5774836"/>
            <a:ext cx="3758498" cy="834436"/>
          </a:xfrm>
        </p:spPr>
      </p:pic>
      <p:sp>
        <p:nvSpPr>
          <p:cNvPr id="17410" name="Content Placeholder 3"/>
          <p:cNvSpPr>
            <a:spLocks noGrp="1"/>
          </p:cNvSpPr>
          <p:nvPr>
            <p:ph sz="half" idx="4294967295"/>
          </p:nvPr>
        </p:nvSpPr>
        <p:spPr>
          <a:xfrm>
            <a:off x="0" y="1719263"/>
            <a:ext cx="5564188" cy="4406900"/>
          </a:xfrm>
        </p:spPr>
        <p:txBody>
          <a:bodyPr/>
          <a:lstStyle/>
          <a:p>
            <a:pPr indent="-273050" eaLnBrk="1" hangingPunct="1"/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Jeroen</a:t>
            </a:r>
            <a:r>
              <a:rPr lang="en-US" altLang="nl-NL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Nijhuis</a:t>
            </a:r>
            <a:endParaRPr lang="en-US" altLang="nl-NL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39763" lvl="1" indent="-273050" eaLnBrk="1" hangingPunct="1"/>
            <a:r>
              <a:rPr lang="en-US" altLang="nl-NL" dirty="0" smtClean="0">
                <a:latin typeface="Arial" panose="020B0604020202020204" pitchFamily="34" charset="0"/>
              </a:rPr>
              <a:t>Internist-</a:t>
            </a:r>
            <a:r>
              <a:rPr lang="en-US" altLang="nl-NL" dirty="0" err="1" smtClean="0">
                <a:latin typeface="Arial" panose="020B0604020202020204" pitchFamily="34" charset="0"/>
              </a:rPr>
              <a:t>endocrinoloog</a:t>
            </a:r>
            <a:endParaRPr lang="en-US" altLang="nl-NL" dirty="0" smtClean="0">
              <a:latin typeface="Arial" panose="020B0604020202020204" pitchFamily="34" charset="0"/>
            </a:endParaRPr>
          </a:p>
          <a:p>
            <a:pPr marL="639763" lvl="1" indent="-273050" eaLnBrk="1" hangingPunct="1"/>
            <a:r>
              <a:rPr lang="en-US" altLang="nl-NL" dirty="0" err="1" smtClean="0">
                <a:latin typeface="Arial" panose="020B0604020202020204" pitchFamily="34" charset="0"/>
              </a:rPr>
              <a:t>Eigenaar</a:t>
            </a:r>
            <a:r>
              <a:rPr lang="en-US" altLang="nl-NL" dirty="0" smtClean="0">
                <a:latin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</a:rPr>
              <a:t>ProxiCure</a:t>
            </a:r>
            <a:endParaRPr lang="en-US" altLang="nl-NL" dirty="0" smtClean="0">
              <a:latin typeface="Arial" panose="020B0604020202020204" pitchFamily="34" charset="0"/>
            </a:endParaRPr>
          </a:p>
          <a:p>
            <a:pPr marL="639763" lvl="1" indent="-273050" eaLnBrk="1" hangingPunct="1"/>
            <a:r>
              <a:rPr lang="en-US" altLang="nl-NL" dirty="0" err="1" smtClean="0">
                <a:latin typeface="Arial" panose="020B0604020202020204" pitchFamily="34" charset="0"/>
              </a:rPr>
              <a:t>Adviseur</a:t>
            </a:r>
            <a:r>
              <a:rPr lang="en-US" altLang="nl-NL" dirty="0" smtClean="0">
                <a:latin typeface="Arial" panose="020B0604020202020204" pitchFamily="34" charset="0"/>
              </a:rPr>
              <a:t> </a:t>
            </a:r>
            <a:r>
              <a:rPr lang="en-US" altLang="nl-NL" dirty="0" err="1" smtClean="0">
                <a:latin typeface="Arial" panose="020B0604020202020204" pitchFamily="34" charset="0"/>
              </a:rPr>
              <a:t>Zorg</a:t>
            </a:r>
            <a:r>
              <a:rPr lang="en-US" altLang="nl-NL" dirty="0" smtClean="0">
                <a:latin typeface="Arial" panose="020B0604020202020204" pitchFamily="34" charset="0"/>
              </a:rPr>
              <a:t> en </a:t>
            </a:r>
            <a:r>
              <a:rPr lang="en-US" altLang="nl-NL" dirty="0" err="1" smtClean="0">
                <a:latin typeface="Arial" panose="020B0604020202020204" pitchFamily="34" charset="0"/>
              </a:rPr>
              <a:t>Preventie</a:t>
            </a:r>
            <a:endParaRPr lang="en-US" altLang="nl-NL" dirty="0" smtClean="0">
              <a:latin typeface="Arial" panose="020B0604020202020204" pitchFamily="34" charset="0"/>
            </a:endParaRPr>
          </a:p>
          <a:p>
            <a:pPr marL="639763" lvl="1" indent="-273050" eaLnBrk="1" hangingPunct="1"/>
            <a:r>
              <a:rPr lang="en-US" altLang="nl-NL" dirty="0" err="1" smtClean="0">
                <a:latin typeface="Arial" panose="020B0604020202020204" pitchFamily="34" charset="0"/>
              </a:rPr>
              <a:t>Onderwijs</a:t>
            </a:r>
            <a:endParaRPr lang="en-US" altLang="nl-NL" dirty="0" smtClean="0">
              <a:latin typeface="Arial" panose="020B0604020202020204" pitchFamily="34" charset="0"/>
            </a:endParaRPr>
          </a:p>
          <a:p>
            <a:pPr marL="1039813" lvl="2" indent="-273050" eaLnBrk="1" hangingPunct="1"/>
            <a:r>
              <a:rPr lang="en-US" altLang="nl-NL" dirty="0" smtClean="0">
                <a:latin typeface="Arial" panose="020B0604020202020204" pitchFamily="34" charset="0"/>
              </a:rPr>
              <a:t>POH</a:t>
            </a:r>
          </a:p>
          <a:p>
            <a:pPr marL="1039813" lvl="2" indent="-273050" eaLnBrk="1" hangingPunct="1"/>
            <a:r>
              <a:rPr lang="en-US" altLang="nl-NL" dirty="0" smtClean="0">
                <a:latin typeface="Arial" panose="020B0604020202020204" pitchFamily="34" charset="0"/>
              </a:rPr>
              <a:t>DVK</a:t>
            </a:r>
          </a:p>
          <a:p>
            <a:pPr marL="1039813" lvl="2" indent="-273050" eaLnBrk="1" hangingPunct="1"/>
            <a:r>
              <a:rPr lang="en-US" altLang="nl-NL" dirty="0" err="1" smtClean="0">
                <a:latin typeface="Arial" panose="020B0604020202020204" pitchFamily="34" charset="0"/>
              </a:rPr>
              <a:t>Huisartsen</a:t>
            </a:r>
            <a:r>
              <a:rPr lang="en-US" altLang="nl-NL" dirty="0" smtClean="0">
                <a:latin typeface="Arial" panose="020B0604020202020204" pitchFamily="34" charset="0"/>
              </a:rPr>
              <a:t> (</a:t>
            </a:r>
            <a:r>
              <a:rPr lang="en-US" altLang="nl-NL" dirty="0" err="1" smtClean="0">
                <a:latin typeface="Arial" panose="020B0604020202020204" pitchFamily="34" charset="0"/>
              </a:rPr>
              <a:t>i.o</a:t>
            </a:r>
            <a:r>
              <a:rPr lang="en-US" altLang="nl-NL" dirty="0" smtClean="0">
                <a:latin typeface="Arial" panose="020B0604020202020204" pitchFamily="34" charset="0"/>
              </a:rPr>
              <a:t>.)</a:t>
            </a:r>
          </a:p>
          <a:p>
            <a:pPr marL="1039813" lvl="2" indent="-273050" eaLnBrk="1" hangingPunct="1"/>
            <a:r>
              <a:rPr lang="en-US" altLang="nl-NL" dirty="0" err="1" smtClean="0">
                <a:latin typeface="Arial" panose="020B0604020202020204" pitchFamily="34" charset="0"/>
              </a:rPr>
              <a:t>Apothekers</a:t>
            </a:r>
            <a:endParaRPr lang="nl-NL" altLang="nl-NL" dirty="0" smtClean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912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2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Stappenplan</a:t>
            </a:r>
          </a:p>
        </p:txBody>
      </p:sp>
      <p:sp>
        <p:nvSpPr>
          <p:cNvPr id="99330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0"/>
            <a:ext cx="8002588" cy="5068888"/>
          </a:xfrm>
        </p:spPr>
        <p:txBody>
          <a:bodyPr/>
          <a:lstStyle/>
          <a:p>
            <a:r>
              <a:rPr lang="nl-NL" altLang="nl-NL" dirty="0" smtClean="0"/>
              <a:t>Wat zijn de complicaties? </a:t>
            </a:r>
          </a:p>
          <a:p>
            <a:pPr lvl="1"/>
            <a:r>
              <a:rPr lang="nl-NL" altLang="nl-NL" dirty="0" smtClean="0"/>
              <a:t>Renale anemie</a:t>
            </a:r>
          </a:p>
          <a:p>
            <a:pPr lvl="1"/>
            <a:r>
              <a:rPr lang="nl-NL" altLang="nl-NL" dirty="0" err="1" smtClean="0"/>
              <a:t>Elektrolietstoornissen</a:t>
            </a:r>
            <a:endParaRPr lang="nl-NL" altLang="nl-NL" dirty="0" smtClean="0"/>
          </a:p>
          <a:p>
            <a:pPr lvl="1"/>
            <a:r>
              <a:rPr lang="nl-NL" altLang="nl-NL" dirty="0" smtClean="0"/>
              <a:t>Secundaire </a:t>
            </a:r>
            <a:r>
              <a:rPr lang="nl-NL" altLang="nl-NL" dirty="0" err="1" smtClean="0"/>
              <a:t>hyperparathyreoidie</a:t>
            </a:r>
            <a:endParaRPr lang="nl-NL" altLang="nl-NL" dirty="0" smtClean="0"/>
          </a:p>
          <a:p>
            <a:pPr lvl="1"/>
            <a:r>
              <a:rPr lang="nl-NL" altLang="nl-NL" dirty="0" smtClean="0"/>
              <a:t>Metabole acidose  </a:t>
            </a:r>
          </a:p>
          <a:p>
            <a:endParaRPr lang="nl-NL" altLang="nl-NL" dirty="0" smtClean="0"/>
          </a:p>
          <a:p>
            <a:pPr marL="0" indent="0">
              <a:buNone/>
            </a:pPr>
            <a:r>
              <a:rPr lang="nl-NL" altLang="nl-NL" dirty="0" smtClean="0"/>
              <a:t/>
            </a:r>
            <a:br>
              <a:rPr lang="nl-NL" altLang="nl-NL" dirty="0" smtClean="0"/>
            </a:b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2780300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Renale anemie</a:t>
            </a:r>
          </a:p>
        </p:txBody>
      </p:sp>
      <p:sp>
        <p:nvSpPr>
          <p:cNvPr id="3072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altLang="nl-NL" dirty="0"/>
              <a:t>Andere oorzaak uitsluiten</a:t>
            </a:r>
          </a:p>
          <a:p>
            <a:pPr lvl="1"/>
            <a:r>
              <a:rPr lang="nl-NL" altLang="nl-NL" dirty="0" err="1"/>
              <a:t>Erytropoetine</a:t>
            </a:r>
            <a:r>
              <a:rPr lang="nl-NL" altLang="nl-NL" dirty="0"/>
              <a:t> bij </a:t>
            </a:r>
            <a:r>
              <a:rPr lang="nl-NL" altLang="nl-NL" dirty="0" err="1"/>
              <a:t>Hb</a:t>
            </a:r>
            <a:r>
              <a:rPr lang="nl-NL" altLang="nl-NL" dirty="0"/>
              <a:t> &lt; </a:t>
            </a:r>
            <a:r>
              <a:rPr lang="nl-NL" altLang="nl-NL" dirty="0" smtClean="0"/>
              <a:t>6.2</a:t>
            </a:r>
            <a:endParaRPr lang="nl-NL" altLang="nl-NL" dirty="0"/>
          </a:p>
          <a:p>
            <a:pPr lvl="1"/>
            <a:r>
              <a:rPr lang="nl-NL" altLang="nl-NL" dirty="0" err="1"/>
              <a:t>Ferritine</a:t>
            </a:r>
            <a:r>
              <a:rPr lang="nl-NL" altLang="nl-NL" dirty="0"/>
              <a:t> boven de 100 voordat gestart wordt met EPO</a:t>
            </a:r>
          </a:p>
        </p:txBody>
      </p:sp>
    </p:spTree>
    <p:extLst>
      <p:ext uri="{BB962C8B-B14F-4D97-AF65-F5344CB8AC3E}">
        <p14:creationId xmlns:p14="http://schemas.microsoft.com/office/powerpoint/2010/main" val="92355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Renale anemie</a:t>
            </a:r>
          </a:p>
        </p:txBody>
      </p:sp>
      <p:sp>
        <p:nvSpPr>
          <p:cNvPr id="31747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525963"/>
          </a:xfrm>
        </p:spPr>
        <p:txBody>
          <a:bodyPr/>
          <a:lstStyle/>
          <a:p>
            <a:pPr lvl="1"/>
            <a:r>
              <a:rPr lang="nl-NL" altLang="nl-NL" dirty="0"/>
              <a:t>Andere oorzaak uitsluiten</a:t>
            </a:r>
          </a:p>
          <a:p>
            <a:pPr lvl="2"/>
            <a:r>
              <a:rPr lang="nl-NL" altLang="nl-NL" dirty="0"/>
              <a:t>MCV, </a:t>
            </a:r>
            <a:r>
              <a:rPr lang="nl-NL" altLang="nl-NL" dirty="0" smtClean="0"/>
              <a:t>foliumzuur, vitamine B12, </a:t>
            </a:r>
            <a:r>
              <a:rPr lang="nl-NL" altLang="nl-NL" dirty="0" err="1" smtClean="0"/>
              <a:t>ferritine</a:t>
            </a:r>
            <a:r>
              <a:rPr lang="nl-NL" altLang="nl-NL" dirty="0" smtClean="0"/>
              <a:t> </a:t>
            </a:r>
            <a:r>
              <a:rPr lang="nl-NL" altLang="nl-NL" dirty="0"/>
              <a:t>(weefsel </a:t>
            </a:r>
            <a:r>
              <a:rPr lang="nl-NL" altLang="nl-NL" dirty="0" smtClean="0"/>
              <a:t>spiegel) eventueel transferrine</a:t>
            </a:r>
            <a:endParaRPr lang="nl-NL" altLang="nl-NL" dirty="0"/>
          </a:p>
        </p:txBody>
      </p:sp>
      <p:pic>
        <p:nvPicPr>
          <p:cNvPr id="3174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4949" y="2821224"/>
            <a:ext cx="3165037" cy="35883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509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el 1"/>
          <p:cNvSpPr>
            <a:spLocks noGrp="1"/>
          </p:cNvSpPr>
          <p:nvPr>
            <p:ph type="title"/>
          </p:nvPr>
        </p:nvSpPr>
        <p:spPr>
          <a:xfrm>
            <a:off x="457200" y="592272"/>
            <a:ext cx="8229600" cy="1143000"/>
          </a:xfrm>
        </p:spPr>
        <p:txBody>
          <a:bodyPr/>
          <a:lstStyle/>
          <a:p>
            <a:r>
              <a:rPr lang="nl-NL" altLang="nl-NL" dirty="0" err="1"/>
              <a:t>Elektrolietstoornissen</a:t>
            </a:r>
            <a:endParaRPr lang="nl-NL" altLang="nl-NL" dirty="0"/>
          </a:p>
        </p:txBody>
      </p:sp>
      <p:sp>
        <p:nvSpPr>
          <p:cNvPr id="33795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altLang="nl-NL" dirty="0" smtClean="0"/>
              <a:t>Vaak </a:t>
            </a:r>
            <a:r>
              <a:rPr lang="nl-NL" altLang="nl-NL" dirty="0" err="1" smtClean="0"/>
              <a:t>ACEi</a:t>
            </a:r>
            <a:r>
              <a:rPr lang="nl-NL" altLang="nl-NL" dirty="0" smtClean="0"/>
              <a:t> </a:t>
            </a:r>
            <a:r>
              <a:rPr lang="nl-NL" altLang="nl-NL" dirty="0"/>
              <a:t>ter preventie proteïnurie</a:t>
            </a:r>
          </a:p>
          <a:p>
            <a:pPr lvl="1"/>
            <a:r>
              <a:rPr lang="nl-NL" altLang="nl-NL" dirty="0"/>
              <a:t>Calcium/PO4 in 1e lijn vaak normaal</a:t>
            </a:r>
          </a:p>
          <a:p>
            <a:pPr lvl="1"/>
            <a:r>
              <a:rPr lang="nl-NL" altLang="nl-NL" dirty="0" err="1"/>
              <a:t>Hyperfosfatemie</a:t>
            </a:r>
            <a:r>
              <a:rPr lang="nl-NL" altLang="nl-NL" dirty="0"/>
              <a:t> behandelen met eiwitbeperking en/of (</a:t>
            </a:r>
            <a:r>
              <a:rPr lang="nl-NL" altLang="nl-NL" dirty="0" err="1"/>
              <a:t>calciumhoudende</a:t>
            </a:r>
            <a:r>
              <a:rPr lang="nl-NL" altLang="nl-NL" dirty="0"/>
              <a:t>)fosfaatbinders</a:t>
            </a:r>
          </a:p>
        </p:txBody>
      </p:sp>
    </p:spTree>
    <p:extLst>
      <p:ext uri="{BB962C8B-B14F-4D97-AF65-F5344CB8AC3E}">
        <p14:creationId xmlns:p14="http://schemas.microsoft.com/office/powerpoint/2010/main" val="2838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el 1"/>
          <p:cNvSpPr>
            <a:spLocks noGrp="1"/>
          </p:cNvSpPr>
          <p:nvPr>
            <p:ph type="title"/>
          </p:nvPr>
        </p:nvSpPr>
        <p:spPr>
          <a:xfrm>
            <a:off x="457200" y="755901"/>
            <a:ext cx="8229600" cy="1143000"/>
          </a:xfrm>
        </p:spPr>
        <p:txBody>
          <a:bodyPr/>
          <a:lstStyle/>
          <a:p>
            <a:r>
              <a:rPr lang="nl-NL" altLang="nl-NL" dirty="0" err="1"/>
              <a:t>Elektrolietstoornissen</a:t>
            </a:r>
            <a:endParaRPr lang="nl-NL" altLang="nl-NL" dirty="0"/>
          </a:p>
        </p:txBody>
      </p:sp>
      <p:pic>
        <p:nvPicPr>
          <p:cNvPr id="34820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8235" y="1980879"/>
            <a:ext cx="8749210" cy="4038614"/>
          </a:xfrm>
          <a:noFill/>
        </p:spPr>
      </p:pic>
    </p:spTree>
    <p:extLst>
      <p:ext uri="{BB962C8B-B14F-4D97-AF65-F5344CB8AC3E}">
        <p14:creationId xmlns:p14="http://schemas.microsoft.com/office/powerpoint/2010/main" val="1605139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el 1"/>
          <p:cNvSpPr>
            <a:spLocks noGrp="1"/>
          </p:cNvSpPr>
          <p:nvPr>
            <p:ph type="title"/>
          </p:nvPr>
        </p:nvSpPr>
        <p:spPr>
          <a:xfrm>
            <a:off x="457200" y="775156"/>
            <a:ext cx="8229600" cy="1143000"/>
          </a:xfrm>
        </p:spPr>
        <p:txBody>
          <a:bodyPr/>
          <a:lstStyle/>
          <a:p>
            <a:r>
              <a:rPr lang="nl-NL" altLang="nl-NL" dirty="0" smtClean="0"/>
              <a:t>Secundaire </a:t>
            </a:r>
            <a:r>
              <a:rPr lang="nl-NL" altLang="nl-NL" dirty="0" err="1" smtClean="0"/>
              <a:t>hyperparathyreoidie</a:t>
            </a:r>
            <a:endParaRPr lang="nl-NL" altLang="nl-NL" dirty="0"/>
          </a:p>
        </p:txBody>
      </p:sp>
      <p:pic>
        <p:nvPicPr>
          <p:cNvPr id="3584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80754" y="1678487"/>
            <a:ext cx="5580814" cy="4645078"/>
          </a:xfrm>
          <a:noFill/>
        </p:spPr>
      </p:pic>
    </p:spTree>
    <p:extLst>
      <p:ext uri="{BB962C8B-B14F-4D97-AF65-F5344CB8AC3E}">
        <p14:creationId xmlns:p14="http://schemas.microsoft.com/office/powerpoint/2010/main" val="891633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el 1"/>
          <p:cNvSpPr>
            <a:spLocks noGrp="1"/>
          </p:cNvSpPr>
          <p:nvPr>
            <p:ph type="title"/>
          </p:nvPr>
        </p:nvSpPr>
        <p:spPr>
          <a:xfrm>
            <a:off x="457200" y="553771"/>
            <a:ext cx="8229600" cy="1143000"/>
          </a:xfrm>
        </p:spPr>
        <p:txBody>
          <a:bodyPr/>
          <a:lstStyle/>
          <a:p>
            <a:r>
              <a:rPr lang="nl-NL" altLang="nl-NL" dirty="0"/>
              <a:t>Secundaire </a:t>
            </a:r>
            <a:r>
              <a:rPr lang="nl-NL" altLang="nl-NL" dirty="0" err="1"/>
              <a:t>hyperparathyreoidie</a:t>
            </a:r>
            <a:endParaRPr lang="nl-NL" altLang="nl-NL" dirty="0"/>
          </a:p>
        </p:txBody>
      </p:sp>
      <p:sp>
        <p:nvSpPr>
          <p:cNvPr id="2253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defRPr/>
            </a:pPr>
            <a:r>
              <a:rPr lang="nl-NL" dirty="0" smtClean="0"/>
              <a:t>PTH, vitamine D bepalen</a:t>
            </a:r>
          </a:p>
          <a:p>
            <a:pPr lvl="1">
              <a:defRPr/>
            </a:pPr>
            <a:r>
              <a:rPr lang="nl-NL" dirty="0" smtClean="0"/>
              <a:t>Stadium 3: PTH &lt; 7.7</a:t>
            </a:r>
          </a:p>
          <a:p>
            <a:pPr lvl="1">
              <a:defRPr/>
            </a:pPr>
            <a:r>
              <a:rPr lang="nl-NL" dirty="0" smtClean="0"/>
              <a:t>Stadium 4: PTH 7.7-12</a:t>
            </a:r>
          </a:p>
          <a:p>
            <a:pPr lvl="1">
              <a:defRPr/>
            </a:pPr>
            <a:r>
              <a:rPr lang="nl-NL" dirty="0" smtClean="0"/>
              <a:t>Stadium 5: PTH 16.5-33</a:t>
            </a:r>
          </a:p>
          <a:p>
            <a:pPr marL="1680" lvl="1" indent="0">
              <a:buNone/>
              <a:defRPr/>
            </a:pPr>
            <a:endParaRPr lang="nl-NL" dirty="0"/>
          </a:p>
          <a:p>
            <a:pPr lvl="2">
              <a:defRPr/>
            </a:pPr>
            <a:r>
              <a:rPr lang="nl-NL" dirty="0" smtClean="0"/>
              <a:t>PTH &gt; 7.7 dan starten 50.000IE  vitamine D 1x/week, na 3 maanden PTH controle</a:t>
            </a:r>
          </a:p>
          <a:p>
            <a:pPr lvl="2">
              <a:defRPr/>
            </a:pPr>
            <a:r>
              <a:rPr lang="nl-NL" dirty="0" smtClean="0"/>
              <a:t>PTH buiten streefwaarden toevoegen </a:t>
            </a:r>
            <a:r>
              <a:rPr lang="nl-NL" dirty="0" err="1" smtClean="0"/>
              <a:t>etalpha</a:t>
            </a:r>
            <a:r>
              <a:rPr lang="nl-NL" dirty="0" smtClean="0"/>
              <a:t> 3x/week 0.25ug continueren 50.000IE vitamine D 1x/maand </a:t>
            </a:r>
          </a:p>
        </p:txBody>
      </p:sp>
    </p:spTree>
    <p:extLst>
      <p:ext uri="{BB962C8B-B14F-4D97-AF65-F5344CB8AC3E}">
        <p14:creationId xmlns:p14="http://schemas.microsoft.com/office/powerpoint/2010/main" val="537715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/>
              <a:t>Metabole acidose</a:t>
            </a:r>
          </a:p>
        </p:txBody>
      </p:sp>
      <p:sp>
        <p:nvSpPr>
          <p:cNvPr id="32771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r>
              <a:rPr lang="nl-NL" altLang="nl-NL"/>
              <a:t>Hoe ontstaat het</a:t>
            </a:r>
          </a:p>
          <a:p>
            <a:pPr lvl="1"/>
            <a:r>
              <a:rPr lang="nl-NL" altLang="nl-NL"/>
              <a:t>Behandeling (&lt;18 bicarbonaat)</a:t>
            </a:r>
          </a:p>
        </p:txBody>
      </p:sp>
    </p:spTree>
    <p:extLst>
      <p:ext uri="{BB962C8B-B14F-4D97-AF65-F5344CB8AC3E}">
        <p14:creationId xmlns:p14="http://schemas.microsoft.com/office/powerpoint/2010/main" val="982464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 smtClean="0"/>
              <a:t>S</a:t>
            </a:r>
            <a:r>
              <a:rPr lang="nl-NL" dirty="0" smtClean="0"/>
              <a:t>tappenplan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dirty="0"/>
              <a:t>Is het medicatiegebruik optimaal ingesteld?  </a:t>
            </a:r>
          </a:p>
        </p:txBody>
      </p:sp>
    </p:spTree>
    <p:extLst>
      <p:ext uri="{BB962C8B-B14F-4D97-AF65-F5344CB8AC3E}">
        <p14:creationId xmlns:p14="http://schemas.microsoft.com/office/powerpoint/2010/main" val="2378032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Medicatiegebruik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FontTx/>
              <a:buChar char="•"/>
              <a:defRPr/>
            </a:pPr>
            <a:r>
              <a:rPr lang="nl-NL" dirty="0"/>
              <a:t>57 jarige </a:t>
            </a:r>
            <a:r>
              <a:rPr lang="nl-NL" dirty="0" err="1"/>
              <a:t>patient</a:t>
            </a:r>
            <a:r>
              <a:rPr lang="nl-NL" dirty="0"/>
              <a:t>, drie dagen misselijk/braken. Bloeddruk gedaald van 150/90 naar 100/70, diurese 700ml/24 uur. </a:t>
            </a:r>
            <a:r>
              <a:rPr lang="nl-NL" dirty="0" err="1"/>
              <a:t>Kreatinine</a:t>
            </a:r>
            <a:r>
              <a:rPr lang="nl-NL" dirty="0"/>
              <a:t> </a:t>
            </a:r>
            <a:r>
              <a:rPr lang="nl-NL" dirty="0" smtClean="0"/>
              <a:t>113umol/l</a:t>
            </a:r>
          </a:p>
          <a:p>
            <a:pPr>
              <a:buFontTx/>
              <a:buChar char="•"/>
              <a:defRPr/>
            </a:pPr>
            <a:endParaRPr lang="nl-NL" dirty="0" smtClean="0"/>
          </a:p>
          <a:p>
            <a:pPr>
              <a:buFontTx/>
              <a:buChar char="•"/>
              <a:defRPr/>
            </a:pPr>
            <a:r>
              <a:rPr lang="nl-NL" dirty="0" smtClean="0"/>
              <a:t>Hij </a:t>
            </a:r>
            <a:r>
              <a:rPr lang="nl-NL" dirty="0"/>
              <a:t>krijgt </a:t>
            </a:r>
            <a:r>
              <a:rPr lang="nl-NL" dirty="0" err="1"/>
              <a:t>diclofenac</a:t>
            </a:r>
            <a:r>
              <a:rPr lang="nl-NL" dirty="0"/>
              <a:t> en diurese verminderd naar 50cc in 12 uur, </a:t>
            </a:r>
            <a:r>
              <a:rPr lang="nl-NL" dirty="0" err="1"/>
              <a:t>kreatinine</a:t>
            </a:r>
            <a:r>
              <a:rPr lang="nl-NL" dirty="0"/>
              <a:t> stijgt naar 150umol/l en ureum naar 15mmol/l</a:t>
            </a:r>
          </a:p>
          <a:p>
            <a:pPr lvl="2">
              <a:defRPr/>
            </a:pPr>
            <a:r>
              <a:rPr lang="nl-NL" dirty="0"/>
              <a:t>Oorzaak?</a:t>
            </a:r>
          </a:p>
          <a:p>
            <a:pPr lvl="2">
              <a:defRPr/>
            </a:pPr>
            <a:endParaRPr lang="nl-NL" dirty="0"/>
          </a:p>
          <a:p>
            <a:pPr lvl="1">
              <a:defRPr/>
            </a:pPr>
            <a:r>
              <a:rPr lang="nl-NL" dirty="0"/>
              <a:t>Stel dat hij ACE-inhibitie gebruikt en </a:t>
            </a:r>
            <a:r>
              <a:rPr lang="nl-NL" dirty="0" smtClean="0"/>
              <a:t>patiënt </a:t>
            </a:r>
            <a:r>
              <a:rPr lang="nl-NL" dirty="0"/>
              <a:t>presenteert zich met </a:t>
            </a:r>
            <a:r>
              <a:rPr lang="nl-NL" dirty="0" err="1"/>
              <a:t>orthostase</a:t>
            </a:r>
            <a:r>
              <a:rPr lang="nl-NL" dirty="0"/>
              <a:t> en anurie wat is hiervan de oorzaak</a:t>
            </a:r>
            <a:r>
              <a:rPr lang="nl-NL" dirty="0" smtClean="0"/>
              <a:t>?</a:t>
            </a:r>
          </a:p>
          <a:p>
            <a:pPr lvl="1">
              <a:defRPr/>
            </a:pPr>
            <a:r>
              <a:rPr lang="nl-NL" dirty="0" smtClean="0"/>
              <a:t>Welke andere middelen dragen bij aan verminderde glomerulaire </a:t>
            </a:r>
            <a:r>
              <a:rPr lang="nl-NL" dirty="0" err="1" smtClean="0"/>
              <a:t>hemodynamiek</a:t>
            </a:r>
            <a:r>
              <a:rPr lang="nl-NL" dirty="0" smtClean="0"/>
              <a:t>?</a:t>
            </a:r>
            <a:endParaRPr lang="nl-NL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052827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el 1"/>
          <p:cNvSpPr>
            <a:spLocks noGrp="1"/>
          </p:cNvSpPr>
          <p:nvPr>
            <p:ph type="title"/>
          </p:nvPr>
        </p:nvSpPr>
        <p:spPr>
          <a:xfrm>
            <a:off x="457200" y="727029"/>
            <a:ext cx="8229600" cy="1143000"/>
          </a:xfrm>
        </p:spPr>
        <p:txBody>
          <a:bodyPr/>
          <a:lstStyle/>
          <a:p>
            <a:r>
              <a:rPr lang="nl-NL" altLang="nl-NL" dirty="0" smtClean="0"/>
              <a:t>Chronische </a:t>
            </a:r>
            <a:r>
              <a:rPr lang="nl-NL" altLang="nl-NL" dirty="0" err="1" smtClean="0"/>
              <a:t>nierschade</a:t>
            </a:r>
            <a:endParaRPr lang="nl-NL" altLang="nl-NL" dirty="0"/>
          </a:p>
        </p:txBody>
      </p:sp>
      <p:sp>
        <p:nvSpPr>
          <p:cNvPr id="4099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nl-NL" altLang="nl-NL"/>
              <a:t>Domein internist </a:t>
            </a:r>
            <a:r>
              <a:rPr lang="nl-NL" altLang="nl-NL">
                <a:sym typeface="Wingdings" charset="2"/>
              </a:rPr>
              <a:t> domein huisarts</a:t>
            </a:r>
          </a:p>
          <a:p>
            <a:pPr>
              <a:buFontTx/>
              <a:buChar char="•"/>
            </a:pPr>
            <a:r>
              <a:rPr lang="nl-NL" altLang="nl-NL"/>
              <a:t>Verschuiving oorzaken</a:t>
            </a:r>
          </a:p>
          <a:p>
            <a:pPr>
              <a:buFontTx/>
              <a:buChar char="•"/>
            </a:pPr>
            <a:r>
              <a:rPr lang="nl-NL" altLang="nl-NL"/>
              <a:t>Nefritis, DMI, vasculitis, interstitiele nierziekten </a:t>
            </a:r>
            <a:r>
              <a:rPr lang="nl-NL" altLang="nl-NL">
                <a:sym typeface="Wingdings" charset="2"/>
              </a:rPr>
              <a:t> DMII en atherosclerose</a:t>
            </a:r>
          </a:p>
          <a:p>
            <a:pPr>
              <a:buFontTx/>
              <a:buChar char="•"/>
            </a:pPr>
            <a:r>
              <a:rPr lang="nl-NL" altLang="nl-NL">
                <a:sym typeface="Wingdings" charset="2"/>
              </a:rPr>
              <a:t>LTA nierfunctiestoornissen</a:t>
            </a:r>
            <a:r>
              <a:rPr lang="nl-NL" altLang="nl-NL"/>
              <a:t/>
            </a:r>
            <a:br>
              <a:rPr lang="nl-NL" altLang="nl-NL"/>
            </a:br>
            <a:endParaRPr lang="nl-NL" altLang="nl-NL"/>
          </a:p>
          <a:p>
            <a:endParaRPr lang="nl-NL" altLang="nl-NL"/>
          </a:p>
        </p:txBody>
      </p:sp>
    </p:spTree>
    <p:extLst>
      <p:ext uri="{BB962C8B-B14F-4D97-AF65-F5344CB8AC3E}">
        <p14:creationId xmlns:p14="http://schemas.microsoft.com/office/powerpoint/2010/main" val="168464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RAAS</a:t>
            </a:r>
            <a:endParaRPr lang="nl-NL" altLang="nl-NL" dirty="0"/>
          </a:p>
        </p:txBody>
      </p:sp>
      <p:pic>
        <p:nvPicPr>
          <p:cNvPr id="1126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6619" y="1974160"/>
            <a:ext cx="7469084" cy="4053733"/>
          </a:xfrm>
          <a:noFill/>
        </p:spPr>
      </p:pic>
    </p:spTree>
    <p:extLst>
      <p:ext uri="{BB962C8B-B14F-4D97-AF65-F5344CB8AC3E}">
        <p14:creationId xmlns:p14="http://schemas.microsoft.com/office/powerpoint/2010/main" val="5182862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49" name="Afbeelding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5888"/>
            <a:ext cx="9144000" cy="662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199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ACE-remmers</a:t>
            </a:r>
          </a:p>
        </p:txBody>
      </p:sp>
      <p:sp>
        <p:nvSpPr>
          <p:cNvPr id="54274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nl-NL" altLang="nl-NL" sz="2800" smtClean="0"/>
              <a:t>ACE-remmers verlagen de intra glomerulaire filtratiedruk en verminderen proteïnurie.</a:t>
            </a:r>
          </a:p>
          <a:p>
            <a:r>
              <a:rPr lang="nl-NL" altLang="nl-NL" sz="2800" smtClean="0"/>
              <a:t>Hierdoor hebben ze op lange termijn een beschermend effect op de nierfunctie.</a:t>
            </a:r>
          </a:p>
          <a:p>
            <a:r>
              <a:rPr lang="nl-NL" altLang="nl-NL" sz="2800" smtClean="0"/>
              <a:t>Om deze reden wordt in de tweede lijn bij verminderde nierfunctie vaak de hoogst mogelijk getolereerde dosering gegeven.</a:t>
            </a:r>
          </a:p>
          <a:p>
            <a:r>
              <a:rPr lang="nl-NL" altLang="nl-NL" sz="2800" smtClean="0"/>
              <a:t>Bij start van een ACE-remmer kan de serumcreatinineconcentratie stijgen als gevolg van afname van de intra glomerulaire filtratiedruk.</a:t>
            </a:r>
          </a:p>
        </p:txBody>
      </p:sp>
    </p:spTree>
    <p:extLst>
      <p:ext uri="{BB962C8B-B14F-4D97-AF65-F5344CB8AC3E}">
        <p14:creationId xmlns:p14="http://schemas.microsoft.com/office/powerpoint/2010/main" val="90375236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Oval 2"/>
          <p:cNvSpPr>
            <a:spLocks noChangeArrowheads="1"/>
          </p:cNvSpPr>
          <p:nvPr/>
        </p:nvSpPr>
        <p:spPr bwMode="auto">
          <a:xfrm>
            <a:off x="2438400" y="2590800"/>
            <a:ext cx="38862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nl-N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298" name="Freeform 3"/>
          <p:cNvSpPr>
            <a:spLocks/>
          </p:cNvSpPr>
          <p:nvPr/>
        </p:nvSpPr>
        <p:spPr bwMode="auto">
          <a:xfrm>
            <a:off x="2495550" y="2705100"/>
            <a:ext cx="3762375" cy="2605088"/>
          </a:xfrm>
          <a:custGeom>
            <a:avLst/>
            <a:gdLst>
              <a:gd name="T0" fmla="*/ 2147483647 w 2370"/>
              <a:gd name="T1" fmla="*/ 2147483647 h 1641"/>
              <a:gd name="T2" fmla="*/ 2147483647 w 2370"/>
              <a:gd name="T3" fmla="*/ 2147483647 h 1641"/>
              <a:gd name="T4" fmla="*/ 2147483647 w 2370"/>
              <a:gd name="T5" fmla="*/ 2147483647 h 1641"/>
              <a:gd name="T6" fmla="*/ 2147483647 w 2370"/>
              <a:gd name="T7" fmla="*/ 2147483647 h 1641"/>
              <a:gd name="T8" fmla="*/ 2147483647 w 2370"/>
              <a:gd name="T9" fmla="*/ 2147483647 h 1641"/>
              <a:gd name="T10" fmla="*/ 2147483647 w 2370"/>
              <a:gd name="T11" fmla="*/ 2147483647 h 1641"/>
              <a:gd name="T12" fmla="*/ 2147483647 w 2370"/>
              <a:gd name="T13" fmla="*/ 2147483647 h 1641"/>
              <a:gd name="T14" fmla="*/ 2147483647 w 2370"/>
              <a:gd name="T15" fmla="*/ 2147483647 h 1641"/>
              <a:gd name="T16" fmla="*/ 2147483647 w 2370"/>
              <a:gd name="T17" fmla="*/ 2147483647 h 1641"/>
              <a:gd name="T18" fmla="*/ 2147483647 w 2370"/>
              <a:gd name="T19" fmla="*/ 2147483647 h 1641"/>
              <a:gd name="T20" fmla="*/ 2147483647 w 2370"/>
              <a:gd name="T21" fmla="*/ 2147483647 h 1641"/>
              <a:gd name="T22" fmla="*/ 2147483647 w 2370"/>
              <a:gd name="T23" fmla="*/ 2147483647 h 1641"/>
              <a:gd name="T24" fmla="*/ 2147483647 w 2370"/>
              <a:gd name="T25" fmla="*/ 2147483647 h 1641"/>
              <a:gd name="T26" fmla="*/ 2147483647 w 2370"/>
              <a:gd name="T27" fmla="*/ 2147483647 h 1641"/>
              <a:gd name="T28" fmla="*/ 2147483647 w 2370"/>
              <a:gd name="T29" fmla="*/ 2147483647 h 1641"/>
              <a:gd name="T30" fmla="*/ 2147483647 w 2370"/>
              <a:gd name="T31" fmla="*/ 2147483647 h 1641"/>
              <a:gd name="T32" fmla="*/ 2147483647 w 2370"/>
              <a:gd name="T33" fmla="*/ 2147483647 h 1641"/>
              <a:gd name="T34" fmla="*/ 2147483647 w 2370"/>
              <a:gd name="T35" fmla="*/ 2147483647 h 1641"/>
              <a:gd name="T36" fmla="*/ 2147483647 w 2370"/>
              <a:gd name="T37" fmla="*/ 2147483647 h 1641"/>
              <a:gd name="T38" fmla="*/ 2147483647 w 2370"/>
              <a:gd name="T39" fmla="*/ 2147483647 h 1641"/>
              <a:gd name="T40" fmla="*/ 2147483647 w 2370"/>
              <a:gd name="T41" fmla="*/ 2147483647 h 1641"/>
              <a:gd name="T42" fmla="*/ 2147483647 w 2370"/>
              <a:gd name="T43" fmla="*/ 2147483647 h 1641"/>
              <a:gd name="T44" fmla="*/ 2147483647 w 2370"/>
              <a:gd name="T45" fmla="*/ 2147483647 h 1641"/>
              <a:gd name="T46" fmla="*/ 2147483647 w 2370"/>
              <a:gd name="T47" fmla="*/ 2147483647 h 1641"/>
              <a:gd name="T48" fmla="*/ 2147483647 w 2370"/>
              <a:gd name="T49" fmla="*/ 2147483647 h 1641"/>
              <a:gd name="T50" fmla="*/ 2147483647 w 2370"/>
              <a:gd name="T51" fmla="*/ 2147483647 h 1641"/>
              <a:gd name="T52" fmla="*/ 2147483647 w 2370"/>
              <a:gd name="T53" fmla="*/ 2147483647 h 1641"/>
              <a:gd name="T54" fmla="*/ 2147483647 w 2370"/>
              <a:gd name="T55" fmla="*/ 0 h 1641"/>
              <a:gd name="T56" fmla="*/ 2147483647 w 2370"/>
              <a:gd name="T57" fmla="*/ 2147483647 h 1641"/>
              <a:gd name="T58" fmla="*/ 2147483647 w 2370"/>
              <a:gd name="T59" fmla="*/ 2147483647 h 1641"/>
              <a:gd name="T60" fmla="*/ 2147483647 w 2370"/>
              <a:gd name="T61" fmla="*/ 2147483647 h 1641"/>
              <a:gd name="T62" fmla="*/ 2147483647 w 2370"/>
              <a:gd name="T63" fmla="*/ 2147483647 h 1641"/>
              <a:gd name="T64" fmla="*/ 2147483647 w 2370"/>
              <a:gd name="T65" fmla="*/ 2147483647 h 1641"/>
              <a:gd name="T66" fmla="*/ 2147483647 w 2370"/>
              <a:gd name="T67" fmla="*/ 2147483647 h 1641"/>
              <a:gd name="T68" fmla="*/ 2147483647 w 2370"/>
              <a:gd name="T69" fmla="*/ 2147483647 h 1641"/>
              <a:gd name="T70" fmla="*/ 2147483647 w 2370"/>
              <a:gd name="T71" fmla="*/ 0 h 1641"/>
              <a:gd name="T72" fmla="*/ 2147483647 w 2370"/>
              <a:gd name="T73" fmla="*/ 2147483647 h 1641"/>
              <a:gd name="T74" fmla="*/ 2147483647 w 2370"/>
              <a:gd name="T75" fmla="*/ 2147483647 h 1641"/>
              <a:gd name="T76" fmla="*/ 2147483647 w 2370"/>
              <a:gd name="T77" fmla="*/ 2147483647 h 1641"/>
              <a:gd name="T78" fmla="*/ 2147483647 w 2370"/>
              <a:gd name="T79" fmla="*/ 2147483647 h 1641"/>
              <a:gd name="T80" fmla="*/ 2147483647 w 2370"/>
              <a:gd name="T81" fmla="*/ 2147483647 h 1641"/>
              <a:gd name="T82" fmla="*/ 2147483647 w 2370"/>
              <a:gd name="T83" fmla="*/ 2147483647 h 1641"/>
              <a:gd name="T84" fmla="*/ 2147483647 w 2370"/>
              <a:gd name="T85" fmla="*/ 2147483647 h 1641"/>
              <a:gd name="T86" fmla="*/ 2147483647 w 2370"/>
              <a:gd name="T87" fmla="*/ 2147483647 h 1641"/>
              <a:gd name="T88" fmla="*/ 2147483647 w 2370"/>
              <a:gd name="T89" fmla="*/ 2147483647 h 1641"/>
              <a:gd name="T90" fmla="*/ 2147483647 w 2370"/>
              <a:gd name="T91" fmla="*/ 2147483647 h 1641"/>
              <a:gd name="T92" fmla="*/ 2147483647 w 2370"/>
              <a:gd name="T93" fmla="*/ 2147483647 h 1641"/>
              <a:gd name="T94" fmla="*/ 2147483647 w 2370"/>
              <a:gd name="T95" fmla="*/ 2147483647 h 16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370"/>
              <a:gd name="T145" fmla="*/ 0 h 1641"/>
              <a:gd name="T146" fmla="*/ 2370 w 2370"/>
              <a:gd name="T147" fmla="*/ 1641 h 164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370" h="1641">
                <a:moveTo>
                  <a:pt x="0" y="936"/>
                </a:moveTo>
                <a:cubicBezTo>
                  <a:pt x="12" y="924"/>
                  <a:pt x="28" y="915"/>
                  <a:pt x="36" y="900"/>
                </a:cubicBezTo>
                <a:cubicBezTo>
                  <a:pt x="48" y="878"/>
                  <a:pt x="52" y="852"/>
                  <a:pt x="60" y="828"/>
                </a:cubicBezTo>
                <a:cubicBezTo>
                  <a:pt x="83" y="760"/>
                  <a:pt x="106" y="694"/>
                  <a:pt x="120" y="624"/>
                </a:cubicBezTo>
                <a:cubicBezTo>
                  <a:pt x="116" y="591"/>
                  <a:pt x="95" y="494"/>
                  <a:pt x="120" y="456"/>
                </a:cubicBezTo>
                <a:cubicBezTo>
                  <a:pt x="127" y="445"/>
                  <a:pt x="129" y="480"/>
                  <a:pt x="132" y="492"/>
                </a:cubicBezTo>
                <a:cubicBezTo>
                  <a:pt x="137" y="516"/>
                  <a:pt x="140" y="540"/>
                  <a:pt x="144" y="564"/>
                </a:cubicBezTo>
                <a:cubicBezTo>
                  <a:pt x="136" y="771"/>
                  <a:pt x="126" y="965"/>
                  <a:pt x="192" y="1164"/>
                </a:cubicBezTo>
                <a:cubicBezTo>
                  <a:pt x="240" y="1037"/>
                  <a:pt x="220" y="1101"/>
                  <a:pt x="252" y="972"/>
                </a:cubicBezTo>
                <a:cubicBezTo>
                  <a:pt x="256" y="956"/>
                  <a:pt x="260" y="940"/>
                  <a:pt x="264" y="924"/>
                </a:cubicBezTo>
                <a:cubicBezTo>
                  <a:pt x="268" y="908"/>
                  <a:pt x="276" y="876"/>
                  <a:pt x="276" y="876"/>
                </a:cubicBezTo>
                <a:cubicBezTo>
                  <a:pt x="291" y="671"/>
                  <a:pt x="259" y="466"/>
                  <a:pt x="288" y="264"/>
                </a:cubicBezTo>
                <a:cubicBezTo>
                  <a:pt x="314" y="303"/>
                  <a:pt x="321" y="340"/>
                  <a:pt x="336" y="384"/>
                </a:cubicBezTo>
                <a:cubicBezTo>
                  <a:pt x="361" y="638"/>
                  <a:pt x="331" y="912"/>
                  <a:pt x="324" y="1164"/>
                </a:cubicBezTo>
                <a:cubicBezTo>
                  <a:pt x="328" y="1188"/>
                  <a:pt x="331" y="1212"/>
                  <a:pt x="336" y="1236"/>
                </a:cubicBezTo>
                <a:cubicBezTo>
                  <a:pt x="339" y="1252"/>
                  <a:pt x="335" y="1274"/>
                  <a:pt x="348" y="1284"/>
                </a:cubicBezTo>
                <a:cubicBezTo>
                  <a:pt x="358" y="1292"/>
                  <a:pt x="372" y="1276"/>
                  <a:pt x="384" y="1272"/>
                </a:cubicBezTo>
                <a:cubicBezTo>
                  <a:pt x="441" y="1186"/>
                  <a:pt x="425" y="1228"/>
                  <a:pt x="444" y="1152"/>
                </a:cubicBezTo>
                <a:cubicBezTo>
                  <a:pt x="460" y="978"/>
                  <a:pt x="442" y="810"/>
                  <a:pt x="432" y="636"/>
                </a:cubicBezTo>
                <a:cubicBezTo>
                  <a:pt x="438" y="509"/>
                  <a:pt x="415" y="329"/>
                  <a:pt x="516" y="228"/>
                </a:cubicBezTo>
                <a:cubicBezTo>
                  <a:pt x="529" y="189"/>
                  <a:pt x="551" y="159"/>
                  <a:pt x="564" y="120"/>
                </a:cubicBezTo>
                <a:cubicBezTo>
                  <a:pt x="613" y="268"/>
                  <a:pt x="583" y="163"/>
                  <a:pt x="564" y="516"/>
                </a:cubicBezTo>
                <a:cubicBezTo>
                  <a:pt x="553" y="723"/>
                  <a:pt x="516" y="932"/>
                  <a:pt x="504" y="1140"/>
                </a:cubicBezTo>
                <a:cubicBezTo>
                  <a:pt x="508" y="1168"/>
                  <a:pt x="513" y="1196"/>
                  <a:pt x="516" y="1224"/>
                </a:cubicBezTo>
                <a:cubicBezTo>
                  <a:pt x="521" y="1264"/>
                  <a:pt x="492" y="1326"/>
                  <a:pt x="528" y="1344"/>
                </a:cubicBezTo>
                <a:cubicBezTo>
                  <a:pt x="559" y="1359"/>
                  <a:pt x="552" y="1280"/>
                  <a:pt x="564" y="1248"/>
                </a:cubicBezTo>
                <a:cubicBezTo>
                  <a:pt x="568" y="1216"/>
                  <a:pt x="575" y="1184"/>
                  <a:pt x="576" y="1152"/>
                </a:cubicBezTo>
                <a:cubicBezTo>
                  <a:pt x="583" y="1004"/>
                  <a:pt x="580" y="856"/>
                  <a:pt x="588" y="708"/>
                </a:cubicBezTo>
                <a:cubicBezTo>
                  <a:pt x="592" y="644"/>
                  <a:pt x="604" y="580"/>
                  <a:pt x="612" y="516"/>
                </a:cubicBezTo>
                <a:cubicBezTo>
                  <a:pt x="623" y="424"/>
                  <a:pt x="627" y="330"/>
                  <a:pt x="648" y="240"/>
                </a:cubicBezTo>
                <a:cubicBezTo>
                  <a:pt x="658" y="196"/>
                  <a:pt x="652" y="140"/>
                  <a:pt x="684" y="108"/>
                </a:cubicBezTo>
                <a:cubicBezTo>
                  <a:pt x="697" y="95"/>
                  <a:pt x="716" y="92"/>
                  <a:pt x="732" y="84"/>
                </a:cubicBezTo>
                <a:cubicBezTo>
                  <a:pt x="722" y="163"/>
                  <a:pt x="709" y="237"/>
                  <a:pt x="684" y="312"/>
                </a:cubicBezTo>
                <a:cubicBezTo>
                  <a:pt x="681" y="396"/>
                  <a:pt x="669" y="873"/>
                  <a:pt x="660" y="996"/>
                </a:cubicBezTo>
                <a:cubicBezTo>
                  <a:pt x="653" y="1095"/>
                  <a:pt x="623" y="1197"/>
                  <a:pt x="612" y="1296"/>
                </a:cubicBezTo>
                <a:cubicBezTo>
                  <a:pt x="616" y="1336"/>
                  <a:pt x="618" y="1376"/>
                  <a:pt x="624" y="1416"/>
                </a:cubicBezTo>
                <a:cubicBezTo>
                  <a:pt x="626" y="1429"/>
                  <a:pt x="623" y="1452"/>
                  <a:pt x="636" y="1452"/>
                </a:cubicBezTo>
                <a:cubicBezTo>
                  <a:pt x="653" y="1452"/>
                  <a:pt x="660" y="1428"/>
                  <a:pt x="672" y="1416"/>
                </a:cubicBezTo>
                <a:cubicBezTo>
                  <a:pt x="737" y="1157"/>
                  <a:pt x="660" y="1481"/>
                  <a:pt x="708" y="1224"/>
                </a:cubicBezTo>
                <a:cubicBezTo>
                  <a:pt x="714" y="1192"/>
                  <a:pt x="732" y="1128"/>
                  <a:pt x="732" y="1128"/>
                </a:cubicBezTo>
                <a:cubicBezTo>
                  <a:pt x="748" y="940"/>
                  <a:pt x="743" y="734"/>
                  <a:pt x="804" y="552"/>
                </a:cubicBezTo>
                <a:cubicBezTo>
                  <a:pt x="816" y="421"/>
                  <a:pt x="814" y="298"/>
                  <a:pt x="792" y="168"/>
                </a:cubicBezTo>
                <a:cubicBezTo>
                  <a:pt x="796" y="140"/>
                  <a:pt x="798" y="112"/>
                  <a:pt x="804" y="84"/>
                </a:cubicBezTo>
                <a:cubicBezTo>
                  <a:pt x="806" y="72"/>
                  <a:pt x="803" y="48"/>
                  <a:pt x="816" y="48"/>
                </a:cubicBezTo>
                <a:cubicBezTo>
                  <a:pt x="833" y="48"/>
                  <a:pt x="840" y="72"/>
                  <a:pt x="852" y="84"/>
                </a:cubicBezTo>
                <a:cubicBezTo>
                  <a:pt x="900" y="228"/>
                  <a:pt x="873" y="328"/>
                  <a:pt x="864" y="504"/>
                </a:cubicBezTo>
                <a:cubicBezTo>
                  <a:pt x="857" y="645"/>
                  <a:pt x="817" y="786"/>
                  <a:pt x="792" y="924"/>
                </a:cubicBezTo>
                <a:cubicBezTo>
                  <a:pt x="768" y="1054"/>
                  <a:pt x="765" y="1189"/>
                  <a:pt x="756" y="1320"/>
                </a:cubicBezTo>
                <a:cubicBezTo>
                  <a:pt x="760" y="1368"/>
                  <a:pt x="755" y="1418"/>
                  <a:pt x="768" y="1464"/>
                </a:cubicBezTo>
                <a:cubicBezTo>
                  <a:pt x="776" y="1492"/>
                  <a:pt x="816" y="1536"/>
                  <a:pt x="816" y="1536"/>
                </a:cubicBezTo>
                <a:cubicBezTo>
                  <a:pt x="832" y="1528"/>
                  <a:pt x="855" y="1527"/>
                  <a:pt x="864" y="1512"/>
                </a:cubicBezTo>
                <a:cubicBezTo>
                  <a:pt x="881" y="1484"/>
                  <a:pt x="881" y="1448"/>
                  <a:pt x="888" y="1416"/>
                </a:cubicBezTo>
                <a:cubicBezTo>
                  <a:pt x="904" y="1340"/>
                  <a:pt x="911" y="1262"/>
                  <a:pt x="936" y="1188"/>
                </a:cubicBezTo>
                <a:cubicBezTo>
                  <a:pt x="954" y="1009"/>
                  <a:pt x="965" y="843"/>
                  <a:pt x="972" y="660"/>
                </a:cubicBezTo>
                <a:cubicBezTo>
                  <a:pt x="963" y="434"/>
                  <a:pt x="951" y="376"/>
                  <a:pt x="972" y="168"/>
                </a:cubicBezTo>
                <a:cubicBezTo>
                  <a:pt x="988" y="12"/>
                  <a:pt x="956" y="44"/>
                  <a:pt x="1044" y="0"/>
                </a:cubicBezTo>
                <a:cubicBezTo>
                  <a:pt x="1070" y="156"/>
                  <a:pt x="1053" y="21"/>
                  <a:pt x="1044" y="300"/>
                </a:cubicBezTo>
                <a:cubicBezTo>
                  <a:pt x="1036" y="559"/>
                  <a:pt x="1044" y="803"/>
                  <a:pt x="1008" y="1056"/>
                </a:cubicBezTo>
                <a:cubicBezTo>
                  <a:pt x="1012" y="1140"/>
                  <a:pt x="991" y="1403"/>
                  <a:pt x="1056" y="1500"/>
                </a:cubicBezTo>
                <a:cubicBezTo>
                  <a:pt x="1075" y="1386"/>
                  <a:pt x="1100" y="1276"/>
                  <a:pt x="1128" y="1164"/>
                </a:cubicBezTo>
                <a:cubicBezTo>
                  <a:pt x="1137" y="1128"/>
                  <a:pt x="1151" y="939"/>
                  <a:pt x="1152" y="924"/>
                </a:cubicBezTo>
                <a:cubicBezTo>
                  <a:pt x="1162" y="656"/>
                  <a:pt x="1165" y="388"/>
                  <a:pt x="1176" y="120"/>
                </a:cubicBezTo>
                <a:cubicBezTo>
                  <a:pt x="1180" y="16"/>
                  <a:pt x="1165" y="39"/>
                  <a:pt x="1224" y="0"/>
                </a:cubicBezTo>
                <a:cubicBezTo>
                  <a:pt x="1237" y="40"/>
                  <a:pt x="1247" y="80"/>
                  <a:pt x="1260" y="120"/>
                </a:cubicBezTo>
                <a:cubicBezTo>
                  <a:pt x="1300" y="516"/>
                  <a:pt x="1269" y="936"/>
                  <a:pt x="1212" y="1332"/>
                </a:cubicBezTo>
                <a:cubicBezTo>
                  <a:pt x="1215" y="1386"/>
                  <a:pt x="1179" y="1641"/>
                  <a:pt x="1296" y="1524"/>
                </a:cubicBezTo>
                <a:cubicBezTo>
                  <a:pt x="1350" y="1336"/>
                  <a:pt x="1296" y="1536"/>
                  <a:pt x="1332" y="1368"/>
                </a:cubicBezTo>
                <a:cubicBezTo>
                  <a:pt x="1339" y="1336"/>
                  <a:pt x="1356" y="1272"/>
                  <a:pt x="1356" y="1272"/>
                </a:cubicBezTo>
                <a:cubicBezTo>
                  <a:pt x="1363" y="991"/>
                  <a:pt x="1365" y="712"/>
                  <a:pt x="1392" y="432"/>
                </a:cubicBezTo>
                <a:cubicBezTo>
                  <a:pt x="1402" y="327"/>
                  <a:pt x="1416" y="211"/>
                  <a:pt x="1440" y="108"/>
                </a:cubicBezTo>
                <a:cubicBezTo>
                  <a:pt x="1446" y="83"/>
                  <a:pt x="1456" y="60"/>
                  <a:pt x="1464" y="36"/>
                </a:cubicBezTo>
                <a:cubicBezTo>
                  <a:pt x="1468" y="24"/>
                  <a:pt x="1476" y="0"/>
                  <a:pt x="1476" y="0"/>
                </a:cubicBezTo>
                <a:cubicBezTo>
                  <a:pt x="1496" y="59"/>
                  <a:pt x="1512" y="119"/>
                  <a:pt x="1524" y="180"/>
                </a:cubicBezTo>
                <a:cubicBezTo>
                  <a:pt x="1539" y="533"/>
                  <a:pt x="1442" y="1453"/>
                  <a:pt x="1584" y="1500"/>
                </a:cubicBezTo>
                <a:cubicBezTo>
                  <a:pt x="1624" y="1440"/>
                  <a:pt x="1625" y="1367"/>
                  <a:pt x="1632" y="1296"/>
                </a:cubicBezTo>
                <a:cubicBezTo>
                  <a:pt x="1650" y="1110"/>
                  <a:pt x="1669" y="929"/>
                  <a:pt x="1692" y="744"/>
                </a:cubicBezTo>
                <a:cubicBezTo>
                  <a:pt x="1680" y="526"/>
                  <a:pt x="1675" y="309"/>
                  <a:pt x="1728" y="96"/>
                </a:cubicBezTo>
                <a:cubicBezTo>
                  <a:pt x="1740" y="100"/>
                  <a:pt x="1760" y="96"/>
                  <a:pt x="1764" y="108"/>
                </a:cubicBezTo>
                <a:cubicBezTo>
                  <a:pt x="1787" y="172"/>
                  <a:pt x="1778" y="244"/>
                  <a:pt x="1788" y="312"/>
                </a:cubicBezTo>
                <a:cubicBezTo>
                  <a:pt x="1792" y="440"/>
                  <a:pt x="1800" y="568"/>
                  <a:pt x="1800" y="696"/>
                </a:cubicBezTo>
                <a:cubicBezTo>
                  <a:pt x="1800" y="929"/>
                  <a:pt x="1765" y="1159"/>
                  <a:pt x="1812" y="1392"/>
                </a:cubicBezTo>
                <a:cubicBezTo>
                  <a:pt x="1853" y="1338"/>
                  <a:pt x="1886" y="1289"/>
                  <a:pt x="1908" y="1224"/>
                </a:cubicBezTo>
                <a:cubicBezTo>
                  <a:pt x="1955" y="894"/>
                  <a:pt x="1892" y="560"/>
                  <a:pt x="1920" y="228"/>
                </a:cubicBezTo>
                <a:cubicBezTo>
                  <a:pt x="1953" y="239"/>
                  <a:pt x="1967" y="233"/>
                  <a:pt x="1968" y="276"/>
                </a:cubicBezTo>
                <a:cubicBezTo>
                  <a:pt x="1980" y="620"/>
                  <a:pt x="1981" y="964"/>
                  <a:pt x="1992" y="1308"/>
                </a:cubicBezTo>
                <a:cubicBezTo>
                  <a:pt x="2073" y="1227"/>
                  <a:pt x="2055" y="1188"/>
                  <a:pt x="2064" y="1056"/>
                </a:cubicBezTo>
                <a:cubicBezTo>
                  <a:pt x="2054" y="806"/>
                  <a:pt x="2016" y="506"/>
                  <a:pt x="2076" y="264"/>
                </a:cubicBezTo>
                <a:cubicBezTo>
                  <a:pt x="2105" y="308"/>
                  <a:pt x="2123" y="345"/>
                  <a:pt x="2136" y="396"/>
                </a:cubicBezTo>
                <a:cubicBezTo>
                  <a:pt x="2160" y="631"/>
                  <a:pt x="2159" y="577"/>
                  <a:pt x="2136" y="948"/>
                </a:cubicBezTo>
                <a:cubicBezTo>
                  <a:pt x="2133" y="997"/>
                  <a:pt x="2112" y="1092"/>
                  <a:pt x="2112" y="1092"/>
                </a:cubicBezTo>
                <a:cubicBezTo>
                  <a:pt x="2116" y="1128"/>
                  <a:pt x="2108" y="1168"/>
                  <a:pt x="2124" y="1200"/>
                </a:cubicBezTo>
                <a:cubicBezTo>
                  <a:pt x="2130" y="1211"/>
                  <a:pt x="2150" y="1196"/>
                  <a:pt x="2160" y="1188"/>
                </a:cubicBezTo>
                <a:cubicBezTo>
                  <a:pt x="2171" y="1179"/>
                  <a:pt x="2176" y="1164"/>
                  <a:pt x="2184" y="1152"/>
                </a:cubicBezTo>
                <a:cubicBezTo>
                  <a:pt x="2229" y="929"/>
                  <a:pt x="2211" y="703"/>
                  <a:pt x="2256" y="480"/>
                </a:cubicBezTo>
                <a:cubicBezTo>
                  <a:pt x="2370" y="594"/>
                  <a:pt x="2310" y="788"/>
                  <a:pt x="2280" y="936"/>
                </a:cubicBezTo>
                <a:cubicBezTo>
                  <a:pt x="2268" y="1084"/>
                  <a:pt x="2220" y="1080"/>
                  <a:pt x="2280" y="108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5299" name="Line 4"/>
          <p:cNvSpPr>
            <a:spLocks noChangeShapeType="1"/>
          </p:cNvSpPr>
          <p:nvPr/>
        </p:nvSpPr>
        <p:spPr bwMode="auto">
          <a:xfrm>
            <a:off x="381000" y="3276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5300" name="Line 5"/>
          <p:cNvSpPr>
            <a:spLocks noChangeShapeType="1"/>
          </p:cNvSpPr>
          <p:nvPr/>
        </p:nvSpPr>
        <p:spPr bwMode="auto">
          <a:xfrm>
            <a:off x="373063" y="4267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5301" name="Line 6"/>
          <p:cNvSpPr>
            <a:spLocks noChangeShapeType="1"/>
          </p:cNvSpPr>
          <p:nvPr/>
        </p:nvSpPr>
        <p:spPr bwMode="auto">
          <a:xfrm>
            <a:off x="6172200" y="32766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5302" name="Line 7"/>
          <p:cNvSpPr>
            <a:spLocks noChangeShapeType="1"/>
          </p:cNvSpPr>
          <p:nvPr/>
        </p:nvSpPr>
        <p:spPr bwMode="auto">
          <a:xfrm>
            <a:off x="6248400" y="4343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5303" name="Line 8"/>
          <p:cNvSpPr>
            <a:spLocks noChangeShapeType="1"/>
          </p:cNvSpPr>
          <p:nvPr/>
        </p:nvSpPr>
        <p:spPr bwMode="auto">
          <a:xfrm>
            <a:off x="3733800" y="5105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5304" name="Line 9"/>
          <p:cNvSpPr>
            <a:spLocks noChangeShapeType="1"/>
          </p:cNvSpPr>
          <p:nvPr/>
        </p:nvSpPr>
        <p:spPr bwMode="auto">
          <a:xfrm>
            <a:off x="4953000" y="5105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5305" name="Comment 10"/>
          <p:cNvSpPr>
            <a:spLocks noChangeArrowheads="1"/>
          </p:cNvSpPr>
          <p:nvPr/>
        </p:nvSpPr>
        <p:spPr bwMode="auto">
          <a:xfrm>
            <a:off x="3487738" y="1831975"/>
            <a:ext cx="149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000000"/>
                </a:solidFill>
              </a:rPr>
              <a:t>Glomerulus</a:t>
            </a:r>
          </a:p>
        </p:txBody>
      </p:sp>
      <p:sp>
        <p:nvSpPr>
          <p:cNvPr id="55306" name="Comment 11"/>
          <p:cNvSpPr>
            <a:spLocks noChangeArrowheads="1"/>
          </p:cNvSpPr>
          <p:nvPr/>
        </p:nvSpPr>
        <p:spPr bwMode="auto">
          <a:xfrm>
            <a:off x="914400" y="2359025"/>
            <a:ext cx="12890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000000"/>
                </a:solidFill>
              </a:rPr>
              <a:t>Afferente</a:t>
            </a:r>
            <a:r>
              <a:rPr lang="en-US" altLang="nl-NL" sz="200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000000"/>
                </a:solidFill>
              </a:rPr>
              <a:t>arteriole</a:t>
            </a:r>
          </a:p>
        </p:txBody>
      </p:sp>
      <p:sp>
        <p:nvSpPr>
          <p:cNvPr id="55307" name="Comment 12"/>
          <p:cNvSpPr>
            <a:spLocks noChangeArrowheads="1"/>
          </p:cNvSpPr>
          <p:nvPr/>
        </p:nvSpPr>
        <p:spPr bwMode="auto">
          <a:xfrm>
            <a:off x="6553200" y="2282825"/>
            <a:ext cx="12890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000000"/>
                </a:solidFill>
              </a:rPr>
              <a:t>Efferente </a:t>
            </a:r>
          </a:p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000000"/>
                </a:solidFill>
              </a:rPr>
              <a:t>arteriole</a:t>
            </a:r>
          </a:p>
        </p:txBody>
      </p:sp>
      <p:sp>
        <p:nvSpPr>
          <p:cNvPr id="55308" name="AutoShape 13"/>
          <p:cNvSpPr>
            <a:spLocks noChangeArrowheads="1"/>
          </p:cNvSpPr>
          <p:nvPr/>
        </p:nvSpPr>
        <p:spPr bwMode="auto">
          <a:xfrm>
            <a:off x="762000" y="3581400"/>
            <a:ext cx="1447800" cy="492125"/>
          </a:xfrm>
          <a:prstGeom prst="rightArrow">
            <a:avLst>
              <a:gd name="adj1" fmla="val 50000"/>
              <a:gd name="adj2" fmla="val 73548"/>
            </a:avLst>
          </a:prstGeom>
          <a:solidFill>
            <a:srgbClr val="FF66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nl-NL" altLang="nl-N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09" name="AutoShape 14"/>
          <p:cNvSpPr>
            <a:spLocks noChangeArrowheads="1"/>
          </p:cNvSpPr>
          <p:nvPr/>
        </p:nvSpPr>
        <p:spPr bwMode="auto">
          <a:xfrm>
            <a:off x="6477000" y="3657600"/>
            <a:ext cx="1828800" cy="381000"/>
          </a:xfrm>
          <a:prstGeom prst="rightArrow">
            <a:avLst>
              <a:gd name="adj1" fmla="val 50000"/>
              <a:gd name="adj2" fmla="val 1200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nl-NL" altLang="nl-N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5310" name="Comment 15"/>
          <p:cNvSpPr>
            <a:spLocks noChangeArrowheads="1"/>
          </p:cNvSpPr>
          <p:nvPr/>
        </p:nvSpPr>
        <p:spPr bwMode="auto">
          <a:xfrm>
            <a:off x="3735388" y="6230938"/>
            <a:ext cx="128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000000"/>
                </a:solidFill>
              </a:rPr>
              <a:t>Voorurine</a:t>
            </a:r>
          </a:p>
        </p:txBody>
      </p:sp>
      <p:sp>
        <p:nvSpPr>
          <p:cNvPr id="55311" name="AutoShape 16"/>
          <p:cNvSpPr>
            <a:spLocks noChangeArrowheads="1"/>
          </p:cNvSpPr>
          <p:nvPr/>
        </p:nvSpPr>
        <p:spPr bwMode="auto">
          <a:xfrm>
            <a:off x="4267200" y="5334000"/>
            <a:ext cx="152400" cy="838200"/>
          </a:xfrm>
          <a:prstGeom prst="downArrow">
            <a:avLst>
              <a:gd name="adj1" fmla="val 50000"/>
              <a:gd name="adj2" fmla="val 1375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nl-NL" altLang="nl-N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8693" name="Afgeronde rechthoek 23"/>
          <p:cNvSpPr>
            <a:spLocks noChangeArrowheads="1"/>
          </p:cNvSpPr>
          <p:nvPr/>
        </p:nvSpPr>
        <p:spPr bwMode="auto">
          <a:xfrm>
            <a:off x="6877050" y="1306513"/>
            <a:ext cx="2081213" cy="5254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>
                <a:solidFill>
                  <a:srgbClr val="000000"/>
                </a:solidFill>
                <a:latin typeface="Times New Roman" panose="02020603050405020304" pitchFamily="18" charset="0"/>
              </a:rPr>
              <a:t>ACE-remmer</a:t>
            </a:r>
          </a:p>
        </p:txBody>
      </p:sp>
      <p:cxnSp>
        <p:nvCxnSpPr>
          <p:cNvPr id="28694" name="Rechte verbindingslijn met pijl 10"/>
          <p:cNvCxnSpPr>
            <a:cxnSpLocks noChangeShapeType="1"/>
          </p:cNvCxnSpPr>
          <p:nvPr/>
        </p:nvCxnSpPr>
        <p:spPr bwMode="auto">
          <a:xfrm flipV="1">
            <a:off x="8053388" y="2970213"/>
            <a:ext cx="0" cy="3063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95" name="Rechte verbindingslijn met pijl 12"/>
          <p:cNvCxnSpPr>
            <a:cxnSpLocks noChangeShapeType="1"/>
          </p:cNvCxnSpPr>
          <p:nvPr/>
        </p:nvCxnSpPr>
        <p:spPr bwMode="auto">
          <a:xfrm>
            <a:off x="8053388" y="4437063"/>
            <a:ext cx="0" cy="2873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28696" name="Rechte verbindingslijn met pijl 14"/>
          <p:cNvCxnSpPr>
            <a:cxnSpLocks noChangeShapeType="1"/>
          </p:cNvCxnSpPr>
          <p:nvPr/>
        </p:nvCxnSpPr>
        <p:spPr bwMode="auto">
          <a:xfrm flipH="1">
            <a:off x="8161338" y="1831975"/>
            <a:ext cx="531812" cy="13112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5316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ACE-remmers en GFR</a:t>
            </a:r>
          </a:p>
        </p:txBody>
      </p:sp>
    </p:spTree>
    <p:extLst>
      <p:ext uri="{BB962C8B-B14F-4D97-AF65-F5344CB8AC3E}">
        <p14:creationId xmlns:p14="http://schemas.microsoft.com/office/powerpoint/2010/main" val="214196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9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NSAIDs</a:t>
            </a:r>
            <a:endParaRPr lang="nl-NL" altLang="nl-NL" smtClean="0"/>
          </a:p>
        </p:txBody>
      </p:sp>
      <p:sp>
        <p:nvSpPr>
          <p:cNvPr id="5632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nl-NL" sz="2800" smtClean="0"/>
              <a:t>NSAIDs remmen de vorming van PG, waardoor preglomerulaire vasodilatatie ongedaan wordt gemaakt (m.a.w. de bloedtoevoer verminderd wordt).</a:t>
            </a:r>
          </a:p>
          <a:p>
            <a:r>
              <a:rPr lang="en-US" altLang="nl-NL" sz="2800" smtClean="0"/>
              <a:t>In geval van een tekort aan effectief circulerend volume (ECV) is de nierdoorbloeding al verminderd en kan het gebruik van NSAIDs in combinatie met ACE-remmers een sterke achteruitgang van de nierfunctie veroorzaken (dilatatie EA en constrictie AA) en soms tot acute nierinsufficientie leiden.</a:t>
            </a:r>
            <a:endParaRPr lang="nl-NL" altLang="nl-NL" sz="2800" smtClean="0"/>
          </a:p>
        </p:txBody>
      </p:sp>
    </p:spTree>
    <p:extLst>
      <p:ext uri="{BB962C8B-B14F-4D97-AF65-F5344CB8AC3E}">
        <p14:creationId xmlns:p14="http://schemas.microsoft.com/office/powerpoint/2010/main" val="82534459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Oval 2"/>
          <p:cNvSpPr>
            <a:spLocks noChangeArrowheads="1"/>
          </p:cNvSpPr>
          <p:nvPr/>
        </p:nvSpPr>
        <p:spPr bwMode="auto">
          <a:xfrm>
            <a:off x="2438400" y="2590800"/>
            <a:ext cx="38862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nl-N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46" name="Freeform 3"/>
          <p:cNvSpPr>
            <a:spLocks/>
          </p:cNvSpPr>
          <p:nvPr/>
        </p:nvSpPr>
        <p:spPr bwMode="auto">
          <a:xfrm>
            <a:off x="2495550" y="2705100"/>
            <a:ext cx="3762375" cy="2605088"/>
          </a:xfrm>
          <a:custGeom>
            <a:avLst/>
            <a:gdLst>
              <a:gd name="T0" fmla="*/ 2147483647 w 2370"/>
              <a:gd name="T1" fmla="*/ 2147483647 h 1641"/>
              <a:gd name="T2" fmla="*/ 2147483647 w 2370"/>
              <a:gd name="T3" fmla="*/ 2147483647 h 1641"/>
              <a:gd name="T4" fmla="*/ 2147483647 w 2370"/>
              <a:gd name="T5" fmla="*/ 2147483647 h 1641"/>
              <a:gd name="T6" fmla="*/ 2147483647 w 2370"/>
              <a:gd name="T7" fmla="*/ 2147483647 h 1641"/>
              <a:gd name="T8" fmla="*/ 2147483647 w 2370"/>
              <a:gd name="T9" fmla="*/ 2147483647 h 1641"/>
              <a:gd name="T10" fmla="*/ 2147483647 w 2370"/>
              <a:gd name="T11" fmla="*/ 2147483647 h 1641"/>
              <a:gd name="T12" fmla="*/ 2147483647 w 2370"/>
              <a:gd name="T13" fmla="*/ 2147483647 h 1641"/>
              <a:gd name="T14" fmla="*/ 2147483647 w 2370"/>
              <a:gd name="T15" fmla="*/ 2147483647 h 1641"/>
              <a:gd name="T16" fmla="*/ 2147483647 w 2370"/>
              <a:gd name="T17" fmla="*/ 2147483647 h 1641"/>
              <a:gd name="T18" fmla="*/ 2147483647 w 2370"/>
              <a:gd name="T19" fmla="*/ 2147483647 h 1641"/>
              <a:gd name="T20" fmla="*/ 2147483647 w 2370"/>
              <a:gd name="T21" fmla="*/ 2147483647 h 1641"/>
              <a:gd name="T22" fmla="*/ 2147483647 w 2370"/>
              <a:gd name="T23" fmla="*/ 2147483647 h 1641"/>
              <a:gd name="T24" fmla="*/ 2147483647 w 2370"/>
              <a:gd name="T25" fmla="*/ 2147483647 h 1641"/>
              <a:gd name="T26" fmla="*/ 2147483647 w 2370"/>
              <a:gd name="T27" fmla="*/ 2147483647 h 1641"/>
              <a:gd name="T28" fmla="*/ 2147483647 w 2370"/>
              <a:gd name="T29" fmla="*/ 2147483647 h 1641"/>
              <a:gd name="T30" fmla="*/ 2147483647 w 2370"/>
              <a:gd name="T31" fmla="*/ 2147483647 h 1641"/>
              <a:gd name="T32" fmla="*/ 2147483647 w 2370"/>
              <a:gd name="T33" fmla="*/ 2147483647 h 1641"/>
              <a:gd name="T34" fmla="*/ 2147483647 w 2370"/>
              <a:gd name="T35" fmla="*/ 2147483647 h 1641"/>
              <a:gd name="T36" fmla="*/ 2147483647 w 2370"/>
              <a:gd name="T37" fmla="*/ 2147483647 h 1641"/>
              <a:gd name="T38" fmla="*/ 2147483647 w 2370"/>
              <a:gd name="T39" fmla="*/ 2147483647 h 1641"/>
              <a:gd name="T40" fmla="*/ 2147483647 w 2370"/>
              <a:gd name="T41" fmla="*/ 2147483647 h 1641"/>
              <a:gd name="T42" fmla="*/ 2147483647 w 2370"/>
              <a:gd name="T43" fmla="*/ 2147483647 h 1641"/>
              <a:gd name="T44" fmla="*/ 2147483647 w 2370"/>
              <a:gd name="T45" fmla="*/ 2147483647 h 1641"/>
              <a:gd name="T46" fmla="*/ 2147483647 w 2370"/>
              <a:gd name="T47" fmla="*/ 2147483647 h 1641"/>
              <a:gd name="T48" fmla="*/ 2147483647 w 2370"/>
              <a:gd name="T49" fmla="*/ 2147483647 h 1641"/>
              <a:gd name="T50" fmla="*/ 2147483647 w 2370"/>
              <a:gd name="T51" fmla="*/ 2147483647 h 1641"/>
              <a:gd name="T52" fmla="*/ 2147483647 w 2370"/>
              <a:gd name="T53" fmla="*/ 2147483647 h 1641"/>
              <a:gd name="T54" fmla="*/ 2147483647 w 2370"/>
              <a:gd name="T55" fmla="*/ 0 h 1641"/>
              <a:gd name="T56" fmla="*/ 2147483647 w 2370"/>
              <a:gd name="T57" fmla="*/ 2147483647 h 1641"/>
              <a:gd name="T58" fmla="*/ 2147483647 w 2370"/>
              <a:gd name="T59" fmla="*/ 2147483647 h 1641"/>
              <a:gd name="T60" fmla="*/ 2147483647 w 2370"/>
              <a:gd name="T61" fmla="*/ 2147483647 h 1641"/>
              <a:gd name="T62" fmla="*/ 2147483647 w 2370"/>
              <a:gd name="T63" fmla="*/ 2147483647 h 1641"/>
              <a:gd name="T64" fmla="*/ 2147483647 w 2370"/>
              <a:gd name="T65" fmla="*/ 2147483647 h 1641"/>
              <a:gd name="T66" fmla="*/ 2147483647 w 2370"/>
              <a:gd name="T67" fmla="*/ 2147483647 h 1641"/>
              <a:gd name="T68" fmla="*/ 2147483647 w 2370"/>
              <a:gd name="T69" fmla="*/ 2147483647 h 1641"/>
              <a:gd name="T70" fmla="*/ 2147483647 w 2370"/>
              <a:gd name="T71" fmla="*/ 0 h 1641"/>
              <a:gd name="T72" fmla="*/ 2147483647 w 2370"/>
              <a:gd name="T73" fmla="*/ 2147483647 h 1641"/>
              <a:gd name="T74" fmla="*/ 2147483647 w 2370"/>
              <a:gd name="T75" fmla="*/ 2147483647 h 1641"/>
              <a:gd name="T76" fmla="*/ 2147483647 w 2370"/>
              <a:gd name="T77" fmla="*/ 2147483647 h 1641"/>
              <a:gd name="T78" fmla="*/ 2147483647 w 2370"/>
              <a:gd name="T79" fmla="*/ 2147483647 h 1641"/>
              <a:gd name="T80" fmla="*/ 2147483647 w 2370"/>
              <a:gd name="T81" fmla="*/ 2147483647 h 1641"/>
              <a:gd name="T82" fmla="*/ 2147483647 w 2370"/>
              <a:gd name="T83" fmla="*/ 2147483647 h 1641"/>
              <a:gd name="T84" fmla="*/ 2147483647 w 2370"/>
              <a:gd name="T85" fmla="*/ 2147483647 h 1641"/>
              <a:gd name="T86" fmla="*/ 2147483647 w 2370"/>
              <a:gd name="T87" fmla="*/ 2147483647 h 1641"/>
              <a:gd name="T88" fmla="*/ 2147483647 w 2370"/>
              <a:gd name="T89" fmla="*/ 2147483647 h 1641"/>
              <a:gd name="T90" fmla="*/ 2147483647 w 2370"/>
              <a:gd name="T91" fmla="*/ 2147483647 h 1641"/>
              <a:gd name="T92" fmla="*/ 2147483647 w 2370"/>
              <a:gd name="T93" fmla="*/ 2147483647 h 1641"/>
              <a:gd name="T94" fmla="*/ 2147483647 w 2370"/>
              <a:gd name="T95" fmla="*/ 2147483647 h 16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370"/>
              <a:gd name="T145" fmla="*/ 0 h 1641"/>
              <a:gd name="T146" fmla="*/ 2370 w 2370"/>
              <a:gd name="T147" fmla="*/ 1641 h 164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370" h="1641">
                <a:moveTo>
                  <a:pt x="0" y="936"/>
                </a:moveTo>
                <a:cubicBezTo>
                  <a:pt x="12" y="924"/>
                  <a:pt x="28" y="915"/>
                  <a:pt x="36" y="900"/>
                </a:cubicBezTo>
                <a:cubicBezTo>
                  <a:pt x="48" y="878"/>
                  <a:pt x="52" y="852"/>
                  <a:pt x="60" y="828"/>
                </a:cubicBezTo>
                <a:cubicBezTo>
                  <a:pt x="83" y="760"/>
                  <a:pt x="106" y="694"/>
                  <a:pt x="120" y="624"/>
                </a:cubicBezTo>
                <a:cubicBezTo>
                  <a:pt x="116" y="591"/>
                  <a:pt x="95" y="494"/>
                  <a:pt x="120" y="456"/>
                </a:cubicBezTo>
                <a:cubicBezTo>
                  <a:pt x="127" y="445"/>
                  <a:pt x="129" y="480"/>
                  <a:pt x="132" y="492"/>
                </a:cubicBezTo>
                <a:cubicBezTo>
                  <a:pt x="137" y="516"/>
                  <a:pt x="140" y="540"/>
                  <a:pt x="144" y="564"/>
                </a:cubicBezTo>
                <a:cubicBezTo>
                  <a:pt x="136" y="771"/>
                  <a:pt x="126" y="965"/>
                  <a:pt x="192" y="1164"/>
                </a:cubicBezTo>
                <a:cubicBezTo>
                  <a:pt x="240" y="1037"/>
                  <a:pt x="220" y="1101"/>
                  <a:pt x="252" y="972"/>
                </a:cubicBezTo>
                <a:cubicBezTo>
                  <a:pt x="256" y="956"/>
                  <a:pt x="260" y="940"/>
                  <a:pt x="264" y="924"/>
                </a:cubicBezTo>
                <a:cubicBezTo>
                  <a:pt x="268" y="908"/>
                  <a:pt x="276" y="876"/>
                  <a:pt x="276" y="876"/>
                </a:cubicBezTo>
                <a:cubicBezTo>
                  <a:pt x="291" y="671"/>
                  <a:pt x="259" y="466"/>
                  <a:pt x="288" y="264"/>
                </a:cubicBezTo>
                <a:cubicBezTo>
                  <a:pt x="314" y="303"/>
                  <a:pt x="321" y="340"/>
                  <a:pt x="336" y="384"/>
                </a:cubicBezTo>
                <a:cubicBezTo>
                  <a:pt x="361" y="638"/>
                  <a:pt x="331" y="912"/>
                  <a:pt x="324" y="1164"/>
                </a:cubicBezTo>
                <a:cubicBezTo>
                  <a:pt x="328" y="1188"/>
                  <a:pt x="331" y="1212"/>
                  <a:pt x="336" y="1236"/>
                </a:cubicBezTo>
                <a:cubicBezTo>
                  <a:pt x="339" y="1252"/>
                  <a:pt x="335" y="1274"/>
                  <a:pt x="348" y="1284"/>
                </a:cubicBezTo>
                <a:cubicBezTo>
                  <a:pt x="358" y="1292"/>
                  <a:pt x="372" y="1276"/>
                  <a:pt x="384" y="1272"/>
                </a:cubicBezTo>
                <a:cubicBezTo>
                  <a:pt x="441" y="1186"/>
                  <a:pt x="425" y="1228"/>
                  <a:pt x="444" y="1152"/>
                </a:cubicBezTo>
                <a:cubicBezTo>
                  <a:pt x="460" y="978"/>
                  <a:pt x="442" y="810"/>
                  <a:pt x="432" y="636"/>
                </a:cubicBezTo>
                <a:cubicBezTo>
                  <a:pt x="438" y="509"/>
                  <a:pt x="415" y="329"/>
                  <a:pt x="516" y="228"/>
                </a:cubicBezTo>
                <a:cubicBezTo>
                  <a:pt x="529" y="189"/>
                  <a:pt x="551" y="159"/>
                  <a:pt x="564" y="120"/>
                </a:cubicBezTo>
                <a:cubicBezTo>
                  <a:pt x="613" y="268"/>
                  <a:pt x="583" y="163"/>
                  <a:pt x="564" y="516"/>
                </a:cubicBezTo>
                <a:cubicBezTo>
                  <a:pt x="553" y="723"/>
                  <a:pt x="516" y="932"/>
                  <a:pt x="504" y="1140"/>
                </a:cubicBezTo>
                <a:cubicBezTo>
                  <a:pt x="508" y="1168"/>
                  <a:pt x="513" y="1196"/>
                  <a:pt x="516" y="1224"/>
                </a:cubicBezTo>
                <a:cubicBezTo>
                  <a:pt x="521" y="1264"/>
                  <a:pt x="492" y="1326"/>
                  <a:pt x="528" y="1344"/>
                </a:cubicBezTo>
                <a:cubicBezTo>
                  <a:pt x="559" y="1359"/>
                  <a:pt x="552" y="1280"/>
                  <a:pt x="564" y="1248"/>
                </a:cubicBezTo>
                <a:cubicBezTo>
                  <a:pt x="568" y="1216"/>
                  <a:pt x="575" y="1184"/>
                  <a:pt x="576" y="1152"/>
                </a:cubicBezTo>
                <a:cubicBezTo>
                  <a:pt x="583" y="1004"/>
                  <a:pt x="580" y="856"/>
                  <a:pt x="588" y="708"/>
                </a:cubicBezTo>
                <a:cubicBezTo>
                  <a:pt x="592" y="644"/>
                  <a:pt x="604" y="580"/>
                  <a:pt x="612" y="516"/>
                </a:cubicBezTo>
                <a:cubicBezTo>
                  <a:pt x="623" y="424"/>
                  <a:pt x="627" y="330"/>
                  <a:pt x="648" y="240"/>
                </a:cubicBezTo>
                <a:cubicBezTo>
                  <a:pt x="658" y="196"/>
                  <a:pt x="652" y="140"/>
                  <a:pt x="684" y="108"/>
                </a:cubicBezTo>
                <a:cubicBezTo>
                  <a:pt x="697" y="95"/>
                  <a:pt x="716" y="92"/>
                  <a:pt x="732" y="84"/>
                </a:cubicBezTo>
                <a:cubicBezTo>
                  <a:pt x="722" y="163"/>
                  <a:pt x="709" y="237"/>
                  <a:pt x="684" y="312"/>
                </a:cubicBezTo>
                <a:cubicBezTo>
                  <a:pt x="681" y="396"/>
                  <a:pt x="669" y="873"/>
                  <a:pt x="660" y="996"/>
                </a:cubicBezTo>
                <a:cubicBezTo>
                  <a:pt x="653" y="1095"/>
                  <a:pt x="623" y="1197"/>
                  <a:pt x="612" y="1296"/>
                </a:cubicBezTo>
                <a:cubicBezTo>
                  <a:pt x="616" y="1336"/>
                  <a:pt x="618" y="1376"/>
                  <a:pt x="624" y="1416"/>
                </a:cubicBezTo>
                <a:cubicBezTo>
                  <a:pt x="626" y="1429"/>
                  <a:pt x="623" y="1452"/>
                  <a:pt x="636" y="1452"/>
                </a:cubicBezTo>
                <a:cubicBezTo>
                  <a:pt x="653" y="1452"/>
                  <a:pt x="660" y="1428"/>
                  <a:pt x="672" y="1416"/>
                </a:cubicBezTo>
                <a:cubicBezTo>
                  <a:pt x="737" y="1157"/>
                  <a:pt x="660" y="1481"/>
                  <a:pt x="708" y="1224"/>
                </a:cubicBezTo>
                <a:cubicBezTo>
                  <a:pt x="714" y="1192"/>
                  <a:pt x="732" y="1128"/>
                  <a:pt x="732" y="1128"/>
                </a:cubicBezTo>
                <a:cubicBezTo>
                  <a:pt x="748" y="940"/>
                  <a:pt x="743" y="734"/>
                  <a:pt x="804" y="552"/>
                </a:cubicBezTo>
                <a:cubicBezTo>
                  <a:pt x="816" y="421"/>
                  <a:pt x="814" y="298"/>
                  <a:pt x="792" y="168"/>
                </a:cubicBezTo>
                <a:cubicBezTo>
                  <a:pt x="796" y="140"/>
                  <a:pt x="798" y="112"/>
                  <a:pt x="804" y="84"/>
                </a:cubicBezTo>
                <a:cubicBezTo>
                  <a:pt x="806" y="72"/>
                  <a:pt x="803" y="48"/>
                  <a:pt x="816" y="48"/>
                </a:cubicBezTo>
                <a:cubicBezTo>
                  <a:pt x="833" y="48"/>
                  <a:pt x="840" y="72"/>
                  <a:pt x="852" y="84"/>
                </a:cubicBezTo>
                <a:cubicBezTo>
                  <a:pt x="900" y="228"/>
                  <a:pt x="873" y="328"/>
                  <a:pt x="864" y="504"/>
                </a:cubicBezTo>
                <a:cubicBezTo>
                  <a:pt x="857" y="645"/>
                  <a:pt x="817" y="786"/>
                  <a:pt x="792" y="924"/>
                </a:cubicBezTo>
                <a:cubicBezTo>
                  <a:pt x="768" y="1054"/>
                  <a:pt x="765" y="1189"/>
                  <a:pt x="756" y="1320"/>
                </a:cubicBezTo>
                <a:cubicBezTo>
                  <a:pt x="760" y="1368"/>
                  <a:pt x="755" y="1418"/>
                  <a:pt x="768" y="1464"/>
                </a:cubicBezTo>
                <a:cubicBezTo>
                  <a:pt x="776" y="1492"/>
                  <a:pt x="816" y="1536"/>
                  <a:pt x="816" y="1536"/>
                </a:cubicBezTo>
                <a:cubicBezTo>
                  <a:pt x="832" y="1528"/>
                  <a:pt x="855" y="1527"/>
                  <a:pt x="864" y="1512"/>
                </a:cubicBezTo>
                <a:cubicBezTo>
                  <a:pt x="881" y="1484"/>
                  <a:pt x="881" y="1448"/>
                  <a:pt x="888" y="1416"/>
                </a:cubicBezTo>
                <a:cubicBezTo>
                  <a:pt x="904" y="1340"/>
                  <a:pt x="911" y="1262"/>
                  <a:pt x="936" y="1188"/>
                </a:cubicBezTo>
                <a:cubicBezTo>
                  <a:pt x="954" y="1009"/>
                  <a:pt x="965" y="843"/>
                  <a:pt x="972" y="660"/>
                </a:cubicBezTo>
                <a:cubicBezTo>
                  <a:pt x="963" y="434"/>
                  <a:pt x="951" y="376"/>
                  <a:pt x="972" y="168"/>
                </a:cubicBezTo>
                <a:cubicBezTo>
                  <a:pt x="988" y="12"/>
                  <a:pt x="956" y="44"/>
                  <a:pt x="1044" y="0"/>
                </a:cubicBezTo>
                <a:cubicBezTo>
                  <a:pt x="1070" y="156"/>
                  <a:pt x="1053" y="21"/>
                  <a:pt x="1044" y="300"/>
                </a:cubicBezTo>
                <a:cubicBezTo>
                  <a:pt x="1036" y="559"/>
                  <a:pt x="1044" y="803"/>
                  <a:pt x="1008" y="1056"/>
                </a:cubicBezTo>
                <a:cubicBezTo>
                  <a:pt x="1012" y="1140"/>
                  <a:pt x="991" y="1403"/>
                  <a:pt x="1056" y="1500"/>
                </a:cubicBezTo>
                <a:cubicBezTo>
                  <a:pt x="1075" y="1386"/>
                  <a:pt x="1100" y="1276"/>
                  <a:pt x="1128" y="1164"/>
                </a:cubicBezTo>
                <a:cubicBezTo>
                  <a:pt x="1137" y="1128"/>
                  <a:pt x="1151" y="939"/>
                  <a:pt x="1152" y="924"/>
                </a:cubicBezTo>
                <a:cubicBezTo>
                  <a:pt x="1162" y="656"/>
                  <a:pt x="1165" y="388"/>
                  <a:pt x="1176" y="120"/>
                </a:cubicBezTo>
                <a:cubicBezTo>
                  <a:pt x="1180" y="16"/>
                  <a:pt x="1165" y="39"/>
                  <a:pt x="1224" y="0"/>
                </a:cubicBezTo>
                <a:cubicBezTo>
                  <a:pt x="1237" y="40"/>
                  <a:pt x="1247" y="80"/>
                  <a:pt x="1260" y="120"/>
                </a:cubicBezTo>
                <a:cubicBezTo>
                  <a:pt x="1300" y="516"/>
                  <a:pt x="1269" y="936"/>
                  <a:pt x="1212" y="1332"/>
                </a:cubicBezTo>
                <a:cubicBezTo>
                  <a:pt x="1215" y="1386"/>
                  <a:pt x="1179" y="1641"/>
                  <a:pt x="1296" y="1524"/>
                </a:cubicBezTo>
                <a:cubicBezTo>
                  <a:pt x="1350" y="1336"/>
                  <a:pt x="1296" y="1536"/>
                  <a:pt x="1332" y="1368"/>
                </a:cubicBezTo>
                <a:cubicBezTo>
                  <a:pt x="1339" y="1336"/>
                  <a:pt x="1356" y="1272"/>
                  <a:pt x="1356" y="1272"/>
                </a:cubicBezTo>
                <a:cubicBezTo>
                  <a:pt x="1363" y="991"/>
                  <a:pt x="1365" y="712"/>
                  <a:pt x="1392" y="432"/>
                </a:cubicBezTo>
                <a:cubicBezTo>
                  <a:pt x="1402" y="327"/>
                  <a:pt x="1416" y="211"/>
                  <a:pt x="1440" y="108"/>
                </a:cubicBezTo>
                <a:cubicBezTo>
                  <a:pt x="1446" y="83"/>
                  <a:pt x="1456" y="60"/>
                  <a:pt x="1464" y="36"/>
                </a:cubicBezTo>
                <a:cubicBezTo>
                  <a:pt x="1468" y="24"/>
                  <a:pt x="1476" y="0"/>
                  <a:pt x="1476" y="0"/>
                </a:cubicBezTo>
                <a:cubicBezTo>
                  <a:pt x="1496" y="59"/>
                  <a:pt x="1512" y="119"/>
                  <a:pt x="1524" y="180"/>
                </a:cubicBezTo>
                <a:cubicBezTo>
                  <a:pt x="1539" y="533"/>
                  <a:pt x="1442" y="1453"/>
                  <a:pt x="1584" y="1500"/>
                </a:cubicBezTo>
                <a:cubicBezTo>
                  <a:pt x="1624" y="1440"/>
                  <a:pt x="1625" y="1367"/>
                  <a:pt x="1632" y="1296"/>
                </a:cubicBezTo>
                <a:cubicBezTo>
                  <a:pt x="1650" y="1110"/>
                  <a:pt x="1669" y="929"/>
                  <a:pt x="1692" y="744"/>
                </a:cubicBezTo>
                <a:cubicBezTo>
                  <a:pt x="1680" y="526"/>
                  <a:pt x="1675" y="309"/>
                  <a:pt x="1728" y="96"/>
                </a:cubicBezTo>
                <a:cubicBezTo>
                  <a:pt x="1740" y="100"/>
                  <a:pt x="1760" y="96"/>
                  <a:pt x="1764" y="108"/>
                </a:cubicBezTo>
                <a:cubicBezTo>
                  <a:pt x="1787" y="172"/>
                  <a:pt x="1778" y="244"/>
                  <a:pt x="1788" y="312"/>
                </a:cubicBezTo>
                <a:cubicBezTo>
                  <a:pt x="1792" y="440"/>
                  <a:pt x="1800" y="568"/>
                  <a:pt x="1800" y="696"/>
                </a:cubicBezTo>
                <a:cubicBezTo>
                  <a:pt x="1800" y="929"/>
                  <a:pt x="1765" y="1159"/>
                  <a:pt x="1812" y="1392"/>
                </a:cubicBezTo>
                <a:cubicBezTo>
                  <a:pt x="1853" y="1338"/>
                  <a:pt x="1886" y="1289"/>
                  <a:pt x="1908" y="1224"/>
                </a:cubicBezTo>
                <a:cubicBezTo>
                  <a:pt x="1955" y="894"/>
                  <a:pt x="1892" y="560"/>
                  <a:pt x="1920" y="228"/>
                </a:cubicBezTo>
                <a:cubicBezTo>
                  <a:pt x="1953" y="239"/>
                  <a:pt x="1967" y="233"/>
                  <a:pt x="1968" y="276"/>
                </a:cubicBezTo>
                <a:cubicBezTo>
                  <a:pt x="1980" y="620"/>
                  <a:pt x="1981" y="964"/>
                  <a:pt x="1992" y="1308"/>
                </a:cubicBezTo>
                <a:cubicBezTo>
                  <a:pt x="2073" y="1227"/>
                  <a:pt x="2055" y="1188"/>
                  <a:pt x="2064" y="1056"/>
                </a:cubicBezTo>
                <a:cubicBezTo>
                  <a:pt x="2054" y="806"/>
                  <a:pt x="2016" y="506"/>
                  <a:pt x="2076" y="264"/>
                </a:cubicBezTo>
                <a:cubicBezTo>
                  <a:pt x="2105" y="308"/>
                  <a:pt x="2123" y="345"/>
                  <a:pt x="2136" y="396"/>
                </a:cubicBezTo>
                <a:cubicBezTo>
                  <a:pt x="2160" y="631"/>
                  <a:pt x="2159" y="577"/>
                  <a:pt x="2136" y="948"/>
                </a:cubicBezTo>
                <a:cubicBezTo>
                  <a:pt x="2133" y="997"/>
                  <a:pt x="2112" y="1092"/>
                  <a:pt x="2112" y="1092"/>
                </a:cubicBezTo>
                <a:cubicBezTo>
                  <a:pt x="2116" y="1128"/>
                  <a:pt x="2108" y="1168"/>
                  <a:pt x="2124" y="1200"/>
                </a:cubicBezTo>
                <a:cubicBezTo>
                  <a:pt x="2130" y="1211"/>
                  <a:pt x="2150" y="1196"/>
                  <a:pt x="2160" y="1188"/>
                </a:cubicBezTo>
                <a:cubicBezTo>
                  <a:pt x="2171" y="1179"/>
                  <a:pt x="2176" y="1164"/>
                  <a:pt x="2184" y="1152"/>
                </a:cubicBezTo>
                <a:cubicBezTo>
                  <a:pt x="2229" y="929"/>
                  <a:pt x="2211" y="703"/>
                  <a:pt x="2256" y="480"/>
                </a:cubicBezTo>
                <a:cubicBezTo>
                  <a:pt x="2370" y="594"/>
                  <a:pt x="2310" y="788"/>
                  <a:pt x="2280" y="936"/>
                </a:cubicBezTo>
                <a:cubicBezTo>
                  <a:pt x="2268" y="1084"/>
                  <a:pt x="2220" y="1080"/>
                  <a:pt x="2280" y="108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7347" name="Line 4"/>
          <p:cNvSpPr>
            <a:spLocks noChangeShapeType="1"/>
          </p:cNvSpPr>
          <p:nvPr/>
        </p:nvSpPr>
        <p:spPr bwMode="auto">
          <a:xfrm>
            <a:off x="381000" y="3276600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7348" name="Line 5"/>
          <p:cNvSpPr>
            <a:spLocks noChangeShapeType="1"/>
          </p:cNvSpPr>
          <p:nvPr/>
        </p:nvSpPr>
        <p:spPr bwMode="auto">
          <a:xfrm>
            <a:off x="373063" y="4267200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7349" name="Line 6"/>
          <p:cNvSpPr>
            <a:spLocks noChangeShapeType="1"/>
          </p:cNvSpPr>
          <p:nvPr/>
        </p:nvSpPr>
        <p:spPr bwMode="auto">
          <a:xfrm>
            <a:off x="6172200" y="3276600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7350" name="Line 7"/>
          <p:cNvSpPr>
            <a:spLocks noChangeShapeType="1"/>
          </p:cNvSpPr>
          <p:nvPr/>
        </p:nvSpPr>
        <p:spPr bwMode="auto">
          <a:xfrm>
            <a:off x="6248400" y="4343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7351" name="Line 8"/>
          <p:cNvSpPr>
            <a:spLocks noChangeShapeType="1"/>
          </p:cNvSpPr>
          <p:nvPr/>
        </p:nvSpPr>
        <p:spPr bwMode="auto">
          <a:xfrm>
            <a:off x="3733800" y="5105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7352" name="Line 9"/>
          <p:cNvSpPr>
            <a:spLocks noChangeShapeType="1"/>
          </p:cNvSpPr>
          <p:nvPr/>
        </p:nvSpPr>
        <p:spPr bwMode="auto">
          <a:xfrm>
            <a:off x="4953000" y="5105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7353" name="Comment 10"/>
          <p:cNvSpPr>
            <a:spLocks noChangeArrowheads="1"/>
          </p:cNvSpPr>
          <p:nvPr/>
        </p:nvSpPr>
        <p:spPr bwMode="auto">
          <a:xfrm>
            <a:off x="3487738" y="1831975"/>
            <a:ext cx="149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000000"/>
                </a:solidFill>
              </a:rPr>
              <a:t>Glomerulus</a:t>
            </a:r>
          </a:p>
        </p:txBody>
      </p:sp>
      <p:sp>
        <p:nvSpPr>
          <p:cNvPr id="57354" name="Comment 11"/>
          <p:cNvSpPr>
            <a:spLocks noChangeArrowheads="1"/>
          </p:cNvSpPr>
          <p:nvPr/>
        </p:nvSpPr>
        <p:spPr bwMode="auto">
          <a:xfrm>
            <a:off x="914400" y="2359025"/>
            <a:ext cx="12890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000000"/>
                </a:solidFill>
              </a:rPr>
              <a:t>Afferente</a:t>
            </a:r>
            <a:r>
              <a:rPr lang="en-US" altLang="nl-NL" sz="2000">
                <a:solidFill>
                  <a:srgbClr val="FFFF00"/>
                </a:solidFill>
              </a:rPr>
              <a:t> </a:t>
            </a:r>
          </a:p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000000"/>
                </a:solidFill>
              </a:rPr>
              <a:t>arteriole</a:t>
            </a:r>
          </a:p>
        </p:txBody>
      </p:sp>
      <p:sp>
        <p:nvSpPr>
          <p:cNvPr id="57355" name="Comment 12"/>
          <p:cNvSpPr>
            <a:spLocks noChangeArrowheads="1"/>
          </p:cNvSpPr>
          <p:nvPr/>
        </p:nvSpPr>
        <p:spPr bwMode="auto">
          <a:xfrm>
            <a:off x="6553200" y="2282825"/>
            <a:ext cx="1289050" cy="860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000000"/>
                </a:solidFill>
              </a:rPr>
              <a:t>Efferente </a:t>
            </a:r>
          </a:p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000000"/>
                </a:solidFill>
              </a:rPr>
              <a:t>arteriole</a:t>
            </a:r>
          </a:p>
        </p:txBody>
      </p:sp>
      <p:sp>
        <p:nvSpPr>
          <p:cNvPr id="57356" name="AutoShape 13"/>
          <p:cNvSpPr>
            <a:spLocks noChangeArrowheads="1"/>
          </p:cNvSpPr>
          <p:nvPr/>
        </p:nvSpPr>
        <p:spPr bwMode="auto">
          <a:xfrm>
            <a:off x="762000" y="3581400"/>
            <a:ext cx="1447800" cy="492125"/>
          </a:xfrm>
          <a:prstGeom prst="rightArrow">
            <a:avLst>
              <a:gd name="adj1" fmla="val 50000"/>
              <a:gd name="adj2" fmla="val 73548"/>
            </a:avLst>
          </a:prstGeom>
          <a:solidFill>
            <a:srgbClr val="FF66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nl-NL" altLang="nl-N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7" name="AutoShape 14"/>
          <p:cNvSpPr>
            <a:spLocks noChangeArrowheads="1"/>
          </p:cNvSpPr>
          <p:nvPr/>
        </p:nvSpPr>
        <p:spPr bwMode="auto">
          <a:xfrm>
            <a:off x="6477000" y="3657600"/>
            <a:ext cx="1828800" cy="381000"/>
          </a:xfrm>
          <a:prstGeom prst="rightArrow">
            <a:avLst>
              <a:gd name="adj1" fmla="val 50000"/>
              <a:gd name="adj2" fmla="val 1200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nl-NL" altLang="nl-N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7358" name="Comment 15"/>
          <p:cNvSpPr>
            <a:spLocks noChangeArrowheads="1"/>
          </p:cNvSpPr>
          <p:nvPr/>
        </p:nvSpPr>
        <p:spPr bwMode="auto">
          <a:xfrm>
            <a:off x="3735388" y="6230938"/>
            <a:ext cx="128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000000"/>
                </a:solidFill>
              </a:rPr>
              <a:t>Voorurine</a:t>
            </a:r>
          </a:p>
        </p:txBody>
      </p:sp>
      <p:sp>
        <p:nvSpPr>
          <p:cNvPr id="57359" name="AutoShape 16"/>
          <p:cNvSpPr>
            <a:spLocks noChangeArrowheads="1"/>
          </p:cNvSpPr>
          <p:nvPr/>
        </p:nvSpPr>
        <p:spPr bwMode="auto">
          <a:xfrm>
            <a:off x="4267200" y="5334000"/>
            <a:ext cx="152400" cy="838200"/>
          </a:xfrm>
          <a:prstGeom prst="downArrow">
            <a:avLst>
              <a:gd name="adj1" fmla="val 50000"/>
              <a:gd name="adj2" fmla="val 1375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nl-NL" altLang="nl-N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cxnSp>
        <p:nvCxnSpPr>
          <p:cNvPr id="57360" name="Rechte verbindingslijn met pijl 2"/>
          <p:cNvCxnSpPr>
            <a:cxnSpLocks noChangeShapeType="1"/>
          </p:cNvCxnSpPr>
          <p:nvPr/>
        </p:nvCxnSpPr>
        <p:spPr bwMode="auto">
          <a:xfrm>
            <a:off x="1247775" y="3276600"/>
            <a:ext cx="0" cy="304800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61" name="Rechte verbindingslijn met pijl 4"/>
          <p:cNvCxnSpPr>
            <a:cxnSpLocks noChangeShapeType="1"/>
          </p:cNvCxnSpPr>
          <p:nvPr/>
        </p:nvCxnSpPr>
        <p:spPr bwMode="auto">
          <a:xfrm flipV="1">
            <a:off x="1247775" y="4073525"/>
            <a:ext cx="0" cy="193675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7362" name="Afgeronde rechthoek 5"/>
          <p:cNvSpPr>
            <a:spLocks noChangeArrowheads="1"/>
          </p:cNvSpPr>
          <p:nvPr/>
        </p:nvSpPr>
        <p:spPr bwMode="auto">
          <a:xfrm>
            <a:off x="2144713" y="1831975"/>
            <a:ext cx="1343025" cy="527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>
                <a:solidFill>
                  <a:srgbClr val="000000"/>
                </a:solidFill>
                <a:latin typeface="Times New Roman" panose="02020603050405020304" pitchFamily="18" charset="0"/>
              </a:rPr>
              <a:t>NSAID</a:t>
            </a:r>
          </a:p>
        </p:txBody>
      </p:sp>
      <p:cxnSp>
        <p:nvCxnSpPr>
          <p:cNvPr id="57363" name="Rechte verbindingslijn met pijl 7"/>
          <p:cNvCxnSpPr>
            <a:cxnSpLocks noChangeShapeType="1"/>
            <a:stCxn id="57362" idx="2"/>
          </p:cNvCxnSpPr>
          <p:nvPr/>
        </p:nvCxnSpPr>
        <p:spPr bwMode="auto">
          <a:xfrm flipH="1">
            <a:off x="1401763" y="2359025"/>
            <a:ext cx="1414462" cy="12223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7364" name="Afgeronde rechthoek 23"/>
          <p:cNvSpPr>
            <a:spLocks noChangeArrowheads="1"/>
          </p:cNvSpPr>
          <p:nvPr/>
        </p:nvSpPr>
        <p:spPr bwMode="auto">
          <a:xfrm>
            <a:off x="6877050" y="1306513"/>
            <a:ext cx="2081213" cy="5254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>
                <a:solidFill>
                  <a:srgbClr val="000000"/>
                </a:solidFill>
                <a:latin typeface="Times New Roman" panose="02020603050405020304" pitchFamily="18" charset="0"/>
              </a:rPr>
              <a:t>ACE-remmer</a:t>
            </a:r>
          </a:p>
        </p:txBody>
      </p:sp>
      <p:cxnSp>
        <p:nvCxnSpPr>
          <p:cNvPr id="57365" name="Rechte verbindingslijn met pijl 10"/>
          <p:cNvCxnSpPr>
            <a:cxnSpLocks noChangeShapeType="1"/>
          </p:cNvCxnSpPr>
          <p:nvPr/>
        </p:nvCxnSpPr>
        <p:spPr bwMode="auto">
          <a:xfrm flipV="1">
            <a:off x="8053388" y="2970213"/>
            <a:ext cx="0" cy="30638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66" name="Rechte verbindingslijn met pijl 12"/>
          <p:cNvCxnSpPr>
            <a:cxnSpLocks noChangeShapeType="1"/>
          </p:cNvCxnSpPr>
          <p:nvPr/>
        </p:nvCxnSpPr>
        <p:spPr bwMode="auto">
          <a:xfrm>
            <a:off x="8053388" y="4437063"/>
            <a:ext cx="0" cy="287337"/>
          </a:xfrm>
          <a:prstGeom prst="straightConnector1">
            <a:avLst/>
          </a:prstGeom>
          <a:noFill/>
          <a:ln w="38100">
            <a:solidFill>
              <a:schemeClr val="tx1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57367" name="Rechte verbindingslijn met pijl 14"/>
          <p:cNvCxnSpPr>
            <a:cxnSpLocks noChangeShapeType="1"/>
          </p:cNvCxnSpPr>
          <p:nvPr/>
        </p:nvCxnSpPr>
        <p:spPr bwMode="auto">
          <a:xfrm flipH="1">
            <a:off x="8161338" y="1831975"/>
            <a:ext cx="531812" cy="13112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736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ACE-remmer + NSAID bij HF</a:t>
            </a:r>
          </a:p>
        </p:txBody>
      </p:sp>
    </p:spTree>
    <p:extLst>
      <p:ext uri="{BB962C8B-B14F-4D97-AF65-F5344CB8AC3E}">
        <p14:creationId xmlns:p14="http://schemas.microsoft.com/office/powerpoint/2010/main" val="96971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Oval 2"/>
          <p:cNvSpPr>
            <a:spLocks noChangeArrowheads="1"/>
          </p:cNvSpPr>
          <p:nvPr/>
        </p:nvSpPr>
        <p:spPr bwMode="auto">
          <a:xfrm>
            <a:off x="2438400" y="2590800"/>
            <a:ext cx="3886200" cy="2590800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en-GB" altLang="nl-N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0" name="Freeform 3"/>
          <p:cNvSpPr>
            <a:spLocks/>
          </p:cNvSpPr>
          <p:nvPr/>
        </p:nvSpPr>
        <p:spPr bwMode="auto">
          <a:xfrm>
            <a:off x="2495550" y="2705100"/>
            <a:ext cx="3762375" cy="2605088"/>
          </a:xfrm>
          <a:custGeom>
            <a:avLst/>
            <a:gdLst>
              <a:gd name="T0" fmla="*/ 2147483647 w 2370"/>
              <a:gd name="T1" fmla="*/ 2147483647 h 1641"/>
              <a:gd name="T2" fmla="*/ 2147483647 w 2370"/>
              <a:gd name="T3" fmla="*/ 2147483647 h 1641"/>
              <a:gd name="T4" fmla="*/ 2147483647 w 2370"/>
              <a:gd name="T5" fmla="*/ 2147483647 h 1641"/>
              <a:gd name="T6" fmla="*/ 2147483647 w 2370"/>
              <a:gd name="T7" fmla="*/ 2147483647 h 1641"/>
              <a:gd name="T8" fmla="*/ 2147483647 w 2370"/>
              <a:gd name="T9" fmla="*/ 2147483647 h 1641"/>
              <a:gd name="T10" fmla="*/ 2147483647 w 2370"/>
              <a:gd name="T11" fmla="*/ 2147483647 h 1641"/>
              <a:gd name="T12" fmla="*/ 2147483647 w 2370"/>
              <a:gd name="T13" fmla="*/ 2147483647 h 1641"/>
              <a:gd name="T14" fmla="*/ 2147483647 w 2370"/>
              <a:gd name="T15" fmla="*/ 2147483647 h 1641"/>
              <a:gd name="T16" fmla="*/ 2147483647 w 2370"/>
              <a:gd name="T17" fmla="*/ 2147483647 h 1641"/>
              <a:gd name="T18" fmla="*/ 2147483647 w 2370"/>
              <a:gd name="T19" fmla="*/ 2147483647 h 1641"/>
              <a:gd name="T20" fmla="*/ 2147483647 w 2370"/>
              <a:gd name="T21" fmla="*/ 2147483647 h 1641"/>
              <a:gd name="T22" fmla="*/ 2147483647 w 2370"/>
              <a:gd name="T23" fmla="*/ 2147483647 h 1641"/>
              <a:gd name="T24" fmla="*/ 2147483647 w 2370"/>
              <a:gd name="T25" fmla="*/ 2147483647 h 1641"/>
              <a:gd name="T26" fmla="*/ 2147483647 w 2370"/>
              <a:gd name="T27" fmla="*/ 2147483647 h 1641"/>
              <a:gd name="T28" fmla="*/ 2147483647 w 2370"/>
              <a:gd name="T29" fmla="*/ 2147483647 h 1641"/>
              <a:gd name="T30" fmla="*/ 2147483647 w 2370"/>
              <a:gd name="T31" fmla="*/ 2147483647 h 1641"/>
              <a:gd name="T32" fmla="*/ 2147483647 w 2370"/>
              <a:gd name="T33" fmla="*/ 2147483647 h 1641"/>
              <a:gd name="T34" fmla="*/ 2147483647 w 2370"/>
              <a:gd name="T35" fmla="*/ 2147483647 h 1641"/>
              <a:gd name="T36" fmla="*/ 2147483647 w 2370"/>
              <a:gd name="T37" fmla="*/ 2147483647 h 1641"/>
              <a:gd name="T38" fmla="*/ 2147483647 w 2370"/>
              <a:gd name="T39" fmla="*/ 2147483647 h 1641"/>
              <a:gd name="T40" fmla="*/ 2147483647 w 2370"/>
              <a:gd name="T41" fmla="*/ 2147483647 h 1641"/>
              <a:gd name="T42" fmla="*/ 2147483647 w 2370"/>
              <a:gd name="T43" fmla="*/ 2147483647 h 1641"/>
              <a:gd name="T44" fmla="*/ 2147483647 w 2370"/>
              <a:gd name="T45" fmla="*/ 2147483647 h 1641"/>
              <a:gd name="T46" fmla="*/ 2147483647 w 2370"/>
              <a:gd name="T47" fmla="*/ 2147483647 h 1641"/>
              <a:gd name="T48" fmla="*/ 2147483647 w 2370"/>
              <a:gd name="T49" fmla="*/ 2147483647 h 1641"/>
              <a:gd name="T50" fmla="*/ 2147483647 w 2370"/>
              <a:gd name="T51" fmla="*/ 2147483647 h 1641"/>
              <a:gd name="T52" fmla="*/ 2147483647 w 2370"/>
              <a:gd name="T53" fmla="*/ 2147483647 h 1641"/>
              <a:gd name="T54" fmla="*/ 2147483647 w 2370"/>
              <a:gd name="T55" fmla="*/ 0 h 1641"/>
              <a:gd name="T56" fmla="*/ 2147483647 w 2370"/>
              <a:gd name="T57" fmla="*/ 2147483647 h 1641"/>
              <a:gd name="T58" fmla="*/ 2147483647 w 2370"/>
              <a:gd name="T59" fmla="*/ 2147483647 h 1641"/>
              <a:gd name="T60" fmla="*/ 2147483647 w 2370"/>
              <a:gd name="T61" fmla="*/ 2147483647 h 1641"/>
              <a:gd name="T62" fmla="*/ 2147483647 w 2370"/>
              <a:gd name="T63" fmla="*/ 2147483647 h 1641"/>
              <a:gd name="T64" fmla="*/ 2147483647 w 2370"/>
              <a:gd name="T65" fmla="*/ 2147483647 h 1641"/>
              <a:gd name="T66" fmla="*/ 2147483647 w 2370"/>
              <a:gd name="T67" fmla="*/ 2147483647 h 1641"/>
              <a:gd name="T68" fmla="*/ 2147483647 w 2370"/>
              <a:gd name="T69" fmla="*/ 2147483647 h 1641"/>
              <a:gd name="T70" fmla="*/ 2147483647 w 2370"/>
              <a:gd name="T71" fmla="*/ 0 h 1641"/>
              <a:gd name="T72" fmla="*/ 2147483647 w 2370"/>
              <a:gd name="T73" fmla="*/ 2147483647 h 1641"/>
              <a:gd name="T74" fmla="*/ 2147483647 w 2370"/>
              <a:gd name="T75" fmla="*/ 2147483647 h 1641"/>
              <a:gd name="T76" fmla="*/ 2147483647 w 2370"/>
              <a:gd name="T77" fmla="*/ 2147483647 h 1641"/>
              <a:gd name="T78" fmla="*/ 2147483647 w 2370"/>
              <a:gd name="T79" fmla="*/ 2147483647 h 1641"/>
              <a:gd name="T80" fmla="*/ 2147483647 w 2370"/>
              <a:gd name="T81" fmla="*/ 2147483647 h 1641"/>
              <a:gd name="T82" fmla="*/ 2147483647 w 2370"/>
              <a:gd name="T83" fmla="*/ 2147483647 h 1641"/>
              <a:gd name="T84" fmla="*/ 2147483647 w 2370"/>
              <a:gd name="T85" fmla="*/ 2147483647 h 1641"/>
              <a:gd name="T86" fmla="*/ 2147483647 w 2370"/>
              <a:gd name="T87" fmla="*/ 2147483647 h 1641"/>
              <a:gd name="T88" fmla="*/ 2147483647 w 2370"/>
              <a:gd name="T89" fmla="*/ 2147483647 h 1641"/>
              <a:gd name="T90" fmla="*/ 2147483647 w 2370"/>
              <a:gd name="T91" fmla="*/ 2147483647 h 1641"/>
              <a:gd name="T92" fmla="*/ 2147483647 w 2370"/>
              <a:gd name="T93" fmla="*/ 2147483647 h 1641"/>
              <a:gd name="T94" fmla="*/ 2147483647 w 2370"/>
              <a:gd name="T95" fmla="*/ 2147483647 h 1641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w 2370"/>
              <a:gd name="T145" fmla="*/ 0 h 1641"/>
              <a:gd name="T146" fmla="*/ 2370 w 2370"/>
              <a:gd name="T147" fmla="*/ 1641 h 1641"/>
            </a:gdLst>
            <a:ahLst/>
            <a:cxnLst>
              <a:cxn ang="T96">
                <a:pos x="T0" y="T1"/>
              </a:cxn>
              <a:cxn ang="T97">
                <a:pos x="T2" y="T3"/>
              </a:cxn>
              <a:cxn ang="T98">
                <a:pos x="T4" y="T5"/>
              </a:cxn>
              <a:cxn ang="T99">
                <a:pos x="T6" y="T7"/>
              </a:cxn>
              <a:cxn ang="T100">
                <a:pos x="T8" y="T9"/>
              </a:cxn>
              <a:cxn ang="T101">
                <a:pos x="T10" y="T11"/>
              </a:cxn>
              <a:cxn ang="T102">
                <a:pos x="T12" y="T13"/>
              </a:cxn>
              <a:cxn ang="T103">
                <a:pos x="T14" y="T15"/>
              </a:cxn>
              <a:cxn ang="T104">
                <a:pos x="T16" y="T17"/>
              </a:cxn>
              <a:cxn ang="T105">
                <a:pos x="T18" y="T19"/>
              </a:cxn>
              <a:cxn ang="T106">
                <a:pos x="T20" y="T21"/>
              </a:cxn>
              <a:cxn ang="T107">
                <a:pos x="T22" y="T23"/>
              </a:cxn>
              <a:cxn ang="T108">
                <a:pos x="T24" y="T25"/>
              </a:cxn>
              <a:cxn ang="T109">
                <a:pos x="T26" y="T27"/>
              </a:cxn>
              <a:cxn ang="T110">
                <a:pos x="T28" y="T29"/>
              </a:cxn>
              <a:cxn ang="T111">
                <a:pos x="T30" y="T31"/>
              </a:cxn>
              <a:cxn ang="T112">
                <a:pos x="T32" y="T33"/>
              </a:cxn>
              <a:cxn ang="T113">
                <a:pos x="T34" y="T35"/>
              </a:cxn>
              <a:cxn ang="T114">
                <a:pos x="T36" y="T37"/>
              </a:cxn>
              <a:cxn ang="T115">
                <a:pos x="T38" y="T39"/>
              </a:cxn>
              <a:cxn ang="T116">
                <a:pos x="T40" y="T41"/>
              </a:cxn>
              <a:cxn ang="T117">
                <a:pos x="T42" y="T43"/>
              </a:cxn>
              <a:cxn ang="T118">
                <a:pos x="T44" y="T45"/>
              </a:cxn>
              <a:cxn ang="T119">
                <a:pos x="T46" y="T47"/>
              </a:cxn>
              <a:cxn ang="T120">
                <a:pos x="T48" y="T49"/>
              </a:cxn>
              <a:cxn ang="T121">
                <a:pos x="T50" y="T51"/>
              </a:cxn>
              <a:cxn ang="T122">
                <a:pos x="T52" y="T53"/>
              </a:cxn>
              <a:cxn ang="T123">
                <a:pos x="T54" y="T55"/>
              </a:cxn>
              <a:cxn ang="T124">
                <a:pos x="T56" y="T57"/>
              </a:cxn>
              <a:cxn ang="T125">
                <a:pos x="T58" y="T59"/>
              </a:cxn>
              <a:cxn ang="T126">
                <a:pos x="T60" y="T61"/>
              </a:cxn>
              <a:cxn ang="T127">
                <a:pos x="T62" y="T63"/>
              </a:cxn>
              <a:cxn ang="T128">
                <a:pos x="T64" y="T65"/>
              </a:cxn>
              <a:cxn ang="T129">
                <a:pos x="T66" y="T67"/>
              </a:cxn>
              <a:cxn ang="T130">
                <a:pos x="T68" y="T69"/>
              </a:cxn>
              <a:cxn ang="T131">
                <a:pos x="T70" y="T71"/>
              </a:cxn>
              <a:cxn ang="T132">
                <a:pos x="T72" y="T73"/>
              </a:cxn>
              <a:cxn ang="T133">
                <a:pos x="T74" y="T75"/>
              </a:cxn>
              <a:cxn ang="T134">
                <a:pos x="T76" y="T77"/>
              </a:cxn>
              <a:cxn ang="T135">
                <a:pos x="T78" y="T79"/>
              </a:cxn>
              <a:cxn ang="T136">
                <a:pos x="T80" y="T81"/>
              </a:cxn>
              <a:cxn ang="T137">
                <a:pos x="T82" y="T83"/>
              </a:cxn>
              <a:cxn ang="T138">
                <a:pos x="T84" y="T85"/>
              </a:cxn>
              <a:cxn ang="T139">
                <a:pos x="T86" y="T87"/>
              </a:cxn>
              <a:cxn ang="T140">
                <a:pos x="T88" y="T89"/>
              </a:cxn>
              <a:cxn ang="T141">
                <a:pos x="T90" y="T91"/>
              </a:cxn>
              <a:cxn ang="T142">
                <a:pos x="T92" y="T93"/>
              </a:cxn>
              <a:cxn ang="T143">
                <a:pos x="T94" y="T95"/>
              </a:cxn>
            </a:cxnLst>
            <a:rect l="T144" t="T145" r="T146" b="T147"/>
            <a:pathLst>
              <a:path w="2370" h="1641">
                <a:moveTo>
                  <a:pt x="0" y="936"/>
                </a:moveTo>
                <a:cubicBezTo>
                  <a:pt x="12" y="924"/>
                  <a:pt x="28" y="915"/>
                  <a:pt x="36" y="900"/>
                </a:cubicBezTo>
                <a:cubicBezTo>
                  <a:pt x="48" y="878"/>
                  <a:pt x="52" y="852"/>
                  <a:pt x="60" y="828"/>
                </a:cubicBezTo>
                <a:cubicBezTo>
                  <a:pt x="83" y="760"/>
                  <a:pt x="106" y="694"/>
                  <a:pt x="120" y="624"/>
                </a:cubicBezTo>
                <a:cubicBezTo>
                  <a:pt x="116" y="591"/>
                  <a:pt x="95" y="494"/>
                  <a:pt x="120" y="456"/>
                </a:cubicBezTo>
                <a:cubicBezTo>
                  <a:pt x="127" y="445"/>
                  <a:pt x="129" y="480"/>
                  <a:pt x="132" y="492"/>
                </a:cubicBezTo>
                <a:cubicBezTo>
                  <a:pt x="137" y="516"/>
                  <a:pt x="140" y="540"/>
                  <a:pt x="144" y="564"/>
                </a:cubicBezTo>
                <a:cubicBezTo>
                  <a:pt x="136" y="771"/>
                  <a:pt x="126" y="965"/>
                  <a:pt x="192" y="1164"/>
                </a:cubicBezTo>
                <a:cubicBezTo>
                  <a:pt x="240" y="1037"/>
                  <a:pt x="220" y="1101"/>
                  <a:pt x="252" y="972"/>
                </a:cubicBezTo>
                <a:cubicBezTo>
                  <a:pt x="256" y="956"/>
                  <a:pt x="260" y="940"/>
                  <a:pt x="264" y="924"/>
                </a:cubicBezTo>
                <a:cubicBezTo>
                  <a:pt x="268" y="908"/>
                  <a:pt x="276" y="876"/>
                  <a:pt x="276" y="876"/>
                </a:cubicBezTo>
                <a:cubicBezTo>
                  <a:pt x="291" y="671"/>
                  <a:pt x="259" y="466"/>
                  <a:pt x="288" y="264"/>
                </a:cubicBezTo>
                <a:cubicBezTo>
                  <a:pt x="314" y="303"/>
                  <a:pt x="321" y="340"/>
                  <a:pt x="336" y="384"/>
                </a:cubicBezTo>
                <a:cubicBezTo>
                  <a:pt x="361" y="638"/>
                  <a:pt x="331" y="912"/>
                  <a:pt x="324" y="1164"/>
                </a:cubicBezTo>
                <a:cubicBezTo>
                  <a:pt x="328" y="1188"/>
                  <a:pt x="331" y="1212"/>
                  <a:pt x="336" y="1236"/>
                </a:cubicBezTo>
                <a:cubicBezTo>
                  <a:pt x="339" y="1252"/>
                  <a:pt x="335" y="1274"/>
                  <a:pt x="348" y="1284"/>
                </a:cubicBezTo>
                <a:cubicBezTo>
                  <a:pt x="358" y="1292"/>
                  <a:pt x="372" y="1276"/>
                  <a:pt x="384" y="1272"/>
                </a:cubicBezTo>
                <a:cubicBezTo>
                  <a:pt x="441" y="1186"/>
                  <a:pt x="425" y="1228"/>
                  <a:pt x="444" y="1152"/>
                </a:cubicBezTo>
                <a:cubicBezTo>
                  <a:pt x="460" y="978"/>
                  <a:pt x="442" y="810"/>
                  <a:pt x="432" y="636"/>
                </a:cubicBezTo>
                <a:cubicBezTo>
                  <a:pt x="438" y="509"/>
                  <a:pt x="415" y="329"/>
                  <a:pt x="516" y="228"/>
                </a:cubicBezTo>
                <a:cubicBezTo>
                  <a:pt x="529" y="189"/>
                  <a:pt x="551" y="159"/>
                  <a:pt x="564" y="120"/>
                </a:cubicBezTo>
                <a:cubicBezTo>
                  <a:pt x="613" y="268"/>
                  <a:pt x="583" y="163"/>
                  <a:pt x="564" y="516"/>
                </a:cubicBezTo>
                <a:cubicBezTo>
                  <a:pt x="553" y="723"/>
                  <a:pt x="516" y="932"/>
                  <a:pt x="504" y="1140"/>
                </a:cubicBezTo>
                <a:cubicBezTo>
                  <a:pt x="508" y="1168"/>
                  <a:pt x="513" y="1196"/>
                  <a:pt x="516" y="1224"/>
                </a:cubicBezTo>
                <a:cubicBezTo>
                  <a:pt x="521" y="1264"/>
                  <a:pt x="492" y="1326"/>
                  <a:pt x="528" y="1344"/>
                </a:cubicBezTo>
                <a:cubicBezTo>
                  <a:pt x="559" y="1359"/>
                  <a:pt x="552" y="1280"/>
                  <a:pt x="564" y="1248"/>
                </a:cubicBezTo>
                <a:cubicBezTo>
                  <a:pt x="568" y="1216"/>
                  <a:pt x="575" y="1184"/>
                  <a:pt x="576" y="1152"/>
                </a:cubicBezTo>
                <a:cubicBezTo>
                  <a:pt x="583" y="1004"/>
                  <a:pt x="580" y="856"/>
                  <a:pt x="588" y="708"/>
                </a:cubicBezTo>
                <a:cubicBezTo>
                  <a:pt x="592" y="644"/>
                  <a:pt x="604" y="580"/>
                  <a:pt x="612" y="516"/>
                </a:cubicBezTo>
                <a:cubicBezTo>
                  <a:pt x="623" y="424"/>
                  <a:pt x="627" y="330"/>
                  <a:pt x="648" y="240"/>
                </a:cubicBezTo>
                <a:cubicBezTo>
                  <a:pt x="658" y="196"/>
                  <a:pt x="652" y="140"/>
                  <a:pt x="684" y="108"/>
                </a:cubicBezTo>
                <a:cubicBezTo>
                  <a:pt x="697" y="95"/>
                  <a:pt x="716" y="92"/>
                  <a:pt x="732" y="84"/>
                </a:cubicBezTo>
                <a:cubicBezTo>
                  <a:pt x="722" y="163"/>
                  <a:pt x="709" y="237"/>
                  <a:pt x="684" y="312"/>
                </a:cubicBezTo>
                <a:cubicBezTo>
                  <a:pt x="681" y="396"/>
                  <a:pt x="669" y="873"/>
                  <a:pt x="660" y="996"/>
                </a:cubicBezTo>
                <a:cubicBezTo>
                  <a:pt x="653" y="1095"/>
                  <a:pt x="623" y="1197"/>
                  <a:pt x="612" y="1296"/>
                </a:cubicBezTo>
                <a:cubicBezTo>
                  <a:pt x="616" y="1336"/>
                  <a:pt x="618" y="1376"/>
                  <a:pt x="624" y="1416"/>
                </a:cubicBezTo>
                <a:cubicBezTo>
                  <a:pt x="626" y="1429"/>
                  <a:pt x="623" y="1452"/>
                  <a:pt x="636" y="1452"/>
                </a:cubicBezTo>
                <a:cubicBezTo>
                  <a:pt x="653" y="1452"/>
                  <a:pt x="660" y="1428"/>
                  <a:pt x="672" y="1416"/>
                </a:cubicBezTo>
                <a:cubicBezTo>
                  <a:pt x="737" y="1157"/>
                  <a:pt x="660" y="1481"/>
                  <a:pt x="708" y="1224"/>
                </a:cubicBezTo>
                <a:cubicBezTo>
                  <a:pt x="714" y="1192"/>
                  <a:pt x="732" y="1128"/>
                  <a:pt x="732" y="1128"/>
                </a:cubicBezTo>
                <a:cubicBezTo>
                  <a:pt x="748" y="940"/>
                  <a:pt x="743" y="734"/>
                  <a:pt x="804" y="552"/>
                </a:cubicBezTo>
                <a:cubicBezTo>
                  <a:pt x="816" y="421"/>
                  <a:pt x="814" y="298"/>
                  <a:pt x="792" y="168"/>
                </a:cubicBezTo>
                <a:cubicBezTo>
                  <a:pt x="796" y="140"/>
                  <a:pt x="798" y="112"/>
                  <a:pt x="804" y="84"/>
                </a:cubicBezTo>
                <a:cubicBezTo>
                  <a:pt x="806" y="72"/>
                  <a:pt x="803" y="48"/>
                  <a:pt x="816" y="48"/>
                </a:cubicBezTo>
                <a:cubicBezTo>
                  <a:pt x="833" y="48"/>
                  <a:pt x="840" y="72"/>
                  <a:pt x="852" y="84"/>
                </a:cubicBezTo>
                <a:cubicBezTo>
                  <a:pt x="900" y="228"/>
                  <a:pt x="873" y="328"/>
                  <a:pt x="864" y="504"/>
                </a:cubicBezTo>
                <a:cubicBezTo>
                  <a:pt x="857" y="645"/>
                  <a:pt x="817" y="786"/>
                  <a:pt x="792" y="924"/>
                </a:cubicBezTo>
                <a:cubicBezTo>
                  <a:pt x="768" y="1054"/>
                  <a:pt x="765" y="1189"/>
                  <a:pt x="756" y="1320"/>
                </a:cubicBezTo>
                <a:cubicBezTo>
                  <a:pt x="760" y="1368"/>
                  <a:pt x="755" y="1418"/>
                  <a:pt x="768" y="1464"/>
                </a:cubicBezTo>
                <a:cubicBezTo>
                  <a:pt x="776" y="1492"/>
                  <a:pt x="816" y="1536"/>
                  <a:pt x="816" y="1536"/>
                </a:cubicBezTo>
                <a:cubicBezTo>
                  <a:pt x="832" y="1528"/>
                  <a:pt x="855" y="1527"/>
                  <a:pt x="864" y="1512"/>
                </a:cubicBezTo>
                <a:cubicBezTo>
                  <a:pt x="881" y="1484"/>
                  <a:pt x="881" y="1448"/>
                  <a:pt x="888" y="1416"/>
                </a:cubicBezTo>
                <a:cubicBezTo>
                  <a:pt x="904" y="1340"/>
                  <a:pt x="911" y="1262"/>
                  <a:pt x="936" y="1188"/>
                </a:cubicBezTo>
                <a:cubicBezTo>
                  <a:pt x="954" y="1009"/>
                  <a:pt x="965" y="843"/>
                  <a:pt x="972" y="660"/>
                </a:cubicBezTo>
                <a:cubicBezTo>
                  <a:pt x="963" y="434"/>
                  <a:pt x="951" y="376"/>
                  <a:pt x="972" y="168"/>
                </a:cubicBezTo>
                <a:cubicBezTo>
                  <a:pt x="988" y="12"/>
                  <a:pt x="956" y="44"/>
                  <a:pt x="1044" y="0"/>
                </a:cubicBezTo>
                <a:cubicBezTo>
                  <a:pt x="1070" y="156"/>
                  <a:pt x="1053" y="21"/>
                  <a:pt x="1044" y="300"/>
                </a:cubicBezTo>
                <a:cubicBezTo>
                  <a:pt x="1036" y="559"/>
                  <a:pt x="1044" y="803"/>
                  <a:pt x="1008" y="1056"/>
                </a:cubicBezTo>
                <a:cubicBezTo>
                  <a:pt x="1012" y="1140"/>
                  <a:pt x="991" y="1403"/>
                  <a:pt x="1056" y="1500"/>
                </a:cubicBezTo>
                <a:cubicBezTo>
                  <a:pt x="1075" y="1386"/>
                  <a:pt x="1100" y="1276"/>
                  <a:pt x="1128" y="1164"/>
                </a:cubicBezTo>
                <a:cubicBezTo>
                  <a:pt x="1137" y="1128"/>
                  <a:pt x="1151" y="939"/>
                  <a:pt x="1152" y="924"/>
                </a:cubicBezTo>
                <a:cubicBezTo>
                  <a:pt x="1162" y="656"/>
                  <a:pt x="1165" y="388"/>
                  <a:pt x="1176" y="120"/>
                </a:cubicBezTo>
                <a:cubicBezTo>
                  <a:pt x="1180" y="16"/>
                  <a:pt x="1165" y="39"/>
                  <a:pt x="1224" y="0"/>
                </a:cubicBezTo>
                <a:cubicBezTo>
                  <a:pt x="1237" y="40"/>
                  <a:pt x="1247" y="80"/>
                  <a:pt x="1260" y="120"/>
                </a:cubicBezTo>
                <a:cubicBezTo>
                  <a:pt x="1300" y="516"/>
                  <a:pt x="1269" y="936"/>
                  <a:pt x="1212" y="1332"/>
                </a:cubicBezTo>
                <a:cubicBezTo>
                  <a:pt x="1215" y="1386"/>
                  <a:pt x="1179" y="1641"/>
                  <a:pt x="1296" y="1524"/>
                </a:cubicBezTo>
                <a:cubicBezTo>
                  <a:pt x="1350" y="1336"/>
                  <a:pt x="1296" y="1536"/>
                  <a:pt x="1332" y="1368"/>
                </a:cubicBezTo>
                <a:cubicBezTo>
                  <a:pt x="1339" y="1336"/>
                  <a:pt x="1356" y="1272"/>
                  <a:pt x="1356" y="1272"/>
                </a:cubicBezTo>
                <a:cubicBezTo>
                  <a:pt x="1363" y="991"/>
                  <a:pt x="1365" y="712"/>
                  <a:pt x="1392" y="432"/>
                </a:cubicBezTo>
                <a:cubicBezTo>
                  <a:pt x="1402" y="327"/>
                  <a:pt x="1416" y="211"/>
                  <a:pt x="1440" y="108"/>
                </a:cubicBezTo>
                <a:cubicBezTo>
                  <a:pt x="1446" y="83"/>
                  <a:pt x="1456" y="60"/>
                  <a:pt x="1464" y="36"/>
                </a:cubicBezTo>
                <a:cubicBezTo>
                  <a:pt x="1468" y="24"/>
                  <a:pt x="1476" y="0"/>
                  <a:pt x="1476" y="0"/>
                </a:cubicBezTo>
                <a:cubicBezTo>
                  <a:pt x="1496" y="59"/>
                  <a:pt x="1512" y="119"/>
                  <a:pt x="1524" y="180"/>
                </a:cubicBezTo>
                <a:cubicBezTo>
                  <a:pt x="1539" y="533"/>
                  <a:pt x="1442" y="1453"/>
                  <a:pt x="1584" y="1500"/>
                </a:cubicBezTo>
                <a:cubicBezTo>
                  <a:pt x="1624" y="1440"/>
                  <a:pt x="1625" y="1367"/>
                  <a:pt x="1632" y="1296"/>
                </a:cubicBezTo>
                <a:cubicBezTo>
                  <a:pt x="1650" y="1110"/>
                  <a:pt x="1669" y="929"/>
                  <a:pt x="1692" y="744"/>
                </a:cubicBezTo>
                <a:cubicBezTo>
                  <a:pt x="1680" y="526"/>
                  <a:pt x="1675" y="309"/>
                  <a:pt x="1728" y="96"/>
                </a:cubicBezTo>
                <a:cubicBezTo>
                  <a:pt x="1740" y="100"/>
                  <a:pt x="1760" y="96"/>
                  <a:pt x="1764" y="108"/>
                </a:cubicBezTo>
                <a:cubicBezTo>
                  <a:pt x="1787" y="172"/>
                  <a:pt x="1778" y="244"/>
                  <a:pt x="1788" y="312"/>
                </a:cubicBezTo>
                <a:cubicBezTo>
                  <a:pt x="1792" y="440"/>
                  <a:pt x="1800" y="568"/>
                  <a:pt x="1800" y="696"/>
                </a:cubicBezTo>
                <a:cubicBezTo>
                  <a:pt x="1800" y="929"/>
                  <a:pt x="1765" y="1159"/>
                  <a:pt x="1812" y="1392"/>
                </a:cubicBezTo>
                <a:cubicBezTo>
                  <a:pt x="1853" y="1338"/>
                  <a:pt x="1886" y="1289"/>
                  <a:pt x="1908" y="1224"/>
                </a:cubicBezTo>
                <a:cubicBezTo>
                  <a:pt x="1955" y="894"/>
                  <a:pt x="1892" y="560"/>
                  <a:pt x="1920" y="228"/>
                </a:cubicBezTo>
                <a:cubicBezTo>
                  <a:pt x="1953" y="239"/>
                  <a:pt x="1967" y="233"/>
                  <a:pt x="1968" y="276"/>
                </a:cubicBezTo>
                <a:cubicBezTo>
                  <a:pt x="1980" y="620"/>
                  <a:pt x="1981" y="964"/>
                  <a:pt x="1992" y="1308"/>
                </a:cubicBezTo>
                <a:cubicBezTo>
                  <a:pt x="2073" y="1227"/>
                  <a:pt x="2055" y="1188"/>
                  <a:pt x="2064" y="1056"/>
                </a:cubicBezTo>
                <a:cubicBezTo>
                  <a:pt x="2054" y="806"/>
                  <a:pt x="2016" y="506"/>
                  <a:pt x="2076" y="264"/>
                </a:cubicBezTo>
                <a:cubicBezTo>
                  <a:pt x="2105" y="308"/>
                  <a:pt x="2123" y="345"/>
                  <a:pt x="2136" y="396"/>
                </a:cubicBezTo>
                <a:cubicBezTo>
                  <a:pt x="2160" y="631"/>
                  <a:pt x="2159" y="577"/>
                  <a:pt x="2136" y="948"/>
                </a:cubicBezTo>
                <a:cubicBezTo>
                  <a:pt x="2133" y="997"/>
                  <a:pt x="2112" y="1092"/>
                  <a:pt x="2112" y="1092"/>
                </a:cubicBezTo>
                <a:cubicBezTo>
                  <a:pt x="2116" y="1128"/>
                  <a:pt x="2108" y="1168"/>
                  <a:pt x="2124" y="1200"/>
                </a:cubicBezTo>
                <a:cubicBezTo>
                  <a:pt x="2130" y="1211"/>
                  <a:pt x="2150" y="1196"/>
                  <a:pt x="2160" y="1188"/>
                </a:cubicBezTo>
                <a:cubicBezTo>
                  <a:pt x="2171" y="1179"/>
                  <a:pt x="2176" y="1164"/>
                  <a:pt x="2184" y="1152"/>
                </a:cubicBezTo>
                <a:cubicBezTo>
                  <a:pt x="2229" y="929"/>
                  <a:pt x="2211" y="703"/>
                  <a:pt x="2256" y="480"/>
                </a:cubicBezTo>
                <a:cubicBezTo>
                  <a:pt x="2370" y="594"/>
                  <a:pt x="2310" y="788"/>
                  <a:pt x="2280" y="936"/>
                </a:cubicBezTo>
                <a:cubicBezTo>
                  <a:pt x="2268" y="1084"/>
                  <a:pt x="2220" y="1080"/>
                  <a:pt x="2280" y="1080"/>
                </a:cubicBez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8371" name="Line 4"/>
          <p:cNvSpPr>
            <a:spLocks noChangeShapeType="1"/>
          </p:cNvSpPr>
          <p:nvPr/>
        </p:nvSpPr>
        <p:spPr bwMode="auto">
          <a:xfrm>
            <a:off x="330200" y="3668713"/>
            <a:ext cx="2362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8372" name="Line 5"/>
          <p:cNvSpPr>
            <a:spLocks noChangeShapeType="1"/>
          </p:cNvSpPr>
          <p:nvPr/>
        </p:nvSpPr>
        <p:spPr bwMode="auto">
          <a:xfrm>
            <a:off x="373063" y="4073525"/>
            <a:ext cx="2057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8373" name="Line 6"/>
          <p:cNvSpPr>
            <a:spLocks noChangeShapeType="1"/>
          </p:cNvSpPr>
          <p:nvPr/>
        </p:nvSpPr>
        <p:spPr bwMode="auto">
          <a:xfrm>
            <a:off x="5929313" y="2970213"/>
            <a:ext cx="2438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8374" name="Line 7"/>
          <p:cNvSpPr>
            <a:spLocks noChangeShapeType="1"/>
          </p:cNvSpPr>
          <p:nvPr/>
        </p:nvSpPr>
        <p:spPr bwMode="auto">
          <a:xfrm>
            <a:off x="5929313" y="4724400"/>
            <a:ext cx="2514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8375" name="Line 8"/>
          <p:cNvSpPr>
            <a:spLocks noChangeShapeType="1"/>
          </p:cNvSpPr>
          <p:nvPr/>
        </p:nvSpPr>
        <p:spPr bwMode="auto">
          <a:xfrm>
            <a:off x="3733800" y="5105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8376" name="Line 9"/>
          <p:cNvSpPr>
            <a:spLocks noChangeShapeType="1"/>
          </p:cNvSpPr>
          <p:nvPr/>
        </p:nvSpPr>
        <p:spPr bwMode="auto">
          <a:xfrm>
            <a:off x="4953000" y="5105400"/>
            <a:ext cx="0" cy="1143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nl-NL"/>
          </a:p>
        </p:txBody>
      </p:sp>
      <p:sp>
        <p:nvSpPr>
          <p:cNvPr id="58377" name="Comment 10"/>
          <p:cNvSpPr>
            <a:spLocks noChangeArrowheads="1"/>
          </p:cNvSpPr>
          <p:nvPr/>
        </p:nvSpPr>
        <p:spPr bwMode="auto">
          <a:xfrm>
            <a:off x="3487738" y="1831975"/>
            <a:ext cx="1495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000000"/>
                </a:solidFill>
              </a:rPr>
              <a:t>Glomerulus</a:t>
            </a:r>
          </a:p>
        </p:txBody>
      </p:sp>
      <p:sp>
        <p:nvSpPr>
          <p:cNvPr id="58378" name="AutoShape 13"/>
          <p:cNvSpPr>
            <a:spLocks noChangeArrowheads="1"/>
          </p:cNvSpPr>
          <p:nvPr/>
        </p:nvSpPr>
        <p:spPr bwMode="auto">
          <a:xfrm>
            <a:off x="762000" y="3729038"/>
            <a:ext cx="1447800" cy="246062"/>
          </a:xfrm>
          <a:prstGeom prst="rightArrow">
            <a:avLst>
              <a:gd name="adj1" fmla="val 50000"/>
              <a:gd name="adj2" fmla="val 73549"/>
            </a:avLst>
          </a:prstGeom>
          <a:solidFill>
            <a:srgbClr val="FF66CC"/>
          </a:solidFill>
          <a:ln w="9525">
            <a:solidFill>
              <a:srgbClr val="FF3300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nl-NL" altLang="nl-N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79" name="AutoShape 14"/>
          <p:cNvSpPr>
            <a:spLocks noChangeArrowheads="1"/>
          </p:cNvSpPr>
          <p:nvPr/>
        </p:nvSpPr>
        <p:spPr bwMode="auto">
          <a:xfrm>
            <a:off x="6477000" y="3429000"/>
            <a:ext cx="1828800" cy="936625"/>
          </a:xfrm>
          <a:prstGeom prst="rightArrow">
            <a:avLst>
              <a:gd name="adj1" fmla="val 50000"/>
              <a:gd name="adj2" fmla="val 119937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nl-NL" altLang="nl-N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80" name="Comment 15"/>
          <p:cNvSpPr>
            <a:spLocks noChangeArrowheads="1"/>
          </p:cNvSpPr>
          <p:nvPr/>
        </p:nvSpPr>
        <p:spPr bwMode="auto">
          <a:xfrm>
            <a:off x="3735388" y="6230938"/>
            <a:ext cx="128270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nl-NL" sz="2000">
                <a:solidFill>
                  <a:srgbClr val="000000"/>
                </a:solidFill>
              </a:rPr>
              <a:t>Voorurine</a:t>
            </a:r>
          </a:p>
        </p:txBody>
      </p:sp>
      <p:sp>
        <p:nvSpPr>
          <p:cNvPr id="58381" name="AutoShape 16"/>
          <p:cNvSpPr>
            <a:spLocks noChangeArrowheads="1"/>
          </p:cNvSpPr>
          <p:nvPr/>
        </p:nvSpPr>
        <p:spPr bwMode="auto">
          <a:xfrm>
            <a:off x="4267200" y="5334000"/>
            <a:ext cx="152400" cy="838200"/>
          </a:xfrm>
          <a:prstGeom prst="downArrow">
            <a:avLst>
              <a:gd name="adj1" fmla="val 50000"/>
              <a:gd name="adj2" fmla="val 137500"/>
            </a:avLst>
          </a:prstGeom>
          <a:solidFill>
            <a:srgbClr val="FF66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endParaRPr lang="nl-NL" altLang="nl-NL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8382" name="Afgeronde rechthoek 5"/>
          <p:cNvSpPr>
            <a:spLocks noChangeArrowheads="1"/>
          </p:cNvSpPr>
          <p:nvPr/>
        </p:nvSpPr>
        <p:spPr bwMode="auto">
          <a:xfrm>
            <a:off x="1979613" y="1831975"/>
            <a:ext cx="1260475" cy="52705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>
                <a:solidFill>
                  <a:srgbClr val="000000"/>
                </a:solidFill>
                <a:latin typeface="Times New Roman" panose="02020603050405020304" pitchFamily="18" charset="0"/>
              </a:rPr>
              <a:t>NSAID</a:t>
            </a:r>
          </a:p>
        </p:txBody>
      </p:sp>
      <p:cxnSp>
        <p:nvCxnSpPr>
          <p:cNvPr id="58383" name="Rechte verbindingslijn met pijl 7"/>
          <p:cNvCxnSpPr>
            <a:cxnSpLocks noChangeShapeType="1"/>
            <a:stCxn id="58382" idx="2"/>
          </p:cNvCxnSpPr>
          <p:nvPr/>
        </p:nvCxnSpPr>
        <p:spPr bwMode="auto">
          <a:xfrm flipH="1">
            <a:off x="1401763" y="2359025"/>
            <a:ext cx="1208087" cy="1222375"/>
          </a:xfrm>
          <a:prstGeom prst="straightConnector1">
            <a:avLst/>
          </a:prstGeom>
          <a:noFill/>
          <a:ln w="38100">
            <a:solidFill>
              <a:srgbClr val="FF33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8384" name="Afgeronde rechthoek 23"/>
          <p:cNvSpPr>
            <a:spLocks noChangeArrowheads="1"/>
          </p:cNvSpPr>
          <p:nvPr/>
        </p:nvSpPr>
        <p:spPr bwMode="auto">
          <a:xfrm>
            <a:off x="6732588" y="1306513"/>
            <a:ext cx="2225675" cy="525462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r>
              <a:rPr lang="nl-NL" altLang="nl-NL">
                <a:solidFill>
                  <a:srgbClr val="000000"/>
                </a:solidFill>
                <a:latin typeface="Times New Roman" panose="02020603050405020304" pitchFamily="18" charset="0"/>
              </a:rPr>
              <a:t>ACE-remmer</a:t>
            </a:r>
          </a:p>
        </p:txBody>
      </p:sp>
      <p:cxnSp>
        <p:nvCxnSpPr>
          <p:cNvPr id="58385" name="Rechte verbindingslijn met pijl 14"/>
          <p:cNvCxnSpPr>
            <a:cxnSpLocks noChangeShapeType="1"/>
          </p:cNvCxnSpPr>
          <p:nvPr/>
        </p:nvCxnSpPr>
        <p:spPr bwMode="auto">
          <a:xfrm flipH="1">
            <a:off x="8161338" y="1831975"/>
            <a:ext cx="531812" cy="1311275"/>
          </a:xfrm>
          <a:prstGeom prst="straightConnector1">
            <a:avLst/>
          </a:prstGeom>
          <a:noFill/>
          <a:ln w="38100">
            <a:solidFill>
              <a:srgbClr val="FF0000"/>
            </a:solidFill>
            <a:round/>
            <a:headEnd/>
            <a:tailEnd type="arrow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5838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ACE-r + NSAID bij HF</a:t>
            </a:r>
          </a:p>
        </p:txBody>
      </p:sp>
    </p:spTree>
    <p:extLst>
      <p:ext uri="{BB962C8B-B14F-4D97-AF65-F5344CB8AC3E}">
        <p14:creationId xmlns:p14="http://schemas.microsoft.com/office/powerpoint/2010/main" val="7530786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smtClean="0"/>
              <a:t>Aanpassen van de dosering</a:t>
            </a:r>
            <a:endParaRPr lang="nl-NL" altLang="nl-NL" smtClean="0"/>
          </a:p>
        </p:txBody>
      </p:sp>
      <p:sp>
        <p:nvSpPr>
          <p:cNvPr id="51202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nl-NL" sz="2400" smtClean="0"/>
              <a:t>Voor een aantal geneesmiddelen die voornamelijk door de nieren worden uitgescheiden, kan het noodzakelijk zijn in geval van verminderde nierfunctie de dosering aan te passen.</a:t>
            </a:r>
          </a:p>
          <a:p>
            <a:r>
              <a:rPr lang="en-US" altLang="nl-NL" sz="2400" smtClean="0"/>
              <a:t>Men gaat er in het algemeen van uit dat aanpassing van de dosering nodig is bij een GFR kleiner dan 50 ml/min. </a:t>
            </a:r>
          </a:p>
          <a:p>
            <a:r>
              <a:rPr lang="en-US" altLang="nl-NL" sz="2400" smtClean="0"/>
              <a:t>Het doel van de aanpassing van de dosering van geneesmiddelen bij een verminderde nierfunctie is verlaging van de totale dosis per dag.</a:t>
            </a:r>
          </a:p>
          <a:p>
            <a:r>
              <a:rPr lang="en-US" altLang="nl-NL" sz="2400" smtClean="0"/>
              <a:t>Daartoe kan de keerdosis of de toedienings-frequentie worden verlaagd, of een combinatie van beide maatregelen.</a:t>
            </a:r>
          </a:p>
          <a:p>
            <a:endParaRPr lang="en-US" altLang="nl-NL" sz="2400" smtClean="0"/>
          </a:p>
        </p:txBody>
      </p:sp>
    </p:spTree>
    <p:extLst>
      <p:ext uri="{BB962C8B-B14F-4D97-AF65-F5344CB8AC3E}">
        <p14:creationId xmlns:p14="http://schemas.microsoft.com/office/powerpoint/2010/main" val="154914939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Title 1"/>
          <p:cNvSpPr>
            <a:spLocks noGrp="1"/>
          </p:cNvSpPr>
          <p:nvPr>
            <p:ph type="title"/>
          </p:nvPr>
        </p:nvSpPr>
        <p:spPr>
          <a:xfrm>
            <a:off x="457200" y="630773"/>
            <a:ext cx="8229600" cy="1143000"/>
          </a:xfrm>
        </p:spPr>
        <p:txBody>
          <a:bodyPr/>
          <a:lstStyle/>
          <a:p>
            <a:r>
              <a:rPr lang="en-US" altLang="nl-NL" dirty="0" err="1" smtClean="0"/>
              <a:t>Aanpassen</a:t>
            </a:r>
            <a:r>
              <a:rPr lang="en-US" altLang="nl-NL" dirty="0" smtClean="0"/>
              <a:t> van de </a:t>
            </a:r>
            <a:r>
              <a:rPr lang="en-US" altLang="nl-NL" dirty="0" err="1" smtClean="0"/>
              <a:t>dosering</a:t>
            </a:r>
            <a:endParaRPr lang="nl-NL" altLang="nl-NL" dirty="0" smtClean="0"/>
          </a:p>
        </p:txBody>
      </p:sp>
      <p:sp>
        <p:nvSpPr>
          <p:cNvPr id="5222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nl-NL" sz="2400" smtClean="0"/>
              <a:t>Verlaging van de keerdosis wordt in het algemeen toegepast indien een constante plasmaconcentratie wenselijk is, bijvoorbeeld wegens een </a:t>
            </a:r>
            <a:r>
              <a:rPr lang="en-US" altLang="nl-NL" sz="2400" smtClean="0">
                <a:solidFill>
                  <a:srgbClr val="FF0000"/>
                </a:solidFill>
              </a:rPr>
              <a:t>smalle therapeutische breedte</a:t>
            </a:r>
            <a:r>
              <a:rPr lang="en-US" altLang="nl-NL" sz="2400" smtClean="0"/>
              <a:t>.</a:t>
            </a:r>
          </a:p>
          <a:p>
            <a:r>
              <a:rPr lang="en-US" altLang="nl-NL" sz="2400" smtClean="0"/>
              <a:t>Dit is vooral van belang bij geneesmiddelen met een korte plasmahalfwaardetijd. </a:t>
            </a:r>
          </a:p>
          <a:p>
            <a:r>
              <a:rPr lang="en-US" altLang="nl-NL" sz="2400" smtClean="0"/>
              <a:t>Bij geneesmiddelen met een lange plasmahalfwaardetijd wordt vaker de toedieningsfrequentie verminderd.</a:t>
            </a:r>
          </a:p>
          <a:p>
            <a:endParaRPr lang="nl-NL" altLang="nl-NL" sz="2800" smtClean="0"/>
          </a:p>
        </p:txBody>
      </p:sp>
    </p:spTree>
    <p:extLst>
      <p:ext uri="{BB962C8B-B14F-4D97-AF65-F5344CB8AC3E}">
        <p14:creationId xmlns:p14="http://schemas.microsoft.com/office/powerpoint/2010/main" val="46209511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nl-NL" dirty="0" smtClean="0"/>
              <a:t>TOP 10</a:t>
            </a:r>
            <a:endParaRPr lang="nl-NL" altLang="nl-NL" dirty="0" smtClean="0"/>
          </a:p>
        </p:txBody>
      </p:sp>
      <p:sp>
        <p:nvSpPr>
          <p:cNvPr id="59394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nl-NL" sz="1800" dirty="0" err="1" smtClean="0"/>
              <a:t>Nitrofurantoine</a:t>
            </a:r>
            <a:endParaRPr lang="en-US" altLang="nl-NL" sz="1800" dirty="0" smtClean="0"/>
          </a:p>
          <a:p>
            <a:r>
              <a:rPr lang="en-US" altLang="nl-NL" sz="1800" dirty="0" err="1" smtClean="0"/>
              <a:t>Amoxicilline</a:t>
            </a:r>
            <a:r>
              <a:rPr lang="en-US" altLang="nl-NL" sz="1800" dirty="0" smtClean="0"/>
              <a:t> met </a:t>
            </a:r>
            <a:r>
              <a:rPr lang="en-US" altLang="nl-NL" sz="1800" dirty="0" err="1" smtClean="0"/>
              <a:t>clavulaanzuur</a:t>
            </a:r>
            <a:endParaRPr lang="en-US" altLang="nl-NL" sz="1800" dirty="0" smtClean="0"/>
          </a:p>
          <a:p>
            <a:r>
              <a:rPr lang="en-US" altLang="nl-NL" sz="1800" dirty="0" err="1" smtClean="0"/>
              <a:t>Norfloxacine</a:t>
            </a:r>
            <a:r>
              <a:rPr lang="en-US" altLang="nl-NL" sz="1800" dirty="0" smtClean="0"/>
              <a:t>/</a:t>
            </a:r>
            <a:r>
              <a:rPr lang="en-US" altLang="nl-NL" sz="1800" dirty="0" err="1" smtClean="0"/>
              <a:t>ciprofloxacine</a:t>
            </a:r>
            <a:endParaRPr lang="en-US" altLang="nl-NL" sz="1800" dirty="0" smtClean="0"/>
          </a:p>
          <a:p>
            <a:r>
              <a:rPr lang="en-US" altLang="nl-NL" sz="1800" dirty="0" err="1" smtClean="0"/>
              <a:t>Claritromycine</a:t>
            </a:r>
            <a:endParaRPr lang="en-US" altLang="nl-NL" sz="1800" dirty="0" smtClean="0"/>
          </a:p>
          <a:p>
            <a:r>
              <a:rPr lang="en-US" altLang="nl-NL" sz="1800" dirty="0" err="1" smtClean="0"/>
              <a:t>Metformine</a:t>
            </a:r>
            <a:endParaRPr lang="en-US" altLang="nl-NL" sz="1800" dirty="0" smtClean="0"/>
          </a:p>
          <a:p>
            <a:r>
              <a:rPr lang="en-US" altLang="nl-NL" sz="1800" dirty="0" err="1" smtClean="0"/>
              <a:t>Digoxine</a:t>
            </a:r>
            <a:endParaRPr lang="en-US" altLang="nl-NL" sz="1800" dirty="0" smtClean="0"/>
          </a:p>
          <a:p>
            <a:r>
              <a:rPr lang="en-US" altLang="nl-NL" sz="1800" dirty="0" err="1" smtClean="0"/>
              <a:t>Sotalol</a:t>
            </a:r>
            <a:endParaRPr lang="en-US" altLang="nl-NL" sz="1800" dirty="0" smtClean="0"/>
          </a:p>
          <a:p>
            <a:r>
              <a:rPr lang="en-US" altLang="nl-NL" sz="1800" dirty="0" smtClean="0"/>
              <a:t>Allopurinol</a:t>
            </a:r>
          </a:p>
          <a:p>
            <a:r>
              <a:rPr lang="en-US" altLang="nl-NL" sz="1800" dirty="0" smtClean="0"/>
              <a:t>ACE-</a:t>
            </a:r>
            <a:r>
              <a:rPr lang="en-US" altLang="nl-NL" sz="1800" dirty="0" err="1" smtClean="0"/>
              <a:t>remmer</a:t>
            </a:r>
            <a:r>
              <a:rPr lang="en-US" altLang="nl-NL" sz="1800" dirty="0" smtClean="0"/>
              <a:t>/AII </a:t>
            </a:r>
            <a:r>
              <a:rPr lang="en-US" altLang="nl-NL" sz="1800" dirty="0" err="1" smtClean="0"/>
              <a:t>antagonisten</a:t>
            </a:r>
            <a:endParaRPr lang="en-US" altLang="nl-NL" sz="1800" dirty="0" smtClean="0"/>
          </a:p>
          <a:p>
            <a:r>
              <a:rPr lang="en-US" altLang="nl-NL" sz="1800" dirty="0" err="1" smtClean="0"/>
              <a:t>Hydrochloorthiazide</a:t>
            </a:r>
            <a:r>
              <a:rPr lang="en-US" altLang="nl-NL" sz="1800" dirty="0" smtClean="0"/>
              <a:t>/ </a:t>
            </a:r>
            <a:r>
              <a:rPr lang="en-US" altLang="nl-NL" sz="1800" dirty="0" err="1" smtClean="0"/>
              <a:t>Chloortalidon</a:t>
            </a:r>
            <a:endParaRPr lang="en-US" altLang="nl-NL" sz="1800" dirty="0" smtClean="0"/>
          </a:p>
          <a:p>
            <a:r>
              <a:rPr lang="en-US" altLang="nl-NL" sz="1800" dirty="0" err="1" smtClean="0"/>
              <a:t>Spironolacton</a:t>
            </a:r>
            <a:endParaRPr lang="en-US" altLang="nl-NL" sz="1800" dirty="0" smtClean="0"/>
          </a:p>
          <a:p>
            <a:r>
              <a:rPr lang="en-US" altLang="nl-NL" sz="1800" dirty="0" err="1" smtClean="0"/>
              <a:t>Cotrimoxazol</a:t>
            </a:r>
            <a:r>
              <a:rPr lang="en-US" altLang="nl-NL" sz="1800" dirty="0" smtClean="0"/>
              <a:t>/ </a:t>
            </a:r>
            <a:r>
              <a:rPr lang="en-US" altLang="nl-NL" sz="1800" dirty="0" err="1" smtClean="0"/>
              <a:t>Trimetoprim</a:t>
            </a:r>
            <a:endParaRPr lang="en-US" altLang="nl-NL" sz="1800" dirty="0" smtClean="0"/>
          </a:p>
          <a:p>
            <a:endParaRPr lang="en-US" altLang="nl-NL" sz="2400" dirty="0" smtClean="0"/>
          </a:p>
          <a:p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798928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Hoeveel mensen in uw praktijk hebben chronische </a:t>
            </a:r>
            <a:r>
              <a:rPr lang="nl-NL" dirty="0" err="1" smtClean="0"/>
              <a:t>nierschade</a:t>
            </a:r>
            <a:r>
              <a:rPr lang="nl-NL" dirty="0" smtClean="0"/>
              <a:t>?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99542659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Stappenplan</a:t>
            </a:r>
          </a:p>
        </p:txBody>
      </p:sp>
      <p:sp>
        <p:nvSpPr>
          <p:cNvPr id="100354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/>
              <a:t> Overig CVRM</a:t>
            </a:r>
          </a:p>
          <a:p>
            <a:pPr lvl="1"/>
            <a:r>
              <a:rPr lang="nl-NL" altLang="nl-NL" smtClean="0"/>
              <a:t>Leefstijl: overgewicht, roken, zoutinname</a:t>
            </a:r>
          </a:p>
          <a:p>
            <a:pPr lvl="1"/>
            <a:r>
              <a:rPr lang="nl-NL" altLang="nl-NL" smtClean="0"/>
              <a:t>Hypertensie: streeftensie 130/80</a:t>
            </a:r>
          </a:p>
          <a:p>
            <a:pPr lvl="1"/>
            <a:r>
              <a:rPr lang="nl-NL" altLang="nl-NL" smtClean="0"/>
              <a:t>Hypercholesterolemie</a:t>
            </a:r>
          </a:p>
          <a:p>
            <a:pPr lvl="1"/>
            <a:r>
              <a:rPr lang="nl-NL" altLang="nl-NL" smtClean="0"/>
              <a:t>Familieanamnese HVZ</a:t>
            </a:r>
          </a:p>
          <a:p>
            <a:endParaRPr lang="nl-NL" altLang="nl-NL" smtClean="0"/>
          </a:p>
          <a:p>
            <a:endParaRPr lang="nl-NL" altLang="nl-NL" smtClean="0"/>
          </a:p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207487444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Stappenplan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is de oorzaak?</a:t>
            </a:r>
          </a:p>
          <a:p>
            <a:pPr lvl="1"/>
            <a:r>
              <a:rPr lang="nl-NL" dirty="0" smtClean="0"/>
              <a:t>Vaak atherosclerose (</a:t>
            </a:r>
            <a:r>
              <a:rPr lang="nl-NL" dirty="0" err="1" smtClean="0"/>
              <a:t>nefrosclerose</a:t>
            </a:r>
            <a:r>
              <a:rPr lang="nl-NL" dirty="0" smtClean="0"/>
              <a:t>) of diabetische nefropathie	</a:t>
            </a:r>
          </a:p>
        </p:txBody>
      </p:sp>
    </p:spTree>
    <p:extLst>
      <p:ext uri="{BB962C8B-B14F-4D97-AF65-F5344CB8AC3E}">
        <p14:creationId xmlns:p14="http://schemas.microsoft.com/office/powerpoint/2010/main" val="150976824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Behandeling</a:t>
            </a:r>
          </a:p>
        </p:txBody>
      </p:sp>
      <p:sp>
        <p:nvSpPr>
          <p:cNvPr id="101378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/>
              <a:t>Behandeling</a:t>
            </a:r>
          </a:p>
          <a:p>
            <a:pPr lvl="1"/>
            <a:r>
              <a:rPr lang="nl-NL" altLang="nl-NL" smtClean="0"/>
              <a:t>Optimaliseren leefstijl</a:t>
            </a:r>
          </a:p>
          <a:p>
            <a:pPr lvl="1"/>
            <a:r>
              <a:rPr lang="nl-NL" altLang="nl-NL" smtClean="0"/>
              <a:t>Tensie onder 130/80</a:t>
            </a:r>
          </a:p>
          <a:p>
            <a:pPr lvl="1"/>
            <a:r>
              <a:rPr lang="nl-NL" altLang="nl-NL" smtClean="0"/>
              <a:t>Proteïnurie &lt;1gr/24 uur</a:t>
            </a:r>
          </a:p>
          <a:p>
            <a:pPr lvl="1"/>
            <a:r>
              <a:rPr lang="nl-NL" altLang="nl-NL" smtClean="0"/>
              <a:t>Eiwitbeperkt dieet 0,8g eiwit/kg ideaal lichaamsgewicht</a:t>
            </a:r>
          </a:p>
          <a:p>
            <a:pPr lvl="1"/>
            <a:r>
              <a:rPr lang="nl-NL" altLang="nl-NL" smtClean="0"/>
              <a:t>Voorkomen dehydratie</a:t>
            </a:r>
          </a:p>
          <a:p>
            <a:pPr lvl="1"/>
            <a:r>
              <a:rPr lang="nl-NL" altLang="nl-NL" smtClean="0"/>
              <a:t>Voorzichtig met nefrotoxische medicatie (koppeling apotheek!) en röntgencontrastmiddel</a:t>
            </a:r>
          </a:p>
          <a:p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157525309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dirty="0" smtClean="0"/>
              <a:t>Vragen?</a:t>
            </a:r>
            <a:endParaRPr lang="nl-NL" alt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33727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Stelling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In mijn praktijk kunnen mensen tot een klaring van 20ml/min (tot pre-dialyse traject) goed opgevolgd worden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592299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Vraag</a:t>
            </a:r>
            <a:endParaRPr lang="nl-NL" dirty="0"/>
          </a:p>
        </p:txBody>
      </p:sp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Wat zijn de randvoorwaarden als </a:t>
            </a:r>
            <a:r>
              <a:rPr lang="nl-NL" dirty="0" err="1" smtClean="0"/>
              <a:t>nierinsufficientie</a:t>
            </a:r>
            <a:r>
              <a:rPr lang="nl-NL" dirty="0" smtClean="0"/>
              <a:t> grotendeels in de eerste lijn wordt opgevangen?</a:t>
            </a:r>
            <a:endParaRPr lang="nl-N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988"/>
            <a:ext cx="9144000" cy="68580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31567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>
          <a:xfrm>
            <a:off x="334651" y="102878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nl-NL" altLang="nl-NL" dirty="0" smtClean="0"/>
              <a:t>Een </a:t>
            </a:r>
            <a:r>
              <a:rPr lang="nl-NL" altLang="nl-NL" dirty="0"/>
              <a:t>van de meest relevante vragen voor artsen is…</a:t>
            </a:r>
          </a:p>
        </p:txBody>
      </p:sp>
      <p:sp>
        <p:nvSpPr>
          <p:cNvPr id="21507" name="Tijdelijke aanduiding voor inhoud 2"/>
          <p:cNvSpPr>
            <a:spLocks noGrp="1"/>
          </p:cNvSpPr>
          <p:nvPr>
            <p:ph idx="1"/>
          </p:nvPr>
        </p:nvSpPr>
        <p:spPr>
          <a:xfrm>
            <a:off x="334651" y="2389696"/>
            <a:ext cx="8130619" cy="3586898"/>
          </a:xfrm>
        </p:spPr>
        <p:txBody>
          <a:bodyPr>
            <a:normAutofit/>
          </a:bodyPr>
          <a:lstStyle/>
          <a:p>
            <a:pPr>
              <a:buFontTx/>
              <a:buChar char="•"/>
            </a:pPr>
            <a:r>
              <a:rPr lang="nl-NL" altLang="nl-NL" sz="2400" dirty="0" smtClean="0"/>
              <a:t>Is </a:t>
            </a:r>
            <a:r>
              <a:rPr lang="nl-NL" altLang="nl-NL" sz="2400" dirty="0"/>
              <a:t>het logisch dat deze patiënt zich met deze klachten presenteert? </a:t>
            </a:r>
          </a:p>
          <a:p>
            <a:pPr>
              <a:buFontTx/>
              <a:buChar char="•"/>
            </a:pPr>
            <a:r>
              <a:rPr lang="nl-NL" altLang="nl-NL" sz="2000" dirty="0"/>
              <a:t>Voorbeeld:</a:t>
            </a:r>
          </a:p>
          <a:p>
            <a:pPr lvl="2"/>
            <a:r>
              <a:rPr lang="nl-NL" altLang="nl-NL" sz="2000" dirty="0" smtClean="0"/>
              <a:t>43 </a:t>
            </a:r>
            <a:r>
              <a:rPr lang="nl-NL" altLang="nl-NL" sz="2000" dirty="0"/>
              <a:t>jarige slanke man zonder familieanamnese diabetes die diabetes mellitus ontwikkelt</a:t>
            </a:r>
          </a:p>
          <a:p>
            <a:pPr lvl="2"/>
            <a:r>
              <a:rPr lang="nl-NL" altLang="nl-NL" sz="2000" dirty="0"/>
              <a:t>30 jarige vrouw met positieve familieanamnese met hypertensie</a:t>
            </a:r>
          </a:p>
          <a:p>
            <a:pPr lvl="2"/>
            <a:r>
              <a:rPr lang="nl-NL" altLang="nl-NL" sz="2000" dirty="0"/>
              <a:t>80 jarige vrouw met kortdurend DMII die zich </a:t>
            </a:r>
            <a:r>
              <a:rPr lang="nl-NL" altLang="nl-NL" sz="2000" dirty="0" smtClean="0"/>
              <a:t>presenteert </a:t>
            </a:r>
            <a:r>
              <a:rPr lang="nl-NL" altLang="nl-NL" sz="2000" dirty="0"/>
              <a:t>met </a:t>
            </a:r>
            <a:r>
              <a:rPr lang="nl-NL" altLang="nl-NL" sz="2000" dirty="0" err="1" smtClean="0"/>
              <a:t>macroalbuminurie</a:t>
            </a:r>
            <a:endParaRPr lang="nl-NL" altLang="nl-NL" sz="2000" dirty="0"/>
          </a:p>
          <a:p>
            <a:endParaRPr lang="nl-NL" altLang="nl-NL" sz="2000" dirty="0"/>
          </a:p>
        </p:txBody>
      </p:sp>
    </p:spTree>
    <p:extLst>
      <p:ext uri="{BB962C8B-B14F-4D97-AF65-F5344CB8AC3E}">
        <p14:creationId xmlns:p14="http://schemas.microsoft.com/office/powerpoint/2010/main" val="981573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altLang="nl-NL" smtClean="0"/>
              <a:t>Stappenplan</a:t>
            </a:r>
          </a:p>
        </p:txBody>
      </p:sp>
      <p:sp>
        <p:nvSpPr>
          <p:cNvPr id="94210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altLang="nl-NL" smtClean="0"/>
              <a:t>Is de nierfunctie reëel? </a:t>
            </a:r>
          </a:p>
        </p:txBody>
      </p:sp>
    </p:spTree>
    <p:extLst>
      <p:ext uri="{BB962C8B-B14F-4D97-AF65-F5344CB8AC3E}">
        <p14:creationId xmlns:p14="http://schemas.microsoft.com/office/powerpoint/2010/main" val="4655279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nl-NL" dirty="0" err="1" smtClean="0"/>
              <a:t>K</a:t>
            </a:r>
            <a:r>
              <a:rPr lang="en-US" altLang="nl-NL" dirty="0" err="1" smtClean="0"/>
              <a:t>laring</a:t>
            </a:r>
            <a:endParaRPr lang="nl-NL" altLang="nl-NL" dirty="0" smtClean="0"/>
          </a:p>
        </p:txBody>
      </p:sp>
      <p:sp>
        <p:nvSpPr>
          <p:cNvPr id="47106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nl-NL" sz="2400" dirty="0" smtClean="0"/>
              <a:t>De </a:t>
            </a:r>
            <a:r>
              <a:rPr lang="en-US" altLang="nl-NL" sz="2400" dirty="0" err="1" smtClean="0">
                <a:solidFill>
                  <a:srgbClr val="FF0000"/>
                </a:solidFill>
              </a:rPr>
              <a:t>creatinineklaring</a:t>
            </a:r>
            <a:r>
              <a:rPr lang="en-US" altLang="nl-NL" sz="2400" dirty="0" smtClean="0"/>
              <a:t> is </a:t>
            </a:r>
            <a:r>
              <a:rPr lang="en-US" altLang="nl-NL" sz="2400" dirty="0" err="1" smtClean="0"/>
              <a:t>hierdoor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een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bruikbare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maat</a:t>
            </a:r>
            <a:r>
              <a:rPr lang="en-US" altLang="nl-NL" sz="2400" dirty="0" smtClean="0"/>
              <a:t> die </a:t>
            </a:r>
            <a:r>
              <a:rPr lang="en-US" altLang="nl-NL" sz="2400" dirty="0" err="1" smtClean="0"/>
              <a:t>iets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zegt</a:t>
            </a:r>
            <a:r>
              <a:rPr lang="en-US" altLang="nl-NL" sz="2400" dirty="0" smtClean="0"/>
              <a:t> over de </a:t>
            </a:r>
            <a:r>
              <a:rPr lang="en-US" altLang="nl-NL" sz="2400" dirty="0" err="1" smtClean="0"/>
              <a:t>glomerulaire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filtratiesnelheid</a:t>
            </a:r>
            <a:r>
              <a:rPr lang="en-US" altLang="nl-NL" sz="2400" dirty="0" smtClean="0"/>
              <a:t> (GFR) </a:t>
            </a:r>
            <a:r>
              <a:rPr lang="en-US" altLang="nl-NL" sz="2400" dirty="0" err="1" smtClean="0"/>
              <a:t>en</a:t>
            </a:r>
            <a:r>
              <a:rPr lang="en-US" altLang="nl-NL" sz="2400" dirty="0" smtClean="0"/>
              <a:t> de </a:t>
            </a:r>
            <a:r>
              <a:rPr lang="en-US" altLang="nl-NL" sz="2400" dirty="0" err="1" smtClean="0"/>
              <a:t>nierfunctie</a:t>
            </a:r>
            <a:r>
              <a:rPr lang="en-US" altLang="nl-NL" sz="2400" dirty="0" smtClean="0"/>
              <a:t>.</a:t>
            </a:r>
          </a:p>
          <a:p>
            <a:r>
              <a:rPr lang="en-US" altLang="nl-NL" sz="2400" dirty="0" smtClean="0"/>
              <a:t>De </a:t>
            </a:r>
            <a:r>
              <a:rPr lang="en-US" altLang="nl-NL" sz="2400" dirty="0" err="1" smtClean="0"/>
              <a:t>glomerulaire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filtratiesnelheid</a:t>
            </a:r>
            <a:r>
              <a:rPr lang="en-US" altLang="nl-NL" sz="2400" dirty="0" smtClean="0"/>
              <a:t> (GFR) is de </a:t>
            </a:r>
            <a:r>
              <a:rPr lang="en-US" altLang="nl-NL" sz="2400" dirty="0" err="1" smtClean="0"/>
              <a:t>totale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hoeveelheid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bloedplasma</a:t>
            </a:r>
            <a:r>
              <a:rPr lang="en-US" altLang="nl-NL" sz="2400" dirty="0" smtClean="0"/>
              <a:t> die per </a:t>
            </a:r>
            <a:r>
              <a:rPr lang="en-US" altLang="nl-NL" sz="2400" dirty="0" err="1" smtClean="0"/>
              <a:t>tijdseenheid</a:t>
            </a:r>
            <a:r>
              <a:rPr lang="en-US" altLang="nl-NL" sz="2400" dirty="0" smtClean="0"/>
              <a:t> door de glomeruli van de </a:t>
            </a:r>
            <a:r>
              <a:rPr lang="en-US" altLang="nl-NL" sz="2400" dirty="0" err="1" smtClean="0"/>
              <a:t>nieren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wordt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gefiltreerd</a:t>
            </a:r>
            <a:r>
              <a:rPr lang="en-US" altLang="nl-NL" sz="2400" dirty="0" smtClean="0"/>
              <a:t>.</a:t>
            </a:r>
          </a:p>
          <a:p>
            <a:r>
              <a:rPr lang="en-US" altLang="nl-NL" sz="2400" dirty="0" smtClean="0"/>
              <a:t>De GFR </a:t>
            </a:r>
            <a:r>
              <a:rPr lang="en-US" altLang="nl-NL" sz="2400" dirty="0" err="1" smtClean="0"/>
              <a:t>kan</a:t>
            </a:r>
            <a:r>
              <a:rPr lang="en-US" altLang="nl-NL" sz="2400" dirty="0" smtClean="0"/>
              <a:t> op </a:t>
            </a:r>
            <a:r>
              <a:rPr lang="en-US" altLang="nl-NL" sz="2400" dirty="0" err="1" smtClean="0"/>
              <a:t>verschillende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manieren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worden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bepaald</a:t>
            </a:r>
            <a:r>
              <a:rPr lang="en-US" altLang="nl-NL" sz="2400" dirty="0" smtClean="0"/>
              <a:t>:</a:t>
            </a:r>
          </a:p>
          <a:p>
            <a:pPr lvl="1"/>
            <a:r>
              <a:rPr lang="en-US" altLang="nl-NL" sz="2400" dirty="0" err="1" smtClean="0"/>
              <a:t>Meten</a:t>
            </a:r>
            <a:r>
              <a:rPr lang="en-US" altLang="nl-NL" sz="2400" dirty="0" smtClean="0"/>
              <a:t> van de GFR via het </a:t>
            </a:r>
            <a:r>
              <a:rPr lang="en-US" altLang="nl-NL" sz="2400" dirty="0" err="1" smtClean="0"/>
              <a:t>bloed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en</a:t>
            </a:r>
            <a:r>
              <a:rPr lang="en-US" altLang="nl-NL" sz="2400" dirty="0" smtClean="0"/>
              <a:t> urine </a:t>
            </a:r>
            <a:r>
              <a:rPr lang="en-US" altLang="nl-NL" sz="2400" dirty="0" err="1" smtClean="0"/>
              <a:t>m.b.v</a:t>
            </a:r>
            <a:r>
              <a:rPr lang="en-US" altLang="nl-NL" sz="2400" dirty="0" smtClean="0"/>
              <a:t>. </a:t>
            </a:r>
            <a:r>
              <a:rPr lang="en-US" altLang="nl-NL" sz="2400" dirty="0" err="1" smtClean="0"/>
              <a:t>een</a:t>
            </a:r>
            <a:r>
              <a:rPr lang="en-US" altLang="nl-NL" sz="2400" dirty="0" smtClean="0"/>
              <a:t> </a:t>
            </a:r>
            <a:r>
              <a:rPr lang="en-US" altLang="nl-NL" sz="2400" dirty="0" err="1" smtClean="0"/>
              <a:t>markerstof</a:t>
            </a:r>
            <a:r>
              <a:rPr lang="en-US" altLang="nl-NL" sz="2400" dirty="0" smtClean="0"/>
              <a:t>.</a:t>
            </a:r>
          </a:p>
          <a:p>
            <a:pPr lvl="1"/>
            <a:r>
              <a:rPr lang="en-US" altLang="nl-NL" sz="2400" dirty="0" err="1" smtClean="0"/>
              <a:t>Berekenen</a:t>
            </a:r>
            <a:r>
              <a:rPr lang="en-US" altLang="nl-NL" sz="2400" dirty="0" smtClean="0"/>
              <a:t> of </a:t>
            </a:r>
            <a:r>
              <a:rPr lang="en-US" altLang="nl-NL" sz="2400" dirty="0" err="1" smtClean="0"/>
              <a:t>schatten</a:t>
            </a:r>
            <a:r>
              <a:rPr lang="en-US" altLang="nl-NL" sz="2400" dirty="0" smtClean="0"/>
              <a:t> van de estimated GFR (</a:t>
            </a:r>
            <a:r>
              <a:rPr lang="en-US" altLang="nl-NL" sz="2400" dirty="0" err="1" smtClean="0"/>
              <a:t>eGFR</a:t>
            </a:r>
            <a:r>
              <a:rPr lang="en-US" altLang="nl-NL" sz="2400" dirty="0" smtClean="0"/>
              <a:t>) via het </a:t>
            </a:r>
            <a:r>
              <a:rPr lang="en-US" altLang="nl-NL" sz="2400" dirty="0" err="1" smtClean="0"/>
              <a:t>bloed</a:t>
            </a:r>
            <a:r>
              <a:rPr lang="en-US" altLang="nl-NL" sz="2400" dirty="0" smtClean="0"/>
              <a:t>.</a:t>
            </a:r>
            <a:endParaRPr lang="nl-NL" altLang="nl-NL" sz="2400" dirty="0" smtClean="0"/>
          </a:p>
        </p:txBody>
      </p:sp>
    </p:spTree>
    <p:extLst>
      <p:ext uri="{BB962C8B-B14F-4D97-AF65-F5344CB8AC3E}">
        <p14:creationId xmlns:p14="http://schemas.microsoft.com/office/powerpoint/2010/main" val="1476342653"/>
      </p:ext>
    </p:extLst>
  </p:cSld>
  <p:clrMapOvr>
    <a:masterClrMapping/>
  </p:clrMapOvr>
</p:sld>
</file>

<file path=ppt/theme/theme1.xml><?xml version="1.0" encoding="utf-8"?>
<a:theme xmlns:a="http://schemas.openxmlformats.org/drawingml/2006/main" name="Blanco format presentaties huisartsen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Blanco format presentaties huisartsen</Template>
  <TotalTime>8112</TotalTime>
  <Words>1050</Words>
  <Application>Microsoft Office PowerPoint</Application>
  <PresentationFormat>Diavoorstelling (4:3)</PresentationFormat>
  <Paragraphs>206</Paragraphs>
  <Slides>43</Slides>
  <Notes>0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5</vt:i4>
      </vt:variant>
      <vt:variant>
        <vt:lpstr>Thema</vt:lpstr>
      </vt:variant>
      <vt:variant>
        <vt:i4>1</vt:i4>
      </vt:variant>
      <vt:variant>
        <vt:lpstr>Diatitels</vt:lpstr>
      </vt:variant>
      <vt:variant>
        <vt:i4>43</vt:i4>
      </vt:variant>
    </vt:vector>
  </HeadingPairs>
  <TitlesOfParts>
    <vt:vector size="49" baseType="lpstr">
      <vt:lpstr>MS PGothic</vt:lpstr>
      <vt:lpstr>Arial</vt:lpstr>
      <vt:lpstr>Calibri</vt:lpstr>
      <vt:lpstr>Times New Roman</vt:lpstr>
      <vt:lpstr>Wingdings</vt:lpstr>
      <vt:lpstr>Blanco format presentaties huisartsen</vt:lpstr>
      <vt:lpstr>Nierinsufficiëntie </vt:lpstr>
      <vt:lpstr>Docent</vt:lpstr>
      <vt:lpstr>Chronische nierschade</vt:lpstr>
      <vt:lpstr>Vraag</vt:lpstr>
      <vt:lpstr>Stelling</vt:lpstr>
      <vt:lpstr>Vraag</vt:lpstr>
      <vt:lpstr>Een van de meest relevante vragen voor artsen is…</vt:lpstr>
      <vt:lpstr>Stappenplan</vt:lpstr>
      <vt:lpstr>Klaring</vt:lpstr>
      <vt:lpstr>klaring</vt:lpstr>
      <vt:lpstr>klaring</vt:lpstr>
      <vt:lpstr>klaring</vt:lpstr>
      <vt:lpstr>klaring</vt:lpstr>
      <vt:lpstr>Klaring</vt:lpstr>
      <vt:lpstr>Stappenplan</vt:lpstr>
      <vt:lpstr>Albuminurie</vt:lpstr>
      <vt:lpstr>Albuminurie</vt:lpstr>
      <vt:lpstr>Albuminurie</vt:lpstr>
      <vt:lpstr>STAPPENPLAN</vt:lpstr>
      <vt:lpstr>Stappenplan</vt:lpstr>
      <vt:lpstr>Renale anemie</vt:lpstr>
      <vt:lpstr>Renale anemie</vt:lpstr>
      <vt:lpstr>Elektrolietstoornissen</vt:lpstr>
      <vt:lpstr>Elektrolietstoornissen</vt:lpstr>
      <vt:lpstr>Secundaire hyperparathyreoidie</vt:lpstr>
      <vt:lpstr>Secundaire hyperparathyreoidie</vt:lpstr>
      <vt:lpstr>Metabole acidose</vt:lpstr>
      <vt:lpstr>Stappenplan</vt:lpstr>
      <vt:lpstr>Medicatiegebruik</vt:lpstr>
      <vt:lpstr>RAAS</vt:lpstr>
      <vt:lpstr>PowerPoint-presentatie</vt:lpstr>
      <vt:lpstr>ACE-remmers</vt:lpstr>
      <vt:lpstr>ACE-remmers en GFR</vt:lpstr>
      <vt:lpstr>NSAIDs</vt:lpstr>
      <vt:lpstr>ACE-remmer + NSAID bij HF</vt:lpstr>
      <vt:lpstr>ACE-r + NSAID bij HF</vt:lpstr>
      <vt:lpstr>Aanpassen van de dosering</vt:lpstr>
      <vt:lpstr>Aanpassen van de dosering</vt:lpstr>
      <vt:lpstr>TOP 10</vt:lpstr>
      <vt:lpstr>Stappenplan</vt:lpstr>
      <vt:lpstr>Stappenplan</vt:lpstr>
      <vt:lpstr>Behandeling</vt:lpstr>
      <vt:lpstr>Vragen?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Schildklier en bijschildklier</dc:title>
  <dc:creator>jeroen nijhuis</dc:creator>
  <cp:lastModifiedBy>Esther Geelen</cp:lastModifiedBy>
  <cp:revision>63</cp:revision>
  <cp:lastPrinted>2018-05-07T07:13:09Z</cp:lastPrinted>
  <dcterms:created xsi:type="dcterms:W3CDTF">2014-04-06T09:47:29Z</dcterms:created>
  <dcterms:modified xsi:type="dcterms:W3CDTF">2018-05-07T07:14:40Z</dcterms:modified>
</cp:coreProperties>
</file>