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6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F580453-8CA3-43EA-9136-DDD892FF8620}" type="datetimeFigureOut">
              <a:rPr lang="nl-NL" smtClean="0"/>
              <a:pPr/>
              <a:t>5-1-2016</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E577212-C17C-4A0C-9098-21449436309D}"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err="1" smtClean="0"/>
              <a:t>SomGeef</a:t>
            </a:r>
            <a:r>
              <a:rPr lang="nl-NL" dirty="0" smtClean="0"/>
              <a:t> aan dat het gehoor lang intact blijft en dat men dus nog alles kan zeggen wat hij/zij kwijt </a:t>
            </a:r>
            <a:r>
              <a:rPr lang="nl-NL" dirty="0" err="1" smtClean="0"/>
              <a:t>wil.s</a:t>
            </a:r>
            <a:r>
              <a:rPr lang="nl-NL" dirty="0" smtClean="0"/>
              <a:t> heeft een naaste nog nooit een sterfbed meegemaakt. Soms ook wel,  maar heeft men nooit veel info gehad. Geef altijd duidelijke info. Er komen veel vragen over het rochelen, hoe lang het nog kan </a:t>
            </a:r>
            <a:r>
              <a:rPr lang="nl-NL" dirty="0" err="1" smtClean="0"/>
              <a:t>duren.etc</a:t>
            </a:r>
            <a:r>
              <a:rPr lang="nl-NL" dirty="0" smtClean="0"/>
              <a:t>. </a:t>
            </a:r>
            <a:endParaRPr lang="nl-NL" dirty="0"/>
          </a:p>
        </p:txBody>
      </p:sp>
      <p:sp>
        <p:nvSpPr>
          <p:cNvPr id="4" name="Tijdelijke aanduiding voor dianummer 3"/>
          <p:cNvSpPr>
            <a:spLocks noGrp="1"/>
          </p:cNvSpPr>
          <p:nvPr>
            <p:ph type="sldNum" sz="quarter" idx="10"/>
          </p:nvPr>
        </p:nvSpPr>
        <p:spPr/>
        <p:txBody>
          <a:bodyPr/>
          <a:lstStyle/>
          <a:p>
            <a:fld id="{EE577212-C17C-4A0C-9098-21449436309D}" type="slidenum">
              <a:rPr lang="nl-NL" smtClean="0"/>
              <a:pPr/>
              <a:t>4</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Bij een aantal van deze symptomen geldt dat het kan voorkomen, maar dat is niet altijd zo.</a:t>
            </a:r>
            <a:r>
              <a:rPr lang="nl-NL" baseline="0" dirty="0" smtClean="0"/>
              <a:t> Als je zit te wachten tot er circulatievlekken komen en die komen niet dan word je op het verkeerde been gezet. Familie vraagt bijna altijd hoe lang HET nog duurt. Geef nooit een tijd aan, maar wijs ze wel op de tekenen die er op wijzen dat de dood nadert.</a:t>
            </a:r>
            <a:endParaRPr lang="nl-NL" dirty="0"/>
          </a:p>
        </p:txBody>
      </p:sp>
      <p:sp>
        <p:nvSpPr>
          <p:cNvPr id="4" name="Tijdelijke aanduiding voor dianummer 3"/>
          <p:cNvSpPr>
            <a:spLocks noGrp="1"/>
          </p:cNvSpPr>
          <p:nvPr>
            <p:ph type="sldNum" sz="quarter" idx="10"/>
          </p:nvPr>
        </p:nvSpPr>
        <p:spPr/>
        <p:txBody>
          <a:bodyPr/>
          <a:lstStyle/>
          <a:p>
            <a:fld id="{EE577212-C17C-4A0C-9098-21449436309D}" type="slidenum">
              <a:rPr lang="nl-NL" smtClean="0"/>
              <a:pPr/>
              <a:t>5</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Tijdens</a:t>
            </a:r>
            <a:r>
              <a:rPr lang="nl-NL" baseline="0" dirty="0" smtClean="0"/>
              <a:t> het sterven willen de naasten bijna altijd aanwezig zijn. Het helpt hen met de rouwverwerking. De zorgverleners dienen zich bewust te zijn van de waarde van dit waken en het goed te begeleiden.</a:t>
            </a:r>
          </a:p>
          <a:p>
            <a:r>
              <a:rPr lang="nl-NL" baseline="0" dirty="0" smtClean="0"/>
              <a:t>Waken houdt in:praten over het verleden, herinneringen delen, maar ook bewust afscheid nemen.</a:t>
            </a:r>
          </a:p>
          <a:p>
            <a:r>
              <a:rPr lang="nl-NL" baseline="0" dirty="0" smtClean="0"/>
              <a:t>De naasten willen zich graag nuttig voelen en soms een deel van de zorg doen, maar het moet de zorgvrager wel comfort bieden. Daarbij moet ook gelet worden op de draagkracht van de naasten. De </a:t>
            </a:r>
            <a:r>
              <a:rPr lang="nl-NL" baseline="0" dirty="0" err="1" smtClean="0"/>
              <a:t>draaglust</a:t>
            </a:r>
            <a:r>
              <a:rPr lang="nl-NL" baseline="0" dirty="0" smtClean="0"/>
              <a:t> is vaak groot, maar de draagkracht is dat niet altijd. </a:t>
            </a:r>
            <a:r>
              <a:rPr lang="nl-NL" baseline="0" smtClean="0"/>
              <a:t>(VPTZ)</a:t>
            </a:r>
            <a:endParaRPr lang="nl-NL" dirty="0"/>
          </a:p>
        </p:txBody>
      </p:sp>
      <p:sp>
        <p:nvSpPr>
          <p:cNvPr id="4" name="Tijdelijke aanduiding voor dianummer 3"/>
          <p:cNvSpPr>
            <a:spLocks noGrp="1"/>
          </p:cNvSpPr>
          <p:nvPr>
            <p:ph type="sldNum" sz="quarter" idx="10"/>
          </p:nvPr>
        </p:nvSpPr>
        <p:spPr/>
        <p:txBody>
          <a:bodyPr/>
          <a:lstStyle/>
          <a:p>
            <a:fld id="{EE577212-C17C-4A0C-9098-21449436309D}" type="slidenum">
              <a:rPr lang="nl-NL" smtClean="0"/>
              <a:pPr/>
              <a:t>7</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De stervensfase kan door verschillende factoren verstoord worden. Dit kan invloed hebben op de zorgvrager en zijn naasten, maar ook op de zorgverlener.</a:t>
            </a:r>
            <a:endParaRPr lang="nl-NL" dirty="0"/>
          </a:p>
        </p:txBody>
      </p:sp>
      <p:sp>
        <p:nvSpPr>
          <p:cNvPr id="4" name="Tijdelijke aanduiding voor dianummer 3"/>
          <p:cNvSpPr>
            <a:spLocks noGrp="1"/>
          </p:cNvSpPr>
          <p:nvPr>
            <p:ph type="sldNum" sz="quarter" idx="10"/>
          </p:nvPr>
        </p:nvSpPr>
        <p:spPr/>
        <p:txBody>
          <a:bodyPr/>
          <a:lstStyle/>
          <a:p>
            <a:fld id="{EE577212-C17C-4A0C-9098-21449436309D}" type="slidenum">
              <a:rPr lang="nl-NL" smtClean="0"/>
              <a:pPr/>
              <a:t>8</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Vocht en voeding horen bij gezondheid en conditie, waardoor het voor de naasten soms moeilijk te aanvaarden is dat iemand niet meet eet en drinkt. Goede uitleg is hier erg belangrijk. Leg uit dat het zelfs gevaarlijk kan zijn om toch voeding toe te dienen</a:t>
            </a:r>
            <a:r>
              <a:rPr lang="nl-NL" baseline="0" dirty="0" smtClean="0"/>
              <a:t> i.v.m. het gevaat voor verslikken waardoor longontsteking kan ontstaan. Bovendien kan het lichaam in deze fase vocht en voeding niet meer goed opnemen waardoor de zorgvrager veel ongemak kan ondervinden en dus het lijden wordt verergerd. Toediening op andere wijze is dan ook niet meer aan de orde. Dorstgevoel wordt meestal veroorzaakt door een droge mond. Goede mondzorg is dan ook heel belangrijk.</a:t>
            </a:r>
            <a:endParaRPr lang="nl-NL" dirty="0"/>
          </a:p>
        </p:txBody>
      </p:sp>
      <p:sp>
        <p:nvSpPr>
          <p:cNvPr id="4" name="Tijdelijke aanduiding voor dianummer 3"/>
          <p:cNvSpPr>
            <a:spLocks noGrp="1"/>
          </p:cNvSpPr>
          <p:nvPr>
            <p:ph type="sldNum" sz="quarter" idx="10"/>
          </p:nvPr>
        </p:nvSpPr>
        <p:spPr/>
        <p:txBody>
          <a:bodyPr/>
          <a:lstStyle/>
          <a:p>
            <a:fld id="{EE577212-C17C-4A0C-9098-21449436309D}"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502277D6-15B4-4039-B772-A0EF60AC1E79}" type="datetimeFigureOut">
              <a:rPr lang="nl-NL" smtClean="0"/>
              <a:pPr/>
              <a:t>5-1-2016</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B768A5C5-4358-442F-8E4B-B6B5B5B5FAEC}"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502277D6-15B4-4039-B772-A0EF60AC1E79}" type="datetimeFigureOut">
              <a:rPr lang="nl-NL" smtClean="0"/>
              <a:pPr/>
              <a:t>5-1-2016</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B768A5C5-4358-442F-8E4B-B6B5B5B5FAEC}"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502277D6-15B4-4039-B772-A0EF60AC1E79}" type="datetimeFigureOut">
              <a:rPr lang="nl-NL" smtClean="0"/>
              <a:pPr/>
              <a:t>5-1-2016</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B768A5C5-4358-442F-8E4B-B6B5B5B5FAEC}"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502277D6-15B4-4039-B772-A0EF60AC1E79}" type="datetimeFigureOut">
              <a:rPr lang="nl-NL" smtClean="0"/>
              <a:pPr/>
              <a:t>5-1-2016</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B768A5C5-4358-442F-8E4B-B6B5B5B5FAEC}" type="slidenum">
              <a:rPr lang="nl-NL" smtClean="0"/>
              <a:pPr/>
              <a:t>‹nr.›</a:t>
            </a:fld>
            <a:endParaRPr lang="nl-NL"/>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502277D6-15B4-4039-B772-A0EF60AC1E79}" type="datetimeFigureOut">
              <a:rPr lang="nl-NL" smtClean="0"/>
              <a:pPr/>
              <a:t>5-1-2016</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B768A5C5-4358-442F-8E4B-B6B5B5B5FAEC}" type="slidenum">
              <a:rPr lang="nl-NL" smtClean="0"/>
              <a:pPr/>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502277D6-15B4-4039-B772-A0EF60AC1E79}" type="datetimeFigureOut">
              <a:rPr lang="nl-NL" smtClean="0"/>
              <a:pPr/>
              <a:t>5-1-2016</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B768A5C5-4358-442F-8E4B-B6B5B5B5FAEC}" type="slidenum">
              <a:rPr lang="nl-NL" smtClean="0"/>
              <a:pPr/>
              <a:t>‹nr.›</a:t>
            </a:fld>
            <a:endParaRPr lang="nl-NL"/>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502277D6-15B4-4039-B772-A0EF60AC1E79}" type="datetimeFigureOut">
              <a:rPr lang="nl-NL" smtClean="0"/>
              <a:pPr/>
              <a:t>5-1-2016</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B768A5C5-4358-442F-8E4B-B6B5B5B5FAEC}"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502277D6-15B4-4039-B772-A0EF60AC1E79}" type="datetimeFigureOut">
              <a:rPr lang="nl-NL" smtClean="0"/>
              <a:pPr/>
              <a:t>5-1-2016</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B768A5C5-4358-442F-8E4B-B6B5B5B5FAEC}" type="slidenum">
              <a:rPr lang="nl-NL" smtClean="0"/>
              <a:pPr/>
              <a:t>‹nr.›</a:t>
            </a:fld>
            <a:endParaRPr lang="nl-NL"/>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502277D6-15B4-4039-B772-A0EF60AC1E79}" type="datetimeFigureOut">
              <a:rPr lang="nl-NL" smtClean="0"/>
              <a:pPr/>
              <a:t>5-1-2016</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B768A5C5-4358-442F-8E4B-B6B5B5B5FAEC}"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502277D6-15B4-4039-B772-A0EF60AC1E79}" type="datetimeFigureOut">
              <a:rPr lang="nl-NL" smtClean="0"/>
              <a:pPr/>
              <a:t>5-1-2016</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B768A5C5-4358-442F-8E4B-B6B5B5B5FAEC}"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502277D6-15B4-4039-B772-A0EF60AC1E79}" type="datetimeFigureOut">
              <a:rPr lang="nl-NL" smtClean="0"/>
              <a:pPr/>
              <a:t>5-1-2016</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B768A5C5-4358-442F-8E4B-B6B5B5B5FAEC}" type="slidenum">
              <a:rPr lang="nl-NL" smtClean="0"/>
              <a:pPr/>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02277D6-15B4-4039-B772-A0EF60AC1E79}" type="datetimeFigureOut">
              <a:rPr lang="nl-NL" smtClean="0"/>
              <a:pPr/>
              <a:t>5-1-2016</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768A5C5-4358-442F-8E4B-B6B5B5B5FAEC}"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nl/imgres?imgurl=http://denhaagfm.nl/wp-content/uploads/2014/04/euthanasie.jpg&amp;imgrefurl=http://denhaagfm.nl/2014/06/04/nieuw-bijbaantje-marnix-norder-bij-aanjaagteam-langer-zelfstandig-wonen/&amp;docid=wYnP1hJk_uDj2M&amp;tbnid=VaDvY_jHpAvnDM:&amp;w=1772&amp;h=1181&amp;ved=0ahUKEwiUiLDcyLHJAhWBLhQKHTluBcgQxiAIAg&amp;iact=c&amp;ictx=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nl/url?sa=i&amp;rct=j&amp;q=&amp;esrc=s&amp;frm=1&amp;source=images&amp;cd=&amp;cad=rja&amp;uact=8&amp;ved=0CAcQjRxqFQoTCIyRl5C7iMcCFedo2wodzyEGQA&amp;url=http://artikelsite.info/Mens-en-Gezondheid/Overige/1081-Een-rugzak-van-formaat.html&amp;ei=9gi9VYy-KOfR7QbPw5iABA&amp;bvm=bv.99261572,d.ZGU&amp;psig=AFQjCNEMyi13WruxwqMgS3S1ayXLpheuXw&amp;ust=143853835031816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0"/>
            <a:ext cx="7772400" cy="1829761"/>
          </a:xfrm>
        </p:spPr>
        <p:txBody>
          <a:bodyPr/>
          <a:lstStyle/>
          <a:p>
            <a:r>
              <a:rPr lang="nl-NL" dirty="0" smtClean="0"/>
              <a:t>Zorg tijdens de stervensfase</a:t>
            </a:r>
            <a:endParaRPr lang="nl-NL" dirty="0"/>
          </a:p>
        </p:txBody>
      </p:sp>
      <p:sp>
        <p:nvSpPr>
          <p:cNvPr id="3" name="Ondertitel 2"/>
          <p:cNvSpPr>
            <a:spLocks noGrp="1"/>
          </p:cNvSpPr>
          <p:nvPr>
            <p:ph type="subTitle" idx="1"/>
          </p:nvPr>
        </p:nvSpPr>
        <p:spPr/>
        <p:txBody>
          <a:bodyPr>
            <a:normAutofit/>
          </a:bodyPr>
          <a:lstStyle/>
          <a:p>
            <a:r>
              <a:rPr lang="nl-NL" sz="2000" i="1" dirty="0" smtClean="0"/>
              <a:t>          Diana Bouwmeester</a:t>
            </a:r>
            <a:endParaRPr lang="nl-NL" sz="2000" i="1" dirty="0"/>
          </a:p>
        </p:txBody>
      </p:sp>
      <p:pic>
        <p:nvPicPr>
          <p:cNvPr id="15362" name="Picture 2" descr="Gerelateerde afbeelding">
            <a:hlinkClick r:id="rId2"/>
          </p:cNvPr>
          <p:cNvPicPr>
            <a:picLocks noChangeAspect="1" noChangeArrowheads="1"/>
          </p:cNvPicPr>
          <p:nvPr/>
        </p:nvPicPr>
        <p:blipFill>
          <a:blip r:embed="rId3" cstate="print"/>
          <a:srcRect/>
          <a:stretch>
            <a:fillRect/>
          </a:stretch>
        </p:blipFill>
        <p:spPr bwMode="auto">
          <a:xfrm>
            <a:off x="323528" y="2060848"/>
            <a:ext cx="2619375" cy="174307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a:buNone/>
            </a:pPr>
            <a:r>
              <a:rPr lang="nl-NL" dirty="0" smtClean="0"/>
              <a:t>Hoe iemand omgaat met de naderende dood hangt af van een aantal factoren zoals:</a:t>
            </a:r>
          </a:p>
          <a:p>
            <a:pPr>
              <a:buFont typeface="Wingdings" pitchFamily="2" charset="2"/>
              <a:buChar char="Ø"/>
            </a:pPr>
            <a:r>
              <a:rPr lang="nl-NL" sz="2100" dirty="0" smtClean="0"/>
              <a:t>Opvoeding</a:t>
            </a:r>
          </a:p>
          <a:p>
            <a:pPr>
              <a:buFont typeface="Wingdings" pitchFamily="2" charset="2"/>
              <a:buChar char="Ø"/>
            </a:pPr>
            <a:r>
              <a:rPr lang="nl-NL" sz="2100" dirty="0" smtClean="0"/>
              <a:t>Religie</a:t>
            </a:r>
          </a:p>
          <a:p>
            <a:pPr>
              <a:buFont typeface="Wingdings" pitchFamily="2" charset="2"/>
              <a:buChar char="Ø"/>
            </a:pPr>
            <a:r>
              <a:rPr lang="nl-NL" sz="2100" dirty="0" smtClean="0"/>
              <a:t>Kennis en informatie</a:t>
            </a:r>
          </a:p>
          <a:p>
            <a:pPr>
              <a:buFont typeface="Wingdings" pitchFamily="2" charset="2"/>
              <a:buChar char="Ø"/>
            </a:pPr>
            <a:r>
              <a:rPr lang="nl-NL" sz="2100" dirty="0" smtClean="0"/>
              <a:t>Karakter</a:t>
            </a:r>
          </a:p>
          <a:p>
            <a:pPr>
              <a:buFont typeface="Wingdings" pitchFamily="2" charset="2"/>
              <a:buChar char="Ø"/>
            </a:pPr>
            <a:r>
              <a:rPr lang="nl-NL" sz="2100" dirty="0" smtClean="0"/>
              <a:t>Intelligentie</a:t>
            </a:r>
          </a:p>
          <a:p>
            <a:pPr>
              <a:buFont typeface="Wingdings" pitchFamily="2" charset="2"/>
              <a:buChar char="Ø"/>
            </a:pPr>
            <a:r>
              <a:rPr lang="nl-NL" sz="2100" dirty="0" smtClean="0"/>
              <a:t>Ervaringen uit het verleden</a:t>
            </a:r>
          </a:p>
          <a:p>
            <a:pPr>
              <a:buFont typeface="Wingdings" pitchFamily="2" charset="2"/>
              <a:buChar char="Ø"/>
            </a:pPr>
            <a:r>
              <a:rPr lang="nl-NL" sz="2100" dirty="0" smtClean="0"/>
              <a:t>Sociale kaart</a:t>
            </a:r>
          </a:p>
          <a:p>
            <a:pPr>
              <a:buFont typeface="Wingdings" pitchFamily="2" charset="2"/>
              <a:buChar char="Ø"/>
            </a:pPr>
            <a:r>
              <a:rPr lang="nl-NL" sz="2100" dirty="0" smtClean="0"/>
              <a:t>Levensbeschouwing   </a:t>
            </a:r>
          </a:p>
          <a:p>
            <a:pPr>
              <a:buNone/>
            </a:pPr>
            <a:endParaRPr lang="nl-NL" sz="2100" dirty="0" smtClean="0"/>
          </a:p>
          <a:p>
            <a:pPr>
              <a:buNone/>
            </a:pPr>
            <a:r>
              <a:rPr lang="nl-NL" sz="2100" smtClean="0"/>
              <a:t>                                   </a:t>
            </a:r>
            <a:endParaRPr lang="nl-NL" sz="2100" dirty="0"/>
          </a:p>
        </p:txBody>
      </p:sp>
      <p:sp>
        <p:nvSpPr>
          <p:cNvPr id="3" name="Titel 2"/>
          <p:cNvSpPr>
            <a:spLocks noGrp="1"/>
          </p:cNvSpPr>
          <p:nvPr>
            <p:ph type="title"/>
          </p:nvPr>
        </p:nvSpPr>
        <p:spPr/>
        <p:txBody>
          <a:bodyPr/>
          <a:lstStyle/>
          <a:p>
            <a:r>
              <a:rPr lang="nl-NL" dirty="0" smtClean="0"/>
              <a:t>Omgaan met </a:t>
            </a:r>
            <a:r>
              <a:rPr lang="nl-NL" smtClean="0"/>
              <a:t>de dood</a:t>
            </a:r>
            <a:endParaRPr lang="nl-NL"/>
          </a:p>
        </p:txBody>
      </p:sp>
      <p:pic>
        <p:nvPicPr>
          <p:cNvPr id="1026" name="Picture 2" descr="http://plzcdn.com/ZillaIMG/dff393867facecfb6311b3a4536e49c8.jpg">
            <a:hlinkClick r:id="rId2"/>
          </p:cNvPr>
          <p:cNvPicPr>
            <a:picLocks noChangeAspect="1" noChangeArrowheads="1"/>
          </p:cNvPicPr>
          <p:nvPr/>
        </p:nvPicPr>
        <p:blipFill>
          <a:blip r:embed="rId3" cstate="print"/>
          <a:srcRect/>
          <a:stretch>
            <a:fillRect/>
          </a:stretch>
        </p:blipFill>
        <p:spPr bwMode="auto">
          <a:xfrm>
            <a:off x="6686922" y="2420888"/>
            <a:ext cx="2457078" cy="443711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a:buNone/>
            </a:pPr>
            <a:r>
              <a:rPr lang="nl-NL" dirty="0" smtClean="0"/>
              <a:t>De stervensfase is  de fase die direct voorafgaat aan de dood. De zorgvrager zal naar verwachting binnen enkele dagen overlijden. In deze fase komen alle aspecten van de </a:t>
            </a:r>
            <a:r>
              <a:rPr lang="nl-NL" dirty="0" err="1" smtClean="0"/>
              <a:t>palliatieve</a:t>
            </a:r>
            <a:r>
              <a:rPr lang="nl-NL" dirty="0" smtClean="0"/>
              <a:t> zorg </a:t>
            </a:r>
            <a:r>
              <a:rPr lang="nl-NL" smtClean="0"/>
              <a:t>aan bod.</a:t>
            </a:r>
            <a:endParaRPr lang="nl-NL" dirty="0" smtClean="0"/>
          </a:p>
        </p:txBody>
      </p:sp>
      <p:sp>
        <p:nvSpPr>
          <p:cNvPr id="2" name="Titel 1"/>
          <p:cNvSpPr>
            <a:spLocks noGrp="1"/>
          </p:cNvSpPr>
          <p:nvPr>
            <p:ph type="title"/>
          </p:nvPr>
        </p:nvSpPr>
        <p:spPr/>
        <p:txBody>
          <a:bodyPr/>
          <a:lstStyle/>
          <a:p>
            <a:endParaRPr lang="nl-N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a:buNone/>
            </a:pPr>
            <a:r>
              <a:rPr lang="nl-NL" dirty="0" smtClean="0"/>
              <a:t>Een aantal zaken moeten ruim voor de stervensfase worden besproken.</a:t>
            </a:r>
          </a:p>
          <a:p>
            <a:pPr>
              <a:buNone/>
            </a:pPr>
            <a:r>
              <a:rPr lang="nl-NL" dirty="0" smtClean="0"/>
              <a:t>Tijdens deze gesprekken kan worden nagegaan welke vragen en angsten zorgvragers en hun naasten hebben.</a:t>
            </a:r>
          </a:p>
          <a:p>
            <a:pPr>
              <a:buNone/>
            </a:pPr>
            <a:r>
              <a:rPr lang="nl-NL" dirty="0" smtClean="0"/>
              <a:t>Hierbij is het van belang te weten hoe de familierelaties zijn.</a:t>
            </a:r>
            <a:endParaRPr lang="nl-NL" dirty="0"/>
          </a:p>
        </p:txBody>
      </p:sp>
      <p:sp>
        <p:nvSpPr>
          <p:cNvPr id="2" name="Titel 1"/>
          <p:cNvSpPr>
            <a:spLocks noGrp="1"/>
          </p:cNvSpPr>
          <p:nvPr>
            <p:ph type="title"/>
          </p:nvPr>
        </p:nvSpPr>
        <p:spPr/>
        <p:txBody>
          <a:bodyPr/>
          <a:lstStyle/>
          <a:p>
            <a:r>
              <a:rPr lang="nl-NL" dirty="0" smtClean="0"/>
              <a:t>Beleid</a:t>
            </a:r>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a:buFont typeface="Wingdings" pitchFamily="2" charset="2"/>
              <a:buChar char="Ø"/>
            </a:pPr>
            <a:r>
              <a:rPr lang="nl-NL" dirty="0" smtClean="0"/>
              <a:t>Verlichting van alle voorkomende symptomen</a:t>
            </a:r>
          </a:p>
          <a:p>
            <a:pPr>
              <a:buFont typeface="Wingdings" pitchFamily="2" charset="2"/>
              <a:buChar char="Ø"/>
            </a:pPr>
            <a:r>
              <a:rPr lang="nl-NL" dirty="0" smtClean="0"/>
              <a:t>Voorbereiden op het sterven (vooral naasten)</a:t>
            </a:r>
          </a:p>
          <a:p>
            <a:pPr>
              <a:buFont typeface="Wingdings" pitchFamily="2" charset="2"/>
              <a:buChar char="Ø"/>
            </a:pPr>
            <a:r>
              <a:rPr lang="nl-NL" dirty="0" smtClean="0"/>
              <a:t>Deskundige informatie geven</a:t>
            </a:r>
          </a:p>
          <a:p>
            <a:pPr>
              <a:buFont typeface="Wingdings" pitchFamily="2" charset="2"/>
              <a:buChar char="Ø"/>
            </a:pPr>
            <a:r>
              <a:rPr lang="nl-NL" dirty="0" smtClean="0"/>
              <a:t>Regie in eigen hand houden</a:t>
            </a:r>
          </a:p>
          <a:p>
            <a:pPr>
              <a:buFont typeface="Wingdings" pitchFamily="2" charset="2"/>
              <a:buChar char="Ø"/>
            </a:pPr>
            <a:r>
              <a:rPr lang="nl-NL" dirty="0" smtClean="0"/>
              <a:t>Band behouden en versterken met de naasten</a:t>
            </a:r>
          </a:p>
          <a:p>
            <a:pPr>
              <a:buFont typeface="Wingdings" pitchFamily="2" charset="2"/>
              <a:buChar char="Ø"/>
            </a:pPr>
            <a:r>
              <a:rPr lang="nl-NL" dirty="0" smtClean="0"/>
              <a:t>Duidelijke beslissingen door de zorgverleners</a:t>
            </a:r>
            <a:endParaRPr lang="nl-NL" dirty="0"/>
          </a:p>
        </p:txBody>
      </p:sp>
      <p:sp>
        <p:nvSpPr>
          <p:cNvPr id="2" name="Titel 1"/>
          <p:cNvSpPr>
            <a:spLocks noGrp="1"/>
          </p:cNvSpPr>
          <p:nvPr>
            <p:ph type="title"/>
          </p:nvPr>
        </p:nvSpPr>
        <p:spPr/>
        <p:txBody>
          <a:bodyPr/>
          <a:lstStyle/>
          <a:p>
            <a:r>
              <a:rPr lang="nl-NL" dirty="0" smtClean="0"/>
              <a:t>Belangrijk voor de zorgvrager</a:t>
            </a:r>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85000" lnSpcReduction="20000"/>
          </a:bodyPr>
          <a:lstStyle/>
          <a:p>
            <a:pPr>
              <a:buFont typeface="Wingdings" pitchFamily="2" charset="2"/>
              <a:buChar char="Ø"/>
            </a:pPr>
            <a:r>
              <a:rPr lang="nl-NL" dirty="0" smtClean="0"/>
              <a:t>Nauwelijks of niet eten en drinken</a:t>
            </a:r>
          </a:p>
          <a:p>
            <a:pPr>
              <a:buFont typeface="Wingdings" pitchFamily="2" charset="2"/>
              <a:buChar char="Ø"/>
            </a:pPr>
            <a:r>
              <a:rPr lang="nl-NL" dirty="0" smtClean="0"/>
              <a:t>Bedlegerigheid</a:t>
            </a:r>
          </a:p>
          <a:p>
            <a:pPr>
              <a:buFont typeface="Wingdings" pitchFamily="2" charset="2"/>
              <a:buChar char="Ø"/>
            </a:pPr>
            <a:r>
              <a:rPr lang="nl-NL" dirty="0" smtClean="0"/>
              <a:t>Verminderde urineproductie</a:t>
            </a:r>
          </a:p>
          <a:p>
            <a:pPr>
              <a:buFont typeface="Wingdings" pitchFamily="2" charset="2"/>
              <a:buChar char="Ø"/>
            </a:pPr>
            <a:r>
              <a:rPr lang="nl-NL" dirty="0" smtClean="0"/>
              <a:t>Snelle, zwakke pols</a:t>
            </a:r>
          </a:p>
          <a:p>
            <a:pPr>
              <a:buFont typeface="Wingdings" pitchFamily="2" charset="2"/>
              <a:buChar char="Ø"/>
            </a:pPr>
            <a:r>
              <a:rPr lang="nl-NL" dirty="0" smtClean="0"/>
              <a:t>Koude handen en voeten</a:t>
            </a:r>
          </a:p>
          <a:p>
            <a:pPr>
              <a:buFont typeface="Wingdings" pitchFamily="2" charset="2"/>
              <a:buChar char="Ø"/>
            </a:pPr>
            <a:r>
              <a:rPr lang="nl-NL" dirty="0" smtClean="0"/>
              <a:t>Koude, spitse neus</a:t>
            </a:r>
          </a:p>
          <a:p>
            <a:pPr>
              <a:buFont typeface="Wingdings" pitchFamily="2" charset="2"/>
              <a:buChar char="Ø"/>
            </a:pPr>
            <a:r>
              <a:rPr lang="nl-NL" dirty="0" smtClean="0"/>
              <a:t>Circulatievlekken</a:t>
            </a:r>
          </a:p>
          <a:p>
            <a:pPr>
              <a:buFont typeface="Wingdings" pitchFamily="2" charset="2"/>
              <a:buChar char="Ø"/>
            </a:pPr>
            <a:r>
              <a:rPr lang="nl-NL" dirty="0" smtClean="0"/>
              <a:t>Verminderd of geen bewustzijn</a:t>
            </a:r>
          </a:p>
          <a:p>
            <a:pPr>
              <a:buFont typeface="Wingdings" pitchFamily="2" charset="2"/>
              <a:buChar char="Ø"/>
            </a:pPr>
            <a:r>
              <a:rPr lang="nl-NL" dirty="0" smtClean="0"/>
              <a:t>Terminale onrust</a:t>
            </a:r>
          </a:p>
          <a:p>
            <a:pPr>
              <a:buFont typeface="Wingdings" pitchFamily="2" charset="2"/>
              <a:buChar char="Ø"/>
            </a:pPr>
            <a:r>
              <a:rPr lang="nl-NL" dirty="0" err="1" smtClean="0"/>
              <a:t>Cheyne-Stokes</a:t>
            </a:r>
            <a:r>
              <a:rPr lang="nl-NL" dirty="0" smtClean="0"/>
              <a:t> ademhaling</a:t>
            </a:r>
          </a:p>
          <a:p>
            <a:pPr>
              <a:buFont typeface="Wingdings" pitchFamily="2" charset="2"/>
              <a:buChar char="Ø"/>
            </a:pPr>
            <a:r>
              <a:rPr lang="nl-NL" dirty="0" smtClean="0"/>
              <a:t>Rochelen</a:t>
            </a:r>
          </a:p>
          <a:p>
            <a:pPr>
              <a:buFont typeface="Wingdings" pitchFamily="2" charset="2"/>
              <a:buChar char="Ø"/>
            </a:pPr>
            <a:r>
              <a:rPr lang="nl-NL" dirty="0" smtClean="0"/>
              <a:t>Terminale koorts/ transpireren</a:t>
            </a:r>
          </a:p>
          <a:p>
            <a:pPr>
              <a:buFont typeface="Wingdings" pitchFamily="2" charset="2"/>
              <a:buChar char="Ø"/>
            </a:pPr>
            <a:r>
              <a:rPr lang="nl-NL" dirty="0" smtClean="0"/>
              <a:t>Trekkingen in armen en benen.</a:t>
            </a:r>
            <a:endParaRPr lang="nl-NL" dirty="0"/>
          </a:p>
        </p:txBody>
      </p:sp>
      <p:sp>
        <p:nvSpPr>
          <p:cNvPr id="2" name="Titel 1"/>
          <p:cNvSpPr>
            <a:spLocks noGrp="1"/>
          </p:cNvSpPr>
          <p:nvPr>
            <p:ph type="title"/>
          </p:nvPr>
        </p:nvSpPr>
        <p:spPr/>
        <p:txBody>
          <a:bodyPr>
            <a:normAutofit fontScale="90000"/>
          </a:bodyPr>
          <a:lstStyle/>
          <a:p>
            <a:r>
              <a:rPr lang="nl-NL" dirty="0" smtClean="0"/>
              <a:t>Signalen van de naderende dood</a:t>
            </a:r>
            <a:endParaRPr lang="nl-NL" dirty="0"/>
          </a:p>
        </p:txBody>
      </p:sp>
      <p:pic>
        <p:nvPicPr>
          <p:cNvPr id="7170" name="Picture 2" descr="Afbeeldingsresultaat voor koude spitse neus"/>
          <p:cNvPicPr>
            <a:picLocks noChangeAspect="1" noChangeArrowheads="1"/>
          </p:cNvPicPr>
          <p:nvPr/>
        </p:nvPicPr>
        <p:blipFill>
          <a:blip r:embed="rId3" cstate="print"/>
          <a:srcRect/>
          <a:stretch>
            <a:fillRect/>
          </a:stretch>
        </p:blipFill>
        <p:spPr bwMode="auto">
          <a:xfrm>
            <a:off x="5364088" y="2896141"/>
            <a:ext cx="3768414" cy="22610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Stop de controles (pols en tempen)</a:t>
            </a:r>
          </a:p>
          <a:p>
            <a:r>
              <a:rPr lang="nl-NL" dirty="0" smtClean="0"/>
              <a:t>Arts saneert de medicatie(stoppen, </a:t>
            </a:r>
            <a:r>
              <a:rPr lang="nl-NL" dirty="0" err="1" smtClean="0"/>
              <a:t>z.n</a:t>
            </a:r>
            <a:r>
              <a:rPr lang="nl-NL" dirty="0" smtClean="0"/>
              <a:t>)</a:t>
            </a:r>
          </a:p>
          <a:p>
            <a:r>
              <a:rPr lang="nl-NL" dirty="0" smtClean="0"/>
              <a:t>Leg vast welke naasten moeten worden benaderd bij achteruitgang.(ook ‘s nachts?)</a:t>
            </a:r>
          </a:p>
          <a:p>
            <a:r>
              <a:rPr lang="nl-NL" dirty="0" smtClean="0"/>
              <a:t>Beoordeel steeds opnieuw welke zorg echt nodig is (wisselligging)</a:t>
            </a:r>
          </a:p>
          <a:p>
            <a:r>
              <a:rPr lang="nl-NL" dirty="0" smtClean="0"/>
              <a:t>Geef aan wat de naasten kunnen doen</a:t>
            </a:r>
          </a:p>
          <a:p>
            <a:r>
              <a:rPr lang="nl-NL" dirty="0" smtClean="0"/>
              <a:t>Bespreek met de naasten wat de wensen zijn t.a.v. de laatste zorg</a:t>
            </a:r>
          </a:p>
          <a:p>
            <a:endParaRPr lang="nl-NL" dirty="0" smtClean="0"/>
          </a:p>
          <a:p>
            <a:endParaRPr lang="nl-NL" dirty="0" smtClean="0"/>
          </a:p>
          <a:p>
            <a:endParaRPr lang="nl-NL" dirty="0" smtClean="0"/>
          </a:p>
          <a:p>
            <a:endParaRPr lang="nl-NL" dirty="0" smtClean="0"/>
          </a:p>
        </p:txBody>
      </p:sp>
      <p:sp>
        <p:nvSpPr>
          <p:cNvPr id="3" name="Titel 2"/>
          <p:cNvSpPr>
            <a:spLocks noGrp="1"/>
          </p:cNvSpPr>
          <p:nvPr>
            <p:ph type="title"/>
          </p:nvPr>
        </p:nvSpPr>
        <p:spPr/>
        <p:txBody>
          <a:bodyPr>
            <a:normAutofit fontScale="90000"/>
          </a:bodyPr>
          <a:lstStyle/>
          <a:p>
            <a:r>
              <a:rPr lang="nl-NL" dirty="0" smtClean="0"/>
              <a:t>Maatregelen bij het ingaan van de    </a:t>
            </a:r>
            <a:br>
              <a:rPr lang="nl-NL" dirty="0" smtClean="0"/>
            </a:br>
            <a:r>
              <a:rPr lang="nl-NL" dirty="0" smtClean="0"/>
              <a:t>               stervensfase</a:t>
            </a:r>
            <a:endParaRPr lang="nl-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r>
              <a:rPr lang="nl-NL" dirty="0" smtClean="0"/>
              <a:t>Leg uit wat waken inhoudt</a:t>
            </a:r>
          </a:p>
          <a:p>
            <a:r>
              <a:rPr lang="nl-NL" dirty="0" smtClean="0"/>
              <a:t>Heb respect voor religie of andere cultuur</a:t>
            </a:r>
          </a:p>
          <a:p>
            <a:r>
              <a:rPr lang="nl-NL" dirty="0" smtClean="0"/>
              <a:t>Zorg voor rust in de kamer</a:t>
            </a:r>
          </a:p>
          <a:p>
            <a:r>
              <a:rPr lang="nl-NL" dirty="0" smtClean="0"/>
              <a:t>Dring niets op omdat jij denkt dat het goed is</a:t>
            </a:r>
          </a:p>
          <a:p>
            <a:r>
              <a:rPr lang="nl-NL" dirty="0" smtClean="0"/>
              <a:t>Geef tips aan de naasten</a:t>
            </a:r>
          </a:p>
          <a:p>
            <a:r>
              <a:rPr lang="nl-NL" dirty="0" smtClean="0"/>
              <a:t>Bespreek aflossing</a:t>
            </a:r>
          </a:p>
          <a:p>
            <a:endParaRPr lang="nl-NL" dirty="0" smtClean="0"/>
          </a:p>
          <a:p>
            <a:pPr>
              <a:buNone/>
            </a:pPr>
            <a:r>
              <a:rPr lang="nl-NL" dirty="0" smtClean="0"/>
              <a:t> </a:t>
            </a:r>
          </a:p>
          <a:p>
            <a:pPr>
              <a:buNone/>
            </a:pPr>
            <a:r>
              <a:rPr lang="nl-NL" dirty="0" smtClean="0"/>
              <a:t>  </a:t>
            </a:r>
          </a:p>
          <a:p>
            <a:pPr>
              <a:buNone/>
            </a:pPr>
            <a:endParaRPr lang="nl-NL" dirty="0" smtClean="0"/>
          </a:p>
          <a:p>
            <a:pPr>
              <a:buNone/>
            </a:pPr>
            <a:r>
              <a:rPr lang="nl-NL" dirty="0" smtClean="0"/>
              <a:t>     </a:t>
            </a:r>
            <a:endParaRPr lang="nl-NL" dirty="0"/>
          </a:p>
        </p:txBody>
      </p:sp>
      <p:sp>
        <p:nvSpPr>
          <p:cNvPr id="3" name="Titel 2"/>
          <p:cNvSpPr>
            <a:spLocks noGrp="1"/>
          </p:cNvSpPr>
          <p:nvPr>
            <p:ph type="title"/>
          </p:nvPr>
        </p:nvSpPr>
        <p:spPr/>
        <p:txBody>
          <a:bodyPr/>
          <a:lstStyle/>
          <a:p>
            <a:r>
              <a:rPr lang="nl-NL" dirty="0" smtClean="0"/>
              <a:t>                 Waken</a:t>
            </a:r>
            <a:endParaRPr lang="nl-NL" dirty="0"/>
          </a:p>
        </p:txBody>
      </p:sp>
      <p:pic>
        <p:nvPicPr>
          <p:cNvPr id="3074" name="Picture 2" descr="Afbeeldingsresultaat voor waken aan het sterfbed"/>
          <p:cNvPicPr>
            <a:picLocks noChangeAspect="1" noChangeArrowheads="1"/>
          </p:cNvPicPr>
          <p:nvPr/>
        </p:nvPicPr>
        <p:blipFill>
          <a:blip r:embed="rId3" cstate="print"/>
          <a:srcRect/>
          <a:stretch>
            <a:fillRect/>
          </a:stretch>
        </p:blipFill>
        <p:spPr bwMode="auto">
          <a:xfrm>
            <a:off x="5940152" y="3429000"/>
            <a:ext cx="2181225" cy="210502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a:buFont typeface="Wingdings" pitchFamily="2" charset="2"/>
              <a:buChar char="Ø"/>
            </a:pPr>
            <a:r>
              <a:rPr lang="nl-NL" dirty="0" smtClean="0"/>
              <a:t>Somatische factoren</a:t>
            </a:r>
          </a:p>
          <a:p>
            <a:pPr>
              <a:buNone/>
            </a:pPr>
            <a:r>
              <a:rPr lang="nl-NL" sz="1820" dirty="0" smtClean="0"/>
              <a:t>onvoldoende symptoombestrijding, uitputting, bloedingen, verminkingen, insulten</a:t>
            </a:r>
            <a:endParaRPr lang="nl-NL" dirty="0" smtClean="0"/>
          </a:p>
          <a:p>
            <a:pPr>
              <a:buFont typeface="Wingdings" pitchFamily="2" charset="2"/>
              <a:buChar char="Ø"/>
            </a:pPr>
            <a:r>
              <a:rPr lang="nl-NL" dirty="0" smtClean="0"/>
              <a:t>Psychische factoren</a:t>
            </a:r>
          </a:p>
          <a:p>
            <a:pPr>
              <a:buNone/>
            </a:pPr>
            <a:r>
              <a:rPr lang="nl-NL" sz="1800" dirty="0" smtClean="0"/>
              <a:t>angst, depressie, psychische uitputting, geen verwerking of acceptatie</a:t>
            </a:r>
            <a:endParaRPr lang="nl-NL" dirty="0" smtClean="0"/>
          </a:p>
          <a:p>
            <a:pPr>
              <a:buFont typeface="Wingdings" pitchFamily="2" charset="2"/>
              <a:buChar char="Ø"/>
            </a:pPr>
            <a:r>
              <a:rPr lang="nl-NL" dirty="0" smtClean="0"/>
              <a:t>Sociale factoren   </a:t>
            </a:r>
          </a:p>
          <a:p>
            <a:pPr>
              <a:buNone/>
            </a:pPr>
            <a:r>
              <a:rPr lang="nl-NL" sz="1800" dirty="0" smtClean="0"/>
              <a:t>verstoorde relaties, onvoldoende communicatie, onvoldoende informatie,onverwacht snel overlijden, de naasten staan niet op één lijn, verschillen in verwachtingspatroon van de betrokkenen.</a:t>
            </a:r>
            <a:endParaRPr lang="nl-NL" dirty="0" smtClean="0"/>
          </a:p>
          <a:p>
            <a:pPr>
              <a:buFont typeface="Wingdings" pitchFamily="2" charset="2"/>
              <a:buChar char="Ø"/>
            </a:pPr>
            <a:r>
              <a:rPr lang="nl-NL" dirty="0" smtClean="0"/>
              <a:t>Spirituele factoren  </a:t>
            </a:r>
          </a:p>
          <a:p>
            <a:pPr>
              <a:buNone/>
            </a:pPr>
            <a:r>
              <a:rPr lang="nl-NL" sz="1800" dirty="0" smtClean="0"/>
              <a:t>traumatische ervaringen uit het verleden, levensvisie en visie op de dood, culturele verschillen van de betrokkenen.</a:t>
            </a:r>
            <a:r>
              <a:rPr lang="nl-NL" dirty="0" smtClean="0"/>
              <a:t>   </a:t>
            </a:r>
            <a:endParaRPr lang="nl-NL" dirty="0"/>
          </a:p>
        </p:txBody>
      </p:sp>
      <p:sp>
        <p:nvSpPr>
          <p:cNvPr id="3" name="Titel 2"/>
          <p:cNvSpPr>
            <a:spLocks noGrp="1"/>
          </p:cNvSpPr>
          <p:nvPr>
            <p:ph type="title"/>
          </p:nvPr>
        </p:nvSpPr>
        <p:spPr/>
        <p:txBody>
          <a:bodyPr>
            <a:normAutofit fontScale="90000"/>
          </a:bodyPr>
          <a:lstStyle/>
          <a:p>
            <a:r>
              <a:rPr lang="nl-NL" dirty="0" smtClean="0"/>
              <a:t>Oorzaken van een verstoorde </a:t>
            </a:r>
            <a:br>
              <a:rPr lang="nl-NL" dirty="0" smtClean="0"/>
            </a:br>
            <a:r>
              <a:rPr lang="nl-NL" dirty="0" smtClean="0"/>
              <a:t>                stervensfase     </a:t>
            </a:r>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r>
              <a:rPr lang="nl-NL" dirty="0" smtClean="0"/>
              <a:t>Hoewel de oorzaken van overlijden soms veel verschillen, zijn er in de laatste fase veel overeenkomsten zoals:</a:t>
            </a:r>
          </a:p>
          <a:p>
            <a:pPr>
              <a:buNone/>
            </a:pPr>
            <a:r>
              <a:rPr lang="nl-NL" dirty="0" smtClean="0"/>
              <a:t>-algemene verzwakking</a:t>
            </a:r>
          </a:p>
          <a:p>
            <a:pPr>
              <a:buNone/>
            </a:pPr>
            <a:r>
              <a:rPr lang="nl-NL" dirty="0" smtClean="0"/>
              <a:t>-bedlegerigheid</a:t>
            </a:r>
          </a:p>
          <a:p>
            <a:pPr>
              <a:buNone/>
            </a:pPr>
            <a:r>
              <a:rPr lang="nl-NL" dirty="0" smtClean="0"/>
              <a:t>-onvermogen tot eten en drinken.</a:t>
            </a:r>
          </a:p>
          <a:p>
            <a:pPr>
              <a:buNone/>
            </a:pPr>
            <a:r>
              <a:rPr lang="nl-NL" dirty="0" smtClean="0"/>
              <a:t>Vooral dat laatste is voor veel naasten moeilijk.</a:t>
            </a:r>
          </a:p>
          <a:p>
            <a:pPr>
              <a:buNone/>
            </a:pPr>
            <a:r>
              <a:rPr lang="nl-NL" dirty="0" smtClean="0"/>
              <a:t>Men sterft echter niet omdat men niet eet en drinkt, maar men eet en drinkt niet meer omdat men stervende is.</a:t>
            </a:r>
          </a:p>
          <a:p>
            <a:pPr>
              <a:buNone/>
            </a:pPr>
            <a:endParaRPr lang="nl-NL" dirty="0"/>
          </a:p>
        </p:txBody>
      </p:sp>
      <p:sp>
        <p:nvSpPr>
          <p:cNvPr id="3" name="Titel 2"/>
          <p:cNvSpPr>
            <a:spLocks noGrp="1"/>
          </p:cNvSpPr>
          <p:nvPr>
            <p:ph type="title"/>
          </p:nvPr>
        </p:nvSpPr>
        <p:spPr/>
        <p:txBody>
          <a:bodyPr/>
          <a:lstStyle/>
          <a:p>
            <a:r>
              <a:rPr lang="nl-NL" dirty="0" err="1" smtClean="0"/>
              <a:t>Final</a:t>
            </a:r>
            <a:r>
              <a:rPr lang="nl-NL" dirty="0" smtClean="0"/>
              <a:t> </a:t>
            </a:r>
            <a:r>
              <a:rPr lang="nl-NL" dirty="0" err="1" smtClean="0"/>
              <a:t>Clinical</a:t>
            </a:r>
            <a:r>
              <a:rPr lang="nl-NL" dirty="0" smtClean="0"/>
              <a:t> </a:t>
            </a:r>
            <a:r>
              <a:rPr lang="nl-NL" dirty="0" err="1" smtClean="0"/>
              <a:t>Common</a:t>
            </a:r>
            <a:r>
              <a:rPr lang="nl-NL" dirty="0" smtClean="0"/>
              <a:t> </a:t>
            </a:r>
            <a:r>
              <a:rPr lang="nl-NL" dirty="0" err="1" smtClean="0"/>
              <a:t>Pathway</a:t>
            </a:r>
            <a:endParaRPr lang="nl-N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195</TotalTime>
  <Words>840</Words>
  <Application>Microsoft Office PowerPoint</Application>
  <PresentationFormat>Diavoorstelling (4:3)</PresentationFormat>
  <Paragraphs>89</Paragraphs>
  <Slides>10</Slides>
  <Notes>5</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Concours</vt:lpstr>
      <vt:lpstr>Zorg tijdens de stervensfase</vt:lpstr>
      <vt:lpstr>Dia 2</vt:lpstr>
      <vt:lpstr>Beleid</vt:lpstr>
      <vt:lpstr>Belangrijk voor de zorgvrager</vt:lpstr>
      <vt:lpstr>Signalen van de naderende dood</vt:lpstr>
      <vt:lpstr>Maatregelen bij het ingaan van de                    stervensfase</vt:lpstr>
      <vt:lpstr>                 Waken</vt:lpstr>
      <vt:lpstr>Oorzaken van een verstoorde                  stervensfase     </vt:lpstr>
      <vt:lpstr>Final Clinical Common Pathway</vt:lpstr>
      <vt:lpstr>Omgaan met de dood</vt:lpstr>
    </vt:vector>
  </TitlesOfParts>
  <Company>Opella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Zorg tijdens de stervensfase</dc:title>
  <dc:creator>Administrator</dc:creator>
  <cp:lastModifiedBy>Administrator</cp:lastModifiedBy>
  <cp:revision>27</cp:revision>
  <dcterms:created xsi:type="dcterms:W3CDTF">2015-07-25T01:04:58Z</dcterms:created>
  <dcterms:modified xsi:type="dcterms:W3CDTF">2016-01-05T14:20:35Z</dcterms:modified>
</cp:coreProperties>
</file>