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9"/>
  </p:notes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77" r:id="rId18"/>
  </p:sldIdLst>
  <p:sldSz cx="9144000" cy="6858000" type="screen4x3"/>
  <p:notesSz cx="6797675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3500" b="1" kern="1200">
        <a:solidFill>
          <a:srgbClr val="E02D8A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500" b="1" kern="1200">
        <a:solidFill>
          <a:srgbClr val="E02D8A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500" b="1" kern="1200">
        <a:solidFill>
          <a:srgbClr val="E02D8A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500" b="1" kern="1200">
        <a:solidFill>
          <a:srgbClr val="E02D8A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500" b="1" kern="1200">
        <a:solidFill>
          <a:srgbClr val="E02D8A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500" b="1" kern="1200">
        <a:solidFill>
          <a:srgbClr val="E02D8A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500" b="1" kern="1200">
        <a:solidFill>
          <a:srgbClr val="E02D8A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500" b="1" kern="1200">
        <a:solidFill>
          <a:srgbClr val="E02D8A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500" b="1" kern="1200">
        <a:solidFill>
          <a:srgbClr val="E02D8A"/>
        </a:solidFill>
        <a:latin typeface="Palatino Linotype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2D8A"/>
    <a:srgbClr val="4D4D4D"/>
    <a:srgbClr val="000000"/>
    <a:srgbClr val="AECC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6444B73C-F94F-45E6-8942-1C4DE5454B3C}" type="datetimeFigureOut">
              <a:rPr lang="nl-NL"/>
              <a:pPr>
                <a:defRPr/>
              </a:pPr>
              <a:t>14-6-2018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C6DC439-9347-4750-B56D-791BCF2455F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0889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nl-NL" sz="2400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nl-NL" sz="2400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nl-NL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nl-NL" sz="1800" b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6881DBD0-4811-42AF-A1CB-C77AF9A3F1E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5357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85E55-C4C7-4756-9E79-809AE6699621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063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CA96E-D1C0-4802-923B-E696E5AE0994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142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AA243-B164-4DCB-826E-6F91C851ADA2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6988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FA515-25E0-4ECD-A1B4-6EF9E988CE07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1584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5C743-872C-4CAC-9D69-695B0BC3614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325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F53D5-3A3D-4A81-B30C-B5C7D0D4FD1C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5986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63A40-B1CE-4B4B-A00A-0226DB7E119E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266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D5BC2-E3F7-4468-9AF3-9F6688D4B341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4557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1C920-C8A0-454D-A0C6-2B9DD619A769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72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A29C0-9FA0-4F07-9463-AB1E85792348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128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nl-NL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nl-NL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nl-NL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41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nl-NL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26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99C0D39B-8312-400F-A55A-00491F4B56AC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31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87900" y="4797425"/>
            <a:ext cx="4013200" cy="182245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37" name="AutoShap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Begeleidend gedeelte</a:t>
            </a:r>
          </a:p>
        </p:txBody>
      </p:sp>
      <p:pic>
        <p:nvPicPr>
          <p:cNvPr id="14339" name="Picture 4" descr="111020 - Nieuwe huisstijl foto aankleedkusen 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2189163"/>
            <a:ext cx="3576638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981075"/>
            <a:ext cx="8534400" cy="641350"/>
          </a:xfrm>
        </p:spPr>
        <p:txBody>
          <a:bodyPr/>
          <a:lstStyle/>
          <a:p>
            <a:r>
              <a:rPr lang="nl-NL" smtClean="0"/>
              <a:t>Mogelijkheden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2349500"/>
            <a:ext cx="7791450" cy="3746500"/>
          </a:xfrm>
        </p:spPr>
        <p:txBody>
          <a:bodyPr/>
          <a:lstStyle/>
          <a:p>
            <a:r>
              <a:rPr lang="nl-NL" sz="2000" b="1" dirty="0" smtClean="0"/>
              <a:t>Samen bevallen</a:t>
            </a:r>
          </a:p>
          <a:p>
            <a:r>
              <a:rPr lang="nl-NL" sz="2000" b="1" dirty="0" smtClean="0"/>
              <a:t>Haptonomie</a:t>
            </a:r>
          </a:p>
          <a:p>
            <a:r>
              <a:rPr lang="nl-NL" sz="2000" b="1" dirty="0" smtClean="0"/>
              <a:t>Zwangerschaps-zwemmen</a:t>
            </a:r>
          </a:p>
          <a:p>
            <a:r>
              <a:rPr lang="nl-NL" sz="2000" b="1" dirty="0" smtClean="0"/>
              <a:t>Zwangerschaps-yoga</a:t>
            </a:r>
          </a:p>
          <a:p>
            <a:r>
              <a:rPr lang="nl-NL" sz="2000" b="1" dirty="0" smtClean="0"/>
              <a:t>9 maanden fit</a:t>
            </a:r>
          </a:p>
          <a:p>
            <a:r>
              <a:rPr lang="nl-NL" sz="2000" b="1" dirty="0" smtClean="0"/>
              <a:t>Zwangerschapsgym</a:t>
            </a:r>
          </a:p>
          <a:p>
            <a:r>
              <a:rPr lang="nl-NL" sz="2000" b="1" dirty="0" err="1" smtClean="0"/>
              <a:t>Centering</a:t>
            </a:r>
            <a:r>
              <a:rPr lang="nl-NL" sz="2000" b="1" dirty="0" smtClean="0"/>
              <a:t> </a:t>
            </a:r>
            <a:r>
              <a:rPr lang="nl-NL" sz="2000" b="1" dirty="0" err="1" smtClean="0"/>
              <a:t>Pregnancy</a:t>
            </a:r>
            <a:endParaRPr lang="nl-NL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Grp="1" noChangeArrowheads="1"/>
          </p:cNvSpPr>
          <p:nvPr>
            <p:ph type="title"/>
          </p:nvPr>
        </p:nvSpPr>
        <p:spPr>
          <a:xfrm>
            <a:off x="971550" y="908050"/>
            <a:ext cx="8534400" cy="641350"/>
          </a:xfrm>
        </p:spPr>
        <p:txBody>
          <a:bodyPr/>
          <a:lstStyle/>
          <a:p>
            <a:r>
              <a:rPr lang="nl-NL" smtClean="0"/>
              <a:t>Samen bevallen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2420938"/>
            <a:ext cx="7862887" cy="3675062"/>
          </a:xfrm>
        </p:spPr>
        <p:txBody>
          <a:bodyPr/>
          <a:lstStyle/>
          <a:p>
            <a:r>
              <a:rPr lang="nl-NL" sz="2000" b="1" smtClean="0"/>
              <a:t>Negen avonden van 2 uur + 1 terugkommiddag samen met partner</a:t>
            </a:r>
          </a:p>
          <a:p>
            <a:r>
              <a:rPr lang="nl-NL" sz="2000" b="1" smtClean="0"/>
              <a:t>Gericht op de ondersteunende en actieve rol van de partner</a:t>
            </a:r>
          </a:p>
          <a:p>
            <a:r>
              <a:rPr lang="nl-NL" sz="2000" b="1" smtClean="0"/>
              <a:t>Ademhalingstechnieken en ontspanningsoefeningen</a:t>
            </a:r>
          </a:p>
          <a:p>
            <a:r>
              <a:rPr lang="nl-NL" sz="2000" b="1" smtClean="0"/>
              <a:t>Massage / houdingen</a:t>
            </a:r>
          </a:p>
          <a:p>
            <a:r>
              <a:rPr lang="nl-NL" sz="2000" b="1" smtClean="0"/>
              <a:t>Perstechniek / geboorte van baby en placenta</a:t>
            </a:r>
          </a:p>
          <a:p>
            <a:r>
              <a:rPr lang="nl-NL" sz="2000" b="1" smtClean="0"/>
              <a:t>Anatomie / wat is pijn en wat zijn weeën</a:t>
            </a:r>
          </a:p>
          <a:p>
            <a:r>
              <a:rPr lang="nl-NL" sz="2000" b="1" smtClean="0"/>
              <a:t>Ontsluitingsfase / persfase</a:t>
            </a:r>
          </a:p>
          <a:p>
            <a:r>
              <a:rPr lang="nl-NL" sz="2000" b="1" smtClean="0"/>
              <a:t>Complicaties tijdens de bevalling</a:t>
            </a:r>
          </a:p>
          <a:p>
            <a:r>
              <a:rPr lang="nl-NL" sz="2000" b="1" smtClean="0"/>
              <a:t>Voeding van de baby / kraamtijd</a:t>
            </a:r>
          </a:p>
          <a:p>
            <a:endParaRPr lang="nl-NL" sz="2000" b="1" smtClean="0"/>
          </a:p>
          <a:p>
            <a:endParaRPr lang="nl-NL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908050"/>
            <a:ext cx="8534400" cy="641350"/>
          </a:xfrm>
        </p:spPr>
        <p:txBody>
          <a:bodyPr/>
          <a:lstStyle/>
          <a:p>
            <a:r>
              <a:rPr lang="nl-NL" smtClean="0"/>
              <a:t>Haptonomie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2492375"/>
            <a:ext cx="7935912" cy="3603625"/>
          </a:xfrm>
        </p:spPr>
        <p:txBody>
          <a:bodyPr/>
          <a:lstStyle/>
          <a:p>
            <a:r>
              <a:rPr lang="nl-NL" sz="2000" b="1" smtClean="0"/>
              <a:t>Samen met partner en niet in groepsverband</a:t>
            </a:r>
          </a:p>
          <a:p>
            <a:r>
              <a:rPr lang="nl-NL" sz="2000" b="1" smtClean="0"/>
              <a:t>Gericht op contact maken met de baby</a:t>
            </a:r>
          </a:p>
          <a:p>
            <a:r>
              <a:rPr lang="nl-NL" sz="2000" b="1" smtClean="0"/>
              <a:t>Voorbereiding op de bevalling</a:t>
            </a:r>
          </a:p>
          <a:p>
            <a:r>
              <a:rPr lang="nl-NL" sz="2000" b="1" smtClean="0"/>
              <a:t>Voorbereiding op de nieuwe relatie met kindje</a:t>
            </a:r>
          </a:p>
          <a:p>
            <a:r>
              <a:rPr lang="nl-NL" sz="2000" b="1" smtClean="0"/>
              <a:t>6 sessies: 5 voor en 1 na de bevalling</a:t>
            </a:r>
          </a:p>
          <a:p>
            <a:r>
              <a:rPr lang="nl-NL" sz="2000" b="1" smtClean="0"/>
              <a:t>Vanaf de 20</a:t>
            </a:r>
            <a:r>
              <a:rPr lang="nl-NL" sz="2000" b="1" baseline="30000" smtClean="0"/>
              <a:t>e</a:t>
            </a:r>
            <a:r>
              <a:rPr lang="nl-NL" sz="2000" b="1" smtClean="0"/>
              <a:t> week</a:t>
            </a:r>
          </a:p>
          <a:p>
            <a:r>
              <a:rPr lang="nl-NL" sz="2000" b="1" smtClean="0"/>
              <a:t>Gevoeligheid en geduld staan centraal</a:t>
            </a:r>
          </a:p>
          <a:p>
            <a:r>
              <a:rPr lang="nl-NL" sz="2000" b="1" smtClean="0"/>
              <a:t>Wat vindt de baby niet prettig</a:t>
            </a:r>
          </a:p>
          <a:p>
            <a:pPr>
              <a:buFont typeface="Wingdings" pitchFamily="2" charset="2"/>
              <a:buNone/>
            </a:pPr>
            <a:endParaRPr lang="nl-NL" sz="2000" b="1" smtClean="0"/>
          </a:p>
          <a:p>
            <a:endParaRPr lang="nl-NL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908050"/>
            <a:ext cx="8534400" cy="641350"/>
          </a:xfrm>
        </p:spPr>
        <p:txBody>
          <a:bodyPr/>
          <a:lstStyle/>
          <a:p>
            <a:r>
              <a:rPr lang="nl-NL" smtClean="0"/>
              <a:t>Zwangerschapszwemmen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2492375"/>
            <a:ext cx="7935912" cy="3603625"/>
          </a:xfrm>
        </p:spPr>
        <p:txBody>
          <a:bodyPr/>
          <a:lstStyle/>
          <a:p>
            <a:r>
              <a:rPr lang="nl-NL" sz="2000" b="1" smtClean="0"/>
              <a:t>Mag tijdens de gehele zwangerschap</a:t>
            </a:r>
          </a:p>
          <a:p>
            <a:r>
              <a:rPr lang="nl-NL" sz="2000" b="1" smtClean="0"/>
              <a:t>Bevordert de bloedcirculatie en spierfuncties</a:t>
            </a:r>
          </a:p>
          <a:p>
            <a:r>
              <a:rPr lang="nl-NL" sz="2000" b="1" smtClean="0"/>
              <a:t>Ontlast spiergroepen en gewrichten</a:t>
            </a:r>
          </a:p>
          <a:p>
            <a:r>
              <a:rPr lang="nl-NL" sz="2000" b="1" smtClean="0"/>
              <a:t>Helpt pijnklachten te verminderen</a:t>
            </a:r>
          </a:p>
          <a:p>
            <a:r>
              <a:rPr lang="nl-NL" sz="2000" b="1" smtClean="0"/>
              <a:t>Meer bewegingsvrijheid in het water / gewichtsloosheid</a:t>
            </a:r>
          </a:p>
          <a:p>
            <a:r>
              <a:rPr lang="nl-NL" sz="2000" b="1" smtClean="0"/>
              <a:t>In groepsverband / warm water / 45 minuten</a:t>
            </a:r>
          </a:p>
          <a:p>
            <a:r>
              <a:rPr lang="nl-NL" sz="2000" b="1" smtClean="0"/>
              <a:t>Conditionele en spierversterkende oefeningen</a:t>
            </a:r>
          </a:p>
          <a:p>
            <a:r>
              <a:rPr lang="nl-NL" sz="2000" b="1" smtClean="0"/>
              <a:t>Afgewisseld met ontspannings- en ademhalingsoefeningen</a:t>
            </a:r>
          </a:p>
          <a:p>
            <a:r>
              <a:rPr lang="nl-NL" sz="2000" b="1" smtClean="0"/>
              <a:t>Sociaal aspect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8534400" cy="641350"/>
          </a:xfrm>
        </p:spPr>
        <p:txBody>
          <a:bodyPr/>
          <a:lstStyle/>
          <a:p>
            <a:r>
              <a:rPr lang="nl-NL" smtClean="0"/>
              <a:t>Zwangerschaps-yoga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2420938"/>
            <a:ext cx="7791450" cy="3675062"/>
          </a:xfrm>
        </p:spPr>
        <p:txBody>
          <a:bodyPr/>
          <a:lstStyle/>
          <a:p>
            <a:r>
              <a:rPr lang="nl-NL" sz="2000" b="1" smtClean="0"/>
              <a:t>Techniek om lichamelijke ongemakken te verlichten</a:t>
            </a:r>
          </a:p>
          <a:p>
            <a:r>
              <a:rPr lang="nl-NL" sz="2000" b="1" smtClean="0"/>
              <a:t>Vertrouwen krijgen in je lichaam / omgaan met angst en pijn</a:t>
            </a:r>
          </a:p>
          <a:p>
            <a:r>
              <a:rPr lang="nl-NL" sz="2000" b="1" smtClean="0"/>
              <a:t>Basishoudingen / massage</a:t>
            </a:r>
          </a:p>
          <a:p>
            <a:r>
              <a:rPr lang="nl-NL" sz="2000" b="1" smtClean="0"/>
              <a:t>Adem- en ontspanningsoefeningen</a:t>
            </a:r>
          </a:p>
          <a:p>
            <a:r>
              <a:rPr lang="nl-NL" sz="2000" b="1" smtClean="0"/>
              <a:t>Opvangen van de ontsluitingsweeën</a:t>
            </a:r>
          </a:p>
          <a:p>
            <a:r>
              <a:rPr lang="nl-NL" sz="2000" b="1" smtClean="0"/>
              <a:t>Een goede perstechniek</a:t>
            </a:r>
          </a:p>
          <a:p>
            <a:r>
              <a:rPr lang="nl-NL" sz="2000" b="1" smtClean="0"/>
              <a:t>Oefeningen om de energie in het lichaam optimaal te laten functioneren</a:t>
            </a:r>
          </a:p>
          <a:p>
            <a:r>
              <a:rPr lang="nl-NL" sz="2000" b="1" smtClean="0"/>
              <a:t>Het geestelijke aspect van het moeder- en vaderschap</a:t>
            </a:r>
          </a:p>
          <a:p>
            <a:r>
              <a:rPr lang="nl-NL" sz="2000" b="1" smtClean="0"/>
              <a:t>Oefeningen bij bekkenpijn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908050"/>
            <a:ext cx="8534400" cy="641350"/>
          </a:xfrm>
        </p:spPr>
        <p:txBody>
          <a:bodyPr/>
          <a:lstStyle/>
          <a:p>
            <a:r>
              <a:rPr lang="nl-NL" smtClean="0"/>
              <a:t>9 maanden fit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2636838"/>
            <a:ext cx="7791450" cy="3459162"/>
          </a:xfrm>
        </p:spPr>
        <p:txBody>
          <a:bodyPr/>
          <a:lstStyle/>
          <a:p>
            <a:r>
              <a:rPr lang="nl-NL" sz="2000" b="1" smtClean="0"/>
              <a:t>6 maanden voor, 3 maanden na</a:t>
            </a:r>
          </a:p>
          <a:p>
            <a:r>
              <a:rPr lang="nl-NL" sz="2000" b="1" smtClean="0"/>
              <a:t>Persoonlijke begeleiding</a:t>
            </a:r>
          </a:p>
          <a:p>
            <a:r>
              <a:rPr lang="nl-NL" sz="2000" b="1" smtClean="0"/>
              <a:t>Bewust en gezond bezig met lichaam en gewicht</a:t>
            </a:r>
          </a:p>
          <a:p>
            <a:r>
              <a:rPr lang="nl-NL" sz="2000" b="1" smtClean="0"/>
              <a:t>Conditie opbouwen</a:t>
            </a:r>
          </a:p>
          <a:p>
            <a:r>
              <a:rPr lang="nl-NL" sz="2000" b="1" smtClean="0"/>
              <a:t>Veel variatie in sporten</a:t>
            </a:r>
          </a:p>
          <a:p>
            <a:r>
              <a:rPr lang="nl-NL" sz="2000" b="1" smtClean="0"/>
              <a:t>Sneller herstel na de bevalling</a:t>
            </a:r>
          </a:p>
          <a:p>
            <a:r>
              <a:rPr lang="nl-NL" sz="2000" b="1" smtClean="0"/>
              <a:t>Sociaal aspect</a:t>
            </a:r>
          </a:p>
          <a:p>
            <a:r>
              <a:rPr lang="nl-NL" sz="2000" b="1" smtClean="0"/>
              <a:t>Vermindert angst, stress en depressies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908050"/>
            <a:ext cx="8534400" cy="641350"/>
          </a:xfrm>
        </p:spPr>
        <p:txBody>
          <a:bodyPr/>
          <a:lstStyle/>
          <a:p>
            <a:r>
              <a:rPr lang="nl-NL" smtClean="0"/>
              <a:t>Zwangerschapsgym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2492375"/>
            <a:ext cx="7935912" cy="3603625"/>
          </a:xfrm>
        </p:spPr>
        <p:txBody>
          <a:bodyPr/>
          <a:lstStyle/>
          <a:p>
            <a:r>
              <a:rPr lang="nl-NL" sz="2000" b="1" smtClean="0"/>
              <a:t>Bestaat uit 10 lessen waarvan 1 met partner</a:t>
            </a:r>
          </a:p>
          <a:p>
            <a:r>
              <a:rPr lang="nl-NL" sz="2000" b="1" smtClean="0"/>
              <a:t>In de 2</a:t>
            </a:r>
            <a:r>
              <a:rPr lang="nl-NL" sz="2000" b="1" baseline="30000" smtClean="0"/>
              <a:t>e</a:t>
            </a:r>
            <a:r>
              <a:rPr lang="nl-NL" sz="2000" b="1" smtClean="0"/>
              <a:t> helft van de zwangerschap</a:t>
            </a:r>
          </a:p>
          <a:p>
            <a:r>
              <a:rPr lang="nl-NL" sz="2000" b="1" smtClean="0"/>
              <a:t>Ervaringen delen met mede-zwangeren</a:t>
            </a:r>
          </a:p>
          <a:p>
            <a:r>
              <a:rPr lang="nl-NL" sz="2000" b="1" smtClean="0"/>
              <a:t>Ademhalingstechnieken, ontspanningsoefeningen en perstechnieken</a:t>
            </a:r>
          </a:p>
          <a:p>
            <a:r>
              <a:rPr lang="nl-NL" sz="2000" b="1" smtClean="0"/>
              <a:t>Praktische informatie over zwangerschap / bevallen / kraamtijd</a:t>
            </a:r>
          </a:p>
          <a:p>
            <a:r>
              <a:rPr lang="nl-NL" sz="2000" b="1" smtClean="0"/>
              <a:t>Voeding baby</a:t>
            </a:r>
          </a:p>
          <a:p>
            <a:r>
              <a:rPr lang="nl-NL" sz="2000" b="1" smtClean="0"/>
              <a:t>Actief bewegen en de juiste lichaamshouding </a:t>
            </a:r>
          </a:p>
          <a:p>
            <a:r>
              <a:rPr lang="nl-NL" sz="2000" b="1" smtClean="0"/>
              <a:t>Oefenen van specifieke spiergroepen die het tijdens je zwangerschap extra te verduren hebben </a:t>
            </a:r>
          </a:p>
          <a:p>
            <a:pPr>
              <a:buFont typeface="Wingdings" pitchFamily="2" charset="2"/>
              <a:buNone/>
            </a:pPr>
            <a:endParaRPr lang="nl-NL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765175"/>
            <a:ext cx="7924800" cy="1143000"/>
          </a:xfrm>
        </p:spPr>
        <p:txBody>
          <a:bodyPr/>
          <a:lstStyle/>
          <a:p>
            <a:pPr eaLnBrk="1" hangingPunct="1"/>
            <a:r>
              <a:rPr lang="nl-NL" smtClean="0"/>
              <a:t>Vragen??</a:t>
            </a:r>
          </a:p>
        </p:txBody>
      </p:sp>
      <p:pic>
        <p:nvPicPr>
          <p:cNvPr id="17410" name="Picture 4" descr="1131_kv bij ouders b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2498725"/>
            <a:ext cx="6049962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9350" y="900113"/>
            <a:ext cx="7994650" cy="657225"/>
          </a:xfrm>
        </p:spPr>
        <p:txBody>
          <a:bodyPr anchor="ctr">
            <a:spAutoFit/>
          </a:bodyPr>
          <a:lstStyle/>
          <a:p>
            <a:r>
              <a:rPr lang="nl-NL" smtClean="0"/>
              <a:t>Start van de begeleiding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36650" y="2492375"/>
            <a:ext cx="8007350" cy="37449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l-NL" sz="2000" b="1" smtClean="0"/>
              <a:t>Stel je voor op een geschikt moment</a:t>
            </a:r>
          </a:p>
          <a:p>
            <a:pPr>
              <a:lnSpc>
                <a:spcPct val="90000"/>
              </a:lnSpc>
            </a:pPr>
            <a:r>
              <a:rPr lang="nl-NL" sz="2000" b="1" smtClean="0"/>
              <a:t>Noem de vrouw duidelijk bij haar naam om contact te krijgen</a:t>
            </a:r>
          </a:p>
          <a:p>
            <a:pPr>
              <a:lnSpc>
                <a:spcPct val="90000"/>
              </a:lnSpc>
            </a:pPr>
            <a:r>
              <a:rPr lang="nl-NL" sz="2000" b="1" smtClean="0"/>
              <a:t>Creëer een bemoedigende sfeer</a:t>
            </a:r>
          </a:p>
          <a:p>
            <a:pPr>
              <a:lnSpc>
                <a:spcPct val="90000"/>
              </a:lnSpc>
            </a:pPr>
            <a:r>
              <a:rPr lang="nl-NL" sz="2000" b="1" smtClean="0"/>
              <a:t>Vraag naar haar wensen: 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nl-NL" sz="2000" b="1" smtClean="0"/>
              <a:t>ontspanningstechnieken / ritmische bewegingen 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nl-NL" sz="2000" b="1" smtClean="0"/>
              <a:t>rustig stemgebruik (steunen en zuchten)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nl-NL" sz="2000" b="1" smtClean="0"/>
              <a:t>ademhalingstechnieken</a:t>
            </a:r>
          </a:p>
          <a:p>
            <a:pPr>
              <a:lnSpc>
                <a:spcPct val="90000"/>
              </a:lnSpc>
            </a:pPr>
            <a:r>
              <a:rPr lang="nl-NL" sz="2000" b="1" smtClean="0"/>
              <a:t>Ga na hoe de vrouw zich voelt</a:t>
            </a:r>
          </a:p>
          <a:p>
            <a:pPr>
              <a:lnSpc>
                <a:spcPct val="90000"/>
              </a:lnSpc>
            </a:pPr>
            <a:r>
              <a:rPr lang="nl-NL" sz="2000" b="1" smtClean="0"/>
              <a:t>Voelt ze zich niet ‘te naakt’. Doe daar anders wat aan</a:t>
            </a:r>
          </a:p>
          <a:p>
            <a:pPr>
              <a:lnSpc>
                <a:spcPct val="90000"/>
              </a:lnSpc>
            </a:pPr>
            <a:r>
              <a:rPr lang="nl-NL" sz="2000" b="1" smtClean="0"/>
              <a:t>Is er iets dat haar onrustig maakt?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8013" y="828675"/>
            <a:ext cx="8535987" cy="657225"/>
          </a:xfrm>
        </p:spPr>
        <p:txBody>
          <a:bodyPr anchor="ctr">
            <a:spAutoFit/>
          </a:bodyPr>
          <a:lstStyle/>
          <a:p>
            <a:r>
              <a:rPr lang="nl-NL" smtClean="0"/>
              <a:t>Vervolg vorige dia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08088" y="2349500"/>
            <a:ext cx="7935912" cy="3746500"/>
          </a:xfrm>
        </p:spPr>
        <p:txBody>
          <a:bodyPr/>
          <a:lstStyle/>
          <a:p>
            <a:r>
              <a:rPr lang="nl-NL" sz="2000" b="1" smtClean="0"/>
              <a:t>Geef de partner suggesties: </a:t>
            </a:r>
          </a:p>
          <a:p>
            <a:pPr lvl="1">
              <a:buFont typeface="Arial" charset="0"/>
              <a:buChar char="•"/>
            </a:pPr>
            <a:r>
              <a:rPr lang="nl-NL" sz="2000" b="1" smtClean="0"/>
              <a:t>Massage</a:t>
            </a:r>
          </a:p>
          <a:p>
            <a:pPr lvl="1">
              <a:buFont typeface="Arial" charset="0"/>
              <a:buChar char="•"/>
            </a:pPr>
            <a:r>
              <a:rPr lang="nl-NL" sz="2000" b="1" smtClean="0"/>
              <a:t>tijd opnemen van weeën en ademhalingen</a:t>
            </a:r>
          </a:p>
          <a:p>
            <a:pPr lvl="1">
              <a:buFont typeface="Arial" charset="0"/>
              <a:buChar char="•"/>
            </a:pPr>
            <a:r>
              <a:rPr lang="nl-NL" sz="2000" b="1" smtClean="0"/>
              <a:t>betten van het gezicht</a:t>
            </a:r>
          </a:p>
          <a:p>
            <a:pPr lvl="1">
              <a:buFont typeface="Arial" charset="0"/>
              <a:buChar char="•"/>
            </a:pPr>
            <a:r>
              <a:rPr lang="nl-NL" sz="2000" b="1" smtClean="0"/>
              <a:t>prijzen en bemoedigen</a:t>
            </a:r>
          </a:p>
          <a:p>
            <a:r>
              <a:rPr lang="nl-NL" sz="2000" b="1" smtClean="0"/>
              <a:t>Moedig de vrouw of het paar aan hulpmiddelen te gebruiken zoals: </a:t>
            </a:r>
          </a:p>
          <a:p>
            <a:pPr lvl="1">
              <a:buFont typeface="Arial" charset="0"/>
              <a:buChar char="•"/>
            </a:pPr>
            <a:r>
              <a:rPr lang="nl-NL" sz="2000" b="1" smtClean="0"/>
              <a:t>warme / koude kompressen, douche, geboortebal, ijsjes en drankjes, ligstoel, cd-speler, televisie, het licht dimmen, geuren, foto’s, makkelijke kleding.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8013" y="900113"/>
            <a:ext cx="8535987" cy="657225"/>
          </a:xfrm>
        </p:spPr>
        <p:txBody>
          <a:bodyPr anchor="ctr">
            <a:spAutoFit/>
          </a:bodyPr>
          <a:lstStyle/>
          <a:p>
            <a:r>
              <a:rPr lang="nl-NL" smtClean="0"/>
              <a:t>Vervolg vorige dia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08088" y="2420938"/>
            <a:ext cx="7935912" cy="36750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nl-NL" sz="2000" b="1" smtClean="0"/>
              <a:t>Bij uitputting e.d. kun je haar opfleuren door veranderingen voor te stellen:</a:t>
            </a:r>
          </a:p>
          <a:p>
            <a:r>
              <a:rPr lang="nl-NL" sz="2000" b="1" smtClean="0"/>
              <a:t>Zoals haar gezicht te wassen</a:t>
            </a:r>
          </a:p>
          <a:p>
            <a:r>
              <a:rPr lang="nl-NL" sz="2000" b="1" smtClean="0"/>
              <a:t>Haren kammen </a:t>
            </a:r>
          </a:p>
          <a:p>
            <a:r>
              <a:rPr lang="nl-NL" sz="2000" b="1" smtClean="0"/>
              <a:t>Tanden poetsen </a:t>
            </a:r>
          </a:p>
          <a:p>
            <a:r>
              <a:rPr lang="nl-NL" sz="2000" b="1" smtClean="0"/>
              <a:t>Een stukje lopen </a:t>
            </a:r>
          </a:p>
          <a:p>
            <a:r>
              <a:rPr lang="nl-NL" sz="2000" b="1" smtClean="0"/>
              <a:t>Luisteren naar aangename muziek </a:t>
            </a:r>
          </a:p>
          <a:p>
            <a:pPr>
              <a:buFont typeface="Wingdings" pitchFamily="2" charset="2"/>
              <a:buNone/>
            </a:pPr>
            <a:endParaRPr lang="nl-NL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5500" y="973138"/>
            <a:ext cx="8318500" cy="657225"/>
          </a:xfrm>
        </p:spPr>
        <p:txBody>
          <a:bodyPr anchor="ctr">
            <a:spAutoFit/>
          </a:bodyPr>
          <a:lstStyle/>
          <a:p>
            <a:r>
              <a:rPr lang="nl-NL" smtClean="0"/>
              <a:t>Fysiologische maatregelen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08088" y="2492375"/>
            <a:ext cx="7935912" cy="34575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nl-NL" sz="2000" b="1" smtClean="0"/>
              <a:t>Zorg ervoor dat de vrouw niet uitdroogt of honger krijgt (tenzij er mogelijk een operatie staat te verwachten) </a:t>
            </a:r>
          </a:p>
          <a:p>
            <a:r>
              <a:rPr lang="nl-NL" sz="2000" b="1" smtClean="0"/>
              <a:t>Geef voldoende vocht en licht verteerbaar eten (niet te vet of te gekruid) om een daling in de bloedsuikerspiegel te voorkomen: </a:t>
            </a:r>
          </a:p>
          <a:p>
            <a:pPr lvl="1">
              <a:buFontTx/>
              <a:buChar char="•"/>
            </a:pPr>
            <a:r>
              <a:rPr lang="nl-NL" sz="2000" b="1" smtClean="0"/>
              <a:t>energiedrank </a:t>
            </a:r>
          </a:p>
          <a:p>
            <a:pPr lvl="1">
              <a:buFontTx/>
              <a:buChar char="•"/>
            </a:pPr>
            <a:r>
              <a:rPr lang="nl-NL" sz="2000" b="1" smtClean="0"/>
              <a:t>sapjes </a:t>
            </a:r>
          </a:p>
          <a:p>
            <a:pPr lvl="1">
              <a:buFontTx/>
              <a:buChar char="•"/>
            </a:pPr>
            <a:r>
              <a:rPr lang="nl-NL" sz="2000" b="1" smtClean="0"/>
              <a:t>bouillon </a:t>
            </a:r>
          </a:p>
          <a:p>
            <a:pPr lvl="1">
              <a:buFontTx/>
              <a:buChar char="•"/>
            </a:pPr>
            <a:r>
              <a:rPr lang="nl-NL" sz="2000" b="1" smtClean="0"/>
              <a:t>thee </a:t>
            </a:r>
          </a:p>
          <a:p>
            <a:pPr lvl="1">
              <a:buFontTx/>
              <a:buChar char="•"/>
            </a:pPr>
            <a:r>
              <a:rPr lang="nl-NL" sz="2000" b="1" smtClean="0"/>
              <a:t>water ijslolly’s.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7913" y="900113"/>
            <a:ext cx="8066087" cy="657225"/>
          </a:xfrm>
        </p:spPr>
        <p:txBody>
          <a:bodyPr anchor="ctr">
            <a:spAutoFit/>
          </a:bodyPr>
          <a:lstStyle/>
          <a:p>
            <a:r>
              <a:rPr lang="nl-NL" smtClean="0"/>
              <a:t>Fysiologische maatregelen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81113" y="2492375"/>
            <a:ext cx="7862887" cy="3603625"/>
          </a:xfrm>
        </p:spPr>
        <p:txBody>
          <a:bodyPr/>
          <a:lstStyle/>
          <a:p>
            <a:r>
              <a:rPr lang="nl-NL" sz="2000" b="1" smtClean="0"/>
              <a:t>Tijdens de actieve fase wordt de eetlust minder, er is wel dorst. </a:t>
            </a:r>
          </a:p>
          <a:p>
            <a:r>
              <a:rPr lang="nl-NL" sz="2000" b="1" smtClean="0"/>
              <a:t>Sommige vrouwen geven over tijdens de ontsluitingsfase, dit geeft kans op uitdroging. Het vermijden van drinken vermindert de kans op overgeven niet</a:t>
            </a:r>
          </a:p>
          <a:p>
            <a:r>
              <a:rPr lang="nl-NL" sz="2000" b="1" smtClean="0"/>
              <a:t>Biedt de vrouw daarom kleine slokjes water en vruchtendrank aan</a:t>
            </a:r>
          </a:p>
          <a:p>
            <a:r>
              <a:rPr lang="nl-NL" sz="2000" b="1" smtClean="0"/>
              <a:t>Tegen zuurbranden kan een lepel vla worden aangeboden</a:t>
            </a:r>
          </a:p>
          <a:p>
            <a:pPr>
              <a:buFont typeface="Wingdings" pitchFamily="2" charset="2"/>
              <a:buNone/>
            </a:pPr>
            <a:endParaRPr lang="nl-NL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9350" y="828675"/>
            <a:ext cx="7994650" cy="657225"/>
          </a:xfrm>
        </p:spPr>
        <p:txBody>
          <a:bodyPr anchor="ctr">
            <a:spAutoFit/>
          </a:bodyPr>
          <a:lstStyle/>
          <a:p>
            <a:r>
              <a:rPr lang="nl-NL" smtClean="0"/>
              <a:t>Fysiologische maatregelen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81113" y="2420938"/>
            <a:ext cx="7862887" cy="36750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nl-NL" sz="2000" b="1" smtClean="0"/>
              <a:t>Help de vrouw een prettige houding te zoeken</a:t>
            </a:r>
          </a:p>
          <a:p>
            <a:r>
              <a:rPr lang="nl-NL" sz="2000" b="1" smtClean="0"/>
              <a:t>Soms beweegt ze liever </a:t>
            </a:r>
          </a:p>
          <a:p>
            <a:r>
              <a:rPr lang="nl-NL" sz="2000" b="1" smtClean="0"/>
              <a:t>Een prettige houding of beweging versnelt het geboorteproces </a:t>
            </a:r>
          </a:p>
          <a:p>
            <a:r>
              <a:rPr lang="nl-NL" sz="2000" b="1" smtClean="0"/>
              <a:t>Het regelmatig aannemen van een andere houding heeft positieve effecten op:</a:t>
            </a:r>
          </a:p>
          <a:p>
            <a:pPr lvl="1">
              <a:buFontTx/>
              <a:buChar char="•"/>
            </a:pPr>
            <a:r>
              <a:rPr lang="nl-NL" sz="2000" b="1" smtClean="0"/>
              <a:t>Aanpassing van het bekken</a:t>
            </a:r>
          </a:p>
          <a:p>
            <a:pPr lvl="1">
              <a:buFontTx/>
              <a:buChar char="•"/>
            </a:pPr>
            <a:r>
              <a:rPr lang="nl-NL" sz="2000" b="1" smtClean="0"/>
              <a:t>De frequentie</a:t>
            </a:r>
          </a:p>
          <a:p>
            <a:pPr lvl="1">
              <a:buFontTx/>
              <a:buChar char="•"/>
            </a:pPr>
            <a:r>
              <a:rPr lang="nl-NL" sz="2000" b="1" smtClean="0"/>
              <a:t>Duur en effectiviteit van de weeën</a:t>
            </a:r>
          </a:p>
          <a:p>
            <a:pPr lvl="1">
              <a:buFontTx/>
              <a:buChar char="•"/>
            </a:pPr>
            <a:r>
              <a:rPr lang="nl-NL" sz="2000" b="1" smtClean="0"/>
              <a:t>De zwaartekracht</a:t>
            </a:r>
          </a:p>
          <a:p>
            <a:pPr lvl="1">
              <a:buFontTx/>
              <a:buChar char="•"/>
            </a:pPr>
            <a:r>
              <a:rPr lang="nl-NL" sz="2000" b="1" smtClean="0"/>
              <a:t>Een betere zuurstofvoorziening van de baby</a:t>
            </a:r>
          </a:p>
          <a:p>
            <a:pPr>
              <a:buFont typeface="Wingdings" pitchFamily="2" charset="2"/>
              <a:buNone/>
            </a:pPr>
            <a:endParaRPr lang="nl-NL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8013" y="973138"/>
            <a:ext cx="8535987" cy="657225"/>
          </a:xfrm>
        </p:spPr>
        <p:txBody>
          <a:bodyPr anchor="ctr">
            <a:spAutoFit/>
          </a:bodyPr>
          <a:lstStyle/>
          <a:p>
            <a:r>
              <a:rPr lang="nl-NL" smtClean="0"/>
              <a:t>Fysiologische maatregelen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08088" y="2565400"/>
            <a:ext cx="7935912" cy="3513138"/>
          </a:xfrm>
        </p:spPr>
        <p:txBody>
          <a:bodyPr/>
          <a:lstStyle/>
          <a:p>
            <a:r>
              <a:rPr lang="nl-NL" sz="2000" b="1" smtClean="0"/>
              <a:t>Moedig de vrouw aan al haar spieren te ontspannen, vooral de billen, bekkenbodem, dijen, buik en lage onderrug</a:t>
            </a:r>
          </a:p>
          <a:p>
            <a:r>
              <a:rPr lang="nl-NL" sz="2000" b="1" smtClean="0"/>
              <a:t>Laat de vrouw ieder uur haar blaas legen, een volle blaas doet de pijn toenemen en kan de indaling bemoeilijken. Ze voelt de aandrang minder goed door de weeën</a:t>
            </a:r>
          </a:p>
          <a:p>
            <a:endParaRPr lang="nl-NL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nl-NL" smtClean="0"/>
              <a:t>Onderdeel van de scholing </a:t>
            </a:r>
          </a:p>
          <a:p>
            <a:pPr algn="r"/>
            <a:r>
              <a:rPr lang="nl-NL" smtClean="0"/>
              <a:t>vroegtijdige inzet partusassistentie</a:t>
            </a:r>
          </a:p>
        </p:txBody>
      </p:sp>
      <p:sp>
        <p:nvSpPr>
          <p:cNvPr id="44034" name="AutoShap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nl-NL" smtClean="0"/>
              <a:t>Zwangerschapscursussen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">
      <a:dk1>
        <a:srgbClr val="E10098"/>
      </a:dk1>
      <a:lt1>
        <a:srgbClr val="FFFFFF"/>
      </a:lt1>
      <a:dk2>
        <a:srgbClr val="E10098"/>
      </a:dk2>
      <a:lt2>
        <a:srgbClr val="E10098"/>
      </a:lt2>
      <a:accent1>
        <a:srgbClr val="E10098"/>
      </a:accent1>
      <a:accent2>
        <a:srgbClr val="108CDE"/>
      </a:accent2>
      <a:accent3>
        <a:srgbClr val="FFFFFF"/>
      </a:accent3>
      <a:accent4>
        <a:srgbClr val="C00081"/>
      </a:accent4>
      <a:accent5>
        <a:srgbClr val="EEAACA"/>
      </a:accent5>
      <a:accent6>
        <a:srgbClr val="0D7EC9"/>
      </a:accent6>
      <a:hlink>
        <a:srgbClr val="E10098"/>
      </a:hlink>
      <a:folHlink>
        <a:srgbClr val="99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E02D8A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EDADC4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E02D8A"/>
        </a:dk1>
        <a:lt1>
          <a:srgbClr val="FFFFFF"/>
        </a:lt1>
        <a:dk2>
          <a:srgbClr val="E02D8A"/>
        </a:dk2>
        <a:lt2>
          <a:srgbClr val="E02D8A"/>
        </a:lt2>
        <a:accent1>
          <a:srgbClr val="E02D8A"/>
        </a:accent1>
        <a:accent2>
          <a:srgbClr val="AECC52"/>
        </a:accent2>
        <a:accent3>
          <a:srgbClr val="FFFFFF"/>
        </a:accent3>
        <a:accent4>
          <a:srgbClr val="BF2575"/>
        </a:accent4>
        <a:accent5>
          <a:srgbClr val="EDADC4"/>
        </a:accent5>
        <a:accent6>
          <a:srgbClr val="9DB949"/>
        </a:accent6>
        <a:hlink>
          <a:srgbClr val="AECC52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E02D8A"/>
        </a:dk1>
        <a:lt1>
          <a:srgbClr val="FFFFFF"/>
        </a:lt1>
        <a:dk2>
          <a:srgbClr val="E02D8A"/>
        </a:dk2>
        <a:lt2>
          <a:srgbClr val="E02D8A"/>
        </a:lt2>
        <a:accent1>
          <a:srgbClr val="E02D8A"/>
        </a:accent1>
        <a:accent2>
          <a:srgbClr val="AECC52"/>
        </a:accent2>
        <a:accent3>
          <a:srgbClr val="FFFFFF"/>
        </a:accent3>
        <a:accent4>
          <a:srgbClr val="BF2575"/>
        </a:accent4>
        <a:accent5>
          <a:srgbClr val="EDADC4"/>
        </a:accent5>
        <a:accent6>
          <a:srgbClr val="9DB949"/>
        </a:accent6>
        <a:hlink>
          <a:srgbClr val="E02D8A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E02D8A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EDADC4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E02D8A"/>
        </a:dk1>
        <a:lt1>
          <a:srgbClr val="FFFFFF"/>
        </a:lt1>
        <a:dk2>
          <a:srgbClr val="E02D8A"/>
        </a:dk2>
        <a:lt2>
          <a:srgbClr val="E02D8A"/>
        </a:lt2>
        <a:accent1>
          <a:srgbClr val="E02D8A"/>
        </a:accent1>
        <a:accent2>
          <a:srgbClr val="AECC52"/>
        </a:accent2>
        <a:accent3>
          <a:srgbClr val="FFFFFF"/>
        </a:accent3>
        <a:accent4>
          <a:srgbClr val="BF2575"/>
        </a:accent4>
        <a:accent5>
          <a:srgbClr val="EDADC4"/>
        </a:accent5>
        <a:accent6>
          <a:srgbClr val="9DB949"/>
        </a:accent6>
        <a:hlink>
          <a:srgbClr val="AECC52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E02D8A"/>
        </a:dk1>
        <a:lt1>
          <a:srgbClr val="FFFFFF"/>
        </a:lt1>
        <a:dk2>
          <a:srgbClr val="E02D8A"/>
        </a:dk2>
        <a:lt2>
          <a:srgbClr val="E02D8A"/>
        </a:lt2>
        <a:accent1>
          <a:srgbClr val="E02D8A"/>
        </a:accent1>
        <a:accent2>
          <a:srgbClr val="AECC52"/>
        </a:accent2>
        <a:accent3>
          <a:srgbClr val="FFFFFF"/>
        </a:accent3>
        <a:accent4>
          <a:srgbClr val="BF2575"/>
        </a:accent4>
        <a:accent5>
          <a:srgbClr val="EDADC4"/>
        </a:accent5>
        <a:accent6>
          <a:srgbClr val="9DB949"/>
        </a:accent6>
        <a:hlink>
          <a:srgbClr val="E02D8A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2">
        <a:dk1>
          <a:srgbClr val="E02D8A"/>
        </a:dk1>
        <a:lt1>
          <a:srgbClr val="FFFFFF"/>
        </a:lt1>
        <a:dk2>
          <a:srgbClr val="E02D8A"/>
        </a:dk2>
        <a:lt2>
          <a:srgbClr val="E02D8A"/>
        </a:lt2>
        <a:accent1>
          <a:srgbClr val="E02D8A"/>
        </a:accent1>
        <a:accent2>
          <a:srgbClr val="BFD885"/>
        </a:accent2>
        <a:accent3>
          <a:srgbClr val="FFFFFF"/>
        </a:accent3>
        <a:accent4>
          <a:srgbClr val="BF2575"/>
        </a:accent4>
        <a:accent5>
          <a:srgbClr val="EDADC4"/>
        </a:accent5>
        <a:accent6>
          <a:srgbClr val="ADC478"/>
        </a:accent6>
        <a:hlink>
          <a:srgbClr val="E02D8A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E7318C"/>
    </a:dk1>
    <a:lt1>
      <a:srgbClr val="FFFFFF"/>
    </a:lt1>
    <a:dk2>
      <a:srgbClr val="E7318C"/>
    </a:dk2>
    <a:lt2>
      <a:srgbClr val="E7318C"/>
    </a:lt2>
    <a:accent1>
      <a:srgbClr val="E7318C"/>
    </a:accent1>
    <a:accent2>
      <a:srgbClr val="108CDE"/>
    </a:accent2>
    <a:accent3>
      <a:srgbClr val="FFFFFF"/>
    </a:accent3>
    <a:accent4>
      <a:srgbClr val="C52877"/>
    </a:accent4>
    <a:accent5>
      <a:srgbClr val="F1ADC5"/>
    </a:accent5>
    <a:accent6>
      <a:srgbClr val="0D7EC9"/>
    </a:accent6>
    <a:hlink>
      <a:srgbClr val="E7318C"/>
    </a:hlink>
    <a:folHlink>
      <a:srgbClr val="99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Powerpoint format Isis HGK</Template>
  <TotalTime>468</TotalTime>
  <Words>712</Words>
  <Application>Microsoft Office PowerPoint</Application>
  <PresentationFormat>Diavoorstelling (4:3)</PresentationFormat>
  <Paragraphs>122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3" baseType="lpstr">
      <vt:lpstr>Arial</vt:lpstr>
      <vt:lpstr>Calibri</vt:lpstr>
      <vt:lpstr>Palatino Linotype</vt:lpstr>
      <vt:lpstr>Times New Roman</vt:lpstr>
      <vt:lpstr>Wingdings</vt:lpstr>
      <vt:lpstr>Capsules</vt:lpstr>
      <vt:lpstr>Begeleidend gedeelte</vt:lpstr>
      <vt:lpstr>Start van de begeleiding</vt:lpstr>
      <vt:lpstr>Vervolg vorige dia</vt:lpstr>
      <vt:lpstr>Vervolg vorige dia</vt:lpstr>
      <vt:lpstr>Fysiologische maatregelen</vt:lpstr>
      <vt:lpstr>Fysiologische maatregelen</vt:lpstr>
      <vt:lpstr>Fysiologische maatregelen</vt:lpstr>
      <vt:lpstr>Fysiologische maatregelen</vt:lpstr>
      <vt:lpstr>Zwangerschapscursussen</vt:lpstr>
      <vt:lpstr>Mogelijkheden</vt:lpstr>
      <vt:lpstr>Samen bevallen</vt:lpstr>
      <vt:lpstr>Haptonomie</vt:lpstr>
      <vt:lpstr>Zwangerschapszwemmen</vt:lpstr>
      <vt:lpstr>Zwangerschaps-yoga</vt:lpstr>
      <vt:lpstr>9 maanden fit</vt:lpstr>
      <vt:lpstr>Zwangerschapsgym</vt:lpstr>
      <vt:lpstr>Vragen??</vt:lpstr>
    </vt:vector>
  </TitlesOfParts>
  <Company>ERA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KRAAMZORG</dc:title>
  <dc:creator>adm-stberg</dc:creator>
  <cp:lastModifiedBy>Geesje Fokkens</cp:lastModifiedBy>
  <cp:revision>19</cp:revision>
  <cp:lastPrinted>2017-10-12T08:56:50Z</cp:lastPrinted>
  <dcterms:created xsi:type="dcterms:W3CDTF">2011-12-08T14:27:06Z</dcterms:created>
  <dcterms:modified xsi:type="dcterms:W3CDTF">2018-06-14T12:53:49Z</dcterms:modified>
</cp:coreProperties>
</file>