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343"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71" r:id="rId20"/>
    <p:sldId id="370" r:id="rId21"/>
    <p:sldId id="362" r:id="rId22"/>
    <p:sldId id="363" r:id="rId23"/>
    <p:sldId id="364" r:id="rId24"/>
    <p:sldId id="365" r:id="rId25"/>
    <p:sldId id="366" r:id="rId26"/>
    <p:sldId id="367" r:id="rId27"/>
    <p:sldId id="368" r:id="rId28"/>
    <p:sldId id="369" r:id="rId29"/>
    <p:sldId id="372" r:id="rId30"/>
    <p:sldId id="374" r:id="rId31"/>
    <p:sldId id="375" r:id="rId32"/>
    <p:sldId id="376" r:id="rId3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6" autoAdjust="0"/>
    <p:restoredTop sz="94660"/>
  </p:normalViewPr>
  <p:slideViewPr>
    <p:cSldViewPr>
      <p:cViewPr varScale="1">
        <p:scale>
          <a:sx n="105" d="100"/>
          <a:sy n="105" d="100"/>
        </p:scale>
        <p:origin x="120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F12F8AA-049D-4D45-BBCC-98E90577D4A9}" type="datetimeFigureOut">
              <a:rPr lang="nl-NL"/>
              <a:pPr>
                <a:defRPr/>
              </a:pPr>
              <a:t>10-8-2017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94E4E3-09D8-4E63-A503-67E3FA71AB70}" type="slidenum">
              <a:rPr lang="nl-NL"/>
              <a:pPr>
                <a:defRPr/>
              </a:pPr>
              <a:t>‹nr.›</a:t>
            </a:fld>
            <a:endParaRPr lang="nl-NL"/>
          </a:p>
        </p:txBody>
      </p:sp>
    </p:spTree>
    <p:extLst>
      <p:ext uri="{BB962C8B-B14F-4D97-AF65-F5344CB8AC3E}">
        <p14:creationId xmlns:p14="http://schemas.microsoft.com/office/powerpoint/2010/main" val="3989172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E25B091-E26C-456E-A966-A9CCB4362CBC}" type="datetimeFigureOut">
              <a:rPr lang="nl-NL"/>
              <a:pPr>
                <a:defRPr/>
              </a:pPr>
              <a:t>10-8-2017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3424C50-E273-4B94-A920-3CC10CCC33CC}" type="slidenum">
              <a:rPr lang="nl-NL"/>
              <a:pPr>
                <a:defRPr/>
              </a:pPr>
              <a:t>‹nr.›</a:t>
            </a:fld>
            <a:endParaRPr lang="nl-NL"/>
          </a:p>
        </p:txBody>
      </p:sp>
    </p:spTree>
    <p:extLst>
      <p:ext uri="{BB962C8B-B14F-4D97-AF65-F5344CB8AC3E}">
        <p14:creationId xmlns:p14="http://schemas.microsoft.com/office/powerpoint/2010/main" val="3813479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latin typeface="Times New Roman" pitchFamily="18" charset="0"/>
              </a:rPr>
              <a:t>Hartfalen is een progressieve ziekte met steeds meer klachten die uiteindelijk leidt tot de dood.</a:t>
            </a:r>
          </a:p>
          <a:p>
            <a:r>
              <a:rPr lang="nl-NL" altLang="nl-NL" smtClean="0">
                <a:latin typeface="Times New Roman" pitchFamily="18" charset="0"/>
              </a:rPr>
              <a:t>From: A.M. Katz, 2000</a:t>
            </a:r>
          </a:p>
          <a:p>
            <a:endParaRPr lang="nl-NL" altLang="nl-NL" smtClean="0"/>
          </a:p>
        </p:txBody>
      </p:sp>
      <p:sp>
        <p:nvSpPr>
          <p:cNvPr id="1269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3C193DF-122E-45FD-8634-9009D21FEA84}" type="slidenum">
              <a:rPr lang="nl-NL" altLang="nl-NL">
                <a:latin typeface="Arial" charset="0"/>
              </a:rPr>
              <a:pPr>
                <a:spcBef>
                  <a:spcPct val="0"/>
                </a:spcBef>
              </a:pPr>
              <a:t>6</a:t>
            </a:fld>
            <a:endParaRPr lang="nl-NL" altLang="nl-N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De tweedelijns hartfalencardioloog zal de pHF-REF-patiënt door kunnen verwijzen naar de derde lijn voor interventies.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De kwaliteits-slag met betrekking tot hartfalen die in de eerste lijn kan worden gemaakt, geldt niet alleen voor de hartfalenpatiënten die terugverwezen zullen worden, maar ook al voor de hartfalenpatiënten die de huisarts nu controleert (ongeveer een derde van het aantal hartfalenpatiënten, veelal kwetsbare ouderen).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Echter: deze randvoorwaarden moeten worden vervuld, voordat er kan begonnen met een goede hartfalenzorg in de eerste lijn.</a:t>
            </a:r>
          </a:p>
          <a:p>
            <a:r>
              <a:rPr lang="nl-NL" altLang="nl-NL" smtClean="0"/>
              <a:t>Dus:</a:t>
            </a:r>
          </a:p>
          <a:p>
            <a:r>
              <a:rPr lang="nl-NL" altLang="nl-NL" smtClean="0"/>
              <a:t>Scholing, praktijkondersteuning, werkafspraken en een ketenzorgprogramma chronisch hartfalen.</a:t>
            </a:r>
          </a:p>
        </p:txBody>
      </p:sp>
      <p:sp>
        <p:nvSpPr>
          <p:cNvPr id="2099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367C39-E04A-4B55-A76B-483561CEB7C0}" type="slidenum">
              <a:rPr lang="nl-NL" altLang="nl-NL">
                <a:latin typeface="Arial" charset="0"/>
              </a:rPr>
              <a:pPr>
                <a:spcBef>
                  <a:spcPct val="0"/>
                </a:spcBef>
              </a:pPr>
              <a:t>31</a:t>
            </a:fld>
            <a:endParaRPr lang="nl-NL" altLang="nl-N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Picture 11" descr="C:\Documents and Settings\Rineke\Mijn documenten\ELZHA logo f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533400"/>
            <a:ext cx="3429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5" name="Tijdelijke aanduiding voor datum 3"/>
          <p:cNvSpPr>
            <a:spLocks noGrp="1"/>
          </p:cNvSpPr>
          <p:nvPr>
            <p:ph type="dt" sz="half" idx="10"/>
          </p:nvPr>
        </p:nvSpPr>
        <p:spPr/>
        <p:txBody>
          <a:bodyPr/>
          <a:lstStyle>
            <a:lvl1pPr>
              <a:defRPr/>
            </a:lvl1pPr>
          </a:lstStyle>
          <a:p>
            <a:pPr>
              <a:defRPr/>
            </a:pPr>
            <a:fld id="{0AE427AB-D2B5-4982-82CA-C4219C9CE3A2}" type="datetime1">
              <a:rPr lang="nl-NL"/>
              <a:pPr>
                <a:defRPr/>
              </a:pPr>
              <a:t>10-8-2017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634CB76-4C7A-4EC0-BD63-32A459025B38}" type="slidenum">
              <a:rPr lang="nl-NL"/>
              <a:pPr>
                <a:defRPr/>
              </a:pPr>
              <a:t>‹nr.›</a:t>
            </a:fld>
            <a:endParaRPr lang="nl-NL"/>
          </a:p>
        </p:txBody>
      </p:sp>
    </p:spTree>
    <p:extLst>
      <p:ext uri="{BB962C8B-B14F-4D97-AF65-F5344CB8AC3E}">
        <p14:creationId xmlns:p14="http://schemas.microsoft.com/office/powerpoint/2010/main" val="168077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22C57ED4-3B4E-4A25-AD4D-534BA5FCFB87}" type="datetime1">
              <a:rPr lang="nl-NL"/>
              <a:pPr>
                <a:defRPr/>
              </a:pPr>
              <a:t>10-8-2017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23F431A-DFD8-4DEE-9775-FB82BC0A499B}" type="slidenum">
              <a:rPr lang="nl-NL"/>
              <a:pPr>
                <a:defRPr/>
              </a:pPr>
              <a:t>‹nr.›</a:t>
            </a:fld>
            <a:endParaRPr lang="nl-NL"/>
          </a:p>
        </p:txBody>
      </p:sp>
    </p:spTree>
    <p:extLst>
      <p:ext uri="{BB962C8B-B14F-4D97-AF65-F5344CB8AC3E}">
        <p14:creationId xmlns:p14="http://schemas.microsoft.com/office/powerpoint/2010/main" val="136138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EB5261BA-EC43-4FFB-B934-6AB2068CBEA4}" type="datetime1">
              <a:rPr lang="nl-NL"/>
              <a:pPr>
                <a:defRPr/>
              </a:pPr>
              <a:t>10-8-2017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A85D9CB-49E8-4650-93AD-088FA8EA8350}" type="slidenum">
              <a:rPr lang="nl-NL"/>
              <a:pPr>
                <a:defRPr/>
              </a:pPr>
              <a:t>‹nr.›</a:t>
            </a:fld>
            <a:endParaRPr lang="nl-NL"/>
          </a:p>
        </p:txBody>
      </p:sp>
    </p:spTree>
    <p:extLst>
      <p:ext uri="{BB962C8B-B14F-4D97-AF65-F5344CB8AC3E}">
        <p14:creationId xmlns:p14="http://schemas.microsoft.com/office/powerpoint/2010/main" val="281704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C62E060-B384-4E96-ACC5-D1CEC7A4BA43}" type="datetime1">
              <a:rPr lang="nl-NL"/>
              <a:pPr>
                <a:defRPr/>
              </a:pPr>
              <a:t>10-8-2017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832F71C-3E86-4ACB-B97F-AA82BDA943F8}" type="slidenum">
              <a:rPr lang="nl-NL"/>
              <a:pPr>
                <a:defRPr/>
              </a:pPr>
              <a:t>‹nr.›</a:t>
            </a:fld>
            <a:endParaRPr lang="nl-NL"/>
          </a:p>
        </p:txBody>
      </p:sp>
    </p:spTree>
    <p:extLst>
      <p:ext uri="{BB962C8B-B14F-4D97-AF65-F5344CB8AC3E}">
        <p14:creationId xmlns:p14="http://schemas.microsoft.com/office/powerpoint/2010/main" val="193543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C40DC01-9EB3-4724-B87A-792C4BAEFF3E}" type="datetime1">
              <a:rPr lang="nl-NL"/>
              <a:pPr>
                <a:defRPr/>
              </a:pPr>
              <a:t>10-8-2017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7594A55-B86B-4A65-93F3-97103F060B22}" type="slidenum">
              <a:rPr lang="nl-NL"/>
              <a:pPr>
                <a:defRPr/>
              </a:pPr>
              <a:t>‹nr.›</a:t>
            </a:fld>
            <a:endParaRPr lang="nl-NL"/>
          </a:p>
        </p:txBody>
      </p:sp>
    </p:spTree>
    <p:extLst>
      <p:ext uri="{BB962C8B-B14F-4D97-AF65-F5344CB8AC3E}">
        <p14:creationId xmlns:p14="http://schemas.microsoft.com/office/powerpoint/2010/main" val="209502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CB7E16FB-3444-430E-AAFF-10F5C395A7FA}" type="datetime1">
              <a:rPr lang="nl-NL"/>
              <a:pPr>
                <a:defRPr/>
              </a:pPr>
              <a:t>10-8-2017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60FB17B1-218D-4DA0-9D3B-CEC61D455A80}" type="slidenum">
              <a:rPr lang="nl-NL"/>
              <a:pPr>
                <a:defRPr/>
              </a:pPr>
              <a:t>‹nr.›</a:t>
            </a:fld>
            <a:endParaRPr lang="nl-NL"/>
          </a:p>
        </p:txBody>
      </p:sp>
    </p:spTree>
    <p:extLst>
      <p:ext uri="{BB962C8B-B14F-4D97-AF65-F5344CB8AC3E}">
        <p14:creationId xmlns:p14="http://schemas.microsoft.com/office/powerpoint/2010/main" val="414273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0F929D04-4C4B-419F-BD95-AD73F4B8C13F}" type="datetime1">
              <a:rPr lang="nl-NL"/>
              <a:pPr>
                <a:defRPr/>
              </a:pPr>
              <a:t>10-8-2017</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00323884-D0EB-4026-A661-3D7C4738FF1A}" type="slidenum">
              <a:rPr lang="nl-NL"/>
              <a:pPr>
                <a:defRPr/>
              </a:pPr>
              <a:t>‹nr.›</a:t>
            </a:fld>
            <a:endParaRPr lang="nl-NL"/>
          </a:p>
        </p:txBody>
      </p:sp>
    </p:spTree>
    <p:extLst>
      <p:ext uri="{BB962C8B-B14F-4D97-AF65-F5344CB8AC3E}">
        <p14:creationId xmlns:p14="http://schemas.microsoft.com/office/powerpoint/2010/main" val="57145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C4327F2A-26B4-4F74-978A-45A908B91157}" type="datetime1">
              <a:rPr lang="nl-NL"/>
              <a:pPr>
                <a:defRPr/>
              </a:pPr>
              <a:t>10-8-2017</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472A2771-468E-4622-81E5-F53EA94FB78E}" type="slidenum">
              <a:rPr lang="nl-NL"/>
              <a:pPr>
                <a:defRPr/>
              </a:pPr>
              <a:t>‹nr.›</a:t>
            </a:fld>
            <a:endParaRPr lang="nl-NL"/>
          </a:p>
        </p:txBody>
      </p:sp>
    </p:spTree>
    <p:extLst>
      <p:ext uri="{BB962C8B-B14F-4D97-AF65-F5344CB8AC3E}">
        <p14:creationId xmlns:p14="http://schemas.microsoft.com/office/powerpoint/2010/main" val="17184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9E74A996-E783-4887-8C07-EE111121226C}" type="datetime1">
              <a:rPr lang="nl-NL"/>
              <a:pPr>
                <a:defRPr/>
              </a:pPr>
              <a:t>10-8-2017</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1DEC132A-2F22-4870-BEB2-EE66F8AA2CA9}" type="slidenum">
              <a:rPr lang="nl-NL"/>
              <a:pPr>
                <a:defRPr/>
              </a:pPr>
              <a:t>‹nr.›</a:t>
            </a:fld>
            <a:endParaRPr lang="nl-NL"/>
          </a:p>
        </p:txBody>
      </p:sp>
    </p:spTree>
    <p:extLst>
      <p:ext uri="{BB962C8B-B14F-4D97-AF65-F5344CB8AC3E}">
        <p14:creationId xmlns:p14="http://schemas.microsoft.com/office/powerpoint/2010/main" val="300486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0D70F29F-A4C5-49EF-89EB-ABA96766FEF2}" type="datetime1">
              <a:rPr lang="nl-NL"/>
              <a:pPr>
                <a:defRPr/>
              </a:pPr>
              <a:t>10-8-2017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97E82F0-0363-4207-B6EA-B82048A00225}" type="slidenum">
              <a:rPr lang="nl-NL"/>
              <a:pPr>
                <a:defRPr/>
              </a:pPr>
              <a:t>‹nr.›</a:t>
            </a:fld>
            <a:endParaRPr lang="nl-NL"/>
          </a:p>
        </p:txBody>
      </p:sp>
    </p:spTree>
    <p:extLst>
      <p:ext uri="{BB962C8B-B14F-4D97-AF65-F5344CB8AC3E}">
        <p14:creationId xmlns:p14="http://schemas.microsoft.com/office/powerpoint/2010/main" val="204645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E6B80C35-1D97-4B15-ABEB-FF68ECF31755}" type="datetime1">
              <a:rPr lang="nl-NL"/>
              <a:pPr>
                <a:defRPr/>
              </a:pPr>
              <a:t>10-8-2017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6D06AFF3-BCDC-48E5-83D0-5883566FA056}" type="slidenum">
              <a:rPr lang="nl-NL"/>
              <a:pPr>
                <a:defRPr/>
              </a:pPr>
              <a:t>‹nr.›</a:t>
            </a:fld>
            <a:endParaRPr lang="nl-NL"/>
          </a:p>
        </p:txBody>
      </p:sp>
    </p:spTree>
    <p:extLst>
      <p:ext uri="{BB962C8B-B14F-4D97-AF65-F5344CB8AC3E}">
        <p14:creationId xmlns:p14="http://schemas.microsoft.com/office/powerpoint/2010/main" val="397313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Vrije vorm 6"/>
          <p:cNvSpPr/>
          <p:nvPr/>
        </p:nvSpPr>
        <p:spPr>
          <a:xfrm>
            <a:off x="-1071563" y="5319713"/>
            <a:ext cx="3500438" cy="2071687"/>
          </a:xfrm>
          <a:custGeom>
            <a:avLst/>
            <a:gdLst>
              <a:gd name="connsiteX0" fmla="*/ 0 w 3500462"/>
              <a:gd name="connsiteY0" fmla="*/ 1035851 h 2071702"/>
              <a:gd name="connsiteX1" fmla="*/ 858804 w 3500462"/>
              <a:gd name="connsiteY1" fmla="*/ 144423 h 2071702"/>
              <a:gd name="connsiteX2" fmla="*/ 1750233 w 3500462"/>
              <a:gd name="connsiteY2" fmla="*/ 2 h 2071702"/>
              <a:gd name="connsiteX3" fmla="*/ 2641663 w 3500462"/>
              <a:gd name="connsiteY3" fmla="*/ 144424 h 2071702"/>
              <a:gd name="connsiteX4" fmla="*/ 3500463 w 3500462"/>
              <a:gd name="connsiteY4" fmla="*/ 1035856 h 2071702"/>
              <a:gd name="connsiteX5" fmla="*/ 2641661 w 3500462"/>
              <a:gd name="connsiteY5" fmla="*/ 1927285 h 2071702"/>
              <a:gd name="connsiteX6" fmla="*/ 1750232 w 3500462"/>
              <a:gd name="connsiteY6" fmla="*/ 2071707 h 2071702"/>
              <a:gd name="connsiteX7" fmla="*/ 858802 w 3500462"/>
              <a:gd name="connsiteY7" fmla="*/ 1927285 h 2071702"/>
              <a:gd name="connsiteX8" fmla="*/ 1 w 3500462"/>
              <a:gd name="connsiteY8" fmla="*/ 1035854 h 2071702"/>
              <a:gd name="connsiteX9" fmla="*/ 0 w 3500462"/>
              <a:gd name="connsiteY9" fmla="*/ 1035851 h 207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0462" h="2071702">
                <a:moveTo>
                  <a:pt x="0" y="1035851"/>
                </a:moveTo>
                <a:cubicBezTo>
                  <a:pt x="1" y="669770"/>
                  <a:pt x="326493" y="330875"/>
                  <a:pt x="858804" y="144423"/>
                </a:cubicBezTo>
                <a:cubicBezTo>
                  <a:pt x="1128715" y="49881"/>
                  <a:pt x="1436593" y="2"/>
                  <a:pt x="1750233" y="2"/>
                </a:cubicBezTo>
                <a:cubicBezTo>
                  <a:pt x="2063873" y="2"/>
                  <a:pt x="2371751" y="49882"/>
                  <a:pt x="2641663" y="144424"/>
                </a:cubicBezTo>
                <a:cubicBezTo>
                  <a:pt x="3173974" y="330878"/>
                  <a:pt x="3500465" y="669774"/>
                  <a:pt x="3500463" y="1035856"/>
                </a:cubicBezTo>
                <a:cubicBezTo>
                  <a:pt x="3500463" y="1401937"/>
                  <a:pt x="3173972" y="1740833"/>
                  <a:pt x="2641661" y="1927285"/>
                </a:cubicBezTo>
                <a:cubicBezTo>
                  <a:pt x="2371750" y="2021827"/>
                  <a:pt x="2063872" y="2071707"/>
                  <a:pt x="1750232" y="2071707"/>
                </a:cubicBezTo>
                <a:cubicBezTo>
                  <a:pt x="1436592" y="2071707"/>
                  <a:pt x="1128714" y="2021827"/>
                  <a:pt x="858802" y="1927285"/>
                </a:cubicBezTo>
                <a:cubicBezTo>
                  <a:pt x="326491" y="1740832"/>
                  <a:pt x="0" y="1401936"/>
                  <a:pt x="1" y="1035854"/>
                </a:cubicBezTo>
                <a:cubicBezTo>
                  <a:pt x="1" y="1035853"/>
                  <a:pt x="0" y="1035852"/>
                  <a:pt x="0" y="1035851"/>
                </a:cubicBezTo>
                <a:close/>
              </a:path>
            </a:pathLst>
          </a:custGeom>
          <a:solidFill>
            <a:srgbClr val="E5FF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prstClr val="white"/>
              </a:solidFill>
            </a:endParaRPr>
          </a:p>
        </p:txBody>
      </p:sp>
      <p:pic>
        <p:nvPicPr>
          <p:cNvPr id="1027" name="Picture 4"/>
          <p:cNvPicPr>
            <a:picLocks noChangeAspect="1" noChangeArrowheads="1"/>
          </p:cNvPicPr>
          <p:nvPr/>
        </p:nvPicPr>
        <p:blipFill>
          <a:blip r:embed="rId13">
            <a:extLst>
              <a:ext uri="{28A0092B-C50C-407E-A947-70E740481C1C}">
                <a14:useLocalDpi xmlns:a14="http://schemas.microsoft.com/office/drawing/2010/main" val="0"/>
              </a:ext>
            </a:extLst>
          </a:blip>
          <a:srcRect l="6073"/>
          <a:stretch>
            <a:fillRect/>
          </a:stretch>
        </p:blipFill>
        <p:spPr bwMode="auto">
          <a:xfrm>
            <a:off x="6934200" y="0"/>
            <a:ext cx="220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de stijl te bewerken</a:t>
            </a:r>
          </a:p>
        </p:txBody>
      </p:sp>
      <p:sp>
        <p:nvSpPr>
          <p:cNvPr id="1029"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53B4B44-2903-4EFC-A1B9-D2209CBF3653}" type="datetime1">
              <a:rPr lang="nl-NL"/>
              <a:pPr>
                <a:defRPr/>
              </a:pPr>
              <a:t>10-8-2017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552EB0B-9D13-4185-AE24-AA9FBD985EFA}"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20689"/>
            <a:ext cx="7772400" cy="1440159"/>
          </a:xfrm>
        </p:spPr>
        <p:txBody>
          <a:bodyPr/>
          <a:lstStyle/>
          <a:p>
            <a:r>
              <a:rPr lang="nl-NL" dirty="0" smtClean="0"/>
              <a:t>		Hartfalen</a:t>
            </a:r>
            <a:endParaRPr lang="nl-NL" dirty="0"/>
          </a:p>
        </p:txBody>
      </p:sp>
      <p:sp>
        <p:nvSpPr>
          <p:cNvPr id="3" name="Ondertitel 2"/>
          <p:cNvSpPr>
            <a:spLocks noGrp="1"/>
          </p:cNvSpPr>
          <p:nvPr>
            <p:ph type="subTitle" idx="1"/>
          </p:nvPr>
        </p:nvSpPr>
        <p:spPr/>
        <p:txBody>
          <a:bodyPr/>
          <a:lstStyle/>
          <a:p>
            <a:endParaRPr lang="nl-N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060848"/>
            <a:ext cx="7272808"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0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dirty="0" smtClean="0"/>
              <a:t>Algemeen: voedingstoestand / gewicht</a:t>
            </a:r>
          </a:p>
          <a:p>
            <a:r>
              <a:rPr lang="nl-NL" dirty="0" smtClean="0"/>
              <a:t>Bloeddruk</a:t>
            </a:r>
          </a:p>
          <a:p>
            <a:r>
              <a:rPr lang="nl-NL" dirty="0" smtClean="0"/>
              <a:t>Pols: ritme / regulariteit / kwaliteit</a:t>
            </a:r>
          </a:p>
          <a:p>
            <a:r>
              <a:rPr lang="nl-NL" dirty="0" smtClean="0"/>
              <a:t>Longen: ademfrequentie / SaO2 / </a:t>
            </a:r>
            <a:r>
              <a:rPr lang="nl-NL" dirty="0" err="1" smtClean="0"/>
              <a:t>crepitaties</a:t>
            </a:r>
            <a:endParaRPr lang="nl-NL" dirty="0" smtClean="0"/>
          </a:p>
          <a:p>
            <a:r>
              <a:rPr lang="nl-NL" dirty="0" smtClean="0"/>
              <a:t>Hart: heffende </a:t>
            </a:r>
            <a:r>
              <a:rPr lang="nl-NL" dirty="0" err="1" smtClean="0"/>
              <a:t>ictus</a:t>
            </a:r>
            <a:r>
              <a:rPr lang="nl-NL" dirty="0" smtClean="0"/>
              <a:t> / souffles / 3e harttoon</a:t>
            </a:r>
          </a:p>
          <a:p>
            <a:r>
              <a:rPr lang="nl-NL" dirty="0" smtClean="0"/>
              <a:t>Overvulling: perifeer oedeem, CVD</a:t>
            </a:r>
            <a:r>
              <a:rPr lang="nl-NL" dirty="0" smtClean="0">
                <a:latin typeface="Calibri"/>
                <a:cs typeface="Calibri"/>
              </a:rPr>
              <a:t>↑</a:t>
            </a:r>
            <a:r>
              <a:rPr lang="nl-NL" smtClean="0">
                <a:latin typeface="Calibri"/>
                <a:cs typeface="Calibri"/>
              </a:rPr>
              <a:t>/ ascites</a:t>
            </a:r>
            <a:r>
              <a:rPr lang="nl-NL" smtClean="0"/>
              <a:t> </a:t>
            </a:r>
            <a:endParaRPr lang="nl-NL" dirty="0" smtClean="0"/>
          </a:p>
          <a:p>
            <a:endParaRPr lang="nl-NL" dirty="0"/>
          </a:p>
        </p:txBody>
      </p:sp>
      <p:sp>
        <p:nvSpPr>
          <p:cNvPr id="2" name="Titel 1"/>
          <p:cNvSpPr>
            <a:spLocks noGrp="1"/>
          </p:cNvSpPr>
          <p:nvPr>
            <p:ph type="title"/>
          </p:nvPr>
        </p:nvSpPr>
        <p:spPr/>
        <p:txBody>
          <a:bodyPr>
            <a:normAutofit/>
          </a:bodyPr>
          <a:lstStyle/>
          <a:p>
            <a:r>
              <a:rPr lang="nl-NL" dirty="0" smtClean="0"/>
              <a:t>Lichamelijk onderzoek</a:t>
            </a:r>
            <a:endParaRPr lang="nl-NL" dirty="0"/>
          </a:p>
        </p:txBody>
      </p:sp>
    </p:spTree>
    <p:extLst>
      <p:ext uri="{BB962C8B-B14F-4D97-AF65-F5344CB8AC3E}">
        <p14:creationId xmlns:p14="http://schemas.microsoft.com/office/powerpoint/2010/main" val="447957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2612" t="41386" r="34377" b="14473"/>
          <a:stretch/>
        </p:blipFill>
        <p:spPr bwMode="auto">
          <a:xfrm>
            <a:off x="1115616" y="2286931"/>
            <a:ext cx="6912767" cy="406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r>
              <a:rPr lang="nl-NL" dirty="0" smtClean="0"/>
              <a:t>Centraal veneuze druk</a:t>
            </a:r>
            <a:endParaRPr lang="nl-NL" dirty="0"/>
          </a:p>
        </p:txBody>
      </p:sp>
    </p:spTree>
    <p:extLst>
      <p:ext uri="{BB962C8B-B14F-4D97-AF65-F5344CB8AC3E}">
        <p14:creationId xmlns:p14="http://schemas.microsoft.com/office/powerpoint/2010/main" val="422111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8095" t="9658" r="19973" b="11381"/>
          <a:stretch/>
        </p:blipFill>
        <p:spPr bwMode="auto">
          <a:xfrm>
            <a:off x="1115616" y="2348880"/>
            <a:ext cx="6408712" cy="396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dirty="0" smtClean="0"/>
              <a:t>Heffende </a:t>
            </a:r>
            <a:r>
              <a:rPr lang="nl-NL" dirty="0" err="1" smtClean="0"/>
              <a:t>ictus</a:t>
            </a:r>
            <a:endParaRPr lang="nl-NL" dirty="0"/>
          </a:p>
        </p:txBody>
      </p:sp>
    </p:spTree>
    <p:extLst>
      <p:ext uri="{BB962C8B-B14F-4D97-AF65-F5344CB8AC3E}">
        <p14:creationId xmlns:p14="http://schemas.microsoft.com/office/powerpoint/2010/main" val="1695573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132856"/>
            <a:ext cx="6400040" cy="4104455"/>
          </a:xfrm>
        </p:spPr>
      </p:pic>
      <p:sp>
        <p:nvSpPr>
          <p:cNvPr id="2" name="Titel 1"/>
          <p:cNvSpPr>
            <a:spLocks noGrp="1"/>
          </p:cNvSpPr>
          <p:nvPr>
            <p:ph type="title"/>
          </p:nvPr>
        </p:nvSpPr>
        <p:spPr/>
        <p:txBody>
          <a:bodyPr/>
          <a:lstStyle/>
          <a:p>
            <a:r>
              <a:rPr lang="nl-NL" dirty="0" smtClean="0"/>
              <a:t>Derde harttoon</a:t>
            </a:r>
            <a:endParaRPr lang="nl-NL" dirty="0"/>
          </a:p>
        </p:txBody>
      </p:sp>
    </p:spTree>
    <p:extLst>
      <p:ext uri="{BB962C8B-B14F-4D97-AF65-F5344CB8AC3E}">
        <p14:creationId xmlns:p14="http://schemas.microsoft.com/office/powerpoint/2010/main" val="3885589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Aanvullend onderzoek</a:t>
            </a:r>
            <a:endParaRPr lang="nl-NL" dirty="0"/>
          </a:p>
        </p:txBody>
      </p:sp>
      <p:sp>
        <p:nvSpPr>
          <p:cNvPr id="3" name="Tijdelijke aanduiding voor inhoud 2"/>
          <p:cNvSpPr>
            <a:spLocks noGrp="1"/>
          </p:cNvSpPr>
          <p:nvPr>
            <p:ph idx="1"/>
          </p:nvPr>
        </p:nvSpPr>
        <p:spPr/>
        <p:txBody>
          <a:bodyPr/>
          <a:lstStyle/>
          <a:p>
            <a:r>
              <a:rPr lang="nl-NL" dirty="0" smtClean="0"/>
              <a:t>ECG</a:t>
            </a:r>
          </a:p>
          <a:p>
            <a:r>
              <a:rPr lang="nl-NL" dirty="0" smtClean="0"/>
              <a:t>NT-pro BNP</a:t>
            </a:r>
          </a:p>
          <a:p>
            <a:r>
              <a:rPr lang="nl-NL" dirty="0" smtClean="0"/>
              <a:t>X-thorax?</a:t>
            </a:r>
          </a:p>
          <a:p>
            <a:r>
              <a:rPr lang="nl-NL" dirty="0" smtClean="0"/>
              <a:t>Laboratorium onderzoek</a:t>
            </a:r>
          </a:p>
          <a:p>
            <a:r>
              <a:rPr lang="nl-NL" dirty="0" smtClean="0"/>
              <a:t>Laagdrempelig spirometrie bij vermoeden COPD</a:t>
            </a:r>
          </a:p>
          <a:p>
            <a:endParaRPr lang="nl-NL" dirty="0"/>
          </a:p>
        </p:txBody>
      </p:sp>
      <p:sp>
        <p:nvSpPr>
          <p:cNvPr id="4" name="Rechteraccolade 3"/>
          <p:cNvSpPr/>
          <p:nvPr/>
        </p:nvSpPr>
        <p:spPr>
          <a:xfrm>
            <a:off x="3270739" y="1676816"/>
            <a:ext cx="144016" cy="93610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PIJL-RECHTS 5"/>
          <p:cNvSpPr/>
          <p:nvPr/>
        </p:nvSpPr>
        <p:spPr>
          <a:xfrm>
            <a:off x="3779912" y="1856836"/>
            <a:ext cx="648072" cy="576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5004048" y="1677000"/>
            <a:ext cx="3672408" cy="1200329"/>
          </a:xfrm>
          <a:prstGeom prst="rect">
            <a:avLst/>
          </a:prstGeom>
          <a:noFill/>
        </p:spPr>
        <p:txBody>
          <a:bodyPr wrap="square" rtlCol="0">
            <a:spAutoFit/>
          </a:bodyPr>
          <a:lstStyle/>
          <a:p>
            <a:r>
              <a:rPr lang="nl-NL" sz="2400" dirty="0" smtClean="0"/>
              <a:t>Indien beiden normaal dan hartfalen onwaarschijnlijk</a:t>
            </a:r>
            <a:endParaRPr lang="nl-NL" sz="2400" dirty="0"/>
          </a:p>
        </p:txBody>
      </p:sp>
    </p:spTree>
    <p:extLst>
      <p:ext uri="{BB962C8B-B14F-4D97-AF65-F5344CB8AC3E}">
        <p14:creationId xmlns:p14="http://schemas.microsoft.com/office/powerpoint/2010/main" val="3339137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696127411"/>
              </p:ext>
            </p:extLst>
          </p:nvPr>
        </p:nvGraphicFramePr>
        <p:xfrm>
          <a:off x="1187624" y="1412780"/>
          <a:ext cx="6768752" cy="5040560"/>
        </p:xfrm>
        <a:graphic>
          <a:graphicData uri="http://schemas.openxmlformats.org/drawingml/2006/table">
            <a:tbl>
              <a:tblPr firstRow="1" bandRow="1">
                <a:tableStyleId>{5C22544A-7EE6-4342-B048-85BDC9FD1C3A}</a:tableStyleId>
              </a:tblPr>
              <a:tblGrid>
                <a:gridCol w="6768752">
                  <a:extLst>
                    <a:ext uri="{9D8B030D-6E8A-4147-A177-3AD203B41FA5}">
                      <a16:colId xmlns:a16="http://schemas.microsoft.com/office/drawing/2014/main" val="20000"/>
                    </a:ext>
                  </a:extLst>
                </a:gridCol>
              </a:tblGrid>
              <a:tr h="504056">
                <a:tc>
                  <a:txBody>
                    <a:bodyPr/>
                    <a:lstStyle/>
                    <a:p>
                      <a:r>
                        <a:rPr lang="nl-NL" dirty="0" smtClean="0"/>
                        <a:t>Serologie</a:t>
                      </a:r>
                      <a:endParaRPr lang="nl-NL" dirty="0"/>
                    </a:p>
                  </a:txBody>
                  <a:tcPr/>
                </a:tc>
                <a:extLst>
                  <a:ext uri="{0D108BD9-81ED-4DB2-BD59-A6C34878D82A}">
                    <a16:rowId xmlns:a16="http://schemas.microsoft.com/office/drawing/2014/main" val="10000"/>
                  </a:ext>
                </a:extLst>
              </a:tr>
              <a:tr h="504056">
                <a:tc>
                  <a:txBody>
                    <a:bodyPr/>
                    <a:lstStyle/>
                    <a:p>
                      <a:r>
                        <a:rPr lang="nl-NL" dirty="0" err="1" smtClean="0"/>
                        <a:t>Hb</a:t>
                      </a:r>
                      <a:r>
                        <a:rPr lang="nl-NL" dirty="0" smtClean="0"/>
                        <a:t>, </a:t>
                      </a:r>
                      <a:r>
                        <a:rPr lang="nl-NL" dirty="0" err="1" smtClean="0"/>
                        <a:t>Ht</a:t>
                      </a:r>
                      <a:endParaRPr lang="nl-NL" dirty="0"/>
                    </a:p>
                  </a:txBody>
                  <a:tcPr/>
                </a:tc>
                <a:extLst>
                  <a:ext uri="{0D108BD9-81ED-4DB2-BD59-A6C34878D82A}">
                    <a16:rowId xmlns:a16="http://schemas.microsoft.com/office/drawing/2014/main" val="10001"/>
                  </a:ext>
                </a:extLst>
              </a:tr>
              <a:tr h="504056">
                <a:tc>
                  <a:txBody>
                    <a:bodyPr/>
                    <a:lstStyle/>
                    <a:p>
                      <a:r>
                        <a:rPr lang="nl-NL" dirty="0" err="1" smtClean="0"/>
                        <a:t>Leucocyten</a:t>
                      </a:r>
                      <a:r>
                        <a:rPr lang="nl-NL" baseline="0" dirty="0" smtClean="0"/>
                        <a:t> + differentiatie</a:t>
                      </a:r>
                    </a:p>
                  </a:txBody>
                  <a:tcPr/>
                </a:tc>
                <a:extLst>
                  <a:ext uri="{0D108BD9-81ED-4DB2-BD59-A6C34878D82A}">
                    <a16:rowId xmlns:a16="http://schemas.microsoft.com/office/drawing/2014/main" val="10002"/>
                  </a:ext>
                </a:extLst>
              </a:tr>
              <a:tr h="504056">
                <a:tc>
                  <a:txBody>
                    <a:bodyPr/>
                    <a:lstStyle/>
                    <a:p>
                      <a:r>
                        <a:rPr lang="nl-NL" dirty="0" smtClean="0"/>
                        <a:t>CRP</a:t>
                      </a:r>
                      <a:endParaRPr lang="nl-NL" dirty="0"/>
                    </a:p>
                  </a:txBody>
                  <a:tcPr/>
                </a:tc>
                <a:extLst>
                  <a:ext uri="{0D108BD9-81ED-4DB2-BD59-A6C34878D82A}">
                    <a16:rowId xmlns:a16="http://schemas.microsoft.com/office/drawing/2014/main" val="10003"/>
                  </a:ext>
                </a:extLst>
              </a:tr>
              <a:tr h="504056">
                <a:tc>
                  <a:txBody>
                    <a:bodyPr/>
                    <a:lstStyle/>
                    <a:p>
                      <a:r>
                        <a:rPr lang="nl-NL" dirty="0" err="1" smtClean="0"/>
                        <a:t>Kreatinine</a:t>
                      </a:r>
                      <a:r>
                        <a:rPr lang="nl-NL" baseline="0" dirty="0" smtClean="0"/>
                        <a:t> + klaring</a:t>
                      </a:r>
                      <a:endParaRPr lang="nl-NL" dirty="0"/>
                    </a:p>
                  </a:txBody>
                  <a:tcPr/>
                </a:tc>
                <a:extLst>
                  <a:ext uri="{0D108BD9-81ED-4DB2-BD59-A6C34878D82A}">
                    <a16:rowId xmlns:a16="http://schemas.microsoft.com/office/drawing/2014/main" val="10004"/>
                  </a:ext>
                </a:extLst>
              </a:tr>
              <a:tr h="504056">
                <a:tc>
                  <a:txBody>
                    <a:bodyPr/>
                    <a:lstStyle/>
                    <a:p>
                      <a:r>
                        <a:rPr lang="nl-NL" dirty="0" smtClean="0"/>
                        <a:t>Natrium / Kalium</a:t>
                      </a:r>
                      <a:endParaRPr lang="nl-NL" dirty="0"/>
                    </a:p>
                  </a:txBody>
                  <a:tcPr/>
                </a:tc>
                <a:extLst>
                  <a:ext uri="{0D108BD9-81ED-4DB2-BD59-A6C34878D82A}">
                    <a16:rowId xmlns:a16="http://schemas.microsoft.com/office/drawing/2014/main" val="10005"/>
                  </a:ext>
                </a:extLst>
              </a:tr>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schemeClr val="dk1"/>
                          </a:solidFill>
                          <a:effectLst/>
                          <a:uLnTx/>
                          <a:uFillTx/>
                          <a:latin typeface="+mn-lt"/>
                          <a:ea typeface="+mn-ea"/>
                          <a:cs typeface="+mn-cs"/>
                        </a:rPr>
                        <a:t>ASAT / ALAT / </a:t>
                      </a:r>
                      <a:r>
                        <a:rPr kumimoji="0" lang="nl-NL" sz="1800" b="0" i="0" u="none" strike="noStrike" kern="1200" cap="none" spc="0" normalizeH="0" baseline="0" noProof="0" dirty="0" err="1" smtClean="0">
                          <a:ln>
                            <a:noFill/>
                          </a:ln>
                          <a:solidFill>
                            <a:schemeClr val="dk1"/>
                          </a:solidFill>
                          <a:effectLst/>
                          <a:uLnTx/>
                          <a:uFillTx/>
                          <a:latin typeface="Calibri"/>
                          <a:ea typeface="+mn-ea"/>
                          <a:cs typeface="Calibri"/>
                        </a:rPr>
                        <a:t>ƴGT</a:t>
                      </a:r>
                      <a:endParaRPr kumimoji="0" lang="nl-NL" sz="1800" b="0" i="0" u="none" strike="noStrike" kern="1200" cap="none" spc="0" normalizeH="0" baseline="0" noProof="0" dirty="0" smtClean="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6"/>
                  </a:ext>
                </a:extLst>
              </a:tr>
              <a:tr h="504056">
                <a:tc>
                  <a:txBody>
                    <a:bodyPr/>
                    <a:lstStyle/>
                    <a:p>
                      <a:r>
                        <a:rPr lang="nl-NL" dirty="0" smtClean="0"/>
                        <a:t>Glucose</a:t>
                      </a:r>
                    </a:p>
                  </a:txBody>
                  <a:tcPr/>
                </a:tc>
                <a:extLst>
                  <a:ext uri="{0D108BD9-81ED-4DB2-BD59-A6C34878D82A}">
                    <a16:rowId xmlns:a16="http://schemas.microsoft.com/office/drawing/2014/main" val="10007"/>
                  </a:ext>
                </a:extLst>
              </a:tr>
              <a:tr h="504056">
                <a:tc>
                  <a:txBody>
                    <a:bodyPr/>
                    <a:lstStyle/>
                    <a:p>
                      <a:r>
                        <a:rPr lang="nl-NL" dirty="0" smtClean="0"/>
                        <a:t>TSH </a:t>
                      </a:r>
                    </a:p>
                  </a:txBody>
                  <a:tcPr/>
                </a:tc>
                <a:extLst>
                  <a:ext uri="{0D108BD9-81ED-4DB2-BD59-A6C34878D82A}">
                    <a16:rowId xmlns:a16="http://schemas.microsoft.com/office/drawing/2014/main" val="10008"/>
                  </a:ext>
                </a:extLst>
              </a:tr>
              <a:tr h="504056">
                <a:tc>
                  <a:txBody>
                    <a:bodyPr/>
                    <a:lstStyle/>
                    <a:p>
                      <a:r>
                        <a:rPr lang="nl-NL" dirty="0" smtClean="0"/>
                        <a:t>Volledig lipidenprofiel</a:t>
                      </a:r>
                    </a:p>
                  </a:txBody>
                  <a:tcPr/>
                </a:tc>
                <a:extLst>
                  <a:ext uri="{0D108BD9-81ED-4DB2-BD59-A6C34878D82A}">
                    <a16:rowId xmlns:a16="http://schemas.microsoft.com/office/drawing/2014/main" val="10009"/>
                  </a:ext>
                </a:extLst>
              </a:tr>
            </a:tbl>
          </a:graphicData>
        </a:graphic>
      </p:graphicFrame>
      <p:sp>
        <p:nvSpPr>
          <p:cNvPr id="2" name="Titel 1"/>
          <p:cNvSpPr>
            <a:spLocks noGrp="1"/>
          </p:cNvSpPr>
          <p:nvPr>
            <p:ph type="title"/>
          </p:nvPr>
        </p:nvSpPr>
        <p:spPr/>
        <p:txBody>
          <a:bodyPr/>
          <a:lstStyle/>
          <a:p>
            <a:r>
              <a:rPr lang="nl-NL" dirty="0" smtClean="0"/>
              <a:t>Laboratorium test</a:t>
            </a:r>
            <a:endParaRPr lang="nl-NL" dirty="0"/>
          </a:p>
        </p:txBody>
      </p:sp>
    </p:spTree>
    <p:extLst>
      <p:ext uri="{BB962C8B-B14F-4D97-AF65-F5344CB8AC3E}">
        <p14:creationId xmlns:p14="http://schemas.microsoft.com/office/powerpoint/2010/main" val="4240277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Standaard ECHO cor?</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3352641"/>
            <a:ext cx="2286000" cy="1173480"/>
          </a:xfr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28800"/>
            <a:ext cx="7848872"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32656"/>
            <a:ext cx="1584176" cy="1173480"/>
          </a:xfrm>
          <a:prstGeom prst="rect">
            <a:avLst/>
          </a:prstGeom>
        </p:spPr>
      </p:pic>
    </p:spTree>
    <p:extLst>
      <p:ext uri="{BB962C8B-B14F-4D97-AF65-F5344CB8AC3E}">
        <p14:creationId xmlns:p14="http://schemas.microsoft.com/office/powerpoint/2010/main" val="1194456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dirty="0" err="1" smtClean="0"/>
              <a:t>HFrEF</a:t>
            </a:r>
            <a:r>
              <a:rPr lang="nl-NL" dirty="0" smtClean="0"/>
              <a:t> (</a:t>
            </a:r>
            <a:r>
              <a:rPr lang="nl-NL" dirty="0" err="1" smtClean="0"/>
              <a:t>reduced</a:t>
            </a:r>
            <a:r>
              <a:rPr lang="nl-NL" dirty="0" smtClean="0"/>
              <a:t>) / verminderde EF</a:t>
            </a:r>
          </a:p>
          <a:p>
            <a:r>
              <a:rPr lang="nl-NL" dirty="0" smtClean="0"/>
              <a:t>Systolisch hartfalen</a:t>
            </a:r>
          </a:p>
          <a:p>
            <a:r>
              <a:rPr lang="nl-NL" dirty="0" smtClean="0"/>
              <a:t>EF &lt; 45%</a:t>
            </a:r>
          </a:p>
          <a:p>
            <a:pPr marL="0" indent="0">
              <a:buNone/>
            </a:pPr>
            <a:endParaRPr lang="nl-NL" dirty="0" smtClean="0"/>
          </a:p>
          <a:p>
            <a:r>
              <a:rPr lang="nl-NL" dirty="0" err="1" smtClean="0"/>
              <a:t>HFpEF</a:t>
            </a:r>
            <a:r>
              <a:rPr lang="nl-NL" dirty="0" smtClean="0"/>
              <a:t> (</a:t>
            </a:r>
            <a:r>
              <a:rPr lang="nl-NL" dirty="0" err="1" smtClean="0"/>
              <a:t>preserved</a:t>
            </a:r>
            <a:r>
              <a:rPr lang="nl-NL" dirty="0" smtClean="0"/>
              <a:t>) / behouden EF</a:t>
            </a:r>
          </a:p>
          <a:p>
            <a:r>
              <a:rPr lang="nl-NL" dirty="0" smtClean="0"/>
              <a:t>Diastolisch hartfalen</a:t>
            </a:r>
          </a:p>
          <a:p>
            <a:r>
              <a:rPr lang="nl-NL" dirty="0" smtClean="0"/>
              <a:t>EF &gt; 45%</a:t>
            </a:r>
          </a:p>
          <a:p>
            <a:endParaRPr lang="nl-NL" dirty="0"/>
          </a:p>
        </p:txBody>
      </p:sp>
      <p:sp>
        <p:nvSpPr>
          <p:cNvPr id="2" name="Titel 1"/>
          <p:cNvSpPr>
            <a:spLocks noGrp="1"/>
          </p:cNvSpPr>
          <p:nvPr>
            <p:ph type="title"/>
          </p:nvPr>
        </p:nvSpPr>
        <p:spPr/>
        <p:txBody>
          <a:bodyPr>
            <a:normAutofit/>
          </a:bodyPr>
          <a:lstStyle/>
          <a:p>
            <a:r>
              <a:rPr lang="nl-NL" dirty="0" smtClean="0"/>
              <a:t>Systolisch / diastolisch hartfalen</a:t>
            </a:r>
            <a:endParaRPr lang="nl-NL" dirty="0"/>
          </a:p>
        </p:txBody>
      </p:sp>
    </p:spTree>
    <p:extLst>
      <p:ext uri="{BB962C8B-B14F-4D97-AF65-F5344CB8AC3E}">
        <p14:creationId xmlns:p14="http://schemas.microsoft.com/office/powerpoint/2010/main" val="3537377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Indeling hartfalen</a:t>
            </a:r>
            <a:endParaRPr lang="nl-NL" dirty="0"/>
          </a:p>
        </p:txBody>
      </p:sp>
      <p:pic>
        <p:nvPicPr>
          <p:cNvPr id="2053" name="Picture 5"/>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6544" r="60885" b="31621"/>
          <a:stretch/>
        </p:blipFill>
        <p:spPr bwMode="auto">
          <a:xfrm>
            <a:off x="1124655" y="2132857"/>
            <a:ext cx="7191761"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542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688490" y="570156"/>
            <a:ext cx="7756263" cy="914628"/>
          </a:xfrm>
        </p:spPr>
        <p:txBody>
          <a:bodyPr/>
          <a:lstStyle/>
          <a:p>
            <a:r>
              <a:rPr lang="nl-NL" altLang="nl-NL" sz="4000" dirty="0" smtClean="0">
                <a:solidFill>
                  <a:schemeClr val="accent2">
                    <a:lumMod val="75000"/>
                  </a:schemeClr>
                </a:solidFill>
                <a:latin typeface="Book Antiqua" panose="02040602050305030304" pitchFamily="18" charset="0"/>
              </a:rPr>
              <a:t>Nieuwe ontwikkelingen HF-REF</a:t>
            </a:r>
          </a:p>
        </p:txBody>
      </p:sp>
      <p:sp>
        <p:nvSpPr>
          <p:cNvPr id="43011" name="Rectangle 3"/>
          <p:cNvSpPr>
            <a:spLocks noGrp="1"/>
          </p:cNvSpPr>
          <p:nvPr>
            <p:ph type="body" idx="1"/>
          </p:nvPr>
        </p:nvSpPr>
        <p:spPr>
          <a:xfrm>
            <a:off x="457200" y="2060848"/>
            <a:ext cx="8229600" cy="4065315"/>
          </a:xfrm>
        </p:spPr>
        <p:txBody>
          <a:bodyPr/>
          <a:lstStyle/>
          <a:p>
            <a:pPr marL="0" indent="0">
              <a:buSzPct val="60000"/>
              <a:buNone/>
            </a:pPr>
            <a:r>
              <a:rPr lang="nl-NL" altLang="nl-NL" dirty="0">
                <a:latin typeface="Calibri" pitchFamily="34" charset="0"/>
              </a:rPr>
              <a:t> </a:t>
            </a:r>
            <a:r>
              <a:rPr lang="nl-NL" altLang="nl-NL" sz="2400" dirty="0" smtClean="0">
                <a:latin typeface="Calibri" pitchFamily="34" charset="0"/>
              </a:rPr>
              <a:t>Meer gebruik van device</a:t>
            </a:r>
          </a:p>
          <a:p>
            <a:pPr>
              <a:buSzPct val="60000"/>
              <a:buFont typeface="Webdings" pitchFamily="18" charset="2"/>
              <a:buChar char="Y"/>
            </a:pPr>
            <a:r>
              <a:rPr lang="nl-NL" altLang="nl-NL" sz="2400" dirty="0" err="1" smtClean="0">
                <a:latin typeface="Calibri" pitchFamily="34" charset="0"/>
              </a:rPr>
              <a:t>Resynchronisatie</a:t>
            </a:r>
            <a:r>
              <a:rPr lang="nl-NL" altLang="nl-NL" sz="2400" dirty="0" smtClean="0">
                <a:latin typeface="Calibri" pitchFamily="34" charset="0"/>
              </a:rPr>
              <a:t> pacemakers</a:t>
            </a:r>
          </a:p>
          <a:p>
            <a:pPr>
              <a:buSzPct val="60000"/>
              <a:buFont typeface="Webdings" pitchFamily="18" charset="2"/>
              <a:buChar char="Y"/>
            </a:pPr>
            <a:r>
              <a:rPr lang="nl-NL" altLang="nl-NL" sz="2400" dirty="0" smtClean="0">
                <a:latin typeface="Calibri" pitchFamily="34" charset="0"/>
              </a:rPr>
              <a:t>Ventriculaire assistentie </a:t>
            </a:r>
            <a:r>
              <a:rPr lang="nl-NL" altLang="nl-NL" sz="2400" dirty="0" err="1" smtClean="0">
                <a:latin typeface="Calibri" pitchFamily="34" charset="0"/>
              </a:rPr>
              <a:t>devices</a:t>
            </a:r>
            <a:endParaRPr lang="nl-NL" altLang="nl-NL" sz="2400" dirty="0" smtClean="0">
              <a:latin typeface="Calibri" pitchFamily="34" charset="0"/>
            </a:endParaRPr>
          </a:p>
          <a:p>
            <a:pPr>
              <a:buSzPct val="60000"/>
              <a:buFont typeface="Webdings" pitchFamily="18" charset="2"/>
              <a:buChar char="Y"/>
            </a:pPr>
            <a:r>
              <a:rPr lang="nl-NL" altLang="nl-NL" sz="2400" dirty="0" smtClean="0">
                <a:latin typeface="Calibri" pitchFamily="34" charset="0"/>
              </a:rPr>
              <a:t>Nieuwe </a:t>
            </a:r>
            <a:r>
              <a:rPr lang="nl-NL" altLang="nl-NL" sz="2400" dirty="0" err="1" smtClean="0">
                <a:latin typeface="Calibri" pitchFamily="34" charset="0"/>
              </a:rPr>
              <a:t>transcatheter</a:t>
            </a:r>
            <a:r>
              <a:rPr lang="nl-NL" altLang="nl-NL" sz="2400" dirty="0" smtClean="0">
                <a:latin typeface="Calibri" pitchFamily="34" charset="0"/>
              </a:rPr>
              <a:t> klepinterventies</a:t>
            </a:r>
          </a:p>
          <a:p>
            <a:pPr>
              <a:buSzPct val="60000"/>
              <a:buFont typeface="Webdings" pitchFamily="18" charset="2"/>
              <a:buChar char="Y"/>
            </a:pPr>
            <a:r>
              <a:rPr lang="nl-NL" altLang="nl-NL" sz="2400" dirty="0" err="1" smtClean="0">
                <a:latin typeface="Calibri" pitchFamily="34" charset="0"/>
              </a:rPr>
              <a:t>Etc</a:t>
            </a:r>
            <a:r>
              <a:rPr lang="nl-NL" altLang="nl-NL" sz="2400" dirty="0" smtClean="0">
                <a:latin typeface="Calibri" pitchFamily="34" charset="0"/>
              </a:rPr>
              <a:t> </a:t>
            </a:r>
            <a:r>
              <a:rPr lang="nl-NL" altLang="nl-NL" sz="2400" dirty="0" err="1" smtClean="0">
                <a:latin typeface="Calibri" pitchFamily="34" charset="0"/>
              </a:rPr>
              <a:t>etc</a:t>
            </a:r>
            <a:endParaRPr lang="nl-NL" altLang="nl-NL" sz="2400" dirty="0" smtClean="0">
              <a:latin typeface="Calibri" pitchFamily="34" charset="0"/>
            </a:endParaRPr>
          </a:p>
        </p:txBody>
      </p:sp>
      <p:pic>
        <p:nvPicPr>
          <p:cNvPr id="43012" name="Picture 4" descr="CRT_schema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860800"/>
            <a:ext cx="47529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8" descr="HeartMate2THORAT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860801"/>
            <a:ext cx="2476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Afbeelding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77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430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 calcmode="lin" valueType="num">
                                      <p:cBhvr additive="base">
                                        <p:cTn id="27"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3011">
                                            <p:txEl>
                                              <p:pRg st="4" end="4"/>
                                            </p:txEl>
                                          </p:spTgt>
                                        </p:tgtEl>
                                        <p:attrNameLst>
                                          <p:attrName>style.visibility</p:attrName>
                                        </p:attrNameLst>
                                      </p:cBhvr>
                                      <p:to>
                                        <p:strVal val="visible"/>
                                      </p:to>
                                    </p:set>
                                    <p:anim calcmode="lin" valueType="num">
                                      <p:cBhvr additive="base">
                                        <p:cTn id="33"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3011">
                                            <p:txEl>
                                              <p:pRg st="4" end="4"/>
                                            </p:txEl>
                                          </p:spTgt>
                                        </p:tgtEl>
                                        <p:attrNameLst>
                                          <p:attrName>ppt_y</p:attrName>
                                        </p:attrNameLst>
                                      </p:cBhvr>
                                      <p:tavLst>
                                        <p:tav tm="0">
                                          <p:val>
                                            <p:strVal val="1+#ppt_h/2"/>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Sprekers</a:t>
            </a:r>
            <a:endParaRPr lang="nl-NL" dirty="0"/>
          </a:p>
        </p:txBody>
      </p:sp>
      <p:sp>
        <p:nvSpPr>
          <p:cNvPr id="3" name="Tijdelijke aanduiding voor inhoud 2"/>
          <p:cNvSpPr>
            <a:spLocks noGrp="1"/>
          </p:cNvSpPr>
          <p:nvPr>
            <p:ph idx="1"/>
          </p:nvPr>
        </p:nvSpPr>
        <p:spPr/>
        <p:txBody>
          <a:bodyPr>
            <a:normAutofit/>
          </a:bodyPr>
          <a:lstStyle/>
          <a:p>
            <a:r>
              <a:rPr lang="nl-NL" sz="3200" dirty="0" smtClean="0">
                <a:latin typeface="Calibri"/>
                <a:cs typeface="Calibri"/>
              </a:rPr>
              <a:t>Sjoerd Mollema, cardioloog HMC</a:t>
            </a:r>
          </a:p>
          <a:p>
            <a:endParaRPr lang="nl-NL" sz="3200" dirty="0" smtClean="0">
              <a:latin typeface="Calibri"/>
              <a:cs typeface="Calibri"/>
            </a:endParaRPr>
          </a:p>
          <a:p>
            <a:r>
              <a:rPr lang="nl-NL" sz="3200" dirty="0" smtClean="0">
                <a:latin typeface="Calibri"/>
                <a:cs typeface="Calibri"/>
              </a:rPr>
              <a:t>Erik van Duin, kaderhuisarts HVZ</a:t>
            </a:r>
            <a:endParaRPr lang="nl-NL" sz="3200" dirty="0"/>
          </a:p>
        </p:txBody>
      </p:sp>
    </p:spTree>
    <p:extLst>
      <p:ext uri="{BB962C8B-B14F-4D97-AF65-F5344CB8AC3E}">
        <p14:creationId xmlns:p14="http://schemas.microsoft.com/office/powerpoint/2010/main" val="3578397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ECS 2016 behandelalgoritme </a:t>
            </a:r>
            <a:endParaRPr lang="nl-NL" sz="2800" dirty="0"/>
          </a:p>
        </p:txBody>
      </p:sp>
      <p:pic>
        <p:nvPicPr>
          <p:cNvPr id="34818" name="Picture 2"/>
          <p:cNvPicPr>
            <a:picLocks noGrp="1" noChangeAspect="1" noChangeArrowheads="1"/>
          </p:cNvPicPr>
          <p:nvPr>
            <p:ph idx="1"/>
          </p:nvPr>
        </p:nvPicPr>
        <p:blipFill>
          <a:blip r:embed="rId2" cstate="print"/>
          <a:srcRect/>
          <a:stretch>
            <a:fillRect/>
          </a:stretch>
        </p:blipFill>
        <p:spPr bwMode="auto">
          <a:xfrm>
            <a:off x="1187624" y="1484784"/>
            <a:ext cx="6768752" cy="5030734"/>
          </a:xfrm>
          <a:prstGeom prst="rect">
            <a:avLst/>
          </a:prstGeom>
          <a:noFill/>
          <a:ln w="9525">
            <a:noFill/>
            <a:miter lim="800000"/>
            <a:headEnd/>
            <a:tailEnd/>
          </a:ln>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88640"/>
            <a:ext cx="1944216" cy="1173480"/>
          </a:xfrm>
          <a:prstGeom prst="rect">
            <a:avLst/>
          </a:prstGeom>
        </p:spPr>
      </p:pic>
    </p:spTree>
    <p:extLst>
      <p:ext uri="{BB962C8B-B14F-4D97-AF65-F5344CB8AC3E}">
        <p14:creationId xmlns:p14="http://schemas.microsoft.com/office/powerpoint/2010/main" val="4132176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435280" cy="4525963"/>
          </a:xfrm>
        </p:spPr>
        <p:txBody>
          <a:bodyPr/>
          <a:lstStyle/>
          <a:p>
            <a:endParaRPr lang="nl-NL" dirty="0" smtClean="0"/>
          </a:p>
          <a:p>
            <a:pPr lvl="1"/>
            <a:r>
              <a:rPr lang="nl-NL" dirty="0" smtClean="0"/>
              <a:t>ICPC code: K77</a:t>
            </a:r>
          </a:p>
          <a:p>
            <a:pPr lvl="1"/>
            <a:endParaRPr lang="nl-NL" dirty="0" smtClean="0"/>
          </a:p>
          <a:p>
            <a:pPr lvl="1"/>
            <a:r>
              <a:rPr lang="nl-NL" dirty="0" smtClean="0"/>
              <a:t>Voor diagnose hartfalen is ECHO cor vereist</a:t>
            </a:r>
          </a:p>
          <a:p>
            <a:pPr lvl="1"/>
            <a:endParaRPr lang="nl-NL" dirty="0" smtClean="0"/>
          </a:p>
          <a:p>
            <a:pPr lvl="1"/>
            <a:r>
              <a:rPr lang="nl-NL" dirty="0" smtClean="0"/>
              <a:t>Nog geen hartfalen protocol in KIS beschikbaar</a:t>
            </a:r>
          </a:p>
          <a:p>
            <a:pPr lvl="1"/>
            <a:endParaRPr lang="nl-NL" dirty="0" smtClean="0"/>
          </a:p>
          <a:p>
            <a:pPr lvl="1"/>
            <a:r>
              <a:rPr lang="nl-NL" dirty="0" smtClean="0"/>
              <a:t>Heldere conclusie: systolisch / diastolisch hartfalen</a:t>
            </a:r>
          </a:p>
          <a:p>
            <a:pPr lvl="1"/>
            <a:endParaRPr lang="nl-NL" dirty="0" smtClean="0"/>
          </a:p>
          <a:p>
            <a:pPr marL="411480" lvl="1" indent="0">
              <a:buNone/>
            </a:pPr>
            <a:endParaRPr lang="nl-NL" dirty="0"/>
          </a:p>
        </p:txBody>
      </p:sp>
      <p:sp>
        <p:nvSpPr>
          <p:cNvPr id="2" name="Titel 1"/>
          <p:cNvSpPr>
            <a:spLocks noGrp="1"/>
          </p:cNvSpPr>
          <p:nvPr>
            <p:ph type="title"/>
          </p:nvPr>
        </p:nvSpPr>
        <p:spPr/>
        <p:txBody>
          <a:bodyPr/>
          <a:lstStyle/>
          <a:p>
            <a:r>
              <a:rPr lang="nl-NL" dirty="0" smtClean="0"/>
              <a:t>Registratie hartfalen</a:t>
            </a:r>
            <a:endParaRPr lang="nl-NL" dirty="0"/>
          </a:p>
        </p:txBody>
      </p:sp>
    </p:spTree>
    <p:extLst>
      <p:ext uri="{BB962C8B-B14F-4D97-AF65-F5344CB8AC3E}">
        <p14:creationId xmlns:p14="http://schemas.microsoft.com/office/powerpoint/2010/main" val="3091193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137231761"/>
              </p:ext>
            </p:extLst>
          </p:nvPr>
        </p:nvGraphicFramePr>
        <p:xfrm>
          <a:off x="457200" y="1600200"/>
          <a:ext cx="7931224" cy="4493097"/>
        </p:xfrm>
        <a:graphic>
          <a:graphicData uri="http://schemas.openxmlformats.org/drawingml/2006/table">
            <a:tbl>
              <a:tblPr firstRow="1" bandRow="1">
                <a:tableStyleId>{21E4AEA4-8DFA-4A89-87EB-49C32662AFE0}</a:tableStyleId>
              </a:tblPr>
              <a:tblGrid>
                <a:gridCol w="7931224">
                  <a:extLst>
                    <a:ext uri="{9D8B030D-6E8A-4147-A177-3AD203B41FA5}">
                      <a16:colId xmlns:a16="http://schemas.microsoft.com/office/drawing/2014/main" val="20000"/>
                    </a:ext>
                  </a:extLst>
                </a:gridCol>
              </a:tblGrid>
              <a:tr h="641871">
                <a:tc>
                  <a:txBody>
                    <a:bodyPr/>
                    <a:lstStyle/>
                    <a:p>
                      <a:r>
                        <a:rPr lang="nl-NL" dirty="0" err="1" smtClean="0"/>
                        <a:t>Ischaemische</a:t>
                      </a:r>
                      <a:r>
                        <a:rPr lang="nl-NL" dirty="0" smtClean="0"/>
                        <a:t> hartziekten</a:t>
                      </a:r>
                      <a:endParaRPr lang="nl-NL" dirty="0"/>
                    </a:p>
                  </a:txBody>
                  <a:tcPr/>
                </a:tc>
                <a:extLst>
                  <a:ext uri="{0D108BD9-81ED-4DB2-BD59-A6C34878D82A}">
                    <a16:rowId xmlns:a16="http://schemas.microsoft.com/office/drawing/2014/main" val="10000"/>
                  </a:ext>
                </a:extLst>
              </a:tr>
              <a:tr h="641871">
                <a:tc>
                  <a:txBody>
                    <a:bodyPr/>
                    <a:lstStyle/>
                    <a:p>
                      <a:r>
                        <a:rPr lang="nl-NL" dirty="0" smtClean="0"/>
                        <a:t>Hypertensie</a:t>
                      </a:r>
                    </a:p>
                  </a:txBody>
                  <a:tcPr/>
                </a:tc>
                <a:extLst>
                  <a:ext uri="{0D108BD9-81ED-4DB2-BD59-A6C34878D82A}">
                    <a16:rowId xmlns:a16="http://schemas.microsoft.com/office/drawing/2014/main" val="10001"/>
                  </a:ext>
                </a:extLst>
              </a:tr>
              <a:tr h="641871">
                <a:tc>
                  <a:txBody>
                    <a:bodyPr/>
                    <a:lstStyle/>
                    <a:p>
                      <a:r>
                        <a:rPr lang="nl-NL" dirty="0" smtClean="0"/>
                        <a:t>Hartklep</a:t>
                      </a:r>
                      <a:r>
                        <a:rPr lang="nl-NL" baseline="0" dirty="0" smtClean="0"/>
                        <a:t> afwijkingen</a:t>
                      </a:r>
                      <a:endParaRPr lang="nl-NL" dirty="0"/>
                    </a:p>
                  </a:txBody>
                  <a:tcPr/>
                </a:tc>
                <a:extLst>
                  <a:ext uri="{0D108BD9-81ED-4DB2-BD59-A6C34878D82A}">
                    <a16:rowId xmlns:a16="http://schemas.microsoft.com/office/drawing/2014/main" val="10002"/>
                  </a:ext>
                </a:extLst>
              </a:tr>
              <a:tr h="641871">
                <a:tc>
                  <a:txBody>
                    <a:bodyPr/>
                    <a:lstStyle/>
                    <a:p>
                      <a:r>
                        <a:rPr lang="nl-NL" dirty="0" smtClean="0"/>
                        <a:t>Hartritme</a:t>
                      </a:r>
                      <a:r>
                        <a:rPr lang="nl-NL" baseline="0" dirty="0" smtClean="0"/>
                        <a:t> stoornissen</a:t>
                      </a:r>
                      <a:endParaRPr lang="nl-NL" dirty="0"/>
                    </a:p>
                  </a:txBody>
                  <a:tcPr/>
                </a:tc>
                <a:extLst>
                  <a:ext uri="{0D108BD9-81ED-4DB2-BD59-A6C34878D82A}">
                    <a16:rowId xmlns:a16="http://schemas.microsoft.com/office/drawing/2014/main" val="10003"/>
                  </a:ext>
                </a:extLst>
              </a:tr>
              <a:tr h="641871">
                <a:tc>
                  <a:txBody>
                    <a:bodyPr/>
                    <a:lstStyle/>
                    <a:p>
                      <a:r>
                        <a:rPr lang="nl-NL" dirty="0" smtClean="0"/>
                        <a:t>Medicatie</a:t>
                      </a:r>
                      <a:endParaRPr lang="nl-NL" dirty="0"/>
                    </a:p>
                  </a:txBody>
                  <a:tcPr/>
                </a:tc>
                <a:extLst>
                  <a:ext uri="{0D108BD9-81ED-4DB2-BD59-A6C34878D82A}">
                    <a16:rowId xmlns:a16="http://schemas.microsoft.com/office/drawing/2014/main" val="10004"/>
                  </a:ext>
                </a:extLst>
              </a:tr>
              <a:tr h="641871">
                <a:tc>
                  <a:txBody>
                    <a:bodyPr/>
                    <a:lstStyle/>
                    <a:p>
                      <a:r>
                        <a:rPr lang="nl-NL" dirty="0" smtClean="0"/>
                        <a:t>Metabole afwijkingen</a:t>
                      </a:r>
                      <a:endParaRPr lang="nl-NL" dirty="0"/>
                    </a:p>
                  </a:txBody>
                  <a:tcPr/>
                </a:tc>
                <a:extLst>
                  <a:ext uri="{0D108BD9-81ED-4DB2-BD59-A6C34878D82A}">
                    <a16:rowId xmlns:a16="http://schemas.microsoft.com/office/drawing/2014/main" val="10005"/>
                  </a:ext>
                </a:extLst>
              </a:tr>
              <a:tr h="641871">
                <a:tc>
                  <a:txBody>
                    <a:bodyPr/>
                    <a:lstStyle/>
                    <a:p>
                      <a:r>
                        <a:rPr lang="nl-NL" dirty="0" smtClean="0"/>
                        <a:t>Restgroep </a:t>
                      </a:r>
                      <a:r>
                        <a:rPr lang="nl-NL" dirty="0" err="1" smtClean="0"/>
                        <a:t>oa</a:t>
                      </a:r>
                      <a:r>
                        <a:rPr lang="nl-NL" dirty="0" smtClean="0"/>
                        <a:t> genetische afwijkingen</a:t>
                      </a:r>
                      <a:endParaRPr lang="nl-NL" dirty="0"/>
                    </a:p>
                  </a:txBody>
                  <a:tcPr/>
                </a:tc>
                <a:extLst>
                  <a:ext uri="{0D108BD9-81ED-4DB2-BD59-A6C34878D82A}">
                    <a16:rowId xmlns:a16="http://schemas.microsoft.com/office/drawing/2014/main" val="10006"/>
                  </a:ext>
                </a:extLst>
              </a:tr>
            </a:tbl>
          </a:graphicData>
        </a:graphic>
      </p:graphicFrame>
      <p:sp>
        <p:nvSpPr>
          <p:cNvPr id="2" name="Titel 1"/>
          <p:cNvSpPr>
            <a:spLocks noGrp="1"/>
          </p:cNvSpPr>
          <p:nvPr>
            <p:ph type="title"/>
          </p:nvPr>
        </p:nvSpPr>
        <p:spPr/>
        <p:txBody>
          <a:bodyPr/>
          <a:lstStyle/>
          <a:p>
            <a:r>
              <a:rPr lang="nl-NL" dirty="0" smtClean="0"/>
              <a:t>Oorzaken hartfalen</a:t>
            </a:r>
            <a:endParaRPr lang="nl-NL" dirty="0"/>
          </a:p>
        </p:txBody>
      </p:sp>
      <p:sp>
        <p:nvSpPr>
          <p:cNvPr id="6" name="Ovaal 5"/>
          <p:cNvSpPr/>
          <p:nvPr/>
        </p:nvSpPr>
        <p:spPr>
          <a:xfrm>
            <a:off x="-468560" y="1124744"/>
            <a:ext cx="4968552" cy="172819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8165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1115617" y="1340768"/>
            <a:ext cx="6768752" cy="478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dirty="0" smtClean="0"/>
              <a:t>NYHA classificatie</a:t>
            </a:r>
            <a:endParaRPr lang="nl-NL" dirty="0"/>
          </a:p>
        </p:txBody>
      </p:sp>
    </p:spTree>
    <p:extLst>
      <p:ext uri="{BB962C8B-B14F-4D97-AF65-F5344CB8AC3E}">
        <p14:creationId xmlns:p14="http://schemas.microsoft.com/office/powerpoint/2010/main" val="4230748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075753125"/>
              </p:ext>
            </p:extLst>
          </p:nvPr>
        </p:nvGraphicFramePr>
        <p:xfrm>
          <a:off x="457200" y="1600200"/>
          <a:ext cx="7427168" cy="4133055"/>
        </p:xfrm>
        <a:graphic>
          <a:graphicData uri="http://schemas.openxmlformats.org/drawingml/2006/table">
            <a:tbl>
              <a:tblPr firstRow="1" bandRow="1">
                <a:tableStyleId>{21E4AEA4-8DFA-4A89-87EB-49C32662AFE0}</a:tableStyleId>
              </a:tblPr>
              <a:tblGrid>
                <a:gridCol w="7427168">
                  <a:extLst>
                    <a:ext uri="{9D8B030D-6E8A-4147-A177-3AD203B41FA5}">
                      <a16:colId xmlns:a16="http://schemas.microsoft.com/office/drawing/2014/main" val="20000"/>
                    </a:ext>
                  </a:extLst>
                </a:gridCol>
              </a:tblGrid>
              <a:tr h="826611">
                <a:tc>
                  <a:txBody>
                    <a:bodyPr/>
                    <a:lstStyle/>
                    <a:p>
                      <a:r>
                        <a:rPr lang="nl-NL" dirty="0" smtClean="0"/>
                        <a:t>COPD</a:t>
                      </a:r>
                      <a:endParaRPr lang="nl-NL" dirty="0"/>
                    </a:p>
                  </a:txBody>
                  <a:tcPr/>
                </a:tc>
                <a:extLst>
                  <a:ext uri="{0D108BD9-81ED-4DB2-BD59-A6C34878D82A}">
                    <a16:rowId xmlns:a16="http://schemas.microsoft.com/office/drawing/2014/main" val="10000"/>
                  </a:ext>
                </a:extLst>
              </a:tr>
              <a:tr h="826611">
                <a:tc>
                  <a:txBody>
                    <a:bodyPr/>
                    <a:lstStyle/>
                    <a:p>
                      <a:r>
                        <a:rPr lang="nl-NL" dirty="0" smtClean="0"/>
                        <a:t>Depressie en angst</a:t>
                      </a:r>
                      <a:endParaRPr lang="nl-NL" dirty="0"/>
                    </a:p>
                  </a:txBody>
                  <a:tcPr/>
                </a:tc>
                <a:extLst>
                  <a:ext uri="{0D108BD9-81ED-4DB2-BD59-A6C34878D82A}">
                    <a16:rowId xmlns:a16="http://schemas.microsoft.com/office/drawing/2014/main" val="10001"/>
                  </a:ext>
                </a:extLst>
              </a:tr>
              <a:tr h="826611">
                <a:tc>
                  <a:txBody>
                    <a:bodyPr/>
                    <a:lstStyle/>
                    <a:p>
                      <a:r>
                        <a:rPr lang="nl-NL" dirty="0" smtClean="0"/>
                        <a:t>Nier insufficiëntie</a:t>
                      </a:r>
                      <a:endParaRPr lang="nl-NL" dirty="0"/>
                    </a:p>
                  </a:txBody>
                  <a:tcPr/>
                </a:tc>
                <a:extLst>
                  <a:ext uri="{0D108BD9-81ED-4DB2-BD59-A6C34878D82A}">
                    <a16:rowId xmlns:a16="http://schemas.microsoft.com/office/drawing/2014/main" val="10002"/>
                  </a:ext>
                </a:extLst>
              </a:tr>
              <a:tr h="826611">
                <a:tc>
                  <a:txBody>
                    <a:bodyPr/>
                    <a:lstStyle/>
                    <a:p>
                      <a:r>
                        <a:rPr lang="nl-NL" dirty="0" smtClean="0"/>
                        <a:t>Cognitieve functie stoornis</a:t>
                      </a:r>
                      <a:endParaRPr lang="nl-NL" dirty="0"/>
                    </a:p>
                  </a:txBody>
                  <a:tcPr/>
                </a:tc>
                <a:extLst>
                  <a:ext uri="{0D108BD9-81ED-4DB2-BD59-A6C34878D82A}">
                    <a16:rowId xmlns:a16="http://schemas.microsoft.com/office/drawing/2014/main" val="10003"/>
                  </a:ext>
                </a:extLst>
              </a:tr>
              <a:tr h="826611">
                <a:tc>
                  <a:txBody>
                    <a:bodyPr/>
                    <a:lstStyle/>
                    <a:p>
                      <a:r>
                        <a:rPr lang="nl-NL" dirty="0" smtClean="0"/>
                        <a:t>Slaapstoornis / Centrale slaap apneu</a:t>
                      </a:r>
                      <a:endParaRPr lang="nl-NL" dirty="0"/>
                    </a:p>
                  </a:txBody>
                  <a:tcPr/>
                </a:tc>
                <a:extLst>
                  <a:ext uri="{0D108BD9-81ED-4DB2-BD59-A6C34878D82A}">
                    <a16:rowId xmlns:a16="http://schemas.microsoft.com/office/drawing/2014/main" val="10004"/>
                  </a:ext>
                </a:extLst>
              </a:tr>
            </a:tbl>
          </a:graphicData>
        </a:graphic>
      </p:graphicFrame>
      <p:sp>
        <p:nvSpPr>
          <p:cNvPr id="2" name="Titel 1"/>
          <p:cNvSpPr>
            <a:spLocks noGrp="1"/>
          </p:cNvSpPr>
          <p:nvPr>
            <p:ph type="title"/>
          </p:nvPr>
        </p:nvSpPr>
        <p:spPr/>
        <p:txBody>
          <a:bodyPr>
            <a:normAutofit/>
          </a:bodyPr>
          <a:lstStyle/>
          <a:p>
            <a:r>
              <a:rPr lang="nl-NL" dirty="0" smtClean="0"/>
              <a:t>Relevante co-morbiditeit</a:t>
            </a:r>
            <a:endParaRPr lang="nl-NL" dirty="0"/>
          </a:p>
        </p:txBody>
      </p:sp>
    </p:spTree>
    <p:extLst>
      <p:ext uri="{BB962C8B-B14F-4D97-AF65-F5344CB8AC3E}">
        <p14:creationId xmlns:p14="http://schemas.microsoft.com/office/powerpoint/2010/main" val="4114366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833849803"/>
              </p:ext>
            </p:extLst>
          </p:nvPr>
        </p:nvGraphicFramePr>
        <p:xfrm>
          <a:off x="457200" y="1600200"/>
          <a:ext cx="8219256" cy="5157936"/>
        </p:xfrm>
        <a:graphic>
          <a:graphicData uri="http://schemas.openxmlformats.org/drawingml/2006/table">
            <a:tbl>
              <a:tblPr firstRow="1" bandRow="1">
                <a:tableStyleId>{21E4AEA4-8DFA-4A89-87EB-49C32662AFE0}</a:tableStyleId>
              </a:tblPr>
              <a:tblGrid>
                <a:gridCol w="8219256">
                  <a:extLst>
                    <a:ext uri="{9D8B030D-6E8A-4147-A177-3AD203B41FA5}">
                      <a16:colId xmlns:a16="http://schemas.microsoft.com/office/drawing/2014/main" val="20000"/>
                    </a:ext>
                  </a:extLst>
                </a:gridCol>
              </a:tblGrid>
              <a:tr h="736848">
                <a:tc>
                  <a:txBody>
                    <a:bodyPr/>
                    <a:lstStyle/>
                    <a:p>
                      <a:r>
                        <a:rPr lang="nl-NL" dirty="0" smtClean="0"/>
                        <a:t>Stoppen met roken</a:t>
                      </a:r>
                      <a:endParaRPr lang="nl-NL" dirty="0"/>
                    </a:p>
                  </a:txBody>
                  <a:tcPr/>
                </a:tc>
                <a:extLst>
                  <a:ext uri="{0D108BD9-81ED-4DB2-BD59-A6C34878D82A}">
                    <a16:rowId xmlns:a16="http://schemas.microsoft.com/office/drawing/2014/main" val="10000"/>
                  </a:ext>
                </a:extLst>
              </a:tr>
              <a:tr h="736848">
                <a:tc>
                  <a:txBody>
                    <a:bodyPr/>
                    <a:lstStyle/>
                    <a:p>
                      <a:r>
                        <a:rPr lang="nl-NL" dirty="0" smtClean="0"/>
                        <a:t>Bewaking van het</a:t>
                      </a:r>
                      <a:r>
                        <a:rPr lang="nl-NL" baseline="0" dirty="0" smtClean="0"/>
                        <a:t> lichaamsgewicht</a:t>
                      </a:r>
                      <a:endParaRPr lang="nl-NL" dirty="0"/>
                    </a:p>
                  </a:txBody>
                  <a:tcPr/>
                </a:tc>
                <a:extLst>
                  <a:ext uri="{0D108BD9-81ED-4DB2-BD59-A6C34878D82A}">
                    <a16:rowId xmlns:a16="http://schemas.microsoft.com/office/drawing/2014/main" val="10001"/>
                  </a:ext>
                </a:extLst>
              </a:tr>
              <a:tr h="736848">
                <a:tc>
                  <a:txBody>
                    <a:bodyPr/>
                    <a:lstStyle/>
                    <a:p>
                      <a:r>
                        <a:rPr lang="nl-NL" dirty="0" smtClean="0"/>
                        <a:t>Natrium beperkt dieet</a:t>
                      </a:r>
                      <a:endParaRPr lang="nl-NL" dirty="0"/>
                    </a:p>
                  </a:txBody>
                  <a:tcPr/>
                </a:tc>
                <a:extLst>
                  <a:ext uri="{0D108BD9-81ED-4DB2-BD59-A6C34878D82A}">
                    <a16:rowId xmlns:a16="http://schemas.microsoft.com/office/drawing/2014/main" val="10002"/>
                  </a:ext>
                </a:extLst>
              </a:tr>
              <a:tr h="736848">
                <a:tc>
                  <a:txBody>
                    <a:bodyPr/>
                    <a:lstStyle/>
                    <a:p>
                      <a:r>
                        <a:rPr lang="nl-NL" dirty="0" smtClean="0"/>
                        <a:t>Vermijd overmatige</a:t>
                      </a:r>
                      <a:r>
                        <a:rPr lang="nl-NL" baseline="0" dirty="0" smtClean="0"/>
                        <a:t> vochtinname / </a:t>
                      </a:r>
                      <a:r>
                        <a:rPr lang="nl-NL" baseline="0" dirty="0" err="1" smtClean="0"/>
                        <a:t>cave</a:t>
                      </a:r>
                      <a:r>
                        <a:rPr lang="nl-NL" baseline="0" dirty="0" smtClean="0"/>
                        <a:t> alcohol</a:t>
                      </a:r>
                      <a:endParaRPr lang="nl-NL" dirty="0"/>
                    </a:p>
                  </a:txBody>
                  <a:tcPr/>
                </a:tc>
                <a:extLst>
                  <a:ext uri="{0D108BD9-81ED-4DB2-BD59-A6C34878D82A}">
                    <a16:rowId xmlns:a16="http://schemas.microsoft.com/office/drawing/2014/main" val="10003"/>
                  </a:ext>
                </a:extLst>
              </a:tr>
              <a:tr h="736848">
                <a:tc>
                  <a:txBody>
                    <a:bodyPr/>
                    <a:lstStyle/>
                    <a:p>
                      <a:r>
                        <a:rPr lang="nl-NL" dirty="0" smtClean="0"/>
                        <a:t>Lichaamsbeweging</a:t>
                      </a:r>
                      <a:r>
                        <a:rPr lang="nl-NL" baseline="0" dirty="0" smtClean="0"/>
                        <a:t> en conditie training</a:t>
                      </a:r>
                      <a:endParaRPr lang="nl-NL" dirty="0"/>
                    </a:p>
                  </a:txBody>
                  <a:tcPr/>
                </a:tc>
                <a:extLst>
                  <a:ext uri="{0D108BD9-81ED-4DB2-BD59-A6C34878D82A}">
                    <a16:rowId xmlns:a16="http://schemas.microsoft.com/office/drawing/2014/main" val="10004"/>
                  </a:ext>
                </a:extLst>
              </a:tr>
              <a:tr h="736848">
                <a:tc>
                  <a:txBody>
                    <a:bodyPr/>
                    <a:lstStyle/>
                    <a:p>
                      <a:r>
                        <a:rPr lang="nl-NL" dirty="0" smtClean="0"/>
                        <a:t>Aandacht voor onder- en overgewicht</a:t>
                      </a:r>
                      <a:endParaRPr lang="nl-NL" dirty="0"/>
                    </a:p>
                  </a:txBody>
                  <a:tcPr/>
                </a:tc>
                <a:extLst>
                  <a:ext uri="{0D108BD9-81ED-4DB2-BD59-A6C34878D82A}">
                    <a16:rowId xmlns:a16="http://schemas.microsoft.com/office/drawing/2014/main" val="10005"/>
                  </a:ext>
                </a:extLst>
              </a:tr>
              <a:tr h="736848">
                <a:tc>
                  <a:txBody>
                    <a:bodyPr/>
                    <a:lstStyle/>
                    <a:p>
                      <a:r>
                        <a:rPr lang="nl-NL" dirty="0" smtClean="0"/>
                        <a:t>Zelfmedicatie,</a:t>
                      </a:r>
                      <a:r>
                        <a:rPr lang="nl-NL" baseline="0" dirty="0" smtClean="0"/>
                        <a:t> </a:t>
                      </a:r>
                      <a:r>
                        <a:rPr lang="nl-NL" baseline="0" dirty="0" err="1" smtClean="0"/>
                        <a:t>mn</a:t>
                      </a:r>
                      <a:r>
                        <a:rPr lang="nl-NL" baseline="0" dirty="0" smtClean="0"/>
                        <a:t> </a:t>
                      </a:r>
                      <a:r>
                        <a:rPr lang="nl-NL" baseline="0" dirty="0" err="1" smtClean="0"/>
                        <a:t>NSAID’s</a:t>
                      </a:r>
                      <a:endParaRPr lang="nl-NL" dirty="0"/>
                    </a:p>
                  </a:txBody>
                  <a:tcPr/>
                </a:tc>
                <a:extLst>
                  <a:ext uri="{0D108BD9-81ED-4DB2-BD59-A6C34878D82A}">
                    <a16:rowId xmlns:a16="http://schemas.microsoft.com/office/drawing/2014/main" val="10006"/>
                  </a:ext>
                </a:extLst>
              </a:tr>
            </a:tbl>
          </a:graphicData>
        </a:graphic>
      </p:graphicFrame>
      <p:sp>
        <p:nvSpPr>
          <p:cNvPr id="2" name="Titel 1"/>
          <p:cNvSpPr>
            <a:spLocks noGrp="1"/>
          </p:cNvSpPr>
          <p:nvPr>
            <p:ph type="title"/>
          </p:nvPr>
        </p:nvSpPr>
        <p:spPr/>
        <p:txBody>
          <a:bodyPr>
            <a:normAutofit/>
          </a:bodyPr>
          <a:lstStyle/>
          <a:p>
            <a:r>
              <a:rPr lang="nl-NL" dirty="0" smtClean="0"/>
              <a:t>Leefstijlinterventies</a:t>
            </a:r>
            <a:endParaRPr lang="nl-NL" dirty="0"/>
          </a:p>
        </p:txBody>
      </p:sp>
    </p:spTree>
    <p:extLst>
      <p:ext uri="{BB962C8B-B14F-4D97-AF65-F5344CB8AC3E}">
        <p14:creationId xmlns:p14="http://schemas.microsoft.com/office/powerpoint/2010/main" val="2752689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Hoofddoelen behandeling hartfalen:</a:t>
            </a:r>
          </a:p>
          <a:p>
            <a:pPr lvl="1">
              <a:buFont typeface="Wingdings" panose="05000000000000000000" pitchFamily="2" charset="2"/>
              <a:buChar char="Ø"/>
            </a:pPr>
            <a:r>
              <a:rPr lang="nl-NL" dirty="0" smtClean="0"/>
              <a:t>Reduceren mortaliteit</a:t>
            </a:r>
          </a:p>
          <a:p>
            <a:pPr lvl="1">
              <a:buFont typeface="Wingdings" panose="05000000000000000000" pitchFamily="2" charset="2"/>
              <a:buChar char="Ø"/>
            </a:pPr>
            <a:endParaRPr lang="nl-NL" dirty="0" smtClean="0"/>
          </a:p>
          <a:p>
            <a:pPr lvl="1">
              <a:buFont typeface="Wingdings" panose="05000000000000000000" pitchFamily="2" charset="2"/>
              <a:buChar char="Ø"/>
            </a:pPr>
            <a:r>
              <a:rPr lang="nl-NL" dirty="0" smtClean="0"/>
              <a:t>Reduceren risico ziekenhuisopnames</a:t>
            </a:r>
          </a:p>
          <a:p>
            <a:pPr lvl="1">
              <a:buFont typeface="Wingdings" panose="05000000000000000000" pitchFamily="2" charset="2"/>
              <a:buChar char="Ø"/>
            </a:pPr>
            <a:endParaRPr lang="nl-NL" dirty="0" smtClean="0"/>
          </a:p>
          <a:p>
            <a:pPr lvl="1">
              <a:buFont typeface="Wingdings" panose="05000000000000000000" pitchFamily="2" charset="2"/>
              <a:buChar char="Ø"/>
            </a:pPr>
            <a:r>
              <a:rPr lang="nl-NL" dirty="0" smtClean="0"/>
              <a:t>Verbetering van klachten / kwaliteit van leven</a:t>
            </a:r>
            <a:endParaRPr lang="nl-NL" dirty="0"/>
          </a:p>
        </p:txBody>
      </p:sp>
      <p:sp>
        <p:nvSpPr>
          <p:cNvPr id="2" name="Titel 1"/>
          <p:cNvSpPr>
            <a:spLocks noGrp="1"/>
          </p:cNvSpPr>
          <p:nvPr>
            <p:ph type="title"/>
          </p:nvPr>
        </p:nvSpPr>
        <p:spPr/>
        <p:txBody>
          <a:bodyPr>
            <a:normAutofit/>
          </a:bodyPr>
          <a:lstStyle/>
          <a:p>
            <a:r>
              <a:rPr lang="nl-NL" dirty="0" smtClean="0"/>
              <a:t>Medicamenteuze interventies</a:t>
            </a:r>
            <a:endParaRPr lang="nl-NL" dirty="0"/>
          </a:p>
        </p:txBody>
      </p:sp>
    </p:spTree>
    <p:extLst>
      <p:ext uri="{BB962C8B-B14F-4D97-AF65-F5344CB8AC3E}">
        <p14:creationId xmlns:p14="http://schemas.microsoft.com/office/powerpoint/2010/main" val="3525121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lnSpcReduction="10000"/>
          </a:bodyPr>
          <a:lstStyle/>
          <a:p>
            <a:r>
              <a:rPr lang="nl-NL" dirty="0" smtClean="0"/>
              <a:t>Start met diureticum en ACE-remmer tegelijk</a:t>
            </a:r>
          </a:p>
          <a:p>
            <a:endParaRPr lang="nl-NL" dirty="0" smtClean="0"/>
          </a:p>
          <a:p>
            <a:r>
              <a:rPr lang="nl-NL" dirty="0" smtClean="0"/>
              <a:t>Tensie streef waarde &lt;130/80 </a:t>
            </a:r>
            <a:r>
              <a:rPr lang="nl-NL" dirty="0" err="1" smtClean="0"/>
              <a:t>mmHg</a:t>
            </a:r>
            <a:endParaRPr lang="nl-NL" dirty="0" smtClean="0"/>
          </a:p>
          <a:p>
            <a:endParaRPr lang="nl-NL" dirty="0" smtClean="0"/>
          </a:p>
          <a:p>
            <a:r>
              <a:rPr lang="nl-NL" dirty="0" smtClean="0"/>
              <a:t>Indien klinisch stabiel ALTIJD een </a:t>
            </a:r>
            <a:r>
              <a:rPr lang="nl-NL" dirty="0" err="1" smtClean="0"/>
              <a:t>beta</a:t>
            </a:r>
            <a:r>
              <a:rPr lang="nl-NL" dirty="0" smtClean="0"/>
              <a:t>-blokker</a:t>
            </a:r>
          </a:p>
          <a:p>
            <a:endParaRPr lang="nl-NL" dirty="0"/>
          </a:p>
          <a:p>
            <a:r>
              <a:rPr lang="nl-NL" dirty="0" smtClean="0"/>
              <a:t>Persisteren klachten: </a:t>
            </a:r>
          </a:p>
          <a:p>
            <a:pPr lvl="1">
              <a:buFont typeface="Wingdings" panose="05000000000000000000" pitchFamily="2" charset="2"/>
              <a:buChar char="Ø"/>
            </a:pPr>
            <a:r>
              <a:rPr lang="nl-NL" dirty="0" smtClean="0"/>
              <a:t>voeg </a:t>
            </a:r>
            <a:r>
              <a:rPr lang="nl-NL" dirty="0" err="1" smtClean="0"/>
              <a:t>aldosteron</a:t>
            </a:r>
            <a:r>
              <a:rPr lang="nl-NL" dirty="0" smtClean="0"/>
              <a:t> antagonist toe</a:t>
            </a:r>
            <a:endParaRPr lang="nl-NL" dirty="0"/>
          </a:p>
        </p:txBody>
      </p:sp>
      <p:sp>
        <p:nvSpPr>
          <p:cNvPr id="2" name="Titel 1"/>
          <p:cNvSpPr>
            <a:spLocks noGrp="1"/>
          </p:cNvSpPr>
          <p:nvPr>
            <p:ph type="title"/>
          </p:nvPr>
        </p:nvSpPr>
        <p:spPr/>
        <p:txBody>
          <a:bodyPr/>
          <a:lstStyle/>
          <a:p>
            <a:r>
              <a:rPr lang="nl-NL" dirty="0" smtClean="0"/>
              <a:t>Systolisch hartfalen</a:t>
            </a:r>
            <a:endParaRPr lang="nl-NL" dirty="0"/>
          </a:p>
        </p:txBody>
      </p:sp>
    </p:spTree>
    <p:extLst>
      <p:ext uri="{BB962C8B-B14F-4D97-AF65-F5344CB8AC3E}">
        <p14:creationId xmlns:p14="http://schemas.microsoft.com/office/powerpoint/2010/main" val="4096637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dirty="0" smtClean="0"/>
              <a:t>Geen bewezen behandeling voorhanden!</a:t>
            </a:r>
          </a:p>
          <a:p>
            <a:endParaRPr lang="nl-NL" dirty="0" smtClean="0"/>
          </a:p>
          <a:p>
            <a:r>
              <a:rPr lang="nl-NL" dirty="0" smtClean="0"/>
              <a:t>In geval vochtretentie: diuretica</a:t>
            </a:r>
          </a:p>
          <a:p>
            <a:endParaRPr lang="nl-NL" dirty="0" smtClean="0"/>
          </a:p>
          <a:p>
            <a:r>
              <a:rPr lang="nl-NL" dirty="0" smtClean="0"/>
              <a:t>Adequate behandeling van hypertensie</a:t>
            </a:r>
          </a:p>
          <a:p>
            <a:endParaRPr lang="nl-NL" dirty="0" smtClean="0"/>
          </a:p>
          <a:p>
            <a:r>
              <a:rPr lang="nl-NL" dirty="0" smtClean="0"/>
              <a:t>Vermindering hartfrequentie bij tachycardie</a:t>
            </a:r>
            <a:endParaRPr lang="nl-NL" dirty="0"/>
          </a:p>
        </p:txBody>
      </p:sp>
      <p:sp>
        <p:nvSpPr>
          <p:cNvPr id="2" name="Titel 1"/>
          <p:cNvSpPr>
            <a:spLocks noGrp="1"/>
          </p:cNvSpPr>
          <p:nvPr>
            <p:ph type="title"/>
          </p:nvPr>
        </p:nvSpPr>
        <p:spPr/>
        <p:txBody>
          <a:bodyPr>
            <a:normAutofit/>
          </a:bodyPr>
          <a:lstStyle/>
          <a:p>
            <a:r>
              <a:rPr lang="nl-NL" dirty="0" smtClean="0"/>
              <a:t>Diastolisch hartfalen</a:t>
            </a:r>
            <a:endParaRPr lang="nl-NL" dirty="0"/>
          </a:p>
        </p:txBody>
      </p:sp>
    </p:spTree>
    <p:extLst>
      <p:ext uri="{BB962C8B-B14F-4D97-AF65-F5344CB8AC3E}">
        <p14:creationId xmlns:p14="http://schemas.microsoft.com/office/powerpoint/2010/main" val="3561288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a:lstStyle/>
          <a:p>
            <a:r>
              <a:rPr lang="nl-NL" altLang="nl-NL" dirty="0" smtClean="0">
                <a:solidFill>
                  <a:schemeClr val="accent2">
                    <a:lumMod val="75000"/>
                  </a:schemeClr>
                </a:solidFill>
                <a:latin typeface="Calibri" pitchFamily="34" charset="0"/>
              </a:rPr>
              <a:t>Terug naar de eerste lijn?</a:t>
            </a:r>
          </a:p>
        </p:txBody>
      </p:sp>
      <p:sp>
        <p:nvSpPr>
          <p:cNvPr id="43011" name="Rectangle 3"/>
          <p:cNvSpPr>
            <a:spLocks noGrp="1"/>
          </p:cNvSpPr>
          <p:nvPr>
            <p:ph type="body" idx="1"/>
          </p:nvPr>
        </p:nvSpPr>
        <p:spPr>
          <a:xfrm>
            <a:off x="419100" y="2557463"/>
            <a:ext cx="8229600" cy="2278062"/>
          </a:xfrm>
        </p:spPr>
        <p:txBody>
          <a:bodyPr/>
          <a:lstStyle/>
          <a:p>
            <a:pPr eaLnBrk="1" hangingPunct="1">
              <a:buSzPct val="60000"/>
              <a:buFont typeface="Webdings" pitchFamily="18" charset="2"/>
              <a:buChar char="Y"/>
            </a:pPr>
            <a:r>
              <a:rPr lang="nl-NL" altLang="nl-NL" sz="2800" smtClean="0">
                <a:latin typeface="Calibri" pitchFamily="34" charset="0"/>
              </a:rPr>
              <a:t>Zeer kwetsbare oudere (meestal al aanwezig!)</a:t>
            </a:r>
          </a:p>
          <a:p>
            <a:pPr eaLnBrk="1" hangingPunct="1">
              <a:buSzPct val="60000"/>
              <a:buFont typeface="Webdings" pitchFamily="18" charset="2"/>
              <a:buChar char="Y"/>
            </a:pPr>
            <a:r>
              <a:rPr lang="nl-NL" altLang="nl-NL" sz="2800" smtClean="0">
                <a:latin typeface="Calibri" pitchFamily="34" charset="0"/>
              </a:rPr>
              <a:t>Palliatief hartfalen</a:t>
            </a:r>
          </a:p>
          <a:p>
            <a:pPr eaLnBrk="1" hangingPunct="1">
              <a:buSzPct val="60000"/>
              <a:buFont typeface="Webdings" pitchFamily="18" charset="2"/>
              <a:buChar char="Y"/>
            </a:pPr>
            <a:r>
              <a:rPr lang="nl-NL" altLang="nl-NL" sz="2800" smtClean="0">
                <a:latin typeface="Calibri" pitchFamily="34" charset="0"/>
              </a:rPr>
              <a:t>HF-PEF (diastolisch hartfalen)</a:t>
            </a:r>
          </a:p>
          <a:p>
            <a:pPr eaLnBrk="1" hangingPunct="1">
              <a:buSzPct val="60000"/>
              <a:buFont typeface="Webdings" pitchFamily="18" charset="2"/>
              <a:buChar char="Y"/>
            </a:pPr>
            <a:r>
              <a:rPr lang="nl-NL" altLang="nl-NL" sz="2800" smtClean="0">
                <a:latin typeface="Calibri" pitchFamily="34" charset="0"/>
              </a:rPr>
              <a:t>HF-REF (systolisch hartfalen </a:t>
            </a:r>
            <a:r>
              <a:rPr lang="nl-NL" altLang="nl-NL" sz="2800" u="sng" smtClean="0">
                <a:latin typeface="Calibri" pitchFamily="34" charset="0"/>
              </a:rPr>
              <a:t>indien stabiel)</a:t>
            </a:r>
          </a:p>
        </p:txBody>
      </p:sp>
      <p:pic>
        <p:nvPicPr>
          <p:cNvPr id="83972"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5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Programma</a:t>
            </a:r>
            <a:endParaRPr lang="nl-NL" dirty="0"/>
          </a:p>
        </p:txBody>
      </p:sp>
      <p:sp>
        <p:nvSpPr>
          <p:cNvPr id="3" name="Tijdelijke aanduiding voor inhoud 2"/>
          <p:cNvSpPr>
            <a:spLocks noGrp="1"/>
          </p:cNvSpPr>
          <p:nvPr>
            <p:ph idx="1"/>
          </p:nvPr>
        </p:nvSpPr>
        <p:spPr/>
        <p:txBody>
          <a:bodyPr>
            <a:normAutofit/>
          </a:bodyPr>
          <a:lstStyle/>
          <a:p>
            <a:r>
              <a:rPr lang="nl-NL" sz="3200" dirty="0" smtClean="0">
                <a:latin typeface="Century Gothic" panose="020B0502020202020204" pitchFamily="34" charset="0"/>
                <a:cs typeface="Calibri"/>
              </a:rPr>
              <a:t>Prevalentie cijfers</a:t>
            </a:r>
          </a:p>
          <a:p>
            <a:r>
              <a:rPr lang="nl-NL" sz="3200" dirty="0" smtClean="0">
                <a:latin typeface="Century Gothic" panose="020B0502020202020204" pitchFamily="34" charset="0"/>
                <a:cs typeface="Calibri"/>
              </a:rPr>
              <a:t>Casus hartfalen</a:t>
            </a:r>
          </a:p>
          <a:p>
            <a:r>
              <a:rPr lang="nl-NL" sz="3200" dirty="0" smtClean="0">
                <a:latin typeface="Century Gothic" panose="020B0502020202020204" pitchFamily="34" charset="0"/>
              </a:rPr>
              <a:t>Diagnostische tools</a:t>
            </a:r>
          </a:p>
          <a:p>
            <a:r>
              <a:rPr lang="nl-NL" sz="3200" dirty="0" smtClean="0">
                <a:latin typeface="Century Gothic" panose="020B0502020202020204" pitchFamily="34" charset="0"/>
              </a:rPr>
              <a:t>Rol van tweede lijn</a:t>
            </a:r>
          </a:p>
          <a:p>
            <a:r>
              <a:rPr lang="nl-NL" sz="3200" dirty="0" smtClean="0">
                <a:latin typeface="Century Gothic" panose="020B0502020202020204" pitchFamily="34" charset="0"/>
              </a:rPr>
              <a:t>Terug naar eerste lijn / ketenzorg?</a:t>
            </a:r>
          </a:p>
          <a:p>
            <a:endParaRPr lang="nl-NL" sz="3200" dirty="0"/>
          </a:p>
        </p:txBody>
      </p:sp>
    </p:spTree>
    <p:extLst>
      <p:ext uri="{BB962C8B-B14F-4D97-AF65-F5344CB8AC3E}">
        <p14:creationId xmlns:p14="http://schemas.microsoft.com/office/powerpoint/2010/main" val="638976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76" t="20819" r="23881" b="38011"/>
          <a:stretch/>
        </p:blipFill>
        <p:spPr bwMode="auto">
          <a:xfrm>
            <a:off x="755576" y="1412776"/>
            <a:ext cx="799288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755576" y="332656"/>
            <a:ext cx="7920880" cy="707886"/>
          </a:xfrm>
          <a:prstGeom prst="rect">
            <a:avLst/>
          </a:prstGeom>
          <a:noFill/>
        </p:spPr>
        <p:txBody>
          <a:bodyPr wrap="square" rtlCol="0">
            <a:spAutoFit/>
          </a:bodyPr>
          <a:lstStyle/>
          <a:p>
            <a:pPr algn="ctr"/>
            <a:r>
              <a:rPr lang="nl-NL" sz="4000" dirty="0" smtClean="0">
                <a:solidFill>
                  <a:schemeClr val="accent2">
                    <a:lumMod val="75000"/>
                  </a:schemeClr>
                </a:solidFill>
              </a:rPr>
              <a:t>Ketenzorg Hartfalen ELZHA!</a:t>
            </a:r>
            <a:endParaRPr lang="nl-NL" sz="4000" dirty="0">
              <a:solidFill>
                <a:schemeClr val="accent2">
                  <a:lumMod val="75000"/>
                </a:schemeClr>
              </a:solidFill>
            </a:endParaRPr>
          </a:p>
        </p:txBody>
      </p:sp>
    </p:spTree>
    <p:extLst>
      <p:ext uri="{BB962C8B-B14F-4D97-AF65-F5344CB8AC3E}">
        <p14:creationId xmlns:p14="http://schemas.microsoft.com/office/powerpoint/2010/main" val="495914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p:cNvSpPr>
            <a:spLocks noGrp="1"/>
          </p:cNvSpPr>
          <p:nvPr>
            <p:ph type="title"/>
          </p:nvPr>
        </p:nvSpPr>
        <p:spPr/>
        <p:txBody>
          <a:bodyPr/>
          <a:lstStyle/>
          <a:p>
            <a:r>
              <a:rPr lang="nl-NL" altLang="nl-NL" dirty="0" smtClean="0">
                <a:solidFill>
                  <a:schemeClr val="accent2">
                    <a:lumMod val="75000"/>
                  </a:schemeClr>
                </a:solidFill>
                <a:latin typeface="Calibri" pitchFamily="34" charset="0"/>
                <a:cs typeface="Tahoma" pitchFamily="34" charset="0"/>
              </a:rPr>
              <a:t>Randvoorwaarden</a:t>
            </a:r>
          </a:p>
        </p:txBody>
      </p:sp>
      <p:sp>
        <p:nvSpPr>
          <p:cNvPr id="64515" name="Tijdelijke aanduiding voor inhoud 2"/>
          <p:cNvSpPr>
            <a:spLocks noGrp="1"/>
          </p:cNvSpPr>
          <p:nvPr>
            <p:ph idx="1"/>
          </p:nvPr>
        </p:nvSpPr>
        <p:spPr>
          <a:xfrm>
            <a:off x="1258888" y="2060848"/>
            <a:ext cx="6624637" cy="4165327"/>
          </a:xfrm>
        </p:spPr>
        <p:txBody>
          <a:bodyPr>
            <a:normAutofit fontScale="92500" lnSpcReduction="20000"/>
          </a:bodyPr>
          <a:lstStyle/>
          <a:p>
            <a:pPr>
              <a:buSzPct val="60000"/>
              <a:buFont typeface="Webdings" pitchFamily="18" charset="2"/>
              <a:buChar char="Y"/>
            </a:pPr>
            <a:r>
              <a:rPr lang="nl-NL" altLang="nl-NL" sz="2400" dirty="0" smtClean="0">
                <a:latin typeface="Calibri" pitchFamily="34" charset="0"/>
                <a:cs typeface="Tahoma" pitchFamily="34" charset="0"/>
              </a:rPr>
              <a:t>Kennis:</a:t>
            </a:r>
            <a:br>
              <a:rPr lang="nl-NL" altLang="nl-NL" sz="2400" dirty="0" smtClean="0">
                <a:latin typeface="Calibri" pitchFamily="34" charset="0"/>
                <a:cs typeface="Tahoma" pitchFamily="34" charset="0"/>
              </a:rPr>
            </a:br>
            <a:r>
              <a:rPr lang="nl-NL" altLang="nl-NL" sz="2400" dirty="0" smtClean="0">
                <a:latin typeface="Calibri" pitchFamily="34" charset="0"/>
                <a:cs typeface="Tahoma" pitchFamily="34" charset="0"/>
              </a:rPr>
              <a:t>- Oorzaak</a:t>
            </a:r>
            <a:br>
              <a:rPr lang="nl-NL" altLang="nl-NL" sz="2400" dirty="0" smtClean="0">
                <a:latin typeface="Calibri" pitchFamily="34" charset="0"/>
                <a:cs typeface="Tahoma" pitchFamily="34" charset="0"/>
              </a:rPr>
            </a:br>
            <a:r>
              <a:rPr lang="nl-NL" altLang="nl-NL" sz="2400" dirty="0" smtClean="0">
                <a:latin typeface="Calibri" pitchFamily="34" charset="0"/>
                <a:cs typeface="Tahoma" pitchFamily="34" charset="0"/>
              </a:rPr>
              <a:t>- Belang van ECG en (NT-pro)BNP en ECHO cor</a:t>
            </a:r>
            <a:br>
              <a:rPr lang="nl-NL" altLang="nl-NL" sz="2400" dirty="0" smtClean="0">
                <a:latin typeface="Calibri" pitchFamily="34" charset="0"/>
                <a:cs typeface="Tahoma" pitchFamily="34" charset="0"/>
              </a:rPr>
            </a:br>
            <a:r>
              <a:rPr lang="nl-NL" altLang="nl-NL" sz="2400" dirty="0" smtClean="0">
                <a:latin typeface="Calibri" pitchFamily="34" charset="0"/>
                <a:cs typeface="Tahoma" pitchFamily="34" charset="0"/>
              </a:rPr>
              <a:t> -Verschil HF-PEF en HF-REF</a:t>
            </a:r>
            <a:br>
              <a:rPr lang="nl-NL" altLang="nl-NL" sz="2400" dirty="0" smtClean="0">
                <a:latin typeface="Calibri" pitchFamily="34" charset="0"/>
                <a:cs typeface="Tahoma" pitchFamily="34" charset="0"/>
              </a:rPr>
            </a:br>
            <a:r>
              <a:rPr lang="nl-NL" altLang="nl-NL" sz="2400" dirty="0" smtClean="0">
                <a:latin typeface="Calibri" pitchFamily="34" charset="0"/>
                <a:cs typeface="Tahoma" pitchFamily="34" charset="0"/>
              </a:rPr>
              <a:t> -Behandeling en overleg</a:t>
            </a:r>
            <a:br>
              <a:rPr lang="nl-NL" altLang="nl-NL" sz="2400" dirty="0" smtClean="0">
                <a:latin typeface="Calibri" pitchFamily="34" charset="0"/>
                <a:cs typeface="Tahoma" pitchFamily="34" charset="0"/>
              </a:rPr>
            </a:br>
            <a:endParaRPr lang="nl-NL" altLang="nl-NL" sz="2400" dirty="0" smtClean="0">
              <a:latin typeface="Calibri" pitchFamily="34" charset="0"/>
              <a:cs typeface="Tahoma" pitchFamily="34" charset="0"/>
            </a:endParaRPr>
          </a:p>
          <a:p>
            <a:pPr>
              <a:buSzPct val="60000"/>
              <a:buFont typeface="Webdings" pitchFamily="18" charset="2"/>
              <a:buChar char="Y"/>
            </a:pPr>
            <a:r>
              <a:rPr lang="nl-NL" altLang="nl-NL" sz="2400" dirty="0" smtClean="0">
                <a:latin typeface="Calibri" pitchFamily="34" charset="0"/>
                <a:cs typeface="Tahoma" pitchFamily="34" charset="0"/>
              </a:rPr>
              <a:t>POH speelt centrale rol bij controles</a:t>
            </a:r>
            <a:br>
              <a:rPr lang="nl-NL" altLang="nl-NL" sz="2400" dirty="0" smtClean="0">
                <a:latin typeface="Calibri" pitchFamily="34" charset="0"/>
                <a:cs typeface="Tahoma" pitchFamily="34" charset="0"/>
              </a:rPr>
            </a:br>
            <a:endParaRPr lang="nl-NL" altLang="nl-NL" sz="2400" dirty="0" smtClean="0">
              <a:latin typeface="Calibri" pitchFamily="34" charset="0"/>
              <a:cs typeface="Tahoma" pitchFamily="34" charset="0"/>
            </a:endParaRPr>
          </a:p>
          <a:p>
            <a:pPr>
              <a:buSzPct val="60000"/>
              <a:buFont typeface="Webdings" pitchFamily="18" charset="2"/>
              <a:buChar char="Y"/>
            </a:pPr>
            <a:r>
              <a:rPr lang="nl-NL" altLang="nl-NL" sz="2400" dirty="0" smtClean="0">
                <a:latin typeface="Calibri" pitchFamily="34" charset="0"/>
                <a:cs typeface="Tahoma" pitchFamily="34" charset="0"/>
              </a:rPr>
              <a:t>Goede regionale afspraken 1</a:t>
            </a:r>
            <a:r>
              <a:rPr lang="nl-NL" altLang="nl-NL" sz="2400" baseline="30000" dirty="0" smtClean="0">
                <a:latin typeface="Calibri" pitchFamily="34" charset="0"/>
                <a:cs typeface="Tahoma" pitchFamily="34" charset="0"/>
              </a:rPr>
              <a:t>e</a:t>
            </a:r>
            <a:r>
              <a:rPr lang="nl-NL" altLang="nl-NL" sz="2400" dirty="0" smtClean="0">
                <a:latin typeface="Calibri" pitchFamily="34" charset="0"/>
                <a:cs typeface="Tahoma" pitchFamily="34" charset="0"/>
              </a:rPr>
              <a:t>-2</a:t>
            </a:r>
            <a:r>
              <a:rPr lang="nl-NL" altLang="nl-NL" sz="2400" baseline="30000" dirty="0" smtClean="0">
                <a:latin typeface="Calibri" pitchFamily="34" charset="0"/>
                <a:cs typeface="Tahoma" pitchFamily="34" charset="0"/>
              </a:rPr>
              <a:t>e</a:t>
            </a:r>
            <a:r>
              <a:rPr lang="nl-NL" altLang="nl-NL" sz="2400" dirty="0" smtClean="0">
                <a:latin typeface="Calibri" pitchFamily="34" charset="0"/>
                <a:cs typeface="Tahoma" pitchFamily="34" charset="0"/>
              </a:rPr>
              <a:t> lijn</a:t>
            </a:r>
            <a:br>
              <a:rPr lang="nl-NL" altLang="nl-NL" sz="2400" dirty="0" smtClean="0">
                <a:latin typeface="Calibri" pitchFamily="34" charset="0"/>
                <a:cs typeface="Tahoma" pitchFamily="34" charset="0"/>
              </a:rPr>
            </a:br>
            <a:endParaRPr lang="nl-NL" altLang="nl-NL" sz="2400" dirty="0" smtClean="0">
              <a:latin typeface="Calibri" pitchFamily="34" charset="0"/>
              <a:cs typeface="Tahoma" pitchFamily="34" charset="0"/>
            </a:endParaRPr>
          </a:p>
          <a:p>
            <a:pPr>
              <a:buSzPct val="60000"/>
              <a:buFont typeface="Webdings" pitchFamily="18" charset="2"/>
              <a:buChar char="Y"/>
            </a:pPr>
            <a:r>
              <a:rPr lang="nl-NL" altLang="nl-NL" sz="2400" dirty="0" smtClean="0">
                <a:latin typeface="Calibri" pitchFamily="34" charset="0"/>
                <a:cs typeface="Tahoma" pitchFamily="34" charset="0"/>
              </a:rPr>
              <a:t>Complexe zorg: gestructureerd programma</a:t>
            </a:r>
          </a:p>
          <a:p>
            <a:pPr>
              <a:buSzPct val="60000"/>
              <a:buFont typeface="Webdings" pitchFamily="18" charset="2"/>
              <a:buChar char="Y"/>
            </a:pPr>
            <a:endParaRPr lang="nl-NL" altLang="nl-NL" sz="2400" dirty="0" smtClean="0">
              <a:latin typeface="Calibri" pitchFamily="34" charset="0"/>
              <a:cs typeface="Tahoma" pitchFamily="34" charset="0"/>
            </a:endParaRPr>
          </a:p>
          <a:p>
            <a:pPr>
              <a:buSzPct val="60000"/>
              <a:buFont typeface="Webdings" pitchFamily="18" charset="2"/>
              <a:buChar char="Y"/>
            </a:pPr>
            <a:r>
              <a:rPr lang="nl-NL" altLang="nl-NL" sz="2400" dirty="0" smtClean="0">
                <a:latin typeface="Calibri" pitchFamily="34" charset="0"/>
                <a:cs typeface="Tahoma" pitchFamily="34" charset="0"/>
              </a:rPr>
              <a:t>Adequate financiering</a:t>
            </a:r>
          </a:p>
        </p:txBody>
      </p:sp>
      <p:pic>
        <p:nvPicPr>
          <p:cNvPr id="106500"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6237288"/>
            <a:ext cx="1603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45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4515">
                                            <p:txEl>
                                              <p:pRg st="5" end="5"/>
                                            </p:txEl>
                                          </p:spTgt>
                                        </p:tgtEl>
                                        <p:attrNameLst>
                                          <p:attrName>style.visibility</p:attrName>
                                        </p:attrNameLst>
                                      </p:cBhvr>
                                      <p:to>
                                        <p:strVal val="visible"/>
                                      </p:to>
                                    </p:set>
                                    <p:anim calcmode="lin" valueType="num">
                                      <p:cBhvr additive="base">
                                        <p:cTn id="31" dur="5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None/>
            </a:pPr>
            <a:r>
              <a:rPr lang="en-US" dirty="0" smtClean="0"/>
              <a:t>	</a:t>
            </a:r>
            <a:r>
              <a:rPr lang="en-US" dirty="0" err="1" smtClean="0"/>
              <a:t>Vaststellen</a:t>
            </a:r>
            <a:r>
              <a:rPr lang="en-US" dirty="0" smtClean="0"/>
              <a:t> </a:t>
            </a:r>
            <a:r>
              <a:rPr lang="en-US" dirty="0" err="1" smtClean="0"/>
              <a:t>hartfalen</a:t>
            </a:r>
            <a:r>
              <a:rPr lang="en-US" dirty="0" smtClean="0"/>
              <a:t> is </a:t>
            </a:r>
            <a:r>
              <a:rPr lang="en-US" dirty="0" err="1" smtClean="0"/>
              <a:t>drietrapsraket</a:t>
            </a:r>
            <a:r>
              <a:rPr lang="en-US" dirty="0" smtClean="0"/>
              <a:t>:</a:t>
            </a:r>
          </a:p>
          <a:p>
            <a:pPr>
              <a:buNone/>
            </a:pPr>
            <a:r>
              <a:rPr lang="en-US" dirty="0"/>
              <a:t>	</a:t>
            </a:r>
            <a:r>
              <a:rPr lang="en-US" dirty="0" smtClean="0"/>
              <a:t>	-</a:t>
            </a:r>
            <a:r>
              <a:rPr lang="en-US" dirty="0" err="1" smtClean="0"/>
              <a:t>anamnese</a:t>
            </a:r>
            <a:r>
              <a:rPr lang="en-US" dirty="0" smtClean="0"/>
              <a:t> en LO</a:t>
            </a:r>
          </a:p>
          <a:p>
            <a:pPr>
              <a:buNone/>
            </a:pPr>
            <a:r>
              <a:rPr lang="en-US" dirty="0"/>
              <a:t>	</a:t>
            </a:r>
            <a:r>
              <a:rPr lang="en-US" dirty="0" smtClean="0"/>
              <a:t>	-</a:t>
            </a:r>
            <a:r>
              <a:rPr lang="en-US" dirty="0" err="1" smtClean="0"/>
              <a:t>aanvullende</a:t>
            </a:r>
            <a:r>
              <a:rPr lang="en-US" dirty="0" smtClean="0"/>
              <a:t> </a:t>
            </a:r>
            <a:r>
              <a:rPr lang="en-US" dirty="0" err="1" smtClean="0"/>
              <a:t>diagnostiek</a:t>
            </a:r>
            <a:r>
              <a:rPr lang="en-US" dirty="0" smtClean="0"/>
              <a:t> </a:t>
            </a:r>
            <a:r>
              <a:rPr lang="en-US" dirty="0" err="1" smtClean="0"/>
              <a:t>middels</a:t>
            </a:r>
            <a:r>
              <a:rPr lang="en-US" dirty="0" smtClean="0"/>
              <a:t> ECG/BNP</a:t>
            </a:r>
          </a:p>
          <a:p>
            <a:pPr>
              <a:buNone/>
            </a:pPr>
            <a:r>
              <a:rPr lang="en-US" dirty="0"/>
              <a:t>	</a:t>
            </a:r>
            <a:r>
              <a:rPr lang="en-US" dirty="0" smtClean="0"/>
              <a:t>	-ECHO </a:t>
            </a:r>
            <a:r>
              <a:rPr lang="en-US" dirty="0" err="1" smtClean="0"/>
              <a:t>cor</a:t>
            </a:r>
            <a:endParaRPr lang="en-US" dirty="0" smtClean="0"/>
          </a:p>
          <a:p>
            <a:pPr>
              <a:buNone/>
            </a:pPr>
            <a:r>
              <a:rPr lang="en-US" dirty="0" smtClean="0"/>
              <a:t>	</a:t>
            </a:r>
            <a:r>
              <a:rPr lang="en-US" dirty="0" err="1" smtClean="0"/>
              <a:t>Voor</a:t>
            </a:r>
            <a:r>
              <a:rPr lang="en-US" dirty="0" smtClean="0"/>
              <a:t> </a:t>
            </a:r>
            <a:r>
              <a:rPr lang="en-US" dirty="0" err="1" smtClean="0"/>
              <a:t>diastolisch</a:t>
            </a:r>
            <a:r>
              <a:rPr lang="en-US" dirty="0" smtClean="0"/>
              <a:t> </a:t>
            </a:r>
            <a:r>
              <a:rPr lang="en-US" dirty="0" err="1" smtClean="0"/>
              <a:t>hartfalen</a:t>
            </a:r>
            <a:r>
              <a:rPr lang="en-US" dirty="0" smtClean="0"/>
              <a:t> is </a:t>
            </a:r>
            <a:r>
              <a:rPr lang="en-US" dirty="0" err="1" smtClean="0"/>
              <a:t>geen</a:t>
            </a:r>
            <a:r>
              <a:rPr lang="en-US" dirty="0" smtClean="0"/>
              <a:t> </a:t>
            </a:r>
            <a:r>
              <a:rPr lang="en-US" dirty="0" err="1" smtClean="0"/>
              <a:t>bewezen</a:t>
            </a:r>
            <a:r>
              <a:rPr lang="en-US" dirty="0" smtClean="0"/>
              <a:t> </a:t>
            </a:r>
            <a:r>
              <a:rPr lang="en-US" dirty="0" err="1" smtClean="0"/>
              <a:t>therapie</a:t>
            </a:r>
            <a:r>
              <a:rPr lang="en-US" dirty="0" smtClean="0"/>
              <a:t> </a:t>
            </a:r>
            <a:r>
              <a:rPr lang="en-US" dirty="0" err="1" smtClean="0"/>
              <a:t>voorhanden</a:t>
            </a:r>
            <a:endParaRPr lang="en-US" dirty="0" smtClean="0"/>
          </a:p>
          <a:p>
            <a:pPr>
              <a:buNone/>
            </a:pPr>
            <a:r>
              <a:rPr lang="en-US" dirty="0"/>
              <a:t>	</a:t>
            </a:r>
            <a:r>
              <a:rPr lang="en-US" dirty="0" err="1" smtClean="0"/>
              <a:t>Hartfalen</a:t>
            </a:r>
            <a:r>
              <a:rPr lang="en-US" dirty="0" smtClean="0"/>
              <a:t> </a:t>
            </a:r>
            <a:r>
              <a:rPr lang="en-US" dirty="0" err="1" smtClean="0"/>
              <a:t>ketenzorg</a:t>
            </a:r>
            <a:r>
              <a:rPr lang="en-US" dirty="0" smtClean="0"/>
              <a:t> </a:t>
            </a:r>
            <a:r>
              <a:rPr lang="en-US" dirty="0" err="1" smtClean="0"/>
              <a:t>programma</a:t>
            </a:r>
            <a:r>
              <a:rPr lang="en-US" dirty="0" smtClean="0"/>
              <a:t> </a:t>
            </a:r>
            <a:r>
              <a:rPr lang="en-US" dirty="0" err="1" smtClean="0"/>
              <a:t>afgerond</a:t>
            </a:r>
            <a:r>
              <a:rPr lang="en-US" dirty="0" smtClean="0"/>
              <a:t> in </a:t>
            </a:r>
            <a:r>
              <a:rPr lang="en-US" dirty="0" err="1" smtClean="0"/>
              <a:t>samenspraak</a:t>
            </a:r>
            <a:r>
              <a:rPr lang="en-US" dirty="0" smtClean="0"/>
              <a:t> </a:t>
            </a:r>
            <a:r>
              <a:rPr lang="en-US" dirty="0" err="1" smtClean="0"/>
              <a:t>tussen</a:t>
            </a:r>
            <a:r>
              <a:rPr lang="en-US" dirty="0" smtClean="0"/>
              <a:t> </a:t>
            </a:r>
            <a:r>
              <a:rPr lang="en-US" dirty="0" err="1" smtClean="0"/>
              <a:t>eerste</a:t>
            </a:r>
            <a:r>
              <a:rPr lang="en-US" dirty="0" smtClean="0"/>
              <a:t> en </a:t>
            </a:r>
            <a:r>
              <a:rPr lang="en-US" dirty="0" err="1" smtClean="0"/>
              <a:t>tweede</a:t>
            </a:r>
            <a:r>
              <a:rPr lang="en-US" dirty="0" smtClean="0"/>
              <a:t> </a:t>
            </a:r>
            <a:r>
              <a:rPr lang="en-US" dirty="0" err="1" smtClean="0"/>
              <a:t>lijn</a:t>
            </a:r>
            <a:endParaRPr lang="nl-NL" dirty="0"/>
          </a:p>
        </p:txBody>
      </p:sp>
      <p:sp>
        <p:nvSpPr>
          <p:cNvPr id="3" name="Titel 2"/>
          <p:cNvSpPr>
            <a:spLocks noGrp="1"/>
          </p:cNvSpPr>
          <p:nvPr>
            <p:ph type="title"/>
          </p:nvPr>
        </p:nvSpPr>
        <p:spPr/>
        <p:txBody>
          <a:bodyPr/>
          <a:lstStyle/>
          <a:p>
            <a:r>
              <a:rPr lang="en-US" sz="3600" dirty="0" smtClean="0"/>
              <a:t>Take home messages </a:t>
            </a:r>
            <a:r>
              <a:rPr lang="en-US" sz="3600" dirty="0" err="1" smtClean="0"/>
              <a:t>hartfalen</a:t>
            </a:r>
            <a:endParaRPr lang="nl-NL" sz="3600" dirty="0"/>
          </a:p>
        </p:txBody>
      </p:sp>
    </p:spTree>
    <p:extLst>
      <p:ext uri="{BB962C8B-B14F-4D97-AF65-F5344CB8AC3E}">
        <p14:creationId xmlns:p14="http://schemas.microsoft.com/office/powerpoint/2010/main" val="2089198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5616" y="1412777"/>
            <a:ext cx="705678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pPr algn="l"/>
            <a:r>
              <a:rPr lang="nl-NL" dirty="0" smtClean="0"/>
              <a:t>	Prevalentie hartfalen</a:t>
            </a:r>
            <a:endParaRPr lang="nl-NL" dirty="0"/>
          </a:p>
        </p:txBody>
      </p:sp>
      <p:sp>
        <p:nvSpPr>
          <p:cNvPr id="3" name="Tekstvak 2"/>
          <p:cNvSpPr txBox="1"/>
          <p:nvPr/>
        </p:nvSpPr>
        <p:spPr>
          <a:xfrm>
            <a:off x="1115616" y="4509120"/>
            <a:ext cx="7488832" cy="2215991"/>
          </a:xfrm>
          <a:prstGeom prst="rect">
            <a:avLst/>
          </a:prstGeom>
          <a:noFill/>
        </p:spPr>
        <p:txBody>
          <a:bodyPr wrap="square" rtlCol="0">
            <a:spAutoFit/>
          </a:bodyPr>
          <a:lstStyle/>
          <a:p>
            <a:r>
              <a:rPr lang="nl-NL" sz="2400" dirty="0" smtClean="0"/>
              <a:t>Prevalentie: januari 2015: 227.300 patiënten</a:t>
            </a:r>
          </a:p>
          <a:p>
            <a:endParaRPr lang="nl-NL" sz="2400" dirty="0" smtClean="0"/>
          </a:p>
          <a:p>
            <a:r>
              <a:rPr lang="nl-NL" sz="2400" dirty="0" smtClean="0"/>
              <a:t>Incidentie: jaarlijks 40.000 nieuwe hartfalen patiënten</a:t>
            </a:r>
          </a:p>
          <a:p>
            <a:endParaRPr lang="nl-NL" sz="2400" dirty="0"/>
          </a:p>
          <a:p>
            <a:r>
              <a:rPr lang="nl-NL" sz="2400" dirty="0" smtClean="0"/>
              <a:t>Per normpraktijk 27 patiënten</a:t>
            </a:r>
            <a:r>
              <a:rPr lang="nl-NL" dirty="0" smtClean="0"/>
              <a:t> 							(bron </a:t>
            </a:r>
            <a:r>
              <a:rPr lang="nl-NL" dirty="0" err="1" smtClean="0"/>
              <a:t>Nivel</a:t>
            </a:r>
            <a:r>
              <a:rPr lang="nl-NL" dirty="0" smtClean="0"/>
              <a:t> Zorgregistratie 1</a:t>
            </a:r>
            <a:r>
              <a:rPr lang="nl-NL" baseline="30000" dirty="0" smtClean="0"/>
              <a:t>e</a:t>
            </a:r>
            <a:r>
              <a:rPr lang="nl-NL" dirty="0" smtClean="0"/>
              <a:t> lijn)</a:t>
            </a:r>
            <a:endParaRPr lang="nl-NL" dirty="0"/>
          </a:p>
        </p:txBody>
      </p:sp>
    </p:spTree>
    <p:extLst>
      <p:ext uri="{BB962C8B-B14F-4D97-AF65-F5344CB8AC3E}">
        <p14:creationId xmlns:p14="http://schemas.microsoft.com/office/powerpoint/2010/main" val="348920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dirty="0" smtClean="0"/>
              <a:t>1 </a:t>
            </a:r>
            <a:r>
              <a:rPr lang="nl-NL" dirty="0" err="1" smtClean="0"/>
              <a:t>jaars</a:t>
            </a:r>
            <a:r>
              <a:rPr lang="nl-NL" dirty="0" smtClean="0"/>
              <a:t> sterfte na diagnose 38%</a:t>
            </a:r>
          </a:p>
          <a:p>
            <a:endParaRPr lang="nl-NL" dirty="0"/>
          </a:p>
          <a:p>
            <a:r>
              <a:rPr lang="nl-NL" dirty="0" smtClean="0"/>
              <a:t>5 </a:t>
            </a:r>
            <a:r>
              <a:rPr lang="nl-NL" dirty="0" err="1" smtClean="0"/>
              <a:t>jaars</a:t>
            </a:r>
            <a:r>
              <a:rPr lang="nl-NL" dirty="0" smtClean="0"/>
              <a:t> sterfte na diagnose 67%</a:t>
            </a:r>
          </a:p>
          <a:p>
            <a:endParaRPr lang="nl-NL" dirty="0"/>
          </a:p>
          <a:p>
            <a:r>
              <a:rPr lang="nl-NL" dirty="0" smtClean="0"/>
              <a:t>Gemiddelde leeftijd 76 jaar</a:t>
            </a:r>
          </a:p>
          <a:p>
            <a:endParaRPr lang="nl-NL" dirty="0"/>
          </a:p>
          <a:p>
            <a:pPr marL="0" indent="0">
              <a:buNone/>
            </a:pPr>
            <a:endParaRPr lang="nl-NL" dirty="0"/>
          </a:p>
        </p:txBody>
      </p:sp>
      <p:sp>
        <p:nvSpPr>
          <p:cNvPr id="2" name="Titel 1"/>
          <p:cNvSpPr>
            <a:spLocks noGrp="1"/>
          </p:cNvSpPr>
          <p:nvPr>
            <p:ph type="title"/>
          </p:nvPr>
        </p:nvSpPr>
        <p:spPr/>
        <p:txBody>
          <a:bodyPr/>
          <a:lstStyle/>
          <a:p>
            <a:r>
              <a:rPr lang="nl-NL" dirty="0" smtClean="0"/>
              <a:t>5 </a:t>
            </a:r>
            <a:r>
              <a:rPr lang="nl-NL" dirty="0" err="1" smtClean="0"/>
              <a:t>jaars</a:t>
            </a:r>
            <a:r>
              <a:rPr lang="nl-NL" dirty="0" smtClean="0"/>
              <a:t> overleving NL</a:t>
            </a:r>
            <a:endParaRPr lang="nl-NL" dirty="0"/>
          </a:p>
        </p:txBody>
      </p:sp>
      <p:sp>
        <p:nvSpPr>
          <p:cNvPr id="4" name="Tekstvak 3"/>
          <p:cNvSpPr txBox="1"/>
          <p:nvPr/>
        </p:nvSpPr>
        <p:spPr>
          <a:xfrm>
            <a:off x="4139952" y="5805264"/>
            <a:ext cx="4824536" cy="307777"/>
          </a:xfrm>
          <a:prstGeom prst="rect">
            <a:avLst/>
          </a:prstGeom>
          <a:noFill/>
        </p:spPr>
        <p:txBody>
          <a:bodyPr wrap="square" rtlCol="0">
            <a:spAutoFit/>
          </a:bodyPr>
          <a:lstStyle/>
          <a:p>
            <a:r>
              <a:rPr lang="nl-NL" sz="1400" dirty="0" smtClean="0"/>
              <a:t>Engelfriet et al, RIVM rapport hartfalen 2012</a:t>
            </a:r>
            <a:endParaRPr lang="nl-NL" sz="1400" dirty="0"/>
          </a:p>
        </p:txBody>
      </p:sp>
    </p:spTree>
    <p:extLst>
      <p:ext uri="{BB962C8B-B14F-4D97-AF65-F5344CB8AC3E}">
        <p14:creationId xmlns:p14="http://schemas.microsoft.com/office/powerpoint/2010/main" val="4057214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22338" y="266700"/>
            <a:ext cx="7772400" cy="552450"/>
          </a:xfrm>
        </p:spPr>
        <p:txBody>
          <a:bodyPr>
            <a:normAutofit fontScale="90000"/>
          </a:bodyPr>
          <a:lstStyle/>
          <a:p>
            <a:pPr>
              <a:defRPr/>
            </a:pPr>
            <a:r>
              <a:rPr lang="nl-NL" altLang="nl-NL" dirty="0" smtClean="0">
                <a:solidFill>
                  <a:srgbClr val="E51B24"/>
                </a:solidFill>
                <a:latin typeface="Calibri" panose="020F0502020204030204" pitchFamily="34" charset="0"/>
              </a:rPr>
              <a:t>Natuurlijk beloop hartfalen</a:t>
            </a:r>
          </a:p>
        </p:txBody>
      </p:sp>
      <p:pic>
        <p:nvPicPr>
          <p:cNvPr id="17411" name="Picture 3" descr="katz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80010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68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smtClean="0"/>
              <a:t>Sterfte aan hartfalen per GGD regio</a:t>
            </a:r>
            <a:endParaRPr lang="nl-NL" sz="3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387" r="53421" b="10175"/>
          <a:stretch/>
        </p:blipFill>
        <p:spPr bwMode="auto">
          <a:xfrm>
            <a:off x="0" y="1684420"/>
            <a:ext cx="9144000" cy="517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71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 Casus hartfalen</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err="1" smtClean="0"/>
              <a:t>Mw</a:t>
            </a:r>
            <a:r>
              <a:rPr lang="nl-NL" dirty="0" smtClean="0"/>
              <a:t> Jansen, 74 jaar</a:t>
            </a:r>
          </a:p>
          <a:p>
            <a:r>
              <a:rPr lang="nl-NL" dirty="0" smtClean="0"/>
              <a:t>VG: gering voorwand infarct 2009</a:t>
            </a:r>
          </a:p>
          <a:p>
            <a:r>
              <a:rPr lang="nl-NL" dirty="0" smtClean="0"/>
              <a:t>Na infarct gestopt met roken</a:t>
            </a:r>
          </a:p>
          <a:p>
            <a:endParaRPr lang="nl-NL" dirty="0" smtClean="0"/>
          </a:p>
          <a:p>
            <a:r>
              <a:rPr lang="nl-NL" dirty="0" smtClean="0"/>
              <a:t>Controle POH 2x/jaar</a:t>
            </a:r>
          </a:p>
          <a:p>
            <a:pPr lvl="1"/>
            <a:r>
              <a:rPr lang="nl-NL" dirty="0" smtClean="0"/>
              <a:t>RR 130/80 pols 76 ra</a:t>
            </a:r>
          </a:p>
          <a:p>
            <a:r>
              <a:rPr lang="nl-NL" dirty="0" smtClean="0"/>
              <a:t>Medicatie:  Ascal 1dd 80 mg</a:t>
            </a:r>
          </a:p>
          <a:p>
            <a:pPr marL="1828800" lvl="6" indent="0">
              <a:buNone/>
            </a:pPr>
            <a:r>
              <a:rPr lang="nl-NL" sz="2400" dirty="0" smtClean="0"/>
              <a:t>Simvastatine 1dd 40 mg</a:t>
            </a:r>
          </a:p>
          <a:p>
            <a:r>
              <a:rPr lang="nl-NL" dirty="0" smtClean="0"/>
              <a:t>Anamnese: meer vermoeid / minder ver lopen			   	dikkere enkels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4624"/>
            <a:ext cx="266429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382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9247" y="1340768"/>
            <a:ext cx="7745505" cy="4896543"/>
          </a:xfrm>
        </p:spPr>
        <p:txBody>
          <a:bodyPr>
            <a:normAutofit fontScale="92500" lnSpcReduction="10000"/>
          </a:bodyPr>
          <a:lstStyle/>
          <a:p>
            <a:r>
              <a:rPr lang="nl-NL" dirty="0" smtClean="0"/>
              <a:t>Kernsymptomen:</a:t>
            </a:r>
          </a:p>
          <a:p>
            <a:pPr lvl="1">
              <a:buFont typeface="Wingdings" panose="05000000000000000000" pitchFamily="2" charset="2"/>
              <a:buChar char="Ø"/>
            </a:pPr>
            <a:r>
              <a:rPr lang="nl-NL" dirty="0" smtClean="0"/>
              <a:t>Vermoeidheid</a:t>
            </a:r>
          </a:p>
          <a:p>
            <a:pPr lvl="1">
              <a:buFont typeface="Wingdings" panose="05000000000000000000" pitchFamily="2" charset="2"/>
              <a:buChar char="Ø"/>
            </a:pPr>
            <a:r>
              <a:rPr lang="nl-NL" dirty="0" smtClean="0"/>
              <a:t>Kortademigheid</a:t>
            </a:r>
          </a:p>
          <a:p>
            <a:pPr lvl="1">
              <a:buFont typeface="Wingdings" panose="05000000000000000000" pitchFamily="2" charset="2"/>
              <a:buChar char="Ø"/>
            </a:pPr>
            <a:r>
              <a:rPr lang="nl-NL" dirty="0" smtClean="0"/>
              <a:t>Verminderd inspanningsvermogen</a:t>
            </a:r>
          </a:p>
          <a:p>
            <a:pPr lvl="1">
              <a:buFont typeface="Wingdings" panose="05000000000000000000" pitchFamily="2" charset="2"/>
              <a:buChar char="Ø"/>
            </a:pPr>
            <a:r>
              <a:rPr lang="nl-NL" dirty="0" smtClean="0"/>
              <a:t>Zwelling </a:t>
            </a:r>
            <a:r>
              <a:rPr lang="nl-NL" dirty="0" err="1" smtClean="0"/>
              <a:t>tpv</a:t>
            </a:r>
            <a:r>
              <a:rPr lang="nl-NL" dirty="0" smtClean="0"/>
              <a:t> enkels / </a:t>
            </a:r>
            <a:r>
              <a:rPr lang="nl-NL" dirty="0" err="1" smtClean="0"/>
              <a:t>orthopneu</a:t>
            </a:r>
            <a:endParaRPr lang="nl-NL" dirty="0" smtClean="0"/>
          </a:p>
          <a:p>
            <a:r>
              <a:rPr lang="nl-NL" dirty="0" smtClean="0"/>
              <a:t>Risicofactoren</a:t>
            </a:r>
          </a:p>
          <a:p>
            <a:pPr lvl="1">
              <a:buFont typeface="Wingdings" panose="05000000000000000000" pitchFamily="2" charset="2"/>
              <a:buChar char="Ø"/>
            </a:pPr>
            <a:r>
              <a:rPr lang="nl-NL" dirty="0" smtClean="0"/>
              <a:t>Roken / alcohol / DM / HT </a:t>
            </a:r>
          </a:p>
          <a:p>
            <a:pPr lvl="1">
              <a:buFont typeface="Wingdings" panose="05000000000000000000" pitchFamily="2" charset="2"/>
              <a:buChar char="Ø"/>
            </a:pPr>
            <a:r>
              <a:rPr lang="nl-NL" dirty="0" smtClean="0"/>
              <a:t>Medicatie: </a:t>
            </a:r>
            <a:r>
              <a:rPr lang="nl-NL" dirty="0" err="1" smtClean="0"/>
              <a:t>NSAID’s</a:t>
            </a:r>
            <a:r>
              <a:rPr lang="nl-NL" dirty="0" smtClean="0"/>
              <a:t> </a:t>
            </a:r>
          </a:p>
          <a:p>
            <a:pPr marL="514350" indent="-457200"/>
            <a:r>
              <a:rPr lang="nl-NL" dirty="0" smtClean="0"/>
              <a:t>VG</a:t>
            </a:r>
          </a:p>
          <a:p>
            <a:pPr marL="800100" lvl="1" indent="-342900">
              <a:buFont typeface="Wingdings" panose="05000000000000000000" pitchFamily="2" charset="2"/>
              <a:buChar char="Ø"/>
            </a:pPr>
            <a:r>
              <a:rPr lang="nl-NL" dirty="0" smtClean="0"/>
              <a:t>AP / CABG / kleplijden /AF</a:t>
            </a:r>
          </a:p>
          <a:p>
            <a:endParaRPr lang="nl-NL" dirty="0" smtClean="0"/>
          </a:p>
          <a:p>
            <a:pPr lvl="1"/>
            <a:endParaRPr lang="nl-NL" dirty="0"/>
          </a:p>
          <a:p>
            <a:pPr marL="457200" lvl="1" indent="0">
              <a:buNone/>
            </a:pPr>
            <a:endParaRPr lang="nl-NL" dirty="0" smtClean="0"/>
          </a:p>
        </p:txBody>
      </p:sp>
      <p:sp>
        <p:nvSpPr>
          <p:cNvPr id="2" name="Titel 1"/>
          <p:cNvSpPr>
            <a:spLocks noGrp="1"/>
          </p:cNvSpPr>
          <p:nvPr>
            <p:ph type="title"/>
          </p:nvPr>
        </p:nvSpPr>
        <p:spPr/>
        <p:txBody>
          <a:bodyPr/>
          <a:lstStyle/>
          <a:p>
            <a:r>
              <a:rPr lang="nl-NL" dirty="0" smtClean="0"/>
              <a:t>Anamnese</a:t>
            </a:r>
            <a:endParaRPr lang="nl-NL" dirty="0"/>
          </a:p>
        </p:txBody>
      </p:sp>
    </p:spTree>
    <p:extLst>
      <p:ext uri="{BB962C8B-B14F-4D97-AF65-F5344CB8AC3E}">
        <p14:creationId xmlns:p14="http://schemas.microsoft.com/office/powerpoint/2010/main" val="3357984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ELZHA 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ELZHA 1</Template>
  <TotalTime>1650</TotalTime>
  <Words>633</Words>
  <Application>Microsoft Office PowerPoint</Application>
  <PresentationFormat>Diavoorstelling (4:3)</PresentationFormat>
  <Paragraphs>178</Paragraphs>
  <Slides>32</Slides>
  <Notes>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32</vt:i4>
      </vt:variant>
    </vt:vector>
  </HeadingPairs>
  <TitlesOfParts>
    <vt:vector size="41" baseType="lpstr">
      <vt:lpstr>Arial</vt:lpstr>
      <vt:lpstr>Book Antiqua</vt:lpstr>
      <vt:lpstr>Calibri</vt:lpstr>
      <vt:lpstr>Century Gothic</vt:lpstr>
      <vt:lpstr>Tahoma</vt:lpstr>
      <vt:lpstr>Times New Roman</vt:lpstr>
      <vt:lpstr>Webdings</vt:lpstr>
      <vt:lpstr>Wingdings</vt:lpstr>
      <vt:lpstr>ELZHA 1</vt:lpstr>
      <vt:lpstr>  Hartfalen</vt:lpstr>
      <vt:lpstr>Sprekers</vt:lpstr>
      <vt:lpstr>Programma</vt:lpstr>
      <vt:lpstr> Prevalentie hartfalen</vt:lpstr>
      <vt:lpstr>5 jaars overleving NL</vt:lpstr>
      <vt:lpstr>Natuurlijk beloop hartfalen</vt:lpstr>
      <vt:lpstr>Sterfte aan hartfalen per GGD regio</vt:lpstr>
      <vt:lpstr> Casus hartfalen</vt:lpstr>
      <vt:lpstr>Anamnese</vt:lpstr>
      <vt:lpstr>Lichamelijk onderzoek</vt:lpstr>
      <vt:lpstr>Centraal veneuze druk</vt:lpstr>
      <vt:lpstr>Heffende ictus</vt:lpstr>
      <vt:lpstr>Derde harttoon</vt:lpstr>
      <vt:lpstr>Aanvullend onderzoek</vt:lpstr>
      <vt:lpstr>Laboratorium test</vt:lpstr>
      <vt:lpstr>    Standaard ECHO cor?</vt:lpstr>
      <vt:lpstr>Systolisch / diastolisch hartfalen</vt:lpstr>
      <vt:lpstr>Indeling hartfalen</vt:lpstr>
      <vt:lpstr>Nieuwe ontwikkelingen HF-REF</vt:lpstr>
      <vt:lpstr>ECS 2016 behandelalgoritme </vt:lpstr>
      <vt:lpstr>Registratie hartfalen</vt:lpstr>
      <vt:lpstr>Oorzaken hartfalen</vt:lpstr>
      <vt:lpstr>NYHA classificatie</vt:lpstr>
      <vt:lpstr>Relevante co-morbiditeit</vt:lpstr>
      <vt:lpstr>Leefstijlinterventies</vt:lpstr>
      <vt:lpstr>Medicamenteuze interventies</vt:lpstr>
      <vt:lpstr>Systolisch hartfalen</vt:lpstr>
      <vt:lpstr>Diastolisch hartfalen</vt:lpstr>
      <vt:lpstr>Terug naar de eerste lijn?</vt:lpstr>
      <vt:lpstr>PowerPoint-presentatie</vt:lpstr>
      <vt:lpstr>Randvoorwaarden</vt:lpstr>
      <vt:lpstr>Take home messages hartfalen</vt:lpstr>
    </vt:vector>
  </TitlesOfParts>
  <Company>iC25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aloriaux</dc:creator>
  <cp:lastModifiedBy>Titia Speelman</cp:lastModifiedBy>
  <cp:revision>144</cp:revision>
  <dcterms:created xsi:type="dcterms:W3CDTF">2010-02-23T15:22:02Z</dcterms:created>
  <dcterms:modified xsi:type="dcterms:W3CDTF">2017-08-10T13:05:48Z</dcterms:modified>
</cp:coreProperties>
</file>