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31"/>
  </p:notesMasterIdLst>
  <p:handoutMasterIdLst>
    <p:handoutMasterId r:id="rId32"/>
  </p:handoutMasterIdLst>
  <p:sldIdLst>
    <p:sldId id="256" r:id="rId3"/>
    <p:sldId id="290" r:id="rId4"/>
    <p:sldId id="294" r:id="rId5"/>
    <p:sldId id="279" r:id="rId6"/>
    <p:sldId id="292" r:id="rId7"/>
    <p:sldId id="312" r:id="rId8"/>
    <p:sldId id="313" r:id="rId9"/>
    <p:sldId id="315" r:id="rId10"/>
    <p:sldId id="316" r:id="rId11"/>
    <p:sldId id="317" r:id="rId12"/>
    <p:sldId id="318" r:id="rId13"/>
    <p:sldId id="345" r:id="rId14"/>
    <p:sldId id="346" r:id="rId15"/>
    <p:sldId id="319" r:id="rId16"/>
    <p:sldId id="311" r:id="rId17"/>
    <p:sldId id="320" r:id="rId18"/>
    <p:sldId id="343" r:id="rId19"/>
    <p:sldId id="322" r:id="rId20"/>
    <p:sldId id="323" r:id="rId21"/>
    <p:sldId id="324" r:id="rId22"/>
    <p:sldId id="325" r:id="rId23"/>
    <p:sldId id="310" r:id="rId24"/>
    <p:sldId id="328" r:id="rId25"/>
    <p:sldId id="344" r:id="rId26"/>
    <p:sldId id="347" r:id="rId27"/>
    <p:sldId id="348" r:id="rId28"/>
    <p:sldId id="272" r:id="rId29"/>
    <p:sldId id="261"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BD2"/>
    <a:srgbClr val="3E5997"/>
    <a:srgbClr val="1B2D5A"/>
    <a:srgbClr val="3477E2"/>
    <a:srgbClr val="18294F"/>
    <a:srgbClr val="3F61A3"/>
    <a:srgbClr val="507BD1"/>
    <a:srgbClr val="445593"/>
    <a:srgbClr val="2F4486"/>
    <a:srgbClr val="2951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74601" autoAdjust="0"/>
  </p:normalViewPr>
  <p:slideViewPr>
    <p:cSldViewPr snapToGrid="0" snapToObjects="1">
      <p:cViewPr>
        <p:scale>
          <a:sx n="60" d="100"/>
          <a:sy n="60" d="100"/>
        </p:scale>
        <p:origin x="-1194" y="-4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26CBD84-DA52-9C44-89AD-C6A4517CDDC6}" type="datetimeFigureOut">
              <a:rPr lang="en-US" smtClean="0"/>
              <a:t>5/17/2017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2AF0C02-185A-834D-84E7-926097CB6051}" type="slidenum">
              <a:rPr lang="en-US" smtClean="0"/>
              <a:t>‹nr.›</a:t>
            </a:fld>
            <a:endParaRPr lang="en-US"/>
          </a:p>
        </p:txBody>
      </p:sp>
    </p:spTree>
    <p:extLst>
      <p:ext uri="{BB962C8B-B14F-4D97-AF65-F5344CB8AC3E}">
        <p14:creationId xmlns:p14="http://schemas.microsoft.com/office/powerpoint/2010/main" val="353078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245224-80B9-BA43-B3B0-31E114E3A743}" type="datetimeFigureOut">
              <a:rPr lang="en-US" smtClean="0"/>
              <a:t>5/17/2017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779E1F-3F5A-694D-B342-BD3E1A20D408}" type="slidenum">
              <a:rPr lang="en-US" smtClean="0"/>
              <a:t>‹nr.›</a:t>
            </a:fld>
            <a:endParaRPr lang="en-US"/>
          </a:p>
        </p:txBody>
      </p:sp>
    </p:spTree>
    <p:extLst>
      <p:ext uri="{BB962C8B-B14F-4D97-AF65-F5344CB8AC3E}">
        <p14:creationId xmlns:p14="http://schemas.microsoft.com/office/powerpoint/2010/main" val="36981545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HWyTD2fkxn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Voorstellen,</a:t>
            </a:r>
            <a:r>
              <a:rPr lang="nl-NL" baseline="0" dirty="0" smtClean="0"/>
              <a:t> vertellen over EVP en JVK en trainer</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a:t>
            </a:fld>
            <a:endParaRPr lang="en-US"/>
          </a:p>
        </p:txBody>
      </p:sp>
    </p:spTree>
    <p:extLst>
      <p:ext uri="{BB962C8B-B14F-4D97-AF65-F5344CB8AC3E}">
        <p14:creationId xmlns:p14="http://schemas.microsoft.com/office/powerpoint/2010/main" val="348223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Casus </a:t>
            </a:r>
            <a:r>
              <a:rPr lang="nl-NL" sz="1200" kern="1200" dirty="0" err="1" smtClean="0">
                <a:solidFill>
                  <a:schemeClr val="tx1"/>
                </a:solidFill>
                <a:effectLst/>
                <a:latin typeface="+mn-lt"/>
                <a:ea typeface="+mn-ea"/>
                <a:cs typeface="+mn-cs"/>
              </a:rPr>
              <a:t>mbt</a:t>
            </a:r>
            <a:r>
              <a:rPr lang="nl-NL" sz="1200" kern="1200" dirty="0" smtClean="0">
                <a:solidFill>
                  <a:schemeClr val="tx1"/>
                </a:solidFill>
                <a:effectLst/>
                <a:latin typeface="+mn-lt"/>
                <a:ea typeface="+mn-ea"/>
                <a:cs typeface="+mn-cs"/>
              </a:rPr>
              <a:t> tot ongewenst gedrag; doel is te komen tot welke concrete stappen ALTIJD belangrijk zijn</a:t>
            </a:r>
          </a:p>
          <a:p>
            <a:endParaRPr lang="nl-NL" sz="1200" kern="1200" dirty="0" smtClean="0">
              <a:solidFill>
                <a:schemeClr val="tx1"/>
              </a:solidFill>
              <a:effectLst/>
              <a:latin typeface="+mn-lt"/>
              <a:ea typeface="+mn-ea"/>
              <a:cs typeface="+mn-cs"/>
            </a:endParaRPr>
          </a:p>
          <a:p>
            <a:endParaRPr lang="nl-NL" dirty="0" smtClean="0"/>
          </a:p>
          <a:p>
            <a:r>
              <a:rPr lang="nl-NL" dirty="0" smtClean="0"/>
              <a:t>Nogmaals, oefenen</a:t>
            </a:r>
            <a:r>
              <a:rPr lang="nl-NL" baseline="0" dirty="0" smtClean="0"/>
              <a:t> stappen</a:t>
            </a:r>
          </a:p>
          <a:p>
            <a:r>
              <a:rPr lang="nl-NL" baseline="0" dirty="0" smtClean="0"/>
              <a:t>Iedereen een stap laten uitwerken (zie volgende sheet)</a:t>
            </a:r>
          </a:p>
          <a:p>
            <a:endParaRPr lang="nl-NL" baseline="0" dirty="0" smtClean="0"/>
          </a:p>
          <a:p>
            <a:r>
              <a:rPr lang="nl-NL" dirty="0" smtClean="0"/>
              <a:t>Erkenning</a:t>
            </a:r>
          </a:p>
          <a:p>
            <a:r>
              <a:rPr lang="nl-NL" dirty="0" smtClean="0"/>
              <a:t>Openheid </a:t>
            </a:r>
          </a:p>
          <a:p>
            <a:r>
              <a:rPr lang="nl-NL" dirty="0" smtClean="0"/>
              <a:t>Duidelijkheid</a:t>
            </a:r>
          </a:p>
          <a:p>
            <a:r>
              <a:rPr lang="nl-NL" dirty="0" smtClean="0"/>
              <a:t>Snelheid</a:t>
            </a:r>
          </a:p>
          <a:p>
            <a:endParaRPr lang="nl-NL" dirty="0" smtClean="0"/>
          </a:p>
          <a:p>
            <a:r>
              <a:rPr lang="nl-NL" dirty="0" smtClean="0"/>
              <a:t>Voorlichting</a:t>
            </a:r>
          </a:p>
          <a:p>
            <a:r>
              <a:rPr lang="nl-NL" dirty="0" smtClean="0"/>
              <a:t>Advies</a:t>
            </a:r>
          </a:p>
          <a:p>
            <a:r>
              <a:rPr lang="nl-NL" dirty="0" smtClean="0"/>
              <a:t>Inzet externe vertrouwenspersoon</a:t>
            </a:r>
          </a:p>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10</a:t>
            </a:fld>
            <a:endParaRPr lang="en-US"/>
          </a:p>
        </p:txBody>
      </p:sp>
    </p:spTree>
    <p:extLst>
      <p:ext uri="{BB962C8B-B14F-4D97-AF65-F5344CB8AC3E}">
        <p14:creationId xmlns:p14="http://schemas.microsoft.com/office/powerpoint/2010/main" val="105882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Bespreek met je buurman of buurvrouw,</a:t>
            </a:r>
            <a:r>
              <a:rPr lang="nl-NL" baseline="0" dirty="0" smtClean="0"/>
              <a:t> daarna klassikaal bespreken. Ieder tweetal 1 stap.</a:t>
            </a:r>
            <a:endParaRPr lang="nl-NL" dirty="0" smtClean="0"/>
          </a:p>
          <a:p>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Klachtenregeling</a:t>
            </a:r>
            <a:r>
              <a:rPr lang="nl-NL" sz="1200" kern="1200" baseline="0" dirty="0" smtClean="0">
                <a:solidFill>
                  <a:schemeClr val="tx1"/>
                </a:solidFill>
                <a:effectLst/>
                <a:latin typeface="+mn-lt"/>
                <a:ea typeface="+mn-ea"/>
                <a:cs typeface="+mn-cs"/>
              </a:rPr>
              <a:t> navragen</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11</a:t>
            </a:fld>
            <a:endParaRPr lang="en-US"/>
          </a:p>
        </p:txBody>
      </p:sp>
    </p:spTree>
    <p:extLst>
      <p:ext uri="{BB962C8B-B14F-4D97-AF65-F5344CB8AC3E}">
        <p14:creationId xmlns:p14="http://schemas.microsoft.com/office/powerpoint/2010/main" val="320686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casus</a:t>
            </a:r>
            <a:r>
              <a:rPr lang="nl-NL" baseline="0" dirty="0" smtClean="0"/>
              <a:t> 2, je maakt je zorgen over de reden dat dit meisje dit doet.</a:t>
            </a:r>
          </a:p>
          <a:p>
            <a:endParaRPr lang="nl-NL" baseline="0" dirty="0" smtClean="0"/>
          </a:p>
          <a:p>
            <a:r>
              <a:rPr lang="nl-NL" dirty="0" smtClean="0"/>
              <a:t>Wat is de meldcode?</a:t>
            </a:r>
          </a:p>
          <a:p>
            <a:r>
              <a:rPr lang="nl-NL" dirty="0" smtClean="0"/>
              <a:t>Welke verplichtingen horen hierbij?</a:t>
            </a:r>
          </a:p>
          <a:p>
            <a:pPr lvl="1"/>
            <a:endParaRPr lang="nl-NL" altLang="nl-NL" dirty="0" smtClean="0">
              <a:latin typeface="Helvetica" pitchFamily="-1" charset="0"/>
            </a:endParaRPr>
          </a:p>
          <a:p>
            <a:pPr lvl="1"/>
            <a:r>
              <a:rPr lang="nl-NL" altLang="nl-NL" dirty="0" smtClean="0">
                <a:latin typeface="Helvetica" pitchFamily="-1" charset="0"/>
              </a:rPr>
              <a:t>Vanaf 2013 is de Wet Meldcode Huiselijk Geweld en Kindermishandeling verplicht.</a:t>
            </a:r>
          </a:p>
          <a:p>
            <a:pPr lvl="1"/>
            <a:r>
              <a:rPr lang="nl-NL" altLang="nl-NL" dirty="0" smtClean="0">
                <a:latin typeface="Helvetica" pitchFamily="-1" charset="0"/>
              </a:rPr>
              <a:t>Voor alle doelgroepen die met kinderen, ouders en ouderen werken.</a:t>
            </a:r>
          </a:p>
          <a:p>
            <a:pPr lvl="1"/>
            <a:r>
              <a:rPr lang="nl-NL" altLang="nl-NL" dirty="0" smtClean="0">
                <a:latin typeface="Helvetica" pitchFamily="-1" charset="0"/>
              </a:rPr>
              <a:t>De organisatie wordt verplicht om met de meldcode te werken bij zorg rondom een kind/jongere en/of oudere</a:t>
            </a:r>
          </a:p>
          <a:p>
            <a:pPr lvl="1"/>
            <a:endParaRPr lang="nl-NL" altLang="nl-NL" dirty="0" smtClean="0">
              <a:latin typeface="Helvetica" pitchFamily="-1" charset="0"/>
            </a:endParaRPr>
          </a:p>
          <a:p>
            <a:pPr marL="0" indent="0"/>
            <a:r>
              <a:rPr lang="en-US" altLang="nl-NL" dirty="0" err="1" smtClean="0">
                <a:latin typeface="Helvetica" pitchFamily="-1" charset="0"/>
              </a:rPr>
              <a:t>Verplichting</a:t>
            </a:r>
            <a:r>
              <a:rPr lang="en-US" altLang="nl-NL" dirty="0" smtClean="0">
                <a:latin typeface="Helvetica" pitchFamily="-1" charset="0"/>
              </a:rPr>
              <a:t> </a:t>
            </a:r>
            <a:r>
              <a:rPr lang="en-US" altLang="nl-NL" dirty="0" err="1" smtClean="0">
                <a:latin typeface="Helvetica" pitchFamily="-1" charset="0"/>
              </a:rPr>
              <a:t>voor</a:t>
            </a:r>
            <a:r>
              <a:rPr lang="en-US" altLang="nl-NL" dirty="0" smtClean="0">
                <a:latin typeface="Helvetica" pitchFamily="-1" charset="0"/>
              </a:rPr>
              <a:t> </a:t>
            </a:r>
            <a:r>
              <a:rPr lang="en-US" altLang="nl-NL" dirty="0" err="1" smtClean="0">
                <a:latin typeface="Helvetica" pitchFamily="-1" charset="0"/>
              </a:rPr>
              <a:t>organisatie</a:t>
            </a:r>
            <a:r>
              <a:rPr lang="en-US" altLang="nl-NL" dirty="0" smtClean="0">
                <a:latin typeface="Helvetica" pitchFamily="-1" charset="0"/>
              </a:rPr>
              <a:t>:</a:t>
            </a:r>
          </a:p>
          <a:p>
            <a:pPr lvl="1"/>
            <a:r>
              <a:rPr lang="nl-NL" altLang="nl-NL" dirty="0" smtClean="0">
                <a:latin typeface="Helvetica" pitchFamily="-1" charset="0"/>
              </a:rPr>
              <a:t>Het hebben van een protocol</a:t>
            </a:r>
          </a:p>
          <a:p>
            <a:pPr lvl="1"/>
            <a:r>
              <a:rPr lang="nl-NL" altLang="nl-NL" dirty="0" smtClean="0">
                <a:latin typeface="Helvetica" pitchFamily="-1" charset="0"/>
              </a:rPr>
              <a:t>Verplichting om de meldcode te hanteren</a:t>
            </a:r>
          </a:p>
          <a:p>
            <a:pPr lvl="1"/>
            <a:r>
              <a:rPr lang="nl-NL" altLang="nl-NL" dirty="0" smtClean="0">
                <a:latin typeface="Helvetica" pitchFamily="-1" charset="0"/>
              </a:rPr>
              <a:t>Binnen de organisatie een (of meerdere) deskundig persoon (</a:t>
            </a:r>
            <a:r>
              <a:rPr lang="nl-NL" altLang="nl-NL" dirty="0" err="1" smtClean="0">
                <a:latin typeface="Helvetica" pitchFamily="-1" charset="0"/>
              </a:rPr>
              <a:t>aandachtsfunctionaris</a:t>
            </a:r>
            <a:r>
              <a:rPr lang="nl-NL" altLang="nl-NL" dirty="0" smtClean="0">
                <a:latin typeface="Helvetica" pitchFamily="-1" charset="0"/>
              </a:rPr>
              <a:t>)</a:t>
            </a:r>
          </a:p>
          <a:p>
            <a:pPr lvl="1"/>
            <a:r>
              <a:rPr lang="nl-NL" altLang="nl-NL" dirty="0" smtClean="0">
                <a:latin typeface="Helvetica" pitchFamily="-1" charset="0"/>
              </a:rPr>
              <a:t>Deskundigheid op signaleren bij de medewerkers</a:t>
            </a:r>
          </a:p>
          <a:p>
            <a:pPr lvl="1"/>
            <a:r>
              <a:rPr lang="nl-NL" altLang="nl-NL" dirty="0" smtClean="0">
                <a:latin typeface="Helvetica" pitchFamily="-1" charset="0"/>
              </a:rPr>
              <a:t>De meldcode borgen</a:t>
            </a:r>
          </a:p>
          <a:p>
            <a:pPr lvl="1"/>
            <a:r>
              <a:rPr lang="nl-NL" altLang="nl-NL" dirty="0" smtClean="0">
                <a:latin typeface="Helvetica" pitchFamily="-1" charset="0"/>
              </a:rPr>
              <a:t>Bekend moet zijn ‘wie wat doet’ in welke stappen</a:t>
            </a:r>
          </a:p>
          <a:p>
            <a:pPr lvl="1"/>
            <a:r>
              <a:rPr lang="nl-NL" altLang="nl-NL" dirty="0" smtClean="0">
                <a:latin typeface="Helvetica" pitchFamily="-1" charset="0"/>
              </a:rPr>
              <a:t>Bekend moet zijn wie ‘beslist’ over wel/niet melden</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12</a:t>
            </a:fld>
            <a:endParaRPr lang="en-US"/>
          </a:p>
        </p:txBody>
      </p:sp>
    </p:spTree>
    <p:extLst>
      <p:ext uri="{BB962C8B-B14F-4D97-AF65-F5344CB8AC3E}">
        <p14:creationId xmlns:p14="http://schemas.microsoft.com/office/powerpoint/2010/main" val="152646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Zijn jullie bekend met deze stappen?</a:t>
            </a:r>
          </a:p>
          <a:p>
            <a:r>
              <a:rPr lang="nl-NL" dirty="0" smtClean="0"/>
              <a:t>Welke</a:t>
            </a:r>
            <a:r>
              <a:rPr lang="nl-NL" baseline="0" dirty="0" smtClean="0"/>
              <a:t> vind je het moeilijkst en waarom?</a:t>
            </a:r>
          </a:p>
          <a:p>
            <a:endParaRPr lang="nl-NL" baseline="0" dirty="0" smtClean="0"/>
          </a:p>
          <a:p>
            <a:r>
              <a:rPr lang="nl-NL" baseline="0" dirty="0" smtClean="0"/>
              <a:t>Uitdelen materialen (signalenlijst)</a:t>
            </a:r>
          </a:p>
          <a:p>
            <a:endParaRPr lang="nl-NL" baseline="0" dirty="0" smtClean="0"/>
          </a:p>
          <a:p>
            <a:pPr marL="0" indent="0">
              <a:buNone/>
            </a:pPr>
            <a:r>
              <a:rPr lang="nl-NL" dirty="0" smtClean="0"/>
              <a:t>Stap 1:Maak jij je zorgen over deze kinderen/ ouders en op basis waarvan?</a:t>
            </a:r>
          </a:p>
          <a:p>
            <a:pPr marL="0" indent="0">
              <a:buNone/>
            </a:pPr>
            <a:r>
              <a:rPr lang="nl-NL" dirty="0" smtClean="0"/>
              <a:t>Welke signalen kun je nu vastleggen?</a:t>
            </a:r>
          </a:p>
          <a:p>
            <a:pPr marL="0" indent="0">
              <a:buNone/>
            </a:pPr>
            <a:r>
              <a:rPr lang="nl-NL" dirty="0" smtClean="0"/>
              <a:t>Wat zijn je volgende stappen?</a:t>
            </a:r>
          </a:p>
          <a:p>
            <a:pPr marL="0" indent="0">
              <a:buNone/>
            </a:pPr>
            <a:endParaRPr lang="nl-NL" dirty="0" smtClean="0"/>
          </a:p>
          <a:p>
            <a:pPr marL="0" indent="0">
              <a:buNone/>
            </a:pPr>
            <a:r>
              <a:rPr lang="nl-NL" dirty="0" smtClean="0"/>
              <a:t>Stap 2:</a:t>
            </a:r>
          </a:p>
          <a:p>
            <a:pPr>
              <a:buNone/>
            </a:pPr>
            <a:r>
              <a:rPr lang="nl-NL" dirty="0" smtClean="0"/>
              <a:t>Wie zou je willen consulteren en met welke vraag?</a:t>
            </a:r>
          </a:p>
          <a:p>
            <a:pPr>
              <a:buNone/>
            </a:pPr>
            <a:r>
              <a:rPr lang="nl-NL" dirty="0" smtClean="0"/>
              <a:t>Stel: degene die je geconsulteerd hebt, vind je zorgen onterecht. 	</a:t>
            </a:r>
          </a:p>
          <a:p>
            <a:pPr>
              <a:buNone/>
            </a:pPr>
            <a:r>
              <a:rPr lang="nl-NL" dirty="0" smtClean="0"/>
              <a:t>Wat is de volgende stap?</a:t>
            </a:r>
          </a:p>
          <a:p>
            <a:pPr>
              <a:buNone/>
            </a:pPr>
            <a:r>
              <a:rPr lang="nl-NL" dirty="0" smtClean="0"/>
              <a:t>Stel: degene die je geconsulteerd hebt, bevestigt je zorgen. </a:t>
            </a:r>
          </a:p>
          <a:p>
            <a:pPr>
              <a:buNone/>
            </a:pPr>
            <a:r>
              <a:rPr lang="nl-NL" dirty="0" smtClean="0"/>
              <a:t>Wat is je volgende stap?</a:t>
            </a:r>
          </a:p>
          <a:p>
            <a:pPr marL="0" indent="0">
              <a:buNone/>
            </a:pPr>
            <a:endParaRPr lang="nl-NL" dirty="0" smtClean="0"/>
          </a:p>
          <a:p>
            <a:pPr>
              <a:buNone/>
            </a:pPr>
            <a:r>
              <a:rPr lang="nl-NL" dirty="0" smtClean="0"/>
              <a:t>Stap 3:</a:t>
            </a:r>
          </a:p>
          <a:p>
            <a:pPr>
              <a:buNone/>
            </a:pPr>
            <a:r>
              <a:rPr lang="nl-NL" dirty="0" smtClean="0"/>
              <a:t>Met wie wil je een gesprek voeren?</a:t>
            </a:r>
          </a:p>
          <a:p>
            <a:pPr>
              <a:buNone/>
            </a:pPr>
            <a:r>
              <a:rPr lang="nl-NL" dirty="0" smtClean="0"/>
              <a:t>Wie voert dat gesprek?</a:t>
            </a:r>
          </a:p>
          <a:p>
            <a:pPr>
              <a:buNone/>
            </a:pPr>
            <a:r>
              <a:rPr lang="nl-NL" dirty="0" smtClean="0"/>
              <a:t>Welke onderwerpen wil je in ieder geval aan de </a:t>
            </a:r>
          </a:p>
          <a:p>
            <a:pPr>
              <a:buNone/>
            </a:pPr>
            <a:r>
              <a:rPr lang="nl-NL" dirty="0" smtClean="0"/>
              <a:t>orde stellen?</a:t>
            </a:r>
          </a:p>
          <a:p>
            <a:pPr>
              <a:buNone/>
            </a:pPr>
            <a:endParaRPr lang="nl-NL" dirty="0" smtClean="0"/>
          </a:p>
          <a:p>
            <a:pPr>
              <a:buNone/>
            </a:pPr>
            <a:r>
              <a:rPr lang="nl-NL" dirty="0" smtClean="0"/>
              <a:t>Stap 4:</a:t>
            </a:r>
          </a:p>
          <a:p>
            <a:pPr>
              <a:buNone/>
            </a:pPr>
            <a:r>
              <a:rPr lang="nl-NL" dirty="0" smtClean="0"/>
              <a:t>Wat is het risico op huiselijk geweld/ kindermishandeling?</a:t>
            </a:r>
          </a:p>
          <a:p>
            <a:pPr>
              <a:buNone/>
            </a:pPr>
            <a:r>
              <a:rPr lang="nl-NL" dirty="0" smtClean="0"/>
              <a:t>Wat is de inschatting van de aard en ernst van het geweld?</a:t>
            </a:r>
          </a:p>
          <a:p>
            <a:pPr>
              <a:buNone/>
            </a:pPr>
            <a:r>
              <a:rPr lang="nl-NL" dirty="0" smtClean="0"/>
              <a:t>Wat heb je nodig om het geweld te wegen?</a:t>
            </a:r>
          </a:p>
          <a:p>
            <a:pPr>
              <a:buNone/>
            </a:pPr>
            <a:r>
              <a:rPr lang="nl-NL" dirty="0" smtClean="0"/>
              <a:t>Wat is de uitkomst van de weging?</a:t>
            </a:r>
          </a:p>
          <a:p>
            <a:pPr>
              <a:buNone/>
            </a:pPr>
            <a:r>
              <a:rPr lang="nl-NL" dirty="0" smtClean="0"/>
              <a:t>Bij twijfel altijd overleggen met Veilig</a:t>
            </a:r>
            <a:r>
              <a:rPr lang="nl-NL" baseline="0" dirty="0" smtClean="0"/>
              <a:t> Thuis!</a:t>
            </a:r>
            <a:endParaRPr lang="nl-NL" dirty="0" smtClean="0"/>
          </a:p>
          <a:p>
            <a:pPr marL="0" indent="0">
              <a:buNone/>
            </a:pPr>
            <a:endParaRPr lang="nl-NL" dirty="0" smtClean="0"/>
          </a:p>
          <a:p>
            <a:pPr>
              <a:buNone/>
            </a:pPr>
            <a:r>
              <a:rPr lang="nl-NL" dirty="0" smtClean="0"/>
              <a:t>Stap 5:</a:t>
            </a:r>
          </a:p>
          <a:p>
            <a:pPr>
              <a:buNone/>
            </a:pPr>
            <a:r>
              <a:rPr lang="nl-NL" dirty="0" smtClean="0"/>
              <a:t>Welke beslissing neem je? Ga je zelf hulp organiseren?</a:t>
            </a:r>
          </a:p>
          <a:p>
            <a:pPr>
              <a:buNone/>
            </a:pPr>
            <a:r>
              <a:rPr lang="nl-NL" dirty="0" smtClean="0"/>
              <a:t>Zo ja voor wie en waar?</a:t>
            </a:r>
          </a:p>
          <a:p>
            <a:pPr>
              <a:buNone/>
            </a:pPr>
            <a:r>
              <a:rPr lang="nl-NL" dirty="0" smtClean="0"/>
              <a:t>Ga je melden? Zo ja, zelf of iemand anders? Wat dan?</a:t>
            </a:r>
          </a:p>
          <a:p>
            <a:pPr marL="0" indent="0">
              <a:buNone/>
            </a:pPr>
            <a:endParaRPr lang="nl-NL" dirty="0" smtClean="0"/>
          </a:p>
          <a:p>
            <a:pPr marL="0" indent="0">
              <a:buNone/>
            </a:pPr>
            <a:endParaRPr lang="nl-NL" dirty="0" smtClean="0"/>
          </a:p>
          <a:p>
            <a:pPr marL="228600" indent="-228600" eaLnBrk="1" hangingPunct="1">
              <a:spcBef>
                <a:spcPct val="0"/>
              </a:spcBef>
              <a:buFontTx/>
              <a:buAutoNum type="arabicPeriod"/>
            </a:pPr>
            <a:r>
              <a:rPr lang="nl-NL" dirty="0" smtClean="0"/>
              <a:t>Ik vraag de casusinbrengen het niet pluis gevoel te omschrijven. Wat vindt de groep? Delen jullie dit niet pluis gevoel? Zorg dat deelnemers verhelderende vragen stellen en niet suggestieve.</a:t>
            </a:r>
          </a:p>
          <a:p>
            <a:pPr marL="228600" indent="-228600" eaLnBrk="1" hangingPunct="1">
              <a:spcBef>
                <a:spcPct val="0"/>
              </a:spcBef>
              <a:buFontTx/>
              <a:buAutoNum type="arabicPeriod"/>
            </a:pPr>
            <a:r>
              <a:rPr lang="nl-NL" dirty="0" smtClean="0"/>
              <a:t>Leef je in </a:t>
            </a:r>
            <a:r>
              <a:rPr lang="nl-NL" dirty="0" err="1" smtClean="0"/>
              <a:t>in</a:t>
            </a:r>
            <a:r>
              <a:rPr lang="nl-NL" dirty="0" smtClean="0"/>
              <a:t> een situatie van collegiale consultatie. Welke vragen stel je? Laten oefenen? Ik laat zien dat er psychische, sociale en fysieke signalen </a:t>
            </a:r>
            <a:r>
              <a:rPr lang="nl-NL" dirty="0" err="1" smtClean="0"/>
              <a:t>ziijn</a:t>
            </a:r>
            <a:r>
              <a:rPr lang="nl-NL" dirty="0" smtClean="0"/>
              <a:t> die soms bewust of onbewust gezien worden. Ik vraag de groep: delen jullie nu de situatie, het niet pluis gevoel? Welke stap zou je nemen?</a:t>
            </a:r>
          </a:p>
          <a:p>
            <a:pPr marL="228600" indent="-228600" eaLnBrk="1" hangingPunct="1">
              <a:spcBef>
                <a:spcPct val="0"/>
              </a:spcBef>
              <a:buFontTx/>
              <a:buAutoNum type="arabicPeriod"/>
            </a:pPr>
            <a:r>
              <a:rPr lang="nl-NL" dirty="0" smtClean="0"/>
              <a:t>Er is vastgesteld dat er een gegronde reden is voor zorg en doen? In welke gevallen zou je het gesprek overslaan en voer je dat in later stadium?</a:t>
            </a:r>
          </a:p>
          <a:p>
            <a:pPr marL="228600" indent="-228600" eaLnBrk="1" hangingPunct="1">
              <a:spcBef>
                <a:spcPct val="0"/>
              </a:spcBef>
            </a:pPr>
            <a:r>
              <a:rPr lang="nl-NL" dirty="0" smtClean="0"/>
              <a:t>Belangrijk is om van tevoren te bespreken: wie het beste dat gesprek kan voeren, wat zijn de afspraken binnen jullie protocol?</a:t>
            </a:r>
          </a:p>
          <a:p>
            <a:pPr marL="228600" indent="-228600" eaLnBrk="1" hangingPunct="1">
              <a:spcBef>
                <a:spcPct val="0"/>
              </a:spcBef>
            </a:pPr>
            <a:r>
              <a:rPr lang="nl-NL" dirty="0" smtClean="0"/>
              <a:t>Bepaal waar en wanneer je het gesprek voert en of het doel realistisch is. Maak een inschatting over het verloop van het gesprek.</a:t>
            </a:r>
          </a:p>
          <a:p>
            <a:pPr marL="228600" indent="-228600" eaLnBrk="1" hangingPunct="1">
              <a:spcBef>
                <a:spcPct val="0"/>
              </a:spcBef>
            </a:pPr>
            <a:r>
              <a:rPr lang="nl-NL" dirty="0" smtClean="0"/>
              <a:t>HET DOEL IS ZSM DELEN VAN BEZORGDHEID (Tips voor gesprekken met </a:t>
            </a:r>
            <a:r>
              <a:rPr lang="nl-NL" dirty="0" err="1" smtClean="0"/>
              <a:t>oduers</a:t>
            </a:r>
            <a:r>
              <a:rPr lang="nl-NL" dirty="0" smtClean="0"/>
              <a:t>)</a:t>
            </a:r>
          </a:p>
          <a:p>
            <a:pPr marL="228600" indent="-228600" eaLnBrk="1" hangingPunct="1">
              <a:spcBef>
                <a:spcPct val="0"/>
              </a:spcBef>
            </a:pPr>
            <a:r>
              <a:rPr lang="nl-NL" dirty="0" smtClean="0"/>
              <a:t>4. Ernst vd situatie opnieuw inschatten. Houd rekening met de grenzen van iedere professional.</a:t>
            </a:r>
          </a:p>
          <a:p>
            <a:pPr marL="228600" indent="-228600" eaLnBrk="1" hangingPunct="1">
              <a:spcBef>
                <a:spcPct val="0"/>
              </a:spcBef>
            </a:pPr>
            <a:r>
              <a:rPr lang="nl-NL" dirty="0" smtClean="0"/>
              <a:t>5. Je doet als directeur of interne contactpersoon wat je kunt, binnen je eigen grenzen, je organiseert hulp, verwijst door of doet een melding. Vraag naar opvolging.</a:t>
            </a:r>
          </a:p>
          <a:p>
            <a:pPr marL="228600" indent="-228600" eaLnBrk="1" hangingPunct="1">
              <a:spcBef>
                <a:spcPct val="0"/>
              </a:spcBef>
            </a:pPr>
            <a:r>
              <a:rPr lang="nl-NL" dirty="0" smtClean="0"/>
              <a:t>Wat is opvallend als je zo de stappen doorloopt? Hoe gaat dat bij jullie op de scholen: wie doet wat? Wat zijn de afspraken? Zijn er dingen die onder de loep genomen zouden moeten worden? Waar gaan jullie actie op ondernemen?</a:t>
            </a:r>
          </a:p>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13</a:t>
            </a:fld>
            <a:endParaRPr lang="en-US"/>
          </a:p>
        </p:txBody>
      </p:sp>
    </p:spTree>
    <p:extLst>
      <p:ext uri="{BB962C8B-B14F-4D97-AF65-F5344CB8AC3E}">
        <p14:creationId xmlns:p14="http://schemas.microsoft.com/office/powerpoint/2010/main" val="1388954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 protocol uitdelen. Even in stilte laten lezen.</a:t>
            </a:r>
          </a:p>
          <a:p>
            <a:endParaRPr lang="nl-NL" dirty="0" smtClean="0"/>
          </a:p>
          <a:p>
            <a:r>
              <a:rPr lang="nl-NL" baseline="0" dirty="0" smtClean="0"/>
              <a:t>in groepjes van 3 of 4 laten bekijken met protocol.</a:t>
            </a:r>
          </a:p>
          <a:p>
            <a:pPr marL="171450" indent="-171450">
              <a:buFontTx/>
              <a:buChar char="-"/>
            </a:pPr>
            <a:r>
              <a:rPr lang="nl-NL" baseline="0" dirty="0" smtClean="0"/>
              <a:t>Eerst stoplicht</a:t>
            </a:r>
          </a:p>
          <a:p>
            <a:pPr marL="171450" indent="-171450">
              <a:buFontTx/>
              <a:buChar char="-"/>
            </a:pPr>
            <a:r>
              <a:rPr lang="nl-NL" baseline="0" dirty="0" smtClean="0"/>
              <a:t>Dan stappen</a:t>
            </a:r>
          </a:p>
          <a:p>
            <a:pPr marL="171450" indent="-171450">
              <a:buFontTx/>
              <a:buChar char="-"/>
            </a:pPr>
            <a:r>
              <a:rPr lang="nl-NL" baseline="0" dirty="0" smtClean="0"/>
              <a:t>Dan protocol</a:t>
            </a:r>
            <a:endParaRPr lang="nl-NL" dirty="0" smtClean="0"/>
          </a:p>
          <a:p>
            <a:endParaRPr lang="nl-NL" baseline="0" dirty="0" smtClean="0"/>
          </a:p>
          <a:p>
            <a:endParaRPr lang="nl-NL" baseline="0" dirty="0" smtClean="0"/>
          </a:p>
          <a:p>
            <a:r>
              <a:rPr lang="nl-NL" baseline="0" dirty="0" smtClean="0"/>
              <a:t>Zijn alle stappen duidelijk? -&gt; klassikaal</a:t>
            </a:r>
          </a:p>
          <a:p>
            <a:r>
              <a:rPr lang="nl-NL" baseline="0" dirty="0" smtClean="0"/>
              <a:t>(stoplicht, stappen, protocol)</a:t>
            </a:r>
          </a:p>
          <a:p>
            <a:endParaRPr lang="nl-NL" baseline="0" dirty="0" smtClean="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14</a:t>
            </a:fld>
            <a:endParaRPr lang="en-US"/>
          </a:p>
        </p:txBody>
      </p:sp>
    </p:spTree>
    <p:extLst>
      <p:ext uri="{BB962C8B-B14F-4D97-AF65-F5344CB8AC3E}">
        <p14:creationId xmlns:p14="http://schemas.microsoft.com/office/powerpoint/2010/main" val="174343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0176BA-951D-4FAA-95C9-719FEEB4EB13}" type="slidenum">
              <a:rPr lang="nl-NL" smtClean="0">
                <a:latin typeface="Arial" charset="0"/>
              </a:rPr>
              <a:pPr fontAlgn="base">
                <a:spcBef>
                  <a:spcPct val="0"/>
                </a:spcBef>
                <a:spcAft>
                  <a:spcPct val="0"/>
                </a:spcAft>
              </a:pPr>
              <a:t>15</a:t>
            </a:fld>
            <a:endParaRPr lang="nl-NL" smtClean="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(checken of dit de juiste versie</a:t>
            </a:r>
            <a:r>
              <a:rPr lang="nl-NL" baseline="0" dirty="0" smtClean="0"/>
              <a:t> is)</a:t>
            </a:r>
            <a:endParaRPr lang="nl-NL" dirty="0" smtClean="0"/>
          </a:p>
          <a:p>
            <a:pPr eaLnBrk="1" hangingPunct="1">
              <a:spcBef>
                <a:spcPct val="0"/>
              </a:spcBef>
            </a:pPr>
            <a:r>
              <a:rPr lang="nl-NL" dirty="0" smtClean="0"/>
              <a:t>uitleggen en uitleggen waarom het van belang is dat de leerkrachten op de hoogte zijn van de normale, zorgwekkende en alarmerende seksuele en relationele ontwikkeling. Seksuele ontwikkeling is ook ontwikkeling. Dit bepaalt namelijk al voor een groot deel de reactie van de leerkracht wanneer een ouder of leerling bij hen komt. </a:t>
            </a:r>
          </a:p>
        </p:txBody>
      </p:sp>
    </p:spTree>
    <p:extLst>
      <p:ext uri="{BB962C8B-B14F-4D97-AF65-F5344CB8AC3E}">
        <p14:creationId xmlns:p14="http://schemas.microsoft.com/office/powerpoint/2010/main" val="56562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Klassikaal, pak protocol</a:t>
            </a:r>
            <a:r>
              <a:rPr lang="nl-NL" baseline="0" dirty="0" smtClean="0"/>
              <a:t> erbij</a:t>
            </a:r>
          </a:p>
          <a:p>
            <a:endParaRPr lang="nl-NL" baseline="0" dirty="0" smtClean="0"/>
          </a:p>
          <a:p>
            <a:r>
              <a:rPr lang="nl-NL" baseline="0" dirty="0" smtClean="0"/>
              <a:t>Benoemen vertrouwensinspecteur, in geval van volwassenen. </a:t>
            </a:r>
          </a:p>
          <a:p>
            <a:r>
              <a:rPr lang="nl-NL" baseline="0" dirty="0" smtClean="0"/>
              <a:t>(meldplicht)</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16</a:t>
            </a:fld>
            <a:endParaRPr lang="en-US"/>
          </a:p>
        </p:txBody>
      </p:sp>
    </p:spTree>
    <p:extLst>
      <p:ext uri="{BB962C8B-B14F-4D97-AF65-F5344CB8AC3E}">
        <p14:creationId xmlns:p14="http://schemas.microsoft.com/office/powerpoint/2010/main" val="203414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voorkom je zoveel mogelijk dat het uit de hand loopt?</a:t>
            </a:r>
          </a:p>
          <a:p>
            <a:endParaRPr lang="nl-NL" dirty="0" smtClean="0"/>
          </a:p>
          <a:p>
            <a:pPr marL="171450" indent="-171450">
              <a:buFontTx/>
              <a:buChar char="-"/>
            </a:pPr>
            <a:r>
              <a:rPr lang="nl-NL" dirty="0" smtClean="0"/>
              <a:t>Stappen</a:t>
            </a:r>
          </a:p>
          <a:p>
            <a:pPr marL="171450" indent="-171450">
              <a:buFontTx/>
              <a:buChar char="-"/>
            </a:pPr>
            <a:r>
              <a:rPr lang="nl-NL" dirty="0" smtClean="0"/>
              <a:t>Juiste manier</a:t>
            </a:r>
            <a:r>
              <a:rPr lang="nl-NL" baseline="0" dirty="0" smtClean="0"/>
              <a:t> communiceren</a:t>
            </a:r>
          </a:p>
          <a:p>
            <a:pPr marL="171450" indent="-171450">
              <a:buFontTx/>
              <a:buChar char="-"/>
            </a:pPr>
            <a:r>
              <a:rPr lang="nl-NL" baseline="0" dirty="0" smtClean="0"/>
              <a:t>Geen overhaaste beslissingen -&gt; wel snelheid maar ook doordacht.</a:t>
            </a:r>
          </a:p>
          <a:p>
            <a:pPr marL="171450" indent="-171450">
              <a:buFontTx/>
              <a:buChar char="-"/>
            </a:pPr>
            <a:r>
              <a:rPr lang="nl-NL" baseline="0" dirty="0" smtClean="0"/>
              <a:t>Omgaan met de media</a:t>
            </a:r>
          </a:p>
          <a:p>
            <a:pPr eaLnBrk="1" hangingPunct="1">
              <a:spcBef>
                <a:spcPct val="0"/>
              </a:spcBef>
            </a:pPr>
            <a:r>
              <a:rPr lang="nl-NL" sz="1300" b="1" dirty="0" smtClean="0">
                <a:solidFill>
                  <a:schemeClr val="accent2"/>
                </a:solidFill>
              </a:rPr>
              <a:t>Alleen de perswoordvoerder staat de media te woord</a:t>
            </a:r>
          </a:p>
          <a:p>
            <a:pPr eaLnBrk="1" hangingPunct="1">
              <a:spcBef>
                <a:spcPct val="0"/>
              </a:spcBef>
            </a:pPr>
            <a:r>
              <a:rPr lang="nl-NL" sz="1300" b="1" dirty="0" smtClean="0">
                <a:solidFill>
                  <a:schemeClr val="accent2"/>
                </a:solidFill>
              </a:rPr>
              <a:t>Contacten met de pers buiten het schoolgebouw</a:t>
            </a:r>
          </a:p>
          <a:p>
            <a:pPr eaLnBrk="1" hangingPunct="1">
              <a:spcBef>
                <a:spcPct val="0"/>
              </a:spcBef>
            </a:pPr>
            <a:r>
              <a:rPr lang="nl-NL" dirty="0" smtClean="0"/>
              <a:t>Overleg met betrokkenen wat wel en niet gecommuniceerd wordt en wanneer.</a:t>
            </a:r>
          </a:p>
          <a:p>
            <a:pPr eaLnBrk="1" hangingPunct="1">
              <a:spcBef>
                <a:spcPct val="0"/>
              </a:spcBef>
            </a:pPr>
            <a:r>
              <a:rPr lang="nl-NL" dirty="0" smtClean="0"/>
              <a:t>Wanneer er iets gepubliceerd gaat worden in de krant of op tv, vraag van tevoren of je inzage krijgt.</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17</a:t>
            </a:fld>
            <a:endParaRPr lang="en-US"/>
          </a:p>
        </p:txBody>
      </p:sp>
    </p:spTree>
    <p:extLst>
      <p:ext uri="{BB962C8B-B14F-4D97-AF65-F5344CB8AC3E}">
        <p14:creationId xmlns:p14="http://schemas.microsoft.com/office/powerpoint/2010/main" val="232017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Pauze +-</a:t>
            </a:r>
            <a:r>
              <a:rPr lang="nl-NL" baseline="0" dirty="0" smtClean="0"/>
              <a:t> 20 min</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18</a:t>
            </a:fld>
            <a:endParaRPr lang="en-US"/>
          </a:p>
        </p:txBody>
      </p:sp>
    </p:spTree>
    <p:extLst>
      <p:ext uri="{BB962C8B-B14F-4D97-AF65-F5344CB8AC3E}">
        <p14:creationId xmlns:p14="http://schemas.microsoft.com/office/powerpoint/2010/main" val="38927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Casus</a:t>
            </a:r>
            <a:r>
              <a:rPr lang="nl-NL" baseline="0" dirty="0" smtClean="0"/>
              <a:t> Den Bosch, intro naar ingrijpende gebeurtenissen. </a:t>
            </a:r>
          </a:p>
          <a:p>
            <a:r>
              <a:rPr lang="nl-NL" baseline="0" dirty="0" smtClean="0"/>
              <a:t>Naast grensoverschrijdend gedrag, wat soms ook ingrijpend kan zijn, zijn er ook nog andere situaties waarin je als interne contactpersoon een rol kan hebben. </a:t>
            </a:r>
          </a:p>
          <a:p>
            <a:r>
              <a:rPr lang="nl-NL" baseline="0" dirty="0" smtClean="0"/>
              <a:t>Bijvoorbeeld in bovenstaande casus.</a:t>
            </a:r>
          </a:p>
          <a:p>
            <a:r>
              <a:rPr lang="nl-NL" baseline="0" dirty="0" smtClean="0"/>
              <a:t>Heeft iemand zoiets meegemaakt binnen zijn of haar school? Hoe was dat? Wat vond je het moeilijkst?</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19</a:t>
            </a:fld>
            <a:endParaRPr lang="en-US"/>
          </a:p>
        </p:txBody>
      </p:sp>
    </p:spTree>
    <p:extLst>
      <p:ext uri="{BB962C8B-B14F-4D97-AF65-F5344CB8AC3E}">
        <p14:creationId xmlns:p14="http://schemas.microsoft.com/office/powerpoint/2010/main" val="56289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Programma</a:t>
            </a:r>
            <a:r>
              <a:rPr lang="nl-NL" baseline="0" dirty="0" smtClean="0"/>
              <a:t> doornemen, tijd benoemen, maaltijd afspreken</a:t>
            </a:r>
          </a:p>
          <a:p>
            <a:endParaRPr lang="nl-NL"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a:t>
            </a:fld>
            <a:endParaRPr lang="en-US"/>
          </a:p>
        </p:txBody>
      </p:sp>
    </p:spTree>
    <p:extLst>
      <p:ext uri="{BB962C8B-B14F-4D97-AF65-F5344CB8AC3E}">
        <p14:creationId xmlns:p14="http://schemas.microsoft.com/office/powerpoint/2010/main" val="15092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in tweetallen, mag met casus</a:t>
            </a:r>
            <a:r>
              <a:rPr lang="nl-NL" baseline="0" dirty="0" smtClean="0"/>
              <a:t> uit Den Bosch of eigen casus.</a:t>
            </a:r>
          </a:p>
          <a:p>
            <a:endParaRPr lang="nl-NL" baseline="0" dirty="0" smtClean="0"/>
          </a:p>
          <a:p>
            <a:r>
              <a:rPr lang="nl-NL" baseline="0" dirty="0" smtClean="0"/>
              <a:t>Klassikaal nabespreken</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20</a:t>
            </a:fld>
            <a:endParaRPr lang="en-US"/>
          </a:p>
        </p:txBody>
      </p:sp>
    </p:spTree>
    <p:extLst>
      <p:ext uri="{BB962C8B-B14F-4D97-AF65-F5344CB8AC3E}">
        <p14:creationId xmlns:p14="http://schemas.microsoft.com/office/powerpoint/2010/main" val="2435133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Vergeet eerder geleerde stappen niet, ook hier belangrijk.</a:t>
            </a:r>
          </a:p>
          <a:p>
            <a:endParaRPr lang="nl-NL" baseline="0" dirty="0" smtClean="0"/>
          </a:p>
          <a:p>
            <a:r>
              <a:rPr lang="nl-NL" dirty="0" smtClean="0"/>
              <a:t>Gezinsdrama Etten Leur</a:t>
            </a:r>
          </a:p>
          <a:p>
            <a:pPr marL="0" indent="0">
              <a:buNone/>
            </a:pPr>
            <a:r>
              <a:rPr lang="nl-NL" dirty="0" smtClean="0">
                <a:hlinkClick r:id="rId3"/>
              </a:rPr>
              <a:t>https://www.youtube.com/watch?v=HWyTD2fkxnM</a:t>
            </a:r>
            <a:endParaRPr lang="nl-NL" dirty="0" smtClean="0"/>
          </a:p>
          <a:p>
            <a:pPr marL="0" indent="0">
              <a:buNone/>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21</a:t>
            </a:fld>
            <a:endParaRPr lang="en-US"/>
          </a:p>
        </p:txBody>
      </p:sp>
    </p:spTree>
    <p:extLst>
      <p:ext uri="{BB962C8B-B14F-4D97-AF65-F5344CB8AC3E}">
        <p14:creationId xmlns:p14="http://schemas.microsoft.com/office/powerpoint/2010/main" val="2617136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7A917-3AE2-403F-9061-52876CF8CA49}" type="slidenum">
              <a:rPr lang="nl-NL" smtClean="0">
                <a:latin typeface="Arial" charset="0"/>
              </a:rPr>
              <a:pPr fontAlgn="base">
                <a:spcBef>
                  <a:spcPct val="0"/>
                </a:spcBef>
                <a:spcAft>
                  <a:spcPct val="0"/>
                </a:spcAft>
              </a:pPr>
              <a:t>22</a:t>
            </a:fld>
            <a:endParaRPr lang="nl-NL" smtClean="0">
              <a:latin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Protocol</a:t>
            </a:r>
            <a:r>
              <a:rPr lang="nl-NL" baseline="0" dirty="0" smtClean="0"/>
              <a:t> uitdelen. Weer in stilte laten lezen. </a:t>
            </a:r>
          </a:p>
          <a:p>
            <a:pPr eaLnBrk="1" hangingPunct="1">
              <a:spcBef>
                <a:spcPct val="0"/>
              </a:spcBef>
            </a:pPr>
            <a:r>
              <a:rPr lang="nl-NL" baseline="0" dirty="0" smtClean="0"/>
              <a:t>Bekijk bovenstaande casus </a:t>
            </a:r>
            <a:r>
              <a:rPr lang="nl-NL" baseline="0" dirty="0" err="1" smtClean="0"/>
              <a:t>mbv</a:t>
            </a:r>
            <a:r>
              <a:rPr lang="nl-NL" baseline="0" dirty="0" smtClean="0"/>
              <a:t> het protocol.</a:t>
            </a:r>
          </a:p>
          <a:p>
            <a:pPr eaLnBrk="1" hangingPunct="1">
              <a:spcBef>
                <a:spcPct val="0"/>
              </a:spcBef>
            </a:pPr>
            <a:endParaRPr lang="nl-NL" baseline="0" dirty="0" smtClean="0"/>
          </a:p>
          <a:p>
            <a:pPr eaLnBrk="1" hangingPunct="1">
              <a:spcBef>
                <a:spcPct val="0"/>
              </a:spcBef>
            </a:pPr>
            <a:r>
              <a:rPr lang="nl-NL" baseline="0" dirty="0" smtClean="0"/>
              <a:t>M</a:t>
            </a:r>
            <a:r>
              <a:rPr lang="nl-NL" dirty="0" smtClean="0"/>
              <a:t>issen je iets hier iets? Zijn er nog dingen die je verrassen? </a:t>
            </a:r>
          </a:p>
          <a:p>
            <a:pPr eaLnBrk="1" hangingPunct="1">
              <a:spcBef>
                <a:spcPct val="0"/>
              </a:spcBef>
            </a:pPr>
            <a:endParaRPr lang="nl-NL" dirty="0" smtClean="0"/>
          </a:p>
          <a:p>
            <a:pPr eaLnBrk="1" hangingPunct="1">
              <a:spcBef>
                <a:spcPct val="0"/>
              </a:spcBef>
            </a:pPr>
            <a:endParaRPr lang="nl-NL" sz="1300" b="1" dirty="0" smtClean="0">
              <a:solidFill>
                <a:schemeClr val="accent2"/>
              </a:solidFill>
            </a:endParaRPr>
          </a:p>
          <a:p>
            <a:pPr eaLnBrk="1" hangingPunct="1">
              <a:spcBef>
                <a:spcPct val="0"/>
              </a:spcBef>
            </a:pPr>
            <a:endParaRPr lang="nl-NL" sz="1300" b="1" dirty="0" smtClean="0">
              <a:solidFill>
                <a:schemeClr val="accent2"/>
              </a:solidFill>
            </a:endParaRPr>
          </a:p>
          <a:p>
            <a:pPr eaLnBrk="1" hangingPunct="1">
              <a:spcBef>
                <a:spcPct val="0"/>
              </a:spcBef>
            </a:pPr>
            <a:endParaRPr lang="nl-NL" dirty="0" smtClean="0"/>
          </a:p>
        </p:txBody>
      </p:sp>
    </p:spTree>
    <p:extLst>
      <p:ext uri="{BB962C8B-B14F-4D97-AF65-F5344CB8AC3E}">
        <p14:creationId xmlns:p14="http://schemas.microsoft.com/office/powerpoint/2010/main" val="255010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Vertellen wat </a:t>
            </a:r>
            <a:r>
              <a:rPr lang="nl-NL" dirty="0" err="1" smtClean="0"/>
              <a:t>PSHi</a:t>
            </a:r>
            <a:r>
              <a:rPr lang="nl-NL" dirty="0" smtClean="0"/>
              <a:t> is,</a:t>
            </a:r>
            <a:r>
              <a:rPr lang="nl-NL" baseline="0" dirty="0" smtClean="0"/>
              <a:t> twee verschillende soorten </a:t>
            </a:r>
            <a:r>
              <a:rPr lang="nl-NL" baseline="0" dirty="0" err="1" smtClean="0"/>
              <a:t>PSHi</a:t>
            </a:r>
            <a:r>
              <a:rPr lang="nl-NL" baseline="0" dirty="0" smtClean="0"/>
              <a:t> (ingrijpende gebeurtenis en ongewenst gedrag)</a:t>
            </a:r>
          </a:p>
          <a:p>
            <a:endParaRPr lang="nl-NL" baseline="0" dirty="0" smtClean="0"/>
          </a:p>
          <a:p>
            <a:r>
              <a:rPr lang="nl-NL" dirty="0" smtClean="0"/>
              <a:t>PSHI</a:t>
            </a:r>
            <a:r>
              <a:rPr lang="nl-NL" baseline="0" dirty="0" smtClean="0"/>
              <a:t> folder uitdelen, iemand hier ervaring mee? Welke casus uit voorafgaande voorbeelden zou </a:t>
            </a:r>
            <a:r>
              <a:rPr lang="nl-NL" baseline="0" dirty="0" err="1" smtClean="0"/>
              <a:t>PSHi</a:t>
            </a:r>
            <a:r>
              <a:rPr lang="nl-NL" baseline="0" dirty="0" smtClean="0"/>
              <a:t> kunnen zijn geworden denk je?</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23</a:t>
            </a:fld>
            <a:endParaRPr lang="en-US"/>
          </a:p>
        </p:txBody>
      </p:sp>
    </p:spTree>
    <p:extLst>
      <p:ext uri="{BB962C8B-B14F-4D97-AF65-F5344CB8AC3E}">
        <p14:creationId xmlns:p14="http://schemas.microsoft.com/office/powerpoint/2010/main" val="50850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Wat zag je bij de kinderen/ hoe reageerden ze?</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Wat is het verschil</a:t>
            </a:r>
            <a:r>
              <a:rPr lang="nl-NL" baseline="0" dirty="0" smtClean="0"/>
              <a:t> met volwassenen?</a:t>
            </a:r>
            <a:endParaRPr lang="nl-NL" dirty="0" smtClean="0"/>
          </a:p>
          <a:p>
            <a:endParaRPr lang="nl-NL" dirty="0" smtClean="0"/>
          </a:p>
          <a:p>
            <a:pPr eaLnBrk="1" hangingPunct="1">
              <a:buFont typeface="Wingdings 2" pitchFamily="18" charset="2"/>
              <a:buNone/>
              <a:defRPr/>
            </a:pPr>
            <a:r>
              <a:rPr lang="nl-NL" altLang="nl-NL" b="1" dirty="0" smtClean="0">
                <a:latin typeface="Verdana" pitchFamily="34" charset="0"/>
                <a:cs typeface="Verdana" pitchFamily="34" charset="0"/>
              </a:rPr>
              <a:t>Anders dan bij jongeren en volwassenen:</a:t>
            </a:r>
          </a:p>
          <a:p>
            <a:pPr eaLnBrk="1" hangingPunct="1">
              <a:buFont typeface="Wingdings 2" pitchFamily="18" charset="2"/>
              <a:buNone/>
              <a:defRPr/>
            </a:pPr>
            <a:endParaRPr lang="nl-NL" altLang="nl-NL" b="1" dirty="0" smtClean="0">
              <a:latin typeface="Verdana" pitchFamily="34" charset="0"/>
              <a:cs typeface="Verdana" pitchFamily="34" charset="0"/>
            </a:endParaRP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Ze voelen intense pijn niet aan een stuk</a:t>
            </a: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Verschillen per leeftijd en kind</a:t>
            </a:r>
          </a:p>
          <a:p>
            <a:pPr eaLnBrk="1" hangingPunct="1">
              <a:buFont typeface="Courier New" panose="02070309020205020404" pitchFamily="49" charset="0"/>
              <a:buChar char="o"/>
              <a:defRPr/>
            </a:pPr>
            <a:r>
              <a:rPr lang="nl-NL" altLang="nl-NL" dirty="0" smtClean="0">
                <a:latin typeface="Verdana" pitchFamily="34" charset="0"/>
                <a:cs typeface="Verdana" pitchFamily="34" charset="0"/>
              </a:rPr>
              <a:t>Ze uiten emoties heel direct</a:t>
            </a:r>
          </a:p>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24</a:t>
            </a:fld>
            <a:endParaRPr lang="en-US"/>
          </a:p>
        </p:txBody>
      </p:sp>
    </p:spTree>
    <p:extLst>
      <p:ext uri="{BB962C8B-B14F-4D97-AF65-F5344CB8AC3E}">
        <p14:creationId xmlns:p14="http://schemas.microsoft.com/office/powerpoint/2010/main" val="327975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25</a:t>
            </a:fld>
            <a:endParaRPr lang="en-US"/>
          </a:p>
        </p:txBody>
      </p:sp>
    </p:spTree>
    <p:extLst>
      <p:ext uri="{BB962C8B-B14F-4D97-AF65-F5344CB8AC3E}">
        <p14:creationId xmlns:p14="http://schemas.microsoft.com/office/powerpoint/2010/main" val="801156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Refelctie</a:t>
            </a:r>
            <a:r>
              <a:rPr lang="nl-NL" baseline="0" dirty="0" smtClean="0"/>
              <a:t> op jezelf: heel belangrijk</a:t>
            </a:r>
          </a:p>
          <a:p>
            <a:r>
              <a:rPr lang="nl-NL" baseline="0" dirty="0" smtClean="0"/>
              <a:t>Kijk goed naar je collega’s, zorg voor elkaar</a:t>
            </a:r>
          </a:p>
          <a:p>
            <a:endParaRPr lang="nl-NL" baseline="0" dirty="0" smtClean="0"/>
          </a:p>
          <a:p>
            <a:r>
              <a:rPr lang="nl-NL" baseline="0" dirty="0" smtClean="0"/>
              <a:t>Vragen? Opmerkingen?</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26</a:t>
            </a:fld>
            <a:endParaRPr lang="en-US"/>
          </a:p>
        </p:txBody>
      </p:sp>
    </p:spTree>
    <p:extLst>
      <p:ext uri="{BB962C8B-B14F-4D97-AF65-F5344CB8AC3E}">
        <p14:creationId xmlns:p14="http://schemas.microsoft.com/office/powerpoint/2010/main" val="270615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nl-NL" baseline="0" dirty="0" smtClean="0"/>
              <a:t>Nieuw inzicht voor jezelf?</a:t>
            </a:r>
          </a:p>
          <a:p>
            <a:pPr marL="228600" indent="-228600" eaLnBrk="1" hangingPunct="1">
              <a:spcBef>
                <a:spcPct val="0"/>
              </a:spcBef>
            </a:pPr>
            <a:r>
              <a:rPr lang="nl-NL" baseline="0" dirty="0" smtClean="0"/>
              <a:t>Kijk naar je eigen casus, wat zou je nu anders doen? </a:t>
            </a:r>
          </a:p>
          <a:p>
            <a:pPr marL="228600" indent="-228600" eaLnBrk="1" hangingPunct="1">
              <a:spcBef>
                <a:spcPct val="0"/>
              </a:spcBef>
            </a:pPr>
            <a:r>
              <a:rPr lang="nl-NL" baseline="0" dirty="0" smtClean="0"/>
              <a:t>Wat vertel je morgen aan je collega’s over deze training?</a:t>
            </a:r>
          </a:p>
          <a:p>
            <a:pPr marL="228600" indent="-228600" eaLnBrk="1" hangingPunct="1">
              <a:spcBef>
                <a:spcPct val="0"/>
              </a:spcBef>
            </a:pPr>
            <a:r>
              <a:rPr lang="nl-NL" baseline="0" dirty="0" smtClean="0"/>
              <a:t>Hoe ga je deze kennis bijhouden?</a:t>
            </a:r>
          </a:p>
          <a:p>
            <a:pPr marL="228600" indent="-228600" eaLnBrk="1" hangingPunct="1">
              <a:spcBef>
                <a:spcPct val="0"/>
              </a:spcBef>
            </a:pPr>
            <a:endParaRPr lang="nl-NL" baseline="0" dirty="0" smtClean="0"/>
          </a:p>
          <a:p>
            <a:pPr marL="228600" indent="-228600" eaLnBrk="1" hangingPunct="1">
              <a:spcBef>
                <a:spcPct val="0"/>
              </a:spcBef>
            </a:pPr>
            <a:r>
              <a:rPr lang="nl-NL" baseline="0" dirty="0" smtClean="0"/>
              <a:t>Evaluatieformulieren in laten vullen</a:t>
            </a:r>
          </a:p>
          <a:p>
            <a:pPr marL="228600" indent="-228600" eaLnBrk="1" hangingPunct="1">
              <a:spcBef>
                <a:spcPct val="0"/>
              </a:spcBef>
            </a:pPr>
            <a:r>
              <a:rPr lang="nl-NL" baseline="0" dirty="0" smtClean="0"/>
              <a:t>Visite kaartjes klaarleggen</a:t>
            </a:r>
          </a:p>
          <a:p>
            <a:pPr marL="228600" indent="-228600" eaLnBrk="1" hangingPunct="1">
              <a:spcBef>
                <a:spcPct val="0"/>
              </a:spcBef>
            </a:pPr>
            <a:r>
              <a:rPr lang="nl-NL" baseline="0" dirty="0" smtClean="0"/>
              <a:t>Iemand bellen?</a:t>
            </a:r>
          </a:p>
          <a:p>
            <a:pPr marL="228600" indent="-228600" eaLnBrk="1" hangingPunct="1">
              <a:spcBef>
                <a:spcPct val="0"/>
              </a:spcBef>
            </a:pPr>
            <a:endParaRPr lang="nl-NL" dirty="0" smtClean="0"/>
          </a:p>
        </p:txBody>
      </p:sp>
      <p:sp>
        <p:nvSpPr>
          <p:cNvPr id="27651" name="Tijdelijke aanduiding voor dianummer 3"/>
          <p:cNvSpPr txBox="1">
            <a:spLocks noGrp="1"/>
          </p:cNvSpPr>
          <p:nvPr/>
        </p:nvSpPr>
        <p:spPr bwMode="auto">
          <a:xfrm>
            <a:off x="3850443" y="9428583"/>
            <a:ext cx="2945659" cy="496332"/>
          </a:xfrm>
          <a:prstGeom prst="rect">
            <a:avLst/>
          </a:prstGeom>
          <a:noFill/>
          <a:ln>
            <a:miter lim="800000"/>
            <a:headEnd/>
            <a:tailEnd/>
          </a:ln>
        </p:spPr>
        <p:txBody>
          <a:bodyPr anchor="b"/>
          <a:lstStyle/>
          <a:p>
            <a:pPr algn="r" fontAlgn="base">
              <a:spcBef>
                <a:spcPct val="0"/>
              </a:spcBef>
              <a:spcAft>
                <a:spcPct val="0"/>
              </a:spcAft>
              <a:defRPr/>
            </a:pPr>
            <a:fld id="{C2CF8634-513C-47FE-B7D4-7F22331940F0}" type="slidenum">
              <a:rPr lang="en-US" sz="1200">
                <a:solidFill>
                  <a:prstClr val="black"/>
                </a:solidFill>
              </a:rPr>
              <a:pPr algn="r" fontAlgn="base">
                <a:spcBef>
                  <a:spcPct val="0"/>
                </a:spcBef>
                <a:spcAft>
                  <a:spcPct val="0"/>
                </a:spcAft>
                <a:defRPr/>
              </a:pPr>
              <a:t>27</a:t>
            </a:fld>
            <a:endParaRPr lang="en-US" sz="1200">
              <a:solidFill>
                <a:prstClr val="black"/>
              </a:solidFill>
            </a:endParaRPr>
          </a:p>
        </p:txBody>
      </p:sp>
    </p:spTree>
    <p:extLst>
      <p:ext uri="{BB962C8B-B14F-4D97-AF65-F5344CB8AC3E}">
        <p14:creationId xmlns:p14="http://schemas.microsoft.com/office/powerpoint/2010/main" val="846811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28</a:t>
            </a:fld>
            <a:endParaRPr lang="en-US"/>
          </a:p>
        </p:txBody>
      </p:sp>
    </p:spTree>
    <p:extLst>
      <p:ext uri="{BB962C8B-B14F-4D97-AF65-F5344CB8AC3E}">
        <p14:creationId xmlns:p14="http://schemas.microsoft.com/office/powerpoint/2010/main" val="381765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Rondje maken met de vraag die ze als huiswerk hebben gekregen.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is je het meest bijgebleven van de </a:t>
            </a:r>
            <a:r>
              <a:rPr lang="nl-NL" sz="1200" kern="1200" dirty="0" err="1" smtClean="0">
                <a:solidFill>
                  <a:schemeClr val="tx1"/>
                </a:solidFill>
                <a:effectLst/>
                <a:latin typeface="+mn-lt"/>
                <a:ea typeface="+mn-ea"/>
                <a:cs typeface="+mn-cs"/>
              </a:rPr>
              <a:t>elearining</a:t>
            </a:r>
            <a:r>
              <a:rPr lang="nl-NL" sz="12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Hoe kun</a:t>
            </a:r>
            <a:r>
              <a:rPr lang="nl-NL" sz="1200" kern="1200" baseline="0" dirty="0" smtClean="0">
                <a:solidFill>
                  <a:schemeClr val="tx1"/>
                </a:solidFill>
                <a:effectLst/>
                <a:latin typeface="+mn-lt"/>
                <a:ea typeface="+mn-ea"/>
                <a:cs typeface="+mn-cs"/>
              </a:rPr>
              <a:t> je je nieuwe kennis in je werk toepassen?</a:t>
            </a:r>
            <a:endParaRPr lang="nl-NL" sz="1200" kern="1200" dirty="0" smtClean="0">
              <a:solidFill>
                <a:schemeClr val="tx1"/>
              </a:solidFill>
              <a:effectLst/>
              <a:latin typeface="+mn-lt"/>
              <a:ea typeface="+mn-ea"/>
              <a:cs typeface="+mn-cs"/>
            </a:endParaRPr>
          </a:p>
          <a:p>
            <a:endParaRPr lang="nl-NL" baseline="0" dirty="0" smtClean="0"/>
          </a:p>
          <a:p>
            <a:r>
              <a:rPr lang="nl-NL" baseline="0" dirty="0" smtClean="0"/>
              <a:t>Bespreek met je buurman of buurvrouw</a:t>
            </a:r>
          </a:p>
          <a:p>
            <a:endParaRPr lang="nl-NL" baseline="0" dirty="0" smtClean="0"/>
          </a:p>
          <a:p>
            <a:r>
              <a:rPr lang="nl-NL" baseline="0" dirty="0" smtClean="0"/>
              <a:t>Daarna terugkoppeling</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3</a:t>
            </a:fld>
            <a:endParaRPr lang="en-US"/>
          </a:p>
        </p:txBody>
      </p:sp>
    </p:spTree>
    <p:extLst>
      <p:ext uri="{BB962C8B-B14F-4D97-AF65-F5344CB8AC3E}">
        <p14:creationId xmlns:p14="http://schemas.microsoft.com/office/powerpoint/2010/main" val="405063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smtClean="0"/>
              <a:t>6 platen ophangen, groepjes van 2-4. </a:t>
            </a:r>
            <a:endParaRPr lang="nl-NL" b="0" baseline="0" dirty="0" smtClean="0"/>
          </a:p>
          <a:p>
            <a:r>
              <a:rPr lang="nl-NL" b="0" baseline="0" dirty="0" smtClean="0"/>
              <a:t>Wat zie je?</a:t>
            </a:r>
          </a:p>
          <a:p>
            <a:r>
              <a:rPr lang="nl-NL" b="0" baseline="0" dirty="0" smtClean="0"/>
              <a:t>Is dit ongewenst of niet?</a:t>
            </a:r>
          </a:p>
          <a:p>
            <a:r>
              <a:rPr lang="nl-NL" b="0" baseline="0" dirty="0" smtClean="0"/>
              <a:t>En waarom?</a:t>
            </a:r>
          </a:p>
          <a:p>
            <a:endParaRPr lang="nl-NL" b="1"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4</a:t>
            </a:fld>
            <a:endParaRPr lang="en-US"/>
          </a:p>
        </p:txBody>
      </p:sp>
    </p:spTree>
    <p:extLst>
      <p:ext uri="{BB962C8B-B14F-4D97-AF65-F5344CB8AC3E}">
        <p14:creationId xmlns:p14="http://schemas.microsoft.com/office/powerpoint/2010/main" val="144243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5</a:t>
            </a:fld>
            <a:endParaRPr lang="en-US"/>
          </a:p>
        </p:txBody>
      </p:sp>
    </p:spTree>
    <p:extLst>
      <p:ext uri="{BB962C8B-B14F-4D97-AF65-F5344CB8AC3E}">
        <p14:creationId xmlns:p14="http://schemas.microsoft.com/office/powerpoint/2010/main" val="325075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36223-615A-4F82-9420-256D924A3C94}" type="slidenum">
              <a:rPr lang="nl-NL" altLang="nl-NL">
                <a:solidFill>
                  <a:prstClr val="black"/>
                </a:solidFill>
              </a:rPr>
              <a:pPr/>
              <a:t>6</a:t>
            </a:fld>
            <a:endParaRPr lang="nl-NL" altLang="nl-NL">
              <a:solidFill>
                <a:prstClr val="black"/>
              </a:solidFill>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altLang="nl-NL" dirty="0" smtClean="0"/>
              <a:t>Door</a:t>
            </a:r>
            <a:r>
              <a:rPr lang="nl-NL" altLang="nl-NL" baseline="0" dirty="0" smtClean="0"/>
              <a:t> laten lezen</a:t>
            </a:r>
            <a:endParaRPr lang="nl-NL" altLang="nl-NL" dirty="0" smtClean="0"/>
          </a:p>
          <a:p>
            <a:endParaRPr lang="nl-NL" altLang="nl-NL" dirty="0"/>
          </a:p>
        </p:txBody>
      </p:sp>
    </p:spTree>
    <p:extLst>
      <p:ext uri="{BB962C8B-B14F-4D97-AF65-F5344CB8AC3E}">
        <p14:creationId xmlns:p14="http://schemas.microsoft.com/office/powerpoint/2010/main" val="397725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Bij ieder criteria een voorbeeld</a:t>
            </a:r>
          </a:p>
          <a:p>
            <a:endParaRPr lang="nl-NL" baseline="0" dirty="0" smtClean="0"/>
          </a:p>
          <a:p>
            <a:r>
              <a:rPr lang="nl-NL" sz="1200" b="0" i="0" u="none" strike="noStrike" kern="1200" baseline="0" dirty="0" smtClean="0">
                <a:solidFill>
                  <a:schemeClr val="tx1"/>
                </a:solidFill>
                <a:latin typeface="+mn-lt"/>
                <a:ea typeface="+mn-ea"/>
                <a:cs typeface="+mn-cs"/>
              </a:rPr>
              <a:t>Toestemming:</a:t>
            </a:r>
          </a:p>
          <a:p>
            <a:r>
              <a:rPr lang="nl-NL" sz="1200" b="0" i="0" u="none" strike="noStrike" kern="1200" baseline="0" dirty="0" smtClean="0">
                <a:solidFill>
                  <a:schemeClr val="tx1"/>
                </a:solidFill>
                <a:latin typeface="+mn-lt"/>
                <a:ea typeface="+mn-ea"/>
                <a:cs typeface="+mn-cs"/>
              </a:rPr>
              <a:t>Bij 2 of meer partijen </a:t>
            </a:r>
          </a:p>
          <a:p>
            <a:r>
              <a:rPr lang="nl-NL" sz="1200" b="0" i="0" u="none" strike="noStrike" kern="1200" baseline="0" dirty="0" smtClean="0">
                <a:solidFill>
                  <a:schemeClr val="tx1"/>
                </a:solidFill>
                <a:latin typeface="+mn-lt"/>
                <a:ea typeface="+mn-ea"/>
                <a:cs typeface="+mn-cs"/>
              </a:rPr>
              <a:t>Toestemming door alle partijen </a:t>
            </a:r>
          </a:p>
          <a:p>
            <a:r>
              <a:rPr lang="nl-NL" sz="1200" b="0" i="0" u="none" strike="noStrike" kern="1200" baseline="0" dirty="0" smtClean="0">
                <a:solidFill>
                  <a:schemeClr val="tx1"/>
                </a:solidFill>
                <a:latin typeface="+mn-lt"/>
                <a:ea typeface="+mn-ea"/>
                <a:cs typeface="+mn-cs"/>
              </a:rPr>
              <a:t>Alle partijen waren voldoende bij bewustzijn om in te stemmen </a:t>
            </a:r>
          </a:p>
          <a:p>
            <a:r>
              <a:rPr lang="nl-NL" sz="1200" b="0" i="0" u="none" strike="noStrike" kern="1200" baseline="0" dirty="0" smtClean="0">
                <a:solidFill>
                  <a:schemeClr val="tx1"/>
                </a:solidFill>
                <a:latin typeface="+mn-lt"/>
                <a:ea typeface="+mn-ea"/>
                <a:cs typeface="+mn-cs"/>
              </a:rPr>
              <a:t>Alle partijen weten waar zij mee instemmen </a:t>
            </a:r>
          </a:p>
          <a:p>
            <a:endParaRPr lang="nl-NL" baseline="0" dirty="0" smtClean="0"/>
          </a:p>
          <a:p>
            <a:r>
              <a:rPr lang="nl-NL" dirty="0" smtClean="0"/>
              <a:t>Vrijwilligheid:</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Bij 2 of meer partijen </a:t>
            </a:r>
          </a:p>
          <a:p>
            <a:r>
              <a:rPr lang="nl-NL" sz="1200" b="0" i="0" u="none" strike="noStrike" kern="1200" baseline="0" dirty="0" smtClean="0">
                <a:solidFill>
                  <a:schemeClr val="tx1"/>
                </a:solidFill>
                <a:latin typeface="+mn-lt"/>
                <a:ea typeface="+mn-ea"/>
                <a:cs typeface="+mn-cs"/>
              </a:rPr>
              <a:t>Zonder dwang, druk of manipulatie </a:t>
            </a:r>
          </a:p>
          <a:p>
            <a:r>
              <a:rPr lang="nl-NL" dirty="0" smtClean="0"/>
              <a:t/>
            </a:r>
            <a:br>
              <a:rPr lang="nl-NL" dirty="0" smtClean="0"/>
            </a:br>
            <a:endParaRPr lang="nl-NL" dirty="0" smtClean="0"/>
          </a:p>
          <a:p>
            <a:r>
              <a:rPr lang="nl-NL" dirty="0" smtClean="0"/>
              <a:t>Gelijkwaardigheid:</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Bij 2 of meer partijen </a:t>
            </a:r>
          </a:p>
          <a:p>
            <a:r>
              <a:rPr lang="nl-NL" sz="1200" b="0" i="0" u="none" strike="noStrike" kern="1200" baseline="0" dirty="0" smtClean="0">
                <a:solidFill>
                  <a:schemeClr val="tx1"/>
                </a:solidFill>
                <a:latin typeface="+mn-lt"/>
                <a:ea typeface="+mn-ea"/>
                <a:cs typeface="+mn-cs"/>
              </a:rPr>
              <a:t>Gelijkwaardig in leeftijd </a:t>
            </a:r>
          </a:p>
          <a:p>
            <a:r>
              <a:rPr lang="nl-NL" sz="1200" b="0" i="0" u="none" strike="noStrike" kern="1200" baseline="0" dirty="0" smtClean="0">
                <a:solidFill>
                  <a:schemeClr val="tx1"/>
                </a:solidFill>
                <a:latin typeface="+mn-lt"/>
                <a:ea typeface="+mn-ea"/>
                <a:cs typeface="+mn-cs"/>
              </a:rPr>
              <a:t>Gelijkwaardig in positie </a:t>
            </a:r>
          </a:p>
          <a:p>
            <a:r>
              <a:rPr lang="nl-NL" dirty="0" smtClean="0"/>
              <a:t/>
            </a:r>
            <a:br>
              <a:rPr lang="nl-NL" dirty="0" smtClean="0"/>
            </a:br>
            <a:endParaRPr lang="nl-NL" dirty="0" smtClean="0"/>
          </a:p>
          <a:p>
            <a:r>
              <a:rPr lang="nl-NL" dirty="0" smtClean="0"/>
              <a:t>Leeftijds- of </a:t>
            </a:r>
            <a:r>
              <a:rPr lang="nl-NL" dirty="0" err="1" smtClean="0"/>
              <a:t>ontwikkelingsadequaat</a:t>
            </a:r>
            <a:r>
              <a:rPr lang="nl-NL" dirty="0" smtClean="0"/>
              <a:t>:</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Bij 1 of meer partijen </a:t>
            </a:r>
          </a:p>
          <a:p>
            <a:r>
              <a:rPr lang="nl-NL" sz="1200" b="0" i="0" u="none" strike="noStrike" kern="1200" baseline="0" dirty="0" smtClean="0">
                <a:solidFill>
                  <a:schemeClr val="tx1"/>
                </a:solidFill>
                <a:latin typeface="+mn-lt"/>
                <a:ea typeface="+mn-ea"/>
                <a:cs typeface="+mn-cs"/>
              </a:rPr>
              <a:t>Het seksueel (gericht) gedrag past bij de leeftijd </a:t>
            </a:r>
          </a:p>
          <a:p>
            <a:r>
              <a:rPr lang="nl-NL" sz="1200" b="0" i="0" u="none" strike="noStrike" kern="1200" baseline="0" dirty="0" smtClean="0">
                <a:solidFill>
                  <a:schemeClr val="tx1"/>
                </a:solidFill>
                <a:latin typeface="+mn-lt"/>
                <a:ea typeface="+mn-ea"/>
                <a:cs typeface="+mn-cs"/>
              </a:rPr>
              <a:t>Rekening houdend met ontwikkelleeftijd (</a:t>
            </a:r>
            <a:r>
              <a:rPr lang="nl-NL" sz="1200" b="0" i="0" u="none" strike="noStrike" kern="1200" baseline="0" dirty="0" err="1" smtClean="0">
                <a:solidFill>
                  <a:schemeClr val="tx1"/>
                </a:solidFill>
                <a:latin typeface="+mn-lt"/>
                <a:ea typeface="+mn-ea"/>
                <a:cs typeface="+mn-cs"/>
              </a:rPr>
              <a:t>ipv</a:t>
            </a:r>
            <a:r>
              <a:rPr lang="nl-NL" sz="1200" b="0" i="0" u="none" strike="noStrike" kern="1200" baseline="0" dirty="0" smtClean="0">
                <a:solidFill>
                  <a:schemeClr val="tx1"/>
                </a:solidFill>
                <a:latin typeface="+mn-lt"/>
                <a:ea typeface="+mn-ea"/>
                <a:cs typeface="+mn-cs"/>
              </a:rPr>
              <a:t> kalenderleeftijd) </a:t>
            </a:r>
          </a:p>
          <a:p>
            <a:r>
              <a:rPr lang="nl-NL" sz="1200" b="0" i="0" u="none" strike="noStrike" kern="1200" baseline="0" dirty="0" smtClean="0">
                <a:solidFill>
                  <a:schemeClr val="tx1"/>
                </a:solidFill>
                <a:latin typeface="+mn-lt"/>
                <a:ea typeface="+mn-ea"/>
                <a:cs typeface="+mn-cs"/>
              </a:rPr>
              <a:t>Normatieve lijst (norm is meerderheid) </a:t>
            </a:r>
            <a:r>
              <a:rPr lang="nl-NL" sz="1200" b="0" i="0" u="none" strike="noStrike" kern="1200" baseline="0" dirty="0" err="1" smtClean="0">
                <a:solidFill>
                  <a:schemeClr val="tx1"/>
                </a:solidFill>
                <a:latin typeface="+mn-lt"/>
                <a:ea typeface="+mn-ea"/>
                <a:cs typeface="+mn-cs"/>
              </a:rPr>
              <a:t>Movisie</a:t>
            </a:r>
            <a:r>
              <a:rPr lang="nl-NL" sz="1200" b="0" i="0" u="none" strike="noStrike" kern="1200" baseline="0" dirty="0" smtClean="0">
                <a:solidFill>
                  <a:schemeClr val="tx1"/>
                </a:solidFill>
                <a:latin typeface="+mn-lt"/>
                <a:ea typeface="+mn-ea"/>
                <a:cs typeface="+mn-cs"/>
              </a:rPr>
              <a:t> </a:t>
            </a:r>
          </a:p>
          <a:p>
            <a:r>
              <a:rPr lang="nl-NL" dirty="0" smtClean="0"/>
              <a:t/>
            </a:r>
            <a:br>
              <a:rPr lang="nl-NL" dirty="0" smtClean="0"/>
            </a:br>
            <a:endParaRPr lang="nl-NL" dirty="0" smtClean="0"/>
          </a:p>
          <a:p>
            <a:r>
              <a:rPr lang="nl-NL" dirty="0" err="1" smtClean="0"/>
              <a:t>Contextadequaat</a:t>
            </a:r>
            <a:r>
              <a:rPr lang="nl-NL" dirty="0" smtClean="0"/>
              <a:t> of passend bij situatie:</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Bij 1 of meer partijen </a:t>
            </a:r>
          </a:p>
          <a:p>
            <a:r>
              <a:rPr lang="nl-NL" sz="1200" b="0" i="0" u="none" strike="noStrike" kern="1200" baseline="0" dirty="0" smtClean="0">
                <a:solidFill>
                  <a:schemeClr val="tx1"/>
                </a:solidFill>
                <a:latin typeface="+mn-lt"/>
                <a:ea typeface="+mn-ea"/>
                <a:cs typeface="+mn-cs"/>
              </a:rPr>
              <a:t>Het seksueel (gericht) gedrag past binnen de omgeving en de situatie </a:t>
            </a:r>
          </a:p>
          <a:p>
            <a:r>
              <a:rPr lang="nl-NL" sz="1200" b="0" i="0" u="none" strike="noStrike" kern="1200" baseline="0" dirty="0" smtClean="0">
                <a:solidFill>
                  <a:schemeClr val="tx1"/>
                </a:solidFill>
                <a:latin typeface="+mn-lt"/>
                <a:ea typeface="+mn-ea"/>
                <a:cs typeface="+mn-cs"/>
              </a:rPr>
              <a:t>Er wordt niemand lastiggevallen of </a:t>
            </a:r>
            <a:r>
              <a:rPr lang="nl-NL" sz="1200" b="0" i="0" u="none" strike="noStrike" kern="1200" baseline="0" dirty="0" err="1" smtClean="0">
                <a:solidFill>
                  <a:schemeClr val="tx1"/>
                </a:solidFill>
                <a:latin typeface="+mn-lt"/>
                <a:ea typeface="+mn-ea"/>
                <a:cs typeface="+mn-cs"/>
              </a:rPr>
              <a:t>geshoqueerd</a:t>
            </a:r>
            <a:r>
              <a:rPr lang="nl-NL" sz="1200" b="0" i="0" u="none" strike="noStrike" kern="1200" baseline="0" dirty="0" smtClean="0">
                <a:solidFill>
                  <a:schemeClr val="tx1"/>
                </a:solidFill>
                <a:latin typeface="+mn-lt"/>
                <a:ea typeface="+mn-ea"/>
                <a:cs typeface="+mn-cs"/>
              </a:rPr>
              <a:t> met het seksueel (gericht) gedrag </a:t>
            </a:r>
          </a:p>
          <a:p>
            <a:r>
              <a:rPr lang="nl-NL" dirty="0" smtClean="0"/>
              <a:t/>
            </a:r>
            <a:br>
              <a:rPr lang="nl-NL" dirty="0" smtClean="0"/>
            </a:br>
            <a:endParaRPr lang="nl-NL" dirty="0" smtClean="0"/>
          </a:p>
          <a:p>
            <a:r>
              <a:rPr lang="nl-NL" dirty="0" smtClean="0"/>
              <a:t>Zelfrespect:</a:t>
            </a: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Bij 1 of meer partijen </a:t>
            </a:r>
          </a:p>
          <a:p>
            <a:r>
              <a:rPr lang="nl-NL" sz="1200" b="0" i="0" u="none" strike="noStrike" kern="1200" baseline="0" dirty="0" smtClean="0">
                <a:solidFill>
                  <a:schemeClr val="tx1"/>
                </a:solidFill>
                <a:latin typeface="+mn-lt"/>
                <a:ea typeface="+mn-ea"/>
                <a:cs typeface="+mn-cs"/>
              </a:rPr>
              <a:t>Niet schadelijk voor eigen lichaam </a:t>
            </a:r>
          </a:p>
          <a:p>
            <a:r>
              <a:rPr lang="nl-NL" sz="1200" b="0" i="0" u="none" strike="noStrike" kern="1200" baseline="0" dirty="0" smtClean="0">
                <a:solidFill>
                  <a:schemeClr val="tx1"/>
                </a:solidFill>
                <a:latin typeface="+mn-lt"/>
                <a:ea typeface="+mn-ea"/>
                <a:cs typeface="+mn-cs"/>
              </a:rPr>
              <a:t>Niet schadelijk voor eigen geest </a:t>
            </a:r>
          </a:p>
          <a:p>
            <a:r>
              <a:rPr lang="nl-NL" sz="1200" b="0" i="0" u="none" strike="noStrike" kern="1200" baseline="0" dirty="0" smtClean="0">
                <a:solidFill>
                  <a:schemeClr val="tx1"/>
                </a:solidFill>
                <a:latin typeface="+mn-lt"/>
                <a:ea typeface="+mn-ea"/>
                <a:cs typeface="+mn-cs"/>
              </a:rPr>
              <a:t>Niet schadelijk op sociaal vlak </a:t>
            </a:r>
          </a:p>
          <a:p>
            <a:endParaRPr lang="nl-NL"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7</a:t>
            </a:fld>
            <a:endParaRPr lang="en-US"/>
          </a:p>
        </p:txBody>
      </p:sp>
    </p:spTree>
    <p:extLst>
      <p:ext uri="{BB962C8B-B14F-4D97-AF65-F5344CB8AC3E}">
        <p14:creationId xmlns:p14="http://schemas.microsoft.com/office/powerpoint/2010/main" val="328885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Bespreek in tweetallen, wat zeg je tegen</a:t>
            </a:r>
            <a:r>
              <a:rPr lang="nl-NL" baseline="0" dirty="0" smtClean="0"/>
              <a:t> deze moeder?</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smtClean="0"/>
          </a:p>
          <a:p>
            <a:r>
              <a:rPr lang="nl-NL" baseline="0" dirty="0" smtClean="0"/>
              <a:t>Eerst stoplicht, welke categorie en waarom?</a:t>
            </a:r>
          </a:p>
          <a:p>
            <a:r>
              <a:rPr lang="nl-NL" baseline="0" dirty="0" smtClean="0"/>
              <a:t>Klassikaal bespreken aan de hand van stoplicht en criteria.</a:t>
            </a:r>
          </a:p>
          <a:p>
            <a:endParaRPr lang="nl-NL" baseline="0" dirty="0" smtClean="0"/>
          </a:p>
          <a:p>
            <a:r>
              <a:rPr lang="nl-NL" baseline="0" dirty="0" smtClean="0"/>
              <a:t>Vraag van moeder: moet de school hier iets mee? Wat denk je?</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Dan nadenken over stappen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8</a:t>
            </a:fld>
            <a:endParaRPr lang="en-US"/>
          </a:p>
        </p:txBody>
      </p:sp>
    </p:spTree>
    <p:extLst>
      <p:ext uri="{BB962C8B-B14F-4D97-AF65-F5344CB8AC3E}">
        <p14:creationId xmlns:p14="http://schemas.microsoft.com/office/powerpoint/2010/main" val="428846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Stappen</a:t>
            </a:r>
            <a:r>
              <a:rPr lang="nl-NL" baseline="0" dirty="0" smtClean="0"/>
              <a:t> doornemen, voorbeelden ad hand van de vorige casus</a:t>
            </a:r>
            <a:endParaRPr lang="nl-NL" dirty="0"/>
          </a:p>
        </p:txBody>
      </p:sp>
      <p:sp>
        <p:nvSpPr>
          <p:cNvPr id="4" name="Tijdelijke aanduiding voor dianummer 3"/>
          <p:cNvSpPr>
            <a:spLocks noGrp="1"/>
          </p:cNvSpPr>
          <p:nvPr>
            <p:ph type="sldNum" sz="quarter" idx="10"/>
          </p:nvPr>
        </p:nvSpPr>
        <p:spPr/>
        <p:txBody>
          <a:bodyPr/>
          <a:lstStyle/>
          <a:p>
            <a:fld id="{85779E1F-3F5A-694D-B342-BD3E1A20D408}" type="slidenum">
              <a:rPr lang="en-US" smtClean="0"/>
              <a:t>9</a:t>
            </a:fld>
            <a:endParaRPr lang="en-US"/>
          </a:p>
        </p:txBody>
      </p:sp>
    </p:spTree>
    <p:extLst>
      <p:ext uri="{BB962C8B-B14F-4D97-AF65-F5344CB8AC3E}">
        <p14:creationId xmlns:p14="http://schemas.microsoft.com/office/powerpoint/2010/main" val="1022781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507BD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45109"/>
            <a:ext cx="6400800" cy="1752600"/>
          </a:xfrm>
        </p:spPr>
        <p:txBody>
          <a:bodyPr/>
          <a:lstStyle>
            <a:lvl1pPr marL="0" indent="0" algn="ctr">
              <a:buNone/>
              <a:defRPr>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4"/>
          <p:cNvPicPr>
            <a:picLocks noChangeAspect="1"/>
          </p:cNvPicPr>
          <p:nvPr userDrawn="1"/>
        </p:nvPicPr>
        <p:blipFill>
          <a:blip r:embed="rId2">
            <a:alphaModFix amt="37000"/>
          </a:blip>
          <a:stretch>
            <a:fillRect/>
          </a:stretch>
        </p:blipFill>
        <p:spPr>
          <a:xfrm>
            <a:off x="-20955" y="4712997"/>
            <a:ext cx="2885832" cy="2145875"/>
          </a:xfrm>
          <a:prstGeom prst="rect">
            <a:avLst/>
          </a:prstGeom>
        </p:spPr>
      </p:pic>
      <p:pic>
        <p:nvPicPr>
          <p:cNvPr id="8" name="Picture 16"/>
          <p:cNvPicPr>
            <a:picLocks noChangeAspect="1"/>
          </p:cNvPicPr>
          <p:nvPr userDrawn="1"/>
        </p:nvPicPr>
        <p:blipFill>
          <a:blip r:embed="rId3"/>
          <a:stretch>
            <a:fillRect/>
          </a:stretch>
        </p:blipFill>
        <p:spPr>
          <a:xfrm>
            <a:off x="8132212" y="5774011"/>
            <a:ext cx="325987" cy="402390"/>
          </a:xfrm>
          <a:prstGeom prst="rect">
            <a:avLst/>
          </a:prstGeom>
        </p:spPr>
      </p:pic>
      <p:pic>
        <p:nvPicPr>
          <p:cNvPr id="9" name="Picture 9"/>
          <p:cNvPicPr>
            <a:picLocks noChangeAspect="1"/>
          </p:cNvPicPr>
          <p:nvPr userDrawn="1"/>
        </p:nvPicPr>
        <p:blipFill>
          <a:blip r:embed="rId4"/>
          <a:stretch>
            <a:fillRect/>
          </a:stretch>
        </p:blipFill>
        <p:spPr>
          <a:xfrm>
            <a:off x="1887129" y="2198254"/>
            <a:ext cx="5369742" cy="602214"/>
          </a:xfrm>
          <a:prstGeom prst="rect">
            <a:avLst/>
          </a:prstGeom>
        </p:spPr>
      </p:pic>
      <p:cxnSp>
        <p:nvCxnSpPr>
          <p:cNvPr id="10" name="Straight Connector 19"/>
          <p:cNvCxnSpPr/>
          <p:nvPr userDrawn="1"/>
        </p:nvCxnSpPr>
        <p:spPr>
          <a:xfrm>
            <a:off x="966767" y="3298664"/>
            <a:ext cx="7165445"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933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latt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lgn="l">
              <a:buFont typeface="Wingdings" charset="2"/>
              <a:buNone/>
              <a:defRPr/>
            </a:lvl1pPr>
            <a:lvl2pPr marL="457200" indent="0">
              <a:buFont typeface="Wingdings" charset="2"/>
              <a:buNone/>
              <a:defRPr/>
            </a:lvl2pPr>
            <a:lvl3pPr marL="914400" indent="0">
              <a:buFont typeface="Wingdings" charset="2"/>
              <a:buNone/>
              <a:defRPr/>
            </a:lvl3pPr>
            <a:lvl4pPr marL="1371600" indent="0">
              <a:buFont typeface="Wingdings" charset="2"/>
              <a:buNone/>
              <a:defRPr/>
            </a:lvl4pPr>
            <a:lvl5pPr marL="1828800" indent="0">
              <a:buFont typeface="Wingdings" charset="2"/>
              <a:buNone/>
              <a:defRPr/>
            </a:lvl5pPr>
          </a:lstStyle>
          <a:p>
            <a:pPr lvl="0"/>
            <a:r>
              <a:rPr lang="en-US" dirty="0" smtClean="0"/>
              <a:t>Click to edit Master text styles</a:t>
            </a:r>
          </a:p>
        </p:txBody>
      </p:sp>
      <p:sp>
        <p:nvSpPr>
          <p:cNvPr id="8"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74639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ee blokk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1600">
                <a:latin typeface="Verdana"/>
                <a:cs typeface="Verdana"/>
              </a:defRPr>
            </a:lvl1pPr>
            <a:lvl2pPr>
              <a:defRPr sz="1400">
                <a:latin typeface="Verdana"/>
                <a:cs typeface="Verdana"/>
              </a:defRPr>
            </a:lvl2pPr>
            <a:lvl3pPr>
              <a:defRPr sz="1200">
                <a:latin typeface="Verdana"/>
                <a:cs typeface="Verdana"/>
              </a:defRPr>
            </a:lvl3pPr>
            <a:lvl4pPr>
              <a:defRPr sz="1100">
                <a:latin typeface="Verdana"/>
                <a:cs typeface="Verdana"/>
              </a:defRPr>
            </a:lvl4pPr>
            <a:lvl5pPr>
              <a:defRPr sz="11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atin typeface="Verdana"/>
                <a:cs typeface="Verdana"/>
              </a:defRPr>
            </a:lvl1pPr>
            <a:lvl2pPr>
              <a:defRPr sz="1400">
                <a:latin typeface="Verdana"/>
                <a:cs typeface="Verdana"/>
              </a:defRPr>
            </a:lvl2pPr>
            <a:lvl3pPr>
              <a:defRPr sz="1200">
                <a:latin typeface="Verdana"/>
                <a:cs typeface="Verdana"/>
              </a:defRPr>
            </a:lvl3pPr>
            <a:lvl4pPr>
              <a:defRPr sz="1100">
                <a:latin typeface="Verdana"/>
                <a:cs typeface="Verdana"/>
              </a:defRPr>
            </a:lvl4pPr>
            <a:lvl5pPr>
              <a:defRPr sz="11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9"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10"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grpSp>
        <p:nvGrpSpPr>
          <p:cNvPr id="12" name="Groeperen 11"/>
          <p:cNvGrpSpPr/>
          <p:nvPr userDrawn="1"/>
        </p:nvGrpSpPr>
        <p:grpSpPr>
          <a:xfrm>
            <a:off x="8132212" y="5774011"/>
            <a:ext cx="325987" cy="402390"/>
            <a:chOff x="8132212" y="5774011"/>
            <a:chExt cx="325987" cy="402390"/>
          </a:xfrm>
        </p:grpSpPr>
        <p:pic>
          <p:nvPicPr>
            <p:cNvPr id="13"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4"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5"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422296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26682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56405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Einde">
    <p:bg>
      <p:bgPr>
        <a:solidFill>
          <a:srgbClr val="507BD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9308"/>
            <a:ext cx="7772400" cy="1211318"/>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7222" y="5038944"/>
            <a:ext cx="6400800" cy="1149898"/>
          </a:xfrm>
        </p:spPr>
        <p:txBody>
          <a:bodyPr/>
          <a:lstStyle>
            <a:lvl1pPr marL="0" indent="0" algn="l">
              <a:buNone/>
              <a:defRPr>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0" name="Straight Connector 19"/>
          <p:cNvCxnSpPr/>
          <p:nvPr userDrawn="1"/>
        </p:nvCxnSpPr>
        <p:spPr>
          <a:xfrm>
            <a:off x="966767" y="2693991"/>
            <a:ext cx="7165445"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11" name="Picture 4"/>
          <p:cNvPicPr>
            <a:picLocks noChangeAspect="1"/>
          </p:cNvPicPr>
          <p:nvPr userDrawn="1"/>
        </p:nvPicPr>
        <p:blipFill>
          <a:blip r:embed="rId2"/>
          <a:stretch>
            <a:fillRect/>
          </a:stretch>
        </p:blipFill>
        <p:spPr>
          <a:xfrm>
            <a:off x="2379993" y="1932049"/>
            <a:ext cx="4159901" cy="466531"/>
          </a:xfrm>
          <a:prstGeom prst="rect">
            <a:avLst/>
          </a:prstGeom>
        </p:spPr>
      </p:pic>
      <p:pic>
        <p:nvPicPr>
          <p:cNvPr id="12" name="Picture 2"/>
          <p:cNvPicPr>
            <a:picLocks noChangeAspect="1"/>
          </p:cNvPicPr>
          <p:nvPr userDrawn="1"/>
        </p:nvPicPr>
        <p:blipFill>
          <a:blip r:embed="rId3"/>
          <a:stretch>
            <a:fillRect/>
          </a:stretch>
        </p:blipFill>
        <p:spPr>
          <a:xfrm>
            <a:off x="6452104" y="3662210"/>
            <a:ext cx="2006096" cy="2476275"/>
          </a:xfrm>
          <a:prstGeom prst="rect">
            <a:avLst/>
          </a:prstGeom>
        </p:spPr>
      </p:pic>
    </p:spTree>
    <p:extLst>
      <p:ext uri="{BB962C8B-B14F-4D97-AF65-F5344CB8AC3E}">
        <p14:creationId xmlns:p14="http://schemas.microsoft.com/office/powerpoint/2010/main" val="17392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619250" y="188913"/>
            <a:ext cx="7067550" cy="1223962"/>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755650" y="1628775"/>
            <a:ext cx="7931150" cy="4392613"/>
          </a:xfrm>
        </p:spPr>
        <p:txBody>
          <a:bodyPr/>
          <a:lstStyle/>
          <a:p>
            <a:endParaRPr lang="nl-NL"/>
          </a:p>
        </p:txBody>
      </p:sp>
    </p:spTree>
    <p:extLst>
      <p:ext uri="{BB962C8B-B14F-4D97-AF65-F5344CB8AC3E}">
        <p14:creationId xmlns:p14="http://schemas.microsoft.com/office/powerpoint/2010/main" val="40433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6653990"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129740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latt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lgn="l">
              <a:buFont typeface="Wingdings" charset="2"/>
              <a:buNone/>
              <a:defRPr/>
            </a:lvl1pPr>
            <a:lvl2pPr marL="457200" indent="0">
              <a:buFont typeface="Wingdings" charset="2"/>
              <a:buNone/>
              <a:defRPr/>
            </a:lvl2pPr>
            <a:lvl3pPr marL="914400" indent="0">
              <a:buFont typeface="Wingdings" charset="2"/>
              <a:buNone/>
              <a:defRPr/>
            </a:lvl3pPr>
            <a:lvl4pPr marL="1371600" indent="0">
              <a:buFont typeface="Wingdings" charset="2"/>
              <a:buNone/>
              <a:defRPr/>
            </a:lvl4pPr>
            <a:lvl5pPr marL="1828800" indent="0">
              <a:buFont typeface="Wingdings" charset="2"/>
              <a:buNone/>
              <a:defRPr/>
            </a:lvl5pPr>
          </a:lstStyle>
          <a:p>
            <a:pPr lvl="0"/>
            <a:r>
              <a:rPr lang="en-US" dirty="0" smtClean="0"/>
              <a:t>Click to edit Master text styles</a:t>
            </a:r>
          </a:p>
        </p:txBody>
      </p:sp>
      <p:sp>
        <p:nvSpPr>
          <p:cNvPr id="8"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164452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blokk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1600">
                <a:latin typeface="Verdana"/>
                <a:cs typeface="Verdana"/>
              </a:defRPr>
            </a:lvl1pPr>
            <a:lvl2pPr>
              <a:defRPr sz="1400">
                <a:latin typeface="Verdana"/>
                <a:cs typeface="Verdana"/>
              </a:defRPr>
            </a:lvl2pPr>
            <a:lvl3pPr>
              <a:defRPr sz="1200">
                <a:latin typeface="Verdana"/>
                <a:cs typeface="Verdana"/>
              </a:defRPr>
            </a:lvl3pPr>
            <a:lvl4pPr>
              <a:defRPr sz="1100">
                <a:latin typeface="Verdana"/>
                <a:cs typeface="Verdana"/>
              </a:defRPr>
            </a:lvl4pPr>
            <a:lvl5pPr>
              <a:defRPr sz="11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atin typeface="Verdana"/>
                <a:cs typeface="Verdana"/>
              </a:defRPr>
            </a:lvl1pPr>
            <a:lvl2pPr>
              <a:defRPr sz="1400">
                <a:latin typeface="Verdana"/>
                <a:cs typeface="Verdana"/>
              </a:defRPr>
            </a:lvl2pPr>
            <a:lvl3pPr>
              <a:defRPr sz="1200">
                <a:latin typeface="Verdana"/>
                <a:cs typeface="Verdana"/>
              </a:defRPr>
            </a:lvl3pPr>
            <a:lvl4pPr>
              <a:defRPr sz="1100">
                <a:latin typeface="Verdana"/>
                <a:cs typeface="Verdana"/>
              </a:defRPr>
            </a:lvl4pPr>
            <a:lvl5pPr>
              <a:defRPr sz="11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9"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10"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grpSp>
        <p:nvGrpSpPr>
          <p:cNvPr id="12" name="Groeperen 11"/>
          <p:cNvGrpSpPr/>
          <p:nvPr userDrawn="1"/>
        </p:nvGrpSpPr>
        <p:grpSpPr>
          <a:xfrm>
            <a:off x="8132212" y="5774011"/>
            <a:ext cx="325987" cy="402390"/>
            <a:chOff x="8132212" y="5774011"/>
            <a:chExt cx="325987" cy="402390"/>
          </a:xfrm>
        </p:grpSpPr>
        <p:pic>
          <p:nvPicPr>
            <p:cNvPr id="13"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4"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5"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101507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180230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674148"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269255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inde">
    <p:bg>
      <p:bgPr>
        <a:solidFill>
          <a:srgbClr val="507BD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9308"/>
            <a:ext cx="7772400" cy="1211318"/>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7222" y="5038944"/>
            <a:ext cx="6400800" cy="1149898"/>
          </a:xfrm>
        </p:spPr>
        <p:txBody>
          <a:bodyPr/>
          <a:lstStyle>
            <a:lvl1pPr marL="0" indent="0" algn="l">
              <a:buNone/>
              <a:defRPr>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0" name="Straight Connector 19"/>
          <p:cNvCxnSpPr/>
          <p:nvPr userDrawn="1"/>
        </p:nvCxnSpPr>
        <p:spPr>
          <a:xfrm>
            <a:off x="966767" y="2693991"/>
            <a:ext cx="7165445"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11" name="Picture 4"/>
          <p:cNvPicPr>
            <a:picLocks noChangeAspect="1"/>
          </p:cNvPicPr>
          <p:nvPr userDrawn="1"/>
        </p:nvPicPr>
        <p:blipFill>
          <a:blip r:embed="rId2"/>
          <a:stretch>
            <a:fillRect/>
          </a:stretch>
        </p:blipFill>
        <p:spPr>
          <a:xfrm>
            <a:off x="2379993" y="1932049"/>
            <a:ext cx="4159901" cy="466531"/>
          </a:xfrm>
          <a:prstGeom prst="rect">
            <a:avLst/>
          </a:prstGeom>
        </p:spPr>
      </p:pic>
      <p:pic>
        <p:nvPicPr>
          <p:cNvPr id="12" name="Picture 2"/>
          <p:cNvPicPr>
            <a:picLocks noChangeAspect="1"/>
          </p:cNvPicPr>
          <p:nvPr userDrawn="1"/>
        </p:nvPicPr>
        <p:blipFill>
          <a:blip r:embed="rId3"/>
          <a:stretch>
            <a:fillRect/>
          </a:stretch>
        </p:blipFill>
        <p:spPr>
          <a:xfrm>
            <a:off x="6452104" y="3662210"/>
            <a:ext cx="2006096" cy="2476275"/>
          </a:xfrm>
          <a:prstGeom prst="rect">
            <a:avLst/>
          </a:prstGeom>
        </p:spPr>
      </p:pic>
    </p:spTree>
    <p:extLst>
      <p:ext uri="{BB962C8B-B14F-4D97-AF65-F5344CB8AC3E}">
        <p14:creationId xmlns:p14="http://schemas.microsoft.com/office/powerpoint/2010/main" val="104969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507BD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45109"/>
            <a:ext cx="6400800" cy="1752600"/>
          </a:xfrm>
        </p:spPr>
        <p:txBody>
          <a:bodyPr/>
          <a:lstStyle>
            <a:lvl1pPr marL="0" indent="0" algn="ctr">
              <a:buNone/>
              <a:defRPr>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4"/>
          <p:cNvPicPr>
            <a:picLocks noChangeAspect="1"/>
          </p:cNvPicPr>
          <p:nvPr userDrawn="1"/>
        </p:nvPicPr>
        <p:blipFill>
          <a:blip r:embed="rId2">
            <a:alphaModFix amt="37000"/>
          </a:blip>
          <a:stretch>
            <a:fillRect/>
          </a:stretch>
        </p:blipFill>
        <p:spPr>
          <a:xfrm>
            <a:off x="-20955" y="4712997"/>
            <a:ext cx="2885832" cy="2145875"/>
          </a:xfrm>
          <a:prstGeom prst="rect">
            <a:avLst/>
          </a:prstGeom>
        </p:spPr>
      </p:pic>
      <p:pic>
        <p:nvPicPr>
          <p:cNvPr id="8" name="Picture 16"/>
          <p:cNvPicPr>
            <a:picLocks noChangeAspect="1"/>
          </p:cNvPicPr>
          <p:nvPr userDrawn="1"/>
        </p:nvPicPr>
        <p:blipFill>
          <a:blip r:embed="rId3"/>
          <a:stretch>
            <a:fillRect/>
          </a:stretch>
        </p:blipFill>
        <p:spPr>
          <a:xfrm>
            <a:off x="8132212" y="5774011"/>
            <a:ext cx="325987" cy="402390"/>
          </a:xfrm>
          <a:prstGeom prst="rect">
            <a:avLst/>
          </a:prstGeom>
        </p:spPr>
      </p:pic>
      <p:pic>
        <p:nvPicPr>
          <p:cNvPr id="9" name="Picture 9"/>
          <p:cNvPicPr>
            <a:picLocks noChangeAspect="1"/>
          </p:cNvPicPr>
          <p:nvPr userDrawn="1"/>
        </p:nvPicPr>
        <p:blipFill>
          <a:blip r:embed="rId4"/>
          <a:stretch>
            <a:fillRect/>
          </a:stretch>
        </p:blipFill>
        <p:spPr>
          <a:xfrm>
            <a:off x="1887129" y="2198254"/>
            <a:ext cx="5369742" cy="602214"/>
          </a:xfrm>
          <a:prstGeom prst="rect">
            <a:avLst/>
          </a:prstGeom>
        </p:spPr>
      </p:pic>
      <p:cxnSp>
        <p:nvCxnSpPr>
          <p:cNvPr id="10" name="Straight Connector 19"/>
          <p:cNvCxnSpPr/>
          <p:nvPr userDrawn="1"/>
        </p:nvCxnSpPr>
        <p:spPr>
          <a:xfrm>
            <a:off x="966767" y="3298664"/>
            <a:ext cx="7165445"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998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6653990" y="541883"/>
            <a:ext cx="2133600" cy="365125"/>
          </a:xfrm>
          <a:prstGeom prst="rect">
            <a:avLst/>
          </a:prstGeom>
        </p:spPr>
        <p:txBody>
          <a:bodyPr vert="horz" lIns="91440" tIns="45720" rIns="91440" bIns="45720" rtlCol="0" anchor="ctr"/>
          <a:lstStyle>
            <a:lvl1pPr algn="r">
              <a:defRPr sz="1200">
                <a:solidFill>
                  <a:srgbClr val="1B2D5A"/>
                </a:solidFill>
                <a:latin typeface="Verdana"/>
                <a:cs typeface="Verdana"/>
              </a:defRPr>
            </a:lvl1pPr>
          </a:lstStyle>
          <a:p>
            <a:fld id="{433F40AA-8479-6B45-9315-8F2971CA519A}" type="slidenum">
              <a:rPr lang="en-US" smtClean="0"/>
              <a:pPr/>
              <a:t>‹nr.›</a:t>
            </a:fld>
            <a:endParaRPr lang="en-US"/>
          </a:p>
        </p:txBody>
      </p:sp>
      <p:pic>
        <p:nvPicPr>
          <p:cNvPr id="9" name="Picture 5"/>
          <p:cNvPicPr>
            <a:picLocks noChangeAspect="1"/>
          </p:cNvPicPr>
          <p:nvPr userDrawn="1"/>
        </p:nvPicPr>
        <p:blipFill>
          <a:blip r:embed="rId2"/>
          <a:stretch>
            <a:fillRect/>
          </a:stretch>
        </p:blipFill>
        <p:spPr>
          <a:xfrm>
            <a:off x="539337" y="578144"/>
            <a:ext cx="2171400" cy="249177"/>
          </a:xfrm>
          <a:prstGeom prst="rect">
            <a:avLst/>
          </a:prstGeom>
        </p:spPr>
      </p:pic>
      <p:cxnSp>
        <p:nvCxnSpPr>
          <p:cNvPr id="10" name="Straight Connector 6"/>
          <p:cNvCxnSpPr/>
          <p:nvPr userDrawn="1"/>
        </p:nvCxnSpPr>
        <p:spPr>
          <a:xfrm>
            <a:off x="539337" y="941069"/>
            <a:ext cx="8147463"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grpSp>
        <p:nvGrpSpPr>
          <p:cNvPr id="11" name="Groeperen 10"/>
          <p:cNvGrpSpPr/>
          <p:nvPr userDrawn="1"/>
        </p:nvGrpSpPr>
        <p:grpSpPr>
          <a:xfrm>
            <a:off x="8132212" y="5774011"/>
            <a:ext cx="325987" cy="402390"/>
            <a:chOff x="8132212" y="5774011"/>
            <a:chExt cx="325987" cy="402390"/>
          </a:xfrm>
        </p:grpSpPr>
        <p:pic>
          <p:nvPicPr>
            <p:cNvPr id="12" name="Picture 13"/>
            <p:cNvPicPr>
              <a:picLocks noChangeAspect="1"/>
            </p:cNvPicPr>
            <p:nvPr userDrawn="1"/>
          </p:nvPicPr>
          <p:blipFill>
            <a:blip r:embed="rId3"/>
            <a:stretch>
              <a:fillRect/>
            </a:stretch>
          </p:blipFill>
          <p:spPr>
            <a:xfrm>
              <a:off x="8132212" y="5774011"/>
              <a:ext cx="325987" cy="402390"/>
            </a:xfrm>
            <a:prstGeom prst="rect">
              <a:avLst/>
            </a:prstGeom>
          </p:spPr>
        </p:pic>
        <p:pic>
          <p:nvPicPr>
            <p:cNvPr id="13" name="Picture 7"/>
            <p:cNvPicPr>
              <a:picLocks noChangeAspect="1"/>
            </p:cNvPicPr>
            <p:nvPr userDrawn="1"/>
          </p:nvPicPr>
          <p:blipFill>
            <a:blip r:embed="rId4"/>
            <a:stretch>
              <a:fillRect/>
            </a:stretch>
          </p:blipFill>
          <p:spPr>
            <a:xfrm>
              <a:off x="8136742" y="5792243"/>
              <a:ext cx="321457" cy="205934"/>
            </a:xfrm>
            <a:prstGeom prst="rect">
              <a:avLst/>
            </a:prstGeom>
          </p:spPr>
        </p:pic>
      </p:grpSp>
      <p:pic>
        <p:nvPicPr>
          <p:cNvPr id="14" name="Picture 10"/>
          <p:cNvPicPr>
            <a:picLocks noChangeAspect="1"/>
          </p:cNvPicPr>
          <p:nvPr userDrawn="1"/>
        </p:nvPicPr>
        <p:blipFill>
          <a:blip r:embed="rId5">
            <a:alphaModFix amt="24000"/>
          </a:blip>
          <a:stretch>
            <a:fillRect/>
          </a:stretch>
        </p:blipFill>
        <p:spPr>
          <a:xfrm>
            <a:off x="0" y="5066791"/>
            <a:ext cx="2438400" cy="1816100"/>
          </a:xfrm>
          <a:prstGeom prst="rect">
            <a:avLst/>
          </a:prstGeom>
        </p:spPr>
      </p:pic>
    </p:spTree>
    <p:extLst>
      <p:ext uri="{BB962C8B-B14F-4D97-AF65-F5344CB8AC3E}">
        <p14:creationId xmlns:p14="http://schemas.microsoft.com/office/powerpoint/2010/main" val="28872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7008"/>
            <a:ext cx="8229600" cy="10346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41694"/>
            <a:ext cx="8229600" cy="41844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668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62" r:id="rId5"/>
    <p:sldLayoutId id="2147483663" r:id="rId6"/>
    <p:sldLayoutId id="2147483664" r:id="rId7"/>
  </p:sldLayoutIdLst>
  <p:hf hdr="0" ftr="0" dt="0"/>
  <p:txStyles>
    <p:titleStyle>
      <a:lvl1pPr algn="l" defTabSz="457200" rtl="0" eaLnBrk="1" latinLnBrk="0" hangingPunct="1">
        <a:spcBef>
          <a:spcPct val="0"/>
        </a:spcBef>
        <a:buNone/>
        <a:defRPr sz="2000" b="1" kern="1200">
          <a:solidFill>
            <a:srgbClr val="1B2D5A"/>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6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7008"/>
            <a:ext cx="8229600" cy="10346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41694"/>
            <a:ext cx="8229600" cy="41844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00732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457200" rtl="0" eaLnBrk="1" latinLnBrk="0" hangingPunct="1">
        <a:spcBef>
          <a:spcPct val="0"/>
        </a:spcBef>
        <a:buNone/>
        <a:defRPr sz="2000" b="1" kern="1200">
          <a:solidFill>
            <a:srgbClr val="1B2D5A"/>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6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ideo" Target="https://www.youtube.com/embed/TSum-ZzY88o"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ideo" Target="https://www.youtube.com/embed/On2mF-10NCM"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i.korven@ggdwestbrabant.n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5423" y="3720661"/>
            <a:ext cx="7772400" cy="1481959"/>
          </a:xfrm>
        </p:spPr>
        <p:txBody>
          <a:bodyPr>
            <a:normAutofit fontScale="90000"/>
          </a:bodyPr>
          <a:lstStyle/>
          <a:p>
            <a:r>
              <a:rPr lang="nl-NL" sz="2800" dirty="0" smtClean="0"/>
              <a:t>Een incident, en nu?</a:t>
            </a:r>
            <a:br>
              <a:rPr lang="nl-NL" sz="2800" dirty="0" smtClean="0"/>
            </a:br>
            <a:r>
              <a:rPr lang="nl-NL" sz="2200" dirty="0" smtClean="0"/>
              <a:t>Ongewenst gedrag &amp; Ingrijpende gebeurtenissen</a:t>
            </a:r>
            <a:r>
              <a:rPr lang="nl-NL" sz="2800" dirty="0" smtClean="0"/>
              <a:t/>
            </a:r>
            <a:br>
              <a:rPr lang="nl-NL" sz="2800" dirty="0" smtClean="0"/>
            </a:br>
            <a:r>
              <a:rPr lang="nl-NL" sz="2800" dirty="0" smtClean="0"/>
              <a:t/>
            </a:r>
            <a:br>
              <a:rPr lang="nl-NL" sz="2800" dirty="0" smtClean="0"/>
            </a:br>
            <a:r>
              <a:rPr lang="nl-NL" dirty="0" smtClean="0"/>
              <a:t/>
            </a:r>
            <a:br>
              <a:rPr lang="nl-NL" dirty="0" smtClean="0"/>
            </a:br>
            <a:endParaRPr lang="nl-NL" dirty="0"/>
          </a:p>
        </p:txBody>
      </p:sp>
      <p:sp>
        <p:nvSpPr>
          <p:cNvPr id="3" name="Subtitel 2"/>
          <p:cNvSpPr>
            <a:spLocks noGrp="1"/>
          </p:cNvSpPr>
          <p:nvPr>
            <p:ph type="subTitle" idx="1"/>
          </p:nvPr>
        </p:nvSpPr>
        <p:spPr>
          <a:xfrm>
            <a:off x="1371600" y="5464458"/>
            <a:ext cx="6400800" cy="1030935"/>
          </a:xfrm>
        </p:spPr>
        <p:txBody>
          <a:bodyPr/>
          <a:lstStyle/>
          <a:p>
            <a:r>
              <a:rPr lang="nl-NL" b="1" dirty="0" smtClean="0"/>
              <a:t>mei 2017</a:t>
            </a:r>
          </a:p>
        </p:txBody>
      </p:sp>
    </p:spTree>
    <p:extLst>
      <p:ext uri="{BB962C8B-B14F-4D97-AF65-F5344CB8AC3E}">
        <p14:creationId xmlns:p14="http://schemas.microsoft.com/office/powerpoint/2010/main" val="1529172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dirty="0"/>
              <a:t>Casuïstiek ongewenst </a:t>
            </a:r>
            <a:r>
              <a:rPr lang="nl-NL" dirty="0" smtClean="0"/>
              <a:t>gedrag (2)</a:t>
            </a:r>
            <a:endParaRPr lang="nl-NL" dirty="0"/>
          </a:p>
        </p:txBody>
      </p:sp>
      <p:sp>
        <p:nvSpPr>
          <p:cNvPr id="3" name="Tijdelijke aanduiding voor inhoud 2"/>
          <p:cNvSpPr>
            <a:spLocks noGrp="1"/>
          </p:cNvSpPr>
          <p:nvPr>
            <p:ph idx="1"/>
          </p:nvPr>
        </p:nvSpPr>
        <p:spPr/>
        <p:txBody>
          <a:bodyPr/>
          <a:lstStyle/>
          <a:p>
            <a:pPr marL="0" indent="0">
              <a:buNone/>
            </a:pPr>
            <a:r>
              <a:rPr lang="nl-NL" dirty="0" smtClean="0"/>
              <a:t>Een </a:t>
            </a:r>
            <a:r>
              <a:rPr lang="nl-NL" dirty="0"/>
              <a:t>leerkracht belt jou met het verhaal dat een meisje uit de brugklas al meerdere keren suïcidale uitingen gedaan heeft op de </a:t>
            </a:r>
            <a:r>
              <a:rPr lang="nl-NL" dirty="0" err="1"/>
              <a:t>whatsapp</a:t>
            </a:r>
            <a:r>
              <a:rPr lang="nl-NL" dirty="0"/>
              <a:t>-groep van de klas. Een klasgenoot heeft contact gezocht met de leerkracht en heeft dit verteld. </a:t>
            </a:r>
          </a:p>
          <a:p>
            <a:endParaRPr lang="nl-NL" dirty="0"/>
          </a:p>
          <a:p>
            <a:pPr marL="0" indent="0">
              <a:buNone/>
            </a:pPr>
            <a:r>
              <a:rPr lang="nl-NL" i="1" dirty="0"/>
              <a:t>Wat adviseer je?</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10</a:t>
            </a:fld>
            <a:endParaRPr lang="en-US"/>
          </a:p>
        </p:txBody>
      </p:sp>
    </p:spTree>
    <p:extLst>
      <p:ext uri="{BB962C8B-B14F-4D97-AF65-F5344CB8AC3E}">
        <p14:creationId xmlns:p14="http://schemas.microsoft.com/office/powerpoint/2010/main" val="3615111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Stappen</a:t>
            </a:r>
            <a:endParaRPr lang="nl-NL" dirty="0"/>
          </a:p>
        </p:txBody>
      </p:sp>
      <p:sp>
        <p:nvSpPr>
          <p:cNvPr id="3" name="Tijdelijke aanduiding voor inhoud 2"/>
          <p:cNvSpPr>
            <a:spLocks noGrp="1"/>
          </p:cNvSpPr>
          <p:nvPr>
            <p:ph idx="1"/>
          </p:nvPr>
        </p:nvSpPr>
        <p:spPr/>
        <p:txBody>
          <a:bodyPr/>
          <a:lstStyle/>
          <a:p>
            <a:r>
              <a:rPr lang="nl-NL" dirty="0"/>
              <a:t>Erkenning</a:t>
            </a:r>
          </a:p>
          <a:p>
            <a:r>
              <a:rPr lang="nl-NL" dirty="0"/>
              <a:t>Openheid </a:t>
            </a:r>
          </a:p>
          <a:p>
            <a:r>
              <a:rPr lang="nl-NL" dirty="0"/>
              <a:t>Duidelijkheid</a:t>
            </a:r>
          </a:p>
          <a:p>
            <a:r>
              <a:rPr lang="nl-NL" dirty="0"/>
              <a:t>Snelheid</a:t>
            </a:r>
          </a:p>
          <a:p>
            <a:endParaRPr lang="nl-NL" dirty="0"/>
          </a:p>
          <a:p>
            <a:r>
              <a:rPr lang="nl-NL" dirty="0"/>
              <a:t>Voorlichting</a:t>
            </a:r>
          </a:p>
          <a:p>
            <a:r>
              <a:rPr lang="nl-NL" dirty="0"/>
              <a:t>Advies</a:t>
            </a:r>
          </a:p>
          <a:p>
            <a:r>
              <a:rPr lang="nl-NL" dirty="0"/>
              <a:t>Inzet externe vertrouwenspersoon</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11</a:t>
            </a:fld>
            <a:endParaRPr lang="en-US"/>
          </a:p>
        </p:txBody>
      </p:sp>
    </p:spTree>
    <p:extLst>
      <p:ext uri="{BB962C8B-B14F-4D97-AF65-F5344CB8AC3E}">
        <p14:creationId xmlns:p14="http://schemas.microsoft.com/office/powerpoint/2010/main" val="391218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Werken met de meldcode</a:t>
            </a:r>
            <a:endParaRPr lang="nl-NL" dirty="0"/>
          </a:p>
        </p:txBody>
      </p:sp>
      <p:sp>
        <p:nvSpPr>
          <p:cNvPr id="3" name="Tijdelijke aanduiding voor inhoud 2"/>
          <p:cNvSpPr>
            <a:spLocks noGrp="1"/>
          </p:cNvSpPr>
          <p:nvPr>
            <p:ph idx="1"/>
          </p:nvPr>
        </p:nvSpPr>
        <p:spPr/>
        <p:txBody>
          <a:bodyPr/>
          <a:lstStyle/>
          <a:p>
            <a:pPr marL="0" indent="0">
              <a:buNone/>
            </a:pPr>
            <a:r>
              <a:rPr lang="nl-NL" dirty="0" smtClean="0"/>
              <a:t>Meldcode Kindermishandeling; </a:t>
            </a:r>
          </a:p>
          <a:p>
            <a:pPr marL="0" indent="0">
              <a:buNone/>
            </a:pPr>
            <a:r>
              <a:rPr lang="nl-NL" i="1" dirty="0"/>
              <a:t>De meldcode is een stappenplan waarin wordt aangegeven hoe de </a:t>
            </a:r>
            <a:r>
              <a:rPr lang="nl-NL" i="1" dirty="0" smtClean="0"/>
              <a:t>professional </a:t>
            </a:r>
            <a:r>
              <a:rPr lang="nl-NL" i="1" dirty="0"/>
              <a:t>behoort om te gaan met het signaleren en melden van h</a:t>
            </a:r>
            <a:r>
              <a:rPr lang="nl-NL" i="1" dirty="0" smtClean="0"/>
              <a:t>uiselijk geweld en kindermishandeling </a:t>
            </a:r>
            <a:r>
              <a:rPr lang="nl-NL" i="1" dirty="0"/>
              <a:t>ter ondersteuning van zijn/haar besluit om wel/niet te </a:t>
            </a:r>
            <a:r>
              <a:rPr lang="nl-NL" i="1" dirty="0" smtClean="0"/>
              <a:t>melden.</a:t>
            </a:r>
            <a:endParaRPr lang="nl-NL" i="1" dirty="0"/>
          </a:p>
          <a:p>
            <a:pPr marL="0" indent="0">
              <a:buNone/>
            </a:pPr>
            <a:endParaRPr lang="nl-NL" dirty="0" smtClean="0"/>
          </a:p>
          <a:p>
            <a:pPr marL="0" indent="0">
              <a:buNone/>
            </a:pPr>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12</a:t>
            </a:fld>
            <a:endParaRPr lang="en-US"/>
          </a:p>
        </p:txBody>
      </p:sp>
    </p:spTree>
    <p:extLst>
      <p:ext uri="{BB962C8B-B14F-4D97-AF65-F5344CB8AC3E}">
        <p14:creationId xmlns:p14="http://schemas.microsoft.com/office/powerpoint/2010/main" val="114875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Werken met de meldcode</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stappen:</a:t>
            </a:r>
          </a:p>
          <a:p>
            <a:endParaRPr lang="nl-NL" dirty="0"/>
          </a:p>
          <a:p>
            <a:pPr marL="0" indent="0">
              <a:buNone/>
            </a:pPr>
            <a:r>
              <a:rPr lang="nl-NL" dirty="0" smtClean="0"/>
              <a:t>1. In </a:t>
            </a:r>
            <a:r>
              <a:rPr lang="nl-NL" dirty="0"/>
              <a:t>kaart brengen van </a:t>
            </a:r>
            <a:r>
              <a:rPr lang="nl-NL" dirty="0" smtClean="0"/>
              <a:t>signalen</a:t>
            </a:r>
            <a:endParaRPr lang="nl-NL" dirty="0"/>
          </a:p>
          <a:p>
            <a:pPr marL="0" indent="0">
              <a:buNone/>
            </a:pPr>
            <a:r>
              <a:rPr lang="nl-NL" dirty="0" smtClean="0"/>
              <a:t>2</a:t>
            </a:r>
            <a:r>
              <a:rPr lang="nl-NL" dirty="0"/>
              <a:t>. Collegiale consultatie</a:t>
            </a:r>
          </a:p>
          <a:p>
            <a:pPr marL="0" indent="0">
              <a:buNone/>
            </a:pPr>
            <a:r>
              <a:rPr lang="nl-NL" dirty="0"/>
              <a:t>3. Gesprek met ouders</a:t>
            </a:r>
          </a:p>
          <a:p>
            <a:pPr marL="0" indent="0">
              <a:buNone/>
            </a:pPr>
            <a:r>
              <a:rPr lang="nl-NL" dirty="0"/>
              <a:t>4. Wegen van geweld</a:t>
            </a:r>
          </a:p>
          <a:p>
            <a:pPr marL="0" indent="0">
              <a:buNone/>
            </a:pPr>
            <a:r>
              <a:rPr lang="nl-NL" dirty="0"/>
              <a:t>5. Beslissen: hulp organiseren of melden?</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13</a:t>
            </a:fld>
            <a:endParaRPr lang="en-US"/>
          </a:p>
        </p:txBody>
      </p:sp>
    </p:spTree>
    <p:extLst>
      <p:ext uri="{BB962C8B-B14F-4D97-AF65-F5344CB8AC3E}">
        <p14:creationId xmlns:p14="http://schemas.microsoft.com/office/powerpoint/2010/main" val="1766287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Casuïstiek ongewenst </a:t>
            </a:r>
            <a:r>
              <a:rPr lang="nl-NL" dirty="0" smtClean="0"/>
              <a:t>gedrag (3)</a:t>
            </a:r>
            <a:endParaRPr lang="nl-NL" dirty="0"/>
          </a:p>
        </p:txBody>
      </p:sp>
      <p:sp>
        <p:nvSpPr>
          <p:cNvPr id="3" name="Tijdelijke aanduiding voor inhoud 2"/>
          <p:cNvSpPr>
            <a:spLocks noGrp="1"/>
          </p:cNvSpPr>
          <p:nvPr>
            <p:ph idx="1"/>
          </p:nvPr>
        </p:nvSpPr>
        <p:spPr/>
        <p:txBody>
          <a:bodyPr/>
          <a:lstStyle/>
          <a:p>
            <a:pPr marL="0" indent="0">
              <a:buNone/>
            </a:pPr>
            <a:r>
              <a:rPr lang="nl-NL" dirty="0"/>
              <a:t>De directeur van je school spreekt je aan. Ouders zitten bij haar in haar kantoor. </a:t>
            </a:r>
            <a:br>
              <a:rPr lang="nl-NL" dirty="0"/>
            </a:br>
            <a:r>
              <a:rPr lang="nl-NL" dirty="0"/>
              <a:t>De </a:t>
            </a:r>
            <a:r>
              <a:rPr lang="nl-NL" dirty="0" err="1"/>
              <a:t>paardrij</a:t>
            </a:r>
            <a:r>
              <a:rPr lang="nl-NL" dirty="0"/>
              <a:t>-juf van hun dochter (11) belde om te vertellen dat hun dochter gistermiddag heeft opgebiecht dat een jongen uit haar klas (13) haar vorig jaar regelmatig gedwongen heeft zijn hand in haar broek te stoppen en met zijn vinger haar vagina te betasten. </a:t>
            </a:r>
            <a:br>
              <a:rPr lang="nl-NL" dirty="0"/>
            </a:br>
            <a:r>
              <a:rPr lang="nl-NL" dirty="0"/>
              <a:t>Het gaat om een Somalische jongen met ADHD kenmerken.</a:t>
            </a:r>
          </a:p>
          <a:p>
            <a:endParaRPr lang="nl-NL" dirty="0"/>
          </a:p>
          <a:p>
            <a:pPr marL="0" indent="0">
              <a:buNone/>
            </a:pPr>
            <a:r>
              <a:rPr lang="nl-NL" i="1" dirty="0"/>
              <a:t>Wat adviseer je?</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14</a:t>
            </a:fld>
            <a:endParaRPr lang="en-US"/>
          </a:p>
        </p:txBody>
      </p:sp>
    </p:spTree>
    <p:extLst>
      <p:ext uri="{BB962C8B-B14F-4D97-AF65-F5344CB8AC3E}">
        <p14:creationId xmlns:p14="http://schemas.microsoft.com/office/powerpoint/2010/main" val="204797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0" y="0"/>
            <a:ext cx="9144000" cy="6894513"/>
            <a:chOff x="0" y="0"/>
            <a:chExt cx="9144000" cy="6894513"/>
          </a:xfrm>
        </p:grpSpPr>
        <p:sp>
          <p:nvSpPr>
            <p:cNvPr id="45057" name="Rectangle 5"/>
            <p:cNvSpPr>
              <a:spLocks noChangeArrowheads="1"/>
            </p:cNvSpPr>
            <p:nvPr/>
          </p:nvSpPr>
          <p:spPr bwMode="auto">
            <a:xfrm>
              <a:off x="0" y="0"/>
              <a:ext cx="9144000" cy="6894513"/>
            </a:xfrm>
            <a:prstGeom prst="rect">
              <a:avLst/>
            </a:prstGeom>
            <a:solidFill>
              <a:schemeClr val="bg1"/>
            </a:solidFill>
            <a:ln w="9525">
              <a:noFill/>
              <a:miter lim="800000"/>
              <a:headEnd/>
              <a:tailEnd/>
            </a:ln>
          </p:spPr>
          <p:txBody>
            <a:bodyPr wrap="none" anchor="ctr"/>
            <a:lstStyle/>
            <a:p>
              <a:endParaRPr lang="nl-NL">
                <a:latin typeface="Calibri" pitchFamily="34" charset="0"/>
              </a:endParaRPr>
            </a:p>
          </p:txBody>
        </p:sp>
        <p:sp>
          <p:nvSpPr>
            <p:cNvPr id="45058" name="Tekstvak 306"/>
            <p:cNvSpPr txBox="1">
              <a:spLocks noChangeArrowheads="1"/>
            </p:cNvSpPr>
            <p:nvPr/>
          </p:nvSpPr>
          <p:spPr bwMode="auto">
            <a:xfrm>
              <a:off x="2605088" y="1747838"/>
              <a:ext cx="2228850" cy="1009650"/>
            </a:xfrm>
            <a:prstGeom prst="rect">
              <a:avLst/>
            </a:prstGeom>
            <a:solidFill>
              <a:srgbClr val="CCFFFF"/>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B. Bij melding of </a:t>
              </a:r>
              <a:endParaRPr lang="nl-NL" sz="1000">
                <a:latin typeface="Verdana" pitchFamily="34" charset="0"/>
                <a:cs typeface="Times New Roman" pitchFamily="18" charset="0"/>
              </a:endParaRPr>
            </a:p>
            <a:p>
              <a:pPr>
                <a:lnSpc>
                  <a:spcPts val="1400"/>
                </a:lnSpc>
              </a:pPr>
              <a:r>
                <a:rPr lang="nl-NL" sz="1000" b="1">
                  <a:latin typeface="Verdana" pitchFamily="34" charset="0"/>
                  <a:cs typeface="Times New Roman" pitchFamily="18" charset="0"/>
                </a:rPr>
                <a:t>dreigende klacht</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contactpersoon</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schoolleiding/bevoegd gezag</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vertrouwenspersoon</a:t>
              </a:r>
            </a:p>
          </p:txBody>
        </p:sp>
        <p:sp>
          <p:nvSpPr>
            <p:cNvPr id="45059" name="Tekstvak 304"/>
            <p:cNvSpPr txBox="1">
              <a:spLocks noChangeArrowheads="1"/>
            </p:cNvSpPr>
            <p:nvPr/>
          </p:nvSpPr>
          <p:spPr bwMode="auto">
            <a:xfrm>
              <a:off x="5075238" y="1752600"/>
              <a:ext cx="3397250" cy="1025525"/>
            </a:xfrm>
            <a:prstGeom prst="rect">
              <a:avLst/>
            </a:prstGeom>
            <a:solidFill>
              <a:srgbClr val="CCFFFF"/>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C. Meld- en aangifteplicht bij seksueel grensoverschrijdend gedrag</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(vermoeden) strafbaar feit melden bij directeur</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directeur overlegt met vertrouwensinspecteur</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Bij Ja = aangifte politie </a:t>
              </a:r>
            </a:p>
          </p:txBody>
        </p:sp>
        <p:sp>
          <p:nvSpPr>
            <p:cNvPr id="31" name="Tekstvak 295"/>
            <p:cNvSpPr txBox="1">
              <a:spLocks noChangeArrowheads="1"/>
            </p:cNvSpPr>
            <p:nvPr/>
          </p:nvSpPr>
          <p:spPr bwMode="auto">
            <a:xfrm>
              <a:off x="1062038" y="3725863"/>
              <a:ext cx="5924550" cy="3168650"/>
            </a:xfrm>
            <a:prstGeom prst="rect">
              <a:avLst/>
            </a:prstGeom>
            <a:solidFill>
              <a:srgbClr val="CCFFFF"/>
            </a:solidFill>
            <a:ln w="9525">
              <a:solidFill>
                <a:srgbClr val="000000"/>
              </a:solidFill>
              <a:miter lim="800000"/>
              <a:headEnd/>
              <a:tailEnd/>
            </a:ln>
          </p:spPr>
          <p:txBody>
            <a:bodyPr upright="1"/>
            <a:lstStyle/>
            <a:p>
              <a:pPr fontAlgn="auto">
                <a:lnSpc>
                  <a:spcPts val="1400"/>
                </a:lnSpc>
                <a:spcBef>
                  <a:spcPts val="0"/>
                </a:spcBef>
                <a:spcAft>
                  <a:spcPts val="0"/>
                </a:spcAft>
                <a:defRPr/>
              </a:pPr>
              <a:r>
                <a:rPr lang="nl-NL" sz="1200" b="1" dirty="0">
                  <a:latin typeface="Verdana"/>
                  <a:ea typeface="Times New Roman"/>
                  <a:cs typeface="Times New Roman"/>
                </a:rPr>
                <a:t>3</a:t>
              </a:r>
              <a:r>
                <a:rPr lang="nl-NL" sz="1100" b="1" dirty="0">
                  <a:latin typeface="Verdana"/>
                  <a:ea typeface="Times New Roman"/>
                  <a:cs typeface="Times New Roman"/>
                </a:rPr>
                <a:t>. Bij dreigende (maatschappelijke) onrust</a:t>
              </a:r>
              <a:endParaRPr lang="nl-NL" sz="1000" dirty="0">
                <a:latin typeface="Verdana"/>
                <a:ea typeface="Times New Roman"/>
                <a:cs typeface="Times New Roman"/>
              </a:endParaRPr>
            </a:p>
            <a:p>
              <a:pPr fontAlgn="auto">
                <a:lnSpc>
                  <a:spcPts val="1400"/>
                </a:lnSpc>
                <a:spcBef>
                  <a:spcPts val="0"/>
                </a:spcBef>
                <a:spcAft>
                  <a:spcPts val="0"/>
                </a:spcAft>
                <a:defRPr/>
              </a:pPr>
              <a:r>
                <a:rPr lang="nl-NL" sz="1000" dirty="0">
                  <a:latin typeface="Verdana"/>
                  <a:ea typeface="Times New Roman"/>
                  <a:cs typeface="Times New Roman"/>
                </a:rPr>
                <a:t>3.1.Strategie aanpak: directeur, bestuurslid en vertrouwenspersoon</a:t>
              </a:r>
            </a:p>
            <a:p>
              <a:pPr fontAlgn="auto">
                <a:lnSpc>
                  <a:spcPts val="1400"/>
                </a:lnSpc>
                <a:spcBef>
                  <a:spcPts val="0"/>
                </a:spcBef>
                <a:spcAft>
                  <a:spcPts val="0"/>
                </a:spcAft>
                <a:defRPr/>
              </a:pPr>
              <a:r>
                <a:rPr lang="nl-NL" sz="1000" dirty="0">
                  <a:latin typeface="Verdana"/>
                  <a:ea typeface="Times New Roman"/>
                  <a:cs typeface="Times New Roman"/>
                </a:rPr>
                <a:t>3.2.De directeur roept werkgroep (naar behoefte) bij elkaar</a:t>
              </a:r>
            </a:p>
            <a:p>
              <a:pPr fontAlgn="auto">
                <a:lnSpc>
                  <a:spcPts val="1400"/>
                </a:lnSpc>
                <a:spcBef>
                  <a:spcPts val="0"/>
                </a:spcBef>
                <a:spcAft>
                  <a:spcPts val="0"/>
                </a:spcAft>
                <a:defRPr/>
              </a:pPr>
              <a:r>
                <a:rPr lang="nl-NL" sz="1000" dirty="0">
                  <a:latin typeface="Verdana"/>
                  <a:ea typeface="Times New Roman"/>
                  <a:cs typeface="Times New Roman"/>
                </a:rPr>
                <a:t> </a:t>
              </a:r>
              <a:r>
                <a:rPr lang="nl-NL" sz="1000" i="1" dirty="0">
                  <a:latin typeface="Verdana"/>
                  <a:ea typeface="Times New Roman"/>
                  <a:cs typeface="Times New Roman"/>
                </a:rPr>
                <a:t>Werkgroep:</a:t>
              </a:r>
              <a:endParaRPr lang="nl-NL" sz="1000" dirty="0">
                <a:latin typeface="Verdana"/>
                <a:ea typeface="Times New Roman"/>
                <a:cs typeface="Times New Roman"/>
              </a:endParaRP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directeur</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relevante vertegenwoordiging leerkrachten</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aan te vullen met andere leden zoals:</a:t>
              </a:r>
            </a:p>
            <a:p>
              <a:pPr indent="449580"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contactpersoon</a:t>
              </a:r>
            </a:p>
            <a:p>
              <a:pPr indent="449580"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vertrouwenspersoon</a:t>
              </a:r>
            </a:p>
            <a:p>
              <a:pPr fontAlgn="auto">
                <a:lnSpc>
                  <a:spcPts val="1400"/>
                </a:lnSpc>
                <a:spcBef>
                  <a:spcPts val="0"/>
                </a:spcBef>
                <a:spcAft>
                  <a:spcPts val="0"/>
                </a:spcAft>
                <a:defRPr/>
              </a:pPr>
              <a:r>
                <a:rPr lang="nl-NL" sz="1000" dirty="0">
                  <a:latin typeface="Verdana"/>
                  <a:ea typeface="Times New Roman"/>
                  <a:cs typeface="Times New Roman"/>
                </a:rPr>
                <a:t> </a:t>
              </a:r>
              <a:r>
                <a:rPr lang="nl-NL" sz="1000" i="1" dirty="0">
                  <a:latin typeface="Verdana"/>
                  <a:ea typeface="Times New Roman"/>
                  <a:cs typeface="Times New Roman"/>
                </a:rPr>
                <a:t>Taken werkgroep:</a:t>
              </a:r>
              <a:endParaRPr lang="nl-NL" sz="1000" dirty="0">
                <a:latin typeface="Verdana"/>
                <a:ea typeface="Times New Roman"/>
                <a:cs typeface="Times New Roman"/>
              </a:endParaRP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inschatting maken ernst en omvang incident</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maken van plan van aanpak</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goede afweging nodig naar wie gecommuniceerd wordt</a:t>
              </a:r>
              <a:br>
                <a:rPr lang="nl-NL" sz="1000" dirty="0">
                  <a:latin typeface="Verdana"/>
                  <a:ea typeface="Times New Roman"/>
                  <a:cs typeface="Times New Roman"/>
                </a:rPr>
              </a:br>
              <a:r>
                <a:rPr lang="nl-NL" sz="1000" dirty="0">
                  <a:latin typeface="Verdana"/>
                  <a:ea typeface="Times New Roman"/>
                  <a:cs typeface="Times New Roman"/>
                </a:rPr>
                <a:t>    direct betrokkenen; personeel, betrokken klas(sen), ouders, ouderraad/MR en bestuur</a:t>
              </a:r>
            </a:p>
            <a:p>
              <a:pPr fontAlgn="auto">
                <a:lnSpc>
                  <a:spcPts val="1400"/>
                </a:lnSpc>
                <a:spcBef>
                  <a:spcPts val="0"/>
                </a:spcBef>
                <a:spcAft>
                  <a:spcPts val="0"/>
                </a:spcAft>
                <a:defRPr/>
              </a:pPr>
              <a:r>
                <a:rPr lang="nl-NL" sz="1000" dirty="0">
                  <a:latin typeface="Verdana"/>
                  <a:ea typeface="Times New Roman"/>
                  <a:cs typeface="Times New Roman"/>
                </a:rPr>
                <a:t>    eventueel communicatie media</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logboek, registratie en evaluatie</a:t>
              </a:r>
            </a:p>
            <a:p>
              <a:pPr fontAlgn="auto">
                <a:lnSpc>
                  <a:spcPts val="1400"/>
                </a:lnSpc>
                <a:spcBef>
                  <a:spcPts val="0"/>
                </a:spcBef>
                <a:spcAft>
                  <a:spcPts val="0"/>
                </a:spcAft>
                <a:defRPr/>
              </a:pPr>
              <a:r>
                <a:rPr lang="nl-NL" sz="1000" dirty="0">
                  <a:latin typeface="Verdana"/>
                  <a:ea typeface="Times New Roman"/>
                  <a:cs typeface="Times New Roman"/>
                  <a:sym typeface="Wingdings"/>
                </a:rPr>
                <a:t></a:t>
              </a:r>
              <a:r>
                <a:rPr lang="nl-NL" sz="1000" dirty="0">
                  <a:latin typeface="Verdana"/>
                  <a:ea typeface="Times New Roman"/>
                  <a:cs typeface="Times New Roman"/>
                </a:rPr>
                <a:t> zorg en nazorg</a:t>
              </a:r>
            </a:p>
          </p:txBody>
        </p:sp>
        <p:cxnSp>
          <p:nvCxnSpPr>
            <p:cNvPr id="45061" name="Rechte verbindingslijn 31"/>
            <p:cNvCxnSpPr>
              <a:cxnSpLocks noChangeShapeType="1"/>
            </p:cNvCxnSpPr>
            <p:nvPr/>
          </p:nvCxnSpPr>
          <p:spPr bwMode="auto">
            <a:xfrm>
              <a:off x="5076825" y="1050925"/>
              <a:ext cx="0" cy="114300"/>
            </a:xfrm>
            <a:prstGeom prst="line">
              <a:avLst/>
            </a:prstGeom>
            <a:noFill/>
            <a:ln w="9525">
              <a:solidFill>
                <a:srgbClr val="000000"/>
              </a:solidFill>
              <a:round/>
              <a:headEnd/>
              <a:tailEnd type="triangle" w="med" len="med"/>
            </a:ln>
          </p:spPr>
        </p:cxnSp>
        <p:cxnSp>
          <p:nvCxnSpPr>
            <p:cNvPr id="45062" name="Rechte verbindingslijn 32"/>
            <p:cNvCxnSpPr>
              <a:cxnSpLocks noChangeShapeType="1"/>
            </p:cNvCxnSpPr>
            <p:nvPr/>
          </p:nvCxnSpPr>
          <p:spPr bwMode="auto">
            <a:xfrm>
              <a:off x="5318125" y="1604963"/>
              <a:ext cx="0" cy="180975"/>
            </a:xfrm>
            <a:prstGeom prst="line">
              <a:avLst/>
            </a:prstGeom>
            <a:noFill/>
            <a:ln w="9525">
              <a:solidFill>
                <a:srgbClr val="000000"/>
              </a:solidFill>
              <a:round/>
              <a:headEnd/>
              <a:tailEnd type="triangle" w="med" len="med"/>
            </a:ln>
          </p:spPr>
        </p:cxnSp>
        <p:cxnSp>
          <p:nvCxnSpPr>
            <p:cNvPr id="45063" name="Rechte verbindingslijn 33"/>
            <p:cNvCxnSpPr>
              <a:cxnSpLocks noChangeShapeType="1"/>
            </p:cNvCxnSpPr>
            <p:nvPr/>
          </p:nvCxnSpPr>
          <p:spPr bwMode="auto">
            <a:xfrm>
              <a:off x="2063750" y="1649413"/>
              <a:ext cx="0" cy="114300"/>
            </a:xfrm>
            <a:prstGeom prst="line">
              <a:avLst/>
            </a:prstGeom>
            <a:noFill/>
            <a:ln w="9525">
              <a:solidFill>
                <a:srgbClr val="000000"/>
              </a:solidFill>
              <a:round/>
              <a:headEnd/>
              <a:tailEnd type="triangle" w="med" len="med"/>
            </a:ln>
          </p:spPr>
        </p:cxnSp>
        <p:sp>
          <p:nvSpPr>
            <p:cNvPr id="45064" name="Tekstvak 311"/>
            <p:cNvSpPr txBox="1">
              <a:spLocks noChangeArrowheads="1"/>
            </p:cNvSpPr>
            <p:nvPr/>
          </p:nvSpPr>
          <p:spPr bwMode="auto">
            <a:xfrm>
              <a:off x="4024313" y="1149350"/>
              <a:ext cx="3427412" cy="498475"/>
            </a:xfrm>
            <a:prstGeom prst="rect">
              <a:avLst/>
            </a:prstGeom>
            <a:solidFill>
              <a:srgbClr val="CCFFFF"/>
            </a:solidFill>
            <a:ln w="9525">
              <a:solidFill>
                <a:srgbClr val="000000"/>
              </a:solidFill>
              <a:miter lim="800000"/>
              <a:headEnd/>
              <a:tailEnd/>
            </a:ln>
          </p:spPr>
          <p:txBody>
            <a:bodyPr/>
            <a:lstStyle/>
            <a:p>
              <a:pPr>
                <a:lnSpc>
                  <a:spcPts val="1400"/>
                </a:lnSpc>
              </a:pPr>
              <a:r>
                <a:rPr lang="nl-NL" sz="1200" b="1">
                  <a:latin typeface="Verdana" pitchFamily="34" charset="0"/>
                  <a:cs typeface="Times New Roman" pitchFamily="18" charset="0"/>
                </a:rPr>
                <a:t>2.</a:t>
              </a:r>
              <a:r>
                <a:rPr lang="nl-NL" sz="1000" b="1">
                  <a:latin typeface="Verdana" pitchFamily="34" charset="0"/>
                  <a:cs typeface="Times New Roman" pitchFamily="18" charset="0"/>
                </a:rPr>
                <a:t> </a:t>
              </a:r>
              <a:r>
                <a:rPr lang="nl-NL" sz="1100" b="1">
                  <a:latin typeface="Verdana" pitchFamily="34" charset="0"/>
                  <a:cs typeface="Times New Roman" pitchFamily="18" charset="0"/>
                </a:rPr>
                <a:t>Bij betrokkenheid personeelslid</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rPr>
                <a:t>Iedereen die werkzaamheden verricht voor school</a:t>
              </a:r>
            </a:p>
          </p:txBody>
        </p:sp>
        <p:sp>
          <p:nvSpPr>
            <p:cNvPr id="45065" name="Tekstvak 312"/>
            <p:cNvSpPr txBox="1">
              <a:spLocks noChangeArrowheads="1"/>
            </p:cNvSpPr>
            <p:nvPr/>
          </p:nvSpPr>
          <p:spPr bwMode="auto">
            <a:xfrm>
              <a:off x="938213" y="1136650"/>
              <a:ext cx="2943225" cy="495300"/>
            </a:xfrm>
            <a:prstGeom prst="rect">
              <a:avLst/>
            </a:prstGeom>
            <a:solidFill>
              <a:srgbClr val="CCFFFF"/>
            </a:solidFill>
            <a:ln w="9525">
              <a:solidFill>
                <a:srgbClr val="000000"/>
              </a:solidFill>
              <a:miter lim="800000"/>
              <a:headEnd/>
              <a:tailEnd/>
            </a:ln>
          </p:spPr>
          <p:txBody>
            <a:bodyPr/>
            <a:lstStyle/>
            <a:p>
              <a:pPr>
                <a:lnSpc>
                  <a:spcPts val="1400"/>
                </a:lnSpc>
              </a:pPr>
              <a:r>
                <a:rPr lang="nl-NL" sz="1200" b="1">
                  <a:latin typeface="Verdana" pitchFamily="34" charset="0"/>
                  <a:cs typeface="Times New Roman" pitchFamily="18" charset="0"/>
                </a:rPr>
                <a:t>1.</a:t>
              </a:r>
              <a:r>
                <a:rPr lang="nl-NL" sz="1000" b="1">
                  <a:latin typeface="Verdana" pitchFamily="34" charset="0"/>
                  <a:cs typeface="Times New Roman" pitchFamily="18" charset="0"/>
                </a:rPr>
                <a:t> </a:t>
              </a:r>
              <a:r>
                <a:rPr lang="nl-NL" sz="1100" b="1">
                  <a:latin typeface="Verdana" pitchFamily="34" charset="0"/>
                  <a:cs typeface="Times New Roman" pitchFamily="18" charset="0"/>
                </a:rPr>
                <a:t>Bij betrokkenheid meerdere leerlingen</a:t>
              </a:r>
              <a:r>
                <a:rPr lang="nl-NL" sz="1000">
                  <a:latin typeface="Verdana" pitchFamily="34" charset="0"/>
                  <a:cs typeface="Times New Roman" pitchFamily="18" charset="0"/>
                </a:rPr>
                <a:t> binnen de schoolsituatie</a:t>
              </a:r>
            </a:p>
          </p:txBody>
        </p:sp>
        <p:cxnSp>
          <p:nvCxnSpPr>
            <p:cNvPr id="45066" name="Rechte verbindingslijn 36"/>
            <p:cNvCxnSpPr>
              <a:cxnSpLocks noChangeShapeType="1"/>
            </p:cNvCxnSpPr>
            <p:nvPr/>
          </p:nvCxnSpPr>
          <p:spPr bwMode="auto">
            <a:xfrm>
              <a:off x="5737225" y="2805113"/>
              <a:ext cx="0" cy="223837"/>
            </a:xfrm>
            <a:prstGeom prst="line">
              <a:avLst/>
            </a:prstGeom>
            <a:noFill/>
            <a:ln w="9525">
              <a:solidFill>
                <a:srgbClr val="000000"/>
              </a:solidFill>
              <a:round/>
              <a:headEnd/>
              <a:tailEnd type="triangle" w="med" len="med"/>
            </a:ln>
          </p:spPr>
        </p:cxnSp>
        <p:sp>
          <p:nvSpPr>
            <p:cNvPr id="45067" name="Tekstvak 299"/>
            <p:cNvSpPr txBox="1">
              <a:spLocks noChangeArrowheads="1"/>
            </p:cNvSpPr>
            <p:nvPr/>
          </p:nvSpPr>
          <p:spPr bwMode="auto">
            <a:xfrm>
              <a:off x="3109913" y="3024188"/>
              <a:ext cx="2924175" cy="457200"/>
            </a:xfrm>
            <a:prstGeom prst="rect">
              <a:avLst/>
            </a:prstGeom>
            <a:solidFill>
              <a:srgbClr val="CCFFFF"/>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Inzet vertrouwenspersoon</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rPr>
                <a:t>Toepassen </a:t>
              </a:r>
              <a:r>
                <a:rPr lang="nl-NL" sz="1000" dirty="0" smtClean="0">
                  <a:latin typeface="Verdana" pitchFamily="34" charset="0"/>
                  <a:cs typeface="Times New Roman" pitchFamily="18" charset="0"/>
                </a:rPr>
                <a:t>Klachtenregeling</a:t>
              </a:r>
              <a:endParaRPr lang="nl-NL" sz="1000" dirty="0">
                <a:latin typeface="Verdana" pitchFamily="34" charset="0"/>
                <a:cs typeface="Times New Roman" pitchFamily="18" charset="0"/>
              </a:endParaRPr>
            </a:p>
          </p:txBody>
        </p:sp>
        <p:cxnSp>
          <p:nvCxnSpPr>
            <p:cNvPr id="45068" name="Rechte verbindingslijn 38"/>
            <p:cNvCxnSpPr>
              <a:cxnSpLocks noChangeShapeType="1"/>
            </p:cNvCxnSpPr>
            <p:nvPr/>
          </p:nvCxnSpPr>
          <p:spPr bwMode="auto">
            <a:xfrm>
              <a:off x="2471738" y="2014538"/>
              <a:ext cx="180975" cy="0"/>
            </a:xfrm>
            <a:prstGeom prst="line">
              <a:avLst/>
            </a:prstGeom>
            <a:noFill/>
            <a:ln w="9525">
              <a:solidFill>
                <a:srgbClr val="000000"/>
              </a:solidFill>
              <a:round/>
              <a:headEnd/>
              <a:tailEnd type="triangle" w="med" len="med"/>
            </a:ln>
          </p:spPr>
        </p:cxnSp>
        <p:sp>
          <p:nvSpPr>
            <p:cNvPr id="45069" name="Tekstvak 307"/>
            <p:cNvSpPr txBox="1">
              <a:spLocks noChangeArrowheads="1"/>
            </p:cNvSpPr>
            <p:nvPr/>
          </p:nvSpPr>
          <p:spPr bwMode="auto">
            <a:xfrm>
              <a:off x="952500" y="1763713"/>
              <a:ext cx="1466850" cy="542925"/>
            </a:xfrm>
            <a:prstGeom prst="rect">
              <a:avLst/>
            </a:prstGeom>
            <a:solidFill>
              <a:srgbClr val="CCFFFF"/>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A. Bij vraag</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groepsleerkracht</a:t>
              </a:r>
            </a:p>
          </p:txBody>
        </p:sp>
        <p:cxnSp>
          <p:nvCxnSpPr>
            <p:cNvPr id="45070" name="Rechte verbindingslijn 40"/>
            <p:cNvCxnSpPr>
              <a:cxnSpLocks noChangeShapeType="1"/>
            </p:cNvCxnSpPr>
            <p:nvPr/>
          </p:nvCxnSpPr>
          <p:spPr bwMode="auto">
            <a:xfrm>
              <a:off x="3694113" y="2782888"/>
              <a:ext cx="0" cy="246062"/>
            </a:xfrm>
            <a:prstGeom prst="line">
              <a:avLst/>
            </a:prstGeom>
            <a:noFill/>
            <a:ln w="9525">
              <a:solidFill>
                <a:srgbClr val="000000"/>
              </a:solidFill>
              <a:round/>
              <a:headEnd/>
              <a:tailEnd type="triangle" w="med" len="med"/>
            </a:ln>
          </p:spPr>
        </p:cxnSp>
        <p:sp>
          <p:nvSpPr>
            <p:cNvPr id="45071" name="Tekstvak 297"/>
            <p:cNvSpPr txBox="1">
              <a:spLocks noChangeArrowheads="1"/>
            </p:cNvSpPr>
            <p:nvPr/>
          </p:nvSpPr>
          <p:spPr bwMode="auto">
            <a:xfrm>
              <a:off x="1320800" y="2928938"/>
              <a:ext cx="1485900" cy="323850"/>
            </a:xfrm>
            <a:prstGeom prst="rect">
              <a:avLst/>
            </a:prstGeom>
            <a:solidFill>
              <a:srgbClr val="CCFFFF"/>
            </a:solidFill>
            <a:ln w="9525">
              <a:solidFill>
                <a:srgbClr val="000000"/>
              </a:solidFill>
              <a:miter lim="800000"/>
              <a:headEnd/>
              <a:tailEnd/>
            </a:ln>
          </p:spPr>
          <p:txBody>
            <a:bodyPr/>
            <a:lstStyle/>
            <a:p>
              <a:pPr>
                <a:lnSpc>
                  <a:spcPts val="1400"/>
                </a:lnSpc>
              </a:pPr>
              <a:r>
                <a:rPr lang="nl-NL" sz="1000">
                  <a:latin typeface="Verdana" pitchFamily="34" charset="0"/>
                  <a:cs typeface="Times New Roman" pitchFamily="18" charset="0"/>
                </a:rPr>
                <a:t>Bij oplossing: stopt</a:t>
              </a:r>
            </a:p>
          </p:txBody>
        </p:sp>
        <p:cxnSp>
          <p:nvCxnSpPr>
            <p:cNvPr id="45072" name="Rechte verbindingslijn 42"/>
            <p:cNvCxnSpPr>
              <a:cxnSpLocks noChangeShapeType="1"/>
            </p:cNvCxnSpPr>
            <p:nvPr/>
          </p:nvCxnSpPr>
          <p:spPr bwMode="auto">
            <a:xfrm>
              <a:off x="4572000" y="1616075"/>
              <a:ext cx="0" cy="195263"/>
            </a:xfrm>
            <a:prstGeom prst="line">
              <a:avLst/>
            </a:prstGeom>
            <a:noFill/>
            <a:ln w="9525">
              <a:solidFill>
                <a:srgbClr val="000000"/>
              </a:solidFill>
              <a:round/>
              <a:headEnd/>
              <a:tailEnd type="triangle" w="med" len="med"/>
            </a:ln>
          </p:spPr>
        </p:cxnSp>
        <p:cxnSp>
          <p:nvCxnSpPr>
            <p:cNvPr id="45073" name="Rechte verbindingslijn 44"/>
            <p:cNvCxnSpPr>
              <a:cxnSpLocks noChangeShapeType="1"/>
            </p:cNvCxnSpPr>
            <p:nvPr/>
          </p:nvCxnSpPr>
          <p:spPr bwMode="auto">
            <a:xfrm>
              <a:off x="3695700" y="3429000"/>
              <a:ext cx="0" cy="292100"/>
            </a:xfrm>
            <a:prstGeom prst="line">
              <a:avLst/>
            </a:prstGeom>
            <a:noFill/>
            <a:ln w="9525">
              <a:solidFill>
                <a:srgbClr val="000000"/>
              </a:solidFill>
              <a:round/>
              <a:headEnd/>
              <a:tailEnd type="triangle" w="med" len="med"/>
            </a:ln>
          </p:spPr>
        </p:cxnSp>
        <p:cxnSp>
          <p:nvCxnSpPr>
            <p:cNvPr id="45074" name="Rechte verbindingslijn 45"/>
            <p:cNvCxnSpPr>
              <a:cxnSpLocks noChangeShapeType="1"/>
            </p:cNvCxnSpPr>
            <p:nvPr/>
          </p:nvCxnSpPr>
          <p:spPr bwMode="auto">
            <a:xfrm flipH="1">
              <a:off x="3705225" y="1031875"/>
              <a:ext cx="14288" cy="117475"/>
            </a:xfrm>
            <a:prstGeom prst="line">
              <a:avLst/>
            </a:prstGeom>
            <a:noFill/>
            <a:ln w="9525">
              <a:solidFill>
                <a:srgbClr val="000000"/>
              </a:solidFill>
              <a:round/>
              <a:headEnd/>
              <a:tailEnd type="triangle" w="med" len="med"/>
            </a:ln>
          </p:spPr>
        </p:cxnSp>
        <p:cxnSp>
          <p:nvCxnSpPr>
            <p:cNvPr id="45075" name="Rechte verbindingslijn 46"/>
            <p:cNvCxnSpPr>
              <a:cxnSpLocks noChangeShapeType="1"/>
            </p:cNvCxnSpPr>
            <p:nvPr/>
          </p:nvCxnSpPr>
          <p:spPr bwMode="auto">
            <a:xfrm>
              <a:off x="2076450" y="2252663"/>
              <a:ext cx="0" cy="609600"/>
            </a:xfrm>
            <a:prstGeom prst="line">
              <a:avLst/>
            </a:prstGeom>
            <a:noFill/>
            <a:ln w="9525">
              <a:solidFill>
                <a:srgbClr val="000000"/>
              </a:solidFill>
              <a:round/>
              <a:headEnd/>
              <a:tailEnd type="triangle" w="med" len="med"/>
            </a:ln>
          </p:spPr>
        </p:cxnSp>
        <p:cxnSp>
          <p:nvCxnSpPr>
            <p:cNvPr id="45076" name="Rechte verbindingslijn 47"/>
            <p:cNvCxnSpPr>
              <a:cxnSpLocks noChangeShapeType="1"/>
            </p:cNvCxnSpPr>
            <p:nvPr/>
          </p:nvCxnSpPr>
          <p:spPr bwMode="auto">
            <a:xfrm>
              <a:off x="3595688" y="1604963"/>
              <a:ext cx="0" cy="142875"/>
            </a:xfrm>
            <a:prstGeom prst="line">
              <a:avLst/>
            </a:prstGeom>
            <a:noFill/>
            <a:ln w="9525">
              <a:solidFill>
                <a:srgbClr val="000000"/>
              </a:solidFill>
              <a:round/>
              <a:headEnd/>
              <a:tailEnd type="triangle" w="med" len="med"/>
            </a:ln>
          </p:spPr>
        </p:cxnSp>
        <p:cxnSp>
          <p:nvCxnSpPr>
            <p:cNvPr id="45077" name="Rechte verbindingslijn 48"/>
            <p:cNvCxnSpPr>
              <a:cxnSpLocks noChangeShapeType="1"/>
            </p:cNvCxnSpPr>
            <p:nvPr/>
          </p:nvCxnSpPr>
          <p:spPr bwMode="auto">
            <a:xfrm>
              <a:off x="2686050" y="2781300"/>
              <a:ext cx="0" cy="142875"/>
            </a:xfrm>
            <a:prstGeom prst="line">
              <a:avLst/>
            </a:prstGeom>
            <a:noFill/>
            <a:ln w="9525">
              <a:solidFill>
                <a:srgbClr val="000000"/>
              </a:solidFill>
              <a:round/>
              <a:headEnd/>
              <a:tailEnd type="triangle" w="med" len="med"/>
            </a:ln>
          </p:spPr>
        </p:cxnSp>
        <p:sp>
          <p:nvSpPr>
            <p:cNvPr id="45078" name="Rectangle 5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defTabSz="914400"/>
              <a:endParaRPr lang="nl-NL">
                <a:cs typeface="Arial" charset="0"/>
              </a:endParaRPr>
            </a:p>
          </p:txBody>
        </p:sp>
        <p:sp>
          <p:nvSpPr>
            <p:cNvPr id="45079" name="Tekstvak 335"/>
            <p:cNvSpPr txBox="1">
              <a:spLocks noChangeArrowheads="1"/>
            </p:cNvSpPr>
            <p:nvPr/>
          </p:nvSpPr>
          <p:spPr bwMode="auto">
            <a:xfrm>
              <a:off x="2686050" y="0"/>
              <a:ext cx="3771900" cy="1047750"/>
            </a:xfrm>
            <a:prstGeom prst="rect">
              <a:avLst/>
            </a:prstGeom>
            <a:solidFill>
              <a:srgbClr val="CCFFFF"/>
            </a:solidFill>
            <a:ln w="9525">
              <a:solidFill>
                <a:srgbClr val="000000"/>
              </a:solidFill>
              <a:miter lim="800000"/>
              <a:headEnd/>
              <a:tailEnd/>
            </a:ln>
          </p:spPr>
          <p:txBody>
            <a:bodyPr/>
            <a:lstStyle/>
            <a:p>
              <a:pPr>
                <a:lnSpc>
                  <a:spcPts val="1400"/>
                </a:lnSpc>
              </a:pPr>
              <a:r>
                <a:rPr lang="nl-NL" sz="1000" b="1">
                  <a:solidFill>
                    <a:srgbClr val="000000"/>
                  </a:solidFill>
                  <a:latin typeface="Verdana" pitchFamily="34" charset="0"/>
                  <a:cs typeface="Times New Roman" pitchFamily="18" charset="0"/>
                </a:rPr>
                <a:t>Ontvanger melding</a:t>
              </a:r>
              <a:endParaRPr lang="nl-NL" sz="1000">
                <a:solidFill>
                  <a:srgbClr val="000000"/>
                </a:solidFill>
                <a:latin typeface="Verdana" pitchFamily="34" charset="0"/>
                <a:cs typeface="Times New Roman" pitchFamily="18" charset="0"/>
              </a:endParaRP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Erkenning</a:t>
              </a: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Bespreken wie nog meer op de hoogte zijn</a:t>
              </a: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Bespreken vervolgstappen</a:t>
              </a:r>
            </a:p>
            <a:p>
              <a:pPr>
                <a:lnSpc>
                  <a:spcPts val="1400"/>
                </a:lnSpc>
              </a:pPr>
              <a:r>
                <a:rPr lang="nl-NL" sz="1000">
                  <a:solidFill>
                    <a:srgbClr val="000000"/>
                  </a:solidFill>
                  <a:latin typeface="Verdana" pitchFamily="34" charset="0"/>
                  <a:cs typeface="Times New Roman" pitchFamily="18" charset="0"/>
                  <a:sym typeface="Wingdings" pitchFamily="2" charset="2"/>
                </a:rPr>
                <a:t></a:t>
              </a:r>
              <a:r>
                <a:rPr lang="nl-NL" sz="1000">
                  <a:solidFill>
                    <a:srgbClr val="000000"/>
                  </a:solidFill>
                  <a:latin typeface="Verdana" pitchFamily="34" charset="0"/>
                  <a:cs typeface="Times New Roman" pitchFamily="18" charset="0"/>
                </a:rPr>
                <a:t> Bespreken voorzichtigheid in communicatie</a:t>
              </a:r>
            </a:p>
          </p:txBody>
        </p:sp>
        <p:cxnSp>
          <p:nvCxnSpPr>
            <p:cNvPr id="45080" name="Rechte verbindingslijn 67"/>
            <p:cNvCxnSpPr>
              <a:cxnSpLocks noChangeShapeType="1"/>
            </p:cNvCxnSpPr>
            <p:nvPr/>
          </p:nvCxnSpPr>
          <p:spPr bwMode="auto">
            <a:xfrm>
              <a:off x="5737225" y="3530600"/>
              <a:ext cx="0" cy="195263"/>
            </a:xfrm>
            <a:prstGeom prst="line">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3922640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Casuïstiek ongewenst </a:t>
            </a:r>
            <a:r>
              <a:rPr lang="nl-NL" dirty="0" smtClean="0"/>
              <a:t>gedrag (vervolg 3)</a:t>
            </a:r>
            <a:endParaRPr lang="nl-NL" dirty="0"/>
          </a:p>
        </p:txBody>
      </p:sp>
      <p:sp>
        <p:nvSpPr>
          <p:cNvPr id="3" name="Tijdelijke aanduiding voor inhoud 2"/>
          <p:cNvSpPr>
            <a:spLocks noGrp="1"/>
          </p:cNvSpPr>
          <p:nvPr>
            <p:ph idx="1"/>
          </p:nvPr>
        </p:nvSpPr>
        <p:spPr/>
        <p:txBody>
          <a:bodyPr/>
          <a:lstStyle/>
          <a:p>
            <a:pPr marL="0" indent="0">
              <a:buNone/>
            </a:pPr>
            <a:r>
              <a:rPr lang="nl-NL" dirty="0"/>
              <a:t>De directeur van de basisschool belt weer.</a:t>
            </a:r>
          </a:p>
          <a:p>
            <a:pPr marL="0" indent="0">
              <a:buNone/>
            </a:pPr>
            <a:r>
              <a:rPr lang="nl-NL" dirty="0"/>
              <a:t>Ouders van een meisje uit dezelfde klas zitten </a:t>
            </a:r>
            <a:r>
              <a:rPr lang="nl-NL" dirty="0" smtClean="0"/>
              <a:t>bij de directeur. </a:t>
            </a:r>
            <a:r>
              <a:rPr lang="nl-NL" dirty="0"/>
              <a:t>Hun dochter is bang van de verkrachter in de klas. </a:t>
            </a:r>
            <a:endParaRPr lang="nl-NL" dirty="0" smtClean="0"/>
          </a:p>
          <a:p>
            <a:pPr marL="0" indent="0">
              <a:buNone/>
            </a:pPr>
            <a:r>
              <a:rPr lang="nl-NL" dirty="0" smtClean="0"/>
              <a:t>De </a:t>
            </a:r>
            <a:r>
              <a:rPr lang="nl-NL" dirty="0"/>
              <a:t>jongen moet van </a:t>
            </a:r>
            <a:r>
              <a:rPr lang="nl-NL" dirty="0" smtClean="0"/>
              <a:t>school! </a:t>
            </a:r>
          </a:p>
          <a:p>
            <a:pPr marL="0" indent="0">
              <a:buNone/>
            </a:pPr>
            <a:r>
              <a:rPr lang="nl-NL" dirty="0" smtClean="0"/>
              <a:t>De </a:t>
            </a:r>
            <a:r>
              <a:rPr lang="nl-NL" dirty="0"/>
              <a:t>ouders geven aan dat andere ouders van de leerlingen in de klas er ook over praten en ook hun dochters ook niet met een veilig gevoel naar de school laten gaan.</a:t>
            </a:r>
          </a:p>
          <a:p>
            <a:endParaRPr lang="nl-NL" dirty="0"/>
          </a:p>
          <a:p>
            <a:pPr marL="0" indent="0">
              <a:buNone/>
            </a:pPr>
            <a:r>
              <a:rPr lang="nl-NL" i="1" dirty="0"/>
              <a:t>Wat adviseer je?</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16</a:t>
            </a:fld>
            <a:endParaRPr lang="en-US"/>
          </a:p>
        </p:txBody>
      </p:sp>
    </p:spTree>
    <p:extLst>
      <p:ext uri="{BB962C8B-B14F-4D97-AF65-F5344CB8AC3E}">
        <p14:creationId xmlns:p14="http://schemas.microsoft.com/office/powerpoint/2010/main" val="245938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Casuïstiek ongewenst gedrag</a:t>
            </a:r>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17</a:t>
            </a:fld>
            <a:endParaRPr lang="en-US"/>
          </a:p>
        </p:txBody>
      </p:sp>
      <p:pic>
        <p:nvPicPr>
          <p:cNvPr id="6" name="TSum-ZzY88o"/>
          <p:cNvPicPr>
            <a:picLocks noGrp="1" noRot="1" noChangeAspect="1"/>
          </p:cNvPicPr>
          <p:nvPr>
            <p:ph idx="1"/>
            <a:videoFile r:link="rId1"/>
          </p:nvPr>
        </p:nvPicPr>
        <p:blipFill>
          <a:blip r:embed="rId4"/>
          <a:stretch>
            <a:fillRect/>
          </a:stretch>
        </p:blipFill>
        <p:spPr>
          <a:xfrm>
            <a:off x="852633" y="1941694"/>
            <a:ext cx="6862251" cy="3860016"/>
          </a:xfrm>
          <a:prstGeom prst="rect">
            <a:avLst/>
          </a:prstGeom>
        </p:spPr>
      </p:pic>
    </p:spTree>
    <p:extLst>
      <p:ext uri="{BB962C8B-B14F-4D97-AF65-F5344CB8AC3E}">
        <p14:creationId xmlns:p14="http://schemas.microsoft.com/office/powerpoint/2010/main" val="3554037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433F40AA-8479-6B45-9315-8F2971CA519A}" type="slidenum">
              <a:rPr lang="en-US" smtClean="0"/>
              <a:pPr/>
              <a:t>18</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6516" y="1799734"/>
            <a:ext cx="4762500"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68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 t="14341" r="3750" b="13767"/>
          <a:stretch/>
        </p:blipFill>
        <p:spPr bwMode="auto">
          <a:xfrm>
            <a:off x="2215527" y="1718441"/>
            <a:ext cx="5093202" cy="487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ct val="150000"/>
              </a:lnSpc>
            </a:pPr>
            <a:r>
              <a:rPr lang="nl-NL" dirty="0"/>
              <a:t>Casuïstiek ingrijpende gebeurtenissen</a:t>
            </a:r>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19</a:t>
            </a:fld>
            <a:endParaRPr lang="en-US"/>
          </a:p>
        </p:txBody>
      </p:sp>
    </p:spTree>
    <p:extLst>
      <p:ext uri="{BB962C8B-B14F-4D97-AF65-F5344CB8AC3E}">
        <p14:creationId xmlns:p14="http://schemas.microsoft.com/office/powerpoint/2010/main" val="674193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Programma</a:t>
            </a:r>
            <a:endParaRPr lang="nl-NL" dirty="0"/>
          </a:p>
        </p:txBody>
      </p:sp>
      <p:sp>
        <p:nvSpPr>
          <p:cNvPr id="3" name="Tijdelijke aanduiding voor inhoud 2"/>
          <p:cNvSpPr>
            <a:spLocks noGrp="1"/>
          </p:cNvSpPr>
          <p:nvPr>
            <p:ph idx="1"/>
          </p:nvPr>
        </p:nvSpPr>
        <p:spPr>
          <a:xfrm>
            <a:off x="457200" y="1686910"/>
            <a:ext cx="8229600" cy="4650828"/>
          </a:xfrm>
        </p:spPr>
        <p:txBody>
          <a:bodyPr>
            <a:normAutofit/>
          </a:bodyPr>
          <a:lstStyle/>
          <a:p>
            <a:pPr>
              <a:lnSpc>
                <a:spcPct val="150000"/>
              </a:lnSpc>
            </a:pPr>
            <a:r>
              <a:rPr lang="nl-NL" dirty="0" smtClean="0"/>
              <a:t>Terugblik</a:t>
            </a:r>
          </a:p>
          <a:p>
            <a:pPr>
              <a:lnSpc>
                <a:spcPct val="150000"/>
              </a:lnSpc>
            </a:pPr>
            <a:r>
              <a:rPr lang="nl-NL" dirty="0" smtClean="0"/>
              <a:t>Casuïstiek ongewenst gedrag</a:t>
            </a:r>
          </a:p>
          <a:p>
            <a:pPr lvl="1">
              <a:lnSpc>
                <a:spcPct val="150000"/>
              </a:lnSpc>
            </a:pPr>
            <a:r>
              <a:rPr lang="nl-NL" dirty="0" smtClean="0"/>
              <a:t>Protocol A</a:t>
            </a:r>
          </a:p>
          <a:p>
            <a:pPr lvl="1">
              <a:lnSpc>
                <a:spcPct val="150000"/>
              </a:lnSpc>
            </a:pPr>
            <a:r>
              <a:rPr lang="nl-NL" dirty="0" smtClean="0"/>
              <a:t>Werken met de Meldcode</a:t>
            </a:r>
          </a:p>
          <a:p>
            <a:pPr marL="57150" indent="0">
              <a:lnSpc>
                <a:spcPct val="150000"/>
              </a:lnSpc>
              <a:buNone/>
            </a:pPr>
            <a:r>
              <a:rPr lang="nl-NL" dirty="0" smtClean="0"/>
              <a:t>PAUZE</a:t>
            </a:r>
          </a:p>
          <a:p>
            <a:pPr>
              <a:lnSpc>
                <a:spcPct val="150000"/>
              </a:lnSpc>
            </a:pPr>
            <a:r>
              <a:rPr lang="nl-NL" dirty="0" smtClean="0"/>
              <a:t>Casuïstiek ingrijpende gebeurtenissen</a:t>
            </a:r>
          </a:p>
          <a:p>
            <a:pPr lvl="1">
              <a:lnSpc>
                <a:spcPct val="150000"/>
              </a:lnSpc>
            </a:pPr>
            <a:r>
              <a:rPr lang="nl-NL" dirty="0" smtClean="0"/>
              <a:t>Protocol B</a:t>
            </a:r>
          </a:p>
          <a:p>
            <a:pPr>
              <a:lnSpc>
                <a:spcPct val="150000"/>
              </a:lnSpc>
            </a:pPr>
            <a:r>
              <a:rPr lang="nl-NL" dirty="0" err="1" smtClean="0"/>
              <a:t>PSHi</a:t>
            </a:r>
            <a:endParaRPr lang="nl-NL" dirty="0"/>
          </a:p>
          <a:p>
            <a:pPr lvl="1">
              <a:lnSpc>
                <a:spcPct val="150000"/>
              </a:lnSpc>
            </a:pPr>
            <a:r>
              <a:rPr lang="nl-NL" dirty="0" smtClean="0"/>
              <a:t>Rouw </a:t>
            </a:r>
            <a:r>
              <a:rPr lang="nl-NL" dirty="0"/>
              <a:t>en verdriet bij </a:t>
            </a:r>
            <a:r>
              <a:rPr lang="nl-NL" dirty="0" smtClean="0"/>
              <a:t>kinderen</a:t>
            </a:r>
          </a:p>
          <a:p>
            <a:pPr>
              <a:lnSpc>
                <a:spcPct val="150000"/>
              </a:lnSpc>
            </a:pPr>
            <a:r>
              <a:rPr lang="nl-NL" dirty="0" smtClean="0"/>
              <a:t>Afsluiting</a:t>
            </a:r>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a:t>
            </a:fld>
            <a:endParaRPr lang="en-US"/>
          </a:p>
        </p:txBody>
      </p:sp>
    </p:spTree>
    <p:extLst>
      <p:ext uri="{BB962C8B-B14F-4D97-AF65-F5344CB8AC3E}">
        <p14:creationId xmlns:p14="http://schemas.microsoft.com/office/powerpoint/2010/main" val="3719013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dirty="0"/>
              <a:t>Casuïstiek ingrijpende gebeurtenissen</a:t>
            </a:r>
          </a:p>
        </p:txBody>
      </p:sp>
      <p:sp>
        <p:nvSpPr>
          <p:cNvPr id="3" name="Tijdelijke aanduiding voor inhoud 2"/>
          <p:cNvSpPr>
            <a:spLocks noGrp="1"/>
          </p:cNvSpPr>
          <p:nvPr>
            <p:ph idx="1"/>
          </p:nvPr>
        </p:nvSpPr>
        <p:spPr/>
        <p:txBody>
          <a:bodyPr/>
          <a:lstStyle/>
          <a:p>
            <a:r>
              <a:rPr lang="nl-NL" dirty="0"/>
              <a:t>Wat is jouw rol?</a:t>
            </a:r>
          </a:p>
          <a:p>
            <a:r>
              <a:rPr lang="nl-NL" dirty="0"/>
              <a:t>Wat is er nodig voor de school?</a:t>
            </a:r>
          </a:p>
          <a:p>
            <a:r>
              <a:rPr lang="nl-NL" dirty="0"/>
              <a:t>Met wie werk je samen?</a:t>
            </a:r>
          </a:p>
          <a:p>
            <a:r>
              <a:rPr lang="nl-NL" dirty="0"/>
              <a:t>Hoe communiceer je?</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20</a:t>
            </a:fld>
            <a:endParaRPr lang="en-US"/>
          </a:p>
        </p:txBody>
      </p:sp>
    </p:spTree>
    <p:extLst>
      <p:ext uri="{BB962C8B-B14F-4D97-AF65-F5344CB8AC3E}">
        <p14:creationId xmlns:p14="http://schemas.microsoft.com/office/powerpoint/2010/main" val="2749270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nl-NL" dirty="0"/>
              <a:t>Casuïstiek ingrijpende gebeurtenissen</a:t>
            </a:r>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21</a:t>
            </a:fld>
            <a:endParaRPr lang="en-US"/>
          </a:p>
        </p:txBody>
      </p:sp>
      <p:pic>
        <p:nvPicPr>
          <p:cNvPr id="6" name="On2mF-10NCM"/>
          <p:cNvPicPr>
            <a:picLocks noGrp="1" noRot="1" noChangeAspect="1"/>
          </p:cNvPicPr>
          <p:nvPr>
            <p:ph idx="1"/>
            <a:videoFile r:link="rId1"/>
          </p:nvPr>
        </p:nvPicPr>
        <p:blipFill>
          <a:blip r:embed="rId4"/>
          <a:stretch>
            <a:fillRect/>
          </a:stretch>
        </p:blipFill>
        <p:spPr>
          <a:xfrm>
            <a:off x="819807" y="1923229"/>
            <a:ext cx="7189076" cy="4043856"/>
          </a:xfrm>
          <a:prstGeom prst="rect">
            <a:avLst/>
          </a:prstGeom>
        </p:spPr>
      </p:pic>
    </p:spTree>
    <p:extLst>
      <p:ext uri="{BB962C8B-B14F-4D97-AF65-F5344CB8AC3E}">
        <p14:creationId xmlns:p14="http://schemas.microsoft.com/office/powerpoint/2010/main" val="3293545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0" y="-25400"/>
            <a:ext cx="9145588" cy="6883400"/>
            <a:chOff x="0" y="-25400"/>
            <a:chExt cx="9145588" cy="6883400"/>
          </a:xfrm>
        </p:grpSpPr>
        <p:sp>
          <p:nvSpPr>
            <p:cNvPr id="34817" name="Rectangle 5"/>
            <p:cNvSpPr>
              <a:spLocks noChangeArrowheads="1"/>
            </p:cNvSpPr>
            <p:nvPr/>
          </p:nvSpPr>
          <p:spPr bwMode="auto">
            <a:xfrm>
              <a:off x="1588" y="0"/>
              <a:ext cx="9144000" cy="6858000"/>
            </a:xfrm>
            <a:prstGeom prst="rect">
              <a:avLst/>
            </a:prstGeom>
            <a:solidFill>
              <a:schemeClr val="bg1"/>
            </a:solidFill>
            <a:ln w="9525">
              <a:noFill/>
              <a:miter lim="800000"/>
              <a:headEnd/>
              <a:tailEnd/>
            </a:ln>
          </p:spPr>
          <p:txBody>
            <a:bodyPr wrap="none" anchor="ctr"/>
            <a:lstStyle/>
            <a:p>
              <a:endParaRPr lang="nl-NL">
                <a:latin typeface="Calibri" pitchFamily="34" charset="0"/>
              </a:endParaRPr>
            </a:p>
          </p:txBody>
        </p:sp>
        <p:grpSp>
          <p:nvGrpSpPr>
            <p:cNvPr id="34818" name="Group 75"/>
            <p:cNvGrpSpPr>
              <a:grpSpLocks/>
            </p:cNvGrpSpPr>
            <p:nvPr/>
          </p:nvGrpSpPr>
          <p:grpSpPr bwMode="auto">
            <a:xfrm>
              <a:off x="971550" y="-25400"/>
              <a:ext cx="6238875" cy="6883399"/>
              <a:chOff x="414" y="1349"/>
              <a:chExt cx="9825" cy="10839"/>
            </a:xfrm>
          </p:grpSpPr>
          <p:sp>
            <p:nvSpPr>
              <p:cNvPr id="34826" name="Text Box 11"/>
              <p:cNvSpPr txBox="1">
                <a:spLocks noChangeArrowheads="1"/>
              </p:cNvSpPr>
              <p:nvPr/>
            </p:nvSpPr>
            <p:spPr bwMode="auto">
              <a:xfrm>
                <a:off x="414" y="3001"/>
                <a:ext cx="4755" cy="1406"/>
              </a:xfrm>
              <a:prstGeom prst="rect">
                <a:avLst/>
              </a:prstGeom>
              <a:solidFill>
                <a:srgbClr val="FEE387"/>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Bij telefonische melding</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noteer gegevens melder en betrokkenen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afspraak maken met melder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nagaan wie al op de hoogte zijn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zo nodig verificatie melding</a:t>
                </a:r>
              </a:p>
            </p:txBody>
          </p:sp>
          <p:sp>
            <p:nvSpPr>
              <p:cNvPr id="34827" name="Text Box 17"/>
              <p:cNvSpPr txBox="1">
                <a:spLocks noChangeArrowheads="1"/>
              </p:cNvSpPr>
              <p:nvPr/>
            </p:nvSpPr>
            <p:spPr bwMode="auto">
              <a:xfrm>
                <a:off x="5274" y="3001"/>
                <a:ext cx="4965" cy="1406"/>
              </a:xfrm>
              <a:prstGeom prst="rect">
                <a:avLst/>
              </a:prstGeom>
              <a:solidFill>
                <a:srgbClr val="FEE387"/>
              </a:solidFill>
              <a:ln w="9525">
                <a:solidFill>
                  <a:srgbClr val="000000"/>
                </a:solidFill>
                <a:miter lim="800000"/>
                <a:headEnd/>
                <a:tailEnd/>
              </a:ln>
            </p:spPr>
            <p:txBody>
              <a:bodyPr/>
              <a:lstStyle/>
              <a:p>
                <a:pPr>
                  <a:lnSpc>
                    <a:spcPts val="1400"/>
                  </a:lnSpc>
                </a:pPr>
                <a:r>
                  <a:rPr lang="nl-NL" sz="1000" b="1">
                    <a:latin typeface="Verdana" pitchFamily="34" charset="0"/>
                    <a:cs typeface="Times New Roman" pitchFamily="18" charset="0"/>
                  </a:rPr>
                  <a:t>Bij ongeval/overlijden: melder op school</a:t>
                </a:r>
                <a:endParaRPr lang="nl-NL" sz="1000">
                  <a:latin typeface="Verdana" pitchFamily="34" charset="0"/>
                  <a:cs typeface="Times New Roman" pitchFamily="18" charset="0"/>
                </a:endParaRP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opvang melder en eventuele getuigen</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zo nodig bellen 112</a:t>
                </a:r>
              </a:p>
              <a:p>
                <a:pPr>
                  <a:lnSpc>
                    <a:spcPts val="1400"/>
                  </a:lnSpc>
                </a:pPr>
                <a:r>
                  <a:rPr lang="nl-NL" sz="1000">
                    <a:latin typeface="Verdana" pitchFamily="34" charset="0"/>
                    <a:cs typeface="Times New Roman" pitchFamily="18" charset="0"/>
                    <a:sym typeface="Wingdings" pitchFamily="2" charset="2"/>
                  </a:rPr>
                  <a:t></a:t>
                </a:r>
                <a:r>
                  <a:rPr lang="nl-NL" sz="1000">
                    <a:latin typeface="Verdana" pitchFamily="34" charset="0"/>
                    <a:cs typeface="Times New Roman" pitchFamily="18" charset="0"/>
                  </a:rPr>
                  <a:t> opvang op school van betrokken leerlingen</a:t>
                </a:r>
              </a:p>
            </p:txBody>
          </p:sp>
          <p:sp>
            <p:nvSpPr>
              <p:cNvPr id="34828" name="Text Box 23"/>
              <p:cNvSpPr txBox="1">
                <a:spLocks noChangeArrowheads="1"/>
              </p:cNvSpPr>
              <p:nvPr/>
            </p:nvSpPr>
            <p:spPr bwMode="auto">
              <a:xfrm>
                <a:off x="3114" y="1349"/>
                <a:ext cx="4500" cy="465"/>
              </a:xfrm>
              <a:prstGeom prst="rect">
                <a:avLst/>
              </a:prstGeom>
              <a:solidFill>
                <a:srgbClr val="FEE387"/>
              </a:solidFill>
              <a:ln w="9525">
                <a:solidFill>
                  <a:srgbClr val="000000"/>
                </a:solidFill>
                <a:miter lim="800000"/>
                <a:headEnd/>
                <a:tailEnd/>
              </a:ln>
            </p:spPr>
            <p:txBody>
              <a:bodyPr/>
              <a:lstStyle/>
              <a:p>
                <a:pPr algn="ctr">
                  <a:lnSpc>
                    <a:spcPts val="1400"/>
                  </a:lnSpc>
                </a:pPr>
                <a:r>
                  <a:rPr lang="nl-NL" sz="1000" b="1">
                    <a:latin typeface="Verdana" pitchFamily="34" charset="0"/>
                    <a:cs typeface="Times New Roman" pitchFamily="18" charset="0"/>
                  </a:rPr>
                  <a:t>Ontvanger melding</a:t>
                </a:r>
                <a:endParaRPr lang="nl-NL" sz="1000">
                  <a:latin typeface="Verdana" pitchFamily="34" charset="0"/>
                  <a:cs typeface="Times New Roman" pitchFamily="18" charset="0"/>
                </a:endParaRPr>
              </a:p>
            </p:txBody>
          </p:sp>
          <p:sp>
            <p:nvSpPr>
              <p:cNvPr id="34829" name="Text Box 26"/>
              <p:cNvSpPr txBox="1">
                <a:spLocks noChangeArrowheads="1"/>
              </p:cNvSpPr>
              <p:nvPr/>
            </p:nvSpPr>
            <p:spPr bwMode="auto">
              <a:xfrm>
                <a:off x="1584" y="4534"/>
                <a:ext cx="7740" cy="3138"/>
              </a:xfrm>
              <a:prstGeom prst="rect">
                <a:avLst/>
              </a:prstGeom>
              <a:solidFill>
                <a:srgbClr val="FEE387"/>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Taken directeur</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informeert bestuur en bespreekt rol</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informeert schoolleiding (bij grote school)</a:t>
                </a:r>
              </a:p>
              <a:p>
                <a:pPr>
                  <a:lnSpc>
                    <a:spcPts val="1400"/>
                  </a:lnSpc>
                </a:pPr>
                <a:r>
                  <a:rPr lang="nl-NL" sz="9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informeert groepsleerkracht</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bericht tot nader order stil houden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zorgen voor telefonische bereikbaarheid school</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nagaan of iedereen op school is die op school moet zijn</a:t>
                </a:r>
              </a:p>
              <a:p>
                <a:pPr marL="171450" indent="-171450">
                  <a:lnSpc>
                    <a:spcPts val="1400"/>
                  </a:lnSpc>
                  <a:buFont typeface="Wingdings" pitchFamily="2" charset="2"/>
                  <a:buChar char="Ü"/>
                </a:pPr>
                <a:r>
                  <a:rPr lang="nl-NL" sz="1000" dirty="0" smtClean="0">
                    <a:latin typeface="Verdana" pitchFamily="34" charset="0"/>
                    <a:cs typeface="Times New Roman" pitchFamily="18" charset="0"/>
                  </a:rPr>
                  <a:t>mogelijk </a:t>
                </a:r>
                <a:r>
                  <a:rPr lang="nl-NL" sz="1000" dirty="0">
                    <a:latin typeface="Verdana" pitchFamily="34" charset="0"/>
                    <a:cs typeface="Times New Roman" pitchFamily="18" charset="0"/>
                  </a:rPr>
                  <a:t>contact opnemen met de vertrouwenspersoon of</a:t>
                </a:r>
                <a:br>
                  <a:rPr lang="nl-NL" sz="1000" dirty="0">
                    <a:latin typeface="Verdana" pitchFamily="34" charset="0"/>
                    <a:cs typeface="Times New Roman" pitchFamily="18" charset="0"/>
                  </a:rPr>
                </a:br>
                <a:r>
                  <a:rPr lang="nl-NL" sz="1000" dirty="0">
                    <a:latin typeface="Verdana" pitchFamily="34" charset="0"/>
                    <a:cs typeface="Times New Roman" pitchFamily="18" charset="0"/>
                  </a:rPr>
                  <a:t> </a:t>
                </a:r>
                <a:r>
                  <a:rPr lang="nl-NL" sz="1000" dirty="0" smtClean="0">
                    <a:latin typeface="Verdana" pitchFamily="34" charset="0"/>
                    <a:cs typeface="Times New Roman" pitchFamily="18" charset="0"/>
                  </a:rPr>
                  <a:t>bij </a:t>
                </a:r>
                <a:r>
                  <a:rPr lang="nl-NL" sz="1000" dirty="0">
                    <a:latin typeface="Verdana" pitchFamily="34" charset="0"/>
                    <a:cs typeface="Times New Roman" pitchFamily="18" charset="0"/>
                  </a:rPr>
                  <a:t>maatschappelijke onrust met </a:t>
                </a:r>
                <a:r>
                  <a:rPr lang="nl-NL" sz="1000" dirty="0" err="1">
                    <a:latin typeface="Verdana" pitchFamily="34" charset="0"/>
                    <a:cs typeface="Times New Roman" pitchFamily="18" charset="0"/>
                  </a:rPr>
                  <a:t>PSHi</a:t>
                </a:r>
                <a:r>
                  <a:rPr lang="nl-NL" sz="1000" dirty="0">
                    <a:latin typeface="Verdana" pitchFamily="34" charset="0"/>
                    <a:cs typeface="Times New Roman" pitchFamily="18" charset="0"/>
                  </a:rPr>
                  <a:t>-team T: 088 368 68 31, keuze 1 / psychosociale hulpverlening</a:t>
                </a:r>
              </a:p>
              <a:p>
                <a:pPr marL="171450" indent="-171450">
                  <a:lnSpc>
                    <a:spcPts val="1400"/>
                  </a:lnSpc>
                  <a:buFont typeface="Wingdings" pitchFamily="2" charset="2"/>
                  <a:buChar char="Ü"/>
                </a:pPr>
                <a:r>
                  <a:rPr lang="nl-NL" sz="1000" dirty="0" smtClean="0">
                    <a:latin typeface="Verdana" pitchFamily="34" charset="0"/>
                    <a:cs typeface="Times New Roman" pitchFamily="18" charset="0"/>
                  </a:rPr>
                  <a:t>bij </a:t>
                </a:r>
                <a:r>
                  <a:rPr lang="nl-NL" sz="1000" dirty="0">
                    <a:latin typeface="Verdana" pitchFamily="34" charset="0"/>
                    <a:cs typeface="Times New Roman" pitchFamily="18" charset="0"/>
                  </a:rPr>
                  <a:t>elkaar roepen van de werkgroep</a:t>
                </a:r>
              </a:p>
            </p:txBody>
          </p:sp>
          <p:sp>
            <p:nvSpPr>
              <p:cNvPr id="34830" name="Text Box 29"/>
              <p:cNvSpPr txBox="1">
                <a:spLocks noChangeArrowheads="1"/>
              </p:cNvSpPr>
              <p:nvPr/>
            </p:nvSpPr>
            <p:spPr bwMode="auto">
              <a:xfrm>
                <a:off x="1584" y="7822"/>
                <a:ext cx="7740" cy="4366"/>
              </a:xfrm>
              <a:prstGeom prst="rect">
                <a:avLst/>
              </a:prstGeom>
              <a:solidFill>
                <a:srgbClr val="FEE387"/>
              </a:solidFill>
              <a:ln w="9525">
                <a:solidFill>
                  <a:srgbClr val="000000"/>
                </a:solidFill>
                <a:miter lim="800000"/>
                <a:headEnd/>
                <a:tailEnd/>
              </a:ln>
            </p:spPr>
            <p:txBody>
              <a:bodyPr/>
              <a:lstStyle/>
              <a:p>
                <a:pPr>
                  <a:lnSpc>
                    <a:spcPts val="1400"/>
                  </a:lnSpc>
                </a:pPr>
                <a:r>
                  <a:rPr lang="nl-NL" sz="1000" b="1" dirty="0">
                    <a:latin typeface="Verdana" pitchFamily="34" charset="0"/>
                    <a:cs typeface="Times New Roman" pitchFamily="18" charset="0"/>
                  </a:rPr>
                  <a:t>De werkgroep </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directeur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groepsleerkracht</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intern begeleider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eventueel administratieve ondersteuner</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op afroep: denk aan bestuurslid, </a:t>
                </a:r>
                <a:r>
                  <a:rPr lang="nl-NL" sz="1000" dirty="0" err="1">
                    <a:latin typeface="Verdana" pitchFamily="34" charset="0"/>
                    <a:cs typeface="Times New Roman" pitchFamily="18" charset="0"/>
                  </a:rPr>
                  <a:t>mr</a:t>
                </a:r>
                <a:r>
                  <a:rPr lang="nl-NL" sz="1000" dirty="0">
                    <a:latin typeface="Verdana" pitchFamily="34" charset="0"/>
                    <a:cs typeface="Times New Roman" pitchFamily="18" charset="0"/>
                  </a:rPr>
                  <a:t>-lid, vertrouwenspersoon</a:t>
                </a:r>
              </a:p>
              <a:p>
                <a:pPr>
                  <a:lnSpc>
                    <a:spcPts val="1400"/>
                  </a:lnSpc>
                </a:pPr>
                <a:r>
                  <a:rPr lang="nl-NL" sz="1000" i="1" dirty="0">
                    <a:latin typeface="Verdana" pitchFamily="34" charset="0"/>
                    <a:cs typeface="Times New Roman" pitchFamily="18" charset="0"/>
                  </a:rPr>
                  <a:t>Werkgroep kan afhankelijk van gebeurtenis aangepast worden</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rPr>
                  <a:t> </a:t>
                </a:r>
                <a:r>
                  <a:rPr lang="nl-NL" sz="1000" b="1" dirty="0">
                    <a:latin typeface="Verdana" pitchFamily="34" charset="0"/>
                    <a:cs typeface="Times New Roman" pitchFamily="18" charset="0"/>
                  </a:rPr>
                  <a:t>Taken werkgroep:</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inschatting maken ernst en omvang incident</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maken van plan van aanpak</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communicatie direct en indirect betrokkenen; </a:t>
                </a:r>
                <a:r>
                  <a:rPr lang="nl-NL" sz="1000" dirty="0" smtClean="0">
                    <a:latin typeface="Verdana" pitchFamily="34" charset="0"/>
                    <a:cs typeface="Times New Roman" pitchFamily="18" charset="0"/>
                  </a:rPr>
                  <a:t>ev. </a:t>
                </a:r>
                <a:r>
                  <a:rPr lang="nl-NL" sz="1000" dirty="0">
                    <a:latin typeface="Verdana" pitchFamily="34" charset="0"/>
                    <a:cs typeface="Times New Roman" pitchFamily="18" charset="0"/>
                  </a:rPr>
                  <a:t>c</a:t>
                </a:r>
                <a:r>
                  <a:rPr lang="nl-NL" sz="1000" dirty="0" smtClean="0">
                    <a:latin typeface="Verdana" pitchFamily="34" charset="0"/>
                    <a:cs typeface="Times New Roman" pitchFamily="18" charset="0"/>
                  </a:rPr>
                  <a:t>ommunicatie, media</a:t>
                </a:r>
                <a:endParaRPr lang="nl-NL" sz="1000" dirty="0">
                  <a:latin typeface="Verdana" pitchFamily="34" charset="0"/>
                  <a:cs typeface="Times New Roman" pitchFamily="18" charset="0"/>
                </a:endParaRP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organiseren/coördineren activiteiten rondom gebeurtenis</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regelen aanpassing, uitstel of afstel (dagelijkse) schoolactiviteiten</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opvang, zorg en nazorg leerlingen, ouders en personeel</a:t>
                </a:r>
              </a:p>
              <a:p>
                <a:pPr>
                  <a:lnSpc>
                    <a:spcPts val="1400"/>
                  </a:lnSpc>
                </a:pPr>
                <a:r>
                  <a:rPr lang="nl-NL" sz="1000" dirty="0">
                    <a:latin typeface="Verdana" pitchFamily="34" charset="0"/>
                    <a:cs typeface="Times New Roman" pitchFamily="18" charset="0"/>
                    <a:sym typeface="Wingdings" pitchFamily="2" charset="2"/>
                  </a:rPr>
                  <a:t></a:t>
                </a:r>
                <a:r>
                  <a:rPr lang="nl-NL" sz="1000" dirty="0">
                    <a:latin typeface="Verdana" pitchFamily="34" charset="0"/>
                    <a:cs typeface="Times New Roman" pitchFamily="18" charset="0"/>
                  </a:rPr>
                  <a:t> logboek, registratie, administratieve afwikkeling en evaluatie</a:t>
                </a:r>
              </a:p>
            </p:txBody>
          </p:sp>
          <p:cxnSp>
            <p:nvCxnSpPr>
              <p:cNvPr id="34831" name="Line 52"/>
              <p:cNvCxnSpPr>
                <a:cxnSpLocks noChangeShapeType="1"/>
              </p:cNvCxnSpPr>
              <p:nvPr/>
            </p:nvCxnSpPr>
            <p:spPr bwMode="auto">
              <a:xfrm>
                <a:off x="4434" y="2984"/>
                <a:ext cx="0" cy="0"/>
              </a:xfrm>
              <a:prstGeom prst="line">
                <a:avLst/>
              </a:prstGeom>
              <a:noFill/>
              <a:ln w="9525">
                <a:solidFill>
                  <a:srgbClr val="000000"/>
                </a:solidFill>
                <a:round/>
                <a:headEnd/>
                <a:tailEnd type="triangle" w="med" len="med"/>
              </a:ln>
            </p:spPr>
          </p:cxnSp>
          <p:sp>
            <p:nvSpPr>
              <p:cNvPr id="99" name="Text Box 70"/>
              <p:cNvSpPr txBox="1">
                <a:spLocks noChangeArrowheads="1"/>
              </p:cNvSpPr>
              <p:nvPr/>
            </p:nvSpPr>
            <p:spPr bwMode="auto">
              <a:xfrm>
                <a:off x="3429" y="2049"/>
                <a:ext cx="3790" cy="815"/>
              </a:xfrm>
              <a:prstGeom prst="rect">
                <a:avLst/>
              </a:prstGeom>
              <a:solidFill>
                <a:srgbClr val="FEE387"/>
              </a:solidFill>
              <a:ln w="9525">
                <a:solidFill>
                  <a:srgbClr val="000000"/>
                </a:solidFill>
                <a:miter lim="800000"/>
                <a:headEnd/>
                <a:tailEnd/>
              </a:ln>
            </p:spPr>
            <p:txBody>
              <a:bodyPr upright="1"/>
              <a:lstStyle/>
              <a:p>
                <a:pPr algn="ctr" fontAlgn="auto">
                  <a:lnSpc>
                    <a:spcPts val="1400"/>
                  </a:lnSpc>
                  <a:spcBef>
                    <a:spcPts val="0"/>
                  </a:spcBef>
                  <a:spcAft>
                    <a:spcPts val="0"/>
                  </a:spcAft>
                  <a:defRPr/>
                </a:pPr>
                <a:r>
                  <a:rPr lang="nl-NL" sz="1000" b="1" dirty="0">
                    <a:latin typeface="Verdana"/>
                    <a:ea typeface="Times New Roman"/>
                    <a:cs typeface="Times New Roman"/>
                  </a:rPr>
                  <a:t>Altijd informeren</a:t>
                </a:r>
                <a:endParaRPr lang="nl-NL" sz="1000" dirty="0">
                  <a:latin typeface="Verdana"/>
                  <a:ea typeface="Times New Roman"/>
                  <a:cs typeface="Times New Roman"/>
                </a:endParaRPr>
              </a:p>
              <a:p>
                <a:pPr marL="342900" indent="-342900" fontAlgn="auto">
                  <a:lnSpc>
                    <a:spcPct val="115000"/>
                  </a:lnSpc>
                  <a:spcBef>
                    <a:spcPts val="0"/>
                  </a:spcBef>
                  <a:spcAft>
                    <a:spcPts val="0"/>
                  </a:spcAft>
                  <a:buFont typeface="+mj-lt"/>
                  <a:buAutoNum type="arabicPeriod"/>
                  <a:defRPr/>
                </a:pPr>
                <a:r>
                  <a:rPr lang="nl-NL" sz="1000" dirty="0">
                    <a:latin typeface="Verdana"/>
                    <a:ea typeface="Times New Roman"/>
                    <a:cs typeface="Times New Roman"/>
                  </a:rPr>
                  <a:t>directeur</a:t>
                </a:r>
              </a:p>
              <a:p>
                <a:pPr marL="342900" indent="-342900" fontAlgn="auto">
                  <a:lnSpc>
                    <a:spcPct val="115000"/>
                  </a:lnSpc>
                  <a:spcBef>
                    <a:spcPts val="0"/>
                  </a:spcBef>
                  <a:spcAft>
                    <a:spcPts val="0"/>
                  </a:spcAft>
                  <a:buFont typeface="+mj-lt"/>
                  <a:buAutoNum type="arabicPeriod"/>
                  <a:defRPr/>
                </a:pPr>
                <a:r>
                  <a:rPr lang="nl-NL" sz="1000" dirty="0">
                    <a:latin typeface="Verdana"/>
                    <a:ea typeface="Times New Roman"/>
                    <a:cs typeface="Times New Roman"/>
                  </a:rPr>
                  <a:t>betrokken groepsleerkracht</a:t>
                </a:r>
              </a:p>
            </p:txBody>
          </p:sp>
        </p:grpSp>
        <p:sp>
          <p:nvSpPr>
            <p:cNvPr id="34819" name="Rectangle 98"/>
            <p:cNvSpPr>
              <a:spLocks noChangeArrowheads="1"/>
            </p:cNvSpPr>
            <p:nvPr/>
          </p:nvSpPr>
          <p:spPr bwMode="auto">
            <a:xfrm>
              <a:off x="0" y="0"/>
              <a:ext cx="9144000" cy="457200"/>
            </a:xfrm>
            <a:prstGeom prst="rect">
              <a:avLst/>
            </a:prstGeom>
            <a:noFill/>
            <a:ln w="9525">
              <a:noFill/>
              <a:miter lim="800000"/>
              <a:headEnd/>
              <a:tailEnd/>
            </a:ln>
          </p:spPr>
          <p:txBody>
            <a:bodyPr wrap="none" lIns="899829" tIns="899829" rIns="899829" bIns="899829" anchor="ctr">
              <a:spAutoFit/>
            </a:bodyPr>
            <a:lstStyle/>
            <a:p>
              <a:endParaRPr lang="nl-NL">
                <a:latin typeface="Calibri" pitchFamily="34" charset="0"/>
              </a:endParaRPr>
            </a:p>
          </p:txBody>
        </p:sp>
        <p:cxnSp>
          <p:nvCxnSpPr>
            <p:cNvPr id="34820" name="Line 56"/>
            <p:cNvCxnSpPr>
              <a:cxnSpLocks noChangeShapeType="1"/>
            </p:cNvCxnSpPr>
            <p:nvPr/>
          </p:nvCxnSpPr>
          <p:spPr bwMode="auto">
            <a:xfrm>
              <a:off x="3990975" y="228600"/>
              <a:ext cx="0" cy="138113"/>
            </a:xfrm>
            <a:prstGeom prst="line">
              <a:avLst/>
            </a:prstGeom>
            <a:noFill/>
            <a:ln w="9525">
              <a:solidFill>
                <a:srgbClr val="000000"/>
              </a:solidFill>
              <a:round/>
              <a:headEnd/>
              <a:tailEnd type="triangle" w="med" len="med"/>
            </a:ln>
          </p:spPr>
        </p:cxnSp>
        <p:cxnSp>
          <p:nvCxnSpPr>
            <p:cNvPr id="34821" name="Line 56"/>
            <p:cNvCxnSpPr>
              <a:cxnSpLocks noChangeShapeType="1"/>
            </p:cNvCxnSpPr>
            <p:nvPr/>
          </p:nvCxnSpPr>
          <p:spPr bwMode="auto">
            <a:xfrm>
              <a:off x="3524250" y="938213"/>
              <a:ext cx="0" cy="138112"/>
            </a:xfrm>
            <a:prstGeom prst="line">
              <a:avLst/>
            </a:prstGeom>
            <a:noFill/>
            <a:ln w="9525">
              <a:solidFill>
                <a:srgbClr val="000000"/>
              </a:solidFill>
              <a:round/>
              <a:headEnd/>
              <a:tailEnd type="triangle" w="med" len="med"/>
            </a:ln>
          </p:spPr>
        </p:cxnSp>
        <p:cxnSp>
          <p:nvCxnSpPr>
            <p:cNvPr id="34822" name="Line 56"/>
            <p:cNvCxnSpPr>
              <a:cxnSpLocks noChangeShapeType="1"/>
            </p:cNvCxnSpPr>
            <p:nvPr/>
          </p:nvCxnSpPr>
          <p:spPr bwMode="auto">
            <a:xfrm>
              <a:off x="4573588" y="936625"/>
              <a:ext cx="0" cy="138113"/>
            </a:xfrm>
            <a:prstGeom prst="line">
              <a:avLst/>
            </a:prstGeom>
            <a:noFill/>
            <a:ln w="9525">
              <a:solidFill>
                <a:srgbClr val="000000"/>
              </a:solidFill>
              <a:round/>
              <a:headEnd/>
              <a:tailEnd type="triangle" w="med" len="med"/>
            </a:ln>
          </p:spPr>
        </p:cxnSp>
        <p:cxnSp>
          <p:nvCxnSpPr>
            <p:cNvPr id="34823" name="Line 56"/>
            <p:cNvCxnSpPr>
              <a:cxnSpLocks noChangeShapeType="1"/>
            </p:cNvCxnSpPr>
            <p:nvPr/>
          </p:nvCxnSpPr>
          <p:spPr bwMode="auto">
            <a:xfrm>
              <a:off x="3524250" y="1917700"/>
              <a:ext cx="0" cy="138113"/>
            </a:xfrm>
            <a:prstGeom prst="line">
              <a:avLst/>
            </a:prstGeom>
            <a:noFill/>
            <a:ln w="9525">
              <a:solidFill>
                <a:srgbClr val="000000"/>
              </a:solidFill>
              <a:round/>
              <a:headEnd/>
              <a:tailEnd type="triangle" w="med" len="med"/>
            </a:ln>
          </p:spPr>
        </p:cxnSp>
        <p:cxnSp>
          <p:nvCxnSpPr>
            <p:cNvPr id="34824" name="Line 56"/>
            <p:cNvCxnSpPr>
              <a:cxnSpLocks noChangeShapeType="1"/>
            </p:cNvCxnSpPr>
            <p:nvPr/>
          </p:nvCxnSpPr>
          <p:spPr bwMode="auto">
            <a:xfrm>
              <a:off x="4572000" y="1927225"/>
              <a:ext cx="0" cy="139700"/>
            </a:xfrm>
            <a:prstGeom prst="line">
              <a:avLst/>
            </a:prstGeom>
            <a:noFill/>
            <a:ln w="9525">
              <a:solidFill>
                <a:srgbClr val="000000"/>
              </a:solidFill>
              <a:round/>
              <a:headEnd/>
              <a:tailEnd type="triangle" w="med" len="med"/>
            </a:ln>
          </p:spPr>
        </p:cxnSp>
        <p:cxnSp>
          <p:nvCxnSpPr>
            <p:cNvPr id="34825" name="Line 56"/>
            <p:cNvCxnSpPr>
              <a:cxnSpLocks noChangeShapeType="1"/>
            </p:cNvCxnSpPr>
            <p:nvPr/>
          </p:nvCxnSpPr>
          <p:spPr bwMode="auto">
            <a:xfrm>
              <a:off x="3952875" y="3921125"/>
              <a:ext cx="0" cy="138113"/>
            </a:xfrm>
            <a:prstGeom prst="line">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347882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PSHi</a:t>
            </a:r>
            <a:endParaRPr lang="nl-NL" dirty="0"/>
          </a:p>
        </p:txBody>
      </p:sp>
      <p:sp>
        <p:nvSpPr>
          <p:cNvPr id="3" name="Tijdelijke aanduiding voor inhoud 2"/>
          <p:cNvSpPr>
            <a:spLocks noGrp="1"/>
          </p:cNvSpPr>
          <p:nvPr>
            <p:ph idx="1"/>
          </p:nvPr>
        </p:nvSpPr>
        <p:spPr/>
        <p:txBody>
          <a:bodyPr/>
          <a:lstStyle/>
          <a:p>
            <a:pPr marL="0" indent="0">
              <a:buNone/>
            </a:pPr>
            <a:r>
              <a:rPr lang="nl-NL" dirty="0"/>
              <a:t>Psychosociale hulpverlening bij ingrijpende gebeurtenissen (</a:t>
            </a:r>
            <a:r>
              <a:rPr lang="nl-NL" dirty="0" err="1"/>
              <a:t>PSHi</a:t>
            </a:r>
            <a:r>
              <a:rPr lang="nl-NL" dirty="0"/>
              <a:t>) coördineert de hulp door verschillende hulpverleners. </a:t>
            </a:r>
            <a:endParaRPr lang="nl-NL" dirty="0" smtClean="0"/>
          </a:p>
          <a:p>
            <a:pPr marL="0" indent="0">
              <a:buNone/>
            </a:pPr>
            <a:endParaRPr lang="nl-NL" dirty="0"/>
          </a:p>
          <a:p>
            <a:pPr marL="0" indent="0">
              <a:buNone/>
            </a:pPr>
            <a:r>
              <a:rPr lang="nl-NL" dirty="0" smtClean="0"/>
              <a:t>Het </a:t>
            </a:r>
            <a:r>
              <a:rPr lang="nl-NL" dirty="0" err="1"/>
              <a:t>PSHi</a:t>
            </a:r>
            <a:r>
              <a:rPr lang="nl-NL" dirty="0"/>
              <a:t>-team zorgt ervoor dat slachtoffers de juiste hulp krijgen. De GGD heeft hierbij een coördinerende rol. </a:t>
            </a:r>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23</a:t>
            </a:fld>
            <a:endParaRPr lang="en-US"/>
          </a:p>
        </p:txBody>
      </p:sp>
    </p:spTree>
    <p:extLst>
      <p:ext uri="{BB962C8B-B14F-4D97-AF65-F5344CB8AC3E}">
        <p14:creationId xmlns:p14="http://schemas.microsoft.com/office/powerpoint/2010/main" val="3868667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Rouw en verdriet bij kinderen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Fasen in rouwverwerking:</a:t>
            </a:r>
          </a:p>
          <a:p>
            <a:pPr marL="0" indent="0">
              <a:buNone/>
            </a:pPr>
            <a:endParaRPr lang="nl-NL" dirty="0" smtClean="0"/>
          </a:p>
          <a:p>
            <a:pPr marL="457200" indent="-457200">
              <a:buFont typeface="+mj-lt"/>
              <a:buAutoNum type="arabicPeriod"/>
              <a:defRPr/>
            </a:pPr>
            <a:r>
              <a:rPr lang="nl-NL" altLang="nl-NL" dirty="0">
                <a:latin typeface="Verdana" pitchFamily="34" charset="0"/>
                <a:cs typeface="Verdana" pitchFamily="34" charset="0"/>
              </a:rPr>
              <a:t>Boos, verdriet en angst</a:t>
            </a:r>
          </a:p>
          <a:p>
            <a:pPr marL="457200" indent="-457200">
              <a:buFont typeface="+mj-lt"/>
              <a:buAutoNum type="arabicPeriod"/>
              <a:defRPr/>
            </a:pPr>
            <a:r>
              <a:rPr lang="nl-NL" altLang="nl-NL" dirty="0">
                <a:latin typeface="Verdana" pitchFamily="34" charset="0"/>
                <a:cs typeface="Verdana" pitchFamily="34" charset="0"/>
              </a:rPr>
              <a:t>Rusteloosheid en sterk wisselende gevoelens</a:t>
            </a:r>
          </a:p>
          <a:p>
            <a:pPr marL="457200" indent="-457200">
              <a:buFont typeface="+mj-lt"/>
              <a:buAutoNum type="arabicPeriod"/>
              <a:defRPr/>
            </a:pPr>
            <a:r>
              <a:rPr lang="nl-NL" altLang="nl-NL" dirty="0">
                <a:latin typeface="Verdana" pitchFamily="34" charset="0"/>
                <a:cs typeface="Verdana" pitchFamily="34" charset="0"/>
              </a:rPr>
              <a:t>Ontkenning</a:t>
            </a:r>
          </a:p>
          <a:p>
            <a:pPr marL="457200" indent="-457200">
              <a:buFont typeface="+mj-lt"/>
              <a:buAutoNum type="arabicPeriod"/>
              <a:defRPr/>
            </a:pPr>
            <a:r>
              <a:rPr lang="nl-NL" altLang="nl-NL" dirty="0">
                <a:latin typeface="Verdana" pitchFamily="34" charset="0"/>
                <a:cs typeface="Verdana" pitchFamily="34" charset="0"/>
              </a:rPr>
              <a:t>Opstandigheid</a:t>
            </a:r>
          </a:p>
          <a:p>
            <a:pPr marL="457200" indent="-457200">
              <a:buFont typeface="+mj-lt"/>
              <a:buAutoNum type="arabicPeriod"/>
              <a:defRPr/>
            </a:pPr>
            <a:r>
              <a:rPr lang="nl-NL" altLang="nl-NL" dirty="0">
                <a:latin typeface="Verdana" pitchFamily="34" charset="0"/>
                <a:cs typeface="Verdana" pitchFamily="34" charset="0"/>
              </a:rPr>
              <a:t>Realiseren van verlies</a:t>
            </a:r>
          </a:p>
          <a:p>
            <a:pPr marL="457200" indent="-457200">
              <a:buFont typeface="+mj-lt"/>
              <a:buAutoNum type="arabicPeriod"/>
              <a:defRPr/>
            </a:pPr>
            <a:r>
              <a:rPr lang="nl-NL" altLang="nl-NL" dirty="0">
                <a:latin typeface="Verdana" pitchFamily="34" charset="0"/>
                <a:cs typeface="Verdana" pitchFamily="34" charset="0"/>
              </a:rPr>
              <a:t>Integratie</a:t>
            </a:r>
          </a:p>
          <a:p>
            <a:pPr marL="0" indent="0">
              <a:buNone/>
            </a:pPr>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24</a:t>
            </a:fld>
            <a:endParaRPr lang="en-US"/>
          </a:p>
        </p:txBody>
      </p:sp>
    </p:spTree>
    <p:extLst>
      <p:ext uri="{BB962C8B-B14F-4D97-AF65-F5344CB8AC3E}">
        <p14:creationId xmlns:p14="http://schemas.microsoft.com/office/powerpoint/2010/main" val="1801038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Rouw en verdriet bij kinderen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Behoeften van kinderen:</a:t>
            </a:r>
          </a:p>
          <a:p>
            <a:pPr marL="0" indent="0">
              <a:buNone/>
            </a:pPr>
            <a:endParaRPr lang="nl-NL" dirty="0"/>
          </a:p>
          <a:p>
            <a:r>
              <a:rPr lang="nl-NL" dirty="0"/>
              <a:t>Duidelijke </a:t>
            </a:r>
            <a:r>
              <a:rPr lang="nl-NL" dirty="0" smtClean="0"/>
              <a:t>taal</a:t>
            </a:r>
          </a:p>
          <a:p>
            <a:r>
              <a:rPr lang="nl-NL" dirty="0" smtClean="0"/>
              <a:t>Laten praten</a:t>
            </a:r>
          </a:p>
          <a:p>
            <a:r>
              <a:rPr lang="nl-NL" dirty="0" smtClean="0"/>
              <a:t>Erkenning </a:t>
            </a:r>
            <a:r>
              <a:rPr lang="nl-NL" dirty="0"/>
              <a:t>van een eventueel </a:t>
            </a:r>
            <a:r>
              <a:rPr lang="nl-NL" dirty="0" smtClean="0"/>
              <a:t>schuldgevoel</a:t>
            </a:r>
          </a:p>
          <a:p>
            <a:r>
              <a:rPr lang="nl-NL" dirty="0" smtClean="0"/>
              <a:t>Veiligheid </a:t>
            </a:r>
            <a:r>
              <a:rPr lang="nl-NL" dirty="0"/>
              <a:t>en </a:t>
            </a:r>
            <a:r>
              <a:rPr lang="nl-NL" dirty="0" smtClean="0"/>
              <a:t>geborgenheid</a:t>
            </a:r>
          </a:p>
          <a:p>
            <a:r>
              <a:rPr lang="nl-NL" dirty="0" smtClean="0"/>
              <a:t>Om </a:t>
            </a:r>
            <a:r>
              <a:rPr lang="nl-NL" dirty="0"/>
              <a:t>leren gaan met emoties</a:t>
            </a:r>
          </a:p>
          <a:p>
            <a:pPr marL="0" indent="0">
              <a:buNone/>
            </a:pPr>
            <a:endParaRPr lang="nl-NL" dirty="0" smtClean="0"/>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25</a:t>
            </a:fld>
            <a:endParaRPr lang="en-US"/>
          </a:p>
        </p:txBody>
      </p:sp>
    </p:spTree>
    <p:extLst>
      <p:ext uri="{BB962C8B-B14F-4D97-AF65-F5344CB8AC3E}">
        <p14:creationId xmlns:p14="http://schemas.microsoft.com/office/powerpoint/2010/main" val="2836350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Rouw en verdriet bij kinderen</a:t>
            </a:r>
            <a:endParaRPr lang="nl-NL" dirty="0"/>
          </a:p>
        </p:txBody>
      </p:sp>
      <p:sp>
        <p:nvSpPr>
          <p:cNvPr id="3" name="Tijdelijke aanduiding voor inhoud 2"/>
          <p:cNvSpPr>
            <a:spLocks noGrp="1"/>
          </p:cNvSpPr>
          <p:nvPr>
            <p:ph idx="1"/>
          </p:nvPr>
        </p:nvSpPr>
        <p:spPr>
          <a:xfrm>
            <a:off x="457200" y="1941694"/>
            <a:ext cx="8229600" cy="4727120"/>
          </a:xfrm>
        </p:spPr>
        <p:txBody>
          <a:bodyPr>
            <a:normAutofit lnSpcReduction="10000"/>
          </a:bodyPr>
          <a:lstStyle/>
          <a:p>
            <a:pPr marL="0" indent="0">
              <a:buNone/>
            </a:pPr>
            <a:r>
              <a:rPr lang="nl-NL" dirty="0" smtClean="0"/>
              <a:t>Ondersteuning vanuit school:</a:t>
            </a:r>
          </a:p>
          <a:p>
            <a:pPr marL="0" indent="0">
              <a:buNone/>
            </a:pPr>
            <a:endParaRPr lang="nl-NL" dirty="0"/>
          </a:p>
          <a:p>
            <a:r>
              <a:rPr lang="nl-NL" dirty="0"/>
              <a:t>Vertel 1 verhaal in duidelijke taal en stem dit af met de </a:t>
            </a:r>
            <a:r>
              <a:rPr lang="nl-NL" dirty="0" smtClean="0"/>
              <a:t>betrokkenen</a:t>
            </a:r>
          </a:p>
          <a:p>
            <a:r>
              <a:rPr lang="nl-NL" dirty="0" smtClean="0"/>
              <a:t>Breng </a:t>
            </a:r>
            <a:r>
              <a:rPr lang="nl-NL" dirty="0"/>
              <a:t>de boodschap kort en krachtig </a:t>
            </a:r>
            <a:endParaRPr lang="nl-NL" dirty="0" smtClean="0"/>
          </a:p>
          <a:p>
            <a:r>
              <a:rPr lang="nl-NL" dirty="0" smtClean="0"/>
              <a:t>Geef </a:t>
            </a:r>
            <a:r>
              <a:rPr lang="nl-NL" dirty="0"/>
              <a:t>ruimte voor vragen en verwerking </a:t>
            </a:r>
            <a:endParaRPr lang="nl-NL" dirty="0" smtClean="0"/>
          </a:p>
          <a:p>
            <a:r>
              <a:rPr lang="nl-NL" dirty="0" smtClean="0"/>
              <a:t>Schrik </a:t>
            </a:r>
            <a:r>
              <a:rPr lang="nl-NL" dirty="0"/>
              <a:t>niet van vragen en geef altijd antwoord (ook als je het even niet weet</a:t>
            </a:r>
            <a:r>
              <a:rPr lang="nl-NL" dirty="0" smtClean="0"/>
              <a:t>)</a:t>
            </a:r>
          </a:p>
          <a:p>
            <a:r>
              <a:rPr lang="nl-NL" dirty="0"/>
              <a:t>Bied structuur: kinderen hebben houvast aan de dagelijkse routine</a:t>
            </a:r>
          </a:p>
          <a:p>
            <a:r>
              <a:rPr lang="nl-NL" dirty="0"/>
              <a:t>Geef grenzen aan </a:t>
            </a:r>
          </a:p>
          <a:p>
            <a:r>
              <a:rPr lang="nl-NL" dirty="0" smtClean="0"/>
              <a:t>Wees alert </a:t>
            </a:r>
            <a:r>
              <a:rPr lang="nl-NL" dirty="0"/>
              <a:t>op kinderen met problemen/eerder trauma</a:t>
            </a:r>
          </a:p>
          <a:p>
            <a:r>
              <a:rPr lang="nl-NL" dirty="0"/>
              <a:t>Blijf monitoren en ondersteun </a:t>
            </a:r>
            <a:r>
              <a:rPr lang="nl-NL" dirty="0" smtClean="0"/>
              <a:t>ouders</a:t>
            </a:r>
          </a:p>
          <a:p>
            <a:endParaRPr lang="nl-NL" dirty="0" smtClean="0"/>
          </a:p>
          <a:p>
            <a:pPr marL="0" indent="0" algn="ctr">
              <a:buNone/>
            </a:pPr>
            <a:r>
              <a:rPr lang="nl-NL" i="1" dirty="0" smtClean="0"/>
              <a:t>Zorg goed voor </a:t>
            </a:r>
            <a:r>
              <a:rPr lang="nl-NL" i="1" dirty="0"/>
              <a:t>jezelf en ben bewust van je eigen gevoel</a:t>
            </a:r>
          </a:p>
          <a:p>
            <a:endParaRPr lang="nl-NL" dirty="0" smtClean="0"/>
          </a:p>
          <a:p>
            <a:pPr marL="0" indent="0">
              <a:buNone/>
            </a:pPr>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26</a:t>
            </a:fld>
            <a:endParaRPr lang="en-US"/>
          </a:p>
        </p:txBody>
      </p:sp>
    </p:spTree>
    <p:extLst>
      <p:ext uri="{BB962C8B-B14F-4D97-AF65-F5344CB8AC3E}">
        <p14:creationId xmlns:p14="http://schemas.microsoft.com/office/powerpoint/2010/main" val="2722543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1008608"/>
            <a:ext cx="8229600" cy="1134228"/>
          </a:xfrm>
        </p:spPr>
        <p:txBody>
          <a:bodyPr>
            <a:noAutofit/>
          </a:bodyPr>
          <a:lstStyle/>
          <a:p>
            <a:pPr eaLnBrk="1" hangingPunct="1"/>
            <a:r>
              <a:rPr lang="nl-NL" dirty="0" smtClean="0">
                <a:solidFill>
                  <a:schemeClr val="tx2"/>
                </a:solidFill>
              </a:rPr>
              <a:t>Afsluiting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2622" y="2412124"/>
            <a:ext cx="4326550" cy="289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93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499307"/>
            <a:ext cx="7772400" cy="3538885"/>
          </a:xfrm>
        </p:spPr>
        <p:txBody>
          <a:bodyPr/>
          <a:lstStyle/>
          <a:p>
            <a:r>
              <a:rPr lang="nl-NL" dirty="0" smtClean="0"/>
              <a:t>Bedankt voor je aandacht!</a:t>
            </a:r>
            <a:br>
              <a:rPr lang="nl-NL" dirty="0" smtClean="0"/>
            </a:br>
            <a:r>
              <a:rPr lang="nl-NL" dirty="0" smtClean="0"/>
              <a:t/>
            </a:r>
            <a:br>
              <a:rPr lang="nl-NL" dirty="0" smtClean="0"/>
            </a:br>
            <a:r>
              <a:rPr lang="nl-NL" dirty="0"/>
              <a:t/>
            </a:r>
            <a:br>
              <a:rPr lang="nl-NL" dirty="0"/>
            </a:br>
            <a:r>
              <a:rPr lang="nl-NL" dirty="0" smtClean="0"/>
              <a:t>Ivonne van Korven</a:t>
            </a:r>
            <a:br>
              <a:rPr lang="nl-NL" dirty="0" smtClean="0"/>
            </a:br>
            <a:r>
              <a:rPr lang="nl-NL" dirty="0" smtClean="0">
                <a:hlinkClick r:id="rId3"/>
              </a:rPr>
              <a:t>i.korven@ggdwestbrabant.nl</a:t>
            </a:r>
            <a:r>
              <a:rPr lang="nl-NL" dirty="0" smtClean="0"/>
              <a:t/>
            </a:r>
            <a:br>
              <a:rPr lang="nl-NL" dirty="0" smtClean="0"/>
            </a:br>
            <a:r>
              <a:rPr lang="nl-NL" dirty="0" smtClean="0"/>
              <a:t>06-53583447</a:t>
            </a:r>
            <a:endParaRPr lang="nl-NL" dirty="0"/>
          </a:p>
        </p:txBody>
      </p:sp>
    </p:spTree>
    <p:extLst>
      <p:ext uri="{BB962C8B-B14F-4D97-AF65-F5344CB8AC3E}">
        <p14:creationId xmlns:p14="http://schemas.microsoft.com/office/powerpoint/2010/main" val="252728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 </a:t>
            </a:r>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3</a:t>
            </a:fld>
            <a:endParaRPr lang="en-US"/>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3294" y="2368277"/>
            <a:ext cx="4390696" cy="2475865"/>
          </a:xfrm>
        </p:spPr>
      </p:pic>
    </p:spTree>
    <p:extLst>
      <p:ext uri="{BB962C8B-B14F-4D97-AF65-F5344CB8AC3E}">
        <p14:creationId xmlns:p14="http://schemas.microsoft.com/office/powerpoint/2010/main" val="2652242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Casuïstiek ongewenst </a:t>
            </a:r>
            <a:r>
              <a:rPr lang="nl-NL" dirty="0" smtClean="0"/>
              <a:t>gedrag</a:t>
            </a:r>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4</a:t>
            </a:fld>
            <a:endParaRPr lang="en-US"/>
          </a:p>
        </p:txBody>
      </p:sp>
      <p:pic>
        <p:nvPicPr>
          <p:cNvPr id="5" name="Picture 2" descr="H:\Mijn afbeeldingen\masturb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6" y="1813034"/>
            <a:ext cx="6413740" cy="432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8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Casuïstiek ongewenst </a:t>
            </a:r>
            <a:r>
              <a:rPr lang="nl-NL" dirty="0" smtClean="0"/>
              <a:t>gedrag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000" dirty="0"/>
              <a:t>De moeder van Teuntje (6</a:t>
            </a:r>
            <a:r>
              <a:rPr lang="nl-NL" sz="2000" dirty="0" smtClean="0"/>
              <a:t>) vraagt </a:t>
            </a:r>
            <a:r>
              <a:rPr lang="nl-NL" sz="2000" dirty="0"/>
              <a:t>advies. Een verstandelijk gehandicapte jongen speelt altijd op het plein waar haar dochter ook speelt. Ze praten, knuffelen, lachen en spelen met elkaar. Nu heeft de jongen gevraagd of Teuntje komt logeren. </a:t>
            </a:r>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5</a:t>
            </a:fld>
            <a:endParaRPr lang="en-US"/>
          </a:p>
        </p:txBody>
      </p:sp>
    </p:spTree>
    <p:extLst>
      <p:ext uri="{BB962C8B-B14F-4D97-AF65-F5344CB8AC3E}">
        <p14:creationId xmlns:p14="http://schemas.microsoft.com/office/powerpoint/2010/main" val="465024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30" name="Group 2"/>
          <p:cNvGraphicFramePr>
            <a:graphicFrameLocks noGrp="1"/>
          </p:cNvGraphicFramePr>
          <p:nvPr>
            <p:ph type="tbl" idx="1"/>
            <p:extLst>
              <p:ext uri="{D42A27DB-BD31-4B8C-83A1-F6EECF244321}">
                <p14:modId xmlns:p14="http://schemas.microsoft.com/office/powerpoint/2010/main" val="3179742807"/>
              </p:ext>
            </p:extLst>
          </p:nvPr>
        </p:nvGraphicFramePr>
        <p:xfrm>
          <a:off x="0" y="0"/>
          <a:ext cx="9251950" cy="6858000"/>
        </p:xfrm>
        <a:graphic>
          <a:graphicData uri="http://schemas.openxmlformats.org/drawingml/2006/table">
            <a:tbl>
              <a:tblPr/>
              <a:tblGrid>
                <a:gridCol w="3059113"/>
                <a:gridCol w="2928937"/>
                <a:gridCol w="3263900"/>
              </a:tblGrid>
              <a:tr h="6858000">
                <a:tc>
                  <a:txBody>
                    <a:bodyPr/>
                    <a:lstStyle>
                      <a:lvl1pPr algn="l">
                        <a:spcBef>
                          <a:spcPct val="20000"/>
                        </a:spcBef>
                        <a:buClr>
                          <a:srgbClr val="B7BD00"/>
                        </a:buClr>
                        <a:buFont typeface="Wingdings 2" pitchFamily="18" charset="2"/>
                        <a:defRPr sz="2000">
                          <a:solidFill>
                            <a:srgbClr val="1A2C54"/>
                          </a:solidFill>
                          <a:latin typeface="Verdana" pitchFamily="34" charset="0"/>
                        </a:defRPr>
                      </a:lvl1pPr>
                      <a:lvl2pPr algn="l">
                        <a:spcBef>
                          <a:spcPct val="20000"/>
                        </a:spcBef>
                        <a:buClr>
                          <a:srgbClr val="B7BD00"/>
                        </a:buClr>
                        <a:buFont typeface="Wingdings 2" pitchFamily="18" charset="2"/>
                        <a:defRPr sz="2000">
                          <a:solidFill>
                            <a:srgbClr val="1A2C54"/>
                          </a:solidFill>
                          <a:latin typeface="Verdana" pitchFamily="34" charset="0"/>
                        </a:defRPr>
                      </a:lvl2pPr>
                      <a:lvl3pPr algn="l">
                        <a:spcBef>
                          <a:spcPct val="20000"/>
                        </a:spcBef>
                        <a:buClr>
                          <a:srgbClr val="B7BD00"/>
                        </a:buClr>
                        <a:buFont typeface="Wingdings 2" pitchFamily="18" charset="2"/>
                        <a:defRPr sz="1600">
                          <a:solidFill>
                            <a:srgbClr val="1A2C54"/>
                          </a:solidFill>
                          <a:latin typeface="Verdana" pitchFamily="34" charset="0"/>
                        </a:defRPr>
                      </a:lvl3pPr>
                      <a:lvl4pPr algn="l">
                        <a:spcBef>
                          <a:spcPct val="20000"/>
                        </a:spcBef>
                        <a:buClr>
                          <a:srgbClr val="B7BD00"/>
                        </a:buClr>
                        <a:buFont typeface="Wingdings 2" pitchFamily="18" charset="2"/>
                        <a:defRPr sz="1600">
                          <a:solidFill>
                            <a:srgbClr val="1A2C54"/>
                          </a:solidFill>
                          <a:latin typeface="Verdana" pitchFamily="34" charset="0"/>
                        </a:defRPr>
                      </a:lvl4pPr>
                      <a:lvl5pPr algn="l">
                        <a:spcBef>
                          <a:spcPct val="20000"/>
                        </a:spcBef>
                        <a:buClr>
                          <a:srgbClr val="B7BD00"/>
                        </a:buClr>
                        <a:buFont typeface="Wingdings 2" pitchFamily="18" charset="2"/>
                        <a:defRPr sz="1600">
                          <a:solidFill>
                            <a:srgbClr val="1A2C54"/>
                          </a:solidFill>
                          <a:latin typeface="Verdana" pitchFamily="34" charset="0"/>
                        </a:defRPr>
                      </a:lvl5pPr>
                      <a:lvl6pPr fontAlgn="base">
                        <a:spcBef>
                          <a:spcPct val="20000"/>
                        </a:spcBef>
                        <a:spcAft>
                          <a:spcPct val="0"/>
                        </a:spcAft>
                        <a:buClr>
                          <a:srgbClr val="B7BD00"/>
                        </a:buClr>
                        <a:buFont typeface="Wingdings 2" pitchFamily="18" charset="2"/>
                        <a:defRPr sz="1600">
                          <a:solidFill>
                            <a:srgbClr val="1A2C54"/>
                          </a:solidFill>
                          <a:latin typeface="Verdana" pitchFamily="34" charset="0"/>
                        </a:defRPr>
                      </a:lvl6pPr>
                      <a:lvl7pPr fontAlgn="base">
                        <a:spcBef>
                          <a:spcPct val="20000"/>
                        </a:spcBef>
                        <a:spcAft>
                          <a:spcPct val="0"/>
                        </a:spcAft>
                        <a:buClr>
                          <a:srgbClr val="B7BD00"/>
                        </a:buClr>
                        <a:buFont typeface="Wingdings 2" pitchFamily="18" charset="2"/>
                        <a:defRPr sz="1600">
                          <a:solidFill>
                            <a:srgbClr val="1A2C54"/>
                          </a:solidFill>
                          <a:latin typeface="Verdana" pitchFamily="34" charset="0"/>
                        </a:defRPr>
                      </a:lvl7pPr>
                      <a:lvl8pPr fontAlgn="base">
                        <a:spcBef>
                          <a:spcPct val="20000"/>
                        </a:spcBef>
                        <a:spcAft>
                          <a:spcPct val="0"/>
                        </a:spcAft>
                        <a:buClr>
                          <a:srgbClr val="B7BD00"/>
                        </a:buClr>
                        <a:buFont typeface="Wingdings 2" pitchFamily="18" charset="2"/>
                        <a:defRPr sz="1600">
                          <a:solidFill>
                            <a:srgbClr val="1A2C54"/>
                          </a:solidFill>
                          <a:latin typeface="Verdana" pitchFamily="34" charset="0"/>
                        </a:defRPr>
                      </a:lvl8pPr>
                      <a:lvl9pPr fontAlgn="base">
                        <a:spcBef>
                          <a:spcPct val="20000"/>
                        </a:spcBef>
                        <a:spcAft>
                          <a:spcPct val="0"/>
                        </a:spcAft>
                        <a:buClr>
                          <a:srgbClr val="B7BD00"/>
                        </a:buClr>
                        <a:buFont typeface="Wingdings 2" pitchFamily="18" charset="2"/>
                        <a:defRPr sz="1600">
                          <a:solidFill>
                            <a:srgbClr val="1A2C54"/>
                          </a:solidFill>
                          <a:latin typeface="Verdana" pitchFamily="34" charset="0"/>
                        </a:defRPr>
                      </a:lvl9pPr>
                    </a:lstStyle>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tx2"/>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800" b="1" i="0" u="none" strike="noStrike" cap="none" normalizeH="0" baseline="0" dirty="0" smtClean="0">
                          <a:ln>
                            <a:noFill/>
                          </a:ln>
                          <a:solidFill>
                            <a:schemeClr val="bg1"/>
                          </a:solidFill>
                          <a:effectLst/>
                          <a:latin typeface="Arial Rounded MT Bold" panose="020F0704030504030204" pitchFamily="34" charset="0"/>
                        </a:rPr>
                        <a:t>Normaal</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Ontdekken van eigen lichaam en dat van anderen.</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Kinderen van dezelfde leeftijd,</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dezelfde grootte.</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Kennen elkaar of zijn vrienden.</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Seksueel gedrag is vrijwillig, spontaan.</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Gevoelens van opwinding.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Giechelige sfeer.</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tx2"/>
                        </a:solidFill>
                        <a:effectLst/>
                        <a:latin typeface="Verdana"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1" i="0" u="none" strike="noStrike" cap="none" normalizeH="0" baseline="0" dirty="0" smtClean="0">
                        <a:ln>
                          <a:noFill/>
                        </a:ln>
                        <a:solidFill>
                          <a:schemeClr val="tx2"/>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lgn="l">
                        <a:spcBef>
                          <a:spcPct val="20000"/>
                        </a:spcBef>
                        <a:buClr>
                          <a:srgbClr val="B7BD00"/>
                        </a:buClr>
                        <a:buFont typeface="Wingdings 2" pitchFamily="18" charset="2"/>
                        <a:defRPr sz="2000">
                          <a:solidFill>
                            <a:srgbClr val="1A2C54"/>
                          </a:solidFill>
                          <a:latin typeface="Verdana" pitchFamily="34" charset="0"/>
                        </a:defRPr>
                      </a:lvl1pPr>
                      <a:lvl2pPr algn="l">
                        <a:spcBef>
                          <a:spcPct val="20000"/>
                        </a:spcBef>
                        <a:buClr>
                          <a:srgbClr val="B7BD00"/>
                        </a:buClr>
                        <a:buFont typeface="Wingdings 2" pitchFamily="18" charset="2"/>
                        <a:defRPr sz="2000">
                          <a:solidFill>
                            <a:srgbClr val="1A2C54"/>
                          </a:solidFill>
                          <a:latin typeface="Verdana" pitchFamily="34" charset="0"/>
                        </a:defRPr>
                      </a:lvl2pPr>
                      <a:lvl3pPr algn="l">
                        <a:spcBef>
                          <a:spcPct val="20000"/>
                        </a:spcBef>
                        <a:buClr>
                          <a:srgbClr val="B7BD00"/>
                        </a:buClr>
                        <a:buFont typeface="Wingdings 2" pitchFamily="18" charset="2"/>
                        <a:defRPr sz="1600">
                          <a:solidFill>
                            <a:srgbClr val="1A2C54"/>
                          </a:solidFill>
                          <a:latin typeface="Verdana" pitchFamily="34" charset="0"/>
                        </a:defRPr>
                      </a:lvl3pPr>
                      <a:lvl4pPr algn="l">
                        <a:spcBef>
                          <a:spcPct val="20000"/>
                        </a:spcBef>
                        <a:buClr>
                          <a:srgbClr val="B7BD00"/>
                        </a:buClr>
                        <a:buFont typeface="Wingdings 2" pitchFamily="18" charset="2"/>
                        <a:defRPr sz="1600">
                          <a:solidFill>
                            <a:srgbClr val="1A2C54"/>
                          </a:solidFill>
                          <a:latin typeface="Verdana" pitchFamily="34" charset="0"/>
                        </a:defRPr>
                      </a:lvl4pPr>
                      <a:lvl5pPr algn="l">
                        <a:spcBef>
                          <a:spcPct val="20000"/>
                        </a:spcBef>
                        <a:buClr>
                          <a:srgbClr val="B7BD00"/>
                        </a:buClr>
                        <a:buFont typeface="Wingdings 2" pitchFamily="18" charset="2"/>
                        <a:defRPr sz="1600">
                          <a:solidFill>
                            <a:srgbClr val="1A2C54"/>
                          </a:solidFill>
                          <a:latin typeface="Verdana" pitchFamily="34" charset="0"/>
                        </a:defRPr>
                      </a:lvl5pPr>
                      <a:lvl6pPr fontAlgn="base">
                        <a:spcBef>
                          <a:spcPct val="20000"/>
                        </a:spcBef>
                        <a:spcAft>
                          <a:spcPct val="0"/>
                        </a:spcAft>
                        <a:buClr>
                          <a:srgbClr val="B7BD00"/>
                        </a:buClr>
                        <a:buFont typeface="Wingdings 2" pitchFamily="18" charset="2"/>
                        <a:defRPr sz="1600">
                          <a:solidFill>
                            <a:srgbClr val="1A2C54"/>
                          </a:solidFill>
                          <a:latin typeface="Verdana" pitchFamily="34" charset="0"/>
                        </a:defRPr>
                      </a:lvl6pPr>
                      <a:lvl7pPr fontAlgn="base">
                        <a:spcBef>
                          <a:spcPct val="20000"/>
                        </a:spcBef>
                        <a:spcAft>
                          <a:spcPct val="0"/>
                        </a:spcAft>
                        <a:buClr>
                          <a:srgbClr val="B7BD00"/>
                        </a:buClr>
                        <a:buFont typeface="Wingdings 2" pitchFamily="18" charset="2"/>
                        <a:defRPr sz="1600">
                          <a:solidFill>
                            <a:srgbClr val="1A2C54"/>
                          </a:solidFill>
                          <a:latin typeface="Verdana" pitchFamily="34" charset="0"/>
                        </a:defRPr>
                      </a:lvl7pPr>
                      <a:lvl8pPr fontAlgn="base">
                        <a:spcBef>
                          <a:spcPct val="20000"/>
                        </a:spcBef>
                        <a:spcAft>
                          <a:spcPct val="0"/>
                        </a:spcAft>
                        <a:buClr>
                          <a:srgbClr val="B7BD00"/>
                        </a:buClr>
                        <a:buFont typeface="Wingdings 2" pitchFamily="18" charset="2"/>
                        <a:defRPr sz="1600">
                          <a:solidFill>
                            <a:srgbClr val="1A2C54"/>
                          </a:solidFill>
                          <a:latin typeface="Verdana" pitchFamily="34" charset="0"/>
                        </a:defRPr>
                      </a:lvl8pPr>
                      <a:lvl9pPr fontAlgn="base">
                        <a:spcBef>
                          <a:spcPct val="20000"/>
                        </a:spcBef>
                        <a:spcAft>
                          <a:spcPct val="0"/>
                        </a:spcAft>
                        <a:buClr>
                          <a:srgbClr val="B7BD00"/>
                        </a:buClr>
                        <a:buFont typeface="Wingdings 2" pitchFamily="18" charset="2"/>
                        <a:defRPr sz="1600">
                          <a:solidFill>
                            <a:srgbClr val="1A2C5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1800" b="1" i="0" u="none" strike="noStrike" cap="none" normalizeH="0" baseline="0" dirty="0" smtClean="0">
                        <a:ln>
                          <a:noFill/>
                        </a:ln>
                        <a:solidFill>
                          <a:schemeClr val="tx2"/>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800" b="1" i="0" u="none" strike="noStrike" cap="none" normalizeH="0" baseline="0" dirty="0" smtClean="0">
                          <a:ln>
                            <a:noFill/>
                          </a:ln>
                          <a:solidFill>
                            <a:schemeClr val="bg1"/>
                          </a:solidFill>
                          <a:effectLst/>
                          <a:latin typeface="Arial Rounded MT Bold" panose="020F0704030504030204" pitchFamily="34" charset="0"/>
                        </a:rPr>
                        <a:t>Zorgwekkend</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1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18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Reactief gedrag dat uit balans is.</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Helt over naar meer seksueel gedrag.</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Spanning en schaamte gaan rol spelen.</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Nog geen geheimhouding.</a:t>
                      </a: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Nog bij te sturen of te stoppen.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20000"/>
                        </a:spcBef>
                        <a:buClr>
                          <a:srgbClr val="B7BD00"/>
                        </a:buClr>
                        <a:buFont typeface="Wingdings 2" pitchFamily="18" charset="2"/>
                        <a:defRPr sz="2000">
                          <a:solidFill>
                            <a:srgbClr val="1A2C54"/>
                          </a:solidFill>
                          <a:latin typeface="Verdana" pitchFamily="34" charset="0"/>
                        </a:defRPr>
                      </a:lvl1pPr>
                      <a:lvl2pPr algn="l">
                        <a:spcBef>
                          <a:spcPct val="20000"/>
                        </a:spcBef>
                        <a:buClr>
                          <a:srgbClr val="B7BD00"/>
                        </a:buClr>
                        <a:buFont typeface="Wingdings 2" pitchFamily="18" charset="2"/>
                        <a:defRPr sz="2000">
                          <a:solidFill>
                            <a:srgbClr val="1A2C54"/>
                          </a:solidFill>
                          <a:latin typeface="Verdana" pitchFamily="34" charset="0"/>
                        </a:defRPr>
                      </a:lvl2pPr>
                      <a:lvl3pPr algn="l">
                        <a:spcBef>
                          <a:spcPct val="20000"/>
                        </a:spcBef>
                        <a:buClr>
                          <a:srgbClr val="B7BD00"/>
                        </a:buClr>
                        <a:buFont typeface="Wingdings 2" pitchFamily="18" charset="2"/>
                        <a:defRPr sz="1600">
                          <a:solidFill>
                            <a:srgbClr val="1A2C54"/>
                          </a:solidFill>
                          <a:latin typeface="Verdana" pitchFamily="34" charset="0"/>
                        </a:defRPr>
                      </a:lvl3pPr>
                      <a:lvl4pPr algn="l">
                        <a:spcBef>
                          <a:spcPct val="20000"/>
                        </a:spcBef>
                        <a:buClr>
                          <a:srgbClr val="B7BD00"/>
                        </a:buClr>
                        <a:buFont typeface="Wingdings 2" pitchFamily="18" charset="2"/>
                        <a:defRPr sz="1600">
                          <a:solidFill>
                            <a:srgbClr val="1A2C54"/>
                          </a:solidFill>
                          <a:latin typeface="Verdana" pitchFamily="34" charset="0"/>
                        </a:defRPr>
                      </a:lvl4pPr>
                      <a:lvl5pPr algn="l">
                        <a:spcBef>
                          <a:spcPct val="20000"/>
                        </a:spcBef>
                        <a:buClr>
                          <a:srgbClr val="B7BD00"/>
                        </a:buClr>
                        <a:buFont typeface="Wingdings 2" pitchFamily="18" charset="2"/>
                        <a:defRPr sz="1600">
                          <a:solidFill>
                            <a:srgbClr val="1A2C54"/>
                          </a:solidFill>
                          <a:latin typeface="Verdana" pitchFamily="34" charset="0"/>
                        </a:defRPr>
                      </a:lvl5pPr>
                      <a:lvl6pPr fontAlgn="base">
                        <a:spcBef>
                          <a:spcPct val="20000"/>
                        </a:spcBef>
                        <a:spcAft>
                          <a:spcPct val="0"/>
                        </a:spcAft>
                        <a:buClr>
                          <a:srgbClr val="B7BD00"/>
                        </a:buClr>
                        <a:buFont typeface="Wingdings 2" pitchFamily="18" charset="2"/>
                        <a:defRPr sz="1600">
                          <a:solidFill>
                            <a:srgbClr val="1A2C54"/>
                          </a:solidFill>
                          <a:latin typeface="Verdana" pitchFamily="34" charset="0"/>
                        </a:defRPr>
                      </a:lvl6pPr>
                      <a:lvl7pPr fontAlgn="base">
                        <a:spcBef>
                          <a:spcPct val="20000"/>
                        </a:spcBef>
                        <a:spcAft>
                          <a:spcPct val="0"/>
                        </a:spcAft>
                        <a:buClr>
                          <a:srgbClr val="B7BD00"/>
                        </a:buClr>
                        <a:buFont typeface="Wingdings 2" pitchFamily="18" charset="2"/>
                        <a:defRPr sz="1600">
                          <a:solidFill>
                            <a:srgbClr val="1A2C54"/>
                          </a:solidFill>
                          <a:latin typeface="Verdana" pitchFamily="34" charset="0"/>
                        </a:defRPr>
                      </a:lvl7pPr>
                      <a:lvl8pPr fontAlgn="base">
                        <a:spcBef>
                          <a:spcPct val="20000"/>
                        </a:spcBef>
                        <a:spcAft>
                          <a:spcPct val="0"/>
                        </a:spcAft>
                        <a:buClr>
                          <a:srgbClr val="B7BD00"/>
                        </a:buClr>
                        <a:buFont typeface="Wingdings 2" pitchFamily="18" charset="2"/>
                        <a:defRPr sz="1600">
                          <a:solidFill>
                            <a:srgbClr val="1A2C54"/>
                          </a:solidFill>
                          <a:latin typeface="Verdana" pitchFamily="34" charset="0"/>
                        </a:defRPr>
                      </a:lvl8pPr>
                      <a:lvl9pPr fontAlgn="base">
                        <a:spcBef>
                          <a:spcPct val="20000"/>
                        </a:spcBef>
                        <a:spcAft>
                          <a:spcPct val="0"/>
                        </a:spcAft>
                        <a:buClr>
                          <a:srgbClr val="B7BD00"/>
                        </a:buClr>
                        <a:buFont typeface="Wingdings 2" pitchFamily="18" charset="2"/>
                        <a:defRPr sz="1600">
                          <a:solidFill>
                            <a:srgbClr val="1A2C54"/>
                          </a:solidFill>
                          <a:latin typeface="Verdana" pitchFamily="34" charset="0"/>
                        </a:defRPr>
                      </a:lvl9pPr>
                    </a:lstStyle>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tx2"/>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800" b="1" i="0" u="none" strike="noStrike" cap="none" normalizeH="0" baseline="0" dirty="0" smtClean="0">
                          <a:ln>
                            <a:noFill/>
                          </a:ln>
                          <a:solidFill>
                            <a:schemeClr val="bg1"/>
                          </a:solidFill>
                          <a:effectLst/>
                          <a:latin typeface="Arial Rounded MT Bold" panose="020F0704030504030204" pitchFamily="34" charset="0"/>
                        </a:rPr>
                        <a:t>Alarmerend</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800" b="1"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Nadrukkelijk seksueel gedrag (gerelateerd aan volwassen seksueel gedrag)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Fysiek en seksueel agressief.</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Slachtoffers uitgezocht; leeftijdsverschil, verschil in grootte.</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Dwang en drang.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Samenzwering en geheimhouding.</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endParaRPr kumimoji="0" lang="nl-NL" altLang="nl-NL" sz="2000" b="0" i="0" u="none" strike="noStrike" cap="none" normalizeH="0" baseline="0" dirty="0" smtClean="0">
                        <a:ln>
                          <a:noFill/>
                        </a:ln>
                        <a:solidFill>
                          <a:schemeClr val="bg1"/>
                        </a:solidFill>
                        <a:effectLst/>
                        <a:latin typeface="Arial Rounded MT Bold" panose="020F0704030504030204" pitchFamily="34" charset="0"/>
                      </a:endParaRP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Problemen (thuis).</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Moeilijk bespreekbaar.</a:t>
                      </a:r>
                    </a:p>
                    <a:p>
                      <a:pPr marL="0" marR="0" lvl="0" indent="0" algn="l" defTabSz="914400" rtl="0" eaLnBrk="1" fontAlgn="base" latinLnBrk="0" hangingPunct="1">
                        <a:lnSpc>
                          <a:spcPct val="75000"/>
                        </a:lnSpc>
                        <a:spcBef>
                          <a:spcPct val="20000"/>
                        </a:spcBef>
                        <a:spcAft>
                          <a:spcPct val="0"/>
                        </a:spcAft>
                        <a:buClr>
                          <a:srgbClr val="B7BD00"/>
                        </a:buClr>
                        <a:buSzTx/>
                        <a:buFont typeface="Wingdings 2" pitchFamily="18" charset="2"/>
                        <a:buNone/>
                        <a:tabLst/>
                      </a:pPr>
                      <a:r>
                        <a:rPr kumimoji="0" lang="nl-NL" altLang="nl-NL" sz="2000" b="0" i="0" u="none" strike="noStrike" cap="none" normalizeH="0" baseline="0" dirty="0" smtClean="0">
                          <a:ln>
                            <a:noFill/>
                          </a:ln>
                          <a:solidFill>
                            <a:schemeClr val="bg1"/>
                          </a:solidFill>
                          <a:effectLst/>
                          <a:latin typeface="Arial Rounded MT Bold" panose="020F0704030504030204" pitchFamily="34" charset="0"/>
                        </a:rPr>
                        <a:t>Moeilijk bij te sturen of te stoppen.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val="754335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Criteria en kenmerken</a:t>
            </a:r>
            <a:br>
              <a:rPr lang="nl-NL" dirty="0"/>
            </a:br>
            <a:endParaRPr lang="nl-NL" dirty="0"/>
          </a:p>
        </p:txBody>
      </p:sp>
      <p:sp>
        <p:nvSpPr>
          <p:cNvPr id="3" name="Tijdelijke aanduiding voor inhoud 2"/>
          <p:cNvSpPr>
            <a:spLocks noGrp="1"/>
          </p:cNvSpPr>
          <p:nvPr>
            <p:ph idx="1"/>
          </p:nvPr>
        </p:nvSpPr>
        <p:spPr/>
        <p:txBody>
          <a:bodyPr/>
          <a:lstStyle/>
          <a:p>
            <a:r>
              <a:rPr lang="nl-NL" sz="2000" dirty="0"/>
              <a:t>Wederzijdse toestemming</a:t>
            </a:r>
            <a:br>
              <a:rPr lang="nl-NL" sz="2000" dirty="0"/>
            </a:br>
            <a:endParaRPr lang="nl-NL" sz="2000" dirty="0"/>
          </a:p>
          <a:p>
            <a:r>
              <a:rPr lang="nl-NL" sz="2000" dirty="0"/>
              <a:t>Vrijwilligheid</a:t>
            </a:r>
            <a:br>
              <a:rPr lang="nl-NL" sz="2000" dirty="0"/>
            </a:br>
            <a:endParaRPr lang="nl-NL" sz="2000" dirty="0"/>
          </a:p>
          <a:p>
            <a:r>
              <a:rPr lang="nl-NL" sz="2000" dirty="0"/>
              <a:t>Gelijkwaardigheid</a:t>
            </a:r>
            <a:br>
              <a:rPr lang="nl-NL" sz="2000" dirty="0"/>
            </a:br>
            <a:endParaRPr lang="nl-NL" sz="2000" dirty="0"/>
          </a:p>
          <a:p>
            <a:r>
              <a:rPr lang="nl-NL" sz="2000" dirty="0"/>
              <a:t>Leeftijds- of </a:t>
            </a:r>
            <a:r>
              <a:rPr lang="nl-NL" sz="2000" dirty="0" err="1"/>
              <a:t>ontwikkelingsadequaat</a:t>
            </a:r>
            <a:r>
              <a:rPr lang="nl-NL" sz="2000" dirty="0"/>
              <a:t/>
            </a:r>
            <a:br>
              <a:rPr lang="nl-NL" sz="2000" dirty="0"/>
            </a:br>
            <a:endParaRPr lang="nl-NL" sz="2000" dirty="0"/>
          </a:p>
          <a:p>
            <a:r>
              <a:rPr lang="nl-NL" sz="2000" dirty="0" err="1"/>
              <a:t>Contextadequaat</a:t>
            </a:r>
            <a:r>
              <a:rPr lang="nl-NL" sz="2000" dirty="0"/>
              <a:t> of passend bij situatie</a:t>
            </a:r>
            <a:br>
              <a:rPr lang="nl-NL" sz="2000" dirty="0"/>
            </a:br>
            <a:endParaRPr lang="nl-NL" sz="2000" dirty="0"/>
          </a:p>
          <a:p>
            <a:r>
              <a:rPr lang="nl-NL" sz="2000" dirty="0"/>
              <a:t>Zelfrespect</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7</a:t>
            </a:fld>
            <a:endParaRPr lang="en-US"/>
          </a:p>
        </p:txBody>
      </p:sp>
    </p:spTree>
    <p:extLst>
      <p:ext uri="{BB962C8B-B14F-4D97-AF65-F5344CB8AC3E}">
        <p14:creationId xmlns:p14="http://schemas.microsoft.com/office/powerpoint/2010/main" val="41791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Casuïstiek ongewenst </a:t>
            </a:r>
            <a:r>
              <a:rPr lang="nl-NL" dirty="0" smtClean="0"/>
              <a:t>gedrag (1)</a:t>
            </a:r>
            <a:endParaRPr lang="nl-NL" dirty="0"/>
          </a:p>
        </p:txBody>
      </p:sp>
      <p:sp>
        <p:nvSpPr>
          <p:cNvPr id="3" name="Tijdelijke aanduiding voor inhoud 2"/>
          <p:cNvSpPr>
            <a:spLocks noGrp="1"/>
          </p:cNvSpPr>
          <p:nvPr>
            <p:ph idx="1"/>
          </p:nvPr>
        </p:nvSpPr>
        <p:spPr/>
        <p:txBody>
          <a:bodyPr/>
          <a:lstStyle/>
          <a:p>
            <a:pPr marL="0" indent="0">
              <a:buNone/>
            </a:pPr>
            <a:r>
              <a:rPr lang="nl-NL" dirty="0"/>
              <a:t>Een moeder belt je op als contactpersoon van de school. Zij heeft haar dochtertje met een klasgenootje betrapt in bed zonder kleren.</a:t>
            </a:r>
          </a:p>
          <a:p>
            <a:pPr marL="0" indent="0">
              <a:buNone/>
            </a:pPr>
            <a:r>
              <a:rPr lang="nl-NL" dirty="0"/>
              <a:t>Moeder heeft het klasgenootje meteen naar huis gestuurd en haar eigen dochtertje straf gegeven. “Ik riep nog doe die kleren aan, dit is niet normaal…!!” </a:t>
            </a:r>
          </a:p>
          <a:p>
            <a:pPr marL="0" indent="0">
              <a:buNone/>
            </a:pPr>
            <a:r>
              <a:rPr lang="nl-NL" dirty="0"/>
              <a:t>Vandaag heeft ze haar dochter thuis gehouden van school en heeft de moeder van het klasgenootje opgebeld om te zeggen dat ze niet meer met elkaar mogen spelen. </a:t>
            </a:r>
            <a:endParaRPr lang="nl-NL" dirty="0" smtClean="0"/>
          </a:p>
          <a:p>
            <a:endParaRPr lang="nl-NL" dirty="0"/>
          </a:p>
          <a:p>
            <a:pPr marL="0" indent="0">
              <a:buNone/>
            </a:pPr>
            <a:r>
              <a:rPr lang="nl-NL" i="1" dirty="0" smtClean="0"/>
              <a:t>Wat doe je?</a:t>
            </a:r>
            <a:endParaRPr lang="nl-NL" i="1" dirty="0"/>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8</a:t>
            </a:fld>
            <a:endParaRPr lang="en-US"/>
          </a:p>
        </p:txBody>
      </p:sp>
    </p:spTree>
    <p:extLst>
      <p:ext uri="{BB962C8B-B14F-4D97-AF65-F5344CB8AC3E}">
        <p14:creationId xmlns:p14="http://schemas.microsoft.com/office/powerpoint/2010/main" val="2189128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Stappen</a:t>
            </a:r>
            <a:endParaRPr lang="nl-NL" dirty="0"/>
          </a:p>
        </p:txBody>
      </p:sp>
      <p:sp>
        <p:nvSpPr>
          <p:cNvPr id="3" name="Tijdelijke aanduiding voor inhoud 2"/>
          <p:cNvSpPr>
            <a:spLocks noGrp="1"/>
          </p:cNvSpPr>
          <p:nvPr>
            <p:ph idx="1"/>
          </p:nvPr>
        </p:nvSpPr>
        <p:spPr/>
        <p:txBody>
          <a:bodyPr/>
          <a:lstStyle/>
          <a:p>
            <a:r>
              <a:rPr lang="nl-NL" dirty="0"/>
              <a:t>Erkenning</a:t>
            </a:r>
          </a:p>
          <a:p>
            <a:r>
              <a:rPr lang="nl-NL" dirty="0"/>
              <a:t>Openheid </a:t>
            </a:r>
          </a:p>
          <a:p>
            <a:r>
              <a:rPr lang="nl-NL" dirty="0"/>
              <a:t>Duidelijkheid</a:t>
            </a:r>
          </a:p>
          <a:p>
            <a:r>
              <a:rPr lang="nl-NL" dirty="0"/>
              <a:t>Snelheid</a:t>
            </a:r>
          </a:p>
          <a:p>
            <a:endParaRPr lang="nl-NL" dirty="0"/>
          </a:p>
          <a:p>
            <a:r>
              <a:rPr lang="nl-NL" dirty="0"/>
              <a:t>Voorlichting</a:t>
            </a:r>
          </a:p>
          <a:p>
            <a:r>
              <a:rPr lang="nl-NL" dirty="0"/>
              <a:t>Advies</a:t>
            </a:r>
          </a:p>
          <a:p>
            <a:r>
              <a:rPr lang="nl-NL" dirty="0"/>
              <a:t>Inzet externe vertrouwenspersoon</a:t>
            </a:r>
          </a:p>
          <a:p>
            <a:endParaRPr lang="nl-NL" dirty="0"/>
          </a:p>
        </p:txBody>
      </p:sp>
      <p:sp>
        <p:nvSpPr>
          <p:cNvPr id="4" name="Tijdelijke aanduiding voor dianummer 3"/>
          <p:cNvSpPr>
            <a:spLocks noGrp="1"/>
          </p:cNvSpPr>
          <p:nvPr>
            <p:ph type="sldNum" sz="quarter" idx="4"/>
          </p:nvPr>
        </p:nvSpPr>
        <p:spPr/>
        <p:txBody>
          <a:bodyPr/>
          <a:lstStyle/>
          <a:p>
            <a:fld id="{433F40AA-8479-6B45-9315-8F2971CA519A}" type="slidenum">
              <a:rPr lang="en-US" smtClean="0"/>
              <a:pPr/>
              <a:t>9</a:t>
            </a:fld>
            <a:endParaRPr lang="en-US"/>
          </a:p>
        </p:txBody>
      </p:sp>
    </p:spTree>
    <p:extLst>
      <p:ext uri="{BB962C8B-B14F-4D97-AF65-F5344CB8AC3E}">
        <p14:creationId xmlns:p14="http://schemas.microsoft.com/office/powerpoint/2010/main" val="3283368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4579</TotalTime>
  <Words>2000</Words>
  <Application>Microsoft Office PowerPoint</Application>
  <PresentationFormat>Diavoorstelling (4:3)</PresentationFormat>
  <Paragraphs>483</Paragraphs>
  <Slides>28</Slides>
  <Notes>28</Notes>
  <HiddenSlides>0</HiddenSlides>
  <MMClips>2</MMClips>
  <ScaleCrop>false</ScaleCrop>
  <HeadingPairs>
    <vt:vector size="4" baseType="variant">
      <vt:variant>
        <vt:lpstr>Thema</vt:lpstr>
      </vt:variant>
      <vt:variant>
        <vt:i4>2</vt:i4>
      </vt:variant>
      <vt:variant>
        <vt:lpstr>Diatitels</vt:lpstr>
      </vt:variant>
      <vt:variant>
        <vt:i4>28</vt:i4>
      </vt:variant>
    </vt:vector>
  </HeadingPairs>
  <TitlesOfParts>
    <vt:vector size="30" baseType="lpstr">
      <vt:lpstr>Office Theme</vt:lpstr>
      <vt:lpstr>2_Office Theme</vt:lpstr>
      <vt:lpstr>Een incident, en nu? Ongewenst gedrag &amp; Ingrijpende gebeurtenissen   </vt:lpstr>
      <vt:lpstr>Programma</vt:lpstr>
      <vt:lpstr>Terugblik </vt:lpstr>
      <vt:lpstr>Casuïstiek ongewenst gedrag</vt:lpstr>
      <vt:lpstr>Casuïstiek ongewenst gedrag</vt:lpstr>
      <vt:lpstr>PowerPoint-presentatie</vt:lpstr>
      <vt:lpstr>Criteria en kenmerken </vt:lpstr>
      <vt:lpstr>Casuïstiek ongewenst gedrag (1)</vt:lpstr>
      <vt:lpstr>Stappen</vt:lpstr>
      <vt:lpstr>Casuïstiek ongewenst gedrag (2)</vt:lpstr>
      <vt:lpstr>Stappen</vt:lpstr>
      <vt:lpstr>Werken met de meldcode</vt:lpstr>
      <vt:lpstr>Werken met de meldcode</vt:lpstr>
      <vt:lpstr>Casuïstiek ongewenst gedrag (3)</vt:lpstr>
      <vt:lpstr>PowerPoint-presentatie</vt:lpstr>
      <vt:lpstr>Casuïstiek ongewenst gedrag (vervolg 3)</vt:lpstr>
      <vt:lpstr>Casuïstiek ongewenst gedrag</vt:lpstr>
      <vt:lpstr>PowerPoint-presentatie</vt:lpstr>
      <vt:lpstr>Casuïstiek ingrijpende gebeurtenissen</vt:lpstr>
      <vt:lpstr>Casuïstiek ingrijpende gebeurtenissen</vt:lpstr>
      <vt:lpstr>Casuïstiek ingrijpende gebeurtenissen</vt:lpstr>
      <vt:lpstr>PowerPoint-presentatie</vt:lpstr>
      <vt:lpstr>PSHi</vt:lpstr>
      <vt:lpstr>Rouw en verdriet bij kinderen</vt:lpstr>
      <vt:lpstr>Rouw en verdriet bij kinderen</vt:lpstr>
      <vt:lpstr>Rouw en verdriet bij kinderen</vt:lpstr>
      <vt:lpstr>Afsluiting</vt:lpstr>
      <vt:lpstr>Bedankt voor je aandacht!   Ivonne van Korven i.korven@ggdwestbrabant.nl 06-53583447</vt:lpstr>
    </vt:vector>
  </TitlesOfParts>
  <Company>Lindesign Ontwerpen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Lindsay van Eekelen</dc:creator>
  <cp:lastModifiedBy>Korven, Ivonne van</cp:lastModifiedBy>
  <cp:revision>192</cp:revision>
  <cp:lastPrinted>2015-05-07T14:10:42Z</cp:lastPrinted>
  <dcterms:created xsi:type="dcterms:W3CDTF">2013-02-05T19:31:47Z</dcterms:created>
  <dcterms:modified xsi:type="dcterms:W3CDTF">2017-05-17T09:48:32Z</dcterms:modified>
</cp:coreProperties>
</file>