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79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354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67200" y="3263900"/>
            <a:ext cx="4572000" cy="85725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err="1" smtClean="0"/>
              <a:t>Openingsslide</a:t>
            </a:r>
            <a:r>
              <a:rPr lang="nl-NL" dirty="0" smtClean="0"/>
              <a:t>. Klik om de tekst aan te passen.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2B7269AD-83FD-554F-900E-3B361D58DB2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67B5E2B-D25D-3640-A7E0-0409F1F4A47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69AD-83FD-554F-900E-3B361D58DB2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67B5E2B-D25D-3640-A7E0-0409F1F4A47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69AD-83FD-554F-900E-3B361D58DB2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67B5E2B-D25D-3640-A7E0-0409F1F4A47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69AD-83FD-554F-900E-3B361D58DB2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67B5E2B-D25D-3640-A7E0-0409F1F4A47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69AD-83FD-554F-900E-3B361D58DB2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67B5E2B-D25D-3640-A7E0-0409F1F4A47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69AD-83FD-554F-900E-3B361D58DB2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67B5E2B-D25D-3640-A7E0-0409F1F4A47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200150"/>
            <a:ext cx="8229600" cy="1102519"/>
          </a:xfrm>
        </p:spPr>
        <p:txBody>
          <a:bodyPr>
            <a:normAutofit/>
          </a:bodyPr>
          <a:lstStyle>
            <a:lvl1pPr algn="l">
              <a:defRPr sz="3000" baseline="0"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Nieuw hoofdstuk. Klik om tekst aan te passen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516981"/>
            <a:ext cx="7010400" cy="131445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hier om de subtitel aan te passen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200150"/>
            <a:ext cx="8229600" cy="1102519"/>
          </a:xfrm>
        </p:spPr>
        <p:txBody>
          <a:bodyPr>
            <a:normAutofit/>
          </a:bodyPr>
          <a:lstStyle>
            <a:lvl1pPr algn="l">
              <a:defRPr sz="3000" baseline="0"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Nieuw hoofdstuk. Klik om tekst aan te passen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516981"/>
            <a:ext cx="7010400" cy="131445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hier om de subtitel aan te passen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2B7269AD-83FD-554F-900E-3B361D58DB2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200150"/>
            <a:ext cx="8229600" cy="1102519"/>
          </a:xfrm>
        </p:spPr>
        <p:txBody>
          <a:bodyPr>
            <a:normAutofit/>
          </a:bodyPr>
          <a:lstStyle>
            <a:lvl1pPr algn="l">
              <a:defRPr sz="3000" baseline="0"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Nieuw hoofdstuk. Klik om tekst aan te passen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516981"/>
            <a:ext cx="7010400" cy="131445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hier om de subtitel aan te passen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69AD-83FD-554F-900E-3B361D58DB2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67B5E2B-D25D-3640-A7E0-0409F1F4A47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69AD-83FD-554F-900E-3B361D58DB2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67B5E2B-D25D-3640-A7E0-0409F1F4A47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69AD-83FD-554F-900E-3B361D58DB2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67B5E2B-D25D-3640-A7E0-0409F1F4A47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69AD-83FD-554F-900E-3B361D58DB2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67B5E2B-D25D-3640-A7E0-0409F1F4A47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269AD-83FD-554F-900E-3B361D58DB2F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67B5E2B-D25D-3640-A7E0-0409F1F4A47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r>
              <a:rPr lang="nl-NL" dirty="0" smtClean="0"/>
              <a:t> </a:t>
            </a:r>
            <a:r>
              <a:rPr lang="nl-NL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Click to </a:t>
            </a:r>
            <a:r>
              <a:rPr lang="nl-NL" dirty="0" err="1" smtClean="0"/>
              <a:t>edit</a:t>
            </a:r>
            <a:r>
              <a:rPr lang="nl-NL" dirty="0" smtClean="0"/>
              <a:t> </a:t>
            </a:r>
            <a:r>
              <a:rPr lang="nl-NL" dirty="0" err="1" smtClean="0"/>
              <a:t>Master</a:t>
            </a:r>
            <a:r>
              <a:rPr lang="nl-NL" dirty="0" smtClean="0"/>
              <a:t> </a:t>
            </a:r>
            <a:r>
              <a:rPr lang="nl-NL" dirty="0" err="1" smtClean="0"/>
              <a:t>text</a:t>
            </a:r>
            <a:r>
              <a:rPr lang="nl-NL" dirty="0" smtClean="0"/>
              <a:t> </a:t>
            </a:r>
            <a:r>
              <a:rPr lang="nl-NL" dirty="0" err="1" smtClean="0"/>
              <a:t>styles</a:t>
            </a:r>
            <a:endParaRPr lang="nl-NL" dirty="0" smtClean="0"/>
          </a:p>
          <a:p>
            <a:pPr lvl="1"/>
            <a:r>
              <a:rPr lang="nl-NL" dirty="0" err="1" smtClean="0"/>
              <a:t>Second</a:t>
            </a:r>
            <a:r>
              <a:rPr lang="nl-NL" dirty="0" smtClean="0"/>
              <a:t> level</a:t>
            </a:r>
          </a:p>
          <a:p>
            <a:pPr lvl="2"/>
            <a:r>
              <a:rPr lang="nl-NL" dirty="0" err="1" smtClean="0"/>
              <a:t>Third</a:t>
            </a:r>
            <a:r>
              <a:rPr lang="nl-NL" dirty="0" smtClean="0"/>
              <a:t> level</a:t>
            </a:r>
          </a:p>
          <a:p>
            <a:pPr lvl="3"/>
            <a:r>
              <a:rPr lang="nl-NL" dirty="0" err="1" smtClean="0"/>
              <a:t>Fourth</a:t>
            </a:r>
            <a:r>
              <a:rPr lang="nl-NL" dirty="0" smtClean="0"/>
              <a:t> level</a:t>
            </a:r>
          </a:p>
          <a:p>
            <a:pPr lvl="4"/>
            <a:r>
              <a:rPr lang="nl-NL" dirty="0" err="1" smtClean="0"/>
              <a:t>Fifth</a:t>
            </a:r>
            <a:r>
              <a:rPr lang="nl-NL" dirty="0" smtClean="0"/>
              <a:t>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tamaran SemiBold"/>
                <a:cs typeface="Catamaran SemiBold"/>
              </a:defRPr>
            </a:lvl1pPr>
          </a:lstStyle>
          <a:p>
            <a:fld id="{2B7269AD-83FD-554F-900E-3B361D58DB2F}" type="datetimeFigureOut">
              <a:rPr lang="en-US" smtClean="0"/>
              <a:pPr/>
              <a:t>5/14/2020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Catamaran SemiBold"/>
          <a:ea typeface="+mj-ea"/>
          <a:cs typeface="Catamaran Semi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Catamaran SemiBold"/>
          <a:ea typeface="+mn-ea"/>
          <a:cs typeface="Catamaran SemiBold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Catamaran SemiBold"/>
          <a:ea typeface="+mn-ea"/>
          <a:cs typeface="Catamaran SemiBold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atamaran SemiBold"/>
          <a:ea typeface="+mn-ea"/>
          <a:cs typeface="Catamaran SemiBold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Catamaran SemiBold"/>
          <a:ea typeface="+mn-ea"/>
          <a:cs typeface="Catamaran SemiBol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Catamaran SemiBold"/>
          <a:ea typeface="+mn-ea"/>
          <a:cs typeface="Catamaran SemiBol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Stock-9160602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-323850"/>
            <a:ext cx="9296400" cy="6198840"/>
          </a:xfrm>
          <a:prstGeom prst="rect">
            <a:avLst/>
          </a:prstGeom>
        </p:spPr>
      </p:pic>
      <p:pic>
        <p:nvPicPr>
          <p:cNvPr id="9" name="Picture 8" descr="2018_01_WFG_0097_PP-slides_Groo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0" y="3088217"/>
            <a:ext cx="9296400" cy="1032933"/>
          </a:xfrm>
          <a:prstGeom prst="rect">
            <a:avLst/>
          </a:prstGeom>
        </p:spPr>
      </p:pic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altLang="nl-NL" dirty="0"/>
              <a:t> Ziekenhuisfinanciën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altLang="nl-NL" smtClean="0"/>
              <a:t/>
            </a:r>
            <a:br>
              <a:rPr lang="nl-NL" altLang="nl-NL" smtClean="0"/>
            </a:br>
            <a:r>
              <a:rPr lang="nl-NL" altLang="nl-NL" smtClean="0"/>
              <a:t>Belangrijkste wetten </a:t>
            </a:r>
          </a:p>
        </p:txBody>
      </p:sp>
      <p:sp>
        <p:nvSpPr>
          <p:cNvPr id="18435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nl-NL" altLang="nl-NL" smtClean="0"/>
          </a:p>
          <a:p>
            <a:endParaRPr lang="nl-NL" altLang="nl-NL" smtClean="0"/>
          </a:p>
          <a:p>
            <a:r>
              <a:rPr lang="nl-NL" altLang="nl-NL" smtClean="0"/>
              <a:t>Nieuwe wetgeving 2016: WKKGZ </a:t>
            </a:r>
          </a:p>
          <a:p>
            <a:pPr marL="300038" lvl="1" indent="0">
              <a:buNone/>
            </a:pPr>
            <a:r>
              <a:rPr lang="nl-NL" altLang="nl-NL" smtClean="0"/>
              <a:t>Verbreding toepassingsgebied </a:t>
            </a:r>
          </a:p>
          <a:p>
            <a:pPr marL="300038" lvl="1" indent="0">
              <a:buNone/>
            </a:pPr>
            <a:r>
              <a:rPr lang="nl-NL" altLang="nl-NL" smtClean="0"/>
              <a:t>ZVW, Wlz en andere zorg </a:t>
            </a:r>
          </a:p>
          <a:p>
            <a:r>
              <a:rPr lang="nl-NL" altLang="nl-NL" smtClean="0"/>
              <a:t>Andere zorg: handelingen art 1 BIG, maar ook alle handelingen met ander doel dan gezondheid te bevorderen of te bewaken </a:t>
            </a:r>
          </a:p>
          <a:p>
            <a:r>
              <a:rPr lang="nl-NL" altLang="nl-NL" smtClean="0"/>
              <a:t>Gaat dus verder dan WMG en WTZi </a:t>
            </a:r>
          </a:p>
          <a:p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3105532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altLang="nl-NL" smtClean="0"/>
              <a:t/>
            </a:r>
            <a:br>
              <a:rPr lang="nl-NL" altLang="nl-NL" smtClean="0"/>
            </a:br>
            <a:r>
              <a:rPr lang="nl-NL" altLang="nl-NL" smtClean="0"/>
              <a:t>Belangrijkste wetten </a:t>
            </a:r>
          </a:p>
        </p:txBody>
      </p:sp>
      <p:sp>
        <p:nvSpPr>
          <p:cNvPr id="1945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altLang="nl-NL" smtClean="0"/>
          </a:p>
          <a:p>
            <a:endParaRPr lang="nl-NL" altLang="nl-NL" smtClean="0"/>
          </a:p>
          <a:p>
            <a:r>
              <a:rPr lang="nl-NL" altLang="nl-NL" smtClean="0"/>
              <a:t>Wet toelating zorginstellingen </a:t>
            </a:r>
          </a:p>
          <a:p>
            <a:r>
              <a:rPr lang="nl-NL" altLang="nl-NL" smtClean="0"/>
              <a:t>Wet bijzondere medische verrichtingen </a:t>
            </a:r>
          </a:p>
          <a:p>
            <a:r>
              <a:rPr lang="nl-NL" altLang="nl-NL" smtClean="0"/>
              <a:t>Wet marktordening gezondheidszorg </a:t>
            </a:r>
          </a:p>
          <a:p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3473935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altLang="nl-NL" smtClean="0"/>
              <a:t/>
            </a:r>
            <a:br>
              <a:rPr lang="nl-NL" altLang="nl-NL" smtClean="0"/>
            </a:br>
            <a:r>
              <a:rPr lang="nl-NL" altLang="nl-NL" smtClean="0"/>
              <a:t>Geldstromen ZVW </a:t>
            </a:r>
          </a:p>
        </p:txBody>
      </p:sp>
      <p:pic>
        <p:nvPicPr>
          <p:cNvPr id="20483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1756" y="1670447"/>
            <a:ext cx="3900488" cy="2446734"/>
          </a:xfrm>
        </p:spPr>
      </p:pic>
    </p:spTree>
    <p:extLst>
      <p:ext uri="{BB962C8B-B14F-4D97-AF65-F5344CB8AC3E}">
        <p14:creationId xmlns:p14="http://schemas.microsoft.com/office/powerpoint/2010/main" val="2103235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altLang="nl-NL" smtClean="0"/>
              <a:t/>
            </a:r>
            <a:br>
              <a:rPr lang="nl-NL" altLang="nl-NL" smtClean="0"/>
            </a:br>
            <a:r>
              <a:rPr lang="nl-NL" altLang="nl-NL" smtClean="0"/>
              <a:t>De zorgverzekeraars </a:t>
            </a:r>
          </a:p>
        </p:txBody>
      </p:sp>
      <p:sp>
        <p:nvSpPr>
          <p:cNvPr id="21507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nl-NL" altLang="nl-NL" smtClean="0"/>
          </a:p>
          <a:p>
            <a:r>
              <a:rPr lang="nl-NL" altLang="nl-NL" smtClean="0"/>
              <a:t>Sterke positie in het huidige zorgbestel </a:t>
            </a:r>
          </a:p>
          <a:p>
            <a:pPr lvl="1"/>
            <a:r>
              <a:rPr lang="nl-NL" altLang="nl-NL" smtClean="0"/>
              <a:t>Contracteervrijheid </a:t>
            </a:r>
          </a:p>
          <a:p>
            <a:pPr lvl="1"/>
            <a:r>
              <a:rPr lang="nl-NL" altLang="nl-NL" smtClean="0"/>
              <a:t>Toenemende risicodragendheid </a:t>
            </a:r>
          </a:p>
          <a:p>
            <a:pPr lvl="1"/>
            <a:r>
              <a:rPr lang="nl-NL" altLang="nl-NL" smtClean="0"/>
              <a:t>Regierol: balanceren tussen kwaliteit en kosten </a:t>
            </a:r>
          </a:p>
          <a:p>
            <a:endParaRPr lang="nl-NL" altLang="nl-NL" smtClean="0"/>
          </a:p>
          <a:p>
            <a:r>
              <a:rPr lang="nl-NL" altLang="nl-NL" smtClean="0"/>
              <a:t>Prestatiebekostiging </a:t>
            </a:r>
          </a:p>
          <a:p>
            <a:pPr lvl="1"/>
            <a:r>
              <a:rPr lang="nl-NL" altLang="nl-NL" smtClean="0"/>
              <a:t>Onderhandeling per zorgverzekeraar </a:t>
            </a:r>
          </a:p>
          <a:p>
            <a:pPr lvl="1"/>
            <a:r>
              <a:rPr lang="nl-NL" altLang="nl-NL" smtClean="0"/>
              <a:t>Geen collectieve inkoopcriteria </a:t>
            </a:r>
          </a:p>
          <a:p>
            <a:pPr lvl="1"/>
            <a:r>
              <a:rPr lang="nl-NL" altLang="nl-NL" smtClean="0"/>
              <a:t>Selectief contracteren </a:t>
            </a:r>
          </a:p>
          <a:p>
            <a:endParaRPr lang="nl-NL" altLang="nl-NL" smtClean="0"/>
          </a:p>
          <a:p>
            <a:endParaRPr lang="nl-NL" altLang="nl-NL" smtClean="0"/>
          </a:p>
        </p:txBody>
      </p:sp>
    </p:spTree>
    <p:extLst>
      <p:ext uri="{BB962C8B-B14F-4D97-AF65-F5344CB8AC3E}">
        <p14:creationId xmlns:p14="http://schemas.microsoft.com/office/powerpoint/2010/main" val="867641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altLang="nl-NL" smtClean="0"/>
              <a:t/>
            </a:r>
            <a:br>
              <a:rPr lang="nl-NL" altLang="nl-NL" smtClean="0"/>
            </a:br>
            <a:r>
              <a:rPr lang="nl-NL" altLang="nl-NL" smtClean="0"/>
              <a:t>De zorgverzekeraars </a:t>
            </a:r>
          </a:p>
        </p:txBody>
      </p:sp>
      <p:sp>
        <p:nvSpPr>
          <p:cNvPr id="22531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altLang="nl-NL" smtClean="0"/>
          </a:p>
          <a:p>
            <a:r>
              <a:rPr lang="nl-NL" altLang="nl-NL" smtClean="0"/>
              <a:t>Aanneemsom (doorleverplicht) </a:t>
            </a:r>
          </a:p>
          <a:p>
            <a:r>
              <a:rPr lang="nl-NL" altLang="nl-NL" smtClean="0"/>
              <a:t>Omzetplafond (maximum) </a:t>
            </a:r>
          </a:p>
          <a:p>
            <a:r>
              <a:rPr lang="nl-NL" altLang="nl-NL" smtClean="0"/>
              <a:t>P x Q </a:t>
            </a:r>
          </a:p>
          <a:p>
            <a:r>
              <a:rPr lang="nl-NL" altLang="nl-NL" smtClean="0"/>
              <a:t>Specifieke (plafond)afspraken voor specifieke zorgproducten </a:t>
            </a:r>
          </a:p>
        </p:txBody>
      </p:sp>
    </p:spTree>
    <p:extLst>
      <p:ext uri="{BB962C8B-B14F-4D97-AF65-F5344CB8AC3E}">
        <p14:creationId xmlns:p14="http://schemas.microsoft.com/office/powerpoint/2010/main" val="172105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5900" y="211989"/>
            <a:ext cx="6172200" cy="475059"/>
          </a:xfrm>
        </p:spPr>
        <p:txBody>
          <a:bodyPr>
            <a:normAutofit fontScale="90000"/>
          </a:bodyPr>
          <a:lstStyle/>
          <a:p>
            <a:r>
              <a:rPr lang="nl-NL" dirty="0" err="1" smtClean="0"/>
              <a:t>Disclosure</a:t>
            </a:r>
            <a:r>
              <a:rPr lang="nl-NL" dirty="0" smtClean="0"/>
              <a:t> Dia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0" y="687048"/>
            <a:ext cx="5750719" cy="3484350"/>
          </a:xfrm>
          <a:prstGeom prst="rect">
            <a:avLst/>
          </a:prstGeom>
        </p:spPr>
      </p:pic>
      <p:sp>
        <p:nvSpPr>
          <p:cNvPr id="4" name="Tijdelijke aanduiding voor dianummer 3"/>
          <p:cNvSpPr>
            <a:spLocks noGrp="1"/>
          </p:cNvSpPr>
          <p:nvPr>
            <p:ph type="sldNum" sz="quarter" idx="4294967295"/>
          </p:nvPr>
        </p:nvSpPr>
        <p:spPr>
          <a:xfrm>
            <a:off x="6057900" y="4767269"/>
            <a:ext cx="1600200" cy="27384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5964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altLang="nl-NL" smtClean="0"/>
              <a:t/>
            </a:r>
            <a:br>
              <a:rPr lang="nl-NL" altLang="nl-NL" smtClean="0"/>
            </a:br>
            <a:r>
              <a:rPr lang="nl-NL" altLang="nl-NL" smtClean="0"/>
              <a:t>Programma dag 1 en 2</a:t>
            </a:r>
          </a:p>
        </p:txBody>
      </p:sp>
      <p:sp>
        <p:nvSpPr>
          <p:cNvPr id="11267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altLang="nl-NL" smtClean="0"/>
              <a:t>Dag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altLang="nl-NL" sz="1800"/>
              <a:t>Macro afspraken; budgettair kader zorg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altLang="nl-NL" sz="1800"/>
              <a:t>Zorgverzekeraars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altLang="nl-NL" sz="1800"/>
              <a:t>Jaarrekening van het ziekenhuis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altLang="nl-NL" sz="1800"/>
              <a:t>Financiering van ziekenhuizen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altLang="nl-NL" sz="1800"/>
              <a:t>Casuïstiek bespreken</a:t>
            </a:r>
          </a:p>
          <a:p>
            <a:pPr marL="0" indent="0">
              <a:buNone/>
            </a:pPr>
            <a:r>
              <a:rPr lang="nl-NL" altLang="nl-NL" smtClean="0"/>
              <a:t>Dag 2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altLang="nl-NL" sz="1800"/>
              <a:t>Kostprijzen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altLang="nl-NL" sz="1800"/>
              <a:t>P&amp;C cyclus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altLang="nl-NL" sz="1800"/>
              <a:t>Honorarium medisch specialisten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altLang="nl-NL" sz="1800"/>
              <a:t>Casuïstiek bespreken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NL" altLang="nl-NL" b="1" smtClean="0"/>
          </a:p>
        </p:txBody>
      </p:sp>
    </p:spTree>
    <p:extLst>
      <p:ext uri="{BB962C8B-B14F-4D97-AF65-F5344CB8AC3E}">
        <p14:creationId xmlns:p14="http://schemas.microsoft.com/office/powerpoint/2010/main" val="306838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Programma dag 3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nl-NL" dirty="0" smtClean="0"/>
              <a:t>Dag 3</a:t>
            </a:r>
          </a:p>
          <a:p>
            <a:pPr>
              <a:buFont typeface="Arial" charset="0"/>
              <a:buChar char="•"/>
              <a:defRPr/>
            </a:pPr>
            <a:r>
              <a:rPr lang="nl-NL" dirty="0" smtClean="0"/>
              <a:t>Management </a:t>
            </a:r>
            <a:r>
              <a:rPr lang="nl-NL" dirty="0"/>
              <a:t>accounting</a:t>
            </a:r>
          </a:p>
          <a:p>
            <a:pPr>
              <a:buFont typeface="Arial" charset="0"/>
              <a:buChar char="•"/>
              <a:defRPr/>
            </a:pPr>
            <a:r>
              <a:rPr lang="nl-NL" dirty="0"/>
              <a:t>Registratie</a:t>
            </a:r>
          </a:p>
          <a:p>
            <a:pPr>
              <a:buFont typeface="Arial" charset="0"/>
              <a:buChar char="•"/>
              <a:defRPr/>
            </a:pPr>
            <a:r>
              <a:rPr lang="nl-NL" dirty="0"/>
              <a:t>Businesscase fusie en huidige financiële situatie</a:t>
            </a:r>
          </a:p>
          <a:p>
            <a:pPr>
              <a:buFont typeface="Arial" charset="0"/>
              <a:buChar char="•"/>
              <a:defRPr/>
            </a:pPr>
            <a:r>
              <a:rPr lang="nl-NL" dirty="0"/>
              <a:t>Casuïstiek bespreken</a:t>
            </a:r>
          </a:p>
        </p:txBody>
      </p:sp>
    </p:spTree>
    <p:extLst>
      <p:ext uri="{BB962C8B-B14F-4D97-AF65-F5344CB8AC3E}">
        <p14:creationId xmlns:p14="http://schemas.microsoft.com/office/powerpoint/2010/main" val="3628567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altLang="nl-NL" smtClean="0"/>
              <a:t/>
            </a:r>
            <a:br>
              <a:rPr lang="nl-NL" altLang="nl-NL" smtClean="0"/>
            </a:br>
            <a:r>
              <a:rPr lang="nl-NL" altLang="nl-NL" smtClean="0"/>
              <a:t>Kennismaking </a:t>
            </a:r>
          </a:p>
        </p:txBody>
      </p:sp>
      <p:sp>
        <p:nvSpPr>
          <p:cNvPr id="13315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altLang="nl-NL" smtClean="0"/>
          </a:p>
          <a:p>
            <a:endParaRPr lang="nl-NL" altLang="nl-NL" smtClean="0"/>
          </a:p>
          <a:p>
            <a:r>
              <a:rPr lang="nl-NL" altLang="nl-NL" smtClean="0"/>
              <a:t>Wie ben je </a:t>
            </a:r>
          </a:p>
          <a:p>
            <a:r>
              <a:rPr lang="nl-NL" altLang="nl-NL" smtClean="0"/>
              <a:t>Welke functie </a:t>
            </a:r>
          </a:p>
          <a:p>
            <a:r>
              <a:rPr lang="nl-NL" altLang="nl-NL" smtClean="0"/>
              <a:t>Welke persoonlijke leerdoelen </a:t>
            </a:r>
          </a:p>
          <a:p>
            <a:r>
              <a:rPr lang="nl-NL" altLang="nl-NL" smtClean="0"/>
              <a:t>Wensen tav (specifieke) onderwerpen </a:t>
            </a:r>
          </a:p>
          <a:p>
            <a:endParaRPr lang="nl-NL" altLang="nl-NL" smtClean="0"/>
          </a:p>
        </p:txBody>
      </p:sp>
      <p:pic>
        <p:nvPicPr>
          <p:cNvPr id="13316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23678"/>
            <a:ext cx="2271713" cy="113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1946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altLang="nl-NL" smtClean="0"/>
              <a:t/>
            </a:r>
            <a:br>
              <a:rPr lang="nl-NL" altLang="nl-NL" smtClean="0"/>
            </a:br>
            <a:r>
              <a:rPr lang="nl-NL" altLang="nl-NL" smtClean="0"/>
              <a:t>Het Nederlandse zorgstelsel </a:t>
            </a:r>
          </a:p>
        </p:txBody>
      </p:sp>
      <p:sp>
        <p:nvSpPr>
          <p:cNvPr id="14339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nl-NL" altLang="nl-NL" smtClean="0"/>
          </a:p>
          <a:p>
            <a:r>
              <a:rPr lang="nl-NL" altLang="nl-NL" smtClean="0"/>
              <a:t>Uitgangspunten zorgstelsel </a:t>
            </a:r>
          </a:p>
          <a:p>
            <a:pPr lvl="1"/>
            <a:r>
              <a:rPr lang="nl-NL" altLang="nl-NL" smtClean="0"/>
              <a:t>collectief gefinancierde wettelijk vastgelegde zorg aanspraak </a:t>
            </a:r>
          </a:p>
          <a:p>
            <a:endParaRPr lang="nl-NL" altLang="nl-NL" smtClean="0"/>
          </a:p>
          <a:p>
            <a:r>
              <a:rPr lang="nl-NL" altLang="nl-NL" smtClean="0"/>
              <a:t>Doel </a:t>
            </a:r>
          </a:p>
          <a:p>
            <a:pPr lvl="1"/>
            <a:r>
              <a:rPr lang="nl-NL" altLang="nl-NL" smtClean="0"/>
              <a:t>beschikbaarheid </a:t>
            </a:r>
          </a:p>
          <a:p>
            <a:pPr lvl="1"/>
            <a:r>
              <a:rPr lang="nl-NL" altLang="nl-NL" smtClean="0"/>
              <a:t>betaalbaarheid </a:t>
            </a:r>
          </a:p>
          <a:p>
            <a:endParaRPr lang="nl-NL" altLang="nl-NL" smtClean="0"/>
          </a:p>
          <a:p>
            <a:r>
              <a:rPr lang="nl-NL" altLang="nl-NL" smtClean="0"/>
              <a:t>Voor iedereen </a:t>
            </a:r>
          </a:p>
          <a:p>
            <a:r>
              <a:rPr lang="nl-NL" altLang="nl-NL" smtClean="0"/>
              <a:t>Basis gelegd in 1941 met het ziekenfondsbesluit </a:t>
            </a:r>
          </a:p>
        </p:txBody>
      </p:sp>
    </p:spTree>
    <p:extLst>
      <p:ext uri="{BB962C8B-B14F-4D97-AF65-F5344CB8AC3E}">
        <p14:creationId xmlns:p14="http://schemas.microsoft.com/office/powerpoint/2010/main" val="366235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altLang="nl-NL" smtClean="0"/>
              <a:t/>
            </a:r>
            <a:br>
              <a:rPr lang="nl-NL" altLang="nl-NL" smtClean="0"/>
            </a:br>
            <a:r>
              <a:rPr lang="nl-NL" altLang="nl-NL" smtClean="0"/>
              <a:t>Het Nederlandse zorgstelsel </a:t>
            </a:r>
          </a:p>
        </p:txBody>
      </p:sp>
      <p:sp>
        <p:nvSpPr>
          <p:cNvPr id="1536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nl-NL" altLang="nl-NL" smtClean="0"/>
          </a:p>
          <a:p>
            <a:r>
              <a:rPr lang="nl-NL" altLang="nl-NL" smtClean="0"/>
              <a:t>Ingrijpen van overheid op diverse momenten. </a:t>
            </a:r>
          </a:p>
          <a:p>
            <a:r>
              <a:rPr lang="nl-NL" altLang="nl-NL" smtClean="0"/>
              <a:t>Grote stelselwijzigingen in de loop der jaren: </a:t>
            </a:r>
          </a:p>
          <a:p>
            <a:r>
              <a:rPr lang="nl-NL" altLang="nl-NL" smtClean="0"/>
              <a:t>1970/1980 aanbodregulering en budgettering </a:t>
            </a:r>
          </a:p>
          <a:p>
            <a:r>
              <a:rPr lang="nl-NL" altLang="nl-NL" smtClean="0"/>
              <a:t>2006 vraagsturing en prestatiebekostiging </a:t>
            </a:r>
          </a:p>
          <a:p>
            <a:r>
              <a:rPr lang="nl-NL" altLang="nl-NL" smtClean="0"/>
              <a:t>2015 hervorming van de care </a:t>
            </a:r>
          </a:p>
        </p:txBody>
      </p:sp>
    </p:spTree>
    <p:extLst>
      <p:ext uri="{BB962C8B-B14F-4D97-AF65-F5344CB8AC3E}">
        <p14:creationId xmlns:p14="http://schemas.microsoft.com/office/powerpoint/2010/main" val="437246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altLang="nl-NL" smtClean="0"/>
              <a:t/>
            </a:r>
            <a:br>
              <a:rPr lang="nl-NL" altLang="nl-NL" smtClean="0"/>
            </a:br>
            <a:r>
              <a:rPr lang="nl-NL" altLang="nl-NL" smtClean="0"/>
              <a:t>Belangrijkste wetten </a:t>
            </a:r>
          </a:p>
        </p:txBody>
      </p:sp>
      <p:sp>
        <p:nvSpPr>
          <p:cNvPr id="16387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nl-NL" altLang="nl-NL" smtClean="0"/>
          </a:p>
          <a:p>
            <a:endParaRPr lang="nl-NL" altLang="nl-NL" smtClean="0"/>
          </a:p>
          <a:p>
            <a:r>
              <a:rPr lang="nl-NL" altLang="nl-NL" smtClean="0"/>
              <a:t>Jeugdwet </a:t>
            </a:r>
          </a:p>
          <a:p>
            <a:r>
              <a:rPr lang="nl-NL" altLang="nl-NL" smtClean="0"/>
              <a:t>Wet maatschappelijke ondersteuning (WMO) </a:t>
            </a:r>
          </a:p>
          <a:p>
            <a:r>
              <a:rPr lang="nl-NL" altLang="nl-NL" smtClean="0"/>
              <a:t>Wet langdurige zorg (Wlz) </a:t>
            </a:r>
          </a:p>
          <a:p>
            <a:r>
              <a:rPr lang="nl-NL" altLang="nl-NL" smtClean="0"/>
              <a:t>Zorgverzekeringswet (ZVW) </a:t>
            </a:r>
          </a:p>
          <a:p>
            <a:endParaRPr lang="nl-NL" altLang="nl-NL" smtClean="0"/>
          </a:p>
          <a:p>
            <a:r>
              <a:rPr lang="nl-NL" altLang="nl-NL" smtClean="0"/>
              <a:t>Daarnaast aanvullend/onverzekerde zorg </a:t>
            </a:r>
          </a:p>
        </p:txBody>
      </p:sp>
    </p:spTree>
    <p:extLst>
      <p:ext uri="{BB962C8B-B14F-4D97-AF65-F5344CB8AC3E}">
        <p14:creationId xmlns:p14="http://schemas.microsoft.com/office/powerpoint/2010/main" val="1692188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altLang="nl-NL" smtClean="0"/>
              <a:t/>
            </a:r>
            <a:br>
              <a:rPr lang="nl-NL" altLang="nl-NL" smtClean="0"/>
            </a:br>
            <a:r>
              <a:rPr lang="nl-NL" altLang="nl-NL" smtClean="0"/>
              <a:t>Belangrijkste wetten </a:t>
            </a:r>
          </a:p>
        </p:txBody>
      </p:sp>
      <p:sp>
        <p:nvSpPr>
          <p:cNvPr id="17411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nl-NL" altLang="nl-NL" smtClean="0"/>
          </a:p>
          <a:p>
            <a:r>
              <a:rPr lang="nl-NL" altLang="nl-NL" smtClean="0"/>
              <a:t>Wet toelating zorginstellingen </a:t>
            </a:r>
          </a:p>
          <a:p>
            <a:pPr lvl="1"/>
            <a:r>
              <a:rPr lang="nl-NL" altLang="nl-NL" smtClean="0"/>
              <a:t>Eisen tav boekhouding en jaarrekening </a:t>
            </a:r>
          </a:p>
          <a:p>
            <a:pPr lvl="1"/>
            <a:r>
              <a:rPr lang="nl-NL" altLang="nl-NL" smtClean="0"/>
              <a:t>Eisen tav onafhankelijke Raad van Toezicht </a:t>
            </a:r>
          </a:p>
          <a:p>
            <a:pPr lvl="1"/>
            <a:r>
              <a:rPr lang="nl-NL" altLang="nl-NL" smtClean="0"/>
              <a:t>Verbod op winstoogmerk </a:t>
            </a:r>
          </a:p>
          <a:p>
            <a:endParaRPr lang="nl-NL" altLang="nl-NL" smtClean="0"/>
          </a:p>
          <a:p>
            <a:r>
              <a:rPr lang="nl-NL" altLang="nl-NL" smtClean="0"/>
              <a:t>Wet marktordening gezondheidszorg </a:t>
            </a:r>
          </a:p>
          <a:p>
            <a:pPr lvl="1"/>
            <a:r>
              <a:rPr lang="nl-NL" altLang="nl-NL" smtClean="0"/>
              <a:t>Toezicht op de zorgmarkt </a:t>
            </a:r>
          </a:p>
          <a:p>
            <a:pPr lvl="1"/>
            <a:r>
              <a:rPr lang="nl-NL" altLang="nl-NL" smtClean="0"/>
              <a:t>Vaststellen van declaratieregels voor zorgaanbieders </a:t>
            </a:r>
          </a:p>
          <a:p>
            <a:endParaRPr lang="nl-NL" altLang="nl-NL" smtClean="0"/>
          </a:p>
          <a:p>
            <a:r>
              <a:rPr lang="nl-NL" altLang="nl-NL" smtClean="0"/>
              <a:t>WTZi beperkt tot ZVW en Wlz zorg, WMG ook daar buiten, niet voor WMO</a:t>
            </a:r>
          </a:p>
        </p:txBody>
      </p:sp>
    </p:spTree>
    <p:extLst>
      <p:ext uri="{BB962C8B-B14F-4D97-AF65-F5344CB8AC3E}">
        <p14:creationId xmlns:p14="http://schemas.microsoft.com/office/powerpoint/2010/main" val="3546397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270</Words>
  <Application>Microsoft Office PowerPoint</Application>
  <PresentationFormat>Diavoorstelling (16:9)</PresentationFormat>
  <Paragraphs>99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Catamaran SemiBold</vt:lpstr>
      <vt:lpstr>Office Theme</vt:lpstr>
      <vt:lpstr>PowerPoint-presentatie</vt:lpstr>
      <vt:lpstr>Disclosure Dia</vt:lpstr>
      <vt:lpstr> Programma dag 1 en 2</vt:lpstr>
      <vt:lpstr>Programma dag 3</vt:lpstr>
      <vt:lpstr> Kennismaking </vt:lpstr>
      <vt:lpstr> Het Nederlandse zorgstelsel </vt:lpstr>
      <vt:lpstr> Het Nederlandse zorgstelsel </vt:lpstr>
      <vt:lpstr> Belangrijkste wetten </vt:lpstr>
      <vt:lpstr> Belangrijkste wetten </vt:lpstr>
      <vt:lpstr> Belangrijkste wetten </vt:lpstr>
      <vt:lpstr> Belangrijkste wetten </vt:lpstr>
      <vt:lpstr> Geldstromen ZVW </vt:lpstr>
      <vt:lpstr> De zorgverzekeraars </vt:lpstr>
      <vt:lpstr> De zorgverzekeraars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Maarten Kersten</dc:creator>
  <cp:lastModifiedBy>Helm, Gea van der</cp:lastModifiedBy>
  <cp:revision>44</cp:revision>
  <dcterms:created xsi:type="dcterms:W3CDTF">2018-10-02T10:24:07Z</dcterms:created>
  <dcterms:modified xsi:type="dcterms:W3CDTF">2020-05-14T09:40:33Z</dcterms:modified>
</cp:coreProperties>
</file>