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80" r:id="rId4"/>
    <p:sldId id="281" r:id="rId5"/>
    <p:sldId id="282" r:id="rId6"/>
    <p:sldId id="292" r:id="rId7"/>
    <p:sldId id="293" r:id="rId8"/>
    <p:sldId id="294" r:id="rId9"/>
    <p:sldId id="295" r:id="rId10"/>
    <p:sldId id="296" r:id="rId11"/>
    <p:sldId id="261" r:id="rId12"/>
    <p:sldId id="287" r:id="rId13"/>
    <p:sldId id="288" r:id="rId14"/>
    <p:sldId id="289" r:id="rId15"/>
    <p:sldId id="290" r:id="rId16"/>
    <p:sldId id="291" r:id="rId17"/>
    <p:sldId id="275" r:id="rId18"/>
    <p:sldId id="276" r:id="rId19"/>
    <p:sldId id="277" r:id="rId20"/>
    <p:sldId id="283" r:id="rId21"/>
    <p:sldId id="284" r:id="rId22"/>
    <p:sldId id="286" r:id="rId23"/>
    <p:sldId id="279" r:id="rId24"/>
    <p:sldId id="260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7"/>
    <a:srgbClr val="283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062F4-7FE3-4CF3-8352-5A58121AA719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A4032-D490-4351-9808-B629F50A3F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90184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BAC59-64F7-4E05-856B-99F7E41426E6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A744F-2FFD-4F4F-849F-30FD863D00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993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44F-2FFD-4F4F-849F-30FD863D00E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7593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44F-2FFD-4F4F-849F-30FD863D00EC}" type="slidenum">
              <a:rPr lang="nl-NL" smtClean="0"/>
              <a:t>10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24-5-2016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980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44F-2FFD-4F4F-849F-30FD863D00E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3593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44F-2FFD-4F4F-849F-30FD863D00EC}" type="slidenum">
              <a:rPr lang="nl-NL" smtClean="0"/>
              <a:t>3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24-5-2016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902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44F-2FFD-4F4F-849F-30FD863D00EC}" type="slidenum">
              <a:rPr lang="nl-NL" smtClean="0"/>
              <a:t>4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24-5-2016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980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44F-2FFD-4F4F-849F-30FD863D00EC}" type="slidenum">
              <a:rPr lang="nl-NL" smtClean="0"/>
              <a:t>5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24-5-2016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7320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44F-2FFD-4F4F-849F-30FD863D00EC}" type="slidenum">
              <a:rPr lang="nl-NL" smtClean="0"/>
              <a:t>6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24-5-2016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980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44F-2FFD-4F4F-849F-30FD863D00EC}" type="slidenum">
              <a:rPr lang="nl-NL" smtClean="0"/>
              <a:t>7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24-5-2016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980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44F-2FFD-4F4F-849F-30FD863D00EC}" type="slidenum">
              <a:rPr lang="nl-NL" smtClean="0"/>
              <a:t>8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24-5-2016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980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44F-2FFD-4F4F-849F-30FD863D00EC}" type="slidenum">
              <a:rPr lang="nl-NL" smtClean="0"/>
              <a:t>9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24-5-2016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980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C5B6-C307-4942-A1F1-84E5DC12B20B}" type="datetime1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8F7C-C67B-4E53-B1A4-8B09D239FC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354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7B28-9D1E-432B-BB28-55B1CCBC2DD3}" type="datetime1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8F7C-C67B-4E53-B1A4-8B09D239FC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052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2F14-3FB0-4502-B239-D54A6FF30129}" type="datetime1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8F7C-C67B-4E53-B1A4-8B09D239FC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727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FD9B-DCE3-4DE5-9CA7-3DC59EDDFFDD}" type="datetime1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8F7C-C67B-4E53-B1A4-8B09D239FC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951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6B24-3A32-439E-8810-2F17C236A1FA}" type="datetime1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8F7C-C67B-4E53-B1A4-8B09D239FC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24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B5E9-5787-4F43-B54F-2853872F77F7}" type="datetime1">
              <a:rPr lang="nl-NL" smtClean="0"/>
              <a:t>5-3-2019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8F7C-C67B-4E53-B1A4-8B09D239FC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900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CE9D-E2D1-46E9-B5AB-62CC3767361B}" type="datetime1">
              <a:rPr lang="nl-NL" smtClean="0"/>
              <a:t>5-3-2019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8F7C-C67B-4E53-B1A4-8B09D239FC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13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1167-A04B-49E0-B56E-C814C3859CB1}" type="datetime1">
              <a:rPr lang="nl-NL" smtClean="0"/>
              <a:t>5-3-2019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8F7C-C67B-4E53-B1A4-8B09D239FC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267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2EFC-D0A7-4A96-A32B-DC040FE1E42F}" type="datetime1">
              <a:rPr lang="nl-NL" smtClean="0"/>
              <a:t>5-3-2019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8F7C-C67B-4E53-B1A4-8B09D239FC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5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8A93-E35F-4D6F-B5E6-17D93F7C5459}" type="datetime1">
              <a:rPr lang="nl-NL" smtClean="0"/>
              <a:t>5-3-2019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8F7C-C67B-4E53-B1A4-8B09D239FC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22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78C0-6D9D-475B-9463-258A9B9D0247}" type="datetime1">
              <a:rPr lang="nl-NL" smtClean="0"/>
              <a:t>5-3-2019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8F7C-C67B-4E53-B1A4-8B09D239FC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72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0A5AB-7C61-43D9-A5A7-4D73E100689D}" type="datetime1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F8F7C-C67B-4E53-B1A4-8B09D239FC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71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2616" y="1772816"/>
            <a:ext cx="11787212" cy="6480719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395536" y="188640"/>
            <a:ext cx="72008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283A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Financieel management: </a:t>
            </a:r>
            <a:r>
              <a:rPr lang="nl-NL" sz="2400" dirty="0" smtClean="0">
                <a:solidFill>
                  <a:srgbClr val="283A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Beheersing van de huisartsenpraktijk</a:t>
            </a:r>
            <a:endParaRPr lang="nl-NL" sz="2000" dirty="0" smtClean="0">
              <a:solidFill>
                <a:srgbClr val="283A8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sz="2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door Cor Jansen</a:t>
            </a:r>
            <a:endParaRPr lang="nl-NL" sz="21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-15026" y="1331497"/>
            <a:ext cx="9324528" cy="307777"/>
          </a:xfrm>
          <a:prstGeom prst="rect">
            <a:avLst/>
          </a:prstGeom>
          <a:solidFill>
            <a:srgbClr val="0066A7"/>
          </a:solidFill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nl-NL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Module 4</a:t>
            </a:r>
            <a:r>
              <a:rPr lang="nl-NL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	                             Praktijkmanagement in de Huisartsenzorg </a:t>
            </a:r>
            <a:endParaRPr lang="nl-NL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12401"/>
            <a:ext cx="1142857" cy="1142857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8F7C-C67B-4E53-B1A4-8B09D239FCB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40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50636"/>
            <a:ext cx="2331138" cy="664798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12401"/>
            <a:ext cx="1142857" cy="114285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6596987"/>
            <a:ext cx="9468544" cy="28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2555776" y="1268760"/>
            <a:ext cx="51845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dirty="0">
              <a:latin typeface="HelveticaNeueLT Pro 55 Roman" pitchFamily="34" charset="0"/>
            </a:endParaRPr>
          </a:p>
          <a:p>
            <a:endParaRPr lang="nl-NL" sz="1600" dirty="0" smtClean="0">
              <a:latin typeface="HelveticaNeueLT Pro 55 Roman" pitchFamily="34" charset="0"/>
            </a:endParaRPr>
          </a:p>
          <a:p>
            <a:endParaRPr lang="nl-NL" dirty="0">
              <a:latin typeface="HelveticaNeueLT Pro 55 Roman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532618" y="1124744"/>
            <a:ext cx="563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Terugblik op module 2</a:t>
            </a:r>
            <a:endParaRPr lang="nl-N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555776" y="1761197"/>
            <a:ext cx="61438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F9DF8F7C-C67B-4E53-B1A4-8B09D239FCBF}" type="slidenum">
              <a:rPr lang="nl-NL" smtClean="0"/>
              <a:t>10</a:t>
            </a:fld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637"/>
            <a:ext cx="9180000" cy="648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30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50636"/>
            <a:ext cx="2331138" cy="664798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6596987"/>
            <a:ext cx="9468544" cy="28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12401"/>
            <a:ext cx="1142857" cy="1142857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2532618" y="1124744"/>
            <a:ext cx="563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Uitwerking </a:t>
            </a:r>
            <a:r>
              <a:rPr lang="nl-N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 casusbeschrijving</a:t>
            </a:r>
            <a:endParaRPr lang="nl-N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555776" y="1761197"/>
            <a:ext cx="61438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Maak van de in de casusbeschrijving genoemde transacties de bijbehorende journaalposten. </a:t>
            </a:r>
          </a:p>
          <a:p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Hoe ziet de balans er per </a:t>
            </a: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april 2017 </a:t>
            </a: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uit en wat geeft de winst- en verliesrekening over </a:t>
            </a: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2017 </a:t>
            </a: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weer?</a:t>
            </a:r>
          </a:p>
          <a:p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F9DF8F7C-C67B-4E53-B1A4-8B09D239FCBF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076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50636"/>
            <a:ext cx="2331138" cy="664798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6596987"/>
            <a:ext cx="9468544" cy="28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12401"/>
            <a:ext cx="1142857" cy="1142857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2532618" y="1124744"/>
            <a:ext cx="563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Uitwerking </a:t>
            </a:r>
            <a:r>
              <a:rPr lang="nl-N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opdracht</a:t>
            </a:r>
            <a:endParaRPr lang="nl-N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483768" y="1761197"/>
            <a:ext cx="64087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Op 1 april declareert de praktijkmanager € 45.000 aan inschrijvingen voor het 2e kwartaal van 2017</a:t>
            </a:r>
            <a:r>
              <a:rPr lang="nl-NL" sz="1600" dirty="0" smtClean="0"/>
              <a:t>.</a:t>
            </a:r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dirty="0"/>
              <a:t>Op 1 april wordt een ECG-apparaat geleverd, geïnstalleerd en in gebruik genomen. De factuur van € 6.000 is bijgesloten en mag in 3 termijnen worden betaald. Het apparaat wordt in 5 jaar in gelijke delen tot </a:t>
            </a:r>
            <a:r>
              <a:rPr lang="nl-NL" dirty="0" smtClean="0"/>
              <a:t>nihil afgeschreven</a:t>
            </a:r>
          </a:p>
          <a:p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F9DF8F7C-C67B-4E53-B1A4-8B09D239FCBF}" type="slidenum">
              <a:rPr lang="nl-NL" smtClean="0"/>
              <a:t>12</a:t>
            </a:fld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5499"/>
              </p:ext>
            </p:extLst>
          </p:nvPr>
        </p:nvGraphicFramePr>
        <p:xfrm>
          <a:off x="2594211" y="2348880"/>
          <a:ext cx="6324600" cy="323850"/>
        </p:xfrm>
        <a:graphic>
          <a:graphicData uri="http://schemas.openxmlformats.org/drawingml/2006/table">
            <a:tbl>
              <a:tblPr/>
              <a:tblGrid>
                <a:gridCol w="1054100"/>
                <a:gridCol w="1054100"/>
                <a:gridCol w="1054100"/>
                <a:gridCol w="1054100"/>
                <a:gridCol w="1054100"/>
                <a:gridCol w="10541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Debiteuren: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45.000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Aan\ Opbrengst inschrijvingen: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45.000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797555"/>
              </p:ext>
            </p:extLst>
          </p:nvPr>
        </p:nvGraphicFramePr>
        <p:xfrm>
          <a:off x="2699792" y="2780928"/>
          <a:ext cx="6324600" cy="323850"/>
        </p:xfrm>
        <a:graphic>
          <a:graphicData uri="http://schemas.openxmlformats.org/drawingml/2006/table">
            <a:tbl>
              <a:tblPr/>
              <a:tblGrid>
                <a:gridCol w="2099716"/>
                <a:gridCol w="1056221"/>
                <a:gridCol w="1056221"/>
                <a:gridCol w="1056221"/>
                <a:gridCol w="1056221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Opbrengst inschrijvingen: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Aan\ Overlopende passiva-</a:t>
                      </a:r>
                      <a:r>
                        <a:rPr lang="nl-NL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vooruitgefactureerde</a:t>
                      </a:r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termijnen: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642621"/>
              </p:ext>
            </p:extLst>
          </p:nvPr>
        </p:nvGraphicFramePr>
        <p:xfrm>
          <a:off x="2627784" y="4437112"/>
          <a:ext cx="6324600" cy="809625"/>
        </p:xfrm>
        <a:graphic>
          <a:graphicData uri="http://schemas.openxmlformats.org/drawingml/2006/table">
            <a:tbl>
              <a:tblPr/>
              <a:tblGrid>
                <a:gridCol w="1054100"/>
                <a:gridCol w="1054100"/>
                <a:gridCol w="1054100"/>
                <a:gridCol w="1054100"/>
                <a:gridCol w="1054100"/>
                <a:gridCol w="10541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Inventaris: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Aan\ Crediteuren: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Afschrijvingskosten inventaris: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Aan\ Inventaris: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81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50636"/>
            <a:ext cx="2331138" cy="664798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6596987"/>
            <a:ext cx="9468544" cy="28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12401"/>
            <a:ext cx="1142857" cy="1142857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2532618" y="1124744"/>
            <a:ext cx="563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Uitwerking </a:t>
            </a:r>
            <a:r>
              <a:rPr lang="nl-N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opdracht</a:t>
            </a:r>
            <a:endParaRPr lang="nl-N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483768" y="1761197"/>
            <a:ext cx="64087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 10 april wordt een waarnemer ingezet. De kosten bedragen €1.000 en worden direct betaald. 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fontAlgn="b"/>
            <a:r>
              <a:rPr lang="nl-NL" dirty="0"/>
              <a:t>Op 22 april ontvangt men de gegevens voor de salarisbetaling. De loonsom (inclusief sociale lasten</a:t>
            </a:r>
            <a:r>
              <a:rPr lang="nl-NL" dirty="0" smtClean="0"/>
              <a:t>) bedraagt </a:t>
            </a:r>
            <a:r>
              <a:rPr lang="nl-NL" dirty="0"/>
              <a:t>€ 18.000. Er is € 11.000 </a:t>
            </a:r>
            <a:r>
              <a:rPr lang="nl-NL" dirty="0" err="1"/>
              <a:t>netto-salaris</a:t>
            </a:r>
            <a:r>
              <a:rPr lang="nl-NL" dirty="0"/>
              <a:t> verschuldigd en € 7.000 loonbelasting. Het </a:t>
            </a:r>
            <a:r>
              <a:rPr lang="nl-NL" dirty="0" err="1"/>
              <a:t>netto-salaris</a:t>
            </a:r>
            <a:r>
              <a:rPr lang="nl-NL" dirty="0"/>
              <a:t> </a:t>
            </a:r>
            <a:r>
              <a:rPr lang="nl-NL" dirty="0" smtClean="0"/>
              <a:t>wordt op </a:t>
            </a:r>
            <a:r>
              <a:rPr lang="nl-NL" dirty="0"/>
              <a:t>25 april door de huisarts overgemaakt aan de </a:t>
            </a:r>
            <a:r>
              <a:rPr lang="nl-NL" dirty="0" err="1"/>
              <a:t>personeelleden</a:t>
            </a:r>
            <a:r>
              <a:rPr lang="nl-NL" dirty="0" smtClean="0"/>
              <a:t>.</a:t>
            </a:r>
          </a:p>
          <a:p>
            <a:pPr fontAlgn="b"/>
            <a:endParaRPr lang="nl-NL" dirty="0"/>
          </a:p>
          <a:p>
            <a:endParaRPr lang="nl-NL" dirty="0" smtClean="0"/>
          </a:p>
          <a:p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F9DF8F7C-C67B-4E53-B1A4-8B09D239FCBF}" type="slidenum">
              <a:rPr lang="nl-NL" smtClean="0"/>
              <a:t>13</a:t>
            </a:fld>
            <a:endParaRPr lang="nl-NL" dirty="0"/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865599"/>
              </p:ext>
            </p:extLst>
          </p:nvPr>
        </p:nvGraphicFramePr>
        <p:xfrm>
          <a:off x="2699792" y="2361361"/>
          <a:ext cx="6324600" cy="809625"/>
        </p:xfrm>
        <a:graphic>
          <a:graphicData uri="http://schemas.openxmlformats.org/drawingml/2006/table">
            <a:tbl>
              <a:tblPr/>
              <a:tblGrid>
                <a:gridCol w="1049858"/>
                <a:gridCol w="1049858"/>
                <a:gridCol w="1056221"/>
                <a:gridCol w="1056221"/>
                <a:gridCol w="1056221"/>
                <a:gridCol w="1056221"/>
              </a:tblGrid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Kosten waarneming: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Aan\ Crediteuren: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Crediteuren: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Aan\ Bank: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31645"/>
              </p:ext>
            </p:extLst>
          </p:nvPr>
        </p:nvGraphicFramePr>
        <p:xfrm>
          <a:off x="2575416" y="4869160"/>
          <a:ext cx="6324600" cy="485775"/>
        </p:xfrm>
        <a:graphic>
          <a:graphicData uri="http://schemas.openxmlformats.org/drawingml/2006/table">
            <a:tbl>
              <a:tblPr/>
              <a:tblGrid>
                <a:gridCol w="1054100"/>
                <a:gridCol w="1054100"/>
                <a:gridCol w="1054100"/>
                <a:gridCol w="1054100"/>
                <a:gridCol w="1054100"/>
                <a:gridCol w="10541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Salariskosten: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18.000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Aan\ Te betalen netto-salarissen: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Aan\ Te betalen loonbelasting: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e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624779"/>
              </p:ext>
            </p:extLst>
          </p:nvPr>
        </p:nvGraphicFramePr>
        <p:xfrm>
          <a:off x="2567880" y="5445224"/>
          <a:ext cx="6324600" cy="323850"/>
        </p:xfrm>
        <a:graphic>
          <a:graphicData uri="http://schemas.openxmlformats.org/drawingml/2006/table">
            <a:tbl>
              <a:tblPr/>
              <a:tblGrid>
                <a:gridCol w="1049858"/>
                <a:gridCol w="1049858"/>
                <a:gridCol w="1056221"/>
                <a:gridCol w="1056221"/>
                <a:gridCol w="1056221"/>
                <a:gridCol w="1056221"/>
              </a:tblGrid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 betalen </a:t>
                      </a:r>
                      <a:r>
                        <a:rPr lang="nl-NL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netto-salarissen</a:t>
                      </a:r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Aan\ Bank: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8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50636"/>
            <a:ext cx="2331138" cy="664798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6596987"/>
            <a:ext cx="9468544" cy="28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12401"/>
            <a:ext cx="1142857" cy="1142857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2532618" y="1124744"/>
            <a:ext cx="563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Uitwerking </a:t>
            </a:r>
            <a:r>
              <a:rPr lang="nl-N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opdracht</a:t>
            </a:r>
            <a:endParaRPr lang="nl-N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503191" y="1761197"/>
            <a:ext cx="64087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VGZ betaalt op 27 april € 20.000 aan declaraties. 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dirty="0"/>
              <a:t>Op 30 april betaalt de praktijkmanager de 1e van 3 gelijke delen van de factuur voor het ECG-apparaat. </a:t>
            </a:r>
            <a:endParaRPr lang="nl-NL" dirty="0" smtClean="0"/>
          </a:p>
          <a:p>
            <a:pPr fontAlgn="b"/>
            <a:endParaRPr lang="nl-NL" dirty="0"/>
          </a:p>
          <a:p>
            <a:endParaRPr lang="nl-NL" dirty="0" smtClean="0"/>
          </a:p>
          <a:p>
            <a:r>
              <a:rPr lang="nl-NL" dirty="0"/>
              <a:t>Op 30 april declareert de praktijkmanager € 12.500 aan verrichtingen over de maand april. </a:t>
            </a:r>
            <a:endParaRPr lang="nl-NL" dirty="0" smtClean="0"/>
          </a:p>
          <a:p>
            <a:endParaRPr lang="nl-NL" dirty="0" smtClean="0"/>
          </a:p>
          <a:p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F9DF8F7C-C67B-4E53-B1A4-8B09D239FCBF}" type="slidenum">
              <a:rPr lang="nl-NL" smtClean="0"/>
              <a:t>14</a:t>
            </a:fld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750729"/>
              </p:ext>
            </p:extLst>
          </p:nvPr>
        </p:nvGraphicFramePr>
        <p:xfrm>
          <a:off x="2587303" y="2132856"/>
          <a:ext cx="6324600" cy="323850"/>
        </p:xfrm>
        <a:graphic>
          <a:graphicData uri="http://schemas.openxmlformats.org/drawingml/2006/table">
            <a:tbl>
              <a:tblPr/>
              <a:tblGrid>
                <a:gridCol w="1054100"/>
                <a:gridCol w="1054100"/>
                <a:gridCol w="1054100"/>
                <a:gridCol w="1054100"/>
                <a:gridCol w="1054100"/>
                <a:gridCol w="10541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Bank: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Aan\ Debiteuren: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577754"/>
              </p:ext>
            </p:extLst>
          </p:nvPr>
        </p:nvGraphicFramePr>
        <p:xfrm>
          <a:off x="2627784" y="3145507"/>
          <a:ext cx="6324600" cy="323850"/>
        </p:xfrm>
        <a:graphic>
          <a:graphicData uri="http://schemas.openxmlformats.org/drawingml/2006/table">
            <a:tbl>
              <a:tblPr/>
              <a:tblGrid>
                <a:gridCol w="1054100"/>
                <a:gridCol w="1054100"/>
                <a:gridCol w="1054100"/>
                <a:gridCol w="1054100"/>
                <a:gridCol w="1054100"/>
                <a:gridCol w="10541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Crediteuren: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Aan\ Bank: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540982"/>
              </p:ext>
            </p:extLst>
          </p:nvPr>
        </p:nvGraphicFramePr>
        <p:xfrm>
          <a:off x="2596744" y="4365104"/>
          <a:ext cx="6324600" cy="323850"/>
        </p:xfrm>
        <a:graphic>
          <a:graphicData uri="http://schemas.openxmlformats.org/drawingml/2006/table">
            <a:tbl>
              <a:tblPr/>
              <a:tblGrid>
                <a:gridCol w="1054100"/>
                <a:gridCol w="1054100"/>
                <a:gridCol w="1054100"/>
                <a:gridCol w="1054100"/>
                <a:gridCol w="1054100"/>
                <a:gridCol w="10541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Debiteuren: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Aan\ Opbrengst verrichtingen: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30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50636"/>
            <a:ext cx="2331138" cy="664798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6596987"/>
            <a:ext cx="9468544" cy="28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12401"/>
            <a:ext cx="1142857" cy="1142857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2532618" y="1124744"/>
            <a:ext cx="563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Uitwerking </a:t>
            </a:r>
            <a:r>
              <a:rPr lang="nl-N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opdracht</a:t>
            </a:r>
            <a:endParaRPr lang="nl-N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503191" y="1761197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F9DF8F7C-C67B-4E53-B1A4-8B09D239FCBF}" type="slidenum">
              <a:rPr lang="nl-NL" smtClean="0"/>
              <a:t>15</a:t>
            </a:fld>
            <a:endParaRPr lang="nl-NL" dirty="0"/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729389"/>
              </p:ext>
            </p:extLst>
          </p:nvPr>
        </p:nvGraphicFramePr>
        <p:xfrm>
          <a:off x="2554046" y="1586409"/>
          <a:ext cx="5998482" cy="4525966"/>
        </p:xfrm>
        <a:graphic>
          <a:graphicData uri="http://schemas.openxmlformats.org/drawingml/2006/table">
            <a:tbl>
              <a:tblPr/>
              <a:tblGrid>
                <a:gridCol w="999747"/>
                <a:gridCol w="999747"/>
                <a:gridCol w="999747"/>
                <a:gridCol w="999747"/>
                <a:gridCol w="999747"/>
                <a:gridCol w="999747"/>
              </a:tblGrid>
              <a:tr h="153576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60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Balans per 30 april 2017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17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Inventaris: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Aanschaf: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6.000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Kapitaal vennoot A:</a:t>
                      </a:r>
                    </a:p>
                  </a:txBody>
                  <a:tcPr marL="9034" marR="9034" marT="9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20.000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2609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Afschrijving: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-100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Kapitaal vennoot B:</a:t>
                      </a:r>
                    </a:p>
                  </a:txBody>
                  <a:tcPr marL="9034" marR="9034" marT="9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30.000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609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5.900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Onverdeeld resultaat:</a:t>
                      </a:r>
                    </a:p>
                  </a:txBody>
                  <a:tcPr marL="9034" marR="9034" marT="9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8.400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576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58.400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3576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576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Debiteuren: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Declaratie 1: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45.000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576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Declaratie 2: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12.500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Crediteuren:</a:t>
                      </a:r>
                    </a:p>
                  </a:txBody>
                  <a:tcPr marL="9034" marR="9034" marT="9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Aanschaf inv.: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6.000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609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Ontvangst VGZ: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-20.000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Waarneming: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1.000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576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37.500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Betaling waarn.: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-1.000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609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Betaling inv.: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-2.000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576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4.000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3576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Bank: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50.000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576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Betaling waarn.: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-1.000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576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Betaling salaris: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-11.000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 betalen loonheffing:</a:t>
                      </a:r>
                    </a:p>
                  </a:txBody>
                  <a:tcPr marL="9034" marR="9034" marT="9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7.000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576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Ontvangst VGZ: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20.000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609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Betaling inv.: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-2.000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576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56.000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 betalen netto-salarissen:</a:t>
                      </a:r>
                    </a:p>
                  </a:txBody>
                  <a:tcPr marL="9034" marR="9034" marT="9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11.000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609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Betaling salaris: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-11.000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576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3576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576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576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Overlopende passiva:</a:t>
                      </a:r>
                    </a:p>
                  </a:txBody>
                  <a:tcPr marL="9034" marR="9034" marT="9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30.000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576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576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09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99.400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99.400</a:t>
                      </a: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09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50636"/>
            <a:ext cx="2331138" cy="664798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6596987"/>
            <a:ext cx="9468544" cy="28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12401"/>
            <a:ext cx="1142857" cy="1142857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2532618" y="1124744"/>
            <a:ext cx="563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Uitwerking </a:t>
            </a:r>
            <a:r>
              <a:rPr lang="nl-N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opdracht</a:t>
            </a:r>
            <a:endParaRPr lang="nl-N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503191" y="1761197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F9DF8F7C-C67B-4E53-B1A4-8B09D239FCBF}" type="slidenum">
              <a:rPr lang="nl-NL" smtClean="0"/>
              <a:t>16</a:t>
            </a:fld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054895"/>
              </p:ext>
            </p:extLst>
          </p:nvPr>
        </p:nvGraphicFramePr>
        <p:xfrm>
          <a:off x="2503191" y="1764419"/>
          <a:ext cx="6324600" cy="2124075"/>
        </p:xfrm>
        <a:graphic>
          <a:graphicData uri="http://schemas.openxmlformats.org/drawingml/2006/table">
            <a:tbl>
              <a:tblPr/>
              <a:tblGrid>
                <a:gridCol w="1057285"/>
                <a:gridCol w="1057285"/>
                <a:gridCol w="1050915"/>
                <a:gridCol w="1050915"/>
                <a:gridCol w="1050915"/>
                <a:gridCol w="1057285"/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Winst- en verliesrekening over april 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Kosten waarneming: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Opbrengst verrichtingen: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Opbrengst inschrijvingen: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45.000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Salariskosten: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18.000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Overloop: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-30.000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27.500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Afschrijvingskosten inventaris: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Winst: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27.500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27.500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73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50636"/>
            <a:ext cx="2331138" cy="664798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6596987"/>
            <a:ext cx="9468544" cy="28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12401"/>
            <a:ext cx="1142857" cy="1142857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2532617" y="1124744"/>
            <a:ext cx="606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Beheersing van de huisartsenpraktijk</a:t>
            </a:r>
            <a:endParaRPr lang="nl-N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555776" y="1761197"/>
            <a:ext cx="61438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Hoe </a:t>
            </a: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vindt (financiële) beheersing van de huisartsenpraktijk nu plaats?</a:t>
            </a:r>
          </a:p>
          <a:p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F9DF8F7C-C67B-4E53-B1A4-8B09D239FCBF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08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50636"/>
            <a:ext cx="2331138" cy="664798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6596987"/>
            <a:ext cx="9468544" cy="28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12401"/>
            <a:ext cx="1142857" cy="1142857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2532617" y="1124744"/>
            <a:ext cx="606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Beheersing van de huisartsenpraktijk</a:t>
            </a:r>
            <a:endParaRPr lang="nl-N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555776" y="1761197"/>
            <a:ext cx="614383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Voorwaarden voor goede beheersing</a:t>
            </a:r>
          </a:p>
          <a:p>
            <a:endParaRPr lang="nl-NL" sz="16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Inrichten van een beheersingsproces en procedures (wie doet wat en wanneer);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Goede vastlegging van primaire transacties in bv. het HIS;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Centraal verzamelen inkoopnota’s door de praktijkmanager, deze controleren en betaalbaar stellen in de </a:t>
            </a: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bank;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Maandelijks importeren van alle mutaties uit het HIS in de boekhouding;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Maandelijks verwerken van alle inkoopnota’s in de boekhouding;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Maandelijks verwerken van alle salarismutaties in de boekhouding;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Maandelijks </a:t>
            </a: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verwerken van alle bankmutaties in de </a:t>
            </a: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boekhouding;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Actie.</a:t>
            </a:r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F9DF8F7C-C67B-4E53-B1A4-8B09D239FCBF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248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50636"/>
            <a:ext cx="2331138" cy="664798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6596987"/>
            <a:ext cx="9468544" cy="28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12401"/>
            <a:ext cx="1142857" cy="1142857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2532617" y="1124744"/>
            <a:ext cx="606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Beheersing van de huisartsenpraktijk</a:t>
            </a:r>
            <a:endParaRPr lang="nl-N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555776" y="1761197"/>
            <a:ext cx="614383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 is de rol van een </a:t>
            </a:r>
            <a:r>
              <a:rPr lang="nl-NL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praktijkmanager?</a:t>
            </a:r>
          </a:p>
          <a:p>
            <a:endParaRPr lang="nl-NL" sz="16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Verzamelen van informatie;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Vastleggen </a:t>
            </a: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 informatie;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Structureren </a:t>
            </a: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 informatie;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Controleren van informatie;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Uitvoeren van (diverse) van de genoemde stappen.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F9DF8F7C-C67B-4E53-B1A4-8B09D239FCBF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522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50636"/>
            <a:ext cx="2331138" cy="664798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6596987"/>
            <a:ext cx="9468544" cy="28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12401"/>
            <a:ext cx="1142857" cy="1142857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532618" y="1124744"/>
            <a:ext cx="563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</a:t>
            </a:r>
            <a:endParaRPr lang="nl-N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55776" y="1761197"/>
            <a:ext cx="614383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Terugblik op de vorige sessie;</a:t>
            </a:r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Bespreking van de huiswerkopdracht: boekhouding; </a:t>
            </a:r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Beheersing </a:t>
            </a: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 de huisartsenpraktijk met behulp van grootheden uit de </a:t>
            </a: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boekhouding;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jaarrekening.</a:t>
            </a:r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 smtClean="0">
              <a:latin typeface="HelveticaNeueLT Pro 55 Roman" pitchFamily="34" charset="0"/>
            </a:endParaRPr>
          </a:p>
          <a:p>
            <a:endParaRPr lang="nl-NL" sz="1600" dirty="0" smtClean="0">
              <a:latin typeface="HelveticaNeueLT Pro 55 Roman" pitchFamily="34" charset="0"/>
            </a:endParaRPr>
          </a:p>
          <a:p>
            <a:endParaRPr lang="nl-NL" sz="1600" dirty="0">
              <a:latin typeface="HelveticaNeueLT Pro 55 Roman" pitchFamily="34" charset="0"/>
            </a:endParaRPr>
          </a:p>
          <a:p>
            <a:endParaRPr lang="nl-NL" sz="1600" dirty="0" smtClean="0">
              <a:latin typeface="HelveticaNeueLT Pro 55 Roman" pitchFamily="34" charset="0"/>
            </a:endParaRPr>
          </a:p>
          <a:p>
            <a:endParaRPr lang="nl-NL" sz="1600" dirty="0">
              <a:latin typeface="HelveticaNeueLT Pro 55 Roman" pitchFamily="34" charset="0"/>
            </a:endParaRPr>
          </a:p>
          <a:p>
            <a:endParaRPr lang="nl-NL" sz="1600" dirty="0" smtClean="0">
              <a:latin typeface="HelveticaNeueLT Pro 55 Roman" pitchFamily="34" charset="0"/>
            </a:endParaRPr>
          </a:p>
          <a:p>
            <a:endParaRPr lang="nl-NL" dirty="0">
              <a:latin typeface="HelveticaNeueLT Pro 55 Roman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F9DF8F7C-C67B-4E53-B1A4-8B09D239FCBF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800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50636"/>
            <a:ext cx="2331138" cy="664798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6596987"/>
            <a:ext cx="9468544" cy="28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12401"/>
            <a:ext cx="1142857" cy="1142857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2532617" y="1124744"/>
            <a:ext cx="606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Beheersing van de huisartsenpraktijk</a:t>
            </a:r>
            <a:endParaRPr lang="nl-N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555776" y="1761197"/>
            <a:ext cx="614383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Aandacht </a:t>
            </a:r>
            <a:r>
              <a:rPr lang="nl-NL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voor financiële ontwikkelingen (cijferbeoordeling)</a:t>
            </a:r>
            <a:endParaRPr lang="nl-NL" sz="16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individuele grootheden (bv. bankstanden, vorderingen etc</a:t>
            </a: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.);</a:t>
            </a:r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grootheden in de tijd (bv. omzet februari </a:t>
            </a: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</a:t>
            </a: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t.o.v. </a:t>
            </a: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</a:t>
            </a: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t.o.v. januari</a:t>
            </a: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grootheden ten opzichte van elkaar (bv. </a:t>
            </a: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marge-ontwikkeling);</a:t>
            </a:r>
            <a:endParaRPr lang="nl-NL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 </a:t>
            </a: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grootheden ten opzichte van normen, zoals een begroting, eigen ervaringscijfers, </a:t>
            </a:r>
            <a:r>
              <a:rPr lang="nl-NL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NZa</a:t>
            </a: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zorggroep en een benchmark met andere praktijken.</a:t>
            </a:r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F9DF8F7C-C67B-4E53-B1A4-8B09D239FCBF}" type="slidenum">
              <a:rPr lang="nl-NL" smtClean="0"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728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50636"/>
            <a:ext cx="2331138" cy="664798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6596987"/>
            <a:ext cx="9468544" cy="28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12401"/>
            <a:ext cx="1142857" cy="1142857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2532617" y="1124744"/>
            <a:ext cx="606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Beheersing van de huisartsenpraktijk</a:t>
            </a:r>
            <a:endParaRPr lang="nl-N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555776" y="1761197"/>
            <a:ext cx="614383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Gevolgen van financiële </a:t>
            </a:r>
            <a:r>
              <a:rPr lang="nl-NL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ontwikkelingen</a:t>
            </a:r>
          </a:p>
          <a:p>
            <a:endParaRPr lang="nl-NL" sz="16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Bevindingen uit de cijferbeoordelingen zijn richtinggevend. Diepgaandere analyses zijn nodig om de basis van ontwikkelingen echt te doorgronden;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uitkomsten van de cijferbeoordelingen en analyses moeten leiden tot acties binnen de praktijk;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Deze acties moeten zijn gericht op optimalisering van processen, van inzet van medewerkers en dus van rendement.</a:t>
            </a: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nl-NL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F9DF8F7C-C67B-4E53-B1A4-8B09D239FCBF}" type="slidenum">
              <a:rPr lang="nl-NL" smtClean="0"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457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50636"/>
            <a:ext cx="2331138" cy="664798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6596987"/>
            <a:ext cx="9468544" cy="28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12401"/>
            <a:ext cx="1142857" cy="1142857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2532617" y="1124744"/>
            <a:ext cx="606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jaarrekening</a:t>
            </a:r>
            <a:endParaRPr lang="nl-N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555776" y="1761197"/>
            <a:ext cx="614383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Jaarrekening</a:t>
            </a:r>
          </a:p>
          <a:p>
            <a:endParaRPr lang="nl-NL" sz="16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Betreft een jaarlijks overzicht van de financiële situatie van een bedrijf. Het bestaat uit een balans, een winst- en verliesrekening over het afgelopen jaar (inclusief vergelijkende cijfers) en een toelichting op beide.</a:t>
            </a:r>
          </a:p>
          <a:p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F9DF8F7C-C67B-4E53-B1A4-8B09D239FCBF}" type="slidenum">
              <a:rPr lang="nl-NL" smtClean="0"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5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50636"/>
            <a:ext cx="2331138" cy="664798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6596987"/>
            <a:ext cx="9468544" cy="28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12401"/>
            <a:ext cx="1142857" cy="1142857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2522601" y="1130456"/>
            <a:ext cx="606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Huiswerkopdracht</a:t>
            </a:r>
            <a:endParaRPr lang="nl-N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555776" y="1761197"/>
            <a:ext cx="614383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Loop de </a:t>
            </a: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aangereikte jaarrekening door en beantwoord de bijgevoegde vragen.</a:t>
            </a:r>
          </a:p>
          <a:p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 </a:t>
            </a: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valt je </a:t>
            </a: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verder op aan de ontwikkelingen binnen de betreffende praktijk? </a:t>
            </a: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 begrijp je wel en wat niet?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jdelijke aanduiding voor dianummer 1"/>
          <p:cNvSpPr txBox="1">
            <a:spLocks/>
          </p:cNvSpPr>
          <p:nvPr/>
        </p:nvSpPr>
        <p:spPr>
          <a:xfrm>
            <a:off x="6553200" y="60932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DF8F7C-C67B-4E53-B1A4-8B09D239FCBF}" type="slidenum">
              <a:rPr lang="nl-NL" smtClean="0"/>
              <a:pPr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586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50636"/>
            <a:ext cx="2331138" cy="664798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6596987"/>
            <a:ext cx="9468544" cy="28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275856" y="1815207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Vragen?</a:t>
            </a:r>
            <a:endParaRPr lang="nl-N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12401"/>
            <a:ext cx="1142857" cy="1142857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555776" y="2636912"/>
            <a:ext cx="61438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Vragen over deze module in de loop van de opleiding? </a:t>
            </a:r>
          </a:p>
          <a:p>
            <a:pPr algn="ctr"/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Mail ze naar: cjansen@vanreeacc.nl</a:t>
            </a:r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F9DF8F7C-C67B-4E53-B1A4-8B09D239FCBF}" type="slidenum">
              <a:rPr lang="nl-NL" smtClean="0"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96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50636"/>
            <a:ext cx="2331138" cy="664798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12401"/>
            <a:ext cx="1142857" cy="114285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6596987"/>
            <a:ext cx="9468544" cy="28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2555776" y="1268760"/>
            <a:ext cx="51845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dirty="0">
              <a:latin typeface="HelveticaNeueLT Pro 55 Roman" pitchFamily="34" charset="0"/>
            </a:endParaRPr>
          </a:p>
          <a:p>
            <a:endParaRPr lang="nl-NL" sz="1600" dirty="0" smtClean="0">
              <a:latin typeface="HelveticaNeueLT Pro 55 Roman" pitchFamily="34" charset="0"/>
            </a:endParaRPr>
          </a:p>
          <a:p>
            <a:endParaRPr lang="nl-NL" dirty="0">
              <a:latin typeface="HelveticaNeueLT Pro 55 Roman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532618" y="1124744"/>
            <a:ext cx="563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Terugblik op module 2</a:t>
            </a:r>
            <a:endParaRPr lang="nl-N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555776" y="1761197"/>
            <a:ext cx="614383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 is de doelstelling van de boekhouding:</a:t>
            </a: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inzicht in rechten en verplichtingen, beheersing en sturing van de praktijk, fiscale eisen en wettelijke verplichting.</a:t>
            </a:r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 zijn relevante systemen binnen het administratieve proces:</a:t>
            </a: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huisartsinformatiesysteem, apothekersinformatiesysteem, internetbankieren, boekhoudsoftware, scan- en herkensoftware en salarisadministratie</a:t>
            </a:r>
          </a:p>
          <a:p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F9DF8F7C-C67B-4E53-B1A4-8B09D239FCBF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508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50636"/>
            <a:ext cx="2331138" cy="664798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12401"/>
            <a:ext cx="1142857" cy="114285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6596987"/>
            <a:ext cx="9468544" cy="28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2555776" y="1268760"/>
            <a:ext cx="51845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dirty="0">
              <a:latin typeface="HelveticaNeueLT Pro 55 Roman" pitchFamily="34" charset="0"/>
            </a:endParaRPr>
          </a:p>
          <a:p>
            <a:endParaRPr lang="nl-NL" sz="1600" dirty="0" smtClean="0">
              <a:latin typeface="HelveticaNeueLT Pro 55 Roman" pitchFamily="34" charset="0"/>
            </a:endParaRPr>
          </a:p>
          <a:p>
            <a:endParaRPr lang="nl-NL" dirty="0">
              <a:latin typeface="HelveticaNeueLT Pro 55 Roman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532618" y="1124744"/>
            <a:ext cx="563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Terugblik op module 2</a:t>
            </a:r>
            <a:endParaRPr lang="nl-N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555776" y="1761197"/>
            <a:ext cx="614383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Uitgangspunten</a:t>
            </a:r>
            <a:endParaRPr lang="nl-NL" sz="16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 activiteiten binnen een huisartsenpraktijk (kunnen) financiële consequenties hebben</a:t>
            </a: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 transacties voortkomend uit activiteiten binnen de praktijk dienen juist, volledig en tijdig te worden geregistreerd in de boekhouding</a:t>
            </a: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Wellicht is er ruimte voor verandering in ieders rol in relatie tot het administratieve proces binnen de huisartsenpraktijk.</a:t>
            </a:r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F9DF8F7C-C67B-4E53-B1A4-8B09D239FCBF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50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50636"/>
            <a:ext cx="2331138" cy="664798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12401"/>
            <a:ext cx="1142857" cy="114285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6596987"/>
            <a:ext cx="9468544" cy="28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2555776" y="1268760"/>
            <a:ext cx="51845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dirty="0">
              <a:latin typeface="HelveticaNeueLT Pro 55 Roman" pitchFamily="34" charset="0"/>
            </a:endParaRPr>
          </a:p>
          <a:p>
            <a:endParaRPr lang="nl-NL" sz="1600" dirty="0" smtClean="0">
              <a:latin typeface="HelveticaNeueLT Pro 55 Roman" pitchFamily="34" charset="0"/>
            </a:endParaRPr>
          </a:p>
          <a:p>
            <a:endParaRPr lang="nl-NL" dirty="0">
              <a:latin typeface="HelveticaNeueLT Pro 55 Roman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532618" y="1124744"/>
            <a:ext cx="563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Terugblik op module 2</a:t>
            </a:r>
            <a:endParaRPr lang="nl-N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555776" y="1761197"/>
            <a:ext cx="614383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Balans</a:t>
            </a:r>
          </a:p>
          <a:p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Samenstel </a:t>
            </a: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 bezittingen en schulden, wat per saldo een positief of negatief eigen vermogen / kapitaal oplevert.</a:t>
            </a:r>
          </a:p>
          <a:p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Winst- en verliesrekening</a:t>
            </a:r>
          </a:p>
          <a:p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Samenstel </a:t>
            </a:r>
            <a:r>
              <a: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 opbrengsten en kosten, wat per saldo winst of verlies oplevert</a:t>
            </a:r>
            <a:r>
              <a:rPr lang="nl-N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F9DF8F7C-C67B-4E53-B1A4-8B09D239FCBF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164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50636"/>
            <a:ext cx="2331138" cy="664798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12401"/>
            <a:ext cx="1142857" cy="114285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6596987"/>
            <a:ext cx="9468544" cy="28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2555776" y="1268760"/>
            <a:ext cx="51845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dirty="0">
              <a:latin typeface="HelveticaNeueLT Pro 55 Roman" pitchFamily="34" charset="0"/>
            </a:endParaRPr>
          </a:p>
          <a:p>
            <a:endParaRPr lang="nl-NL" sz="1600" dirty="0" smtClean="0">
              <a:latin typeface="HelveticaNeueLT Pro 55 Roman" pitchFamily="34" charset="0"/>
            </a:endParaRPr>
          </a:p>
          <a:p>
            <a:endParaRPr lang="nl-NL" dirty="0">
              <a:latin typeface="HelveticaNeueLT Pro 55 Roman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532618" y="1124744"/>
            <a:ext cx="563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Terugblik op module 2</a:t>
            </a:r>
            <a:endParaRPr lang="nl-N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555776" y="1761197"/>
            <a:ext cx="61438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F9DF8F7C-C67B-4E53-B1A4-8B09D239FCBF}" type="slidenum">
              <a:rPr lang="nl-NL" smtClean="0"/>
              <a:t>6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26" y="116632"/>
            <a:ext cx="902209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1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50636"/>
            <a:ext cx="2331138" cy="664798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12401"/>
            <a:ext cx="1142857" cy="114285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6596987"/>
            <a:ext cx="9468544" cy="28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2555776" y="1268760"/>
            <a:ext cx="51845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dirty="0">
              <a:latin typeface="HelveticaNeueLT Pro 55 Roman" pitchFamily="34" charset="0"/>
            </a:endParaRPr>
          </a:p>
          <a:p>
            <a:endParaRPr lang="nl-NL" sz="1600" dirty="0" smtClean="0">
              <a:latin typeface="HelveticaNeueLT Pro 55 Roman" pitchFamily="34" charset="0"/>
            </a:endParaRPr>
          </a:p>
          <a:p>
            <a:endParaRPr lang="nl-NL" dirty="0">
              <a:latin typeface="HelveticaNeueLT Pro 55 Roman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532618" y="1124744"/>
            <a:ext cx="563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Terugblik op module 2</a:t>
            </a:r>
            <a:endParaRPr lang="nl-N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555776" y="1761197"/>
            <a:ext cx="61438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F9DF8F7C-C67B-4E53-B1A4-8B09D239FCBF}" type="slidenum">
              <a:rPr lang="nl-NL" smtClean="0"/>
              <a:t>7</a:t>
            </a:fld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32" y="259190"/>
            <a:ext cx="9180000" cy="648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1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50636"/>
            <a:ext cx="2331138" cy="664798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12401"/>
            <a:ext cx="1142857" cy="114285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6596987"/>
            <a:ext cx="9468544" cy="28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2555776" y="1268760"/>
            <a:ext cx="51845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dirty="0">
              <a:latin typeface="HelveticaNeueLT Pro 55 Roman" pitchFamily="34" charset="0"/>
            </a:endParaRPr>
          </a:p>
          <a:p>
            <a:endParaRPr lang="nl-NL" sz="1600" dirty="0" smtClean="0">
              <a:latin typeface="HelveticaNeueLT Pro 55 Roman" pitchFamily="34" charset="0"/>
            </a:endParaRPr>
          </a:p>
          <a:p>
            <a:endParaRPr lang="nl-NL" dirty="0">
              <a:latin typeface="HelveticaNeueLT Pro 55 Roman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532618" y="1124744"/>
            <a:ext cx="563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Terugblik op module 2</a:t>
            </a:r>
            <a:endParaRPr lang="nl-N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555776" y="1761197"/>
            <a:ext cx="61438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F9DF8F7C-C67B-4E53-B1A4-8B09D239FCBF}" type="slidenum">
              <a:rPr lang="nl-NL" smtClean="0"/>
              <a:t>8</a:t>
            </a:fld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181"/>
            <a:ext cx="9180000" cy="648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0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50636"/>
            <a:ext cx="2331138" cy="664798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12401"/>
            <a:ext cx="1142857" cy="114285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6596987"/>
            <a:ext cx="9468544" cy="28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2555776" y="1268760"/>
            <a:ext cx="51845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dirty="0">
              <a:latin typeface="HelveticaNeueLT Pro 55 Roman" pitchFamily="34" charset="0"/>
            </a:endParaRPr>
          </a:p>
          <a:p>
            <a:endParaRPr lang="nl-NL" sz="1600" dirty="0" smtClean="0">
              <a:latin typeface="HelveticaNeueLT Pro 55 Roman" pitchFamily="34" charset="0"/>
            </a:endParaRPr>
          </a:p>
          <a:p>
            <a:endParaRPr lang="nl-NL" dirty="0">
              <a:latin typeface="HelveticaNeueLT Pro 55 Roman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532618" y="1124744"/>
            <a:ext cx="563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Terugblik op module 2</a:t>
            </a:r>
            <a:endParaRPr lang="nl-N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555776" y="1761197"/>
            <a:ext cx="61438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F9DF8F7C-C67B-4E53-B1A4-8B09D239FCBF}" type="slidenum">
              <a:rPr lang="nl-NL" smtClean="0"/>
              <a:t>9</a:t>
            </a:fld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65" y="259181"/>
            <a:ext cx="9180000" cy="648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77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6FBF5090CCAA48BC225F52F7B6C045" ma:contentTypeVersion="10" ma:contentTypeDescription="Een nieuw document maken." ma:contentTypeScope="" ma:versionID="99f7eb41b71ef585b445666fbc890e49">
  <xsd:schema xmlns:xsd="http://www.w3.org/2001/XMLSchema" xmlns:xs="http://www.w3.org/2001/XMLSchema" xmlns:p="http://schemas.microsoft.com/office/2006/metadata/properties" xmlns:ns2="d02b3bc8-88f0-45ed-92cb-69723e4c7477" xmlns:ns3="73db0e0f-78c8-4923-8120-9dc88bc78c3f" targetNamespace="http://schemas.microsoft.com/office/2006/metadata/properties" ma:root="true" ma:fieldsID="44e2d363acfa07e6c687593eaa77c278" ns2:_="" ns3:_="">
    <xsd:import namespace="d02b3bc8-88f0-45ed-92cb-69723e4c7477"/>
    <xsd:import namespace="73db0e0f-78c8-4923-8120-9dc88bc78c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b3bc8-88f0-45ed-92cb-69723e4c74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b0e0f-78c8-4923-8120-9dc88bc78c3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994DC6-CCF4-4D32-A61A-649A95C43D5F}"/>
</file>

<file path=customXml/itemProps2.xml><?xml version="1.0" encoding="utf-8"?>
<ds:datastoreItem xmlns:ds="http://schemas.openxmlformats.org/officeDocument/2006/customXml" ds:itemID="{CADAB3F2-2683-4A7F-8783-E1C17FC1F9BE}"/>
</file>

<file path=customXml/itemProps3.xml><?xml version="1.0" encoding="utf-8"?>
<ds:datastoreItem xmlns:ds="http://schemas.openxmlformats.org/officeDocument/2006/customXml" ds:itemID="{93798B6B-2D1C-4D08-8F14-3D28F8C65395}"/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1059</Words>
  <Application>Microsoft Office PowerPoint</Application>
  <PresentationFormat>Diavoorstelling (4:3)</PresentationFormat>
  <Paragraphs>344</Paragraphs>
  <Slides>24</Slides>
  <Notes>10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Wiesje van Woerkum</dc:creator>
  <cp:lastModifiedBy>Cor Jansen</cp:lastModifiedBy>
  <cp:revision>58</cp:revision>
  <dcterms:created xsi:type="dcterms:W3CDTF">2016-02-17T16:16:30Z</dcterms:created>
  <dcterms:modified xsi:type="dcterms:W3CDTF">2019-03-05T08:52:33Z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0x010100F96FBF5090CCAA48BC225F52F7B6C045</vt:lpwstr>
  </property>
</Properties>
</file>