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56" r:id="rId2"/>
    <p:sldId id="258" r:id="rId3"/>
    <p:sldId id="263" r:id="rId4"/>
    <p:sldId id="276" r:id="rId5"/>
    <p:sldId id="277" r:id="rId6"/>
    <p:sldId id="264" r:id="rId7"/>
    <p:sldId id="268" r:id="rId8"/>
    <p:sldId id="269" r:id="rId9"/>
    <p:sldId id="272" r:id="rId10"/>
    <p:sldId id="279" r:id="rId11"/>
    <p:sldId id="278" r:id="rId12"/>
    <p:sldId id="265" r:id="rId13"/>
    <p:sldId id="307" r:id="rId14"/>
    <p:sldId id="305" r:id="rId15"/>
    <p:sldId id="306" r:id="rId16"/>
    <p:sldId id="271" r:id="rId17"/>
    <p:sldId id="262" r:id="rId18"/>
    <p:sldId id="280" r:id="rId19"/>
    <p:sldId id="281" r:id="rId20"/>
    <p:sldId id="282" r:id="rId21"/>
    <p:sldId id="275"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Lst>
  <p:sldSz cx="9144000" cy="6858000" type="screen4x3"/>
  <p:notesSz cx="9144000" cy="6858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04" autoAdjust="0"/>
    <p:restoredTop sz="94646"/>
  </p:normalViewPr>
  <p:slideViewPr>
    <p:cSldViewPr snapToGrid="0" snapToObjects="1">
      <p:cViewPr varScale="1">
        <p:scale>
          <a:sx n="82" d="100"/>
          <a:sy n="82" d="100"/>
        </p:scale>
        <p:origin x="1094" y="6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oleObject" Target="file:///C:\Documents%20and%20Settings\Maarten%20Bak\My%20Documents\Antispychotica%20monitor\studie%20review%20AP%20&amp;%20gewicht\tijdelijk%20tabellen%20en%20figuren.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NW-MH</c:v>
                </c:pt>
              </c:strCache>
            </c:strRef>
          </c:tx>
          <c:spPr>
            <a:solidFill>
              <a:schemeClr val="accent1"/>
            </a:solidFill>
            <a:ln>
              <a:noFill/>
            </a:ln>
            <a:effectLst/>
          </c:spPr>
          <c:invertIfNegative val="0"/>
          <c:cat>
            <c:strRef>
              <c:f>Sheet1!$A$2:$A$4</c:f>
              <c:strCache>
                <c:ptCount val="3"/>
                <c:pt idx="0">
                  <c:v>CVD</c:v>
                </c:pt>
                <c:pt idx="1">
                  <c:v>MI</c:v>
                </c:pt>
                <c:pt idx="2">
                  <c:v>Stroke</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0-80CE-49C7-9C70-A8DE61988FCC}"/>
            </c:ext>
          </c:extLst>
        </c:ser>
        <c:ser>
          <c:idx val="1"/>
          <c:order val="1"/>
          <c:tx>
            <c:strRef>
              <c:f>Sheet1!$C$1</c:f>
              <c:strCache>
                <c:ptCount val="1"/>
                <c:pt idx="0">
                  <c:v>NW-MUH</c:v>
                </c:pt>
              </c:strCache>
            </c:strRef>
          </c:tx>
          <c:spPr>
            <a:solidFill>
              <a:schemeClr val="accent2"/>
            </a:solidFill>
            <a:ln>
              <a:noFill/>
            </a:ln>
            <a:effectLst/>
          </c:spPr>
          <c:invertIfNegative val="0"/>
          <c:cat>
            <c:strRef>
              <c:f>Sheet1!$A$2:$A$4</c:f>
              <c:strCache>
                <c:ptCount val="3"/>
                <c:pt idx="0">
                  <c:v>CVD</c:v>
                </c:pt>
                <c:pt idx="1">
                  <c:v>MI</c:v>
                </c:pt>
                <c:pt idx="2">
                  <c:v>Stroke</c:v>
                </c:pt>
              </c:strCache>
            </c:strRef>
          </c:cat>
          <c:val>
            <c:numRef>
              <c:f>Sheet1!$C$2:$C$4</c:f>
              <c:numCache>
                <c:formatCode>General</c:formatCode>
                <c:ptCount val="3"/>
                <c:pt idx="0">
                  <c:v>2.4300000000000002</c:v>
                </c:pt>
                <c:pt idx="1">
                  <c:v>2.6</c:v>
                </c:pt>
                <c:pt idx="2">
                  <c:v>2.2200000000000002</c:v>
                </c:pt>
              </c:numCache>
            </c:numRef>
          </c:val>
          <c:extLst>
            <c:ext xmlns:c16="http://schemas.microsoft.com/office/drawing/2014/chart" uri="{C3380CC4-5D6E-409C-BE32-E72D297353CC}">
              <c16:uniqueId val="{00000001-80CE-49C7-9C70-A8DE61988FCC}"/>
            </c:ext>
          </c:extLst>
        </c:ser>
        <c:ser>
          <c:idx val="2"/>
          <c:order val="2"/>
          <c:tx>
            <c:strRef>
              <c:f>Sheet1!$D$1</c:f>
              <c:strCache>
                <c:ptCount val="1"/>
                <c:pt idx="0">
                  <c:v>OW-MH</c:v>
                </c:pt>
              </c:strCache>
            </c:strRef>
          </c:tx>
          <c:spPr>
            <a:solidFill>
              <a:schemeClr val="accent3"/>
            </a:solidFill>
            <a:ln>
              <a:noFill/>
            </a:ln>
            <a:effectLst/>
          </c:spPr>
          <c:invertIfNegative val="0"/>
          <c:cat>
            <c:strRef>
              <c:f>Sheet1!$A$2:$A$4</c:f>
              <c:strCache>
                <c:ptCount val="3"/>
                <c:pt idx="0">
                  <c:v>CVD</c:v>
                </c:pt>
                <c:pt idx="1">
                  <c:v>MI</c:v>
                </c:pt>
                <c:pt idx="2">
                  <c:v>Stroke</c:v>
                </c:pt>
              </c:strCache>
            </c:strRef>
          </c:cat>
          <c:val>
            <c:numRef>
              <c:f>Sheet1!$D$2:$D$4</c:f>
              <c:numCache>
                <c:formatCode>General</c:formatCode>
                <c:ptCount val="3"/>
                <c:pt idx="0">
                  <c:v>1.2</c:v>
                </c:pt>
                <c:pt idx="1">
                  <c:v>1.1299999999999999</c:v>
                </c:pt>
                <c:pt idx="2">
                  <c:v>1.29</c:v>
                </c:pt>
              </c:numCache>
            </c:numRef>
          </c:val>
          <c:extLst>
            <c:ext xmlns:c16="http://schemas.microsoft.com/office/drawing/2014/chart" uri="{C3380CC4-5D6E-409C-BE32-E72D297353CC}">
              <c16:uniqueId val="{00000002-80CE-49C7-9C70-A8DE61988FCC}"/>
            </c:ext>
          </c:extLst>
        </c:ser>
        <c:ser>
          <c:idx val="3"/>
          <c:order val="3"/>
          <c:tx>
            <c:strRef>
              <c:f>Sheet1!$E$1</c:f>
              <c:strCache>
                <c:ptCount val="1"/>
                <c:pt idx="0">
                  <c:v>OW-MUH</c:v>
                </c:pt>
              </c:strCache>
            </c:strRef>
          </c:tx>
          <c:spPr>
            <a:solidFill>
              <a:schemeClr val="accent4"/>
            </a:solidFill>
            <a:ln>
              <a:noFill/>
            </a:ln>
            <a:effectLst/>
          </c:spPr>
          <c:invertIfNegative val="0"/>
          <c:cat>
            <c:strRef>
              <c:f>Sheet1!$A$2:$A$4</c:f>
              <c:strCache>
                <c:ptCount val="3"/>
                <c:pt idx="0">
                  <c:v>CVD</c:v>
                </c:pt>
                <c:pt idx="1">
                  <c:v>MI</c:v>
                </c:pt>
                <c:pt idx="2">
                  <c:v>Stroke</c:v>
                </c:pt>
              </c:strCache>
            </c:strRef>
          </c:cat>
          <c:val>
            <c:numRef>
              <c:f>Sheet1!$E$2:$E$4</c:f>
              <c:numCache>
                <c:formatCode>General</c:formatCode>
                <c:ptCount val="3"/>
                <c:pt idx="0">
                  <c:v>2.61</c:v>
                </c:pt>
                <c:pt idx="1">
                  <c:v>2.97</c:v>
                </c:pt>
                <c:pt idx="2">
                  <c:v>2.27</c:v>
                </c:pt>
              </c:numCache>
            </c:numRef>
          </c:val>
          <c:extLst>
            <c:ext xmlns:c16="http://schemas.microsoft.com/office/drawing/2014/chart" uri="{C3380CC4-5D6E-409C-BE32-E72D297353CC}">
              <c16:uniqueId val="{00000003-80CE-49C7-9C70-A8DE61988FCC}"/>
            </c:ext>
          </c:extLst>
        </c:ser>
        <c:ser>
          <c:idx val="4"/>
          <c:order val="4"/>
          <c:tx>
            <c:strRef>
              <c:f>Sheet1!$F$1</c:f>
              <c:strCache>
                <c:ptCount val="1"/>
                <c:pt idx="0">
                  <c:v>Obese-MH</c:v>
                </c:pt>
              </c:strCache>
            </c:strRef>
          </c:tx>
          <c:spPr>
            <a:solidFill>
              <a:schemeClr val="accent5"/>
            </a:solidFill>
            <a:ln>
              <a:noFill/>
            </a:ln>
            <a:effectLst/>
          </c:spPr>
          <c:invertIfNegative val="0"/>
          <c:cat>
            <c:strRef>
              <c:f>Sheet1!$A$2:$A$4</c:f>
              <c:strCache>
                <c:ptCount val="3"/>
                <c:pt idx="0">
                  <c:v>CVD</c:v>
                </c:pt>
                <c:pt idx="1">
                  <c:v>MI</c:v>
                </c:pt>
                <c:pt idx="2">
                  <c:v>Stroke</c:v>
                </c:pt>
              </c:strCache>
            </c:strRef>
          </c:cat>
          <c:val>
            <c:numRef>
              <c:f>Sheet1!$F$2:$F$4</c:f>
              <c:numCache>
                <c:formatCode>General</c:formatCode>
                <c:ptCount val="3"/>
                <c:pt idx="0">
                  <c:v>1.39</c:v>
                </c:pt>
                <c:pt idx="1">
                  <c:v>1.44</c:v>
                </c:pt>
                <c:pt idx="2">
                  <c:v>1.37</c:v>
                </c:pt>
              </c:numCache>
            </c:numRef>
          </c:val>
          <c:extLst>
            <c:ext xmlns:c16="http://schemas.microsoft.com/office/drawing/2014/chart" uri="{C3380CC4-5D6E-409C-BE32-E72D297353CC}">
              <c16:uniqueId val="{00000004-80CE-49C7-9C70-A8DE61988FCC}"/>
            </c:ext>
          </c:extLst>
        </c:ser>
        <c:ser>
          <c:idx val="5"/>
          <c:order val="5"/>
          <c:tx>
            <c:strRef>
              <c:f>Sheet1!$G$1</c:f>
              <c:strCache>
                <c:ptCount val="1"/>
                <c:pt idx="0">
                  <c:v>Obese-MUH</c:v>
                </c:pt>
              </c:strCache>
            </c:strRef>
          </c:tx>
          <c:spPr>
            <a:solidFill>
              <a:schemeClr val="accent6"/>
            </a:solidFill>
            <a:ln>
              <a:noFill/>
            </a:ln>
            <a:effectLst/>
          </c:spPr>
          <c:invertIfNegative val="0"/>
          <c:cat>
            <c:strRef>
              <c:f>Sheet1!$A$2:$A$4</c:f>
              <c:strCache>
                <c:ptCount val="3"/>
                <c:pt idx="0">
                  <c:v>CVD</c:v>
                </c:pt>
                <c:pt idx="1">
                  <c:v>MI</c:v>
                </c:pt>
                <c:pt idx="2">
                  <c:v>Stroke</c:v>
                </c:pt>
              </c:strCache>
            </c:strRef>
          </c:cat>
          <c:val>
            <c:numRef>
              <c:f>Sheet1!$G$2:$G$4</c:f>
              <c:numCache>
                <c:formatCode>General</c:formatCode>
                <c:ptCount val="3"/>
                <c:pt idx="0">
                  <c:v>3.35</c:v>
                </c:pt>
                <c:pt idx="1">
                  <c:v>3.72</c:v>
                </c:pt>
                <c:pt idx="2">
                  <c:v>2.58</c:v>
                </c:pt>
              </c:numCache>
            </c:numRef>
          </c:val>
          <c:extLst>
            <c:ext xmlns:c16="http://schemas.microsoft.com/office/drawing/2014/chart" uri="{C3380CC4-5D6E-409C-BE32-E72D297353CC}">
              <c16:uniqueId val="{00000005-80CE-49C7-9C70-A8DE61988FCC}"/>
            </c:ext>
          </c:extLst>
        </c:ser>
        <c:dLbls>
          <c:showLegendKey val="0"/>
          <c:showVal val="0"/>
          <c:showCatName val="0"/>
          <c:showSerName val="0"/>
          <c:showPercent val="0"/>
          <c:showBubbleSize val="0"/>
        </c:dLbls>
        <c:gapWidth val="219"/>
        <c:overlap val="-27"/>
        <c:axId val="-1260577040"/>
        <c:axId val="-1260572400"/>
      </c:barChart>
      <c:catAx>
        <c:axId val="-1260577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260572400"/>
        <c:crosses val="autoZero"/>
        <c:auto val="1"/>
        <c:lblAlgn val="ctr"/>
        <c:lblOffset val="100"/>
        <c:noMultiLvlLbl val="0"/>
      </c:catAx>
      <c:valAx>
        <c:axId val="-1260572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260577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stockChart>
        <c:ser>
          <c:idx val="0"/>
          <c:order val="0"/>
          <c:tx>
            <c:strRef>
              <c:f>Sheet1!$B$1</c:f>
              <c:strCache>
                <c:ptCount val="1"/>
                <c:pt idx="0">
                  <c:v>High</c:v>
                </c:pt>
              </c:strCache>
            </c:strRef>
          </c:tx>
          <c:spPr>
            <a:ln w="66675">
              <a:noFill/>
            </a:ln>
          </c:spPr>
          <c:marker>
            <c:symbol val="none"/>
          </c:marker>
          <c:cat>
            <c:strRef>
              <c:f>Sheet1!$A$2:$A$4</c:f>
              <c:strCache>
                <c:ptCount val="3"/>
                <c:pt idx="0">
                  <c:v>EPA</c:v>
                </c:pt>
                <c:pt idx="1">
                  <c:v>Affectief</c:v>
                </c:pt>
                <c:pt idx="2">
                  <c:v>Overig</c:v>
                </c:pt>
              </c:strCache>
            </c:strRef>
          </c:cat>
          <c:val>
            <c:numRef>
              <c:f>Sheet1!$B$2:$B$4</c:f>
              <c:numCache>
                <c:formatCode>General</c:formatCode>
                <c:ptCount val="3"/>
                <c:pt idx="0">
                  <c:v>0.86</c:v>
                </c:pt>
                <c:pt idx="1">
                  <c:v>1.02</c:v>
                </c:pt>
                <c:pt idx="2">
                  <c:v>0.98</c:v>
                </c:pt>
              </c:numCache>
            </c:numRef>
          </c:val>
          <c:smooth val="0"/>
          <c:extLst>
            <c:ext xmlns:c16="http://schemas.microsoft.com/office/drawing/2014/chart" uri="{C3380CC4-5D6E-409C-BE32-E72D297353CC}">
              <c16:uniqueId val="{00000000-7B9E-4348-A49D-39AF135726B9}"/>
            </c:ext>
          </c:extLst>
        </c:ser>
        <c:ser>
          <c:idx val="1"/>
          <c:order val="1"/>
          <c:tx>
            <c:strRef>
              <c:f>Sheet1!$C$1</c:f>
              <c:strCache>
                <c:ptCount val="1"/>
                <c:pt idx="0">
                  <c:v>Low</c:v>
                </c:pt>
              </c:strCache>
            </c:strRef>
          </c:tx>
          <c:spPr>
            <a:ln w="66675">
              <a:noFill/>
            </a:ln>
          </c:spPr>
          <c:marker>
            <c:symbol val="none"/>
          </c:marker>
          <c:cat>
            <c:strRef>
              <c:f>Sheet1!$A$2:$A$4</c:f>
              <c:strCache>
                <c:ptCount val="3"/>
                <c:pt idx="0">
                  <c:v>EPA</c:v>
                </c:pt>
                <c:pt idx="1">
                  <c:v>Affectief</c:v>
                </c:pt>
                <c:pt idx="2">
                  <c:v>Overig</c:v>
                </c:pt>
              </c:strCache>
            </c:strRef>
          </c:cat>
          <c:val>
            <c:numRef>
              <c:f>Sheet1!$C$2:$C$4</c:f>
              <c:numCache>
                <c:formatCode>General</c:formatCode>
                <c:ptCount val="3"/>
                <c:pt idx="0">
                  <c:v>0.63</c:v>
                </c:pt>
                <c:pt idx="1">
                  <c:v>0.55000000000000004</c:v>
                </c:pt>
                <c:pt idx="2">
                  <c:v>0.92</c:v>
                </c:pt>
              </c:numCache>
            </c:numRef>
          </c:val>
          <c:smooth val="0"/>
          <c:extLst>
            <c:ext xmlns:c16="http://schemas.microsoft.com/office/drawing/2014/chart" uri="{C3380CC4-5D6E-409C-BE32-E72D297353CC}">
              <c16:uniqueId val="{00000001-7B9E-4348-A49D-39AF135726B9}"/>
            </c:ext>
          </c:extLst>
        </c:ser>
        <c:ser>
          <c:idx val="2"/>
          <c:order val="2"/>
          <c:tx>
            <c:strRef>
              <c:f>Sheet1!$D$1</c:f>
              <c:strCache>
                <c:ptCount val="1"/>
                <c:pt idx="0">
                  <c:v>Close</c:v>
                </c:pt>
              </c:strCache>
            </c:strRef>
          </c:tx>
          <c:spPr>
            <a:ln w="66675">
              <a:noFill/>
            </a:ln>
          </c:spPr>
          <c:marker>
            <c:spPr>
              <a:solidFill>
                <a:srgbClr val="DA1F28"/>
              </a:solidFill>
            </c:spPr>
          </c:marker>
          <c:dPt>
            <c:idx val="1"/>
            <c:marker>
              <c:spPr>
                <a:solidFill>
                  <a:srgbClr val="FF6600"/>
                </a:solidFill>
              </c:spPr>
            </c:marker>
            <c:bubble3D val="0"/>
            <c:extLst>
              <c:ext xmlns:c16="http://schemas.microsoft.com/office/drawing/2014/chart" uri="{C3380CC4-5D6E-409C-BE32-E72D297353CC}">
                <c16:uniqueId val="{00000002-7B9E-4348-A49D-39AF135726B9}"/>
              </c:ext>
            </c:extLst>
          </c:dPt>
          <c:dPt>
            <c:idx val="2"/>
            <c:marker>
              <c:spPr>
                <a:solidFill>
                  <a:srgbClr val="FFFF00"/>
                </a:solidFill>
              </c:spPr>
            </c:marker>
            <c:bubble3D val="0"/>
            <c:extLst>
              <c:ext xmlns:c16="http://schemas.microsoft.com/office/drawing/2014/chart" uri="{C3380CC4-5D6E-409C-BE32-E72D297353CC}">
                <c16:uniqueId val="{00000003-7B9E-4348-A49D-39AF135726B9}"/>
              </c:ext>
            </c:extLst>
          </c:dPt>
          <c:cat>
            <c:strRef>
              <c:f>Sheet1!$A$2:$A$4</c:f>
              <c:strCache>
                <c:ptCount val="3"/>
                <c:pt idx="0">
                  <c:v>EPA</c:v>
                </c:pt>
                <c:pt idx="1">
                  <c:v>Affectief</c:v>
                </c:pt>
                <c:pt idx="2">
                  <c:v>Overig</c:v>
                </c:pt>
              </c:strCache>
            </c:strRef>
          </c:cat>
          <c:val>
            <c:numRef>
              <c:f>Sheet1!$D$2:$D$4</c:f>
              <c:numCache>
                <c:formatCode>General</c:formatCode>
                <c:ptCount val="3"/>
                <c:pt idx="0">
                  <c:v>0.74</c:v>
                </c:pt>
                <c:pt idx="1">
                  <c:v>0.75</c:v>
                </c:pt>
                <c:pt idx="2">
                  <c:v>0.95</c:v>
                </c:pt>
              </c:numCache>
            </c:numRef>
          </c:val>
          <c:smooth val="0"/>
          <c:extLst>
            <c:ext xmlns:c16="http://schemas.microsoft.com/office/drawing/2014/chart" uri="{C3380CC4-5D6E-409C-BE32-E72D297353CC}">
              <c16:uniqueId val="{00000004-7B9E-4348-A49D-39AF135726B9}"/>
            </c:ext>
          </c:extLst>
        </c:ser>
        <c:dLbls>
          <c:showLegendKey val="0"/>
          <c:showVal val="0"/>
          <c:showCatName val="0"/>
          <c:showSerName val="0"/>
          <c:showPercent val="0"/>
          <c:showBubbleSize val="0"/>
        </c:dLbls>
        <c:hiLowLines/>
        <c:axId val="-1208674720"/>
        <c:axId val="-1208670784"/>
      </c:stockChart>
      <c:catAx>
        <c:axId val="-1208674720"/>
        <c:scaling>
          <c:orientation val="minMax"/>
        </c:scaling>
        <c:delete val="0"/>
        <c:axPos val="b"/>
        <c:numFmt formatCode="General" sourceLinked="1"/>
        <c:majorTickMark val="none"/>
        <c:minorTickMark val="none"/>
        <c:tickLblPos val="nextTo"/>
        <c:crossAx val="-1208670784"/>
        <c:crosses val="autoZero"/>
        <c:auto val="1"/>
        <c:lblAlgn val="ctr"/>
        <c:lblOffset val="100"/>
        <c:noMultiLvlLbl val="0"/>
      </c:catAx>
      <c:valAx>
        <c:axId val="-1208670784"/>
        <c:scaling>
          <c:orientation val="minMax"/>
        </c:scaling>
        <c:delete val="0"/>
        <c:axPos val="l"/>
        <c:majorGridlines/>
        <c:numFmt formatCode="General" sourceLinked="1"/>
        <c:majorTickMark val="none"/>
        <c:minorTickMark val="none"/>
        <c:tickLblPos val="nextTo"/>
        <c:crossAx val="-1208674720"/>
        <c:crosses val="autoZero"/>
        <c:crossBetween val="between"/>
      </c:valAx>
    </c:plotArea>
    <c:plotVisOnly val="1"/>
    <c:dispBlanksAs val="gap"/>
    <c:showDLblsOverMax val="0"/>
  </c:chart>
  <c:txPr>
    <a:bodyPr/>
    <a:lstStyle/>
    <a:p>
      <a:pPr>
        <a:defRPr sz="1800"/>
      </a:pPr>
      <a:endParaRPr lang="nl-NL"/>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stockChart>
        <c:ser>
          <c:idx val="0"/>
          <c:order val="0"/>
          <c:tx>
            <c:strRef>
              <c:f>Sheet1!$B$1</c:f>
              <c:strCache>
                <c:ptCount val="1"/>
                <c:pt idx="0">
                  <c:v>High</c:v>
                </c:pt>
              </c:strCache>
            </c:strRef>
          </c:tx>
          <c:spPr>
            <a:ln w="66675">
              <a:noFill/>
            </a:ln>
          </c:spPr>
          <c:marker>
            <c:symbol val="none"/>
          </c:marker>
          <c:cat>
            <c:strRef>
              <c:f>Sheet1!$A$2:$A$5</c:f>
              <c:strCache>
                <c:ptCount val="4"/>
                <c:pt idx="0">
                  <c:v>geen AP</c:v>
                </c:pt>
                <c:pt idx="1">
                  <c:v>AP in verleden</c:v>
                </c:pt>
                <c:pt idx="2">
                  <c:v>FGA</c:v>
                </c:pt>
                <c:pt idx="3">
                  <c:v>SGA</c:v>
                </c:pt>
              </c:strCache>
            </c:strRef>
          </c:cat>
          <c:val>
            <c:numRef>
              <c:f>Sheet1!$B$2:$B$5</c:f>
              <c:numCache>
                <c:formatCode>General</c:formatCode>
                <c:ptCount val="4"/>
                <c:pt idx="0">
                  <c:v>1</c:v>
                </c:pt>
                <c:pt idx="1">
                  <c:v>1.66</c:v>
                </c:pt>
                <c:pt idx="2">
                  <c:v>2.08</c:v>
                </c:pt>
                <c:pt idx="3">
                  <c:v>1.65</c:v>
                </c:pt>
              </c:numCache>
            </c:numRef>
          </c:val>
          <c:smooth val="0"/>
          <c:extLst>
            <c:ext xmlns:c16="http://schemas.microsoft.com/office/drawing/2014/chart" uri="{C3380CC4-5D6E-409C-BE32-E72D297353CC}">
              <c16:uniqueId val="{00000000-47F9-4A36-AE9A-191CFA5FC011}"/>
            </c:ext>
          </c:extLst>
        </c:ser>
        <c:ser>
          <c:idx val="1"/>
          <c:order val="1"/>
          <c:tx>
            <c:strRef>
              <c:f>Sheet1!$C$1</c:f>
              <c:strCache>
                <c:ptCount val="1"/>
                <c:pt idx="0">
                  <c:v>Low</c:v>
                </c:pt>
              </c:strCache>
            </c:strRef>
          </c:tx>
          <c:spPr>
            <a:ln w="66675">
              <a:noFill/>
            </a:ln>
          </c:spPr>
          <c:marker>
            <c:symbol val="none"/>
          </c:marker>
          <c:cat>
            <c:strRef>
              <c:f>Sheet1!$A$2:$A$5</c:f>
              <c:strCache>
                <c:ptCount val="4"/>
                <c:pt idx="0">
                  <c:v>geen AP</c:v>
                </c:pt>
                <c:pt idx="1">
                  <c:v>AP in verleden</c:v>
                </c:pt>
                <c:pt idx="2">
                  <c:v>FGA</c:v>
                </c:pt>
                <c:pt idx="3">
                  <c:v>SGA</c:v>
                </c:pt>
              </c:strCache>
            </c:strRef>
          </c:cat>
          <c:val>
            <c:numRef>
              <c:f>Sheet1!$C$2:$C$5</c:f>
              <c:numCache>
                <c:formatCode>General</c:formatCode>
                <c:ptCount val="4"/>
                <c:pt idx="0">
                  <c:v>1</c:v>
                </c:pt>
                <c:pt idx="1">
                  <c:v>1.1499999999999999</c:v>
                </c:pt>
                <c:pt idx="2">
                  <c:v>1.48</c:v>
                </c:pt>
                <c:pt idx="3">
                  <c:v>0.42</c:v>
                </c:pt>
              </c:numCache>
            </c:numRef>
          </c:val>
          <c:smooth val="0"/>
          <c:extLst>
            <c:ext xmlns:c16="http://schemas.microsoft.com/office/drawing/2014/chart" uri="{C3380CC4-5D6E-409C-BE32-E72D297353CC}">
              <c16:uniqueId val="{00000001-47F9-4A36-AE9A-191CFA5FC011}"/>
            </c:ext>
          </c:extLst>
        </c:ser>
        <c:ser>
          <c:idx val="2"/>
          <c:order val="2"/>
          <c:tx>
            <c:strRef>
              <c:f>Sheet1!$D$1</c:f>
              <c:strCache>
                <c:ptCount val="1"/>
                <c:pt idx="0">
                  <c:v>Close</c:v>
                </c:pt>
              </c:strCache>
            </c:strRef>
          </c:tx>
          <c:spPr>
            <a:ln w="66675">
              <a:noFill/>
            </a:ln>
          </c:spPr>
          <c:dPt>
            <c:idx val="0"/>
            <c:marker>
              <c:spPr>
                <a:solidFill>
                  <a:srgbClr val="008000"/>
                </a:solidFill>
              </c:spPr>
            </c:marker>
            <c:bubble3D val="0"/>
            <c:extLst>
              <c:ext xmlns:c16="http://schemas.microsoft.com/office/drawing/2014/chart" uri="{C3380CC4-5D6E-409C-BE32-E72D297353CC}">
                <c16:uniqueId val="{00000002-47F9-4A36-AE9A-191CFA5FC011}"/>
              </c:ext>
            </c:extLst>
          </c:dPt>
          <c:dPt>
            <c:idx val="1"/>
            <c:marker>
              <c:spPr>
                <a:solidFill>
                  <a:srgbClr val="FF6600"/>
                </a:solidFill>
              </c:spPr>
            </c:marker>
            <c:bubble3D val="0"/>
            <c:extLst>
              <c:ext xmlns:c16="http://schemas.microsoft.com/office/drawing/2014/chart" uri="{C3380CC4-5D6E-409C-BE32-E72D297353CC}">
                <c16:uniqueId val="{00000003-47F9-4A36-AE9A-191CFA5FC011}"/>
              </c:ext>
            </c:extLst>
          </c:dPt>
          <c:dPt>
            <c:idx val="2"/>
            <c:marker>
              <c:spPr>
                <a:solidFill>
                  <a:srgbClr val="FF0000"/>
                </a:solidFill>
              </c:spPr>
            </c:marker>
            <c:bubble3D val="0"/>
            <c:extLst>
              <c:ext xmlns:c16="http://schemas.microsoft.com/office/drawing/2014/chart" uri="{C3380CC4-5D6E-409C-BE32-E72D297353CC}">
                <c16:uniqueId val="{00000004-47F9-4A36-AE9A-191CFA5FC011}"/>
              </c:ext>
            </c:extLst>
          </c:dPt>
          <c:dPt>
            <c:idx val="3"/>
            <c:marker>
              <c:spPr>
                <a:solidFill>
                  <a:srgbClr val="FFFF00"/>
                </a:solidFill>
              </c:spPr>
            </c:marker>
            <c:bubble3D val="0"/>
            <c:extLst>
              <c:ext xmlns:c16="http://schemas.microsoft.com/office/drawing/2014/chart" uri="{C3380CC4-5D6E-409C-BE32-E72D297353CC}">
                <c16:uniqueId val="{00000005-47F9-4A36-AE9A-191CFA5FC011}"/>
              </c:ext>
            </c:extLst>
          </c:dPt>
          <c:cat>
            <c:strRef>
              <c:f>Sheet1!$A$2:$A$5</c:f>
              <c:strCache>
                <c:ptCount val="4"/>
                <c:pt idx="0">
                  <c:v>geen AP</c:v>
                </c:pt>
                <c:pt idx="1">
                  <c:v>AP in verleden</c:v>
                </c:pt>
                <c:pt idx="2">
                  <c:v>FGA</c:v>
                </c:pt>
                <c:pt idx="3">
                  <c:v>SGA</c:v>
                </c:pt>
              </c:strCache>
            </c:strRef>
          </c:cat>
          <c:val>
            <c:numRef>
              <c:f>Sheet1!$D$2:$D$5</c:f>
              <c:numCache>
                <c:formatCode>General</c:formatCode>
                <c:ptCount val="4"/>
                <c:pt idx="0">
                  <c:v>1</c:v>
                </c:pt>
                <c:pt idx="1">
                  <c:v>1.38</c:v>
                </c:pt>
                <c:pt idx="2">
                  <c:v>1.76</c:v>
                </c:pt>
                <c:pt idx="3">
                  <c:v>0.83</c:v>
                </c:pt>
              </c:numCache>
            </c:numRef>
          </c:val>
          <c:smooth val="0"/>
          <c:extLst>
            <c:ext xmlns:c16="http://schemas.microsoft.com/office/drawing/2014/chart" uri="{C3380CC4-5D6E-409C-BE32-E72D297353CC}">
              <c16:uniqueId val="{00000006-47F9-4A36-AE9A-191CFA5FC011}"/>
            </c:ext>
          </c:extLst>
        </c:ser>
        <c:dLbls>
          <c:showLegendKey val="0"/>
          <c:showVal val="0"/>
          <c:showCatName val="0"/>
          <c:showSerName val="0"/>
          <c:showPercent val="0"/>
          <c:showBubbleSize val="0"/>
        </c:dLbls>
        <c:hiLowLines/>
        <c:axId val="-1209244032"/>
        <c:axId val="-1209240080"/>
      </c:stockChart>
      <c:catAx>
        <c:axId val="-1209244032"/>
        <c:scaling>
          <c:orientation val="minMax"/>
        </c:scaling>
        <c:delete val="0"/>
        <c:axPos val="b"/>
        <c:numFmt formatCode="General" sourceLinked="1"/>
        <c:majorTickMark val="out"/>
        <c:minorTickMark val="none"/>
        <c:tickLblPos val="nextTo"/>
        <c:crossAx val="-1209240080"/>
        <c:crosses val="autoZero"/>
        <c:auto val="1"/>
        <c:lblAlgn val="ctr"/>
        <c:lblOffset val="100"/>
        <c:noMultiLvlLbl val="0"/>
      </c:catAx>
      <c:valAx>
        <c:axId val="-1209240080"/>
        <c:scaling>
          <c:orientation val="minMax"/>
        </c:scaling>
        <c:delete val="0"/>
        <c:axPos val="l"/>
        <c:majorGridlines/>
        <c:numFmt formatCode="General" sourceLinked="1"/>
        <c:majorTickMark val="out"/>
        <c:minorTickMark val="none"/>
        <c:tickLblPos val="nextTo"/>
        <c:crossAx val="-1209244032"/>
        <c:crosses val="autoZero"/>
        <c:crossBetween val="between"/>
      </c:valAx>
    </c:plotArea>
    <c:plotVisOnly val="1"/>
    <c:dispBlanksAs val="gap"/>
    <c:showDLblsOverMax val="0"/>
  </c:chart>
  <c:txPr>
    <a:bodyPr/>
    <a:lstStyle/>
    <a:p>
      <a:pPr>
        <a:defRPr sz="1800"/>
      </a:pPr>
      <a:endParaRPr lang="nl-N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title>
      <c:tx>
        <c:rich>
          <a:bodyPr/>
          <a:lstStyle/>
          <a:p>
            <a:pPr>
              <a:defRPr/>
            </a:pPr>
            <a:r>
              <a:rPr lang="nl-NL" noProof="0" dirty="0"/>
              <a:t>Gewichtsverandering AP naïef</a:t>
            </a:r>
          </a:p>
        </c:rich>
      </c:tx>
      <c:overlay val="1"/>
    </c:title>
    <c:autoTitleDeleted val="0"/>
    <c:plotArea>
      <c:layout/>
      <c:stockChart>
        <c:ser>
          <c:idx val="0"/>
          <c:order val="0"/>
          <c:tx>
            <c:strRef>
              <c:f>'data en figuren alg'!$B$242</c:f>
              <c:strCache>
                <c:ptCount val="1"/>
                <c:pt idx="0">
                  <c:v>95%CI low</c:v>
                </c:pt>
              </c:strCache>
            </c:strRef>
          </c:tx>
          <c:spPr>
            <a:ln w="47625">
              <a:noFill/>
            </a:ln>
          </c:spPr>
          <c:marker>
            <c:symbol val="none"/>
          </c:marker>
          <c:cat>
            <c:strRef>
              <c:f>'data en figuren alg'!$A$243:$A$274</c:f>
              <c:strCache>
                <c:ptCount val="32"/>
                <c:pt idx="0">
                  <c:v>aripirazole &lt;6 wk (st=1; n=154)</c:v>
                </c:pt>
                <c:pt idx="1">
                  <c:v>aripirazole 6-16 wk (st=3;n=208)</c:v>
                </c:pt>
                <c:pt idx="2">
                  <c:v>aripirazole &gt;38wk (st=2; n=210)</c:v>
                </c:pt>
                <c:pt idx="4">
                  <c:v>clozapine &lt;6wk (st=1; n=14)</c:v>
                </c:pt>
                <c:pt idx="5">
                  <c:v>clozapine &gt;38wk (st=1; n=177)</c:v>
                </c:pt>
                <c:pt idx="7">
                  <c:v>FGA 16-38 wk (st=1; n=42)</c:v>
                </c:pt>
                <c:pt idx="8">
                  <c:v>FGA &gt;38 wk (st=3; n=89)</c:v>
                </c:pt>
                <c:pt idx="10">
                  <c:v>haloperidol 6-16wk (st=2; n=110)</c:v>
                </c:pt>
                <c:pt idx="11">
                  <c:v>haloperidol &gt;38wk (st=3; n=89)</c:v>
                </c:pt>
                <c:pt idx="13">
                  <c:v>olanzapine &lt;6wk (st=11; n=365)</c:v>
                </c:pt>
                <c:pt idx="14">
                  <c:v>olanzapine 6-16wk (st=8; n=256)</c:v>
                </c:pt>
                <c:pt idx="15">
                  <c:v>olanzapine 16-38 (st=6; n=827)</c:v>
                </c:pt>
                <c:pt idx="16">
                  <c:v>olanzapine &gt;38wk (st=4: n=242)</c:v>
                </c:pt>
                <c:pt idx="18">
                  <c:v>quetiapine &lt;6wk (st=4; n=57)</c:v>
                </c:pt>
                <c:pt idx="19">
                  <c:v>quetiapine 6-16wk (st=2; n=31 )</c:v>
                </c:pt>
                <c:pt idx="20">
                  <c:v>quetiapine 16-38wk (st=1; n=94)</c:v>
                </c:pt>
                <c:pt idx="21">
                  <c:v>quetiapine &gt;38wk (st=1; n=45)</c:v>
                </c:pt>
                <c:pt idx="23">
                  <c:v>risperidone &lt;6wk (st=3; n=62)</c:v>
                </c:pt>
                <c:pt idx="24">
                  <c:v>risperidone 6-16wk (st=4; n=110)</c:v>
                </c:pt>
                <c:pt idx="25">
                  <c:v>risperidone 16-38wk (st=3; n=288)</c:v>
                </c:pt>
                <c:pt idx="26">
                  <c:v>risperidone &gt;38wk (st=3; n=300)</c:v>
                </c:pt>
                <c:pt idx="28">
                  <c:v>placebo &lt;6wk (st=6; n=293)</c:v>
                </c:pt>
                <c:pt idx="29">
                  <c:v>placebo 6-16wk (st=5; n=199)</c:v>
                </c:pt>
                <c:pt idx="30">
                  <c:v>placebo 16-38wk (st=2; n=151)</c:v>
                </c:pt>
                <c:pt idx="31">
                  <c:v>placebo &gt;38wk (st=4; n=120)</c:v>
                </c:pt>
              </c:strCache>
            </c:strRef>
          </c:cat>
          <c:val>
            <c:numRef>
              <c:f>'data en figuren alg'!$B$243:$B$274</c:f>
              <c:numCache>
                <c:formatCode>General</c:formatCode>
                <c:ptCount val="32"/>
                <c:pt idx="0">
                  <c:v>-0.12</c:v>
                </c:pt>
                <c:pt idx="1">
                  <c:v>0.26</c:v>
                </c:pt>
                <c:pt idx="2">
                  <c:v>0.26</c:v>
                </c:pt>
                <c:pt idx="4">
                  <c:v>4.7300000000000004</c:v>
                </c:pt>
                <c:pt idx="5">
                  <c:v>2.11</c:v>
                </c:pt>
                <c:pt idx="7">
                  <c:v>0.55000000000000004</c:v>
                </c:pt>
                <c:pt idx="8">
                  <c:v>3.56</c:v>
                </c:pt>
                <c:pt idx="10">
                  <c:v>2.8299999999999992</c:v>
                </c:pt>
                <c:pt idx="11">
                  <c:v>2.65</c:v>
                </c:pt>
                <c:pt idx="13">
                  <c:v>2.27</c:v>
                </c:pt>
                <c:pt idx="14">
                  <c:v>3.46</c:v>
                </c:pt>
                <c:pt idx="15">
                  <c:v>0.73</c:v>
                </c:pt>
                <c:pt idx="16">
                  <c:v>5.03</c:v>
                </c:pt>
                <c:pt idx="18">
                  <c:v>0.04</c:v>
                </c:pt>
                <c:pt idx="19">
                  <c:v>-0.37</c:v>
                </c:pt>
                <c:pt idx="20">
                  <c:v>0.13</c:v>
                </c:pt>
                <c:pt idx="21">
                  <c:v>0.56000000000000005</c:v>
                </c:pt>
                <c:pt idx="23">
                  <c:v>0.82</c:v>
                </c:pt>
                <c:pt idx="24">
                  <c:v>1.31</c:v>
                </c:pt>
                <c:pt idx="25">
                  <c:v>0.23</c:v>
                </c:pt>
                <c:pt idx="26">
                  <c:v>0.88</c:v>
                </c:pt>
                <c:pt idx="28">
                  <c:v>-0.61</c:v>
                </c:pt>
                <c:pt idx="29">
                  <c:v>-0.18</c:v>
                </c:pt>
                <c:pt idx="30">
                  <c:v>-0.43</c:v>
                </c:pt>
                <c:pt idx="31">
                  <c:v>-2.42</c:v>
                </c:pt>
              </c:numCache>
            </c:numRef>
          </c:val>
          <c:smooth val="0"/>
          <c:extLst>
            <c:ext xmlns:c16="http://schemas.microsoft.com/office/drawing/2014/chart" uri="{C3380CC4-5D6E-409C-BE32-E72D297353CC}">
              <c16:uniqueId val="{00000000-019D-4AE5-8B22-33A8D7F66CF6}"/>
            </c:ext>
          </c:extLst>
        </c:ser>
        <c:ser>
          <c:idx val="1"/>
          <c:order val="1"/>
          <c:tx>
            <c:strRef>
              <c:f>'data en figuren alg'!$C$242</c:f>
              <c:strCache>
                <c:ptCount val="1"/>
                <c:pt idx="0">
                  <c:v>95%CI high</c:v>
                </c:pt>
              </c:strCache>
            </c:strRef>
          </c:tx>
          <c:spPr>
            <a:ln w="47625">
              <a:noFill/>
            </a:ln>
          </c:spPr>
          <c:marker>
            <c:symbol val="none"/>
          </c:marker>
          <c:cat>
            <c:strRef>
              <c:f>'data en figuren alg'!$A$243:$A$274</c:f>
              <c:strCache>
                <c:ptCount val="32"/>
                <c:pt idx="0">
                  <c:v>aripirazole &lt;6 wk (st=1; n=154)</c:v>
                </c:pt>
                <c:pt idx="1">
                  <c:v>aripirazole 6-16 wk (st=3;n=208)</c:v>
                </c:pt>
                <c:pt idx="2">
                  <c:v>aripirazole &gt;38wk (st=2; n=210)</c:v>
                </c:pt>
                <c:pt idx="4">
                  <c:v>clozapine &lt;6wk (st=1; n=14)</c:v>
                </c:pt>
                <c:pt idx="5">
                  <c:v>clozapine &gt;38wk (st=1; n=177)</c:v>
                </c:pt>
                <c:pt idx="7">
                  <c:v>FGA 16-38 wk (st=1; n=42)</c:v>
                </c:pt>
                <c:pt idx="8">
                  <c:v>FGA &gt;38 wk (st=3; n=89)</c:v>
                </c:pt>
                <c:pt idx="10">
                  <c:v>haloperidol 6-16wk (st=2; n=110)</c:v>
                </c:pt>
                <c:pt idx="11">
                  <c:v>haloperidol &gt;38wk (st=3; n=89)</c:v>
                </c:pt>
                <c:pt idx="13">
                  <c:v>olanzapine &lt;6wk (st=11; n=365)</c:v>
                </c:pt>
                <c:pt idx="14">
                  <c:v>olanzapine 6-16wk (st=8; n=256)</c:v>
                </c:pt>
                <c:pt idx="15">
                  <c:v>olanzapine 16-38 (st=6; n=827)</c:v>
                </c:pt>
                <c:pt idx="16">
                  <c:v>olanzapine &gt;38wk (st=4: n=242)</c:v>
                </c:pt>
                <c:pt idx="18">
                  <c:v>quetiapine &lt;6wk (st=4; n=57)</c:v>
                </c:pt>
                <c:pt idx="19">
                  <c:v>quetiapine 6-16wk (st=2; n=31 )</c:v>
                </c:pt>
                <c:pt idx="20">
                  <c:v>quetiapine 16-38wk (st=1; n=94)</c:v>
                </c:pt>
                <c:pt idx="21">
                  <c:v>quetiapine &gt;38wk (st=1; n=45)</c:v>
                </c:pt>
                <c:pt idx="23">
                  <c:v>risperidone &lt;6wk (st=3; n=62)</c:v>
                </c:pt>
                <c:pt idx="24">
                  <c:v>risperidone 6-16wk (st=4; n=110)</c:v>
                </c:pt>
                <c:pt idx="25">
                  <c:v>risperidone 16-38wk (st=3; n=288)</c:v>
                </c:pt>
                <c:pt idx="26">
                  <c:v>risperidone &gt;38wk (st=3; n=300)</c:v>
                </c:pt>
                <c:pt idx="28">
                  <c:v>placebo &lt;6wk (st=6; n=293)</c:v>
                </c:pt>
                <c:pt idx="29">
                  <c:v>placebo 6-16wk (st=5; n=199)</c:v>
                </c:pt>
                <c:pt idx="30">
                  <c:v>placebo 16-38wk (st=2; n=151)</c:v>
                </c:pt>
                <c:pt idx="31">
                  <c:v>placebo &gt;38wk (st=4; n=120)</c:v>
                </c:pt>
              </c:strCache>
            </c:strRef>
          </c:cat>
          <c:val>
            <c:numRef>
              <c:f>'data en figuren alg'!$C$243:$C$274</c:f>
              <c:numCache>
                <c:formatCode>General</c:formatCode>
                <c:ptCount val="32"/>
                <c:pt idx="0">
                  <c:v>1.76</c:v>
                </c:pt>
                <c:pt idx="1">
                  <c:v>1.64</c:v>
                </c:pt>
                <c:pt idx="2">
                  <c:v>1.920000000000001</c:v>
                </c:pt>
                <c:pt idx="4">
                  <c:v>8.31</c:v>
                </c:pt>
                <c:pt idx="5">
                  <c:v>3.87</c:v>
                </c:pt>
                <c:pt idx="7">
                  <c:v>3.45</c:v>
                </c:pt>
                <c:pt idx="8">
                  <c:v>6.8199999999999976</c:v>
                </c:pt>
                <c:pt idx="10">
                  <c:v>4.6599999999999957</c:v>
                </c:pt>
                <c:pt idx="11">
                  <c:v>12.2</c:v>
                </c:pt>
                <c:pt idx="13">
                  <c:v>4.58</c:v>
                </c:pt>
                <c:pt idx="14">
                  <c:v>7.39</c:v>
                </c:pt>
                <c:pt idx="15">
                  <c:v>3.11</c:v>
                </c:pt>
                <c:pt idx="16">
                  <c:v>17.690000000000001</c:v>
                </c:pt>
                <c:pt idx="18">
                  <c:v>3.77</c:v>
                </c:pt>
                <c:pt idx="19">
                  <c:v>5.49</c:v>
                </c:pt>
                <c:pt idx="20">
                  <c:v>0.24</c:v>
                </c:pt>
                <c:pt idx="21">
                  <c:v>2.52</c:v>
                </c:pt>
                <c:pt idx="23">
                  <c:v>4.54</c:v>
                </c:pt>
                <c:pt idx="24">
                  <c:v>5.0999999999999996</c:v>
                </c:pt>
                <c:pt idx="25">
                  <c:v>3.86</c:v>
                </c:pt>
                <c:pt idx="26">
                  <c:v>11.63</c:v>
                </c:pt>
                <c:pt idx="28">
                  <c:v>0.62</c:v>
                </c:pt>
                <c:pt idx="29">
                  <c:v>0.45</c:v>
                </c:pt>
                <c:pt idx="30">
                  <c:v>-0.39</c:v>
                </c:pt>
                <c:pt idx="31">
                  <c:v>2.1800000000000002</c:v>
                </c:pt>
              </c:numCache>
            </c:numRef>
          </c:val>
          <c:smooth val="0"/>
          <c:extLst>
            <c:ext xmlns:c16="http://schemas.microsoft.com/office/drawing/2014/chart" uri="{C3380CC4-5D6E-409C-BE32-E72D297353CC}">
              <c16:uniqueId val="{00000001-019D-4AE5-8B22-33A8D7F66CF6}"/>
            </c:ext>
          </c:extLst>
        </c:ser>
        <c:ser>
          <c:idx val="2"/>
          <c:order val="2"/>
          <c:tx>
            <c:strRef>
              <c:f>'data en figuren alg'!$D$242</c:f>
              <c:strCache>
                <c:ptCount val="1"/>
                <c:pt idx="0">
                  <c:v>ES</c:v>
                </c:pt>
              </c:strCache>
            </c:strRef>
          </c:tx>
          <c:spPr>
            <a:ln w="47625">
              <a:noFill/>
            </a:ln>
          </c:spPr>
          <c:dPt>
            <c:idx val="0"/>
            <c:marker>
              <c:spPr>
                <a:solidFill>
                  <a:srgbClr val="00B0F0"/>
                </a:solidFill>
              </c:spPr>
            </c:marker>
            <c:bubble3D val="0"/>
            <c:extLst>
              <c:ext xmlns:c16="http://schemas.microsoft.com/office/drawing/2014/chart" uri="{C3380CC4-5D6E-409C-BE32-E72D297353CC}">
                <c16:uniqueId val="{00000002-019D-4AE5-8B22-33A8D7F66CF6}"/>
              </c:ext>
            </c:extLst>
          </c:dPt>
          <c:dPt>
            <c:idx val="1"/>
            <c:marker>
              <c:spPr>
                <a:solidFill>
                  <a:srgbClr val="00B0F0"/>
                </a:solidFill>
              </c:spPr>
            </c:marker>
            <c:bubble3D val="0"/>
            <c:extLst>
              <c:ext xmlns:c16="http://schemas.microsoft.com/office/drawing/2014/chart" uri="{C3380CC4-5D6E-409C-BE32-E72D297353CC}">
                <c16:uniqueId val="{00000003-019D-4AE5-8B22-33A8D7F66CF6}"/>
              </c:ext>
            </c:extLst>
          </c:dPt>
          <c:dPt>
            <c:idx val="2"/>
            <c:marker>
              <c:spPr>
                <a:solidFill>
                  <a:srgbClr val="00B0F0"/>
                </a:solidFill>
              </c:spPr>
            </c:marker>
            <c:bubble3D val="0"/>
            <c:extLst>
              <c:ext xmlns:c16="http://schemas.microsoft.com/office/drawing/2014/chart" uri="{C3380CC4-5D6E-409C-BE32-E72D297353CC}">
                <c16:uniqueId val="{00000004-019D-4AE5-8B22-33A8D7F66CF6}"/>
              </c:ext>
            </c:extLst>
          </c:dPt>
          <c:dPt>
            <c:idx val="4"/>
            <c:marker>
              <c:spPr>
                <a:solidFill>
                  <a:srgbClr val="FF0000"/>
                </a:solidFill>
              </c:spPr>
            </c:marker>
            <c:bubble3D val="0"/>
            <c:extLst>
              <c:ext xmlns:c16="http://schemas.microsoft.com/office/drawing/2014/chart" uri="{C3380CC4-5D6E-409C-BE32-E72D297353CC}">
                <c16:uniqueId val="{00000005-019D-4AE5-8B22-33A8D7F66CF6}"/>
              </c:ext>
            </c:extLst>
          </c:dPt>
          <c:dPt>
            <c:idx val="5"/>
            <c:marker>
              <c:spPr>
                <a:solidFill>
                  <a:srgbClr val="FF0000"/>
                </a:solidFill>
              </c:spPr>
            </c:marker>
            <c:bubble3D val="0"/>
            <c:extLst>
              <c:ext xmlns:c16="http://schemas.microsoft.com/office/drawing/2014/chart" uri="{C3380CC4-5D6E-409C-BE32-E72D297353CC}">
                <c16:uniqueId val="{00000006-019D-4AE5-8B22-33A8D7F66CF6}"/>
              </c:ext>
            </c:extLst>
          </c:dPt>
          <c:dPt>
            <c:idx val="7"/>
            <c:marker>
              <c:spPr>
                <a:solidFill>
                  <a:srgbClr val="FFC000"/>
                </a:solidFill>
              </c:spPr>
            </c:marker>
            <c:bubble3D val="0"/>
            <c:extLst>
              <c:ext xmlns:c16="http://schemas.microsoft.com/office/drawing/2014/chart" uri="{C3380CC4-5D6E-409C-BE32-E72D297353CC}">
                <c16:uniqueId val="{00000007-019D-4AE5-8B22-33A8D7F66CF6}"/>
              </c:ext>
            </c:extLst>
          </c:dPt>
          <c:dPt>
            <c:idx val="8"/>
            <c:marker>
              <c:spPr>
                <a:solidFill>
                  <a:srgbClr val="FFC000"/>
                </a:solidFill>
              </c:spPr>
            </c:marker>
            <c:bubble3D val="0"/>
            <c:extLst>
              <c:ext xmlns:c16="http://schemas.microsoft.com/office/drawing/2014/chart" uri="{C3380CC4-5D6E-409C-BE32-E72D297353CC}">
                <c16:uniqueId val="{00000008-019D-4AE5-8B22-33A8D7F66CF6}"/>
              </c:ext>
            </c:extLst>
          </c:dPt>
          <c:dPt>
            <c:idx val="10"/>
            <c:marker>
              <c:spPr>
                <a:solidFill>
                  <a:srgbClr val="FFFF00"/>
                </a:solidFill>
              </c:spPr>
            </c:marker>
            <c:bubble3D val="0"/>
            <c:extLst>
              <c:ext xmlns:c16="http://schemas.microsoft.com/office/drawing/2014/chart" uri="{C3380CC4-5D6E-409C-BE32-E72D297353CC}">
                <c16:uniqueId val="{00000009-019D-4AE5-8B22-33A8D7F66CF6}"/>
              </c:ext>
            </c:extLst>
          </c:dPt>
          <c:dPt>
            <c:idx val="11"/>
            <c:marker>
              <c:spPr>
                <a:solidFill>
                  <a:srgbClr val="FFFF00"/>
                </a:solidFill>
              </c:spPr>
            </c:marker>
            <c:bubble3D val="0"/>
            <c:extLst>
              <c:ext xmlns:c16="http://schemas.microsoft.com/office/drawing/2014/chart" uri="{C3380CC4-5D6E-409C-BE32-E72D297353CC}">
                <c16:uniqueId val="{0000000A-019D-4AE5-8B22-33A8D7F66CF6}"/>
              </c:ext>
            </c:extLst>
          </c:dPt>
          <c:dPt>
            <c:idx val="13"/>
            <c:marker>
              <c:spPr>
                <a:solidFill>
                  <a:srgbClr val="FF0000"/>
                </a:solidFill>
              </c:spPr>
            </c:marker>
            <c:bubble3D val="0"/>
            <c:extLst>
              <c:ext xmlns:c16="http://schemas.microsoft.com/office/drawing/2014/chart" uri="{C3380CC4-5D6E-409C-BE32-E72D297353CC}">
                <c16:uniqueId val="{0000000B-019D-4AE5-8B22-33A8D7F66CF6}"/>
              </c:ext>
            </c:extLst>
          </c:dPt>
          <c:dPt>
            <c:idx val="14"/>
            <c:marker>
              <c:spPr>
                <a:solidFill>
                  <a:srgbClr val="FF0000"/>
                </a:solidFill>
              </c:spPr>
            </c:marker>
            <c:bubble3D val="0"/>
            <c:extLst>
              <c:ext xmlns:c16="http://schemas.microsoft.com/office/drawing/2014/chart" uri="{C3380CC4-5D6E-409C-BE32-E72D297353CC}">
                <c16:uniqueId val="{0000000C-019D-4AE5-8B22-33A8D7F66CF6}"/>
              </c:ext>
            </c:extLst>
          </c:dPt>
          <c:dPt>
            <c:idx val="15"/>
            <c:marker>
              <c:spPr>
                <a:solidFill>
                  <a:srgbClr val="FF0000"/>
                </a:solidFill>
              </c:spPr>
            </c:marker>
            <c:bubble3D val="0"/>
            <c:extLst>
              <c:ext xmlns:c16="http://schemas.microsoft.com/office/drawing/2014/chart" uri="{C3380CC4-5D6E-409C-BE32-E72D297353CC}">
                <c16:uniqueId val="{0000000D-019D-4AE5-8B22-33A8D7F66CF6}"/>
              </c:ext>
            </c:extLst>
          </c:dPt>
          <c:dPt>
            <c:idx val="16"/>
            <c:marker>
              <c:spPr>
                <a:solidFill>
                  <a:srgbClr val="FF0000"/>
                </a:solidFill>
              </c:spPr>
            </c:marker>
            <c:bubble3D val="0"/>
            <c:extLst>
              <c:ext xmlns:c16="http://schemas.microsoft.com/office/drawing/2014/chart" uri="{C3380CC4-5D6E-409C-BE32-E72D297353CC}">
                <c16:uniqueId val="{0000000E-019D-4AE5-8B22-33A8D7F66CF6}"/>
              </c:ext>
            </c:extLst>
          </c:dPt>
          <c:dPt>
            <c:idx val="18"/>
            <c:marker>
              <c:spPr>
                <a:solidFill>
                  <a:srgbClr val="0070C0"/>
                </a:solidFill>
              </c:spPr>
            </c:marker>
            <c:bubble3D val="0"/>
            <c:extLst>
              <c:ext xmlns:c16="http://schemas.microsoft.com/office/drawing/2014/chart" uri="{C3380CC4-5D6E-409C-BE32-E72D297353CC}">
                <c16:uniqueId val="{0000000F-019D-4AE5-8B22-33A8D7F66CF6}"/>
              </c:ext>
            </c:extLst>
          </c:dPt>
          <c:dPt>
            <c:idx val="19"/>
            <c:marker>
              <c:spPr>
                <a:solidFill>
                  <a:srgbClr val="0070C0"/>
                </a:solidFill>
              </c:spPr>
            </c:marker>
            <c:bubble3D val="0"/>
            <c:extLst>
              <c:ext xmlns:c16="http://schemas.microsoft.com/office/drawing/2014/chart" uri="{C3380CC4-5D6E-409C-BE32-E72D297353CC}">
                <c16:uniqueId val="{00000010-019D-4AE5-8B22-33A8D7F66CF6}"/>
              </c:ext>
            </c:extLst>
          </c:dPt>
          <c:dPt>
            <c:idx val="20"/>
            <c:marker>
              <c:spPr>
                <a:solidFill>
                  <a:srgbClr val="0070C0"/>
                </a:solidFill>
              </c:spPr>
            </c:marker>
            <c:bubble3D val="0"/>
            <c:extLst>
              <c:ext xmlns:c16="http://schemas.microsoft.com/office/drawing/2014/chart" uri="{C3380CC4-5D6E-409C-BE32-E72D297353CC}">
                <c16:uniqueId val="{00000011-019D-4AE5-8B22-33A8D7F66CF6}"/>
              </c:ext>
            </c:extLst>
          </c:dPt>
          <c:dPt>
            <c:idx val="21"/>
            <c:marker>
              <c:spPr>
                <a:solidFill>
                  <a:srgbClr val="0070C0"/>
                </a:solidFill>
              </c:spPr>
            </c:marker>
            <c:bubble3D val="0"/>
            <c:extLst>
              <c:ext xmlns:c16="http://schemas.microsoft.com/office/drawing/2014/chart" uri="{C3380CC4-5D6E-409C-BE32-E72D297353CC}">
                <c16:uniqueId val="{00000012-019D-4AE5-8B22-33A8D7F66CF6}"/>
              </c:ext>
            </c:extLst>
          </c:dPt>
          <c:dPt>
            <c:idx val="23"/>
            <c:marker>
              <c:spPr>
                <a:solidFill>
                  <a:srgbClr val="00B0F0"/>
                </a:solidFill>
              </c:spPr>
            </c:marker>
            <c:bubble3D val="0"/>
            <c:extLst>
              <c:ext xmlns:c16="http://schemas.microsoft.com/office/drawing/2014/chart" uri="{C3380CC4-5D6E-409C-BE32-E72D297353CC}">
                <c16:uniqueId val="{00000013-019D-4AE5-8B22-33A8D7F66CF6}"/>
              </c:ext>
            </c:extLst>
          </c:dPt>
          <c:dPt>
            <c:idx val="24"/>
            <c:marker>
              <c:spPr>
                <a:solidFill>
                  <a:srgbClr val="00B0F0"/>
                </a:solidFill>
              </c:spPr>
            </c:marker>
            <c:bubble3D val="0"/>
            <c:extLst>
              <c:ext xmlns:c16="http://schemas.microsoft.com/office/drawing/2014/chart" uri="{C3380CC4-5D6E-409C-BE32-E72D297353CC}">
                <c16:uniqueId val="{00000014-019D-4AE5-8B22-33A8D7F66CF6}"/>
              </c:ext>
            </c:extLst>
          </c:dPt>
          <c:dPt>
            <c:idx val="25"/>
            <c:marker>
              <c:spPr>
                <a:solidFill>
                  <a:srgbClr val="00B0F0"/>
                </a:solidFill>
              </c:spPr>
            </c:marker>
            <c:bubble3D val="0"/>
            <c:extLst>
              <c:ext xmlns:c16="http://schemas.microsoft.com/office/drawing/2014/chart" uri="{C3380CC4-5D6E-409C-BE32-E72D297353CC}">
                <c16:uniqueId val="{00000015-019D-4AE5-8B22-33A8D7F66CF6}"/>
              </c:ext>
            </c:extLst>
          </c:dPt>
          <c:dPt>
            <c:idx val="26"/>
            <c:marker>
              <c:spPr>
                <a:solidFill>
                  <a:srgbClr val="00B0F0"/>
                </a:solidFill>
              </c:spPr>
            </c:marker>
            <c:bubble3D val="0"/>
            <c:extLst>
              <c:ext xmlns:c16="http://schemas.microsoft.com/office/drawing/2014/chart" uri="{C3380CC4-5D6E-409C-BE32-E72D297353CC}">
                <c16:uniqueId val="{00000016-019D-4AE5-8B22-33A8D7F66CF6}"/>
              </c:ext>
            </c:extLst>
          </c:dPt>
          <c:dPt>
            <c:idx val="28"/>
            <c:marker>
              <c:spPr>
                <a:solidFill>
                  <a:schemeClr val="tx1"/>
                </a:solidFill>
              </c:spPr>
            </c:marker>
            <c:bubble3D val="0"/>
            <c:extLst>
              <c:ext xmlns:c16="http://schemas.microsoft.com/office/drawing/2014/chart" uri="{C3380CC4-5D6E-409C-BE32-E72D297353CC}">
                <c16:uniqueId val="{00000017-019D-4AE5-8B22-33A8D7F66CF6}"/>
              </c:ext>
            </c:extLst>
          </c:dPt>
          <c:dPt>
            <c:idx val="29"/>
            <c:marker>
              <c:spPr>
                <a:solidFill>
                  <a:schemeClr val="tx1"/>
                </a:solidFill>
              </c:spPr>
            </c:marker>
            <c:bubble3D val="0"/>
            <c:extLst>
              <c:ext xmlns:c16="http://schemas.microsoft.com/office/drawing/2014/chart" uri="{C3380CC4-5D6E-409C-BE32-E72D297353CC}">
                <c16:uniqueId val="{00000018-019D-4AE5-8B22-33A8D7F66CF6}"/>
              </c:ext>
            </c:extLst>
          </c:dPt>
          <c:dPt>
            <c:idx val="30"/>
            <c:marker>
              <c:spPr>
                <a:solidFill>
                  <a:schemeClr val="tx1"/>
                </a:solidFill>
              </c:spPr>
            </c:marker>
            <c:bubble3D val="0"/>
            <c:extLst>
              <c:ext xmlns:c16="http://schemas.microsoft.com/office/drawing/2014/chart" uri="{C3380CC4-5D6E-409C-BE32-E72D297353CC}">
                <c16:uniqueId val="{00000019-019D-4AE5-8B22-33A8D7F66CF6}"/>
              </c:ext>
            </c:extLst>
          </c:dPt>
          <c:dPt>
            <c:idx val="31"/>
            <c:marker>
              <c:spPr>
                <a:solidFill>
                  <a:schemeClr val="tx1"/>
                </a:solidFill>
              </c:spPr>
            </c:marker>
            <c:bubble3D val="0"/>
            <c:extLst>
              <c:ext xmlns:c16="http://schemas.microsoft.com/office/drawing/2014/chart" uri="{C3380CC4-5D6E-409C-BE32-E72D297353CC}">
                <c16:uniqueId val="{0000001A-019D-4AE5-8B22-33A8D7F66CF6}"/>
              </c:ext>
            </c:extLst>
          </c:dPt>
          <c:cat>
            <c:strRef>
              <c:f>'data en figuren alg'!$A$243:$A$274</c:f>
              <c:strCache>
                <c:ptCount val="32"/>
                <c:pt idx="0">
                  <c:v>aripirazole &lt;6 wk (st=1; n=154)</c:v>
                </c:pt>
                <c:pt idx="1">
                  <c:v>aripirazole 6-16 wk (st=3;n=208)</c:v>
                </c:pt>
                <c:pt idx="2">
                  <c:v>aripirazole &gt;38wk (st=2; n=210)</c:v>
                </c:pt>
                <c:pt idx="4">
                  <c:v>clozapine &lt;6wk (st=1; n=14)</c:v>
                </c:pt>
                <c:pt idx="5">
                  <c:v>clozapine &gt;38wk (st=1; n=177)</c:v>
                </c:pt>
                <c:pt idx="7">
                  <c:v>FGA 16-38 wk (st=1; n=42)</c:v>
                </c:pt>
                <c:pt idx="8">
                  <c:v>FGA &gt;38 wk (st=3; n=89)</c:v>
                </c:pt>
                <c:pt idx="10">
                  <c:v>haloperidol 6-16wk (st=2; n=110)</c:v>
                </c:pt>
                <c:pt idx="11">
                  <c:v>haloperidol &gt;38wk (st=3; n=89)</c:v>
                </c:pt>
                <c:pt idx="13">
                  <c:v>olanzapine &lt;6wk (st=11; n=365)</c:v>
                </c:pt>
                <c:pt idx="14">
                  <c:v>olanzapine 6-16wk (st=8; n=256)</c:v>
                </c:pt>
                <c:pt idx="15">
                  <c:v>olanzapine 16-38 (st=6; n=827)</c:v>
                </c:pt>
                <c:pt idx="16">
                  <c:v>olanzapine &gt;38wk (st=4: n=242)</c:v>
                </c:pt>
                <c:pt idx="18">
                  <c:v>quetiapine &lt;6wk (st=4; n=57)</c:v>
                </c:pt>
                <c:pt idx="19">
                  <c:v>quetiapine 6-16wk (st=2; n=31 )</c:v>
                </c:pt>
                <c:pt idx="20">
                  <c:v>quetiapine 16-38wk (st=1; n=94)</c:v>
                </c:pt>
                <c:pt idx="21">
                  <c:v>quetiapine &gt;38wk (st=1; n=45)</c:v>
                </c:pt>
                <c:pt idx="23">
                  <c:v>risperidone &lt;6wk (st=3; n=62)</c:v>
                </c:pt>
                <c:pt idx="24">
                  <c:v>risperidone 6-16wk (st=4; n=110)</c:v>
                </c:pt>
                <c:pt idx="25">
                  <c:v>risperidone 16-38wk (st=3; n=288)</c:v>
                </c:pt>
                <c:pt idx="26">
                  <c:v>risperidone &gt;38wk (st=3; n=300)</c:v>
                </c:pt>
                <c:pt idx="28">
                  <c:v>placebo &lt;6wk (st=6; n=293)</c:v>
                </c:pt>
                <c:pt idx="29">
                  <c:v>placebo 6-16wk (st=5; n=199)</c:v>
                </c:pt>
                <c:pt idx="30">
                  <c:v>placebo 16-38wk (st=2; n=151)</c:v>
                </c:pt>
                <c:pt idx="31">
                  <c:v>placebo &gt;38wk (st=4; n=120)</c:v>
                </c:pt>
              </c:strCache>
            </c:strRef>
          </c:cat>
          <c:val>
            <c:numRef>
              <c:f>'data en figuren alg'!$D$243:$D$274</c:f>
              <c:numCache>
                <c:formatCode>General</c:formatCode>
                <c:ptCount val="32"/>
                <c:pt idx="0">
                  <c:v>0.82</c:v>
                </c:pt>
                <c:pt idx="1">
                  <c:v>0.95</c:v>
                </c:pt>
                <c:pt idx="2">
                  <c:v>1.0900000000000001</c:v>
                </c:pt>
                <c:pt idx="4">
                  <c:v>6.52</c:v>
                </c:pt>
                <c:pt idx="5">
                  <c:v>2.99</c:v>
                </c:pt>
                <c:pt idx="7">
                  <c:v>2</c:v>
                </c:pt>
                <c:pt idx="8">
                  <c:v>5.2</c:v>
                </c:pt>
                <c:pt idx="10">
                  <c:v>3.75</c:v>
                </c:pt>
                <c:pt idx="11">
                  <c:v>7.42</c:v>
                </c:pt>
                <c:pt idx="13">
                  <c:v>3.42</c:v>
                </c:pt>
                <c:pt idx="14">
                  <c:v>5.4300000000000024</c:v>
                </c:pt>
                <c:pt idx="15">
                  <c:v>1.920000000000001</c:v>
                </c:pt>
                <c:pt idx="16">
                  <c:v>11.36000000000001</c:v>
                </c:pt>
                <c:pt idx="18">
                  <c:v>1.91</c:v>
                </c:pt>
                <c:pt idx="19">
                  <c:v>2.56</c:v>
                </c:pt>
                <c:pt idx="20">
                  <c:v>0.18</c:v>
                </c:pt>
                <c:pt idx="21">
                  <c:v>1.54</c:v>
                </c:pt>
                <c:pt idx="23">
                  <c:v>2.68</c:v>
                </c:pt>
                <c:pt idx="24">
                  <c:v>3.2</c:v>
                </c:pt>
                <c:pt idx="25">
                  <c:v>2.0499999999999998</c:v>
                </c:pt>
                <c:pt idx="26">
                  <c:v>6.26</c:v>
                </c:pt>
                <c:pt idx="28">
                  <c:v>0</c:v>
                </c:pt>
                <c:pt idx="29">
                  <c:v>0.14000000000000001</c:v>
                </c:pt>
                <c:pt idx="30">
                  <c:v>-0.41</c:v>
                </c:pt>
                <c:pt idx="31">
                  <c:v>-0.12</c:v>
                </c:pt>
              </c:numCache>
            </c:numRef>
          </c:val>
          <c:smooth val="0"/>
          <c:extLst>
            <c:ext xmlns:c16="http://schemas.microsoft.com/office/drawing/2014/chart" uri="{C3380CC4-5D6E-409C-BE32-E72D297353CC}">
              <c16:uniqueId val="{0000001B-019D-4AE5-8B22-33A8D7F66CF6}"/>
            </c:ext>
          </c:extLst>
        </c:ser>
        <c:dLbls>
          <c:showLegendKey val="0"/>
          <c:showVal val="0"/>
          <c:showCatName val="0"/>
          <c:showSerName val="0"/>
          <c:showPercent val="0"/>
          <c:showBubbleSize val="0"/>
        </c:dLbls>
        <c:hiLowLines/>
        <c:axId val="-1209096832"/>
        <c:axId val="-1209092640"/>
      </c:stockChart>
      <c:catAx>
        <c:axId val="-1209096832"/>
        <c:scaling>
          <c:orientation val="minMax"/>
        </c:scaling>
        <c:delete val="0"/>
        <c:axPos val="b"/>
        <c:numFmt formatCode="General" sourceLinked="0"/>
        <c:majorTickMark val="out"/>
        <c:minorTickMark val="none"/>
        <c:tickLblPos val="low"/>
        <c:txPr>
          <a:bodyPr/>
          <a:lstStyle/>
          <a:p>
            <a:pPr>
              <a:defRPr sz="900"/>
            </a:pPr>
            <a:endParaRPr lang="nl-NL"/>
          </a:p>
        </c:txPr>
        <c:crossAx val="-1209092640"/>
        <c:crosses val="autoZero"/>
        <c:auto val="1"/>
        <c:lblAlgn val="ctr"/>
        <c:lblOffset val="100"/>
        <c:noMultiLvlLbl val="0"/>
      </c:catAx>
      <c:valAx>
        <c:axId val="-1209092640"/>
        <c:scaling>
          <c:orientation val="minMax"/>
        </c:scaling>
        <c:delete val="0"/>
        <c:axPos val="l"/>
        <c:majorGridlines/>
        <c:title>
          <c:tx>
            <c:rich>
              <a:bodyPr rot="0" vert="horz"/>
              <a:lstStyle/>
              <a:p>
                <a:pPr>
                  <a:defRPr sz="1200"/>
                </a:pPr>
                <a:r>
                  <a:rPr lang="en-US" sz="1200"/>
                  <a:t>kg</a:t>
                </a:r>
              </a:p>
            </c:rich>
          </c:tx>
          <c:layout>
            <c:manualLayout>
              <c:xMode val="edge"/>
              <c:yMode val="edge"/>
              <c:x val="5.9753679496239297E-2"/>
              <c:y val="0.42693636246289002"/>
            </c:manualLayout>
          </c:layout>
          <c:overlay val="0"/>
        </c:title>
        <c:numFmt formatCode="General" sourceLinked="1"/>
        <c:majorTickMark val="out"/>
        <c:minorTickMark val="none"/>
        <c:tickLblPos val="nextTo"/>
        <c:crossAx val="-1209096832"/>
        <c:crosses val="autoZero"/>
        <c:crossBetween val="between"/>
      </c:valAx>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9923F9-294A-7044-8A4C-C32C5F208AA7}" type="doc">
      <dgm:prSet loTypeId="urn:microsoft.com/office/officeart/2005/8/layout/arrow2" loCatId="" qsTypeId="urn:microsoft.com/office/officeart/2005/8/quickstyle/simple4" qsCatId="simple" csTypeId="urn:microsoft.com/office/officeart/2005/8/colors/accent1_2" csCatId="accent1" phldr="1"/>
      <dgm:spPr/>
    </dgm:pt>
    <dgm:pt modelId="{EE0E3FFA-CFE1-D042-8832-3ACCF07A6674}">
      <dgm:prSet phldrT="[Text]"/>
      <dgm:spPr/>
      <dgm:t>
        <a:bodyPr/>
        <a:lstStyle/>
        <a:p>
          <a:r>
            <a:rPr lang="nl-NL" dirty="0"/>
            <a:t>obesitas</a:t>
          </a:r>
        </a:p>
      </dgm:t>
    </dgm:pt>
    <dgm:pt modelId="{3F67355D-FC13-5E4B-8F50-8D1982B80037}" type="parTrans" cxnId="{D9B62017-B7FF-EF4B-A618-83664DD25984}">
      <dgm:prSet/>
      <dgm:spPr/>
      <dgm:t>
        <a:bodyPr/>
        <a:lstStyle/>
        <a:p>
          <a:endParaRPr lang="nl-NL"/>
        </a:p>
      </dgm:t>
    </dgm:pt>
    <dgm:pt modelId="{4E94B589-FB13-CD44-B462-593DC1026990}" type="sibTrans" cxnId="{D9B62017-B7FF-EF4B-A618-83664DD25984}">
      <dgm:prSet/>
      <dgm:spPr/>
      <dgm:t>
        <a:bodyPr/>
        <a:lstStyle/>
        <a:p>
          <a:endParaRPr lang="nl-NL"/>
        </a:p>
      </dgm:t>
    </dgm:pt>
    <dgm:pt modelId="{F9FEF58E-0924-3A4C-BD2D-8D02BB1E1E47}">
      <dgm:prSet phldrT="[Text]"/>
      <dgm:spPr/>
      <dgm:t>
        <a:bodyPr/>
        <a:lstStyle/>
        <a:p>
          <a:r>
            <a:rPr lang="nl-NL" dirty="0" err="1"/>
            <a:t>MetS</a:t>
          </a:r>
          <a:endParaRPr lang="nl-NL" dirty="0"/>
        </a:p>
      </dgm:t>
    </dgm:pt>
    <dgm:pt modelId="{7E7692D7-A234-C041-A112-A753B16D5824}" type="parTrans" cxnId="{FEE10E4B-83BF-114B-828E-AC5BF3FE54C8}">
      <dgm:prSet/>
      <dgm:spPr/>
      <dgm:t>
        <a:bodyPr/>
        <a:lstStyle/>
        <a:p>
          <a:endParaRPr lang="nl-NL"/>
        </a:p>
      </dgm:t>
    </dgm:pt>
    <dgm:pt modelId="{9AF48A0B-6C20-F74C-8DA5-06B9EDC33903}" type="sibTrans" cxnId="{FEE10E4B-83BF-114B-828E-AC5BF3FE54C8}">
      <dgm:prSet/>
      <dgm:spPr/>
      <dgm:t>
        <a:bodyPr/>
        <a:lstStyle/>
        <a:p>
          <a:endParaRPr lang="nl-NL"/>
        </a:p>
      </dgm:t>
    </dgm:pt>
    <dgm:pt modelId="{6858958C-AFB6-1548-B13F-C18B644B0659}">
      <dgm:prSet phldrT="[Text]"/>
      <dgm:spPr/>
      <dgm:t>
        <a:bodyPr/>
        <a:lstStyle/>
        <a:p>
          <a:r>
            <a:rPr lang="nl-NL" dirty="0"/>
            <a:t>DM-II</a:t>
          </a:r>
        </a:p>
        <a:p>
          <a:r>
            <a:rPr lang="nl-NL" dirty="0"/>
            <a:t>CVR</a:t>
          </a:r>
        </a:p>
      </dgm:t>
    </dgm:pt>
    <dgm:pt modelId="{541A7CCB-0A27-094A-86B8-190B97368AF9}" type="parTrans" cxnId="{E98E5FEC-7832-EF4B-B490-4A7ABAC96CFF}">
      <dgm:prSet/>
      <dgm:spPr/>
      <dgm:t>
        <a:bodyPr/>
        <a:lstStyle/>
        <a:p>
          <a:endParaRPr lang="nl-NL"/>
        </a:p>
      </dgm:t>
    </dgm:pt>
    <dgm:pt modelId="{9803D926-CC27-5246-B59F-044996D6E050}" type="sibTrans" cxnId="{E98E5FEC-7832-EF4B-B490-4A7ABAC96CFF}">
      <dgm:prSet/>
      <dgm:spPr/>
      <dgm:t>
        <a:bodyPr/>
        <a:lstStyle/>
        <a:p>
          <a:endParaRPr lang="nl-NL"/>
        </a:p>
      </dgm:t>
    </dgm:pt>
    <dgm:pt modelId="{D3DC1EB4-5D2B-9347-850D-D65D5E738E4B}" type="pres">
      <dgm:prSet presAssocID="{039923F9-294A-7044-8A4C-C32C5F208AA7}" presName="arrowDiagram" presStyleCnt="0">
        <dgm:presLayoutVars>
          <dgm:chMax val="5"/>
          <dgm:dir/>
          <dgm:resizeHandles val="exact"/>
        </dgm:presLayoutVars>
      </dgm:prSet>
      <dgm:spPr/>
    </dgm:pt>
    <dgm:pt modelId="{D25E7B31-35E6-5545-8BDA-98C5C6F412F3}" type="pres">
      <dgm:prSet presAssocID="{039923F9-294A-7044-8A4C-C32C5F208AA7}" presName="arrow" presStyleLbl="bgShp" presStyleIdx="0" presStyleCnt="1"/>
      <dgm:spPr/>
    </dgm:pt>
    <dgm:pt modelId="{07988548-8C12-2349-961D-FEE819CD5316}" type="pres">
      <dgm:prSet presAssocID="{039923F9-294A-7044-8A4C-C32C5F208AA7}" presName="arrowDiagram3" presStyleCnt="0"/>
      <dgm:spPr/>
    </dgm:pt>
    <dgm:pt modelId="{7F5A5E52-A924-3C4F-8BF9-3683C880925F}" type="pres">
      <dgm:prSet presAssocID="{EE0E3FFA-CFE1-D042-8832-3ACCF07A6674}" presName="bullet3a" presStyleLbl="node1" presStyleIdx="0" presStyleCnt="3"/>
      <dgm:spPr/>
    </dgm:pt>
    <dgm:pt modelId="{CCB0CC65-AC58-984B-BFCD-387A87D67A7B}" type="pres">
      <dgm:prSet presAssocID="{EE0E3FFA-CFE1-D042-8832-3ACCF07A6674}" presName="textBox3a" presStyleLbl="revTx" presStyleIdx="0" presStyleCnt="3">
        <dgm:presLayoutVars>
          <dgm:bulletEnabled val="1"/>
        </dgm:presLayoutVars>
      </dgm:prSet>
      <dgm:spPr/>
    </dgm:pt>
    <dgm:pt modelId="{7A619873-F219-6946-80C8-EB9503F64717}" type="pres">
      <dgm:prSet presAssocID="{F9FEF58E-0924-3A4C-BD2D-8D02BB1E1E47}" presName="bullet3b" presStyleLbl="node1" presStyleIdx="1" presStyleCnt="3"/>
      <dgm:spPr/>
    </dgm:pt>
    <dgm:pt modelId="{857D797B-B603-E34F-AE95-B056AAC54566}" type="pres">
      <dgm:prSet presAssocID="{F9FEF58E-0924-3A4C-BD2D-8D02BB1E1E47}" presName="textBox3b" presStyleLbl="revTx" presStyleIdx="1" presStyleCnt="3">
        <dgm:presLayoutVars>
          <dgm:bulletEnabled val="1"/>
        </dgm:presLayoutVars>
      </dgm:prSet>
      <dgm:spPr/>
    </dgm:pt>
    <dgm:pt modelId="{007D26CB-D335-FA43-8388-251B3C9DAA6E}" type="pres">
      <dgm:prSet presAssocID="{6858958C-AFB6-1548-B13F-C18B644B0659}" presName="bullet3c" presStyleLbl="node1" presStyleIdx="2" presStyleCnt="3"/>
      <dgm:spPr/>
    </dgm:pt>
    <dgm:pt modelId="{E2E6CBAA-9977-FA45-B941-E2C699F05E1F}" type="pres">
      <dgm:prSet presAssocID="{6858958C-AFB6-1548-B13F-C18B644B0659}" presName="textBox3c" presStyleLbl="revTx" presStyleIdx="2" presStyleCnt="3">
        <dgm:presLayoutVars>
          <dgm:bulletEnabled val="1"/>
        </dgm:presLayoutVars>
      </dgm:prSet>
      <dgm:spPr/>
    </dgm:pt>
  </dgm:ptLst>
  <dgm:cxnLst>
    <dgm:cxn modelId="{D9B62017-B7FF-EF4B-A618-83664DD25984}" srcId="{039923F9-294A-7044-8A4C-C32C5F208AA7}" destId="{EE0E3FFA-CFE1-D042-8832-3ACCF07A6674}" srcOrd="0" destOrd="0" parTransId="{3F67355D-FC13-5E4B-8F50-8D1982B80037}" sibTransId="{4E94B589-FB13-CD44-B462-593DC1026990}"/>
    <dgm:cxn modelId="{552C6020-9FC8-8043-9154-AAAD3B9D5D94}" type="presOf" srcId="{6858958C-AFB6-1548-B13F-C18B644B0659}" destId="{E2E6CBAA-9977-FA45-B941-E2C699F05E1F}" srcOrd="0" destOrd="0" presId="urn:microsoft.com/office/officeart/2005/8/layout/arrow2"/>
    <dgm:cxn modelId="{DC72852D-EE80-3444-8640-EE9CEC6F082E}" type="presOf" srcId="{F9FEF58E-0924-3A4C-BD2D-8D02BB1E1E47}" destId="{857D797B-B603-E34F-AE95-B056AAC54566}" srcOrd="0" destOrd="0" presId="urn:microsoft.com/office/officeart/2005/8/layout/arrow2"/>
    <dgm:cxn modelId="{FEE10E4B-83BF-114B-828E-AC5BF3FE54C8}" srcId="{039923F9-294A-7044-8A4C-C32C5F208AA7}" destId="{F9FEF58E-0924-3A4C-BD2D-8D02BB1E1E47}" srcOrd="1" destOrd="0" parTransId="{7E7692D7-A234-C041-A112-A753B16D5824}" sibTransId="{9AF48A0B-6C20-F74C-8DA5-06B9EDC33903}"/>
    <dgm:cxn modelId="{4203FB85-583B-2C4C-AAF2-C804D16BD9D7}" type="presOf" srcId="{EE0E3FFA-CFE1-D042-8832-3ACCF07A6674}" destId="{CCB0CC65-AC58-984B-BFCD-387A87D67A7B}" srcOrd="0" destOrd="0" presId="urn:microsoft.com/office/officeart/2005/8/layout/arrow2"/>
    <dgm:cxn modelId="{97EB22DF-91AD-A644-BD9D-A0969BA54FD1}" type="presOf" srcId="{039923F9-294A-7044-8A4C-C32C5F208AA7}" destId="{D3DC1EB4-5D2B-9347-850D-D65D5E738E4B}" srcOrd="0" destOrd="0" presId="urn:microsoft.com/office/officeart/2005/8/layout/arrow2"/>
    <dgm:cxn modelId="{E98E5FEC-7832-EF4B-B490-4A7ABAC96CFF}" srcId="{039923F9-294A-7044-8A4C-C32C5F208AA7}" destId="{6858958C-AFB6-1548-B13F-C18B644B0659}" srcOrd="2" destOrd="0" parTransId="{541A7CCB-0A27-094A-86B8-190B97368AF9}" sibTransId="{9803D926-CC27-5246-B59F-044996D6E050}"/>
    <dgm:cxn modelId="{7518BE35-C7ED-F143-BABE-8DE3973FF5B3}" type="presParOf" srcId="{D3DC1EB4-5D2B-9347-850D-D65D5E738E4B}" destId="{D25E7B31-35E6-5545-8BDA-98C5C6F412F3}" srcOrd="0" destOrd="0" presId="urn:microsoft.com/office/officeart/2005/8/layout/arrow2"/>
    <dgm:cxn modelId="{0D53465E-4D85-7546-B265-844CD55C31B4}" type="presParOf" srcId="{D3DC1EB4-5D2B-9347-850D-D65D5E738E4B}" destId="{07988548-8C12-2349-961D-FEE819CD5316}" srcOrd="1" destOrd="0" presId="urn:microsoft.com/office/officeart/2005/8/layout/arrow2"/>
    <dgm:cxn modelId="{77B9B757-EEF0-3844-9D66-81B23941349F}" type="presParOf" srcId="{07988548-8C12-2349-961D-FEE819CD5316}" destId="{7F5A5E52-A924-3C4F-8BF9-3683C880925F}" srcOrd="0" destOrd="0" presId="urn:microsoft.com/office/officeart/2005/8/layout/arrow2"/>
    <dgm:cxn modelId="{88BDF565-B0B2-884F-A24B-BD046EC381CC}" type="presParOf" srcId="{07988548-8C12-2349-961D-FEE819CD5316}" destId="{CCB0CC65-AC58-984B-BFCD-387A87D67A7B}" srcOrd="1" destOrd="0" presId="urn:microsoft.com/office/officeart/2005/8/layout/arrow2"/>
    <dgm:cxn modelId="{83E2CE48-6528-DB48-A7B7-893ACFA53181}" type="presParOf" srcId="{07988548-8C12-2349-961D-FEE819CD5316}" destId="{7A619873-F219-6946-80C8-EB9503F64717}" srcOrd="2" destOrd="0" presId="urn:microsoft.com/office/officeart/2005/8/layout/arrow2"/>
    <dgm:cxn modelId="{02CEB1A9-FDDE-2D42-BB87-21DC0E27B0A7}" type="presParOf" srcId="{07988548-8C12-2349-961D-FEE819CD5316}" destId="{857D797B-B603-E34F-AE95-B056AAC54566}" srcOrd="3" destOrd="0" presId="urn:microsoft.com/office/officeart/2005/8/layout/arrow2"/>
    <dgm:cxn modelId="{A22653F1-8A4B-BF4C-ACFB-3FC71A056042}" type="presParOf" srcId="{07988548-8C12-2349-961D-FEE819CD5316}" destId="{007D26CB-D335-FA43-8388-251B3C9DAA6E}" srcOrd="4" destOrd="0" presId="urn:microsoft.com/office/officeart/2005/8/layout/arrow2"/>
    <dgm:cxn modelId="{E575A94B-862B-7741-B6C4-5D455899A1EC}" type="presParOf" srcId="{07988548-8C12-2349-961D-FEE819CD5316}" destId="{E2E6CBAA-9977-FA45-B941-E2C699F05E1F}"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E7B31-35E6-5545-8BDA-98C5C6F412F3}">
      <dsp:nvSpPr>
        <dsp:cNvPr id="0" name=""/>
        <dsp:cNvSpPr/>
      </dsp:nvSpPr>
      <dsp:spPr>
        <a:xfrm>
          <a:off x="558617" y="0"/>
          <a:ext cx="7448038" cy="4655024"/>
        </a:xfrm>
        <a:prstGeom prst="swooshArrow">
          <a:avLst>
            <a:gd name="adj1" fmla="val 25000"/>
            <a:gd name="adj2" fmla="val 25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F5A5E52-A924-3C4F-8BF9-3683C880925F}">
      <dsp:nvSpPr>
        <dsp:cNvPr id="0" name=""/>
        <dsp:cNvSpPr/>
      </dsp:nvSpPr>
      <dsp:spPr>
        <a:xfrm>
          <a:off x="1504518" y="3212897"/>
          <a:ext cx="193648" cy="193648"/>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CB0CC65-AC58-984B-BFCD-387A87D67A7B}">
      <dsp:nvSpPr>
        <dsp:cNvPr id="0" name=""/>
        <dsp:cNvSpPr/>
      </dsp:nvSpPr>
      <dsp:spPr>
        <a:xfrm>
          <a:off x="1601342" y="3309722"/>
          <a:ext cx="1735392" cy="1345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611" tIns="0" rIns="0" bIns="0" numCol="1" spcCol="1270" anchor="t" anchorCtr="0">
          <a:noAutofit/>
        </a:bodyPr>
        <a:lstStyle/>
        <a:p>
          <a:pPr marL="0" lvl="0" indent="0" algn="l" defTabSz="1689100">
            <a:lnSpc>
              <a:spcPct val="90000"/>
            </a:lnSpc>
            <a:spcBef>
              <a:spcPct val="0"/>
            </a:spcBef>
            <a:spcAft>
              <a:spcPct val="35000"/>
            </a:spcAft>
            <a:buNone/>
          </a:pPr>
          <a:r>
            <a:rPr lang="nl-NL" sz="3800" kern="1200" dirty="0"/>
            <a:t>obesitas</a:t>
          </a:r>
        </a:p>
      </dsp:txBody>
      <dsp:txXfrm>
        <a:off x="1601342" y="3309722"/>
        <a:ext cx="1735392" cy="1345301"/>
      </dsp:txXfrm>
    </dsp:sp>
    <dsp:sp modelId="{7A619873-F219-6946-80C8-EB9503F64717}">
      <dsp:nvSpPr>
        <dsp:cNvPr id="0" name=""/>
        <dsp:cNvSpPr/>
      </dsp:nvSpPr>
      <dsp:spPr>
        <a:xfrm>
          <a:off x="3213842" y="1947662"/>
          <a:ext cx="350057" cy="350057"/>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57D797B-B603-E34F-AE95-B056AAC54566}">
      <dsp:nvSpPr>
        <dsp:cNvPr id="0" name=""/>
        <dsp:cNvSpPr/>
      </dsp:nvSpPr>
      <dsp:spPr>
        <a:xfrm>
          <a:off x="3388871" y="2122690"/>
          <a:ext cx="1787529" cy="2532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488" tIns="0" rIns="0" bIns="0" numCol="1" spcCol="1270" anchor="t" anchorCtr="0">
          <a:noAutofit/>
        </a:bodyPr>
        <a:lstStyle/>
        <a:p>
          <a:pPr marL="0" lvl="0" indent="0" algn="l" defTabSz="1689100">
            <a:lnSpc>
              <a:spcPct val="90000"/>
            </a:lnSpc>
            <a:spcBef>
              <a:spcPct val="0"/>
            </a:spcBef>
            <a:spcAft>
              <a:spcPct val="35000"/>
            </a:spcAft>
            <a:buNone/>
          </a:pPr>
          <a:r>
            <a:rPr lang="nl-NL" sz="3800" kern="1200" dirty="0" err="1"/>
            <a:t>MetS</a:t>
          </a:r>
          <a:endParaRPr lang="nl-NL" sz="3800" kern="1200" dirty="0"/>
        </a:p>
      </dsp:txBody>
      <dsp:txXfrm>
        <a:off x="3388871" y="2122690"/>
        <a:ext cx="1787529" cy="2532333"/>
      </dsp:txXfrm>
    </dsp:sp>
    <dsp:sp modelId="{007D26CB-D335-FA43-8388-251B3C9DAA6E}">
      <dsp:nvSpPr>
        <dsp:cNvPr id="0" name=""/>
        <dsp:cNvSpPr/>
      </dsp:nvSpPr>
      <dsp:spPr>
        <a:xfrm>
          <a:off x="5269501" y="1177721"/>
          <a:ext cx="484122" cy="484122"/>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2E6CBAA-9977-FA45-B941-E2C699F05E1F}">
      <dsp:nvSpPr>
        <dsp:cNvPr id="0" name=""/>
        <dsp:cNvSpPr/>
      </dsp:nvSpPr>
      <dsp:spPr>
        <a:xfrm>
          <a:off x="5511562" y="1419782"/>
          <a:ext cx="1787529" cy="32352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526" tIns="0" rIns="0" bIns="0" numCol="1" spcCol="1270" anchor="t" anchorCtr="0">
          <a:noAutofit/>
        </a:bodyPr>
        <a:lstStyle/>
        <a:p>
          <a:pPr marL="0" lvl="0" indent="0" algn="l" defTabSz="1689100">
            <a:lnSpc>
              <a:spcPct val="90000"/>
            </a:lnSpc>
            <a:spcBef>
              <a:spcPct val="0"/>
            </a:spcBef>
            <a:spcAft>
              <a:spcPct val="35000"/>
            </a:spcAft>
            <a:buNone/>
          </a:pPr>
          <a:r>
            <a:rPr lang="nl-NL" sz="3800" kern="1200" dirty="0"/>
            <a:t>DM-II</a:t>
          </a:r>
        </a:p>
        <a:p>
          <a:pPr marL="0" lvl="0" indent="0" algn="l" defTabSz="1689100">
            <a:lnSpc>
              <a:spcPct val="90000"/>
            </a:lnSpc>
            <a:spcBef>
              <a:spcPct val="0"/>
            </a:spcBef>
            <a:spcAft>
              <a:spcPct val="35000"/>
            </a:spcAft>
            <a:buNone/>
          </a:pPr>
          <a:r>
            <a:rPr lang="nl-NL" sz="3800" kern="1200" dirty="0"/>
            <a:t>CVR</a:t>
          </a:r>
        </a:p>
      </dsp:txBody>
      <dsp:txXfrm>
        <a:off x="5511562" y="1419782"/>
        <a:ext cx="1787529" cy="323524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3DC0C369-13E3-C04F-AA91-3C19CF4D27E6}" type="datetimeFigureOut">
              <a:rPr lang="nl-NL" smtClean="0"/>
              <a:t>21-8-2018</a:t>
            </a:fld>
            <a:endParaRPr lang="nl-NL"/>
          </a:p>
        </p:txBody>
      </p:sp>
      <p:sp>
        <p:nvSpPr>
          <p:cNvPr id="4" name="Tijdelijke aanduiding voor voettekst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268B745-3CC2-3B46-A8BC-FE1F07A08324}" type="slidenum">
              <a:rPr lang="nl-NL" smtClean="0"/>
              <a:t>‹#›</a:t>
            </a:fld>
            <a:endParaRPr lang="nl-NL"/>
          </a:p>
        </p:txBody>
      </p:sp>
    </p:spTree>
    <p:extLst>
      <p:ext uri="{BB962C8B-B14F-4D97-AF65-F5344CB8AC3E}">
        <p14:creationId xmlns:p14="http://schemas.microsoft.com/office/powerpoint/2010/main" val="1745823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37D42C8-A255-5F4D-A951-1B90F54B60E2}" type="datetimeFigureOut">
              <a:rPr lang="nl-NL" smtClean="0"/>
              <a:t>21-8-2018</a:t>
            </a:fld>
            <a:endParaRPr lang="nl-NL"/>
          </a:p>
        </p:txBody>
      </p:sp>
      <p:sp>
        <p:nvSpPr>
          <p:cNvPr id="4" name="Tijdelijke aanduiding voor dia-afbeelding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19775814-5E86-5743-808B-FA33B96378ED}" type="slidenum">
              <a:rPr lang="nl-NL" smtClean="0"/>
              <a:t>‹#›</a:t>
            </a:fld>
            <a:endParaRPr lang="nl-NL"/>
          </a:p>
        </p:txBody>
      </p:sp>
    </p:spTree>
    <p:extLst>
      <p:ext uri="{BB962C8B-B14F-4D97-AF65-F5344CB8AC3E}">
        <p14:creationId xmlns:p14="http://schemas.microsoft.com/office/powerpoint/2010/main" val="27978841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Levensverwachting</a:t>
            </a:r>
            <a:r>
              <a:rPr lang="nl-NL" baseline="0" dirty="0"/>
              <a:t> van mannen en vrouwen in Scandinavië. Gemiddeld ongeveer 15-20 jaar kortere levensduur.</a:t>
            </a:r>
            <a:endParaRPr lang="nl-NL" dirty="0"/>
          </a:p>
        </p:txBody>
      </p:sp>
      <p:sp>
        <p:nvSpPr>
          <p:cNvPr id="4" name="Slide Number Placeholder 3"/>
          <p:cNvSpPr>
            <a:spLocks noGrp="1"/>
          </p:cNvSpPr>
          <p:nvPr>
            <p:ph type="sldNum" sz="quarter" idx="10"/>
          </p:nvPr>
        </p:nvSpPr>
        <p:spPr/>
        <p:txBody>
          <a:bodyPr/>
          <a:lstStyle/>
          <a:p>
            <a:fld id="{6AA9B623-25E0-EE4A-BF7B-EFEEE880F84F}" type="slidenum">
              <a:rPr lang="nl-NL" smtClean="0"/>
              <a:t>3</a:t>
            </a:fld>
            <a:endParaRPr lang="nl-NL"/>
          </a:p>
        </p:txBody>
      </p:sp>
    </p:spTree>
    <p:extLst>
      <p:ext uri="{BB962C8B-B14F-4D97-AF65-F5344CB8AC3E}">
        <p14:creationId xmlns:p14="http://schemas.microsoft.com/office/powerpoint/2010/main" val="118997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Deze</a:t>
            </a:r>
            <a:r>
              <a:rPr lang="nl-NL" baseline="0" dirty="0"/>
              <a:t> studie laat zien dat er een verschil is een prevalentie van een aantal chronische lichamelijke aandoeningen die bij mensen met schizofrene vaker voorkomen. Daarnaast is het overlijdensrisico bij deze mensen in een aantal gevallen verhoogd.</a:t>
            </a:r>
            <a:endParaRPr lang="nl-NL" dirty="0"/>
          </a:p>
        </p:txBody>
      </p:sp>
      <p:sp>
        <p:nvSpPr>
          <p:cNvPr id="4" name="Slide Number Placeholder 3"/>
          <p:cNvSpPr>
            <a:spLocks noGrp="1"/>
          </p:cNvSpPr>
          <p:nvPr>
            <p:ph type="sldNum" sz="quarter" idx="10"/>
          </p:nvPr>
        </p:nvSpPr>
        <p:spPr/>
        <p:txBody>
          <a:bodyPr/>
          <a:lstStyle/>
          <a:p>
            <a:fld id="{6AA9B623-25E0-EE4A-BF7B-EFEEE880F84F}" type="slidenum">
              <a:rPr lang="nl-NL" smtClean="0"/>
              <a:t>7</a:t>
            </a:fld>
            <a:endParaRPr lang="nl-NL"/>
          </a:p>
        </p:txBody>
      </p:sp>
    </p:spTree>
    <p:extLst>
      <p:ext uri="{BB962C8B-B14F-4D97-AF65-F5344CB8AC3E}">
        <p14:creationId xmlns:p14="http://schemas.microsoft.com/office/powerpoint/2010/main" val="26050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Hoe zien AP ‘s eruit. De ideale is alleen D2 blokkade</a:t>
            </a:r>
          </a:p>
        </p:txBody>
      </p:sp>
      <p:sp>
        <p:nvSpPr>
          <p:cNvPr id="583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001C3D"/>
                </a:solidFill>
                <a:latin typeface="Verdana" charset="0"/>
                <a:ea typeface="ＭＳ Ｐゴシック" charset="0"/>
                <a:cs typeface="ＭＳ Ｐゴシック" charset="0"/>
              </a:defRPr>
            </a:lvl1pPr>
            <a:lvl2pPr marL="742950" indent="-285750">
              <a:defRPr sz="3200">
                <a:solidFill>
                  <a:srgbClr val="001C3D"/>
                </a:solidFill>
                <a:latin typeface="Verdana" charset="0"/>
                <a:ea typeface="ＭＳ Ｐゴシック" charset="0"/>
              </a:defRPr>
            </a:lvl2pPr>
            <a:lvl3pPr marL="1143000" indent="-228600">
              <a:defRPr sz="3200">
                <a:solidFill>
                  <a:srgbClr val="001C3D"/>
                </a:solidFill>
                <a:latin typeface="Verdana" charset="0"/>
                <a:ea typeface="ＭＳ Ｐゴシック" charset="0"/>
              </a:defRPr>
            </a:lvl3pPr>
            <a:lvl4pPr marL="1600200" indent="-228600">
              <a:defRPr sz="3200">
                <a:solidFill>
                  <a:srgbClr val="001C3D"/>
                </a:solidFill>
                <a:latin typeface="Verdana" charset="0"/>
                <a:ea typeface="ＭＳ Ｐゴシック" charset="0"/>
              </a:defRPr>
            </a:lvl4pPr>
            <a:lvl5pPr marL="2057400" indent="-228600">
              <a:defRPr sz="3200">
                <a:solidFill>
                  <a:srgbClr val="001C3D"/>
                </a:solidFill>
                <a:latin typeface="Verdana" charset="0"/>
                <a:ea typeface="ＭＳ Ｐゴシック" charset="0"/>
              </a:defRPr>
            </a:lvl5pPr>
            <a:lvl6pPr marL="2514600" indent="-228600" eaLnBrk="0" fontAlgn="base" hangingPunct="0">
              <a:spcBef>
                <a:spcPct val="0"/>
              </a:spcBef>
              <a:spcAft>
                <a:spcPct val="0"/>
              </a:spcAft>
              <a:defRPr sz="3200">
                <a:solidFill>
                  <a:srgbClr val="001C3D"/>
                </a:solidFill>
                <a:latin typeface="Verdana" charset="0"/>
                <a:ea typeface="ＭＳ Ｐゴシック" charset="0"/>
              </a:defRPr>
            </a:lvl6pPr>
            <a:lvl7pPr marL="2971800" indent="-228600" eaLnBrk="0" fontAlgn="base" hangingPunct="0">
              <a:spcBef>
                <a:spcPct val="0"/>
              </a:spcBef>
              <a:spcAft>
                <a:spcPct val="0"/>
              </a:spcAft>
              <a:defRPr sz="3200">
                <a:solidFill>
                  <a:srgbClr val="001C3D"/>
                </a:solidFill>
                <a:latin typeface="Verdana" charset="0"/>
                <a:ea typeface="ＭＳ Ｐゴシック" charset="0"/>
              </a:defRPr>
            </a:lvl7pPr>
            <a:lvl8pPr marL="3429000" indent="-228600" eaLnBrk="0" fontAlgn="base" hangingPunct="0">
              <a:spcBef>
                <a:spcPct val="0"/>
              </a:spcBef>
              <a:spcAft>
                <a:spcPct val="0"/>
              </a:spcAft>
              <a:defRPr sz="3200">
                <a:solidFill>
                  <a:srgbClr val="001C3D"/>
                </a:solidFill>
                <a:latin typeface="Verdana" charset="0"/>
                <a:ea typeface="ＭＳ Ｐゴシック" charset="0"/>
              </a:defRPr>
            </a:lvl8pPr>
            <a:lvl9pPr marL="3886200" indent="-228600" eaLnBrk="0" fontAlgn="base" hangingPunct="0">
              <a:spcBef>
                <a:spcPct val="0"/>
              </a:spcBef>
              <a:spcAft>
                <a:spcPct val="0"/>
              </a:spcAft>
              <a:defRPr sz="3200">
                <a:solidFill>
                  <a:srgbClr val="001C3D"/>
                </a:solidFill>
                <a:latin typeface="Verdana" charset="0"/>
                <a:ea typeface="ＭＳ Ｐゴシック" charset="0"/>
              </a:defRPr>
            </a:lvl9pPr>
          </a:lstStyle>
          <a:p>
            <a:fld id="{763D3F0C-6831-2A42-8457-461B8E51D854}" type="slidenum">
              <a:rPr lang="en-US" sz="1200"/>
              <a:pPr/>
              <a:t>30</a:t>
            </a:fld>
            <a:endParaRPr lang="en-US" sz="1200"/>
          </a:p>
        </p:txBody>
      </p:sp>
    </p:spTree>
    <p:extLst>
      <p:ext uri="{BB962C8B-B14F-4D97-AF65-F5344CB8AC3E}">
        <p14:creationId xmlns:p14="http://schemas.microsoft.com/office/powerpoint/2010/main" val="2064251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Hoe zien AP ‘s eruit. De ideale is alleen D2 blokkade</a:t>
            </a:r>
          </a:p>
        </p:txBody>
      </p:sp>
      <p:sp>
        <p:nvSpPr>
          <p:cNvPr id="583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rgbClr val="001C3D"/>
                </a:solidFill>
                <a:latin typeface="Verdana" charset="0"/>
                <a:ea typeface="ＭＳ Ｐゴシック" charset="0"/>
                <a:cs typeface="ＭＳ Ｐゴシック" charset="0"/>
              </a:defRPr>
            </a:lvl1pPr>
            <a:lvl2pPr marL="742950" indent="-285750">
              <a:defRPr sz="3200">
                <a:solidFill>
                  <a:srgbClr val="001C3D"/>
                </a:solidFill>
                <a:latin typeface="Verdana" charset="0"/>
                <a:ea typeface="ＭＳ Ｐゴシック" charset="0"/>
              </a:defRPr>
            </a:lvl2pPr>
            <a:lvl3pPr marL="1143000" indent="-228600">
              <a:defRPr sz="3200">
                <a:solidFill>
                  <a:srgbClr val="001C3D"/>
                </a:solidFill>
                <a:latin typeface="Verdana" charset="0"/>
                <a:ea typeface="ＭＳ Ｐゴシック" charset="0"/>
              </a:defRPr>
            </a:lvl3pPr>
            <a:lvl4pPr marL="1600200" indent="-228600">
              <a:defRPr sz="3200">
                <a:solidFill>
                  <a:srgbClr val="001C3D"/>
                </a:solidFill>
                <a:latin typeface="Verdana" charset="0"/>
                <a:ea typeface="ＭＳ Ｐゴシック" charset="0"/>
              </a:defRPr>
            </a:lvl4pPr>
            <a:lvl5pPr marL="2057400" indent="-228600">
              <a:defRPr sz="3200">
                <a:solidFill>
                  <a:srgbClr val="001C3D"/>
                </a:solidFill>
                <a:latin typeface="Verdana" charset="0"/>
                <a:ea typeface="ＭＳ Ｐゴシック" charset="0"/>
              </a:defRPr>
            </a:lvl5pPr>
            <a:lvl6pPr marL="2514600" indent="-228600" eaLnBrk="0" fontAlgn="base" hangingPunct="0">
              <a:spcBef>
                <a:spcPct val="0"/>
              </a:spcBef>
              <a:spcAft>
                <a:spcPct val="0"/>
              </a:spcAft>
              <a:defRPr sz="3200">
                <a:solidFill>
                  <a:srgbClr val="001C3D"/>
                </a:solidFill>
                <a:latin typeface="Verdana" charset="0"/>
                <a:ea typeface="ＭＳ Ｐゴシック" charset="0"/>
              </a:defRPr>
            </a:lvl6pPr>
            <a:lvl7pPr marL="2971800" indent="-228600" eaLnBrk="0" fontAlgn="base" hangingPunct="0">
              <a:spcBef>
                <a:spcPct val="0"/>
              </a:spcBef>
              <a:spcAft>
                <a:spcPct val="0"/>
              </a:spcAft>
              <a:defRPr sz="3200">
                <a:solidFill>
                  <a:srgbClr val="001C3D"/>
                </a:solidFill>
                <a:latin typeface="Verdana" charset="0"/>
                <a:ea typeface="ＭＳ Ｐゴシック" charset="0"/>
              </a:defRPr>
            </a:lvl7pPr>
            <a:lvl8pPr marL="3429000" indent="-228600" eaLnBrk="0" fontAlgn="base" hangingPunct="0">
              <a:spcBef>
                <a:spcPct val="0"/>
              </a:spcBef>
              <a:spcAft>
                <a:spcPct val="0"/>
              </a:spcAft>
              <a:defRPr sz="3200">
                <a:solidFill>
                  <a:srgbClr val="001C3D"/>
                </a:solidFill>
                <a:latin typeface="Verdana" charset="0"/>
                <a:ea typeface="ＭＳ Ｐゴシック" charset="0"/>
              </a:defRPr>
            </a:lvl8pPr>
            <a:lvl9pPr marL="3886200" indent="-228600" eaLnBrk="0" fontAlgn="base" hangingPunct="0">
              <a:spcBef>
                <a:spcPct val="0"/>
              </a:spcBef>
              <a:spcAft>
                <a:spcPct val="0"/>
              </a:spcAft>
              <a:defRPr sz="3200">
                <a:solidFill>
                  <a:srgbClr val="001C3D"/>
                </a:solidFill>
                <a:latin typeface="Verdana" charset="0"/>
                <a:ea typeface="ＭＳ Ｐゴシック" charset="0"/>
              </a:defRPr>
            </a:lvl9pPr>
          </a:lstStyle>
          <a:p>
            <a:fld id="{763D3F0C-6831-2A42-8457-461B8E51D854}" type="slidenum">
              <a:rPr lang="en-US" sz="1200"/>
              <a:pPr/>
              <a:t>32</a:t>
            </a:fld>
            <a:endParaRPr lang="en-US" sz="1200"/>
          </a:p>
        </p:txBody>
      </p:sp>
    </p:spTree>
    <p:extLst>
      <p:ext uri="{BB962C8B-B14F-4D97-AF65-F5344CB8AC3E}">
        <p14:creationId xmlns:p14="http://schemas.microsoft.com/office/powerpoint/2010/main" val="17627615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lichtblauw">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1" y="234261"/>
            <a:ext cx="6598342" cy="2205258"/>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2439519"/>
            <a:ext cx="4196618"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pic>
        <p:nvPicPr>
          <p:cNvPr id="11" name="Afbeelding 10"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541"/>
          <a:stretch/>
        </p:blipFill>
        <p:spPr>
          <a:xfrm>
            <a:off x="360001" y="6174000"/>
            <a:ext cx="2106474" cy="507083"/>
          </a:xfrm>
          <a:prstGeom prst="rect">
            <a:avLst/>
          </a:prstGeom>
        </p:spPr>
      </p:pic>
    </p:spTree>
    <p:extLst>
      <p:ext uri="{BB962C8B-B14F-4D97-AF65-F5344CB8AC3E}">
        <p14:creationId xmlns:p14="http://schemas.microsoft.com/office/powerpoint/2010/main" val="91246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1190925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98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donkerblauw">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1" y="234261"/>
            <a:ext cx="6598342" cy="2205258"/>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2439519"/>
            <a:ext cx="4196618"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0793"/>
          <a:stretch/>
        </p:blipFill>
        <p:spPr>
          <a:xfrm>
            <a:off x="360000" y="6173999"/>
            <a:ext cx="2099789" cy="507084"/>
          </a:xfrm>
          <a:prstGeom prst="rect">
            <a:avLst/>
          </a:prstGeom>
        </p:spPr>
      </p:pic>
    </p:spTree>
    <p:extLst>
      <p:ext uri="{BB962C8B-B14F-4D97-AF65-F5344CB8AC3E}">
        <p14:creationId xmlns:p14="http://schemas.microsoft.com/office/powerpoint/2010/main" val="117169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oranj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75991" y="234261"/>
            <a:ext cx="6598342" cy="2205258"/>
          </a:xfrm>
        </p:spPr>
        <p:txBody>
          <a:bodyPr>
            <a:noAutofit/>
          </a:bodyPr>
          <a:lstStyle>
            <a:lvl1pPr>
              <a:defRPr sz="5400">
                <a:solidFill>
                  <a:srgbClr val="FFFFFF"/>
                </a:solidFill>
              </a:defRPr>
            </a:lvl1pPr>
          </a:lstStyle>
          <a:p>
            <a:r>
              <a:rPr lang="nl-NL" dirty="0"/>
              <a:t>Titelstijl van model bewerken</a:t>
            </a:r>
          </a:p>
        </p:txBody>
      </p:sp>
      <p:sp>
        <p:nvSpPr>
          <p:cNvPr id="3" name="Subtitel 2"/>
          <p:cNvSpPr>
            <a:spLocks noGrp="1"/>
          </p:cNvSpPr>
          <p:nvPr>
            <p:ph type="subTitle" idx="1"/>
          </p:nvPr>
        </p:nvSpPr>
        <p:spPr>
          <a:xfrm>
            <a:off x="675991" y="2439519"/>
            <a:ext cx="4196618" cy="1752600"/>
          </a:xfrm>
        </p:spPr>
        <p:txBody>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titelstijl van het model te bewerken</a:t>
            </a:r>
          </a:p>
        </p:txBody>
      </p:sp>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1549"/>
          <a:stretch/>
        </p:blipFill>
        <p:spPr>
          <a:xfrm>
            <a:off x="360000" y="6173999"/>
            <a:ext cx="2079737" cy="507084"/>
          </a:xfrm>
          <a:prstGeom prst="rect">
            <a:avLst/>
          </a:prstGeom>
        </p:spPr>
      </p:pic>
    </p:spTree>
    <p:extLst>
      <p:ext uri="{BB962C8B-B14F-4D97-AF65-F5344CB8AC3E}">
        <p14:creationId xmlns:p14="http://schemas.microsoft.com/office/powerpoint/2010/main" val="4148868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kst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r>
              <a:rPr lang="nl-NL"/>
              <a:t>Naam afdeling of A-merk</a:t>
            </a:r>
          </a:p>
        </p:txBody>
      </p:sp>
      <p:sp>
        <p:nvSpPr>
          <p:cNvPr id="6" name="Tijdelijke aanduiding voor dianummer 5"/>
          <p:cNvSpPr>
            <a:spLocks noGrp="1"/>
          </p:cNvSpPr>
          <p:nvPr>
            <p:ph type="sldNum" sz="quarter" idx="12"/>
          </p:nvPr>
        </p:nvSpPr>
        <p:spPr/>
        <p:txBody>
          <a:bodyPr/>
          <a:lstStyle/>
          <a:p>
            <a:fld id="{09B7AD4A-C94A-7B42-9E17-606C7F366C4B}" type="slidenum">
              <a:rPr lang="nl-NL" smtClean="0"/>
              <a:t>‹#›</a:t>
            </a:fld>
            <a:endParaRPr lang="nl-NL"/>
          </a:p>
        </p:txBody>
      </p:sp>
      <p:pic>
        <p:nvPicPr>
          <p:cNvPr id="7" name="Afbeelding 6"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541"/>
          <a:stretch/>
        </p:blipFill>
        <p:spPr>
          <a:xfrm>
            <a:off x="360001" y="6174000"/>
            <a:ext cx="2106474" cy="507083"/>
          </a:xfrm>
          <a:prstGeom prst="rect">
            <a:avLst/>
          </a:prstGeom>
        </p:spPr>
      </p:pic>
    </p:spTree>
    <p:extLst>
      <p:ext uri="{BB962C8B-B14F-4D97-AF65-F5344CB8AC3E}">
        <p14:creationId xmlns:p14="http://schemas.microsoft.com/office/powerpoint/2010/main" val="2942172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ekstdia donkerblauw">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lvl1pPr>
              <a:defRPr>
                <a:solidFill>
                  <a:srgbClr val="FFFFFF"/>
                </a:solidFill>
              </a:defRPr>
            </a:lvl1pPr>
          </a:lstStyle>
          <a:p>
            <a:endParaRPr lang="nl-NL" dirty="0"/>
          </a:p>
        </p:txBody>
      </p:sp>
      <p:sp>
        <p:nvSpPr>
          <p:cNvPr id="5" name="Tijdelijke aanduiding voor voettekst 4"/>
          <p:cNvSpPr>
            <a:spLocks noGrp="1"/>
          </p:cNvSpPr>
          <p:nvPr>
            <p:ph type="ftr" sz="quarter" idx="11"/>
          </p:nvPr>
        </p:nvSpPr>
        <p:spPr/>
        <p:txBody>
          <a:bodyPr/>
          <a:lstStyle>
            <a:lvl1pPr>
              <a:defRPr>
                <a:solidFill>
                  <a:srgbClr val="FFFFFF"/>
                </a:solidFill>
              </a:defRPr>
            </a:lvl1pPr>
          </a:lstStyle>
          <a:p>
            <a:r>
              <a:rPr lang="nl-NL"/>
              <a:t>Naam afdeling of A-merk</a:t>
            </a:r>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9" name="Afbeelding 8"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1297"/>
          <a:stretch/>
        </p:blipFill>
        <p:spPr>
          <a:xfrm>
            <a:off x="360000" y="6173999"/>
            <a:ext cx="2086421" cy="507084"/>
          </a:xfrm>
          <a:prstGeom prst="rect">
            <a:avLst/>
          </a:prstGeom>
        </p:spPr>
      </p:pic>
    </p:spTree>
    <p:extLst>
      <p:ext uri="{BB962C8B-B14F-4D97-AF65-F5344CB8AC3E}">
        <p14:creationId xmlns:p14="http://schemas.microsoft.com/office/powerpoint/2010/main" val="2773197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kstdia lichtblauw">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FFFFFF"/>
                </a:solidFill>
              </a:defRPr>
            </a:lvl1pPr>
          </a:lstStyle>
          <a:p>
            <a:r>
              <a:rPr lang="nl-NL" dirty="0"/>
              <a:t>Titelstijl van model bewerken</a:t>
            </a:r>
          </a:p>
        </p:txBody>
      </p:sp>
      <p:sp>
        <p:nvSpPr>
          <p:cNvPr id="3" name="Tijdelijke aanduiding voor inhou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lvl1pPr>
              <a:defRPr>
                <a:solidFill>
                  <a:srgbClr val="FFFFFF"/>
                </a:solidFill>
              </a:defRPr>
            </a:lvl1pPr>
          </a:lstStyle>
          <a:p>
            <a:endParaRPr lang="nl-NL" dirty="0"/>
          </a:p>
        </p:txBody>
      </p:sp>
      <p:sp>
        <p:nvSpPr>
          <p:cNvPr id="5" name="Tijdelijke aanduiding voor voettekst 4"/>
          <p:cNvSpPr>
            <a:spLocks noGrp="1"/>
          </p:cNvSpPr>
          <p:nvPr>
            <p:ph type="ftr" sz="quarter" idx="11"/>
          </p:nvPr>
        </p:nvSpPr>
        <p:spPr/>
        <p:txBody>
          <a:bodyPr/>
          <a:lstStyle>
            <a:lvl1pPr>
              <a:defRPr>
                <a:solidFill>
                  <a:srgbClr val="FFFFFF"/>
                </a:solidFill>
              </a:defRPr>
            </a:lvl1pPr>
          </a:lstStyle>
          <a:p>
            <a:r>
              <a:rPr lang="nl-NL" dirty="0"/>
              <a:t>Naam afdeling of A-merk</a:t>
            </a:r>
          </a:p>
        </p:txBody>
      </p:sp>
      <p:sp>
        <p:nvSpPr>
          <p:cNvPr id="6" name="Tijdelijke aanduiding voor dianummer 5"/>
          <p:cNvSpPr>
            <a:spLocks noGrp="1"/>
          </p:cNvSpPr>
          <p:nvPr>
            <p:ph type="sldNum" sz="quarter" idx="12"/>
          </p:nvPr>
        </p:nvSpPr>
        <p:spPr/>
        <p:txBody>
          <a:bodyPr/>
          <a:lstStyle>
            <a:lvl1pPr>
              <a:defRPr>
                <a:solidFill>
                  <a:srgbClr val="FFFFFF"/>
                </a:solidFill>
              </a:defRPr>
            </a:lvl1pPr>
          </a:lstStyle>
          <a:p>
            <a:fld id="{09B7AD4A-C94A-7B42-9E17-606C7F366C4B}" type="slidenum">
              <a:rPr lang="nl-NL" smtClean="0"/>
              <a:pPr/>
              <a:t>‹#›</a:t>
            </a:fld>
            <a:endParaRPr lang="nl-NL"/>
          </a:p>
        </p:txBody>
      </p:sp>
      <p:pic>
        <p:nvPicPr>
          <p:cNvPr id="8" name="Afbeelding 7"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2054"/>
          <a:stretch/>
        </p:blipFill>
        <p:spPr>
          <a:xfrm>
            <a:off x="360001" y="6174000"/>
            <a:ext cx="2066368" cy="507083"/>
          </a:xfrm>
          <a:prstGeom prst="rect">
            <a:avLst/>
          </a:prstGeom>
        </p:spPr>
      </p:pic>
    </p:spTree>
    <p:extLst>
      <p:ext uri="{BB962C8B-B14F-4D97-AF65-F5344CB8AC3E}">
        <p14:creationId xmlns:p14="http://schemas.microsoft.com/office/powerpoint/2010/main" val="1516089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Foto dia">
    <p:spTree>
      <p:nvGrpSpPr>
        <p:cNvPr id="1" name=""/>
        <p:cNvGrpSpPr/>
        <p:nvPr/>
      </p:nvGrpSpPr>
      <p:grpSpPr>
        <a:xfrm>
          <a:off x="0" y="0"/>
          <a:ext cx="0" cy="0"/>
          <a:chOff x="0" y="0"/>
          <a:chExt cx="0" cy="0"/>
        </a:xfrm>
      </p:grpSpPr>
      <p:sp>
        <p:nvSpPr>
          <p:cNvPr id="2" name="Titel 1"/>
          <p:cNvSpPr>
            <a:spLocks noGrp="1"/>
          </p:cNvSpPr>
          <p:nvPr>
            <p:ph type="title"/>
          </p:nvPr>
        </p:nvSpPr>
        <p:spPr>
          <a:xfrm>
            <a:off x="360000" y="414259"/>
            <a:ext cx="3934625" cy="1565897"/>
          </a:xfrm>
        </p:spPr>
        <p:txBody>
          <a:bodyPr/>
          <a:lstStyle/>
          <a:p>
            <a:r>
              <a:rPr lang="nl-NL" dirty="0"/>
              <a:t>Titelstijl van model bewerken</a:t>
            </a:r>
          </a:p>
        </p:txBody>
      </p:sp>
      <p:sp>
        <p:nvSpPr>
          <p:cNvPr id="3" name="Tijdelijke aanduiding voor inhoud 2"/>
          <p:cNvSpPr>
            <a:spLocks noGrp="1"/>
          </p:cNvSpPr>
          <p:nvPr>
            <p:ph idx="1"/>
          </p:nvPr>
        </p:nvSpPr>
        <p:spPr>
          <a:xfrm>
            <a:off x="360001" y="1980156"/>
            <a:ext cx="3934624" cy="3810096"/>
          </a:xfrm>
        </p:spPr>
        <p:txBody>
          <a:bodyPr/>
          <a:lstStyle>
            <a:lvl3pPr marL="715962" indent="0">
              <a:buNone/>
              <a:defRPr/>
            </a:lvl3pPr>
          </a:lstStyle>
          <a:p>
            <a:pPr lvl="0"/>
            <a:r>
              <a:rPr lang="nl-NL" dirty="0"/>
              <a:t>Klik om de tekststijl van het model te bewerken</a:t>
            </a:r>
          </a:p>
          <a:p>
            <a:pPr lvl="1"/>
            <a:r>
              <a:rPr lang="nl-NL" dirty="0"/>
              <a:t>Tweede niveau</a:t>
            </a:r>
          </a:p>
        </p:txBody>
      </p:sp>
      <p:sp>
        <p:nvSpPr>
          <p:cNvPr id="4" name="Tijdelijke aanduiding voor datum 3"/>
          <p:cNvSpPr>
            <a:spLocks noGrp="1"/>
          </p:cNvSpPr>
          <p:nvPr>
            <p:ph type="dt" sz="half" idx="10"/>
          </p:nvPr>
        </p:nvSpPr>
        <p:spPr>
          <a:xfrm>
            <a:off x="4595043" y="6318628"/>
            <a:ext cx="550734" cy="365125"/>
          </a:xfrm>
        </p:spPr>
        <p:txBody>
          <a:bodyPr/>
          <a:lstStyle/>
          <a:p>
            <a:endParaRPr lang="nl-NL"/>
          </a:p>
        </p:txBody>
      </p:sp>
      <p:sp>
        <p:nvSpPr>
          <p:cNvPr id="5" name="Tijdelijke aanduiding voor voettekst 4"/>
          <p:cNvSpPr>
            <a:spLocks noGrp="1"/>
          </p:cNvSpPr>
          <p:nvPr>
            <p:ph type="ftr" sz="quarter" idx="11"/>
          </p:nvPr>
        </p:nvSpPr>
        <p:spPr>
          <a:xfrm>
            <a:off x="4745252" y="6318628"/>
            <a:ext cx="3449951" cy="365125"/>
          </a:xfrm>
        </p:spPr>
        <p:txBody>
          <a:bodyPr/>
          <a:lstStyle/>
          <a:p>
            <a:r>
              <a:rPr lang="nl-NL"/>
              <a:t>Naam afdeling of A-merk</a:t>
            </a:r>
          </a:p>
        </p:txBody>
      </p:sp>
      <p:sp>
        <p:nvSpPr>
          <p:cNvPr id="6" name="Tijdelijke aanduiding voor dianummer 5"/>
          <p:cNvSpPr>
            <a:spLocks noGrp="1"/>
          </p:cNvSpPr>
          <p:nvPr>
            <p:ph type="sldNum" sz="quarter" idx="12"/>
          </p:nvPr>
        </p:nvSpPr>
        <p:spPr>
          <a:xfrm>
            <a:off x="8195204" y="6318399"/>
            <a:ext cx="569977" cy="365125"/>
          </a:xfrm>
        </p:spPr>
        <p:txBody>
          <a:bodyPr/>
          <a:lstStyle/>
          <a:p>
            <a:fld id="{09B7AD4A-C94A-7B42-9E17-606C7F366C4B}" type="slidenum">
              <a:rPr lang="nl-NL" smtClean="0"/>
              <a:t>‹#›</a:t>
            </a:fld>
            <a:endParaRPr lang="nl-NL"/>
          </a:p>
        </p:txBody>
      </p:sp>
      <p:sp>
        <p:nvSpPr>
          <p:cNvPr id="8" name="Tijdelijke aanduiding voor afbeelding 7"/>
          <p:cNvSpPr>
            <a:spLocks noGrp="1"/>
          </p:cNvSpPr>
          <p:nvPr>
            <p:ph type="pic" sz="quarter" idx="13"/>
          </p:nvPr>
        </p:nvSpPr>
        <p:spPr>
          <a:xfrm>
            <a:off x="4595043" y="0"/>
            <a:ext cx="4548957" cy="6858000"/>
          </a:xfrm>
          <a:solidFill>
            <a:schemeClr val="bg1">
              <a:lumMod val="85000"/>
            </a:schemeClr>
          </a:solidFill>
        </p:spPr>
        <p:txBody>
          <a:bodyPr/>
          <a:lstStyle/>
          <a:p>
            <a:endParaRPr lang="nl-NL"/>
          </a:p>
        </p:txBody>
      </p:sp>
      <p:pic>
        <p:nvPicPr>
          <p:cNvPr id="9" name="Afbeelding 8"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541"/>
          <a:stretch/>
        </p:blipFill>
        <p:spPr>
          <a:xfrm>
            <a:off x="360001" y="6174000"/>
            <a:ext cx="2106474" cy="507083"/>
          </a:xfrm>
          <a:prstGeom prst="rect">
            <a:avLst/>
          </a:prstGeom>
        </p:spPr>
      </p:pic>
    </p:spTree>
    <p:extLst>
      <p:ext uri="{BB962C8B-B14F-4D97-AF65-F5344CB8AC3E}">
        <p14:creationId xmlns:p14="http://schemas.microsoft.com/office/powerpoint/2010/main" val="2583255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todia">
    <p:bg>
      <p:bgPr>
        <a:solidFill>
          <a:schemeClr val="bg1"/>
        </a:solidFill>
        <a:effectLst/>
      </p:bgPr>
    </p:bg>
    <p:spTree>
      <p:nvGrpSpPr>
        <p:cNvPr id="1" name=""/>
        <p:cNvGrpSpPr/>
        <p:nvPr/>
      </p:nvGrpSpPr>
      <p:grpSpPr>
        <a:xfrm>
          <a:off x="0" y="0"/>
          <a:ext cx="0" cy="0"/>
          <a:chOff x="0" y="0"/>
          <a:chExt cx="0" cy="0"/>
        </a:xfrm>
      </p:grpSpPr>
      <p:sp>
        <p:nvSpPr>
          <p:cNvPr id="3" name="Tijdelijke aanduiding voor datum 2"/>
          <p:cNvSpPr>
            <a:spLocks noGrp="1"/>
          </p:cNvSpPr>
          <p:nvPr>
            <p:ph type="dt" sz="half" idx="10"/>
          </p:nvPr>
        </p:nvSpPr>
        <p:spPr/>
        <p:txBody>
          <a:bodyPr/>
          <a:lstStyle/>
          <a:p>
            <a:endParaRPr lang="nl-NL" dirty="0"/>
          </a:p>
        </p:txBody>
      </p:sp>
      <p:sp>
        <p:nvSpPr>
          <p:cNvPr id="4" name="Tijdelijke aanduiding voor voettekst 3"/>
          <p:cNvSpPr>
            <a:spLocks noGrp="1"/>
          </p:cNvSpPr>
          <p:nvPr>
            <p:ph type="ftr" sz="quarter" idx="11"/>
          </p:nvPr>
        </p:nvSpPr>
        <p:spPr/>
        <p:txBody>
          <a:bodyPr/>
          <a:lstStyle/>
          <a:p>
            <a:r>
              <a:rPr lang="nl-NL"/>
              <a:t>Naam afdeling of A-merk</a:t>
            </a:r>
            <a:endParaRPr lang="nl-NL" dirty="0"/>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pPr/>
              <a:t>‹#›</a:t>
            </a:fld>
            <a:endParaRPr lang="nl-NL" dirty="0"/>
          </a:p>
        </p:txBody>
      </p:sp>
      <p:sp>
        <p:nvSpPr>
          <p:cNvPr id="9" name="Tijdelijke aanduiding voor afbeelding 8"/>
          <p:cNvSpPr>
            <a:spLocks noGrp="1"/>
          </p:cNvSpPr>
          <p:nvPr>
            <p:ph type="pic" sz="quarter" idx="13"/>
          </p:nvPr>
        </p:nvSpPr>
        <p:spPr>
          <a:xfrm>
            <a:off x="0" y="0"/>
            <a:ext cx="9144000" cy="6858000"/>
          </a:xfrm>
          <a:solidFill>
            <a:schemeClr val="bg2">
              <a:lumMod val="85000"/>
            </a:schemeClr>
          </a:solidFill>
        </p:spPr>
        <p:txBody>
          <a:bodyPr/>
          <a:lstStyle/>
          <a:p>
            <a:endParaRPr lang="nl-NL" dirty="0"/>
          </a:p>
        </p:txBody>
      </p:sp>
      <p:pic>
        <p:nvPicPr>
          <p:cNvPr id="7" name="Afbeelding 6" descr="UM40_RGB_B_diap.png"/>
          <p:cNvPicPr>
            <a:picLocks noChangeAspect="1"/>
          </p:cNvPicPr>
          <p:nvPr userDrawn="1"/>
        </p:nvPicPr>
        <p:blipFill rotWithShape="1">
          <a:blip r:embed="rId2">
            <a:extLst>
              <a:ext uri="{28A0092B-C50C-407E-A947-70E740481C1C}">
                <a14:useLocalDpi xmlns:a14="http://schemas.microsoft.com/office/drawing/2010/main" val="0"/>
              </a:ext>
            </a:extLst>
          </a:blip>
          <a:srcRect r="21802"/>
          <a:stretch/>
        </p:blipFill>
        <p:spPr>
          <a:xfrm>
            <a:off x="360000" y="6173999"/>
            <a:ext cx="2073053" cy="507084"/>
          </a:xfrm>
          <a:prstGeom prst="rect">
            <a:avLst/>
          </a:prstGeom>
        </p:spPr>
      </p:pic>
    </p:spTree>
    <p:extLst>
      <p:ext uri="{BB962C8B-B14F-4D97-AF65-F5344CB8AC3E}">
        <p14:creationId xmlns:p14="http://schemas.microsoft.com/office/powerpoint/2010/main" val="1078255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Titelstijl van model bewerken</a:t>
            </a:r>
          </a:p>
        </p:txBody>
      </p:sp>
      <p:sp>
        <p:nvSpPr>
          <p:cNvPr id="3" name="Tijdelijke aanduiding voor datum 2"/>
          <p:cNvSpPr>
            <a:spLocks noGrp="1"/>
          </p:cNvSpPr>
          <p:nvPr>
            <p:ph type="dt" sz="half" idx="10"/>
          </p:nvPr>
        </p:nvSpPr>
        <p:spPr/>
        <p:txBody>
          <a:bodyPr/>
          <a:lstStyle/>
          <a:p>
            <a:endParaRPr lang="nl-NL" dirty="0"/>
          </a:p>
        </p:txBody>
      </p:sp>
      <p:sp>
        <p:nvSpPr>
          <p:cNvPr id="4" name="Tijdelijke aanduiding voor voettekst 3"/>
          <p:cNvSpPr>
            <a:spLocks noGrp="1"/>
          </p:cNvSpPr>
          <p:nvPr>
            <p:ph type="ftr" sz="quarter" idx="11"/>
          </p:nvPr>
        </p:nvSpPr>
        <p:spPr/>
        <p:txBody>
          <a:bodyPr/>
          <a:lstStyle/>
          <a:p>
            <a:r>
              <a:rPr lang="nl-NL"/>
              <a:t>Naam afdeling of A-merk</a:t>
            </a:r>
          </a:p>
        </p:txBody>
      </p:sp>
      <p:sp>
        <p:nvSpPr>
          <p:cNvPr id="5" name="Tijdelijke aanduiding voor dianummer 4"/>
          <p:cNvSpPr>
            <a:spLocks noGrp="1"/>
          </p:cNvSpPr>
          <p:nvPr>
            <p:ph type="sldNum" sz="quarter" idx="12"/>
          </p:nvPr>
        </p:nvSpPr>
        <p:spPr/>
        <p:txBody>
          <a:bodyPr/>
          <a:lstStyle/>
          <a:p>
            <a:fld id="{09B7AD4A-C94A-7B42-9E17-606C7F366C4B}" type="slidenum">
              <a:rPr lang="nl-NL" smtClean="0"/>
              <a:t>‹#›</a:t>
            </a:fld>
            <a:endParaRPr lang="nl-NL"/>
          </a:p>
        </p:txBody>
      </p:sp>
      <p:sp>
        <p:nvSpPr>
          <p:cNvPr id="7" name="Tijdelijke aanduiding voor tabel 6"/>
          <p:cNvSpPr>
            <a:spLocks noGrp="1"/>
          </p:cNvSpPr>
          <p:nvPr>
            <p:ph type="tbl" sz="quarter" idx="13"/>
          </p:nvPr>
        </p:nvSpPr>
        <p:spPr>
          <a:xfrm>
            <a:off x="360363" y="1296000"/>
            <a:ext cx="8326437" cy="4309230"/>
          </a:xfrm>
        </p:spPr>
        <p:txBody>
          <a:bodyPr/>
          <a:lstStyle/>
          <a:p>
            <a:endParaRPr lang="nl-NL"/>
          </a:p>
        </p:txBody>
      </p:sp>
      <p:pic>
        <p:nvPicPr>
          <p:cNvPr id="8" name="Afbeelding 7" descr="UM40_RGB_B_blauw.png"/>
          <p:cNvPicPr>
            <a:picLocks noChangeAspect="1"/>
          </p:cNvPicPr>
          <p:nvPr userDrawn="1"/>
        </p:nvPicPr>
        <p:blipFill rotWithShape="1">
          <a:blip r:embed="rId2">
            <a:extLst>
              <a:ext uri="{28A0092B-C50C-407E-A947-70E740481C1C}">
                <a14:useLocalDpi xmlns:a14="http://schemas.microsoft.com/office/drawing/2010/main" val="0"/>
              </a:ext>
            </a:extLst>
          </a:blip>
          <a:srcRect r="20541"/>
          <a:stretch/>
        </p:blipFill>
        <p:spPr>
          <a:xfrm>
            <a:off x="360001" y="6174000"/>
            <a:ext cx="2106474" cy="507083"/>
          </a:xfrm>
          <a:prstGeom prst="rect">
            <a:avLst/>
          </a:prstGeom>
        </p:spPr>
      </p:pic>
    </p:spTree>
    <p:extLst>
      <p:ext uri="{BB962C8B-B14F-4D97-AF65-F5344CB8AC3E}">
        <p14:creationId xmlns:p14="http://schemas.microsoft.com/office/powerpoint/2010/main" val="262137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59999" y="414260"/>
            <a:ext cx="8326799" cy="756000"/>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359999" y="1296000"/>
            <a:ext cx="8326799" cy="3627080"/>
          </a:xfrm>
          <a:prstGeom prst="rect">
            <a:avLst/>
          </a:prstGeom>
        </p:spPr>
        <p:txBody>
          <a:bodyPr vert="horz" lIns="0" tIns="0" rIns="0" bIns="0" rtlCol="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3234467" y="6318628"/>
            <a:ext cx="914465" cy="365125"/>
          </a:xfrm>
          <a:prstGeom prst="rect">
            <a:avLst/>
          </a:prstGeom>
        </p:spPr>
        <p:txBody>
          <a:bodyPr vert="horz" lIns="0" tIns="0" rIns="0" bIns="0" rtlCol="0" anchor="t" anchorCtr="0"/>
          <a:lstStyle>
            <a:lvl1pPr algn="r">
              <a:defRPr sz="1000">
                <a:solidFill>
                  <a:schemeClr val="tx1"/>
                </a:solidFill>
                <a:latin typeface="+mj-lt"/>
                <a:cs typeface="Verdana"/>
              </a:defRPr>
            </a:lvl1pPr>
          </a:lstStyle>
          <a:p>
            <a:endParaRPr lang="nl-NL" dirty="0"/>
          </a:p>
        </p:txBody>
      </p:sp>
      <p:sp>
        <p:nvSpPr>
          <p:cNvPr id="5" name="Tijdelijke aanduiding voor voettekst 4"/>
          <p:cNvSpPr>
            <a:spLocks noGrp="1"/>
          </p:cNvSpPr>
          <p:nvPr>
            <p:ph type="ftr" sz="quarter" idx="3"/>
          </p:nvPr>
        </p:nvSpPr>
        <p:spPr>
          <a:xfrm>
            <a:off x="4217546" y="6318628"/>
            <a:ext cx="3977658" cy="365125"/>
          </a:xfrm>
          <a:prstGeom prst="rect">
            <a:avLst/>
          </a:prstGeom>
        </p:spPr>
        <p:txBody>
          <a:bodyPr vert="horz" lIns="0" tIns="0" rIns="0" bIns="0" rtlCol="0" anchor="t" anchorCtr="0"/>
          <a:lstStyle>
            <a:lvl1pPr algn="r">
              <a:defRPr sz="1000">
                <a:solidFill>
                  <a:schemeClr val="tx1"/>
                </a:solidFill>
                <a:latin typeface="+mn-lt"/>
                <a:cs typeface="Verdana"/>
              </a:defRPr>
            </a:lvl1pPr>
          </a:lstStyle>
          <a:p>
            <a:r>
              <a:rPr lang="nl-NL"/>
              <a:t>Naam afdeling of A-merk</a:t>
            </a:r>
            <a:endParaRPr lang="nl-NL" dirty="0"/>
          </a:p>
        </p:txBody>
      </p:sp>
      <p:sp>
        <p:nvSpPr>
          <p:cNvPr id="6" name="Tijdelijke aanduiding voor dianummer 5"/>
          <p:cNvSpPr>
            <a:spLocks noGrp="1"/>
          </p:cNvSpPr>
          <p:nvPr>
            <p:ph type="sldNum" sz="quarter" idx="4"/>
          </p:nvPr>
        </p:nvSpPr>
        <p:spPr>
          <a:xfrm>
            <a:off x="8316141" y="6318399"/>
            <a:ext cx="370657" cy="365125"/>
          </a:xfrm>
          <a:prstGeom prst="rect">
            <a:avLst/>
          </a:prstGeom>
        </p:spPr>
        <p:txBody>
          <a:bodyPr vert="horz" lIns="0" tIns="0" rIns="0" bIns="0" rtlCol="0" anchor="t" anchorCtr="0"/>
          <a:lstStyle>
            <a:lvl1pPr algn="r">
              <a:defRPr sz="1000">
                <a:solidFill>
                  <a:schemeClr val="tx1"/>
                </a:solidFill>
                <a:latin typeface="+mn-lt"/>
                <a:cs typeface="Verdana"/>
              </a:defRPr>
            </a:lvl1pPr>
          </a:lstStyle>
          <a:p>
            <a:fld id="{09B7AD4A-C94A-7B42-9E17-606C7F366C4B}" type="slidenum">
              <a:rPr lang="nl-NL" smtClean="0"/>
              <a:pPr/>
              <a:t>‹#›</a:t>
            </a:fld>
            <a:endParaRPr lang="nl-NL" dirty="0"/>
          </a:p>
        </p:txBody>
      </p:sp>
    </p:spTree>
    <p:extLst>
      <p:ext uri="{BB962C8B-B14F-4D97-AF65-F5344CB8AC3E}">
        <p14:creationId xmlns:p14="http://schemas.microsoft.com/office/powerpoint/2010/main" val="182581593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5" r:id="rId5"/>
    <p:sldLayoutId id="2147483656" r:id="rId6"/>
    <p:sldLayoutId id="2147483663" r:id="rId7"/>
    <p:sldLayoutId id="2147483659" r:id="rId8"/>
    <p:sldLayoutId id="2147483654" r:id="rId9"/>
    <p:sldLayoutId id="2147483664" r:id="rId10"/>
    <p:sldLayoutId id="2147483665" r:id="rId11"/>
  </p:sldLayoutIdLst>
  <p:hf sldNum="0" hdr="0" ftr="0" dt="0"/>
  <p:txStyles>
    <p:titleStyle>
      <a:lvl1pPr algn="l" defTabSz="457200" rtl="0" eaLnBrk="1" latinLnBrk="0" hangingPunct="1">
        <a:spcBef>
          <a:spcPct val="0"/>
        </a:spcBef>
        <a:buNone/>
        <a:defRPr sz="3600" b="1" kern="1200">
          <a:solidFill>
            <a:schemeClr val="tx2"/>
          </a:solidFill>
          <a:latin typeface="+mj-lt"/>
          <a:ea typeface="+mj-ea"/>
          <a:cs typeface="Verdana"/>
        </a:defRPr>
      </a:lvl1pPr>
    </p:titleStyle>
    <p:bodyStyle>
      <a:lvl1pPr marL="342900" indent="-342900" algn="l" defTabSz="457200" rtl="0" eaLnBrk="1" latinLnBrk="0" hangingPunct="1">
        <a:spcBef>
          <a:spcPts val="0"/>
        </a:spcBef>
        <a:buFont typeface="Arial"/>
        <a:buChar char="•"/>
        <a:defRPr sz="36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32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2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24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24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75991" y="234260"/>
            <a:ext cx="6598342" cy="2623239"/>
          </a:xfrm>
        </p:spPr>
        <p:txBody>
          <a:bodyPr/>
          <a:lstStyle/>
          <a:p>
            <a:r>
              <a:rPr lang="nl-NL" b="0" dirty="0">
                <a:solidFill>
                  <a:srgbClr val="00142E"/>
                </a:solidFill>
              </a:rPr>
              <a:t>Ernstige psychiatrisch aandoeningen en metabole problemen</a:t>
            </a:r>
          </a:p>
        </p:txBody>
      </p:sp>
      <p:sp>
        <p:nvSpPr>
          <p:cNvPr id="3" name="Subtitel 2"/>
          <p:cNvSpPr>
            <a:spLocks noGrp="1"/>
          </p:cNvSpPr>
          <p:nvPr>
            <p:ph type="subTitle" idx="1"/>
          </p:nvPr>
        </p:nvSpPr>
        <p:spPr>
          <a:xfrm>
            <a:off x="675991" y="2977683"/>
            <a:ext cx="4196618" cy="1752600"/>
          </a:xfrm>
        </p:spPr>
        <p:txBody>
          <a:bodyPr/>
          <a:lstStyle/>
          <a:p>
            <a:r>
              <a:rPr lang="nl-NL" dirty="0"/>
              <a:t>Maarten Bak</a:t>
            </a:r>
          </a:p>
          <a:p>
            <a:r>
              <a:rPr lang="nl-NL" dirty="0"/>
              <a:t>Okt 2018</a:t>
            </a:r>
          </a:p>
          <a:p>
            <a:r>
              <a:rPr lang="nl-NL" dirty="0"/>
              <a:t>Valkhotel Urmond</a:t>
            </a:r>
          </a:p>
        </p:txBody>
      </p:sp>
      <p:pic>
        <p:nvPicPr>
          <p:cNvPr id="8" name="Afbeelding 7" descr="Future loo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8919" y="3596031"/>
            <a:ext cx="3532883" cy="3261967"/>
          </a:xfrm>
          <a:prstGeom prst="rect">
            <a:avLst/>
          </a:prstGeom>
        </p:spPr>
      </p:pic>
    </p:spTree>
    <p:extLst>
      <p:ext uri="{BB962C8B-B14F-4D97-AF65-F5344CB8AC3E}">
        <p14:creationId xmlns:p14="http://schemas.microsoft.com/office/powerpoint/2010/main" val="3988576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Nr</a:t>
            </a:r>
            <a:r>
              <a:rPr lang="nl-NL" dirty="0"/>
              <a:t> psychotische symptomen </a:t>
            </a:r>
            <a:r>
              <a:rPr lang="nl-NL" dirty="0">
                <a:sym typeface="Wingdings"/>
              </a:rPr>
              <a:t> </a:t>
            </a:r>
            <a:r>
              <a:rPr lang="nl-NL" dirty="0"/>
              <a:t>DM-II</a:t>
            </a:r>
          </a:p>
        </p:txBody>
      </p:sp>
      <p:pic>
        <p:nvPicPr>
          <p:cNvPr id="3" name="Picture 2"/>
          <p:cNvPicPr>
            <a:picLocks noChangeAspect="1"/>
          </p:cNvPicPr>
          <p:nvPr/>
        </p:nvPicPr>
        <p:blipFill>
          <a:blip r:embed="rId2"/>
          <a:stretch>
            <a:fillRect/>
          </a:stretch>
        </p:blipFill>
        <p:spPr>
          <a:xfrm>
            <a:off x="899592" y="1988840"/>
            <a:ext cx="7308304" cy="2026259"/>
          </a:xfrm>
          <a:prstGeom prst="rect">
            <a:avLst/>
          </a:prstGeom>
        </p:spPr>
      </p:pic>
      <p:sp>
        <p:nvSpPr>
          <p:cNvPr id="4" name="TextBox 3"/>
          <p:cNvSpPr txBox="1"/>
          <p:nvPr/>
        </p:nvSpPr>
        <p:spPr>
          <a:xfrm>
            <a:off x="2555776" y="6300028"/>
            <a:ext cx="2420343" cy="369332"/>
          </a:xfrm>
          <a:prstGeom prst="rect">
            <a:avLst/>
          </a:prstGeom>
          <a:noFill/>
        </p:spPr>
        <p:txBody>
          <a:bodyPr wrap="none" rtlCol="0">
            <a:spAutoFit/>
          </a:bodyPr>
          <a:lstStyle/>
          <a:p>
            <a:r>
              <a:rPr lang="nl-NL" sz="1800" dirty="0" err="1"/>
              <a:t>Nuevo</a:t>
            </a:r>
            <a:r>
              <a:rPr lang="nl-NL" sz="1800" dirty="0"/>
              <a:t> 2011 J </a:t>
            </a:r>
            <a:r>
              <a:rPr lang="nl-NL" sz="1800" dirty="0" err="1"/>
              <a:t>Clin</a:t>
            </a:r>
            <a:r>
              <a:rPr lang="nl-NL" sz="1800" dirty="0"/>
              <a:t> Psych</a:t>
            </a:r>
          </a:p>
        </p:txBody>
      </p:sp>
      <p:sp>
        <p:nvSpPr>
          <p:cNvPr id="5" name="TextBox 4"/>
          <p:cNvSpPr txBox="1"/>
          <p:nvPr/>
        </p:nvSpPr>
        <p:spPr>
          <a:xfrm>
            <a:off x="1475656" y="5013176"/>
            <a:ext cx="5568551" cy="584776"/>
          </a:xfrm>
          <a:prstGeom prst="rect">
            <a:avLst/>
          </a:prstGeom>
          <a:noFill/>
        </p:spPr>
        <p:txBody>
          <a:bodyPr wrap="none" rtlCol="0">
            <a:spAutoFit/>
          </a:bodyPr>
          <a:lstStyle/>
          <a:p>
            <a:r>
              <a:rPr lang="nl-NL" dirty="0"/>
              <a:t>Ernst psychose </a:t>
            </a:r>
            <a:r>
              <a:rPr lang="nl-NL" dirty="0">
                <a:sym typeface="Wingdings"/>
              </a:rPr>
              <a:t> DM-II</a:t>
            </a:r>
            <a:endParaRPr lang="nl-NL" dirty="0"/>
          </a:p>
        </p:txBody>
      </p:sp>
    </p:spTree>
    <p:extLst>
      <p:ext uri="{BB962C8B-B14F-4D97-AF65-F5344CB8AC3E}">
        <p14:creationId xmlns:p14="http://schemas.microsoft.com/office/powerpoint/2010/main" val="527003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9672" y="839244"/>
            <a:ext cx="7113487" cy="5397635"/>
          </a:xfrm>
          <a:prstGeom prst="rect">
            <a:avLst/>
          </a:prstGeom>
        </p:spPr>
      </p:pic>
      <p:sp>
        <p:nvSpPr>
          <p:cNvPr id="5" name="TextBox 4"/>
          <p:cNvSpPr txBox="1"/>
          <p:nvPr/>
        </p:nvSpPr>
        <p:spPr>
          <a:xfrm>
            <a:off x="2246045" y="6309320"/>
            <a:ext cx="2348015" cy="369332"/>
          </a:xfrm>
          <a:prstGeom prst="rect">
            <a:avLst/>
          </a:prstGeom>
          <a:noFill/>
        </p:spPr>
        <p:txBody>
          <a:bodyPr wrap="none" rtlCol="0">
            <a:spAutoFit/>
          </a:bodyPr>
          <a:lstStyle/>
          <a:p>
            <a:r>
              <a:rPr lang="nl-NL" sz="1800" dirty="0"/>
              <a:t>McLean 2014 </a:t>
            </a:r>
            <a:r>
              <a:rPr lang="nl-NL" sz="1800" dirty="0" err="1"/>
              <a:t>Schiz</a:t>
            </a:r>
            <a:r>
              <a:rPr lang="nl-NL" sz="1800" dirty="0"/>
              <a:t> </a:t>
            </a:r>
            <a:r>
              <a:rPr lang="nl-NL" sz="1800" dirty="0" err="1"/>
              <a:t>Res</a:t>
            </a:r>
            <a:endParaRPr lang="nl-NL" sz="1800" dirty="0"/>
          </a:p>
        </p:txBody>
      </p:sp>
      <p:sp>
        <p:nvSpPr>
          <p:cNvPr id="6" name="TextBox 5"/>
          <p:cNvSpPr txBox="1"/>
          <p:nvPr/>
        </p:nvSpPr>
        <p:spPr>
          <a:xfrm>
            <a:off x="395536" y="1124744"/>
            <a:ext cx="1261683" cy="1077218"/>
          </a:xfrm>
          <a:prstGeom prst="rect">
            <a:avLst/>
          </a:prstGeom>
          <a:noFill/>
        </p:spPr>
        <p:txBody>
          <a:bodyPr wrap="none" rtlCol="0">
            <a:spAutoFit/>
          </a:bodyPr>
          <a:lstStyle/>
          <a:p>
            <a:r>
              <a:rPr lang="nl-NL" dirty="0"/>
              <a:t>CVD </a:t>
            </a:r>
          </a:p>
          <a:p>
            <a:r>
              <a:rPr lang="nl-NL" dirty="0"/>
              <a:t>risico</a:t>
            </a:r>
          </a:p>
        </p:txBody>
      </p:sp>
    </p:spTree>
    <p:extLst>
      <p:ext uri="{BB962C8B-B14F-4D97-AF65-F5344CB8AC3E}">
        <p14:creationId xmlns:p14="http://schemas.microsoft.com/office/powerpoint/2010/main" val="414066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Kans vroeger overlijden Schizofrenie</a:t>
            </a:r>
          </a:p>
        </p:txBody>
      </p:sp>
      <p:pic>
        <p:nvPicPr>
          <p:cNvPr id="4" name="Picture 3"/>
          <p:cNvPicPr>
            <a:picLocks noChangeAspect="1"/>
          </p:cNvPicPr>
          <p:nvPr/>
        </p:nvPicPr>
        <p:blipFill>
          <a:blip r:embed="rId2"/>
          <a:stretch>
            <a:fillRect/>
          </a:stretch>
        </p:blipFill>
        <p:spPr>
          <a:xfrm>
            <a:off x="144016" y="1625895"/>
            <a:ext cx="8532440" cy="4680520"/>
          </a:xfrm>
          <a:prstGeom prst="rect">
            <a:avLst/>
          </a:prstGeom>
        </p:spPr>
      </p:pic>
      <p:sp>
        <p:nvSpPr>
          <p:cNvPr id="5" name="TextBox 4"/>
          <p:cNvSpPr txBox="1"/>
          <p:nvPr/>
        </p:nvSpPr>
        <p:spPr>
          <a:xfrm>
            <a:off x="2607511" y="6381328"/>
            <a:ext cx="3847143" cy="369332"/>
          </a:xfrm>
          <a:prstGeom prst="rect">
            <a:avLst/>
          </a:prstGeom>
          <a:noFill/>
        </p:spPr>
        <p:txBody>
          <a:bodyPr wrap="none" rtlCol="0">
            <a:spAutoFit/>
          </a:bodyPr>
          <a:lstStyle/>
          <a:p>
            <a:r>
              <a:rPr lang="nl-NL" sz="1800" dirty="0" err="1"/>
              <a:t>Munk-Laursen</a:t>
            </a:r>
            <a:r>
              <a:rPr lang="nl-NL" sz="1800" dirty="0"/>
              <a:t> 2014 Ann </a:t>
            </a:r>
            <a:r>
              <a:rPr lang="nl-NL" sz="1800" dirty="0" err="1"/>
              <a:t>Rev</a:t>
            </a:r>
            <a:r>
              <a:rPr lang="nl-NL" sz="1800" dirty="0"/>
              <a:t> </a:t>
            </a:r>
            <a:r>
              <a:rPr lang="nl-NL" sz="1800" dirty="0" err="1"/>
              <a:t>Clin</a:t>
            </a:r>
            <a:r>
              <a:rPr lang="nl-NL" sz="1800" dirty="0"/>
              <a:t> Psych</a:t>
            </a:r>
          </a:p>
        </p:txBody>
      </p:sp>
      <p:sp>
        <p:nvSpPr>
          <p:cNvPr id="3" name="Oval 2"/>
          <p:cNvSpPr/>
          <p:nvPr/>
        </p:nvSpPr>
        <p:spPr bwMode="auto">
          <a:xfrm>
            <a:off x="827584" y="2852936"/>
            <a:ext cx="2160240" cy="136815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6" name="Oval 5"/>
          <p:cNvSpPr/>
          <p:nvPr/>
        </p:nvSpPr>
        <p:spPr bwMode="auto">
          <a:xfrm>
            <a:off x="5220072" y="4365104"/>
            <a:ext cx="3456384" cy="1224136"/>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7" name="TextBox 6"/>
          <p:cNvSpPr txBox="1"/>
          <p:nvPr/>
        </p:nvSpPr>
        <p:spPr>
          <a:xfrm>
            <a:off x="1187624" y="2492896"/>
            <a:ext cx="1380017" cy="461665"/>
          </a:xfrm>
          <a:prstGeom prst="rect">
            <a:avLst/>
          </a:prstGeom>
          <a:noFill/>
        </p:spPr>
        <p:txBody>
          <a:bodyPr wrap="none" rtlCol="0">
            <a:spAutoFit/>
          </a:bodyPr>
          <a:lstStyle/>
          <a:p>
            <a:r>
              <a:rPr lang="nl-NL" sz="2400" i="1" dirty="0" err="1"/>
              <a:t>Suicide</a:t>
            </a:r>
            <a:endParaRPr lang="nl-NL" sz="2400" i="1" dirty="0"/>
          </a:p>
        </p:txBody>
      </p:sp>
      <p:sp>
        <p:nvSpPr>
          <p:cNvPr id="8" name="TextBox 7"/>
          <p:cNvSpPr txBox="1"/>
          <p:nvPr/>
        </p:nvSpPr>
        <p:spPr>
          <a:xfrm>
            <a:off x="6503242" y="3966155"/>
            <a:ext cx="1669158" cy="830997"/>
          </a:xfrm>
          <a:prstGeom prst="rect">
            <a:avLst/>
          </a:prstGeom>
          <a:noFill/>
        </p:spPr>
        <p:txBody>
          <a:bodyPr wrap="none" rtlCol="0">
            <a:spAutoFit/>
          </a:bodyPr>
          <a:lstStyle/>
          <a:p>
            <a:r>
              <a:rPr lang="nl-NL" sz="2400" i="1" dirty="0"/>
              <a:t>Cardiaal</a:t>
            </a:r>
          </a:p>
          <a:p>
            <a:r>
              <a:rPr lang="nl-NL" sz="2400" i="1" dirty="0" err="1"/>
              <a:t>Metabool</a:t>
            </a:r>
            <a:endParaRPr lang="nl-NL" sz="2400" i="1" dirty="0"/>
          </a:p>
        </p:txBody>
      </p:sp>
    </p:spTree>
    <p:extLst>
      <p:ext uri="{BB962C8B-B14F-4D97-AF65-F5344CB8AC3E}">
        <p14:creationId xmlns:p14="http://schemas.microsoft.com/office/powerpoint/2010/main" val="52901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6809" y="0"/>
            <a:ext cx="8333166" cy="3846207"/>
          </a:xfrm>
          <a:prstGeom prst="rect">
            <a:avLst/>
          </a:prstGeom>
        </p:spPr>
      </p:pic>
      <p:pic>
        <p:nvPicPr>
          <p:cNvPr id="5" name="Picture 4"/>
          <p:cNvPicPr>
            <a:picLocks noChangeAspect="1"/>
          </p:cNvPicPr>
          <p:nvPr/>
        </p:nvPicPr>
        <p:blipFill>
          <a:blip r:embed="rId3"/>
          <a:stretch>
            <a:fillRect/>
          </a:stretch>
        </p:blipFill>
        <p:spPr>
          <a:xfrm>
            <a:off x="346809" y="3833790"/>
            <a:ext cx="8333166" cy="2908204"/>
          </a:xfrm>
          <a:prstGeom prst="rect">
            <a:avLst/>
          </a:prstGeom>
        </p:spPr>
      </p:pic>
    </p:spTree>
    <p:extLst>
      <p:ext uri="{BB962C8B-B14F-4D97-AF65-F5344CB8AC3E}">
        <p14:creationId xmlns:p14="http://schemas.microsoft.com/office/powerpoint/2010/main" val="1793250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421" y="269032"/>
            <a:ext cx="8852569" cy="5891136"/>
          </a:xfrm>
          <a:prstGeom prst="rect">
            <a:avLst/>
          </a:prstGeom>
        </p:spPr>
      </p:pic>
    </p:spTree>
    <p:extLst>
      <p:ext uri="{BB962C8B-B14F-4D97-AF65-F5344CB8AC3E}">
        <p14:creationId xmlns:p14="http://schemas.microsoft.com/office/powerpoint/2010/main" val="1769308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420" y="163770"/>
            <a:ext cx="8807103" cy="5882001"/>
          </a:xfrm>
          <a:prstGeom prst="rect">
            <a:avLst/>
          </a:prstGeom>
        </p:spPr>
      </p:pic>
    </p:spTree>
    <p:extLst>
      <p:ext uri="{BB962C8B-B14F-4D97-AF65-F5344CB8AC3E}">
        <p14:creationId xmlns:p14="http://schemas.microsoft.com/office/powerpoint/2010/main" val="926402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004cnssup2"/>
          <p:cNvPicPr>
            <a:picLocks noChangeAspect="1" noChangeArrowheads="1"/>
          </p:cNvPicPr>
          <p:nvPr/>
        </p:nvPicPr>
        <p:blipFill>
          <a:blip r:embed="rId2" cstate="print"/>
          <a:srcRect/>
          <a:stretch>
            <a:fillRect/>
          </a:stretch>
        </p:blipFill>
        <p:spPr bwMode="auto">
          <a:xfrm>
            <a:off x="4139952" y="764704"/>
            <a:ext cx="4104456" cy="3312368"/>
          </a:xfrm>
          <a:prstGeom prst="rect">
            <a:avLst/>
          </a:prstGeom>
          <a:noFill/>
          <a:ln w="9525">
            <a:noFill/>
            <a:miter lim="800000"/>
            <a:headEnd/>
            <a:tailEnd/>
          </a:ln>
        </p:spPr>
      </p:pic>
      <p:sp>
        <p:nvSpPr>
          <p:cNvPr id="16388" name="Text Box 4"/>
          <p:cNvSpPr txBox="1">
            <a:spLocks noChangeArrowheads="1"/>
          </p:cNvSpPr>
          <p:nvPr/>
        </p:nvSpPr>
        <p:spPr bwMode="auto">
          <a:xfrm>
            <a:off x="251520" y="692696"/>
            <a:ext cx="3393694" cy="400110"/>
          </a:xfrm>
          <a:prstGeom prst="rect">
            <a:avLst/>
          </a:prstGeom>
          <a:noFill/>
          <a:ln w="9525">
            <a:noFill/>
            <a:miter lim="800000"/>
            <a:headEnd/>
            <a:tailEnd/>
          </a:ln>
        </p:spPr>
        <p:txBody>
          <a:bodyPr wrap="none">
            <a:spAutoFit/>
          </a:bodyPr>
          <a:lstStyle/>
          <a:p>
            <a:r>
              <a:rPr lang="nl-NL" sz="2000" i="1" dirty="0"/>
              <a:t>BMI en mortaliteitsrisico</a:t>
            </a:r>
          </a:p>
        </p:txBody>
      </p:sp>
      <p:pic>
        <p:nvPicPr>
          <p:cNvPr id="4" name="Picture 3"/>
          <p:cNvPicPr>
            <a:picLocks noChangeAspect="1"/>
          </p:cNvPicPr>
          <p:nvPr/>
        </p:nvPicPr>
        <p:blipFill>
          <a:blip r:embed="rId3"/>
          <a:stretch>
            <a:fillRect/>
          </a:stretch>
        </p:blipFill>
        <p:spPr>
          <a:xfrm>
            <a:off x="576064" y="4183079"/>
            <a:ext cx="7812360" cy="1910217"/>
          </a:xfrm>
          <a:prstGeom prst="rect">
            <a:avLst/>
          </a:prstGeom>
        </p:spPr>
      </p:pic>
      <p:sp>
        <p:nvSpPr>
          <p:cNvPr id="5" name="TextBox 4"/>
          <p:cNvSpPr txBox="1"/>
          <p:nvPr/>
        </p:nvSpPr>
        <p:spPr>
          <a:xfrm>
            <a:off x="2843808" y="6309320"/>
            <a:ext cx="2524281" cy="369332"/>
          </a:xfrm>
          <a:prstGeom prst="rect">
            <a:avLst/>
          </a:prstGeom>
          <a:noFill/>
        </p:spPr>
        <p:txBody>
          <a:bodyPr wrap="none" rtlCol="0">
            <a:spAutoFit/>
          </a:bodyPr>
          <a:lstStyle/>
          <a:p>
            <a:r>
              <a:rPr lang="nl-NL" sz="1800" dirty="0" err="1"/>
              <a:t>Saarni</a:t>
            </a:r>
            <a:r>
              <a:rPr lang="nl-NL" sz="1800" dirty="0"/>
              <a:t> 2009 </a:t>
            </a:r>
            <a:r>
              <a:rPr lang="nl-NL" sz="1800" dirty="0" err="1"/>
              <a:t>Psychol</a:t>
            </a:r>
            <a:r>
              <a:rPr lang="nl-NL" sz="1800" dirty="0"/>
              <a:t> </a:t>
            </a:r>
            <a:r>
              <a:rPr lang="nl-NL" sz="1800" dirty="0" err="1"/>
              <a:t>Med</a:t>
            </a:r>
            <a:endParaRPr lang="nl-NL" sz="1800" dirty="0"/>
          </a:p>
        </p:txBody>
      </p:sp>
    </p:spTree>
    <p:extLst>
      <p:ext uri="{BB962C8B-B14F-4D97-AF65-F5344CB8AC3E}">
        <p14:creationId xmlns:p14="http://schemas.microsoft.com/office/powerpoint/2010/main" val="11764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ppt_x</p:attrName>
                                        </p:attrNameLst>
                                      </p:cBhvr>
                                      <p:tavLst>
                                        <p:tav tm="0">
                                          <p:val>
                                            <p:strVal val="#ppt_x"/>
                                          </p:val>
                                        </p:tav>
                                        <p:tav tm="100000">
                                          <p:val>
                                            <p:strVal val="#ppt_x"/>
                                          </p:val>
                                        </p:tav>
                                      </p:tavLst>
                                    </p:anim>
                                    <p:anim calcmode="lin" valueType="num">
                                      <p:cBhvr>
                                        <p:cTn id="8" dur="500" fill="hold"/>
                                        <p:tgtEl>
                                          <p:spTgt spid="16386"/>
                                        </p:tgtEl>
                                        <p:attrNameLst>
                                          <p:attrName>ppt_y</p:attrName>
                                        </p:attrNameLst>
                                      </p:cBhvr>
                                      <p:tavLst>
                                        <p:tav tm="0">
                                          <p:val>
                                            <p:strVal val="#ppt_y-#ppt_h/2"/>
                                          </p:val>
                                        </p:tav>
                                        <p:tav tm="100000">
                                          <p:val>
                                            <p:strVal val="#ppt_y"/>
                                          </p:val>
                                        </p:tav>
                                      </p:tavLst>
                                    </p:anim>
                                    <p:anim calcmode="lin" valueType="num">
                                      <p:cBhvr>
                                        <p:cTn id="9" dur="500" fill="hold"/>
                                        <p:tgtEl>
                                          <p:spTgt spid="16386"/>
                                        </p:tgtEl>
                                        <p:attrNameLst>
                                          <p:attrName>ppt_w</p:attrName>
                                        </p:attrNameLst>
                                      </p:cBhvr>
                                      <p:tavLst>
                                        <p:tav tm="0">
                                          <p:val>
                                            <p:strVal val="#ppt_w"/>
                                          </p:val>
                                        </p:tav>
                                        <p:tav tm="100000">
                                          <p:val>
                                            <p:strVal val="#ppt_w"/>
                                          </p:val>
                                        </p:tav>
                                      </p:tavLst>
                                    </p:anim>
                                    <p:anim calcmode="lin" valueType="num">
                                      <p:cBhvr>
                                        <p:cTn id="10" dur="500" fill="hold"/>
                                        <p:tgtEl>
                                          <p:spTgt spid="16386"/>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692696"/>
            <a:ext cx="3043064" cy="762000"/>
          </a:xfrm>
        </p:spPr>
        <p:txBody>
          <a:bodyPr>
            <a:normAutofit fontScale="90000"/>
          </a:bodyPr>
          <a:lstStyle/>
          <a:p>
            <a:r>
              <a:rPr lang="nl-NL" dirty="0"/>
              <a:t>Risico’s van </a:t>
            </a:r>
            <a:br>
              <a:rPr lang="nl-NL" dirty="0"/>
            </a:br>
            <a:r>
              <a:rPr lang="nl-NL" dirty="0"/>
              <a:t>obesitas</a:t>
            </a:r>
          </a:p>
        </p:txBody>
      </p:sp>
      <p:pic>
        <p:nvPicPr>
          <p:cNvPr id="4" name="Content Placeholder 3"/>
          <p:cNvPicPr>
            <a:picLocks noGrp="1" noChangeAspect="1"/>
          </p:cNvPicPr>
          <p:nvPr>
            <p:ph idx="1"/>
          </p:nvPr>
        </p:nvPicPr>
        <p:blipFill>
          <a:blip r:embed="rId2"/>
          <a:srcRect l="-34063" r="-34063"/>
          <a:stretch>
            <a:fillRect/>
          </a:stretch>
        </p:blipFill>
        <p:spPr>
          <a:xfrm>
            <a:off x="-180528" y="2060848"/>
            <a:ext cx="5112568" cy="3744416"/>
          </a:xfrm>
        </p:spPr>
      </p:pic>
      <p:sp>
        <p:nvSpPr>
          <p:cNvPr id="5" name="TextBox 4"/>
          <p:cNvSpPr txBox="1"/>
          <p:nvPr/>
        </p:nvSpPr>
        <p:spPr>
          <a:xfrm>
            <a:off x="3095577" y="6280474"/>
            <a:ext cx="3010055" cy="369332"/>
          </a:xfrm>
          <a:prstGeom prst="rect">
            <a:avLst/>
          </a:prstGeom>
          <a:noFill/>
        </p:spPr>
        <p:txBody>
          <a:bodyPr wrap="none" rtlCol="0">
            <a:spAutoFit/>
          </a:bodyPr>
          <a:lstStyle/>
          <a:p>
            <a:r>
              <a:rPr lang="nl-NL" sz="1800" dirty="0"/>
              <a:t>Holt 2009 </a:t>
            </a:r>
            <a:r>
              <a:rPr lang="nl-NL" sz="1800" dirty="0" err="1"/>
              <a:t>Diabet</a:t>
            </a:r>
            <a:r>
              <a:rPr lang="nl-NL" sz="1800" dirty="0"/>
              <a:t> </a:t>
            </a:r>
            <a:r>
              <a:rPr lang="nl-NL" sz="1800" dirty="0" err="1"/>
              <a:t>Obes</a:t>
            </a:r>
            <a:r>
              <a:rPr lang="nl-NL" sz="1800" dirty="0"/>
              <a:t> &amp; Met</a:t>
            </a:r>
            <a:r>
              <a:rPr lang="nl-NL" dirty="0"/>
              <a:t> </a:t>
            </a:r>
          </a:p>
        </p:txBody>
      </p:sp>
      <p:sp>
        <p:nvSpPr>
          <p:cNvPr id="3" name="Rectangle 2"/>
          <p:cNvSpPr/>
          <p:nvPr/>
        </p:nvSpPr>
        <p:spPr>
          <a:xfrm>
            <a:off x="755576" y="5590981"/>
            <a:ext cx="3744416" cy="584776"/>
          </a:xfrm>
          <a:prstGeom prst="rect">
            <a:avLst/>
          </a:prstGeom>
        </p:spPr>
        <p:txBody>
          <a:bodyPr wrap="square">
            <a:spAutoFit/>
          </a:bodyPr>
          <a:lstStyle/>
          <a:p>
            <a:r>
              <a:rPr lang="en-US" sz="1600" dirty="0"/>
              <a:t>Stigma</a:t>
            </a:r>
          </a:p>
          <a:p>
            <a:r>
              <a:rPr lang="en-US" sz="1600" dirty="0"/>
              <a:t>Minder </a:t>
            </a:r>
            <a:r>
              <a:rPr lang="en-US" sz="1600" dirty="0" err="1"/>
              <a:t>actief</a:t>
            </a:r>
            <a:r>
              <a:rPr lang="en-US" sz="1600" dirty="0"/>
              <a:t> / </a:t>
            </a:r>
            <a:r>
              <a:rPr lang="en-US" sz="1600" dirty="0" err="1"/>
              <a:t>Sociale</a:t>
            </a:r>
            <a:r>
              <a:rPr lang="en-US" sz="1600" dirty="0"/>
              <a:t> </a:t>
            </a:r>
            <a:r>
              <a:rPr lang="en-US" sz="1600" dirty="0" err="1"/>
              <a:t>isolatie</a:t>
            </a:r>
            <a:endParaRPr lang="nl-NL" sz="1600" dirty="0"/>
          </a:p>
        </p:txBody>
      </p:sp>
      <p:pic>
        <p:nvPicPr>
          <p:cNvPr id="6" name="Picture 5"/>
          <p:cNvPicPr>
            <a:picLocks noChangeAspect="1"/>
          </p:cNvPicPr>
          <p:nvPr/>
        </p:nvPicPr>
        <p:blipFill>
          <a:blip r:embed="rId3"/>
          <a:stretch>
            <a:fillRect/>
          </a:stretch>
        </p:blipFill>
        <p:spPr>
          <a:xfrm>
            <a:off x="4355976" y="673100"/>
            <a:ext cx="4392488" cy="5673630"/>
          </a:xfrm>
          <a:prstGeom prst="rect">
            <a:avLst/>
          </a:prstGeom>
        </p:spPr>
      </p:pic>
    </p:spTree>
    <p:extLst>
      <p:ext uri="{BB962C8B-B14F-4D97-AF65-F5344CB8AC3E}">
        <p14:creationId xmlns:p14="http://schemas.microsoft.com/office/powerpoint/2010/main" val="838451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Gezond </a:t>
            </a:r>
            <a:r>
              <a:rPr lang="nl-NL" dirty="0" err="1"/>
              <a:t>obees</a:t>
            </a:r>
            <a:r>
              <a:rPr lang="nl-NL" dirty="0"/>
              <a:t> bestaat niet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975690"/>
              </p:ext>
            </p:extLst>
          </p:nvPr>
        </p:nvGraphicFramePr>
        <p:xfrm>
          <a:off x="360363" y="1295400"/>
          <a:ext cx="8565273" cy="46550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0054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Gezond </a:t>
            </a:r>
            <a:r>
              <a:rPr lang="nl-NL" dirty="0" err="1"/>
              <a:t>obees</a:t>
            </a:r>
            <a:r>
              <a:rPr lang="nl-NL" dirty="0"/>
              <a:t> bestaat niet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34686902"/>
              </p:ext>
            </p:extLst>
          </p:nvPr>
        </p:nvGraphicFramePr>
        <p:xfrm>
          <a:off x="360363" y="1624085"/>
          <a:ext cx="8326437" cy="439457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261815" y="6182436"/>
            <a:ext cx="3424014" cy="369332"/>
          </a:xfrm>
          <a:prstGeom prst="rect">
            <a:avLst/>
          </a:prstGeom>
          <a:noFill/>
        </p:spPr>
        <p:txBody>
          <a:bodyPr wrap="none" rtlCol="0">
            <a:spAutoFit/>
          </a:bodyPr>
          <a:lstStyle/>
          <a:p>
            <a:r>
              <a:rPr lang="nl-NL" dirty="0" err="1"/>
              <a:t>Eckel</a:t>
            </a:r>
            <a:r>
              <a:rPr lang="nl-NL" dirty="0"/>
              <a:t> 2018 Lancet </a:t>
            </a:r>
            <a:r>
              <a:rPr lang="nl-NL" dirty="0" err="1"/>
              <a:t>Diab</a:t>
            </a:r>
            <a:r>
              <a:rPr lang="nl-NL" dirty="0"/>
              <a:t> &amp; </a:t>
            </a:r>
            <a:r>
              <a:rPr lang="nl-NL" dirty="0" err="1"/>
              <a:t>Endocrin</a:t>
            </a:r>
            <a:endParaRPr lang="nl-NL" dirty="0"/>
          </a:p>
        </p:txBody>
      </p:sp>
      <p:sp>
        <p:nvSpPr>
          <p:cNvPr id="6" name="TextBox 5"/>
          <p:cNvSpPr txBox="1"/>
          <p:nvPr/>
        </p:nvSpPr>
        <p:spPr>
          <a:xfrm>
            <a:off x="6428096" y="1429564"/>
            <a:ext cx="1990930" cy="646331"/>
          </a:xfrm>
          <a:prstGeom prst="rect">
            <a:avLst/>
          </a:prstGeom>
          <a:noFill/>
        </p:spPr>
        <p:txBody>
          <a:bodyPr wrap="none" rtlCol="0">
            <a:spAutoFit/>
          </a:bodyPr>
          <a:lstStyle/>
          <a:p>
            <a:r>
              <a:rPr lang="nl-NL" dirty="0"/>
              <a:t>N= 90257 vrouwen</a:t>
            </a:r>
          </a:p>
          <a:p>
            <a:r>
              <a:rPr lang="nl-NL" dirty="0"/>
              <a:t>&gt; 30 jaar follow-up</a:t>
            </a:r>
          </a:p>
        </p:txBody>
      </p:sp>
    </p:spTree>
    <p:extLst>
      <p:ext uri="{BB962C8B-B14F-4D97-AF65-F5344CB8AC3E}">
        <p14:creationId xmlns:p14="http://schemas.microsoft.com/office/powerpoint/2010/main" val="1270234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Mensen met EPA overlijden op jongere leeftijd</a:t>
            </a:r>
          </a:p>
        </p:txBody>
      </p:sp>
      <p:pic>
        <p:nvPicPr>
          <p:cNvPr id="4" name="Picture 3"/>
          <p:cNvPicPr>
            <a:picLocks noChangeAspect="1"/>
          </p:cNvPicPr>
          <p:nvPr/>
        </p:nvPicPr>
        <p:blipFill>
          <a:blip r:embed="rId2"/>
          <a:stretch>
            <a:fillRect/>
          </a:stretch>
        </p:blipFill>
        <p:spPr>
          <a:xfrm>
            <a:off x="432048" y="2342948"/>
            <a:ext cx="8100392" cy="3102276"/>
          </a:xfrm>
          <a:prstGeom prst="rect">
            <a:avLst/>
          </a:prstGeom>
        </p:spPr>
      </p:pic>
      <p:sp>
        <p:nvSpPr>
          <p:cNvPr id="5" name="TextBox 4"/>
          <p:cNvSpPr txBox="1"/>
          <p:nvPr/>
        </p:nvSpPr>
        <p:spPr>
          <a:xfrm>
            <a:off x="2607509" y="6248580"/>
            <a:ext cx="3847143" cy="369332"/>
          </a:xfrm>
          <a:prstGeom prst="rect">
            <a:avLst/>
          </a:prstGeom>
          <a:noFill/>
        </p:spPr>
        <p:txBody>
          <a:bodyPr wrap="none" rtlCol="0">
            <a:spAutoFit/>
          </a:bodyPr>
          <a:lstStyle/>
          <a:p>
            <a:r>
              <a:rPr lang="nl-NL" sz="1800" dirty="0" err="1"/>
              <a:t>Munk-Laursen</a:t>
            </a:r>
            <a:r>
              <a:rPr lang="nl-NL" sz="1800" dirty="0"/>
              <a:t> 2014 Ann </a:t>
            </a:r>
            <a:r>
              <a:rPr lang="nl-NL" sz="1800" dirty="0" err="1"/>
              <a:t>Rev</a:t>
            </a:r>
            <a:r>
              <a:rPr lang="nl-NL" sz="1800" dirty="0"/>
              <a:t> </a:t>
            </a:r>
            <a:r>
              <a:rPr lang="nl-NL" sz="1800" dirty="0" err="1"/>
              <a:t>Clin</a:t>
            </a:r>
            <a:r>
              <a:rPr lang="nl-NL" sz="1800" dirty="0"/>
              <a:t> Psych</a:t>
            </a:r>
          </a:p>
        </p:txBody>
      </p:sp>
    </p:spTree>
    <p:extLst>
      <p:ext uri="{BB962C8B-B14F-4D97-AF65-F5344CB8AC3E}">
        <p14:creationId xmlns:p14="http://schemas.microsoft.com/office/powerpoint/2010/main" val="387071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9857" y="1170260"/>
            <a:ext cx="8349385" cy="4288844"/>
          </a:xfrm>
          <a:prstGeom prst="rect">
            <a:avLst/>
          </a:prstGeom>
        </p:spPr>
      </p:pic>
      <p:sp>
        <p:nvSpPr>
          <p:cNvPr id="5" name="Title 1"/>
          <p:cNvSpPr>
            <a:spLocks noGrp="1"/>
          </p:cNvSpPr>
          <p:nvPr>
            <p:ph type="title"/>
          </p:nvPr>
        </p:nvSpPr>
        <p:spPr>
          <a:xfrm>
            <a:off x="359999" y="414260"/>
            <a:ext cx="8326799" cy="756000"/>
          </a:xfrm>
        </p:spPr>
        <p:txBody>
          <a:bodyPr/>
          <a:lstStyle/>
          <a:p>
            <a:r>
              <a:rPr lang="nl-NL" dirty="0"/>
              <a:t>Gezond </a:t>
            </a:r>
            <a:r>
              <a:rPr lang="nl-NL" dirty="0" err="1"/>
              <a:t>obees</a:t>
            </a:r>
            <a:r>
              <a:rPr lang="nl-NL" dirty="0"/>
              <a:t> bestaat niet</a:t>
            </a:r>
          </a:p>
        </p:txBody>
      </p:sp>
      <p:sp>
        <p:nvSpPr>
          <p:cNvPr id="6" name="TextBox 5"/>
          <p:cNvSpPr txBox="1"/>
          <p:nvPr/>
        </p:nvSpPr>
        <p:spPr>
          <a:xfrm>
            <a:off x="3261815" y="6182436"/>
            <a:ext cx="3424014" cy="369332"/>
          </a:xfrm>
          <a:prstGeom prst="rect">
            <a:avLst/>
          </a:prstGeom>
          <a:noFill/>
        </p:spPr>
        <p:txBody>
          <a:bodyPr wrap="none" rtlCol="0">
            <a:spAutoFit/>
          </a:bodyPr>
          <a:lstStyle/>
          <a:p>
            <a:r>
              <a:rPr lang="nl-NL" dirty="0" err="1"/>
              <a:t>Eckel</a:t>
            </a:r>
            <a:r>
              <a:rPr lang="nl-NL" dirty="0"/>
              <a:t> 2018 Lancet </a:t>
            </a:r>
            <a:r>
              <a:rPr lang="nl-NL" dirty="0" err="1"/>
              <a:t>Diab</a:t>
            </a:r>
            <a:r>
              <a:rPr lang="nl-NL" dirty="0"/>
              <a:t> &amp; </a:t>
            </a:r>
            <a:r>
              <a:rPr lang="nl-NL" dirty="0" err="1"/>
              <a:t>Endocrin</a:t>
            </a:r>
            <a:endParaRPr lang="nl-NL" dirty="0"/>
          </a:p>
        </p:txBody>
      </p:sp>
      <p:sp>
        <p:nvSpPr>
          <p:cNvPr id="7" name="TextBox 6"/>
          <p:cNvSpPr txBox="1"/>
          <p:nvPr/>
        </p:nvSpPr>
        <p:spPr>
          <a:xfrm>
            <a:off x="1255594" y="5336278"/>
            <a:ext cx="5013617" cy="646331"/>
          </a:xfrm>
          <a:prstGeom prst="rect">
            <a:avLst/>
          </a:prstGeom>
          <a:noFill/>
        </p:spPr>
        <p:txBody>
          <a:bodyPr wrap="none" rtlCol="0">
            <a:spAutoFit/>
          </a:bodyPr>
          <a:lstStyle/>
          <a:p>
            <a:r>
              <a:rPr lang="nl-NL" dirty="0"/>
              <a:t>Incidentie van CVR gestratificeerd naar risico groep </a:t>
            </a:r>
          </a:p>
          <a:p>
            <a:r>
              <a:rPr lang="nl-NL" dirty="0"/>
              <a:t>op basis van gezondheidsstatus tussen 1980 - 1990</a:t>
            </a:r>
          </a:p>
        </p:txBody>
      </p:sp>
    </p:spTree>
    <p:extLst>
      <p:ext uri="{BB962C8B-B14F-4D97-AF65-F5344CB8AC3E}">
        <p14:creationId xmlns:p14="http://schemas.microsoft.com/office/powerpoint/2010/main" val="691561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384" y="477668"/>
            <a:ext cx="7594104" cy="498376"/>
          </a:xfrm>
        </p:spPr>
        <p:txBody>
          <a:bodyPr/>
          <a:lstStyle/>
          <a:p>
            <a:r>
              <a:rPr lang="nl-NL" sz="2400" dirty="0"/>
              <a:t>Behandeling lichamelijke problemen &amp; EPA</a:t>
            </a:r>
          </a:p>
        </p:txBody>
      </p:sp>
      <p:graphicFrame>
        <p:nvGraphicFramePr>
          <p:cNvPr id="3" name="Chart 2"/>
          <p:cNvGraphicFramePr/>
          <p:nvPr>
            <p:extLst/>
          </p:nvPr>
        </p:nvGraphicFramePr>
        <p:xfrm>
          <a:off x="899592" y="1412776"/>
          <a:ext cx="7464152" cy="3544168"/>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95536" y="5229200"/>
            <a:ext cx="8330175" cy="1015663"/>
          </a:xfrm>
          <a:prstGeom prst="rect">
            <a:avLst/>
          </a:prstGeom>
          <a:noFill/>
        </p:spPr>
        <p:txBody>
          <a:bodyPr wrap="none" rtlCol="0">
            <a:spAutoFit/>
          </a:bodyPr>
          <a:lstStyle/>
          <a:p>
            <a:r>
              <a:rPr lang="nl-NL" sz="2000" dirty="0"/>
              <a:t>Meta-analyse betreffende de behandeling met:</a:t>
            </a:r>
          </a:p>
          <a:p>
            <a:r>
              <a:rPr lang="nl-NL" sz="2000" dirty="0"/>
              <a:t>Antivirale middelen, </a:t>
            </a:r>
            <a:r>
              <a:rPr lang="nl-NL" sz="2000" dirty="0" err="1"/>
              <a:t>ACE-remmers</a:t>
            </a:r>
            <a:r>
              <a:rPr lang="nl-NL" sz="2000" dirty="0"/>
              <a:t>, β-blokkers, anticoagulantia </a:t>
            </a:r>
          </a:p>
          <a:p>
            <a:r>
              <a:rPr lang="nl-NL" sz="2000" dirty="0"/>
              <a:t>en Cholesterol verlagende middelen</a:t>
            </a:r>
          </a:p>
        </p:txBody>
      </p:sp>
      <p:sp>
        <p:nvSpPr>
          <p:cNvPr id="5" name="TextBox 4"/>
          <p:cNvSpPr txBox="1"/>
          <p:nvPr/>
        </p:nvSpPr>
        <p:spPr>
          <a:xfrm>
            <a:off x="251520" y="1772816"/>
            <a:ext cx="793006" cy="584776"/>
          </a:xfrm>
          <a:prstGeom prst="rect">
            <a:avLst/>
          </a:prstGeom>
          <a:noFill/>
        </p:spPr>
        <p:txBody>
          <a:bodyPr wrap="none" rtlCol="0">
            <a:spAutoFit/>
          </a:bodyPr>
          <a:lstStyle/>
          <a:p>
            <a:r>
              <a:rPr lang="nl-NL" dirty="0"/>
              <a:t>OR</a:t>
            </a:r>
          </a:p>
        </p:txBody>
      </p:sp>
      <p:sp>
        <p:nvSpPr>
          <p:cNvPr id="6" name="TextBox 5"/>
          <p:cNvSpPr txBox="1"/>
          <p:nvPr/>
        </p:nvSpPr>
        <p:spPr>
          <a:xfrm>
            <a:off x="2267744" y="6309320"/>
            <a:ext cx="1841017" cy="369332"/>
          </a:xfrm>
          <a:prstGeom prst="rect">
            <a:avLst/>
          </a:prstGeom>
          <a:noFill/>
        </p:spPr>
        <p:txBody>
          <a:bodyPr wrap="none" rtlCol="0">
            <a:spAutoFit/>
          </a:bodyPr>
          <a:lstStyle/>
          <a:p>
            <a:r>
              <a:rPr lang="nl-NL" sz="1800" dirty="0"/>
              <a:t>Mitchell 2012 BJP</a:t>
            </a:r>
          </a:p>
        </p:txBody>
      </p:sp>
    </p:spTree>
    <p:extLst>
      <p:ext uri="{BB962C8B-B14F-4D97-AF65-F5344CB8AC3E}">
        <p14:creationId xmlns:p14="http://schemas.microsoft.com/office/powerpoint/2010/main" val="367798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Mortaliteitsrisico bij gebruik AP</a:t>
            </a:r>
          </a:p>
        </p:txBody>
      </p:sp>
      <p:pic>
        <p:nvPicPr>
          <p:cNvPr id="4" name="Picture 3"/>
          <p:cNvPicPr>
            <a:picLocks noChangeAspect="1"/>
          </p:cNvPicPr>
          <p:nvPr/>
        </p:nvPicPr>
        <p:blipFill>
          <a:blip r:embed="rId2"/>
          <a:stretch>
            <a:fillRect/>
          </a:stretch>
        </p:blipFill>
        <p:spPr>
          <a:xfrm>
            <a:off x="72008" y="2120900"/>
            <a:ext cx="8676456" cy="2596951"/>
          </a:xfrm>
          <a:prstGeom prst="rect">
            <a:avLst/>
          </a:prstGeom>
        </p:spPr>
      </p:pic>
      <p:sp>
        <p:nvSpPr>
          <p:cNvPr id="5" name="TextBox 4"/>
          <p:cNvSpPr txBox="1"/>
          <p:nvPr/>
        </p:nvSpPr>
        <p:spPr>
          <a:xfrm>
            <a:off x="3472557" y="6309320"/>
            <a:ext cx="2198487" cy="369332"/>
          </a:xfrm>
          <a:prstGeom prst="rect">
            <a:avLst/>
          </a:prstGeom>
          <a:noFill/>
        </p:spPr>
        <p:txBody>
          <a:bodyPr wrap="none" rtlCol="0">
            <a:spAutoFit/>
          </a:bodyPr>
          <a:lstStyle/>
          <a:p>
            <a:r>
              <a:rPr lang="nl-NL" sz="1800" dirty="0" err="1"/>
              <a:t>Tiihonen</a:t>
            </a:r>
            <a:r>
              <a:rPr lang="nl-NL" sz="1800" dirty="0"/>
              <a:t> 2009 Lancet</a:t>
            </a:r>
          </a:p>
        </p:txBody>
      </p:sp>
      <p:sp>
        <p:nvSpPr>
          <p:cNvPr id="3" name="TextBox 2"/>
          <p:cNvSpPr txBox="1"/>
          <p:nvPr/>
        </p:nvSpPr>
        <p:spPr>
          <a:xfrm>
            <a:off x="1403648" y="4869160"/>
            <a:ext cx="6365136" cy="400110"/>
          </a:xfrm>
          <a:prstGeom prst="rect">
            <a:avLst/>
          </a:prstGeom>
          <a:noFill/>
        </p:spPr>
        <p:txBody>
          <a:bodyPr wrap="none" rtlCol="0">
            <a:spAutoFit/>
          </a:bodyPr>
          <a:lstStyle/>
          <a:p>
            <a:r>
              <a:rPr lang="nl-NL" sz="2000" i="1" dirty="0"/>
              <a:t>Voor grootste deel door verlaging </a:t>
            </a:r>
            <a:r>
              <a:rPr lang="nl-NL" sz="2000" i="1" dirty="0" err="1"/>
              <a:t>Suicide</a:t>
            </a:r>
            <a:r>
              <a:rPr lang="nl-NL" sz="2000" i="1" dirty="0"/>
              <a:t> risico</a:t>
            </a:r>
          </a:p>
        </p:txBody>
      </p:sp>
    </p:spTree>
    <p:extLst>
      <p:ext uri="{BB962C8B-B14F-4D97-AF65-F5344CB8AC3E}">
        <p14:creationId xmlns:p14="http://schemas.microsoft.com/office/powerpoint/2010/main" val="997611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2683024" cy="1506488"/>
          </a:xfrm>
        </p:spPr>
        <p:txBody>
          <a:bodyPr>
            <a:normAutofit fontScale="90000"/>
          </a:bodyPr>
          <a:lstStyle/>
          <a:p>
            <a:r>
              <a:rPr lang="nl-NL" dirty="0"/>
              <a:t>Mortaliteit </a:t>
            </a:r>
            <a:br>
              <a:rPr lang="nl-NL" dirty="0"/>
            </a:br>
            <a:r>
              <a:rPr lang="nl-NL" dirty="0"/>
              <a:t>en </a:t>
            </a:r>
            <a:br>
              <a:rPr lang="nl-NL" dirty="0"/>
            </a:br>
            <a:r>
              <a:rPr lang="nl-NL" dirty="0"/>
              <a:t>medicatie</a:t>
            </a:r>
          </a:p>
        </p:txBody>
      </p:sp>
      <p:pic>
        <p:nvPicPr>
          <p:cNvPr id="4" name="Content Placeholder 3"/>
          <p:cNvPicPr>
            <a:picLocks noGrp="1" noChangeAspect="1"/>
          </p:cNvPicPr>
          <p:nvPr>
            <p:ph idx="1"/>
          </p:nvPr>
        </p:nvPicPr>
        <p:blipFill rotWithShape="1">
          <a:blip r:embed="rId2"/>
          <a:srcRect t="4517" b="408"/>
          <a:stretch/>
        </p:blipFill>
        <p:spPr>
          <a:xfrm>
            <a:off x="2915816" y="692696"/>
            <a:ext cx="5832648" cy="5544616"/>
          </a:xfrm>
        </p:spPr>
      </p:pic>
      <p:sp>
        <p:nvSpPr>
          <p:cNvPr id="5" name="TextBox 4"/>
          <p:cNvSpPr txBox="1"/>
          <p:nvPr/>
        </p:nvSpPr>
        <p:spPr>
          <a:xfrm>
            <a:off x="2725709" y="6300028"/>
            <a:ext cx="2973186" cy="369332"/>
          </a:xfrm>
          <a:prstGeom prst="rect">
            <a:avLst/>
          </a:prstGeom>
          <a:noFill/>
        </p:spPr>
        <p:txBody>
          <a:bodyPr wrap="none" rtlCol="0">
            <a:spAutoFit/>
          </a:bodyPr>
          <a:lstStyle/>
          <a:p>
            <a:r>
              <a:rPr lang="nl-NL" sz="1800" dirty="0" err="1"/>
              <a:t>Tenback</a:t>
            </a:r>
            <a:r>
              <a:rPr lang="nl-NL" sz="1800" dirty="0"/>
              <a:t> 2012 J </a:t>
            </a:r>
            <a:r>
              <a:rPr lang="nl-NL" sz="1800" dirty="0" err="1"/>
              <a:t>Clin</a:t>
            </a:r>
            <a:r>
              <a:rPr lang="nl-NL" sz="1800" dirty="0"/>
              <a:t> </a:t>
            </a:r>
            <a:r>
              <a:rPr lang="nl-NL" sz="1800" dirty="0" err="1"/>
              <a:t>PsyPharm</a:t>
            </a:r>
            <a:endParaRPr lang="nl-NL" sz="1800" dirty="0"/>
          </a:p>
        </p:txBody>
      </p:sp>
    </p:spTree>
    <p:extLst>
      <p:ext uri="{BB962C8B-B14F-4D97-AF65-F5344CB8AC3E}">
        <p14:creationId xmlns:p14="http://schemas.microsoft.com/office/powerpoint/2010/main" val="1447110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Mortaliteit &amp; Dosis AP</a:t>
            </a:r>
          </a:p>
        </p:txBody>
      </p:sp>
      <p:pic>
        <p:nvPicPr>
          <p:cNvPr id="4" name="Content Placeholder 3"/>
          <p:cNvPicPr>
            <a:picLocks noGrp="1" noChangeAspect="1"/>
          </p:cNvPicPr>
          <p:nvPr>
            <p:ph idx="1"/>
          </p:nvPr>
        </p:nvPicPr>
        <p:blipFill rotWithShape="1">
          <a:blip r:embed="rId2"/>
          <a:srcRect l="-2351" r="-2351"/>
          <a:stretch/>
        </p:blipFill>
        <p:spPr>
          <a:xfrm>
            <a:off x="179388" y="1340769"/>
            <a:ext cx="8458200" cy="4825082"/>
          </a:xfrm>
        </p:spPr>
      </p:pic>
      <p:sp>
        <p:nvSpPr>
          <p:cNvPr id="5" name="TextBox 4"/>
          <p:cNvSpPr txBox="1"/>
          <p:nvPr/>
        </p:nvSpPr>
        <p:spPr>
          <a:xfrm>
            <a:off x="3635896" y="6381328"/>
            <a:ext cx="1626407" cy="369332"/>
          </a:xfrm>
          <a:prstGeom prst="rect">
            <a:avLst/>
          </a:prstGeom>
          <a:noFill/>
        </p:spPr>
        <p:txBody>
          <a:bodyPr wrap="none" rtlCol="0">
            <a:spAutoFit/>
          </a:bodyPr>
          <a:lstStyle/>
          <a:p>
            <a:r>
              <a:rPr lang="nl-NL" sz="1800" dirty="0"/>
              <a:t>Ray 2009 NEJM</a:t>
            </a:r>
          </a:p>
        </p:txBody>
      </p:sp>
    </p:spTree>
    <p:extLst>
      <p:ext uri="{BB962C8B-B14F-4D97-AF65-F5344CB8AC3E}">
        <p14:creationId xmlns:p14="http://schemas.microsoft.com/office/powerpoint/2010/main" val="1333551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AP &amp; Bewegingsstoornissen</a:t>
            </a:r>
          </a:p>
        </p:txBody>
      </p:sp>
      <p:sp>
        <p:nvSpPr>
          <p:cNvPr id="3" name="Content Placeholder 2"/>
          <p:cNvSpPr>
            <a:spLocks noGrp="1"/>
          </p:cNvSpPr>
          <p:nvPr>
            <p:ph idx="1"/>
          </p:nvPr>
        </p:nvSpPr>
        <p:spPr>
          <a:xfrm>
            <a:off x="304800" y="1484784"/>
            <a:ext cx="8458200" cy="4535016"/>
          </a:xfrm>
        </p:spPr>
        <p:txBody>
          <a:bodyPr/>
          <a:lstStyle/>
          <a:p>
            <a:r>
              <a:rPr lang="nl-NL" dirty="0"/>
              <a:t>Acute dystonie</a:t>
            </a:r>
          </a:p>
          <a:p>
            <a:r>
              <a:rPr lang="nl-NL" dirty="0"/>
              <a:t>Acathisie</a:t>
            </a:r>
          </a:p>
          <a:p>
            <a:r>
              <a:rPr lang="nl-NL" dirty="0"/>
              <a:t>(Tardieve) </a:t>
            </a:r>
            <a:r>
              <a:rPr lang="nl-NL" dirty="0" err="1"/>
              <a:t>dyskenisie</a:t>
            </a:r>
            <a:endParaRPr lang="nl-NL" dirty="0"/>
          </a:p>
          <a:p>
            <a:r>
              <a:rPr lang="nl-NL" dirty="0"/>
              <a:t>Tremor</a:t>
            </a:r>
          </a:p>
          <a:p>
            <a:endParaRPr lang="nl-NL" dirty="0"/>
          </a:p>
          <a:p>
            <a:pPr marL="0" indent="0">
              <a:buNone/>
            </a:pPr>
            <a:r>
              <a:rPr lang="nl-NL" dirty="0"/>
              <a:t>FGA (klassiek) &gt;&gt; SGA (atypisch)</a:t>
            </a:r>
          </a:p>
          <a:p>
            <a:pPr marL="0" indent="0">
              <a:buNone/>
            </a:pPr>
            <a:r>
              <a:rPr lang="nl-NL" dirty="0" err="1"/>
              <a:t>SSRI’s</a:t>
            </a:r>
            <a:r>
              <a:rPr lang="nl-NL" dirty="0"/>
              <a:t> &amp; </a:t>
            </a:r>
            <a:r>
              <a:rPr lang="nl-NL" dirty="0" err="1"/>
              <a:t>TCA’s</a:t>
            </a:r>
            <a:r>
              <a:rPr lang="nl-NL" dirty="0"/>
              <a:t> </a:t>
            </a:r>
            <a:r>
              <a:rPr lang="nl-NL" dirty="0">
                <a:sym typeface="Wingdings"/>
              </a:rPr>
              <a:t> 15-45%</a:t>
            </a:r>
          </a:p>
          <a:p>
            <a:pPr marL="0" indent="0">
              <a:buNone/>
            </a:pPr>
            <a:r>
              <a:rPr lang="nl-NL" dirty="0">
                <a:sym typeface="Wingdings"/>
              </a:rPr>
              <a:t>Lithium &amp; </a:t>
            </a:r>
            <a:r>
              <a:rPr lang="nl-NL" dirty="0" err="1">
                <a:sym typeface="Wingdings"/>
              </a:rPr>
              <a:t>Valproinezuur</a:t>
            </a:r>
            <a:r>
              <a:rPr lang="nl-NL" dirty="0">
                <a:sym typeface="Wingdings"/>
              </a:rPr>
              <a:t> </a:t>
            </a:r>
            <a:r>
              <a:rPr lang="nl-NL">
                <a:sym typeface="Wingdings"/>
              </a:rPr>
              <a:t> Tremor</a:t>
            </a:r>
            <a:endParaRPr lang="nl-NL" dirty="0"/>
          </a:p>
        </p:txBody>
      </p:sp>
      <p:sp>
        <p:nvSpPr>
          <p:cNvPr id="4" name="TextBox 3"/>
          <p:cNvSpPr txBox="1"/>
          <p:nvPr/>
        </p:nvSpPr>
        <p:spPr>
          <a:xfrm>
            <a:off x="2339752" y="6309320"/>
            <a:ext cx="3949543" cy="369332"/>
          </a:xfrm>
          <a:prstGeom prst="rect">
            <a:avLst/>
          </a:prstGeom>
          <a:noFill/>
        </p:spPr>
        <p:txBody>
          <a:bodyPr wrap="none" rtlCol="0">
            <a:spAutoFit/>
          </a:bodyPr>
          <a:lstStyle/>
          <a:p>
            <a:r>
              <a:rPr lang="nl-NL" sz="1800" dirty="0"/>
              <a:t>Van Harten 2015 </a:t>
            </a:r>
            <a:r>
              <a:rPr lang="nl-NL" sz="1800" dirty="0" err="1"/>
              <a:t>TvP</a:t>
            </a:r>
            <a:r>
              <a:rPr lang="nl-NL" sz="1800" dirty="0"/>
              <a:t>; </a:t>
            </a:r>
            <a:r>
              <a:rPr lang="nl-NL" sz="1800" dirty="0" err="1"/>
              <a:t>Tenback</a:t>
            </a:r>
            <a:r>
              <a:rPr lang="nl-NL" sz="1800" dirty="0"/>
              <a:t> 2015 TVP</a:t>
            </a:r>
          </a:p>
        </p:txBody>
      </p:sp>
    </p:spTree>
    <p:extLst>
      <p:ext uri="{BB962C8B-B14F-4D97-AF65-F5344CB8AC3E}">
        <p14:creationId xmlns:p14="http://schemas.microsoft.com/office/powerpoint/2010/main" val="1867308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AP en osteoporose</a:t>
            </a:r>
          </a:p>
        </p:txBody>
      </p:sp>
      <p:pic>
        <p:nvPicPr>
          <p:cNvPr id="4" name="Content Placeholder 3"/>
          <p:cNvPicPr>
            <a:picLocks noGrp="1" noChangeAspect="1"/>
          </p:cNvPicPr>
          <p:nvPr>
            <p:ph idx="1"/>
          </p:nvPr>
        </p:nvPicPr>
        <p:blipFill rotWithShape="1">
          <a:blip r:embed="rId2"/>
          <a:srcRect l="-733" t="835" r="733" b="-876"/>
          <a:stretch/>
        </p:blipFill>
        <p:spPr>
          <a:xfrm>
            <a:off x="5273154" y="620688"/>
            <a:ext cx="3475310" cy="2782945"/>
          </a:xfrm>
        </p:spPr>
      </p:pic>
      <p:graphicFrame>
        <p:nvGraphicFramePr>
          <p:cNvPr id="5" name="Chart 4"/>
          <p:cNvGraphicFramePr/>
          <p:nvPr>
            <p:extLst/>
          </p:nvPr>
        </p:nvGraphicFramePr>
        <p:xfrm>
          <a:off x="539552" y="2420888"/>
          <a:ext cx="4896544" cy="370396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07504" y="3501008"/>
            <a:ext cx="569387" cy="400110"/>
          </a:xfrm>
          <a:prstGeom prst="rect">
            <a:avLst/>
          </a:prstGeom>
          <a:noFill/>
        </p:spPr>
        <p:txBody>
          <a:bodyPr wrap="none" rtlCol="0">
            <a:spAutoFit/>
          </a:bodyPr>
          <a:lstStyle/>
          <a:p>
            <a:r>
              <a:rPr lang="nl-NL" sz="2000" dirty="0"/>
              <a:t>OR</a:t>
            </a:r>
          </a:p>
        </p:txBody>
      </p:sp>
      <p:sp>
        <p:nvSpPr>
          <p:cNvPr id="7" name="TextBox 6"/>
          <p:cNvSpPr txBox="1"/>
          <p:nvPr/>
        </p:nvSpPr>
        <p:spPr>
          <a:xfrm>
            <a:off x="3180474" y="6124848"/>
            <a:ext cx="3070584" cy="369332"/>
          </a:xfrm>
          <a:prstGeom prst="rect">
            <a:avLst/>
          </a:prstGeom>
          <a:noFill/>
        </p:spPr>
        <p:txBody>
          <a:bodyPr wrap="none" rtlCol="0">
            <a:spAutoFit/>
          </a:bodyPr>
          <a:lstStyle/>
          <a:p>
            <a:r>
              <a:rPr lang="nl-NL" sz="1800" dirty="0" err="1"/>
              <a:t>Pouwels</a:t>
            </a:r>
            <a:r>
              <a:rPr lang="nl-NL" sz="1800" dirty="0"/>
              <a:t> 2009 </a:t>
            </a:r>
            <a:r>
              <a:rPr lang="nl-NL" sz="1800" dirty="0" err="1"/>
              <a:t>Osteoporosis</a:t>
            </a:r>
            <a:r>
              <a:rPr lang="nl-NL" sz="1800" dirty="0"/>
              <a:t> Int</a:t>
            </a:r>
          </a:p>
        </p:txBody>
      </p:sp>
    </p:spTree>
    <p:extLst>
      <p:ext uri="{BB962C8B-B14F-4D97-AF65-F5344CB8AC3E}">
        <p14:creationId xmlns:p14="http://schemas.microsoft.com/office/powerpoint/2010/main" val="532177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7" name="Chart 3"/>
          <p:cNvGraphicFramePr>
            <a:graphicFrameLocks/>
          </p:cNvGraphicFramePr>
          <p:nvPr/>
        </p:nvGraphicFramePr>
        <p:xfrm>
          <a:off x="-87313" y="785813"/>
          <a:ext cx="8915401" cy="5214937"/>
        </p:xfrm>
        <a:graphic>
          <a:graphicData uri="http://schemas.openxmlformats.org/presentationml/2006/ole">
            <mc:AlternateContent xmlns:mc="http://schemas.openxmlformats.org/markup-compatibility/2006">
              <mc:Choice xmlns:v="urn:schemas-microsoft-com:vml" Requires="v">
                <p:oleObj spid="_x0000_s1031" r:id="rId3" imgW="8913124" imgH="5212532" progId="Excel.Chart.8">
                  <p:embed/>
                </p:oleObj>
              </mc:Choice>
              <mc:Fallback>
                <p:oleObj r:id="rId3" imgW="8913124" imgH="5212532"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13" y="785813"/>
                        <a:ext cx="8915401" cy="5214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14338" name="TextBox 4"/>
          <p:cNvSpPr txBox="1">
            <a:spLocks noChangeArrowheads="1"/>
          </p:cNvSpPr>
          <p:nvPr/>
        </p:nvSpPr>
        <p:spPr bwMode="auto">
          <a:xfrm>
            <a:off x="3222570" y="6309319"/>
            <a:ext cx="229563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001C3D"/>
                </a:solidFill>
                <a:latin typeface="Verdana" charset="0"/>
                <a:ea typeface="ＭＳ Ｐゴシック" charset="0"/>
                <a:cs typeface="ＭＳ Ｐゴシック" charset="0"/>
              </a:defRPr>
            </a:lvl1pPr>
            <a:lvl2pPr marL="742950" indent="-285750">
              <a:defRPr sz="3200">
                <a:solidFill>
                  <a:srgbClr val="001C3D"/>
                </a:solidFill>
                <a:latin typeface="Verdana" charset="0"/>
                <a:ea typeface="ＭＳ Ｐゴシック" charset="0"/>
              </a:defRPr>
            </a:lvl2pPr>
            <a:lvl3pPr marL="1143000" indent="-228600">
              <a:defRPr sz="3200">
                <a:solidFill>
                  <a:srgbClr val="001C3D"/>
                </a:solidFill>
                <a:latin typeface="Verdana" charset="0"/>
                <a:ea typeface="ＭＳ Ｐゴシック" charset="0"/>
              </a:defRPr>
            </a:lvl3pPr>
            <a:lvl4pPr marL="1600200" indent="-228600">
              <a:defRPr sz="3200">
                <a:solidFill>
                  <a:srgbClr val="001C3D"/>
                </a:solidFill>
                <a:latin typeface="Verdana" charset="0"/>
                <a:ea typeface="ＭＳ Ｐゴシック" charset="0"/>
              </a:defRPr>
            </a:lvl4pPr>
            <a:lvl5pPr marL="2057400" indent="-228600">
              <a:defRPr sz="3200">
                <a:solidFill>
                  <a:srgbClr val="001C3D"/>
                </a:solidFill>
                <a:latin typeface="Verdana" charset="0"/>
                <a:ea typeface="ＭＳ Ｐゴシック" charset="0"/>
              </a:defRPr>
            </a:lvl5pPr>
            <a:lvl6pPr marL="2514600" indent="-228600" eaLnBrk="0" fontAlgn="base" hangingPunct="0">
              <a:spcBef>
                <a:spcPct val="0"/>
              </a:spcBef>
              <a:spcAft>
                <a:spcPct val="0"/>
              </a:spcAft>
              <a:defRPr sz="3200">
                <a:solidFill>
                  <a:srgbClr val="001C3D"/>
                </a:solidFill>
                <a:latin typeface="Verdana" charset="0"/>
                <a:ea typeface="ＭＳ Ｐゴシック" charset="0"/>
              </a:defRPr>
            </a:lvl6pPr>
            <a:lvl7pPr marL="2971800" indent="-228600" eaLnBrk="0" fontAlgn="base" hangingPunct="0">
              <a:spcBef>
                <a:spcPct val="0"/>
              </a:spcBef>
              <a:spcAft>
                <a:spcPct val="0"/>
              </a:spcAft>
              <a:defRPr sz="3200">
                <a:solidFill>
                  <a:srgbClr val="001C3D"/>
                </a:solidFill>
                <a:latin typeface="Verdana" charset="0"/>
                <a:ea typeface="ＭＳ Ｐゴシック" charset="0"/>
              </a:defRPr>
            </a:lvl7pPr>
            <a:lvl8pPr marL="3429000" indent="-228600" eaLnBrk="0" fontAlgn="base" hangingPunct="0">
              <a:spcBef>
                <a:spcPct val="0"/>
              </a:spcBef>
              <a:spcAft>
                <a:spcPct val="0"/>
              </a:spcAft>
              <a:defRPr sz="3200">
                <a:solidFill>
                  <a:srgbClr val="001C3D"/>
                </a:solidFill>
                <a:latin typeface="Verdana" charset="0"/>
                <a:ea typeface="ＭＳ Ｐゴシック" charset="0"/>
              </a:defRPr>
            </a:lvl8pPr>
            <a:lvl9pPr marL="3886200" indent="-228600" eaLnBrk="0" fontAlgn="base" hangingPunct="0">
              <a:spcBef>
                <a:spcPct val="0"/>
              </a:spcBef>
              <a:spcAft>
                <a:spcPct val="0"/>
              </a:spcAft>
              <a:defRPr sz="3200">
                <a:solidFill>
                  <a:srgbClr val="001C3D"/>
                </a:solidFill>
                <a:latin typeface="Verdana" charset="0"/>
                <a:ea typeface="ＭＳ Ｐゴシック" charset="0"/>
              </a:defRPr>
            </a:lvl9pPr>
          </a:lstStyle>
          <a:p>
            <a:r>
              <a:rPr lang="nl-NL" sz="1800" dirty="0">
                <a:solidFill>
                  <a:schemeClr val="tx1"/>
                </a:solidFill>
              </a:rPr>
              <a:t>Bak 2014 </a:t>
            </a:r>
            <a:r>
              <a:rPr lang="nl-NL" sz="1800" dirty="0" err="1">
                <a:solidFill>
                  <a:schemeClr val="tx1"/>
                </a:solidFill>
              </a:rPr>
              <a:t>PlosOne</a:t>
            </a:r>
            <a:endParaRPr lang="nl-NL" sz="1800" dirty="0">
              <a:solidFill>
                <a:schemeClr val="tx1"/>
              </a:solidFill>
            </a:endParaRPr>
          </a:p>
        </p:txBody>
      </p:sp>
      <p:sp>
        <p:nvSpPr>
          <p:cNvPr id="14339" name="TextBox 2"/>
          <p:cNvSpPr txBox="1">
            <a:spLocks noChangeArrowheads="1"/>
          </p:cNvSpPr>
          <p:nvPr/>
        </p:nvSpPr>
        <p:spPr bwMode="auto">
          <a:xfrm>
            <a:off x="161925" y="1484313"/>
            <a:ext cx="4492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001C3D"/>
                </a:solidFill>
                <a:latin typeface="Verdana" charset="0"/>
                <a:ea typeface="ＭＳ Ｐゴシック" charset="0"/>
                <a:cs typeface="ＭＳ Ｐゴシック" charset="0"/>
              </a:defRPr>
            </a:lvl1pPr>
            <a:lvl2pPr marL="742950" indent="-285750">
              <a:defRPr sz="3200">
                <a:solidFill>
                  <a:srgbClr val="001C3D"/>
                </a:solidFill>
                <a:latin typeface="Verdana" charset="0"/>
                <a:ea typeface="ＭＳ Ｐゴシック" charset="0"/>
              </a:defRPr>
            </a:lvl2pPr>
            <a:lvl3pPr marL="1143000" indent="-228600">
              <a:defRPr sz="3200">
                <a:solidFill>
                  <a:srgbClr val="001C3D"/>
                </a:solidFill>
                <a:latin typeface="Verdana" charset="0"/>
                <a:ea typeface="ＭＳ Ｐゴシック" charset="0"/>
              </a:defRPr>
            </a:lvl3pPr>
            <a:lvl4pPr marL="1600200" indent="-228600">
              <a:defRPr sz="3200">
                <a:solidFill>
                  <a:srgbClr val="001C3D"/>
                </a:solidFill>
                <a:latin typeface="Verdana" charset="0"/>
                <a:ea typeface="ＭＳ Ｐゴシック" charset="0"/>
              </a:defRPr>
            </a:lvl4pPr>
            <a:lvl5pPr marL="2057400" indent="-228600">
              <a:defRPr sz="3200">
                <a:solidFill>
                  <a:srgbClr val="001C3D"/>
                </a:solidFill>
                <a:latin typeface="Verdana" charset="0"/>
                <a:ea typeface="ＭＳ Ｐゴシック" charset="0"/>
              </a:defRPr>
            </a:lvl5pPr>
            <a:lvl6pPr marL="2514600" indent="-228600" eaLnBrk="0" fontAlgn="base" hangingPunct="0">
              <a:spcBef>
                <a:spcPct val="0"/>
              </a:spcBef>
              <a:spcAft>
                <a:spcPct val="0"/>
              </a:spcAft>
              <a:defRPr sz="3200">
                <a:solidFill>
                  <a:srgbClr val="001C3D"/>
                </a:solidFill>
                <a:latin typeface="Verdana" charset="0"/>
                <a:ea typeface="ＭＳ Ｐゴシック" charset="0"/>
              </a:defRPr>
            </a:lvl6pPr>
            <a:lvl7pPr marL="2971800" indent="-228600" eaLnBrk="0" fontAlgn="base" hangingPunct="0">
              <a:spcBef>
                <a:spcPct val="0"/>
              </a:spcBef>
              <a:spcAft>
                <a:spcPct val="0"/>
              </a:spcAft>
              <a:defRPr sz="3200">
                <a:solidFill>
                  <a:srgbClr val="001C3D"/>
                </a:solidFill>
                <a:latin typeface="Verdana" charset="0"/>
                <a:ea typeface="ＭＳ Ｐゴシック" charset="0"/>
              </a:defRPr>
            </a:lvl7pPr>
            <a:lvl8pPr marL="3429000" indent="-228600" eaLnBrk="0" fontAlgn="base" hangingPunct="0">
              <a:spcBef>
                <a:spcPct val="0"/>
              </a:spcBef>
              <a:spcAft>
                <a:spcPct val="0"/>
              </a:spcAft>
              <a:defRPr sz="3200">
                <a:solidFill>
                  <a:srgbClr val="001C3D"/>
                </a:solidFill>
                <a:latin typeface="Verdana" charset="0"/>
                <a:ea typeface="ＭＳ Ｐゴシック" charset="0"/>
              </a:defRPr>
            </a:lvl8pPr>
            <a:lvl9pPr marL="3886200" indent="-228600" eaLnBrk="0" fontAlgn="base" hangingPunct="0">
              <a:spcBef>
                <a:spcPct val="0"/>
              </a:spcBef>
              <a:spcAft>
                <a:spcPct val="0"/>
              </a:spcAft>
              <a:defRPr sz="3200">
                <a:solidFill>
                  <a:srgbClr val="001C3D"/>
                </a:solidFill>
                <a:latin typeface="Verdana" charset="0"/>
                <a:ea typeface="ＭＳ Ｐゴシック" charset="0"/>
              </a:defRPr>
            </a:lvl9pPr>
          </a:lstStyle>
          <a:p>
            <a:r>
              <a:rPr lang="nl-NL" sz="1400"/>
              <a:t>KG</a:t>
            </a:r>
          </a:p>
        </p:txBody>
      </p:sp>
    </p:spTree>
    <p:extLst>
      <p:ext uri="{BB962C8B-B14F-4D97-AF65-F5344CB8AC3E}">
        <p14:creationId xmlns:p14="http://schemas.microsoft.com/office/powerpoint/2010/main" val="39634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nvPr>
        </p:nvGraphicFramePr>
        <p:xfrm>
          <a:off x="0" y="620688"/>
          <a:ext cx="8820472" cy="5400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4"/>
          <p:cNvSpPr txBox="1">
            <a:spLocks noChangeArrowheads="1"/>
          </p:cNvSpPr>
          <p:nvPr/>
        </p:nvSpPr>
        <p:spPr bwMode="auto">
          <a:xfrm>
            <a:off x="3363630" y="6196779"/>
            <a:ext cx="229563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001C3D"/>
                </a:solidFill>
                <a:latin typeface="Verdana" charset="0"/>
                <a:ea typeface="ＭＳ Ｐゴシック" charset="0"/>
                <a:cs typeface="ＭＳ Ｐゴシック" charset="0"/>
              </a:defRPr>
            </a:lvl1pPr>
            <a:lvl2pPr marL="742950" indent="-285750">
              <a:defRPr sz="3200">
                <a:solidFill>
                  <a:srgbClr val="001C3D"/>
                </a:solidFill>
                <a:latin typeface="Verdana" charset="0"/>
                <a:ea typeface="ＭＳ Ｐゴシック" charset="0"/>
              </a:defRPr>
            </a:lvl2pPr>
            <a:lvl3pPr marL="1143000" indent="-228600">
              <a:defRPr sz="3200">
                <a:solidFill>
                  <a:srgbClr val="001C3D"/>
                </a:solidFill>
                <a:latin typeface="Verdana" charset="0"/>
                <a:ea typeface="ＭＳ Ｐゴシック" charset="0"/>
              </a:defRPr>
            </a:lvl3pPr>
            <a:lvl4pPr marL="1600200" indent="-228600">
              <a:defRPr sz="3200">
                <a:solidFill>
                  <a:srgbClr val="001C3D"/>
                </a:solidFill>
                <a:latin typeface="Verdana" charset="0"/>
                <a:ea typeface="ＭＳ Ｐゴシック" charset="0"/>
              </a:defRPr>
            </a:lvl4pPr>
            <a:lvl5pPr marL="2057400" indent="-228600">
              <a:defRPr sz="3200">
                <a:solidFill>
                  <a:srgbClr val="001C3D"/>
                </a:solidFill>
                <a:latin typeface="Verdana" charset="0"/>
                <a:ea typeface="ＭＳ Ｐゴシック" charset="0"/>
              </a:defRPr>
            </a:lvl5pPr>
            <a:lvl6pPr marL="2514600" indent="-228600" eaLnBrk="0" fontAlgn="base" hangingPunct="0">
              <a:spcBef>
                <a:spcPct val="0"/>
              </a:spcBef>
              <a:spcAft>
                <a:spcPct val="0"/>
              </a:spcAft>
              <a:defRPr sz="3200">
                <a:solidFill>
                  <a:srgbClr val="001C3D"/>
                </a:solidFill>
                <a:latin typeface="Verdana" charset="0"/>
                <a:ea typeface="ＭＳ Ｐゴシック" charset="0"/>
              </a:defRPr>
            </a:lvl6pPr>
            <a:lvl7pPr marL="2971800" indent="-228600" eaLnBrk="0" fontAlgn="base" hangingPunct="0">
              <a:spcBef>
                <a:spcPct val="0"/>
              </a:spcBef>
              <a:spcAft>
                <a:spcPct val="0"/>
              </a:spcAft>
              <a:defRPr sz="3200">
                <a:solidFill>
                  <a:srgbClr val="001C3D"/>
                </a:solidFill>
                <a:latin typeface="Verdana" charset="0"/>
                <a:ea typeface="ＭＳ Ｐゴシック" charset="0"/>
              </a:defRPr>
            </a:lvl7pPr>
            <a:lvl8pPr marL="3429000" indent="-228600" eaLnBrk="0" fontAlgn="base" hangingPunct="0">
              <a:spcBef>
                <a:spcPct val="0"/>
              </a:spcBef>
              <a:spcAft>
                <a:spcPct val="0"/>
              </a:spcAft>
              <a:defRPr sz="3200">
                <a:solidFill>
                  <a:srgbClr val="001C3D"/>
                </a:solidFill>
                <a:latin typeface="Verdana" charset="0"/>
                <a:ea typeface="ＭＳ Ｐゴシック" charset="0"/>
              </a:defRPr>
            </a:lvl8pPr>
            <a:lvl9pPr marL="3886200" indent="-228600" eaLnBrk="0" fontAlgn="base" hangingPunct="0">
              <a:spcBef>
                <a:spcPct val="0"/>
              </a:spcBef>
              <a:spcAft>
                <a:spcPct val="0"/>
              </a:spcAft>
              <a:defRPr sz="3200">
                <a:solidFill>
                  <a:srgbClr val="001C3D"/>
                </a:solidFill>
                <a:latin typeface="Verdana" charset="0"/>
                <a:ea typeface="ＭＳ Ｐゴシック" charset="0"/>
              </a:defRPr>
            </a:lvl9pPr>
          </a:lstStyle>
          <a:p>
            <a:r>
              <a:rPr lang="nl-NL" sz="1800" dirty="0">
                <a:solidFill>
                  <a:schemeClr val="tx1"/>
                </a:solidFill>
              </a:rPr>
              <a:t>Bak 2014 </a:t>
            </a:r>
            <a:r>
              <a:rPr lang="nl-NL" sz="1800" dirty="0" err="1">
                <a:solidFill>
                  <a:schemeClr val="tx1"/>
                </a:solidFill>
              </a:rPr>
              <a:t>PlosOne</a:t>
            </a:r>
            <a:endParaRPr lang="nl-NL" sz="1800" dirty="0">
              <a:solidFill>
                <a:schemeClr val="tx1"/>
              </a:solidFill>
            </a:endParaRPr>
          </a:p>
        </p:txBody>
      </p:sp>
    </p:spTree>
    <p:extLst>
      <p:ext uri="{BB962C8B-B14F-4D97-AF65-F5344CB8AC3E}">
        <p14:creationId xmlns:p14="http://schemas.microsoft.com/office/powerpoint/2010/main" val="413531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Medicatie en </a:t>
            </a:r>
            <a:r>
              <a:rPr lang="nl-NL" dirty="0" err="1"/>
              <a:t>metabole</a:t>
            </a:r>
            <a:r>
              <a:rPr lang="nl-NL" dirty="0"/>
              <a:t> problemen</a:t>
            </a:r>
          </a:p>
        </p:txBody>
      </p:sp>
      <p:pic>
        <p:nvPicPr>
          <p:cNvPr id="4" name="Content Placeholder 3"/>
          <p:cNvPicPr>
            <a:picLocks noGrp="1" noChangeAspect="1"/>
          </p:cNvPicPr>
          <p:nvPr>
            <p:ph idx="1"/>
          </p:nvPr>
        </p:nvPicPr>
        <p:blipFill>
          <a:blip r:embed="rId2"/>
          <a:srcRect l="-5751" r="-5751"/>
          <a:stretch>
            <a:fillRect/>
          </a:stretch>
        </p:blipFill>
        <p:spPr>
          <a:xfrm>
            <a:off x="304800" y="1628800"/>
            <a:ext cx="8458200" cy="4391000"/>
          </a:xfrm>
        </p:spPr>
      </p:pic>
      <p:sp>
        <p:nvSpPr>
          <p:cNvPr id="5" name="TextBox 4"/>
          <p:cNvSpPr txBox="1"/>
          <p:nvPr/>
        </p:nvSpPr>
        <p:spPr>
          <a:xfrm>
            <a:off x="3275856" y="6309320"/>
            <a:ext cx="2398862" cy="369332"/>
          </a:xfrm>
          <a:prstGeom prst="rect">
            <a:avLst/>
          </a:prstGeom>
          <a:noFill/>
        </p:spPr>
        <p:txBody>
          <a:bodyPr wrap="none" rtlCol="0">
            <a:spAutoFit/>
          </a:bodyPr>
          <a:lstStyle/>
          <a:p>
            <a:r>
              <a:rPr lang="nl-NL" sz="1800" dirty="0"/>
              <a:t>Mitchell 2013 </a:t>
            </a:r>
            <a:r>
              <a:rPr lang="nl-NL" sz="1800" dirty="0" err="1"/>
              <a:t>Schiz</a:t>
            </a:r>
            <a:r>
              <a:rPr lang="nl-NL" sz="1800" dirty="0"/>
              <a:t> Bull</a:t>
            </a:r>
          </a:p>
        </p:txBody>
      </p:sp>
    </p:spTree>
    <p:extLst>
      <p:ext uri="{BB962C8B-B14F-4D97-AF65-F5344CB8AC3E}">
        <p14:creationId xmlns:p14="http://schemas.microsoft.com/office/powerpoint/2010/main" val="959090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EPA verkorte levensverwachting</a:t>
            </a:r>
            <a:br>
              <a:rPr lang="nl-NL" dirty="0"/>
            </a:br>
            <a:endParaRPr lang="nl-NL" dirty="0"/>
          </a:p>
        </p:txBody>
      </p:sp>
      <p:pic>
        <p:nvPicPr>
          <p:cNvPr id="5" name="Picture 4"/>
          <p:cNvPicPr>
            <a:picLocks noChangeAspect="1"/>
          </p:cNvPicPr>
          <p:nvPr/>
        </p:nvPicPr>
        <p:blipFill>
          <a:blip r:embed="rId3"/>
          <a:stretch>
            <a:fillRect/>
          </a:stretch>
        </p:blipFill>
        <p:spPr>
          <a:xfrm>
            <a:off x="395536" y="3284984"/>
            <a:ext cx="7449843" cy="3024336"/>
          </a:xfrm>
          <a:prstGeom prst="rect">
            <a:avLst/>
          </a:prstGeom>
          <a:solidFill>
            <a:srgbClr val="0C0657"/>
          </a:solidFill>
        </p:spPr>
      </p:pic>
      <p:pic>
        <p:nvPicPr>
          <p:cNvPr id="7" name="Picture 6"/>
          <p:cNvPicPr>
            <a:picLocks noChangeAspect="1"/>
          </p:cNvPicPr>
          <p:nvPr/>
        </p:nvPicPr>
        <p:blipFill>
          <a:blip r:embed="rId4"/>
          <a:stretch>
            <a:fillRect/>
          </a:stretch>
        </p:blipFill>
        <p:spPr>
          <a:xfrm>
            <a:off x="539552" y="1439746"/>
            <a:ext cx="7128792" cy="2781341"/>
          </a:xfrm>
          <a:prstGeom prst="rect">
            <a:avLst/>
          </a:prstGeom>
        </p:spPr>
      </p:pic>
      <p:sp>
        <p:nvSpPr>
          <p:cNvPr id="8" name="TextBox 7"/>
          <p:cNvSpPr txBox="1"/>
          <p:nvPr/>
        </p:nvSpPr>
        <p:spPr>
          <a:xfrm>
            <a:off x="7783810" y="2564904"/>
            <a:ext cx="1036662" cy="584776"/>
          </a:xfrm>
          <a:prstGeom prst="rect">
            <a:avLst/>
          </a:prstGeom>
          <a:noFill/>
        </p:spPr>
        <p:txBody>
          <a:bodyPr wrap="none" rtlCol="0">
            <a:spAutoFit/>
          </a:bodyPr>
          <a:lstStyle/>
          <a:p>
            <a:r>
              <a:rPr lang="nl-NL" dirty="0"/>
              <a:t>Man</a:t>
            </a:r>
          </a:p>
        </p:txBody>
      </p:sp>
      <p:sp>
        <p:nvSpPr>
          <p:cNvPr id="10" name="TextBox 9"/>
          <p:cNvSpPr txBox="1"/>
          <p:nvPr/>
        </p:nvSpPr>
        <p:spPr>
          <a:xfrm>
            <a:off x="3083752" y="6309320"/>
            <a:ext cx="2580450" cy="369332"/>
          </a:xfrm>
          <a:prstGeom prst="rect">
            <a:avLst/>
          </a:prstGeom>
          <a:noFill/>
        </p:spPr>
        <p:txBody>
          <a:bodyPr wrap="none" rtlCol="0">
            <a:spAutoFit/>
          </a:bodyPr>
          <a:lstStyle/>
          <a:p>
            <a:r>
              <a:rPr lang="nl-NL" sz="1800" dirty="0" err="1"/>
              <a:t>Nordentoft</a:t>
            </a:r>
            <a:r>
              <a:rPr lang="nl-NL" sz="1800" dirty="0"/>
              <a:t> 2013 </a:t>
            </a:r>
            <a:r>
              <a:rPr lang="nl-NL" sz="1800" dirty="0" err="1"/>
              <a:t>PlosOne</a:t>
            </a:r>
            <a:endParaRPr lang="nl-NL" sz="1800" dirty="0"/>
          </a:p>
        </p:txBody>
      </p:sp>
      <p:sp>
        <p:nvSpPr>
          <p:cNvPr id="3" name="Rectangle 2"/>
          <p:cNvSpPr/>
          <p:nvPr/>
        </p:nvSpPr>
        <p:spPr bwMode="auto">
          <a:xfrm>
            <a:off x="251520" y="3140968"/>
            <a:ext cx="360040" cy="3168352"/>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FFFFFF"/>
              </a:solidFill>
              <a:effectLst/>
              <a:latin typeface="Verdana" pitchFamily="-106" charset="0"/>
            </a:endParaRPr>
          </a:p>
        </p:txBody>
      </p:sp>
      <p:sp>
        <p:nvSpPr>
          <p:cNvPr id="11" name="Rectangle 10"/>
          <p:cNvSpPr/>
          <p:nvPr/>
        </p:nvSpPr>
        <p:spPr bwMode="auto">
          <a:xfrm>
            <a:off x="7596336" y="3140968"/>
            <a:ext cx="360040" cy="316835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FFFFFF"/>
              </a:solidFill>
              <a:effectLst/>
              <a:latin typeface="Verdana" pitchFamily="-106" charset="0"/>
            </a:endParaRPr>
          </a:p>
        </p:txBody>
      </p:sp>
      <p:sp>
        <p:nvSpPr>
          <p:cNvPr id="9" name="TextBox 8"/>
          <p:cNvSpPr txBox="1"/>
          <p:nvPr/>
        </p:nvSpPr>
        <p:spPr>
          <a:xfrm>
            <a:off x="7380312" y="4725144"/>
            <a:ext cx="1484902" cy="584776"/>
          </a:xfrm>
          <a:prstGeom prst="rect">
            <a:avLst/>
          </a:prstGeom>
          <a:noFill/>
        </p:spPr>
        <p:txBody>
          <a:bodyPr wrap="none" rtlCol="0">
            <a:spAutoFit/>
          </a:bodyPr>
          <a:lstStyle/>
          <a:p>
            <a:r>
              <a:rPr lang="nl-NL" dirty="0"/>
              <a:t>Vrouw</a:t>
            </a:r>
          </a:p>
        </p:txBody>
      </p:sp>
    </p:spTree>
    <p:extLst>
      <p:ext uri="{BB962C8B-B14F-4D97-AF65-F5344CB8AC3E}">
        <p14:creationId xmlns:p14="http://schemas.microsoft.com/office/powerpoint/2010/main" val="2000231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7700232">
            <a:off x="6438901" y="4452937"/>
            <a:ext cx="995362" cy="1547813"/>
          </a:xfrm>
          <a:prstGeom prst="triangle">
            <a:avLst>
              <a:gd name="adj" fmla="val 4840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3" name="Oval 2"/>
          <p:cNvSpPr/>
          <p:nvPr/>
        </p:nvSpPr>
        <p:spPr>
          <a:xfrm>
            <a:off x="2514600" y="1550640"/>
            <a:ext cx="4267200" cy="4038600"/>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4" name="TextBox 3"/>
          <p:cNvSpPr txBox="1"/>
          <p:nvPr/>
        </p:nvSpPr>
        <p:spPr>
          <a:xfrm>
            <a:off x="1854200" y="869950"/>
            <a:ext cx="6359158" cy="830997"/>
          </a:xfrm>
          <a:prstGeom prst="rect">
            <a:avLst/>
          </a:prstGeom>
          <a:noFill/>
        </p:spPr>
        <p:txBody>
          <a:bodyPr wrap="none">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nl-NL" sz="4800" dirty="0">
                <a:effectLst>
                  <a:outerShdw blurRad="38100" dist="38100" dir="2700000" algn="tl">
                    <a:srgbClr val="DDDDDD"/>
                  </a:outerShdw>
                </a:effectLst>
              </a:rPr>
              <a:t>FGA……………</a:t>
            </a:r>
            <a:r>
              <a:rPr lang="nl-NL" sz="2800" dirty="0">
                <a:effectLst>
                  <a:outerShdw blurRad="38100" dist="38100" dir="2700000" algn="tl">
                    <a:srgbClr val="DDDDDD"/>
                  </a:outerShdw>
                </a:effectLst>
              </a:rPr>
              <a:t>Het ideale AP</a:t>
            </a:r>
            <a:endParaRPr lang="en-US" sz="2800" dirty="0">
              <a:effectLst>
                <a:outerShdw blurRad="38100" dist="38100" dir="2700000" algn="tl">
                  <a:srgbClr val="DDDDDD"/>
                </a:outerShdw>
              </a:effectLst>
            </a:endParaRPr>
          </a:p>
        </p:txBody>
      </p:sp>
      <p:sp>
        <p:nvSpPr>
          <p:cNvPr id="25607" name="TextBox 5"/>
          <p:cNvSpPr txBox="1">
            <a:spLocks noChangeArrowheads="1"/>
          </p:cNvSpPr>
          <p:nvPr/>
        </p:nvSpPr>
        <p:spPr bwMode="auto">
          <a:xfrm rot="2255336">
            <a:off x="6438900" y="4808538"/>
            <a:ext cx="7635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nl-NL"/>
              <a:t>D2</a:t>
            </a:r>
            <a:endParaRPr lang="en-US"/>
          </a:p>
        </p:txBody>
      </p:sp>
    </p:spTree>
    <p:extLst>
      <p:ext uri="{BB962C8B-B14F-4D97-AF65-F5344CB8AC3E}">
        <p14:creationId xmlns:p14="http://schemas.microsoft.com/office/powerpoint/2010/main" val="426501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sosceles Triangle 12"/>
          <p:cNvSpPr/>
          <p:nvPr/>
        </p:nvSpPr>
        <p:spPr>
          <a:xfrm rot="6467080">
            <a:off x="6807333" y="3784536"/>
            <a:ext cx="595107" cy="992579"/>
          </a:xfrm>
          <a:prstGeom prst="triangle">
            <a:avLst>
              <a:gd name="adj" fmla="val 4835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1800" dirty="0"/>
              <a:t>D1</a:t>
            </a:r>
            <a:endParaRPr lang="en-US" sz="1800" dirty="0"/>
          </a:p>
        </p:txBody>
      </p:sp>
      <p:sp>
        <p:nvSpPr>
          <p:cNvPr id="5" name="Isosceles Triangle 4"/>
          <p:cNvSpPr/>
          <p:nvPr/>
        </p:nvSpPr>
        <p:spPr>
          <a:xfrm rot="7678033">
            <a:off x="6438901" y="4452937"/>
            <a:ext cx="995362" cy="1547813"/>
          </a:xfrm>
          <a:prstGeom prst="triangle">
            <a:avLst>
              <a:gd name="adj" fmla="val 4840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3" name="Oval 2"/>
          <p:cNvSpPr/>
          <p:nvPr/>
        </p:nvSpPr>
        <p:spPr>
          <a:xfrm>
            <a:off x="2514600" y="1600200"/>
            <a:ext cx="4267200" cy="4038600"/>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4" name="TextBox 3"/>
          <p:cNvSpPr txBox="1"/>
          <p:nvPr/>
        </p:nvSpPr>
        <p:spPr>
          <a:xfrm>
            <a:off x="-36513" y="620713"/>
            <a:ext cx="184151" cy="708025"/>
          </a:xfrm>
          <a:prstGeom prst="rect">
            <a:avLst/>
          </a:prstGeom>
          <a:noFill/>
        </p:spPr>
        <p:txBody>
          <a:bodyPr wrap="none">
            <a:spAutoFit/>
          </a:bodyP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defRPr/>
            </a:pPr>
            <a:endParaRPr lang="nl-NL" altLang="nl-NL" sz="4000">
              <a:effectLst>
                <a:outerShdw blurRad="38100" dist="38100" dir="2700000" algn="tl">
                  <a:srgbClr val="C0C0C0"/>
                </a:outerShdw>
              </a:effectLst>
              <a:cs typeface="+mn-cs"/>
            </a:endParaRPr>
          </a:p>
        </p:txBody>
      </p:sp>
      <p:sp>
        <p:nvSpPr>
          <p:cNvPr id="26632" name="TextBox 5"/>
          <p:cNvSpPr txBox="1">
            <a:spLocks noChangeArrowheads="1"/>
          </p:cNvSpPr>
          <p:nvPr/>
        </p:nvSpPr>
        <p:spPr bwMode="auto">
          <a:xfrm rot="-3602982">
            <a:off x="6442869" y="4548982"/>
            <a:ext cx="738187"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nl-NL" sz="3600"/>
              <a:t>D2</a:t>
            </a:r>
            <a:endParaRPr lang="en-US" sz="3600"/>
          </a:p>
        </p:txBody>
      </p:sp>
      <p:sp>
        <p:nvSpPr>
          <p:cNvPr id="14" name="Regular Pentagon 13"/>
          <p:cNvSpPr/>
          <p:nvPr/>
        </p:nvSpPr>
        <p:spPr>
          <a:xfrm rot="4106670">
            <a:off x="6581106" y="2289303"/>
            <a:ext cx="1030469" cy="951750"/>
          </a:xfrm>
          <a:prstGeom prst="pent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1600" dirty="0" err="1">
                <a:solidFill>
                  <a:schemeClr val="bg1"/>
                </a:solidFill>
              </a:rPr>
              <a:t>Alpha</a:t>
            </a:r>
            <a:r>
              <a:rPr lang="nl-NL" sz="1600" dirty="0">
                <a:solidFill>
                  <a:schemeClr val="bg1"/>
                </a:solidFill>
              </a:rPr>
              <a:t> 1</a:t>
            </a:r>
            <a:endParaRPr lang="en-US" sz="1600" dirty="0">
              <a:solidFill>
                <a:schemeClr val="bg1"/>
              </a:solidFill>
            </a:endParaRPr>
          </a:p>
        </p:txBody>
      </p:sp>
      <p:sp>
        <p:nvSpPr>
          <p:cNvPr id="15" name="Regular Pentagon 14"/>
          <p:cNvSpPr/>
          <p:nvPr/>
        </p:nvSpPr>
        <p:spPr>
          <a:xfrm rot="5143246">
            <a:off x="6744171" y="3012133"/>
            <a:ext cx="1030469" cy="951750"/>
          </a:xfrm>
          <a:prstGeom prst="pentag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1600" dirty="0" err="1">
                <a:solidFill>
                  <a:schemeClr val="bg1"/>
                </a:solidFill>
              </a:rPr>
              <a:t>Alpha</a:t>
            </a:r>
            <a:r>
              <a:rPr lang="nl-NL" sz="1600" dirty="0">
                <a:solidFill>
                  <a:schemeClr val="bg1"/>
                </a:solidFill>
              </a:rPr>
              <a:t> 2</a:t>
            </a:r>
            <a:endParaRPr lang="en-US" sz="1600" dirty="0">
              <a:solidFill>
                <a:schemeClr val="bg1"/>
              </a:solidFill>
            </a:endParaRPr>
          </a:p>
        </p:txBody>
      </p:sp>
      <p:sp>
        <p:nvSpPr>
          <p:cNvPr id="16" name="TextBox 15"/>
          <p:cNvSpPr txBox="1"/>
          <p:nvPr/>
        </p:nvSpPr>
        <p:spPr>
          <a:xfrm>
            <a:off x="-36513" y="620713"/>
            <a:ext cx="3086101" cy="708025"/>
          </a:xfrm>
          <a:prstGeom prst="rect">
            <a:avLst/>
          </a:prstGeom>
          <a:noFill/>
        </p:spPr>
        <p:txBody>
          <a:bodyPr wrap="none">
            <a:spAutoFit/>
          </a:bodyP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defRPr/>
            </a:pPr>
            <a:r>
              <a:rPr lang="nl-NL" altLang="nl-NL" sz="4000">
                <a:effectLst>
                  <a:outerShdw blurRad="38100" dist="38100" dir="2700000" algn="tl">
                    <a:srgbClr val="C0C0C0"/>
                  </a:outerShdw>
                </a:effectLst>
                <a:cs typeface="+mn-cs"/>
              </a:rPr>
              <a:t>Haloperidol</a:t>
            </a:r>
            <a:endParaRPr lang="en-US" altLang="nl-NL" sz="4000">
              <a:effectLst>
                <a:outerShdw blurRad="38100" dist="38100" dir="2700000" algn="tl">
                  <a:srgbClr val="C0C0C0"/>
                </a:outerShdw>
              </a:effectLst>
              <a:cs typeface="+mn-cs"/>
            </a:endParaRPr>
          </a:p>
        </p:txBody>
      </p:sp>
      <p:sp>
        <p:nvSpPr>
          <p:cNvPr id="26636" name="TextBox 9"/>
          <p:cNvSpPr txBox="1">
            <a:spLocks noChangeArrowheads="1"/>
          </p:cNvSpPr>
          <p:nvPr/>
        </p:nvSpPr>
        <p:spPr bwMode="auto">
          <a:xfrm>
            <a:off x="5724525" y="1052513"/>
            <a:ext cx="228808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en-US" sz="2800" dirty="0" err="1"/>
              <a:t>Bijna</a:t>
            </a:r>
            <a:r>
              <a:rPr lang="en-US" sz="2800" dirty="0"/>
              <a:t> </a:t>
            </a:r>
            <a:r>
              <a:rPr lang="en-US" sz="2800" dirty="0" err="1"/>
              <a:t>ideaal</a:t>
            </a:r>
            <a:endParaRPr lang="en-US" sz="2800" dirty="0"/>
          </a:p>
        </p:txBody>
      </p:sp>
    </p:spTree>
    <p:extLst>
      <p:ext uri="{BB962C8B-B14F-4D97-AF65-F5344CB8AC3E}">
        <p14:creationId xmlns:p14="http://schemas.microsoft.com/office/powerpoint/2010/main" val="12708616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p:cNvSpPr/>
          <p:nvPr/>
        </p:nvSpPr>
        <p:spPr>
          <a:xfrm rot="7700232">
            <a:off x="6438901" y="4452937"/>
            <a:ext cx="995362" cy="1547813"/>
          </a:xfrm>
          <a:prstGeom prst="triangle">
            <a:avLst>
              <a:gd name="adj" fmla="val 4840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3" name="Oval 2"/>
          <p:cNvSpPr/>
          <p:nvPr/>
        </p:nvSpPr>
        <p:spPr>
          <a:xfrm>
            <a:off x="2514600" y="1550640"/>
            <a:ext cx="4267200" cy="4038600"/>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381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4" name="TextBox 3"/>
          <p:cNvSpPr txBox="1"/>
          <p:nvPr/>
        </p:nvSpPr>
        <p:spPr>
          <a:xfrm>
            <a:off x="3851920" y="692696"/>
            <a:ext cx="1503537" cy="830997"/>
          </a:xfrm>
          <a:prstGeom prst="rect">
            <a:avLst/>
          </a:prstGeom>
          <a:noFill/>
        </p:spPr>
        <p:txBody>
          <a:bodyPr wrap="none">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nl-NL" sz="4800" dirty="0">
                <a:effectLst>
                  <a:outerShdw blurRad="38100" dist="38100" dir="2700000" algn="tl">
                    <a:srgbClr val="DDDDDD"/>
                  </a:outerShdw>
                </a:effectLst>
              </a:rPr>
              <a:t>SGA</a:t>
            </a:r>
            <a:endParaRPr lang="en-US" sz="2800" dirty="0">
              <a:effectLst>
                <a:outerShdw blurRad="38100" dist="38100" dir="2700000" algn="tl">
                  <a:srgbClr val="DDDDDD"/>
                </a:outerShdw>
              </a:effectLst>
            </a:endParaRPr>
          </a:p>
        </p:txBody>
      </p:sp>
      <p:sp>
        <p:nvSpPr>
          <p:cNvPr id="25607" name="TextBox 5"/>
          <p:cNvSpPr txBox="1">
            <a:spLocks noChangeArrowheads="1"/>
          </p:cNvSpPr>
          <p:nvPr/>
        </p:nvSpPr>
        <p:spPr bwMode="auto">
          <a:xfrm rot="2255336">
            <a:off x="6438900" y="4808538"/>
            <a:ext cx="7635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nl-NL"/>
              <a:t>D2</a:t>
            </a:r>
            <a:endParaRPr lang="en-US"/>
          </a:p>
        </p:txBody>
      </p:sp>
      <p:sp>
        <p:nvSpPr>
          <p:cNvPr id="6" name="Rounded Rectangle 5"/>
          <p:cNvSpPr/>
          <p:nvPr/>
        </p:nvSpPr>
        <p:spPr>
          <a:xfrm rot="18700270">
            <a:off x="2160894" y="1306643"/>
            <a:ext cx="990600" cy="1122362"/>
          </a:xfrm>
          <a:prstGeom prst="roundRect">
            <a:avLst/>
          </a:prstGeom>
          <a:solidFill>
            <a:schemeClr val="tx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400">
                <a:solidFill>
                  <a:schemeClr val="bg1"/>
                </a:solidFill>
              </a:rPr>
              <a:t>5HT</a:t>
            </a:r>
          </a:p>
          <a:p>
            <a:pPr algn="ctr">
              <a:defRPr/>
            </a:pPr>
            <a:r>
              <a:rPr lang="nl-NL" altLang="nl-NL" sz="2400">
                <a:solidFill>
                  <a:schemeClr val="bg1"/>
                </a:solidFill>
              </a:rPr>
              <a:t>2a</a:t>
            </a:r>
            <a:endParaRPr lang="en-US" altLang="nl-NL" sz="2400">
              <a:solidFill>
                <a:schemeClr val="bg1"/>
              </a:solidFill>
            </a:endParaRPr>
          </a:p>
        </p:txBody>
      </p:sp>
      <p:sp>
        <p:nvSpPr>
          <p:cNvPr id="2" name="TextBox 1"/>
          <p:cNvSpPr txBox="1"/>
          <p:nvPr/>
        </p:nvSpPr>
        <p:spPr>
          <a:xfrm>
            <a:off x="323528" y="2636912"/>
            <a:ext cx="1742962" cy="707886"/>
          </a:xfrm>
          <a:prstGeom prst="rect">
            <a:avLst/>
          </a:prstGeom>
          <a:noFill/>
        </p:spPr>
        <p:txBody>
          <a:bodyPr wrap="none" rtlCol="0">
            <a:spAutoFit/>
          </a:bodyPr>
          <a:lstStyle/>
          <a:p>
            <a:r>
              <a:rPr lang="nl-NL" sz="2000" i="1" dirty="0"/>
              <a:t>Dit maakt </a:t>
            </a:r>
          </a:p>
          <a:p>
            <a:r>
              <a:rPr lang="nl-NL" sz="2000" i="1" dirty="0"/>
              <a:t>AP atypisch</a:t>
            </a:r>
          </a:p>
        </p:txBody>
      </p:sp>
      <p:cxnSp>
        <p:nvCxnSpPr>
          <p:cNvPr id="8" name="Straight Arrow Connector 7"/>
          <p:cNvCxnSpPr>
            <a:stCxn id="2" idx="0"/>
            <a:endCxn id="6" idx="1"/>
          </p:cNvCxnSpPr>
          <p:nvPr/>
        </p:nvCxnSpPr>
        <p:spPr bwMode="auto">
          <a:xfrm flipV="1">
            <a:off x="1195009" y="2237800"/>
            <a:ext cx="1131883" cy="3991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498675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rot="18948475">
            <a:off x="2368550" y="5094288"/>
            <a:ext cx="1052513" cy="609600"/>
          </a:xfrm>
          <a:prstGeom prst="roundRect">
            <a:avLst>
              <a:gd name="adj" fmla="val 35774"/>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tx1"/>
                </a:solidFill>
              </a:rPr>
              <a:t>5HT7</a:t>
            </a:r>
            <a:endParaRPr lang="en-US" altLang="nl-NL" sz="2000">
              <a:solidFill>
                <a:schemeClr val="tx1"/>
              </a:solidFill>
            </a:endParaRPr>
          </a:p>
        </p:txBody>
      </p:sp>
      <p:sp>
        <p:nvSpPr>
          <p:cNvPr id="12" name="Rounded Rectangle 11"/>
          <p:cNvSpPr/>
          <p:nvPr/>
        </p:nvSpPr>
        <p:spPr>
          <a:xfrm>
            <a:off x="1692275" y="3213100"/>
            <a:ext cx="898525" cy="444500"/>
          </a:xfrm>
          <a:prstGeom prst="roundRect">
            <a:avLst>
              <a:gd name="adj" fmla="val 40581"/>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1800">
                <a:solidFill>
                  <a:schemeClr val="tx1"/>
                </a:solidFill>
              </a:rPr>
              <a:t>5HT</a:t>
            </a:r>
          </a:p>
          <a:p>
            <a:pPr algn="ctr">
              <a:defRPr/>
            </a:pPr>
            <a:r>
              <a:rPr lang="nl-NL" altLang="nl-NL" sz="1800">
                <a:solidFill>
                  <a:schemeClr val="tx1"/>
                </a:solidFill>
              </a:rPr>
              <a:t>2C</a:t>
            </a:r>
            <a:endParaRPr lang="en-US" altLang="nl-NL" sz="1800">
              <a:solidFill>
                <a:schemeClr val="tx1"/>
              </a:solidFill>
            </a:endParaRPr>
          </a:p>
        </p:txBody>
      </p:sp>
      <p:sp>
        <p:nvSpPr>
          <p:cNvPr id="18" name="Diamond 17"/>
          <p:cNvSpPr/>
          <p:nvPr/>
        </p:nvSpPr>
        <p:spPr>
          <a:xfrm rot="419765">
            <a:off x="4133850" y="595313"/>
            <a:ext cx="1195388" cy="1241425"/>
          </a:xfrm>
          <a:prstGeom prst="diamond">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rgbClr val="FFFFFF"/>
                </a:solidFill>
              </a:rPr>
              <a:t>M3</a:t>
            </a:r>
            <a:endParaRPr lang="en-US" altLang="nl-NL" sz="2000">
              <a:solidFill>
                <a:srgbClr val="FFFFFF"/>
              </a:solidFill>
            </a:endParaRPr>
          </a:p>
        </p:txBody>
      </p:sp>
      <p:sp>
        <p:nvSpPr>
          <p:cNvPr id="17" name="Isosceles Triangle 16"/>
          <p:cNvSpPr/>
          <p:nvPr/>
        </p:nvSpPr>
        <p:spPr>
          <a:xfrm rot="9802130">
            <a:off x="4927328" y="5514293"/>
            <a:ext cx="742080" cy="994022"/>
          </a:xfrm>
          <a:prstGeom prst="triangle">
            <a:avLst>
              <a:gd name="adj" fmla="val 4949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2000" dirty="0"/>
              <a:t>D4</a:t>
            </a:r>
            <a:endParaRPr lang="en-US" sz="2000" dirty="0"/>
          </a:p>
        </p:txBody>
      </p:sp>
      <p:sp>
        <p:nvSpPr>
          <p:cNvPr id="10" name="Rounded Rectangle 9"/>
          <p:cNvSpPr/>
          <p:nvPr/>
        </p:nvSpPr>
        <p:spPr>
          <a:xfrm rot="18700270">
            <a:off x="2261394" y="1439069"/>
            <a:ext cx="990600" cy="1122362"/>
          </a:xfrm>
          <a:prstGeom prst="roundRect">
            <a:avLst/>
          </a:prstGeom>
          <a:solidFill>
            <a:schemeClr val="tx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400">
                <a:solidFill>
                  <a:schemeClr val="bg1"/>
                </a:solidFill>
              </a:rPr>
              <a:t>5HT</a:t>
            </a:r>
          </a:p>
          <a:p>
            <a:pPr algn="ctr">
              <a:defRPr/>
            </a:pPr>
            <a:r>
              <a:rPr lang="nl-NL" altLang="nl-NL" sz="2400">
                <a:solidFill>
                  <a:schemeClr val="bg1"/>
                </a:solidFill>
              </a:rPr>
              <a:t>2a</a:t>
            </a:r>
            <a:endParaRPr lang="en-US" altLang="nl-NL" sz="2400">
              <a:solidFill>
                <a:schemeClr val="bg1"/>
              </a:solidFill>
            </a:endParaRPr>
          </a:p>
        </p:txBody>
      </p:sp>
      <p:sp>
        <p:nvSpPr>
          <p:cNvPr id="9" name="Teardrop 8"/>
          <p:cNvSpPr/>
          <p:nvPr/>
        </p:nvSpPr>
        <p:spPr>
          <a:xfrm>
            <a:off x="6096000" y="1600200"/>
            <a:ext cx="996950" cy="838200"/>
          </a:xfrm>
          <a:prstGeom prst="teardrop">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bg1"/>
                </a:solidFill>
              </a:rPr>
              <a:t>Hist</a:t>
            </a:r>
            <a:endParaRPr lang="en-US" altLang="nl-NL" sz="2000">
              <a:solidFill>
                <a:schemeClr val="bg1"/>
              </a:solidFill>
            </a:endParaRPr>
          </a:p>
        </p:txBody>
      </p:sp>
      <p:sp>
        <p:nvSpPr>
          <p:cNvPr id="5" name="Isosceles Triangle 4"/>
          <p:cNvSpPr/>
          <p:nvPr/>
        </p:nvSpPr>
        <p:spPr>
          <a:xfrm rot="7678033">
            <a:off x="6438901" y="4452937"/>
            <a:ext cx="995362" cy="1547813"/>
          </a:xfrm>
          <a:prstGeom prst="triangle">
            <a:avLst>
              <a:gd name="adj" fmla="val 4840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7" name="Diamond 6"/>
          <p:cNvSpPr/>
          <p:nvPr/>
        </p:nvSpPr>
        <p:spPr>
          <a:xfrm rot="1686110">
            <a:off x="5180013" y="876300"/>
            <a:ext cx="1120775" cy="12414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rgbClr val="FFFFFF"/>
                </a:solidFill>
              </a:rPr>
              <a:t>M1</a:t>
            </a:r>
            <a:endParaRPr lang="en-US" altLang="nl-NL" sz="2000">
              <a:solidFill>
                <a:srgbClr val="FFFFFF"/>
              </a:solidFill>
            </a:endParaRPr>
          </a:p>
        </p:txBody>
      </p:sp>
      <p:sp>
        <p:nvSpPr>
          <p:cNvPr id="3" name="Oval 2"/>
          <p:cNvSpPr/>
          <p:nvPr/>
        </p:nvSpPr>
        <p:spPr>
          <a:xfrm>
            <a:off x="2514600" y="1600200"/>
            <a:ext cx="4267200" cy="4038600"/>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4" name="TextBox 3"/>
          <p:cNvSpPr txBox="1"/>
          <p:nvPr/>
        </p:nvSpPr>
        <p:spPr>
          <a:xfrm>
            <a:off x="-36513" y="620713"/>
            <a:ext cx="3198813" cy="708025"/>
          </a:xfrm>
          <a:prstGeom prst="rect">
            <a:avLst/>
          </a:prstGeom>
          <a:noFill/>
        </p:spPr>
        <p:txBody>
          <a:bodyPr wrap="none">
            <a:spAutoFit/>
          </a:bodyP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defRPr/>
            </a:pPr>
            <a:r>
              <a:rPr lang="nl-NL" altLang="nl-NL" sz="4000">
                <a:effectLst>
                  <a:outerShdw blurRad="38100" dist="38100" dir="2700000" algn="tl">
                    <a:srgbClr val="C0C0C0"/>
                  </a:outerShdw>
                </a:effectLst>
                <a:cs typeface="+mn-cs"/>
              </a:rPr>
              <a:t>Risperidone</a:t>
            </a:r>
            <a:endParaRPr lang="en-US" altLang="nl-NL" sz="4000">
              <a:effectLst>
                <a:outerShdw blurRad="38100" dist="38100" dir="2700000" algn="tl">
                  <a:srgbClr val="C0C0C0"/>
                </a:outerShdw>
              </a:effectLst>
              <a:cs typeface="+mn-cs"/>
            </a:endParaRPr>
          </a:p>
        </p:txBody>
      </p:sp>
      <p:sp>
        <p:nvSpPr>
          <p:cNvPr id="27662" name="TextBox 5"/>
          <p:cNvSpPr txBox="1">
            <a:spLocks noChangeArrowheads="1"/>
          </p:cNvSpPr>
          <p:nvPr/>
        </p:nvSpPr>
        <p:spPr bwMode="auto">
          <a:xfrm rot="-3602982">
            <a:off x="6442869" y="4548982"/>
            <a:ext cx="738187"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nl-NL" sz="3600"/>
              <a:t>D2</a:t>
            </a:r>
            <a:endParaRPr lang="en-US" sz="3600"/>
          </a:p>
        </p:txBody>
      </p:sp>
      <p:sp>
        <p:nvSpPr>
          <p:cNvPr id="27663" name="TextBox 12"/>
          <p:cNvSpPr txBox="1">
            <a:spLocks noChangeArrowheads="1"/>
          </p:cNvSpPr>
          <p:nvPr/>
        </p:nvSpPr>
        <p:spPr bwMode="auto">
          <a:xfrm>
            <a:off x="323850" y="1484313"/>
            <a:ext cx="10636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en-US"/>
              <a:t>SGA</a:t>
            </a:r>
          </a:p>
        </p:txBody>
      </p:sp>
    </p:spTree>
    <p:extLst>
      <p:ext uri="{BB962C8B-B14F-4D97-AF65-F5344CB8AC3E}">
        <p14:creationId xmlns:p14="http://schemas.microsoft.com/office/powerpoint/2010/main" val="48388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gular Pentagon 21"/>
          <p:cNvSpPr/>
          <p:nvPr/>
        </p:nvSpPr>
        <p:spPr>
          <a:xfrm rot="5143246">
            <a:off x="6744171" y="3012133"/>
            <a:ext cx="1030469" cy="951750"/>
          </a:xfrm>
          <a:prstGeom prst="pentag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1600" dirty="0" err="1">
                <a:solidFill>
                  <a:schemeClr val="bg1"/>
                </a:solidFill>
              </a:rPr>
              <a:t>Alpha</a:t>
            </a:r>
            <a:r>
              <a:rPr lang="nl-NL" sz="1600" dirty="0">
                <a:solidFill>
                  <a:schemeClr val="bg1"/>
                </a:solidFill>
              </a:rPr>
              <a:t> 2</a:t>
            </a:r>
            <a:endParaRPr lang="en-US" sz="1600" dirty="0">
              <a:solidFill>
                <a:schemeClr val="bg1"/>
              </a:solidFill>
            </a:endParaRPr>
          </a:p>
        </p:txBody>
      </p:sp>
      <p:sp>
        <p:nvSpPr>
          <p:cNvPr id="23" name="Regular Pentagon 22"/>
          <p:cNvSpPr/>
          <p:nvPr/>
        </p:nvSpPr>
        <p:spPr>
          <a:xfrm rot="4436212">
            <a:off x="6581106" y="2289303"/>
            <a:ext cx="1030469" cy="951750"/>
          </a:xfrm>
          <a:prstGeom prst="pent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1600" dirty="0" err="1">
                <a:solidFill>
                  <a:schemeClr val="bg1"/>
                </a:solidFill>
              </a:rPr>
              <a:t>Alpha</a:t>
            </a:r>
            <a:r>
              <a:rPr lang="nl-NL" sz="1600" dirty="0">
                <a:solidFill>
                  <a:schemeClr val="bg1"/>
                </a:solidFill>
              </a:rPr>
              <a:t> 1</a:t>
            </a:r>
            <a:endParaRPr lang="en-US" sz="1600" dirty="0">
              <a:solidFill>
                <a:schemeClr val="bg1"/>
              </a:solidFill>
            </a:endParaRPr>
          </a:p>
        </p:txBody>
      </p:sp>
      <p:sp>
        <p:nvSpPr>
          <p:cNvPr id="21" name="Rounded Rectangle 20"/>
          <p:cNvSpPr/>
          <p:nvPr/>
        </p:nvSpPr>
        <p:spPr>
          <a:xfrm rot="18948475">
            <a:off x="2368550" y="5094288"/>
            <a:ext cx="1052513" cy="609600"/>
          </a:xfrm>
          <a:prstGeom prst="roundRect">
            <a:avLst>
              <a:gd name="adj" fmla="val 35774"/>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tx1"/>
                </a:solidFill>
              </a:rPr>
              <a:t>5HT7</a:t>
            </a:r>
            <a:endParaRPr lang="en-US" altLang="nl-NL" sz="2000">
              <a:solidFill>
                <a:schemeClr val="tx1"/>
              </a:solidFill>
            </a:endParaRPr>
          </a:p>
        </p:txBody>
      </p:sp>
      <p:sp>
        <p:nvSpPr>
          <p:cNvPr id="20" name="Rounded Rectangle 19"/>
          <p:cNvSpPr/>
          <p:nvPr/>
        </p:nvSpPr>
        <p:spPr>
          <a:xfrm rot="20022195">
            <a:off x="1939925" y="4506913"/>
            <a:ext cx="1025525" cy="609600"/>
          </a:xfrm>
          <a:prstGeom prst="roundRect">
            <a:avLst>
              <a:gd name="adj" fmla="val 3577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tx1"/>
                </a:solidFill>
              </a:rPr>
              <a:t>5HT6</a:t>
            </a:r>
            <a:endParaRPr lang="en-US" altLang="nl-NL" sz="2000">
              <a:solidFill>
                <a:schemeClr val="tx1"/>
              </a:solidFill>
            </a:endParaRPr>
          </a:p>
        </p:txBody>
      </p:sp>
      <p:sp>
        <p:nvSpPr>
          <p:cNvPr id="12" name="Rounded Rectangle 11"/>
          <p:cNvSpPr/>
          <p:nvPr/>
        </p:nvSpPr>
        <p:spPr>
          <a:xfrm>
            <a:off x="1600200" y="3124200"/>
            <a:ext cx="990600" cy="533400"/>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tx1"/>
                </a:solidFill>
              </a:rPr>
              <a:t>5HT</a:t>
            </a:r>
          </a:p>
          <a:p>
            <a:pPr algn="ctr">
              <a:defRPr/>
            </a:pPr>
            <a:r>
              <a:rPr lang="nl-NL" altLang="nl-NL" sz="2000">
                <a:solidFill>
                  <a:schemeClr val="tx1"/>
                </a:solidFill>
              </a:rPr>
              <a:t>2C</a:t>
            </a:r>
            <a:endParaRPr lang="en-US" altLang="nl-NL" sz="2000">
              <a:solidFill>
                <a:schemeClr val="tx1"/>
              </a:solidFill>
            </a:endParaRPr>
          </a:p>
        </p:txBody>
      </p:sp>
      <p:sp>
        <p:nvSpPr>
          <p:cNvPr id="19" name="Rounded Rectangle 18"/>
          <p:cNvSpPr/>
          <p:nvPr/>
        </p:nvSpPr>
        <p:spPr>
          <a:xfrm rot="20060145">
            <a:off x="3249613" y="1008063"/>
            <a:ext cx="544512" cy="90011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1600">
                <a:solidFill>
                  <a:schemeClr val="bg1"/>
                </a:solidFill>
              </a:rPr>
              <a:t>5HT1A</a:t>
            </a:r>
            <a:endParaRPr lang="en-US" altLang="nl-NL" sz="1600">
              <a:solidFill>
                <a:schemeClr val="bg1"/>
              </a:solidFill>
            </a:endParaRPr>
          </a:p>
        </p:txBody>
      </p:sp>
      <p:sp>
        <p:nvSpPr>
          <p:cNvPr id="18" name="Diamond 17"/>
          <p:cNvSpPr/>
          <p:nvPr/>
        </p:nvSpPr>
        <p:spPr>
          <a:xfrm rot="419765">
            <a:off x="4133850" y="595313"/>
            <a:ext cx="1195388" cy="1241425"/>
          </a:xfrm>
          <a:prstGeom prst="diamond">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rgbClr val="FFFFFF"/>
                </a:solidFill>
              </a:rPr>
              <a:t>M3</a:t>
            </a:r>
            <a:endParaRPr lang="en-US" altLang="nl-NL" sz="2000">
              <a:solidFill>
                <a:srgbClr val="FFFFFF"/>
              </a:solidFill>
            </a:endParaRPr>
          </a:p>
        </p:txBody>
      </p:sp>
      <p:sp>
        <p:nvSpPr>
          <p:cNvPr id="17" name="Isosceles Triangle 16"/>
          <p:cNvSpPr/>
          <p:nvPr/>
        </p:nvSpPr>
        <p:spPr>
          <a:xfrm rot="9802130">
            <a:off x="4927328" y="5514293"/>
            <a:ext cx="742080" cy="994022"/>
          </a:xfrm>
          <a:prstGeom prst="triangle">
            <a:avLst>
              <a:gd name="adj" fmla="val 4949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2000" dirty="0"/>
              <a:t>D4</a:t>
            </a:r>
            <a:endParaRPr lang="en-US" sz="2000" dirty="0"/>
          </a:p>
        </p:txBody>
      </p:sp>
      <p:sp>
        <p:nvSpPr>
          <p:cNvPr id="16" name="Isosceles Triangle 15"/>
          <p:cNvSpPr/>
          <p:nvPr/>
        </p:nvSpPr>
        <p:spPr>
          <a:xfrm rot="8686364">
            <a:off x="5737997" y="5196960"/>
            <a:ext cx="646396" cy="1036081"/>
          </a:xfrm>
          <a:prstGeom prst="triangle">
            <a:avLst>
              <a:gd name="adj" fmla="val 4594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2000" dirty="0">
                <a:solidFill>
                  <a:schemeClr val="bg1"/>
                </a:solidFill>
              </a:rPr>
              <a:t>D3</a:t>
            </a:r>
            <a:endParaRPr lang="en-US" sz="2000" dirty="0">
              <a:solidFill>
                <a:schemeClr val="bg1"/>
              </a:solidFill>
            </a:endParaRPr>
          </a:p>
        </p:txBody>
      </p:sp>
      <p:sp>
        <p:nvSpPr>
          <p:cNvPr id="14" name="Isosceles Triangle 13"/>
          <p:cNvSpPr/>
          <p:nvPr/>
        </p:nvSpPr>
        <p:spPr>
          <a:xfrm rot="6467080">
            <a:off x="6865545" y="3597829"/>
            <a:ext cx="792864" cy="1259093"/>
          </a:xfrm>
          <a:prstGeom prst="triangle">
            <a:avLst>
              <a:gd name="adj" fmla="val 4835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2400" dirty="0"/>
              <a:t>D1</a:t>
            </a:r>
            <a:endParaRPr lang="en-US" sz="2400" dirty="0"/>
          </a:p>
        </p:txBody>
      </p:sp>
      <p:sp>
        <p:nvSpPr>
          <p:cNvPr id="10" name="Rounded Rectangle 9"/>
          <p:cNvSpPr/>
          <p:nvPr/>
        </p:nvSpPr>
        <p:spPr>
          <a:xfrm rot="18700270">
            <a:off x="2261394" y="1439069"/>
            <a:ext cx="990600" cy="1122362"/>
          </a:xfrm>
          <a:prstGeom prst="roundRect">
            <a:avLst/>
          </a:prstGeom>
          <a:solidFill>
            <a:schemeClr val="tx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400">
                <a:solidFill>
                  <a:schemeClr val="bg1"/>
                </a:solidFill>
              </a:rPr>
              <a:t>5HT</a:t>
            </a:r>
          </a:p>
          <a:p>
            <a:pPr algn="ctr">
              <a:defRPr/>
            </a:pPr>
            <a:r>
              <a:rPr lang="nl-NL" altLang="nl-NL" sz="2400">
                <a:solidFill>
                  <a:schemeClr val="bg1"/>
                </a:solidFill>
              </a:rPr>
              <a:t>2a</a:t>
            </a:r>
            <a:endParaRPr lang="en-US" altLang="nl-NL" sz="2400">
              <a:solidFill>
                <a:schemeClr val="bg1"/>
              </a:solidFill>
            </a:endParaRPr>
          </a:p>
        </p:txBody>
      </p:sp>
      <p:sp>
        <p:nvSpPr>
          <p:cNvPr id="9" name="Teardrop 8"/>
          <p:cNvSpPr/>
          <p:nvPr/>
        </p:nvSpPr>
        <p:spPr>
          <a:xfrm>
            <a:off x="6096000" y="1600200"/>
            <a:ext cx="996950" cy="838200"/>
          </a:xfrm>
          <a:prstGeom prst="teardrop">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bg1"/>
                </a:solidFill>
              </a:rPr>
              <a:t>Hist</a:t>
            </a:r>
            <a:endParaRPr lang="en-US" altLang="nl-NL" sz="2000">
              <a:solidFill>
                <a:schemeClr val="bg1"/>
              </a:solidFill>
            </a:endParaRPr>
          </a:p>
        </p:txBody>
      </p:sp>
      <p:sp>
        <p:nvSpPr>
          <p:cNvPr id="5" name="Isosceles Triangle 4"/>
          <p:cNvSpPr/>
          <p:nvPr/>
        </p:nvSpPr>
        <p:spPr>
          <a:xfrm rot="7678033">
            <a:off x="6438901" y="4452937"/>
            <a:ext cx="995362" cy="1547813"/>
          </a:xfrm>
          <a:prstGeom prst="triangle">
            <a:avLst>
              <a:gd name="adj" fmla="val 4840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7" name="Diamond 6"/>
          <p:cNvSpPr/>
          <p:nvPr/>
        </p:nvSpPr>
        <p:spPr>
          <a:xfrm rot="1686110">
            <a:off x="5180013" y="876300"/>
            <a:ext cx="1120775" cy="12414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rgbClr val="FFFFFF"/>
                </a:solidFill>
              </a:rPr>
              <a:t>M1</a:t>
            </a:r>
            <a:endParaRPr lang="en-US" altLang="nl-NL" sz="2000">
              <a:solidFill>
                <a:srgbClr val="FFFFFF"/>
              </a:solidFill>
            </a:endParaRPr>
          </a:p>
        </p:txBody>
      </p:sp>
      <p:sp>
        <p:nvSpPr>
          <p:cNvPr id="3" name="Oval 2"/>
          <p:cNvSpPr/>
          <p:nvPr/>
        </p:nvSpPr>
        <p:spPr>
          <a:xfrm>
            <a:off x="2514600" y="1600200"/>
            <a:ext cx="4267200" cy="4038600"/>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4" name="TextBox 3"/>
          <p:cNvSpPr txBox="1"/>
          <p:nvPr/>
        </p:nvSpPr>
        <p:spPr>
          <a:xfrm>
            <a:off x="-36513" y="620713"/>
            <a:ext cx="2962276" cy="708025"/>
          </a:xfrm>
          <a:prstGeom prst="rect">
            <a:avLst/>
          </a:prstGeom>
          <a:noFill/>
        </p:spPr>
        <p:txBody>
          <a:bodyPr wrap="none">
            <a:spAutoFit/>
          </a:bodyP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defRPr/>
            </a:pPr>
            <a:r>
              <a:rPr lang="nl-NL" altLang="nl-NL" sz="4000">
                <a:effectLst>
                  <a:outerShdw blurRad="38100" dist="38100" dir="2700000" algn="tl">
                    <a:srgbClr val="C0C0C0"/>
                  </a:outerShdw>
                </a:effectLst>
                <a:cs typeface="+mn-cs"/>
              </a:rPr>
              <a:t>Quetiapine</a:t>
            </a:r>
            <a:endParaRPr lang="en-US" altLang="nl-NL" sz="4000">
              <a:effectLst>
                <a:outerShdw blurRad="38100" dist="38100" dir="2700000" algn="tl">
                  <a:srgbClr val="C0C0C0"/>
                </a:outerShdw>
              </a:effectLst>
              <a:cs typeface="+mn-cs"/>
            </a:endParaRPr>
          </a:p>
        </p:txBody>
      </p:sp>
      <p:sp>
        <p:nvSpPr>
          <p:cNvPr id="28692" name="TextBox 5"/>
          <p:cNvSpPr txBox="1">
            <a:spLocks noChangeArrowheads="1"/>
          </p:cNvSpPr>
          <p:nvPr/>
        </p:nvSpPr>
        <p:spPr bwMode="auto">
          <a:xfrm rot="-3602982">
            <a:off x="6442869" y="4548982"/>
            <a:ext cx="738187"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nl-NL" sz="3600"/>
              <a:t>D2</a:t>
            </a:r>
            <a:endParaRPr lang="en-US" sz="3600"/>
          </a:p>
        </p:txBody>
      </p:sp>
      <p:sp>
        <p:nvSpPr>
          <p:cNvPr id="28693" name="TextBox 23"/>
          <p:cNvSpPr txBox="1">
            <a:spLocks noChangeArrowheads="1"/>
          </p:cNvSpPr>
          <p:nvPr/>
        </p:nvSpPr>
        <p:spPr bwMode="auto">
          <a:xfrm>
            <a:off x="323850" y="1484313"/>
            <a:ext cx="10636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en-US"/>
              <a:t>SGA</a:t>
            </a:r>
          </a:p>
        </p:txBody>
      </p:sp>
    </p:spTree>
    <p:extLst>
      <p:ext uri="{BB962C8B-B14F-4D97-AF65-F5344CB8AC3E}">
        <p14:creationId xmlns:p14="http://schemas.microsoft.com/office/powerpoint/2010/main" val="1518263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gular Pentagon 21"/>
          <p:cNvSpPr/>
          <p:nvPr/>
        </p:nvSpPr>
        <p:spPr>
          <a:xfrm rot="5143246">
            <a:off x="6744171" y="3012133"/>
            <a:ext cx="1030469" cy="951750"/>
          </a:xfrm>
          <a:prstGeom prst="pentag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1600" dirty="0" err="1">
                <a:solidFill>
                  <a:schemeClr val="bg1"/>
                </a:solidFill>
              </a:rPr>
              <a:t>Alpha</a:t>
            </a:r>
            <a:r>
              <a:rPr lang="nl-NL" sz="1600" dirty="0">
                <a:solidFill>
                  <a:schemeClr val="bg1"/>
                </a:solidFill>
              </a:rPr>
              <a:t> 2</a:t>
            </a:r>
            <a:endParaRPr lang="en-US" sz="1600" dirty="0">
              <a:solidFill>
                <a:schemeClr val="bg1"/>
              </a:solidFill>
            </a:endParaRPr>
          </a:p>
        </p:txBody>
      </p:sp>
      <p:sp>
        <p:nvSpPr>
          <p:cNvPr id="23" name="Regular Pentagon 22"/>
          <p:cNvSpPr/>
          <p:nvPr/>
        </p:nvSpPr>
        <p:spPr>
          <a:xfrm rot="4436212">
            <a:off x="6581106" y="2289303"/>
            <a:ext cx="1030469" cy="951750"/>
          </a:xfrm>
          <a:prstGeom prst="pent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1600" dirty="0" err="1">
                <a:solidFill>
                  <a:schemeClr val="bg1"/>
                </a:solidFill>
              </a:rPr>
              <a:t>Alpha</a:t>
            </a:r>
            <a:r>
              <a:rPr lang="nl-NL" sz="1600" dirty="0">
                <a:solidFill>
                  <a:schemeClr val="bg1"/>
                </a:solidFill>
              </a:rPr>
              <a:t> 1</a:t>
            </a:r>
            <a:endParaRPr lang="en-US" sz="1600" dirty="0">
              <a:solidFill>
                <a:schemeClr val="bg1"/>
              </a:solidFill>
            </a:endParaRPr>
          </a:p>
        </p:txBody>
      </p:sp>
      <p:sp>
        <p:nvSpPr>
          <p:cNvPr id="20" name="Rounded Rectangle 19"/>
          <p:cNvSpPr/>
          <p:nvPr/>
        </p:nvSpPr>
        <p:spPr>
          <a:xfrm rot="20022195">
            <a:off x="1939925" y="4506913"/>
            <a:ext cx="1025525" cy="609600"/>
          </a:xfrm>
          <a:prstGeom prst="roundRect">
            <a:avLst>
              <a:gd name="adj" fmla="val 3577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tx1"/>
                </a:solidFill>
              </a:rPr>
              <a:t>5HT6</a:t>
            </a:r>
            <a:endParaRPr lang="en-US" altLang="nl-NL" sz="2000">
              <a:solidFill>
                <a:schemeClr val="tx1"/>
              </a:solidFill>
            </a:endParaRPr>
          </a:p>
        </p:txBody>
      </p:sp>
      <p:sp>
        <p:nvSpPr>
          <p:cNvPr id="12" name="Rounded Rectangle 11"/>
          <p:cNvSpPr/>
          <p:nvPr/>
        </p:nvSpPr>
        <p:spPr>
          <a:xfrm>
            <a:off x="1600200" y="3124200"/>
            <a:ext cx="990600" cy="533400"/>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tx1"/>
                </a:solidFill>
              </a:rPr>
              <a:t>5HT</a:t>
            </a:r>
          </a:p>
          <a:p>
            <a:pPr algn="ctr">
              <a:defRPr/>
            </a:pPr>
            <a:r>
              <a:rPr lang="nl-NL" altLang="nl-NL" sz="2000">
                <a:solidFill>
                  <a:schemeClr val="tx1"/>
                </a:solidFill>
              </a:rPr>
              <a:t>2C</a:t>
            </a:r>
            <a:endParaRPr lang="en-US" altLang="nl-NL" sz="2000">
              <a:solidFill>
                <a:schemeClr val="tx1"/>
              </a:solidFill>
            </a:endParaRPr>
          </a:p>
        </p:txBody>
      </p:sp>
      <p:sp>
        <p:nvSpPr>
          <p:cNvPr id="19" name="Rounded Rectangle 18"/>
          <p:cNvSpPr/>
          <p:nvPr/>
        </p:nvSpPr>
        <p:spPr>
          <a:xfrm rot="20060145">
            <a:off x="3249613" y="1008063"/>
            <a:ext cx="544512" cy="90011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1600">
                <a:solidFill>
                  <a:schemeClr val="bg1"/>
                </a:solidFill>
              </a:rPr>
              <a:t>5HT1A</a:t>
            </a:r>
            <a:endParaRPr lang="en-US" altLang="nl-NL" sz="1600">
              <a:solidFill>
                <a:schemeClr val="bg1"/>
              </a:solidFill>
            </a:endParaRPr>
          </a:p>
        </p:txBody>
      </p:sp>
      <p:sp>
        <p:nvSpPr>
          <p:cNvPr id="18" name="Diamond 17"/>
          <p:cNvSpPr/>
          <p:nvPr/>
        </p:nvSpPr>
        <p:spPr>
          <a:xfrm rot="419765">
            <a:off x="4133850" y="595313"/>
            <a:ext cx="1195388" cy="1241425"/>
          </a:xfrm>
          <a:prstGeom prst="diamond">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rgbClr val="FFFFFF"/>
                </a:solidFill>
              </a:rPr>
              <a:t>M3</a:t>
            </a:r>
            <a:endParaRPr lang="en-US" altLang="nl-NL" sz="2000">
              <a:solidFill>
                <a:srgbClr val="FFFFFF"/>
              </a:solidFill>
            </a:endParaRPr>
          </a:p>
        </p:txBody>
      </p:sp>
      <p:sp>
        <p:nvSpPr>
          <p:cNvPr id="17" name="Isosceles Triangle 16"/>
          <p:cNvSpPr/>
          <p:nvPr/>
        </p:nvSpPr>
        <p:spPr>
          <a:xfrm rot="9802130">
            <a:off x="4949124" y="5509316"/>
            <a:ext cx="754328" cy="1148118"/>
          </a:xfrm>
          <a:prstGeom prst="triangle">
            <a:avLst>
              <a:gd name="adj" fmla="val 4949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2000" dirty="0"/>
              <a:t>D4</a:t>
            </a:r>
            <a:endParaRPr lang="en-US" sz="2000" dirty="0"/>
          </a:p>
        </p:txBody>
      </p:sp>
      <p:sp>
        <p:nvSpPr>
          <p:cNvPr id="16" name="Isosceles Triangle 15"/>
          <p:cNvSpPr/>
          <p:nvPr/>
        </p:nvSpPr>
        <p:spPr>
          <a:xfrm rot="8686364">
            <a:off x="5737997" y="5196960"/>
            <a:ext cx="646396" cy="1036081"/>
          </a:xfrm>
          <a:prstGeom prst="triangle">
            <a:avLst>
              <a:gd name="adj" fmla="val 4594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2000" dirty="0">
                <a:solidFill>
                  <a:schemeClr val="bg1"/>
                </a:solidFill>
              </a:rPr>
              <a:t>D3</a:t>
            </a:r>
            <a:endParaRPr lang="en-US" sz="2000" dirty="0">
              <a:solidFill>
                <a:schemeClr val="bg1"/>
              </a:solidFill>
            </a:endParaRPr>
          </a:p>
        </p:txBody>
      </p:sp>
      <p:sp>
        <p:nvSpPr>
          <p:cNvPr id="14" name="Isosceles Triangle 13"/>
          <p:cNvSpPr/>
          <p:nvPr/>
        </p:nvSpPr>
        <p:spPr>
          <a:xfrm rot="6467080">
            <a:off x="6865545" y="3597829"/>
            <a:ext cx="792864" cy="1259093"/>
          </a:xfrm>
          <a:prstGeom prst="triangle">
            <a:avLst>
              <a:gd name="adj" fmla="val 4835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2400" dirty="0"/>
              <a:t>D1</a:t>
            </a:r>
            <a:endParaRPr lang="en-US" sz="2400" dirty="0"/>
          </a:p>
        </p:txBody>
      </p:sp>
      <p:sp>
        <p:nvSpPr>
          <p:cNvPr id="13" name="Rounded Rectangle 12"/>
          <p:cNvSpPr/>
          <p:nvPr/>
        </p:nvSpPr>
        <p:spPr>
          <a:xfrm rot="20847939">
            <a:off x="1687513" y="3838575"/>
            <a:ext cx="1030287" cy="609600"/>
          </a:xfrm>
          <a:prstGeom prst="roundRect">
            <a:avLst>
              <a:gd name="adj" fmla="val 3577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tx1"/>
                </a:solidFill>
              </a:rPr>
              <a:t>5HT3</a:t>
            </a:r>
            <a:endParaRPr lang="en-US" altLang="nl-NL" sz="2000">
              <a:solidFill>
                <a:schemeClr val="tx1"/>
              </a:solidFill>
            </a:endParaRPr>
          </a:p>
        </p:txBody>
      </p:sp>
      <p:sp>
        <p:nvSpPr>
          <p:cNvPr id="10" name="Rounded Rectangle 9"/>
          <p:cNvSpPr/>
          <p:nvPr/>
        </p:nvSpPr>
        <p:spPr>
          <a:xfrm rot="18700270">
            <a:off x="2261394" y="1439069"/>
            <a:ext cx="990600" cy="1122362"/>
          </a:xfrm>
          <a:prstGeom prst="roundRect">
            <a:avLst/>
          </a:prstGeom>
          <a:solidFill>
            <a:schemeClr val="tx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400">
                <a:solidFill>
                  <a:schemeClr val="bg1"/>
                </a:solidFill>
              </a:rPr>
              <a:t>5HT</a:t>
            </a:r>
          </a:p>
          <a:p>
            <a:pPr algn="ctr">
              <a:defRPr/>
            </a:pPr>
            <a:r>
              <a:rPr lang="nl-NL" altLang="nl-NL" sz="2400">
                <a:solidFill>
                  <a:schemeClr val="bg1"/>
                </a:solidFill>
              </a:rPr>
              <a:t>2a</a:t>
            </a:r>
            <a:endParaRPr lang="en-US" altLang="nl-NL" sz="2400">
              <a:solidFill>
                <a:schemeClr val="bg1"/>
              </a:solidFill>
            </a:endParaRPr>
          </a:p>
        </p:txBody>
      </p:sp>
      <p:sp>
        <p:nvSpPr>
          <p:cNvPr id="9" name="Teardrop 8"/>
          <p:cNvSpPr/>
          <p:nvPr/>
        </p:nvSpPr>
        <p:spPr>
          <a:xfrm>
            <a:off x="6096000" y="1600200"/>
            <a:ext cx="996950" cy="838200"/>
          </a:xfrm>
          <a:prstGeom prst="teardrop">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bg1"/>
                </a:solidFill>
              </a:rPr>
              <a:t>Hist</a:t>
            </a:r>
            <a:endParaRPr lang="en-US" altLang="nl-NL" sz="2000">
              <a:solidFill>
                <a:schemeClr val="bg1"/>
              </a:solidFill>
            </a:endParaRPr>
          </a:p>
        </p:txBody>
      </p:sp>
      <p:sp>
        <p:nvSpPr>
          <p:cNvPr id="5" name="Isosceles Triangle 4"/>
          <p:cNvSpPr/>
          <p:nvPr/>
        </p:nvSpPr>
        <p:spPr>
          <a:xfrm rot="7678033">
            <a:off x="6438901" y="4452937"/>
            <a:ext cx="995362" cy="1547813"/>
          </a:xfrm>
          <a:prstGeom prst="triangle">
            <a:avLst>
              <a:gd name="adj" fmla="val 4840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7" name="Diamond 6"/>
          <p:cNvSpPr/>
          <p:nvPr/>
        </p:nvSpPr>
        <p:spPr>
          <a:xfrm rot="1686110">
            <a:off x="5180013" y="876300"/>
            <a:ext cx="1120775" cy="12414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rgbClr val="FFFFFF"/>
                </a:solidFill>
              </a:rPr>
              <a:t>M1</a:t>
            </a:r>
            <a:endParaRPr lang="en-US" altLang="nl-NL" sz="2000">
              <a:solidFill>
                <a:srgbClr val="FFFFFF"/>
              </a:solidFill>
            </a:endParaRPr>
          </a:p>
        </p:txBody>
      </p:sp>
      <p:sp>
        <p:nvSpPr>
          <p:cNvPr id="3" name="Oval 2"/>
          <p:cNvSpPr/>
          <p:nvPr/>
        </p:nvSpPr>
        <p:spPr>
          <a:xfrm>
            <a:off x="2514600" y="1600200"/>
            <a:ext cx="4267200" cy="4038600"/>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4" name="TextBox 3"/>
          <p:cNvSpPr txBox="1"/>
          <p:nvPr/>
        </p:nvSpPr>
        <p:spPr>
          <a:xfrm>
            <a:off x="34925" y="620713"/>
            <a:ext cx="3032125" cy="708025"/>
          </a:xfrm>
          <a:prstGeom prst="rect">
            <a:avLst/>
          </a:prstGeom>
          <a:noFill/>
        </p:spPr>
        <p:txBody>
          <a:bodyPr wrap="none">
            <a:spAutoFit/>
          </a:bodyP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defRPr/>
            </a:pPr>
            <a:r>
              <a:rPr lang="nl-NL" altLang="nl-NL" sz="4000">
                <a:effectLst>
                  <a:outerShdw blurRad="38100" dist="38100" dir="2700000" algn="tl">
                    <a:srgbClr val="C0C0C0"/>
                  </a:outerShdw>
                </a:effectLst>
                <a:cs typeface="+mn-cs"/>
              </a:rPr>
              <a:t>Olanzapine</a:t>
            </a:r>
            <a:endParaRPr lang="en-US" altLang="nl-NL" sz="4000">
              <a:effectLst>
                <a:outerShdw blurRad="38100" dist="38100" dir="2700000" algn="tl">
                  <a:srgbClr val="C0C0C0"/>
                </a:outerShdw>
              </a:effectLst>
              <a:cs typeface="+mn-cs"/>
            </a:endParaRPr>
          </a:p>
        </p:txBody>
      </p:sp>
      <p:sp>
        <p:nvSpPr>
          <p:cNvPr id="29716" name="TextBox 5"/>
          <p:cNvSpPr txBox="1">
            <a:spLocks noChangeArrowheads="1"/>
          </p:cNvSpPr>
          <p:nvPr/>
        </p:nvSpPr>
        <p:spPr bwMode="auto">
          <a:xfrm rot="-3602982">
            <a:off x="6442869" y="4548982"/>
            <a:ext cx="738187"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nl-NL" sz="3600"/>
              <a:t>D2</a:t>
            </a:r>
            <a:endParaRPr lang="en-US" sz="3600"/>
          </a:p>
        </p:txBody>
      </p:sp>
      <p:sp>
        <p:nvSpPr>
          <p:cNvPr id="29717" name="TextBox 20"/>
          <p:cNvSpPr txBox="1">
            <a:spLocks noChangeArrowheads="1"/>
          </p:cNvSpPr>
          <p:nvPr/>
        </p:nvSpPr>
        <p:spPr bwMode="auto">
          <a:xfrm>
            <a:off x="323850" y="1484313"/>
            <a:ext cx="10636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en-US"/>
              <a:t>SGA</a:t>
            </a:r>
          </a:p>
        </p:txBody>
      </p:sp>
    </p:spTree>
    <p:extLst>
      <p:ext uri="{BB962C8B-B14F-4D97-AF65-F5344CB8AC3E}">
        <p14:creationId xmlns:p14="http://schemas.microsoft.com/office/powerpoint/2010/main" val="1062102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gular Pentagon 21"/>
          <p:cNvSpPr/>
          <p:nvPr/>
        </p:nvSpPr>
        <p:spPr>
          <a:xfrm rot="5143246">
            <a:off x="6744171" y="3012133"/>
            <a:ext cx="1030469" cy="951750"/>
          </a:xfrm>
          <a:prstGeom prst="pentago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1600" dirty="0" err="1">
                <a:solidFill>
                  <a:schemeClr val="bg1"/>
                </a:solidFill>
              </a:rPr>
              <a:t>Alpha</a:t>
            </a:r>
            <a:r>
              <a:rPr lang="nl-NL" sz="1600" dirty="0">
                <a:solidFill>
                  <a:schemeClr val="bg1"/>
                </a:solidFill>
              </a:rPr>
              <a:t> 2</a:t>
            </a:r>
            <a:endParaRPr lang="en-US" sz="1600" dirty="0">
              <a:solidFill>
                <a:schemeClr val="bg1"/>
              </a:solidFill>
            </a:endParaRPr>
          </a:p>
        </p:txBody>
      </p:sp>
      <p:sp>
        <p:nvSpPr>
          <p:cNvPr id="23" name="Regular Pentagon 22"/>
          <p:cNvSpPr/>
          <p:nvPr/>
        </p:nvSpPr>
        <p:spPr>
          <a:xfrm rot="4436212">
            <a:off x="6581106" y="2289303"/>
            <a:ext cx="1030469" cy="951750"/>
          </a:xfrm>
          <a:prstGeom prst="pentagon">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1600" dirty="0" err="1">
                <a:solidFill>
                  <a:schemeClr val="bg1"/>
                </a:solidFill>
              </a:rPr>
              <a:t>Alpha</a:t>
            </a:r>
            <a:r>
              <a:rPr lang="nl-NL" sz="1600" dirty="0">
                <a:solidFill>
                  <a:schemeClr val="bg1"/>
                </a:solidFill>
              </a:rPr>
              <a:t> 1</a:t>
            </a:r>
            <a:endParaRPr lang="en-US" sz="1600" dirty="0">
              <a:solidFill>
                <a:schemeClr val="bg1"/>
              </a:solidFill>
            </a:endParaRPr>
          </a:p>
        </p:txBody>
      </p:sp>
      <p:sp>
        <p:nvSpPr>
          <p:cNvPr id="21" name="Rounded Rectangle 20"/>
          <p:cNvSpPr/>
          <p:nvPr/>
        </p:nvSpPr>
        <p:spPr>
          <a:xfrm rot="18948475">
            <a:off x="2368550" y="5094288"/>
            <a:ext cx="1052513" cy="609600"/>
          </a:xfrm>
          <a:prstGeom prst="roundRect">
            <a:avLst>
              <a:gd name="adj" fmla="val 35774"/>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tx1"/>
                </a:solidFill>
              </a:rPr>
              <a:t>5HT7</a:t>
            </a:r>
            <a:endParaRPr lang="en-US" altLang="nl-NL" sz="2000">
              <a:solidFill>
                <a:schemeClr val="tx1"/>
              </a:solidFill>
            </a:endParaRPr>
          </a:p>
        </p:txBody>
      </p:sp>
      <p:sp>
        <p:nvSpPr>
          <p:cNvPr id="20" name="Rounded Rectangle 19"/>
          <p:cNvSpPr/>
          <p:nvPr/>
        </p:nvSpPr>
        <p:spPr>
          <a:xfrm rot="20022195">
            <a:off x="1939925" y="4506913"/>
            <a:ext cx="1025525" cy="609600"/>
          </a:xfrm>
          <a:prstGeom prst="roundRect">
            <a:avLst>
              <a:gd name="adj" fmla="val 3577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tx1"/>
                </a:solidFill>
              </a:rPr>
              <a:t>5HT6</a:t>
            </a:r>
            <a:endParaRPr lang="en-US" altLang="nl-NL" sz="2000">
              <a:solidFill>
                <a:schemeClr val="tx1"/>
              </a:solidFill>
            </a:endParaRPr>
          </a:p>
        </p:txBody>
      </p:sp>
      <p:sp>
        <p:nvSpPr>
          <p:cNvPr id="12" name="Rounded Rectangle 11"/>
          <p:cNvSpPr/>
          <p:nvPr/>
        </p:nvSpPr>
        <p:spPr>
          <a:xfrm>
            <a:off x="1600200" y="3124200"/>
            <a:ext cx="990600" cy="533400"/>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tx1"/>
                </a:solidFill>
              </a:rPr>
              <a:t>5HT</a:t>
            </a:r>
          </a:p>
          <a:p>
            <a:pPr algn="ctr">
              <a:defRPr/>
            </a:pPr>
            <a:r>
              <a:rPr lang="nl-NL" altLang="nl-NL" sz="2000">
                <a:solidFill>
                  <a:schemeClr val="tx1"/>
                </a:solidFill>
              </a:rPr>
              <a:t>2C</a:t>
            </a:r>
            <a:endParaRPr lang="en-US" altLang="nl-NL" sz="2000">
              <a:solidFill>
                <a:schemeClr val="tx1"/>
              </a:solidFill>
            </a:endParaRPr>
          </a:p>
        </p:txBody>
      </p:sp>
      <p:sp>
        <p:nvSpPr>
          <p:cNvPr id="19" name="Rounded Rectangle 18"/>
          <p:cNvSpPr/>
          <p:nvPr/>
        </p:nvSpPr>
        <p:spPr>
          <a:xfrm rot="20060145">
            <a:off x="3249613" y="1008063"/>
            <a:ext cx="544512" cy="900112"/>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1600">
                <a:solidFill>
                  <a:schemeClr val="bg1"/>
                </a:solidFill>
              </a:rPr>
              <a:t>5HT1A</a:t>
            </a:r>
            <a:endParaRPr lang="en-US" altLang="nl-NL" sz="1600">
              <a:solidFill>
                <a:schemeClr val="bg1"/>
              </a:solidFill>
            </a:endParaRPr>
          </a:p>
        </p:txBody>
      </p:sp>
      <p:sp>
        <p:nvSpPr>
          <p:cNvPr id="18" name="Diamond 17"/>
          <p:cNvSpPr/>
          <p:nvPr/>
        </p:nvSpPr>
        <p:spPr>
          <a:xfrm rot="419765">
            <a:off x="4133850" y="595313"/>
            <a:ext cx="1195388" cy="1241425"/>
          </a:xfrm>
          <a:prstGeom prst="diamond">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rgbClr val="FFFFFF"/>
                </a:solidFill>
              </a:rPr>
              <a:t>M3</a:t>
            </a:r>
            <a:endParaRPr lang="en-US" altLang="nl-NL" sz="2000">
              <a:solidFill>
                <a:srgbClr val="FFFFFF"/>
              </a:solidFill>
            </a:endParaRPr>
          </a:p>
        </p:txBody>
      </p:sp>
      <p:sp>
        <p:nvSpPr>
          <p:cNvPr id="17" name="Isosceles Triangle 16"/>
          <p:cNvSpPr/>
          <p:nvPr/>
        </p:nvSpPr>
        <p:spPr>
          <a:xfrm rot="9802130">
            <a:off x="4949124" y="5509316"/>
            <a:ext cx="754328" cy="1148118"/>
          </a:xfrm>
          <a:prstGeom prst="triangle">
            <a:avLst>
              <a:gd name="adj" fmla="val 4949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2000" dirty="0"/>
              <a:t>D4</a:t>
            </a:r>
            <a:endParaRPr lang="en-US" sz="2000" dirty="0"/>
          </a:p>
        </p:txBody>
      </p:sp>
      <p:sp>
        <p:nvSpPr>
          <p:cNvPr id="16" name="Isosceles Triangle 15"/>
          <p:cNvSpPr/>
          <p:nvPr/>
        </p:nvSpPr>
        <p:spPr>
          <a:xfrm rot="8686364">
            <a:off x="5737997" y="5196960"/>
            <a:ext cx="646396" cy="1036081"/>
          </a:xfrm>
          <a:prstGeom prst="triangle">
            <a:avLst>
              <a:gd name="adj" fmla="val 4594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2000" dirty="0">
                <a:solidFill>
                  <a:schemeClr val="bg1"/>
                </a:solidFill>
              </a:rPr>
              <a:t>D3</a:t>
            </a:r>
            <a:endParaRPr lang="en-US" sz="2000" dirty="0">
              <a:solidFill>
                <a:schemeClr val="bg1"/>
              </a:solidFill>
            </a:endParaRPr>
          </a:p>
        </p:txBody>
      </p:sp>
      <p:sp>
        <p:nvSpPr>
          <p:cNvPr id="14" name="Isosceles Triangle 13"/>
          <p:cNvSpPr/>
          <p:nvPr/>
        </p:nvSpPr>
        <p:spPr>
          <a:xfrm rot="6467080">
            <a:off x="6865545" y="3597829"/>
            <a:ext cx="792864" cy="1259093"/>
          </a:xfrm>
          <a:prstGeom prst="triangle">
            <a:avLst>
              <a:gd name="adj" fmla="val 48358"/>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ctr">
              <a:defRPr/>
            </a:pPr>
            <a:r>
              <a:rPr lang="nl-NL" sz="2400" dirty="0"/>
              <a:t>D1</a:t>
            </a:r>
            <a:endParaRPr lang="en-US" sz="2400" dirty="0"/>
          </a:p>
        </p:txBody>
      </p:sp>
      <p:sp>
        <p:nvSpPr>
          <p:cNvPr id="13" name="Rounded Rectangle 12"/>
          <p:cNvSpPr/>
          <p:nvPr/>
        </p:nvSpPr>
        <p:spPr>
          <a:xfrm rot="20847939">
            <a:off x="1687513" y="3838575"/>
            <a:ext cx="1030287" cy="609600"/>
          </a:xfrm>
          <a:prstGeom prst="roundRect">
            <a:avLst>
              <a:gd name="adj" fmla="val 3577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tx1"/>
                </a:solidFill>
              </a:rPr>
              <a:t>5HT3</a:t>
            </a:r>
            <a:endParaRPr lang="en-US" altLang="nl-NL" sz="2000">
              <a:solidFill>
                <a:schemeClr val="tx1"/>
              </a:solidFill>
            </a:endParaRPr>
          </a:p>
        </p:txBody>
      </p:sp>
      <p:sp>
        <p:nvSpPr>
          <p:cNvPr id="11" name="Rounded Rectangle 10"/>
          <p:cNvSpPr/>
          <p:nvPr/>
        </p:nvSpPr>
        <p:spPr>
          <a:xfrm rot="17487167">
            <a:off x="2070101" y="2244725"/>
            <a:ext cx="544512" cy="973137"/>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1600">
                <a:solidFill>
                  <a:schemeClr val="bg1"/>
                </a:solidFill>
              </a:rPr>
              <a:t>5HT1B</a:t>
            </a:r>
            <a:endParaRPr lang="en-US" altLang="nl-NL" sz="1600">
              <a:solidFill>
                <a:schemeClr val="bg1"/>
              </a:solidFill>
            </a:endParaRPr>
          </a:p>
        </p:txBody>
      </p:sp>
      <p:sp>
        <p:nvSpPr>
          <p:cNvPr id="10" name="Rounded Rectangle 9"/>
          <p:cNvSpPr/>
          <p:nvPr/>
        </p:nvSpPr>
        <p:spPr>
          <a:xfrm rot="18700270">
            <a:off x="2261394" y="1439069"/>
            <a:ext cx="990600" cy="1122362"/>
          </a:xfrm>
          <a:prstGeom prst="roundRect">
            <a:avLst/>
          </a:prstGeom>
          <a:solidFill>
            <a:schemeClr val="tx2"/>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400">
                <a:solidFill>
                  <a:schemeClr val="bg1"/>
                </a:solidFill>
              </a:rPr>
              <a:t>5HT</a:t>
            </a:r>
          </a:p>
          <a:p>
            <a:pPr algn="ctr">
              <a:defRPr/>
            </a:pPr>
            <a:r>
              <a:rPr lang="nl-NL" altLang="nl-NL" sz="2400">
                <a:solidFill>
                  <a:schemeClr val="bg1"/>
                </a:solidFill>
              </a:rPr>
              <a:t>2a</a:t>
            </a:r>
            <a:endParaRPr lang="en-US" altLang="nl-NL" sz="2400">
              <a:solidFill>
                <a:schemeClr val="bg1"/>
              </a:solidFill>
            </a:endParaRPr>
          </a:p>
        </p:txBody>
      </p:sp>
      <p:sp>
        <p:nvSpPr>
          <p:cNvPr id="9" name="Teardrop 8"/>
          <p:cNvSpPr/>
          <p:nvPr/>
        </p:nvSpPr>
        <p:spPr>
          <a:xfrm>
            <a:off x="6096000" y="1600200"/>
            <a:ext cx="996950" cy="838200"/>
          </a:xfrm>
          <a:prstGeom prst="teardrop">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chemeClr val="bg1"/>
                </a:solidFill>
              </a:rPr>
              <a:t>Hist</a:t>
            </a:r>
            <a:endParaRPr lang="en-US" altLang="nl-NL" sz="2000">
              <a:solidFill>
                <a:schemeClr val="bg1"/>
              </a:solidFill>
            </a:endParaRPr>
          </a:p>
        </p:txBody>
      </p:sp>
      <p:sp>
        <p:nvSpPr>
          <p:cNvPr id="5" name="Isosceles Triangle 4"/>
          <p:cNvSpPr/>
          <p:nvPr/>
        </p:nvSpPr>
        <p:spPr>
          <a:xfrm rot="7678033">
            <a:off x="6438901" y="4452937"/>
            <a:ext cx="995362" cy="1547813"/>
          </a:xfrm>
          <a:prstGeom prst="triangle">
            <a:avLst>
              <a:gd name="adj" fmla="val 48405"/>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7" name="Diamond 6"/>
          <p:cNvSpPr/>
          <p:nvPr/>
        </p:nvSpPr>
        <p:spPr>
          <a:xfrm rot="1686110">
            <a:off x="5180013" y="876300"/>
            <a:ext cx="1120775" cy="1241425"/>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r>
              <a:rPr lang="nl-NL" altLang="nl-NL" sz="2000">
                <a:solidFill>
                  <a:srgbClr val="FFFFFF"/>
                </a:solidFill>
              </a:rPr>
              <a:t>M1</a:t>
            </a:r>
            <a:endParaRPr lang="en-US" altLang="nl-NL" sz="2000">
              <a:solidFill>
                <a:srgbClr val="FFFFFF"/>
              </a:solidFill>
            </a:endParaRPr>
          </a:p>
        </p:txBody>
      </p:sp>
      <p:sp>
        <p:nvSpPr>
          <p:cNvPr id="3" name="Oval 2"/>
          <p:cNvSpPr/>
          <p:nvPr/>
        </p:nvSpPr>
        <p:spPr>
          <a:xfrm>
            <a:off x="2514600" y="1600200"/>
            <a:ext cx="4267200" cy="4038600"/>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lgn="ctr">
              <a:defRPr/>
            </a:pPr>
            <a:endParaRPr lang="nl-NL" altLang="nl-NL">
              <a:solidFill>
                <a:srgbClr val="FFFFFF"/>
              </a:solidFill>
            </a:endParaRPr>
          </a:p>
        </p:txBody>
      </p:sp>
      <p:sp>
        <p:nvSpPr>
          <p:cNvPr id="4" name="TextBox 3"/>
          <p:cNvSpPr txBox="1"/>
          <p:nvPr/>
        </p:nvSpPr>
        <p:spPr>
          <a:xfrm>
            <a:off x="250825" y="620713"/>
            <a:ext cx="2663825" cy="708025"/>
          </a:xfrm>
          <a:prstGeom prst="rect">
            <a:avLst/>
          </a:prstGeom>
          <a:noFill/>
        </p:spPr>
        <p:txBody>
          <a:bodyPr wrap="none">
            <a:spAutoFit/>
          </a:bodyPr>
          <a:lstStyle>
            <a:lvl1pPr>
              <a:defRPr sz="3200">
                <a:solidFill>
                  <a:srgbClr val="001C3D"/>
                </a:solidFill>
                <a:latin typeface="Verdana" pitchFamily="34" charset="0"/>
                <a:ea typeface="ＭＳ Ｐゴシック" charset="-128"/>
              </a:defRPr>
            </a:lvl1pPr>
            <a:lvl2pPr marL="742950" indent="-285750">
              <a:defRPr sz="3200">
                <a:solidFill>
                  <a:srgbClr val="001C3D"/>
                </a:solidFill>
                <a:latin typeface="Verdana" pitchFamily="34" charset="0"/>
                <a:ea typeface="ＭＳ Ｐゴシック" charset="-128"/>
              </a:defRPr>
            </a:lvl2pPr>
            <a:lvl3pPr marL="1143000" indent="-228600">
              <a:defRPr sz="3200">
                <a:solidFill>
                  <a:srgbClr val="001C3D"/>
                </a:solidFill>
                <a:latin typeface="Verdana" pitchFamily="34" charset="0"/>
                <a:ea typeface="ＭＳ Ｐゴシック" charset="-128"/>
              </a:defRPr>
            </a:lvl3pPr>
            <a:lvl4pPr marL="1600200" indent="-228600">
              <a:defRPr sz="3200">
                <a:solidFill>
                  <a:srgbClr val="001C3D"/>
                </a:solidFill>
                <a:latin typeface="Verdana" pitchFamily="34" charset="0"/>
                <a:ea typeface="ＭＳ Ｐゴシック" charset="-128"/>
              </a:defRPr>
            </a:lvl4pPr>
            <a:lvl5pPr marL="2057400" indent="-228600">
              <a:defRPr sz="3200">
                <a:solidFill>
                  <a:srgbClr val="001C3D"/>
                </a:solidFill>
                <a:latin typeface="Verdana" pitchFamily="34" charset="0"/>
                <a:ea typeface="ＭＳ Ｐゴシック" charset="-128"/>
              </a:defRPr>
            </a:lvl5pPr>
            <a:lvl6pPr marL="2514600" indent="-228600" eaLnBrk="0" fontAlgn="base" hangingPunct="0">
              <a:spcBef>
                <a:spcPct val="0"/>
              </a:spcBef>
              <a:spcAft>
                <a:spcPct val="0"/>
              </a:spcAft>
              <a:defRPr sz="3200">
                <a:solidFill>
                  <a:srgbClr val="001C3D"/>
                </a:solidFill>
                <a:latin typeface="Verdana" pitchFamily="34" charset="0"/>
                <a:ea typeface="ＭＳ Ｐゴシック" charset="-128"/>
              </a:defRPr>
            </a:lvl6pPr>
            <a:lvl7pPr marL="2971800" indent="-228600" eaLnBrk="0" fontAlgn="base" hangingPunct="0">
              <a:spcBef>
                <a:spcPct val="0"/>
              </a:spcBef>
              <a:spcAft>
                <a:spcPct val="0"/>
              </a:spcAft>
              <a:defRPr sz="3200">
                <a:solidFill>
                  <a:srgbClr val="001C3D"/>
                </a:solidFill>
                <a:latin typeface="Verdana" pitchFamily="34" charset="0"/>
                <a:ea typeface="ＭＳ Ｐゴシック" charset="-128"/>
              </a:defRPr>
            </a:lvl7pPr>
            <a:lvl8pPr marL="3429000" indent="-228600" eaLnBrk="0" fontAlgn="base" hangingPunct="0">
              <a:spcBef>
                <a:spcPct val="0"/>
              </a:spcBef>
              <a:spcAft>
                <a:spcPct val="0"/>
              </a:spcAft>
              <a:defRPr sz="3200">
                <a:solidFill>
                  <a:srgbClr val="001C3D"/>
                </a:solidFill>
                <a:latin typeface="Verdana" pitchFamily="34" charset="0"/>
                <a:ea typeface="ＭＳ Ｐゴシック" charset="-128"/>
              </a:defRPr>
            </a:lvl8pPr>
            <a:lvl9pPr marL="3886200" indent="-228600" eaLnBrk="0" fontAlgn="base" hangingPunct="0">
              <a:spcBef>
                <a:spcPct val="0"/>
              </a:spcBef>
              <a:spcAft>
                <a:spcPct val="0"/>
              </a:spcAft>
              <a:defRPr sz="3200">
                <a:solidFill>
                  <a:srgbClr val="001C3D"/>
                </a:solidFill>
                <a:latin typeface="Verdana" pitchFamily="34" charset="0"/>
                <a:ea typeface="ＭＳ Ｐゴシック" charset="-128"/>
              </a:defRPr>
            </a:lvl9pPr>
          </a:lstStyle>
          <a:p>
            <a:pPr>
              <a:defRPr/>
            </a:pPr>
            <a:r>
              <a:rPr lang="nl-NL" altLang="nl-NL" sz="4000">
                <a:effectLst>
                  <a:outerShdw blurRad="38100" dist="38100" dir="2700000" algn="tl">
                    <a:srgbClr val="C0C0C0"/>
                  </a:outerShdw>
                </a:effectLst>
                <a:cs typeface="+mn-cs"/>
              </a:rPr>
              <a:t>Clozapine</a:t>
            </a:r>
            <a:endParaRPr lang="en-US" altLang="nl-NL" sz="4000">
              <a:effectLst>
                <a:outerShdw blurRad="38100" dist="38100" dir="2700000" algn="tl">
                  <a:srgbClr val="C0C0C0"/>
                </a:outerShdw>
              </a:effectLst>
              <a:cs typeface="+mn-cs"/>
            </a:endParaRPr>
          </a:p>
        </p:txBody>
      </p:sp>
      <p:sp>
        <p:nvSpPr>
          <p:cNvPr id="30742" name="TextBox 5"/>
          <p:cNvSpPr txBox="1">
            <a:spLocks noChangeArrowheads="1"/>
          </p:cNvSpPr>
          <p:nvPr/>
        </p:nvSpPr>
        <p:spPr bwMode="auto">
          <a:xfrm rot="-3602982">
            <a:off x="6442869" y="4548982"/>
            <a:ext cx="738187"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nl-NL" sz="3600"/>
              <a:t>D2</a:t>
            </a:r>
            <a:endParaRPr lang="en-US" sz="3600"/>
          </a:p>
        </p:txBody>
      </p:sp>
      <p:sp>
        <p:nvSpPr>
          <p:cNvPr id="30743" name="TextBox 23"/>
          <p:cNvSpPr txBox="1">
            <a:spLocks noChangeArrowheads="1"/>
          </p:cNvSpPr>
          <p:nvPr/>
        </p:nvSpPr>
        <p:spPr bwMode="auto">
          <a:xfrm>
            <a:off x="323850" y="1484313"/>
            <a:ext cx="1063625"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rgbClr val="001C3D"/>
                </a:solidFill>
                <a:latin typeface="Verdana" charset="0"/>
                <a:ea typeface="ＭＳ Ｐゴシック" charset="0"/>
                <a:cs typeface="ＭＳ Ｐゴシック" charset="0"/>
              </a:defRPr>
            </a:lvl1pPr>
            <a:lvl2pPr>
              <a:defRPr sz="2800">
                <a:solidFill>
                  <a:srgbClr val="001C3D"/>
                </a:solidFill>
                <a:latin typeface="Verdana" charset="0"/>
                <a:ea typeface="ＭＳ Ｐゴシック" charset="0"/>
              </a:defRPr>
            </a:lvl2pPr>
            <a:lvl3pPr>
              <a:defRPr sz="2400">
                <a:solidFill>
                  <a:srgbClr val="001C3D"/>
                </a:solidFill>
                <a:latin typeface="Verdana" charset="0"/>
                <a:ea typeface="ＭＳ Ｐゴシック" charset="0"/>
              </a:defRPr>
            </a:lvl3pPr>
            <a:lvl4pPr marL="1600200">
              <a:defRPr sz="2000">
                <a:solidFill>
                  <a:srgbClr val="001C3D"/>
                </a:solidFill>
                <a:latin typeface="Verdana" charset="0"/>
                <a:ea typeface="ＭＳ Ｐゴシック" charset="0"/>
              </a:defRPr>
            </a:lvl4pPr>
            <a:lvl5pPr marL="2057400">
              <a:defRPr sz="2000">
                <a:solidFill>
                  <a:srgbClr val="001C3D"/>
                </a:solidFill>
                <a:latin typeface="Verdana" charset="0"/>
                <a:ea typeface="ＭＳ Ｐゴシック" charset="0"/>
              </a:defRPr>
            </a:lvl5pPr>
            <a:lvl6pPr marL="2514600" eaLnBrk="0" hangingPunct="0">
              <a:defRPr sz="2000">
                <a:solidFill>
                  <a:srgbClr val="001C3D"/>
                </a:solidFill>
                <a:latin typeface="Verdana" charset="0"/>
                <a:ea typeface="ＭＳ Ｐゴシック" charset="0"/>
              </a:defRPr>
            </a:lvl6pPr>
            <a:lvl7pPr marL="2971800" eaLnBrk="0" hangingPunct="0">
              <a:defRPr sz="2000">
                <a:solidFill>
                  <a:srgbClr val="001C3D"/>
                </a:solidFill>
                <a:latin typeface="Verdana" charset="0"/>
                <a:ea typeface="ＭＳ Ｐゴシック" charset="0"/>
              </a:defRPr>
            </a:lvl7pPr>
            <a:lvl8pPr marL="3429000" eaLnBrk="0" hangingPunct="0">
              <a:defRPr sz="2000">
                <a:solidFill>
                  <a:srgbClr val="001C3D"/>
                </a:solidFill>
                <a:latin typeface="Verdana" charset="0"/>
                <a:ea typeface="ＭＳ Ｐゴシック" charset="0"/>
              </a:defRPr>
            </a:lvl8pPr>
            <a:lvl9pPr marL="3886200" eaLnBrk="0" hangingPunct="0">
              <a:defRPr sz="2000">
                <a:solidFill>
                  <a:srgbClr val="001C3D"/>
                </a:solidFill>
                <a:latin typeface="Verdana" charset="0"/>
                <a:ea typeface="ＭＳ Ｐゴシック" charset="0"/>
              </a:defRPr>
            </a:lvl9pPr>
          </a:lstStyle>
          <a:p>
            <a:r>
              <a:rPr lang="en-US"/>
              <a:t>SGA</a:t>
            </a:r>
          </a:p>
        </p:txBody>
      </p:sp>
    </p:spTree>
    <p:extLst>
      <p:ext uri="{BB962C8B-B14F-4D97-AF65-F5344CB8AC3E}">
        <p14:creationId xmlns:p14="http://schemas.microsoft.com/office/powerpoint/2010/main" val="868290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3568" y="1268760"/>
            <a:ext cx="8084334" cy="4392488"/>
          </a:xfrm>
          <a:prstGeom prst="rect">
            <a:avLst/>
          </a:prstGeom>
        </p:spPr>
      </p:pic>
      <p:sp>
        <p:nvSpPr>
          <p:cNvPr id="4" name="TextBox 3"/>
          <p:cNvSpPr txBox="1"/>
          <p:nvPr/>
        </p:nvSpPr>
        <p:spPr>
          <a:xfrm>
            <a:off x="2195736" y="6372036"/>
            <a:ext cx="2919389" cy="369332"/>
          </a:xfrm>
          <a:prstGeom prst="rect">
            <a:avLst/>
          </a:prstGeom>
          <a:noFill/>
        </p:spPr>
        <p:txBody>
          <a:bodyPr wrap="none" rtlCol="0">
            <a:spAutoFit/>
          </a:bodyPr>
          <a:lstStyle/>
          <a:p>
            <a:r>
              <a:rPr lang="nl-NL" sz="1800" dirty="0" err="1"/>
              <a:t>Masand</a:t>
            </a:r>
            <a:r>
              <a:rPr lang="nl-NL" sz="1800" dirty="0"/>
              <a:t> CNS 2005 spectrums</a:t>
            </a:r>
          </a:p>
        </p:txBody>
      </p:sp>
    </p:spTree>
    <p:extLst>
      <p:ext uri="{BB962C8B-B14F-4D97-AF65-F5344CB8AC3E}">
        <p14:creationId xmlns:p14="http://schemas.microsoft.com/office/powerpoint/2010/main" val="1209119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Receptor binding profielen AD</a:t>
            </a:r>
          </a:p>
        </p:txBody>
      </p:sp>
      <p:pic>
        <p:nvPicPr>
          <p:cNvPr id="6" name="Picture 5"/>
          <p:cNvPicPr>
            <a:picLocks noChangeAspect="1"/>
          </p:cNvPicPr>
          <p:nvPr/>
        </p:nvPicPr>
        <p:blipFill>
          <a:blip r:embed="rId2"/>
          <a:stretch>
            <a:fillRect/>
          </a:stretch>
        </p:blipFill>
        <p:spPr>
          <a:xfrm>
            <a:off x="477767" y="2132856"/>
            <a:ext cx="7969817" cy="2736304"/>
          </a:xfrm>
          <a:prstGeom prst="rect">
            <a:avLst/>
          </a:prstGeom>
        </p:spPr>
      </p:pic>
    </p:spTree>
    <p:extLst>
      <p:ext uri="{BB962C8B-B14F-4D97-AF65-F5344CB8AC3E}">
        <p14:creationId xmlns:p14="http://schemas.microsoft.com/office/powerpoint/2010/main" val="31937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Wat</a:t>
            </a:r>
            <a:r>
              <a:rPr lang="en-US" dirty="0"/>
              <a:t> </a:t>
            </a:r>
            <a:r>
              <a:rPr lang="en-US" dirty="0" err="1"/>
              <a:t>moet</a:t>
            </a:r>
            <a:r>
              <a:rPr lang="en-US" dirty="0"/>
              <a:t> u </a:t>
            </a:r>
            <a:r>
              <a:rPr lang="en-US" dirty="0" err="1"/>
              <a:t>doen</a:t>
            </a:r>
            <a:r>
              <a:rPr lang="en-US" dirty="0"/>
              <a:t>?</a:t>
            </a:r>
          </a:p>
        </p:txBody>
      </p:sp>
      <p:pic>
        <p:nvPicPr>
          <p:cNvPr id="4" name="Picture 3"/>
          <p:cNvPicPr>
            <a:picLocks noChangeAspect="1"/>
          </p:cNvPicPr>
          <p:nvPr/>
        </p:nvPicPr>
        <p:blipFill>
          <a:blip r:embed="rId2"/>
          <a:stretch>
            <a:fillRect/>
          </a:stretch>
        </p:blipFill>
        <p:spPr>
          <a:xfrm>
            <a:off x="539552" y="1651620"/>
            <a:ext cx="3217540" cy="3217540"/>
          </a:xfrm>
          <a:prstGeom prst="rect">
            <a:avLst/>
          </a:prstGeom>
        </p:spPr>
      </p:pic>
      <p:sp>
        <p:nvSpPr>
          <p:cNvPr id="5" name="TextBox 4"/>
          <p:cNvSpPr txBox="1"/>
          <p:nvPr/>
        </p:nvSpPr>
        <p:spPr>
          <a:xfrm>
            <a:off x="986066" y="4941168"/>
            <a:ext cx="2241920" cy="584776"/>
          </a:xfrm>
          <a:prstGeom prst="rect">
            <a:avLst/>
          </a:prstGeom>
          <a:noFill/>
        </p:spPr>
        <p:txBody>
          <a:bodyPr wrap="none" rtlCol="0">
            <a:spAutoFit/>
          </a:bodyPr>
          <a:lstStyle/>
          <a:p>
            <a:r>
              <a:rPr lang="nl-NL" dirty="0"/>
              <a:t>Monitoren</a:t>
            </a:r>
          </a:p>
        </p:txBody>
      </p:sp>
      <p:pic>
        <p:nvPicPr>
          <p:cNvPr id="6" name="Picture 5"/>
          <p:cNvPicPr>
            <a:picLocks noChangeAspect="1"/>
          </p:cNvPicPr>
          <p:nvPr/>
        </p:nvPicPr>
        <p:blipFill>
          <a:blip r:embed="rId3"/>
          <a:stretch>
            <a:fillRect/>
          </a:stretch>
        </p:blipFill>
        <p:spPr>
          <a:xfrm>
            <a:off x="4908252" y="1340768"/>
            <a:ext cx="3048124" cy="3212149"/>
          </a:xfrm>
          <a:prstGeom prst="rect">
            <a:avLst/>
          </a:prstGeom>
        </p:spPr>
      </p:pic>
      <p:sp>
        <p:nvSpPr>
          <p:cNvPr id="7" name="TextBox 6"/>
          <p:cNvSpPr txBox="1"/>
          <p:nvPr/>
        </p:nvSpPr>
        <p:spPr>
          <a:xfrm>
            <a:off x="3995936" y="4725144"/>
            <a:ext cx="4827564" cy="1569660"/>
          </a:xfrm>
          <a:prstGeom prst="rect">
            <a:avLst/>
          </a:prstGeom>
          <a:noFill/>
        </p:spPr>
        <p:txBody>
          <a:bodyPr wrap="none" rtlCol="0">
            <a:spAutoFit/>
          </a:bodyPr>
          <a:lstStyle/>
          <a:p>
            <a:r>
              <a:rPr lang="nl-NL" dirty="0"/>
              <a:t>Uitslagen bespreken</a:t>
            </a:r>
          </a:p>
          <a:p>
            <a:r>
              <a:rPr lang="nl-NL" dirty="0"/>
              <a:t>Problemen aanpakken</a:t>
            </a:r>
          </a:p>
          <a:p>
            <a:r>
              <a:rPr lang="nl-NL" dirty="0"/>
              <a:t>Medicatie veranderen?</a:t>
            </a:r>
          </a:p>
        </p:txBody>
      </p:sp>
      <p:cxnSp>
        <p:nvCxnSpPr>
          <p:cNvPr id="9" name="Curved Connector 8"/>
          <p:cNvCxnSpPr>
            <a:stCxn id="4" idx="3"/>
            <a:endCxn id="6" idx="1"/>
          </p:cNvCxnSpPr>
          <p:nvPr/>
        </p:nvCxnSpPr>
        <p:spPr bwMode="auto">
          <a:xfrm flipV="1">
            <a:off x="3757092" y="2946843"/>
            <a:ext cx="1151160" cy="313547"/>
          </a:xfrm>
          <a:prstGeom prst="curvedConnector3">
            <a:avLst/>
          </a:prstGeom>
          <a:solidFill>
            <a:schemeClr val="accent1"/>
          </a:solidFill>
          <a:ln w="38100" cap="flat" cmpd="sng" algn="ctr">
            <a:solidFill>
              <a:srgbClr val="001C3D"/>
            </a:solidFill>
            <a:prstDash val="solid"/>
            <a:round/>
            <a:headEnd type="none" w="med" len="med"/>
            <a:tailEnd type="arrow"/>
          </a:ln>
          <a:effectLst/>
        </p:spPr>
      </p:cxnSp>
    </p:spTree>
    <p:extLst>
      <p:ext uri="{BB962C8B-B14F-4D97-AF65-F5344CB8AC3E}">
        <p14:creationId xmlns:p14="http://schemas.microsoft.com/office/powerpoint/2010/main" val="2041915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599" y="664864"/>
            <a:ext cx="7272809" cy="5543591"/>
          </a:xfrm>
          <a:prstGeom prst="rect">
            <a:avLst/>
          </a:prstGeom>
        </p:spPr>
      </p:pic>
      <p:sp>
        <p:nvSpPr>
          <p:cNvPr id="4" name="TextBox 3"/>
          <p:cNvSpPr txBox="1"/>
          <p:nvPr/>
        </p:nvSpPr>
        <p:spPr>
          <a:xfrm>
            <a:off x="2483768" y="6309320"/>
            <a:ext cx="2871684" cy="369332"/>
          </a:xfrm>
          <a:prstGeom prst="rect">
            <a:avLst/>
          </a:prstGeom>
          <a:noFill/>
        </p:spPr>
        <p:txBody>
          <a:bodyPr wrap="none" rtlCol="0">
            <a:spAutoFit/>
          </a:bodyPr>
          <a:lstStyle/>
          <a:p>
            <a:r>
              <a:rPr lang="nl-NL" sz="1800" dirty="0" err="1"/>
              <a:t>Munk-Laursen</a:t>
            </a:r>
            <a:r>
              <a:rPr lang="nl-NL" sz="1800" dirty="0"/>
              <a:t> 2011 </a:t>
            </a:r>
            <a:r>
              <a:rPr lang="nl-NL" sz="1800" dirty="0" err="1"/>
              <a:t>PlosOne</a:t>
            </a:r>
            <a:endParaRPr lang="nl-NL" sz="1800" dirty="0"/>
          </a:p>
        </p:txBody>
      </p:sp>
      <p:sp>
        <p:nvSpPr>
          <p:cNvPr id="2" name="Oval 1"/>
          <p:cNvSpPr/>
          <p:nvPr/>
        </p:nvSpPr>
        <p:spPr bwMode="auto">
          <a:xfrm>
            <a:off x="4932040" y="3140968"/>
            <a:ext cx="432048"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5" name="Oval 4"/>
          <p:cNvSpPr/>
          <p:nvPr/>
        </p:nvSpPr>
        <p:spPr bwMode="auto">
          <a:xfrm>
            <a:off x="5724128" y="3356992"/>
            <a:ext cx="720080"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6" name="Oval 5"/>
          <p:cNvSpPr/>
          <p:nvPr/>
        </p:nvSpPr>
        <p:spPr bwMode="auto">
          <a:xfrm>
            <a:off x="4716016" y="1412776"/>
            <a:ext cx="1152128"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7" name="Oval 6"/>
          <p:cNvSpPr/>
          <p:nvPr/>
        </p:nvSpPr>
        <p:spPr bwMode="auto">
          <a:xfrm>
            <a:off x="4644008" y="5085184"/>
            <a:ext cx="720080"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8" name="Oval 7"/>
          <p:cNvSpPr/>
          <p:nvPr/>
        </p:nvSpPr>
        <p:spPr bwMode="auto">
          <a:xfrm rot="1643583">
            <a:off x="4422304" y="2410232"/>
            <a:ext cx="682036" cy="610028"/>
          </a:xfrm>
          <a:prstGeom prst="ellipse">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9" name="Oval 8"/>
          <p:cNvSpPr/>
          <p:nvPr/>
        </p:nvSpPr>
        <p:spPr bwMode="auto">
          <a:xfrm>
            <a:off x="4427984" y="3645024"/>
            <a:ext cx="360040" cy="288032"/>
          </a:xfrm>
          <a:prstGeom prst="ellipse">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10" name="Oval 9"/>
          <p:cNvSpPr/>
          <p:nvPr/>
        </p:nvSpPr>
        <p:spPr bwMode="auto">
          <a:xfrm>
            <a:off x="4355976" y="4149080"/>
            <a:ext cx="360040" cy="288032"/>
          </a:xfrm>
          <a:prstGeom prst="ellipse">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Tree>
    <p:extLst>
      <p:ext uri="{BB962C8B-B14F-4D97-AF65-F5344CB8AC3E}">
        <p14:creationId xmlns:p14="http://schemas.microsoft.com/office/powerpoint/2010/main" val="17022580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2539008" cy="4098776"/>
          </a:xfrm>
        </p:spPr>
        <p:txBody>
          <a:bodyPr/>
          <a:lstStyle/>
          <a:p>
            <a:r>
              <a:rPr lang="nl-NL" sz="2400" dirty="0"/>
              <a:t>Wat moeten we ook doen!</a:t>
            </a:r>
            <a:br>
              <a:rPr lang="nl-NL" sz="2400" dirty="0"/>
            </a:br>
            <a:br>
              <a:rPr lang="nl-NL" sz="2400" b="0" dirty="0"/>
            </a:br>
            <a:r>
              <a:rPr lang="nl-NL" sz="2400" b="0" dirty="0"/>
              <a:t>Aanpassen NHG </a:t>
            </a:r>
            <a:br>
              <a:rPr lang="nl-NL" sz="2400" b="0" dirty="0"/>
            </a:br>
            <a:r>
              <a:rPr lang="nl-NL" sz="2400" b="0" dirty="0"/>
              <a:t>standaard </a:t>
            </a:r>
            <a:br>
              <a:rPr lang="nl-NL" sz="2400" b="0" dirty="0"/>
            </a:br>
            <a:r>
              <a:rPr lang="nl-NL" sz="2400" b="0" dirty="0"/>
              <a:t>Cardiovasculair</a:t>
            </a:r>
            <a:br>
              <a:rPr lang="nl-NL" sz="2400" b="0" dirty="0"/>
            </a:br>
            <a:r>
              <a:rPr lang="nl-NL" sz="2400" b="0" dirty="0"/>
              <a:t>risico</a:t>
            </a:r>
            <a:br>
              <a:rPr lang="nl-NL" sz="2400" b="0" dirty="0"/>
            </a:br>
            <a:r>
              <a:rPr lang="nl-NL" sz="2400" b="0" dirty="0"/>
              <a:t>management:</a:t>
            </a:r>
            <a:br>
              <a:rPr lang="nl-NL" sz="2400" b="0" dirty="0"/>
            </a:br>
            <a:br>
              <a:rPr lang="nl-NL" sz="2400" b="0" dirty="0"/>
            </a:br>
            <a:r>
              <a:rPr lang="nl-NL" sz="2400" b="0" dirty="0"/>
              <a:t>Maak patiënt </a:t>
            </a:r>
            <a:br>
              <a:rPr lang="nl-NL" sz="2400" b="0" dirty="0"/>
            </a:br>
            <a:r>
              <a:rPr lang="nl-NL" sz="2400" b="0" dirty="0"/>
              <a:t>20 jaar ouder</a:t>
            </a:r>
          </a:p>
        </p:txBody>
      </p:sp>
      <p:pic>
        <p:nvPicPr>
          <p:cNvPr id="4" name="Picture 3"/>
          <p:cNvPicPr>
            <a:picLocks noChangeAspect="1"/>
          </p:cNvPicPr>
          <p:nvPr/>
        </p:nvPicPr>
        <p:blipFill>
          <a:blip r:embed="rId2"/>
          <a:stretch>
            <a:fillRect/>
          </a:stretch>
        </p:blipFill>
        <p:spPr>
          <a:xfrm>
            <a:off x="2987825" y="144016"/>
            <a:ext cx="5616624" cy="6165304"/>
          </a:xfrm>
          <a:prstGeom prst="rect">
            <a:avLst/>
          </a:prstGeom>
        </p:spPr>
      </p:pic>
    </p:spTree>
    <p:extLst>
      <p:ext uri="{BB962C8B-B14F-4D97-AF65-F5344CB8AC3E}">
        <p14:creationId xmlns:p14="http://schemas.microsoft.com/office/powerpoint/2010/main" val="1689734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92696"/>
            <a:ext cx="8458200" cy="545976"/>
          </a:xfrm>
        </p:spPr>
        <p:txBody>
          <a:bodyPr>
            <a:normAutofit fontScale="90000"/>
          </a:bodyPr>
          <a:lstStyle/>
          <a:p>
            <a:r>
              <a:rPr lang="nl-NL" dirty="0"/>
              <a:t>Belemmeringen voor SMI patiënten</a:t>
            </a:r>
          </a:p>
        </p:txBody>
      </p:sp>
      <p:pic>
        <p:nvPicPr>
          <p:cNvPr id="4" name="Picture 3"/>
          <p:cNvPicPr>
            <a:picLocks noChangeAspect="1"/>
          </p:cNvPicPr>
          <p:nvPr/>
        </p:nvPicPr>
        <p:blipFill>
          <a:blip r:embed="rId2"/>
          <a:stretch>
            <a:fillRect/>
          </a:stretch>
        </p:blipFill>
        <p:spPr>
          <a:xfrm>
            <a:off x="337294" y="1196752"/>
            <a:ext cx="8195146" cy="5112568"/>
          </a:xfrm>
          <a:prstGeom prst="rect">
            <a:avLst/>
          </a:prstGeom>
        </p:spPr>
      </p:pic>
      <p:sp>
        <p:nvSpPr>
          <p:cNvPr id="5" name="TextBox 4"/>
          <p:cNvSpPr txBox="1"/>
          <p:nvPr/>
        </p:nvSpPr>
        <p:spPr>
          <a:xfrm>
            <a:off x="2699792" y="6309320"/>
            <a:ext cx="2633413" cy="369332"/>
          </a:xfrm>
          <a:prstGeom prst="rect">
            <a:avLst/>
          </a:prstGeom>
          <a:noFill/>
        </p:spPr>
        <p:txBody>
          <a:bodyPr wrap="none" rtlCol="0">
            <a:spAutoFit/>
          </a:bodyPr>
          <a:lstStyle/>
          <a:p>
            <a:r>
              <a:rPr lang="nl-NL" sz="1800" dirty="0"/>
              <a:t>De Hert 2011 World Psych</a:t>
            </a:r>
          </a:p>
        </p:txBody>
      </p:sp>
      <p:sp>
        <p:nvSpPr>
          <p:cNvPr id="3" name="TextBox 2"/>
          <p:cNvSpPr txBox="1"/>
          <p:nvPr/>
        </p:nvSpPr>
        <p:spPr>
          <a:xfrm>
            <a:off x="323528" y="1484784"/>
            <a:ext cx="184666" cy="584776"/>
          </a:xfrm>
          <a:prstGeom prst="rect">
            <a:avLst/>
          </a:prstGeom>
          <a:noFill/>
        </p:spPr>
        <p:txBody>
          <a:bodyPr wrap="none" rtlCol="0">
            <a:spAutoFit/>
          </a:bodyPr>
          <a:lstStyle/>
          <a:p>
            <a:endParaRPr lang="nl-NL" dirty="0"/>
          </a:p>
        </p:txBody>
      </p:sp>
      <p:sp>
        <p:nvSpPr>
          <p:cNvPr id="6" name="Rounded Rectangular Callout 5"/>
          <p:cNvSpPr/>
          <p:nvPr/>
        </p:nvSpPr>
        <p:spPr bwMode="auto">
          <a:xfrm>
            <a:off x="395536" y="2420888"/>
            <a:ext cx="5760640" cy="2772888"/>
          </a:xfrm>
          <a:prstGeom prst="wedgeRoundRectCallout">
            <a:avLst>
              <a:gd name="adj1" fmla="val -36655"/>
              <a:gd name="adj2" fmla="val -9106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nl-NL" sz="2400" b="1" dirty="0"/>
              <a:t>Patiënt gerelateerde factoren</a:t>
            </a:r>
          </a:p>
          <a:p>
            <a:r>
              <a:rPr lang="nl-NL" sz="2000" dirty="0"/>
              <a:t>Geen adequate hulpvraag door symptomen</a:t>
            </a:r>
          </a:p>
          <a:p>
            <a:r>
              <a:rPr lang="nl-NL" sz="2000" dirty="0"/>
              <a:t>Begrijpen advies</a:t>
            </a:r>
          </a:p>
          <a:p>
            <a:r>
              <a:rPr lang="nl-NL" sz="2000" dirty="0"/>
              <a:t>Gezondheid risico’s meer</a:t>
            </a:r>
          </a:p>
          <a:p>
            <a:r>
              <a:rPr lang="nl-NL" sz="2000" dirty="0"/>
              <a:t>Minder behandeltrouw</a:t>
            </a:r>
          </a:p>
          <a:p>
            <a:r>
              <a:rPr lang="nl-NL" sz="2000" dirty="0"/>
              <a:t>Etnische diversiteit</a:t>
            </a:r>
          </a:p>
          <a:p>
            <a:r>
              <a:rPr lang="nl-NL" sz="2000" dirty="0"/>
              <a:t>Beperkte sociale vaardigheden</a:t>
            </a:r>
          </a:p>
        </p:txBody>
      </p:sp>
      <p:sp>
        <p:nvSpPr>
          <p:cNvPr id="7" name="Rounded Rectangular Callout 6"/>
          <p:cNvSpPr/>
          <p:nvPr/>
        </p:nvSpPr>
        <p:spPr bwMode="auto">
          <a:xfrm>
            <a:off x="1619672" y="2420888"/>
            <a:ext cx="6264696" cy="1008112"/>
          </a:xfrm>
          <a:prstGeom prst="wedgeRoundRectCallout">
            <a:avLst>
              <a:gd name="adj1" fmla="val -32357"/>
              <a:gd name="adj2" fmla="val -15789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dirty="0">
                <a:ln>
                  <a:noFill/>
                </a:ln>
                <a:solidFill>
                  <a:srgbClr val="001C3D"/>
                </a:solidFill>
                <a:effectLst/>
                <a:latin typeface="Verdana" pitchFamily="-106" charset="0"/>
              </a:rPr>
              <a:t>Behandeling</a:t>
            </a:r>
            <a:r>
              <a:rPr kumimoji="0" lang="nl-NL" sz="2400" b="1" i="0" u="none" strike="noStrike" cap="none" normalizeH="0" dirty="0">
                <a:ln>
                  <a:noFill/>
                </a:ln>
                <a:solidFill>
                  <a:srgbClr val="001C3D"/>
                </a:solidFill>
                <a:effectLst/>
                <a:latin typeface="Verdana" pitchFamily="-106" charset="0"/>
              </a:rPr>
              <a:t> gerelateerde factoren</a:t>
            </a:r>
            <a:endParaRPr lang="nl-NL" sz="2400" b="1" dirty="0">
              <a:latin typeface="Verdana" pitchFamily="-106"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dirty="0">
                <a:ln>
                  <a:noFill/>
                </a:ln>
                <a:solidFill>
                  <a:srgbClr val="001C3D"/>
                </a:solidFill>
                <a:effectLst/>
                <a:latin typeface="Verdana" pitchFamily="-106" charset="0"/>
              </a:rPr>
              <a:t>Schadelijke gevolgen van psychofarmaca</a:t>
            </a:r>
          </a:p>
        </p:txBody>
      </p:sp>
      <p:sp>
        <p:nvSpPr>
          <p:cNvPr id="8" name="Rounded Rectangular Callout 7"/>
          <p:cNvSpPr/>
          <p:nvPr/>
        </p:nvSpPr>
        <p:spPr bwMode="auto">
          <a:xfrm>
            <a:off x="1331640" y="1988840"/>
            <a:ext cx="6336704" cy="3168352"/>
          </a:xfrm>
          <a:prstGeom prst="wedgeRoundRectCallout">
            <a:avLst>
              <a:gd name="adj1" fmla="val 3689"/>
              <a:gd name="adj2" fmla="val -7237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dirty="0">
                <a:ln>
                  <a:noFill/>
                </a:ln>
                <a:solidFill>
                  <a:srgbClr val="001C3D"/>
                </a:solidFill>
                <a:effectLst/>
                <a:latin typeface="Verdana" pitchFamily="-106" charset="0"/>
              </a:rPr>
              <a:t>Psychiater gerelateerd</a:t>
            </a:r>
            <a:r>
              <a:rPr lang="nl-NL" sz="2400" b="1" dirty="0">
                <a:latin typeface="Verdana" pitchFamily="-106" charset="0"/>
              </a:rPr>
              <a:t>e factoren</a:t>
            </a:r>
          </a:p>
          <a:p>
            <a:pPr marL="0" marR="0" indent="0" algn="l" defTabSz="914400" rtl="0" eaLnBrk="0" fontAlgn="base" latinLnBrk="0" hangingPunct="0">
              <a:lnSpc>
                <a:spcPct val="100000"/>
              </a:lnSpc>
              <a:spcBef>
                <a:spcPct val="0"/>
              </a:spcBef>
              <a:spcAft>
                <a:spcPct val="0"/>
              </a:spcAft>
              <a:buClrTx/>
              <a:buSzTx/>
              <a:buFontTx/>
              <a:buNone/>
              <a:tabLst/>
            </a:pPr>
            <a:r>
              <a:rPr kumimoji="0" lang="nl-NL" sz="2000" i="0" u="none" strike="noStrike" cap="none" normalizeH="0" baseline="0" dirty="0">
                <a:ln>
                  <a:noFill/>
                </a:ln>
                <a:solidFill>
                  <a:srgbClr val="001C3D"/>
                </a:solidFill>
                <a:effectLst/>
                <a:latin typeface="Verdana" pitchFamily="-106" charset="0"/>
              </a:rPr>
              <a:t>Focus op psychisch functioneren</a:t>
            </a:r>
          </a:p>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Lichamelijke klachten begrijpen als psychisch </a:t>
            </a:r>
            <a:endParaRPr kumimoji="0" lang="nl-NL" sz="2000" i="0" u="none" strike="noStrike" cap="none" normalizeH="0" baseline="0" dirty="0">
              <a:ln>
                <a:noFill/>
              </a:ln>
              <a:solidFill>
                <a:srgbClr val="001C3D"/>
              </a:solidFill>
              <a:effectLst/>
              <a:latin typeface="Verdana" pitchFamily="-106" charset="0"/>
            </a:endParaRPr>
          </a:p>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Matige communicatie</a:t>
            </a:r>
          </a:p>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Matige kwaliteit van zorg</a:t>
            </a:r>
          </a:p>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Richtlijnen somatische zorg onbekend</a:t>
            </a:r>
          </a:p>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Beperkte kennis </a:t>
            </a:r>
            <a:r>
              <a:rPr lang="nl-NL" sz="2000" dirty="0" err="1">
                <a:latin typeface="Verdana" pitchFamily="-106" charset="0"/>
              </a:rPr>
              <a:t>somatiek</a:t>
            </a:r>
            <a:endParaRPr lang="nl-NL" sz="2000" dirty="0">
              <a:latin typeface="Verdana" pitchFamily="-106" charset="0"/>
            </a:endParaRPr>
          </a:p>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Verkeerde aannames effectiviteit interventies</a:t>
            </a:r>
          </a:p>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Slecht toegeruste zorg en teams</a:t>
            </a:r>
          </a:p>
          <a:p>
            <a:pPr marL="0" marR="0" indent="0" algn="l" defTabSz="914400" rtl="0" eaLnBrk="0" fontAlgn="base" latinLnBrk="0" hangingPunct="0">
              <a:lnSpc>
                <a:spcPct val="100000"/>
              </a:lnSpc>
              <a:spcBef>
                <a:spcPct val="0"/>
              </a:spcBef>
              <a:spcAft>
                <a:spcPct val="0"/>
              </a:spcAft>
              <a:buClrTx/>
              <a:buSzTx/>
              <a:buFontTx/>
              <a:buNone/>
              <a:tabLst/>
            </a:pPr>
            <a:endParaRPr kumimoji="0" lang="nl-NL" sz="3200" i="0" u="none" strike="noStrike" cap="none" normalizeH="0" baseline="0" dirty="0">
              <a:ln>
                <a:noFill/>
              </a:ln>
              <a:solidFill>
                <a:srgbClr val="001C3D"/>
              </a:solidFill>
              <a:effectLst/>
              <a:latin typeface="Verdana" pitchFamily="-106" charset="0"/>
            </a:endParaRPr>
          </a:p>
        </p:txBody>
      </p:sp>
      <p:sp>
        <p:nvSpPr>
          <p:cNvPr id="9" name="Rounded Rectangular Callout 8"/>
          <p:cNvSpPr/>
          <p:nvPr/>
        </p:nvSpPr>
        <p:spPr bwMode="auto">
          <a:xfrm>
            <a:off x="1619672" y="2276872"/>
            <a:ext cx="6747048" cy="2196824"/>
          </a:xfrm>
          <a:prstGeom prst="wedgeRoundRectCallout">
            <a:avLst>
              <a:gd name="adj1" fmla="val 17920"/>
              <a:gd name="adj2" fmla="val -9460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NL" sz="2400" b="1" i="0" u="none" strike="noStrike" cap="none" normalizeH="0" baseline="0" dirty="0">
                <a:ln>
                  <a:noFill/>
                </a:ln>
                <a:solidFill>
                  <a:srgbClr val="001C3D"/>
                </a:solidFill>
                <a:effectLst/>
                <a:latin typeface="Verdana" pitchFamily="-106" charset="0"/>
              </a:rPr>
              <a:t>Andere</a:t>
            </a:r>
            <a:r>
              <a:rPr kumimoji="0" lang="nl-NL" sz="2400" b="1" i="0" u="none" strike="noStrike" cap="none" normalizeH="0" dirty="0">
                <a:ln>
                  <a:noFill/>
                </a:ln>
                <a:solidFill>
                  <a:srgbClr val="001C3D"/>
                </a:solidFill>
                <a:effectLst/>
                <a:latin typeface="Verdana" pitchFamily="-106" charset="0"/>
              </a:rPr>
              <a:t> hulpverleners factoren</a:t>
            </a:r>
          </a:p>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Stigma</a:t>
            </a:r>
          </a:p>
          <a:p>
            <a:pPr marL="0" marR="0" indent="0" algn="l"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dirty="0">
                <a:ln>
                  <a:noFill/>
                </a:ln>
                <a:solidFill>
                  <a:srgbClr val="001C3D"/>
                </a:solidFill>
                <a:effectLst/>
                <a:latin typeface="Verdana" pitchFamily="-106" charset="0"/>
              </a:rPr>
              <a:t>Psychosomatische interpretatie klachten</a:t>
            </a:r>
          </a:p>
          <a:p>
            <a:pPr marL="0" marR="0" indent="0" algn="l"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rgbClr val="001C3D"/>
                </a:solidFill>
                <a:effectLst/>
                <a:latin typeface="Verdana" pitchFamily="-106" charset="0"/>
              </a:rPr>
              <a:t>Beperkte monitoring</a:t>
            </a:r>
            <a:r>
              <a:rPr kumimoji="0" lang="nl-NL" sz="2000" b="0" i="0" u="none" strike="noStrike" cap="none" normalizeH="0" dirty="0">
                <a:ln>
                  <a:noFill/>
                </a:ln>
                <a:solidFill>
                  <a:srgbClr val="001C3D"/>
                </a:solidFill>
                <a:effectLst/>
                <a:latin typeface="Verdana" pitchFamily="-106" charset="0"/>
              </a:rPr>
              <a:t> en follow-up</a:t>
            </a:r>
          </a:p>
          <a:p>
            <a:pPr marL="0" marR="0" indent="0" algn="l" defTabSz="914400" rtl="0" eaLnBrk="0" fontAlgn="base" latinLnBrk="0" hangingPunct="0">
              <a:lnSpc>
                <a:spcPct val="100000"/>
              </a:lnSpc>
              <a:spcBef>
                <a:spcPct val="0"/>
              </a:spcBef>
              <a:spcAft>
                <a:spcPct val="0"/>
              </a:spcAft>
              <a:buClrTx/>
              <a:buSzTx/>
              <a:buFontTx/>
              <a:buNone/>
              <a:tabLst/>
            </a:pPr>
            <a:r>
              <a:rPr lang="nl-NL" sz="2000" baseline="0" dirty="0">
                <a:latin typeface="Verdana" pitchFamily="-106" charset="0"/>
              </a:rPr>
              <a:t>Complex om psychische</a:t>
            </a:r>
            <a:r>
              <a:rPr lang="nl-NL" sz="2000" dirty="0">
                <a:latin typeface="Verdana" pitchFamily="-106" charset="0"/>
              </a:rPr>
              <a:t> en lichamelijke problemen samen aan te pakken</a:t>
            </a:r>
            <a:endParaRPr kumimoji="0" lang="nl-NL" sz="2000" b="0" i="0" u="none" strike="noStrike" cap="none" normalizeH="0" baseline="0" dirty="0">
              <a:ln>
                <a:noFill/>
              </a:ln>
              <a:solidFill>
                <a:srgbClr val="001C3D"/>
              </a:solidFill>
              <a:effectLst/>
              <a:latin typeface="Verdana" pitchFamily="-106" charset="0"/>
            </a:endParaRPr>
          </a:p>
        </p:txBody>
      </p:sp>
      <p:sp>
        <p:nvSpPr>
          <p:cNvPr id="10" name="Rounded Rectangular Callout 9"/>
          <p:cNvSpPr/>
          <p:nvPr/>
        </p:nvSpPr>
        <p:spPr bwMode="auto">
          <a:xfrm>
            <a:off x="2267744" y="2708920"/>
            <a:ext cx="6336704" cy="2160240"/>
          </a:xfrm>
          <a:prstGeom prst="wedgeRoundRectCallout">
            <a:avLst>
              <a:gd name="adj1" fmla="val 38074"/>
              <a:gd name="adj2" fmla="val -113771"/>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nl-NL" sz="2400" b="1" dirty="0">
                <a:latin typeface="Verdana" pitchFamily="-106" charset="0"/>
              </a:rPr>
              <a:t>Organisatie</a:t>
            </a:r>
            <a:r>
              <a:rPr kumimoji="0" lang="nl-NL" sz="2400" b="1" i="0" u="none" strike="noStrike" cap="none" normalizeH="0" baseline="0" dirty="0">
                <a:ln>
                  <a:noFill/>
                </a:ln>
                <a:solidFill>
                  <a:srgbClr val="001C3D"/>
                </a:solidFill>
                <a:effectLst/>
                <a:latin typeface="Verdana" pitchFamily="-106" charset="0"/>
              </a:rPr>
              <a:t> factoren</a:t>
            </a:r>
          </a:p>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Financiën / investeren in zorg</a:t>
            </a:r>
          </a:p>
          <a:p>
            <a:pPr marL="0" marR="0" indent="0" algn="l"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rgbClr val="001C3D"/>
                </a:solidFill>
                <a:effectLst/>
                <a:latin typeface="Verdana" pitchFamily="-106" charset="0"/>
              </a:rPr>
              <a:t>Kosten geïntegreerde</a:t>
            </a:r>
            <a:r>
              <a:rPr lang="nl-NL" sz="2000" dirty="0">
                <a:latin typeface="Verdana" pitchFamily="-106" charset="0"/>
              </a:rPr>
              <a:t> zorg</a:t>
            </a:r>
          </a:p>
          <a:p>
            <a:pPr marL="0" marR="0" indent="0" algn="l"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rgbClr val="001C3D"/>
                </a:solidFill>
                <a:effectLst/>
                <a:latin typeface="Verdana" pitchFamily="-106" charset="0"/>
              </a:rPr>
              <a:t>Toegang tot zorg</a:t>
            </a:r>
          </a:p>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Wie verantwoordelijk voor somatische zorg?</a:t>
            </a:r>
          </a:p>
          <a:p>
            <a:pPr marL="0" marR="0" indent="0" algn="l"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rgbClr val="001C3D"/>
                </a:solidFill>
                <a:effectLst/>
                <a:latin typeface="Verdana" pitchFamily="-106" charset="0"/>
              </a:rPr>
              <a:t>Fragmentatie zorg:</a:t>
            </a:r>
            <a:r>
              <a:rPr kumimoji="0" lang="nl-NL" sz="2000" b="0" i="0" u="none" strike="noStrike" cap="none" normalizeH="0" dirty="0">
                <a:ln>
                  <a:noFill/>
                </a:ln>
                <a:solidFill>
                  <a:srgbClr val="001C3D"/>
                </a:solidFill>
                <a:effectLst/>
                <a:latin typeface="Verdana" pitchFamily="-106" charset="0"/>
              </a:rPr>
              <a:t> psychiatrisch/ somatisch</a:t>
            </a:r>
            <a:endParaRPr kumimoji="0" lang="nl-NL" sz="2000" b="0" i="0" u="none" strike="noStrike" cap="none" normalizeH="0" baseline="0" dirty="0">
              <a:ln>
                <a:noFill/>
              </a:ln>
              <a:solidFill>
                <a:srgbClr val="001C3D"/>
              </a:solidFill>
              <a:effectLst/>
              <a:latin typeface="Verdana" pitchFamily="-106"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dirty="0">
              <a:ln>
                <a:noFill/>
              </a:ln>
              <a:solidFill>
                <a:srgbClr val="001C3D"/>
              </a:solidFill>
              <a:effectLst/>
              <a:latin typeface="Verdana" pitchFamily="-106" charset="0"/>
            </a:endParaRPr>
          </a:p>
        </p:txBody>
      </p:sp>
    </p:spTree>
    <p:extLst>
      <p:ext uri="{BB962C8B-B14F-4D97-AF65-F5344CB8AC3E}">
        <p14:creationId xmlns:p14="http://schemas.microsoft.com/office/powerpoint/2010/main" val="104496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xit" presetSubtype="10" fill="hold" grpId="1" nodeType="clickEffect">
                                  <p:stCondLst>
                                    <p:cond delay="0"/>
                                  </p:stCondLst>
                                  <p:childTnLst>
                                    <p:animEffect transition="out" filter="blinds(horizontal)">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1" nodeType="clickEffect">
                                  <p:stCondLst>
                                    <p:cond delay="0"/>
                                  </p:stCondLst>
                                  <p:childTnLst>
                                    <p:animEffect transition="out" filter="blinds(horizontal)">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Tijd voor actie</a:t>
            </a:r>
          </a:p>
        </p:txBody>
      </p:sp>
      <p:pic>
        <p:nvPicPr>
          <p:cNvPr id="4" name="Content Placeholder 3"/>
          <p:cNvPicPr>
            <a:picLocks noGrp="1" noChangeAspect="1"/>
          </p:cNvPicPr>
          <p:nvPr>
            <p:ph idx="1"/>
          </p:nvPr>
        </p:nvPicPr>
        <p:blipFill>
          <a:blip r:embed="rId2"/>
          <a:srcRect t="-1898" b="-1898"/>
          <a:stretch>
            <a:fillRect/>
          </a:stretch>
        </p:blipFill>
        <p:spPr>
          <a:xfrm>
            <a:off x="304800" y="1700808"/>
            <a:ext cx="8458200" cy="4318992"/>
          </a:xfrm>
        </p:spPr>
      </p:pic>
      <p:sp>
        <p:nvSpPr>
          <p:cNvPr id="5" name="TextBox 4"/>
          <p:cNvSpPr txBox="1"/>
          <p:nvPr/>
        </p:nvSpPr>
        <p:spPr>
          <a:xfrm>
            <a:off x="2699792" y="6309320"/>
            <a:ext cx="2633413" cy="369332"/>
          </a:xfrm>
          <a:prstGeom prst="rect">
            <a:avLst/>
          </a:prstGeom>
          <a:noFill/>
        </p:spPr>
        <p:txBody>
          <a:bodyPr wrap="none" rtlCol="0">
            <a:spAutoFit/>
          </a:bodyPr>
          <a:lstStyle/>
          <a:p>
            <a:r>
              <a:rPr lang="nl-NL" sz="1800" dirty="0"/>
              <a:t>De Hert 2011 World Psych</a:t>
            </a:r>
          </a:p>
        </p:txBody>
      </p:sp>
      <p:sp>
        <p:nvSpPr>
          <p:cNvPr id="3" name="Rounded Rectangular Callout 2"/>
          <p:cNvSpPr/>
          <p:nvPr/>
        </p:nvSpPr>
        <p:spPr bwMode="auto">
          <a:xfrm>
            <a:off x="323528" y="1484784"/>
            <a:ext cx="3312368" cy="1152128"/>
          </a:xfrm>
          <a:prstGeom prst="wedgeRoundRectCallout">
            <a:avLst>
              <a:gd name="adj1" fmla="val 63969"/>
              <a:gd name="adj2" fmla="val 9330"/>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Neem</a:t>
            </a:r>
            <a:r>
              <a:rPr kumimoji="0" lang="nl-NL" sz="2000" b="0" i="0" u="none" strike="noStrike" cap="none" normalizeH="0" baseline="0" dirty="0">
                <a:ln>
                  <a:noFill/>
                </a:ln>
                <a:solidFill>
                  <a:srgbClr val="001C3D"/>
                </a:solidFill>
                <a:effectLst/>
                <a:latin typeface="Verdana" pitchFamily="-106" charset="0"/>
              </a:rPr>
              <a:t> verantwoordelijkheid voor somatische zorg</a:t>
            </a:r>
          </a:p>
        </p:txBody>
      </p:sp>
      <p:sp>
        <p:nvSpPr>
          <p:cNvPr id="6" name="Rounded Rectangular Callout 5"/>
          <p:cNvSpPr/>
          <p:nvPr/>
        </p:nvSpPr>
        <p:spPr bwMode="auto">
          <a:xfrm>
            <a:off x="323528" y="2780928"/>
            <a:ext cx="3672408" cy="504056"/>
          </a:xfrm>
          <a:prstGeom prst="wedgeRoundRectCallout">
            <a:avLst>
              <a:gd name="adj1" fmla="val 55248"/>
              <a:gd name="adj2" fmla="val -32355"/>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rgbClr val="001C3D"/>
                </a:solidFill>
                <a:effectLst/>
                <a:latin typeface="Verdana" pitchFamily="-106" charset="0"/>
              </a:rPr>
              <a:t>Implementeer monitoring</a:t>
            </a:r>
          </a:p>
        </p:txBody>
      </p:sp>
      <p:sp>
        <p:nvSpPr>
          <p:cNvPr id="7" name="Rounded Rectangular Callout 6"/>
          <p:cNvSpPr/>
          <p:nvPr/>
        </p:nvSpPr>
        <p:spPr bwMode="auto">
          <a:xfrm>
            <a:off x="323528" y="3501008"/>
            <a:ext cx="2736304" cy="792088"/>
          </a:xfrm>
          <a:prstGeom prst="wedgeRoundRectCallout">
            <a:avLst>
              <a:gd name="adj1" fmla="val 88920"/>
              <a:gd name="adj2" fmla="val 9683"/>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nl-NL" sz="2000" dirty="0">
                <a:latin typeface="Verdana" pitchFamily="-106" charset="0"/>
              </a:rPr>
              <a:t>Deel uitslagen met patiënten en 1</a:t>
            </a:r>
            <a:r>
              <a:rPr lang="nl-NL" sz="2000" baseline="30000" dirty="0">
                <a:latin typeface="Verdana" pitchFamily="-106" charset="0"/>
              </a:rPr>
              <a:t>e</a:t>
            </a:r>
            <a:r>
              <a:rPr lang="nl-NL" sz="2000" dirty="0">
                <a:latin typeface="Verdana" pitchFamily="-106" charset="0"/>
              </a:rPr>
              <a:t> lijn</a:t>
            </a:r>
            <a:endParaRPr kumimoji="0" lang="nl-NL" sz="2000" b="0" i="0" u="none" strike="noStrike" cap="none" normalizeH="0" baseline="0" dirty="0">
              <a:ln>
                <a:noFill/>
              </a:ln>
              <a:solidFill>
                <a:srgbClr val="001C3D"/>
              </a:solidFill>
              <a:effectLst/>
              <a:latin typeface="Verdana" pitchFamily="-106" charset="0"/>
            </a:endParaRPr>
          </a:p>
        </p:txBody>
      </p:sp>
      <p:sp>
        <p:nvSpPr>
          <p:cNvPr id="8" name="Rounded Rectangular Callout 7"/>
          <p:cNvSpPr/>
          <p:nvPr/>
        </p:nvSpPr>
        <p:spPr bwMode="auto">
          <a:xfrm>
            <a:off x="323528" y="4437112"/>
            <a:ext cx="3096344" cy="828672"/>
          </a:xfrm>
          <a:prstGeom prst="wedgeRoundRectCallout">
            <a:avLst>
              <a:gd name="adj1" fmla="val 74228"/>
              <a:gd name="adj2" fmla="val -240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rgbClr val="001C3D"/>
                </a:solidFill>
                <a:effectLst/>
                <a:latin typeface="Verdana" pitchFamily="-106" charset="0"/>
              </a:rPr>
              <a:t>Includeer lifestyle </a:t>
            </a:r>
            <a:r>
              <a:rPr kumimoji="0" lang="nl-NL" sz="2000" b="0" i="0" u="none" strike="noStrike" cap="none" normalizeH="0" dirty="0">
                <a:ln>
                  <a:noFill/>
                </a:ln>
                <a:solidFill>
                  <a:srgbClr val="001C3D"/>
                </a:solidFill>
                <a:effectLst/>
                <a:latin typeface="Verdana" pitchFamily="-106" charset="0"/>
              </a:rPr>
              <a:t> in EPA programma</a:t>
            </a:r>
            <a:endParaRPr kumimoji="0" lang="nl-NL" sz="2000" b="0" i="0" u="none" strike="noStrike" cap="none" normalizeH="0" baseline="0" dirty="0">
              <a:ln>
                <a:noFill/>
              </a:ln>
              <a:solidFill>
                <a:srgbClr val="001C3D"/>
              </a:solidFill>
              <a:effectLst/>
              <a:latin typeface="Verdana" pitchFamily="-106" charset="0"/>
            </a:endParaRPr>
          </a:p>
        </p:txBody>
      </p:sp>
      <p:sp>
        <p:nvSpPr>
          <p:cNvPr id="10" name="Rounded Rectangular Callout 9"/>
          <p:cNvSpPr/>
          <p:nvPr/>
        </p:nvSpPr>
        <p:spPr bwMode="auto">
          <a:xfrm>
            <a:off x="323528" y="5445224"/>
            <a:ext cx="3002632" cy="792088"/>
          </a:xfrm>
          <a:prstGeom prst="wedgeRoundRectCallout">
            <a:avLst>
              <a:gd name="adj1" fmla="val 76199"/>
              <a:gd name="adj2" fmla="val -2064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NL" sz="2000" b="0" i="0" u="none" strike="noStrike" cap="none" normalizeH="0" baseline="0" dirty="0">
                <a:ln>
                  <a:noFill/>
                </a:ln>
                <a:solidFill>
                  <a:srgbClr val="001C3D"/>
                </a:solidFill>
                <a:effectLst/>
                <a:latin typeface="Verdana" pitchFamily="-106" charset="0"/>
              </a:rPr>
              <a:t>Ondersteun gezonde keuzes patiënten</a:t>
            </a:r>
          </a:p>
        </p:txBody>
      </p:sp>
    </p:spTree>
    <p:extLst>
      <p:ext uri="{BB962C8B-B14F-4D97-AF65-F5344CB8AC3E}">
        <p14:creationId xmlns:p14="http://schemas.microsoft.com/office/powerpoint/2010/main" val="66226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Doel van monitoring / interventies</a:t>
            </a:r>
          </a:p>
        </p:txBody>
      </p:sp>
      <p:sp>
        <p:nvSpPr>
          <p:cNvPr id="3" name="Content Placeholder 2"/>
          <p:cNvSpPr>
            <a:spLocks noGrp="1"/>
          </p:cNvSpPr>
          <p:nvPr>
            <p:ph idx="1"/>
          </p:nvPr>
        </p:nvSpPr>
        <p:spPr>
          <a:xfrm>
            <a:off x="304800" y="1905000"/>
            <a:ext cx="8458200" cy="2244080"/>
          </a:xfrm>
        </p:spPr>
        <p:txBody>
          <a:bodyPr/>
          <a:lstStyle/>
          <a:p>
            <a:pPr marL="0" indent="0" algn="ctr">
              <a:buNone/>
            </a:pPr>
            <a:r>
              <a:rPr lang="nl-NL" dirty="0"/>
              <a:t>Voorkomen dat een patiënt met</a:t>
            </a:r>
          </a:p>
          <a:p>
            <a:pPr marL="0" indent="0" algn="ctr">
              <a:buNone/>
            </a:pPr>
            <a:r>
              <a:rPr lang="nl-NL" dirty="0"/>
              <a:t>Ernstige Psychiatrische </a:t>
            </a:r>
            <a:r>
              <a:rPr lang="nl-NL"/>
              <a:t>Aandoening </a:t>
            </a:r>
          </a:p>
          <a:p>
            <a:pPr marL="0" indent="0" algn="ctr">
              <a:buNone/>
            </a:pPr>
            <a:r>
              <a:rPr lang="nl-NL"/>
              <a:t>ook </a:t>
            </a:r>
            <a:r>
              <a:rPr lang="nl-NL" dirty="0"/>
              <a:t>nog last krijgt </a:t>
            </a:r>
            <a:r>
              <a:rPr lang="nl-NL"/>
              <a:t>van een</a:t>
            </a:r>
            <a:endParaRPr lang="nl-NL" dirty="0"/>
          </a:p>
          <a:p>
            <a:pPr marL="0" indent="0" algn="ctr">
              <a:buNone/>
            </a:pPr>
            <a:r>
              <a:rPr lang="nl-NL" dirty="0"/>
              <a:t>Ernstige Somatische Aandoening</a:t>
            </a:r>
          </a:p>
        </p:txBody>
      </p:sp>
      <p:sp>
        <p:nvSpPr>
          <p:cNvPr id="4" name="Oval 3"/>
          <p:cNvSpPr/>
          <p:nvPr/>
        </p:nvSpPr>
        <p:spPr bwMode="auto">
          <a:xfrm>
            <a:off x="2699792" y="4293096"/>
            <a:ext cx="2592288" cy="1634480"/>
          </a:xfrm>
          <a:prstGeom prst="ellipse">
            <a:avLst/>
          </a:prstGeom>
          <a:solidFill>
            <a:srgbClr val="3366FF">
              <a:alpha val="5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NL" sz="3200" b="0" i="0" u="none" strike="noStrike" cap="none" normalizeH="0" baseline="0" dirty="0">
                <a:ln>
                  <a:noFill/>
                </a:ln>
                <a:solidFill>
                  <a:srgbClr val="001C3D"/>
                </a:solidFill>
                <a:effectLst/>
                <a:latin typeface="Verdana" pitchFamily="-106" charset="0"/>
              </a:rPr>
              <a:t>EPA</a:t>
            </a:r>
          </a:p>
        </p:txBody>
      </p:sp>
      <p:sp>
        <p:nvSpPr>
          <p:cNvPr id="6" name="Oval 5"/>
          <p:cNvSpPr/>
          <p:nvPr/>
        </p:nvSpPr>
        <p:spPr bwMode="auto">
          <a:xfrm>
            <a:off x="4283968" y="4293096"/>
            <a:ext cx="2592288" cy="1634480"/>
          </a:xfrm>
          <a:prstGeom prst="ellipse">
            <a:avLst/>
          </a:prstGeom>
          <a:solidFill>
            <a:srgbClr val="FF0000">
              <a:alpha val="50000"/>
            </a:srgbClr>
          </a:solidFill>
          <a:ln w="952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nl-NL" sz="3200" b="0" i="0" u="none" strike="noStrike" cap="none" normalizeH="0" baseline="0" dirty="0">
                <a:ln>
                  <a:noFill/>
                </a:ln>
                <a:solidFill>
                  <a:srgbClr val="001C3D"/>
                </a:solidFill>
                <a:effectLst/>
                <a:latin typeface="Verdana" pitchFamily="-106" charset="0"/>
              </a:rPr>
              <a:t>     ESA</a:t>
            </a:r>
          </a:p>
        </p:txBody>
      </p:sp>
    </p:spTree>
    <p:extLst>
      <p:ext uri="{BB962C8B-B14F-4D97-AF65-F5344CB8AC3E}">
        <p14:creationId xmlns:p14="http://schemas.microsoft.com/office/powerpoint/2010/main" val="261288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80592" y="764704"/>
            <a:ext cx="7507833" cy="5472608"/>
          </a:xfrm>
          <a:prstGeom prst="rect">
            <a:avLst/>
          </a:prstGeom>
        </p:spPr>
      </p:pic>
      <p:sp>
        <p:nvSpPr>
          <p:cNvPr id="4" name="TextBox 3"/>
          <p:cNvSpPr txBox="1"/>
          <p:nvPr/>
        </p:nvSpPr>
        <p:spPr>
          <a:xfrm>
            <a:off x="2483768" y="6372036"/>
            <a:ext cx="2871684" cy="369332"/>
          </a:xfrm>
          <a:prstGeom prst="rect">
            <a:avLst/>
          </a:prstGeom>
          <a:noFill/>
        </p:spPr>
        <p:txBody>
          <a:bodyPr wrap="none" rtlCol="0">
            <a:spAutoFit/>
          </a:bodyPr>
          <a:lstStyle/>
          <a:p>
            <a:r>
              <a:rPr lang="nl-NL" sz="1800" dirty="0" err="1"/>
              <a:t>Munk-Laursen</a:t>
            </a:r>
            <a:r>
              <a:rPr lang="nl-NL" sz="1800" dirty="0"/>
              <a:t> 2011 </a:t>
            </a:r>
            <a:r>
              <a:rPr lang="nl-NL" sz="1800" dirty="0" err="1"/>
              <a:t>PlosOne</a:t>
            </a:r>
            <a:endParaRPr lang="nl-NL" sz="1800" dirty="0"/>
          </a:p>
        </p:txBody>
      </p:sp>
      <p:sp>
        <p:nvSpPr>
          <p:cNvPr id="5" name="Oval 4"/>
          <p:cNvSpPr/>
          <p:nvPr/>
        </p:nvSpPr>
        <p:spPr bwMode="auto">
          <a:xfrm>
            <a:off x="5148064" y="3356992"/>
            <a:ext cx="1296144"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6" name="Oval 5"/>
          <p:cNvSpPr/>
          <p:nvPr/>
        </p:nvSpPr>
        <p:spPr bwMode="auto">
          <a:xfrm>
            <a:off x="4644008" y="1412776"/>
            <a:ext cx="1584176"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8" name="Oval 7"/>
          <p:cNvSpPr/>
          <p:nvPr/>
        </p:nvSpPr>
        <p:spPr bwMode="auto">
          <a:xfrm>
            <a:off x="4572000" y="2636912"/>
            <a:ext cx="1080120"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9" name="Oval 8"/>
          <p:cNvSpPr/>
          <p:nvPr/>
        </p:nvSpPr>
        <p:spPr bwMode="auto">
          <a:xfrm>
            <a:off x="4427984" y="5085184"/>
            <a:ext cx="1152128" cy="360040"/>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10" name="Oval 9"/>
          <p:cNvSpPr/>
          <p:nvPr/>
        </p:nvSpPr>
        <p:spPr bwMode="auto">
          <a:xfrm>
            <a:off x="4283968" y="3645024"/>
            <a:ext cx="504056" cy="288032"/>
          </a:xfrm>
          <a:prstGeom prst="ellipse">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11" name="Oval 10"/>
          <p:cNvSpPr/>
          <p:nvPr/>
        </p:nvSpPr>
        <p:spPr bwMode="auto">
          <a:xfrm>
            <a:off x="4355976" y="3140968"/>
            <a:ext cx="648072" cy="288032"/>
          </a:xfrm>
          <a:prstGeom prst="ellipse">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12" name="Oval 11"/>
          <p:cNvSpPr/>
          <p:nvPr/>
        </p:nvSpPr>
        <p:spPr bwMode="auto">
          <a:xfrm>
            <a:off x="4211960" y="4149080"/>
            <a:ext cx="360040" cy="288032"/>
          </a:xfrm>
          <a:prstGeom prst="ellipse">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
        <p:nvSpPr>
          <p:cNvPr id="13" name="Oval 12"/>
          <p:cNvSpPr/>
          <p:nvPr/>
        </p:nvSpPr>
        <p:spPr bwMode="auto">
          <a:xfrm>
            <a:off x="4211960" y="4653136"/>
            <a:ext cx="504056" cy="288032"/>
          </a:xfrm>
          <a:prstGeom prst="ellipse">
            <a:avLst/>
          </a:prstGeom>
          <a:noFill/>
          <a:ln w="952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Tree>
    <p:extLst>
      <p:ext uri="{BB962C8B-B14F-4D97-AF65-F5344CB8AC3E}">
        <p14:creationId xmlns:p14="http://schemas.microsoft.com/office/powerpoint/2010/main" val="107408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Risico op ernstige lichamelijke aandoeningen</a:t>
            </a:r>
          </a:p>
        </p:txBody>
      </p:sp>
      <p:pic>
        <p:nvPicPr>
          <p:cNvPr id="4" name="Content Placeholder 3"/>
          <p:cNvPicPr>
            <a:picLocks noGrp="1" noChangeAspect="1"/>
          </p:cNvPicPr>
          <p:nvPr>
            <p:ph idx="1"/>
          </p:nvPr>
        </p:nvPicPr>
        <p:blipFill>
          <a:blip r:embed="rId2"/>
          <a:srcRect t="-15898" b="-15898"/>
          <a:stretch>
            <a:fillRect/>
          </a:stretch>
        </p:blipFill>
        <p:spPr>
          <a:xfrm>
            <a:off x="304800" y="1268760"/>
            <a:ext cx="8458200" cy="5184576"/>
          </a:xfrm>
        </p:spPr>
      </p:pic>
      <p:sp>
        <p:nvSpPr>
          <p:cNvPr id="5" name="TextBox 4"/>
          <p:cNvSpPr txBox="1"/>
          <p:nvPr/>
        </p:nvSpPr>
        <p:spPr>
          <a:xfrm>
            <a:off x="5292080" y="6021288"/>
            <a:ext cx="3507992" cy="338554"/>
          </a:xfrm>
          <a:prstGeom prst="rect">
            <a:avLst/>
          </a:prstGeom>
          <a:noFill/>
        </p:spPr>
        <p:txBody>
          <a:bodyPr wrap="none" rtlCol="0">
            <a:spAutoFit/>
          </a:bodyPr>
          <a:lstStyle/>
          <a:p>
            <a:r>
              <a:rPr lang="nl-NL" sz="1600" dirty="0"/>
              <a:t>GAP =Alg Australische populatie</a:t>
            </a:r>
          </a:p>
        </p:txBody>
      </p:sp>
      <p:sp>
        <p:nvSpPr>
          <p:cNvPr id="6" name="TextBox 5"/>
          <p:cNvSpPr txBox="1"/>
          <p:nvPr/>
        </p:nvSpPr>
        <p:spPr>
          <a:xfrm>
            <a:off x="3376873" y="6381328"/>
            <a:ext cx="1908536" cy="369332"/>
          </a:xfrm>
          <a:prstGeom prst="rect">
            <a:avLst/>
          </a:prstGeom>
          <a:noFill/>
        </p:spPr>
        <p:txBody>
          <a:bodyPr wrap="none" rtlCol="0">
            <a:spAutoFit/>
          </a:bodyPr>
          <a:lstStyle/>
          <a:p>
            <a:r>
              <a:rPr lang="nl-NL" sz="1800" dirty="0" err="1"/>
              <a:t>Gladigau</a:t>
            </a:r>
            <a:r>
              <a:rPr lang="nl-NL" sz="1800" dirty="0"/>
              <a:t> 2014 IMJ</a:t>
            </a:r>
          </a:p>
        </p:txBody>
      </p:sp>
    </p:spTree>
    <p:extLst>
      <p:ext uri="{BB962C8B-B14F-4D97-AF65-F5344CB8AC3E}">
        <p14:creationId xmlns:p14="http://schemas.microsoft.com/office/powerpoint/2010/main" val="454520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734" y="546299"/>
            <a:ext cx="8458200" cy="762000"/>
          </a:xfrm>
        </p:spPr>
        <p:txBody>
          <a:bodyPr/>
          <a:lstStyle/>
          <a:p>
            <a:r>
              <a:rPr lang="nl-NL" dirty="0"/>
              <a:t>Risico factoren voor mortaliteit</a:t>
            </a:r>
          </a:p>
        </p:txBody>
      </p:sp>
      <p:pic>
        <p:nvPicPr>
          <p:cNvPr id="3" name="Picture 2"/>
          <p:cNvPicPr>
            <a:picLocks noChangeAspect="1"/>
          </p:cNvPicPr>
          <p:nvPr/>
        </p:nvPicPr>
        <p:blipFill>
          <a:blip r:embed="rId3"/>
          <a:stretch>
            <a:fillRect/>
          </a:stretch>
        </p:blipFill>
        <p:spPr>
          <a:xfrm>
            <a:off x="539552" y="1905323"/>
            <a:ext cx="8136904" cy="3971949"/>
          </a:xfrm>
          <a:prstGeom prst="rect">
            <a:avLst/>
          </a:prstGeom>
        </p:spPr>
      </p:pic>
      <p:sp>
        <p:nvSpPr>
          <p:cNvPr id="4" name="TextBox 3"/>
          <p:cNvSpPr txBox="1"/>
          <p:nvPr/>
        </p:nvSpPr>
        <p:spPr>
          <a:xfrm>
            <a:off x="2483768" y="6309320"/>
            <a:ext cx="3948132" cy="369332"/>
          </a:xfrm>
          <a:prstGeom prst="rect">
            <a:avLst/>
          </a:prstGeom>
          <a:noFill/>
        </p:spPr>
        <p:txBody>
          <a:bodyPr wrap="none" rtlCol="0">
            <a:spAutoFit/>
          </a:bodyPr>
          <a:lstStyle/>
          <a:p>
            <a:r>
              <a:rPr lang="nl-NL" sz="1800" dirty="0" err="1"/>
              <a:t>Schoefp</a:t>
            </a:r>
            <a:r>
              <a:rPr lang="nl-NL" sz="1800" dirty="0"/>
              <a:t> 2014 </a:t>
            </a:r>
            <a:r>
              <a:rPr lang="nl-NL" sz="1800" dirty="0" err="1"/>
              <a:t>Eur</a:t>
            </a:r>
            <a:r>
              <a:rPr lang="nl-NL" sz="1800" dirty="0"/>
              <a:t> </a:t>
            </a:r>
            <a:r>
              <a:rPr lang="nl-NL" sz="1800" dirty="0" err="1"/>
              <a:t>Arch</a:t>
            </a:r>
            <a:r>
              <a:rPr lang="nl-NL" sz="1800" dirty="0"/>
              <a:t> </a:t>
            </a:r>
            <a:r>
              <a:rPr lang="nl-NL" sz="1800" dirty="0" err="1"/>
              <a:t>Psy</a:t>
            </a:r>
            <a:r>
              <a:rPr lang="nl-NL" sz="1800" dirty="0"/>
              <a:t> </a:t>
            </a:r>
            <a:r>
              <a:rPr lang="nl-NL" sz="1800" dirty="0" err="1"/>
              <a:t>Clin</a:t>
            </a:r>
            <a:r>
              <a:rPr lang="nl-NL" sz="1800" dirty="0"/>
              <a:t> </a:t>
            </a:r>
            <a:r>
              <a:rPr lang="nl-NL" sz="1800" dirty="0" err="1"/>
              <a:t>Neurosci</a:t>
            </a:r>
            <a:endParaRPr lang="nl-NL" sz="1800" dirty="0"/>
          </a:p>
        </p:txBody>
      </p:sp>
    </p:spTree>
    <p:extLst>
      <p:ext uri="{BB962C8B-B14F-4D97-AF65-F5344CB8AC3E}">
        <p14:creationId xmlns:p14="http://schemas.microsoft.com/office/powerpoint/2010/main" val="261950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Lichamelijke aandoeningen &amp; EPA</a:t>
            </a:r>
          </a:p>
        </p:txBody>
      </p:sp>
      <p:pic>
        <p:nvPicPr>
          <p:cNvPr id="5" name="Content Placeholder 4"/>
          <p:cNvPicPr>
            <a:picLocks noGrp="1" noChangeAspect="1"/>
          </p:cNvPicPr>
          <p:nvPr>
            <p:ph idx="1"/>
          </p:nvPr>
        </p:nvPicPr>
        <p:blipFill rotWithShape="1">
          <a:blip r:embed="rId2"/>
          <a:srcRect t="-29171" b="-29171"/>
          <a:stretch/>
        </p:blipFill>
        <p:spPr>
          <a:xfrm>
            <a:off x="323528" y="1630288"/>
            <a:ext cx="8439472" cy="4463008"/>
          </a:xfrm>
        </p:spPr>
      </p:pic>
      <p:sp>
        <p:nvSpPr>
          <p:cNvPr id="6" name="TextBox 5"/>
          <p:cNvSpPr txBox="1"/>
          <p:nvPr/>
        </p:nvSpPr>
        <p:spPr>
          <a:xfrm>
            <a:off x="2905801" y="6183992"/>
            <a:ext cx="2633413" cy="369332"/>
          </a:xfrm>
          <a:prstGeom prst="rect">
            <a:avLst/>
          </a:prstGeom>
          <a:noFill/>
        </p:spPr>
        <p:txBody>
          <a:bodyPr wrap="none" rtlCol="0">
            <a:spAutoFit/>
          </a:bodyPr>
          <a:lstStyle/>
          <a:p>
            <a:r>
              <a:rPr lang="nl-NL" sz="1800" dirty="0"/>
              <a:t>De Hert 2011 World Psych</a:t>
            </a:r>
          </a:p>
        </p:txBody>
      </p:sp>
      <p:sp>
        <p:nvSpPr>
          <p:cNvPr id="3" name="Rectangle 2"/>
          <p:cNvSpPr/>
          <p:nvPr/>
        </p:nvSpPr>
        <p:spPr bwMode="auto">
          <a:xfrm>
            <a:off x="251520" y="4149080"/>
            <a:ext cx="2016224" cy="576064"/>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NL" sz="3200" b="0" i="0" u="none" strike="noStrike" cap="none" normalizeH="0" baseline="0">
              <a:ln>
                <a:noFill/>
              </a:ln>
              <a:solidFill>
                <a:srgbClr val="001C3D"/>
              </a:solidFill>
              <a:effectLst/>
              <a:latin typeface="Verdana" pitchFamily="-106" charset="0"/>
            </a:endParaRPr>
          </a:p>
        </p:txBody>
      </p:sp>
    </p:spTree>
    <p:extLst>
      <p:ext uri="{BB962C8B-B14F-4D97-AF65-F5344CB8AC3E}">
        <p14:creationId xmlns:p14="http://schemas.microsoft.com/office/powerpoint/2010/main" val="1818586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srcRect/>
          <a:stretch>
            <a:fillRect/>
          </a:stretch>
        </p:blipFill>
        <p:spPr bwMode="auto">
          <a:xfrm>
            <a:off x="2483768" y="620688"/>
            <a:ext cx="6264696" cy="2880320"/>
          </a:xfrm>
          <a:prstGeom prst="rect">
            <a:avLst/>
          </a:prstGeom>
          <a:noFill/>
          <a:ln w="9525">
            <a:noFill/>
            <a:miter lim="800000"/>
            <a:headEnd/>
            <a:tailEnd/>
          </a:ln>
        </p:spPr>
      </p:pic>
      <p:sp>
        <p:nvSpPr>
          <p:cNvPr id="2" name="Title 1"/>
          <p:cNvSpPr>
            <a:spLocks noGrp="1"/>
          </p:cNvSpPr>
          <p:nvPr>
            <p:ph type="title"/>
          </p:nvPr>
        </p:nvSpPr>
        <p:spPr>
          <a:xfrm>
            <a:off x="539552" y="1556792"/>
            <a:ext cx="1530896" cy="762000"/>
          </a:xfrm>
        </p:spPr>
        <p:txBody>
          <a:bodyPr/>
          <a:lstStyle/>
          <a:p>
            <a:r>
              <a:rPr lang="nl-NL" dirty="0">
                <a:solidFill>
                  <a:schemeClr val="tx1"/>
                </a:solidFill>
              </a:rPr>
              <a:t>DM-II</a:t>
            </a:r>
            <a:endParaRPr lang="en-US" dirty="0">
              <a:solidFill>
                <a:schemeClr val="tx1"/>
              </a:solidFill>
            </a:endParaRPr>
          </a:p>
        </p:txBody>
      </p:sp>
      <p:sp>
        <p:nvSpPr>
          <p:cNvPr id="4" name="TextBox 3"/>
          <p:cNvSpPr txBox="1"/>
          <p:nvPr/>
        </p:nvSpPr>
        <p:spPr>
          <a:xfrm>
            <a:off x="3239728" y="6344041"/>
            <a:ext cx="2414122" cy="400110"/>
          </a:xfrm>
          <a:prstGeom prst="rect">
            <a:avLst/>
          </a:prstGeom>
          <a:noFill/>
        </p:spPr>
        <p:txBody>
          <a:bodyPr wrap="none" rtlCol="0">
            <a:spAutoFit/>
          </a:bodyPr>
          <a:lstStyle/>
          <a:p>
            <a:r>
              <a:rPr lang="nl-NL" sz="2000" dirty="0" err="1"/>
              <a:t>Heald</a:t>
            </a:r>
            <a:r>
              <a:rPr lang="nl-NL" sz="2000" dirty="0"/>
              <a:t> 2010 </a:t>
            </a:r>
            <a:r>
              <a:rPr lang="nl-NL" sz="2000" dirty="0" err="1"/>
              <a:t>Eur</a:t>
            </a:r>
            <a:r>
              <a:rPr lang="nl-NL" sz="2000" dirty="0"/>
              <a:t> </a:t>
            </a:r>
            <a:r>
              <a:rPr lang="nl-NL" sz="2000" dirty="0" err="1"/>
              <a:t>Psych</a:t>
            </a:r>
            <a:endParaRPr lang="en-US" sz="2000" dirty="0"/>
          </a:p>
        </p:txBody>
      </p:sp>
      <p:pic>
        <p:nvPicPr>
          <p:cNvPr id="3" name="Picture 2"/>
          <p:cNvPicPr>
            <a:picLocks noChangeAspect="1"/>
          </p:cNvPicPr>
          <p:nvPr/>
        </p:nvPicPr>
        <p:blipFill>
          <a:blip r:embed="rId3"/>
          <a:stretch>
            <a:fillRect/>
          </a:stretch>
        </p:blipFill>
        <p:spPr>
          <a:xfrm>
            <a:off x="2771800" y="3622071"/>
            <a:ext cx="5472608" cy="2704370"/>
          </a:xfrm>
          <a:prstGeom prst="rect">
            <a:avLst/>
          </a:prstGeom>
        </p:spPr>
      </p:pic>
      <p:sp>
        <p:nvSpPr>
          <p:cNvPr id="5" name="TextBox 4"/>
          <p:cNvSpPr txBox="1"/>
          <p:nvPr/>
        </p:nvSpPr>
        <p:spPr>
          <a:xfrm>
            <a:off x="539552" y="4005064"/>
            <a:ext cx="1084721" cy="584775"/>
          </a:xfrm>
          <a:prstGeom prst="rect">
            <a:avLst/>
          </a:prstGeom>
          <a:noFill/>
        </p:spPr>
        <p:txBody>
          <a:bodyPr wrap="none" rtlCol="0">
            <a:spAutoFit/>
          </a:bodyPr>
          <a:lstStyle/>
          <a:p>
            <a:r>
              <a:rPr lang="nl-NL" sz="3200" b="1" dirty="0" err="1"/>
              <a:t>MetS</a:t>
            </a:r>
            <a:endParaRPr lang="nl-NL" sz="3200" b="1" dirty="0"/>
          </a:p>
        </p:txBody>
      </p:sp>
    </p:spTree>
    <p:extLst>
      <p:ext uri="{BB962C8B-B14F-4D97-AF65-F5344CB8AC3E}">
        <p14:creationId xmlns:p14="http://schemas.microsoft.com/office/powerpoint/2010/main" val="199001906"/>
      </p:ext>
    </p:extLst>
  </p:cSld>
  <p:clrMapOvr>
    <a:masterClrMapping/>
  </p:clrMapOvr>
</p:sld>
</file>

<file path=ppt/theme/theme1.xml><?xml version="1.0" encoding="utf-8"?>
<a:theme xmlns:a="http://schemas.openxmlformats.org/drawingml/2006/main" name="Maastricht University">
  <a:themeElements>
    <a:clrScheme name="UM">
      <a:dk1>
        <a:srgbClr val="001C3D"/>
      </a:dk1>
      <a:lt1>
        <a:srgbClr val="FFFFFF"/>
      </a:lt1>
      <a:dk2>
        <a:srgbClr val="00A2DB"/>
      </a:dk2>
      <a:lt2>
        <a:srgbClr val="FFFFFF"/>
      </a:lt2>
      <a:accent1>
        <a:srgbClr val="E84E10"/>
      </a:accent1>
      <a:accent2>
        <a:srgbClr val="00A2DB"/>
      </a:accent2>
      <a:accent3>
        <a:srgbClr val="001C3D"/>
      </a:accent3>
      <a:accent4>
        <a:srgbClr val="F3A687"/>
      </a:accent4>
      <a:accent5>
        <a:srgbClr val="7FD0ED"/>
      </a:accent5>
      <a:accent6>
        <a:srgbClr val="7F8D9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315</TotalTime>
  <Words>682</Words>
  <Application>Microsoft Office PowerPoint</Application>
  <PresentationFormat>On-screen Show (4:3)</PresentationFormat>
  <Paragraphs>228</Paragraphs>
  <Slides>43</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1" baseType="lpstr">
      <vt:lpstr>ＭＳ Ｐゴシック</vt:lpstr>
      <vt:lpstr>Arial</vt:lpstr>
      <vt:lpstr>Calibri</vt:lpstr>
      <vt:lpstr>Lucida Grande</vt:lpstr>
      <vt:lpstr>Verdana</vt:lpstr>
      <vt:lpstr>Wingdings</vt:lpstr>
      <vt:lpstr>Maastricht University</vt:lpstr>
      <vt:lpstr>Microsoft Excel Chart</vt:lpstr>
      <vt:lpstr>Ernstige psychiatrisch aandoeningen en metabole problemen</vt:lpstr>
      <vt:lpstr>Mensen met EPA overlijden op jongere leeftijd</vt:lpstr>
      <vt:lpstr>EPA verkorte levensverwachting </vt:lpstr>
      <vt:lpstr>PowerPoint Presentation</vt:lpstr>
      <vt:lpstr>PowerPoint Presentation</vt:lpstr>
      <vt:lpstr>Risico op ernstige lichamelijke aandoeningen</vt:lpstr>
      <vt:lpstr>Risico factoren voor mortaliteit</vt:lpstr>
      <vt:lpstr>Lichamelijke aandoeningen &amp; EPA</vt:lpstr>
      <vt:lpstr>DM-II</vt:lpstr>
      <vt:lpstr>Nr psychotische symptomen  DM-II</vt:lpstr>
      <vt:lpstr>PowerPoint Presentation</vt:lpstr>
      <vt:lpstr>Kans vroeger overlijden Schizofrenie</vt:lpstr>
      <vt:lpstr>PowerPoint Presentation</vt:lpstr>
      <vt:lpstr>PowerPoint Presentation</vt:lpstr>
      <vt:lpstr>PowerPoint Presentation</vt:lpstr>
      <vt:lpstr>PowerPoint Presentation</vt:lpstr>
      <vt:lpstr>Risico’s van  obesitas</vt:lpstr>
      <vt:lpstr>Gezond obees bestaat niet</vt:lpstr>
      <vt:lpstr>Gezond obees bestaat niet</vt:lpstr>
      <vt:lpstr>Gezond obees bestaat niet</vt:lpstr>
      <vt:lpstr>Behandeling lichamelijke problemen &amp; EPA</vt:lpstr>
      <vt:lpstr>Mortaliteitsrisico bij gebruik AP</vt:lpstr>
      <vt:lpstr>Mortaliteit  en  medicatie</vt:lpstr>
      <vt:lpstr>Mortaliteit &amp; Dosis AP</vt:lpstr>
      <vt:lpstr>AP &amp; Bewegingsstoornissen</vt:lpstr>
      <vt:lpstr>AP en osteoporose</vt:lpstr>
      <vt:lpstr>PowerPoint Presentation</vt:lpstr>
      <vt:lpstr>PowerPoint Presentation</vt:lpstr>
      <vt:lpstr>Medicatie en metabole problemen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Receptor binding profielen AD</vt:lpstr>
      <vt:lpstr>Wat moet u doen?</vt:lpstr>
      <vt:lpstr>Wat moeten we ook doen!  Aanpassen NHG  standaard  Cardiovasculair risico management:  Maak patiënt  20 jaar ouder</vt:lpstr>
      <vt:lpstr>Belemmeringen voor SMI patiënten</vt:lpstr>
      <vt:lpstr>Tijd voor actie</vt:lpstr>
      <vt:lpstr>Doel van monitoring / interventies</vt:lpstr>
    </vt:vector>
  </TitlesOfParts>
  <Manager/>
  <Company>Maastricht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de Bruijn, Loek [JACNL]</dc:creator>
  <cp:keywords/>
  <dc:description/>
  <cp:lastModifiedBy>Brokx, Marjon [JACNL]</cp:lastModifiedBy>
  <cp:revision>52</cp:revision>
  <cp:lastPrinted>2016-01-22T13:02:05Z</cp:lastPrinted>
  <dcterms:created xsi:type="dcterms:W3CDTF">2016-01-20T13:07:02Z</dcterms:created>
  <dcterms:modified xsi:type="dcterms:W3CDTF">2018-08-21T11:43:37Z</dcterms:modified>
  <cp:category/>
</cp:coreProperties>
</file>