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65"/>
  </p:notesMasterIdLst>
  <p:handoutMasterIdLst>
    <p:handoutMasterId r:id="rId66"/>
  </p:handoutMasterIdLst>
  <p:sldIdLst>
    <p:sldId id="794" r:id="rId4"/>
    <p:sldId id="730" r:id="rId5"/>
    <p:sldId id="731" r:id="rId6"/>
    <p:sldId id="732" r:id="rId7"/>
    <p:sldId id="733" r:id="rId8"/>
    <p:sldId id="734" r:id="rId9"/>
    <p:sldId id="735" r:id="rId10"/>
    <p:sldId id="736" r:id="rId11"/>
    <p:sldId id="737" r:id="rId12"/>
    <p:sldId id="738" r:id="rId13"/>
    <p:sldId id="739" r:id="rId14"/>
    <p:sldId id="740" r:id="rId15"/>
    <p:sldId id="795" r:id="rId16"/>
    <p:sldId id="743" r:id="rId17"/>
    <p:sldId id="744" r:id="rId18"/>
    <p:sldId id="745" r:id="rId19"/>
    <p:sldId id="746" r:id="rId20"/>
    <p:sldId id="748" r:id="rId21"/>
    <p:sldId id="750" r:id="rId22"/>
    <p:sldId id="751" r:id="rId23"/>
    <p:sldId id="803" r:id="rId24"/>
    <p:sldId id="753" r:id="rId25"/>
    <p:sldId id="754" r:id="rId26"/>
    <p:sldId id="755" r:id="rId27"/>
    <p:sldId id="756" r:id="rId28"/>
    <p:sldId id="758" r:id="rId29"/>
    <p:sldId id="759" r:id="rId30"/>
    <p:sldId id="760" r:id="rId31"/>
    <p:sldId id="805" r:id="rId32"/>
    <p:sldId id="762" r:id="rId33"/>
    <p:sldId id="763" r:id="rId34"/>
    <p:sldId id="765" r:id="rId35"/>
    <p:sldId id="766" r:id="rId36"/>
    <p:sldId id="764" r:id="rId37"/>
    <p:sldId id="767" r:id="rId38"/>
    <p:sldId id="768" r:id="rId39"/>
    <p:sldId id="804" r:id="rId40"/>
    <p:sldId id="770" r:id="rId41"/>
    <p:sldId id="771" r:id="rId42"/>
    <p:sldId id="772" r:id="rId43"/>
    <p:sldId id="773" r:id="rId44"/>
    <p:sldId id="774" r:id="rId45"/>
    <p:sldId id="775" r:id="rId46"/>
    <p:sldId id="776" r:id="rId47"/>
    <p:sldId id="777" r:id="rId48"/>
    <p:sldId id="796" r:id="rId49"/>
    <p:sldId id="797" r:id="rId50"/>
    <p:sldId id="798" r:id="rId51"/>
    <p:sldId id="799" r:id="rId52"/>
    <p:sldId id="806" r:id="rId53"/>
    <p:sldId id="801" r:id="rId54"/>
    <p:sldId id="802" r:id="rId55"/>
    <p:sldId id="785" r:id="rId56"/>
    <p:sldId id="786" r:id="rId57"/>
    <p:sldId id="787" r:id="rId58"/>
    <p:sldId id="788" r:id="rId59"/>
    <p:sldId id="789" r:id="rId60"/>
    <p:sldId id="807" r:id="rId61"/>
    <p:sldId id="791" r:id="rId62"/>
    <p:sldId id="792" r:id="rId63"/>
    <p:sldId id="793" r:id="rId64"/>
  </p:sldIdLst>
  <p:sldSz cx="9144000" cy="5143500" type="screen16x9"/>
  <p:notesSz cx="6797675" cy="9926638"/>
  <p:custDataLst>
    <p:tags r:id="rId67"/>
  </p:custDataLst>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68">
          <p15:clr>
            <a:srgbClr val="A4A3A4"/>
          </p15:clr>
        </p15:guide>
        <p15:guide id="2" orient="horz" pos="1314">
          <p15:clr>
            <a:srgbClr val="A4A3A4"/>
          </p15:clr>
        </p15:guide>
        <p15:guide id="3" orient="horz" pos="1230">
          <p15:clr>
            <a:srgbClr val="A4A3A4"/>
          </p15:clr>
        </p15:guide>
        <p15:guide id="4" pos="5488">
          <p15:clr>
            <a:srgbClr val="A4A3A4"/>
          </p15:clr>
        </p15:guide>
        <p15:guide id="5" pos="226">
          <p15:clr>
            <a:srgbClr val="A4A3A4"/>
          </p15:clr>
        </p15:guide>
        <p15:guide id="6" orient="horz" pos="1008">
          <p15:clr>
            <a:srgbClr val="A4A3A4"/>
          </p15:clr>
        </p15:guide>
        <p15:guide id="7" orient="horz" pos="3026">
          <p15:clr>
            <a:srgbClr val="A4A3A4"/>
          </p15:clr>
        </p15:guide>
        <p15:guide id="8" orient="horz" pos="395">
          <p15:clr>
            <a:srgbClr val="A4A3A4"/>
          </p15:clr>
        </p15:guide>
        <p15:guide id="9" orient="horz" pos="804">
          <p15:clr>
            <a:srgbClr val="A4A3A4"/>
          </p15:clr>
        </p15:guide>
        <p15:guide id="10" orient="horz" pos="3109">
          <p15:clr>
            <a:srgbClr val="A4A3A4"/>
          </p15:clr>
        </p15:guide>
        <p15:guide id="11" orient="horz" pos="577">
          <p15:clr>
            <a:srgbClr val="A4A3A4"/>
          </p15:clr>
        </p15:guide>
        <p15:guide id="12" orient="horz" pos="2210">
          <p15:clr>
            <a:srgbClr val="A4A3A4"/>
          </p15:clr>
        </p15:guide>
        <p15:guide id="13" orient="horz" pos="2958">
          <p15:clr>
            <a:srgbClr val="A4A3A4"/>
          </p15:clr>
        </p15:guide>
        <p15:guide id="14" orient="horz" pos="2391">
          <p15:clr>
            <a:srgbClr val="A4A3A4"/>
          </p15:clr>
        </p15:guide>
        <p15:guide id="15" pos="5709">
          <p15:clr>
            <a:srgbClr val="A4A3A4"/>
          </p15:clr>
        </p15:guide>
        <p15:guide id="16" pos="90">
          <p15:clr>
            <a:srgbClr val="A4A3A4"/>
          </p15:clr>
        </p15:guide>
        <p15:guide id="17" pos="261">
          <p15:clr>
            <a:srgbClr val="A4A3A4"/>
          </p15:clr>
        </p15:guide>
        <p15:guide id="18" pos="431">
          <p15:clr>
            <a:srgbClr val="A4A3A4"/>
          </p15:clr>
        </p15:guide>
        <p15:guide id="19" pos="1905">
          <p15:clr>
            <a:srgbClr val="A4A3A4"/>
          </p15:clr>
        </p15:guide>
        <p15:guide id="20" pos="4581">
          <p15:clr>
            <a:srgbClr val="A4A3A4"/>
          </p15:clr>
        </p15:guide>
        <p15:guide id="21" pos="5534">
          <p15:clr>
            <a:srgbClr val="A4A3A4"/>
          </p15:clr>
        </p15:guide>
        <p15:guide id="22" pos="3229">
          <p15:clr>
            <a:srgbClr val="A4A3A4"/>
          </p15:clr>
        </p15:guide>
        <p15:guide id="23" pos="635">
          <p15:clr>
            <a:srgbClr val="A4A3A4"/>
          </p15:clr>
        </p15:guide>
        <p15:guide id="24" orient="horz" pos="1597">
          <p15:clr>
            <a:srgbClr val="A4A3A4"/>
          </p15:clr>
        </p15:guide>
        <p15:guide id="25" orient="horz" pos="962">
          <p15:clr>
            <a:srgbClr val="A4A3A4"/>
          </p15:clr>
        </p15:guide>
        <p15:guide id="26" orient="horz" pos="872">
          <p15:clr>
            <a:srgbClr val="A4A3A4"/>
          </p15:clr>
        </p15:guide>
        <p15:guide id="27" orient="horz" pos="2482">
          <p15:clr>
            <a:srgbClr val="A4A3A4"/>
          </p15:clr>
        </p15:guide>
        <p15:guide id="28" orient="horz" pos="463">
          <p15:clr>
            <a:srgbClr val="A4A3A4"/>
          </p15:clr>
        </p15:guide>
        <p15:guide id="29" orient="horz" pos="2618">
          <p15:clr>
            <a:srgbClr val="A4A3A4"/>
          </p15:clr>
        </p15:guide>
        <p15:guide id="30" orient="horz" pos="275">
          <p15:clr>
            <a:srgbClr val="A4A3A4"/>
          </p15:clr>
        </p15:guide>
        <p15:guide id="31" pos="5712">
          <p15:clr>
            <a:srgbClr val="A4A3A4"/>
          </p15:clr>
        </p15:guide>
        <p15:guide id="32" pos="2290">
          <p15:clr>
            <a:srgbClr val="A4A3A4"/>
          </p15:clr>
        </p15:guide>
        <p15:guide id="33" orient="horz" pos="2346">
          <p15:clr>
            <a:srgbClr val="A4A3A4"/>
          </p15:clr>
        </p15:guide>
        <p15:guide id="34" orient="horz" pos="2051">
          <p15:clr>
            <a:srgbClr val="A4A3A4"/>
          </p15:clr>
        </p15:guide>
        <p15:guide id="35" pos="5216">
          <p15:clr>
            <a:srgbClr val="A4A3A4"/>
          </p15:clr>
        </p15:guide>
        <p15:guide id="36" pos="476">
          <p15:clr>
            <a:srgbClr val="A4A3A4"/>
          </p15:clr>
        </p15:guide>
        <p15:guide id="37" pos="2086">
          <p15:clr>
            <a:srgbClr val="A4A3A4"/>
          </p15:clr>
        </p15:guide>
        <p15:guide id="38" pos="4445">
          <p15:clr>
            <a:srgbClr val="A4A3A4"/>
          </p15:clr>
        </p15:guide>
        <p15:guide id="39" pos="3674">
          <p15:clr>
            <a:srgbClr val="A4A3A4"/>
          </p15:clr>
        </p15:guide>
        <p15:guide id="40" pos="1270">
          <p15:clr>
            <a:srgbClr val="A4A3A4"/>
          </p15:clr>
        </p15:guide>
        <p15:guide id="41" pos="290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ppe Ilkjær (JILDK)" initials="JI(" lastIdx="145" clrIdx="0">
    <p:extLst/>
  </p:cmAuthor>
  <p:cmAuthor id="2" name="Heidi Vilsfort (HVIDK)" initials="HV(" lastIdx="13" clrIdx="1">
    <p:extLst/>
  </p:cmAuthor>
  <p:cmAuthor id="3" name="Tina" initials="T" lastIdx="0" clrIdx="2"/>
  <p:cmAuthor id="4" name="Loes van Herpen (LHENL)" initials="LvH(" lastIdx="2" clrIdx="3">
    <p:extLst>
      <p:ext uri="{19B8F6BF-5375-455C-9EA6-DF929625EA0E}">
        <p15:presenceInfo xmlns:p15="http://schemas.microsoft.com/office/powerpoint/2012/main" userId="S-1-5-21-1230540506-2067153346-677620689-33655" providerId="AD"/>
      </p:ext>
    </p:extLst>
  </p:cmAuthor>
  <p:cmAuthor id="5" name="Marbel Schreuder (MSCNL)" initials="MS(" lastIdx="7" clrIdx="4">
    <p:extLst>
      <p:ext uri="{19B8F6BF-5375-455C-9EA6-DF929625EA0E}">
        <p15:presenceInfo xmlns:p15="http://schemas.microsoft.com/office/powerpoint/2012/main" userId="S-1-5-21-1230540506-2067153346-677620689-166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2"/>
    <a:srgbClr val="FF3317"/>
    <a:srgbClr val="8AD3C9"/>
    <a:srgbClr val="FF99FF"/>
    <a:srgbClr val="FF00FF"/>
    <a:srgbClr val="9900CC"/>
    <a:srgbClr val="E28700"/>
    <a:srgbClr val="660066"/>
    <a:srgbClr val="CCFF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8378" autoAdjust="0"/>
  </p:normalViewPr>
  <p:slideViewPr>
    <p:cSldViewPr showGuides="1">
      <p:cViewPr varScale="1">
        <p:scale>
          <a:sx n="63" d="100"/>
          <a:sy n="63" d="100"/>
        </p:scale>
        <p:origin x="1286" y="53"/>
      </p:cViewPr>
      <p:guideLst>
        <p:guide orient="horz" pos="3868"/>
        <p:guide orient="horz" pos="1314"/>
        <p:guide orient="horz" pos="1230"/>
        <p:guide pos="5488"/>
        <p:guide pos="226"/>
        <p:guide orient="horz" pos="1008"/>
        <p:guide orient="horz" pos="3026"/>
        <p:guide orient="horz" pos="395"/>
        <p:guide orient="horz" pos="804"/>
        <p:guide orient="horz" pos="3109"/>
        <p:guide orient="horz" pos="577"/>
        <p:guide orient="horz" pos="2210"/>
        <p:guide orient="horz" pos="2958"/>
        <p:guide orient="horz" pos="2391"/>
        <p:guide pos="5709"/>
        <p:guide pos="90"/>
        <p:guide pos="261"/>
        <p:guide pos="431"/>
        <p:guide pos="1905"/>
        <p:guide pos="4581"/>
        <p:guide pos="5534"/>
        <p:guide pos="3229"/>
        <p:guide pos="635"/>
        <p:guide orient="horz" pos="1597"/>
        <p:guide orient="horz" pos="962"/>
        <p:guide orient="horz" pos="872"/>
        <p:guide orient="horz" pos="2482"/>
        <p:guide orient="horz" pos="463"/>
        <p:guide orient="horz" pos="2618"/>
        <p:guide orient="horz" pos="275"/>
        <p:guide pos="5712"/>
        <p:guide pos="2290"/>
        <p:guide orient="horz" pos="2346"/>
        <p:guide orient="horz" pos="2051"/>
        <p:guide pos="5216"/>
        <p:guide pos="476"/>
        <p:guide pos="2086"/>
        <p:guide pos="4445"/>
        <p:guide pos="3674"/>
        <p:guide pos="1270"/>
        <p:guide pos="2903"/>
      </p:guideLst>
    </p:cSldViewPr>
  </p:slideViewPr>
  <p:notesTextViewPr>
    <p:cViewPr>
      <p:scale>
        <a:sx n="100" d="100"/>
        <a:sy n="100" d="100"/>
      </p:scale>
      <p:origin x="0" y="0"/>
    </p:cViewPr>
  </p:notesTextViewPr>
  <p:sorterViewPr>
    <p:cViewPr varScale="1">
      <p:scale>
        <a:sx n="100" d="100"/>
        <a:sy n="100" d="100"/>
      </p:scale>
      <p:origin x="0" y="-9024"/>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81251"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81252" name="Rectangle 4"/>
          <p:cNvSpPr>
            <a:spLocks noGrp="1" noChangeArrowheads="1"/>
          </p:cNvSpPr>
          <p:nvPr>
            <p:ph type="ftr" sz="quarter" idx="2"/>
          </p:nvPr>
        </p:nvSpPr>
        <p:spPr bwMode="auto">
          <a:xfrm>
            <a:off x="0"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81253" name="Rectangle 5"/>
          <p:cNvSpPr>
            <a:spLocks noGrp="1" noChangeArrowheads="1"/>
          </p:cNvSpPr>
          <p:nvPr>
            <p:ph type="sldNum" sz="quarter" idx="3"/>
          </p:nvPr>
        </p:nvSpPr>
        <p:spPr bwMode="auto">
          <a:xfrm>
            <a:off x="3850443"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71E628-B6AC-4D36-A941-C08507DCAE2B}" type="slidenum">
              <a:rPr lang="en-GB" smtClean="0"/>
              <a:pPr/>
              <a:t>‹#›</a:t>
            </a:fld>
            <a:endParaRPr lang="en-GB"/>
          </a:p>
        </p:txBody>
      </p:sp>
    </p:spTree>
    <p:extLst>
      <p:ext uri="{BB962C8B-B14F-4D97-AF65-F5344CB8AC3E}">
        <p14:creationId xmlns:p14="http://schemas.microsoft.com/office/powerpoint/2010/main" val="153030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512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512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79768" y="4715152"/>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126" name="Rectangle 6"/>
          <p:cNvSpPr>
            <a:spLocks noGrp="1" noChangeArrowheads="1"/>
          </p:cNvSpPr>
          <p:nvPr>
            <p:ph type="ftr" sz="quarter" idx="4"/>
          </p:nvPr>
        </p:nvSpPr>
        <p:spPr bwMode="auto">
          <a:xfrm>
            <a:off x="0"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5127" name="Rectangle 7"/>
          <p:cNvSpPr>
            <a:spLocks noGrp="1" noChangeArrowheads="1"/>
          </p:cNvSpPr>
          <p:nvPr>
            <p:ph type="sldNum" sz="quarter" idx="5"/>
          </p:nvPr>
        </p:nvSpPr>
        <p:spPr bwMode="auto">
          <a:xfrm>
            <a:off x="3850443"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C1B3A70-4C6B-47E1-AF83-E88EB5F74069}" type="slidenum">
              <a:rPr lang="en-GB" smtClean="0"/>
              <a:pPr/>
              <a:t>‹#›</a:t>
            </a:fld>
            <a:endParaRPr lang="en-GB"/>
          </a:p>
        </p:txBody>
      </p:sp>
    </p:spTree>
    <p:extLst>
      <p:ext uri="{BB962C8B-B14F-4D97-AF65-F5344CB8AC3E}">
        <p14:creationId xmlns:p14="http://schemas.microsoft.com/office/powerpoint/2010/main" val="16623899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ABE77F-46AF-4F0C-866B-AA85748941D1}" type="slidenum">
              <a:rPr lang="en-GB" smtClean="0"/>
              <a:t>1</a:t>
            </a:fld>
            <a:endParaRPr lang="en-GB"/>
          </a:p>
        </p:txBody>
      </p:sp>
    </p:spTree>
    <p:extLst>
      <p:ext uri="{BB962C8B-B14F-4D97-AF65-F5344CB8AC3E}">
        <p14:creationId xmlns:p14="http://schemas.microsoft.com/office/powerpoint/2010/main" val="2935229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10</a:t>
            </a:fld>
            <a:endParaRPr lang="en-GB"/>
          </a:p>
        </p:txBody>
      </p:sp>
    </p:spTree>
    <p:extLst>
      <p:ext uri="{BB962C8B-B14F-4D97-AF65-F5344CB8AC3E}">
        <p14:creationId xmlns:p14="http://schemas.microsoft.com/office/powerpoint/2010/main" val="2782830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11</a:t>
            </a:fld>
            <a:endParaRPr lang="en-GB"/>
          </a:p>
        </p:txBody>
      </p:sp>
    </p:spTree>
    <p:extLst>
      <p:ext uri="{BB962C8B-B14F-4D97-AF65-F5344CB8AC3E}">
        <p14:creationId xmlns:p14="http://schemas.microsoft.com/office/powerpoint/2010/main" val="2983954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12</a:t>
            </a:fld>
            <a:endParaRPr lang="en-GB"/>
          </a:p>
        </p:txBody>
      </p:sp>
    </p:spTree>
    <p:extLst>
      <p:ext uri="{BB962C8B-B14F-4D97-AF65-F5344CB8AC3E}">
        <p14:creationId xmlns:p14="http://schemas.microsoft.com/office/powerpoint/2010/main" val="503637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mtClean="0"/>
              <a:t>Allergie wordt nog wel eens onderschat: “Het is alleen maar een snotneusje”, “De klachten zijn zo erg niet…”.</a:t>
            </a:r>
          </a:p>
          <a:p>
            <a:r>
              <a:rPr lang="nl-NL" smtClean="0"/>
              <a:t>Mensen zien echter vaak niet dat het een chronische aandoening is die voor een allergiepatiënt dagelijks zijn kwaliteit van leven kan beïnvloeden. </a:t>
            </a:r>
          </a:p>
          <a:p>
            <a:r>
              <a:rPr lang="nl-NL" smtClean="0"/>
              <a:t>Zie verder informatie op slide.</a:t>
            </a:r>
          </a:p>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13</a:t>
            </a:fld>
            <a:endParaRPr lang="en-GB"/>
          </a:p>
        </p:txBody>
      </p:sp>
    </p:spTree>
    <p:extLst>
      <p:ext uri="{BB962C8B-B14F-4D97-AF65-F5344CB8AC3E}">
        <p14:creationId xmlns:p14="http://schemas.microsoft.com/office/powerpoint/2010/main" val="1286591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smtClean="0"/>
              <a:t>Wanneer</a:t>
            </a:r>
            <a:r>
              <a:rPr lang="en-GB" baseline="0" smtClean="0"/>
              <a:t> de </a:t>
            </a:r>
            <a:r>
              <a:rPr lang="en-GB" baseline="0" err="1" smtClean="0"/>
              <a:t>invloed</a:t>
            </a:r>
            <a:r>
              <a:rPr lang="en-GB" baseline="0" smtClean="0"/>
              <a:t> van </a:t>
            </a:r>
            <a:r>
              <a:rPr lang="en-GB" baseline="0" err="1" smtClean="0"/>
              <a:t>allergische</a:t>
            </a:r>
            <a:r>
              <a:rPr lang="en-GB" baseline="0" smtClean="0"/>
              <a:t> rhinitis </a:t>
            </a:r>
            <a:r>
              <a:rPr lang="en-GB" baseline="0" err="1" smtClean="0"/>
              <a:t>wordt</a:t>
            </a:r>
            <a:r>
              <a:rPr lang="en-GB" baseline="0" smtClean="0"/>
              <a:t> </a:t>
            </a:r>
            <a:r>
              <a:rPr lang="en-GB" baseline="0" err="1" smtClean="0"/>
              <a:t>vergeleken</a:t>
            </a:r>
            <a:r>
              <a:rPr lang="en-GB" baseline="0" smtClean="0"/>
              <a:t> met </a:t>
            </a:r>
            <a:r>
              <a:rPr lang="en-GB" baseline="0" err="1" smtClean="0"/>
              <a:t>andere</a:t>
            </a:r>
            <a:r>
              <a:rPr lang="en-GB" baseline="0" smtClean="0"/>
              <a:t> </a:t>
            </a:r>
            <a:r>
              <a:rPr lang="en-GB" baseline="0" err="1" smtClean="0"/>
              <a:t>ziekten</a:t>
            </a:r>
            <a:r>
              <a:rPr lang="en-GB" baseline="0" smtClean="0"/>
              <a:t> </a:t>
            </a:r>
            <a:r>
              <a:rPr lang="en-GB" baseline="0" err="1" smtClean="0"/>
              <a:t>welke</a:t>
            </a:r>
            <a:r>
              <a:rPr lang="en-GB" baseline="0" smtClean="0"/>
              <a:t> </a:t>
            </a:r>
            <a:r>
              <a:rPr lang="en-GB" baseline="0" err="1" smtClean="0"/>
              <a:t>een</a:t>
            </a:r>
            <a:r>
              <a:rPr lang="en-GB" baseline="0" smtClean="0"/>
              <a:t> </a:t>
            </a:r>
            <a:r>
              <a:rPr lang="en-GB" baseline="0" err="1" smtClean="0"/>
              <a:t>aantoonbare</a:t>
            </a:r>
            <a:r>
              <a:rPr lang="en-GB" baseline="0" smtClean="0"/>
              <a:t> </a:t>
            </a:r>
            <a:r>
              <a:rPr lang="en-GB" baseline="0" err="1" smtClean="0"/>
              <a:t>invloed</a:t>
            </a:r>
            <a:r>
              <a:rPr lang="en-GB" baseline="0" smtClean="0"/>
              <a:t> </a:t>
            </a:r>
            <a:r>
              <a:rPr lang="en-GB" baseline="0" err="1" smtClean="0"/>
              <a:t>hebben</a:t>
            </a:r>
            <a:r>
              <a:rPr lang="en-GB" baseline="0" smtClean="0"/>
              <a:t> op de </a:t>
            </a:r>
            <a:r>
              <a:rPr lang="en-GB" baseline="0" err="1" smtClean="0"/>
              <a:t>productiviteit</a:t>
            </a:r>
            <a:r>
              <a:rPr lang="en-GB" baseline="0" smtClean="0"/>
              <a:t> en het </a:t>
            </a:r>
            <a:r>
              <a:rPr lang="en-GB" baseline="0" err="1" smtClean="0"/>
              <a:t>dagelijks</a:t>
            </a:r>
            <a:r>
              <a:rPr lang="en-GB" baseline="0" smtClean="0"/>
              <a:t> </a:t>
            </a:r>
            <a:r>
              <a:rPr lang="en-GB" baseline="0" err="1" smtClean="0"/>
              <a:t>functioneren</a:t>
            </a:r>
            <a:r>
              <a:rPr lang="en-GB" baseline="0" smtClean="0"/>
              <a:t>, </a:t>
            </a:r>
            <a:r>
              <a:rPr lang="en-GB" baseline="0" err="1" smtClean="0"/>
              <a:t>dan</a:t>
            </a:r>
            <a:r>
              <a:rPr lang="en-GB" baseline="0" smtClean="0"/>
              <a:t> </a:t>
            </a:r>
            <a:r>
              <a:rPr lang="en-GB" baseline="0" err="1" smtClean="0"/>
              <a:t>blijkt</a:t>
            </a:r>
            <a:r>
              <a:rPr lang="en-GB" baseline="0" smtClean="0"/>
              <a:t> </a:t>
            </a:r>
            <a:r>
              <a:rPr lang="en-GB" baseline="0" err="1" smtClean="0"/>
              <a:t>dat</a:t>
            </a:r>
            <a:r>
              <a:rPr lang="en-GB" baseline="0" smtClean="0"/>
              <a:t> </a:t>
            </a:r>
            <a:r>
              <a:rPr lang="en-GB" baseline="0" err="1" smtClean="0"/>
              <a:t>er</a:t>
            </a:r>
            <a:r>
              <a:rPr lang="en-GB" baseline="0" smtClean="0"/>
              <a:t> met </a:t>
            </a:r>
            <a:r>
              <a:rPr lang="en-GB" baseline="0" err="1" smtClean="0"/>
              <a:t>allergische</a:t>
            </a:r>
            <a:r>
              <a:rPr lang="en-GB" baseline="0" smtClean="0"/>
              <a:t> rhinitis </a:t>
            </a:r>
            <a:r>
              <a:rPr lang="en-GB" baseline="0" err="1" smtClean="0"/>
              <a:t>serieus</a:t>
            </a:r>
            <a:r>
              <a:rPr lang="en-GB" baseline="0" smtClean="0"/>
              <a:t> </a:t>
            </a:r>
            <a:r>
              <a:rPr lang="en-GB" baseline="0" err="1" smtClean="0"/>
              <a:t>rekening</a:t>
            </a:r>
            <a:r>
              <a:rPr lang="en-GB" baseline="0" smtClean="0"/>
              <a:t> </a:t>
            </a:r>
            <a:r>
              <a:rPr lang="en-GB" baseline="0" err="1" smtClean="0"/>
              <a:t>moet</a:t>
            </a:r>
            <a:r>
              <a:rPr lang="en-GB" baseline="0" smtClean="0"/>
              <a:t> </a:t>
            </a:r>
            <a:r>
              <a:rPr lang="en-GB" baseline="0" err="1" smtClean="0"/>
              <a:t>worden</a:t>
            </a:r>
            <a:r>
              <a:rPr lang="en-GB" baseline="0" smtClean="0"/>
              <a:t> </a:t>
            </a:r>
            <a:r>
              <a:rPr lang="en-GB" baseline="0" err="1" smtClean="0"/>
              <a:t>gehouden</a:t>
            </a:r>
            <a:r>
              <a:rPr lang="en-GB" baseline="0" smtClean="0"/>
              <a:t>.</a:t>
            </a:r>
          </a:p>
          <a:p>
            <a:endParaRPr lang="en-GB" baseline="0" smtClean="0"/>
          </a:p>
          <a:p>
            <a:r>
              <a:rPr lang="en-GB" baseline="0" err="1" smtClean="0"/>
              <a:t>Opmerking</a:t>
            </a:r>
            <a:r>
              <a:rPr lang="en-GB" baseline="0" smtClean="0"/>
              <a:t>:</a:t>
            </a:r>
            <a:endParaRPr lang="en-GB" baseline="0"/>
          </a:p>
          <a:p>
            <a:r>
              <a:rPr lang="en-GB" baseline="0" smtClean="0"/>
              <a:t>In </a:t>
            </a:r>
            <a:r>
              <a:rPr lang="en-GB" baseline="0" err="1" smtClean="0"/>
              <a:t>grafiek</a:t>
            </a:r>
            <a:r>
              <a:rPr lang="en-GB" baseline="0" smtClean="0"/>
              <a:t> </a:t>
            </a:r>
            <a:r>
              <a:rPr lang="en-GB" baseline="0" err="1" smtClean="0"/>
              <a:t>wordt</a:t>
            </a:r>
            <a:r>
              <a:rPr lang="en-GB" baseline="0" smtClean="0"/>
              <a:t> ‘</a:t>
            </a:r>
            <a:r>
              <a:rPr lang="en-GB" baseline="0" err="1" smtClean="0"/>
              <a:t>absentie</a:t>
            </a:r>
            <a:r>
              <a:rPr lang="en-GB" baseline="0" smtClean="0"/>
              <a:t>’, ‘</a:t>
            </a:r>
            <a:r>
              <a:rPr lang="en-GB" baseline="0" err="1" smtClean="0"/>
              <a:t>verlies</a:t>
            </a:r>
            <a:r>
              <a:rPr lang="en-GB" baseline="0" smtClean="0"/>
              <a:t> </a:t>
            </a:r>
            <a:r>
              <a:rPr lang="en-GB" baseline="0" err="1" smtClean="0"/>
              <a:t>productiviteit</a:t>
            </a:r>
            <a:r>
              <a:rPr lang="en-GB" baseline="0" smtClean="0"/>
              <a:t>’, ‘</a:t>
            </a:r>
            <a:r>
              <a:rPr lang="en-GB" baseline="0" err="1" smtClean="0"/>
              <a:t>algemeen</a:t>
            </a:r>
            <a:r>
              <a:rPr lang="en-GB" baseline="0" smtClean="0"/>
              <a:t> </a:t>
            </a:r>
            <a:r>
              <a:rPr lang="en-GB" baseline="0" err="1" smtClean="0"/>
              <a:t>verlies</a:t>
            </a:r>
            <a:r>
              <a:rPr lang="en-GB" baseline="0" smtClean="0"/>
              <a:t> </a:t>
            </a:r>
            <a:r>
              <a:rPr lang="en-GB" baseline="0" err="1" smtClean="0"/>
              <a:t>productiviteit</a:t>
            </a:r>
            <a:r>
              <a:rPr lang="en-GB" baseline="0" smtClean="0"/>
              <a:t>’ </a:t>
            </a:r>
            <a:r>
              <a:rPr lang="en-GB" baseline="0" err="1" smtClean="0"/>
              <a:t>en</a:t>
            </a:r>
            <a:r>
              <a:rPr lang="en-GB" baseline="0" smtClean="0"/>
              <a:t> ‘</a:t>
            </a:r>
            <a:r>
              <a:rPr lang="en-GB" baseline="0" err="1" smtClean="0"/>
              <a:t>beperking</a:t>
            </a:r>
            <a:r>
              <a:rPr lang="en-GB" baseline="0" smtClean="0"/>
              <a:t> </a:t>
            </a:r>
            <a:r>
              <a:rPr lang="en-GB" baseline="0" err="1" smtClean="0"/>
              <a:t>dagelijkse</a:t>
            </a:r>
            <a:r>
              <a:rPr lang="en-GB" baseline="0" smtClean="0"/>
              <a:t> </a:t>
            </a:r>
            <a:r>
              <a:rPr lang="en-GB" baseline="0" err="1" smtClean="0"/>
              <a:t>activiteiten</a:t>
            </a:r>
            <a:r>
              <a:rPr lang="en-GB" baseline="0" smtClean="0"/>
              <a:t>’ </a:t>
            </a:r>
            <a:r>
              <a:rPr lang="en-GB" baseline="0" err="1" smtClean="0"/>
              <a:t>vermeld</a:t>
            </a:r>
            <a:r>
              <a:rPr lang="en-GB" baseline="0" smtClean="0"/>
              <a:t>. </a:t>
            </a:r>
            <a:r>
              <a:rPr lang="en-GB" baseline="0" err="1" smtClean="0"/>
              <a:t>Absentie</a:t>
            </a:r>
            <a:r>
              <a:rPr lang="en-GB" baseline="0" smtClean="0"/>
              <a:t> </a:t>
            </a:r>
            <a:r>
              <a:rPr lang="en-GB" baseline="0" err="1" smtClean="0"/>
              <a:t>en</a:t>
            </a:r>
            <a:r>
              <a:rPr lang="en-GB" baseline="0" smtClean="0"/>
              <a:t> </a:t>
            </a:r>
            <a:r>
              <a:rPr lang="en-GB" baseline="0" err="1" smtClean="0"/>
              <a:t>verlies</a:t>
            </a:r>
            <a:r>
              <a:rPr lang="en-GB" baseline="0" smtClean="0"/>
              <a:t> </a:t>
            </a:r>
            <a:r>
              <a:rPr lang="en-GB" baseline="0" err="1" smtClean="0"/>
              <a:t>productiviteit</a:t>
            </a:r>
            <a:r>
              <a:rPr lang="en-GB" baseline="0" smtClean="0"/>
              <a:t> </a:t>
            </a:r>
            <a:r>
              <a:rPr lang="en-GB" baseline="0" err="1" smtClean="0"/>
              <a:t>zij</a:t>
            </a:r>
            <a:r>
              <a:rPr lang="en-GB" baseline="0" smtClean="0"/>
              <a:t> </a:t>
            </a:r>
            <a:r>
              <a:rPr lang="en-GB" baseline="0" err="1" smtClean="0"/>
              <a:t>vanuit</a:t>
            </a:r>
            <a:r>
              <a:rPr lang="en-GB" baseline="0" smtClean="0"/>
              <a:t> </a:t>
            </a:r>
            <a:r>
              <a:rPr lang="en-GB" baseline="0" err="1" smtClean="0"/>
              <a:t>werkgerelateerd</a:t>
            </a:r>
            <a:r>
              <a:rPr lang="en-GB" baseline="0" smtClean="0"/>
              <a:t> aspect </a:t>
            </a:r>
            <a:r>
              <a:rPr lang="en-GB" baseline="0" err="1" smtClean="0"/>
              <a:t>bekeken</a:t>
            </a:r>
            <a:r>
              <a:rPr lang="en-GB" baseline="0" smtClean="0"/>
              <a:t>. </a:t>
            </a:r>
            <a:r>
              <a:rPr lang="en-GB" baseline="0" err="1" smtClean="0"/>
              <a:t>Algemeen</a:t>
            </a:r>
            <a:r>
              <a:rPr lang="en-GB" baseline="0" smtClean="0"/>
              <a:t> </a:t>
            </a:r>
            <a:r>
              <a:rPr lang="en-GB" baseline="0" err="1" smtClean="0"/>
              <a:t>verlies</a:t>
            </a:r>
            <a:r>
              <a:rPr lang="en-GB" baseline="0" smtClean="0"/>
              <a:t> </a:t>
            </a:r>
            <a:r>
              <a:rPr lang="en-GB" baseline="0" err="1" smtClean="0"/>
              <a:t>productiviteit</a:t>
            </a:r>
            <a:r>
              <a:rPr lang="en-GB" baseline="0" smtClean="0"/>
              <a:t> </a:t>
            </a:r>
            <a:r>
              <a:rPr lang="en-GB" baseline="0" err="1" smtClean="0"/>
              <a:t>en</a:t>
            </a:r>
            <a:r>
              <a:rPr lang="en-GB" baseline="0" smtClean="0"/>
              <a:t> </a:t>
            </a:r>
            <a:r>
              <a:rPr lang="en-GB" baseline="0" err="1" smtClean="0"/>
              <a:t>beperking</a:t>
            </a:r>
            <a:r>
              <a:rPr lang="en-GB" baseline="0" smtClean="0"/>
              <a:t> </a:t>
            </a:r>
            <a:r>
              <a:rPr lang="en-GB" baseline="0" err="1" smtClean="0"/>
              <a:t>dagelijkse</a:t>
            </a:r>
            <a:r>
              <a:rPr lang="en-GB" baseline="0" smtClean="0"/>
              <a:t> </a:t>
            </a:r>
            <a:r>
              <a:rPr lang="en-GB" baseline="0" err="1" smtClean="0"/>
              <a:t>activiteiten</a:t>
            </a:r>
            <a:r>
              <a:rPr lang="en-GB" baseline="0" smtClean="0"/>
              <a:t> </a:t>
            </a:r>
            <a:r>
              <a:rPr lang="en-GB" baseline="0" err="1" smtClean="0"/>
              <a:t>bedoelt</a:t>
            </a:r>
            <a:r>
              <a:rPr lang="en-GB" baseline="0" smtClean="0"/>
              <a:t> men </a:t>
            </a:r>
            <a:r>
              <a:rPr lang="en-GB" baseline="0" err="1" smtClean="0"/>
              <a:t>verlies</a:t>
            </a:r>
            <a:r>
              <a:rPr lang="en-GB" baseline="0" smtClean="0"/>
              <a:t> op </a:t>
            </a:r>
            <a:r>
              <a:rPr lang="en-GB" baseline="0" err="1" smtClean="0"/>
              <a:t>sociaal</a:t>
            </a:r>
            <a:r>
              <a:rPr lang="en-GB" baseline="0" smtClean="0"/>
              <a:t> </a:t>
            </a:r>
            <a:r>
              <a:rPr lang="en-GB" baseline="0" err="1" smtClean="0"/>
              <a:t>vlak</a:t>
            </a:r>
            <a:r>
              <a:rPr lang="en-GB" baseline="0" smtClean="0"/>
              <a:t> </a:t>
            </a:r>
            <a:r>
              <a:rPr lang="en-GB" baseline="0" err="1" smtClean="0"/>
              <a:t>oftewel</a:t>
            </a:r>
            <a:r>
              <a:rPr lang="en-GB" baseline="0" smtClean="0"/>
              <a:t> </a:t>
            </a:r>
            <a:r>
              <a:rPr lang="en-GB" baseline="0" err="1" smtClean="0"/>
              <a:t>dagelijkse</a:t>
            </a:r>
            <a:r>
              <a:rPr lang="en-GB" baseline="0" smtClean="0"/>
              <a:t> </a:t>
            </a:r>
            <a:r>
              <a:rPr lang="en-GB" baseline="0" err="1" smtClean="0"/>
              <a:t>activiteiten</a:t>
            </a:r>
            <a:r>
              <a:rPr lang="en-GB" baseline="0" smtClean="0"/>
              <a:t> </a:t>
            </a:r>
            <a:r>
              <a:rPr lang="en-GB" baseline="0" err="1" smtClean="0"/>
              <a:t>zoals</a:t>
            </a:r>
            <a:r>
              <a:rPr lang="en-GB" baseline="0" smtClean="0"/>
              <a:t> </a:t>
            </a:r>
            <a:r>
              <a:rPr lang="en-GB" baseline="0" err="1" smtClean="0"/>
              <a:t>rondom</a:t>
            </a:r>
            <a:r>
              <a:rPr lang="en-GB" baseline="0" smtClean="0"/>
              <a:t> het huis, </a:t>
            </a:r>
            <a:r>
              <a:rPr lang="en-GB" baseline="0" err="1" smtClean="0"/>
              <a:t>boodschappen</a:t>
            </a:r>
            <a:r>
              <a:rPr lang="en-GB" baseline="0" smtClean="0"/>
              <a:t> </a:t>
            </a:r>
            <a:r>
              <a:rPr lang="en-GB" baseline="0" err="1" smtClean="0"/>
              <a:t>doen</a:t>
            </a:r>
            <a:r>
              <a:rPr lang="en-GB" baseline="0" smtClean="0"/>
              <a:t>, </a:t>
            </a:r>
            <a:r>
              <a:rPr lang="en-GB" baseline="0" err="1" smtClean="0"/>
              <a:t>verzorging</a:t>
            </a:r>
            <a:r>
              <a:rPr lang="en-GB" baseline="0" smtClean="0"/>
              <a:t> van de </a:t>
            </a:r>
            <a:r>
              <a:rPr lang="en-GB" baseline="0" err="1" smtClean="0"/>
              <a:t>kinderen</a:t>
            </a:r>
            <a:r>
              <a:rPr lang="en-GB" baseline="0" smtClean="0"/>
              <a:t>, </a:t>
            </a:r>
            <a:r>
              <a:rPr lang="en-GB" baseline="0" err="1" smtClean="0"/>
              <a:t>studie</a:t>
            </a:r>
            <a:r>
              <a:rPr lang="en-GB" baseline="0" smtClean="0"/>
              <a:t>, etc.</a:t>
            </a:r>
          </a:p>
        </p:txBody>
      </p:sp>
      <p:sp>
        <p:nvSpPr>
          <p:cNvPr id="4" name="Slide Number Placeholder 3"/>
          <p:cNvSpPr>
            <a:spLocks noGrp="1"/>
          </p:cNvSpPr>
          <p:nvPr>
            <p:ph type="sldNum" sz="quarter" idx="10"/>
          </p:nvPr>
        </p:nvSpPr>
        <p:spPr/>
        <p:txBody>
          <a:bodyPr/>
          <a:lstStyle/>
          <a:p>
            <a:fld id="{A30236C5-0272-4C46-999A-1C35ACCFA945}"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438506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fontAlgn="base">
              <a:spcBef>
                <a:spcPct val="30000"/>
              </a:spcBef>
              <a:spcAft>
                <a:spcPct val="0"/>
              </a:spcAft>
              <a:defRPr/>
            </a:pPr>
            <a:r>
              <a:rPr lang="nl-NL"/>
              <a:t>Zoals eerder aangegeven kunnen allergieklachten voor jong en oud van invloed zijn op hun dagelijks leven zowel op gebied van functioneren bijv. op school of werk, het sociaal leven als op persoonlijk vlak. Enerzijds kan dit een reden voor de patiënt zijn om op het spreekuur te komen (klachten van vermoeidheid bijvoorbeeld in het pollenseizoen). Anderzijds wordt ook vaak gezien dat patiënten hun verlaagde kwaliteit van leven al als ‘normaal’ hebben geaccepteerd en niet eens door hebben dat zij beperkt worden en eigenlijk niet alle activiteiten kunnen ondernemen die zij zouden willen. </a:t>
            </a:r>
          </a:p>
          <a:p>
            <a:pPr defTabSz="915680" fontAlgn="base">
              <a:spcBef>
                <a:spcPct val="30000"/>
              </a:spcBef>
              <a:spcAft>
                <a:spcPct val="0"/>
              </a:spcAft>
              <a:defRPr/>
            </a:pPr>
            <a:endParaRPr lang="nl-NL"/>
          </a:p>
          <a:p>
            <a:pPr defTabSz="915680" fontAlgn="base">
              <a:spcBef>
                <a:spcPct val="30000"/>
              </a:spcBef>
              <a:spcAft>
                <a:spcPct val="0"/>
              </a:spcAft>
              <a:defRPr/>
            </a:pPr>
            <a:r>
              <a:rPr lang="nl-NL"/>
              <a:t>Opmerking bij de afbeelding/grafiek: Patiënt Voice </a:t>
            </a:r>
            <a:r>
              <a:rPr lang="nl-NL" err="1"/>
              <a:t>Allergy</a:t>
            </a:r>
            <a:r>
              <a:rPr lang="nl-NL"/>
              <a:t> Survey was een kwantitatieve zelfscore-onderzoek, geïnitieerd, gecoördineerd, beoordeeld en uitgevoerd door de European </a:t>
            </a:r>
            <a:r>
              <a:rPr lang="nl-NL" err="1"/>
              <a:t>Federation</a:t>
            </a:r>
            <a:r>
              <a:rPr lang="nl-NL"/>
              <a:t> of </a:t>
            </a:r>
            <a:r>
              <a:rPr lang="nl-NL" err="1"/>
              <a:t>Allergy</a:t>
            </a:r>
            <a:r>
              <a:rPr lang="nl-NL"/>
              <a:t> </a:t>
            </a:r>
            <a:r>
              <a:rPr lang="nl-NL" err="1"/>
              <a:t>and</a:t>
            </a:r>
            <a:r>
              <a:rPr lang="nl-NL"/>
              <a:t> Airways </a:t>
            </a:r>
            <a:r>
              <a:rPr lang="nl-NL" err="1"/>
              <a:t>Diseases</a:t>
            </a:r>
            <a:r>
              <a:rPr lang="nl-NL"/>
              <a:t> </a:t>
            </a:r>
            <a:r>
              <a:rPr lang="nl-NL" err="1"/>
              <a:t>Patients</a:t>
            </a:r>
            <a:r>
              <a:rPr lang="nl-NL"/>
              <a:t>’ </a:t>
            </a:r>
            <a:r>
              <a:rPr lang="nl-NL" err="1"/>
              <a:t>Associations</a:t>
            </a:r>
            <a:r>
              <a:rPr lang="nl-NL"/>
              <a:t> (EFA) in </a:t>
            </a:r>
            <a:r>
              <a:rPr lang="nl-NL" err="1"/>
              <a:t>Belgie</a:t>
            </a:r>
            <a:r>
              <a:rPr lang="nl-NL"/>
              <a:t>, Duitsland, Finland, Frankrijk, Griekenland, </a:t>
            </a:r>
            <a:r>
              <a:rPr lang="nl-NL" err="1"/>
              <a:t>Italie</a:t>
            </a:r>
            <a:r>
              <a:rPr lang="nl-NL"/>
              <a:t>, Nederland, Spanje, </a:t>
            </a:r>
            <a:r>
              <a:rPr lang="nl-NL" err="1"/>
              <a:t>Tsjechie</a:t>
            </a:r>
            <a:r>
              <a:rPr lang="nl-NL"/>
              <a:t>, Zwitserland en de UK.</a:t>
            </a:r>
          </a:p>
        </p:txBody>
      </p:sp>
      <p:sp>
        <p:nvSpPr>
          <p:cNvPr id="4" name="Slide Number Placeholder 3"/>
          <p:cNvSpPr>
            <a:spLocks noGrp="1"/>
          </p:cNvSpPr>
          <p:nvPr>
            <p:ph type="sldNum" sz="quarter" idx="10"/>
          </p:nvPr>
        </p:nvSpPr>
        <p:spPr/>
        <p:txBody>
          <a:bodyPr/>
          <a:lstStyle/>
          <a:p>
            <a:fld id="{A30236C5-0272-4C46-999A-1C35ACCFA945}" type="slidenum">
              <a:rPr lang="en-GB" smtClean="0"/>
              <a:t>15</a:t>
            </a:fld>
            <a:endParaRPr lang="en-GB"/>
          </a:p>
        </p:txBody>
      </p:sp>
    </p:spTree>
    <p:extLst>
      <p:ext uri="{BB962C8B-B14F-4D97-AF65-F5344CB8AC3E}">
        <p14:creationId xmlns:p14="http://schemas.microsoft.com/office/powerpoint/2010/main" val="1042388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0236C5-0272-4C46-999A-1C35ACCFA945}" type="slidenum">
              <a:rPr lang="en-GB" smtClean="0"/>
              <a:t>16</a:t>
            </a:fld>
            <a:endParaRPr lang="en-GB"/>
          </a:p>
        </p:txBody>
      </p:sp>
    </p:spTree>
    <p:extLst>
      <p:ext uri="{BB962C8B-B14F-4D97-AF65-F5344CB8AC3E}">
        <p14:creationId xmlns:p14="http://schemas.microsoft.com/office/powerpoint/2010/main" val="1785838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r>
              <a:rPr lang="nl-NL"/>
              <a:t>De Allergische Mars is het fenomeen dat bij een individu de allergie kan beginnen met ‘slechts’ rhinitisklachten, en vervolgens kan doorgroeien naar ernstiger klachten, allergisch astma en/of meervoudige allergieën. De Allergische Mars kent vaak al een aanloop in de zeer jonge jaren waarbij eczeemklachten en luchtwegklachten een voorbode kunnen zijn van de allergie in ontwikkeling. </a:t>
            </a:r>
          </a:p>
          <a:p>
            <a:endParaRPr lang="en-GB"/>
          </a:p>
        </p:txBody>
      </p:sp>
      <p:sp>
        <p:nvSpPr>
          <p:cNvPr id="4" name="Slide Number Placeholder 3"/>
          <p:cNvSpPr>
            <a:spLocks noGrp="1"/>
          </p:cNvSpPr>
          <p:nvPr>
            <p:ph type="sldNum" sz="quarter" idx="10"/>
          </p:nvPr>
        </p:nvSpPr>
        <p:spPr/>
        <p:txBody>
          <a:bodyPr/>
          <a:lstStyle/>
          <a:p>
            <a:fld id="{A30236C5-0272-4C46-999A-1C35ACCFA945}" type="slidenum">
              <a:rPr lang="en-GB" smtClean="0"/>
              <a:t>17</a:t>
            </a:fld>
            <a:endParaRPr lang="en-GB"/>
          </a:p>
        </p:txBody>
      </p:sp>
    </p:spTree>
    <p:extLst>
      <p:ext uri="{BB962C8B-B14F-4D97-AF65-F5344CB8AC3E}">
        <p14:creationId xmlns:p14="http://schemas.microsoft.com/office/powerpoint/2010/main" val="2992740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Met name bij huisstofmijt</a:t>
            </a:r>
            <a:r>
              <a:rPr lang="nl-NL" baseline="0" dirty="0" smtClean="0"/>
              <a:t> allergische rinitis komt de relatie met allergisch astma nog sterker naar voren. Dit komt omdat de diameter van het allergeen zo klein is dat het makkelijker penetreert in de onderste luchtwegen. Een graspollenallergeen is bijv. weer iets groter. </a:t>
            </a:r>
          </a:p>
          <a:p>
            <a:endParaRPr lang="nl-NL" baseline="0" dirty="0" smtClean="0"/>
          </a:p>
          <a:p>
            <a:r>
              <a:rPr lang="nl-NL" dirty="0" err="1" smtClean="0"/>
              <a:t>Huistofmijtallergie</a:t>
            </a:r>
            <a:r>
              <a:rPr lang="nl-NL" dirty="0" smtClean="0"/>
              <a:t> komt voor bij ongeveer 50% van de patiënten met een allergie!</a:t>
            </a:r>
            <a:r>
              <a:rPr lang="nl-NL" baseline="0" dirty="0" smtClean="0"/>
              <a:t> En </a:t>
            </a:r>
            <a:r>
              <a:rPr lang="nl-NL" dirty="0" smtClean="0"/>
              <a:t>50% van de patiënten met allergische rinitis veroorzaakt door huisstofmijt hebben ook allergisch astma. Zelfs &gt; 90% van de patiënten met AA hebben ook AR dus huisstofmijt is een belangrijke factor bij zowel AA als AR. </a:t>
            </a:r>
          </a:p>
          <a:p>
            <a:endParaRPr lang="en-GB" dirty="0"/>
          </a:p>
        </p:txBody>
      </p:sp>
      <p:sp>
        <p:nvSpPr>
          <p:cNvPr id="4" name="Slide Number Placeholder 3"/>
          <p:cNvSpPr>
            <a:spLocks noGrp="1"/>
          </p:cNvSpPr>
          <p:nvPr>
            <p:ph type="sldNum" sz="quarter" idx="10"/>
          </p:nvPr>
        </p:nvSpPr>
        <p:spPr/>
        <p:txBody>
          <a:bodyPr/>
          <a:lstStyle/>
          <a:p>
            <a:fld id="{A30236C5-0272-4C46-999A-1C35ACCFA945}"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4252382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z="1100" err="1" smtClean="0"/>
              <a:t>Primair</a:t>
            </a:r>
            <a:r>
              <a:rPr lang="en-US" altLang="en-US" sz="1100" smtClean="0"/>
              <a:t> </a:t>
            </a:r>
            <a:r>
              <a:rPr lang="en-US" altLang="en-US" sz="1100" err="1" smtClean="0"/>
              <a:t>zichtbare</a:t>
            </a:r>
            <a:r>
              <a:rPr lang="en-US" altLang="en-US" sz="1100" smtClean="0"/>
              <a:t> </a:t>
            </a:r>
            <a:r>
              <a:rPr lang="en-US" altLang="en-US" sz="1100" err="1" smtClean="0"/>
              <a:t>klachten</a:t>
            </a:r>
            <a:r>
              <a:rPr lang="en-US" altLang="en-US" sz="1100" smtClean="0"/>
              <a:t>. </a:t>
            </a:r>
            <a:r>
              <a:rPr lang="en-US" altLang="en-US" sz="1100" err="1" smtClean="0"/>
              <a:t>Dit</a:t>
            </a:r>
            <a:r>
              <a:rPr lang="en-US" altLang="en-US" sz="1100" smtClean="0"/>
              <a:t> </a:t>
            </a:r>
            <a:r>
              <a:rPr lang="en-US" altLang="en-US" sz="1100" err="1" smtClean="0"/>
              <a:t>zijn</a:t>
            </a:r>
            <a:r>
              <a:rPr lang="en-US" altLang="en-US" sz="1100" smtClean="0"/>
              <a:t> </a:t>
            </a:r>
            <a:r>
              <a:rPr lang="en-US" altLang="en-US" sz="1100" err="1" smtClean="0"/>
              <a:t>klachten</a:t>
            </a:r>
            <a:r>
              <a:rPr lang="en-US" altLang="en-US" sz="1100" smtClean="0"/>
              <a:t> die je </a:t>
            </a:r>
            <a:r>
              <a:rPr lang="en-US" altLang="en-US" sz="1100" err="1" smtClean="0"/>
              <a:t>meteen</a:t>
            </a:r>
            <a:r>
              <a:rPr lang="en-US" altLang="en-US" sz="1100" smtClean="0"/>
              <a:t> </a:t>
            </a:r>
            <a:r>
              <a:rPr lang="en-US" altLang="en-US" sz="1100" err="1" smtClean="0"/>
              <a:t>opvallen</a:t>
            </a:r>
            <a:r>
              <a:rPr lang="en-US" altLang="en-US" sz="1100" smtClean="0"/>
              <a:t> </a:t>
            </a:r>
            <a:r>
              <a:rPr lang="en-US" altLang="en-US" sz="1100" err="1" smtClean="0"/>
              <a:t>als</a:t>
            </a:r>
            <a:r>
              <a:rPr lang="en-US" altLang="en-US" sz="1100" smtClean="0"/>
              <a:t> je </a:t>
            </a:r>
            <a:r>
              <a:rPr lang="en-US" altLang="en-US" sz="1100" err="1" smtClean="0"/>
              <a:t>iemand</a:t>
            </a:r>
            <a:r>
              <a:rPr lang="en-US" altLang="en-US" sz="1100" smtClean="0"/>
              <a:t> </a:t>
            </a:r>
            <a:r>
              <a:rPr lang="en-US" altLang="en-US" sz="1100" err="1" smtClean="0"/>
              <a:t>ziet</a:t>
            </a:r>
            <a:r>
              <a:rPr lang="en-US" altLang="en-US" sz="1100" smtClean="0"/>
              <a:t> met </a:t>
            </a:r>
            <a:r>
              <a:rPr lang="en-US" altLang="en-US" sz="1100" err="1" smtClean="0"/>
              <a:t>een</a:t>
            </a:r>
            <a:r>
              <a:rPr lang="en-US" altLang="en-US" sz="1100" smtClean="0"/>
              <a:t> luchtwegallergie</a:t>
            </a:r>
            <a:br>
              <a:rPr lang="en-US" altLang="en-US" sz="1100" smtClean="0"/>
            </a:br>
            <a:r>
              <a:rPr lang="en-US" altLang="en-US" sz="1100" err="1" smtClean="0"/>
              <a:t>Bekende</a:t>
            </a:r>
            <a:r>
              <a:rPr lang="en-US" altLang="en-US" sz="1100" smtClean="0"/>
              <a:t> </a:t>
            </a:r>
            <a:r>
              <a:rPr lang="en-US" altLang="en-US" sz="1100" err="1" smtClean="0"/>
              <a:t>klachten</a:t>
            </a:r>
            <a:r>
              <a:rPr lang="en-US" altLang="en-US" sz="1100" smtClean="0"/>
              <a:t> </a:t>
            </a:r>
            <a:r>
              <a:rPr lang="en-US" altLang="en-US" sz="1100" err="1" smtClean="0"/>
              <a:t>zijn</a:t>
            </a:r>
            <a:r>
              <a:rPr lang="en-US" altLang="en-US" sz="1100" smtClean="0"/>
              <a:t>, </a:t>
            </a:r>
            <a:r>
              <a:rPr lang="en-US" altLang="en-US" sz="1100" err="1" smtClean="0"/>
              <a:t>zie</a:t>
            </a:r>
            <a:r>
              <a:rPr lang="en-US" altLang="en-US" sz="1100" smtClean="0"/>
              <a:t> slide…….</a:t>
            </a:r>
          </a:p>
          <a:p>
            <a:pPr eaLnBrk="1" hangingPunct="1">
              <a:spcBef>
                <a:spcPct val="0"/>
              </a:spcBef>
            </a:pPr>
            <a:endParaRPr lang="en-GB" altLang="en-US" sz="1100"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D32532-629F-4EB5-9093-08DD0E42CF63}" type="slidenum">
              <a:rPr lang="en-US" altLang="en-US" smtClean="0"/>
              <a:pPr/>
              <a:t>19</a:t>
            </a:fld>
            <a:endParaRPr lang="en-US" altLang="en-US" smtClean="0"/>
          </a:p>
        </p:txBody>
      </p:sp>
    </p:spTree>
    <p:extLst>
      <p:ext uri="{BB962C8B-B14F-4D97-AF65-F5344CB8AC3E}">
        <p14:creationId xmlns:p14="http://schemas.microsoft.com/office/powerpoint/2010/main" val="366171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2</a:t>
            </a:fld>
            <a:endParaRPr lang="en-GB"/>
          </a:p>
        </p:txBody>
      </p:sp>
    </p:spTree>
    <p:extLst>
      <p:ext uri="{BB962C8B-B14F-4D97-AF65-F5344CB8AC3E}">
        <p14:creationId xmlns:p14="http://schemas.microsoft.com/office/powerpoint/2010/main" val="2344263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en-US" sz="1100" smtClean="0"/>
              <a:t>Minder bekende klachten zijn, zie slide…… Deze klachten worden meestal niet direct in verband gebracht met luchtwegallergie, maar kunnen juist wel een </a:t>
            </a:r>
            <a:r>
              <a:rPr lang="nl-NL" altLang="en-US" sz="1100" u="sng" smtClean="0"/>
              <a:t>enorme impact </a:t>
            </a:r>
            <a:r>
              <a:rPr lang="nl-NL" altLang="en-US" sz="1100" smtClean="0"/>
              <a:t>hebben op de kwaliteit van leven van de patiënt.</a:t>
            </a:r>
          </a:p>
          <a:p>
            <a:pPr eaLnBrk="1" hangingPunct="1">
              <a:spcBef>
                <a:spcPct val="0"/>
              </a:spcBef>
            </a:pPr>
            <a:endParaRPr lang="en-GB" altLang="en-US" sz="1100"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7017E6-D1EB-4299-913F-96494FB16461}" type="slidenum">
              <a:rPr lang="en-US" altLang="en-US" smtClean="0"/>
              <a:pPr/>
              <a:t>20</a:t>
            </a:fld>
            <a:endParaRPr lang="en-US" altLang="en-US" smtClean="0"/>
          </a:p>
        </p:txBody>
      </p:sp>
    </p:spTree>
    <p:extLst>
      <p:ext uri="{BB962C8B-B14F-4D97-AF65-F5344CB8AC3E}">
        <p14:creationId xmlns:p14="http://schemas.microsoft.com/office/powerpoint/2010/main" val="1985296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nl-NL" dirty="0"/>
              <a:t>Bekende primaire klachten met betrekking tot </a:t>
            </a:r>
            <a:r>
              <a:rPr lang="nl-NL" dirty="0" smtClean="0"/>
              <a:t>rinitis </a:t>
            </a:r>
            <a:r>
              <a:rPr lang="nl-NL" dirty="0"/>
              <a:t>zijn de neusklachten zoals verstopte neus, loopneus, niezen, jeuk. Symptomen ten gevolge van conjunctivitis zijn oogklachten zoals tranen, roodheid, branderige ogen, zwelling. Secundaire klachten zoals longklachten kunnen zich voordoen in de vorm van hoesten, piepende ademhaling en kortademigheid.</a:t>
            </a:r>
          </a:p>
          <a:p>
            <a:pPr defTabSz="915680">
              <a:defRPr/>
            </a:pPr>
            <a:r>
              <a:rPr lang="nl-NL" dirty="0"/>
              <a:t>Minder bekende secundaire klachten zijn klachten die van invloed zijn op de kwaliteit van leven. Deze klachten worden meestal niet direct in verband gebracht met luchtwegallergie, maar kunnen juist wel een enorme impact hebben op de kwaliteit van leven van de patiënt. Je kan hierbij denken aan vermoeidheid, slaapproblemen, hoofdpijn, concentratiestoornissen, verzuim van school/werk, etc.</a:t>
            </a:r>
          </a:p>
          <a:p>
            <a:pPr defTabSz="915680">
              <a:defRPr/>
            </a:pPr>
            <a:endParaRPr lang="nl-NL" dirty="0"/>
          </a:p>
          <a:p>
            <a:pPr defTabSz="915680">
              <a:defRPr/>
            </a:pPr>
            <a:r>
              <a:rPr lang="nl-NL" dirty="0"/>
              <a:t>Uiteraard kan de omgeving ook van invloed zijn op de allergie. Zo kan er bijvoorbeeld alleen sprake zijn van allergieklachten in het bloeiseizoen van grassen/bomen.</a:t>
            </a:r>
          </a:p>
        </p:txBody>
      </p:sp>
      <p:sp>
        <p:nvSpPr>
          <p:cNvPr id="4" name="Slide Number Placeholder 3"/>
          <p:cNvSpPr>
            <a:spLocks noGrp="1"/>
          </p:cNvSpPr>
          <p:nvPr>
            <p:ph type="sldNum" sz="quarter" idx="10"/>
          </p:nvPr>
        </p:nvSpPr>
        <p:spPr/>
        <p:txBody>
          <a:bodyPr/>
          <a:lstStyle/>
          <a:p>
            <a:fld id="{A30236C5-0272-4C46-999A-1C35ACCFA945}"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30787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22</a:t>
            </a:fld>
            <a:endParaRPr lang="en-GB"/>
          </a:p>
        </p:txBody>
      </p:sp>
    </p:spTree>
    <p:extLst>
      <p:ext uri="{BB962C8B-B14F-4D97-AF65-F5344CB8AC3E}">
        <p14:creationId xmlns:p14="http://schemas.microsoft.com/office/powerpoint/2010/main" val="4167070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23</a:t>
            </a:fld>
            <a:endParaRPr lang="en-GB"/>
          </a:p>
        </p:txBody>
      </p:sp>
    </p:spTree>
    <p:extLst>
      <p:ext uri="{BB962C8B-B14F-4D97-AF65-F5344CB8AC3E}">
        <p14:creationId xmlns:p14="http://schemas.microsoft.com/office/powerpoint/2010/main" val="4235581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24</a:t>
            </a:fld>
            <a:endParaRPr lang="en-GB"/>
          </a:p>
        </p:txBody>
      </p:sp>
    </p:spTree>
    <p:extLst>
      <p:ext uri="{BB962C8B-B14F-4D97-AF65-F5344CB8AC3E}">
        <p14:creationId xmlns:p14="http://schemas.microsoft.com/office/powerpoint/2010/main" val="543873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6963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CA6EC6-BD56-4EB4-82B2-ABD430804441}" type="slidenum">
              <a:rPr lang="en-US" altLang="en-US" smtClean="0"/>
              <a:pPr/>
              <a:t>25</a:t>
            </a:fld>
            <a:endParaRPr lang="en-US" altLang="en-US"/>
          </a:p>
        </p:txBody>
      </p:sp>
    </p:spTree>
    <p:extLst>
      <p:ext uri="{BB962C8B-B14F-4D97-AF65-F5344CB8AC3E}">
        <p14:creationId xmlns:p14="http://schemas.microsoft.com/office/powerpoint/2010/main" val="3006318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a:t>ARIA – Allergic Rhinitis and its Impact on Asthma</a:t>
            </a:r>
          </a:p>
          <a:p>
            <a:pPr eaLnBrk="1" hangingPunct="1">
              <a:spcBef>
                <a:spcPct val="0"/>
              </a:spcBef>
            </a:pPr>
            <a:endParaRPr lang="en-US" altLang="en-US"/>
          </a:p>
          <a:p>
            <a:pPr eaLnBrk="1" hangingPunct="1">
              <a:spcBef>
                <a:spcPct val="0"/>
              </a:spcBef>
            </a:pPr>
            <a:r>
              <a:rPr lang="nl-NL" altLang="en-US">
                <a:latin typeface="Arial" charset="0"/>
              </a:rPr>
              <a:t>Allergische rinitis en allergisch astma komen vaak samen voor.  Patiënten met allergische rinitis hebben meer kans op het ontwikkelen van astma dan gezonde mensen. De interactie tussen neus en longen noodzaakt tot een gecombineerde therapeutische benadering. De A</a:t>
            </a:r>
            <a:r>
              <a:rPr lang="en-US" altLang="en-US">
                <a:latin typeface="Arial" charset="0"/>
              </a:rPr>
              <a:t>RIA-</a:t>
            </a:r>
            <a:r>
              <a:rPr lang="en-US" altLang="en-US" err="1">
                <a:latin typeface="Arial" charset="0"/>
              </a:rPr>
              <a:t>richtlijnen</a:t>
            </a:r>
            <a:r>
              <a:rPr lang="nl-NL" altLang="en-US">
                <a:latin typeface="Arial" charset="0"/>
              </a:rPr>
              <a:t> vormen een goede leidraad voor de diagnostiek en behandeling van allergische </a:t>
            </a:r>
            <a:r>
              <a:rPr lang="en-US" altLang="en-US" err="1">
                <a:latin typeface="Arial" charset="0"/>
              </a:rPr>
              <a:t>luchtwegaandoeningen</a:t>
            </a:r>
            <a:r>
              <a:rPr lang="en-US" altLang="en-US">
                <a:latin typeface="Arial" charset="0"/>
              </a:rPr>
              <a:t>.</a:t>
            </a:r>
            <a:endParaRPr lang="en-US" altLang="en-US"/>
          </a:p>
          <a:p>
            <a:pPr eaLnBrk="1" hangingPunct="1">
              <a:spcBef>
                <a:spcPct val="0"/>
              </a:spcBef>
            </a:pPr>
            <a:endParaRPr lang="en-US" altLang="en-US"/>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069405-90F0-4F0B-AE5B-221026505820}" type="slidenum">
              <a:rPr lang="en-US" altLang="en-US" smtClean="0"/>
              <a:pPr/>
              <a:t>26</a:t>
            </a:fld>
            <a:endParaRPr lang="en-US" altLang="en-US"/>
          </a:p>
        </p:txBody>
      </p:sp>
    </p:spTree>
    <p:extLst>
      <p:ext uri="{BB962C8B-B14F-4D97-AF65-F5344CB8AC3E}">
        <p14:creationId xmlns:p14="http://schemas.microsoft.com/office/powerpoint/2010/main" val="3706485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27</a:t>
            </a:fld>
            <a:endParaRPr lang="en-GB"/>
          </a:p>
        </p:txBody>
      </p:sp>
    </p:spTree>
    <p:extLst>
      <p:ext uri="{BB962C8B-B14F-4D97-AF65-F5344CB8AC3E}">
        <p14:creationId xmlns:p14="http://schemas.microsoft.com/office/powerpoint/2010/main" val="1051832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Uiteraard is voorkomen altijd beter dan genezen. Dus ook bij een allergie zou je moeten voorkomen dat je in contact komt met de betreffende klachtenveroorzaker. Helaas is dit lang niet altijd mogelijk, probeer de graspollen maar te ontlopen als je ‘s zomers naar je werkt fietst!</a:t>
            </a:r>
          </a:p>
          <a:p>
            <a:endParaRPr lang="nl-NL" dirty="0"/>
          </a:p>
          <a:p>
            <a:r>
              <a:rPr lang="nl-NL" dirty="0"/>
              <a:t>Een tweede belangrijke stap in de behandeling van luchtwegallergie is medicatie die de klachten onderdrukt. Deze middelen kunnen snel helpen maar </a:t>
            </a:r>
            <a:r>
              <a:rPr lang="nl-NL" dirty="0" smtClean="0"/>
              <a:t>deze </a:t>
            </a:r>
            <a:r>
              <a:rPr lang="nl-NL" dirty="0"/>
              <a:t>vorm van behandeling </a:t>
            </a:r>
            <a:r>
              <a:rPr lang="nl-NL" dirty="0" smtClean="0"/>
              <a:t>geeft alleen </a:t>
            </a:r>
            <a:r>
              <a:rPr lang="nl-NL" dirty="0"/>
              <a:t>een tijdelijke verlichting. </a:t>
            </a:r>
          </a:p>
          <a:p>
            <a:endParaRPr lang="nl-NL" dirty="0"/>
          </a:p>
          <a:p>
            <a:r>
              <a:rPr lang="nl-NL" dirty="0"/>
              <a:t>Daarnaast bestaat de mogelijkheid van behandeling met allergie </a:t>
            </a:r>
            <a:r>
              <a:rPr lang="nl-NL" dirty="0" smtClean="0"/>
              <a:t>immunotherapie. Een behandeling</a:t>
            </a:r>
            <a:r>
              <a:rPr lang="nl-NL" baseline="0" dirty="0" smtClean="0"/>
              <a:t> die zich richt op de oorzaak van allergie.</a:t>
            </a:r>
            <a:r>
              <a:rPr lang="nl-NL" dirty="0" smtClean="0"/>
              <a:t> Het immuunsysteem wordt als het ware tolerant gemaakt voor datgene waarvoor iemand allergisch</a:t>
            </a:r>
            <a:r>
              <a:rPr lang="nl-NL" baseline="0" dirty="0" smtClean="0"/>
              <a:t> is.</a:t>
            </a:r>
            <a:endParaRPr lang="nl-NL" dirty="0"/>
          </a:p>
        </p:txBody>
      </p:sp>
      <p:sp>
        <p:nvSpPr>
          <p:cNvPr id="4" name="Slide Number Placeholder 3"/>
          <p:cNvSpPr>
            <a:spLocks noGrp="1"/>
          </p:cNvSpPr>
          <p:nvPr>
            <p:ph type="sldNum" sz="quarter" idx="10"/>
          </p:nvPr>
        </p:nvSpPr>
        <p:spPr/>
        <p:txBody>
          <a:bodyPr/>
          <a:lstStyle/>
          <a:p>
            <a:fld id="{A30236C5-0272-4C46-999A-1C35ACCFA945}"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1464925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29</a:t>
            </a:fld>
            <a:endParaRPr lang="en-GB"/>
          </a:p>
        </p:txBody>
      </p:sp>
    </p:spTree>
    <p:extLst>
      <p:ext uri="{BB962C8B-B14F-4D97-AF65-F5344CB8AC3E}">
        <p14:creationId xmlns:p14="http://schemas.microsoft.com/office/powerpoint/2010/main" val="58876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a:t>
            </a:fld>
            <a:endParaRPr lang="en-GB"/>
          </a:p>
        </p:txBody>
      </p:sp>
    </p:spTree>
    <p:extLst>
      <p:ext uri="{BB962C8B-B14F-4D97-AF65-F5344CB8AC3E}">
        <p14:creationId xmlns:p14="http://schemas.microsoft.com/office/powerpoint/2010/main" val="902544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30</a:t>
            </a:fld>
            <a:endParaRPr lang="en-GB"/>
          </a:p>
        </p:txBody>
      </p:sp>
    </p:spTree>
    <p:extLst>
      <p:ext uri="{BB962C8B-B14F-4D97-AF65-F5344CB8AC3E}">
        <p14:creationId xmlns:p14="http://schemas.microsoft.com/office/powerpoint/2010/main" val="2646408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31</a:t>
            </a:fld>
            <a:endParaRPr lang="en-GB"/>
          </a:p>
        </p:txBody>
      </p:sp>
    </p:spTree>
    <p:extLst>
      <p:ext uri="{BB962C8B-B14F-4D97-AF65-F5344CB8AC3E}">
        <p14:creationId xmlns:p14="http://schemas.microsoft.com/office/powerpoint/2010/main" val="3602812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32</a:t>
            </a:fld>
            <a:endParaRPr lang="en-GB"/>
          </a:p>
        </p:txBody>
      </p:sp>
    </p:spTree>
    <p:extLst>
      <p:ext uri="{BB962C8B-B14F-4D97-AF65-F5344CB8AC3E}">
        <p14:creationId xmlns:p14="http://schemas.microsoft.com/office/powerpoint/2010/main" val="1238875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33</a:t>
            </a:fld>
            <a:endParaRPr lang="en-GB"/>
          </a:p>
        </p:txBody>
      </p:sp>
    </p:spTree>
    <p:extLst>
      <p:ext uri="{BB962C8B-B14F-4D97-AF65-F5344CB8AC3E}">
        <p14:creationId xmlns:p14="http://schemas.microsoft.com/office/powerpoint/2010/main" val="668977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34</a:t>
            </a:fld>
            <a:endParaRPr lang="en-GB"/>
          </a:p>
        </p:txBody>
      </p:sp>
    </p:spTree>
    <p:extLst>
      <p:ext uri="{BB962C8B-B14F-4D97-AF65-F5344CB8AC3E}">
        <p14:creationId xmlns:p14="http://schemas.microsoft.com/office/powerpoint/2010/main" val="559797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35</a:t>
            </a:fld>
            <a:endParaRPr lang="en-GB"/>
          </a:p>
        </p:txBody>
      </p:sp>
    </p:spTree>
    <p:extLst>
      <p:ext uri="{BB962C8B-B14F-4D97-AF65-F5344CB8AC3E}">
        <p14:creationId xmlns:p14="http://schemas.microsoft.com/office/powerpoint/2010/main" val="2402674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36</a:t>
            </a:fld>
            <a:endParaRPr lang="en-GB"/>
          </a:p>
        </p:txBody>
      </p:sp>
    </p:spTree>
    <p:extLst>
      <p:ext uri="{BB962C8B-B14F-4D97-AF65-F5344CB8AC3E}">
        <p14:creationId xmlns:p14="http://schemas.microsoft.com/office/powerpoint/2010/main" val="2985663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mtClean="0"/>
              <a:t>Heeft de patiënt zijn/haar allergieklachten onder controle?</a:t>
            </a:r>
          </a:p>
          <a:p>
            <a:endParaRPr lang="nl-NL" smtClean="0"/>
          </a:p>
          <a:p>
            <a:r>
              <a:rPr lang="nl-NL" smtClean="0"/>
              <a:t>De patiënt herkent wellicht bij zichzelf, dat de medicatie de klachten toch niet voldoende wegneemt of dat de patiënt niet helemaal tevreden is omdat de medicatie bijvoorbeeld bijwerkingen geeft. Of de patiënt wil liever niet jarenlang symptomatica gebruiken. Wanneer blijkt dat deze niet tevreden is over de behandeling kan natuurlijk bekeken worden of aanpassing van de behandeling mogelijk is. Meestal is de patiënt zich niet bewust dat de volgende klachten ook een gevolg van een luchtwegallergie kunnen zijn, bijvoorbeeld slechte nachtrust, concentratieproblemen, etc. Deze klachten zijn van invloed op het dagelijks leven en kunnen de patiënt beperken. Stel daarom bijvoorbeeld een paar extra vragen om te bepalen of aanpassing van de huidige behandeling gewenst is.</a:t>
            </a:r>
            <a:endParaRPr lang="nl-NL"/>
          </a:p>
        </p:txBody>
      </p:sp>
      <p:sp>
        <p:nvSpPr>
          <p:cNvPr id="4" name="Slide Number Placeholder 3"/>
          <p:cNvSpPr>
            <a:spLocks noGrp="1"/>
          </p:cNvSpPr>
          <p:nvPr>
            <p:ph type="sldNum" sz="quarter" idx="10"/>
          </p:nvPr>
        </p:nvSpPr>
        <p:spPr/>
        <p:txBody>
          <a:bodyPr/>
          <a:lstStyle/>
          <a:p>
            <a:fld id="{A30236C5-0272-4C46-999A-1C35ACCFA945}" type="slidenum">
              <a:rPr lang="en-GB" smtClean="0"/>
              <a:t>37</a:t>
            </a:fld>
            <a:endParaRPr lang="en-GB"/>
          </a:p>
        </p:txBody>
      </p:sp>
    </p:spTree>
    <p:extLst>
      <p:ext uri="{BB962C8B-B14F-4D97-AF65-F5344CB8AC3E}">
        <p14:creationId xmlns:p14="http://schemas.microsoft.com/office/powerpoint/2010/main" val="40177825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3B75749-5368-4A5E-BD90-62B42EB823D1}" type="slidenum">
              <a:rPr lang="da-DK" altLang="en-US" b="1" smtClean="0">
                <a:solidFill>
                  <a:srgbClr val="000000"/>
                </a:solidFill>
              </a:rPr>
              <a:pPr/>
              <a:t>38</a:t>
            </a:fld>
            <a:endParaRPr lang="da-DK" altLang="en-US" b="1">
              <a:solidFill>
                <a:srgbClr val="000000"/>
              </a:solidFill>
            </a:endParaRPr>
          </a:p>
        </p:txBody>
      </p:sp>
      <p:sp>
        <p:nvSpPr>
          <p:cNvPr id="84995" name="Rectangle 2"/>
          <p:cNvSpPr>
            <a:spLocks noGrp="1" noRot="1" noChangeAspect="1" noChangeArrowheads="1" noTextEdit="1"/>
          </p:cNvSpPr>
          <p:nvPr>
            <p:ph type="sldImg"/>
          </p:nvPr>
        </p:nvSpPr>
        <p:spPr bwMode="auto">
          <a:xfrm>
            <a:off x="-222250" y="808038"/>
            <a:ext cx="7186613" cy="4043362"/>
          </a:xfrm>
          <a:noFill/>
          <a:ln>
            <a:solidFill>
              <a:srgbClr val="000000"/>
            </a:solidFill>
            <a:miter lim="800000"/>
            <a:headEnd/>
            <a:tailEnd/>
          </a:ln>
        </p:spPr>
      </p:sp>
      <p:sp>
        <p:nvSpPr>
          <p:cNvPr id="84996" name="Rectangle 3"/>
          <p:cNvSpPr>
            <a:spLocks noGrp="1" noChangeArrowheads="1"/>
          </p:cNvSpPr>
          <p:nvPr>
            <p:ph type="body" idx="1"/>
          </p:nvPr>
        </p:nvSpPr>
        <p:spPr bwMode="auto">
          <a:xfrm>
            <a:off x="601091" y="5139925"/>
            <a:ext cx="5537273" cy="5641508"/>
          </a:xfrm>
          <a:noFill/>
        </p:spPr>
        <p:txBody>
          <a:bodyPr wrap="square" numCol="1" anchor="t" anchorCtr="0" compatLnSpc="1">
            <a:prstTxWarp prst="textNoShape">
              <a:avLst/>
            </a:prstTxWarp>
          </a:bodyPr>
          <a:lstStyle/>
          <a:p>
            <a:pPr eaLnBrk="1" hangingPunct="1">
              <a:spcBef>
                <a:spcPct val="0"/>
              </a:spcBef>
              <a:buFontTx/>
              <a:buNone/>
            </a:pPr>
            <a:endParaRPr lang="en-US" altLang="en-US"/>
          </a:p>
        </p:txBody>
      </p:sp>
    </p:spTree>
    <p:extLst>
      <p:ext uri="{BB962C8B-B14F-4D97-AF65-F5344CB8AC3E}">
        <p14:creationId xmlns:p14="http://schemas.microsoft.com/office/powerpoint/2010/main" val="3322480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fontAlgn="base">
              <a:spcBef>
                <a:spcPct val="30000"/>
              </a:spcBef>
              <a:spcAft>
                <a:spcPct val="0"/>
              </a:spcAft>
              <a:defRPr/>
            </a:pPr>
            <a:r>
              <a:rPr lang="nl-NL" dirty="0"/>
              <a:t>Allergie Immunotherapie vermindert de klachten op korte en lange termijn en </a:t>
            </a:r>
            <a:r>
              <a:rPr lang="nl-NL" dirty="0" smtClean="0"/>
              <a:t>is gericht op de </a:t>
            </a:r>
            <a:r>
              <a:rPr lang="nl-NL" dirty="0"/>
              <a:t>oorzaak van </a:t>
            </a:r>
            <a:r>
              <a:rPr lang="nl-NL" dirty="0" smtClean="0"/>
              <a:t>de allergie.</a:t>
            </a:r>
            <a:r>
              <a:rPr lang="nl-NL" dirty="0"/>
              <a:t/>
            </a:r>
            <a:br>
              <a:rPr lang="nl-NL" dirty="0"/>
            </a:br>
            <a:r>
              <a:rPr lang="nl-NL" dirty="0"/>
              <a:t/>
            </a:r>
            <a:br>
              <a:rPr lang="nl-NL" dirty="0"/>
            </a:br>
            <a:r>
              <a:rPr lang="nl-NL" dirty="0"/>
              <a:t>Bij Allergie Immunotherapie worden de allergenen waar de betreffende patiënt allergisch voor is toegediend via injecties of tabletten worden toegediend. Dus graspollen zitten verwerkt in de immunotherapie voor graspollenpatiënten en huisstofmijt bij huisstofmijtpatiënten. Daarom wordt allergie immunotherapie ook wel </a:t>
            </a:r>
            <a:r>
              <a:rPr lang="nl-NL" dirty="0" err="1"/>
              <a:t>allergeenspecifiek</a:t>
            </a:r>
            <a:r>
              <a:rPr lang="nl-NL" dirty="0"/>
              <a:t> genoemd. </a:t>
            </a:r>
          </a:p>
          <a:p>
            <a:pPr defTabSz="915680" fontAlgn="base">
              <a:spcBef>
                <a:spcPct val="30000"/>
              </a:spcBef>
              <a:spcAft>
                <a:spcPct val="0"/>
              </a:spcAft>
              <a:defRPr/>
            </a:pPr>
            <a:endParaRPr lang="nl-NL" dirty="0"/>
          </a:p>
          <a:p>
            <a:r>
              <a:rPr lang="nl-NL" dirty="0"/>
              <a:t>Uit onderzoek is gebleken dat Allergie Immunotherapie een gunstige invloed kan hebben op het natuurlijke beloop van de ziekte. </a:t>
            </a:r>
            <a:r>
              <a:rPr lang="nl-NL" dirty="0" smtClean="0"/>
              <a:t>Dit </a:t>
            </a:r>
            <a:r>
              <a:rPr lang="nl-NL" dirty="0"/>
              <a:t>is wat wordt bedoeld met ‘invloed op het natuurlijke beloop van de allergische ziekte’. De totale behandeling duurt 3 tot 5 jaar. Deze periode is nodig omdat het lichaam tijd nodig heeft om tolerantie op te bouwen tegen de stof waarop het allergisch reageert. Door toediening van de allergenen, wordt daarmee het immuunsysteem aan het werk gezet met het doel om de patiënt zo klachtenvrij mogelijk te maken. Het immuunsysteem wordt als het ware ‘heropgevoed’ om niet meer te reageren op de allergenen. Het resultaat dat men met de behandeling bereikt, blijft over het algemeen ook aanhouden.</a:t>
            </a:r>
          </a:p>
        </p:txBody>
      </p:sp>
      <p:sp>
        <p:nvSpPr>
          <p:cNvPr id="4" name="Slide Number Placeholder 3"/>
          <p:cNvSpPr>
            <a:spLocks noGrp="1"/>
          </p:cNvSpPr>
          <p:nvPr>
            <p:ph type="sldNum" sz="quarter" idx="10"/>
          </p:nvPr>
        </p:nvSpPr>
        <p:spPr/>
        <p:txBody>
          <a:bodyPr/>
          <a:lstStyle/>
          <a:p>
            <a:fld id="{A30236C5-0272-4C46-999A-1C35ACCFA945}"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334972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4</a:t>
            </a:fld>
            <a:endParaRPr lang="en-GB"/>
          </a:p>
        </p:txBody>
      </p:sp>
    </p:spTree>
    <p:extLst>
      <p:ext uri="{BB962C8B-B14F-4D97-AF65-F5344CB8AC3E}">
        <p14:creationId xmlns:p14="http://schemas.microsoft.com/office/powerpoint/2010/main" val="27427938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40</a:t>
            </a:fld>
            <a:endParaRPr lang="en-GB"/>
          </a:p>
        </p:txBody>
      </p:sp>
    </p:spTree>
    <p:extLst>
      <p:ext uri="{BB962C8B-B14F-4D97-AF65-F5344CB8AC3E}">
        <p14:creationId xmlns:p14="http://schemas.microsoft.com/office/powerpoint/2010/main" val="4064664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0236C5-0272-4C46-999A-1C35ACCFA945}"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5005174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42</a:t>
            </a:fld>
            <a:endParaRPr lang="en-GB"/>
          </a:p>
        </p:txBody>
      </p:sp>
    </p:spTree>
    <p:extLst>
      <p:ext uri="{BB962C8B-B14F-4D97-AF65-F5344CB8AC3E}">
        <p14:creationId xmlns:p14="http://schemas.microsoft.com/office/powerpoint/2010/main" val="1693756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B3A70-4C6B-47E1-AF83-E88EB5F74069}" type="slidenum">
              <a:rPr lang="en-GB" smtClean="0"/>
              <a:pPr/>
              <a:t>43</a:t>
            </a:fld>
            <a:endParaRPr lang="en-GB"/>
          </a:p>
        </p:txBody>
      </p:sp>
    </p:spTree>
    <p:extLst>
      <p:ext uri="{BB962C8B-B14F-4D97-AF65-F5344CB8AC3E}">
        <p14:creationId xmlns:p14="http://schemas.microsoft.com/office/powerpoint/2010/main" val="4019520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44</a:t>
            </a:fld>
            <a:endParaRPr lang="en-GB"/>
          </a:p>
        </p:txBody>
      </p:sp>
    </p:spTree>
    <p:extLst>
      <p:ext uri="{BB962C8B-B14F-4D97-AF65-F5344CB8AC3E}">
        <p14:creationId xmlns:p14="http://schemas.microsoft.com/office/powerpoint/2010/main" val="8909453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45</a:t>
            </a:fld>
            <a:endParaRPr lang="en-GB"/>
          </a:p>
        </p:txBody>
      </p:sp>
    </p:spTree>
    <p:extLst>
      <p:ext uri="{BB962C8B-B14F-4D97-AF65-F5344CB8AC3E}">
        <p14:creationId xmlns:p14="http://schemas.microsoft.com/office/powerpoint/2010/main" val="5869346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46</a:t>
            </a:fld>
            <a:endParaRPr lang="en-GB"/>
          </a:p>
        </p:txBody>
      </p:sp>
    </p:spTree>
    <p:extLst>
      <p:ext uri="{BB962C8B-B14F-4D97-AF65-F5344CB8AC3E}">
        <p14:creationId xmlns:p14="http://schemas.microsoft.com/office/powerpoint/2010/main" val="34353579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47</a:t>
            </a:fld>
            <a:endParaRPr lang="en-GB"/>
          </a:p>
        </p:txBody>
      </p:sp>
    </p:spTree>
    <p:extLst>
      <p:ext uri="{BB962C8B-B14F-4D97-AF65-F5344CB8AC3E}">
        <p14:creationId xmlns:p14="http://schemas.microsoft.com/office/powerpoint/2010/main" val="32683937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48</a:t>
            </a:fld>
            <a:endParaRPr lang="en-GB"/>
          </a:p>
        </p:txBody>
      </p:sp>
    </p:spTree>
    <p:extLst>
      <p:ext uri="{BB962C8B-B14F-4D97-AF65-F5344CB8AC3E}">
        <p14:creationId xmlns:p14="http://schemas.microsoft.com/office/powerpoint/2010/main" val="20835040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49</a:t>
            </a:fld>
            <a:endParaRPr lang="en-GB"/>
          </a:p>
        </p:txBody>
      </p:sp>
    </p:spTree>
    <p:extLst>
      <p:ext uri="{BB962C8B-B14F-4D97-AF65-F5344CB8AC3E}">
        <p14:creationId xmlns:p14="http://schemas.microsoft.com/office/powerpoint/2010/main" val="931310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5</a:t>
            </a:fld>
            <a:endParaRPr lang="en-GB"/>
          </a:p>
        </p:txBody>
      </p:sp>
    </p:spTree>
    <p:extLst>
      <p:ext uri="{BB962C8B-B14F-4D97-AF65-F5344CB8AC3E}">
        <p14:creationId xmlns:p14="http://schemas.microsoft.com/office/powerpoint/2010/main" val="12233798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50</a:t>
            </a:fld>
            <a:endParaRPr lang="en-GB"/>
          </a:p>
        </p:txBody>
      </p:sp>
    </p:spTree>
    <p:extLst>
      <p:ext uri="{BB962C8B-B14F-4D97-AF65-F5344CB8AC3E}">
        <p14:creationId xmlns:p14="http://schemas.microsoft.com/office/powerpoint/2010/main" val="31645247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51</a:t>
            </a:fld>
            <a:endParaRPr lang="en-GB"/>
          </a:p>
        </p:txBody>
      </p:sp>
    </p:spTree>
    <p:extLst>
      <p:ext uri="{BB962C8B-B14F-4D97-AF65-F5344CB8AC3E}">
        <p14:creationId xmlns:p14="http://schemas.microsoft.com/office/powerpoint/2010/main" val="1279875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52</a:t>
            </a:fld>
            <a:endParaRPr lang="en-GB"/>
          </a:p>
        </p:txBody>
      </p:sp>
    </p:spTree>
    <p:extLst>
      <p:ext uri="{BB962C8B-B14F-4D97-AF65-F5344CB8AC3E}">
        <p14:creationId xmlns:p14="http://schemas.microsoft.com/office/powerpoint/2010/main" val="34752903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53</a:t>
            </a:fld>
            <a:endParaRPr lang="en-GB"/>
          </a:p>
        </p:txBody>
      </p:sp>
    </p:spTree>
    <p:extLst>
      <p:ext uri="{BB962C8B-B14F-4D97-AF65-F5344CB8AC3E}">
        <p14:creationId xmlns:p14="http://schemas.microsoft.com/office/powerpoint/2010/main" val="25745820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54</a:t>
            </a:fld>
            <a:endParaRPr lang="en-GB"/>
          </a:p>
        </p:txBody>
      </p:sp>
    </p:spTree>
    <p:extLst>
      <p:ext uri="{BB962C8B-B14F-4D97-AF65-F5344CB8AC3E}">
        <p14:creationId xmlns:p14="http://schemas.microsoft.com/office/powerpoint/2010/main" val="27560625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55</a:t>
            </a:fld>
            <a:endParaRPr lang="en-GB"/>
          </a:p>
        </p:txBody>
      </p:sp>
    </p:spTree>
    <p:extLst>
      <p:ext uri="{BB962C8B-B14F-4D97-AF65-F5344CB8AC3E}">
        <p14:creationId xmlns:p14="http://schemas.microsoft.com/office/powerpoint/2010/main" val="25265631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56</a:t>
            </a:fld>
            <a:endParaRPr lang="en-GB"/>
          </a:p>
        </p:txBody>
      </p:sp>
    </p:spTree>
    <p:extLst>
      <p:ext uri="{BB962C8B-B14F-4D97-AF65-F5344CB8AC3E}">
        <p14:creationId xmlns:p14="http://schemas.microsoft.com/office/powerpoint/2010/main" val="2302014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57</a:t>
            </a:fld>
            <a:endParaRPr lang="en-GB"/>
          </a:p>
        </p:txBody>
      </p:sp>
    </p:spTree>
    <p:extLst>
      <p:ext uri="{BB962C8B-B14F-4D97-AF65-F5344CB8AC3E}">
        <p14:creationId xmlns:p14="http://schemas.microsoft.com/office/powerpoint/2010/main" val="6052280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58</a:t>
            </a:fld>
            <a:endParaRPr lang="en-GB"/>
          </a:p>
        </p:txBody>
      </p:sp>
    </p:spTree>
    <p:extLst>
      <p:ext uri="{BB962C8B-B14F-4D97-AF65-F5344CB8AC3E}">
        <p14:creationId xmlns:p14="http://schemas.microsoft.com/office/powerpoint/2010/main" val="25761703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59</a:t>
            </a:fld>
            <a:endParaRPr lang="en-GB"/>
          </a:p>
        </p:txBody>
      </p:sp>
    </p:spTree>
    <p:extLst>
      <p:ext uri="{BB962C8B-B14F-4D97-AF65-F5344CB8AC3E}">
        <p14:creationId xmlns:p14="http://schemas.microsoft.com/office/powerpoint/2010/main" val="2651789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6</a:t>
            </a:fld>
            <a:endParaRPr lang="en-GB"/>
          </a:p>
        </p:txBody>
      </p:sp>
    </p:spTree>
    <p:extLst>
      <p:ext uri="{BB962C8B-B14F-4D97-AF65-F5344CB8AC3E}">
        <p14:creationId xmlns:p14="http://schemas.microsoft.com/office/powerpoint/2010/main" val="5468062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60</a:t>
            </a:fld>
            <a:endParaRPr lang="en-GB"/>
          </a:p>
        </p:txBody>
      </p:sp>
    </p:spTree>
    <p:extLst>
      <p:ext uri="{BB962C8B-B14F-4D97-AF65-F5344CB8AC3E}">
        <p14:creationId xmlns:p14="http://schemas.microsoft.com/office/powerpoint/2010/main" val="26842560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61</a:t>
            </a:fld>
            <a:endParaRPr lang="en-GB"/>
          </a:p>
        </p:txBody>
      </p:sp>
    </p:spTree>
    <p:extLst>
      <p:ext uri="{BB962C8B-B14F-4D97-AF65-F5344CB8AC3E}">
        <p14:creationId xmlns:p14="http://schemas.microsoft.com/office/powerpoint/2010/main" val="455582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7</a:t>
            </a:fld>
            <a:endParaRPr lang="en-GB"/>
          </a:p>
        </p:txBody>
      </p:sp>
    </p:spTree>
    <p:extLst>
      <p:ext uri="{BB962C8B-B14F-4D97-AF65-F5344CB8AC3E}">
        <p14:creationId xmlns:p14="http://schemas.microsoft.com/office/powerpoint/2010/main" val="1244105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8</a:t>
            </a:fld>
            <a:endParaRPr lang="en-GB"/>
          </a:p>
        </p:txBody>
      </p:sp>
    </p:spTree>
    <p:extLst>
      <p:ext uri="{BB962C8B-B14F-4D97-AF65-F5344CB8AC3E}">
        <p14:creationId xmlns:p14="http://schemas.microsoft.com/office/powerpoint/2010/main" val="3501743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9</a:t>
            </a:fld>
            <a:endParaRPr lang="en-GB"/>
          </a:p>
        </p:txBody>
      </p:sp>
    </p:spTree>
    <p:extLst>
      <p:ext uri="{BB962C8B-B14F-4D97-AF65-F5344CB8AC3E}">
        <p14:creationId xmlns:p14="http://schemas.microsoft.com/office/powerpoint/2010/main" val="1826292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Billed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721" y="0"/>
            <a:ext cx="8202787" cy="5143500"/>
          </a:xfrm>
          <a:prstGeom prst="rect">
            <a:avLst/>
          </a:prstGeom>
        </p:spPr>
      </p:pic>
      <p:sp>
        <p:nvSpPr>
          <p:cNvPr id="4098" name="Rectangle 2"/>
          <p:cNvSpPr>
            <a:spLocks noGrp="1" noChangeArrowheads="1"/>
          </p:cNvSpPr>
          <p:nvPr>
            <p:ph type="ctrTitle"/>
          </p:nvPr>
        </p:nvSpPr>
        <p:spPr>
          <a:xfrm>
            <a:off x="419693" y="795790"/>
            <a:ext cx="4476343" cy="1991984"/>
          </a:xfrm>
        </p:spPr>
        <p:txBody>
          <a:bodyPr anchor="t"/>
          <a:lstStyle>
            <a:lvl1pPr>
              <a:spcAft>
                <a:spcPts val="284"/>
              </a:spcAft>
              <a:defRPr sz="4000" b="0">
                <a:solidFill>
                  <a:srgbClr val="002559"/>
                </a:solidFill>
                <a:latin typeface="Georgia" panose="02040502050405020303" pitchFamily="18" charset="0"/>
              </a:defRPr>
            </a:lvl1pPr>
          </a:lstStyle>
          <a:p>
            <a:r>
              <a:rPr lang="en-GB" dirty="0" smtClean="0"/>
              <a:t>Click to edit Master title style</a:t>
            </a:r>
            <a:endParaRPr lang="en-GB" dirty="0"/>
          </a:p>
        </p:txBody>
      </p:sp>
      <p:sp>
        <p:nvSpPr>
          <p:cNvPr id="4126" name="SD_FLD_DocumentDate"/>
          <p:cNvSpPr txBox="1">
            <a:spLocks noChangeArrowheads="1"/>
          </p:cNvSpPr>
          <p:nvPr/>
        </p:nvSpPr>
        <p:spPr bwMode="auto">
          <a:xfrm>
            <a:off x="641350" y="4863704"/>
            <a:ext cx="928688" cy="189309"/>
          </a:xfrm>
          <a:prstGeom prst="rect">
            <a:avLst/>
          </a:prstGeom>
          <a:noFill/>
          <a:ln w="9525">
            <a:noFill/>
            <a:miter lim="800000"/>
            <a:headEnd/>
            <a:tailEnd/>
          </a:ln>
          <a:effectLst/>
        </p:spPr>
        <p:txBody>
          <a:bodyPr wrap="none" lIns="0" tIns="0" rIns="0" bIns="0" anchor="b"/>
          <a:lstStyle/>
          <a:p>
            <a:endParaRPr lang="en-GB" sz="800">
              <a:solidFill>
                <a:schemeClr val="tx2"/>
              </a:solidFill>
            </a:endParaRPr>
          </a:p>
        </p:txBody>
      </p:sp>
      <p:sp>
        <p:nvSpPr>
          <p:cNvPr id="4153" name="SD_FLD_Title"/>
          <p:cNvSpPr>
            <a:spLocks noChangeArrowheads="1"/>
          </p:cNvSpPr>
          <p:nvPr userDrawn="1"/>
        </p:nvSpPr>
        <p:spPr bwMode="auto">
          <a:xfrm>
            <a:off x="1822450" y="4863704"/>
            <a:ext cx="2706688" cy="189309"/>
          </a:xfrm>
          <a:prstGeom prst="rect">
            <a:avLst/>
          </a:prstGeom>
          <a:noFill/>
          <a:ln w="9525">
            <a:noFill/>
            <a:miter lim="800000"/>
            <a:headEnd/>
            <a:tailEnd/>
          </a:ln>
          <a:effectLst/>
        </p:spPr>
        <p:txBody>
          <a:bodyPr wrap="none" lIns="0" tIns="0" rIns="0" bIns="0" anchor="b"/>
          <a:lstStyle/>
          <a:p>
            <a:endParaRPr lang="en-GB" sz="800">
              <a:solidFill>
                <a:schemeClr val="tx2"/>
              </a:solidFill>
            </a:endParaRPr>
          </a:p>
        </p:txBody>
      </p:sp>
      <p:sp>
        <p:nvSpPr>
          <p:cNvPr id="4154" name="SD_FLD_Author"/>
          <p:cNvSpPr>
            <a:spLocks noChangeArrowheads="1"/>
          </p:cNvSpPr>
          <p:nvPr userDrawn="1"/>
        </p:nvSpPr>
        <p:spPr bwMode="auto">
          <a:xfrm>
            <a:off x="4667250" y="4863704"/>
            <a:ext cx="4025900" cy="189309"/>
          </a:xfrm>
          <a:prstGeom prst="rect">
            <a:avLst/>
          </a:prstGeom>
          <a:noFill/>
          <a:ln w="9525">
            <a:noFill/>
            <a:miter lim="800000"/>
            <a:headEnd/>
            <a:tailEnd/>
          </a:ln>
          <a:effectLst/>
        </p:spPr>
        <p:txBody>
          <a:bodyPr wrap="none" lIns="0" tIns="0" rIns="0" bIns="0" anchor="b"/>
          <a:lstStyle/>
          <a:p>
            <a:endParaRPr lang="en-GB" sz="800">
              <a:solidFill>
                <a:schemeClr val="tx2"/>
              </a:solidFill>
            </a:endParaRPr>
          </a:p>
        </p:txBody>
      </p:sp>
      <p:sp>
        <p:nvSpPr>
          <p:cNvPr id="11" name="Slide Number Placeholder 3"/>
          <p:cNvSpPr txBox="1">
            <a:spLocks/>
          </p:cNvSpPr>
          <p:nvPr userDrawn="1"/>
        </p:nvSpPr>
        <p:spPr>
          <a:xfrm>
            <a:off x="-508" y="4929188"/>
            <a:ext cx="360040" cy="139302"/>
          </a:xfrm>
          <a:prstGeom prst="rect">
            <a:avLst/>
          </a:prstGeom>
        </p:spPr>
        <p:txBody>
          <a:bodyPr anchor="t"/>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r"/>
            <a:fld id="{58878891-67F1-4E42-A731-D2C720878120}" type="slidenum">
              <a:rPr lang="en-GB" sz="700" b="1" smtClean="0">
                <a:solidFill>
                  <a:schemeClr val="bg1">
                    <a:lumMod val="50000"/>
                  </a:schemeClr>
                </a:solidFill>
                <a:latin typeface="+mn-lt"/>
              </a:rPr>
              <a:pPr algn="r"/>
              <a:t>‹#›</a:t>
            </a:fld>
            <a:endParaRPr lang="en-GB" sz="700" b="1">
              <a:solidFill>
                <a:schemeClr val="bg1">
                  <a:lumMod val="50000"/>
                </a:schemeClr>
              </a:solidFill>
              <a:latin typeface="+mn-lt"/>
            </a:endParaRPr>
          </a:p>
        </p:txBody>
      </p:sp>
      <p:sp>
        <p:nvSpPr>
          <p:cNvPr id="4" name="Text Placeholder 3"/>
          <p:cNvSpPr>
            <a:spLocks noGrp="1"/>
          </p:cNvSpPr>
          <p:nvPr>
            <p:ph type="body" sz="quarter" idx="12"/>
          </p:nvPr>
        </p:nvSpPr>
        <p:spPr>
          <a:xfrm>
            <a:off x="419693" y="2911339"/>
            <a:ext cx="3384204" cy="914400"/>
          </a:xfrm>
        </p:spPr>
        <p:txBody>
          <a:bodyPr/>
          <a:lstStyle>
            <a:lvl1pPr marL="0" indent="0">
              <a:buNone/>
              <a:defRPr sz="1600">
                <a:solidFill>
                  <a:srgbClr val="002060"/>
                </a:solidFill>
              </a:defRPr>
            </a:lvl1pPr>
          </a:lstStyle>
          <a:p>
            <a:pPr lvl="0"/>
            <a:r>
              <a:rPr lang="en-GB"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03850" y="4531022"/>
            <a:ext cx="683954" cy="273844"/>
          </a:xfrm>
          <a:prstGeom prst="rect">
            <a:avLst/>
          </a:prstGeom>
        </p:spPr>
        <p:txBody>
          <a:bodyPr/>
          <a:lstStyle/>
          <a:p>
            <a:fld id="{B61BEF0D-F0BB-DE4B-95CE-6DB70DBA9567}" type="datetimeFigureOut">
              <a:rPr lang="en-US" smtClean="0"/>
              <a:pPr/>
              <a:t>4/24/2019</a:t>
            </a:fld>
            <a:endParaRPr lang="en-US"/>
          </a:p>
        </p:txBody>
      </p:sp>
      <p:sp>
        <p:nvSpPr>
          <p:cNvPr id="3" name="Footer Placeholder 2"/>
          <p:cNvSpPr>
            <a:spLocks noGrp="1"/>
          </p:cNvSpPr>
          <p:nvPr>
            <p:ph type="ftr" sz="quarter" idx="11"/>
          </p:nvPr>
        </p:nvSpPr>
        <p:spPr>
          <a:xfrm>
            <a:off x="508001" y="4531022"/>
            <a:ext cx="4723209"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42998" y="4531022"/>
            <a:ext cx="512504" cy="273844"/>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85581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eldia">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5403850" y="4531022"/>
            <a:ext cx="683954" cy="273844"/>
          </a:xfrm>
          <a:prstGeom prst="rect">
            <a:avLst/>
          </a:prstGeom>
        </p:spPr>
        <p:txBody>
          <a:bodyPr/>
          <a:lstStyle/>
          <a:p>
            <a:fld id="{B61BEF0D-F0BB-DE4B-95CE-6DB70DBA9567}" type="datetimeFigureOut">
              <a:rPr lang="en-US" smtClean="0"/>
              <a:pPr/>
              <a:t>4/24/2019</a:t>
            </a:fld>
            <a:endParaRPr lang="en-US"/>
          </a:p>
        </p:txBody>
      </p:sp>
      <p:sp>
        <p:nvSpPr>
          <p:cNvPr id="5" name="Footer Placeholder 4"/>
          <p:cNvSpPr>
            <a:spLocks noGrp="1"/>
          </p:cNvSpPr>
          <p:nvPr>
            <p:ph type="ftr" sz="quarter" idx="11"/>
          </p:nvPr>
        </p:nvSpPr>
        <p:spPr>
          <a:xfrm>
            <a:off x="508001" y="4531022"/>
            <a:ext cx="4723209"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42998" y="4531022"/>
            <a:ext cx="512504" cy="273844"/>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00898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9328" y="663575"/>
            <a:ext cx="8339136" cy="720043"/>
          </a:xfrm>
        </p:spPr>
        <p:txBody>
          <a:bodyPr/>
          <a:lstStyle>
            <a:lvl1pPr>
              <a:defRPr sz="2400">
                <a:solidFill>
                  <a:srgbClr val="002559"/>
                </a:solidFill>
                <a:latin typeface="Georgia" panose="02040502050405020303" pitchFamily="18" charset="0"/>
              </a:defRPr>
            </a:lvl1pPr>
          </a:lstStyle>
          <a:p>
            <a:r>
              <a:rPr lang="en-GB" dirty="0" smtClean="0"/>
              <a:t>Click to edit Master title style</a:t>
            </a:r>
            <a:endParaRPr lang="en-GB" dirty="0"/>
          </a:p>
        </p:txBody>
      </p:sp>
      <p:sp>
        <p:nvSpPr>
          <p:cNvPr id="3" name="Content Placeholder 2"/>
          <p:cNvSpPr>
            <a:spLocks noGrp="1"/>
          </p:cNvSpPr>
          <p:nvPr>
            <p:ph idx="1"/>
          </p:nvPr>
        </p:nvSpPr>
        <p:spPr>
          <a:xfrm>
            <a:off x="395536" y="1455626"/>
            <a:ext cx="3924436" cy="3107755"/>
          </a:xfrm>
        </p:spPr>
        <p:txBody>
          <a:bodyPr/>
          <a:lstStyle>
            <a:lvl1pPr marL="0" indent="0">
              <a:buNone/>
              <a:defRPr sz="1400">
                <a:solidFill>
                  <a:srgbClr val="002559"/>
                </a:solidFill>
                <a:latin typeface="Georgia" panose="02040502050405020303" pitchFamily="18" charset="0"/>
              </a:defRPr>
            </a:lvl1pPr>
            <a:lvl2pPr marL="542925" indent="-169863">
              <a:spcBef>
                <a:spcPts val="0"/>
              </a:spcBef>
              <a:buNone/>
              <a:defRPr sz="1400">
                <a:solidFill>
                  <a:srgbClr val="002559"/>
                </a:solidFill>
                <a:latin typeface="Georgia" panose="02040502050405020303" pitchFamily="18" charset="0"/>
              </a:defRPr>
            </a:lvl2pPr>
            <a:lvl3pPr marL="542925" indent="-169863">
              <a:buFont typeface="Arial" panose="020B0604020202020204" pitchFamily="34" charset="0"/>
              <a:buChar char="•"/>
              <a:defRPr sz="1400">
                <a:solidFill>
                  <a:srgbClr val="002559"/>
                </a:solidFill>
                <a:latin typeface="Georgia" panose="02040502050405020303" pitchFamily="18" charset="0"/>
              </a:defRPr>
            </a:lvl3pPr>
          </a:lstStyle>
          <a:p>
            <a:pPr lvl="0"/>
            <a:r>
              <a:rPr lang="en-GB" dirty="0" smtClean="0"/>
              <a:t>Click to edit Master text styles</a:t>
            </a:r>
          </a:p>
          <a:p>
            <a:pPr lvl="1"/>
            <a:r>
              <a:rPr lang="en-GB" dirty="0" smtClean="0"/>
              <a:t>Second level</a:t>
            </a:r>
          </a:p>
          <a:p>
            <a:pPr lvl="2"/>
            <a:r>
              <a:rPr lang="en-GB" dirty="0" smtClean="0"/>
              <a:t>Third level</a:t>
            </a:r>
          </a:p>
        </p:txBody>
      </p:sp>
      <p:sp>
        <p:nvSpPr>
          <p:cNvPr id="7" name="Content Placeholder 2"/>
          <p:cNvSpPr>
            <a:spLocks noGrp="1"/>
          </p:cNvSpPr>
          <p:nvPr>
            <p:ph idx="11"/>
          </p:nvPr>
        </p:nvSpPr>
        <p:spPr>
          <a:xfrm>
            <a:off x="4644008" y="1455626"/>
            <a:ext cx="3924436" cy="3107755"/>
          </a:xfrm>
        </p:spPr>
        <p:txBody>
          <a:bodyPr/>
          <a:lstStyle>
            <a:lvl1pPr marL="0" indent="0">
              <a:buNone/>
              <a:defRPr sz="1400">
                <a:solidFill>
                  <a:srgbClr val="002559"/>
                </a:solidFill>
                <a:latin typeface="Georgia" panose="02040502050405020303" pitchFamily="18" charset="0"/>
              </a:defRPr>
            </a:lvl1pPr>
            <a:lvl2pPr marL="542925" indent="-169863">
              <a:spcBef>
                <a:spcPts val="0"/>
              </a:spcBef>
              <a:buNone/>
              <a:defRPr sz="1400">
                <a:solidFill>
                  <a:srgbClr val="002559"/>
                </a:solidFill>
                <a:latin typeface="Georgia" panose="02040502050405020303" pitchFamily="18" charset="0"/>
              </a:defRPr>
            </a:lvl2pPr>
            <a:lvl3pPr marL="542925" indent="-169863">
              <a:buFont typeface="Arial" panose="020B0604020202020204" pitchFamily="34" charset="0"/>
              <a:buChar char="•"/>
              <a:defRPr sz="1400">
                <a:solidFill>
                  <a:srgbClr val="002559"/>
                </a:solidFill>
                <a:latin typeface="Georgia" panose="02040502050405020303" pitchFamily="18" charset="0"/>
              </a:defRPr>
            </a:lvl3pPr>
          </a:lstStyle>
          <a:p>
            <a:pPr lvl="0"/>
            <a:r>
              <a:rPr lang="en-GB" dirty="0" smtClean="0"/>
              <a:t>Click to edit Master text styles</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1524130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338" y="466322"/>
            <a:ext cx="8339136" cy="539750"/>
          </a:xfrm>
        </p:spPr>
        <p:txBody>
          <a:bodyPr/>
          <a:lstStyle>
            <a:lvl1pPr>
              <a:defRPr sz="2400">
                <a:solidFill>
                  <a:srgbClr val="002060"/>
                </a:solidFill>
                <a:latin typeface="Georgia" panose="02040502050405020303" pitchFamily="18" charset="0"/>
              </a:defRPr>
            </a:lvl1pPr>
          </a:lstStyle>
          <a:p>
            <a:r>
              <a:rPr lang="en-GB" dirty="0" smtClean="0"/>
              <a:t>Click to edit Master title style</a:t>
            </a:r>
            <a:endParaRPr lang="en-GB" dirty="0"/>
          </a:p>
        </p:txBody>
      </p:sp>
      <p:sp>
        <p:nvSpPr>
          <p:cNvPr id="5" name="Text Placeholder 4"/>
          <p:cNvSpPr>
            <a:spLocks noGrp="1"/>
          </p:cNvSpPr>
          <p:nvPr>
            <p:ph type="body" sz="quarter" idx="12"/>
          </p:nvPr>
        </p:nvSpPr>
        <p:spPr>
          <a:xfrm>
            <a:off x="414339" y="915566"/>
            <a:ext cx="8370129" cy="252028"/>
          </a:xfrm>
        </p:spPr>
        <p:txBody>
          <a:bodyPr/>
          <a:lstStyle>
            <a:lvl1pPr marL="0" indent="0">
              <a:buNone/>
              <a:defRPr sz="1200" i="1">
                <a:solidFill>
                  <a:srgbClr val="002060"/>
                </a:solidFill>
                <a:latin typeface="Georgia" panose="02040502050405020303" pitchFamily="18" charset="0"/>
              </a:defRPr>
            </a:lvl1pPr>
          </a:lstStyle>
          <a:p>
            <a:pPr lvl="0"/>
            <a:r>
              <a:rPr lang="en-GB" dirty="0" smtClean="0"/>
              <a:t>Click to edit Master text styles</a:t>
            </a:r>
          </a:p>
        </p:txBody>
      </p:sp>
      <p:sp>
        <p:nvSpPr>
          <p:cNvPr id="4" name="Text Placeholder 3"/>
          <p:cNvSpPr>
            <a:spLocks noGrp="1"/>
          </p:cNvSpPr>
          <p:nvPr>
            <p:ph type="body" sz="quarter" idx="13"/>
          </p:nvPr>
        </p:nvSpPr>
        <p:spPr>
          <a:xfrm>
            <a:off x="414338" y="1384300"/>
            <a:ext cx="8370887" cy="3419475"/>
          </a:xfrm>
        </p:spPr>
        <p:txBody>
          <a:bodyPr/>
          <a:lstStyle>
            <a:lvl1pPr>
              <a:defRPr>
                <a:solidFill>
                  <a:srgbClr val="002559"/>
                </a:solidFill>
                <a:latin typeface="Georgia" panose="02040502050405020303" pitchFamily="18" charset="0"/>
              </a:defRPr>
            </a:lvl1pPr>
            <a:lvl2pPr>
              <a:defRPr>
                <a:solidFill>
                  <a:srgbClr val="002559"/>
                </a:solidFill>
                <a:latin typeface="Georgia" panose="02040502050405020303" pitchFamily="18" charset="0"/>
              </a:defRPr>
            </a:lvl2pPr>
            <a:lvl3pPr>
              <a:defRPr>
                <a:solidFill>
                  <a:srgbClr val="002559"/>
                </a:solidFill>
                <a:latin typeface="Georgia" panose="02040502050405020303" pitchFamily="18" charset="0"/>
              </a:defRPr>
            </a:lvl3pPr>
            <a:lvl4pPr>
              <a:defRPr>
                <a:solidFill>
                  <a:srgbClr val="002559"/>
                </a:solidFill>
                <a:latin typeface="Georgia" panose="02040502050405020303" pitchFamily="18" charset="0"/>
              </a:defRPr>
            </a:lvl4pPr>
            <a:lvl5pPr>
              <a:defRPr>
                <a:solidFill>
                  <a:srgbClr val="002559"/>
                </a:solidFill>
                <a:latin typeface="Georgia" panose="02040502050405020303" pitchFamily="18"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295667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338" y="470210"/>
            <a:ext cx="8339136" cy="539750"/>
          </a:xfrm>
        </p:spPr>
        <p:txBody>
          <a:bodyPr/>
          <a:lstStyle>
            <a:lvl1pPr>
              <a:defRPr sz="2400">
                <a:solidFill>
                  <a:srgbClr val="002559"/>
                </a:solidFill>
                <a:latin typeface="Georgia" panose="02040502050405020303" pitchFamily="18" charset="0"/>
              </a:defRPr>
            </a:lvl1pPr>
          </a:lstStyle>
          <a:p>
            <a:r>
              <a:rPr lang="en-GB" dirty="0" smtClean="0"/>
              <a:t>Click to edit Master title style</a:t>
            </a:r>
            <a:endParaRPr lang="en-GB" dirty="0"/>
          </a:p>
        </p:txBody>
      </p:sp>
      <p:sp>
        <p:nvSpPr>
          <p:cNvPr id="5" name="Text Placeholder 4"/>
          <p:cNvSpPr>
            <a:spLocks noGrp="1"/>
          </p:cNvSpPr>
          <p:nvPr>
            <p:ph type="body" sz="quarter" idx="12"/>
          </p:nvPr>
        </p:nvSpPr>
        <p:spPr>
          <a:xfrm>
            <a:off x="414339" y="915566"/>
            <a:ext cx="8370129" cy="252028"/>
          </a:xfrm>
        </p:spPr>
        <p:txBody>
          <a:bodyPr/>
          <a:lstStyle>
            <a:lvl1pPr marL="0" indent="0">
              <a:buNone/>
              <a:defRPr sz="1200" i="1">
                <a:solidFill>
                  <a:srgbClr val="002060"/>
                </a:solidFill>
                <a:latin typeface="Georgia" panose="02040502050405020303" pitchFamily="18" charset="0"/>
              </a:defRPr>
            </a:lvl1pPr>
          </a:lstStyle>
          <a:p>
            <a:pPr lvl="0"/>
            <a:r>
              <a:rPr lang="en-GB" dirty="0" smtClean="0"/>
              <a:t>Click to edit Master text styles</a:t>
            </a:r>
          </a:p>
        </p:txBody>
      </p:sp>
      <p:sp>
        <p:nvSpPr>
          <p:cNvPr id="4" name="Text Placeholder 3"/>
          <p:cNvSpPr>
            <a:spLocks noGrp="1"/>
          </p:cNvSpPr>
          <p:nvPr>
            <p:ph type="body" sz="quarter" idx="13"/>
          </p:nvPr>
        </p:nvSpPr>
        <p:spPr>
          <a:xfrm>
            <a:off x="414338" y="1384300"/>
            <a:ext cx="8370887" cy="3419475"/>
          </a:xfrm>
        </p:spPr>
        <p:txBody>
          <a:bodyPr/>
          <a:lstStyle>
            <a:lvl1pPr>
              <a:defRPr>
                <a:solidFill>
                  <a:srgbClr val="002559"/>
                </a:solidFill>
                <a:latin typeface="Georgia" panose="02040502050405020303" pitchFamily="18" charset="0"/>
              </a:defRPr>
            </a:lvl1pPr>
            <a:lvl2pPr>
              <a:defRPr>
                <a:solidFill>
                  <a:srgbClr val="002559"/>
                </a:solidFill>
                <a:latin typeface="Georgia" panose="02040502050405020303" pitchFamily="18" charset="0"/>
              </a:defRPr>
            </a:lvl2pPr>
            <a:lvl3pPr>
              <a:defRPr>
                <a:solidFill>
                  <a:srgbClr val="002559"/>
                </a:solidFill>
                <a:latin typeface="Georgia" panose="02040502050405020303" pitchFamily="18" charset="0"/>
              </a:defRPr>
            </a:lvl3pPr>
            <a:lvl4pPr>
              <a:defRPr>
                <a:solidFill>
                  <a:srgbClr val="002559"/>
                </a:solidFill>
                <a:latin typeface="Georgia" panose="02040502050405020303" pitchFamily="18" charset="0"/>
              </a:defRPr>
            </a:lvl4pPr>
            <a:lvl5pPr>
              <a:defRPr>
                <a:solidFill>
                  <a:srgbClr val="002559"/>
                </a:solidFill>
                <a:latin typeface="Georgia" panose="02040502050405020303" pitchFamily="18"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9" name="Slide Number Placeholder 3"/>
          <p:cNvSpPr txBox="1">
            <a:spLocks/>
          </p:cNvSpPr>
          <p:nvPr userDrawn="1"/>
        </p:nvSpPr>
        <p:spPr>
          <a:xfrm>
            <a:off x="-508" y="4929188"/>
            <a:ext cx="360040" cy="123825"/>
          </a:xfrm>
          <a:prstGeom prst="rect">
            <a:avLst/>
          </a:prstGeom>
        </p:spPr>
        <p:txBody>
          <a:bodyPr anchor="t"/>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r"/>
            <a:fld id="{58878891-67F1-4E42-A731-D2C720878120}" type="slidenum">
              <a:rPr lang="en-GB" sz="700" b="1" smtClean="0">
                <a:solidFill>
                  <a:schemeClr val="bg1">
                    <a:lumMod val="50000"/>
                  </a:schemeClr>
                </a:solidFill>
                <a:latin typeface="+mn-lt"/>
              </a:rPr>
              <a:pPr algn="r"/>
              <a:t>‹#›</a:t>
            </a:fld>
            <a:endParaRPr lang="en-GB" sz="700" b="1">
              <a:solidFill>
                <a:schemeClr val="bg1">
                  <a:lumMod val="50000"/>
                </a:schemeClr>
              </a:solidFill>
              <a:latin typeface="+mn-lt"/>
            </a:endParaRPr>
          </a:p>
        </p:txBody>
      </p:sp>
    </p:spTree>
    <p:extLst>
      <p:ext uri="{BB962C8B-B14F-4D97-AF65-F5344CB8AC3E}">
        <p14:creationId xmlns:p14="http://schemas.microsoft.com/office/powerpoint/2010/main" val="27204016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6" name="Picture 4" descr="I:\PRODUKTION\KUNDER\ALK\1086_ALK_Corp_Presentation\JPG_PNG\box_blaa_lill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74" y="433388"/>
            <a:ext cx="4380259" cy="4502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09328" y="751346"/>
            <a:ext cx="3946648" cy="632272"/>
          </a:xfrm>
        </p:spPr>
        <p:txBody>
          <a:bodyPr/>
          <a:lstStyle>
            <a:lvl1pPr>
              <a:defRPr sz="2400" b="0">
                <a:solidFill>
                  <a:schemeClr val="bg1"/>
                </a:solidFill>
                <a:latin typeface="Georgia" panose="02040502050405020303" pitchFamily="18" charset="0"/>
              </a:defRPr>
            </a:lvl1pPr>
          </a:lstStyle>
          <a:p>
            <a:r>
              <a:rPr lang="en-GB" dirty="0" smtClean="0"/>
              <a:t>Click to edit Master title style</a:t>
            </a:r>
            <a:endParaRPr lang="en-GB" dirty="0"/>
          </a:p>
        </p:txBody>
      </p:sp>
      <p:sp>
        <p:nvSpPr>
          <p:cNvPr id="5" name="Text Placeholder 4"/>
          <p:cNvSpPr>
            <a:spLocks noGrp="1"/>
          </p:cNvSpPr>
          <p:nvPr>
            <p:ph type="body" sz="quarter" idx="10"/>
          </p:nvPr>
        </p:nvSpPr>
        <p:spPr>
          <a:xfrm>
            <a:off x="414338" y="1527175"/>
            <a:ext cx="3941638" cy="3060700"/>
          </a:xfrm>
        </p:spPr>
        <p:txBody>
          <a:bodyPr/>
          <a:lstStyle>
            <a:lvl1pPr marL="0" indent="0">
              <a:buNone/>
              <a:defRPr sz="1100" b="0">
                <a:solidFill>
                  <a:schemeClr val="bg1"/>
                </a:solidFill>
              </a:defRPr>
            </a:lvl1pPr>
          </a:lstStyle>
          <a:p>
            <a:pPr lvl="0"/>
            <a:r>
              <a:rPr lang="en-GB" dirty="0" smtClean="0"/>
              <a:t>Click to edit Master text styles</a:t>
            </a:r>
          </a:p>
        </p:txBody>
      </p:sp>
      <p:sp>
        <p:nvSpPr>
          <p:cNvPr id="8" name="Picture Placeholder 7"/>
          <p:cNvSpPr>
            <a:spLocks noGrp="1"/>
          </p:cNvSpPr>
          <p:nvPr>
            <p:ph type="pic" sz="quarter" idx="11"/>
          </p:nvPr>
        </p:nvSpPr>
        <p:spPr>
          <a:xfrm>
            <a:off x="4643438" y="433388"/>
            <a:ext cx="4419600" cy="4514850"/>
          </a:xfrm>
        </p:spPr>
        <p:txBody>
          <a:bodyPr/>
          <a:lstStyle/>
          <a:p>
            <a:r>
              <a:rPr lang="en-GB" smtClean="0"/>
              <a:t>Click icon to add picture</a:t>
            </a:r>
            <a:endParaRPr lang="en-GB"/>
          </a:p>
        </p:txBody>
      </p:sp>
    </p:spTree>
    <p:extLst>
      <p:ext uri="{BB962C8B-B14F-4D97-AF65-F5344CB8AC3E}">
        <p14:creationId xmlns:p14="http://schemas.microsoft.com/office/powerpoint/2010/main" val="348349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and Image Slid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135638" y="321"/>
            <a:ext cx="4876225" cy="961791"/>
          </a:xfrm>
          <a:prstGeom prst="rect">
            <a:avLst/>
          </a:prstGeom>
        </p:spPr>
        <p:txBody>
          <a:bodyPr anchor="b" anchorCtr="0">
            <a:noAutofit/>
          </a:bodyPr>
          <a:lstStyle>
            <a:lvl1pPr>
              <a:lnSpc>
                <a:spcPts val="3200"/>
              </a:lnSpc>
              <a:defRPr baseline="0"/>
            </a:lvl1pPr>
          </a:lstStyle>
          <a:p>
            <a:r>
              <a:rPr lang="nl-NL" noProof="0" dirty="0" err="1" smtClean="0"/>
              <a:t>Text</a:t>
            </a:r>
            <a:r>
              <a:rPr lang="nl-NL" noProof="0" dirty="0" smtClean="0"/>
              <a:t> </a:t>
            </a:r>
            <a:r>
              <a:rPr lang="nl-NL" noProof="0" dirty="0" err="1" smtClean="0"/>
              <a:t>And</a:t>
            </a:r>
            <a:r>
              <a:rPr lang="nl-NL" noProof="0" dirty="0" smtClean="0"/>
              <a:t> Image Slide</a:t>
            </a:r>
            <a:endParaRPr lang="nl-NL" noProof="0" dirty="0"/>
          </a:p>
        </p:txBody>
      </p:sp>
      <p:sp>
        <p:nvSpPr>
          <p:cNvPr id="9" name="Subtitle 2"/>
          <p:cNvSpPr>
            <a:spLocks noGrp="1"/>
          </p:cNvSpPr>
          <p:nvPr>
            <p:ph type="subTitle" idx="10" hasCustomPrompt="1"/>
          </p:nvPr>
        </p:nvSpPr>
        <p:spPr>
          <a:xfrm>
            <a:off x="1135638" y="1015200"/>
            <a:ext cx="4876225" cy="549368"/>
          </a:xfrm>
        </p:spPr>
        <p:txBody>
          <a:bodyPr>
            <a:normAutofit/>
          </a:bodyPr>
          <a:lstStyle>
            <a:lvl1pPr marL="0" indent="0" algn="l">
              <a:buNone/>
              <a:defRPr sz="140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a:t>
            </a:r>
            <a:endParaRPr lang="en-GB" dirty="0"/>
          </a:p>
        </p:txBody>
      </p:sp>
      <p:sp>
        <p:nvSpPr>
          <p:cNvPr id="11" name="Picture Placeholder 10"/>
          <p:cNvSpPr>
            <a:spLocks noGrp="1"/>
          </p:cNvSpPr>
          <p:nvPr>
            <p:ph type="pic" sz="quarter" idx="11"/>
          </p:nvPr>
        </p:nvSpPr>
        <p:spPr>
          <a:xfrm>
            <a:off x="6300788" y="1708150"/>
            <a:ext cx="1871662" cy="2592388"/>
          </a:xfrm>
          <a:noFill/>
        </p:spPr>
        <p:txBody>
          <a:bodyPr>
            <a:normAutofit/>
          </a:bodyPr>
          <a:lstStyle>
            <a:lvl1pPr marL="0" indent="0">
              <a:buNone/>
              <a:defRPr sz="800"/>
            </a:lvl1pPr>
          </a:lstStyle>
          <a:p>
            <a:r>
              <a:rPr lang="en-US" smtClean="0"/>
              <a:t>Click icon to add picture</a:t>
            </a:r>
            <a:endParaRPr lang="en-GB"/>
          </a:p>
        </p:txBody>
      </p:sp>
      <p:sp>
        <p:nvSpPr>
          <p:cNvPr id="15" name="Text Placeholder 14"/>
          <p:cNvSpPr>
            <a:spLocks noGrp="1"/>
          </p:cNvSpPr>
          <p:nvPr>
            <p:ph type="body" sz="quarter" idx="12"/>
          </p:nvPr>
        </p:nvSpPr>
        <p:spPr>
          <a:xfrm>
            <a:off x="1135637" y="1634400"/>
            <a:ext cx="4876225" cy="2916000"/>
          </a:xfrm>
        </p:spPr>
        <p:txBody>
          <a:bodyPr/>
          <a:lstStyle>
            <a:lvl1pPr marL="285750" indent="-285750">
              <a:spcAft>
                <a:spcPts val="300"/>
              </a:spcAft>
              <a:buNone/>
              <a:defRPr lang="en-US" sz="1800" kern="1200" dirty="0" smtClean="0">
                <a:solidFill>
                  <a:schemeClr val="tx2"/>
                </a:solidFill>
                <a:latin typeface="+mn-lt"/>
                <a:ea typeface="+mn-ea"/>
                <a:cs typeface="+mn-cs"/>
              </a:defRPr>
            </a:lvl1pPr>
            <a:lvl2pPr marL="500062" indent="-285750">
              <a:spcAft>
                <a:spcPts val="300"/>
              </a:spcAft>
              <a:defRPr lang="en-US" sz="1600" kern="1200" dirty="0" smtClean="0">
                <a:solidFill>
                  <a:srgbClr val="2A2A2A"/>
                </a:solidFill>
                <a:latin typeface="+mn-lt"/>
                <a:ea typeface="+mn-ea"/>
                <a:cs typeface="+mn-cs"/>
              </a:defRPr>
            </a:lvl2pPr>
            <a:lvl3pPr marL="338400">
              <a:spcBef>
                <a:spcPts val="0"/>
              </a:spcBef>
              <a:spcAft>
                <a:spcPts val="300"/>
              </a:spcAft>
              <a:defRPr/>
            </a:lvl3pPr>
            <a:lvl4pPr marL="525600" indent="-126000">
              <a:spcBef>
                <a:spcPts val="0"/>
              </a:spcBef>
              <a:spcAft>
                <a:spcPts val="300"/>
              </a:spcAft>
              <a:defRPr/>
            </a:lvl4pPr>
            <a:lvl5pPr marL="720000" indent="-126000">
              <a:spcBef>
                <a:spcPts val="0"/>
              </a:spcBef>
              <a:spcAft>
                <a:spcPts val="300"/>
              </a:spcAft>
              <a:defRPr lang="en-GB" sz="1200" kern="1200" dirty="0">
                <a:solidFill>
                  <a:srgbClr val="2A2A2A"/>
                </a:solidFill>
                <a:latin typeface="+mn-lt"/>
                <a:ea typeface="+mn-ea"/>
                <a:cs typeface="+mn-cs"/>
              </a:defRPr>
            </a:lvl5pPr>
            <a:lvl6pPr marL="1124950" indent="-342900">
              <a:defRPr/>
            </a:lvl6pPr>
          </a:lstStyle>
          <a:p>
            <a:pPr marL="139700" lvl="0" indent="-139700" algn="l" defTabSz="914400" rtl="0" eaLnBrk="1" latinLnBrk="0" hangingPunct="1">
              <a:lnSpc>
                <a:spcPct val="100000"/>
              </a:lnSpc>
              <a:spcBef>
                <a:spcPts val="0"/>
              </a:spcBef>
              <a:spcAft>
                <a:spcPts val="300"/>
              </a:spcAft>
              <a:buClr>
                <a:schemeClr val="tx2"/>
              </a:buClr>
              <a:buFont typeface="Arial" pitchFamily="34" charset="0"/>
              <a:buChar char="•"/>
            </a:pPr>
            <a:r>
              <a:rPr lang="nl-NL" noProof="0" dirty="0" smtClean="0"/>
              <a:t>Click </a:t>
            </a:r>
            <a:r>
              <a:rPr lang="nl-NL" noProof="0" dirty="0" err="1" smtClean="0"/>
              <a:t>to</a:t>
            </a:r>
            <a:r>
              <a:rPr lang="nl-NL" noProof="0" dirty="0" smtClean="0"/>
              <a:t> </a:t>
            </a:r>
            <a:r>
              <a:rPr lang="nl-NL" noProof="0" dirty="0" err="1" smtClean="0"/>
              <a:t>edit</a:t>
            </a:r>
            <a:r>
              <a:rPr lang="nl-NL" noProof="0" dirty="0" smtClean="0"/>
              <a:t> Master </a:t>
            </a:r>
            <a:r>
              <a:rPr lang="nl-NL" noProof="0" dirty="0" err="1" smtClean="0"/>
              <a:t>text</a:t>
            </a:r>
            <a:r>
              <a:rPr lang="nl-NL" noProof="0" dirty="0" smtClean="0"/>
              <a:t> </a:t>
            </a:r>
            <a:r>
              <a:rPr lang="nl-NL" noProof="0" dirty="0" err="1" smtClean="0"/>
              <a:t>styles</a:t>
            </a:r>
            <a:endParaRPr lang="nl-NL" noProof="0" dirty="0" smtClean="0"/>
          </a:p>
          <a:p>
            <a:pPr marL="139700" lvl="1" indent="-139700" algn="l" defTabSz="914400" rtl="0" eaLnBrk="1" latinLnBrk="0" hangingPunct="1">
              <a:lnSpc>
                <a:spcPct val="100000"/>
              </a:lnSpc>
              <a:spcBef>
                <a:spcPts val="0"/>
              </a:spcBef>
              <a:spcAft>
                <a:spcPts val="300"/>
              </a:spcAft>
              <a:buClr>
                <a:schemeClr val="tx2"/>
              </a:buClr>
              <a:buFont typeface="Arial" pitchFamily="34" charset="0"/>
              <a:buChar char="•"/>
            </a:pPr>
            <a:r>
              <a:rPr lang="nl-NL" noProof="0" dirty="0" smtClean="0"/>
              <a:t>Second level</a:t>
            </a:r>
          </a:p>
          <a:p>
            <a:pPr marL="139700" lvl="2" indent="-139700" algn="l" defTabSz="914400" rtl="0" eaLnBrk="1" latinLnBrk="0" hangingPunct="1">
              <a:lnSpc>
                <a:spcPct val="100000"/>
              </a:lnSpc>
              <a:spcBef>
                <a:spcPts val="0"/>
              </a:spcBef>
              <a:spcAft>
                <a:spcPts val="300"/>
              </a:spcAft>
              <a:buClr>
                <a:schemeClr val="tx2"/>
              </a:buClr>
              <a:buFont typeface="Arial" pitchFamily="34" charset="0"/>
              <a:buChar char="•"/>
            </a:pPr>
            <a:r>
              <a:rPr lang="nl-NL" noProof="0" dirty="0" err="1" smtClean="0"/>
              <a:t>Third</a:t>
            </a:r>
            <a:r>
              <a:rPr lang="nl-NL" noProof="0" dirty="0" smtClean="0"/>
              <a:t> level</a:t>
            </a:r>
          </a:p>
          <a:p>
            <a:pPr marL="139700" lvl="3" indent="-139700" algn="l" defTabSz="914400" rtl="0" eaLnBrk="1" latinLnBrk="0" hangingPunct="1">
              <a:lnSpc>
                <a:spcPct val="100000"/>
              </a:lnSpc>
              <a:spcBef>
                <a:spcPts val="0"/>
              </a:spcBef>
              <a:spcAft>
                <a:spcPts val="300"/>
              </a:spcAft>
              <a:buClr>
                <a:schemeClr val="tx2"/>
              </a:buClr>
              <a:buFont typeface="Arial" pitchFamily="34" charset="0"/>
              <a:buChar char="•"/>
            </a:pPr>
            <a:r>
              <a:rPr lang="nl-NL" noProof="0" dirty="0" err="1" smtClean="0"/>
              <a:t>Fourth</a:t>
            </a:r>
            <a:r>
              <a:rPr lang="nl-NL" noProof="0" dirty="0" smtClean="0"/>
              <a:t> level</a:t>
            </a:r>
          </a:p>
          <a:p>
            <a:pPr marL="139700" lvl="4" indent="-139700" algn="l" defTabSz="914400" rtl="0" eaLnBrk="1" latinLnBrk="0" hangingPunct="1">
              <a:lnSpc>
                <a:spcPct val="100000"/>
              </a:lnSpc>
              <a:spcBef>
                <a:spcPts val="0"/>
              </a:spcBef>
              <a:spcAft>
                <a:spcPts val="300"/>
              </a:spcAft>
              <a:buClr>
                <a:schemeClr val="tx2"/>
              </a:buClr>
              <a:buFont typeface="Arial" pitchFamily="34" charset="0"/>
              <a:buChar char="•"/>
            </a:pPr>
            <a:r>
              <a:rPr lang="nl-NL" noProof="0" dirty="0" err="1" smtClean="0"/>
              <a:t>Fifth</a:t>
            </a:r>
            <a:r>
              <a:rPr lang="nl-NL" noProof="0" dirty="0" smtClean="0"/>
              <a:t> level</a:t>
            </a:r>
            <a:endParaRPr lang="nl-NL" noProof="0" dirty="0"/>
          </a:p>
        </p:txBody>
      </p:sp>
      <p:sp>
        <p:nvSpPr>
          <p:cNvPr id="2" name="Slide Number Placeholder 1"/>
          <p:cNvSpPr>
            <a:spLocks noGrp="1"/>
          </p:cNvSpPr>
          <p:nvPr>
            <p:ph type="sldNum" sz="quarter" idx="13"/>
          </p:nvPr>
        </p:nvSpPr>
        <p:spPr>
          <a:xfrm>
            <a:off x="0" y="4954724"/>
            <a:ext cx="409102" cy="188776"/>
          </a:xfrm>
          <a:prstGeom prst="rect">
            <a:avLst/>
          </a:prstGeom>
        </p:spPr>
        <p:txBody>
          <a:bodyPr/>
          <a:lstStyle/>
          <a:p>
            <a:fld id="{5DB15CF6-3CDD-4251-895A-62B0DB66C28B}" type="slidenum">
              <a:rPr lang="en-GB" smtClean="0"/>
              <a:pPr/>
              <a:t>‹#›</a:t>
            </a:fld>
            <a:endParaRPr lang="en-GB"/>
          </a:p>
        </p:txBody>
      </p:sp>
    </p:spTree>
    <p:extLst>
      <p:ext uri="{BB962C8B-B14F-4D97-AF65-F5344CB8AC3E}">
        <p14:creationId xmlns:p14="http://schemas.microsoft.com/office/powerpoint/2010/main" val="24959910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Only Slid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135639" y="129"/>
            <a:ext cx="4876225" cy="961984"/>
          </a:xfrm>
          <a:prstGeom prst="rect">
            <a:avLst/>
          </a:prstGeom>
        </p:spPr>
        <p:txBody>
          <a:bodyPr anchor="b" anchorCtr="0">
            <a:noAutofit/>
          </a:bodyPr>
          <a:lstStyle>
            <a:lvl1pPr>
              <a:lnSpc>
                <a:spcPts val="3200"/>
              </a:lnSpc>
              <a:defRPr baseline="0"/>
            </a:lvl1pPr>
          </a:lstStyle>
          <a:p>
            <a:r>
              <a:rPr lang="nl-NL" noProof="0" dirty="0" err="1"/>
              <a:t>Text</a:t>
            </a:r>
            <a:r>
              <a:rPr lang="nl-NL" noProof="0" dirty="0"/>
              <a:t> </a:t>
            </a:r>
            <a:r>
              <a:rPr lang="nl-NL" noProof="0" dirty="0" err="1"/>
              <a:t>Only</a:t>
            </a:r>
            <a:r>
              <a:rPr lang="nl-NL" noProof="0" dirty="0"/>
              <a:t> Slide</a:t>
            </a:r>
          </a:p>
        </p:txBody>
      </p:sp>
      <p:sp>
        <p:nvSpPr>
          <p:cNvPr id="8" name="Subtitle 2"/>
          <p:cNvSpPr>
            <a:spLocks noGrp="1"/>
          </p:cNvSpPr>
          <p:nvPr>
            <p:ph type="subTitle" idx="10" hasCustomPrompt="1"/>
          </p:nvPr>
        </p:nvSpPr>
        <p:spPr>
          <a:xfrm>
            <a:off x="1135639" y="1015201"/>
            <a:ext cx="4876225" cy="549368"/>
          </a:xfrm>
        </p:spPr>
        <p:txBody>
          <a:bodyPr>
            <a:normAutofit/>
          </a:bodyPr>
          <a:lstStyle>
            <a:lvl1pPr marL="0" indent="0" algn="l">
              <a:buNone/>
              <a:defRPr sz="1400">
                <a:solidFill>
                  <a:schemeClr val="bg2"/>
                </a:solidFill>
                <a:effectLs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Subtitle goes here</a:t>
            </a:r>
            <a:endParaRPr lang="en-GB" dirty="0"/>
          </a:p>
        </p:txBody>
      </p:sp>
      <p:sp>
        <p:nvSpPr>
          <p:cNvPr id="10" name="Text Placeholder 14"/>
          <p:cNvSpPr>
            <a:spLocks noGrp="1"/>
          </p:cNvSpPr>
          <p:nvPr>
            <p:ph type="body" sz="quarter" idx="12"/>
          </p:nvPr>
        </p:nvSpPr>
        <p:spPr>
          <a:xfrm>
            <a:off x="1135638" y="1634400"/>
            <a:ext cx="4876225" cy="2916000"/>
          </a:xfrm>
        </p:spPr>
        <p:txBody>
          <a:bodyPr/>
          <a:lstStyle>
            <a:lvl1pPr marL="285743" indent="-285743">
              <a:spcAft>
                <a:spcPts val="300"/>
              </a:spcAft>
              <a:buNone/>
              <a:defRPr lang="en-US" sz="1800" kern="1200" dirty="0" smtClean="0">
                <a:solidFill>
                  <a:schemeClr val="tx2"/>
                </a:solidFill>
                <a:latin typeface="+mn-lt"/>
                <a:ea typeface="+mn-ea"/>
                <a:cs typeface="+mn-cs"/>
              </a:defRPr>
            </a:lvl1pPr>
            <a:lvl2pPr marL="500050" indent="-285743">
              <a:spcAft>
                <a:spcPts val="300"/>
              </a:spcAft>
              <a:defRPr lang="en-US" sz="1600" kern="1200" dirty="0" smtClean="0">
                <a:solidFill>
                  <a:srgbClr val="2A2A2A"/>
                </a:solidFill>
                <a:latin typeface="+mn-lt"/>
                <a:ea typeface="+mn-ea"/>
                <a:cs typeface="+mn-cs"/>
              </a:defRPr>
            </a:lvl2pPr>
            <a:lvl3pPr marL="338392">
              <a:spcBef>
                <a:spcPts val="0"/>
              </a:spcBef>
              <a:spcAft>
                <a:spcPts val="300"/>
              </a:spcAft>
              <a:defRPr/>
            </a:lvl3pPr>
            <a:lvl4pPr marL="525587" indent="-125997">
              <a:spcBef>
                <a:spcPts val="0"/>
              </a:spcBef>
              <a:spcAft>
                <a:spcPts val="300"/>
              </a:spcAft>
              <a:defRPr/>
            </a:lvl4pPr>
            <a:lvl5pPr marL="719982" indent="-125997">
              <a:spcBef>
                <a:spcPts val="0"/>
              </a:spcBef>
              <a:spcAft>
                <a:spcPts val="300"/>
              </a:spcAft>
              <a:defRPr lang="en-GB" sz="1200" kern="1200" dirty="0">
                <a:solidFill>
                  <a:srgbClr val="2A2A2A"/>
                </a:solidFill>
                <a:latin typeface="+mn-lt"/>
                <a:ea typeface="+mn-ea"/>
                <a:cs typeface="+mn-cs"/>
              </a:defRPr>
            </a:lvl5pPr>
            <a:lvl6pPr marL="1124922" indent="-342892">
              <a:defRPr/>
            </a:lvl6pPr>
          </a:lstStyle>
          <a:p>
            <a:pPr marL="139697" lvl="0" indent="-139697" algn="l" defTabSz="914378" rtl="0" eaLnBrk="1" latinLnBrk="0" hangingPunct="1">
              <a:lnSpc>
                <a:spcPct val="100000"/>
              </a:lnSpc>
              <a:spcBef>
                <a:spcPts val="0"/>
              </a:spcBef>
              <a:spcAft>
                <a:spcPts val="300"/>
              </a:spcAft>
              <a:buClr>
                <a:schemeClr val="tx2"/>
              </a:buClr>
              <a:buFont typeface="Arial" pitchFamily="34" charset="0"/>
              <a:buChar char="•"/>
            </a:pPr>
            <a:r>
              <a:rPr lang="en-US"/>
              <a:t>Click to edit Master text styles</a:t>
            </a:r>
          </a:p>
          <a:p>
            <a:pPr marL="139697" lvl="1" indent="-139697" algn="l" defTabSz="914378" rtl="0" eaLnBrk="1" latinLnBrk="0" hangingPunct="1">
              <a:lnSpc>
                <a:spcPct val="100000"/>
              </a:lnSpc>
              <a:spcBef>
                <a:spcPts val="0"/>
              </a:spcBef>
              <a:spcAft>
                <a:spcPts val="300"/>
              </a:spcAft>
              <a:buClr>
                <a:schemeClr val="tx2"/>
              </a:buClr>
              <a:buFont typeface="Arial" pitchFamily="34" charset="0"/>
              <a:buChar char="•"/>
            </a:pPr>
            <a:r>
              <a:rPr lang="en-US"/>
              <a:t>Second level</a:t>
            </a:r>
          </a:p>
          <a:p>
            <a:pPr marL="139697" lvl="2" indent="-139697" algn="l" defTabSz="914378" rtl="0" eaLnBrk="1" latinLnBrk="0" hangingPunct="1">
              <a:lnSpc>
                <a:spcPct val="100000"/>
              </a:lnSpc>
              <a:spcBef>
                <a:spcPts val="0"/>
              </a:spcBef>
              <a:spcAft>
                <a:spcPts val="300"/>
              </a:spcAft>
              <a:buClr>
                <a:schemeClr val="tx2"/>
              </a:buClr>
              <a:buFont typeface="Arial" pitchFamily="34" charset="0"/>
              <a:buChar char="•"/>
            </a:pPr>
            <a:r>
              <a:rPr lang="en-US"/>
              <a:t>Third level</a:t>
            </a:r>
          </a:p>
          <a:p>
            <a:pPr marL="139697" lvl="3" indent="-139697" algn="l" defTabSz="914378" rtl="0" eaLnBrk="1" latinLnBrk="0" hangingPunct="1">
              <a:lnSpc>
                <a:spcPct val="100000"/>
              </a:lnSpc>
              <a:spcBef>
                <a:spcPts val="0"/>
              </a:spcBef>
              <a:spcAft>
                <a:spcPts val="300"/>
              </a:spcAft>
              <a:buClr>
                <a:schemeClr val="tx2"/>
              </a:buClr>
              <a:buFont typeface="Arial" pitchFamily="34" charset="0"/>
              <a:buChar char="•"/>
            </a:pPr>
            <a:r>
              <a:rPr lang="en-US"/>
              <a:t>Fourth level</a:t>
            </a:r>
          </a:p>
          <a:p>
            <a:pPr marL="139697" lvl="4" indent="-139697" algn="l" defTabSz="914378" rtl="0" eaLnBrk="1" latinLnBrk="0" hangingPunct="1">
              <a:lnSpc>
                <a:spcPct val="100000"/>
              </a:lnSpc>
              <a:spcBef>
                <a:spcPts val="0"/>
              </a:spcBef>
              <a:spcAft>
                <a:spcPts val="300"/>
              </a:spcAft>
              <a:buClr>
                <a:schemeClr val="tx2"/>
              </a:buClr>
              <a:buFont typeface="Arial" pitchFamily="34" charset="0"/>
              <a:buChar char="•"/>
            </a:pPr>
            <a:r>
              <a:rPr lang="en-US"/>
              <a:t>Fifth level</a:t>
            </a:r>
            <a:endParaRPr lang="en-GB" dirty="0"/>
          </a:p>
        </p:txBody>
      </p:sp>
      <p:sp>
        <p:nvSpPr>
          <p:cNvPr id="2" name="Slide Number Placeholder 1"/>
          <p:cNvSpPr>
            <a:spLocks noGrp="1"/>
          </p:cNvSpPr>
          <p:nvPr>
            <p:ph type="sldNum" sz="quarter" idx="13"/>
          </p:nvPr>
        </p:nvSpPr>
        <p:spPr>
          <a:xfrm>
            <a:off x="6442998" y="4531022"/>
            <a:ext cx="512504" cy="273844"/>
          </a:xfrm>
          <a:prstGeom prst="rect">
            <a:avLst/>
          </a:prstGeom>
        </p:spPr>
        <p:txBody>
          <a:bodyPr/>
          <a:lstStyle/>
          <a:p>
            <a:fld id="{5DB15CF6-3CDD-4251-895A-62B0DB66C28B}" type="slidenum">
              <a:rPr lang="en-GB" smtClean="0"/>
              <a:pPr/>
              <a:t>‹#›</a:t>
            </a:fld>
            <a:endParaRPr lang="en-GB"/>
          </a:p>
        </p:txBody>
      </p:sp>
    </p:spTree>
    <p:extLst>
      <p:ext uri="{BB962C8B-B14F-4D97-AF65-F5344CB8AC3E}">
        <p14:creationId xmlns:p14="http://schemas.microsoft.com/office/powerpoint/2010/main" val="264986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nl-NL"/>
              <a:t>Klik om de stijl te bewerken</a:t>
            </a:r>
            <a:endParaRPr lang="en-US" dirty="0"/>
          </a:p>
        </p:txBody>
      </p:sp>
      <p:sp>
        <p:nvSpPr>
          <p:cNvPr id="3" name="Date Placeholder 2"/>
          <p:cNvSpPr>
            <a:spLocks noGrp="1"/>
          </p:cNvSpPr>
          <p:nvPr>
            <p:ph type="dt" sz="half" idx="10"/>
          </p:nvPr>
        </p:nvSpPr>
        <p:spPr>
          <a:xfrm>
            <a:off x="5403850" y="4531022"/>
            <a:ext cx="683954" cy="273844"/>
          </a:xfrm>
          <a:prstGeom prst="rect">
            <a:avLst/>
          </a:prstGeom>
        </p:spPr>
        <p:txBody>
          <a:bodyPr/>
          <a:lstStyle/>
          <a:p>
            <a:fld id="{B61BEF0D-F0BB-DE4B-95CE-6DB70DBA9567}" type="datetimeFigureOut">
              <a:rPr lang="en-US" smtClean="0"/>
              <a:pPr/>
              <a:t>4/24/2019</a:t>
            </a:fld>
            <a:endParaRPr lang="en-US"/>
          </a:p>
        </p:txBody>
      </p:sp>
      <p:sp>
        <p:nvSpPr>
          <p:cNvPr id="4" name="Footer Placeholder 3"/>
          <p:cNvSpPr>
            <a:spLocks noGrp="1"/>
          </p:cNvSpPr>
          <p:nvPr>
            <p:ph type="ftr" sz="quarter" idx="11"/>
          </p:nvPr>
        </p:nvSpPr>
        <p:spPr>
          <a:xfrm>
            <a:off x="508001" y="4531022"/>
            <a:ext cx="4723209"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42998" y="4531022"/>
            <a:ext cx="512504" cy="273844"/>
          </a:xfrm>
          <a:prstGeom prst="rect">
            <a:avLst/>
          </a:prstGeo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9236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a:xfrm>
            <a:off x="457200" y="4767263"/>
            <a:ext cx="2133600" cy="273844"/>
          </a:xfrm>
          <a:prstGeom prst="rect">
            <a:avLst/>
          </a:prstGeom>
        </p:spPr>
        <p:txBody>
          <a:bodyPr/>
          <a:lstStyle>
            <a:lvl1pPr>
              <a:defRPr/>
            </a:lvl1pPr>
          </a:lstStyle>
          <a:p>
            <a:pPr>
              <a:defRPr/>
            </a:pPr>
            <a:fld id="{6F266FD8-43AA-468C-83BB-67C5F174178E}" type="datetimeFigureOut">
              <a:rPr lang="nl-NL"/>
              <a:pPr>
                <a:defRPr/>
              </a:pPr>
              <a:t>24-4-2019</a:t>
            </a:fld>
            <a:endParaRPr lang="nl-NL"/>
          </a:p>
        </p:txBody>
      </p:sp>
      <p:sp>
        <p:nvSpPr>
          <p:cNvPr id="6" name="Tijdelijke aanduiding voor voettekst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45374795-F75C-4B6B-B7F9-F35979882944}" type="slidenum">
              <a:rPr lang="nl-NL"/>
              <a:pPr>
                <a:defRPr/>
              </a:pPr>
              <a:t>‹#›</a:t>
            </a:fld>
            <a:endParaRPr lang="nl-NL"/>
          </a:p>
        </p:txBody>
      </p:sp>
    </p:spTree>
    <p:extLst>
      <p:ext uri="{BB962C8B-B14F-4D97-AF65-F5344CB8AC3E}">
        <p14:creationId xmlns:p14="http://schemas.microsoft.com/office/powerpoint/2010/main" val="89166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209" y="671512"/>
            <a:ext cx="8339136" cy="7762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title style</a:t>
            </a:r>
            <a:endParaRPr lang="en-GB" dirty="0"/>
          </a:p>
        </p:txBody>
      </p:sp>
      <p:sp>
        <p:nvSpPr>
          <p:cNvPr id="1027" name="Rectangle 3"/>
          <p:cNvSpPr>
            <a:spLocks noGrp="1" noChangeArrowheads="1"/>
          </p:cNvSpPr>
          <p:nvPr>
            <p:ph type="body" idx="1"/>
          </p:nvPr>
        </p:nvSpPr>
        <p:spPr bwMode="auto">
          <a:xfrm>
            <a:off x="357209" y="1559719"/>
            <a:ext cx="8359775" cy="3039666"/>
          </a:xfrm>
          <a:prstGeom prst="rect">
            <a:avLst/>
          </a:prstGeom>
          <a:noFill/>
          <a:ln w="9525">
            <a:noFill/>
            <a:miter lim="800000"/>
            <a:headEnd/>
            <a:tailEnd/>
          </a:ln>
          <a:effectLst/>
        </p:spPr>
        <p:txBody>
          <a:bodyPr vert="horz" wrap="square" lIns="14400" tIns="45720" rIns="0" bIns="0" numCol="1" anchor="t" anchorCtr="0" compatLnSpc="1">
            <a:prstTxWarp prst="textNoShape">
              <a:avLst/>
            </a:prstTxWarp>
          </a:bodyPr>
          <a:lstStyle/>
          <a:p>
            <a:pPr lvl="0"/>
            <a:r>
              <a:rPr lang="en-GB" dirty="0" smtClean="0"/>
              <a:t>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87" name="SD_FLD_Author"/>
          <p:cNvSpPr>
            <a:spLocks noChangeArrowheads="1"/>
          </p:cNvSpPr>
          <p:nvPr userDrawn="1"/>
        </p:nvSpPr>
        <p:spPr bwMode="auto">
          <a:xfrm>
            <a:off x="4668858" y="4863704"/>
            <a:ext cx="4027487" cy="189309"/>
          </a:xfrm>
          <a:prstGeom prst="rect">
            <a:avLst/>
          </a:prstGeom>
          <a:noFill/>
          <a:ln w="9525">
            <a:noFill/>
            <a:miter lim="800000"/>
            <a:headEnd/>
            <a:tailEnd/>
          </a:ln>
          <a:effectLst/>
        </p:spPr>
        <p:txBody>
          <a:bodyPr wrap="none" lIns="0" tIns="0" rIns="0" bIns="0" anchor="b"/>
          <a:lstStyle/>
          <a:p>
            <a:endParaRPr lang="en-GB" sz="800">
              <a:solidFill>
                <a:schemeClr val="tx2"/>
              </a:solidFill>
            </a:endParaRPr>
          </a:p>
        </p:txBody>
      </p:sp>
      <p:sp>
        <p:nvSpPr>
          <p:cNvPr id="21" name="Slide Number Placeholder 3"/>
          <p:cNvSpPr txBox="1">
            <a:spLocks/>
          </p:cNvSpPr>
          <p:nvPr userDrawn="1"/>
        </p:nvSpPr>
        <p:spPr>
          <a:xfrm>
            <a:off x="-508" y="4929188"/>
            <a:ext cx="360040" cy="123825"/>
          </a:xfrm>
          <a:prstGeom prst="rect">
            <a:avLst/>
          </a:prstGeom>
        </p:spPr>
        <p:txBody>
          <a:bodyPr anchor="t"/>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r"/>
            <a:fld id="{58878891-67F1-4E42-A731-D2C720878120}" type="slidenum">
              <a:rPr lang="en-GB" sz="700" b="1" smtClean="0">
                <a:solidFill>
                  <a:schemeClr val="bg1">
                    <a:lumMod val="50000"/>
                  </a:schemeClr>
                </a:solidFill>
                <a:latin typeface="+mn-lt"/>
              </a:rPr>
              <a:pPr algn="r"/>
              <a:t>‹#›</a:t>
            </a:fld>
            <a:endParaRPr lang="en-GB" sz="700" b="1">
              <a:solidFill>
                <a:schemeClr val="bg1">
                  <a:lumMod val="50000"/>
                </a:schemeClr>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4021" r:id="rId2"/>
    <p:sldLayoutId id="2147483988" r:id="rId3"/>
    <p:sldLayoutId id="2147484020" r:id="rId4"/>
    <p:sldLayoutId id="2147483939" r:id="rId5"/>
    <p:sldLayoutId id="2147484032" r:id="rId6"/>
    <p:sldLayoutId id="2147484033" r:id="rId7"/>
    <p:sldLayoutId id="2147484034" r:id="rId8"/>
    <p:sldLayoutId id="2147484035" r:id="rId9"/>
    <p:sldLayoutId id="2147484036" r:id="rId10"/>
    <p:sldLayoutId id="2147484037" r:id="rId11"/>
  </p:sldLayoutIdLst>
  <p:timing>
    <p:tnLst>
      <p:par>
        <p:cTn id="1" dur="indefinite" restart="never" nodeType="tmRoot"/>
      </p:par>
    </p:tnLst>
  </p:timing>
  <p:hf hdr="0" ftr="0" dt="0"/>
  <p:txStyles>
    <p:titleStyle>
      <a:lvl1pPr algn="l" rtl="0" eaLnBrk="1" fontAlgn="base" hangingPunct="1">
        <a:lnSpc>
          <a:spcPct val="100000"/>
        </a:lnSpc>
        <a:spcBef>
          <a:spcPct val="0"/>
        </a:spcBef>
        <a:spcAft>
          <a:spcPct val="0"/>
        </a:spcAft>
        <a:defRPr sz="2400" b="0">
          <a:solidFill>
            <a:schemeClr val="bg2"/>
          </a:solidFill>
          <a:latin typeface="Georgia" panose="02040502050405020303" pitchFamily="18" charset="0"/>
          <a:ea typeface="+mj-ea"/>
          <a:cs typeface="+mj-cs"/>
        </a:defRPr>
      </a:lvl1pPr>
      <a:lvl2pPr algn="l" rtl="0" eaLnBrk="1" fontAlgn="base" hangingPunct="1">
        <a:lnSpc>
          <a:spcPct val="75000"/>
        </a:lnSpc>
        <a:spcBef>
          <a:spcPct val="0"/>
        </a:spcBef>
        <a:spcAft>
          <a:spcPct val="0"/>
        </a:spcAft>
        <a:defRPr sz="3200" b="1">
          <a:solidFill>
            <a:schemeClr val="bg2"/>
          </a:solidFill>
          <a:latin typeface="Arial" charset="0"/>
        </a:defRPr>
      </a:lvl2pPr>
      <a:lvl3pPr algn="l" rtl="0" eaLnBrk="1" fontAlgn="base" hangingPunct="1">
        <a:lnSpc>
          <a:spcPct val="75000"/>
        </a:lnSpc>
        <a:spcBef>
          <a:spcPct val="0"/>
        </a:spcBef>
        <a:spcAft>
          <a:spcPct val="0"/>
        </a:spcAft>
        <a:defRPr sz="3200" b="1">
          <a:solidFill>
            <a:schemeClr val="bg2"/>
          </a:solidFill>
          <a:latin typeface="Arial" charset="0"/>
        </a:defRPr>
      </a:lvl3pPr>
      <a:lvl4pPr algn="l" rtl="0" eaLnBrk="1" fontAlgn="base" hangingPunct="1">
        <a:lnSpc>
          <a:spcPct val="75000"/>
        </a:lnSpc>
        <a:spcBef>
          <a:spcPct val="0"/>
        </a:spcBef>
        <a:spcAft>
          <a:spcPct val="0"/>
        </a:spcAft>
        <a:defRPr sz="3200" b="1">
          <a:solidFill>
            <a:schemeClr val="bg2"/>
          </a:solidFill>
          <a:latin typeface="Arial" charset="0"/>
        </a:defRPr>
      </a:lvl4pPr>
      <a:lvl5pPr algn="l" rtl="0" eaLnBrk="1" fontAlgn="base" hangingPunct="1">
        <a:lnSpc>
          <a:spcPct val="75000"/>
        </a:lnSpc>
        <a:spcBef>
          <a:spcPct val="0"/>
        </a:spcBef>
        <a:spcAft>
          <a:spcPct val="0"/>
        </a:spcAft>
        <a:defRPr sz="3200" b="1">
          <a:solidFill>
            <a:schemeClr val="bg2"/>
          </a:solidFill>
          <a:latin typeface="Arial" charset="0"/>
        </a:defRPr>
      </a:lvl5pPr>
      <a:lvl6pPr marL="457200" algn="l" rtl="0" eaLnBrk="1" fontAlgn="base" hangingPunct="1">
        <a:lnSpc>
          <a:spcPct val="75000"/>
        </a:lnSpc>
        <a:spcBef>
          <a:spcPct val="0"/>
        </a:spcBef>
        <a:spcAft>
          <a:spcPct val="0"/>
        </a:spcAft>
        <a:defRPr sz="3200" b="1">
          <a:solidFill>
            <a:schemeClr val="bg2"/>
          </a:solidFill>
          <a:latin typeface="Arial" charset="0"/>
        </a:defRPr>
      </a:lvl6pPr>
      <a:lvl7pPr marL="914400" algn="l" rtl="0" eaLnBrk="1" fontAlgn="base" hangingPunct="1">
        <a:lnSpc>
          <a:spcPct val="75000"/>
        </a:lnSpc>
        <a:spcBef>
          <a:spcPct val="0"/>
        </a:spcBef>
        <a:spcAft>
          <a:spcPct val="0"/>
        </a:spcAft>
        <a:defRPr sz="3200" b="1">
          <a:solidFill>
            <a:schemeClr val="bg2"/>
          </a:solidFill>
          <a:latin typeface="Arial" charset="0"/>
        </a:defRPr>
      </a:lvl7pPr>
      <a:lvl8pPr marL="1371600" algn="l" rtl="0" eaLnBrk="1" fontAlgn="base" hangingPunct="1">
        <a:lnSpc>
          <a:spcPct val="75000"/>
        </a:lnSpc>
        <a:spcBef>
          <a:spcPct val="0"/>
        </a:spcBef>
        <a:spcAft>
          <a:spcPct val="0"/>
        </a:spcAft>
        <a:defRPr sz="3200" b="1">
          <a:solidFill>
            <a:schemeClr val="bg2"/>
          </a:solidFill>
          <a:latin typeface="Arial" charset="0"/>
        </a:defRPr>
      </a:lvl8pPr>
      <a:lvl9pPr marL="1828800" algn="l" rtl="0" eaLnBrk="1" fontAlgn="base" hangingPunct="1">
        <a:lnSpc>
          <a:spcPct val="75000"/>
        </a:lnSpc>
        <a:spcBef>
          <a:spcPct val="0"/>
        </a:spcBef>
        <a:spcAft>
          <a:spcPct val="0"/>
        </a:spcAft>
        <a:defRPr sz="3200" b="1">
          <a:solidFill>
            <a:schemeClr val="bg2"/>
          </a:solidFill>
          <a:latin typeface="Arial" charset="0"/>
        </a:defRPr>
      </a:lvl9pPr>
    </p:titleStyle>
    <p:bodyStyle>
      <a:lvl1pPr marL="361950" indent="-361950" algn="l" rtl="0" eaLnBrk="1" fontAlgn="base" hangingPunct="1">
        <a:spcBef>
          <a:spcPct val="20000"/>
        </a:spcBef>
        <a:spcAft>
          <a:spcPct val="0"/>
        </a:spcAft>
        <a:buChar char="•"/>
        <a:defRPr sz="2000" b="0">
          <a:solidFill>
            <a:srgbClr val="002060"/>
          </a:solidFill>
          <a:latin typeface="Georgia" panose="02040502050405020303" pitchFamily="18" charset="0"/>
          <a:ea typeface="+mn-ea"/>
          <a:cs typeface="+mn-cs"/>
        </a:defRPr>
      </a:lvl1pPr>
      <a:lvl2pPr marL="801688" indent="-260350" algn="l" rtl="0" eaLnBrk="1" fontAlgn="base" hangingPunct="1">
        <a:spcBef>
          <a:spcPct val="20000"/>
        </a:spcBef>
        <a:spcAft>
          <a:spcPct val="0"/>
        </a:spcAft>
        <a:buChar char="•"/>
        <a:defRPr sz="2000">
          <a:solidFill>
            <a:srgbClr val="002060"/>
          </a:solidFill>
          <a:latin typeface="Georgia" panose="02040502050405020303" pitchFamily="18" charset="0"/>
        </a:defRPr>
      </a:lvl2pPr>
      <a:lvl3pPr marL="1228725" indent="-247650" algn="l" rtl="0" eaLnBrk="1" fontAlgn="base" hangingPunct="1">
        <a:spcBef>
          <a:spcPct val="20000"/>
        </a:spcBef>
        <a:spcAft>
          <a:spcPct val="0"/>
        </a:spcAft>
        <a:buFont typeface="Arial" charset="0"/>
        <a:buChar char="–"/>
        <a:defRPr sz="1700">
          <a:solidFill>
            <a:srgbClr val="002060"/>
          </a:solidFill>
          <a:latin typeface="Georgia" panose="02040502050405020303" pitchFamily="18" charset="0"/>
        </a:defRPr>
      </a:lvl3pPr>
      <a:lvl4pPr marL="1704975" indent="-212725" algn="l" rtl="0" eaLnBrk="1" fontAlgn="base" hangingPunct="1">
        <a:spcBef>
          <a:spcPct val="20000"/>
        </a:spcBef>
        <a:spcAft>
          <a:spcPct val="0"/>
        </a:spcAft>
        <a:buFont typeface="Wingdings" pitchFamily="2" charset="2"/>
        <a:buChar char="§"/>
        <a:defRPr sz="1500">
          <a:solidFill>
            <a:srgbClr val="002060"/>
          </a:solidFill>
          <a:latin typeface="Georgia" panose="02040502050405020303" pitchFamily="18" charset="0"/>
        </a:defRPr>
      </a:lvl4pPr>
      <a:lvl5pPr marL="2139950" indent="-187325" algn="l" rtl="0" eaLnBrk="1" fontAlgn="base" hangingPunct="1">
        <a:spcBef>
          <a:spcPct val="20000"/>
        </a:spcBef>
        <a:spcAft>
          <a:spcPct val="0"/>
        </a:spcAft>
        <a:buFont typeface="Wingdings" pitchFamily="2" charset="2"/>
        <a:buChar char="§"/>
        <a:defRPr sz="1500">
          <a:solidFill>
            <a:srgbClr val="002060"/>
          </a:solidFill>
          <a:latin typeface="Georgia" panose="02040502050405020303" pitchFamily="18" charset="0"/>
        </a:defRPr>
      </a:lvl5pPr>
      <a:lvl6pPr marL="2597150" indent="-187325" algn="l" rtl="0" eaLnBrk="1" fontAlgn="base" hangingPunct="1">
        <a:spcBef>
          <a:spcPct val="20000"/>
        </a:spcBef>
        <a:spcAft>
          <a:spcPct val="0"/>
        </a:spcAft>
        <a:buFont typeface="Wingdings" pitchFamily="2" charset="2"/>
        <a:buChar char="§"/>
        <a:defRPr sz="1500">
          <a:solidFill>
            <a:schemeClr val="tx1"/>
          </a:solidFill>
          <a:latin typeface="+mn-lt"/>
        </a:defRPr>
      </a:lvl6pPr>
      <a:lvl7pPr marL="3054350" indent="-187325" algn="l" rtl="0" eaLnBrk="1" fontAlgn="base" hangingPunct="1">
        <a:spcBef>
          <a:spcPct val="20000"/>
        </a:spcBef>
        <a:spcAft>
          <a:spcPct val="0"/>
        </a:spcAft>
        <a:buFont typeface="Wingdings" pitchFamily="2" charset="2"/>
        <a:buChar char="§"/>
        <a:defRPr sz="1500">
          <a:solidFill>
            <a:schemeClr val="tx1"/>
          </a:solidFill>
          <a:latin typeface="+mn-lt"/>
        </a:defRPr>
      </a:lvl7pPr>
      <a:lvl8pPr marL="3511550" indent="-187325" algn="l" rtl="0" eaLnBrk="1" fontAlgn="base" hangingPunct="1">
        <a:spcBef>
          <a:spcPct val="20000"/>
        </a:spcBef>
        <a:spcAft>
          <a:spcPct val="0"/>
        </a:spcAft>
        <a:buFont typeface="Wingdings" pitchFamily="2" charset="2"/>
        <a:buChar char="§"/>
        <a:defRPr sz="1500">
          <a:solidFill>
            <a:schemeClr val="tx1"/>
          </a:solidFill>
          <a:latin typeface="+mn-lt"/>
        </a:defRPr>
      </a:lvl8pPr>
      <a:lvl9pPr marL="3968750" indent="-187325" algn="l" rtl="0" eaLnBrk="1" fontAlgn="base" hangingPunct="1">
        <a:spcBef>
          <a:spcPct val="20000"/>
        </a:spcBef>
        <a:spcAft>
          <a:spcPct val="0"/>
        </a:spcAft>
        <a:buFont typeface="Wingdings" pitchFamily="2" charset="2"/>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www.who.i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www.jacionline.org/issue/S0091-6749(17)X0012-2"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hyperlink" Target="https://doi.org/10.1016/j.jaci.2017.03.05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hyperlink" Target="https://doi.org/10.1016/j.jaci.2017.03.050" TargetMode="External"/><Relationship Id="rId4" Type="http://schemas.openxmlformats.org/officeDocument/2006/relationships/hyperlink" Target="https://www.jacionline.org/issue/S0091-6749(17)X0012-2"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827584" y="2931790"/>
            <a:ext cx="4032448" cy="1241822"/>
          </a:xfrm>
          <a:prstGeom prst="rect">
            <a:avLst/>
          </a:prstGeom>
        </p:spPr>
        <p:txBody>
          <a:bodyPr/>
          <a:lstStyle/>
          <a:p>
            <a:pPr marL="0" indent="0">
              <a:buNone/>
            </a:pPr>
            <a:r>
              <a:rPr lang="nl-NL" sz="2400" smtClean="0"/>
              <a:t>Luchtwegallergie &amp;</a:t>
            </a:r>
          </a:p>
          <a:p>
            <a:pPr marL="0" indent="0">
              <a:buNone/>
            </a:pPr>
            <a:r>
              <a:rPr lang="nl-NL" sz="2400" smtClean="0"/>
              <a:t>Behandeling</a:t>
            </a:r>
          </a:p>
          <a:p>
            <a:pPr marL="0" indent="0">
              <a:buNone/>
            </a:pPr>
            <a:endParaRPr lang="nl-NL" sz="2400" smtClean="0"/>
          </a:p>
          <a:p>
            <a:endParaRPr lang="nl-NL" sz="2400">
              <a:solidFill>
                <a:srgbClr val="00206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843558"/>
            <a:ext cx="4572000" cy="3048000"/>
          </a:xfrm>
          <a:prstGeom prst="rect">
            <a:avLst/>
          </a:prstGeom>
        </p:spPr>
      </p:pic>
    </p:spTree>
    <p:extLst>
      <p:ext uri="{BB962C8B-B14F-4D97-AF65-F5344CB8AC3E}">
        <p14:creationId xmlns:p14="http://schemas.microsoft.com/office/powerpoint/2010/main" val="272192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267495"/>
            <a:ext cx="8339136" cy="360040"/>
          </a:xfrm>
        </p:spPr>
        <p:txBody>
          <a:bodyPr/>
          <a:lstStyle/>
          <a:p>
            <a:r>
              <a:rPr lang="nl-NL" b="1" smtClean="0"/>
              <a:t>Vraag 6 </a:t>
            </a:r>
            <a:endParaRPr lang="nl-NL" b="1"/>
          </a:p>
        </p:txBody>
      </p:sp>
      <p:sp>
        <p:nvSpPr>
          <p:cNvPr id="4" name="Text Placeholder 3"/>
          <p:cNvSpPr>
            <a:spLocks noGrp="1"/>
          </p:cNvSpPr>
          <p:nvPr>
            <p:ph type="body" sz="quarter" idx="13"/>
          </p:nvPr>
        </p:nvSpPr>
        <p:spPr>
          <a:xfrm>
            <a:off x="414338" y="627534"/>
            <a:ext cx="8370887" cy="4176241"/>
          </a:xfrm>
        </p:spPr>
        <p:txBody>
          <a:bodyPr/>
          <a:lstStyle/>
          <a:p>
            <a:pPr marL="0" indent="0">
              <a:buNone/>
            </a:pPr>
            <a:endParaRPr lang="nl-NL" sz="1800" b="1" smtClean="0">
              <a:latin typeface="Georgia" panose="02040502050405020303" pitchFamily="18" charset="0"/>
            </a:endParaRPr>
          </a:p>
          <a:p>
            <a:pPr marL="0" indent="0">
              <a:buNone/>
            </a:pPr>
            <a:r>
              <a:rPr lang="nl-NL" sz="1800" smtClean="0">
                <a:latin typeface="Georgia" panose="02040502050405020303" pitchFamily="18" charset="0"/>
              </a:rPr>
              <a:t>Welk van de onderstaande antwoorden zijn primaire klachten ?</a:t>
            </a:r>
          </a:p>
          <a:p>
            <a:endParaRPr lang="nl-NL" sz="1800" b="1" smtClean="0">
              <a:latin typeface="Georgia" panose="02040502050405020303" pitchFamily="18" charset="0"/>
            </a:endParaRPr>
          </a:p>
          <a:p>
            <a:pPr marL="0" indent="0">
              <a:buNone/>
            </a:pPr>
            <a:r>
              <a:rPr lang="nl-NL" sz="1800" smtClean="0">
                <a:latin typeface="Georgia" panose="02040502050405020303" pitchFamily="18" charset="0"/>
              </a:rPr>
              <a:t>A :	Rode ogen</a:t>
            </a:r>
          </a:p>
          <a:p>
            <a:pPr marL="0" indent="0">
              <a:buNone/>
            </a:pPr>
            <a:endParaRPr lang="nl-NL" sz="1800" smtClean="0">
              <a:latin typeface="Georgia" panose="02040502050405020303" pitchFamily="18" charset="0"/>
            </a:endParaRPr>
          </a:p>
          <a:p>
            <a:pPr marL="0" indent="0">
              <a:buNone/>
            </a:pPr>
            <a:r>
              <a:rPr lang="nl-NL" sz="1800" smtClean="0">
                <a:latin typeface="Georgia" panose="02040502050405020303" pitchFamily="18" charset="0"/>
              </a:rPr>
              <a:t>B :	Verstopte neus</a:t>
            </a:r>
          </a:p>
          <a:p>
            <a:pPr marL="0" indent="0">
              <a:buNone/>
            </a:pPr>
            <a:endParaRPr lang="nl-NL" sz="1800" smtClean="0">
              <a:latin typeface="Georgia" panose="02040502050405020303" pitchFamily="18" charset="0"/>
            </a:endParaRPr>
          </a:p>
          <a:p>
            <a:pPr marL="0" indent="0">
              <a:buNone/>
            </a:pPr>
            <a:r>
              <a:rPr lang="nl-NL" sz="1800" smtClean="0">
                <a:latin typeface="Georgia" panose="02040502050405020303" pitchFamily="18" charset="0"/>
              </a:rPr>
              <a:t>C :	Plooien rondom de ogen</a:t>
            </a:r>
          </a:p>
          <a:p>
            <a:pPr marL="0" indent="0">
              <a:buNone/>
            </a:pPr>
            <a:endParaRPr lang="nl-NL" sz="1800" smtClean="0">
              <a:latin typeface="Georgia" panose="02040502050405020303" pitchFamily="18" charset="0"/>
            </a:endParaRPr>
          </a:p>
          <a:p>
            <a:pPr marL="0" indent="0">
              <a:buNone/>
            </a:pPr>
            <a:r>
              <a:rPr lang="nl-NL" sz="1800" smtClean="0">
                <a:latin typeface="Georgia" panose="02040502050405020303" pitchFamily="18" charset="0"/>
              </a:rPr>
              <a:t>D :	Alle bovenstaande antwoorden</a:t>
            </a:r>
          </a:p>
          <a:p>
            <a:endParaRPr lang="nl-NL" sz="1800">
              <a:latin typeface="Georgia" panose="02040502050405020303" pitchFamily="18" charset="0"/>
            </a:endParaRPr>
          </a:p>
        </p:txBody>
      </p:sp>
    </p:spTree>
    <p:extLst>
      <p:ext uri="{BB962C8B-B14F-4D97-AF65-F5344CB8AC3E}">
        <p14:creationId xmlns:p14="http://schemas.microsoft.com/office/powerpoint/2010/main" val="2623082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411510"/>
            <a:ext cx="8339136" cy="755303"/>
          </a:xfrm>
        </p:spPr>
        <p:txBody>
          <a:bodyPr/>
          <a:lstStyle/>
          <a:p>
            <a:r>
              <a:rPr lang="nl-NL" b="1" smtClean="0"/>
              <a:t>Vraag 7 :</a:t>
            </a:r>
            <a:endParaRPr lang="nl-NL" b="1"/>
          </a:p>
        </p:txBody>
      </p:sp>
      <p:sp>
        <p:nvSpPr>
          <p:cNvPr id="3" name="Text Placeholder 2"/>
          <p:cNvSpPr>
            <a:spLocks noGrp="1"/>
          </p:cNvSpPr>
          <p:nvPr>
            <p:ph type="body" sz="quarter" idx="12"/>
          </p:nvPr>
        </p:nvSpPr>
        <p:spPr>
          <a:xfrm>
            <a:off x="414339" y="915566"/>
            <a:ext cx="8370129" cy="576064"/>
          </a:xfrm>
        </p:spPr>
        <p:txBody>
          <a:bodyPr/>
          <a:lstStyle/>
          <a:p>
            <a:r>
              <a:rPr lang="nl-NL" sz="1800" i="0" dirty="0" smtClean="0">
                <a:solidFill>
                  <a:srgbClr val="002060"/>
                </a:solidFill>
                <a:latin typeface="Georgia" panose="02040502050405020303" pitchFamily="18" charset="0"/>
              </a:rPr>
              <a:t>Welke vorm van behandeling voor allergische rinitis, </a:t>
            </a:r>
            <a:r>
              <a:rPr lang="nl-NL" sz="1800" i="0" dirty="0" smtClean="0"/>
              <a:t>pakt</a:t>
            </a:r>
            <a:r>
              <a:rPr lang="nl-NL" sz="1800" i="0" dirty="0" smtClean="0">
                <a:solidFill>
                  <a:srgbClr val="002060"/>
                </a:solidFill>
                <a:latin typeface="Georgia" panose="02040502050405020303" pitchFamily="18" charset="0"/>
              </a:rPr>
              <a:t> de oorzaak aan ?</a:t>
            </a:r>
            <a:endParaRPr lang="nl-NL" sz="1800" i="0" dirty="0">
              <a:solidFill>
                <a:srgbClr val="002060"/>
              </a:solidFill>
              <a:latin typeface="Georgia" panose="02040502050405020303" pitchFamily="18" charset="0"/>
            </a:endParaRPr>
          </a:p>
        </p:txBody>
      </p:sp>
      <p:sp>
        <p:nvSpPr>
          <p:cNvPr id="4" name="Text Placeholder 3"/>
          <p:cNvSpPr>
            <a:spLocks noGrp="1"/>
          </p:cNvSpPr>
          <p:nvPr>
            <p:ph type="body" sz="quarter" idx="13"/>
          </p:nvPr>
        </p:nvSpPr>
        <p:spPr>
          <a:xfrm>
            <a:off x="426343" y="1491630"/>
            <a:ext cx="8370887" cy="3312145"/>
          </a:xfrm>
        </p:spPr>
        <p:txBody>
          <a:bodyPr/>
          <a:lstStyle/>
          <a:p>
            <a:pPr marL="0" indent="0">
              <a:buNone/>
            </a:pPr>
            <a:r>
              <a:rPr lang="nl-NL" sz="1800" dirty="0" smtClean="0">
                <a:latin typeface="Georgia" panose="02040502050405020303" pitchFamily="18" charset="0"/>
              </a:rPr>
              <a:t>A :	Antihistaminica</a:t>
            </a:r>
          </a:p>
          <a:p>
            <a:pPr marL="0" indent="0">
              <a:buNone/>
            </a:pPr>
            <a:endParaRPr lang="nl-NL" sz="1800" dirty="0" smtClean="0">
              <a:latin typeface="Georgia" panose="02040502050405020303" pitchFamily="18" charset="0"/>
            </a:endParaRPr>
          </a:p>
          <a:p>
            <a:pPr marL="0" indent="0">
              <a:buNone/>
            </a:pPr>
            <a:endParaRPr lang="nl-NL" sz="1800" b="1" dirty="0" smtClean="0">
              <a:latin typeface="Georgia" panose="02040502050405020303" pitchFamily="18" charset="0"/>
            </a:endParaRPr>
          </a:p>
          <a:p>
            <a:pPr marL="0" indent="0">
              <a:buNone/>
            </a:pPr>
            <a:r>
              <a:rPr lang="nl-NL" sz="1800" dirty="0" smtClean="0">
                <a:latin typeface="Georgia" panose="02040502050405020303" pitchFamily="18" charset="0"/>
              </a:rPr>
              <a:t>B :	Allergie immunotherapie</a:t>
            </a:r>
          </a:p>
          <a:p>
            <a:pPr marL="0" indent="0">
              <a:buNone/>
            </a:pPr>
            <a:endParaRPr lang="nl-NL" sz="1800" dirty="0" smtClean="0">
              <a:latin typeface="Georgia" panose="02040502050405020303" pitchFamily="18" charset="0"/>
            </a:endParaRPr>
          </a:p>
          <a:p>
            <a:endParaRPr lang="nl-NL" sz="1800" dirty="0" smtClean="0">
              <a:latin typeface="Georgia" panose="02040502050405020303" pitchFamily="18" charset="0"/>
            </a:endParaRPr>
          </a:p>
          <a:p>
            <a:pPr marL="0" indent="0">
              <a:buNone/>
            </a:pPr>
            <a:r>
              <a:rPr lang="nl-NL" sz="1800" dirty="0" smtClean="0">
                <a:latin typeface="Georgia" panose="02040502050405020303" pitchFamily="18" charset="0"/>
              </a:rPr>
              <a:t>C : 	 Corticosteroïden</a:t>
            </a:r>
            <a:endParaRPr lang="nl-NL" sz="1800" dirty="0">
              <a:latin typeface="Georgia" panose="02040502050405020303" pitchFamily="18" charset="0"/>
            </a:endParaRPr>
          </a:p>
        </p:txBody>
      </p:sp>
    </p:spTree>
    <p:extLst>
      <p:ext uri="{BB962C8B-B14F-4D97-AF65-F5344CB8AC3E}">
        <p14:creationId xmlns:p14="http://schemas.microsoft.com/office/powerpoint/2010/main" val="2117202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mtClean="0"/>
              <a:t>Wat is </a:t>
            </a:r>
            <a:r>
              <a:rPr lang="en-GB" b="1" err="1" smtClean="0"/>
              <a:t>luchtwegallergie</a:t>
            </a:r>
            <a:r>
              <a:rPr lang="en-GB" b="1" smtClean="0"/>
              <a:t> ?</a:t>
            </a:r>
            <a:endParaRPr lang="en-GB" b="1"/>
          </a:p>
        </p:txBody>
      </p:sp>
      <p:sp>
        <p:nvSpPr>
          <p:cNvPr id="4" name="Text Placeholder 3"/>
          <p:cNvSpPr>
            <a:spLocks noGrp="1"/>
          </p:cNvSpPr>
          <p:nvPr>
            <p:ph type="body" sz="quarter" idx="13"/>
          </p:nvPr>
        </p:nvSpPr>
        <p:spPr/>
        <p:txBody>
          <a:bodyPr/>
          <a:lstStyle/>
          <a:p>
            <a:pPr marL="0" indent="0">
              <a:buNone/>
            </a:pPr>
            <a:r>
              <a:rPr lang="nl-NL" altLang="en-US" sz="1800" dirty="0" smtClean="0">
                <a:solidFill>
                  <a:srgbClr val="002060"/>
                </a:solidFill>
              </a:rPr>
              <a:t>Een luchtwegallergie is een </a:t>
            </a:r>
            <a:r>
              <a:rPr lang="nl-NL" altLang="en-US" sz="1800" i="1" dirty="0" smtClean="0">
                <a:solidFill>
                  <a:srgbClr val="002060"/>
                </a:solidFill>
              </a:rPr>
              <a:t>abnormale</a:t>
            </a:r>
            <a:r>
              <a:rPr lang="nl-NL" altLang="en-US" sz="1800" dirty="0" smtClean="0">
                <a:solidFill>
                  <a:srgbClr val="002060"/>
                </a:solidFill>
              </a:rPr>
              <a:t> reactie van het menselijk afweersysteem, oftewel immuunsysteem, op stoffen van buitenaf die worden ingeademd, waar het lichaam normaal gesproken niet heftig op behoort te reageren.</a:t>
            </a:r>
          </a:p>
          <a:p>
            <a:pPr marL="0" indent="0">
              <a:buNone/>
            </a:pPr>
            <a:endParaRPr lang="nl-NL" altLang="en-US" sz="1800" dirty="0" smtClean="0">
              <a:solidFill>
                <a:srgbClr val="002060"/>
              </a:solidFill>
            </a:endParaRPr>
          </a:p>
          <a:p>
            <a:pPr marL="0" indent="0">
              <a:buNone/>
            </a:pPr>
            <a:r>
              <a:rPr lang="nl-NL" altLang="en-US" sz="1800" dirty="0" smtClean="0">
                <a:solidFill>
                  <a:srgbClr val="002060"/>
                </a:solidFill>
              </a:rPr>
              <a:t>Deze stoffen worden allergenen genoemd.</a:t>
            </a:r>
          </a:p>
          <a:p>
            <a:pPr marL="0" indent="0">
              <a:lnSpc>
                <a:spcPct val="90000"/>
              </a:lnSpc>
              <a:buFont typeface="Wingdings" pitchFamily="2" charset="2"/>
              <a:buNone/>
            </a:pPr>
            <a:r>
              <a:rPr lang="nl-NL" altLang="en-US" sz="1800" dirty="0" smtClean="0">
                <a:solidFill>
                  <a:srgbClr val="002060"/>
                </a:solidFill>
              </a:rPr>
              <a:t>Allergenen die klachten kunnen geven zijn bijv.: </a:t>
            </a:r>
          </a:p>
          <a:p>
            <a:pPr marL="0" indent="0">
              <a:lnSpc>
                <a:spcPct val="90000"/>
              </a:lnSpc>
              <a:buFont typeface="Wingdings" pitchFamily="2" charset="2"/>
              <a:buNone/>
            </a:pPr>
            <a:endParaRPr lang="nl-NL" altLang="en-US" sz="1800" dirty="0" smtClean="0">
              <a:solidFill>
                <a:srgbClr val="002060"/>
              </a:solidFill>
            </a:endParaRPr>
          </a:p>
          <a:p>
            <a:pPr marL="782638" lvl="1" indent="-342900">
              <a:buFont typeface="Arial" panose="020B0604020202020204" pitchFamily="34" charset="0"/>
              <a:buChar char="•"/>
            </a:pPr>
            <a:r>
              <a:rPr lang="nl-NL" altLang="en-US" sz="1800" i="1" dirty="0" smtClean="0">
                <a:solidFill>
                  <a:srgbClr val="002060"/>
                </a:solidFill>
              </a:rPr>
              <a:t>Pollen (o.a. gras- en boompollen)</a:t>
            </a:r>
          </a:p>
          <a:p>
            <a:pPr marL="782638" lvl="1" indent="-342900">
              <a:buFont typeface="Arial" panose="020B0604020202020204" pitchFamily="34" charset="0"/>
              <a:buChar char="•"/>
            </a:pPr>
            <a:r>
              <a:rPr lang="nl-NL" altLang="en-US" sz="1800" i="1" dirty="0" smtClean="0">
                <a:solidFill>
                  <a:srgbClr val="002060"/>
                </a:solidFill>
              </a:rPr>
              <a:t>Mijten (o.a. huisstofmijt)</a:t>
            </a:r>
          </a:p>
          <a:p>
            <a:pPr marL="782638" lvl="1" indent="-342900">
              <a:buFont typeface="Arial" panose="020B0604020202020204" pitchFamily="34" charset="0"/>
              <a:buChar char="•"/>
            </a:pPr>
            <a:r>
              <a:rPr lang="nl-NL" altLang="en-US" sz="1800" i="1" dirty="0" smtClean="0">
                <a:solidFill>
                  <a:srgbClr val="002060"/>
                </a:solidFill>
              </a:rPr>
              <a:t>(Huis)dieren (o.a. kat</a:t>
            </a:r>
            <a:r>
              <a:rPr lang="nl-NL" altLang="en-US" sz="2400" i="1" dirty="0" smtClean="0">
                <a:solidFill>
                  <a:srgbClr val="002060"/>
                </a:solidFill>
                <a:latin typeface="Franklin Gothic Book" pitchFamily="34" charset="0"/>
              </a:rPr>
              <a:t>)</a:t>
            </a:r>
          </a:p>
          <a:p>
            <a:endParaRPr lang="nl-NL" dirty="0"/>
          </a:p>
        </p:txBody>
      </p:sp>
      <p:pic>
        <p:nvPicPr>
          <p:cNvPr id="5" name="Afbeelding 4">
            <a:extLst>
              <a:ext uri="{FF2B5EF4-FFF2-40B4-BE49-F238E27FC236}">
                <a16:creationId xmlns="" xmlns:a16="http://schemas.microsoft.com/office/drawing/2014/main" id="{DB97B5C6-6039-4654-A2AB-154C3B4D8BFF}"/>
              </a:ext>
            </a:extLst>
          </p:cNvPr>
          <p:cNvPicPr>
            <a:picLocks noChangeAspect="1"/>
          </p:cNvPicPr>
          <p:nvPr/>
        </p:nvPicPr>
        <p:blipFill>
          <a:blip r:embed="rId3"/>
          <a:stretch>
            <a:fillRect/>
          </a:stretch>
        </p:blipFill>
        <p:spPr>
          <a:xfrm>
            <a:off x="7330158" y="2400583"/>
            <a:ext cx="1009286" cy="1026037"/>
          </a:xfrm>
          <a:prstGeom prst="rect">
            <a:avLst/>
          </a:prstGeom>
        </p:spPr>
      </p:pic>
      <p:pic>
        <p:nvPicPr>
          <p:cNvPr id="6" name="Afbeelding 3">
            <a:extLst>
              <a:ext uri="{FF2B5EF4-FFF2-40B4-BE49-F238E27FC236}">
                <a16:creationId xmlns="" xmlns:a16="http://schemas.microsoft.com/office/drawing/2014/main" id="{A0BE85C4-CFE1-4B1C-B6BE-001772A0A1AC}"/>
              </a:ext>
            </a:extLst>
          </p:cNvPr>
          <p:cNvPicPr>
            <a:picLocks noChangeAspect="1"/>
          </p:cNvPicPr>
          <p:nvPr/>
        </p:nvPicPr>
        <p:blipFill>
          <a:blip r:embed="rId4"/>
          <a:stretch>
            <a:fillRect/>
          </a:stretch>
        </p:blipFill>
        <p:spPr>
          <a:xfrm>
            <a:off x="6156176" y="3912174"/>
            <a:ext cx="1296144" cy="1001787"/>
          </a:xfrm>
          <a:prstGeom prst="rect">
            <a:avLst/>
          </a:prstGeom>
        </p:spPr>
      </p:pic>
      <p:pic>
        <p:nvPicPr>
          <p:cNvPr id="8" name="Afbeelding 6">
            <a:extLst>
              <a:ext uri="{FF2B5EF4-FFF2-40B4-BE49-F238E27FC236}">
                <a16:creationId xmlns="" xmlns:a16="http://schemas.microsoft.com/office/drawing/2014/main" id="{274C0577-5159-40DA-AD06-54003F0792E9}"/>
              </a:ext>
            </a:extLst>
          </p:cNvPr>
          <p:cNvPicPr>
            <a:picLocks noChangeAspect="1"/>
          </p:cNvPicPr>
          <p:nvPr/>
        </p:nvPicPr>
        <p:blipFill>
          <a:blip r:embed="rId5"/>
          <a:stretch>
            <a:fillRect/>
          </a:stretch>
        </p:blipFill>
        <p:spPr>
          <a:xfrm>
            <a:off x="7452320" y="3557365"/>
            <a:ext cx="1026037" cy="1026037"/>
          </a:xfrm>
          <a:prstGeom prst="rect">
            <a:avLst/>
          </a:prstGeom>
        </p:spPr>
      </p:pic>
      <p:pic>
        <p:nvPicPr>
          <p:cNvPr id="9" name="Afbeelding 5">
            <a:extLst>
              <a:ext uri="{FF2B5EF4-FFF2-40B4-BE49-F238E27FC236}">
                <a16:creationId xmlns="" xmlns:a16="http://schemas.microsoft.com/office/drawing/2014/main" id="{5D24385A-A208-4F84-84D2-08D7A27551EC}"/>
              </a:ext>
            </a:extLst>
          </p:cNvPr>
          <p:cNvPicPr>
            <a:picLocks noChangeAspect="1"/>
          </p:cNvPicPr>
          <p:nvPr/>
        </p:nvPicPr>
        <p:blipFill>
          <a:blip r:embed="rId6"/>
          <a:stretch>
            <a:fillRect/>
          </a:stretch>
        </p:blipFill>
        <p:spPr>
          <a:xfrm>
            <a:off x="5940152" y="2705817"/>
            <a:ext cx="1010935" cy="963580"/>
          </a:xfrm>
          <a:prstGeom prst="rect">
            <a:avLst/>
          </a:prstGeom>
        </p:spPr>
      </p:pic>
    </p:spTree>
    <p:extLst>
      <p:ext uri="{BB962C8B-B14F-4D97-AF65-F5344CB8AC3E}">
        <p14:creationId xmlns:p14="http://schemas.microsoft.com/office/powerpoint/2010/main" val="1331424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Hoe vaak komt het voor?</a:t>
            </a:r>
            <a:endParaRPr lang="nl-NL" dirty="0"/>
          </a:p>
        </p:txBody>
      </p:sp>
      <p:sp>
        <p:nvSpPr>
          <p:cNvPr id="9" name="Content Placeholder 8"/>
          <p:cNvSpPr>
            <a:spLocks noGrp="1"/>
          </p:cNvSpPr>
          <p:nvPr>
            <p:ph idx="11"/>
          </p:nvPr>
        </p:nvSpPr>
        <p:spPr>
          <a:xfrm>
            <a:off x="4716016" y="1243794"/>
            <a:ext cx="4104456" cy="3107755"/>
          </a:xfrm>
        </p:spPr>
        <p:txBody>
          <a:bodyPr/>
          <a:lstStyle/>
          <a:p>
            <a:r>
              <a:rPr lang="nl-NL" dirty="0" smtClean="0"/>
              <a:t>Allergische rinitis is een van de meest voorkomende chronische aandoeningen wereldwijd</a:t>
            </a:r>
            <a:r>
              <a:rPr lang="nl-NL" baseline="30000" dirty="0" smtClean="0"/>
              <a:t>1</a:t>
            </a:r>
            <a:endParaRPr lang="nl-NL" dirty="0" smtClean="0">
              <a:solidFill>
                <a:srgbClr val="002060"/>
              </a:solidFill>
            </a:endParaRPr>
          </a:p>
          <a:p>
            <a:endParaRPr lang="nl-NL" dirty="0" smtClean="0">
              <a:solidFill>
                <a:srgbClr val="002060"/>
              </a:solidFill>
            </a:endParaRPr>
          </a:p>
          <a:p>
            <a:r>
              <a:rPr lang="nl-NL" dirty="0" smtClean="0">
                <a:solidFill>
                  <a:srgbClr val="002060"/>
                </a:solidFill>
              </a:rPr>
              <a:t>Allergische luchtwegaandoeningen </a:t>
            </a:r>
            <a:r>
              <a:rPr lang="nl-NL" dirty="0">
                <a:solidFill>
                  <a:srgbClr val="002060"/>
                </a:solidFill>
              </a:rPr>
              <a:t>zijn chronisch </a:t>
            </a:r>
            <a:br>
              <a:rPr lang="nl-NL" dirty="0">
                <a:solidFill>
                  <a:srgbClr val="002060"/>
                </a:solidFill>
              </a:rPr>
            </a:br>
            <a:r>
              <a:rPr lang="nl-NL" dirty="0">
                <a:solidFill>
                  <a:srgbClr val="002060"/>
                </a:solidFill>
              </a:rPr>
              <a:t>en kunnen in de loop van </a:t>
            </a:r>
            <a:r>
              <a:rPr lang="nl-NL" dirty="0" smtClean="0">
                <a:solidFill>
                  <a:srgbClr val="002060"/>
                </a:solidFill>
              </a:rPr>
              <a:t>de tijd verergeren</a:t>
            </a:r>
            <a:r>
              <a:rPr lang="nl-NL" baseline="30000" dirty="0" smtClean="0">
                <a:solidFill>
                  <a:srgbClr val="002060"/>
                </a:solidFill>
              </a:rPr>
              <a:t>3</a:t>
            </a:r>
          </a:p>
          <a:p>
            <a:endParaRPr lang="nl-NL" baseline="30000" dirty="0">
              <a:solidFill>
                <a:srgbClr val="002060"/>
              </a:solidFill>
            </a:endParaRPr>
          </a:p>
          <a:p>
            <a:r>
              <a:rPr lang="nl-NL" dirty="0" smtClean="0">
                <a:solidFill>
                  <a:srgbClr val="002060"/>
                </a:solidFill>
              </a:rPr>
              <a:t>Allergische luchtwegaandoeningen </a:t>
            </a:r>
            <a:r>
              <a:rPr lang="nl-NL" dirty="0">
                <a:solidFill>
                  <a:srgbClr val="002060"/>
                </a:solidFill>
              </a:rPr>
              <a:t>veroorzaken samen een verlies van ongeveer 2,6 </a:t>
            </a:r>
            <a:r>
              <a:rPr lang="nl-NL" dirty="0" smtClean="0">
                <a:solidFill>
                  <a:srgbClr val="002060"/>
                </a:solidFill>
              </a:rPr>
              <a:t>miljoen </a:t>
            </a:r>
            <a:r>
              <a:rPr lang="nl-NL" dirty="0">
                <a:solidFill>
                  <a:srgbClr val="002060"/>
                </a:solidFill>
              </a:rPr>
              <a:t>werkdagen per </a:t>
            </a:r>
            <a:r>
              <a:rPr lang="nl-NL" dirty="0" smtClean="0">
                <a:solidFill>
                  <a:srgbClr val="002060"/>
                </a:solidFill>
              </a:rPr>
              <a:t>jaar</a:t>
            </a:r>
            <a:r>
              <a:rPr lang="nl-NL" baseline="30000" dirty="0" smtClean="0">
                <a:solidFill>
                  <a:srgbClr val="002060"/>
                </a:solidFill>
              </a:rPr>
              <a:t>4</a:t>
            </a:r>
          </a:p>
          <a:p>
            <a:endParaRPr lang="nl-NL" baseline="30000" dirty="0">
              <a:solidFill>
                <a:srgbClr val="002060"/>
              </a:solidFill>
            </a:endParaRPr>
          </a:p>
          <a:p>
            <a:r>
              <a:rPr lang="nl-NL" dirty="0" smtClean="0">
                <a:solidFill>
                  <a:srgbClr val="002060"/>
                </a:solidFill>
              </a:rPr>
              <a:t>25-30% van de Nederlandse bevolking heeft last van allergische rinitis</a:t>
            </a:r>
            <a:r>
              <a:rPr lang="nl-NL" baseline="30000" dirty="0" smtClean="0">
                <a:solidFill>
                  <a:srgbClr val="002060"/>
                </a:solidFill>
              </a:rPr>
              <a:t>4</a:t>
            </a:r>
            <a:endParaRPr lang="nl-NL" dirty="0"/>
          </a:p>
        </p:txBody>
      </p:sp>
      <p:sp>
        <p:nvSpPr>
          <p:cNvPr id="12" name="Oval 11"/>
          <p:cNvSpPr/>
          <p:nvPr/>
        </p:nvSpPr>
        <p:spPr bwMode="auto">
          <a:xfrm>
            <a:off x="251520" y="2067694"/>
            <a:ext cx="2232248" cy="2283855"/>
          </a:xfrm>
          <a:prstGeom prst="ellipse">
            <a:avLst/>
          </a:prstGeom>
          <a:solidFill>
            <a:schemeClr val="bg2">
              <a:lumMod val="90000"/>
              <a:lumOff val="1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dirty="0" smtClean="0">
                <a:ln>
                  <a:noFill/>
                </a:ln>
                <a:solidFill>
                  <a:schemeClr val="bg1"/>
                </a:solidFill>
                <a:effectLst/>
                <a:latin typeface="Georgia" panose="02040502050405020303" pitchFamily="18" charset="0"/>
              </a:rPr>
              <a:t>Diabetes</a:t>
            </a:r>
            <a:endParaRPr kumimoji="0" lang="nl-NL" sz="1600" b="0" i="0" u="none" strike="noStrike" cap="none" normalizeH="0" baseline="0" dirty="0" smtClean="0">
              <a:ln>
                <a:noFill/>
              </a:ln>
              <a:solidFill>
                <a:schemeClr val="bg1"/>
              </a:solidFill>
              <a:effectLst/>
              <a:latin typeface="Georgia" panose="02040502050405020303"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lang="nl-NL" sz="4800" b="1" dirty="0" smtClean="0">
                <a:solidFill>
                  <a:schemeClr val="bg1"/>
                </a:solidFill>
                <a:latin typeface="Georgia" panose="02040502050405020303" pitchFamily="18" charset="0"/>
              </a:rPr>
              <a:t>422</a:t>
            </a:r>
            <a:endParaRPr lang="nl-NL" b="1" dirty="0" smtClean="0">
              <a:solidFill>
                <a:schemeClr val="bg1"/>
              </a:solidFill>
              <a:latin typeface="Georgia" panose="02040502050405020303" pitchFamily="18" charset="0"/>
            </a:endParaRPr>
          </a:p>
          <a:p>
            <a:pPr algn="ctr"/>
            <a:r>
              <a:rPr lang="nl-NL" sz="1400" dirty="0" smtClean="0">
                <a:solidFill>
                  <a:schemeClr val="bg1"/>
                </a:solidFill>
                <a:latin typeface="Georgia" panose="02040502050405020303" pitchFamily="18" charset="0"/>
              </a:rPr>
              <a:t>m</a:t>
            </a:r>
            <a:r>
              <a:rPr kumimoji="0" lang="nl-NL" sz="1400" b="0" i="0" u="none" strike="noStrike" cap="none" normalizeH="0" baseline="0" dirty="0" smtClean="0">
                <a:ln>
                  <a:noFill/>
                </a:ln>
                <a:solidFill>
                  <a:schemeClr val="bg1"/>
                </a:solidFill>
                <a:effectLst/>
                <a:latin typeface="Georgia" panose="02040502050405020303" pitchFamily="18" charset="0"/>
              </a:rPr>
              <a:t>iljoen mensen </a:t>
            </a:r>
            <a:r>
              <a:rPr kumimoji="0" lang="nl-NL" sz="1400" b="0" i="0" u="none" strike="noStrike" cap="none" normalizeH="0" baseline="30000" dirty="0" smtClean="0">
                <a:ln>
                  <a:noFill/>
                </a:ln>
                <a:solidFill>
                  <a:schemeClr val="bg1"/>
                </a:solidFill>
                <a:effectLst/>
                <a:latin typeface="Georgia" panose="02040502050405020303" pitchFamily="18" charset="0"/>
              </a:rPr>
              <a:t>2</a:t>
            </a:r>
          </a:p>
        </p:txBody>
      </p:sp>
      <p:sp>
        <p:nvSpPr>
          <p:cNvPr id="13" name="Oval 12"/>
          <p:cNvSpPr/>
          <p:nvPr/>
        </p:nvSpPr>
        <p:spPr bwMode="auto">
          <a:xfrm>
            <a:off x="1734378" y="1243794"/>
            <a:ext cx="1685494" cy="1615988"/>
          </a:xfrm>
          <a:prstGeom prst="ellips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bg1"/>
                </a:solidFill>
                <a:effectLst/>
                <a:latin typeface="Georgia" panose="02040502050405020303" pitchFamily="18" charset="0"/>
              </a:rPr>
              <a:t>Astma</a:t>
            </a:r>
            <a:endParaRPr lang="nl-NL" smtClean="0">
              <a:solidFill>
                <a:schemeClr val="bg1"/>
              </a:solidFill>
              <a:latin typeface="Georgia" panose="02040502050405020303"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nl-NL" sz="4000" b="1" i="0" u="none" strike="noStrike" cap="none" normalizeH="0" baseline="0" smtClean="0">
                <a:ln>
                  <a:noFill/>
                </a:ln>
                <a:solidFill>
                  <a:schemeClr val="bg1"/>
                </a:solidFill>
                <a:effectLst/>
                <a:latin typeface="Georgia" panose="02040502050405020303" pitchFamily="18" charset="0"/>
              </a:rPr>
              <a:t>300</a:t>
            </a:r>
          </a:p>
          <a:p>
            <a:pPr algn="ctr"/>
            <a:r>
              <a:rPr lang="nl-NL" sz="1200" smtClean="0">
                <a:solidFill>
                  <a:schemeClr val="bg1"/>
                </a:solidFill>
                <a:latin typeface="Georgia" panose="02040502050405020303" pitchFamily="18" charset="0"/>
              </a:rPr>
              <a:t>miljoen mensen</a:t>
            </a:r>
            <a:r>
              <a:rPr lang="nl-NL" sz="1200" baseline="30000">
                <a:solidFill>
                  <a:schemeClr val="bg1"/>
                </a:solidFill>
                <a:latin typeface="Georgia" panose="02040502050405020303" pitchFamily="18" charset="0"/>
              </a:rPr>
              <a:t>1</a:t>
            </a:r>
            <a:endParaRPr kumimoji="0" lang="nl-NL" sz="1200" b="0" i="0" u="none" strike="noStrike" cap="none" normalizeH="0" baseline="0" smtClean="0">
              <a:ln>
                <a:noFill/>
              </a:ln>
              <a:solidFill>
                <a:schemeClr val="bg1"/>
              </a:solidFill>
              <a:effectLst/>
              <a:latin typeface="Georgia" panose="02040502050405020303" pitchFamily="18" charset="0"/>
            </a:endParaRPr>
          </a:p>
        </p:txBody>
      </p:sp>
      <p:sp>
        <p:nvSpPr>
          <p:cNvPr id="14" name="Oval 13"/>
          <p:cNvSpPr/>
          <p:nvPr/>
        </p:nvSpPr>
        <p:spPr bwMode="auto">
          <a:xfrm>
            <a:off x="2065109" y="2571750"/>
            <a:ext cx="2088232" cy="2160240"/>
          </a:xfrm>
          <a:prstGeom prst="ellipse">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chemeClr val="bg1"/>
                </a:solidFill>
                <a:effectLst/>
                <a:latin typeface="Georgia" panose="02040502050405020303" pitchFamily="18" charset="0"/>
              </a:rPr>
              <a:t>Allergische Rinitis</a:t>
            </a:r>
          </a:p>
          <a:p>
            <a:pPr marL="0" marR="0" indent="0" algn="ctr" defTabSz="914400" rtl="0" eaLnBrk="1" fontAlgn="base" latinLnBrk="0" hangingPunct="1">
              <a:lnSpc>
                <a:spcPct val="100000"/>
              </a:lnSpc>
              <a:spcBef>
                <a:spcPct val="0"/>
              </a:spcBef>
              <a:spcAft>
                <a:spcPct val="0"/>
              </a:spcAft>
              <a:buClrTx/>
              <a:buSzTx/>
              <a:buFontTx/>
              <a:buNone/>
              <a:tabLst/>
            </a:pPr>
            <a:r>
              <a:rPr lang="nl-NL" sz="4400" b="1" smtClean="0">
                <a:solidFill>
                  <a:schemeClr val="bg1"/>
                </a:solidFill>
                <a:latin typeface="Georgia" panose="02040502050405020303" pitchFamily="18" charset="0"/>
              </a:rPr>
              <a:t>400</a:t>
            </a:r>
            <a:endParaRPr lang="nl-NL" b="1" smtClean="0">
              <a:solidFill>
                <a:schemeClr val="bg1"/>
              </a:solidFill>
              <a:latin typeface="Georgia" panose="02040502050405020303" pitchFamily="18" charset="0"/>
            </a:endParaRPr>
          </a:p>
          <a:p>
            <a:pPr algn="ctr"/>
            <a:r>
              <a:rPr lang="nl-NL" sz="1400" smtClean="0">
                <a:solidFill>
                  <a:schemeClr val="bg1"/>
                </a:solidFill>
                <a:latin typeface="Georgia" panose="02040502050405020303" pitchFamily="18" charset="0"/>
              </a:rPr>
              <a:t>m</a:t>
            </a:r>
            <a:r>
              <a:rPr kumimoji="0" lang="nl-NL" sz="1400" b="0" i="0" u="none" strike="noStrike" cap="none" normalizeH="0" baseline="0" smtClean="0">
                <a:ln>
                  <a:noFill/>
                </a:ln>
                <a:solidFill>
                  <a:schemeClr val="bg1"/>
                </a:solidFill>
                <a:effectLst/>
                <a:latin typeface="Georgia" panose="02040502050405020303" pitchFamily="18" charset="0"/>
              </a:rPr>
              <a:t>iljoen mensen</a:t>
            </a:r>
            <a:r>
              <a:rPr kumimoji="0" lang="nl-NL" sz="1400" b="0" i="0" u="none" strike="noStrike" cap="none" normalizeH="0" baseline="30000" smtClean="0">
                <a:ln>
                  <a:noFill/>
                </a:ln>
                <a:solidFill>
                  <a:schemeClr val="bg1"/>
                </a:solidFill>
                <a:effectLst/>
                <a:latin typeface="Georgia" panose="02040502050405020303" pitchFamily="18" charset="0"/>
              </a:rPr>
              <a:t>1</a:t>
            </a:r>
          </a:p>
        </p:txBody>
      </p:sp>
      <p:sp>
        <p:nvSpPr>
          <p:cNvPr id="15" name="TextBox 14"/>
          <p:cNvSpPr txBox="1"/>
          <p:nvPr/>
        </p:nvSpPr>
        <p:spPr>
          <a:xfrm>
            <a:off x="3995936" y="4844606"/>
            <a:ext cx="5129683" cy="276999"/>
          </a:xfrm>
          <a:prstGeom prst="rect">
            <a:avLst/>
          </a:prstGeom>
          <a:noFill/>
        </p:spPr>
        <p:txBody>
          <a:bodyPr wrap="square" rtlCol="0">
            <a:spAutoFit/>
          </a:bodyPr>
          <a:lstStyle/>
          <a:p>
            <a:r>
              <a:rPr lang="en-GB" sz="600" dirty="0" smtClean="0">
                <a:solidFill>
                  <a:schemeClr val="bg1">
                    <a:lumMod val="50000"/>
                  </a:schemeClr>
                </a:solidFill>
              </a:rPr>
              <a:t>1: WAO White Book on Allergy, Update 2013., 2: World Health Organisation, </a:t>
            </a:r>
            <a:r>
              <a:rPr lang="en-GB" sz="600" dirty="0" smtClean="0">
                <a:solidFill>
                  <a:schemeClr val="bg1">
                    <a:lumMod val="50000"/>
                  </a:schemeClr>
                </a:solidFill>
                <a:hlinkClick r:id="rId3"/>
              </a:rPr>
              <a:t>www.who.int</a:t>
            </a:r>
            <a:r>
              <a:rPr lang="en-GB" sz="600" dirty="0" smtClean="0">
                <a:solidFill>
                  <a:schemeClr val="bg1">
                    <a:lumMod val="50000"/>
                  </a:schemeClr>
                </a:solidFill>
              </a:rPr>
              <a:t> (accessed June 2017), 3: </a:t>
            </a:r>
            <a:r>
              <a:rPr lang="en-GB" sz="600" dirty="0" err="1" smtClean="0">
                <a:solidFill>
                  <a:schemeClr val="bg1">
                    <a:lumMod val="50000"/>
                  </a:schemeClr>
                </a:solidFill>
              </a:rPr>
              <a:t>Togias</a:t>
            </a:r>
            <a:r>
              <a:rPr lang="en-GB" sz="600" dirty="0" smtClean="0">
                <a:solidFill>
                  <a:schemeClr val="bg1">
                    <a:lumMod val="50000"/>
                  </a:schemeClr>
                </a:solidFill>
              </a:rPr>
              <a:t> </a:t>
            </a:r>
            <a:r>
              <a:rPr lang="en-GB" sz="600" dirty="0">
                <a:solidFill>
                  <a:schemeClr val="bg1">
                    <a:lumMod val="50000"/>
                  </a:schemeClr>
                </a:solidFill>
              </a:rPr>
              <a:t>A Allergy 1999; </a:t>
            </a:r>
            <a:r>
              <a:rPr lang="en-GB" sz="600" dirty="0" smtClean="0">
                <a:solidFill>
                  <a:schemeClr val="bg1">
                    <a:lumMod val="50000"/>
                  </a:schemeClr>
                </a:solidFill>
              </a:rPr>
              <a:t>54-105, 4: </a:t>
            </a:r>
            <a:r>
              <a:rPr lang="en-GB" sz="600" dirty="0" err="1" smtClean="0">
                <a:solidFill>
                  <a:schemeClr val="bg1">
                    <a:lumMod val="50000"/>
                  </a:schemeClr>
                </a:solidFill>
              </a:rPr>
              <a:t>Extrapolatie</a:t>
            </a:r>
            <a:r>
              <a:rPr lang="en-GB" sz="600" dirty="0" smtClean="0">
                <a:solidFill>
                  <a:schemeClr val="bg1">
                    <a:lumMod val="50000"/>
                  </a:schemeClr>
                </a:solidFill>
              </a:rPr>
              <a:t> </a:t>
            </a:r>
            <a:r>
              <a:rPr lang="en-GB" sz="600" dirty="0" err="1">
                <a:solidFill>
                  <a:schemeClr val="bg1">
                    <a:lumMod val="50000"/>
                  </a:schemeClr>
                </a:solidFill>
              </a:rPr>
              <a:t>naar</a:t>
            </a:r>
            <a:r>
              <a:rPr lang="en-GB" sz="600" dirty="0">
                <a:solidFill>
                  <a:schemeClr val="bg1">
                    <a:lumMod val="50000"/>
                  </a:schemeClr>
                </a:solidFill>
              </a:rPr>
              <a:t> </a:t>
            </a:r>
            <a:r>
              <a:rPr lang="en-GB" sz="600" dirty="0" err="1">
                <a:solidFill>
                  <a:schemeClr val="bg1">
                    <a:lumMod val="50000"/>
                  </a:schemeClr>
                </a:solidFill>
              </a:rPr>
              <a:t>Nederlandse</a:t>
            </a:r>
            <a:r>
              <a:rPr lang="en-GB" sz="600" dirty="0">
                <a:solidFill>
                  <a:schemeClr val="bg1">
                    <a:lumMod val="50000"/>
                  </a:schemeClr>
                </a:solidFill>
              </a:rPr>
              <a:t> </a:t>
            </a:r>
            <a:r>
              <a:rPr lang="en-GB" sz="600" dirty="0" smtClean="0">
                <a:solidFill>
                  <a:schemeClr val="bg1">
                    <a:lumMod val="50000"/>
                  </a:schemeClr>
                </a:solidFill>
              </a:rPr>
              <a:t>data </a:t>
            </a:r>
            <a:r>
              <a:rPr lang="en-GB" sz="600" dirty="0" err="1" smtClean="0">
                <a:solidFill>
                  <a:schemeClr val="bg1">
                    <a:lumMod val="50000"/>
                  </a:schemeClr>
                </a:solidFill>
              </a:rPr>
              <a:t>mbv</a:t>
            </a:r>
            <a:r>
              <a:rPr lang="en-GB" sz="600" dirty="0" smtClean="0">
                <a:solidFill>
                  <a:schemeClr val="bg1">
                    <a:lumMod val="50000"/>
                  </a:schemeClr>
                </a:solidFill>
              </a:rPr>
              <a:t> </a:t>
            </a:r>
            <a:r>
              <a:rPr lang="en-GB" sz="600" dirty="0" err="1" smtClean="0">
                <a:solidFill>
                  <a:schemeClr val="bg1">
                    <a:lumMod val="50000"/>
                  </a:schemeClr>
                </a:solidFill>
              </a:rPr>
              <a:t>Valovirta</a:t>
            </a:r>
            <a:r>
              <a:rPr lang="en-GB" sz="600" dirty="0" smtClean="0">
                <a:solidFill>
                  <a:schemeClr val="bg1">
                    <a:lumMod val="50000"/>
                  </a:schemeClr>
                </a:solidFill>
              </a:rPr>
              <a:t> E et al. </a:t>
            </a:r>
            <a:r>
              <a:rPr lang="en-GB" sz="600" dirty="0" err="1" smtClean="0">
                <a:solidFill>
                  <a:schemeClr val="bg1">
                    <a:lumMod val="50000"/>
                  </a:schemeClr>
                </a:solidFill>
              </a:rPr>
              <a:t>Curr</a:t>
            </a:r>
            <a:r>
              <a:rPr lang="en-GB" sz="600" dirty="0" smtClean="0">
                <a:solidFill>
                  <a:schemeClr val="bg1">
                    <a:lumMod val="50000"/>
                  </a:schemeClr>
                </a:solidFill>
              </a:rPr>
              <a:t> </a:t>
            </a:r>
            <a:r>
              <a:rPr lang="en-GB" sz="600" dirty="0" err="1" smtClean="0">
                <a:solidFill>
                  <a:schemeClr val="bg1">
                    <a:lumMod val="50000"/>
                  </a:schemeClr>
                </a:solidFill>
              </a:rPr>
              <a:t>Opin</a:t>
            </a:r>
            <a:r>
              <a:rPr lang="en-GB" sz="600" dirty="0" smtClean="0">
                <a:solidFill>
                  <a:schemeClr val="bg1">
                    <a:lumMod val="50000"/>
                  </a:schemeClr>
                </a:solidFill>
              </a:rPr>
              <a:t> Allergy </a:t>
            </a:r>
            <a:r>
              <a:rPr lang="en-GB" sz="600" dirty="0" err="1" smtClean="0">
                <a:solidFill>
                  <a:schemeClr val="bg1">
                    <a:lumMod val="50000"/>
                  </a:schemeClr>
                </a:solidFill>
              </a:rPr>
              <a:t>Clin</a:t>
            </a:r>
            <a:r>
              <a:rPr lang="en-GB" sz="600" dirty="0" smtClean="0">
                <a:solidFill>
                  <a:schemeClr val="bg1">
                    <a:lumMod val="50000"/>
                  </a:schemeClr>
                </a:solidFill>
              </a:rPr>
              <a:t> </a:t>
            </a:r>
            <a:r>
              <a:rPr lang="en-GB" sz="600" dirty="0" err="1" smtClean="0">
                <a:solidFill>
                  <a:schemeClr val="bg1">
                    <a:lumMod val="50000"/>
                  </a:schemeClr>
                </a:solidFill>
              </a:rPr>
              <a:t>Immunol</a:t>
            </a:r>
            <a:r>
              <a:rPr lang="en-GB" sz="600" dirty="0" smtClean="0">
                <a:solidFill>
                  <a:schemeClr val="bg1">
                    <a:lumMod val="50000"/>
                  </a:schemeClr>
                </a:solidFill>
              </a:rPr>
              <a:t> 2008;8(1):1-9 + website CBS </a:t>
            </a:r>
            <a:r>
              <a:rPr lang="en-GB" sz="600" dirty="0" err="1" smtClean="0">
                <a:solidFill>
                  <a:schemeClr val="bg1">
                    <a:lumMod val="50000"/>
                  </a:schemeClr>
                </a:solidFill>
              </a:rPr>
              <a:t>bericht</a:t>
            </a:r>
            <a:r>
              <a:rPr lang="en-GB" sz="600" dirty="0" smtClean="0">
                <a:solidFill>
                  <a:schemeClr val="bg1">
                    <a:lumMod val="50000"/>
                  </a:schemeClr>
                </a:solidFill>
              </a:rPr>
              <a:t> </a:t>
            </a:r>
            <a:r>
              <a:rPr lang="en-GB" sz="600" dirty="0" err="1" smtClean="0">
                <a:solidFill>
                  <a:schemeClr val="bg1">
                    <a:lumMod val="50000"/>
                  </a:schemeClr>
                </a:solidFill>
              </a:rPr>
              <a:t>nov</a:t>
            </a:r>
            <a:r>
              <a:rPr lang="en-GB" sz="600" dirty="0" smtClean="0">
                <a:solidFill>
                  <a:schemeClr val="bg1">
                    <a:lumMod val="50000"/>
                  </a:schemeClr>
                </a:solidFill>
              </a:rPr>
              <a:t> 2017</a:t>
            </a:r>
            <a:endParaRPr lang="en-GB" sz="600" dirty="0">
              <a:solidFill>
                <a:schemeClr val="bg1">
                  <a:lumMod val="50000"/>
                </a:schemeClr>
              </a:solidFill>
            </a:endParaRPr>
          </a:p>
        </p:txBody>
      </p:sp>
    </p:spTree>
    <p:extLst>
      <p:ext uri="{BB962C8B-B14F-4D97-AF65-F5344CB8AC3E}">
        <p14:creationId xmlns:p14="http://schemas.microsoft.com/office/powerpoint/2010/main" val="1532500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561" y="321"/>
            <a:ext cx="8532439" cy="961791"/>
          </a:xfrm>
        </p:spPr>
        <p:txBody>
          <a:bodyPr/>
          <a:lstStyle/>
          <a:p>
            <a:r>
              <a:rPr lang="nl-NL" b="1" smtClean="0">
                <a:latin typeface="Georgia" panose="02040502050405020303" pitchFamily="18" charset="0"/>
              </a:rPr>
              <a:t>Luchtwegallergie: een serieuze aandoening</a:t>
            </a:r>
            <a:endParaRPr lang="nl-NL" b="1">
              <a:latin typeface="Georgia" panose="02040502050405020303" pitchFamily="18" charset="0"/>
            </a:endParaRPr>
          </a:p>
        </p:txBody>
      </p:sp>
      <p:sp>
        <p:nvSpPr>
          <p:cNvPr id="10" name="Text Placeholder 9"/>
          <p:cNvSpPr>
            <a:spLocks noGrp="1"/>
          </p:cNvSpPr>
          <p:nvPr>
            <p:ph type="body" sz="quarter" idx="12"/>
          </p:nvPr>
        </p:nvSpPr>
        <p:spPr>
          <a:xfrm>
            <a:off x="611561" y="1275606"/>
            <a:ext cx="6192688" cy="3274794"/>
          </a:xfrm>
        </p:spPr>
        <p:txBody>
          <a:bodyPr/>
          <a:lstStyle/>
          <a:p>
            <a:pPr marL="0" indent="0"/>
            <a:r>
              <a:rPr lang="nl-NL" smtClean="0">
                <a:solidFill>
                  <a:srgbClr val="002060"/>
                </a:solidFill>
                <a:latin typeface="Georgia" panose="02040502050405020303" pitchFamily="18" charset="0"/>
              </a:rPr>
              <a:t>Invloed op productiviteit en dagelijks functioneren</a:t>
            </a:r>
            <a:endParaRPr lang="nl-NL">
              <a:solidFill>
                <a:srgbClr val="002060"/>
              </a:solidFill>
              <a:latin typeface="Georgia" panose="02040502050405020303" pitchFamily="18" charset="0"/>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29000" b="33200"/>
          <a:stretch/>
        </p:blipFill>
        <p:spPr>
          <a:xfrm>
            <a:off x="611561" y="1839558"/>
            <a:ext cx="6249576" cy="3024336"/>
          </a:xfrm>
          <a:prstGeom prst="rect">
            <a:avLst/>
          </a:prstGeom>
        </p:spPr>
      </p:pic>
      <p:sp>
        <p:nvSpPr>
          <p:cNvPr id="12" name="TextBox 11"/>
          <p:cNvSpPr txBox="1"/>
          <p:nvPr/>
        </p:nvSpPr>
        <p:spPr>
          <a:xfrm>
            <a:off x="6660232" y="4958834"/>
            <a:ext cx="2520280" cy="184666"/>
          </a:xfrm>
          <a:prstGeom prst="rect">
            <a:avLst/>
          </a:prstGeom>
          <a:noFill/>
        </p:spPr>
        <p:txBody>
          <a:bodyPr wrap="square" rtlCol="0">
            <a:spAutoFit/>
          </a:bodyPr>
          <a:lstStyle/>
          <a:p>
            <a:r>
              <a:rPr lang="en-GB" sz="600" dirty="0" smtClean="0">
                <a:solidFill>
                  <a:schemeClr val="bg1">
                    <a:lumMod val="50000"/>
                  </a:schemeClr>
                </a:solidFill>
              </a:rPr>
              <a:t>1: </a:t>
            </a:r>
            <a:r>
              <a:rPr lang="en-GB" sz="600" dirty="0" err="1" smtClean="0">
                <a:solidFill>
                  <a:schemeClr val="bg1">
                    <a:lumMod val="50000"/>
                  </a:schemeClr>
                </a:solidFill>
              </a:rPr>
              <a:t>Hoz</a:t>
            </a:r>
            <a:r>
              <a:rPr lang="en-GB" sz="600" dirty="0" smtClean="0">
                <a:solidFill>
                  <a:schemeClr val="bg1">
                    <a:lumMod val="50000"/>
                  </a:schemeClr>
                </a:solidFill>
              </a:rPr>
              <a:t> </a:t>
            </a:r>
            <a:r>
              <a:rPr lang="en-GB" sz="600" dirty="0" err="1" smtClean="0">
                <a:solidFill>
                  <a:schemeClr val="bg1">
                    <a:lumMod val="50000"/>
                  </a:schemeClr>
                </a:solidFill>
              </a:rPr>
              <a:t>Caballer</a:t>
            </a:r>
            <a:r>
              <a:rPr lang="en-GB" sz="600" dirty="0" smtClean="0">
                <a:solidFill>
                  <a:schemeClr val="bg1">
                    <a:lumMod val="50000"/>
                  </a:schemeClr>
                </a:solidFill>
              </a:rPr>
              <a:t> de la B et al. Am J </a:t>
            </a:r>
            <a:r>
              <a:rPr lang="en-GB" sz="600" dirty="0" err="1" smtClean="0">
                <a:solidFill>
                  <a:schemeClr val="bg1">
                    <a:lumMod val="50000"/>
                  </a:schemeClr>
                </a:solidFill>
              </a:rPr>
              <a:t>Rhinol</a:t>
            </a:r>
            <a:r>
              <a:rPr lang="en-GB" sz="600" dirty="0" smtClean="0">
                <a:solidFill>
                  <a:schemeClr val="bg1">
                    <a:lumMod val="50000"/>
                  </a:schemeClr>
                </a:solidFill>
              </a:rPr>
              <a:t> Allergy 2012; 26:390-394</a:t>
            </a:r>
            <a:endParaRPr lang="en-GB" sz="600" dirty="0">
              <a:solidFill>
                <a:schemeClr val="bg1">
                  <a:lumMod val="50000"/>
                </a:schemeClr>
              </a:solidFill>
            </a:endParaRPr>
          </a:p>
        </p:txBody>
      </p:sp>
    </p:spTree>
    <p:extLst>
      <p:ext uri="{BB962C8B-B14F-4D97-AF65-F5344CB8AC3E}">
        <p14:creationId xmlns:p14="http://schemas.microsoft.com/office/powerpoint/2010/main" val="3903138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5" y="267494"/>
            <a:ext cx="8443667" cy="627405"/>
          </a:xfrm>
        </p:spPr>
        <p:txBody>
          <a:bodyPr/>
          <a:lstStyle/>
          <a:p>
            <a:r>
              <a:rPr lang="nl-NL" b="1" smtClean="0">
                <a:solidFill>
                  <a:srgbClr val="002060"/>
                </a:solidFill>
                <a:latin typeface="Georgia" panose="02040502050405020303" pitchFamily="18" charset="0"/>
              </a:rPr>
              <a:t>     Invloed op het dagelijks functioneren</a:t>
            </a:r>
            <a:endParaRPr lang="nl-NL" b="1" baseline="30000">
              <a:solidFill>
                <a:srgbClr val="002060"/>
              </a:solidFill>
              <a:latin typeface="Georgia" panose="02040502050405020303" pitchFamily="18" charset="0"/>
            </a:endParaRPr>
          </a:p>
        </p:txBody>
      </p:sp>
      <p:sp>
        <p:nvSpPr>
          <p:cNvPr id="10" name="Oval 9"/>
          <p:cNvSpPr/>
          <p:nvPr/>
        </p:nvSpPr>
        <p:spPr>
          <a:xfrm>
            <a:off x="4499992" y="4371951"/>
            <a:ext cx="72008"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Rectangle 11"/>
          <p:cNvSpPr>
            <a:spLocks noChangeArrowheads="1"/>
          </p:cNvSpPr>
          <p:nvPr/>
        </p:nvSpPr>
        <p:spPr bwMode="auto">
          <a:xfrm>
            <a:off x="6739318" y="4958834"/>
            <a:ext cx="240468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30000"/>
              </a:spcBef>
            </a:pPr>
            <a:r>
              <a:rPr lang="en-US" sz="600" dirty="0" smtClean="0">
                <a:solidFill>
                  <a:schemeClr val="bg1">
                    <a:lumMod val="50000"/>
                  </a:schemeClr>
                </a:solidFill>
              </a:rPr>
              <a:t>1:Valovirta </a:t>
            </a:r>
            <a:r>
              <a:rPr lang="en-US" sz="600" dirty="0">
                <a:solidFill>
                  <a:schemeClr val="bg1">
                    <a:lumMod val="50000"/>
                  </a:schemeClr>
                </a:solidFill>
              </a:rPr>
              <a:t>E et al. Curt </a:t>
            </a:r>
            <a:r>
              <a:rPr lang="en-US" sz="600" dirty="0" err="1">
                <a:solidFill>
                  <a:schemeClr val="bg1">
                    <a:lumMod val="50000"/>
                  </a:schemeClr>
                </a:solidFill>
              </a:rPr>
              <a:t>Opin</a:t>
            </a:r>
            <a:r>
              <a:rPr lang="en-US" sz="600" dirty="0">
                <a:solidFill>
                  <a:schemeClr val="bg1">
                    <a:lumMod val="50000"/>
                  </a:schemeClr>
                </a:solidFill>
              </a:rPr>
              <a:t> Allergy </a:t>
            </a:r>
            <a:r>
              <a:rPr lang="en-US" sz="600" dirty="0" err="1">
                <a:solidFill>
                  <a:schemeClr val="bg1">
                    <a:lumMod val="50000"/>
                  </a:schemeClr>
                </a:solidFill>
              </a:rPr>
              <a:t>Clin</a:t>
            </a:r>
            <a:r>
              <a:rPr lang="en-US" sz="600" dirty="0">
                <a:solidFill>
                  <a:schemeClr val="bg1">
                    <a:lumMod val="50000"/>
                  </a:schemeClr>
                </a:solidFill>
              </a:rPr>
              <a:t> </a:t>
            </a:r>
            <a:r>
              <a:rPr lang="en-US" sz="600" dirty="0" err="1">
                <a:solidFill>
                  <a:schemeClr val="bg1">
                    <a:lumMod val="50000"/>
                  </a:schemeClr>
                </a:solidFill>
              </a:rPr>
              <a:t>Immunol</a:t>
            </a:r>
            <a:r>
              <a:rPr lang="en-US" sz="600" dirty="0">
                <a:solidFill>
                  <a:schemeClr val="bg1">
                    <a:lumMod val="50000"/>
                  </a:schemeClr>
                </a:solidFill>
              </a:rPr>
              <a:t> 2008;8(1):</a:t>
            </a:r>
            <a:r>
              <a:rPr lang="en-US" sz="600" dirty="0" smtClean="0">
                <a:solidFill>
                  <a:schemeClr val="bg1">
                    <a:lumMod val="50000"/>
                  </a:schemeClr>
                </a:solidFill>
              </a:rPr>
              <a:t>1-9. </a:t>
            </a:r>
            <a:endParaRPr lang="en-US" sz="600" dirty="0">
              <a:solidFill>
                <a:schemeClr val="bg1">
                  <a:lumMod val="50000"/>
                </a:schemeClr>
              </a:solidFill>
            </a:endParaRPr>
          </a:p>
        </p:txBody>
      </p:sp>
      <p:pic>
        <p:nvPicPr>
          <p:cNvPr id="3" name="Picture 2"/>
          <p:cNvPicPr>
            <a:picLocks noChangeAspect="1"/>
          </p:cNvPicPr>
          <p:nvPr/>
        </p:nvPicPr>
        <p:blipFill>
          <a:blip r:embed="rId3"/>
          <a:stretch>
            <a:fillRect/>
          </a:stretch>
        </p:blipFill>
        <p:spPr>
          <a:xfrm>
            <a:off x="683568" y="1059582"/>
            <a:ext cx="5760640" cy="3016881"/>
          </a:xfrm>
          <a:prstGeom prst="rect">
            <a:avLst/>
          </a:prstGeom>
        </p:spPr>
      </p:pic>
    </p:spTree>
    <p:extLst>
      <p:ext uri="{BB962C8B-B14F-4D97-AF65-F5344CB8AC3E}">
        <p14:creationId xmlns:p14="http://schemas.microsoft.com/office/powerpoint/2010/main" val="1474124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66322"/>
            <a:ext cx="8339136" cy="539750"/>
          </a:xfrm>
        </p:spPr>
        <p:txBody>
          <a:bodyPr>
            <a:normAutofit/>
          </a:bodyPr>
          <a:lstStyle/>
          <a:p>
            <a:r>
              <a:rPr lang="nl-NL" b="1" dirty="0" smtClean="0">
                <a:solidFill>
                  <a:srgbClr val="002060"/>
                </a:solidFill>
                <a:latin typeface="Georgia" panose="02040502050405020303" pitchFamily="18" charset="0"/>
              </a:rPr>
              <a:t>Luchtwegallergie wordt ernstig onderschat</a:t>
            </a:r>
            <a:endParaRPr lang="nl-NL" b="1" dirty="0">
              <a:solidFill>
                <a:srgbClr val="002060"/>
              </a:solidFill>
              <a:latin typeface="Georgia" panose="02040502050405020303" pitchFamily="18" charset="0"/>
            </a:endParaRPr>
          </a:p>
        </p:txBody>
      </p:sp>
      <p:sp>
        <p:nvSpPr>
          <p:cNvPr id="4" name="Text Placeholder 3"/>
          <p:cNvSpPr>
            <a:spLocks noGrp="1"/>
          </p:cNvSpPr>
          <p:nvPr>
            <p:ph type="body" sz="quarter" idx="13"/>
          </p:nvPr>
        </p:nvSpPr>
        <p:spPr>
          <a:xfrm>
            <a:off x="708289" y="1314713"/>
            <a:ext cx="7032063" cy="3419475"/>
          </a:xfrm>
        </p:spPr>
        <p:txBody>
          <a:bodyPr/>
          <a:lstStyle/>
          <a:p>
            <a:r>
              <a:rPr lang="nl-NL" sz="1400" dirty="0" smtClean="0">
                <a:solidFill>
                  <a:srgbClr val="002060"/>
                </a:solidFill>
              </a:rPr>
              <a:t>Scholieren met Allergische Rinitis klachten hebben </a:t>
            </a:r>
            <a:r>
              <a:rPr lang="nl-NL" sz="1400" b="1" dirty="0" smtClean="0">
                <a:solidFill>
                  <a:srgbClr val="002060"/>
                </a:solidFill>
              </a:rPr>
              <a:t>40%</a:t>
            </a:r>
            <a:r>
              <a:rPr lang="nl-NL" sz="1400" dirty="0" smtClean="0">
                <a:solidFill>
                  <a:srgbClr val="002060"/>
                </a:solidFill>
              </a:rPr>
              <a:t> meer kans op het behalen van een punt lager op hun eindexamen</a:t>
            </a:r>
            <a:r>
              <a:rPr lang="nl-NL" sz="1400" baseline="30000" dirty="0" smtClean="0">
                <a:solidFill>
                  <a:srgbClr val="002060"/>
                </a:solidFill>
              </a:rPr>
              <a:t>1</a:t>
            </a:r>
          </a:p>
          <a:p>
            <a:endParaRPr lang="nl-NL" sz="1400" dirty="0" smtClean="0">
              <a:solidFill>
                <a:srgbClr val="002060"/>
              </a:solidFill>
            </a:endParaRPr>
          </a:p>
          <a:p>
            <a:endParaRPr lang="nl-NL" sz="1400" dirty="0" smtClean="0">
              <a:solidFill>
                <a:srgbClr val="002060"/>
              </a:solidFill>
            </a:endParaRPr>
          </a:p>
          <a:p>
            <a:r>
              <a:rPr lang="nl-NL" sz="1400" b="1" dirty="0" smtClean="0">
                <a:solidFill>
                  <a:srgbClr val="002060"/>
                </a:solidFill>
              </a:rPr>
              <a:t>47%</a:t>
            </a:r>
            <a:r>
              <a:rPr lang="nl-NL" sz="1400" dirty="0" smtClean="0">
                <a:solidFill>
                  <a:srgbClr val="002060"/>
                </a:solidFill>
              </a:rPr>
              <a:t> van de hooikoortspatiënten geeft aan zich zorgen te maken dat de klachten ieder jaar erger worden</a:t>
            </a:r>
            <a:r>
              <a:rPr lang="nl-NL" sz="1400" baseline="30000" dirty="0" smtClean="0">
                <a:solidFill>
                  <a:srgbClr val="002060"/>
                </a:solidFill>
              </a:rPr>
              <a:t>2</a:t>
            </a:r>
            <a:br>
              <a:rPr lang="nl-NL" sz="1400" baseline="30000" dirty="0" smtClean="0">
                <a:solidFill>
                  <a:srgbClr val="002060"/>
                </a:solidFill>
              </a:rPr>
            </a:br>
            <a:endParaRPr lang="nl-NL" sz="1400" baseline="30000" dirty="0" smtClean="0">
              <a:solidFill>
                <a:srgbClr val="002060"/>
              </a:solidFill>
            </a:endParaRPr>
          </a:p>
          <a:p>
            <a:endParaRPr lang="nl-NL" sz="1400" dirty="0" smtClean="0">
              <a:solidFill>
                <a:srgbClr val="002060"/>
              </a:solidFill>
            </a:endParaRPr>
          </a:p>
          <a:p>
            <a:r>
              <a:rPr lang="nl-NL" sz="1400" b="1" dirty="0" smtClean="0">
                <a:solidFill>
                  <a:srgbClr val="002060"/>
                </a:solidFill>
              </a:rPr>
              <a:t>48%</a:t>
            </a:r>
            <a:r>
              <a:rPr lang="nl-NL" sz="1400" dirty="0" smtClean="0">
                <a:solidFill>
                  <a:srgbClr val="002060"/>
                </a:solidFill>
              </a:rPr>
              <a:t> van de volwassenen meldt gemiddelde tot ernstige hinder te ondervinden tijdens hun werk als gevolg van symptomen van allergische rinitis</a:t>
            </a:r>
            <a:r>
              <a:rPr lang="nl-NL" sz="1400" baseline="30000" dirty="0" smtClean="0">
                <a:solidFill>
                  <a:srgbClr val="002060"/>
                </a:solidFill>
              </a:rPr>
              <a:t>3</a:t>
            </a:r>
          </a:p>
        </p:txBody>
      </p:sp>
      <p:sp>
        <p:nvSpPr>
          <p:cNvPr id="7" name="Rectangle 6"/>
          <p:cNvSpPr>
            <a:spLocks noChangeArrowheads="1"/>
          </p:cNvSpPr>
          <p:nvPr/>
        </p:nvSpPr>
        <p:spPr bwMode="auto">
          <a:xfrm>
            <a:off x="4644008" y="4866501"/>
            <a:ext cx="44999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30000"/>
              </a:spcBef>
            </a:pPr>
            <a:r>
              <a:rPr lang="nl-NL" sz="600" dirty="0" smtClean="0">
                <a:solidFill>
                  <a:schemeClr val="bg1">
                    <a:lumMod val="50000"/>
                  </a:schemeClr>
                </a:solidFill>
              </a:rPr>
              <a:t>1:Walker SM et al. J Allergy </a:t>
            </a:r>
            <a:r>
              <a:rPr lang="nl-NL" sz="600" dirty="0" err="1" smtClean="0">
                <a:solidFill>
                  <a:schemeClr val="bg1">
                    <a:lumMod val="50000"/>
                  </a:schemeClr>
                </a:solidFill>
              </a:rPr>
              <a:t>Clin</a:t>
            </a:r>
            <a:r>
              <a:rPr lang="nl-NL" sz="600" dirty="0" smtClean="0">
                <a:solidFill>
                  <a:schemeClr val="bg1">
                    <a:lumMod val="50000"/>
                  </a:schemeClr>
                </a:solidFill>
              </a:rPr>
              <a:t> </a:t>
            </a:r>
            <a:r>
              <a:rPr lang="nl-NL" sz="600" dirty="0" err="1" smtClean="0">
                <a:solidFill>
                  <a:schemeClr val="bg1">
                    <a:lumMod val="50000"/>
                  </a:schemeClr>
                </a:solidFill>
              </a:rPr>
              <a:t>Immunol</a:t>
            </a:r>
            <a:r>
              <a:rPr lang="nl-NL" sz="600" dirty="0" smtClean="0">
                <a:solidFill>
                  <a:schemeClr val="bg1">
                    <a:lumMod val="50000"/>
                  </a:schemeClr>
                </a:solidFill>
              </a:rPr>
              <a:t> 2007;120(2):381-387. 2: TNS NIPO onderzoek bij allergiepatiënten. ‘Gevolgen van hooikoorts’ Oktober 2015. 3: </a:t>
            </a:r>
            <a:r>
              <a:rPr lang="nl-NL" sz="600" dirty="0" err="1" smtClean="0">
                <a:solidFill>
                  <a:schemeClr val="bg1">
                    <a:lumMod val="50000"/>
                  </a:schemeClr>
                </a:solidFill>
              </a:rPr>
              <a:t>Valovirta</a:t>
            </a:r>
            <a:r>
              <a:rPr lang="nl-NL" sz="600" dirty="0" smtClean="0">
                <a:solidFill>
                  <a:schemeClr val="bg1">
                    <a:lumMod val="50000"/>
                  </a:schemeClr>
                </a:solidFill>
              </a:rPr>
              <a:t> E et al. </a:t>
            </a:r>
            <a:r>
              <a:rPr lang="nl-NL" sz="600" dirty="0" err="1" smtClean="0">
                <a:solidFill>
                  <a:schemeClr val="bg1">
                    <a:lumMod val="50000"/>
                  </a:schemeClr>
                </a:solidFill>
              </a:rPr>
              <a:t>Curr</a:t>
            </a:r>
            <a:r>
              <a:rPr lang="nl-NL" sz="600" dirty="0" smtClean="0">
                <a:solidFill>
                  <a:schemeClr val="bg1">
                    <a:lumMod val="50000"/>
                  </a:schemeClr>
                </a:solidFill>
              </a:rPr>
              <a:t> </a:t>
            </a:r>
            <a:r>
              <a:rPr lang="nl-NL" sz="600" dirty="0" err="1" smtClean="0">
                <a:solidFill>
                  <a:schemeClr val="bg1">
                    <a:lumMod val="50000"/>
                  </a:schemeClr>
                </a:solidFill>
              </a:rPr>
              <a:t>Opin</a:t>
            </a:r>
            <a:r>
              <a:rPr lang="nl-NL" sz="600" dirty="0" smtClean="0">
                <a:solidFill>
                  <a:schemeClr val="bg1">
                    <a:lumMod val="50000"/>
                  </a:schemeClr>
                </a:solidFill>
              </a:rPr>
              <a:t> </a:t>
            </a:r>
            <a:r>
              <a:rPr lang="nl-NL" sz="600" dirty="0" err="1" smtClean="0">
                <a:solidFill>
                  <a:schemeClr val="bg1">
                    <a:lumMod val="50000"/>
                  </a:schemeClr>
                </a:solidFill>
              </a:rPr>
              <a:t>Allerg</a:t>
            </a:r>
            <a:r>
              <a:rPr lang="nl-NL" sz="600" dirty="0" smtClean="0">
                <a:solidFill>
                  <a:schemeClr val="bg1">
                    <a:lumMod val="50000"/>
                  </a:schemeClr>
                </a:solidFill>
              </a:rPr>
              <a:t> </a:t>
            </a:r>
            <a:r>
              <a:rPr lang="nl-NL" sz="600" dirty="0" err="1" smtClean="0">
                <a:solidFill>
                  <a:schemeClr val="bg1">
                    <a:lumMod val="50000"/>
                  </a:schemeClr>
                </a:solidFill>
              </a:rPr>
              <a:t>Clin</a:t>
            </a:r>
            <a:r>
              <a:rPr lang="nl-NL" sz="600" dirty="0" smtClean="0">
                <a:solidFill>
                  <a:schemeClr val="bg1">
                    <a:lumMod val="50000"/>
                  </a:schemeClr>
                </a:solidFill>
              </a:rPr>
              <a:t> </a:t>
            </a:r>
            <a:r>
              <a:rPr lang="nl-NL" sz="600" dirty="0" err="1" smtClean="0">
                <a:solidFill>
                  <a:schemeClr val="bg1">
                    <a:lumMod val="50000"/>
                  </a:schemeClr>
                </a:solidFill>
              </a:rPr>
              <a:t>Immonol</a:t>
            </a:r>
            <a:r>
              <a:rPr lang="nl-NL" sz="600" dirty="0" smtClean="0">
                <a:solidFill>
                  <a:schemeClr val="bg1">
                    <a:lumMod val="50000"/>
                  </a:schemeClr>
                </a:solidFill>
              </a:rPr>
              <a:t> 2008; 8:1-9</a:t>
            </a:r>
            <a:endParaRPr lang="nl-NL" sz="600" dirty="0">
              <a:solidFill>
                <a:schemeClr val="bg1">
                  <a:lumMod val="50000"/>
                </a:schemeClr>
              </a:solidFill>
            </a:endParaRPr>
          </a:p>
        </p:txBody>
      </p:sp>
    </p:spTree>
    <p:extLst>
      <p:ext uri="{BB962C8B-B14F-4D97-AF65-F5344CB8AC3E}">
        <p14:creationId xmlns:p14="http://schemas.microsoft.com/office/powerpoint/2010/main" val="1860588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14482"/>
            <a:ext cx="6447501" cy="829629"/>
          </a:xfrm>
        </p:spPr>
        <p:txBody>
          <a:bodyPr/>
          <a:lstStyle/>
          <a:p>
            <a:r>
              <a:rPr lang="nl-NL" b="1" dirty="0" smtClean="0">
                <a:solidFill>
                  <a:srgbClr val="002060"/>
                </a:solidFill>
                <a:latin typeface="Georgia" panose="02040502050405020303" pitchFamily="18" charset="0"/>
              </a:rPr>
              <a:t> De allergische mars</a:t>
            </a:r>
            <a:endParaRPr lang="nl-NL" b="1" dirty="0">
              <a:solidFill>
                <a:srgbClr val="002060"/>
              </a:solidFill>
              <a:latin typeface="Georgia" panose="02040502050405020303" pitchFamily="18" charset="0"/>
            </a:endParaRPr>
          </a:p>
        </p:txBody>
      </p:sp>
      <p:sp>
        <p:nvSpPr>
          <p:cNvPr id="8" name="TextBox 7"/>
          <p:cNvSpPr txBox="1"/>
          <p:nvPr/>
        </p:nvSpPr>
        <p:spPr>
          <a:xfrm>
            <a:off x="5514680" y="985102"/>
            <a:ext cx="3233784" cy="2046714"/>
          </a:xfrm>
          <a:prstGeom prst="rect">
            <a:avLst/>
          </a:prstGeom>
          <a:noFill/>
        </p:spPr>
        <p:txBody>
          <a:bodyPr wrap="square" rtlCol="0">
            <a:spAutoFit/>
          </a:bodyPr>
          <a:lstStyle/>
          <a:p>
            <a:pPr>
              <a:tabLst>
                <a:tab pos="93661" algn="l"/>
              </a:tabLst>
            </a:pPr>
            <a:r>
              <a:rPr lang="nl-NL" sz="1500" dirty="0" smtClean="0">
                <a:solidFill>
                  <a:srgbClr val="002060"/>
                </a:solidFill>
                <a:latin typeface="Georgia" panose="02040502050405020303" pitchFamily="18" charset="0"/>
              </a:rPr>
              <a:t>Allergische rinitis is een belangrijke risico factor bij het ontstaan van astma</a:t>
            </a:r>
            <a:r>
              <a:rPr lang="nl-NL" sz="1500" baseline="30000" dirty="0" smtClean="0">
                <a:solidFill>
                  <a:srgbClr val="002060"/>
                </a:solidFill>
                <a:latin typeface="Georgia" panose="02040502050405020303" pitchFamily="18" charset="0"/>
              </a:rPr>
              <a:t>1,2</a:t>
            </a:r>
          </a:p>
          <a:p>
            <a:pPr>
              <a:tabLst>
                <a:tab pos="93661" algn="l"/>
              </a:tabLst>
            </a:pPr>
            <a:endParaRPr lang="nl-NL" sz="1500" baseline="30000" dirty="0">
              <a:solidFill>
                <a:srgbClr val="002060"/>
              </a:solidFill>
              <a:latin typeface="Georgia" panose="02040502050405020303" pitchFamily="18" charset="0"/>
            </a:endParaRPr>
          </a:p>
          <a:p>
            <a:pPr>
              <a:tabLst>
                <a:tab pos="93661" algn="l"/>
              </a:tabLst>
            </a:pPr>
            <a:r>
              <a:rPr lang="nl-NL" sz="1500" baseline="30000" dirty="0" smtClean="0">
                <a:solidFill>
                  <a:srgbClr val="002060"/>
                </a:solidFill>
                <a:latin typeface="Georgia" panose="02040502050405020303" pitchFamily="18" charset="0"/>
              </a:rPr>
              <a:t/>
            </a:r>
            <a:br>
              <a:rPr lang="nl-NL" sz="1500" baseline="30000" dirty="0" smtClean="0">
                <a:solidFill>
                  <a:srgbClr val="002060"/>
                </a:solidFill>
                <a:latin typeface="Georgia" panose="02040502050405020303" pitchFamily="18" charset="0"/>
              </a:rPr>
            </a:br>
            <a:r>
              <a:rPr lang="nl-NL" sz="1400" dirty="0">
                <a:solidFill>
                  <a:srgbClr val="002060"/>
                </a:solidFill>
                <a:latin typeface="Georgia" panose="02040502050405020303" pitchFamily="18" charset="0"/>
              </a:rPr>
              <a:t>Allergische </a:t>
            </a:r>
            <a:r>
              <a:rPr lang="nl-NL" sz="1400" dirty="0" smtClean="0">
                <a:solidFill>
                  <a:srgbClr val="002060"/>
                </a:solidFill>
                <a:latin typeface="Georgia" panose="02040502050405020303" pitchFamily="18" charset="0"/>
              </a:rPr>
              <a:t>rinitis is geassocieerd met een </a:t>
            </a:r>
            <a:r>
              <a:rPr lang="nl-NL" sz="1400" b="1" dirty="0" smtClean="0">
                <a:solidFill>
                  <a:srgbClr val="002060"/>
                </a:solidFill>
                <a:latin typeface="Georgia" panose="02040502050405020303" pitchFamily="18" charset="0"/>
              </a:rPr>
              <a:t>7x</a:t>
            </a:r>
            <a:r>
              <a:rPr lang="nl-NL" sz="1400" dirty="0" smtClean="0">
                <a:solidFill>
                  <a:srgbClr val="002060"/>
                </a:solidFill>
                <a:latin typeface="Georgia" panose="02040502050405020303" pitchFamily="18" charset="0"/>
              </a:rPr>
              <a:t> grotere kans op het ontstaan van astma op latere leeftijd</a:t>
            </a:r>
            <a:r>
              <a:rPr lang="nl-NL" sz="1400" baseline="30000" dirty="0" smtClean="0">
                <a:solidFill>
                  <a:srgbClr val="002060"/>
                </a:solidFill>
                <a:latin typeface="Georgia" panose="02040502050405020303" pitchFamily="18" charset="0"/>
              </a:rPr>
              <a:t>3</a:t>
            </a:r>
          </a:p>
          <a:p>
            <a:pPr>
              <a:tabLst>
                <a:tab pos="93661" algn="l"/>
              </a:tabLst>
            </a:pPr>
            <a:endParaRPr lang="nl-NL" sz="1500" baseline="30000" dirty="0" smtClean="0">
              <a:solidFill>
                <a:srgbClr val="002060"/>
              </a:solidFill>
              <a:latin typeface="Georgia" panose="02040502050405020303" pitchFamily="18" charset="0"/>
            </a:endParaRPr>
          </a:p>
          <a:p>
            <a:pPr>
              <a:tabLst>
                <a:tab pos="93661" algn="l"/>
              </a:tabLst>
            </a:pPr>
            <a:endParaRPr lang="nl-NL" sz="1500" baseline="30000" dirty="0">
              <a:solidFill>
                <a:srgbClr val="002060"/>
              </a:solidFill>
              <a:latin typeface="Georgia" panose="02040502050405020303" pitchFamily="18" charset="0"/>
            </a:endParaRPr>
          </a:p>
        </p:txBody>
      </p:sp>
      <p:sp>
        <p:nvSpPr>
          <p:cNvPr id="12" name="TextBox 11"/>
          <p:cNvSpPr txBox="1"/>
          <p:nvPr/>
        </p:nvSpPr>
        <p:spPr>
          <a:xfrm>
            <a:off x="4355977" y="4866501"/>
            <a:ext cx="4788024" cy="276999"/>
          </a:xfrm>
          <a:prstGeom prst="rect">
            <a:avLst/>
          </a:prstGeom>
          <a:noFill/>
        </p:spPr>
        <p:txBody>
          <a:bodyPr wrap="square" rtlCol="0">
            <a:spAutoFit/>
          </a:bodyPr>
          <a:lstStyle/>
          <a:p>
            <a:r>
              <a:rPr lang="en-GB" sz="600" dirty="0" smtClean="0">
                <a:solidFill>
                  <a:schemeClr val="bg1">
                    <a:lumMod val="50000"/>
                  </a:schemeClr>
                </a:solidFill>
                <a:latin typeface="+mj-lt"/>
              </a:rPr>
              <a:t>1: </a:t>
            </a:r>
            <a:r>
              <a:rPr lang="en-GB" sz="600" dirty="0" err="1" smtClean="0">
                <a:solidFill>
                  <a:schemeClr val="bg1">
                    <a:lumMod val="50000"/>
                  </a:schemeClr>
                </a:solidFill>
                <a:latin typeface="+mj-lt"/>
              </a:rPr>
              <a:t>Linneberg</a:t>
            </a:r>
            <a:r>
              <a:rPr lang="en-GB" sz="600" dirty="0" smtClean="0">
                <a:solidFill>
                  <a:schemeClr val="bg1">
                    <a:lumMod val="50000"/>
                  </a:schemeClr>
                </a:solidFill>
                <a:latin typeface="+mj-lt"/>
              </a:rPr>
              <a:t> </a:t>
            </a:r>
            <a:r>
              <a:rPr lang="en-GB" sz="600" dirty="0">
                <a:solidFill>
                  <a:schemeClr val="bg1">
                    <a:lumMod val="50000"/>
                  </a:schemeClr>
                </a:solidFill>
                <a:latin typeface="+mj-lt"/>
              </a:rPr>
              <a:t>et al. Allergy 2002; 57: </a:t>
            </a:r>
            <a:r>
              <a:rPr lang="en-GB" sz="600" dirty="0" smtClean="0">
                <a:solidFill>
                  <a:schemeClr val="bg1">
                    <a:lumMod val="50000"/>
                  </a:schemeClr>
                </a:solidFill>
                <a:latin typeface="+mj-lt"/>
              </a:rPr>
              <a:t>1048-52.2: </a:t>
            </a:r>
            <a:r>
              <a:rPr lang="en-GB" sz="600" dirty="0" err="1" smtClean="0">
                <a:solidFill>
                  <a:schemeClr val="bg1">
                    <a:lumMod val="50000"/>
                  </a:schemeClr>
                </a:solidFill>
                <a:latin typeface="+mj-lt"/>
              </a:rPr>
              <a:t>Braunstahl</a:t>
            </a:r>
            <a:r>
              <a:rPr lang="en-GB" sz="600" dirty="0" smtClean="0">
                <a:solidFill>
                  <a:schemeClr val="bg1">
                    <a:lumMod val="50000"/>
                  </a:schemeClr>
                </a:solidFill>
                <a:latin typeface="+mj-lt"/>
              </a:rPr>
              <a:t> </a:t>
            </a:r>
            <a:r>
              <a:rPr lang="en-GB" sz="600" dirty="0">
                <a:solidFill>
                  <a:schemeClr val="bg1">
                    <a:lumMod val="50000"/>
                  </a:schemeClr>
                </a:solidFill>
                <a:latin typeface="+mj-lt"/>
              </a:rPr>
              <a:t>G. </a:t>
            </a:r>
            <a:r>
              <a:rPr lang="en-GB" sz="600" dirty="0" smtClean="0">
                <a:solidFill>
                  <a:schemeClr val="bg1">
                    <a:lumMod val="50000"/>
                  </a:schemeClr>
                </a:solidFill>
                <a:latin typeface="+mj-lt"/>
              </a:rPr>
              <a:t>Ned </a:t>
            </a:r>
            <a:r>
              <a:rPr lang="en-GB" sz="600" dirty="0" err="1">
                <a:solidFill>
                  <a:schemeClr val="bg1">
                    <a:lumMod val="50000"/>
                  </a:schemeClr>
                </a:solidFill>
                <a:latin typeface="+mj-lt"/>
              </a:rPr>
              <a:t>Tijdschrift</a:t>
            </a:r>
            <a:r>
              <a:rPr lang="en-GB" sz="600" dirty="0">
                <a:solidFill>
                  <a:schemeClr val="bg1">
                    <a:lumMod val="50000"/>
                  </a:schemeClr>
                </a:solidFill>
                <a:latin typeface="+mj-lt"/>
              </a:rPr>
              <a:t> </a:t>
            </a:r>
            <a:r>
              <a:rPr lang="en-GB" sz="600" dirty="0" err="1">
                <a:solidFill>
                  <a:schemeClr val="bg1">
                    <a:lumMod val="50000"/>
                  </a:schemeClr>
                </a:solidFill>
                <a:latin typeface="+mj-lt"/>
              </a:rPr>
              <a:t>Allergie</a:t>
            </a:r>
            <a:r>
              <a:rPr lang="en-GB" sz="600" dirty="0">
                <a:solidFill>
                  <a:schemeClr val="bg1">
                    <a:lumMod val="50000"/>
                  </a:schemeClr>
                </a:solidFill>
                <a:latin typeface="+mj-lt"/>
              </a:rPr>
              <a:t> </a:t>
            </a:r>
            <a:r>
              <a:rPr lang="en-GB" sz="600" dirty="0" smtClean="0">
                <a:solidFill>
                  <a:schemeClr val="bg1">
                    <a:lumMod val="50000"/>
                  </a:schemeClr>
                </a:solidFill>
                <a:latin typeface="+mj-lt"/>
              </a:rPr>
              <a:t>2009;9:133-139. 3: Burgess JA et al. J Allergy </a:t>
            </a:r>
            <a:r>
              <a:rPr lang="en-GB" sz="600" dirty="0" err="1" smtClean="0">
                <a:solidFill>
                  <a:schemeClr val="bg1">
                    <a:lumMod val="50000"/>
                  </a:schemeClr>
                </a:solidFill>
                <a:latin typeface="+mj-lt"/>
              </a:rPr>
              <a:t>Clin</a:t>
            </a:r>
            <a:r>
              <a:rPr lang="en-GB" sz="600" dirty="0" smtClean="0">
                <a:solidFill>
                  <a:schemeClr val="bg1">
                    <a:lumMod val="50000"/>
                  </a:schemeClr>
                </a:solidFill>
                <a:latin typeface="+mj-lt"/>
              </a:rPr>
              <a:t> </a:t>
            </a:r>
            <a:r>
              <a:rPr lang="en-GB" sz="600" dirty="0" err="1" smtClean="0">
                <a:solidFill>
                  <a:schemeClr val="bg1">
                    <a:lumMod val="50000"/>
                  </a:schemeClr>
                </a:solidFill>
                <a:latin typeface="+mj-lt"/>
              </a:rPr>
              <a:t>Immunol</a:t>
            </a:r>
            <a:r>
              <a:rPr lang="en-GB" sz="600" dirty="0" smtClean="0">
                <a:solidFill>
                  <a:schemeClr val="bg1">
                    <a:lumMod val="50000"/>
                  </a:schemeClr>
                </a:solidFill>
                <a:latin typeface="+mj-lt"/>
              </a:rPr>
              <a:t> 2007; 120(4):863-869</a:t>
            </a:r>
            <a:endParaRPr lang="en-GB" sz="600" dirty="0">
              <a:solidFill>
                <a:schemeClr val="bg1">
                  <a:lumMod val="50000"/>
                </a:schemeClr>
              </a:solidFill>
              <a:latin typeface="+mj-lt"/>
            </a:endParaRPr>
          </a:p>
        </p:txBody>
      </p:sp>
      <p:pic>
        <p:nvPicPr>
          <p:cNvPr id="3" name="Picture 2"/>
          <p:cNvPicPr>
            <a:picLocks noChangeAspect="1"/>
          </p:cNvPicPr>
          <p:nvPr/>
        </p:nvPicPr>
        <p:blipFill>
          <a:blip r:embed="rId3"/>
          <a:stretch>
            <a:fillRect/>
          </a:stretch>
        </p:blipFill>
        <p:spPr>
          <a:xfrm>
            <a:off x="251520" y="1563638"/>
            <a:ext cx="4968552" cy="2992697"/>
          </a:xfrm>
          <a:prstGeom prst="rect">
            <a:avLst/>
          </a:prstGeom>
        </p:spPr>
      </p:pic>
    </p:spTree>
    <p:extLst>
      <p:ext uri="{BB962C8B-B14F-4D97-AF65-F5344CB8AC3E}">
        <p14:creationId xmlns:p14="http://schemas.microsoft.com/office/powerpoint/2010/main" val="487609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28"/>
            <a:ext cx="7560840" cy="961984"/>
          </a:xfrm>
        </p:spPr>
        <p:txBody>
          <a:bodyPr/>
          <a:lstStyle/>
          <a:p>
            <a:r>
              <a:rPr lang="nl-NL" b="1" dirty="0"/>
              <a:t>E</a:t>
            </a:r>
            <a:r>
              <a:rPr lang="nl-NL" b="1" dirty="0" smtClean="0">
                <a:latin typeface="Georgia" panose="02040502050405020303" pitchFamily="18" charset="0"/>
              </a:rPr>
              <a:t>én luchtweg, één aandoening !</a:t>
            </a:r>
            <a:endParaRPr lang="nl-NL" b="1" dirty="0">
              <a:latin typeface="Georgia" panose="02040502050405020303" pitchFamily="18" charset="0"/>
            </a:endParaRPr>
          </a:p>
        </p:txBody>
      </p:sp>
      <p:sp>
        <p:nvSpPr>
          <p:cNvPr id="4" name="Text Placeholder 3"/>
          <p:cNvSpPr>
            <a:spLocks noGrp="1"/>
          </p:cNvSpPr>
          <p:nvPr>
            <p:ph type="body" sz="quarter" idx="12"/>
          </p:nvPr>
        </p:nvSpPr>
        <p:spPr>
          <a:xfrm>
            <a:off x="3059832" y="1304289"/>
            <a:ext cx="5136566" cy="3312368"/>
          </a:xfrm>
        </p:spPr>
        <p:txBody>
          <a:bodyPr/>
          <a:lstStyle/>
          <a:p>
            <a:pPr marL="285750" indent="-285750">
              <a:buFont typeface="Arial" panose="020B0604020202020204" pitchFamily="34" charset="0"/>
              <a:buChar char="•"/>
            </a:pPr>
            <a:r>
              <a:rPr lang="nl-NL" dirty="0" smtClean="0">
                <a:solidFill>
                  <a:srgbClr val="002060"/>
                </a:solidFill>
                <a:latin typeface="Georgia" panose="02040502050405020303" pitchFamily="18" charset="0"/>
              </a:rPr>
              <a:t>40% van de mensen met allergische rinitis heeft onderste luchtwegklachten</a:t>
            </a:r>
            <a:r>
              <a:rPr lang="nl-NL" baseline="30000" dirty="0" smtClean="0">
                <a:solidFill>
                  <a:srgbClr val="002060"/>
                </a:solidFill>
                <a:latin typeface="Georgia" panose="02040502050405020303" pitchFamily="18" charset="0"/>
              </a:rPr>
              <a:t>1</a:t>
            </a:r>
          </a:p>
          <a:p>
            <a:pPr marL="285750" indent="-285750">
              <a:buFont typeface="Arial" panose="020B0604020202020204" pitchFamily="34" charset="0"/>
              <a:buChar char="•"/>
            </a:pPr>
            <a:endParaRPr lang="nl-NL" dirty="0">
              <a:solidFill>
                <a:srgbClr val="002060"/>
              </a:solidFill>
              <a:latin typeface="Georgia" panose="02040502050405020303" pitchFamily="18" charset="0"/>
            </a:endParaRPr>
          </a:p>
          <a:p>
            <a:pPr marL="285750" indent="-285750">
              <a:buFont typeface="Arial" panose="020B0604020202020204" pitchFamily="34" charset="0"/>
              <a:buChar char="•"/>
            </a:pPr>
            <a:r>
              <a:rPr lang="nl-NL" dirty="0" smtClean="0">
                <a:solidFill>
                  <a:srgbClr val="002060"/>
                </a:solidFill>
                <a:latin typeface="Georgia" panose="02040502050405020303" pitchFamily="18" charset="0"/>
              </a:rPr>
              <a:t>Maar liefst 80% van de mensen met allergisch astma heeft ook last van allergische rinitis klachten, zoals hooikoorts</a:t>
            </a:r>
            <a:r>
              <a:rPr lang="nl-NL" baseline="30000" dirty="0" smtClean="0">
                <a:solidFill>
                  <a:srgbClr val="002060"/>
                </a:solidFill>
                <a:latin typeface="Georgia" panose="02040502050405020303" pitchFamily="18" charset="0"/>
              </a:rPr>
              <a:t>1</a:t>
            </a:r>
            <a:r>
              <a:rPr lang="nl-NL" dirty="0" smtClean="0">
                <a:solidFill>
                  <a:srgbClr val="002060"/>
                </a:solidFill>
                <a:latin typeface="Georgia" panose="02040502050405020303" pitchFamily="18" charset="0"/>
              </a:rPr>
              <a:t>!</a:t>
            </a:r>
            <a:endParaRPr lang="nl-NL" baseline="30000" dirty="0" smtClean="0">
              <a:solidFill>
                <a:srgbClr val="002060"/>
              </a:solidFill>
              <a:latin typeface="Georgia" panose="02040502050405020303" pitchFamily="18" charset="0"/>
            </a:endParaRPr>
          </a:p>
          <a:p>
            <a:pPr marL="285750" indent="-285750">
              <a:buFont typeface="Arial" panose="020B0604020202020204" pitchFamily="34" charset="0"/>
              <a:buChar char="•"/>
            </a:pPr>
            <a:endParaRPr lang="nl-NL" dirty="0" smtClean="0">
              <a:solidFill>
                <a:srgbClr val="002060"/>
              </a:solidFill>
              <a:latin typeface="Georgia" panose="02040502050405020303" pitchFamily="18" charset="0"/>
            </a:endParaRPr>
          </a:p>
          <a:p>
            <a:pPr marL="285750" indent="-285750">
              <a:buFont typeface="Arial" panose="020B0604020202020204" pitchFamily="34" charset="0"/>
              <a:buChar char="•"/>
            </a:pPr>
            <a:r>
              <a:rPr lang="nl-NL" dirty="0" smtClean="0">
                <a:solidFill>
                  <a:srgbClr val="002060"/>
                </a:solidFill>
                <a:latin typeface="Georgia" panose="02040502050405020303" pitchFamily="18" charset="0"/>
              </a:rPr>
              <a:t>Ongeveer 50% van de mensen met huisstofmijt allergie hebben allergische rinitis en allergisch astma</a:t>
            </a:r>
            <a:r>
              <a:rPr lang="nl-NL" baseline="30000" dirty="0">
                <a:solidFill>
                  <a:srgbClr val="002060"/>
                </a:solidFill>
                <a:latin typeface="Georgia" panose="02040502050405020303" pitchFamily="18" charset="0"/>
              </a:rPr>
              <a:t>2</a:t>
            </a:r>
          </a:p>
        </p:txBody>
      </p:sp>
      <p:pic>
        <p:nvPicPr>
          <p:cNvPr id="7" name="Tijdelijke aanduiding voor inhoud 3">
            <a:extLst>
              <a:ext uri="{FF2B5EF4-FFF2-40B4-BE49-F238E27FC236}">
                <a16:creationId xmlns="" xmlns:a16="http://schemas.microsoft.com/office/drawing/2014/main" id="{E32C6866-47DF-4A37-9D84-7D1061BFF5A8}"/>
              </a:ext>
            </a:extLst>
          </p:cNvPr>
          <p:cNvPicPr>
            <a:picLocks noChangeAspect="1"/>
          </p:cNvPicPr>
          <p:nvPr/>
        </p:nvPicPr>
        <p:blipFill>
          <a:blip r:embed="rId3"/>
          <a:stretch>
            <a:fillRect/>
          </a:stretch>
        </p:blipFill>
        <p:spPr>
          <a:xfrm>
            <a:off x="754259" y="1894329"/>
            <a:ext cx="1584176" cy="2132288"/>
          </a:xfrm>
          <a:prstGeom prst="rect">
            <a:avLst/>
          </a:prstGeom>
        </p:spPr>
      </p:pic>
      <p:sp>
        <p:nvSpPr>
          <p:cNvPr id="8" name="TextBox 7"/>
          <p:cNvSpPr txBox="1"/>
          <p:nvPr/>
        </p:nvSpPr>
        <p:spPr>
          <a:xfrm>
            <a:off x="4572000" y="4958834"/>
            <a:ext cx="4608512" cy="184666"/>
          </a:xfrm>
          <a:prstGeom prst="rect">
            <a:avLst/>
          </a:prstGeom>
          <a:noFill/>
        </p:spPr>
        <p:txBody>
          <a:bodyPr wrap="square" rtlCol="0">
            <a:spAutoFit/>
          </a:bodyPr>
          <a:lstStyle/>
          <a:p>
            <a:r>
              <a:rPr lang="en-GB" sz="600" dirty="0" smtClean="0">
                <a:solidFill>
                  <a:schemeClr val="bg1">
                    <a:lumMod val="50000"/>
                  </a:schemeClr>
                </a:solidFill>
              </a:rPr>
              <a:t>1: </a:t>
            </a:r>
            <a:r>
              <a:rPr lang="en-GB" sz="600" dirty="0" err="1" smtClean="0">
                <a:solidFill>
                  <a:schemeClr val="bg1">
                    <a:lumMod val="50000"/>
                  </a:schemeClr>
                </a:solidFill>
              </a:rPr>
              <a:t>Togias</a:t>
            </a:r>
            <a:r>
              <a:rPr lang="en-GB" sz="600" dirty="0" smtClean="0">
                <a:solidFill>
                  <a:schemeClr val="bg1">
                    <a:lumMod val="50000"/>
                  </a:schemeClr>
                </a:solidFill>
              </a:rPr>
              <a:t> </a:t>
            </a:r>
            <a:r>
              <a:rPr lang="en-GB" sz="600" dirty="0">
                <a:solidFill>
                  <a:schemeClr val="bg1">
                    <a:lumMod val="50000"/>
                  </a:schemeClr>
                </a:solidFill>
              </a:rPr>
              <a:t>A. Allergy 1999; 54 (</a:t>
            </a:r>
            <a:r>
              <a:rPr lang="en-GB" sz="600" dirty="0" err="1">
                <a:solidFill>
                  <a:schemeClr val="bg1">
                    <a:lumMod val="50000"/>
                  </a:schemeClr>
                </a:solidFill>
              </a:rPr>
              <a:t>Suppl</a:t>
            </a:r>
            <a:r>
              <a:rPr lang="en-GB" sz="600" dirty="0">
                <a:solidFill>
                  <a:schemeClr val="bg1">
                    <a:lumMod val="50000"/>
                  </a:schemeClr>
                </a:solidFill>
              </a:rPr>
              <a:t> 57): 94-105. </a:t>
            </a:r>
            <a:r>
              <a:rPr lang="en-GB" sz="600" dirty="0" smtClean="0">
                <a:solidFill>
                  <a:schemeClr val="bg1">
                    <a:lumMod val="50000"/>
                  </a:schemeClr>
                </a:solidFill>
              </a:rPr>
              <a:t> 2</a:t>
            </a:r>
            <a:r>
              <a:rPr lang="en-GB" sz="600" dirty="0" smtClean="0">
                <a:solidFill>
                  <a:schemeClr val="bg1">
                    <a:lumMod val="50000"/>
                  </a:schemeClr>
                </a:solidFill>
                <a:latin typeface="+mj-lt"/>
              </a:rPr>
              <a:t>: </a:t>
            </a:r>
            <a:r>
              <a:rPr lang="en-GB" sz="600" dirty="0" err="1" smtClean="0">
                <a:solidFill>
                  <a:schemeClr val="bg1">
                    <a:lumMod val="50000"/>
                  </a:schemeClr>
                </a:solidFill>
                <a:latin typeface="+mj-lt"/>
              </a:rPr>
              <a:t>Linneberg</a:t>
            </a:r>
            <a:r>
              <a:rPr lang="en-GB" sz="600" dirty="0" smtClean="0">
                <a:solidFill>
                  <a:schemeClr val="bg1">
                    <a:lumMod val="50000"/>
                  </a:schemeClr>
                </a:solidFill>
                <a:latin typeface="+mj-lt"/>
              </a:rPr>
              <a:t> </a:t>
            </a:r>
            <a:r>
              <a:rPr lang="en-GB" sz="600" dirty="0">
                <a:solidFill>
                  <a:schemeClr val="bg1">
                    <a:lumMod val="50000"/>
                  </a:schemeClr>
                </a:solidFill>
                <a:latin typeface="+mj-lt"/>
              </a:rPr>
              <a:t>et al. </a:t>
            </a:r>
            <a:r>
              <a:rPr lang="en-GB" sz="600" dirty="0" smtClean="0">
                <a:solidFill>
                  <a:schemeClr val="bg1">
                    <a:lumMod val="50000"/>
                  </a:schemeClr>
                </a:solidFill>
                <a:latin typeface="+mj-lt"/>
              </a:rPr>
              <a:t>The Copenhagen Allergy Study, Allergy </a:t>
            </a:r>
            <a:r>
              <a:rPr lang="en-GB" sz="600" dirty="0">
                <a:solidFill>
                  <a:schemeClr val="bg1">
                    <a:lumMod val="50000"/>
                  </a:schemeClr>
                </a:solidFill>
                <a:latin typeface="+mj-lt"/>
              </a:rPr>
              <a:t>2002; 57: 1048-52 </a:t>
            </a:r>
          </a:p>
        </p:txBody>
      </p:sp>
    </p:spTree>
    <p:extLst>
      <p:ext uri="{BB962C8B-B14F-4D97-AF65-F5344CB8AC3E}">
        <p14:creationId xmlns:p14="http://schemas.microsoft.com/office/powerpoint/2010/main" val="4177927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250031"/>
            <a:ext cx="8424935" cy="1063229"/>
          </a:xfrm>
        </p:spPr>
        <p:txBody>
          <a:bodyPr/>
          <a:lstStyle/>
          <a:p>
            <a:r>
              <a:rPr lang="nl-NL" altLang="en-US" b="1" dirty="0" smtClean="0">
                <a:solidFill>
                  <a:srgbClr val="002060"/>
                </a:solidFill>
              </a:rPr>
              <a:t>Herkennen van de luchtwegallergie</a:t>
            </a:r>
            <a:br>
              <a:rPr lang="nl-NL" altLang="en-US" b="1" dirty="0" smtClean="0">
                <a:solidFill>
                  <a:srgbClr val="002060"/>
                </a:solidFill>
              </a:rPr>
            </a:br>
            <a:r>
              <a:rPr lang="nl-NL" altLang="en-US" sz="1800" i="1" dirty="0" smtClean="0">
                <a:solidFill>
                  <a:srgbClr val="002060"/>
                </a:solidFill>
              </a:rPr>
              <a:t>Primair zichtbare klachten</a:t>
            </a:r>
          </a:p>
        </p:txBody>
      </p:sp>
      <p:sp>
        <p:nvSpPr>
          <p:cNvPr id="3" name="Content Placeholder 2"/>
          <p:cNvSpPr>
            <a:spLocks noGrp="1"/>
          </p:cNvSpPr>
          <p:nvPr>
            <p:ph sz="half" idx="1"/>
          </p:nvPr>
        </p:nvSpPr>
        <p:spPr>
          <a:xfrm>
            <a:off x="467544" y="1491630"/>
            <a:ext cx="4022302" cy="2994694"/>
          </a:xfrm>
        </p:spPr>
        <p:txBody>
          <a:bodyPr/>
          <a:lstStyle/>
          <a:p>
            <a:pPr marL="0" indent="0">
              <a:buNone/>
              <a:defRPr/>
            </a:pPr>
            <a:r>
              <a:rPr lang="nl-NL" dirty="0" smtClean="0"/>
              <a:t>	</a:t>
            </a:r>
            <a:r>
              <a:rPr lang="nl-NL" sz="1400" dirty="0" smtClean="0"/>
              <a:t>R</a:t>
            </a:r>
            <a:r>
              <a:rPr lang="nl-NL" sz="1400" dirty="0" smtClean="0">
                <a:solidFill>
                  <a:srgbClr val="002060"/>
                </a:solidFill>
              </a:rPr>
              <a:t>initis</a:t>
            </a:r>
          </a:p>
          <a:p>
            <a:pPr marL="0" indent="0">
              <a:buNone/>
              <a:defRPr/>
            </a:pPr>
            <a:endParaRPr lang="nl-NL" sz="1400" dirty="0" smtClean="0">
              <a:solidFill>
                <a:srgbClr val="002060"/>
              </a:solidFill>
            </a:endParaRPr>
          </a:p>
          <a:p>
            <a:pPr>
              <a:defRPr/>
            </a:pPr>
            <a:r>
              <a:rPr lang="nl-NL" sz="1400" dirty="0" smtClean="0">
                <a:solidFill>
                  <a:srgbClr val="002060"/>
                </a:solidFill>
              </a:rPr>
              <a:t>Verstopte neus</a:t>
            </a:r>
          </a:p>
          <a:p>
            <a:pPr>
              <a:defRPr/>
            </a:pPr>
            <a:r>
              <a:rPr lang="nl-NL" sz="1400" dirty="0" smtClean="0">
                <a:solidFill>
                  <a:srgbClr val="002060"/>
                </a:solidFill>
              </a:rPr>
              <a:t>Roodheid</a:t>
            </a:r>
          </a:p>
          <a:p>
            <a:pPr>
              <a:defRPr/>
            </a:pPr>
            <a:r>
              <a:rPr lang="nl-NL" sz="1400" dirty="0" smtClean="0">
                <a:solidFill>
                  <a:srgbClr val="002060"/>
                </a:solidFill>
              </a:rPr>
              <a:t>Loopneus</a:t>
            </a:r>
          </a:p>
          <a:p>
            <a:pPr>
              <a:defRPr/>
            </a:pPr>
            <a:r>
              <a:rPr lang="nl-NL" sz="1400" dirty="0" smtClean="0">
                <a:solidFill>
                  <a:srgbClr val="002060"/>
                </a:solidFill>
              </a:rPr>
              <a:t>Niezen</a:t>
            </a:r>
          </a:p>
          <a:p>
            <a:pPr>
              <a:defRPr/>
            </a:pPr>
            <a:r>
              <a:rPr lang="nl-NL" sz="1400" dirty="0" smtClean="0">
                <a:solidFill>
                  <a:srgbClr val="002060"/>
                </a:solidFill>
              </a:rPr>
              <a:t>Jeuk</a:t>
            </a:r>
          </a:p>
          <a:p>
            <a:pPr>
              <a:defRPr/>
            </a:pPr>
            <a:r>
              <a:rPr lang="nl-NL" sz="1400" dirty="0" smtClean="0">
                <a:solidFill>
                  <a:srgbClr val="002060"/>
                </a:solidFill>
              </a:rPr>
              <a:t>Keelpijn/schrapen van de keel</a:t>
            </a:r>
          </a:p>
          <a:p>
            <a:pPr>
              <a:defRPr/>
            </a:pPr>
            <a:r>
              <a:rPr lang="nl-NL" sz="1400" dirty="0" smtClean="0">
                <a:solidFill>
                  <a:srgbClr val="002060"/>
                </a:solidFill>
              </a:rPr>
              <a:t>Neus ophalen</a:t>
            </a:r>
            <a:endParaRPr lang="nl-NL" sz="1400" dirty="0">
              <a:solidFill>
                <a:srgbClr val="002060"/>
              </a:solidFill>
            </a:endParaRPr>
          </a:p>
        </p:txBody>
      </p:sp>
      <p:sp>
        <p:nvSpPr>
          <p:cNvPr id="4" name="Content Placeholder 3"/>
          <p:cNvSpPr>
            <a:spLocks noGrp="1"/>
          </p:cNvSpPr>
          <p:nvPr>
            <p:ph sz="half" idx="2"/>
          </p:nvPr>
        </p:nvSpPr>
        <p:spPr>
          <a:xfrm>
            <a:off x="4680011" y="1539825"/>
            <a:ext cx="3318162" cy="2898303"/>
          </a:xfrm>
        </p:spPr>
        <p:txBody>
          <a:bodyPr/>
          <a:lstStyle/>
          <a:p>
            <a:pPr marL="0" indent="0">
              <a:buNone/>
            </a:pPr>
            <a:r>
              <a:rPr lang="nl-NL" altLang="en-US" sz="1800" dirty="0" smtClean="0">
                <a:solidFill>
                  <a:srgbClr val="002060"/>
                </a:solidFill>
                <a:latin typeface="Georgia" panose="02040502050405020303" pitchFamily="18" charset="0"/>
              </a:rPr>
              <a:t>	</a:t>
            </a:r>
            <a:r>
              <a:rPr lang="nl-NL" altLang="en-US" sz="1400" dirty="0" smtClean="0">
                <a:solidFill>
                  <a:srgbClr val="002060"/>
                </a:solidFill>
                <a:latin typeface="Georgia" panose="02040502050405020303" pitchFamily="18" charset="0"/>
              </a:rPr>
              <a:t>Conjunctivitis</a:t>
            </a:r>
          </a:p>
          <a:p>
            <a:pPr marL="0" indent="0">
              <a:buNone/>
            </a:pPr>
            <a:endParaRPr lang="nl-NL" altLang="en-US" sz="1400" dirty="0" smtClean="0">
              <a:solidFill>
                <a:srgbClr val="002060"/>
              </a:solidFill>
              <a:latin typeface="Georgia" panose="02040502050405020303" pitchFamily="18" charset="0"/>
            </a:endParaRPr>
          </a:p>
          <a:p>
            <a:pPr>
              <a:buFont typeface="Arial" charset="0"/>
              <a:buChar char="•"/>
            </a:pPr>
            <a:r>
              <a:rPr lang="nl-NL" altLang="en-US" sz="1400" dirty="0" smtClean="0">
                <a:solidFill>
                  <a:srgbClr val="002060"/>
                </a:solidFill>
                <a:latin typeface="Georgia" panose="02040502050405020303" pitchFamily="18" charset="0"/>
              </a:rPr>
              <a:t>Tranen</a:t>
            </a:r>
          </a:p>
          <a:p>
            <a:pPr>
              <a:buFont typeface="Arial" charset="0"/>
              <a:buChar char="•"/>
            </a:pPr>
            <a:r>
              <a:rPr lang="nl-NL" altLang="en-US" sz="1400" dirty="0" smtClean="0">
                <a:solidFill>
                  <a:srgbClr val="002060"/>
                </a:solidFill>
                <a:latin typeface="Georgia" panose="02040502050405020303" pitchFamily="18" charset="0"/>
              </a:rPr>
              <a:t>Roodheid</a:t>
            </a:r>
          </a:p>
          <a:p>
            <a:pPr>
              <a:buFont typeface="Arial" charset="0"/>
              <a:buChar char="•"/>
            </a:pPr>
            <a:r>
              <a:rPr lang="nl-NL" altLang="en-US" sz="1400" dirty="0" smtClean="0">
                <a:solidFill>
                  <a:srgbClr val="002060"/>
                </a:solidFill>
                <a:latin typeface="Georgia" panose="02040502050405020303" pitchFamily="18" charset="0"/>
              </a:rPr>
              <a:t>Jeuk</a:t>
            </a:r>
          </a:p>
          <a:p>
            <a:pPr>
              <a:buFont typeface="Arial" charset="0"/>
              <a:buChar char="•"/>
            </a:pPr>
            <a:r>
              <a:rPr lang="nl-NL" altLang="en-US" sz="1400" dirty="0" smtClean="0">
                <a:solidFill>
                  <a:srgbClr val="002060"/>
                </a:solidFill>
                <a:latin typeface="Georgia" panose="02040502050405020303" pitchFamily="18" charset="0"/>
              </a:rPr>
              <a:t>Pijn</a:t>
            </a:r>
          </a:p>
          <a:p>
            <a:pPr>
              <a:buFont typeface="Arial" charset="0"/>
              <a:buChar char="•"/>
            </a:pPr>
            <a:r>
              <a:rPr lang="nl-NL" altLang="en-US" sz="1400" dirty="0" smtClean="0">
                <a:solidFill>
                  <a:srgbClr val="002060"/>
                </a:solidFill>
                <a:latin typeface="Georgia" panose="02040502050405020303" pitchFamily="18" charset="0"/>
              </a:rPr>
              <a:t>Branderige ogen</a:t>
            </a:r>
          </a:p>
          <a:p>
            <a:pPr>
              <a:buFont typeface="Arial" charset="0"/>
              <a:buChar char="•"/>
            </a:pPr>
            <a:r>
              <a:rPr lang="nl-NL" altLang="en-US" sz="1400" dirty="0" smtClean="0">
                <a:solidFill>
                  <a:srgbClr val="002060"/>
                </a:solidFill>
                <a:latin typeface="Georgia" panose="02040502050405020303" pitchFamily="18" charset="0"/>
              </a:rPr>
              <a:t>Zwelling</a:t>
            </a:r>
          </a:p>
          <a:p>
            <a:pPr>
              <a:buFont typeface="Arial" charset="0"/>
              <a:buChar char="•"/>
            </a:pPr>
            <a:r>
              <a:rPr lang="nl-NL" altLang="en-US" sz="1400" dirty="0" smtClean="0">
                <a:solidFill>
                  <a:srgbClr val="002060"/>
                </a:solidFill>
                <a:latin typeface="Georgia" panose="02040502050405020303" pitchFamily="18" charset="0"/>
              </a:rPr>
              <a:t>Plooien rond de ogen</a:t>
            </a:r>
          </a:p>
        </p:txBody>
      </p:sp>
      <p:pic>
        <p:nvPicPr>
          <p:cNvPr id="1026" name="Picture 2"/>
          <p:cNvPicPr>
            <a:picLocks noChangeAspect="1" noChangeArrowheads="1"/>
          </p:cNvPicPr>
          <p:nvPr/>
        </p:nvPicPr>
        <p:blipFill>
          <a:blip r:embed="rId3" cstate="print"/>
          <a:srcRect/>
          <a:stretch>
            <a:fillRect/>
          </a:stretch>
        </p:blipFill>
        <p:spPr bwMode="auto">
          <a:xfrm>
            <a:off x="539552" y="1352841"/>
            <a:ext cx="535146" cy="53179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669846" y="1312069"/>
            <a:ext cx="571500" cy="567929"/>
          </a:xfrm>
          <a:prstGeom prst="rect">
            <a:avLst/>
          </a:prstGeom>
          <a:noFill/>
          <a:ln w="9525">
            <a:noFill/>
            <a:miter lim="800000"/>
            <a:headEnd/>
            <a:tailEnd/>
          </a:ln>
        </p:spPr>
      </p:pic>
    </p:spTree>
    <p:extLst>
      <p:ext uri="{BB962C8B-B14F-4D97-AF65-F5344CB8AC3E}">
        <p14:creationId xmlns:p14="http://schemas.microsoft.com/office/powerpoint/2010/main" val="1036281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75816"/>
            <a:ext cx="7776864" cy="539750"/>
          </a:xfrm>
        </p:spPr>
        <p:txBody>
          <a:bodyPr/>
          <a:lstStyle/>
          <a:p>
            <a:r>
              <a:rPr lang="nl-NL" b="1" smtClean="0"/>
              <a:t>Leerdoelen</a:t>
            </a:r>
            <a:endParaRPr lang="nl-NL" b="1"/>
          </a:p>
        </p:txBody>
      </p:sp>
      <p:sp>
        <p:nvSpPr>
          <p:cNvPr id="3" name="Text Placeholder 2"/>
          <p:cNvSpPr>
            <a:spLocks noGrp="1"/>
          </p:cNvSpPr>
          <p:nvPr>
            <p:ph type="body" sz="quarter" idx="12"/>
          </p:nvPr>
        </p:nvSpPr>
        <p:spPr/>
        <p:txBody>
          <a:bodyPr/>
          <a:lstStyle/>
          <a:p>
            <a:endParaRPr lang="nl-NL" smtClean="0"/>
          </a:p>
          <a:p>
            <a:endParaRPr lang="nl-NL" smtClean="0"/>
          </a:p>
          <a:p>
            <a:endParaRPr lang="nl-NL"/>
          </a:p>
        </p:txBody>
      </p:sp>
      <p:sp>
        <p:nvSpPr>
          <p:cNvPr id="4" name="Text Placeholder 3"/>
          <p:cNvSpPr>
            <a:spLocks noGrp="1"/>
          </p:cNvSpPr>
          <p:nvPr>
            <p:ph type="body" sz="quarter" idx="13"/>
          </p:nvPr>
        </p:nvSpPr>
        <p:spPr>
          <a:xfrm>
            <a:off x="683568" y="1041580"/>
            <a:ext cx="8370887" cy="3419475"/>
          </a:xfrm>
        </p:spPr>
        <p:txBody>
          <a:bodyPr/>
          <a:lstStyle/>
          <a:p>
            <a:pPr marL="0" indent="0">
              <a:buNone/>
            </a:pPr>
            <a:r>
              <a:rPr lang="nl-NL" dirty="0" smtClean="0"/>
              <a:t>Aan het einde van deze presentatie weet u:</a:t>
            </a:r>
          </a:p>
          <a:p>
            <a:pPr marL="0" indent="0">
              <a:buNone/>
            </a:pPr>
            <a:endParaRPr lang="nl-NL" dirty="0" smtClean="0"/>
          </a:p>
          <a:p>
            <a:pPr>
              <a:buFont typeface="Arial" panose="020B0604020202020204" pitchFamily="34" charset="0"/>
              <a:buChar char="•"/>
            </a:pPr>
            <a:r>
              <a:rPr lang="nl-NL" dirty="0" smtClean="0"/>
              <a:t>Wat een luchtwegallergie is?</a:t>
            </a:r>
          </a:p>
          <a:p>
            <a:pPr>
              <a:buFont typeface="Arial" panose="020B0604020202020204" pitchFamily="34" charset="0"/>
              <a:buChar char="•"/>
            </a:pPr>
            <a:endParaRPr lang="nl-NL" dirty="0" smtClean="0"/>
          </a:p>
          <a:p>
            <a:pPr>
              <a:buFont typeface="Arial" panose="020B0604020202020204" pitchFamily="34" charset="0"/>
              <a:buChar char="•"/>
            </a:pPr>
            <a:r>
              <a:rPr lang="nl-NL" dirty="0" smtClean="0"/>
              <a:t>Hoe je een luchtwegallergie herkent?</a:t>
            </a:r>
          </a:p>
          <a:p>
            <a:pPr>
              <a:buFont typeface="Arial" panose="020B0604020202020204" pitchFamily="34" charset="0"/>
              <a:buChar char="•"/>
            </a:pPr>
            <a:endParaRPr lang="nl-NL" dirty="0" smtClean="0"/>
          </a:p>
          <a:p>
            <a:pPr>
              <a:buFont typeface="Arial" panose="020B0604020202020204" pitchFamily="34" charset="0"/>
              <a:buChar char="•"/>
            </a:pPr>
            <a:r>
              <a:rPr lang="nl-NL" dirty="0" smtClean="0"/>
              <a:t>Welke behandelvormen er zijn voor luchtwegallergie?</a:t>
            </a:r>
            <a:endParaRPr lang="nl-NL" dirty="0"/>
          </a:p>
        </p:txBody>
      </p:sp>
    </p:spTree>
    <p:extLst>
      <p:ext uri="{BB962C8B-B14F-4D97-AF65-F5344CB8AC3E}">
        <p14:creationId xmlns:p14="http://schemas.microsoft.com/office/powerpoint/2010/main" val="1397046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99592" y="411510"/>
            <a:ext cx="8712968" cy="792088"/>
          </a:xfrm>
        </p:spPr>
        <p:txBody>
          <a:bodyPr/>
          <a:lstStyle/>
          <a:p>
            <a:r>
              <a:rPr lang="nl-NL" altLang="en-US" b="1" dirty="0" smtClean="0">
                <a:solidFill>
                  <a:srgbClr val="002060"/>
                </a:solidFill>
              </a:rPr>
              <a:t>Herkennen van luchtwegallergie</a:t>
            </a:r>
            <a:br>
              <a:rPr lang="nl-NL" altLang="en-US" b="1" dirty="0" smtClean="0">
                <a:solidFill>
                  <a:srgbClr val="002060"/>
                </a:solidFill>
              </a:rPr>
            </a:br>
            <a:r>
              <a:rPr lang="nl-NL" altLang="en-US" sz="1800" i="1" dirty="0" smtClean="0">
                <a:solidFill>
                  <a:srgbClr val="002060"/>
                </a:solidFill>
              </a:rPr>
              <a:t>Secundaire onderliggende klachten</a:t>
            </a:r>
          </a:p>
        </p:txBody>
      </p:sp>
      <p:sp>
        <p:nvSpPr>
          <p:cNvPr id="3" name="Content Placeholder 2"/>
          <p:cNvSpPr>
            <a:spLocks noGrp="1"/>
          </p:cNvSpPr>
          <p:nvPr>
            <p:ph sz="half" idx="1"/>
          </p:nvPr>
        </p:nvSpPr>
        <p:spPr>
          <a:xfrm>
            <a:off x="932142" y="1419622"/>
            <a:ext cx="3135802" cy="3096344"/>
          </a:xfrm>
        </p:spPr>
        <p:txBody>
          <a:bodyPr/>
          <a:lstStyle/>
          <a:p>
            <a:pPr marL="0" indent="0">
              <a:buNone/>
              <a:defRPr/>
            </a:pPr>
            <a:r>
              <a:rPr lang="nl-NL" dirty="0" smtClean="0"/>
              <a:t>	</a:t>
            </a:r>
            <a:r>
              <a:rPr lang="nl-NL" sz="1400" dirty="0" smtClean="0">
                <a:solidFill>
                  <a:srgbClr val="002060"/>
                </a:solidFill>
              </a:rPr>
              <a:t>Longklachten</a:t>
            </a:r>
          </a:p>
          <a:p>
            <a:pPr lvl="1">
              <a:buFont typeface="Arial" panose="020B0604020202020204" pitchFamily="34" charset="0"/>
              <a:buChar char="•"/>
              <a:defRPr/>
            </a:pPr>
            <a:endParaRPr lang="nl-NL" sz="1400" dirty="0" smtClean="0"/>
          </a:p>
          <a:p>
            <a:pPr>
              <a:buFont typeface="Arial" panose="020B0604020202020204" pitchFamily="34" charset="0"/>
              <a:buChar char="•"/>
              <a:defRPr/>
            </a:pPr>
            <a:r>
              <a:rPr lang="nl-NL" sz="1400" dirty="0" smtClean="0">
                <a:solidFill>
                  <a:srgbClr val="002060"/>
                </a:solidFill>
              </a:rPr>
              <a:t>Hoesten</a:t>
            </a:r>
          </a:p>
          <a:p>
            <a:pPr>
              <a:buFont typeface="Arial" panose="020B0604020202020204" pitchFamily="34" charset="0"/>
              <a:buChar char="•"/>
              <a:defRPr/>
            </a:pPr>
            <a:r>
              <a:rPr lang="nl-NL" sz="1400" dirty="0" smtClean="0">
                <a:solidFill>
                  <a:srgbClr val="002060"/>
                </a:solidFill>
              </a:rPr>
              <a:t>Piepende ademhaling</a:t>
            </a:r>
          </a:p>
          <a:p>
            <a:pPr>
              <a:buFont typeface="Arial" panose="020B0604020202020204" pitchFamily="34" charset="0"/>
              <a:buChar char="•"/>
              <a:defRPr/>
            </a:pPr>
            <a:r>
              <a:rPr lang="nl-NL" sz="1400" dirty="0" smtClean="0">
                <a:solidFill>
                  <a:srgbClr val="002060"/>
                </a:solidFill>
              </a:rPr>
              <a:t>Kortademigheid</a:t>
            </a:r>
          </a:p>
          <a:p>
            <a:pPr>
              <a:buFont typeface="Arial" panose="020B0604020202020204" pitchFamily="34" charset="0"/>
              <a:buChar char="•"/>
              <a:defRPr/>
            </a:pPr>
            <a:r>
              <a:rPr lang="nl-NL" sz="1400" dirty="0" smtClean="0">
                <a:solidFill>
                  <a:srgbClr val="002060"/>
                </a:solidFill>
              </a:rPr>
              <a:t>Geprikkelde keel</a:t>
            </a:r>
          </a:p>
          <a:p>
            <a:pPr marL="42863" indent="0">
              <a:buNone/>
              <a:defRPr/>
            </a:pPr>
            <a:endParaRPr lang="nl-NL" sz="1400" i="1" dirty="0">
              <a:solidFill>
                <a:srgbClr val="002060"/>
              </a:solidFill>
            </a:endParaRPr>
          </a:p>
        </p:txBody>
      </p:sp>
      <p:sp>
        <p:nvSpPr>
          <p:cNvPr id="4" name="Content Placeholder 3"/>
          <p:cNvSpPr>
            <a:spLocks noGrp="1"/>
          </p:cNvSpPr>
          <p:nvPr>
            <p:ph sz="half" idx="2"/>
          </p:nvPr>
        </p:nvSpPr>
        <p:spPr>
          <a:xfrm>
            <a:off x="4355976" y="1419622"/>
            <a:ext cx="3690837" cy="3062844"/>
          </a:xfrm>
        </p:spPr>
        <p:txBody>
          <a:bodyPr/>
          <a:lstStyle/>
          <a:p>
            <a:pPr marL="0" indent="0">
              <a:buNone/>
              <a:defRPr/>
            </a:pPr>
            <a:r>
              <a:rPr lang="nl-NL" sz="1400" dirty="0" smtClean="0"/>
              <a:t>	</a:t>
            </a:r>
            <a:r>
              <a:rPr lang="nl-NL" sz="1400" dirty="0" smtClean="0">
                <a:solidFill>
                  <a:srgbClr val="002060"/>
                </a:solidFill>
              </a:rPr>
              <a:t>Kwaliteit van leven</a:t>
            </a:r>
          </a:p>
          <a:p>
            <a:pPr marL="0" indent="0">
              <a:buNone/>
              <a:defRPr/>
            </a:pPr>
            <a:endParaRPr lang="nl-NL" sz="1400" dirty="0" smtClean="0">
              <a:solidFill>
                <a:srgbClr val="002060"/>
              </a:solidFill>
            </a:endParaRPr>
          </a:p>
          <a:p>
            <a:pPr>
              <a:buFont typeface="Arial" panose="020B0604020202020204" pitchFamily="34" charset="0"/>
              <a:buChar char="•"/>
              <a:defRPr/>
            </a:pPr>
            <a:r>
              <a:rPr lang="nl-NL" sz="1400" dirty="0" smtClean="0">
                <a:solidFill>
                  <a:srgbClr val="002060"/>
                </a:solidFill>
              </a:rPr>
              <a:t>Vermoeidheid</a:t>
            </a:r>
          </a:p>
          <a:p>
            <a:pPr>
              <a:buFont typeface="Arial" panose="020B0604020202020204" pitchFamily="34" charset="0"/>
              <a:buChar char="•"/>
              <a:defRPr/>
            </a:pPr>
            <a:r>
              <a:rPr lang="nl-NL" sz="1400" dirty="0" smtClean="0">
                <a:solidFill>
                  <a:srgbClr val="002060"/>
                </a:solidFill>
              </a:rPr>
              <a:t>Slaapproblemen</a:t>
            </a:r>
          </a:p>
          <a:p>
            <a:pPr>
              <a:buFont typeface="Arial" panose="020B0604020202020204" pitchFamily="34" charset="0"/>
              <a:buChar char="•"/>
              <a:defRPr/>
            </a:pPr>
            <a:r>
              <a:rPr lang="nl-NL" sz="1400" dirty="0" smtClean="0">
                <a:solidFill>
                  <a:srgbClr val="002060"/>
                </a:solidFill>
              </a:rPr>
              <a:t>Hoofdpijn</a:t>
            </a:r>
          </a:p>
          <a:p>
            <a:pPr>
              <a:buFont typeface="Arial" panose="020B0604020202020204" pitchFamily="34" charset="0"/>
              <a:buChar char="•"/>
              <a:defRPr/>
            </a:pPr>
            <a:r>
              <a:rPr lang="nl-NL" sz="1400" dirty="0" smtClean="0">
                <a:solidFill>
                  <a:srgbClr val="002060"/>
                </a:solidFill>
              </a:rPr>
              <a:t>Concentratiestoornissen</a:t>
            </a:r>
          </a:p>
          <a:p>
            <a:pPr>
              <a:buFont typeface="Arial" panose="020B0604020202020204" pitchFamily="34" charset="0"/>
              <a:buChar char="•"/>
              <a:defRPr/>
            </a:pPr>
            <a:r>
              <a:rPr lang="nl-NL" sz="1400" dirty="0" smtClean="0">
                <a:solidFill>
                  <a:srgbClr val="002060"/>
                </a:solidFill>
              </a:rPr>
              <a:t>Verminderde (school)prestaties</a:t>
            </a:r>
          </a:p>
          <a:p>
            <a:pPr>
              <a:buFont typeface="Arial" panose="020B0604020202020204" pitchFamily="34" charset="0"/>
              <a:buChar char="•"/>
              <a:defRPr/>
            </a:pPr>
            <a:r>
              <a:rPr lang="nl-NL" sz="1400" dirty="0" smtClean="0">
                <a:solidFill>
                  <a:srgbClr val="002060"/>
                </a:solidFill>
              </a:rPr>
              <a:t>Verzuim van school/ werk</a:t>
            </a:r>
          </a:p>
          <a:p>
            <a:pPr>
              <a:buFont typeface="Arial" panose="020B0604020202020204" pitchFamily="34" charset="0"/>
              <a:buChar char="•"/>
              <a:defRPr/>
            </a:pPr>
            <a:r>
              <a:rPr lang="nl-NL" sz="1400" dirty="0" smtClean="0">
                <a:solidFill>
                  <a:srgbClr val="002060"/>
                </a:solidFill>
              </a:rPr>
              <a:t>Algehele malaise</a:t>
            </a:r>
          </a:p>
          <a:p>
            <a:pPr marL="329804" lvl="1" indent="0">
              <a:buNone/>
              <a:defRPr/>
            </a:pPr>
            <a:r>
              <a:rPr lang="nl-NL" sz="1400" dirty="0" smtClean="0"/>
              <a:t/>
            </a:r>
            <a:br>
              <a:rPr lang="nl-NL" sz="1400" dirty="0" smtClean="0"/>
            </a:br>
            <a:endParaRPr lang="nl-NL" sz="1400" dirty="0"/>
          </a:p>
        </p:txBody>
      </p:sp>
      <p:pic>
        <p:nvPicPr>
          <p:cNvPr id="6" name="Picture 4"/>
          <p:cNvPicPr>
            <a:picLocks noChangeAspect="1" noChangeArrowheads="1"/>
          </p:cNvPicPr>
          <p:nvPr/>
        </p:nvPicPr>
        <p:blipFill>
          <a:blip r:embed="rId3" cstate="print"/>
          <a:srcRect/>
          <a:stretch>
            <a:fillRect/>
          </a:stretch>
        </p:blipFill>
        <p:spPr bwMode="auto">
          <a:xfrm>
            <a:off x="899592" y="1224647"/>
            <a:ext cx="578644" cy="578644"/>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355976" y="1231791"/>
            <a:ext cx="573881" cy="571500"/>
          </a:xfrm>
          <a:prstGeom prst="rect">
            <a:avLst/>
          </a:prstGeom>
          <a:noFill/>
          <a:ln w="9525">
            <a:noFill/>
            <a:miter lim="800000"/>
            <a:headEnd/>
            <a:tailEnd/>
          </a:ln>
        </p:spPr>
      </p:pic>
    </p:spTree>
    <p:extLst>
      <p:ext uri="{BB962C8B-B14F-4D97-AF65-F5344CB8AC3E}">
        <p14:creationId xmlns:p14="http://schemas.microsoft.com/office/powerpoint/2010/main" val="730119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nl-NL" b="1" dirty="0" smtClean="0">
                <a:latin typeface="Georgia" panose="02040502050405020303" pitchFamily="18" charset="0"/>
              </a:rPr>
              <a:t>Invloeden op de ontwikkeling van luchtwegallergie</a:t>
            </a:r>
            <a:endParaRPr lang="nl-NL" b="1" dirty="0">
              <a:latin typeface="Georgia" panose="02040502050405020303" pitchFamily="18" charset="0"/>
            </a:endParaRPr>
          </a:p>
        </p:txBody>
      </p:sp>
      <p:sp>
        <p:nvSpPr>
          <p:cNvPr id="4" name="Text Placeholder 3"/>
          <p:cNvSpPr>
            <a:spLocks noGrp="1"/>
          </p:cNvSpPr>
          <p:nvPr>
            <p:ph type="body" sz="quarter" idx="12"/>
          </p:nvPr>
        </p:nvSpPr>
        <p:spPr/>
        <p:txBody>
          <a:bodyPr>
            <a:normAutofit fontScale="85000" lnSpcReduction="10000"/>
          </a:bodyPr>
          <a:lstStyle/>
          <a:p>
            <a:r>
              <a:rPr lang="nl-NL" sz="1800" b="1" dirty="0"/>
              <a:t>Andere omgevingsfactoren zijn:</a:t>
            </a:r>
          </a:p>
          <a:p>
            <a:endParaRPr lang="nl-NL" sz="1800" dirty="0">
              <a:solidFill>
                <a:srgbClr val="002060"/>
              </a:solidFill>
              <a:latin typeface="Georgia" panose="02040502050405020303" pitchFamily="18" charset="0"/>
            </a:endParaRPr>
          </a:p>
        </p:txBody>
      </p:sp>
      <p:sp>
        <p:nvSpPr>
          <p:cNvPr id="3" name="Text Placeholder 2"/>
          <p:cNvSpPr>
            <a:spLocks noGrp="1"/>
          </p:cNvSpPr>
          <p:nvPr>
            <p:ph type="body" sz="quarter" idx="13"/>
          </p:nvPr>
        </p:nvSpPr>
        <p:spPr/>
        <p:txBody>
          <a:bodyPr/>
          <a:lstStyle/>
          <a:p>
            <a:endParaRPr lang="nl-NL" sz="1400" dirty="0">
              <a:solidFill>
                <a:srgbClr val="002060"/>
              </a:solidFill>
            </a:endParaRPr>
          </a:p>
          <a:p>
            <a:pPr marL="180975" indent="-180975">
              <a:buFont typeface="Arial" panose="020B0604020202020204" pitchFamily="34" charset="0"/>
              <a:buChar char="•"/>
            </a:pPr>
            <a:r>
              <a:rPr lang="nl-NL" sz="1400" dirty="0">
                <a:solidFill>
                  <a:srgbClr val="002060"/>
                </a:solidFill>
              </a:rPr>
              <a:t>Verergering van klachten bij </a:t>
            </a:r>
            <a:r>
              <a:rPr lang="nl-NL" sz="1400" dirty="0" smtClean="0">
                <a:solidFill>
                  <a:srgbClr val="002060"/>
                </a:solidFill>
              </a:rPr>
              <a:t>seizoensinvloeden door boom- en/of graspollen</a:t>
            </a:r>
          </a:p>
          <a:p>
            <a:pPr marL="180975" indent="-180975">
              <a:buFont typeface="Arial" panose="020B0604020202020204" pitchFamily="34" charset="0"/>
              <a:buChar char="•"/>
            </a:pPr>
            <a:endParaRPr lang="nl-NL" sz="1400" dirty="0">
              <a:solidFill>
                <a:srgbClr val="002060"/>
              </a:solidFill>
            </a:endParaRPr>
          </a:p>
          <a:p>
            <a:pPr marL="180975" indent="-180975">
              <a:buFont typeface="Arial" panose="020B0604020202020204" pitchFamily="34" charset="0"/>
              <a:buChar char="•"/>
            </a:pPr>
            <a:r>
              <a:rPr lang="nl-NL" sz="1400" dirty="0" smtClean="0">
                <a:solidFill>
                  <a:srgbClr val="002060"/>
                </a:solidFill>
              </a:rPr>
              <a:t>Verandering van leefomgeving, meer naar binnen i.p.v. buiten (huisstofmijten)</a:t>
            </a:r>
            <a:r>
              <a:rPr lang="nl-NL" sz="1400" dirty="0">
                <a:solidFill>
                  <a:srgbClr val="002060"/>
                </a:solidFill>
              </a:rPr>
              <a:t/>
            </a:r>
            <a:br>
              <a:rPr lang="nl-NL" sz="1400" dirty="0">
                <a:solidFill>
                  <a:srgbClr val="002060"/>
                </a:solidFill>
              </a:rPr>
            </a:br>
            <a:endParaRPr lang="nl-NL" sz="1400" dirty="0">
              <a:solidFill>
                <a:srgbClr val="002060"/>
              </a:solidFill>
            </a:endParaRPr>
          </a:p>
          <a:p>
            <a:pPr marL="180975" indent="-180975">
              <a:buFont typeface="Arial" panose="020B0604020202020204" pitchFamily="34" charset="0"/>
              <a:buChar char="•"/>
            </a:pPr>
            <a:r>
              <a:rPr lang="nl-NL" sz="1400" dirty="0">
                <a:solidFill>
                  <a:srgbClr val="002060"/>
                </a:solidFill>
              </a:rPr>
              <a:t>Belaste </a:t>
            </a:r>
            <a:r>
              <a:rPr lang="nl-NL" sz="1400" dirty="0" smtClean="0">
                <a:solidFill>
                  <a:srgbClr val="002060"/>
                </a:solidFill>
              </a:rPr>
              <a:t>familieanamnese/ </a:t>
            </a:r>
            <a:r>
              <a:rPr lang="nl-NL" sz="1400" dirty="0">
                <a:solidFill>
                  <a:srgbClr val="002060"/>
                </a:solidFill>
              </a:rPr>
              <a:t>atopie</a:t>
            </a:r>
          </a:p>
          <a:p>
            <a:endParaRPr lang="nl-NL" sz="1400" dirty="0">
              <a:solidFill>
                <a:srgbClr val="002060"/>
              </a:solidFill>
            </a:endParaRPr>
          </a:p>
          <a:p>
            <a:pPr marL="0" indent="0">
              <a:buNone/>
              <a:tabLst>
                <a:tab pos="347663" algn="l"/>
              </a:tabLst>
            </a:pPr>
            <a:r>
              <a:rPr lang="nl-NL" sz="1400" dirty="0" smtClean="0">
                <a:solidFill>
                  <a:srgbClr val="002060"/>
                </a:solidFill>
              </a:rPr>
              <a:t>	Erfelijkheid: </a:t>
            </a:r>
            <a:r>
              <a:rPr lang="nl-NL" sz="1400" b="1" u="sng" dirty="0">
                <a:solidFill>
                  <a:srgbClr val="002060"/>
                </a:solidFill>
              </a:rPr>
              <a:t>k</a:t>
            </a:r>
            <a:r>
              <a:rPr lang="nl-NL" sz="1400" b="1" u="sng" dirty="0" smtClean="0">
                <a:solidFill>
                  <a:srgbClr val="002060"/>
                </a:solidFill>
              </a:rPr>
              <a:t>ans </a:t>
            </a:r>
            <a:r>
              <a:rPr lang="nl-NL" sz="1400" b="1" u="sng" dirty="0">
                <a:solidFill>
                  <a:srgbClr val="002060"/>
                </a:solidFill>
              </a:rPr>
              <a:t>op </a:t>
            </a:r>
            <a:r>
              <a:rPr lang="nl-NL" sz="1400" b="1" u="sng" dirty="0" smtClean="0">
                <a:solidFill>
                  <a:srgbClr val="002060"/>
                </a:solidFill>
              </a:rPr>
              <a:t>allergie</a:t>
            </a:r>
            <a:r>
              <a:rPr lang="nl-NL" sz="1400" baseline="30000" dirty="0" smtClean="0">
                <a:solidFill>
                  <a:srgbClr val="002060"/>
                </a:solidFill>
              </a:rPr>
              <a:t>1</a:t>
            </a:r>
          </a:p>
          <a:p>
            <a:pPr marL="0" indent="0">
              <a:buNone/>
              <a:tabLst>
                <a:tab pos="347663" algn="l"/>
              </a:tabLst>
            </a:pPr>
            <a:endParaRPr lang="nl-NL" sz="1400" baseline="30000" dirty="0">
              <a:solidFill>
                <a:srgbClr val="002060"/>
              </a:solidFill>
            </a:endParaRPr>
          </a:p>
          <a:p>
            <a:pPr marL="534988" lvl="2" indent="-187325">
              <a:buFont typeface="Courier New" pitchFamily="49" charset="0"/>
              <a:buChar char="o"/>
              <a:tabLst>
                <a:tab pos="3763963" algn="l"/>
              </a:tabLst>
            </a:pPr>
            <a:r>
              <a:rPr lang="nl-NL" sz="1200" dirty="0">
                <a:solidFill>
                  <a:srgbClr val="002060"/>
                </a:solidFill>
              </a:rPr>
              <a:t>Geen van beide ouders allergisch	10%</a:t>
            </a:r>
          </a:p>
          <a:p>
            <a:pPr marL="534988" lvl="2" indent="-187325">
              <a:buFont typeface="Courier New" pitchFamily="49" charset="0"/>
              <a:buChar char="o"/>
              <a:tabLst>
                <a:tab pos="3763963" algn="l"/>
              </a:tabLst>
            </a:pPr>
            <a:r>
              <a:rPr lang="nl-NL" sz="1200" dirty="0">
                <a:solidFill>
                  <a:srgbClr val="002060"/>
                </a:solidFill>
              </a:rPr>
              <a:t>Eén broer/zus allergisch	20%</a:t>
            </a:r>
          </a:p>
          <a:p>
            <a:pPr marL="534988" lvl="2" indent="-187325">
              <a:buFont typeface="Courier New" pitchFamily="49" charset="0"/>
              <a:buChar char="o"/>
              <a:tabLst>
                <a:tab pos="3763963" algn="l"/>
              </a:tabLst>
            </a:pPr>
            <a:r>
              <a:rPr lang="nl-NL" sz="1200" dirty="0">
                <a:solidFill>
                  <a:srgbClr val="002060"/>
                </a:solidFill>
              </a:rPr>
              <a:t>Eén ouder allergisch	40%</a:t>
            </a:r>
          </a:p>
          <a:p>
            <a:pPr marL="534988" lvl="2" indent="-187325">
              <a:buFont typeface="Courier New" pitchFamily="49" charset="0"/>
              <a:buChar char="o"/>
              <a:tabLst>
                <a:tab pos="3763963" algn="l"/>
              </a:tabLst>
            </a:pPr>
            <a:r>
              <a:rPr lang="nl-NL" sz="1200" dirty="0">
                <a:solidFill>
                  <a:srgbClr val="002060"/>
                </a:solidFill>
              </a:rPr>
              <a:t>Beide ouders allergisch	60%</a:t>
            </a:r>
          </a:p>
          <a:p>
            <a:pPr marL="534988" lvl="2" indent="-187325">
              <a:buFont typeface="Courier New" pitchFamily="49" charset="0"/>
              <a:buChar char="o"/>
              <a:tabLst>
                <a:tab pos="3763963" algn="l"/>
              </a:tabLst>
            </a:pPr>
            <a:r>
              <a:rPr lang="nl-NL" sz="1200" dirty="0">
                <a:solidFill>
                  <a:srgbClr val="002060"/>
                </a:solidFill>
              </a:rPr>
              <a:t>Beide ouders en broer/zus allergisch	80%</a:t>
            </a:r>
          </a:p>
          <a:p>
            <a:endParaRPr lang="en-GB" sz="1400" dirty="0"/>
          </a:p>
        </p:txBody>
      </p:sp>
      <p:sp>
        <p:nvSpPr>
          <p:cNvPr id="9" name="TextBox 8"/>
          <p:cNvSpPr txBox="1"/>
          <p:nvPr/>
        </p:nvSpPr>
        <p:spPr>
          <a:xfrm>
            <a:off x="7668344" y="4928148"/>
            <a:ext cx="1493664" cy="184666"/>
          </a:xfrm>
          <a:prstGeom prst="rect">
            <a:avLst/>
          </a:prstGeom>
          <a:noFill/>
        </p:spPr>
        <p:txBody>
          <a:bodyPr wrap="square" rtlCol="0">
            <a:spAutoFit/>
          </a:bodyPr>
          <a:lstStyle/>
          <a:p>
            <a:r>
              <a:rPr lang="en-GB" sz="600" dirty="0" smtClean="0">
                <a:solidFill>
                  <a:schemeClr val="bg1">
                    <a:lumMod val="50000"/>
                  </a:schemeClr>
                </a:solidFill>
                <a:latin typeface="+mn-lt"/>
              </a:rPr>
              <a:t>1: </a:t>
            </a:r>
            <a:r>
              <a:rPr lang="en-GB" sz="600" dirty="0" err="1" smtClean="0">
                <a:solidFill>
                  <a:schemeClr val="bg1">
                    <a:lumMod val="50000"/>
                  </a:schemeClr>
                </a:solidFill>
                <a:latin typeface="+mn-lt"/>
              </a:rPr>
              <a:t>Leidraad</a:t>
            </a:r>
            <a:r>
              <a:rPr lang="en-GB" sz="600" dirty="0" smtClean="0">
                <a:solidFill>
                  <a:schemeClr val="bg1">
                    <a:lumMod val="50000"/>
                  </a:schemeClr>
                </a:solidFill>
                <a:latin typeface="+mn-lt"/>
              </a:rPr>
              <a:t> </a:t>
            </a:r>
            <a:r>
              <a:rPr lang="en-GB" sz="600" dirty="0" err="1" smtClean="0">
                <a:solidFill>
                  <a:schemeClr val="bg1">
                    <a:lumMod val="50000"/>
                  </a:schemeClr>
                </a:solidFill>
                <a:latin typeface="+mn-lt"/>
              </a:rPr>
              <a:t>kindergeneeskunde</a:t>
            </a:r>
            <a:r>
              <a:rPr lang="en-GB" sz="600" dirty="0" smtClean="0">
                <a:solidFill>
                  <a:schemeClr val="bg1">
                    <a:lumMod val="50000"/>
                  </a:schemeClr>
                </a:solidFill>
                <a:latin typeface="+mn-lt"/>
              </a:rPr>
              <a:t> 2006</a:t>
            </a:r>
            <a:endParaRPr lang="en-GB" sz="600" dirty="0">
              <a:solidFill>
                <a:schemeClr val="bg1">
                  <a:lumMod val="50000"/>
                </a:schemeClr>
              </a:solidFill>
              <a:latin typeface="+mn-lt"/>
            </a:endParaRPr>
          </a:p>
        </p:txBody>
      </p:sp>
      <p:sp>
        <p:nvSpPr>
          <p:cNvPr id="15" name="Rectangle 14"/>
          <p:cNvSpPr/>
          <p:nvPr/>
        </p:nvSpPr>
        <p:spPr>
          <a:xfrm>
            <a:off x="2771800" y="4781646"/>
            <a:ext cx="144642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8885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9502"/>
            <a:ext cx="7259016" cy="576064"/>
          </a:xfrm>
        </p:spPr>
        <p:txBody>
          <a:bodyPr anchor="ctr"/>
          <a:lstStyle/>
          <a:p>
            <a:r>
              <a:rPr lang="nl-NL" b="1" dirty="0" smtClean="0"/>
              <a:t>De anamnese</a:t>
            </a:r>
            <a:endParaRPr lang="nl-NL" b="1" dirty="0"/>
          </a:p>
        </p:txBody>
      </p:sp>
      <p:sp>
        <p:nvSpPr>
          <p:cNvPr id="4" name="Text Placeholder 3"/>
          <p:cNvSpPr>
            <a:spLocks noGrp="1"/>
          </p:cNvSpPr>
          <p:nvPr>
            <p:ph type="body" sz="quarter" idx="13"/>
          </p:nvPr>
        </p:nvSpPr>
        <p:spPr>
          <a:xfrm>
            <a:off x="770929" y="987574"/>
            <a:ext cx="7833520" cy="3960217"/>
          </a:xfrm>
        </p:spPr>
        <p:txBody>
          <a:bodyPr/>
          <a:lstStyle/>
          <a:p>
            <a:pPr>
              <a:buFont typeface="Arial" panose="020B0604020202020204" pitchFamily="34" charset="0"/>
              <a:buChar char="•"/>
            </a:pPr>
            <a:endParaRPr lang="nl-NL" altLang="en-US" sz="1400" dirty="0" smtClean="0">
              <a:solidFill>
                <a:srgbClr val="002060"/>
              </a:solidFill>
              <a:latin typeface="Georgia" panose="02040502050405020303" pitchFamily="18" charset="0"/>
            </a:endParaRPr>
          </a:p>
          <a:p>
            <a:pPr>
              <a:buFont typeface="Arial" panose="020B0604020202020204" pitchFamily="34" charset="0"/>
              <a:buChar char="•"/>
            </a:pPr>
            <a:r>
              <a:rPr lang="nl-NL" altLang="en-US" sz="1400" dirty="0" smtClean="0">
                <a:solidFill>
                  <a:srgbClr val="002060"/>
                </a:solidFill>
                <a:latin typeface="Georgia" panose="02040502050405020303" pitchFamily="18" charset="0"/>
              </a:rPr>
              <a:t>Geeft </a:t>
            </a:r>
            <a:r>
              <a:rPr lang="nl-NL" altLang="en-US" sz="1400" dirty="0">
                <a:solidFill>
                  <a:srgbClr val="002060"/>
                </a:solidFill>
                <a:latin typeface="Georgia" panose="02040502050405020303" pitchFamily="18" charset="0"/>
              </a:rPr>
              <a:t>een duidelijk beeld van de </a:t>
            </a:r>
            <a:r>
              <a:rPr lang="nl-NL" altLang="en-US" sz="1400" dirty="0" smtClean="0">
                <a:solidFill>
                  <a:srgbClr val="002060"/>
                </a:solidFill>
                <a:latin typeface="Georgia" panose="02040502050405020303" pitchFamily="18" charset="0"/>
              </a:rPr>
              <a:t>klinisch </a:t>
            </a:r>
            <a:r>
              <a:rPr lang="nl-NL" altLang="en-US" sz="1400" dirty="0">
                <a:solidFill>
                  <a:srgbClr val="002060"/>
                </a:solidFill>
                <a:latin typeface="Georgia" panose="02040502050405020303" pitchFamily="18" charset="0"/>
              </a:rPr>
              <a:t>relevante klachten</a:t>
            </a:r>
          </a:p>
          <a:p>
            <a:pPr>
              <a:buFont typeface="Arial" panose="020B0604020202020204" pitchFamily="34" charset="0"/>
              <a:buChar char="•"/>
            </a:pPr>
            <a:endParaRPr lang="nl-NL" altLang="en-US" sz="1400" dirty="0">
              <a:solidFill>
                <a:srgbClr val="002060"/>
              </a:solidFill>
              <a:latin typeface="Georgia" panose="02040502050405020303" pitchFamily="18" charset="0"/>
            </a:endParaRPr>
          </a:p>
          <a:p>
            <a:pPr>
              <a:buFont typeface="Arial" panose="020B0604020202020204" pitchFamily="34" charset="0"/>
              <a:buChar char="•"/>
            </a:pPr>
            <a:r>
              <a:rPr lang="nl-NL" altLang="en-US" sz="1400" dirty="0">
                <a:solidFill>
                  <a:srgbClr val="002060"/>
                </a:solidFill>
                <a:latin typeface="Georgia" panose="02040502050405020303" pitchFamily="18" charset="0"/>
              </a:rPr>
              <a:t>Bepaalt op welke allergenen er getest gaat worden </a:t>
            </a:r>
            <a:r>
              <a:rPr lang="nl-NL" altLang="en-US" sz="1400" dirty="0" smtClean="0">
                <a:solidFill>
                  <a:srgbClr val="002060"/>
                </a:solidFill>
                <a:latin typeface="Georgia" panose="02040502050405020303" pitchFamily="18" charset="0"/>
              </a:rPr>
              <a:t>en/ of </a:t>
            </a:r>
            <a:r>
              <a:rPr lang="nl-NL" altLang="en-US" sz="1400" dirty="0">
                <a:solidFill>
                  <a:srgbClr val="002060"/>
                </a:solidFill>
                <a:latin typeface="Georgia" panose="02040502050405020303" pitchFamily="18" charset="0"/>
              </a:rPr>
              <a:t>bepaalt welk bloedonderzoek er aangevraagd </a:t>
            </a:r>
            <a:r>
              <a:rPr lang="nl-NL" altLang="en-US" sz="1400" dirty="0" smtClean="0">
                <a:solidFill>
                  <a:srgbClr val="002060"/>
                </a:solidFill>
                <a:latin typeface="Georgia" panose="02040502050405020303" pitchFamily="18" charset="0"/>
              </a:rPr>
              <a:t>wordt</a:t>
            </a:r>
            <a:endParaRPr lang="nl-NL" altLang="en-US" sz="1400" dirty="0">
              <a:solidFill>
                <a:srgbClr val="002060"/>
              </a:solidFill>
              <a:latin typeface="Georgia" panose="02040502050405020303" pitchFamily="18" charset="0"/>
            </a:endParaRPr>
          </a:p>
          <a:p>
            <a:pPr>
              <a:buFont typeface="Arial" panose="020B0604020202020204" pitchFamily="34" charset="0"/>
              <a:buChar char="•"/>
            </a:pPr>
            <a:endParaRPr lang="nl-NL" altLang="en-US" sz="1400" dirty="0">
              <a:solidFill>
                <a:srgbClr val="002060"/>
              </a:solidFill>
              <a:latin typeface="Georgia" panose="02040502050405020303" pitchFamily="18" charset="0"/>
            </a:endParaRPr>
          </a:p>
          <a:p>
            <a:pPr>
              <a:buFont typeface="Arial" panose="020B0604020202020204" pitchFamily="34" charset="0"/>
              <a:buChar char="•"/>
            </a:pPr>
            <a:r>
              <a:rPr lang="nl-NL" altLang="en-US" sz="1400" dirty="0">
                <a:solidFill>
                  <a:srgbClr val="002060"/>
                </a:solidFill>
                <a:latin typeface="Georgia" panose="02040502050405020303" pitchFamily="18" charset="0"/>
              </a:rPr>
              <a:t>Helpt een verband te leggen tussen </a:t>
            </a:r>
            <a:r>
              <a:rPr lang="nl-NL" altLang="en-US" sz="1400" dirty="0" smtClean="0">
                <a:solidFill>
                  <a:srgbClr val="002060"/>
                </a:solidFill>
                <a:latin typeface="Georgia" panose="02040502050405020303" pitchFamily="18" charset="0"/>
              </a:rPr>
              <a:t>de </a:t>
            </a:r>
            <a:r>
              <a:rPr lang="nl-NL" altLang="en-US" sz="1400" dirty="0">
                <a:solidFill>
                  <a:srgbClr val="002060"/>
                </a:solidFill>
                <a:latin typeface="Georgia" panose="02040502050405020303" pitchFamily="18" charset="0"/>
              </a:rPr>
              <a:t>genoemde klachten en de </a:t>
            </a:r>
            <a:r>
              <a:rPr lang="nl-NL" altLang="en-US" sz="1400" dirty="0" smtClean="0">
                <a:solidFill>
                  <a:srgbClr val="002060"/>
                </a:solidFill>
                <a:latin typeface="Georgia" panose="02040502050405020303" pitchFamily="18" charset="0"/>
              </a:rPr>
              <a:t>uitslag </a:t>
            </a:r>
            <a:r>
              <a:rPr lang="nl-NL" altLang="en-US" sz="1400" dirty="0">
                <a:solidFill>
                  <a:srgbClr val="002060"/>
                </a:solidFill>
                <a:latin typeface="Georgia" panose="02040502050405020303" pitchFamily="18" charset="0"/>
              </a:rPr>
              <a:t>van de allergietest</a:t>
            </a:r>
          </a:p>
          <a:p>
            <a:pPr>
              <a:buFont typeface="Arial" panose="020B0604020202020204" pitchFamily="34" charset="0"/>
              <a:buChar char="•"/>
            </a:pPr>
            <a:endParaRPr lang="nl-NL" altLang="en-US" sz="1400" dirty="0">
              <a:solidFill>
                <a:srgbClr val="002060"/>
              </a:solidFill>
              <a:latin typeface="Georgia" panose="02040502050405020303" pitchFamily="18" charset="0"/>
            </a:endParaRPr>
          </a:p>
          <a:p>
            <a:pPr>
              <a:buFont typeface="Arial" panose="020B0604020202020204" pitchFamily="34" charset="0"/>
              <a:buChar char="•"/>
            </a:pPr>
            <a:r>
              <a:rPr lang="nl-NL" altLang="en-US" sz="1400" dirty="0" smtClean="0">
                <a:solidFill>
                  <a:srgbClr val="002060"/>
                </a:solidFill>
                <a:latin typeface="Georgia" panose="02040502050405020303" pitchFamily="18" charset="0"/>
              </a:rPr>
              <a:t>Is gebaseerd </a:t>
            </a:r>
            <a:r>
              <a:rPr lang="nl-NL" altLang="en-US" sz="1400" dirty="0">
                <a:solidFill>
                  <a:srgbClr val="002060"/>
                </a:solidFill>
                <a:latin typeface="Georgia" panose="02040502050405020303" pitchFamily="18" charset="0"/>
              </a:rPr>
              <a:t>op </a:t>
            </a:r>
            <a:r>
              <a:rPr lang="nl-NL" altLang="en-US" sz="1400" dirty="0" smtClean="0">
                <a:solidFill>
                  <a:srgbClr val="002060"/>
                </a:solidFill>
                <a:latin typeface="Georgia" panose="02040502050405020303" pitchFamily="18" charset="0"/>
              </a:rPr>
              <a:t>richtlijnen</a:t>
            </a:r>
            <a:endParaRPr lang="da-DK" altLang="en-US" sz="1400" dirty="0">
              <a:solidFill>
                <a:srgbClr val="002060"/>
              </a:solidFill>
              <a:latin typeface="Georgia" panose="02040502050405020303" pitchFamily="18" charset="0"/>
            </a:endParaRPr>
          </a:p>
        </p:txBody>
      </p:sp>
    </p:spTree>
    <p:extLst>
      <p:ext uri="{BB962C8B-B14F-4D97-AF65-F5344CB8AC3E}">
        <p14:creationId xmlns:p14="http://schemas.microsoft.com/office/powerpoint/2010/main" val="993776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04910"/>
            <a:ext cx="7619056" cy="431366"/>
          </a:xfrm>
        </p:spPr>
        <p:txBody>
          <a:bodyPr/>
          <a:lstStyle/>
          <a:p>
            <a:r>
              <a:rPr lang="en-GB" b="1" dirty="0" smtClean="0"/>
              <a:t>De diagnose</a:t>
            </a:r>
            <a:endParaRPr lang="en-GB" b="1" dirty="0"/>
          </a:p>
        </p:txBody>
      </p:sp>
      <p:sp>
        <p:nvSpPr>
          <p:cNvPr id="4" name="Text Placeholder 3"/>
          <p:cNvSpPr>
            <a:spLocks noGrp="1"/>
          </p:cNvSpPr>
          <p:nvPr>
            <p:ph type="body" sz="quarter" idx="13"/>
          </p:nvPr>
        </p:nvSpPr>
        <p:spPr>
          <a:xfrm>
            <a:off x="611560" y="771550"/>
            <a:ext cx="6682952" cy="4032225"/>
          </a:xfrm>
        </p:spPr>
        <p:txBody>
          <a:bodyPr/>
          <a:lstStyle/>
          <a:p>
            <a:pPr>
              <a:buFontTx/>
              <a:buNone/>
            </a:pPr>
            <a:endParaRPr lang="nl-NL" altLang="en-US" sz="1400" dirty="0" smtClean="0">
              <a:solidFill>
                <a:srgbClr val="002060"/>
              </a:solidFill>
            </a:endParaRPr>
          </a:p>
          <a:p>
            <a:pPr>
              <a:buFontTx/>
              <a:buNone/>
            </a:pPr>
            <a:r>
              <a:rPr lang="nl-NL" altLang="en-US" sz="1400" dirty="0" smtClean="0">
                <a:solidFill>
                  <a:srgbClr val="002060"/>
                </a:solidFill>
              </a:rPr>
              <a:t>De </a:t>
            </a:r>
            <a:r>
              <a:rPr lang="nl-NL" altLang="en-US" sz="1400" dirty="0">
                <a:solidFill>
                  <a:srgbClr val="002060"/>
                </a:solidFill>
              </a:rPr>
              <a:t>diagnose luchtwegallergie wordt vastgesteld </a:t>
            </a:r>
            <a:r>
              <a:rPr lang="nl-NL" altLang="en-US" sz="1400" dirty="0" smtClean="0">
                <a:solidFill>
                  <a:srgbClr val="002060"/>
                </a:solidFill>
              </a:rPr>
              <a:t>aan de hand van:</a:t>
            </a:r>
          </a:p>
          <a:p>
            <a:pPr>
              <a:buFontTx/>
              <a:buNone/>
            </a:pPr>
            <a:endParaRPr lang="nl-NL" altLang="en-US" sz="1400" dirty="0">
              <a:solidFill>
                <a:srgbClr val="002060"/>
              </a:solidFill>
            </a:endParaRPr>
          </a:p>
          <a:p>
            <a:pPr>
              <a:lnSpc>
                <a:spcPct val="150000"/>
              </a:lnSpc>
              <a:buFont typeface="Arial" panose="020B0604020202020204" pitchFamily="34" charset="0"/>
              <a:buChar char="•"/>
            </a:pPr>
            <a:r>
              <a:rPr lang="nl-NL" altLang="en-US" sz="1400" dirty="0" smtClean="0">
                <a:solidFill>
                  <a:srgbClr val="002060"/>
                </a:solidFill>
              </a:rPr>
              <a:t>Anamnese</a:t>
            </a:r>
          </a:p>
          <a:p>
            <a:pPr>
              <a:lnSpc>
                <a:spcPct val="150000"/>
              </a:lnSpc>
              <a:buFont typeface="Arial" panose="020B0604020202020204" pitchFamily="34" charset="0"/>
              <a:buChar char="•"/>
            </a:pPr>
            <a:endParaRPr lang="nl-NL" altLang="en-US" sz="1400" dirty="0" smtClean="0">
              <a:solidFill>
                <a:srgbClr val="002060"/>
              </a:solidFill>
            </a:endParaRPr>
          </a:p>
          <a:p>
            <a:pPr>
              <a:lnSpc>
                <a:spcPct val="150000"/>
              </a:lnSpc>
              <a:buFont typeface="Arial" panose="020B0604020202020204" pitchFamily="34" charset="0"/>
              <a:buChar char="•"/>
            </a:pPr>
            <a:r>
              <a:rPr lang="nl-NL" altLang="en-US" sz="1400" dirty="0" smtClean="0">
                <a:solidFill>
                  <a:srgbClr val="002060"/>
                </a:solidFill>
              </a:rPr>
              <a:t>Lichamelijk onderzoek</a:t>
            </a:r>
          </a:p>
          <a:p>
            <a:pPr>
              <a:lnSpc>
                <a:spcPct val="150000"/>
              </a:lnSpc>
              <a:buFont typeface="Arial" panose="020B0604020202020204" pitchFamily="34" charset="0"/>
              <a:buChar char="•"/>
            </a:pPr>
            <a:endParaRPr lang="nl-NL" altLang="en-US" sz="1400" dirty="0">
              <a:solidFill>
                <a:srgbClr val="002060"/>
              </a:solidFill>
            </a:endParaRPr>
          </a:p>
          <a:p>
            <a:pPr>
              <a:lnSpc>
                <a:spcPct val="150000"/>
              </a:lnSpc>
              <a:buFont typeface="Arial" panose="020B0604020202020204" pitchFamily="34" charset="0"/>
              <a:buChar char="•"/>
            </a:pPr>
            <a:r>
              <a:rPr lang="nl-NL" altLang="en-US" sz="1400" dirty="0">
                <a:solidFill>
                  <a:srgbClr val="002060"/>
                </a:solidFill>
              </a:rPr>
              <a:t>Allergietest (bloedtest of huidpriktest</a:t>
            </a:r>
            <a:r>
              <a:rPr lang="nl-NL" altLang="en-US" sz="1400" dirty="0" smtClean="0">
                <a:solidFill>
                  <a:srgbClr val="002060"/>
                </a:solidFill>
              </a:rPr>
              <a:t>)</a:t>
            </a:r>
          </a:p>
          <a:p>
            <a:pPr>
              <a:lnSpc>
                <a:spcPct val="150000"/>
              </a:lnSpc>
              <a:buFont typeface="Arial" panose="020B0604020202020204" pitchFamily="34" charset="0"/>
              <a:buChar char="•"/>
            </a:pPr>
            <a:endParaRPr lang="nl-NL" altLang="en-US" sz="1400" dirty="0">
              <a:solidFill>
                <a:srgbClr val="002060"/>
              </a:solidFill>
            </a:endParaRPr>
          </a:p>
          <a:p>
            <a:pPr>
              <a:lnSpc>
                <a:spcPct val="150000"/>
              </a:lnSpc>
              <a:buFont typeface="Arial" panose="020B0604020202020204" pitchFamily="34" charset="0"/>
              <a:buChar char="•"/>
            </a:pPr>
            <a:r>
              <a:rPr lang="nl-NL" altLang="en-US" sz="1400" dirty="0">
                <a:solidFill>
                  <a:srgbClr val="002060"/>
                </a:solidFill>
              </a:rPr>
              <a:t>Indien </a:t>
            </a:r>
            <a:r>
              <a:rPr lang="nl-NL" altLang="en-US" sz="1400" dirty="0" smtClean="0">
                <a:solidFill>
                  <a:srgbClr val="002060"/>
                </a:solidFill>
              </a:rPr>
              <a:t>noodzaak aanwezig, </a:t>
            </a:r>
            <a:r>
              <a:rPr lang="nl-NL" altLang="en-US" sz="1400" dirty="0">
                <a:solidFill>
                  <a:srgbClr val="002060"/>
                </a:solidFill>
              </a:rPr>
              <a:t>longfunctie </a:t>
            </a:r>
            <a:r>
              <a:rPr lang="nl-NL" altLang="en-US" sz="1400" dirty="0" smtClean="0">
                <a:solidFill>
                  <a:srgbClr val="002060"/>
                </a:solidFill>
              </a:rPr>
              <a:t>onderzoek</a:t>
            </a:r>
            <a:endParaRPr lang="da-DK" altLang="en-US" sz="1400" dirty="0">
              <a:solidFill>
                <a:srgbClr val="002060"/>
              </a:solidFill>
            </a:endParaRPr>
          </a:p>
        </p:txBody>
      </p:sp>
      <p:sp>
        <p:nvSpPr>
          <p:cNvPr id="3" name="Oval 2"/>
          <p:cNvSpPr/>
          <p:nvPr/>
        </p:nvSpPr>
        <p:spPr bwMode="auto">
          <a:xfrm>
            <a:off x="5292080" y="1809367"/>
            <a:ext cx="1440160" cy="144016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6588224" y="677177"/>
            <a:ext cx="1512168" cy="1512168"/>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6660232" y="2715766"/>
            <a:ext cx="1440160" cy="144016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737355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27534"/>
            <a:ext cx="6533926" cy="539750"/>
          </a:xfrm>
        </p:spPr>
        <p:txBody>
          <a:bodyPr anchor="ctr"/>
          <a:lstStyle/>
          <a:p>
            <a:r>
              <a:rPr lang="nl-NL" b="1" dirty="0" smtClean="0"/>
              <a:t>Puzzel compleet ?</a:t>
            </a:r>
            <a:endParaRPr lang="nl-NL" b="1" dirty="0"/>
          </a:p>
        </p:txBody>
      </p:sp>
      <p:sp>
        <p:nvSpPr>
          <p:cNvPr id="4" name="Text Placeholder 3"/>
          <p:cNvSpPr>
            <a:spLocks noGrp="1"/>
          </p:cNvSpPr>
          <p:nvPr>
            <p:ph type="body" sz="quarter" idx="13"/>
          </p:nvPr>
        </p:nvSpPr>
        <p:spPr>
          <a:xfrm>
            <a:off x="971600" y="1419622"/>
            <a:ext cx="6173886" cy="3419475"/>
          </a:xfrm>
        </p:spPr>
        <p:txBody>
          <a:bodyPr/>
          <a:lstStyle/>
          <a:p>
            <a:pPr>
              <a:lnSpc>
                <a:spcPct val="150000"/>
              </a:lnSpc>
              <a:buFont typeface="Arial" panose="020B0604020202020204" pitchFamily="34" charset="0"/>
              <a:buChar char="•"/>
            </a:pPr>
            <a:r>
              <a:rPr lang="nl-NL" altLang="en-US" sz="1400">
                <a:solidFill>
                  <a:srgbClr val="002060"/>
                </a:solidFill>
              </a:rPr>
              <a:t>Anamnese </a:t>
            </a:r>
            <a:r>
              <a:rPr lang="nl-NL" altLang="en-US" sz="1400" b="1" smtClean="0">
                <a:solidFill>
                  <a:srgbClr val="002060"/>
                </a:solidFill>
                <a:effectLst>
                  <a:outerShdw blurRad="38100" dist="38100" dir="2700000" algn="tl">
                    <a:srgbClr val="000000">
                      <a:alpha val="43137"/>
                    </a:srgbClr>
                  </a:outerShdw>
                </a:effectLst>
              </a:rPr>
              <a:t>√</a:t>
            </a:r>
          </a:p>
          <a:p>
            <a:pPr>
              <a:lnSpc>
                <a:spcPct val="150000"/>
              </a:lnSpc>
              <a:buFont typeface="Arial" panose="020B0604020202020204" pitchFamily="34" charset="0"/>
              <a:buChar char="•"/>
            </a:pPr>
            <a:endParaRPr lang="nl-NL" altLang="en-US" sz="1400" b="1">
              <a:solidFill>
                <a:srgbClr val="002060"/>
              </a:solidFill>
              <a:effectLst>
                <a:outerShdw blurRad="38100" dist="38100" dir="2700000" algn="tl">
                  <a:srgbClr val="000000">
                    <a:alpha val="43137"/>
                  </a:srgbClr>
                </a:outerShdw>
              </a:effectLst>
            </a:endParaRPr>
          </a:p>
          <a:p>
            <a:pPr>
              <a:lnSpc>
                <a:spcPct val="150000"/>
              </a:lnSpc>
              <a:buFont typeface="Arial" panose="020B0604020202020204" pitchFamily="34" charset="0"/>
              <a:buChar char="•"/>
            </a:pPr>
            <a:r>
              <a:rPr lang="nl-NL" altLang="en-US" sz="1400">
                <a:solidFill>
                  <a:srgbClr val="002060"/>
                </a:solidFill>
              </a:rPr>
              <a:t>Lichamelijk onderzoek </a:t>
            </a:r>
            <a:r>
              <a:rPr lang="nl-NL" altLang="en-US" sz="1400" b="1" smtClean="0">
                <a:solidFill>
                  <a:srgbClr val="002060"/>
                </a:solidFill>
                <a:effectLst>
                  <a:outerShdw blurRad="38100" dist="38100" dir="2700000" algn="tl">
                    <a:srgbClr val="000000">
                      <a:alpha val="43137"/>
                    </a:srgbClr>
                  </a:outerShdw>
                </a:effectLst>
              </a:rPr>
              <a:t>√</a:t>
            </a:r>
          </a:p>
          <a:p>
            <a:pPr>
              <a:lnSpc>
                <a:spcPct val="150000"/>
              </a:lnSpc>
              <a:buFont typeface="Arial" panose="020B0604020202020204" pitchFamily="34" charset="0"/>
              <a:buChar char="•"/>
            </a:pPr>
            <a:endParaRPr lang="nl-NL" altLang="en-US" sz="1400">
              <a:solidFill>
                <a:srgbClr val="002060"/>
              </a:solidFill>
            </a:endParaRPr>
          </a:p>
          <a:p>
            <a:pPr>
              <a:lnSpc>
                <a:spcPct val="150000"/>
              </a:lnSpc>
              <a:buFont typeface="Arial" panose="020B0604020202020204" pitchFamily="34" charset="0"/>
              <a:buChar char="•"/>
            </a:pPr>
            <a:r>
              <a:rPr lang="nl-NL" altLang="en-US" sz="1400">
                <a:solidFill>
                  <a:srgbClr val="002060"/>
                </a:solidFill>
              </a:rPr>
              <a:t>Allergietest (bloedtest of huidpriktest) </a:t>
            </a:r>
            <a:r>
              <a:rPr lang="nl-NL" altLang="en-US" sz="1400" b="1" smtClean="0">
                <a:solidFill>
                  <a:srgbClr val="002060"/>
                </a:solidFill>
                <a:effectLst>
                  <a:outerShdw blurRad="38100" dist="38100" dir="2700000" algn="tl">
                    <a:srgbClr val="000000">
                      <a:alpha val="43137"/>
                    </a:srgbClr>
                  </a:outerShdw>
                </a:effectLst>
              </a:rPr>
              <a:t>√</a:t>
            </a:r>
          </a:p>
          <a:p>
            <a:pPr>
              <a:lnSpc>
                <a:spcPct val="150000"/>
              </a:lnSpc>
              <a:buFont typeface="Arial" panose="020B0604020202020204" pitchFamily="34" charset="0"/>
              <a:buChar char="•"/>
            </a:pPr>
            <a:endParaRPr lang="nl-NL" altLang="en-US" sz="1400">
              <a:solidFill>
                <a:srgbClr val="002060"/>
              </a:solidFill>
            </a:endParaRPr>
          </a:p>
          <a:p>
            <a:pPr>
              <a:lnSpc>
                <a:spcPct val="150000"/>
              </a:lnSpc>
              <a:buFont typeface="Arial" panose="020B0604020202020204" pitchFamily="34" charset="0"/>
              <a:buChar char="•"/>
            </a:pPr>
            <a:r>
              <a:rPr lang="nl-NL" altLang="en-US" sz="1400">
                <a:solidFill>
                  <a:srgbClr val="002060"/>
                </a:solidFill>
              </a:rPr>
              <a:t>Indien noodzaak, longfunctie onderzoek </a:t>
            </a:r>
            <a:r>
              <a:rPr lang="nl-NL" altLang="en-US" sz="1400" b="1">
                <a:solidFill>
                  <a:srgbClr val="002060"/>
                </a:solidFill>
                <a:effectLst>
                  <a:outerShdw blurRad="38100" dist="38100" dir="2700000" algn="tl">
                    <a:srgbClr val="000000">
                      <a:alpha val="43137"/>
                    </a:srgbClr>
                  </a:outerShdw>
                </a:effectLst>
              </a:rPr>
              <a:t>√</a:t>
            </a:r>
            <a:endParaRPr lang="da-DK" altLang="en-US" sz="1400">
              <a:solidFill>
                <a:srgbClr val="002060"/>
              </a:solidFill>
            </a:endParaRPr>
          </a:p>
          <a:p>
            <a:pPr marL="0" indent="0">
              <a:buNone/>
            </a:pPr>
            <a:endParaRPr lang="nl-NL" sz="1400"/>
          </a:p>
        </p:txBody>
      </p:sp>
    </p:spTree>
    <p:extLst>
      <p:ext uri="{BB962C8B-B14F-4D97-AF65-F5344CB8AC3E}">
        <p14:creationId xmlns:p14="http://schemas.microsoft.com/office/powerpoint/2010/main" val="1806490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3"/>
          <p:cNvSpPr txBox="1">
            <a:spLocks noChangeArrowheads="1"/>
          </p:cNvSpPr>
          <p:nvPr/>
        </p:nvSpPr>
        <p:spPr bwMode="auto">
          <a:xfrm>
            <a:off x="683568" y="3267060"/>
            <a:ext cx="3888432" cy="830997"/>
          </a:xfrm>
          <a:prstGeom prst="rect">
            <a:avLst/>
          </a:prstGeom>
          <a:noFill/>
          <a:ln w="9525">
            <a:noFill/>
            <a:miter lim="800000"/>
            <a:headEnd/>
            <a:tailEnd/>
          </a:ln>
        </p:spPr>
        <p:txBody>
          <a:bodyPr wrap="square">
            <a:spAutoFit/>
          </a:bodyPr>
          <a:lstStyle/>
          <a:p>
            <a:r>
              <a:rPr lang="nl-NL" altLang="en-US" sz="2400" dirty="0" smtClean="0">
                <a:solidFill>
                  <a:schemeClr val="bg2"/>
                </a:solidFill>
                <a:latin typeface="Georgia" panose="02040502050405020303" pitchFamily="18" charset="0"/>
              </a:rPr>
              <a:t>Behandeling van luchtwegallergieën</a:t>
            </a:r>
            <a:endParaRPr lang="nl-NL" altLang="en-US" sz="2400" dirty="0">
              <a:solidFill>
                <a:schemeClr val="bg2"/>
              </a:solidFill>
              <a:latin typeface="Georgia" panose="02040502050405020303"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1059582"/>
            <a:ext cx="4572000" cy="3038475"/>
          </a:xfrm>
          <a:prstGeom prst="rect">
            <a:avLst/>
          </a:prstGeom>
        </p:spPr>
      </p:pic>
    </p:spTree>
    <p:extLst>
      <p:ext uri="{BB962C8B-B14F-4D97-AF65-F5344CB8AC3E}">
        <p14:creationId xmlns:p14="http://schemas.microsoft.com/office/powerpoint/2010/main" val="107554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1142" y="141480"/>
            <a:ext cx="7351741" cy="808654"/>
          </a:xfrm>
        </p:spPr>
        <p:txBody>
          <a:bodyPr anchor="ctr">
            <a:normAutofit/>
          </a:bodyPr>
          <a:lstStyle/>
          <a:p>
            <a:r>
              <a:rPr lang="nl-NL" altLang="en-US" b="1" dirty="0">
                <a:solidFill>
                  <a:srgbClr val="002060"/>
                </a:solidFill>
                <a:latin typeface="Franklin Gothic Book" pitchFamily="34" charset="0"/>
              </a:rPr>
              <a:t> </a:t>
            </a:r>
            <a:r>
              <a:rPr lang="nl-NL" altLang="en-US" b="1" dirty="0" smtClean="0">
                <a:solidFill>
                  <a:srgbClr val="002060"/>
                </a:solidFill>
                <a:latin typeface="Franklin Gothic Book" pitchFamily="34" charset="0"/>
              </a:rPr>
              <a:t>	</a:t>
            </a:r>
            <a:r>
              <a:rPr lang="nl-NL" altLang="en-US" b="1" dirty="0" smtClean="0">
                <a:solidFill>
                  <a:srgbClr val="002060"/>
                </a:solidFill>
                <a:latin typeface="Georgia" panose="02040502050405020303" pitchFamily="18" charset="0"/>
              </a:rPr>
              <a:t>ARIA-richtlijnen</a:t>
            </a:r>
            <a:r>
              <a:rPr lang="nl-NL" altLang="en-US" b="1" baseline="30000" dirty="0" smtClean="0">
                <a:solidFill>
                  <a:srgbClr val="002060"/>
                </a:solidFill>
              </a:rPr>
              <a:t>1, 2</a:t>
            </a:r>
            <a:endParaRPr lang="da-DK" altLang="en-US" sz="1800" b="1" baseline="30000" dirty="0">
              <a:solidFill>
                <a:srgbClr val="002060"/>
              </a:solidFill>
              <a:latin typeface="Franklin Gothic Book" pitchFamily="34" charset="0"/>
            </a:endParaRPr>
          </a:p>
        </p:txBody>
      </p:sp>
      <p:sp>
        <p:nvSpPr>
          <p:cNvPr id="41987" name="Rectangle 3"/>
          <p:cNvSpPr>
            <a:spLocks noGrp="1" noChangeArrowheads="1"/>
          </p:cNvSpPr>
          <p:nvPr>
            <p:ph sz="half" idx="1"/>
          </p:nvPr>
        </p:nvSpPr>
        <p:spPr>
          <a:xfrm>
            <a:off x="461142" y="2004178"/>
            <a:ext cx="3899011" cy="2268570"/>
          </a:xfrm>
        </p:spPr>
        <p:txBody>
          <a:bodyPr>
            <a:normAutofit/>
          </a:bodyPr>
          <a:lstStyle/>
          <a:p>
            <a:pPr marL="0" indent="0">
              <a:buNone/>
              <a:defRPr/>
            </a:pPr>
            <a:r>
              <a:rPr lang="nl-NL" sz="1650" b="1" dirty="0">
                <a:solidFill>
                  <a:srgbClr val="002060"/>
                </a:solidFill>
                <a:latin typeface="Georgia" panose="02040502050405020303" pitchFamily="18" charset="0"/>
              </a:rPr>
              <a:t>Mild</a:t>
            </a:r>
            <a:r>
              <a:rPr lang="nl-NL" sz="1650" dirty="0">
                <a:solidFill>
                  <a:srgbClr val="002060"/>
                </a:solidFill>
                <a:latin typeface="Georgia" panose="02040502050405020303" pitchFamily="18" charset="0"/>
              </a:rPr>
              <a:t>: alle volgende kenmerken</a:t>
            </a:r>
            <a:br>
              <a:rPr lang="nl-NL" sz="1650" dirty="0">
                <a:solidFill>
                  <a:srgbClr val="002060"/>
                </a:solidFill>
                <a:latin typeface="Georgia" panose="02040502050405020303" pitchFamily="18" charset="0"/>
              </a:rPr>
            </a:br>
            <a:endParaRPr lang="nl-NL" sz="1500" i="1" dirty="0">
              <a:solidFill>
                <a:srgbClr val="002060"/>
              </a:solidFill>
              <a:latin typeface="Georgia" panose="02040502050405020303" pitchFamily="18" charset="0"/>
            </a:endParaRPr>
          </a:p>
          <a:p>
            <a:pPr>
              <a:buFont typeface="Arial" panose="020B0604020202020204" pitchFamily="34" charset="0"/>
              <a:buChar char="•"/>
              <a:defRPr/>
            </a:pPr>
            <a:r>
              <a:rPr lang="nl-NL" sz="1500" dirty="0">
                <a:solidFill>
                  <a:srgbClr val="002060"/>
                </a:solidFill>
                <a:latin typeface="Georgia" panose="02040502050405020303" pitchFamily="18" charset="0"/>
              </a:rPr>
              <a:t>Normale slaap</a:t>
            </a:r>
          </a:p>
          <a:p>
            <a:pPr>
              <a:buFont typeface="Arial" panose="020B0604020202020204" pitchFamily="34" charset="0"/>
              <a:buChar char="•"/>
              <a:defRPr/>
            </a:pPr>
            <a:r>
              <a:rPr lang="nl-NL" sz="1500" dirty="0" smtClean="0">
                <a:solidFill>
                  <a:srgbClr val="002060"/>
                </a:solidFill>
                <a:latin typeface="Georgia" panose="02040502050405020303" pitchFamily="18" charset="0"/>
              </a:rPr>
              <a:t>Geen </a:t>
            </a:r>
            <a:r>
              <a:rPr lang="nl-NL" sz="1500" dirty="0">
                <a:solidFill>
                  <a:srgbClr val="002060"/>
                </a:solidFill>
                <a:latin typeface="Georgia" panose="02040502050405020303" pitchFamily="18" charset="0"/>
              </a:rPr>
              <a:t>problemen met dagelijkse activiteiten, sport</a:t>
            </a:r>
          </a:p>
          <a:p>
            <a:pPr>
              <a:buFont typeface="Arial" panose="020B0604020202020204" pitchFamily="34" charset="0"/>
              <a:buChar char="•"/>
              <a:defRPr/>
            </a:pPr>
            <a:r>
              <a:rPr lang="nl-NL" sz="1500" dirty="0">
                <a:solidFill>
                  <a:srgbClr val="002060"/>
                </a:solidFill>
                <a:latin typeface="Georgia" panose="02040502050405020303" pitchFamily="18" charset="0"/>
              </a:rPr>
              <a:t>Geen concentratieproblemen  op het werk of op school</a:t>
            </a:r>
          </a:p>
          <a:p>
            <a:pPr>
              <a:buFont typeface="Arial" panose="020B0604020202020204" pitchFamily="34" charset="0"/>
              <a:buChar char="•"/>
              <a:defRPr/>
            </a:pPr>
            <a:r>
              <a:rPr lang="nl-NL" sz="1500" dirty="0">
                <a:solidFill>
                  <a:srgbClr val="002060"/>
                </a:solidFill>
                <a:latin typeface="Georgia" panose="02040502050405020303" pitchFamily="18" charset="0"/>
              </a:rPr>
              <a:t>Geen vervelende symptomen</a:t>
            </a:r>
          </a:p>
          <a:p>
            <a:pPr>
              <a:defRPr/>
            </a:pPr>
            <a:endParaRPr lang="nl-NL" sz="750" dirty="0">
              <a:latin typeface="Georgia" panose="02040502050405020303" pitchFamily="18" charset="0"/>
            </a:endParaRPr>
          </a:p>
        </p:txBody>
      </p:sp>
      <p:sp>
        <p:nvSpPr>
          <p:cNvPr id="8" name="Content Placeholder 7"/>
          <p:cNvSpPr>
            <a:spLocks noGrp="1"/>
          </p:cNvSpPr>
          <p:nvPr>
            <p:ph sz="half" idx="2"/>
          </p:nvPr>
        </p:nvSpPr>
        <p:spPr>
          <a:xfrm>
            <a:off x="4572000" y="1970612"/>
            <a:ext cx="4546624" cy="2335702"/>
          </a:xfrm>
        </p:spPr>
        <p:txBody>
          <a:bodyPr>
            <a:normAutofit/>
          </a:bodyPr>
          <a:lstStyle/>
          <a:p>
            <a:pPr marL="0" indent="0">
              <a:buNone/>
              <a:defRPr/>
            </a:pPr>
            <a:r>
              <a:rPr lang="nl-NL" sz="1650" b="1" dirty="0">
                <a:solidFill>
                  <a:srgbClr val="002060"/>
                </a:solidFill>
                <a:latin typeface="Georgia" panose="02040502050405020303" pitchFamily="18" charset="0"/>
              </a:rPr>
              <a:t>Matig/ Ernstig</a:t>
            </a:r>
            <a:r>
              <a:rPr lang="nl-NL" sz="1650" dirty="0">
                <a:solidFill>
                  <a:srgbClr val="002060"/>
                </a:solidFill>
                <a:latin typeface="Georgia" panose="02040502050405020303" pitchFamily="18" charset="0"/>
              </a:rPr>
              <a:t>: één of meer van de volgende kenmerken</a:t>
            </a:r>
          </a:p>
          <a:p>
            <a:pPr>
              <a:buFont typeface="Arial" panose="020B0604020202020204" pitchFamily="34" charset="0"/>
              <a:buChar char="•"/>
              <a:defRPr/>
            </a:pPr>
            <a:r>
              <a:rPr lang="nl-NL" sz="1500" dirty="0">
                <a:solidFill>
                  <a:srgbClr val="002060"/>
                </a:solidFill>
                <a:latin typeface="Georgia" panose="02040502050405020303" pitchFamily="18" charset="0"/>
              </a:rPr>
              <a:t>Abnormale slaap kan leiden tot (</a:t>
            </a:r>
            <a:r>
              <a:rPr lang="nl-NL" sz="1500" dirty="0" smtClean="0">
                <a:solidFill>
                  <a:srgbClr val="002060"/>
                </a:solidFill>
                <a:latin typeface="Georgia" panose="02040502050405020303" pitchFamily="18" charset="0"/>
              </a:rPr>
              <a:t>ernstige) vermoeidheidsklachten</a:t>
            </a:r>
            <a:endParaRPr lang="nl-NL" sz="1500" dirty="0">
              <a:solidFill>
                <a:srgbClr val="002060"/>
              </a:solidFill>
              <a:latin typeface="Georgia" panose="02040502050405020303" pitchFamily="18" charset="0"/>
            </a:endParaRPr>
          </a:p>
          <a:p>
            <a:pPr>
              <a:buFont typeface="Arial" panose="020B0604020202020204" pitchFamily="34" charset="0"/>
              <a:buChar char="•"/>
              <a:defRPr/>
            </a:pPr>
            <a:r>
              <a:rPr lang="nl-NL" sz="1500" dirty="0">
                <a:solidFill>
                  <a:srgbClr val="002060"/>
                </a:solidFill>
                <a:latin typeface="Georgia" panose="02040502050405020303" pitchFamily="18" charset="0"/>
              </a:rPr>
              <a:t>Problemen met dagelijkse activiteiten, sport</a:t>
            </a:r>
          </a:p>
          <a:p>
            <a:pPr>
              <a:buFont typeface="Arial" panose="020B0604020202020204" pitchFamily="34" charset="0"/>
              <a:buChar char="•"/>
              <a:defRPr/>
            </a:pPr>
            <a:r>
              <a:rPr lang="nl-NL" sz="1500" dirty="0">
                <a:solidFill>
                  <a:srgbClr val="002060"/>
                </a:solidFill>
                <a:latin typeface="Georgia" panose="02040502050405020303" pitchFamily="18" charset="0"/>
              </a:rPr>
              <a:t>Concentratieproblemen op het </a:t>
            </a:r>
            <a:r>
              <a:rPr lang="nl-NL" sz="1500" dirty="0" smtClean="0">
                <a:solidFill>
                  <a:srgbClr val="002060"/>
                </a:solidFill>
                <a:latin typeface="Georgia" panose="02040502050405020303" pitchFamily="18" charset="0"/>
              </a:rPr>
              <a:t>werk </a:t>
            </a:r>
            <a:r>
              <a:rPr lang="nl-NL" sz="1500" dirty="0">
                <a:solidFill>
                  <a:srgbClr val="002060"/>
                </a:solidFill>
                <a:latin typeface="Georgia" panose="02040502050405020303" pitchFamily="18" charset="0"/>
              </a:rPr>
              <a:t>of op school</a:t>
            </a:r>
          </a:p>
          <a:p>
            <a:pPr>
              <a:buFont typeface="Arial" panose="020B0604020202020204" pitchFamily="34" charset="0"/>
              <a:buChar char="•"/>
              <a:defRPr/>
            </a:pPr>
            <a:r>
              <a:rPr lang="nl-NL" sz="1500" dirty="0">
                <a:solidFill>
                  <a:srgbClr val="002060"/>
                </a:solidFill>
                <a:latin typeface="Georgia" panose="02040502050405020303" pitchFamily="18" charset="0"/>
              </a:rPr>
              <a:t>Andere symptomen t.g.v. de </a:t>
            </a:r>
            <a:r>
              <a:rPr lang="nl-NL" sz="1500" dirty="0" smtClean="0">
                <a:solidFill>
                  <a:srgbClr val="002060"/>
                </a:solidFill>
                <a:latin typeface="Georgia" panose="02040502050405020303" pitchFamily="18" charset="0"/>
              </a:rPr>
              <a:t>allergie</a:t>
            </a:r>
            <a:endParaRPr lang="da-DK" sz="1500" dirty="0">
              <a:solidFill>
                <a:srgbClr val="002060"/>
              </a:solidFill>
              <a:latin typeface="Georgia" panose="02040502050405020303" pitchFamily="18" charset="0"/>
            </a:endParaRPr>
          </a:p>
        </p:txBody>
      </p:sp>
      <p:sp>
        <p:nvSpPr>
          <p:cNvPr id="7" name="Text Box 4"/>
          <p:cNvSpPr txBox="1">
            <a:spLocks noChangeArrowheads="1"/>
          </p:cNvSpPr>
          <p:nvPr/>
        </p:nvSpPr>
        <p:spPr bwMode="auto">
          <a:xfrm>
            <a:off x="4499992" y="4866501"/>
            <a:ext cx="4637954" cy="276999"/>
          </a:xfrm>
          <a:prstGeom prst="rect">
            <a:avLst/>
          </a:prstGeom>
          <a:noFill/>
          <a:ln w="9525">
            <a:noFill/>
            <a:miter lim="800000"/>
            <a:headEnd/>
            <a:tailEnd/>
          </a:ln>
        </p:spPr>
        <p:txBody>
          <a:bodyPr wrap="square">
            <a:spAutoFit/>
          </a:bodyPr>
          <a:lstStyle/>
          <a:p>
            <a:pPr algn="r"/>
            <a:r>
              <a:rPr lang="en-US" altLang="en-US" sz="600" dirty="0" smtClean="0">
                <a:solidFill>
                  <a:schemeClr val="bg1">
                    <a:lumMod val="50000"/>
                  </a:schemeClr>
                </a:solidFill>
                <a:latin typeface="+mn-lt"/>
              </a:rPr>
              <a:t>1. </a:t>
            </a:r>
            <a:r>
              <a:rPr lang="en-US" altLang="en-US" sz="600" dirty="0" err="1" smtClean="0">
                <a:solidFill>
                  <a:schemeClr val="bg1">
                    <a:lumMod val="50000"/>
                  </a:schemeClr>
                </a:solidFill>
                <a:latin typeface="+mn-lt"/>
              </a:rPr>
              <a:t>Bousquet</a:t>
            </a:r>
            <a:r>
              <a:rPr lang="en-US" altLang="en-US" sz="600" dirty="0" smtClean="0">
                <a:solidFill>
                  <a:schemeClr val="bg1">
                    <a:lumMod val="50000"/>
                  </a:schemeClr>
                </a:solidFill>
                <a:latin typeface="+mn-lt"/>
              </a:rPr>
              <a:t> </a:t>
            </a:r>
            <a:r>
              <a:rPr lang="en-US" altLang="en-US" sz="600" dirty="0">
                <a:solidFill>
                  <a:schemeClr val="bg1">
                    <a:lumMod val="50000"/>
                  </a:schemeClr>
                </a:solidFill>
                <a:latin typeface="+mn-lt"/>
              </a:rPr>
              <a:t>et al; ARIA </a:t>
            </a:r>
            <a:r>
              <a:rPr lang="en-US" altLang="en-US" sz="600" dirty="0" smtClean="0">
                <a:solidFill>
                  <a:schemeClr val="bg1">
                    <a:lumMod val="50000"/>
                  </a:schemeClr>
                </a:solidFill>
                <a:latin typeface="+mn-lt"/>
              </a:rPr>
              <a:t>Guidelines Allergy </a:t>
            </a:r>
            <a:r>
              <a:rPr lang="en-US" altLang="en-US" sz="600" dirty="0">
                <a:solidFill>
                  <a:schemeClr val="bg1">
                    <a:lumMod val="50000"/>
                  </a:schemeClr>
                </a:solidFill>
                <a:latin typeface="+mn-lt"/>
              </a:rPr>
              <a:t>2008: 63 (Suppl. 86): </a:t>
            </a:r>
            <a:r>
              <a:rPr lang="en-US" altLang="en-US" sz="600" dirty="0" smtClean="0">
                <a:solidFill>
                  <a:schemeClr val="bg1">
                    <a:lumMod val="50000"/>
                  </a:schemeClr>
                </a:solidFill>
                <a:latin typeface="+mn-lt"/>
              </a:rPr>
              <a:t>8–160. </a:t>
            </a:r>
            <a:r>
              <a:rPr lang="nl-NL" sz="600" dirty="0" smtClean="0">
                <a:solidFill>
                  <a:schemeClr val="bg1">
                    <a:lumMod val="50000"/>
                  </a:schemeClr>
                </a:solidFill>
                <a:latin typeface="+mn-lt"/>
                <a:hlinkClick r:id="rId3"/>
              </a:rPr>
              <a:t> </a:t>
            </a:r>
            <a:r>
              <a:rPr lang="nl-NL" sz="600" dirty="0" smtClean="0">
                <a:solidFill>
                  <a:schemeClr val="bg1">
                    <a:lumMod val="50000"/>
                  </a:schemeClr>
                </a:solidFill>
                <a:latin typeface="+mn-lt"/>
              </a:rPr>
              <a:t>2. </a:t>
            </a:r>
            <a:r>
              <a:rPr lang="nl-NL" sz="600" dirty="0" err="1" smtClean="0">
                <a:solidFill>
                  <a:schemeClr val="bg1">
                    <a:lumMod val="50000"/>
                  </a:schemeClr>
                </a:solidFill>
                <a:latin typeface="+mn-lt"/>
              </a:rPr>
              <a:t>Brozek</a:t>
            </a:r>
            <a:r>
              <a:rPr lang="nl-NL" sz="600" dirty="0" smtClean="0">
                <a:solidFill>
                  <a:schemeClr val="bg1">
                    <a:lumMod val="50000"/>
                  </a:schemeClr>
                </a:solidFill>
                <a:latin typeface="+mn-lt"/>
              </a:rPr>
              <a:t> et al </a:t>
            </a:r>
            <a:r>
              <a:rPr lang="nl-NL" sz="600" dirty="0" err="1" smtClean="0">
                <a:solidFill>
                  <a:schemeClr val="bg1">
                    <a:lumMod val="50000"/>
                  </a:schemeClr>
                </a:solidFill>
                <a:latin typeface="+mn-lt"/>
              </a:rPr>
              <a:t>Oct</a:t>
            </a:r>
            <a:r>
              <a:rPr lang="nl-NL" sz="600" dirty="0" smtClean="0">
                <a:solidFill>
                  <a:schemeClr val="bg1">
                    <a:lumMod val="50000"/>
                  </a:schemeClr>
                </a:solidFill>
                <a:latin typeface="+mn-lt"/>
              </a:rPr>
              <a:t> 2017 Volume </a:t>
            </a:r>
            <a:r>
              <a:rPr lang="nl-NL" sz="600" dirty="0">
                <a:solidFill>
                  <a:schemeClr val="bg1">
                    <a:lumMod val="50000"/>
                  </a:schemeClr>
                </a:solidFill>
                <a:latin typeface="+mn-lt"/>
              </a:rPr>
              <a:t>140, Issue 4, Pages </a:t>
            </a:r>
            <a:r>
              <a:rPr lang="nl-NL" sz="600" dirty="0" smtClean="0">
                <a:solidFill>
                  <a:schemeClr val="bg1">
                    <a:lumMod val="50000"/>
                  </a:schemeClr>
                </a:solidFill>
                <a:latin typeface="+mn-lt"/>
              </a:rPr>
              <a:t>950–958 DOI</a:t>
            </a:r>
            <a:r>
              <a:rPr lang="nl-NL" sz="600" dirty="0">
                <a:solidFill>
                  <a:schemeClr val="bg1">
                    <a:lumMod val="50000"/>
                  </a:schemeClr>
                </a:solidFill>
                <a:latin typeface="+mn-lt"/>
              </a:rPr>
              <a:t>: </a:t>
            </a:r>
            <a:r>
              <a:rPr lang="nl-NL" sz="600" dirty="0">
                <a:solidFill>
                  <a:schemeClr val="bg1">
                    <a:lumMod val="50000"/>
                  </a:schemeClr>
                </a:solidFill>
                <a:latin typeface="+mn-lt"/>
                <a:hlinkClick r:id="rId4"/>
              </a:rPr>
              <a:t>https://</a:t>
            </a:r>
            <a:r>
              <a:rPr lang="nl-NL" sz="600" dirty="0" smtClean="0">
                <a:solidFill>
                  <a:schemeClr val="bg1">
                    <a:lumMod val="50000"/>
                  </a:schemeClr>
                </a:solidFill>
                <a:latin typeface="+mn-lt"/>
                <a:hlinkClick r:id="rId4"/>
              </a:rPr>
              <a:t>doi.org/10.1016/j.jaci.2017.03.050</a:t>
            </a:r>
            <a:r>
              <a:rPr lang="nl-NL" sz="600" dirty="0" smtClean="0">
                <a:solidFill>
                  <a:schemeClr val="bg1">
                    <a:lumMod val="50000"/>
                  </a:schemeClr>
                </a:solidFill>
                <a:latin typeface="+mn-lt"/>
              </a:rPr>
              <a:t>. </a:t>
            </a:r>
            <a:r>
              <a:rPr lang="nl-NL" altLang="en-US" sz="600" dirty="0" smtClean="0">
                <a:solidFill>
                  <a:schemeClr val="bg1">
                    <a:lumMod val="50000"/>
                  </a:schemeClr>
                </a:solidFill>
                <a:latin typeface="+mn-lt"/>
              </a:rPr>
              <a:t>3. NHG Standaard Allergische en niet-allergische rinitis, mei 2018 </a:t>
            </a:r>
            <a:endParaRPr lang="en-US" altLang="en-US" sz="600" dirty="0">
              <a:solidFill>
                <a:schemeClr val="bg1">
                  <a:lumMod val="50000"/>
                </a:schemeClr>
              </a:solidFill>
              <a:latin typeface="+mn-lt"/>
            </a:endParaRPr>
          </a:p>
        </p:txBody>
      </p:sp>
      <p:sp>
        <p:nvSpPr>
          <p:cNvPr id="2" name="Tekstvak 1"/>
          <p:cNvSpPr txBox="1"/>
          <p:nvPr/>
        </p:nvSpPr>
        <p:spPr>
          <a:xfrm>
            <a:off x="461142" y="1059583"/>
            <a:ext cx="7927282" cy="646331"/>
          </a:xfrm>
          <a:prstGeom prst="rect">
            <a:avLst/>
          </a:prstGeom>
          <a:noFill/>
        </p:spPr>
        <p:txBody>
          <a:bodyPr wrap="square" rtlCol="0">
            <a:spAutoFit/>
          </a:bodyPr>
          <a:lstStyle/>
          <a:p>
            <a:r>
              <a:rPr lang="nl-NL" altLang="en-US" sz="1800" b="1" dirty="0">
                <a:solidFill>
                  <a:srgbClr val="002060"/>
                </a:solidFill>
                <a:latin typeface="Georgia" panose="02040502050405020303" pitchFamily="18" charset="0"/>
              </a:rPr>
              <a:t>Intermitterende symptomen: </a:t>
            </a:r>
            <a:r>
              <a:rPr lang="nl-NL" altLang="en-US" sz="1800" b="1" dirty="0" smtClean="0">
                <a:solidFill>
                  <a:srgbClr val="002060"/>
                </a:solidFill>
                <a:latin typeface="Georgia" panose="02040502050405020303" pitchFamily="18" charset="0"/>
              </a:rPr>
              <a:t>	</a:t>
            </a:r>
            <a:r>
              <a:rPr lang="nl-NL" altLang="en-US" sz="1800" dirty="0" smtClean="0">
                <a:solidFill>
                  <a:srgbClr val="002060"/>
                </a:solidFill>
                <a:latin typeface="Georgia" panose="02040502050405020303" pitchFamily="18" charset="0"/>
              </a:rPr>
              <a:t>&lt; </a:t>
            </a:r>
            <a:r>
              <a:rPr lang="nl-NL" altLang="en-US" sz="1800" dirty="0">
                <a:solidFill>
                  <a:srgbClr val="002060"/>
                </a:solidFill>
                <a:latin typeface="Georgia" panose="02040502050405020303" pitchFamily="18" charset="0"/>
              </a:rPr>
              <a:t>4 dagen per week of &lt; 4 weken</a:t>
            </a:r>
            <a:br>
              <a:rPr lang="nl-NL" altLang="en-US" sz="1800" dirty="0">
                <a:solidFill>
                  <a:srgbClr val="002060"/>
                </a:solidFill>
                <a:latin typeface="Georgia" panose="02040502050405020303" pitchFamily="18" charset="0"/>
              </a:rPr>
            </a:br>
            <a:r>
              <a:rPr lang="nl-NL" altLang="en-US" sz="1800" b="1" dirty="0">
                <a:solidFill>
                  <a:srgbClr val="002060"/>
                </a:solidFill>
                <a:latin typeface="Georgia" panose="02040502050405020303" pitchFamily="18" charset="0"/>
              </a:rPr>
              <a:t>Persisterende symptomen:</a:t>
            </a:r>
            <a:r>
              <a:rPr lang="nl-NL" altLang="en-US" sz="1800" dirty="0">
                <a:solidFill>
                  <a:srgbClr val="002060"/>
                </a:solidFill>
                <a:latin typeface="Georgia" panose="02040502050405020303" pitchFamily="18" charset="0"/>
              </a:rPr>
              <a:t>	 &gt; 4 dagen per week en &gt; 4 weken</a:t>
            </a:r>
            <a:endParaRPr lang="nl-NL" sz="1800" dirty="0">
              <a:latin typeface="Georgia" panose="02040502050405020303" pitchFamily="18"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142" y="191306"/>
            <a:ext cx="699589" cy="709001"/>
          </a:xfrm>
          <a:prstGeom prst="rect">
            <a:avLst/>
          </a:prstGeom>
        </p:spPr>
      </p:pic>
      <p:sp>
        <p:nvSpPr>
          <p:cNvPr id="3" name="Rectangle 2"/>
          <p:cNvSpPr/>
          <p:nvPr/>
        </p:nvSpPr>
        <p:spPr>
          <a:xfrm>
            <a:off x="461142" y="4340179"/>
            <a:ext cx="8657482" cy="461665"/>
          </a:xfrm>
          <a:prstGeom prst="rect">
            <a:avLst/>
          </a:prstGeom>
        </p:spPr>
        <p:txBody>
          <a:bodyPr wrap="square">
            <a:spAutoFit/>
          </a:bodyPr>
          <a:lstStyle/>
          <a:p>
            <a:pPr marL="0" indent="0">
              <a:buNone/>
            </a:pPr>
            <a:r>
              <a:rPr lang="nl-NL" sz="1200" b="1" dirty="0" smtClean="0">
                <a:solidFill>
                  <a:schemeClr val="bg2"/>
                </a:solidFill>
                <a:latin typeface="Georgia" panose="02040502050405020303" pitchFamily="18" charset="0"/>
              </a:rPr>
              <a:t>Advies NHG Standaard:</a:t>
            </a:r>
          </a:p>
          <a:p>
            <a:pPr marL="0" indent="0">
              <a:buNone/>
            </a:pPr>
            <a:r>
              <a:rPr lang="nl-NL" sz="1200" i="1" dirty="0" smtClean="0">
                <a:solidFill>
                  <a:schemeClr val="bg2"/>
                </a:solidFill>
                <a:latin typeface="Georgia" panose="02040502050405020303" pitchFamily="18" charset="0"/>
              </a:rPr>
              <a:t>Controleer </a:t>
            </a:r>
            <a:r>
              <a:rPr lang="nl-NL" sz="1200" i="1" dirty="0">
                <a:solidFill>
                  <a:schemeClr val="bg2"/>
                </a:solidFill>
                <a:latin typeface="Georgia" panose="02040502050405020303" pitchFamily="18" charset="0"/>
              </a:rPr>
              <a:t>bij persisterende en matig ernstig tot ernstige klachten na vier weken de ervaringen van de </a:t>
            </a:r>
            <a:r>
              <a:rPr lang="nl-NL" sz="1200" i="1" dirty="0" smtClean="0">
                <a:solidFill>
                  <a:schemeClr val="bg2"/>
                </a:solidFill>
                <a:latin typeface="Georgia" panose="02040502050405020303" pitchFamily="18" charset="0"/>
              </a:rPr>
              <a:t>patiënt</a:t>
            </a:r>
            <a:r>
              <a:rPr lang="nl-NL" sz="1200" i="1" baseline="30000" dirty="0" smtClean="0">
                <a:solidFill>
                  <a:schemeClr val="bg2"/>
                </a:solidFill>
                <a:latin typeface="Georgia" panose="02040502050405020303" pitchFamily="18" charset="0"/>
              </a:rPr>
              <a:t>3</a:t>
            </a:r>
            <a:endParaRPr lang="nl-NL" sz="1200" i="1" baseline="30000" dirty="0">
              <a:solidFill>
                <a:schemeClr val="bg2"/>
              </a:solidFill>
              <a:latin typeface="Georgia" panose="02040502050405020303" pitchFamily="18" charset="0"/>
            </a:endParaRPr>
          </a:p>
        </p:txBody>
      </p:sp>
    </p:spTree>
    <p:extLst>
      <p:ext uri="{BB962C8B-B14F-4D97-AF65-F5344CB8AC3E}">
        <p14:creationId xmlns:p14="http://schemas.microsoft.com/office/powerpoint/2010/main" val="3298565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195486"/>
            <a:ext cx="8339136" cy="971327"/>
          </a:xfrm>
        </p:spPr>
        <p:txBody>
          <a:bodyPr anchor="ctr"/>
          <a:lstStyle/>
          <a:p>
            <a:r>
              <a:rPr lang="en-GB" b="1" dirty="0" smtClean="0"/>
              <a:t>	</a:t>
            </a:r>
            <a:r>
              <a:rPr lang="en-GB" b="1" dirty="0" err="1" smtClean="0"/>
              <a:t>Behandeling</a:t>
            </a:r>
            <a:r>
              <a:rPr lang="en-GB" b="1" dirty="0" smtClean="0"/>
              <a:t> van </a:t>
            </a:r>
            <a:r>
              <a:rPr lang="en-GB" b="1" dirty="0" err="1" smtClean="0"/>
              <a:t>Allergische</a:t>
            </a:r>
            <a:r>
              <a:rPr lang="en-GB" b="1" dirty="0" smtClean="0"/>
              <a:t> </a:t>
            </a:r>
            <a:r>
              <a:rPr lang="en-GB" b="1" dirty="0" err="1" smtClean="0"/>
              <a:t>Rinitis</a:t>
            </a:r>
            <a:endParaRPr lang="en-GB"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142" y="191306"/>
            <a:ext cx="699589" cy="709001"/>
          </a:xfrm>
          <a:prstGeom prst="rect">
            <a:avLst/>
          </a:prstGeom>
        </p:spPr>
      </p:pic>
      <p:sp>
        <p:nvSpPr>
          <p:cNvPr id="10" name="Rounded Rectangle 9"/>
          <p:cNvSpPr/>
          <p:nvPr/>
        </p:nvSpPr>
        <p:spPr bwMode="auto">
          <a:xfrm>
            <a:off x="611560" y="1275606"/>
            <a:ext cx="7200800" cy="288032"/>
          </a:xfrm>
          <a:prstGeom prst="roundRect">
            <a:avLst/>
          </a:prstGeom>
          <a:solidFill>
            <a:schemeClr val="bg1">
              <a:lumMod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GB" sz="1200">
                <a:solidFill>
                  <a:schemeClr val="bg1"/>
                </a:solidFill>
                <a:latin typeface="Georgia" panose="02040502050405020303" pitchFamily="18" charset="0"/>
              </a:rPr>
              <a:t>Allergische rinitis</a:t>
            </a:r>
          </a:p>
        </p:txBody>
      </p:sp>
      <p:sp>
        <p:nvSpPr>
          <p:cNvPr id="11" name="Rounded Rectangle 10"/>
          <p:cNvSpPr/>
          <p:nvPr/>
        </p:nvSpPr>
        <p:spPr bwMode="auto">
          <a:xfrm>
            <a:off x="611560" y="2139702"/>
            <a:ext cx="3312368" cy="288032"/>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GB" sz="1200" err="1" smtClean="0">
                <a:solidFill>
                  <a:schemeClr val="bg1"/>
                </a:solidFill>
                <a:latin typeface="Georgia" panose="02040502050405020303" pitchFamily="18" charset="0"/>
              </a:rPr>
              <a:t>Intermitterende</a:t>
            </a:r>
            <a:r>
              <a:rPr lang="en-GB" sz="1200" smtClean="0">
                <a:solidFill>
                  <a:schemeClr val="bg1"/>
                </a:solidFill>
                <a:latin typeface="Georgia" panose="02040502050405020303" pitchFamily="18" charset="0"/>
              </a:rPr>
              <a:t> </a:t>
            </a:r>
            <a:r>
              <a:rPr lang="en-GB" sz="1200" err="1" smtClean="0">
                <a:solidFill>
                  <a:schemeClr val="bg1"/>
                </a:solidFill>
                <a:latin typeface="Georgia" panose="02040502050405020303" pitchFamily="18" charset="0"/>
              </a:rPr>
              <a:t>klachten</a:t>
            </a:r>
            <a:endParaRPr lang="en-GB" sz="1200">
              <a:solidFill>
                <a:schemeClr val="bg1"/>
              </a:solidFill>
              <a:latin typeface="Georgia" panose="02040502050405020303" pitchFamily="18" charset="0"/>
            </a:endParaRPr>
          </a:p>
        </p:txBody>
      </p:sp>
      <p:sp>
        <p:nvSpPr>
          <p:cNvPr id="12" name="Rounded Rectangle 11"/>
          <p:cNvSpPr/>
          <p:nvPr/>
        </p:nvSpPr>
        <p:spPr bwMode="auto">
          <a:xfrm>
            <a:off x="4232079" y="2139702"/>
            <a:ext cx="3508273" cy="288032"/>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GB" sz="1200" err="1" smtClean="0">
                <a:solidFill>
                  <a:schemeClr val="bg1"/>
                </a:solidFill>
                <a:latin typeface="Georgia" panose="02040502050405020303" pitchFamily="18" charset="0"/>
              </a:rPr>
              <a:t>Persisterende</a:t>
            </a:r>
            <a:r>
              <a:rPr lang="en-GB" sz="1200" smtClean="0">
                <a:solidFill>
                  <a:schemeClr val="bg1"/>
                </a:solidFill>
                <a:latin typeface="Georgia" panose="02040502050405020303" pitchFamily="18" charset="0"/>
              </a:rPr>
              <a:t> </a:t>
            </a:r>
            <a:r>
              <a:rPr lang="en-GB" sz="1200" err="1" smtClean="0">
                <a:solidFill>
                  <a:schemeClr val="bg1"/>
                </a:solidFill>
                <a:latin typeface="Georgia" panose="02040502050405020303" pitchFamily="18" charset="0"/>
              </a:rPr>
              <a:t>klachten</a:t>
            </a:r>
            <a:endParaRPr lang="en-GB" sz="1200">
              <a:solidFill>
                <a:schemeClr val="bg1"/>
              </a:solidFill>
              <a:latin typeface="Georgia" panose="02040502050405020303" pitchFamily="18" charset="0"/>
            </a:endParaRPr>
          </a:p>
        </p:txBody>
      </p:sp>
      <p:sp>
        <p:nvSpPr>
          <p:cNvPr id="13" name="Rounded Rectangle 12"/>
          <p:cNvSpPr/>
          <p:nvPr/>
        </p:nvSpPr>
        <p:spPr bwMode="auto">
          <a:xfrm>
            <a:off x="611560" y="2715766"/>
            <a:ext cx="1656184" cy="288032"/>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GB" sz="1200" smtClean="0">
                <a:solidFill>
                  <a:schemeClr val="bg1"/>
                </a:solidFill>
                <a:latin typeface="Georgia" panose="02040502050405020303" pitchFamily="18" charset="0"/>
              </a:rPr>
              <a:t>mild</a:t>
            </a:r>
            <a:endParaRPr lang="en-GB" sz="1200">
              <a:solidFill>
                <a:schemeClr val="bg1"/>
              </a:solidFill>
              <a:latin typeface="Georgia" panose="02040502050405020303" pitchFamily="18" charset="0"/>
            </a:endParaRPr>
          </a:p>
        </p:txBody>
      </p:sp>
      <p:sp>
        <p:nvSpPr>
          <p:cNvPr id="14" name="Rounded Rectangle 13"/>
          <p:cNvSpPr/>
          <p:nvPr/>
        </p:nvSpPr>
        <p:spPr bwMode="auto">
          <a:xfrm>
            <a:off x="2444476" y="2715766"/>
            <a:ext cx="1479452" cy="288032"/>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GB" sz="1200" err="1" smtClean="0">
                <a:solidFill>
                  <a:schemeClr val="bg1"/>
                </a:solidFill>
                <a:latin typeface="Georgia" panose="02040502050405020303" pitchFamily="18" charset="0"/>
              </a:rPr>
              <a:t>Matig</a:t>
            </a:r>
            <a:r>
              <a:rPr lang="en-GB" sz="1200" smtClean="0">
                <a:solidFill>
                  <a:schemeClr val="bg1"/>
                </a:solidFill>
                <a:latin typeface="Georgia" panose="02040502050405020303" pitchFamily="18" charset="0"/>
              </a:rPr>
              <a:t>/ </a:t>
            </a:r>
            <a:r>
              <a:rPr lang="en-GB" sz="1200" err="1" smtClean="0">
                <a:solidFill>
                  <a:schemeClr val="bg1"/>
                </a:solidFill>
                <a:latin typeface="Georgia" panose="02040502050405020303" pitchFamily="18" charset="0"/>
              </a:rPr>
              <a:t>ernstig</a:t>
            </a:r>
            <a:endParaRPr lang="en-GB" sz="1200">
              <a:solidFill>
                <a:schemeClr val="bg1"/>
              </a:solidFill>
              <a:latin typeface="Georgia" panose="02040502050405020303" pitchFamily="18" charset="0"/>
            </a:endParaRPr>
          </a:p>
        </p:txBody>
      </p:sp>
      <p:sp>
        <p:nvSpPr>
          <p:cNvPr id="17" name="Rounded Rectangle 16"/>
          <p:cNvSpPr/>
          <p:nvPr/>
        </p:nvSpPr>
        <p:spPr bwMode="auto">
          <a:xfrm>
            <a:off x="4211960" y="2706961"/>
            <a:ext cx="1656184" cy="288032"/>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GB" sz="1200" smtClean="0">
                <a:solidFill>
                  <a:schemeClr val="bg1"/>
                </a:solidFill>
                <a:latin typeface="Georgia" panose="02040502050405020303" pitchFamily="18" charset="0"/>
              </a:rPr>
              <a:t>mild</a:t>
            </a:r>
            <a:endParaRPr lang="en-GB" sz="1200">
              <a:solidFill>
                <a:schemeClr val="bg1"/>
              </a:solidFill>
              <a:latin typeface="Georgia" panose="02040502050405020303" pitchFamily="18" charset="0"/>
            </a:endParaRPr>
          </a:p>
        </p:txBody>
      </p:sp>
      <p:sp>
        <p:nvSpPr>
          <p:cNvPr id="18" name="Rounded Rectangle 17"/>
          <p:cNvSpPr/>
          <p:nvPr/>
        </p:nvSpPr>
        <p:spPr bwMode="auto">
          <a:xfrm>
            <a:off x="6044876" y="2706961"/>
            <a:ext cx="1695476" cy="288032"/>
          </a:xfrm>
          <a:prstGeom prst="round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GB" sz="1200" err="1" smtClean="0">
                <a:solidFill>
                  <a:schemeClr val="bg1"/>
                </a:solidFill>
                <a:latin typeface="Georgia" panose="02040502050405020303" pitchFamily="18" charset="0"/>
              </a:rPr>
              <a:t>Matig</a:t>
            </a:r>
            <a:r>
              <a:rPr lang="en-GB" sz="1200" smtClean="0">
                <a:solidFill>
                  <a:schemeClr val="bg1"/>
                </a:solidFill>
                <a:latin typeface="Georgia" panose="02040502050405020303" pitchFamily="18" charset="0"/>
              </a:rPr>
              <a:t>/ </a:t>
            </a:r>
            <a:r>
              <a:rPr lang="en-GB" sz="1200" err="1" smtClean="0">
                <a:solidFill>
                  <a:schemeClr val="bg1"/>
                </a:solidFill>
                <a:latin typeface="Georgia" panose="02040502050405020303" pitchFamily="18" charset="0"/>
              </a:rPr>
              <a:t>ernstig</a:t>
            </a:r>
            <a:endParaRPr lang="en-GB" sz="1200">
              <a:solidFill>
                <a:schemeClr val="bg1"/>
              </a:solidFill>
              <a:latin typeface="Georgia" panose="02040502050405020303" pitchFamily="18" charset="0"/>
            </a:endParaRPr>
          </a:p>
        </p:txBody>
      </p:sp>
      <p:sp>
        <p:nvSpPr>
          <p:cNvPr id="19" name="Rounded Rectangle 18"/>
          <p:cNvSpPr/>
          <p:nvPr/>
        </p:nvSpPr>
        <p:spPr bwMode="auto">
          <a:xfrm>
            <a:off x="611560" y="3301996"/>
            <a:ext cx="5256584" cy="288032"/>
          </a:xfrm>
          <a:prstGeom prst="roundRect">
            <a:avLst/>
          </a:prstGeom>
          <a:solidFill>
            <a:schemeClr val="bg2">
              <a:lumMod val="25000"/>
              <a:lumOff val="7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GB" sz="1200" err="1" smtClean="0">
                <a:solidFill>
                  <a:schemeClr val="bg1"/>
                </a:solidFill>
                <a:latin typeface="Georgia" panose="02040502050405020303" pitchFamily="18" charset="0"/>
              </a:rPr>
              <a:t>Antihistaminica</a:t>
            </a:r>
            <a:endParaRPr lang="en-GB" sz="1200">
              <a:solidFill>
                <a:schemeClr val="bg1"/>
              </a:solidFill>
              <a:latin typeface="Georgia" panose="02040502050405020303" pitchFamily="18" charset="0"/>
            </a:endParaRPr>
          </a:p>
        </p:txBody>
      </p:sp>
      <p:sp>
        <p:nvSpPr>
          <p:cNvPr id="20" name="Rounded Rectangle 19"/>
          <p:cNvSpPr/>
          <p:nvPr/>
        </p:nvSpPr>
        <p:spPr bwMode="auto">
          <a:xfrm>
            <a:off x="2434062" y="3762303"/>
            <a:ext cx="5256584" cy="288032"/>
          </a:xfrm>
          <a:prstGeom prst="roundRect">
            <a:avLst/>
          </a:prstGeom>
          <a:solidFill>
            <a:schemeClr val="bg2">
              <a:lumMod val="25000"/>
              <a:lumOff val="7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GB" sz="1200" dirty="0" err="1" smtClean="0">
                <a:solidFill>
                  <a:schemeClr val="bg1"/>
                </a:solidFill>
                <a:latin typeface="Georgia" panose="02040502050405020303" pitchFamily="18" charset="0"/>
              </a:rPr>
              <a:t>Intranasale</a:t>
            </a:r>
            <a:r>
              <a:rPr lang="en-GB" sz="1200" dirty="0" smtClean="0">
                <a:solidFill>
                  <a:schemeClr val="bg1"/>
                </a:solidFill>
                <a:latin typeface="Georgia" panose="02040502050405020303" pitchFamily="18" charset="0"/>
              </a:rPr>
              <a:t> </a:t>
            </a:r>
            <a:r>
              <a:rPr lang="en-GB" sz="1200" dirty="0" err="1" smtClean="0">
                <a:solidFill>
                  <a:schemeClr val="bg1"/>
                </a:solidFill>
                <a:latin typeface="Georgia" panose="02040502050405020303" pitchFamily="18" charset="0"/>
              </a:rPr>
              <a:t>corticosteroïden</a:t>
            </a:r>
            <a:endParaRPr lang="en-GB" sz="1200" dirty="0">
              <a:solidFill>
                <a:schemeClr val="bg1"/>
              </a:solidFill>
              <a:latin typeface="Georgia" panose="02040502050405020303" pitchFamily="18" charset="0"/>
            </a:endParaRPr>
          </a:p>
        </p:txBody>
      </p:sp>
      <p:sp>
        <p:nvSpPr>
          <p:cNvPr id="21" name="Rounded Rectangle 20"/>
          <p:cNvSpPr/>
          <p:nvPr/>
        </p:nvSpPr>
        <p:spPr bwMode="auto">
          <a:xfrm>
            <a:off x="2434062" y="4222611"/>
            <a:ext cx="5256584" cy="288032"/>
          </a:xfrm>
          <a:prstGeom prst="roundRect">
            <a:avLst/>
          </a:prstGeom>
          <a:solidFill>
            <a:schemeClr val="accent5">
              <a:lumMod val="90000"/>
              <a:lumOff val="1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GB" sz="1200" err="1" smtClean="0">
                <a:solidFill>
                  <a:schemeClr val="bg1"/>
                </a:solidFill>
                <a:latin typeface="Georgia" panose="02040502050405020303" pitchFamily="18" charset="0"/>
              </a:rPr>
              <a:t>Immunotherapie</a:t>
            </a:r>
            <a:r>
              <a:rPr lang="en-GB" sz="1200" smtClean="0">
                <a:solidFill>
                  <a:schemeClr val="bg1"/>
                </a:solidFill>
                <a:latin typeface="Georgia" panose="02040502050405020303" pitchFamily="18" charset="0"/>
              </a:rPr>
              <a:t> </a:t>
            </a:r>
            <a:endParaRPr lang="en-GB" sz="1200">
              <a:solidFill>
                <a:schemeClr val="bg1"/>
              </a:solidFill>
              <a:latin typeface="Georgia" panose="02040502050405020303" pitchFamily="18" charset="0"/>
            </a:endParaRPr>
          </a:p>
        </p:txBody>
      </p:sp>
      <p:cxnSp>
        <p:nvCxnSpPr>
          <p:cNvPr id="23" name="Straight Connector 22"/>
          <p:cNvCxnSpPr>
            <a:stCxn id="10" idx="2"/>
          </p:cNvCxnSpPr>
          <p:nvPr/>
        </p:nvCxnSpPr>
        <p:spPr bwMode="auto">
          <a:xfrm>
            <a:off x="4211960" y="1563638"/>
            <a:ext cx="0" cy="288032"/>
          </a:xfrm>
          <a:prstGeom prst="line">
            <a:avLst/>
          </a:prstGeom>
          <a:solidFill>
            <a:schemeClr val="bg2"/>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2195736" y="1851670"/>
            <a:ext cx="3849140" cy="0"/>
          </a:xfrm>
          <a:prstGeom prst="line">
            <a:avLst/>
          </a:prstGeom>
          <a:solidFill>
            <a:schemeClr val="bg2"/>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2195736" y="1851670"/>
            <a:ext cx="0" cy="288032"/>
          </a:xfrm>
          <a:prstGeom prst="line">
            <a:avLst/>
          </a:prstGeom>
          <a:solidFill>
            <a:schemeClr val="bg2"/>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6044876" y="1851670"/>
            <a:ext cx="0" cy="288032"/>
          </a:xfrm>
          <a:prstGeom prst="line">
            <a:avLst/>
          </a:prstGeom>
          <a:solidFill>
            <a:schemeClr val="bg2"/>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1439652" y="2418929"/>
            <a:ext cx="0" cy="288032"/>
          </a:xfrm>
          <a:prstGeom prst="line">
            <a:avLst/>
          </a:prstGeom>
          <a:solidFill>
            <a:schemeClr val="bg2"/>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3180350" y="2418929"/>
            <a:ext cx="0" cy="288032"/>
          </a:xfrm>
          <a:prstGeom prst="line">
            <a:avLst/>
          </a:prstGeom>
          <a:solidFill>
            <a:schemeClr val="bg2"/>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5086783" y="2418929"/>
            <a:ext cx="0" cy="288032"/>
          </a:xfrm>
          <a:prstGeom prst="line">
            <a:avLst/>
          </a:prstGeom>
          <a:solidFill>
            <a:schemeClr val="bg2"/>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6876256" y="2418929"/>
            <a:ext cx="0" cy="288032"/>
          </a:xfrm>
          <a:prstGeom prst="line">
            <a:avLst/>
          </a:prstGeom>
          <a:solidFill>
            <a:schemeClr val="bg2"/>
          </a:solidFill>
          <a:ln w="9525" cap="flat" cmpd="sng" algn="ctr">
            <a:solidFill>
              <a:schemeClr val="tx1"/>
            </a:solidFill>
            <a:prstDash val="solid"/>
            <a:round/>
            <a:headEnd type="none" w="med" len="med"/>
            <a:tailEnd type="none" w="med" len="med"/>
          </a:ln>
          <a:effectLst/>
        </p:spPr>
      </p:cxnSp>
      <p:sp>
        <p:nvSpPr>
          <p:cNvPr id="22" name="Text Box 4"/>
          <p:cNvSpPr txBox="1">
            <a:spLocks noChangeArrowheads="1"/>
          </p:cNvSpPr>
          <p:nvPr/>
        </p:nvSpPr>
        <p:spPr bwMode="auto">
          <a:xfrm>
            <a:off x="5292080" y="4876168"/>
            <a:ext cx="3854704" cy="276999"/>
          </a:xfrm>
          <a:prstGeom prst="rect">
            <a:avLst/>
          </a:prstGeom>
          <a:noFill/>
          <a:ln w="9525">
            <a:noFill/>
            <a:miter lim="800000"/>
            <a:headEnd/>
            <a:tailEnd/>
          </a:ln>
        </p:spPr>
        <p:txBody>
          <a:bodyPr wrap="square">
            <a:spAutoFit/>
          </a:bodyPr>
          <a:lstStyle/>
          <a:p>
            <a:pPr algn="r"/>
            <a:r>
              <a:rPr lang="en-US" altLang="en-US" sz="600" dirty="0" err="1">
                <a:solidFill>
                  <a:schemeClr val="bg1">
                    <a:lumMod val="50000"/>
                  </a:schemeClr>
                </a:solidFill>
                <a:latin typeface="+mn-lt"/>
              </a:rPr>
              <a:t>Bousquet</a:t>
            </a:r>
            <a:r>
              <a:rPr lang="en-US" altLang="en-US" sz="600" dirty="0">
                <a:solidFill>
                  <a:schemeClr val="bg1">
                    <a:lumMod val="50000"/>
                  </a:schemeClr>
                </a:solidFill>
                <a:latin typeface="+mn-lt"/>
              </a:rPr>
              <a:t> et al; ARIA </a:t>
            </a:r>
            <a:r>
              <a:rPr lang="en-US" altLang="en-US" sz="600" dirty="0" smtClean="0">
                <a:solidFill>
                  <a:schemeClr val="bg1">
                    <a:lumMod val="50000"/>
                  </a:schemeClr>
                </a:solidFill>
                <a:latin typeface="+mn-lt"/>
              </a:rPr>
              <a:t>Guidelines Allergy </a:t>
            </a:r>
            <a:r>
              <a:rPr lang="en-US" altLang="en-US" sz="600" dirty="0">
                <a:solidFill>
                  <a:schemeClr val="bg1">
                    <a:lumMod val="50000"/>
                  </a:schemeClr>
                </a:solidFill>
                <a:latin typeface="+mn-lt"/>
              </a:rPr>
              <a:t>2008: 63 (Suppl. 86): </a:t>
            </a:r>
            <a:r>
              <a:rPr lang="en-US" altLang="en-US" sz="600" dirty="0" smtClean="0">
                <a:solidFill>
                  <a:schemeClr val="bg1">
                    <a:lumMod val="50000"/>
                  </a:schemeClr>
                </a:solidFill>
                <a:latin typeface="+mn-lt"/>
              </a:rPr>
              <a:t>8–160</a:t>
            </a:r>
          </a:p>
          <a:p>
            <a:pPr algn="r"/>
            <a:r>
              <a:rPr lang="nl-NL" sz="600" dirty="0" smtClean="0">
                <a:solidFill>
                  <a:schemeClr val="bg1">
                    <a:lumMod val="50000"/>
                  </a:schemeClr>
                </a:solidFill>
                <a:latin typeface="+mn-lt"/>
                <a:hlinkClick r:id="rId4"/>
              </a:rPr>
              <a:t> </a:t>
            </a:r>
            <a:r>
              <a:rPr lang="nl-NL" sz="600" dirty="0" smtClean="0">
                <a:solidFill>
                  <a:schemeClr val="bg1">
                    <a:lumMod val="50000"/>
                  </a:schemeClr>
                </a:solidFill>
                <a:latin typeface="+mn-lt"/>
              </a:rPr>
              <a:t>Brozek et al </a:t>
            </a:r>
            <a:r>
              <a:rPr lang="nl-NL" sz="600" dirty="0" err="1" smtClean="0">
                <a:solidFill>
                  <a:schemeClr val="bg1">
                    <a:lumMod val="50000"/>
                  </a:schemeClr>
                </a:solidFill>
                <a:latin typeface="+mn-lt"/>
              </a:rPr>
              <a:t>Oct</a:t>
            </a:r>
            <a:r>
              <a:rPr lang="nl-NL" sz="600" dirty="0" smtClean="0">
                <a:solidFill>
                  <a:schemeClr val="bg1">
                    <a:lumMod val="50000"/>
                  </a:schemeClr>
                </a:solidFill>
                <a:latin typeface="+mn-lt"/>
              </a:rPr>
              <a:t> 2017 Volume </a:t>
            </a:r>
            <a:r>
              <a:rPr lang="nl-NL" sz="600" dirty="0">
                <a:solidFill>
                  <a:schemeClr val="bg1">
                    <a:lumMod val="50000"/>
                  </a:schemeClr>
                </a:solidFill>
                <a:latin typeface="+mn-lt"/>
              </a:rPr>
              <a:t>140, Issue 4, Pages </a:t>
            </a:r>
            <a:r>
              <a:rPr lang="nl-NL" sz="600" dirty="0" smtClean="0">
                <a:solidFill>
                  <a:schemeClr val="bg1">
                    <a:lumMod val="50000"/>
                  </a:schemeClr>
                </a:solidFill>
                <a:latin typeface="+mn-lt"/>
              </a:rPr>
              <a:t>950–958 DOI</a:t>
            </a:r>
            <a:r>
              <a:rPr lang="nl-NL" sz="600" dirty="0">
                <a:solidFill>
                  <a:schemeClr val="bg1">
                    <a:lumMod val="50000"/>
                  </a:schemeClr>
                </a:solidFill>
                <a:latin typeface="+mn-lt"/>
              </a:rPr>
              <a:t>: </a:t>
            </a:r>
            <a:r>
              <a:rPr lang="nl-NL" sz="600" dirty="0">
                <a:solidFill>
                  <a:schemeClr val="bg1">
                    <a:lumMod val="50000"/>
                  </a:schemeClr>
                </a:solidFill>
                <a:latin typeface="+mn-lt"/>
                <a:hlinkClick r:id="rId5"/>
              </a:rPr>
              <a:t>https://doi.org/10.1016/j.jaci.2017.03.050</a:t>
            </a:r>
            <a:endParaRPr lang="en-US" altLang="en-US" sz="600" dirty="0">
              <a:solidFill>
                <a:schemeClr val="bg1">
                  <a:lumMod val="50000"/>
                </a:schemeClr>
              </a:solidFill>
              <a:latin typeface="+mn-lt"/>
            </a:endParaRPr>
          </a:p>
        </p:txBody>
      </p:sp>
    </p:spTree>
    <p:extLst>
      <p:ext uri="{BB962C8B-B14F-4D97-AF65-F5344CB8AC3E}">
        <p14:creationId xmlns:p14="http://schemas.microsoft.com/office/powerpoint/2010/main" val="4245837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9" y="128"/>
            <a:ext cx="6408711" cy="555398"/>
          </a:xfrm>
        </p:spPr>
        <p:txBody>
          <a:bodyPr/>
          <a:lstStyle/>
          <a:p>
            <a:r>
              <a:rPr lang="nl-NL" b="1" smtClean="0">
                <a:latin typeface="Georgia" panose="02040502050405020303" pitchFamily="18" charset="0"/>
              </a:rPr>
              <a:t>Behandeling luchtwegallergie</a:t>
            </a:r>
            <a:endParaRPr lang="nl-NL" b="1">
              <a:latin typeface="Georgia" panose="02040502050405020303" pitchFamily="18" charset="0"/>
            </a:endParaRPr>
          </a:p>
        </p:txBody>
      </p:sp>
      <p:sp>
        <p:nvSpPr>
          <p:cNvPr id="7" name="Text Placeholder 6"/>
          <p:cNvSpPr>
            <a:spLocks noGrp="1"/>
          </p:cNvSpPr>
          <p:nvPr>
            <p:ph type="body" sz="quarter" idx="12"/>
          </p:nvPr>
        </p:nvSpPr>
        <p:spPr>
          <a:xfrm>
            <a:off x="683568" y="771549"/>
            <a:ext cx="8208911" cy="4116621"/>
          </a:xfrm>
        </p:spPr>
        <p:txBody>
          <a:bodyPr>
            <a:normAutofit/>
          </a:bodyPr>
          <a:lstStyle/>
          <a:p>
            <a:pPr marL="0" indent="0"/>
            <a:r>
              <a:rPr lang="nl-NL" sz="1600" b="1" dirty="0" smtClean="0">
                <a:solidFill>
                  <a:srgbClr val="002060"/>
                </a:solidFill>
                <a:latin typeface="Georgia" panose="02040502050405020303" pitchFamily="18" charset="0"/>
              </a:rPr>
              <a:t>De behandeling van luchtwegallergie richt zich op drie aspecten:</a:t>
            </a:r>
          </a:p>
          <a:p>
            <a:pPr marL="0" indent="0"/>
            <a:endParaRPr lang="nl-NL" sz="1600" b="1" strike="sngStrike" dirty="0" smtClean="0">
              <a:solidFill>
                <a:srgbClr val="002060"/>
              </a:solidFill>
              <a:latin typeface="Georgia" panose="02040502050405020303" pitchFamily="18" charset="0"/>
            </a:endParaRPr>
          </a:p>
          <a:p>
            <a:pPr marL="0" indent="0"/>
            <a:r>
              <a:rPr lang="nl-NL" sz="1600" b="1" dirty="0" smtClean="0">
                <a:solidFill>
                  <a:srgbClr val="002060"/>
                </a:solidFill>
                <a:latin typeface="Georgia" panose="02040502050405020303" pitchFamily="18" charset="0"/>
              </a:rPr>
              <a:t>Allergenen vermijden </a:t>
            </a:r>
            <a:r>
              <a:rPr lang="nl-NL" sz="1600" dirty="0" smtClean="0">
                <a:solidFill>
                  <a:srgbClr val="002060"/>
                </a:solidFill>
                <a:latin typeface="Georgia" panose="02040502050405020303" pitchFamily="18" charset="0"/>
              </a:rPr>
              <a:t>(saneren)</a:t>
            </a:r>
          </a:p>
          <a:p>
            <a:pPr marL="500057" lvl="1" indent="-285750">
              <a:buFont typeface="Arial" panose="020B0604020202020204" pitchFamily="34" charset="0"/>
              <a:buChar char="•"/>
            </a:pPr>
            <a:r>
              <a:rPr lang="nl-NL" sz="1400" dirty="0" smtClean="0">
                <a:solidFill>
                  <a:srgbClr val="002060"/>
                </a:solidFill>
                <a:latin typeface="Georgia" panose="02040502050405020303" pitchFamily="18" charset="0"/>
              </a:rPr>
              <a:t>Over het algemeen lastig, vooral bij een pollenallergie</a:t>
            </a:r>
          </a:p>
          <a:p>
            <a:pPr marL="0" indent="0"/>
            <a:endParaRPr lang="nl-NL" sz="1400" dirty="0" smtClean="0">
              <a:solidFill>
                <a:srgbClr val="002060"/>
              </a:solidFill>
              <a:latin typeface="Georgia" panose="02040502050405020303" pitchFamily="18" charset="0"/>
            </a:endParaRPr>
          </a:p>
          <a:p>
            <a:pPr marL="0" indent="0"/>
            <a:r>
              <a:rPr lang="nl-NL" sz="1600" b="1" dirty="0" smtClean="0">
                <a:solidFill>
                  <a:schemeClr val="bg2"/>
                </a:solidFill>
                <a:latin typeface="Georgia" panose="02040502050405020303" pitchFamily="18" charset="0"/>
              </a:rPr>
              <a:t>Symptomatische medicatie </a:t>
            </a:r>
            <a:r>
              <a:rPr lang="nl-NL" sz="1600" dirty="0" smtClean="0">
                <a:solidFill>
                  <a:schemeClr val="bg2"/>
                </a:solidFill>
                <a:latin typeface="Georgia" panose="02040502050405020303" pitchFamily="18" charset="0"/>
              </a:rPr>
              <a:t>(symptoombestrijding)</a:t>
            </a:r>
          </a:p>
          <a:p>
            <a:pPr lvl="1"/>
            <a:r>
              <a:rPr lang="nl-NL" sz="1400" dirty="0" smtClean="0">
                <a:solidFill>
                  <a:srgbClr val="002060"/>
                </a:solidFill>
                <a:latin typeface="Georgia" panose="02040502050405020303" pitchFamily="18" charset="0"/>
              </a:rPr>
              <a:t>Onderdrukt de klachten die de allergie veroorzaken</a:t>
            </a:r>
          </a:p>
          <a:p>
            <a:pPr lvl="1"/>
            <a:r>
              <a:rPr lang="nl-NL" sz="1400" dirty="0" smtClean="0">
                <a:solidFill>
                  <a:srgbClr val="002060"/>
                </a:solidFill>
                <a:latin typeface="Georgia" panose="02040502050405020303" pitchFamily="18" charset="0"/>
              </a:rPr>
              <a:t>De behandeling is bedoeld voor een korte periode bij optreden van klachten</a:t>
            </a:r>
          </a:p>
          <a:p>
            <a:pPr marL="214307" lvl="1" indent="0">
              <a:buNone/>
            </a:pPr>
            <a:endParaRPr lang="nl-NL" sz="1400" b="1" dirty="0" smtClean="0">
              <a:solidFill>
                <a:srgbClr val="002060"/>
              </a:solidFill>
              <a:latin typeface="Georgia" panose="02040502050405020303" pitchFamily="18" charset="0"/>
            </a:endParaRPr>
          </a:p>
          <a:p>
            <a:r>
              <a:rPr lang="nl-NL" sz="1600" b="1" dirty="0" smtClean="0">
                <a:solidFill>
                  <a:srgbClr val="002060"/>
                </a:solidFill>
                <a:latin typeface="Georgia" panose="02040502050405020303" pitchFamily="18" charset="0"/>
              </a:rPr>
              <a:t>Allergie immunotherapie </a:t>
            </a:r>
            <a:r>
              <a:rPr lang="nl-NL" sz="1600" dirty="0" smtClean="0">
                <a:solidFill>
                  <a:schemeClr val="bg2"/>
                </a:solidFill>
                <a:latin typeface="Georgia" panose="02040502050405020303" pitchFamily="18" charset="0"/>
              </a:rPr>
              <a:t>(oorzaak aanpakken)</a:t>
            </a:r>
          </a:p>
          <a:p>
            <a:pPr lvl="1"/>
            <a:r>
              <a:rPr lang="nl-NL" sz="1400" dirty="0" smtClean="0">
                <a:solidFill>
                  <a:schemeClr val="bg2"/>
                </a:solidFill>
                <a:latin typeface="Georgia" panose="02040502050405020303" pitchFamily="18" charset="0"/>
              </a:rPr>
              <a:t>Pakt echt de </a:t>
            </a:r>
            <a:r>
              <a:rPr lang="nl-NL" sz="1400" dirty="0">
                <a:solidFill>
                  <a:schemeClr val="bg2"/>
                </a:solidFill>
                <a:latin typeface="Georgia" panose="02040502050405020303" pitchFamily="18" charset="0"/>
              </a:rPr>
              <a:t>oorzaak </a:t>
            </a:r>
            <a:r>
              <a:rPr lang="nl-NL" sz="1400" dirty="0" smtClean="0">
                <a:solidFill>
                  <a:schemeClr val="bg2"/>
                </a:solidFill>
                <a:latin typeface="Georgia" panose="02040502050405020303" pitchFamily="18" charset="0"/>
              </a:rPr>
              <a:t>aan van </a:t>
            </a:r>
            <a:r>
              <a:rPr lang="nl-NL" sz="1400" dirty="0">
                <a:solidFill>
                  <a:schemeClr val="bg2"/>
                </a:solidFill>
                <a:latin typeface="Georgia" panose="02040502050405020303" pitchFamily="18" charset="0"/>
              </a:rPr>
              <a:t>de </a:t>
            </a:r>
            <a:r>
              <a:rPr lang="nl-NL" sz="1400" dirty="0" smtClean="0">
                <a:solidFill>
                  <a:schemeClr val="bg2"/>
                </a:solidFill>
                <a:latin typeface="Georgia" panose="02040502050405020303" pitchFamily="18" charset="0"/>
              </a:rPr>
              <a:t>allergie door toediening van specifiek allergeen </a:t>
            </a:r>
          </a:p>
          <a:p>
            <a:pPr lvl="1"/>
            <a:r>
              <a:rPr lang="nl-NL" sz="1400" dirty="0" smtClean="0">
                <a:solidFill>
                  <a:schemeClr val="bg2"/>
                </a:solidFill>
                <a:latin typeface="Georgia" panose="02040502050405020303" pitchFamily="18" charset="0"/>
              </a:rPr>
              <a:t>Reset het immuunsysteem door verandering van de immunologische reactie</a:t>
            </a:r>
            <a:endParaRPr lang="nl-NL" sz="1400" dirty="0">
              <a:solidFill>
                <a:schemeClr val="bg2"/>
              </a:solidFill>
              <a:latin typeface="Georgia" panose="02040502050405020303" pitchFamily="18" charset="0"/>
            </a:endParaRPr>
          </a:p>
          <a:p>
            <a:pPr lvl="1"/>
            <a:r>
              <a:rPr lang="nl-NL" sz="1400" dirty="0" smtClean="0">
                <a:solidFill>
                  <a:schemeClr val="bg2"/>
                </a:solidFill>
                <a:latin typeface="Georgia" panose="02040502050405020303" pitchFamily="18" charset="0"/>
              </a:rPr>
              <a:t>Vermindert klachten, medicatie gebruik en algehele ziektelast (verbetert </a:t>
            </a:r>
            <a:r>
              <a:rPr lang="nl-NL" sz="1400" dirty="0" err="1" smtClean="0">
                <a:solidFill>
                  <a:schemeClr val="bg2"/>
                </a:solidFill>
                <a:latin typeface="Georgia" panose="02040502050405020303" pitchFamily="18" charset="0"/>
              </a:rPr>
              <a:t>QoL</a:t>
            </a:r>
            <a:r>
              <a:rPr lang="nl-NL" sz="1400" dirty="0" smtClean="0">
                <a:solidFill>
                  <a:schemeClr val="bg2"/>
                </a:solidFill>
                <a:latin typeface="Georgia" panose="02040502050405020303" pitchFamily="18" charset="0"/>
              </a:rPr>
              <a:t>)</a:t>
            </a:r>
          </a:p>
          <a:p>
            <a:pPr lvl="1"/>
            <a:endParaRPr lang="nl-NL" sz="1400" dirty="0" smtClean="0">
              <a:solidFill>
                <a:srgbClr val="002060"/>
              </a:solidFill>
              <a:latin typeface="Georgia" panose="02040502050405020303" pitchFamily="18" charset="0"/>
            </a:endParaRPr>
          </a:p>
        </p:txBody>
      </p:sp>
    </p:spTree>
    <p:extLst>
      <p:ext uri="{BB962C8B-B14F-4D97-AF65-F5344CB8AC3E}">
        <p14:creationId xmlns:p14="http://schemas.microsoft.com/office/powerpoint/2010/main" val="886716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smtClean="0"/>
              <a:t>	</a:t>
            </a:r>
            <a:endParaRPr lang="en-GB" b="1"/>
          </a:p>
        </p:txBody>
      </p:sp>
      <p:sp>
        <p:nvSpPr>
          <p:cNvPr id="3" name="Text Placeholder 2"/>
          <p:cNvSpPr>
            <a:spLocks noGrp="1"/>
          </p:cNvSpPr>
          <p:nvPr>
            <p:ph type="body" sz="quarter" idx="12"/>
          </p:nvPr>
        </p:nvSpPr>
        <p:spPr>
          <a:xfrm>
            <a:off x="1259632" y="3165128"/>
            <a:ext cx="3384204" cy="914400"/>
          </a:xfrm>
        </p:spPr>
        <p:txBody>
          <a:bodyPr anchor="b"/>
          <a:lstStyle/>
          <a:p>
            <a:r>
              <a:rPr lang="en-GB" sz="2400" dirty="0" err="1" smtClean="0"/>
              <a:t>Saneren</a:t>
            </a:r>
            <a:endParaRPr lang="en-GB" sz="2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1131590"/>
            <a:ext cx="4428492" cy="2952328"/>
          </a:xfrm>
          <a:prstGeom prst="rect">
            <a:avLst/>
          </a:prstGeom>
        </p:spPr>
      </p:pic>
    </p:spTree>
    <p:extLst>
      <p:ext uri="{BB962C8B-B14F-4D97-AF65-F5344CB8AC3E}">
        <p14:creationId xmlns:p14="http://schemas.microsoft.com/office/powerpoint/2010/main" val="2595303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smtClean="0"/>
              <a:t>Agenda</a:t>
            </a:r>
            <a:endParaRPr lang="nl-NL" b="1"/>
          </a:p>
        </p:txBody>
      </p:sp>
      <p:sp>
        <p:nvSpPr>
          <p:cNvPr id="4" name="Text Placeholder 3"/>
          <p:cNvSpPr>
            <a:spLocks noGrp="1"/>
          </p:cNvSpPr>
          <p:nvPr>
            <p:ph type="body" sz="quarter" idx="13"/>
          </p:nvPr>
        </p:nvSpPr>
        <p:spPr/>
        <p:txBody>
          <a:bodyPr/>
          <a:lstStyle/>
          <a:p>
            <a:r>
              <a:rPr lang="nl-NL">
                <a:latin typeface="Georgia" panose="02040502050405020303" pitchFamily="18" charset="0"/>
              </a:rPr>
              <a:t>Pre-toets</a:t>
            </a:r>
          </a:p>
          <a:p>
            <a:endParaRPr lang="nl-NL">
              <a:latin typeface="Georgia" panose="02040502050405020303" pitchFamily="18" charset="0"/>
            </a:endParaRPr>
          </a:p>
          <a:p>
            <a:r>
              <a:rPr lang="nl-NL">
                <a:latin typeface="Georgia" panose="02040502050405020303" pitchFamily="18" charset="0"/>
              </a:rPr>
              <a:t>Presentatie </a:t>
            </a:r>
            <a:r>
              <a:rPr lang="nl-NL" smtClean="0">
                <a:latin typeface="Georgia" panose="02040502050405020303" pitchFamily="18" charset="0"/>
              </a:rPr>
              <a:t>achtergrond </a:t>
            </a:r>
            <a:r>
              <a:rPr lang="nl-NL">
                <a:latin typeface="Georgia" panose="02040502050405020303" pitchFamily="18" charset="0"/>
              </a:rPr>
              <a:t>l</a:t>
            </a:r>
            <a:r>
              <a:rPr lang="nl-NL" smtClean="0">
                <a:latin typeface="Georgia" panose="02040502050405020303" pitchFamily="18" charset="0"/>
              </a:rPr>
              <a:t>uchtwegallergieën</a:t>
            </a:r>
            <a:endParaRPr lang="nl-NL">
              <a:latin typeface="Georgia" panose="02040502050405020303" pitchFamily="18" charset="0"/>
            </a:endParaRPr>
          </a:p>
          <a:p>
            <a:pPr marL="0" indent="0">
              <a:buNone/>
            </a:pPr>
            <a:endParaRPr lang="nl-NL">
              <a:latin typeface="Georgia" panose="02040502050405020303" pitchFamily="18" charset="0"/>
            </a:endParaRPr>
          </a:p>
          <a:p>
            <a:r>
              <a:rPr lang="nl-NL">
                <a:latin typeface="Georgia" panose="02040502050405020303" pitchFamily="18" charset="0"/>
              </a:rPr>
              <a:t>Post toets</a:t>
            </a:r>
          </a:p>
          <a:p>
            <a:endParaRPr lang="nl-NL">
              <a:latin typeface="Georgia" panose="02040502050405020303" pitchFamily="18" charset="0"/>
            </a:endParaRPr>
          </a:p>
          <a:p>
            <a:r>
              <a:rPr lang="nl-NL">
                <a:latin typeface="Georgia" panose="02040502050405020303" pitchFamily="18" charset="0"/>
              </a:rPr>
              <a:t>Afsluiting </a:t>
            </a:r>
          </a:p>
          <a:p>
            <a:endParaRPr lang="nl-NL"/>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635646"/>
            <a:ext cx="2267744"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952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54406"/>
            <a:ext cx="6826968" cy="576063"/>
          </a:xfrm>
        </p:spPr>
        <p:txBody>
          <a:bodyPr anchor="ctr"/>
          <a:lstStyle/>
          <a:p>
            <a:r>
              <a:rPr lang="nl-NL" b="1" dirty="0" smtClean="0"/>
              <a:t>Vermijden van allergenen</a:t>
            </a:r>
            <a:endParaRPr lang="nl-NL" b="1" dirty="0"/>
          </a:p>
        </p:txBody>
      </p:sp>
      <p:sp>
        <p:nvSpPr>
          <p:cNvPr id="4" name="Text Placeholder 3"/>
          <p:cNvSpPr>
            <a:spLocks noGrp="1"/>
          </p:cNvSpPr>
          <p:nvPr>
            <p:ph type="body" sz="quarter" idx="13"/>
          </p:nvPr>
        </p:nvSpPr>
        <p:spPr>
          <a:xfrm>
            <a:off x="735868" y="1131590"/>
            <a:ext cx="7686054" cy="3672408"/>
          </a:xfrm>
        </p:spPr>
        <p:txBody>
          <a:bodyPr/>
          <a:lstStyle/>
          <a:p>
            <a:pPr>
              <a:buFont typeface="Arial" panose="020B0604020202020204" pitchFamily="34" charset="0"/>
              <a:buChar char="•"/>
              <a:defRPr/>
            </a:pPr>
            <a:r>
              <a:rPr lang="nl-NL" sz="1400" dirty="0" smtClean="0">
                <a:solidFill>
                  <a:srgbClr val="002060"/>
                </a:solidFill>
              </a:rPr>
              <a:t>Helpt symptomen/klachten (tijdelijk) te onderdrukken</a:t>
            </a:r>
          </a:p>
          <a:p>
            <a:pPr>
              <a:buFont typeface="Arial" panose="020B0604020202020204" pitchFamily="34" charset="0"/>
              <a:buChar char="•"/>
              <a:defRPr/>
            </a:pPr>
            <a:r>
              <a:rPr lang="nl-NL" sz="1400" dirty="0" smtClean="0">
                <a:solidFill>
                  <a:srgbClr val="002060"/>
                </a:solidFill>
              </a:rPr>
              <a:t>Lang niet altijd mogelijk en leidt tot beperkingen</a:t>
            </a:r>
          </a:p>
          <a:p>
            <a:endParaRPr lang="nl-NL" sz="1600" dirty="0" smtClean="0"/>
          </a:p>
          <a:p>
            <a:pPr marL="0" indent="0">
              <a:buNone/>
              <a:defRPr/>
            </a:pPr>
            <a:r>
              <a:rPr lang="nl-NL" sz="1400" dirty="0" smtClean="0">
                <a:solidFill>
                  <a:srgbClr val="002060"/>
                </a:solidFill>
              </a:rPr>
              <a:t>Compleet vermijden van allergenen vaak niet mogelijk!</a:t>
            </a:r>
          </a:p>
          <a:p>
            <a:pPr>
              <a:defRPr/>
            </a:pPr>
            <a:endParaRPr lang="nl-NL" sz="1400" dirty="0" smtClean="0"/>
          </a:p>
          <a:p>
            <a:pPr marL="0" indent="0">
              <a:buNone/>
              <a:defRPr/>
            </a:pPr>
            <a:r>
              <a:rPr lang="nl-NL" sz="1400" b="1" dirty="0" smtClean="0">
                <a:solidFill>
                  <a:srgbClr val="002060"/>
                </a:solidFill>
              </a:rPr>
              <a:t>Adviezen om blootstelling zoveel mogelijk te beperken:</a:t>
            </a:r>
          </a:p>
          <a:p>
            <a:pPr lvl="1">
              <a:buFont typeface="Arial" panose="020B0604020202020204" pitchFamily="34" charset="0"/>
              <a:buChar char="•"/>
              <a:defRPr/>
            </a:pPr>
            <a:r>
              <a:rPr lang="nl-NL" sz="1400" dirty="0" smtClean="0">
                <a:solidFill>
                  <a:srgbClr val="002060"/>
                </a:solidFill>
              </a:rPr>
              <a:t>Vermijd buitenactiviteiten als pollentellingen hoog zijn</a:t>
            </a:r>
          </a:p>
          <a:p>
            <a:pPr lvl="1">
              <a:buFont typeface="Arial" panose="020B0604020202020204" pitchFamily="34" charset="0"/>
              <a:buChar char="•"/>
              <a:defRPr/>
            </a:pPr>
            <a:r>
              <a:rPr lang="nl-NL" sz="1400" dirty="0" smtClean="0">
                <a:solidFill>
                  <a:srgbClr val="002060"/>
                </a:solidFill>
              </a:rPr>
              <a:t>Inrichting van huis/slaapkamer</a:t>
            </a:r>
          </a:p>
          <a:p>
            <a:pPr lvl="1">
              <a:buFont typeface="Arial" panose="020B0604020202020204" pitchFamily="34" charset="0"/>
              <a:buChar char="•"/>
              <a:defRPr/>
            </a:pPr>
            <a:r>
              <a:rPr lang="nl-NL" sz="1400" dirty="0" smtClean="0">
                <a:solidFill>
                  <a:srgbClr val="002060"/>
                </a:solidFill>
              </a:rPr>
              <a:t>Geen huisdieren</a:t>
            </a:r>
          </a:p>
          <a:p>
            <a:pPr lvl="1">
              <a:buFont typeface="Arial" panose="020B0604020202020204" pitchFamily="34" charset="0"/>
              <a:buChar char="•"/>
              <a:defRPr/>
            </a:pPr>
            <a:r>
              <a:rPr lang="nl-NL" sz="1400" dirty="0" err="1" smtClean="0">
                <a:solidFill>
                  <a:srgbClr val="002060"/>
                </a:solidFill>
              </a:rPr>
              <a:t>Hepa</a:t>
            </a:r>
            <a:r>
              <a:rPr lang="nl-NL" sz="1400" dirty="0" smtClean="0">
                <a:solidFill>
                  <a:srgbClr val="002060"/>
                </a:solidFill>
              </a:rPr>
              <a:t> filter op stofzuiger</a:t>
            </a:r>
          </a:p>
          <a:p>
            <a:pPr lvl="1">
              <a:buFont typeface="Arial" panose="020B0604020202020204" pitchFamily="34" charset="0"/>
              <a:buChar char="•"/>
              <a:defRPr/>
            </a:pPr>
            <a:r>
              <a:rPr lang="nl-NL" sz="1400" dirty="0" smtClean="0">
                <a:solidFill>
                  <a:srgbClr val="002060"/>
                </a:solidFill>
              </a:rPr>
              <a:t>Ramen dicht, de was binnen drogen (bij hoog pollengehalte)</a:t>
            </a:r>
          </a:p>
          <a:p>
            <a:pPr lvl="1">
              <a:buFont typeface="Arial" panose="020B0604020202020204" pitchFamily="34" charset="0"/>
              <a:buChar char="•"/>
              <a:defRPr/>
            </a:pPr>
            <a:r>
              <a:rPr lang="nl-NL" sz="1400" dirty="0" smtClean="0">
                <a:solidFill>
                  <a:srgbClr val="002060"/>
                </a:solidFill>
              </a:rPr>
              <a:t>Heet water afnemen</a:t>
            </a:r>
          </a:p>
        </p:txBody>
      </p:sp>
      <p:pic>
        <p:nvPicPr>
          <p:cNvPr id="5" name="Picture 2" descr="  je allergie te lijf hooikoorts medicijnenallergie voedselallergie stofallergie contactallergie Immuuntherapie Maastricht UMC+ Gezond Idee gezondheid tips en advies"/>
          <p:cNvPicPr>
            <a:picLocks noChangeAspect="1" noChangeArrowheads="1"/>
          </p:cNvPicPr>
          <p:nvPr/>
        </p:nvPicPr>
        <p:blipFill>
          <a:blip r:embed="rId3" cstate="print"/>
          <a:srcRect/>
          <a:stretch>
            <a:fillRect/>
          </a:stretch>
        </p:blipFill>
        <p:spPr bwMode="auto">
          <a:xfrm>
            <a:off x="6516216" y="2427734"/>
            <a:ext cx="1656184" cy="1656184"/>
          </a:xfrm>
          <a:prstGeom prst="rect">
            <a:avLst/>
          </a:prstGeom>
          <a:noFill/>
          <a:ln w="9525">
            <a:noFill/>
            <a:miter lim="800000"/>
            <a:headEnd/>
            <a:tailEnd/>
          </a:ln>
        </p:spPr>
      </p:pic>
    </p:spTree>
    <p:extLst>
      <p:ext uri="{BB962C8B-B14F-4D97-AF65-F5344CB8AC3E}">
        <p14:creationId xmlns:p14="http://schemas.microsoft.com/office/powerpoint/2010/main" val="3382044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smtClean="0"/>
              <a:t>	</a:t>
            </a:r>
            <a:endParaRPr lang="en-GB" b="1"/>
          </a:p>
        </p:txBody>
      </p:sp>
      <p:sp>
        <p:nvSpPr>
          <p:cNvPr id="3" name="Text Placeholder 2"/>
          <p:cNvSpPr>
            <a:spLocks noGrp="1"/>
          </p:cNvSpPr>
          <p:nvPr>
            <p:ph type="body" sz="quarter" idx="12"/>
          </p:nvPr>
        </p:nvSpPr>
        <p:spPr>
          <a:xfrm>
            <a:off x="899592" y="3126739"/>
            <a:ext cx="3384204" cy="914400"/>
          </a:xfrm>
        </p:spPr>
        <p:txBody>
          <a:bodyPr/>
          <a:lstStyle/>
          <a:p>
            <a:r>
              <a:rPr lang="en-GB" sz="2400" dirty="0" err="1"/>
              <a:t>Symptomatische</a:t>
            </a:r>
            <a:r>
              <a:rPr lang="en-GB" sz="2400" dirty="0"/>
              <a:t> </a:t>
            </a:r>
            <a:r>
              <a:rPr lang="en-GB" sz="2400" dirty="0" err="1"/>
              <a:t>behandeling</a:t>
            </a:r>
            <a:endParaRPr lang="en-GB"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1707654"/>
            <a:ext cx="4320480" cy="2337309"/>
          </a:xfrm>
          <a:prstGeom prst="rect">
            <a:avLst/>
          </a:prstGeom>
        </p:spPr>
      </p:pic>
    </p:spTree>
    <p:extLst>
      <p:ext uri="{BB962C8B-B14F-4D97-AF65-F5344CB8AC3E}">
        <p14:creationId xmlns:p14="http://schemas.microsoft.com/office/powerpoint/2010/main" val="42467725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017" y="339502"/>
            <a:ext cx="8339136" cy="792087"/>
          </a:xfrm>
        </p:spPr>
        <p:txBody>
          <a:bodyPr anchor="ctr"/>
          <a:lstStyle/>
          <a:p>
            <a:r>
              <a:rPr lang="nl-NL" b="1" dirty="0" smtClean="0"/>
              <a:t>Medicijnen die de symptomen onderdrukken </a:t>
            </a:r>
            <a:endParaRPr lang="nl-NL" b="1" dirty="0"/>
          </a:p>
        </p:txBody>
      </p:sp>
      <p:sp>
        <p:nvSpPr>
          <p:cNvPr id="4" name="Text Placeholder 3"/>
          <p:cNvSpPr>
            <a:spLocks noGrp="1"/>
          </p:cNvSpPr>
          <p:nvPr>
            <p:ph type="body" sz="quarter" idx="13"/>
          </p:nvPr>
        </p:nvSpPr>
        <p:spPr>
          <a:xfrm>
            <a:off x="675017" y="1419622"/>
            <a:ext cx="7056784" cy="3384153"/>
          </a:xfrm>
        </p:spPr>
        <p:txBody>
          <a:bodyPr/>
          <a:lstStyle/>
          <a:p>
            <a:pPr marL="0" indent="0">
              <a:buNone/>
            </a:pPr>
            <a:r>
              <a:rPr lang="nl-NL" altLang="en-US" sz="1400" b="1" dirty="0" smtClean="0">
                <a:solidFill>
                  <a:srgbClr val="002060"/>
                </a:solidFill>
              </a:rPr>
              <a:t>Symptomatica:</a:t>
            </a:r>
          </a:p>
          <a:p>
            <a:pPr marL="0" indent="0">
              <a:buNone/>
            </a:pPr>
            <a:endParaRPr lang="nl-NL" altLang="en-US" sz="1400" dirty="0" smtClean="0">
              <a:solidFill>
                <a:srgbClr val="002060"/>
              </a:solidFill>
            </a:endParaRPr>
          </a:p>
          <a:p>
            <a:r>
              <a:rPr lang="nl-NL" altLang="en-US" sz="1400" dirty="0" smtClean="0">
                <a:solidFill>
                  <a:srgbClr val="002060"/>
                </a:solidFill>
              </a:rPr>
              <a:t>Worden vaak ingenomen op het moment dat men klachten ervaart of eventueel voorafgaand als men klachten verwacht</a:t>
            </a:r>
          </a:p>
          <a:p>
            <a:endParaRPr lang="nl-NL" altLang="en-US" sz="1400" dirty="0" smtClean="0">
              <a:solidFill>
                <a:srgbClr val="002060"/>
              </a:solidFill>
            </a:endParaRPr>
          </a:p>
          <a:p>
            <a:r>
              <a:rPr lang="nl-NL" altLang="en-US" sz="1400" i="1" dirty="0" err="1" smtClean="0">
                <a:solidFill>
                  <a:schemeClr val="bg2"/>
                </a:solidFill>
              </a:rPr>
              <a:t>Anthistaminica</a:t>
            </a:r>
            <a:r>
              <a:rPr lang="nl-NL" altLang="en-US" sz="1400" i="1" dirty="0" smtClean="0">
                <a:solidFill>
                  <a:schemeClr val="bg2"/>
                </a:solidFill>
              </a:rPr>
              <a:t> en corticosteroïden: </a:t>
            </a:r>
            <a:r>
              <a:rPr lang="nl-NL" altLang="en-US" sz="1400" dirty="0" smtClean="0">
                <a:solidFill>
                  <a:schemeClr val="bg2"/>
                </a:solidFill>
              </a:rPr>
              <a:t> geven kortstondige, tijdelijke verlichting van de klachten. De w</a:t>
            </a:r>
            <a:r>
              <a:rPr lang="nl-NL" altLang="en-US" sz="1400" dirty="0" smtClean="0">
                <a:solidFill>
                  <a:schemeClr val="bg2"/>
                </a:solidFill>
                <a:sym typeface="Wingdings" panose="05000000000000000000" pitchFamily="2" charset="2"/>
              </a:rPr>
              <a:t>erking stopt wanneer het medicijn niet meer wordt genomen </a:t>
            </a:r>
            <a:endParaRPr lang="nl-NL" altLang="en-US" sz="1400" dirty="0" smtClean="0">
              <a:solidFill>
                <a:schemeClr val="bg2"/>
              </a:solidFill>
            </a:endParaRPr>
          </a:p>
          <a:p>
            <a:pPr marL="0" indent="0">
              <a:buNone/>
            </a:pPr>
            <a:endParaRPr lang="nl-NL" altLang="en-US" sz="1400" dirty="0" smtClean="0">
              <a:solidFill>
                <a:srgbClr val="002060"/>
              </a:solidFill>
            </a:endParaRPr>
          </a:p>
          <a:p>
            <a:pPr>
              <a:buFont typeface="Arial" panose="020B0604020202020204" pitchFamily="34" charset="0"/>
              <a:buChar char="•"/>
            </a:pPr>
            <a:r>
              <a:rPr lang="nl-NL" altLang="en-US" sz="1400" dirty="0" smtClean="0">
                <a:solidFill>
                  <a:srgbClr val="002060"/>
                </a:solidFill>
              </a:rPr>
              <a:t>In verschillende vormen verkrijgbaar</a:t>
            </a:r>
            <a:br>
              <a:rPr lang="nl-NL" altLang="en-US" sz="1400" dirty="0" smtClean="0">
                <a:solidFill>
                  <a:srgbClr val="002060"/>
                </a:solidFill>
              </a:rPr>
            </a:br>
            <a:r>
              <a:rPr lang="nl-NL" altLang="en-US" sz="1400" i="1" dirty="0" smtClean="0">
                <a:solidFill>
                  <a:srgbClr val="002060"/>
                </a:solidFill>
              </a:rPr>
              <a:t>bijv. neussprays, inhalatoren, tabletten en oogdruppels</a:t>
            </a:r>
          </a:p>
          <a:p>
            <a:pPr marL="0" indent="0">
              <a:buNone/>
            </a:pPr>
            <a:endParaRPr lang="nl-NL" altLang="en-US" sz="1400" b="1" dirty="0" smtClean="0">
              <a:solidFill>
                <a:srgbClr val="002060"/>
              </a:solidFill>
            </a:endParaRPr>
          </a:p>
          <a:p>
            <a:pPr marL="0" indent="0">
              <a:buNone/>
            </a:pPr>
            <a:r>
              <a:rPr lang="nl-NL" altLang="en-US" sz="1400" b="1" dirty="0" smtClean="0">
                <a:solidFill>
                  <a:srgbClr val="002060"/>
                </a:solidFill>
              </a:rPr>
              <a:t>Om de allergieklachten te onderdrukken kan een combinatie van medicatie nodig zijn!</a:t>
            </a:r>
          </a:p>
          <a:p>
            <a:pPr marL="0" indent="0">
              <a:buNone/>
            </a:pPr>
            <a:endParaRPr lang="nl-NL" altLang="en-US" sz="1600" dirty="0" smtClean="0">
              <a:latin typeface="Franklin Gothic Book" pitchFamily="34" charset="0"/>
            </a:endParaRPr>
          </a:p>
        </p:txBody>
      </p:sp>
    </p:spTree>
    <p:extLst>
      <p:ext uri="{BB962C8B-B14F-4D97-AF65-F5344CB8AC3E}">
        <p14:creationId xmlns:p14="http://schemas.microsoft.com/office/powerpoint/2010/main" val="19772693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7494"/>
            <a:ext cx="8064896" cy="648071"/>
          </a:xfrm>
        </p:spPr>
        <p:txBody>
          <a:bodyPr anchor="ctr"/>
          <a:lstStyle/>
          <a:p>
            <a:r>
              <a:rPr lang="en-GB" b="1" err="1" smtClean="0"/>
              <a:t>Antihistaminica</a:t>
            </a:r>
            <a:endParaRPr lang="en-GB" b="1"/>
          </a:p>
        </p:txBody>
      </p:sp>
      <p:sp>
        <p:nvSpPr>
          <p:cNvPr id="4" name="Text Placeholder 3"/>
          <p:cNvSpPr>
            <a:spLocks noGrp="1"/>
          </p:cNvSpPr>
          <p:nvPr>
            <p:ph type="body" sz="quarter" idx="13"/>
          </p:nvPr>
        </p:nvSpPr>
        <p:spPr>
          <a:xfrm>
            <a:off x="683568" y="1131590"/>
            <a:ext cx="7614046" cy="3168352"/>
          </a:xfrm>
        </p:spPr>
        <p:txBody>
          <a:bodyPr/>
          <a:lstStyle/>
          <a:p>
            <a:pPr marL="0" indent="0">
              <a:buNone/>
              <a:defRPr/>
            </a:pPr>
            <a:r>
              <a:rPr lang="nl-NL" sz="1400" b="1" dirty="0">
                <a:solidFill>
                  <a:srgbClr val="002060"/>
                </a:solidFill>
              </a:rPr>
              <a:t>Indicatie bij allergische </a:t>
            </a:r>
            <a:r>
              <a:rPr lang="nl-NL" sz="1400" b="1" dirty="0" smtClean="0">
                <a:solidFill>
                  <a:srgbClr val="002060"/>
                </a:solidFill>
              </a:rPr>
              <a:t>rinitis </a:t>
            </a:r>
            <a:r>
              <a:rPr lang="nl-NL" sz="1400" b="1" dirty="0">
                <a:solidFill>
                  <a:srgbClr val="002060"/>
                </a:solidFill>
              </a:rPr>
              <a:t>en conjunctivitis</a:t>
            </a:r>
          </a:p>
          <a:p>
            <a:pPr>
              <a:buFont typeface="Arial" panose="020B0604020202020204" pitchFamily="34" charset="0"/>
              <a:buChar char="•"/>
              <a:defRPr/>
            </a:pPr>
            <a:r>
              <a:rPr lang="nl-NL" sz="1400" dirty="0">
                <a:solidFill>
                  <a:srgbClr val="002060"/>
                </a:solidFill>
              </a:rPr>
              <a:t>Systemisch gebruik bij allergische aandoeningen </a:t>
            </a:r>
            <a:r>
              <a:rPr lang="nl-NL" sz="1400" dirty="0" smtClean="0">
                <a:solidFill>
                  <a:srgbClr val="002060"/>
                </a:solidFill>
              </a:rPr>
              <a:t>veroorzaakt </a:t>
            </a:r>
            <a:r>
              <a:rPr lang="nl-NL" sz="1400" dirty="0">
                <a:solidFill>
                  <a:srgbClr val="002060"/>
                </a:solidFill>
              </a:rPr>
              <a:t>door vrijkomen van </a:t>
            </a:r>
            <a:r>
              <a:rPr lang="nl-NL" sz="1400" dirty="0" smtClean="0">
                <a:solidFill>
                  <a:srgbClr val="002060"/>
                </a:solidFill>
              </a:rPr>
              <a:t>histamine </a:t>
            </a:r>
            <a:endParaRPr lang="nl-NL" sz="1400" dirty="0">
              <a:solidFill>
                <a:srgbClr val="002060"/>
              </a:solidFill>
            </a:endParaRPr>
          </a:p>
          <a:p>
            <a:pPr>
              <a:buFont typeface="Arial" panose="020B0604020202020204" pitchFamily="34" charset="0"/>
              <a:buChar char="•"/>
              <a:defRPr/>
            </a:pPr>
            <a:r>
              <a:rPr lang="nl-NL" sz="1400" dirty="0" smtClean="0">
                <a:solidFill>
                  <a:srgbClr val="002060"/>
                </a:solidFill>
              </a:rPr>
              <a:t>Antihistaminica binden aan de histamine receptor, waardoor er minder histamine vrijkomt</a:t>
            </a:r>
            <a:endParaRPr lang="nl-NL" sz="1400" dirty="0">
              <a:solidFill>
                <a:srgbClr val="002060"/>
              </a:solidFill>
            </a:endParaRPr>
          </a:p>
          <a:p>
            <a:pPr marL="0" indent="0">
              <a:buNone/>
              <a:defRPr/>
            </a:pPr>
            <a:endParaRPr lang="nl-NL" sz="1400" b="1" dirty="0">
              <a:solidFill>
                <a:srgbClr val="002060"/>
              </a:solidFill>
            </a:endParaRPr>
          </a:p>
          <a:p>
            <a:pPr marL="0" indent="0">
              <a:buNone/>
              <a:defRPr/>
            </a:pPr>
            <a:r>
              <a:rPr lang="nl-NL" sz="1400" b="1" dirty="0">
                <a:solidFill>
                  <a:srgbClr val="002060"/>
                </a:solidFill>
              </a:rPr>
              <a:t>Verkrijgbaar als tabletje, neusspray, druppels (oog/neus) of siroop</a:t>
            </a:r>
          </a:p>
          <a:p>
            <a:pPr>
              <a:buFont typeface="Arial" panose="020B0604020202020204" pitchFamily="34" charset="0"/>
              <a:buChar char="•"/>
              <a:defRPr/>
            </a:pPr>
            <a:r>
              <a:rPr lang="nl-NL" sz="1400" dirty="0">
                <a:solidFill>
                  <a:srgbClr val="002060"/>
                </a:solidFill>
              </a:rPr>
              <a:t>Bekende stofnamen bijv. azelastine, </a:t>
            </a:r>
            <a:r>
              <a:rPr lang="nl-NL" sz="1400" dirty="0" err="1">
                <a:solidFill>
                  <a:srgbClr val="002060"/>
                </a:solidFill>
              </a:rPr>
              <a:t>levocabastine</a:t>
            </a:r>
            <a:r>
              <a:rPr lang="nl-NL" sz="1400" dirty="0">
                <a:solidFill>
                  <a:srgbClr val="002060"/>
                </a:solidFill>
              </a:rPr>
              <a:t>, </a:t>
            </a:r>
            <a:r>
              <a:rPr lang="nl-NL" sz="1400" dirty="0" err="1">
                <a:solidFill>
                  <a:srgbClr val="002060"/>
                </a:solidFill>
              </a:rPr>
              <a:t>desloratadine</a:t>
            </a:r>
            <a:r>
              <a:rPr lang="nl-NL" sz="1400" dirty="0">
                <a:solidFill>
                  <a:srgbClr val="002060"/>
                </a:solidFill>
              </a:rPr>
              <a:t>, cetirizine, </a:t>
            </a:r>
            <a:r>
              <a:rPr lang="nl-NL" sz="1400" dirty="0" smtClean="0">
                <a:solidFill>
                  <a:srgbClr val="002060"/>
                </a:solidFill>
              </a:rPr>
              <a:t>etc.</a:t>
            </a:r>
            <a:r>
              <a:rPr lang="nl-NL" sz="1400" dirty="0">
                <a:solidFill>
                  <a:srgbClr val="002060"/>
                </a:solidFill>
              </a:rPr>
              <a:t/>
            </a:r>
            <a:br>
              <a:rPr lang="nl-NL" sz="1400" dirty="0">
                <a:solidFill>
                  <a:srgbClr val="002060"/>
                </a:solidFill>
              </a:rPr>
            </a:br>
            <a:endParaRPr lang="nl-NL" sz="1400" b="1" dirty="0">
              <a:solidFill>
                <a:srgbClr val="002060"/>
              </a:solidFill>
            </a:endParaRPr>
          </a:p>
          <a:p>
            <a:pPr marL="0" indent="0">
              <a:lnSpc>
                <a:spcPct val="150000"/>
              </a:lnSpc>
              <a:buNone/>
              <a:defRPr/>
            </a:pPr>
            <a:r>
              <a:rPr lang="nl-NL" sz="1400" b="1" dirty="0">
                <a:solidFill>
                  <a:srgbClr val="002060"/>
                </a:solidFill>
              </a:rPr>
              <a:t>Bijwerkingen</a:t>
            </a:r>
          </a:p>
          <a:p>
            <a:pPr>
              <a:buFont typeface="Arial" panose="020B0604020202020204" pitchFamily="34" charset="0"/>
              <a:buChar char="•"/>
              <a:defRPr/>
            </a:pPr>
            <a:r>
              <a:rPr lang="nl-NL" sz="1400" dirty="0">
                <a:solidFill>
                  <a:srgbClr val="002060"/>
                </a:solidFill>
              </a:rPr>
              <a:t>Afhankelijk van product </a:t>
            </a:r>
            <a:r>
              <a:rPr lang="nl-NL" sz="1400" dirty="0" smtClean="0">
                <a:solidFill>
                  <a:srgbClr val="002060"/>
                </a:solidFill>
              </a:rPr>
              <a:t>kan een </a:t>
            </a:r>
            <a:r>
              <a:rPr lang="nl-NL" sz="1400" dirty="0">
                <a:solidFill>
                  <a:srgbClr val="002060"/>
                </a:solidFill>
              </a:rPr>
              <a:t>sederende </a:t>
            </a:r>
            <a:r>
              <a:rPr lang="nl-NL" sz="1400" dirty="0" smtClean="0">
                <a:solidFill>
                  <a:srgbClr val="002060"/>
                </a:solidFill>
              </a:rPr>
              <a:t>werking optreden</a:t>
            </a:r>
          </a:p>
          <a:p>
            <a:pPr>
              <a:buFont typeface="Arial" panose="020B0604020202020204" pitchFamily="34" charset="0"/>
              <a:buChar char="•"/>
              <a:defRPr/>
            </a:pPr>
            <a:r>
              <a:rPr lang="nl-NL" sz="1400" dirty="0" smtClean="0">
                <a:solidFill>
                  <a:srgbClr val="002060"/>
                </a:solidFill>
              </a:rPr>
              <a:t>Over </a:t>
            </a:r>
            <a:r>
              <a:rPr lang="nl-NL" sz="1400" dirty="0">
                <a:solidFill>
                  <a:srgbClr val="002060"/>
                </a:solidFill>
              </a:rPr>
              <a:t>het algemeen weinig ernstige </a:t>
            </a:r>
            <a:r>
              <a:rPr lang="nl-NL" sz="1400" dirty="0" smtClean="0">
                <a:solidFill>
                  <a:srgbClr val="002060"/>
                </a:solidFill>
              </a:rPr>
              <a:t>bijwerkingen</a:t>
            </a:r>
            <a:endParaRPr lang="nl-NL" sz="1400" dirty="0">
              <a:solidFill>
                <a:srgbClr val="002060"/>
              </a:solidFill>
            </a:endParaRPr>
          </a:p>
          <a:p>
            <a:endParaRPr lang="en-GB" sz="1400" dirty="0"/>
          </a:p>
        </p:txBody>
      </p:sp>
    </p:spTree>
    <p:extLst>
      <p:ext uri="{BB962C8B-B14F-4D97-AF65-F5344CB8AC3E}">
        <p14:creationId xmlns:p14="http://schemas.microsoft.com/office/powerpoint/2010/main" val="3482769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11510"/>
            <a:ext cx="7488832" cy="432049"/>
          </a:xfrm>
        </p:spPr>
        <p:txBody>
          <a:bodyPr/>
          <a:lstStyle/>
          <a:p>
            <a:r>
              <a:rPr lang="en-GB" b="1" err="1" smtClean="0"/>
              <a:t>Antihistaminica</a:t>
            </a:r>
            <a:endParaRPr lang="en-GB" b="1"/>
          </a:p>
        </p:txBody>
      </p:sp>
      <p:sp>
        <p:nvSpPr>
          <p:cNvPr id="4" name="Text Placeholder 3"/>
          <p:cNvSpPr>
            <a:spLocks noGrp="1"/>
          </p:cNvSpPr>
          <p:nvPr>
            <p:ph type="body" sz="quarter" idx="13"/>
          </p:nvPr>
        </p:nvSpPr>
        <p:spPr>
          <a:xfrm>
            <a:off x="827583" y="1059582"/>
            <a:ext cx="7560841" cy="3672185"/>
          </a:xfrm>
        </p:spPr>
        <p:txBody>
          <a:bodyPr/>
          <a:lstStyle/>
          <a:p>
            <a:pPr marL="0" indent="0">
              <a:buNone/>
            </a:pPr>
            <a:r>
              <a:rPr lang="nl-NL" sz="1400" dirty="0" smtClean="0">
                <a:latin typeface="Georgia" panose="02040502050405020303" pitchFamily="18" charset="0"/>
              </a:rPr>
              <a:t>Deze middelen binden aan de histamine receptoren, zodat deze niet meer bezet kunnen worden door de externe indringer, met als gevolg minder last van symptomen en dus minder klachten</a:t>
            </a:r>
            <a:endParaRPr lang="nl-NL" sz="1400" dirty="0">
              <a:latin typeface="Georgia" panose="02040502050405020303"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972" y="1694336"/>
            <a:ext cx="5972795" cy="156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3" y="3293759"/>
            <a:ext cx="5972795" cy="154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783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9502"/>
            <a:ext cx="7398022" cy="493207"/>
          </a:xfrm>
        </p:spPr>
        <p:txBody>
          <a:bodyPr/>
          <a:lstStyle/>
          <a:p>
            <a:r>
              <a:rPr lang="nl-NL" altLang="en-US" b="1">
                <a:solidFill>
                  <a:srgbClr val="000066"/>
                </a:solidFill>
              </a:rPr>
              <a:t>Corticosteroïden</a:t>
            </a:r>
            <a:endParaRPr lang="en-GB"/>
          </a:p>
        </p:txBody>
      </p:sp>
      <p:sp>
        <p:nvSpPr>
          <p:cNvPr id="4" name="Text Placeholder 3"/>
          <p:cNvSpPr>
            <a:spLocks noGrp="1"/>
          </p:cNvSpPr>
          <p:nvPr>
            <p:ph type="body" sz="quarter" idx="13"/>
          </p:nvPr>
        </p:nvSpPr>
        <p:spPr>
          <a:xfrm>
            <a:off x="755576" y="987574"/>
            <a:ext cx="8029649" cy="3816201"/>
          </a:xfrm>
        </p:spPr>
        <p:txBody>
          <a:bodyPr/>
          <a:lstStyle/>
          <a:p>
            <a:pPr marL="0" indent="0">
              <a:buNone/>
              <a:defRPr/>
            </a:pPr>
            <a:r>
              <a:rPr lang="nl-NL" sz="1400" b="1" dirty="0">
                <a:solidFill>
                  <a:srgbClr val="002060"/>
                </a:solidFill>
                <a:latin typeface="Georgia" panose="02040502050405020303" pitchFamily="18" charset="0"/>
              </a:rPr>
              <a:t>Indicatie bij allergische </a:t>
            </a:r>
            <a:r>
              <a:rPr lang="nl-NL" sz="1400" b="1" dirty="0" smtClean="0">
                <a:solidFill>
                  <a:srgbClr val="002060"/>
                </a:solidFill>
                <a:latin typeface="Georgia" panose="02040502050405020303" pitchFamily="18" charset="0"/>
              </a:rPr>
              <a:t>rinitis</a:t>
            </a:r>
            <a:r>
              <a:rPr lang="nl-NL" sz="1400" b="1" dirty="0">
                <a:solidFill>
                  <a:srgbClr val="002060"/>
                </a:solidFill>
                <a:latin typeface="Georgia" panose="02040502050405020303" pitchFamily="18" charset="0"/>
              </a:rPr>
              <a:t>:</a:t>
            </a:r>
          </a:p>
          <a:p>
            <a:pPr>
              <a:buFont typeface="Arial" panose="020B0604020202020204" pitchFamily="34" charset="0"/>
              <a:buChar char="•"/>
              <a:defRPr/>
            </a:pPr>
            <a:r>
              <a:rPr lang="nl-NL" sz="1400" dirty="0">
                <a:solidFill>
                  <a:srgbClr val="002060"/>
                </a:solidFill>
                <a:latin typeface="Georgia" panose="02040502050405020303" pitchFamily="18" charset="0"/>
              </a:rPr>
              <a:t>Intranasaal gebruik d.m.v. </a:t>
            </a:r>
            <a:r>
              <a:rPr lang="nl-NL" sz="1400" dirty="0" smtClean="0">
                <a:solidFill>
                  <a:srgbClr val="002060"/>
                </a:solidFill>
                <a:latin typeface="Georgia" panose="02040502050405020303" pitchFamily="18" charset="0"/>
              </a:rPr>
              <a:t>neussprays</a:t>
            </a:r>
            <a:endParaRPr lang="nl-NL" sz="1400" dirty="0">
              <a:solidFill>
                <a:srgbClr val="002060"/>
              </a:solidFill>
              <a:latin typeface="Georgia" panose="02040502050405020303" pitchFamily="18" charset="0"/>
            </a:endParaRPr>
          </a:p>
          <a:p>
            <a:pPr>
              <a:buFont typeface="Arial" panose="020B0604020202020204" pitchFamily="34" charset="0"/>
              <a:buChar char="•"/>
              <a:defRPr/>
            </a:pPr>
            <a:r>
              <a:rPr lang="nl-NL" sz="1400" dirty="0">
                <a:solidFill>
                  <a:srgbClr val="002060"/>
                </a:solidFill>
                <a:latin typeface="Georgia" panose="02040502050405020303" pitchFamily="18" charset="0"/>
              </a:rPr>
              <a:t>Bekende stofnamen bijv. </a:t>
            </a:r>
            <a:r>
              <a:rPr lang="nl-NL" sz="1400" dirty="0" err="1">
                <a:solidFill>
                  <a:srgbClr val="002060"/>
                </a:solidFill>
                <a:latin typeface="Georgia" panose="02040502050405020303" pitchFamily="18" charset="0"/>
              </a:rPr>
              <a:t>fluticason</a:t>
            </a:r>
            <a:r>
              <a:rPr lang="nl-NL" sz="1400" dirty="0">
                <a:solidFill>
                  <a:srgbClr val="002060"/>
                </a:solidFill>
                <a:latin typeface="Georgia" panose="02040502050405020303" pitchFamily="18" charset="0"/>
              </a:rPr>
              <a:t>, </a:t>
            </a:r>
            <a:r>
              <a:rPr lang="nl-NL" sz="1400" dirty="0" err="1" smtClean="0">
                <a:solidFill>
                  <a:srgbClr val="002060"/>
                </a:solidFill>
                <a:latin typeface="Georgia" panose="02040502050405020303" pitchFamily="18" charset="0"/>
              </a:rPr>
              <a:t>mometason</a:t>
            </a:r>
            <a:endParaRPr lang="nl-NL" sz="1400" dirty="0">
              <a:solidFill>
                <a:srgbClr val="002060"/>
              </a:solidFill>
              <a:latin typeface="Georgia" panose="02040502050405020303" pitchFamily="18" charset="0"/>
            </a:endParaRPr>
          </a:p>
          <a:p>
            <a:pPr marL="0" indent="0">
              <a:lnSpc>
                <a:spcPct val="150000"/>
              </a:lnSpc>
              <a:buNone/>
              <a:defRPr/>
            </a:pPr>
            <a:endParaRPr lang="nl-NL" sz="1400" b="1" dirty="0" smtClean="0">
              <a:solidFill>
                <a:srgbClr val="002060"/>
              </a:solidFill>
              <a:latin typeface="Georgia" panose="02040502050405020303" pitchFamily="18" charset="0"/>
            </a:endParaRPr>
          </a:p>
          <a:p>
            <a:pPr marL="0" indent="0">
              <a:lnSpc>
                <a:spcPct val="150000"/>
              </a:lnSpc>
              <a:buNone/>
              <a:defRPr/>
            </a:pPr>
            <a:r>
              <a:rPr lang="nl-NL" sz="1400" b="1" dirty="0" smtClean="0">
                <a:solidFill>
                  <a:srgbClr val="002060"/>
                </a:solidFill>
                <a:latin typeface="Georgia" panose="02040502050405020303" pitchFamily="18" charset="0"/>
              </a:rPr>
              <a:t>Bijwerkingen</a:t>
            </a:r>
            <a:r>
              <a:rPr lang="nl-NL" sz="1400" b="1" dirty="0">
                <a:solidFill>
                  <a:srgbClr val="002060"/>
                </a:solidFill>
                <a:latin typeface="Georgia" panose="02040502050405020303" pitchFamily="18" charset="0"/>
              </a:rPr>
              <a:t>:</a:t>
            </a:r>
          </a:p>
          <a:p>
            <a:pPr>
              <a:buFont typeface="Arial" panose="020B0604020202020204" pitchFamily="34" charset="0"/>
              <a:buChar char="•"/>
              <a:defRPr/>
            </a:pPr>
            <a:r>
              <a:rPr lang="nl-NL" sz="1400" dirty="0">
                <a:solidFill>
                  <a:srgbClr val="002060"/>
                </a:solidFill>
                <a:latin typeface="Georgia" panose="02040502050405020303" pitchFamily="18" charset="0"/>
              </a:rPr>
              <a:t>Over het algemeen weinig ernstige </a:t>
            </a:r>
            <a:r>
              <a:rPr lang="nl-NL" sz="1400" dirty="0" smtClean="0">
                <a:solidFill>
                  <a:srgbClr val="002060"/>
                </a:solidFill>
                <a:latin typeface="Georgia" panose="02040502050405020303" pitchFamily="18" charset="0"/>
              </a:rPr>
              <a:t>bijwerkingen</a:t>
            </a:r>
          </a:p>
          <a:p>
            <a:pPr>
              <a:buFont typeface="Arial" panose="020B0604020202020204" pitchFamily="34" charset="0"/>
              <a:buChar char="•"/>
              <a:defRPr/>
            </a:pPr>
            <a:r>
              <a:rPr lang="nl-NL" sz="1400" dirty="0" err="1" smtClean="0">
                <a:solidFill>
                  <a:srgbClr val="002060"/>
                </a:solidFill>
                <a:latin typeface="Georgia" panose="02040502050405020303" pitchFamily="18" charset="0"/>
              </a:rPr>
              <a:t>Intranasale</a:t>
            </a:r>
            <a:r>
              <a:rPr lang="nl-NL" sz="1400" dirty="0" smtClean="0">
                <a:solidFill>
                  <a:srgbClr val="002060"/>
                </a:solidFill>
                <a:latin typeface="Georgia" panose="02040502050405020303" pitchFamily="18" charset="0"/>
              </a:rPr>
              <a:t> </a:t>
            </a:r>
            <a:r>
              <a:rPr lang="nl-NL" sz="1400" dirty="0">
                <a:solidFill>
                  <a:srgbClr val="002060"/>
                </a:solidFill>
                <a:latin typeface="Georgia" panose="02040502050405020303" pitchFamily="18" charset="0"/>
              </a:rPr>
              <a:t>corticosteroïden kunnen irritatie, </a:t>
            </a:r>
            <a:br>
              <a:rPr lang="nl-NL" sz="1400" dirty="0">
                <a:solidFill>
                  <a:srgbClr val="002060"/>
                </a:solidFill>
                <a:latin typeface="Georgia" panose="02040502050405020303" pitchFamily="18" charset="0"/>
              </a:rPr>
            </a:br>
            <a:r>
              <a:rPr lang="nl-NL" sz="1400" dirty="0">
                <a:solidFill>
                  <a:srgbClr val="002060"/>
                </a:solidFill>
                <a:latin typeface="Georgia" panose="02040502050405020303" pitchFamily="18" charset="0"/>
              </a:rPr>
              <a:t>niesaanvallen, neusbloedingen en schimmelinfecties </a:t>
            </a:r>
            <a:br>
              <a:rPr lang="nl-NL" sz="1400" dirty="0">
                <a:solidFill>
                  <a:srgbClr val="002060"/>
                </a:solidFill>
                <a:latin typeface="Georgia" panose="02040502050405020303" pitchFamily="18" charset="0"/>
              </a:rPr>
            </a:br>
            <a:r>
              <a:rPr lang="nl-NL" sz="1400" dirty="0">
                <a:solidFill>
                  <a:srgbClr val="002060"/>
                </a:solidFill>
                <a:latin typeface="Georgia" panose="02040502050405020303" pitchFamily="18" charset="0"/>
              </a:rPr>
              <a:t>in de mond en/of neusholte tot gevolg </a:t>
            </a:r>
            <a:r>
              <a:rPr lang="nl-NL" sz="1400" dirty="0" smtClean="0">
                <a:solidFill>
                  <a:srgbClr val="002060"/>
                </a:solidFill>
                <a:latin typeface="Georgia" panose="02040502050405020303" pitchFamily="18" charset="0"/>
              </a:rPr>
              <a:t>hebben</a:t>
            </a:r>
            <a:endParaRPr lang="nl-NL" sz="1400" dirty="0">
              <a:solidFill>
                <a:srgbClr val="002060"/>
              </a:solidFill>
              <a:latin typeface="Georgia" panose="02040502050405020303" pitchFamily="18" charset="0"/>
            </a:endParaRPr>
          </a:p>
          <a:p>
            <a:pPr>
              <a:buFont typeface="Arial" panose="020B0604020202020204" pitchFamily="34" charset="0"/>
              <a:buChar char="•"/>
              <a:defRPr/>
            </a:pPr>
            <a:r>
              <a:rPr lang="nl-NL" sz="1400" dirty="0" smtClean="0">
                <a:solidFill>
                  <a:srgbClr val="002060"/>
                </a:solidFill>
                <a:latin typeface="Georgia" panose="02040502050405020303" pitchFamily="18" charset="0"/>
              </a:rPr>
              <a:t>Reukverlies</a:t>
            </a:r>
            <a:endParaRPr lang="nl-NL" sz="1400" dirty="0">
              <a:solidFill>
                <a:srgbClr val="002060"/>
              </a:solidFill>
              <a:latin typeface="Georgia" panose="02040502050405020303" pitchFamily="18" charset="0"/>
            </a:endParaRPr>
          </a:p>
          <a:p>
            <a:pPr>
              <a:buFont typeface="Arial" panose="020B0604020202020204" pitchFamily="34" charset="0"/>
              <a:buChar char="•"/>
              <a:defRPr/>
            </a:pPr>
            <a:r>
              <a:rPr lang="nl-NL" sz="1400" dirty="0">
                <a:solidFill>
                  <a:srgbClr val="002060"/>
                </a:solidFill>
                <a:latin typeface="Georgia" panose="02040502050405020303" pitchFamily="18" charset="0"/>
              </a:rPr>
              <a:t>Bij lang gebruik en hoge dosering kunnen kinderen</a:t>
            </a:r>
            <a:br>
              <a:rPr lang="nl-NL" sz="1400" dirty="0">
                <a:solidFill>
                  <a:srgbClr val="002060"/>
                </a:solidFill>
                <a:latin typeface="Georgia" panose="02040502050405020303" pitchFamily="18" charset="0"/>
              </a:rPr>
            </a:br>
            <a:r>
              <a:rPr lang="nl-NL" sz="1400" dirty="0">
                <a:solidFill>
                  <a:srgbClr val="002060"/>
                </a:solidFill>
                <a:latin typeface="Georgia" panose="02040502050405020303" pitchFamily="18" charset="0"/>
              </a:rPr>
              <a:t>een </a:t>
            </a:r>
            <a:r>
              <a:rPr lang="nl-NL" sz="1400" dirty="0" smtClean="0">
                <a:solidFill>
                  <a:srgbClr val="002060"/>
                </a:solidFill>
                <a:latin typeface="Georgia" panose="02040502050405020303" pitchFamily="18" charset="0"/>
              </a:rPr>
              <a:t>groeiachterstand oplopen</a:t>
            </a:r>
            <a:endParaRPr lang="nl-NL" sz="1400" dirty="0">
              <a:solidFill>
                <a:srgbClr val="002060"/>
              </a:solidFill>
              <a:latin typeface="Georgia" panose="02040502050405020303" pitchFamily="18" charset="0"/>
            </a:endParaRPr>
          </a:p>
          <a:p>
            <a:endParaRPr lang="en-GB" sz="1400" dirty="0">
              <a:latin typeface="Georgia" panose="020405020504050203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889074"/>
            <a:ext cx="2880320" cy="3233566"/>
          </a:xfrm>
          <a:prstGeom prst="rect">
            <a:avLst/>
          </a:prstGeom>
        </p:spPr>
      </p:pic>
    </p:spTree>
    <p:extLst>
      <p:ext uri="{BB962C8B-B14F-4D97-AF65-F5344CB8AC3E}">
        <p14:creationId xmlns:p14="http://schemas.microsoft.com/office/powerpoint/2010/main" val="3427102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11510"/>
            <a:ext cx="7398022" cy="539750"/>
          </a:xfrm>
        </p:spPr>
        <p:txBody>
          <a:bodyPr/>
          <a:lstStyle/>
          <a:p>
            <a:r>
              <a:rPr lang="nl-NL" b="1" dirty="0" smtClean="0"/>
              <a:t>Overige symptomatica</a:t>
            </a:r>
            <a:endParaRPr lang="nl-NL" b="1" dirty="0"/>
          </a:p>
        </p:txBody>
      </p:sp>
      <p:sp>
        <p:nvSpPr>
          <p:cNvPr id="4" name="Text Placeholder 3"/>
          <p:cNvSpPr>
            <a:spLocks noGrp="1"/>
          </p:cNvSpPr>
          <p:nvPr>
            <p:ph type="body" sz="quarter" idx="13"/>
          </p:nvPr>
        </p:nvSpPr>
        <p:spPr>
          <a:xfrm>
            <a:off x="827584" y="1131590"/>
            <a:ext cx="6840760" cy="3672408"/>
          </a:xfrm>
        </p:spPr>
        <p:txBody>
          <a:bodyPr/>
          <a:lstStyle/>
          <a:p>
            <a:pPr marL="0" indent="0">
              <a:buNone/>
            </a:pPr>
            <a:r>
              <a:rPr lang="nl-NL" altLang="en-US" sz="1400" b="1" dirty="0" err="1" smtClean="0">
                <a:solidFill>
                  <a:srgbClr val="002060"/>
                </a:solidFill>
              </a:rPr>
              <a:t>Decongestiva</a:t>
            </a:r>
            <a:r>
              <a:rPr lang="nl-NL" altLang="en-US" sz="1400" b="1" dirty="0" smtClean="0">
                <a:solidFill>
                  <a:srgbClr val="002060"/>
                </a:solidFill>
              </a:rPr>
              <a:t>:</a:t>
            </a:r>
          </a:p>
          <a:p>
            <a:pPr>
              <a:buFont typeface="Arial" charset="0"/>
              <a:buChar char="•"/>
            </a:pPr>
            <a:r>
              <a:rPr lang="nl-NL" altLang="en-US" sz="1400" dirty="0" smtClean="0">
                <a:solidFill>
                  <a:srgbClr val="002060"/>
                </a:solidFill>
              </a:rPr>
              <a:t>Laat slijmvliezen in neus slinken (helpt bij een verstopte neus)</a:t>
            </a:r>
          </a:p>
          <a:p>
            <a:pPr>
              <a:buFont typeface="Arial" charset="0"/>
              <a:buChar char="•"/>
            </a:pPr>
            <a:r>
              <a:rPr lang="nl-NL" altLang="en-US" sz="1400" dirty="0" smtClean="0">
                <a:solidFill>
                  <a:srgbClr val="002060"/>
                </a:solidFill>
              </a:rPr>
              <a:t>Bekende stofnaam bijv. </a:t>
            </a:r>
            <a:r>
              <a:rPr lang="nl-NL" altLang="en-US" sz="1400" dirty="0" err="1" smtClean="0">
                <a:solidFill>
                  <a:srgbClr val="002060"/>
                </a:solidFill>
              </a:rPr>
              <a:t>xylometazoline</a:t>
            </a:r>
            <a:endParaRPr lang="nl-NL" altLang="en-US" sz="1400" dirty="0" smtClean="0">
              <a:solidFill>
                <a:srgbClr val="002060"/>
              </a:solidFill>
            </a:endParaRPr>
          </a:p>
          <a:p>
            <a:pPr marL="0" indent="0">
              <a:lnSpc>
                <a:spcPct val="150000"/>
              </a:lnSpc>
              <a:buNone/>
            </a:pPr>
            <a:endParaRPr lang="nl-NL" altLang="en-US" sz="1400" b="1" dirty="0" smtClean="0">
              <a:solidFill>
                <a:srgbClr val="002060"/>
              </a:solidFill>
            </a:endParaRPr>
          </a:p>
          <a:p>
            <a:pPr marL="0" indent="0">
              <a:lnSpc>
                <a:spcPct val="150000"/>
              </a:lnSpc>
              <a:buNone/>
            </a:pPr>
            <a:r>
              <a:rPr lang="nl-NL" altLang="en-US" sz="1400" b="1" dirty="0" err="1" smtClean="0">
                <a:solidFill>
                  <a:srgbClr val="002060"/>
                </a:solidFill>
              </a:rPr>
              <a:t>Cromoglicinezuur</a:t>
            </a:r>
            <a:r>
              <a:rPr lang="nl-NL" altLang="en-US" sz="1400" b="1" dirty="0" smtClean="0">
                <a:solidFill>
                  <a:srgbClr val="002060"/>
                </a:solidFill>
              </a:rPr>
              <a:t>:</a:t>
            </a:r>
          </a:p>
          <a:p>
            <a:pPr>
              <a:buFont typeface="Arial" charset="0"/>
              <a:buChar char="•"/>
            </a:pPr>
            <a:r>
              <a:rPr lang="nl-NL" altLang="en-US" sz="1400" dirty="0" smtClean="0">
                <a:solidFill>
                  <a:srgbClr val="002060"/>
                </a:solidFill>
              </a:rPr>
              <a:t>Remmende werking op vrijkomen van histamine</a:t>
            </a:r>
          </a:p>
          <a:p>
            <a:pPr>
              <a:buFont typeface="Arial" charset="0"/>
              <a:buChar char="•"/>
            </a:pPr>
            <a:r>
              <a:rPr lang="nl-NL" altLang="en-US" sz="1400" dirty="0" smtClean="0">
                <a:solidFill>
                  <a:srgbClr val="002060"/>
                </a:solidFill>
              </a:rPr>
              <a:t>Geen directe invloed op symptomen</a:t>
            </a:r>
          </a:p>
          <a:p>
            <a:pPr>
              <a:buFont typeface="Arial" charset="0"/>
              <a:buChar char="•"/>
            </a:pPr>
            <a:r>
              <a:rPr lang="nl-NL" altLang="en-US" sz="1400" dirty="0">
                <a:solidFill>
                  <a:srgbClr val="002060"/>
                </a:solidFill>
              </a:rPr>
              <a:t>E</a:t>
            </a:r>
            <a:r>
              <a:rPr lang="nl-NL" altLang="en-US" sz="1400" dirty="0" smtClean="0">
                <a:solidFill>
                  <a:srgbClr val="002060"/>
                </a:solidFill>
              </a:rPr>
              <a:t>ffect na enkele weken maximaal</a:t>
            </a:r>
          </a:p>
          <a:p>
            <a:pPr marL="0" indent="0">
              <a:lnSpc>
                <a:spcPct val="150000"/>
              </a:lnSpc>
              <a:buNone/>
            </a:pPr>
            <a:endParaRPr lang="nl-NL" altLang="en-US" sz="1400" b="1" dirty="0" smtClean="0">
              <a:solidFill>
                <a:srgbClr val="002060"/>
              </a:solidFill>
            </a:endParaRPr>
          </a:p>
          <a:p>
            <a:pPr marL="0" indent="0">
              <a:lnSpc>
                <a:spcPct val="150000"/>
              </a:lnSpc>
              <a:buNone/>
            </a:pPr>
            <a:r>
              <a:rPr lang="nl-NL" altLang="en-US" sz="1400" b="1" dirty="0" smtClean="0">
                <a:solidFill>
                  <a:srgbClr val="002060"/>
                </a:solidFill>
              </a:rPr>
              <a:t>Luchtwegverwijders:</a:t>
            </a:r>
          </a:p>
          <a:p>
            <a:pPr>
              <a:buFont typeface="Arial" panose="020B0604020202020204" pitchFamily="34" charset="0"/>
              <a:buChar char="•"/>
            </a:pPr>
            <a:r>
              <a:rPr lang="nl-NL" altLang="en-US" sz="1400" dirty="0" smtClean="0">
                <a:solidFill>
                  <a:srgbClr val="002060"/>
                </a:solidFill>
              </a:rPr>
              <a:t>Medicijnen voor de lagere luchtwegen</a:t>
            </a:r>
          </a:p>
          <a:p>
            <a:pPr>
              <a:buFont typeface="Arial" panose="020B0604020202020204" pitchFamily="34" charset="0"/>
              <a:buChar char="•"/>
            </a:pPr>
            <a:r>
              <a:rPr lang="nl-NL" altLang="en-US" sz="1400" dirty="0" smtClean="0">
                <a:solidFill>
                  <a:srgbClr val="002060"/>
                </a:solidFill>
              </a:rPr>
              <a:t>Bekende stofnaam bijv. salbutamol</a:t>
            </a:r>
          </a:p>
          <a:p>
            <a:endParaRPr lang="nl-NL" sz="1400" dirty="0"/>
          </a:p>
        </p:txBody>
      </p:sp>
    </p:spTree>
    <p:extLst>
      <p:ext uri="{BB962C8B-B14F-4D97-AF65-F5344CB8AC3E}">
        <p14:creationId xmlns:p14="http://schemas.microsoft.com/office/powerpoint/2010/main" val="41998359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72731"/>
            <a:ext cx="4876225" cy="627405"/>
          </a:xfrm>
        </p:spPr>
        <p:txBody>
          <a:bodyPr anchor="ctr"/>
          <a:lstStyle/>
          <a:p>
            <a:r>
              <a:rPr lang="nl-NL" dirty="0" smtClean="0"/>
              <a:t>Allergie onder controle?</a:t>
            </a:r>
            <a:endParaRPr lang="nl-NL" dirty="0"/>
          </a:p>
        </p:txBody>
      </p:sp>
      <p:sp>
        <p:nvSpPr>
          <p:cNvPr id="3" name="Subtitle 2"/>
          <p:cNvSpPr>
            <a:spLocks noGrp="1"/>
          </p:cNvSpPr>
          <p:nvPr>
            <p:ph type="subTitle" idx="10"/>
          </p:nvPr>
        </p:nvSpPr>
        <p:spPr>
          <a:xfrm>
            <a:off x="971600" y="1151219"/>
            <a:ext cx="4876225" cy="549368"/>
          </a:xfrm>
        </p:spPr>
        <p:txBody>
          <a:bodyPr/>
          <a:lstStyle/>
          <a:p>
            <a:r>
              <a:rPr lang="nl-NL" dirty="0" smtClean="0"/>
              <a:t>Vraag uzelf eens af:</a:t>
            </a:r>
          </a:p>
          <a:p>
            <a:endParaRPr lang="nl-NL" dirty="0"/>
          </a:p>
        </p:txBody>
      </p:sp>
      <p:sp>
        <p:nvSpPr>
          <p:cNvPr id="4" name="Text Placeholder 3"/>
          <p:cNvSpPr>
            <a:spLocks noGrp="1"/>
          </p:cNvSpPr>
          <p:nvPr>
            <p:ph type="body" sz="quarter" idx="12"/>
          </p:nvPr>
        </p:nvSpPr>
        <p:spPr>
          <a:xfrm>
            <a:off x="4211960" y="1147665"/>
            <a:ext cx="4320480" cy="2373997"/>
          </a:xfrm>
        </p:spPr>
        <p:txBody>
          <a:bodyPr>
            <a:noAutofit/>
          </a:bodyPr>
          <a:lstStyle/>
          <a:p>
            <a:pPr>
              <a:buFont typeface="Arial" panose="020B0604020202020204" pitchFamily="34" charset="0"/>
              <a:buChar char="•"/>
            </a:pPr>
            <a:r>
              <a:rPr lang="nl-NL" sz="1400" dirty="0" smtClean="0">
                <a:solidFill>
                  <a:schemeClr val="bg2"/>
                </a:solidFill>
                <a:latin typeface="Georgia" panose="02040502050405020303" pitchFamily="18" charset="0"/>
              </a:rPr>
              <a:t>Bent u klachtenvrij met de gebruikte medicatie?</a:t>
            </a:r>
          </a:p>
          <a:p>
            <a:pPr>
              <a:buFont typeface="Arial" panose="020B0604020202020204" pitchFamily="34" charset="0"/>
              <a:buChar char="•"/>
            </a:pPr>
            <a:endParaRPr lang="nl-NL" sz="1400" dirty="0" smtClean="0">
              <a:solidFill>
                <a:schemeClr val="bg2"/>
              </a:solidFill>
              <a:latin typeface="Georgia" panose="02040502050405020303" pitchFamily="18" charset="0"/>
            </a:endParaRPr>
          </a:p>
          <a:p>
            <a:pPr>
              <a:buFont typeface="Arial" panose="020B0604020202020204" pitchFamily="34" charset="0"/>
              <a:buChar char="•"/>
            </a:pPr>
            <a:r>
              <a:rPr lang="nl-NL" sz="1400" dirty="0" smtClean="0">
                <a:solidFill>
                  <a:schemeClr val="bg2"/>
                </a:solidFill>
                <a:latin typeface="Georgia" panose="02040502050405020303" pitchFamily="18" charset="0"/>
              </a:rPr>
              <a:t>Bent u tevreden met de huidige behandeling?</a:t>
            </a:r>
          </a:p>
          <a:p>
            <a:pPr>
              <a:buFont typeface="Arial" panose="020B0604020202020204" pitchFamily="34" charset="0"/>
              <a:buChar char="•"/>
            </a:pPr>
            <a:endParaRPr lang="nl-NL" sz="1400" dirty="0" smtClean="0">
              <a:solidFill>
                <a:schemeClr val="bg2"/>
              </a:solidFill>
              <a:latin typeface="Georgia" panose="02040502050405020303" pitchFamily="18" charset="0"/>
            </a:endParaRPr>
          </a:p>
          <a:p>
            <a:pPr>
              <a:buFont typeface="Arial" panose="020B0604020202020204" pitchFamily="34" charset="0"/>
              <a:buChar char="•"/>
            </a:pPr>
            <a:r>
              <a:rPr lang="nl-NL" sz="1400" dirty="0" smtClean="0">
                <a:solidFill>
                  <a:schemeClr val="bg2"/>
                </a:solidFill>
                <a:latin typeface="Georgia" panose="02040502050405020303" pitchFamily="18" charset="0"/>
              </a:rPr>
              <a:t>Beïnvloeden de klachten het dagelijks leven?</a:t>
            </a:r>
          </a:p>
          <a:p>
            <a:pPr>
              <a:buFont typeface="Arial" panose="020B0604020202020204" pitchFamily="34" charset="0"/>
              <a:buChar char="•"/>
            </a:pPr>
            <a:endParaRPr lang="nl-NL" sz="1400" dirty="0" smtClean="0">
              <a:solidFill>
                <a:schemeClr val="bg2"/>
              </a:solidFill>
              <a:latin typeface="Georgia" panose="02040502050405020303" pitchFamily="18" charset="0"/>
            </a:endParaRPr>
          </a:p>
          <a:p>
            <a:pPr>
              <a:buFont typeface="Arial" panose="020B0604020202020204" pitchFamily="34" charset="0"/>
              <a:buChar char="•"/>
            </a:pPr>
            <a:r>
              <a:rPr lang="nl-NL" sz="1400" dirty="0" smtClean="0">
                <a:solidFill>
                  <a:schemeClr val="bg2"/>
                </a:solidFill>
                <a:latin typeface="Georgia" panose="02040502050405020303" pitchFamily="18" charset="0"/>
              </a:rPr>
              <a:t>Overweeg doorverwijzen naar een specialist in overleg met arts,  indien wenselijk</a:t>
            </a:r>
            <a:endParaRPr lang="nl-NL" sz="1400" dirty="0">
              <a:solidFill>
                <a:schemeClr val="bg2"/>
              </a:solidFill>
              <a:latin typeface="Georgia" panose="02040502050405020303" pitchFamily="18" charset="0"/>
            </a:endParaRPr>
          </a:p>
        </p:txBody>
      </p:sp>
      <p:sp>
        <p:nvSpPr>
          <p:cNvPr id="7" name="Text Box 4"/>
          <p:cNvSpPr txBox="1">
            <a:spLocks noChangeArrowheads="1"/>
          </p:cNvSpPr>
          <p:nvPr/>
        </p:nvSpPr>
        <p:spPr bwMode="auto">
          <a:xfrm>
            <a:off x="5239497" y="4833034"/>
            <a:ext cx="392415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600" dirty="0" smtClean="0">
                <a:solidFill>
                  <a:schemeClr val="bg1">
                    <a:lumMod val="50000"/>
                  </a:schemeClr>
                </a:solidFill>
              </a:rPr>
              <a:t>1 White P et al. </a:t>
            </a:r>
            <a:r>
              <a:rPr lang="en-US" sz="600" dirty="0" err="1" smtClean="0">
                <a:solidFill>
                  <a:schemeClr val="bg1">
                    <a:lumMod val="50000"/>
                  </a:schemeClr>
                </a:solidFill>
              </a:rPr>
              <a:t>Clin</a:t>
            </a:r>
            <a:r>
              <a:rPr lang="en-US" sz="600" dirty="0" smtClean="0">
                <a:solidFill>
                  <a:schemeClr val="bg1">
                    <a:lumMod val="50000"/>
                  </a:schemeClr>
                </a:solidFill>
              </a:rPr>
              <a:t> </a:t>
            </a:r>
            <a:r>
              <a:rPr lang="en-US" sz="600" dirty="0" err="1" smtClean="0">
                <a:solidFill>
                  <a:schemeClr val="bg1">
                    <a:lumMod val="50000"/>
                  </a:schemeClr>
                </a:solidFill>
              </a:rPr>
              <a:t>Exp</a:t>
            </a:r>
            <a:r>
              <a:rPr lang="en-US" sz="600" dirty="0" smtClean="0">
                <a:solidFill>
                  <a:schemeClr val="bg1">
                    <a:lumMod val="50000"/>
                  </a:schemeClr>
                </a:solidFill>
              </a:rPr>
              <a:t> Allergy 1998.,28:266-270</a:t>
            </a:r>
          </a:p>
          <a:p>
            <a:pPr algn="r" eaLnBrk="1" hangingPunct="1"/>
            <a:r>
              <a:rPr lang="en-US" sz="600" dirty="0">
                <a:solidFill>
                  <a:schemeClr val="bg1">
                    <a:lumMod val="50000"/>
                  </a:schemeClr>
                </a:solidFill>
              </a:rPr>
              <a:t>2</a:t>
            </a:r>
            <a:r>
              <a:rPr lang="en-US" sz="600" dirty="0" smtClean="0">
                <a:solidFill>
                  <a:schemeClr val="bg1">
                    <a:lumMod val="50000"/>
                  </a:schemeClr>
                </a:solidFill>
              </a:rPr>
              <a:t> Jacobsen </a:t>
            </a:r>
            <a:r>
              <a:rPr lang="en-US" sz="600" dirty="0">
                <a:solidFill>
                  <a:schemeClr val="bg1">
                    <a:lumMod val="50000"/>
                  </a:schemeClr>
                </a:solidFill>
              </a:rPr>
              <a:t>L, </a:t>
            </a:r>
            <a:r>
              <a:rPr lang="en-US" sz="600" i="1" dirty="0">
                <a:solidFill>
                  <a:schemeClr val="bg1">
                    <a:lumMod val="50000"/>
                  </a:schemeClr>
                </a:solidFill>
              </a:rPr>
              <a:t>et al.</a:t>
            </a:r>
            <a:r>
              <a:rPr lang="en-US" sz="600" dirty="0">
                <a:solidFill>
                  <a:schemeClr val="bg1">
                    <a:lumMod val="50000"/>
                  </a:schemeClr>
                </a:solidFill>
              </a:rPr>
              <a:t> </a:t>
            </a:r>
            <a:r>
              <a:rPr lang="en-US" sz="600" i="1" dirty="0">
                <a:solidFill>
                  <a:schemeClr val="bg1">
                    <a:lumMod val="50000"/>
                  </a:schemeClr>
                </a:solidFill>
              </a:rPr>
              <a:t>Allergy</a:t>
            </a:r>
            <a:r>
              <a:rPr lang="en-US" sz="600" dirty="0">
                <a:solidFill>
                  <a:schemeClr val="bg1">
                    <a:lumMod val="50000"/>
                  </a:schemeClr>
                </a:solidFill>
              </a:rPr>
              <a:t> 2002; </a:t>
            </a:r>
            <a:r>
              <a:rPr lang="en-US" sz="600" b="1" dirty="0">
                <a:solidFill>
                  <a:schemeClr val="bg1">
                    <a:lumMod val="50000"/>
                  </a:schemeClr>
                </a:solidFill>
              </a:rPr>
              <a:t>57</a:t>
            </a:r>
            <a:r>
              <a:rPr lang="en-US" sz="600" dirty="0">
                <a:solidFill>
                  <a:schemeClr val="bg1">
                    <a:lumMod val="50000"/>
                  </a:schemeClr>
                </a:solidFill>
              </a:rPr>
              <a:t>: 23. / </a:t>
            </a:r>
            <a:r>
              <a:rPr lang="en-US" sz="600" dirty="0" err="1">
                <a:solidFill>
                  <a:schemeClr val="bg1">
                    <a:lumMod val="50000"/>
                  </a:schemeClr>
                </a:solidFill>
              </a:rPr>
              <a:t>Scadding</a:t>
            </a:r>
            <a:r>
              <a:rPr lang="en-US" sz="600" dirty="0">
                <a:solidFill>
                  <a:schemeClr val="bg1">
                    <a:lumMod val="50000"/>
                  </a:schemeClr>
                </a:solidFill>
              </a:rPr>
              <a:t> GK et al. </a:t>
            </a:r>
            <a:r>
              <a:rPr lang="en-US" sz="600" dirty="0" err="1">
                <a:solidFill>
                  <a:schemeClr val="bg1">
                    <a:lumMod val="50000"/>
                  </a:schemeClr>
                </a:solidFill>
              </a:rPr>
              <a:t>Clin</a:t>
            </a:r>
            <a:r>
              <a:rPr lang="en-US" sz="600" dirty="0">
                <a:solidFill>
                  <a:schemeClr val="bg1">
                    <a:lumMod val="50000"/>
                  </a:schemeClr>
                </a:solidFill>
              </a:rPr>
              <a:t> </a:t>
            </a:r>
            <a:r>
              <a:rPr lang="en-US" sz="600" dirty="0" err="1">
                <a:solidFill>
                  <a:schemeClr val="bg1">
                    <a:lumMod val="50000"/>
                  </a:schemeClr>
                </a:solidFill>
              </a:rPr>
              <a:t>Otolaryngol</a:t>
            </a:r>
            <a:r>
              <a:rPr lang="en-US" sz="600" dirty="0">
                <a:solidFill>
                  <a:schemeClr val="bg1">
                    <a:lumMod val="50000"/>
                  </a:schemeClr>
                </a:solidFill>
              </a:rPr>
              <a:t> Allied </a:t>
            </a:r>
            <a:r>
              <a:rPr lang="en-US" sz="600" dirty="0" err="1">
                <a:solidFill>
                  <a:schemeClr val="bg1">
                    <a:lumMod val="50000"/>
                  </a:schemeClr>
                </a:solidFill>
              </a:rPr>
              <a:t>Sci</a:t>
            </a:r>
            <a:r>
              <a:rPr lang="en-US" sz="600" dirty="0">
                <a:solidFill>
                  <a:schemeClr val="bg1">
                    <a:lumMod val="50000"/>
                  </a:schemeClr>
                </a:solidFill>
              </a:rPr>
              <a:t> 2000 </a:t>
            </a:r>
            <a:r>
              <a:rPr lang="en-US" sz="600" dirty="0" smtClean="0">
                <a:solidFill>
                  <a:schemeClr val="bg1">
                    <a:lumMod val="50000"/>
                  </a:schemeClr>
                </a:solidFill>
              </a:rPr>
              <a:t> </a:t>
            </a:r>
            <a:endParaRPr lang="en-US" sz="600" dirty="0">
              <a:solidFill>
                <a:schemeClr val="bg1">
                  <a:lumMod val="50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669812"/>
            <a:ext cx="2778470" cy="1851850"/>
          </a:xfrm>
          <a:prstGeom prst="rect">
            <a:avLst/>
          </a:prstGeom>
        </p:spPr>
      </p:pic>
      <p:sp>
        <p:nvSpPr>
          <p:cNvPr id="10" name="TextBox 9"/>
          <p:cNvSpPr txBox="1"/>
          <p:nvPr/>
        </p:nvSpPr>
        <p:spPr>
          <a:xfrm>
            <a:off x="971600" y="3710809"/>
            <a:ext cx="8064896" cy="954107"/>
          </a:xfrm>
          <a:prstGeom prst="rect">
            <a:avLst/>
          </a:prstGeom>
          <a:noFill/>
        </p:spPr>
        <p:txBody>
          <a:bodyPr wrap="square" rtlCol="0">
            <a:spAutoFit/>
          </a:bodyPr>
          <a:lstStyle/>
          <a:p>
            <a:r>
              <a:rPr lang="nl-NL" sz="1400" b="1" dirty="0" smtClean="0">
                <a:solidFill>
                  <a:schemeClr val="bg2"/>
                </a:solidFill>
                <a:latin typeface="Georgia" panose="02040502050405020303" pitchFamily="18" charset="0"/>
              </a:rPr>
              <a:t>62 % </a:t>
            </a:r>
            <a:r>
              <a:rPr lang="nl-NL" sz="1400" dirty="0" smtClean="0">
                <a:solidFill>
                  <a:schemeClr val="bg2"/>
                </a:solidFill>
                <a:latin typeface="Georgia" panose="02040502050405020303" pitchFamily="18" charset="0"/>
              </a:rPr>
              <a:t>geeft aan de klachten ‘slecht’ of ‘slechts gedeeltelijk’ onder controle te hebben ondanks symptomatische medicatie</a:t>
            </a:r>
            <a:r>
              <a:rPr lang="nl-NL" sz="1400" baseline="30000" dirty="0" smtClean="0">
                <a:solidFill>
                  <a:schemeClr val="bg2"/>
                </a:solidFill>
                <a:latin typeface="Georgia" panose="02040502050405020303" pitchFamily="18" charset="0"/>
              </a:rPr>
              <a:t>1</a:t>
            </a:r>
            <a:endParaRPr lang="nl-NL" sz="1400" dirty="0" smtClean="0">
              <a:solidFill>
                <a:schemeClr val="bg2"/>
              </a:solidFill>
              <a:latin typeface="Georgia" panose="02040502050405020303" pitchFamily="18" charset="0"/>
            </a:endParaRPr>
          </a:p>
          <a:p>
            <a:endParaRPr lang="nl-NL" sz="1400" b="1" dirty="0" smtClean="0">
              <a:solidFill>
                <a:schemeClr val="bg2"/>
              </a:solidFill>
              <a:latin typeface="Georgia" panose="02040502050405020303" pitchFamily="18" charset="0"/>
            </a:endParaRPr>
          </a:p>
          <a:p>
            <a:r>
              <a:rPr lang="nl-NL" sz="1400" b="1" dirty="0" smtClean="0">
                <a:solidFill>
                  <a:schemeClr val="bg2"/>
                </a:solidFill>
                <a:latin typeface="Georgia" panose="02040502050405020303" pitchFamily="18" charset="0"/>
              </a:rPr>
              <a:t>70% </a:t>
            </a:r>
            <a:r>
              <a:rPr lang="nl-NL" sz="1400" dirty="0" smtClean="0">
                <a:solidFill>
                  <a:schemeClr val="bg2"/>
                </a:solidFill>
                <a:latin typeface="Georgia" panose="02040502050405020303" pitchFamily="18" charset="0"/>
              </a:rPr>
              <a:t>ervaart een beperkte kwaliteit van leven </a:t>
            </a:r>
            <a:r>
              <a:rPr lang="nl-NL" sz="1400" dirty="0" err="1" smtClean="0">
                <a:solidFill>
                  <a:schemeClr val="bg2"/>
                </a:solidFill>
                <a:latin typeface="Georgia" panose="02040502050405020303" pitchFamily="18" charset="0"/>
              </a:rPr>
              <a:t>a.g.v.</a:t>
            </a:r>
            <a:r>
              <a:rPr lang="nl-NL" sz="1400" dirty="0" smtClean="0">
                <a:solidFill>
                  <a:schemeClr val="bg2"/>
                </a:solidFill>
                <a:latin typeface="Georgia" panose="02040502050405020303" pitchFamily="18" charset="0"/>
              </a:rPr>
              <a:t> hun klachten</a:t>
            </a:r>
            <a:r>
              <a:rPr lang="nl-NL" sz="1400" baseline="30000" dirty="0">
                <a:solidFill>
                  <a:schemeClr val="bg2"/>
                </a:solidFill>
                <a:latin typeface="Georgia" panose="02040502050405020303" pitchFamily="18" charset="0"/>
              </a:rPr>
              <a:t>2</a:t>
            </a:r>
          </a:p>
        </p:txBody>
      </p:sp>
    </p:spTree>
    <p:extLst>
      <p:ext uri="{BB962C8B-B14F-4D97-AF65-F5344CB8AC3E}">
        <p14:creationId xmlns:p14="http://schemas.microsoft.com/office/powerpoint/2010/main" val="2445592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043608" y="3156426"/>
            <a:ext cx="3384204" cy="914400"/>
          </a:xfrm>
        </p:spPr>
        <p:txBody>
          <a:bodyPr/>
          <a:lstStyle/>
          <a:p>
            <a:r>
              <a:rPr lang="en-GB" sz="2400" dirty="0" err="1" smtClean="0"/>
              <a:t>Allergie</a:t>
            </a:r>
            <a:r>
              <a:rPr lang="en-GB" sz="2400" dirty="0" smtClean="0"/>
              <a:t> </a:t>
            </a:r>
            <a:r>
              <a:rPr lang="en-GB" sz="2400" dirty="0" err="1" smtClean="0"/>
              <a:t>immunotherapie</a:t>
            </a:r>
            <a:endParaRPr lang="en-GB"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843558"/>
            <a:ext cx="4176464" cy="3227268"/>
          </a:xfrm>
          <a:prstGeom prst="rect">
            <a:avLst/>
          </a:prstGeom>
        </p:spPr>
      </p:pic>
    </p:spTree>
    <p:extLst>
      <p:ext uri="{BB962C8B-B14F-4D97-AF65-F5344CB8AC3E}">
        <p14:creationId xmlns:p14="http://schemas.microsoft.com/office/powerpoint/2010/main" val="13429761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639" y="129"/>
            <a:ext cx="6748729" cy="961984"/>
          </a:xfrm>
        </p:spPr>
        <p:txBody>
          <a:bodyPr/>
          <a:lstStyle/>
          <a:p>
            <a:r>
              <a:rPr lang="nl-NL" b="1" dirty="0" smtClean="0">
                <a:latin typeface="Georgia" panose="02040502050405020303" pitchFamily="18" charset="0"/>
              </a:rPr>
              <a:t>Effecten van allergie immunotherapie</a:t>
            </a:r>
            <a:endParaRPr lang="nl-NL" b="1" baseline="30000" dirty="0">
              <a:latin typeface="Georgia" panose="02040502050405020303" pitchFamily="18" charset="0"/>
            </a:endParaRPr>
          </a:p>
        </p:txBody>
      </p:sp>
      <p:sp>
        <p:nvSpPr>
          <p:cNvPr id="4" name="Text Placeholder 3"/>
          <p:cNvSpPr>
            <a:spLocks noGrp="1"/>
          </p:cNvSpPr>
          <p:nvPr>
            <p:ph type="body" sz="quarter" idx="12"/>
          </p:nvPr>
        </p:nvSpPr>
        <p:spPr>
          <a:xfrm>
            <a:off x="1135638" y="1634400"/>
            <a:ext cx="6748730" cy="2916000"/>
          </a:xfrm>
        </p:spPr>
        <p:txBody>
          <a:bodyPr>
            <a:normAutofit/>
          </a:bodyPr>
          <a:lstStyle/>
          <a:p>
            <a:pPr>
              <a:spcBef>
                <a:spcPct val="45000"/>
              </a:spcBef>
              <a:buFont typeface="Arial" panose="020B0604020202020204" pitchFamily="34" charset="0"/>
              <a:buChar char="•"/>
            </a:pPr>
            <a:r>
              <a:rPr lang="nl-NL" sz="1400" dirty="0" smtClean="0">
                <a:solidFill>
                  <a:schemeClr val="bg2"/>
                </a:solidFill>
                <a:latin typeface="Georgia" panose="02040502050405020303" pitchFamily="18" charset="0"/>
              </a:rPr>
              <a:t>Allergie immunotherapie pakt echt de oorzaak van de allergie aan</a:t>
            </a:r>
          </a:p>
          <a:p>
            <a:pPr>
              <a:spcBef>
                <a:spcPct val="45000"/>
              </a:spcBef>
              <a:buFont typeface="Arial" panose="020B0604020202020204" pitchFamily="34" charset="0"/>
              <a:buChar char="•"/>
            </a:pPr>
            <a:endParaRPr lang="nl-NL" sz="1400" dirty="0" smtClean="0">
              <a:solidFill>
                <a:schemeClr val="bg2"/>
              </a:solidFill>
              <a:latin typeface="Georgia" panose="02040502050405020303" pitchFamily="18" charset="0"/>
            </a:endParaRPr>
          </a:p>
          <a:p>
            <a:pPr>
              <a:spcBef>
                <a:spcPct val="45000"/>
              </a:spcBef>
              <a:buFont typeface="Arial" panose="020B0604020202020204" pitchFamily="34" charset="0"/>
              <a:buChar char="•"/>
            </a:pPr>
            <a:r>
              <a:rPr lang="nl-NL" sz="1400" dirty="0" smtClean="0">
                <a:solidFill>
                  <a:schemeClr val="bg2"/>
                </a:solidFill>
                <a:latin typeface="Georgia" panose="02040502050405020303" pitchFamily="18" charset="0"/>
              </a:rPr>
              <a:t>Verhoogt de immunologische tolerantie op het specifieke allergeen</a:t>
            </a:r>
          </a:p>
          <a:p>
            <a:pPr marL="0" indent="0">
              <a:spcBef>
                <a:spcPct val="45000"/>
              </a:spcBef>
            </a:pPr>
            <a:endParaRPr lang="nl-NL" sz="1400" dirty="0" smtClean="0">
              <a:solidFill>
                <a:schemeClr val="bg2"/>
              </a:solidFill>
              <a:latin typeface="Georgia" panose="02040502050405020303" pitchFamily="18" charset="0"/>
            </a:endParaRPr>
          </a:p>
          <a:p>
            <a:pPr>
              <a:spcBef>
                <a:spcPct val="45000"/>
              </a:spcBef>
              <a:buFont typeface="Arial" panose="020B0604020202020204" pitchFamily="34" charset="0"/>
              <a:buChar char="•"/>
            </a:pPr>
            <a:r>
              <a:rPr lang="nl-NL" sz="1400" dirty="0" smtClean="0">
                <a:solidFill>
                  <a:schemeClr val="bg2"/>
                </a:solidFill>
                <a:latin typeface="Georgia" panose="02040502050405020303" pitchFamily="18" charset="0"/>
              </a:rPr>
              <a:t>Vermindert klachten en de behoefte aan het gebruik van symptomatische medicatie</a:t>
            </a:r>
          </a:p>
          <a:p>
            <a:pPr>
              <a:spcBef>
                <a:spcPct val="45000"/>
              </a:spcBef>
              <a:buFont typeface="Arial" panose="020B0604020202020204" pitchFamily="34" charset="0"/>
              <a:buChar char="•"/>
            </a:pPr>
            <a:endParaRPr lang="nl-NL" sz="1400" dirty="0" smtClean="0">
              <a:solidFill>
                <a:schemeClr val="bg2"/>
              </a:solidFill>
              <a:latin typeface="Georgia" panose="02040502050405020303" pitchFamily="18" charset="0"/>
            </a:endParaRPr>
          </a:p>
          <a:p>
            <a:pPr>
              <a:spcBef>
                <a:spcPct val="45000"/>
              </a:spcBef>
              <a:buFont typeface="Arial" panose="020B0604020202020204" pitchFamily="34" charset="0"/>
              <a:buChar char="•"/>
            </a:pPr>
            <a:r>
              <a:rPr lang="nl-NL" sz="1400" dirty="0" smtClean="0">
                <a:solidFill>
                  <a:schemeClr val="bg2"/>
                </a:solidFill>
                <a:latin typeface="Georgia" panose="02040502050405020303" pitchFamily="18" charset="0"/>
              </a:rPr>
              <a:t>Heeft een gunstig effect op de kwaliteit van leven waardoor de algehele ziektelast vermindert</a:t>
            </a:r>
            <a:endParaRPr lang="nl-NL" sz="1400" dirty="0">
              <a:solidFill>
                <a:schemeClr val="bg2"/>
              </a:solidFill>
              <a:latin typeface="Georgia" panose="02040502050405020303" pitchFamily="18" charset="0"/>
            </a:endParaRPr>
          </a:p>
          <a:p>
            <a:pPr marL="0" indent="0">
              <a:spcBef>
                <a:spcPct val="45000"/>
              </a:spcBef>
            </a:pPr>
            <a:endParaRPr lang="nl-NL" sz="1400" dirty="0">
              <a:solidFill>
                <a:srgbClr val="002060"/>
              </a:solidFill>
              <a:latin typeface="Georgia" panose="02040502050405020303" pitchFamily="18" charset="0"/>
            </a:endParaRPr>
          </a:p>
        </p:txBody>
      </p:sp>
    </p:spTree>
    <p:extLst>
      <p:ext uri="{BB962C8B-B14F-4D97-AF65-F5344CB8AC3E}">
        <p14:creationId xmlns:p14="http://schemas.microsoft.com/office/powerpoint/2010/main" val="149143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645690"/>
            <a:ext cx="8339136" cy="701923"/>
          </a:xfrm>
        </p:spPr>
        <p:txBody>
          <a:bodyPr/>
          <a:lstStyle/>
          <a:p>
            <a:r>
              <a:rPr lang="nl-NL" sz="4800" smtClean="0"/>
              <a:t>Pre-Toets</a:t>
            </a:r>
            <a:endParaRPr lang="nl-NL" sz="4800"/>
          </a:p>
        </p:txBody>
      </p:sp>
      <p:sp>
        <p:nvSpPr>
          <p:cNvPr id="4" name="Text Placeholder 3"/>
          <p:cNvSpPr>
            <a:spLocks noGrp="1"/>
          </p:cNvSpPr>
          <p:nvPr>
            <p:ph type="body" sz="quarter" idx="13"/>
          </p:nvPr>
        </p:nvSpPr>
        <p:spPr/>
        <p:txBody>
          <a:bodyPr/>
          <a:lstStyle/>
          <a:p>
            <a:pPr marL="0" indent="0">
              <a:buNone/>
            </a:pPr>
            <a:endParaRPr lang="nl-NL" dirty="0" smtClean="0"/>
          </a:p>
          <a:p>
            <a:pPr marL="0" indent="0">
              <a:buNone/>
            </a:pPr>
            <a:endParaRPr lang="nl-NL" dirty="0" smtClean="0"/>
          </a:p>
          <a:p>
            <a:pPr marL="0" indent="0">
              <a:buNone/>
            </a:pPr>
            <a:endParaRPr lang="nl-NL" dirty="0" smtClean="0"/>
          </a:p>
          <a:p>
            <a:pPr marL="0" indent="0">
              <a:buNone/>
            </a:pPr>
            <a:r>
              <a:rPr lang="nl-NL" sz="3600" dirty="0" smtClean="0"/>
              <a:t>Bent u er klaar voor?</a:t>
            </a:r>
          </a:p>
          <a:p>
            <a:pPr marL="0" indent="0">
              <a:buNone/>
            </a:pPr>
            <a:endParaRPr lang="nl-NL" dirty="0"/>
          </a:p>
        </p:txBody>
      </p:sp>
    </p:spTree>
    <p:extLst>
      <p:ext uri="{BB962C8B-B14F-4D97-AF65-F5344CB8AC3E}">
        <p14:creationId xmlns:p14="http://schemas.microsoft.com/office/powerpoint/2010/main" val="28400862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079" y="200059"/>
            <a:ext cx="8339136" cy="648071"/>
          </a:xfrm>
        </p:spPr>
        <p:txBody>
          <a:bodyPr/>
          <a:lstStyle/>
          <a:p>
            <a:r>
              <a:rPr lang="nl-NL" b="1" dirty="0" smtClean="0"/>
              <a:t>De keuze voor Allergie immunotherapie</a:t>
            </a:r>
            <a:endParaRPr lang="nl-NL" b="1" dirty="0"/>
          </a:p>
        </p:txBody>
      </p:sp>
      <p:sp>
        <p:nvSpPr>
          <p:cNvPr id="4" name="Text Placeholder 3"/>
          <p:cNvSpPr>
            <a:spLocks noGrp="1"/>
          </p:cNvSpPr>
          <p:nvPr>
            <p:ph type="body" sz="quarter" idx="13"/>
          </p:nvPr>
        </p:nvSpPr>
        <p:spPr>
          <a:xfrm>
            <a:off x="611560" y="843558"/>
            <a:ext cx="8173665" cy="3960217"/>
          </a:xfrm>
        </p:spPr>
        <p:txBody>
          <a:bodyPr/>
          <a:lstStyle/>
          <a:p>
            <a:pPr>
              <a:buNone/>
            </a:pPr>
            <a:r>
              <a:rPr lang="nl-NL" sz="1400" b="1" dirty="0">
                <a:solidFill>
                  <a:srgbClr val="002060"/>
                </a:solidFill>
              </a:rPr>
              <a:t>Er bestaan </a:t>
            </a:r>
            <a:r>
              <a:rPr lang="nl-NL" sz="1400" b="1" dirty="0" smtClean="0">
                <a:solidFill>
                  <a:srgbClr val="002060"/>
                </a:solidFill>
              </a:rPr>
              <a:t>2 toedieningsvormen</a:t>
            </a:r>
            <a:r>
              <a:rPr lang="nl-NL" sz="1400" b="1" dirty="0">
                <a:solidFill>
                  <a:srgbClr val="002060"/>
                </a:solidFill>
              </a:rPr>
              <a:t>:</a:t>
            </a:r>
          </a:p>
          <a:p>
            <a:pPr>
              <a:buNone/>
            </a:pPr>
            <a:endParaRPr lang="nl-NL" sz="1400" dirty="0">
              <a:solidFill>
                <a:srgbClr val="002060"/>
              </a:solidFill>
            </a:endParaRPr>
          </a:p>
          <a:p>
            <a:pPr marL="0" indent="0" algn="r">
              <a:buNone/>
            </a:pPr>
            <a:endParaRPr lang="nl-NL" sz="1400" dirty="0" smtClean="0">
              <a:solidFill>
                <a:srgbClr val="002060"/>
              </a:solidFill>
            </a:endParaRPr>
          </a:p>
          <a:p>
            <a:pPr marL="0" indent="0" algn="r">
              <a:buNone/>
            </a:pPr>
            <a:endParaRPr lang="nl-NL" sz="1400" dirty="0">
              <a:solidFill>
                <a:srgbClr val="002060"/>
              </a:solidFill>
            </a:endParaRPr>
          </a:p>
          <a:p>
            <a:pPr marL="0" indent="0" algn="r">
              <a:buNone/>
            </a:pPr>
            <a:endParaRPr lang="nl-NL" sz="1400" dirty="0">
              <a:solidFill>
                <a:srgbClr val="002060"/>
              </a:solidFill>
            </a:endParaRPr>
          </a:p>
          <a:p>
            <a:pPr marL="0" indent="0">
              <a:buNone/>
            </a:pPr>
            <a:r>
              <a:rPr lang="nl-NL" sz="1400" dirty="0" smtClean="0">
                <a:solidFill>
                  <a:srgbClr val="002060"/>
                </a:solidFill>
              </a:rPr>
              <a:t>		    SCIT = injectie onder de huid</a:t>
            </a:r>
            <a:endParaRPr lang="nl-NL" sz="1400" dirty="0">
              <a:solidFill>
                <a:srgbClr val="002060"/>
              </a:solidFill>
            </a:endParaRPr>
          </a:p>
          <a:p>
            <a:pPr marL="457200" lvl="1" indent="0" algn="r">
              <a:buNone/>
            </a:pPr>
            <a:endParaRPr lang="nl-NL" sz="1400" dirty="0" smtClean="0">
              <a:solidFill>
                <a:srgbClr val="002060"/>
              </a:solidFill>
            </a:endParaRPr>
          </a:p>
          <a:p>
            <a:pPr marL="457200" lvl="1" indent="0" algn="r">
              <a:buNone/>
            </a:pPr>
            <a:endParaRPr lang="nl-NL" sz="1400" dirty="0">
              <a:solidFill>
                <a:srgbClr val="002060"/>
              </a:solidFill>
            </a:endParaRPr>
          </a:p>
          <a:p>
            <a:pPr marL="457200" lvl="1" indent="0" algn="r">
              <a:buNone/>
            </a:pPr>
            <a:endParaRPr lang="nl-NL" sz="1400" dirty="0" smtClean="0">
              <a:solidFill>
                <a:srgbClr val="002060"/>
              </a:solidFill>
            </a:endParaRPr>
          </a:p>
          <a:p>
            <a:pPr marL="17462" indent="0">
              <a:buNone/>
            </a:pPr>
            <a:endParaRPr lang="nl-NL" sz="1400" dirty="0">
              <a:solidFill>
                <a:srgbClr val="002060"/>
              </a:solidFill>
            </a:endParaRPr>
          </a:p>
          <a:p>
            <a:pPr marL="17462" indent="0">
              <a:buNone/>
            </a:pPr>
            <a:r>
              <a:rPr lang="nl-NL" sz="1400" dirty="0">
                <a:solidFill>
                  <a:srgbClr val="002060"/>
                </a:solidFill>
              </a:rPr>
              <a:t>	</a:t>
            </a:r>
            <a:r>
              <a:rPr lang="nl-NL" sz="1400" dirty="0" smtClean="0">
                <a:solidFill>
                  <a:srgbClr val="002060"/>
                </a:solidFill>
              </a:rPr>
              <a:t>	    SLIT = smelttablet </a:t>
            </a:r>
            <a:r>
              <a:rPr lang="nl-NL" sz="1400" dirty="0">
                <a:solidFill>
                  <a:srgbClr val="002060"/>
                </a:solidFill>
              </a:rPr>
              <a:t>onder de tong</a:t>
            </a:r>
            <a:r>
              <a:rPr lang="nl-NL" sz="1400" dirty="0">
                <a:solidFill>
                  <a:srgbClr val="002060"/>
                </a:solidFill>
                <a:latin typeface="Franklin Gothic Book" panose="020B0503020102020204" pitchFamily="34" charset="0"/>
              </a:rPr>
              <a:t/>
            </a:r>
            <a:br>
              <a:rPr lang="nl-NL" sz="1400" dirty="0">
                <a:solidFill>
                  <a:srgbClr val="002060"/>
                </a:solidFill>
                <a:latin typeface="Franklin Gothic Book" panose="020B0503020102020204" pitchFamily="34" charset="0"/>
              </a:rPr>
            </a:br>
            <a:endParaRPr lang="nl-NL" sz="1400" dirty="0">
              <a:solidFill>
                <a:srgbClr val="002060"/>
              </a:solidFill>
              <a:latin typeface="Franklin Gothic Book" panose="020B0503020102020204" pitchFamily="34" charset="0"/>
            </a:endParaRPr>
          </a:p>
          <a:p>
            <a:endParaRPr lang="en-GB" sz="1400" dirty="0"/>
          </a:p>
        </p:txBody>
      </p:sp>
      <p:pic>
        <p:nvPicPr>
          <p:cNvPr id="6" name="Afbeelding 6"/>
          <p:cNvPicPr>
            <a:picLocks noChangeAspect="1"/>
          </p:cNvPicPr>
          <p:nvPr/>
        </p:nvPicPr>
        <p:blipFill>
          <a:blip r:embed="rId3"/>
          <a:stretch>
            <a:fillRect/>
          </a:stretch>
        </p:blipFill>
        <p:spPr>
          <a:xfrm>
            <a:off x="672478" y="3142876"/>
            <a:ext cx="1803884" cy="125034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478" y="1429080"/>
            <a:ext cx="1811592" cy="1358694"/>
          </a:xfrm>
          <a:prstGeom prst="rect">
            <a:avLst/>
          </a:prstGeom>
        </p:spPr>
      </p:pic>
    </p:spTree>
    <p:extLst>
      <p:ext uri="{BB962C8B-B14F-4D97-AF65-F5344CB8AC3E}">
        <p14:creationId xmlns:p14="http://schemas.microsoft.com/office/powerpoint/2010/main" val="2823666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489" y="339502"/>
            <a:ext cx="7933951" cy="771421"/>
          </a:xfrm>
        </p:spPr>
        <p:txBody>
          <a:bodyPr anchor="ctr"/>
          <a:lstStyle/>
          <a:p>
            <a:r>
              <a:rPr lang="nl-NL" b="1" dirty="0" smtClean="0">
                <a:solidFill>
                  <a:srgbClr val="002060"/>
                </a:solidFill>
              </a:rPr>
              <a:t>Wie komen in aanmerking voor immunotherapie</a:t>
            </a:r>
            <a:r>
              <a:rPr lang="nl-NL" dirty="0" smtClean="0">
                <a:solidFill>
                  <a:srgbClr val="002060"/>
                </a:solidFill>
              </a:rPr>
              <a:t>?</a:t>
            </a:r>
            <a:endParaRPr lang="nl-NL" b="1" dirty="0"/>
          </a:p>
        </p:txBody>
      </p:sp>
      <p:sp>
        <p:nvSpPr>
          <p:cNvPr id="4" name="Text Placeholder 3"/>
          <p:cNvSpPr>
            <a:spLocks noGrp="1"/>
          </p:cNvSpPr>
          <p:nvPr>
            <p:ph type="body" sz="quarter" idx="12"/>
          </p:nvPr>
        </p:nvSpPr>
        <p:spPr>
          <a:xfrm>
            <a:off x="611560" y="1203598"/>
            <a:ext cx="7632847" cy="3528392"/>
          </a:xfrm>
        </p:spPr>
        <p:txBody>
          <a:bodyPr>
            <a:normAutofit/>
          </a:bodyPr>
          <a:lstStyle/>
          <a:p>
            <a:pPr marL="0" indent="0"/>
            <a:endParaRPr lang="nl-NL" sz="1400" dirty="0" smtClean="0">
              <a:solidFill>
                <a:srgbClr val="002060"/>
              </a:solidFill>
              <a:latin typeface="Georgia" panose="02040502050405020303" pitchFamily="18" charset="0"/>
            </a:endParaRPr>
          </a:p>
          <a:p>
            <a:pPr marL="0" indent="0"/>
            <a:r>
              <a:rPr lang="nl-NL" sz="1400" dirty="0" smtClean="0">
                <a:solidFill>
                  <a:srgbClr val="002060"/>
                </a:solidFill>
                <a:latin typeface="Georgia" panose="02040502050405020303" pitchFamily="18" charset="0"/>
              </a:rPr>
              <a:t>De </a:t>
            </a:r>
            <a:r>
              <a:rPr lang="nl-NL" sz="1400" dirty="0">
                <a:solidFill>
                  <a:srgbClr val="002060"/>
                </a:solidFill>
                <a:latin typeface="Georgia" panose="02040502050405020303" pitchFamily="18" charset="0"/>
              </a:rPr>
              <a:t>patiënt gebruikt antihistaminica, nasaal corticosteroïd en/of oogdruppels </a:t>
            </a:r>
            <a:r>
              <a:rPr lang="nl-NL" sz="1400" dirty="0" smtClean="0">
                <a:solidFill>
                  <a:srgbClr val="002060"/>
                </a:solidFill>
                <a:latin typeface="Georgia" panose="02040502050405020303" pitchFamily="18" charset="0"/>
              </a:rPr>
              <a:t>i.v.m</a:t>
            </a:r>
            <a:r>
              <a:rPr lang="nl-NL" sz="1400" dirty="0">
                <a:solidFill>
                  <a:srgbClr val="002060"/>
                </a:solidFill>
                <a:latin typeface="Georgia" panose="02040502050405020303" pitchFamily="18" charset="0"/>
              </a:rPr>
              <a:t>. </a:t>
            </a:r>
            <a:r>
              <a:rPr lang="nl-NL" sz="1400" dirty="0" smtClean="0">
                <a:solidFill>
                  <a:srgbClr val="002060"/>
                </a:solidFill>
                <a:latin typeface="Georgia" panose="02040502050405020303" pitchFamily="18" charset="0"/>
              </a:rPr>
              <a:t>een luchtwegallergie</a:t>
            </a:r>
            <a:r>
              <a:rPr lang="nl-NL" sz="1400" dirty="0">
                <a:solidFill>
                  <a:srgbClr val="002060"/>
                </a:solidFill>
                <a:latin typeface="Georgia" panose="02040502050405020303" pitchFamily="18" charset="0"/>
              </a:rPr>
              <a:t>, </a:t>
            </a:r>
            <a:r>
              <a:rPr lang="nl-NL" sz="1400" dirty="0" smtClean="0">
                <a:solidFill>
                  <a:srgbClr val="002060"/>
                </a:solidFill>
                <a:latin typeface="Georgia" panose="02040502050405020303" pitchFamily="18" charset="0"/>
              </a:rPr>
              <a:t>maar</a:t>
            </a:r>
            <a:endParaRPr lang="nl-NL" sz="1400" dirty="0">
              <a:solidFill>
                <a:srgbClr val="002060"/>
              </a:solidFill>
              <a:latin typeface="Georgia" panose="02040502050405020303" pitchFamily="18" charset="0"/>
            </a:endParaRPr>
          </a:p>
          <a:p>
            <a:pPr marL="342900" indent="-342900">
              <a:buFont typeface="Arial" panose="020B0604020202020204" pitchFamily="34" charset="0"/>
              <a:buChar char="•"/>
            </a:pPr>
            <a:r>
              <a:rPr lang="nl-NL" sz="1400" dirty="0">
                <a:solidFill>
                  <a:srgbClr val="002060"/>
                </a:solidFill>
                <a:latin typeface="Georgia" panose="02040502050405020303" pitchFamily="18" charset="0"/>
              </a:rPr>
              <a:t>Heeft </a:t>
            </a:r>
            <a:r>
              <a:rPr lang="nl-NL" sz="1400" dirty="0" smtClean="0">
                <a:solidFill>
                  <a:srgbClr val="002060"/>
                </a:solidFill>
                <a:latin typeface="Georgia" panose="02040502050405020303" pitchFamily="18" charset="0"/>
              </a:rPr>
              <a:t>desondanks de </a:t>
            </a:r>
            <a:r>
              <a:rPr lang="nl-NL" sz="1400" dirty="0">
                <a:solidFill>
                  <a:srgbClr val="002060"/>
                </a:solidFill>
                <a:latin typeface="Georgia" panose="02040502050405020303" pitchFamily="18" charset="0"/>
              </a:rPr>
              <a:t>klachten onvoldoende onder controle </a:t>
            </a:r>
            <a:endParaRPr lang="nl-NL" sz="1400" dirty="0" smtClean="0">
              <a:solidFill>
                <a:srgbClr val="002060"/>
              </a:solidFill>
              <a:latin typeface="Georgia" panose="02040502050405020303" pitchFamily="18" charset="0"/>
            </a:endParaRPr>
          </a:p>
          <a:p>
            <a:pPr marL="342900" indent="-342900">
              <a:buFont typeface="Arial" panose="020B0604020202020204" pitchFamily="34" charset="0"/>
              <a:buChar char="•"/>
            </a:pPr>
            <a:r>
              <a:rPr lang="nl-NL" sz="1400" dirty="0" smtClean="0">
                <a:solidFill>
                  <a:srgbClr val="002060"/>
                </a:solidFill>
                <a:latin typeface="Georgia" panose="02040502050405020303" pitchFamily="18" charset="0"/>
              </a:rPr>
              <a:t>Is </a:t>
            </a:r>
            <a:r>
              <a:rPr lang="nl-NL" sz="1400" dirty="0">
                <a:solidFill>
                  <a:srgbClr val="002060"/>
                </a:solidFill>
                <a:latin typeface="Georgia" panose="02040502050405020303" pitchFamily="18" charset="0"/>
              </a:rPr>
              <a:t>niet tevreden met de huidige symptomatische </a:t>
            </a:r>
            <a:r>
              <a:rPr lang="nl-NL" sz="1400" dirty="0" smtClean="0">
                <a:solidFill>
                  <a:srgbClr val="002060"/>
                </a:solidFill>
                <a:latin typeface="Georgia" panose="02040502050405020303" pitchFamily="18" charset="0"/>
              </a:rPr>
              <a:t>medicatie</a:t>
            </a:r>
          </a:p>
          <a:p>
            <a:pPr marL="0" indent="0"/>
            <a:endParaRPr lang="nl-NL" sz="1400" dirty="0" smtClean="0">
              <a:solidFill>
                <a:srgbClr val="002060"/>
              </a:solidFill>
              <a:latin typeface="Georgia" panose="02040502050405020303" pitchFamily="18" charset="0"/>
            </a:endParaRPr>
          </a:p>
          <a:p>
            <a:pPr marL="0" indent="0"/>
            <a:r>
              <a:rPr lang="nl-NL" sz="1400" dirty="0" smtClean="0">
                <a:solidFill>
                  <a:srgbClr val="002060"/>
                </a:solidFill>
                <a:latin typeface="Georgia" panose="02040502050405020303" pitchFamily="18" charset="0"/>
              </a:rPr>
              <a:t>Voorwaarden voor allergie immunotherapie zijn:</a:t>
            </a:r>
            <a:endParaRPr lang="nl-NL" sz="1400" dirty="0">
              <a:solidFill>
                <a:srgbClr val="002060"/>
              </a:solidFill>
              <a:latin typeface="Georgia" panose="02040502050405020303" pitchFamily="18" charset="0"/>
            </a:endParaRPr>
          </a:p>
          <a:p>
            <a:pPr marL="342900" indent="-342900">
              <a:buFont typeface="Arial" panose="020B0604020202020204" pitchFamily="34" charset="0"/>
              <a:buChar char="•"/>
            </a:pPr>
            <a:r>
              <a:rPr lang="nl-NL" sz="1400" dirty="0" smtClean="0">
                <a:solidFill>
                  <a:srgbClr val="002060"/>
                </a:solidFill>
                <a:latin typeface="Georgia" panose="02040502050405020303" pitchFamily="18" charset="0"/>
              </a:rPr>
              <a:t>Allergeen specifieke </a:t>
            </a:r>
            <a:r>
              <a:rPr lang="nl-NL" sz="1400" dirty="0">
                <a:solidFill>
                  <a:srgbClr val="002060"/>
                </a:solidFill>
                <a:latin typeface="Georgia" panose="02040502050405020303" pitchFamily="18" charset="0"/>
              </a:rPr>
              <a:t>klinisch relevante </a:t>
            </a:r>
            <a:r>
              <a:rPr lang="nl-NL" sz="1400" dirty="0" smtClean="0">
                <a:solidFill>
                  <a:srgbClr val="002060"/>
                </a:solidFill>
                <a:latin typeface="Georgia" panose="02040502050405020303" pitchFamily="18" charset="0"/>
              </a:rPr>
              <a:t>klachten</a:t>
            </a:r>
          </a:p>
          <a:p>
            <a:pPr marL="342900" indent="-342900">
              <a:buFont typeface="Arial" panose="020B0604020202020204" pitchFamily="34" charset="0"/>
              <a:buChar char="•"/>
            </a:pPr>
            <a:r>
              <a:rPr lang="nl-NL" sz="1400" dirty="0" smtClean="0">
                <a:solidFill>
                  <a:srgbClr val="002060"/>
                </a:solidFill>
                <a:latin typeface="Georgia" panose="02040502050405020303" pitchFamily="18" charset="0"/>
              </a:rPr>
              <a:t>Een positieve </a:t>
            </a:r>
            <a:r>
              <a:rPr lang="nl-NL" sz="1400" dirty="0">
                <a:solidFill>
                  <a:srgbClr val="002060"/>
                </a:solidFill>
                <a:latin typeface="Georgia" panose="02040502050405020303" pitchFamily="18" charset="0"/>
              </a:rPr>
              <a:t>allergietest (bloedonderzoek of huidpriktest) </a:t>
            </a:r>
            <a:r>
              <a:rPr lang="nl-NL" sz="1400" dirty="0" smtClean="0">
                <a:solidFill>
                  <a:srgbClr val="002060"/>
                </a:solidFill>
                <a:latin typeface="Georgia" panose="02040502050405020303" pitchFamily="18" charset="0"/>
              </a:rPr>
              <a:t>voor </a:t>
            </a:r>
            <a:r>
              <a:rPr lang="nl-NL" sz="1400" dirty="0">
                <a:solidFill>
                  <a:srgbClr val="002060"/>
                </a:solidFill>
                <a:latin typeface="Georgia" panose="02040502050405020303" pitchFamily="18" charset="0"/>
              </a:rPr>
              <a:t>een </a:t>
            </a:r>
            <a:r>
              <a:rPr lang="nl-NL" sz="1400" dirty="0" smtClean="0">
                <a:solidFill>
                  <a:srgbClr val="002060"/>
                </a:solidFill>
                <a:latin typeface="Georgia" panose="02040502050405020303" pitchFamily="18" charset="0"/>
              </a:rPr>
              <a:t>inhalatieallergeen</a:t>
            </a:r>
          </a:p>
          <a:p>
            <a:pPr marL="342900" indent="-342900">
              <a:buFont typeface="Arial" panose="020B0604020202020204" pitchFamily="34" charset="0"/>
              <a:buChar char="•"/>
            </a:pPr>
            <a:r>
              <a:rPr lang="nl-NL" sz="1400" dirty="0" smtClean="0">
                <a:solidFill>
                  <a:srgbClr val="002060"/>
                </a:solidFill>
                <a:latin typeface="Georgia" panose="02040502050405020303" pitchFamily="18" charset="0"/>
              </a:rPr>
              <a:t>In achtneming van voorzorgen en contra-indicaties</a:t>
            </a:r>
          </a:p>
          <a:p>
            <a:endParaRPr lang="en-GB" sz="1400" dirty="0" smtClean="0">
              <a:solidFill>
                <a:srgbClr val="002060"/>
              </a:solidFill>
              <a:latin typeface="Georgia" panose="02040502050405020303" pitchFamily="18" charset="0"/>
            </a:endParaRPr>
          </a:p>
        </p:txBody>
      </p:sp>
    </p:spTree>
    <p:extLst>
      <p:ext uri="{BB962C8B-B14F-4D97-AF65-F5344CB8AC3E}">
        <p14:creationId xmlns:p14="http://schemas.microsoft.com/office/powerpoint/2010/main" val="17669603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9502"/>
            <a:ext cx="7259016" cy="648071"/>
          </a:xfrm>
        </p:spPr>
        <p:txBody>
          <a:bodyPr anchor="ctr"/>
          <a:lstStyle/>
          <a:p>
            <a:r>
              <a:rPr lang="nl-NL" b="1" dirty="0" smtClean="0"/>
              <a:t>Mogelijke bijwerkingen</a:t>
            </a:r>
            <a:endParaRPr lang="nl-NL" dirty="0"/>
          </a:p>
        </p:txBody>
      </p:sp>
      <p:sp>
        <p:nvSpPr>
          <p:cNvPr id="4" name="Text Placeholder 3"/>
          <p:cNvSpPr>
            <a:spLocks noGrp="1"/>
          </p:cNvSpPr>
          <p:nvPr>
            <p:ph type="body" sz="quarter" idx="13"/>
          </p:nvPr>
        </p:nvSpPr>
        <p:spPr>
          <a:xfrm>
            <a:off x="755576" y="1059582"/>
            <a:ext cx="6965974" cy="3672185"/>
          </a:xfrm>
        </p:spPr>
        <p:txBody>
          <a:bodyPr/>
          <a:lstStyle/>
          <a:p>
            <a:pPr marL="0" indent="0">
              <a:buNone/>
            </a:pPr>
            <a:r>
              <a:rPr lang="nl-NL" sz="1400" b="1" dirty="0" smtClean="0"/>
              <a:t>Bij sublinguale therapie (tabletten)</a:t>
            </a:r>
          </a:p>
          <a:p>
            <a:pPr>
              <a:buFont typeface="Arial" panose="020B0604020202020204" pitchFamily="34" charset="0"/>
              <a:buChar char="•"/>
            </a:pPr>
            <a:r>
              <a:rPr lang="nl-NL" sz="1400" dirty="0" smtClean="0"/>
              <a:t>Over het algemeen lokaal, mild tot matig en van voorbijgaande aard</a:t>
            </a:r>
          </a:p>
          <a:p>
            <a:pPr>
              <a:buFont typeface="Arial" panose="020B0604020202020204" pitchFamily="34" charset="0"/>
              <a:buChar char="•"/>
            </a:pPr>
            <a:r>
              <a:rPr lang="nl-NL" sz="1400" dirty="0" smtClean="0"/>
              <a:t>Veel voorkomende bijwerkingen zijn allergische reacties in de mond (jeuk), irritatie van de keel of jeukende oren</a:t>
            </a:r>
          </a:p>
          <a:p>
            <a:pPr>
              <a:buFont typeface="Arial" panose="020B0604020202020204" pitchFamily="34" charset="0"/>
              <a:buChar char="•"/>
            </a:pPr>
            <a:endParaRPr lang="nl-NL" sz="1400" dirty="0" smtClean="0"/>
          </a:p>
          <a:p>
            <a:pPr marL="0" indent="0">
              <a:buNone/>
            </a:pPr>
            <a:r>
              <a:rPr lang="nl-NL" sz="1400" b="1" dirty="0" smtClean="0"/>
              <a:t>Bij subcutane therapie (injecties)</a:t>
            </a:r>
          </a:p>
          <a:p>
            <a:pPr>
              <a:buFont typeface="Arial" panose="020B0604020202020204" pitchFamily="34" charset="0"/>
              <a:buChar char="•"/>
            </a:pPr>
            <a:r>
              <a:rPr lang="nl-NL" sz="1400" dirty="0" smtClean="0"/>
              <a:t>Lokale reacties kunnen optreden zoals zwelling, roodheid en/of gevoeligheid rondom de injectieplaats</a:t>
            </a:r>
          </a:p>
          <a:p>
            <a:pPr>
              <a:buFont typeface="Arial" panose="020B0604020202020204" pitchFamily="34" charset="0"/>
              <a:buChar char="•"/>
            </a:pPr>
            <a:r>
              <a:rPr lang="nl-NL" sz="1400" dirty="0" smtClean="0"/>
              <a:t>Algemene (systemische) reacties kunnen ook plaatsvinden zoals conjunctivitis, rinitis, urticarial, anafylactische shock, gewrichtspijn en/of spierpijn</a:t>
            </a:r>
          </a:p>
          <a:p>
            <a:pPr>
              <a:buFont typeface="Arial" panose="020B0604020202020204" pitchFamily="34" charset="0"/>
              <a:buChar char="•"/>
            </a:pPr>
            <a:endParaRPr lang="nl-NL" sz="1400" dirty="0" smtClean="0"/>
          </a:p>
          <a:p>
            <a:pPr marL="0" indent="0">
              <a:buNone/>
            </a:pPr>
            <a:endParaRPr lang="nl-NL" sz="1400" dirty="0" smtClean="0"/>
          </a:p>
          <a:p>
            <a:pPr marL="0" indent="0">
              <a:buNone/>
            </a:pPr>
            <a:r>
              <a:rPr lang="nl-NL" sz="1400" i="1" dirty="0" smtClean="0"/>
              <a:t>Raadpleeg </a:t>
            </a:r>
            <a:r>
              <a:rPr lang="nl-NL" sz="1400" b="1" i="1" dirty="0" smtClean="0"/>
              <a:t>altijd</a:t>
            </a:r>
            <a:r>
              <a:rPr lang="nl-NL" sz="1400" i="1" dirty="0" smtClean="0"/>
              <a:t> de bijsluiter van een product voor een compleet overzicht</a:t>
            </a:r>
            <a:endParaRPr lang="nl-NL" sz="1400" i="1" dirty="0"/>
          </a:p>
        </p:txBody>
      </p:sp>
    </p:spTree>
    <p:extLst>
      <p:ext uri="{BB962C8B-B14F-4D97-AF65-F5344CB8AC3E}">
        <p14:creationId xmlns:p14="http://schemas.microsoft.com/office/powerpoint/2010/main" val="33655697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7494"/>
            <a:ext cx="6826968" cy="576064"/>
          </a:xfrm>
        </p:spPr>
        <p:txBody>
          <a:bodyPr anchor="ctr"/>
          <a:lstStyle/>
          <a:p>
            <a:r>
              <a:rPr lang="nl-NL" b="1" dirty="0" smtClean="0"/>
              <a:t>Contra-indicaties </a:t>
            </a:r>
            <a:endParaRPr lang="nl-NL" b="1" dirty="0"/>
          </a:p>
        </p:txBody>
      </p:sp>
      <p:sp>
        <p:nvSpPr>
          <p:cNvPr id="4" name="Text Placeholder 3"/>
          <p:cNvSpPr>
            <a:spLocks noGrp="1"/>
          </p:cNvSpPr>
          <p:nvPr>
            <p:ph type="body" sz="quarter" idx="13"/>
          </p:nvPr>
        </p:nvSpPr>
        <p:spPr>
          <a:xfrm>
            <a:off x="827348" y="987574"/>
            <a:ext cx="7245224" cy="3528392"/>
          </a:xfrm>
        </p:spPr>
        <p:txBody>
          <a:bodyPr/>
          <a:lstStyle/>
          <a:p>
            <a:r>
              <a:rPr lang="nl-NL" sz="1400" dirty="0" smtClean="0"/>
              <a:t>Andere ziekten: zoals ziekten die de werking van het immuunsysteem beïnvloeden of kwaadaardige aandoeningen (bv kanker)</a:t>
            </a:r>
          </a:p>
          <a:p>
            <a:endParaRPr lang="nl-NL" sz="1400" dirty="0" smtClean="0"/>
          </a:p>
          <a:p>
            <a:r>
              <a:rPr lang="nl-NL" sz="1400" dirty="0" smtClean="0"/>
              <a:t>Gebruik van </a:t>
            </a:r>
            <a:r>
              <a:rPr lang="nl-NL" sz="1400" dirty="0" err="1" smtClean="0"/>
              <a:t>Beta</a:t>
            </a:r>
            <a:r>
              <a:rPr lang="nl-NL" sz="1400" dirty="0" smtClean="0"/>
              <a:t>-blokkers</a:t>
            </a:r>
          </a:p>
          <a:p>
            <a:endParaRPr lang="nl-NL" sz="1400" dirty="0" smtClean="0"/>
          </a:p>
          <a:p>
            <a:r>
              <a:rPr lang="nl-NL" sz="1400" dirty="0" smtClean="0"/>
              <a:t>Ernstig astma of ongecontroleerd astma (door de arts vast te stellen)</a:t>
            </a:r>
          </a:p>
          <a:p>
            <a:endParaRPr lang="nl-NL" sz="1400" dirty="0" smtClean="0"/>
          </a:p>
          <a:p>
            <a:r>
              <a:rPr lang="nl-NL" sz="1400" dirty="0" smtClean="0"/>
              <a:t>Leeftijd onder de 5 jaar</a:t>
            </a:r>
          </a:p>
          <a:p>
            <a:endParaRPr lang="nl-NL" sz="1400" dirty="0" smtClean="0"/>
          </a:p>
          <a:p>
            <a:r>
              <a:rPr lang="nl-NL" sz="1400" dirty="0" smtClean="0"/>
              <a:t>Overgevoeligheid voor één van de hulpstoffen van het product</a:t>
            </a:r>
          </a:p>
          <a:p>
            <a:pPr marL="0" indent="0">
              <a:buNone/>
            </a:pPr>
            <a:endParaRPr lang="nl-NL" sz="1400" dirty="0" smtClean="0"/>
          </a:p>
          <a:p>
            <a:pPr marL="0" indent="0">
              <a:buNone/>
            </a:pPr>
            <a:endParaRPr lang="nl-NL" sz="1400" dirty="0" smtClean="0"/>
          </a:p>
          <a:p>
            <a:pPr marL="0" indent="0">
              <a:buNone/>
            </a:pPr>
            <a:r>
              <a:rPr lang="nl-NL" sz="1400" i="1" dirty="0" smtClean="0"/>
              <a:t>Raadpleeg </a:t>
            </a:r>
            <a:r>
              <a:rPr lang="nl-NL" sz="1400" b="1" i="1" dirty="0" smtClean="0"/>
              <a:t>altijd</a:t>
            </a:r>
            <a:r>
              <a:rPr lang="nl-NL" sz="1400" i="1" dirty="0" smtClean="0"/>
              <a:t> de bijsluiter van een product voor een compleet overzicht</a:t>
            </a:r>
            <a:endParaRPr lang="nl-NL" sz="1400" i="1" dirty="0"/>
          </a:p>
        </p:txBody>
      </p:sp>
    </p:spTree>
    <p:extLst>
      <p:ext uri="{BB962C8B-B14F-4D97-AF65-F5344CB8AC3E}">
        <p14:creationId xmlns:p14="http://schemas.microsoft.com/office/powerpoint/2010/main" val="16457626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429" y="267494"/>
            <a:ext cx="7166123" cy="792088"/>
          </a:xfrm>
        </p:spPr>
        <p:txBody>
          <a:bodyPr anchor="ctr"/>
          <a:lstStyle/>
          <a:p>
            <a:r>
              <a:rPr lang="nl-NL" sz="2000" b="1" dirty="0" smtClean="0"/>
              <a:t>Samenvatting</a:t>
            </a:r>
            <a:endParaRPr lang="nl-NL" sz="2000" b="1" i="1" dirty="0"/>
          </a:p>
        </p:txBody>
      </p:sp>
      <p:sp>
        <p:nvSpPr>
          <p:cNvPr id="4" name="Text Placeholder 3"/>
          <p:cNvSpPr>
            <a:spLocks noGrp="1"/>
          </p:cNvSpPr>
          <p:nvPr>
            <p:ph type="body" sz="quarter" idx="13"/>
          </p:nvPr>
        </p:nvSpPr>
        <p:spPr>
          <a:xfrm>
            <a:off x="845259" y="1131590"/>
            <a:ext cx="7037982" cy="3816424"/>
          </a:xfrm>
        </p:spPr>
        <p:txBody>
          <a:bodyPr>
            <a:normAutofit fontScale="92500" lnSpcReduction="10000"/>
          </a:bodyPr>
          <a:lstStyle/>
          <a:p>
            <a:pPr>
              <a:buFont typeface="Arial" panose="020B0604020202020204" pitchFamily="34" charset="0"/>
              <a:buChar char="•"/>
              <a:defRPr/>
            </a:pPr>
            <a:r>
              <a:rPr lang="nl-NL" sz="1400" b="1" dirty="0" smtClean="0">
                <a:solidFill>
                  <a:srgbClr val="002060"/>
                </a:solidFill>
              </a:rPr>
              <a:t>Luchtwegallergieën zijn:</a:t>
            </a:r>
          </a:p>
          <a:p>
            <a:pPr marL="876287" lvl="3" indent="-342900">
              <a:buFont typeface="Arial" panose="020B0604020202020204" pitchFamily="34" charset="0"/>
              <a:buChar char="•"/>
              <a:defRPr/>
            </a:pPr>
            <a:r>
              <a:rPr lang="nl-NL" sz="1400" dirty="0" smtClean="0">
                <a:solidFill>
                  <a:srgbClr val="002060"/>
                </a:solidFill>
              </a:rPr>
              <a:t>Een serieuze aandoening en worden ernstig onderschat</a:t>
            </a:r>
          </a:p>
          <a:p>
            <a:pPr marL="876287" lvl="3" indent="-342900">
              <a:buFont typeface="Arial" panose="020B0604020202020204" pitchFamily="34" charset="0"/>
              <a:buChar char="•"/>
              <a:defRPr/>
            </a:pPr>
            <a:r>
              <a:rPr lang="nl-NL" sz="1400" dirty="0" smtClean="0">
                <a:solidFill>
                  <a:srgbClr val="002060"/>
                </a:solidFill>
              </a:rPr>
              <a:t>Van invloed op productiviteit en op het dagelijks functioneren</a:t>
            </a:r>
          </a:p>
          <a:p>
            <a:pPr marL="876287" lvl="3" indent="-342900">
              <a:buFont typeface="Arial" panose="020B0604020202020204" pitchFamily="34" charset="0"/>
              <a:buChar char="•"/>
              <a:defRPr/>
            </a:pPr>
            <a:r>
              <a:rPr lang="nl-NL" sz="1400" dirty="0" smtClean="0">
                <a:solidFill>
                  <a:srgbClr val="002060"/>
                </a:solidFill>
              </a:rPr>
              <a:t>Een progressieve aandoening</a:t>
            </a:r>
          </a:p>
          <a:p>
            <a:pPr marL="876287" lvl="3" indent="-342900">
              <a:buFont typeface="Arial" panose="020B0604020202020204" pitchFamily="34" charset="0"/>
              <a:buChar char="•"/>
              <a:defRPr/>
            </a:pPr>
            <a:r>
              <a:rPr lang="nl-NL" sz="1400" dirty="0" smtClean="0">
                <a:solidFill>
                  <a:schemeClr val="bg2"/>
                </a:solidFill>
              </a:rPr>
              <a:t>Eén luchtweg, één aandoening: rinitis en astma gaan hand in hand</a:t>
            </a:r>
          </a:p>
          <a:p>
            <a:pPr marL="533387" lvl="3" indent="0">
              <a:buNone/>
              <a:defRPr/>
            </a:pPr>
            <a:endParaRPr lang="nl-NL" sz="1400" b="1" dirty="0" smtClean="0">
              <a:solidFill>
                <a:srgbClr val="002060"/>
              </a:solidFill>
            </a:endParaRPr>
          </a:p>
          <a:p>
            <a:pPr>
              <a:buFont typeface="Arial" panose="020B0604020202020204" pitchFamily="34" charset="0"/>
              <a:buChar char="•"/>
              <a:defRPr/>
            </a:pPr>
            <a:r>
              <a:rPr lang="nl-NL" sz="1400" b="1" dirty="0" smtClean="0">
                <a:solidFill>
                  <a:srgbClr val="002060"/>
                </a:solidFill>
              </a:rPr>
              <a:t>De behandeling van luchtwegallergie richt zich op drie aspecten:</a:t>
            </a:r>
          </a:p>
          <a:p>
            <a:pPr marL="876287" lvl="3" indent="-342900">
              <a:buFont typeface="Arial" panose="020B0604020202020204" pitchFamily="34" charset="0"/>
              <a:buChar char="•"/>
              <a:defRPr/>
            </a:pPr>
            <a:r>
              <a:rPr lang="nl-NL" sz="1400" dirty="0" smtClean="0">
                <a:solidFill>
                  <a:srgbClr val="002060"/>
                </a:solidFill>
              </a:rPr>
              <a:t>Allergenen vermijden (saneren)</a:t>
            </a:r>
          </a:p>
          <a:p>
            <a:pPr marL="876287" lvl="3" indent="-342900">
              <a:buFont typeface="Arial" panose="020B0604020202020204" pitchFamily="34" charset="0"/>
              <a:buChar char="•"/>
              <a:defRPr/>
            </a:pPr>
            <a:r>
              <a:rPr lang="nl-NL" sz="1400" dirty="0" smtClean="0">
                <a:solidFill>
                  <a:srgbClr val="002060"/>
                </a:solidFill>
              </a:rPr>
              <a:t>Symptomatische medicatie (klachtenbestrijding)</a:t>
            </a:r>
          </a:p>
          <a:p>
            <a:pPr marL="876287" lvl="3" indent="-342900">
              <a:buFont typeface="Arial" panose="020B0604020202020204" pitchFamily="34" charset="0"/>
              <a:buChar char="•"/>
              <a:defRPr/>
            </a:pPr>
            <a:r>
              <a:rPr lang="nl-NL" sz="1400" dirty="0" smtClean="0">
                <a:solidFill>
                  <a:srgbClr val="002060"/>
                </a:solidFill>
              </a:rPr>
              <a:t>Allergie immunotherapie (oorzaak aanpakken)</a:t>
            </a:r>
          </a:p>
          <a:p>
            <a:endParaRPr lang="nl-NL" sz="1400" dirty="0" smtClean="0"/>
          </a:p>
          <a:p>
            <a:pPr marL="0" indent="0">
              <a:buNone/>
            </a:pPr>
            <a:r>
              <a:rPr lang="nl-NL" sz="1400" i="1" dirty="0" smtClean="0"/>
              <a:t>N.B. </a:t>
            </a:r>
            <a:r>
              <a:rPr lang="nl-NL" sz="1400" i="1" dirty="0" smtClean="0">
                <a:solidFill>
                  <a:srgbClr val="002060"/>
                </a:solidFill>
              </a:rPr>
              <a:t>Het op tijd stellen van de diagnose is van belang om ontwikkeling naar ernstiger gezondheidsschade te kunnen voorkomen</a:t>
            </a:r>
          </a:p>
          <a:p>
            <a:pPr marL="0" indent="0">
              <a:buNone/>
            </a:pPr>
            <a:endParaRPr lang="nl-NL" sz="1400" i="1" dirty="0" smtClean="0">
              <a:solidFill>
                <a:srgbClr val="002060"/>
              </a:solidFill>
            </a:endParaRPr>
          </a:p>
          <a:p>
            <a:pPr marL="0" indent="0">
              <a:buNone/>
            </a:pPr>
            <a:r>
              <a:rPr lang="nl-NL" sz="1400" i="1" dirty="0" smtClean="0">
                <a:solidFill>
                  <a:srgbClr val="002060"/>
                </a:solidFill>
              </a:rPr>
              <a:t>Controleer bij persisterende en matig ernstig tot ernstige klachten na vier weken de ervaringen van de patiënt</a:t>
            </a:r>
            <a:br>
              <a:rPr lang="nl-NL" sz="1400" i="1" dirty="0" smtClean="0">
                <a:solidFill>
                  <a:srgbClr val="002060"/>
                </a:solidFill>
              </a:rPr>
            </a:br>
            <a:endParaRPr lang="nl-NL" sz="1400" i="1" dirty="0" smtClean="0">
              <a:solidFill>
                <a:srgbClr val="002060"/>
              </a:solidFill>
            </a:endParaRPr>
          </a:p>
          <a:p>
            <a:pPr marL="0" indent="0">
              <a:buNone/>
            </a:pPr>
            <a:endParaRPr lang="nl-NL" sz="1400" dirty="0"/>
          </a:p>
        </p:txBody>
      </p:sp>
    </p:spTree>
    <p:extLst>
      <p:ext uri="{BB962C8B-B14F-4D97-AF65-F5344CB8AC3E}">
        <p14:creationId xmlns:p14="http://schemas.microsoft.com/office/powerpoint/2010/main" val="34684008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smtClean="0"/>
              <a:t>Post-</a:t>
            </a:r>
            <a:r>
              <a:rPr lang="en-GB" sz="4800" err="1" smtClean="0"/>
              <a:t>Toets</a:t>
            </a:r>
            <a:endParaRPr lang="en-GB" sz="4800"/>
          </a:p>
        </p:txBody>
      </p:sp>
      <p:sp>
        <p:nvSpPr>
          <p:cNvPr id="4" name="Text Placeholder 3"/>
          <p:cNvSpPr>
            <a:spLocks noGrp="1"/>
          </p:cNvSpPr>
          <p:nvPr>
            <p:ph type="body" sz="quarter" idx="13"/>
          </p:nvPr>
        </p:nvSpPr>
        <p:spPr/>
        <p:txBody>
          <a:bodyPr/>
          <a:lstStyle/>
          <a:p>
            <a:endParaRPr lang="en-GB" dirty="0" smtClean="0"/>
          </a:p>
          <a:p>
            <a:endParaRPr lang="en-GB" dirty="0"/>
          </a:p>
          <a:p>
            <a:endParaRPr lang="en-GB" dirty="0" smtClean="0"/>
          </a:p>
          <a:p>
            <a:pPr marL="0" indent="0">
              <a:buNone/>
            </a:pPr>
            <a:r>
              <a:rPr lang="en-GB" sz="3600" dirty="0" smtClean="0">
                <a:latin typeface="Georgia" panose="02040502050405020303" pitchFamily="18" charset="0"/>
              </a:rPr>
              <a:t>Bent u </a:t>
            </a:r>
            <a:r>
              <a:rPr lang="en-GB" sz="3600" dirty="0" err="1" smtClean="0">
                <a:latin typeface="Georgia" panose="02040502050405020303" pitchFamily="18" charset="0"/>
              </a:rPr>
              <a:t>er</a:t>
            </a:r>
            <a:r>
              <a:rPr lang="en-GB" sz="3600" dirty="0" smtClean="0">
                <a:latin typeface="Georgia" panose="02040502050405020303" pitchFamily="18" charset="0"/>
              </a:rPr>
              <a:t> </a:t>
            </a:r>
            <a:r>
              <a:rPr lang="en-GB" sz="3600" dirty="0" err="1" smtClean="0">
                <a:latin typeface="Georgia" panose="02040502050405020303" pitchFamily="18" charset="0"/>
              </a:rPr>
              <a:t>klaar</a:t>
            </a:r>
            <a:r>
              <a:rPr lang="en-GB" sz="3600" dirty="0" smtClean="0">
                <a:latin typeface="Georgia" panose="02040502050405020303" pitchFamily="18" charset="0"/>
              </a:rPr>
              <a:t> </a:t>
            </a:r>
            <a:r>
              <a:rPr lang="en-GB" sz="3600" dirty="0" err="1" smtClean="0">
                <a:latin typeface="Georgia" panose="02040502050405020303" pitchFamily="18" charset="0"/>
              </a:rPr>
              <a:t>voor</a:t>
            </a:r>
            <a:r>
              <a:rPr lang="en-GB" sz="3600" dirty="0" smtClean="0">
                <a:latin typeface="Georgia" panose="02040502050405020303" pitchFamily="18" charset="0"/>
              </a:rPr>
              <a:t>?</a:t>
            </a:r>
            <a:endParaRPr lang="en-GB" sz="3600" dirty="0">
              <a:latin typeface="Georgia" panose="02040502050405020303" pitchFamily="18" charset="0"/>
            </a:endParaRPr>
          </a:p>
        </p:txBody>
      </p:sp>
    </p:spTree>
    <p:extLst>
      <p:ext uri="{BB962C8B-B14F-4D97-AF65-F5344CB8AC3E}">
        <p14:creationId xmlns:p14="http://schemas.microsoft.com/office/powerpoint/2010/main" val="1469347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483518"/>
            <a:ext cx="8339136" cy="288032"/>
          </a:xfrm>
        </p:spPr>
        <p:txBody>
          <a:bodyPr/>
          <a:lstStyle/>
          <a:p>
            <a:r>
              <a:rPr lang="nl-NL" b="1" smtClean="0">
                <a:solidFill>
                  <a:srgbClr val="002060"/>
                </a:solidFill>
              </a:rPr>
              <a:t>Stelling 1:</a:t>
            </a:r>
            <a:br>
              <a:rPr lang="nl-NL" b="1" smtClean="0">
                <a:solidFill>
                  <a:srgbClr val="002060"/>
                </a:solidFill>
              </a:rPr>
            </a:br>
            <a:r>
              <a:rPr lang="nl-NL" b="1" smtClean="0">
                <a:solidFill>
                  <a:srgbClr val="002060"/>
                </a:solidFill>
              </a:rPr>
              <a:t>waar/niet waar?</a:t>
            </a:r>
            <a:endParaRPr lang="en-GB"/>
          </a:p>
        </p:txBody>
      </p:sp>
      <p:sp>
        <p:nvSpPr>
          <p:cNvPr id="4" name="Text Placeholder 3"/>
          <p:cNvSpPr>
            <a:spLocks noGrp="1"/>
          </p:cNvSpPr>
          <p:nvPr>
            <p:ph type="body" sz="quarter" idx="13"/>
          </p:nvPr>
        </p:nvSpPr>
        <p:spPr>
          <a:xfrm>
            <a:off x="414338" y="1347615"/>
            <a:ext cx="8370887" cy="2952328"/>
          </a:xfrm>
        </p:spPr>
        <p:txBody>
          <a:bodyPr/>
          <a:lstStyle/>
          <a:p>
            <a:pPr marL="342900" indent="-342900">
              <a:buAutoNum type="arabicPeriod"/>
            </a:pPr>
            <a:endParaRPr lang="nl-NL" sz="1800" smtClean="0">
              <a:latin typeface="Georgia" panose="02040502050405020303" pitchFamily="18" charset="0"/>
            </a:endParaRPr>
          </a:p>
          <a:p>
            <a:pPr marL="342900" indent="-342900">
              <a:buAutoNum type="arabicPeriod"/>
            </a:pPr>
            <a:endParaRPr lang="nl-NL" sz="1800" smtClean="0">
              <a:latin typeface="Georgia" panose="02040502050405020303" pitchFamily="18" charset="0"/>
            </a:endParaRPr>
          </a:p>
          <a:p>
            <a:pPr marL="0" indent="0">
              <a:buNone/>
            </a:pPr>
            <a:endParaRPr lang="nl-NL" sz="1800" smtClean="0">
              <a:latin typeface="Georgia" panose="02040502050405020303" pitchFamily="18" charset="0"/>
            </a:endParaRPr>
          </a:p>
          <a:p>
            <a:pPr marL="0" indent="0">
              <a:buNone/>
            </a:pPr>
            <a:r>
              <a:rPr lang="nl-NL" sz="1800" smtClean="0">
                <a:latin typeface="Georgia" panose="02040502050405020303" pitchFamily="18" charset="0"/>
              </a:rPr>
              <a:t>Een luchtwegallergie is een abnormale reactie van het menselijk afweersysteem (immuunsysteem) op stoffen van buitenaf ?</a:t>
            </a:r>
          </a:p>
          <a:p>
            <a:pPr marL="0" indent="0">
              <a:buNone/>
            </a:pPr>
            <a:r>
              <a:rPr lang="nl-NL" sz="1800" smtClean="0">
                <a:latin typeface="Georgia" panose="02040502050405020303" pitchFamily="18" charset="0"/>
              </a:rPr>
              <a:t> </a:t>
            </a:r>
          </a:p>
          <a:p>
            <a:pPr marL="0" indent="0">
              <a:buNone/>
            </a:pPr>
            <a:endParaRPr lang="nl-NL" sz="1800" smtClean="0">
              <a:latin typeface="Georgia" panose="02040502050405020303" pitchFamily="18" charset="0"/>
            </a:endParaRPr>
          </a:p>
          <a:p>
            <a:pPr marL="0" indent="0">
              <a:buNone/>
            </a:pPr>
            <a:endParaRPr lang="nl-NL" sz="1800" smtClean="0">
              <a:latin typeface="Georgia" panose="02040502050405020303" pitchFamily="18" charset="0"/>
            </a:endParaRPr>
          </a:p>
          <a:p>
            <a:pPr marL="0" indent="0">
              <a:buNone/>
            </a:pPr>
            <a:endParaRPr lang="nl-NL" sz="1800" smtClean="0">
              <a:latin typeface="Georgia" panose="02040502050405020303" pitchFamily="18" charset="0"/>
            </a:endParaRPr>
          </a:p>
          <a:p>
            <a:pPr>
              <a:buFont typeface="Arial" panose="020B0604020202020204" pitchFamily="34" charset="0"/>
              <a:buChar char="•"/>
            </a:pPr>
            <a:endParaRPr lang="nl-NL" sz="1800" smtClean="0">
              <a:latin typeface="Georgia" panose="02040502050405020303" pitchFamily="18" charset="0"/>
            </a:endParaRPr>
          </a:p>
          <a:p>
            <a:pPr marL="0" indent="0">
              <a:buNone/>
            </a:pPr>
            <a:endParaRPr lang="nl-NL" sz="1800" smtClean="0">
              <a:latin typeface="Georgia" panose="02040502050405020303" pitchFamily="18" charset="0"/>
            </a:endParaRPr>
          </a:p>
          <a:p>
            <a:pPr marL="0" indent="0">
              <a:buNone/>
            </a:pPr>
            <a:endParaRPr lang="nl-NL" sz="1800" smtClean="0">
              <a:latin typeface="Georgia" panose="02040502050405020303" pitchFamily="18" charset="0"/>
            </a:endParaRPr>
          </a:p>
          <a:p>
            <a:pPr marL="0" indent="0">
              <a:buNone/>
            </a:pPr>
            <a:r>
              <a:rPr lang="nl-NL" sz="1800" smtClean="0">
                <a:latin typeface="Georgia" panose="02040502050405020303" pitchFamily="18" charset="0"/>
              </a:rPr>
              <a:t> 	</a:t>
            </a:r>
          </a:p>
          <a:p>
            <a:pPr>
              <a:buFont typeface="Arial" panose="020B0604020202020204" pitchFamily="34" charset="0"/>
              <a:buChar char="•"/>
            </a:pPr>
            <a:endParaRPr lang="nl-NL" sz="1800" smtClean="0">
              <a:latin typeface="Georgia" panose="02040502050405020303" pitchFamily="18" charset="0"/>
            </a:endParaRPr>
          </a:p>
          <a:p>
            <a:pPr>
              <a:buFont typeface="Arial" panose="020B0604020202020204" pitchFamily="34" charset="0"/>
              <a:buChar char="•"/>
            </a:pPr>
            <a:endParaRPr lang="nl-NL" sz="1800" smtClean="0">
              <a:latin typeface="Georgia" panose="02040502050405020303" pitchFamily="18" charset="0"/>
            </a:endParaRPr>
          </a:p>
          <a:p>
            <a:pPr>
              <a:buFont typeface="Arial" panose="020B0604020202020204" pitchFamily="34" charset="0"/>
              <a:buChar char="•"/>
            </a:pPr>
            <a:endParaRPr lang="nl-NL" sz="1800" smtClean="0">
              <a:latin typeface="Georgia" panose="02040502050405020303" pitchFamily="18" charset="0"/>
            </a:endParaRPr>
          </a:p>
          <a:p>
            <a:pPr marL="0" indent="0">
              <a:buNone/>
            </a:pPr>
            <a:endParaRPr lang="nl-NL" sz="1800" smtClean="0">
              <a:latin typeface="Georgia" panose="02040502050405020303" pitchFamily="18" charset="0"/>
            </a:endParaRPr>
          </a:p>
          <a:p>
            <a:pPr marL="0" indent="0">
              <a:buNone/>
            </a:pPr>
            <a:endParaRPr lang="nl-NL" sz="1800">
              <a:latin typeface="Georgia" panose="02040502050405020303" pitchFamily="18" charset="0"/>
            </a:endParaRPr>
          </a:p>
        </p:txBody>
      </p:sp>
    </p:spTree>
    <p:extLst>
      <p:ext uri="{BB962C8B-B14F-4D97-AF65-F5344CB8AC3E}">
        <p14:creationId xmlns:p14="http://schemas.microsoft.com/office/powerpoint/2010/main" val="11688935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483518"/>
            <a:ext cx="8339136" cy="539750"/>
          </a:xfrm>
        </p:spPr>
        <p:txBody>
          <a:bodyPr/>
          <a:lstStyle/>
          <a:p>
            <a:r>
              <a:rPr lang="nl-NL" b="1" smtClean="0">
                <a:solidFill>
                  <a:srgbClr val="002060"/>
                </a:solidFill>
              </a:rPr>
              <a:t>Stelling 2: </a:t>
            </a:r>
            <a:br>
              <a:rPr lang="nl-NL" b="1" smtClean="0">
                <a:solidFill>
                  <a:srgbClr val="002060"/>
                </a:solidFill>
              </a:rPr>
            </a:br>
            <a:r>
              <a:rPr lang="nl-NL" b="1" smtClean="0">
                <a:solidFill>
                  <a:srgbClr val="002060"/>
                </a:solidFill>
              </a:rPr>
              <a:t>waar/niet waar?</a:t>
            </a:r>
            <a:endParaRPr lang="en-GB"/>
          </a:p>
        </p:txBody>
      </p:sp>
      <p:sp>
        <p:nvSpPr>
          <p:cNvPr id="4" name="Text Placeholder 3"/>
          <p:cNvSpPr>
            <a:spLocks noGrp="1"/>
          </p:cNvSpPr>
          <p:nvPr>
            <p:ph type="body" sz="quarter" idx="13"/>
          </p:nvPr>
        </p:nvSpPr>
        <p:spPr/>
        <p:txBody>
          <a:bodyPr/>
          <a:lstStyle/>
          <a:p>
            <a:endParaRPr lang="nl-NL" smtClean="0"/>
          </a:p>
          <a:p>
            <a:endParaRPr lang="nl-NL" smtClean="0"/>
          </a:p>
          <a:p>
            <a:endParaRPr lang="nl-NL" smtClean="0"/>
          </a:p>
          <a:p>
            <a:pPr marL="0" indent="0">
              <a:buNone/>
            </a:pPr>
            <a:r>
              <a:rPr lang="nl-NL" smtClean="0"/>
              <a:t>Allergische luchtwegaandoeningen zijn chronisch ?</a:t>
            </a:r>
          </a:p>
          <a:p>
            <a:endParaRPr lang="nl-NL"/>
          </a:p>
        </p:txBody>
      </p:sp>
    </p:spTree>
    <p:extLst>
      <p:ext uri="{BB962C8B-B14F-4D97-AF65-F5344CB8AC3E}">
        <p14:creationId xmlns:p14="http://schemas.microsoft.com/office/powerpoint/2010/main" val="30011419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smtClean="0">
                <a:solidFill>
                  <a:srgbClr val="002060"/>
                </a:solidFill>
              </a:rPr>
              <a:t>Stelling 3: </a:t>
            </a:r>
            <a:br>
              <a:rPr lang="nl-NL" b="1" smtClean="0">
                <a:solidFill>
                  <a:srgbClr val="002060"/>
                </a:solidFill>
              </a:rPr>
            </a:br>
            <a:r>
              <a:rPr lang="nl-NL" b="1" smtClean="0">
                <a:solidFill>
                  <a:srgbClr val="002060"/>
                </a:solidFill>
              </a:rPr>
              <a:t>waar/niet waar?</a:t>
            </a:r>
            <a:endParaRPr lang="en-GB"/>
          </a:p>
        </p:txBody>
      </p:sp>
      <p:sp>
        <p:nvSpPr>
          <p:cNvPr id="4" name="Text Placeholder 3"/>
          <p:cNvSpPr>
            <a:spLocks noGrp="1"/>
          </p:cNvSpPr>
          <p:nvPr>
            <p:ph type="body" sz="quarter" idx="13"/>
          </p:nvPr>
        </p:nvSpPr>
        <p:spPr/>
        <p:txBody>
          <a:bodyPr/>
          <a:lstStyle/>
          <a:p>
            <a:endParaRPr lang="nl-NL" smtClean="0"/>
          </a:p>
          <a:p>
            <a:endParaRPr lang="nl-NL" smtClean="0"/>
          </a:p>
          <a:p>
            <a:endParaRPr lang="nl-NL" smtClean="0"/>
          </a:p>
          <a:p>
            <a:pPr marL="0" indent="0">
              <a:buNone/>
            </a:pPr>
            <a:r>
              <a:rPr lang="nl-NL" smtClean="0"/>
              <a:t>Allergische rinitis is een belangrijke risicofactor voor het ontstaan van astma ?</a:t>
            </a:r>
            <a:endParaRPr lang="nl-NL"/>
          </a:p>
        </p:txBody>
      </p:sp>
    </p:spTree>
    <p:extLst>
      <p:ext uri="{BB962C8B-B14F-4D97-AF65-F5344CB8AC3E}">
        <p14:creationId xmlns:p14="http://schemas.microsoft.com/office/powerpoint/2010/main" val="31296534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smtClean="0">
                <a:solidFill>
                  <a:srgbClr val="002060"/>
                </a:solidFill>
              </a:rPr>
              <a:t>Stelling 4:</a:t>
            </a:r>
            <a:br>
              <a:rPr lang="nl-NL" b="1" smtClean="0">
                <a:solidFill>
                  <a:srgbClr val="002060"/>
                </a:solidFill>
              </a:rPr>
            </a:br>
            <a:r>
              <a:rPr lang="nl-NL" b="1" smtClean="0">
                <a:solidFill>
                  <a:srgbClr val="002060"/>
                </a:solidFill>
              </a:rPr>
              <a:t>waar/niet waar?</a:t>
            </a:r>
            <a:endParaRPr lang="en-GB"/>
          </a:p>
        </p:txBody>
      </p:sp>
      <p:sp>
        <p:nvSpPr>
          <p:cNvPr id="4" name="Text Placeholder 3"/>
          <p:cNvSpPr>
            <a:spLocks noGrp="1"/>
          </p:cNvSpPr>
          <p:nvPr>
            <p:ph type="body" sz="quarter" idx="13"/>
          </p:nvPr>
        </p:nvSpPr>
        <p:spPr/>
        <p:txBody>
          <a:bodyPr/>
          <a:lstStyle/>
          <a:p>
            <a:endParaRPr lang="nl-NL" dirty="0" smtClean="0"/>
          </a:p>
          <a:p>
            <a:endParaRPr lang="nl-NL" dirty="0" smtClean="0"/>
          </a:p>
          <a:p>
            <a:endParaRPr lang="nl-NL" dirty="0" smtClean="0"/>
          </a:p>
          <a:p>
            <a:pPr marL="0" indent="0">
              <a:buNone/>
            </a:pPr>
            <a:r>
              <a:rPr lang="nl-NL" dirty="0" smtClean="0"/>
              <a:t>80 % van de patiënten met allergisch astma heeft allergische rinitis ?</a:t>
            </a:r>
          </a:p>
        </p:txBody>
      </p:sp>
    </p:spTree>
    <p:extLst>
      <p:ext uri="{BB962C8B-B14F-4D97-AF65-F5344CB8AC3E}">
        <p14:creationId xmlns:p14="http://schemas.microsoft.com/office/powerpoint/2010/main" val="2103177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483518"/>
            <a:ext cx="8339136" cy="288032"/>
          </a:xfrm>
        </p:spPr>
        <p:txBody>
          <a:bodyPr/>
          <a:lstStyle/>
          <a:p>
            <a:r>
              <a:rPr lang="nl-NL" b="1" smtClean="0">
                <a:solidFill>
                  <a:srgbClr val="002060"/>
                </a:solidFill>
              </a:rPr>
              <a:t>Stelling 1:</a:t>
            </a:r>
            <a:br>
              <a:rPr lang="nl-NL" b="1" smtClean="0">
                <a:solidFill>
                  <a:srgbClr val="002060"/>
                </a:solidFill>
              </a:rPr>
            </a:br>
            <a:r>
              <a:rPr lang="nl-NL" b="1" smtClean="0">
                <a:solidFill>
                  <a:srgbClr val="002060"/>
                </a:solidFill>
              </a:rPr>
              <a:t>waar/niet waar ?</a:t>
            </a:r>
            <a:endParaRPr lang="en-GB"/>
          </a:p>
        </p:txBody>
      </p:sp>
      <p:sp>
        <p:nvSpPr>
          <p:cNvPr id="4" name="Text Placeholder 3"/>
          <p:cNvSpPr>
            <a:spLocks noGrp="1"/>
          </p:cNvSpPr>
          <p:nvPr>
            <p:ph type="body" sz="quarter" idx="13"/>
          </p:nvPr>
        </p:nvSpPr>
        <p:spPr>
          <a:xfrm>
            <a:off x="414338" y="771550"/>
            <a:ext cx="8370887" cy="4032225"/>
          </a:xfrm>
        </p:spPr>
        <p:txBody>
          <a:bodyPr/>
          <a:lstStyle/>
          <a:p>
            <a:pPr marL="342900" indent="-342900">
              <a:buAutoNum type="arabicPeriod"/>
            </a:pPr>
            <a:endParaRPr lang="nl-NL" sz="1800" smtClean="0">
              <a:latin typeface="Georgia" panose="02040502050405020303" pitchFamily="18" charset="0"/>
            </a:endParaRPr>
          </a:p>
          <a:p>
            <a:pPr marL="342900" indent="-342900">
              <a:buAutoNum type="arabicPeriod"/>
            </a:pPr>
            <a:endParaRPr lang="nl-NL" sz="1800" smtClean="0">
              <a:latin typeface="Georgia" panose="02040502050405020303" pitchFamily="18" charset="0"/>
            </a:endParaRPr>
          </a:p>
          <a:p>
            <a:pPr marL="342900" indent="-342900">
              <a:buAutoNum type="arabicPeriod"/>
            </a:pPr>
            <a:endParaRPr lang="nl-NL" sz="1800" smtClean="0">
              <a:latin typeface="Georgia" panose="02040502050405020303" pitchFamily="18" charset="0"/>
            </a:endParaRPr>
          </a:p>
          <a:p>
            <a:pPr marL="342900" indent="-342900">
              <a:buAutoNum type="arabicPeriod"/>
            </a:pPr>
            <a:endParaRPr lang="nl-NL" sz="1800" smtClean="0">
              <a:latin typeface="Georgia" panose="02040502050405020303" pitchFamily="18" charset="0"/>
            </a:endParaRPr>
          </a:p>
          <a:p>
            <a:pPr marL="342900" indent="-342900">
              <a:buAutoNum type="arabicPeriod"/>
            </a:pPr>
            <a:endParaRPr lang="nl-NL" sz="1800" smtClean="0">
              <a:latin typeface="Georgia" panose="02040502050405020303" pitchFamily="18" charset="0"/>
            </a:endParaRPr>
          </a:p>
          <a:p>
            <a:pPr marL="0" indent="0">
              <a:buNone/>
            </a:pPr>
            <a:r>
              <a:rPr lang="nl-NL" sz="1800" smtClean="0">
                <a:latin typeface="Georgia" panose="02040502050405020303" pitchFamily="18" charset="0"/>
              </a:rPr>
              <a:t>Een luchtwegallergie is een abnormale reactie van het menselijk afweersysteem (immuunsysteem) op stoffen van buitenaf ?</a:t>
            </a:r>
          </a:p>
          <a:p>
            <a:pPr marL="0" indent="0">
              <a:buNone/>
            </a:pPr>
            <a:r>
              <a:rPr lang="nl-NL" sz="1800" smtClean="0">
                <a:latin typeface="Georgia" panose="02040502050405020303" pitchFamily="18" charset="0"/>
              </a:rPr>
              <a:t> </a:t>
            </a:r>
          </a:p>
          <a:p>
            <a:pPr marL="0" indent="0">
              <a:buNone/>
            </a:pPr>
            <a:endParaRPr lang="nl-NL" sz="1800" smtClean="0">
              <a:latin typeface="Georgia" panose="02040502050405020303" pitchFamily="18" charset="0"/>
            </a:endParaRPr>
          </a:p>
          <a:p>
            <a:pPr marL="0" indent="0">
              <a:buNone/>
            </a:pPr>
            <a:endParaRPr lang="nl-NL" sz="1800" smtClean="0">
              <a:latin typeface="Georgia" panose="02040502050405020303" pitchFamily="18" charset="0"/>
            </a:endParaRPr>
          </a:p>
          <a:p>
            <a:pPr marL="0" indent="0">
              <a:buNone/>
            </a:pPr>
            <a:endParaRPr lang="nl-NL" sz="1800" smtClean="0">
              <a:latin typeface="Georgia" panose="02040502050405020303" pitchFamily="18" charset="0"/>
            </a:endParaRPr>
          </a:p>
          <a:p>
            <a:pPr>
              <a:buFont typeface="Arial" panose="020B0604020202020204" pitchFamily="34" charset="0"/>
              <a:buChar char="•"/>
            </a:pPr>
            <a:endParaRPr lang="nl-NL" sz="1800" smtClean="0">
              <a:latin typeface="Georgia" panose="02040502050405020303" pitchFamily="18" charset="0"/>
            </a:endParaRPr>
          </a:p>
          <a:p>
            <a:pPr marL="0" indent="0">
              <a:buNone/>
            </a:pPr>
            <a:endParaRPr lang="nl-NL" sz="1800" smtClean="0">
              <a:latin typeface="Georgia" panose="02040502050405020303" pitchFamily="18" charset="0"/>
            </a:endParaRPr>
          </a:p>
          <a:p>
            <a:pPr marL="0" indent="0">
              <a:buNone/>
            </a:pPr>
            <a:endParaRPr lang="nl-NL" sz="1800" smtClean="0">
              <a:latin typeface="Georgia" panose="02040502050405020303" pitchFamily="18" charset="0"/>
            </a:endParaRPr>
          </a:p>
          <a:p>
            <a:pPr marL="0" indent="0">
              <a:buNone/>
            </a:pPr>
            <a:r>
              <a:rPr lang="nl-NL" sz="1800" smtClean="0">
                <a:latin typeface="Georgia" panose="02040502050405020303" pitchFamily="18" charset="0"/>
              </a:rPr>
              <a:t> 	</a:t>
            </a:r>
          </a:p>
          <a:p>
            <a:pPr>
              <a:buFont typeface="Arial" panose="020B0604020202020204" pitchFamily="34" charset="0"/>
              <a:buChar char="•"/>
            </a:pPr>
            <a:endParaRPr lang="nl-NL" sz="1800" smtClean="0">
              <a:latin typeface="Georgia" panose="02040502050405020303" pitchFamily="18" charset="0"/>
            </a:endParaRPr>
          </a:p>
          <a:p>
            <a:pPr>
              <a:buFont typeface="Arial" panose="020B0604020202020204" pitchFamily="34" charset="0"/>
              <a:buChar char="•"/>
            </a:pPr>
            <a:endParaRPr lang="nl-NL" sz="1800" smtClean="0">
              <a:latin typeface="Georgia" panose="02040502050405020303" pitchFamily="18" charset="0"/>
            </a:endParaRPr>
          </a:p>
          <a:p>
            <a:pPr>
              <a:buFont typeface="Arial" panose="020B0604020202020204" pitchFamily="34" charset="0"/>
              <a:buChar char="•"/>
            </a:pPr>
            <a:endParaRPr lang="nl-NL" sz="1800" smtClean="0">
              <a:latin typeface="Georgia" panose="02040502050405020303" pitchFamily="18" charset="0"/>
            </a:endParaRPr>
          </a:p>
          <a:p>
            <a:pPr marL="0" indent="0">
              <a:buNone/>
            </a:pPr>
            <a:endParaRPr lang="nl-NL" sz="1800" smtClean="0">
              <a:latin typeface="Georgia" panose="02040502050405020303" pitchFamily="18" charset="0"/>
            </a:endParaRPr>
          </a:p>
          <a:p>
            <a:pPr marL="0" indent="0">
              <a:buNone/>
            </a:pPr>
            <a:endParaRPr lang="nl-NL" sz="1800">
              <a:latin typeface="Georgia" panose="02040502050405020303" pitchFamily="18" charset="0"/>
            </a:endParaRPr>
          </a:p>
        </p:txBody>
      </p:sp>
    </p:spTree>
    <p:extLst>
      <p:ext uri="{BB962C8B-B14F-4D97-AF65-F5344CB8AC3E}">
        <p14:creationId xmlns:p14="http://schemas.microsoft.com/office/powerpoint/2010/main" val="19144115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267495"/>
            <a:ext cx="8339136" cy="360040"/>
          </a:xfrm>
        </p:spPr>
        <p:txBody>
          <a:bodyPr/>
          <a:lstStyle/>
          <a:p>
            <a:r>
              <a:rPr lang="nl-NL" b="1" smtClean="0"/>
              <a:t>Vraag 5</a:t>
            </a:r>
            <a:endParaRPr lang="nl-NL" b="1"/>
          </a:p>
        </p:txBody>
      </p:sp>
      <p:sp>
        <p:nvSpPr>
          <p:cNvPr id="3" name="Text Placeholder 2"/>
          <p:cNvSpPr>
            <a:spLocks noGrp="1"/>
          </p:cNvSpPr>
          <p:nvPr>
            <p:ph type="body" sz="quarter" idx="12"/>
          </p:nvPr>
        </p:nvSpPr>
        <p:spPr/>
        <p:txBody>
          <a:bodyPr/>
          <a:lstStyle/>
          <a:p>
            <a:r>
              <a:rPr lang="nl-NL" sz="2000" i="0" dirty="0" smtClean="0">
                <a:solidFill>
                  <a:srgbClr val="002060"/>
                </a:solidFill>
                <a:latin typeface="Georgia" panose="02040502050405020303" pitchFamily="18" charset="0"/>
              </a:rPr>
              <a:t>Welke vorm van therapie is beschikbaar voor onder de tong ?</a:t>
            </a:r>
            <a:endParaRPr lang="nl-NL" sz="2000" i="0" dirty="0">
              <a:solidFill>
                <a:srgbClr val="002060"/>
              </a:solidFill>
              <a:latin typeface="Georgia" panose="02040502050405020303" pitchFamily="18" charset="0"/>
            </a:endParaRPr>
          </a:p>
        </p:txBody>
      </p:sp>
      <p:sp>
        <p:nvSpPr>
          <p:cNvPr id="4" name="Text Placeholder 3"/>
          <p:cNvSpPr>
            <a:spLocks noGrp="1"/>
          </p:cNvSpPr>
          <p:nvPr>
            <p:ph type="body" sz="quarter" idx="13"/>
          </p:nvPr>
        </p:nvSpPr>
        <p:spPr>
          <a:xfrm>
            <a:off x="414338" y="1779662"/>
            <a:ext cx="8370887" cy="3024113"/>
          </a:xfrm>
        </p:spPr>
        <p:txBody>
          <a:bodyPr/>
          <a:lstStyle/>
          <a:p>
            <a:pPr marL="0" indent="0">
              <a:buNone/>
            </a:pPr>
            <a:r>
              <a:rPr lang="nl-NL" dirty="0" smtClean="0">
                <a:latin typeface="Georgia" panose="02040502050405020303" pitchFamily="18" charset="0"/>
              </a:rPr>
              <a:t>A : 	</a:t>
            </a:r>
            <a:r>
              <a:rPr lang="nl-NL" dirty="0" smtClean="0"/>
              <a:t>Allergie i</a:t>
            </a:r>
            <a:r>
              <a:rPr lang="nl-NL" dirty="0" smtClean="0">
                <a:latin typeface="Georgia" panose="02040502050405020303" pitchFamily="18" charset="0"/>
              </a:rPr>
              <a:t>mmunotherapie </a:t>
            </a:r>
          </a:p>
          <a:p>
            <a:pPr marL="0" indent="0">
              <a:buNone/>
            </a:pPr>
            <a:endParaRPr lang="nl-NL" dirty="0" smtClean="0">
              <a:latin typeface="Georgia" panose="02040502050405020303" pitchFamily="18" charset="0"/>
            </a:endParaRPr>
          </a:p>
          <a:p>
            <a:pPr marL="0" indent="0">
              <a:buNone/>
            </a:pPr>
            <a:r>
              <a:rPr lang="nl-NL" dirty="0" smtClean="0">
                <a:latin typeface="Georgia" panose="02040502050405020303" pitchFamily="18" charset="0"/>
              </a:rPr>
              <a:t>B :	Antihistaminica	</a:t>
            </a:r>
          </a:p>
          <a:p>
            <a:pPr marL="0" indent="0">
              <a:buNone/>
            </a:pPr>
            <a:endParaRPr lang="nl-NL" dirty="0" smtClean="0">
              <a:latin typeface="Georgia" panose="02040502050405020303" pitchFamily="18" charset="0"/>
            </a:endParaRPr>
          </a:p>
          <a:p>
            <a:pPr marL="0" indent="0">
              <a:buNone/>
            </a:pPr>
            <a:r>
              <a:rPr lang="nl-NL" dirty="0" smtClean="0">
                <a:latin typeface="Georgia" panose="02040502050405020303" pitchFamily="18" charset="0"/>
              </a:rPr>
              <a:t>C :	Corticosteroïden </a:t>
            </a:r>
          </a:p>
          <a:p>
            <a:pPr marL="0" indent="0">
              <a:buNone/>
            </a:pPr>
            <a:endParaRPr lang="nl-NL" dirty="0" smtClean="0">
              <a:latin typeface="Georgia" panose="02040502050405020303" pitchFamily="18" charset="0"/>
            </a:endParaRPr>
          </a:p>
          <a:p>
            <a:pPr marL="0" indent="0">
              <a:buNone/>
            </a:pPr>
            <a:endParaRPr lang="nl-NL" dirty="0" smtClean="0">
              <a:latin typeface="Georgia" panose="02040502050405020303" pitchFamily="18" charset="0"/>
            </a:endParaRPr>
          </a:p>
          <a:p>
            <a:pPr marL="0" indent="0">
              <a:buNone/>
            </a:pPr>
            <a:endParaRPr lang="nl-NL" dirty="0">
              <a:latin typeface="Georgia" panose="02040502050405020303" pitchFamily="18" charset="0"/>
            </a:endParaRPr>
          </a:p>
        </p:txBody>
      </p:sp>
    </p:spTree>
    <p:extLst>
      <p:ext uri="{BB962C8B-B14F-4D97-AF65-F5344CB8AC3E}">
        <p14:creationId xmlns:p14="http://schemas.microsoft.com/office/powerpoint/2010/main" val="41729409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267495"/>
            <a:ext cx="8339136" cy="360040"/>
          </a:xfrm>
        </p:spPr>
        <p:txBody>
          <a:bodyPr/>
          <a:lstStyle/>
          <a:p>
            <a:r>
              <a:rPr lang="nl-NL" b="1" smtClean="0"/>
              <a:t>Vraag 6 </a:t>
            </a:r>
            <a:endParaRPr lang="nl-NL" b="1"/>
          </a:p>
        </p:txBody>
      </p:sp>
      <p:sp>
        <p:nvSpPr>
          <p:cNvPr id="4" name="Text Placeholder 3"/>
          <p:cNvSpPr>
            <a:spLocks noGrp="1"/>
          </p:cNvSpPr>
          <p:nvPr>
            <p:ph type="body" sz="quarter" idx="13"/>
          </p:nvPr>
        </p:nvSpPr>
        <p:spPr>
          <a:xfrm>
            <a:off x="414338" y="627534"/>
            <a:ext cx="8370887" cy="4176241"/>
          </a:xfrm>
        </p:spPr>
        <p:txBody>
          <a:bodyPr/>
          <a:lstStyle/>
          <a:p>
            <a:pPr marL="0" indent="0">
              <a:buNone/>
            </a:pPr>
            <a:endParaRPr lang="nl-NL" sz="1800" b="1" smtClean="0">
              <a:latin typeface="Georgia" panose="02040502050405020303" pitchFamily="18" charset="0"/>
            </a:endParaRPr>
          </a:p>
          <a:p>
            <a:pPr marL="0" indent="0">
              <a:buNone/>
            </a:pPr>
            <a:r>
              <a:rPr lang="nl-NL" sz="1800" smtClean="0">
                <a:latin typeface="Georgia" panose="02040502050405020303" pitchFamily="18" charset="0"/>
              </a:rPr>
              <a:t>Welk van de onderstaande antwoorden zijn primaire klachten?</a:t>
            </a:r>
          </a:p>
          <a:p>
            <a:endParaRPr lang="nl-NL" sz="1800" b="1" smtClean="0">
              <a:latin typeface="Georgia" panose="02040502050405020303" pitchFamily="18" charset="0"/>
            </a:endParaRPr>
          </a:p>
          <a:p>
            <a:pPr marL="0" indent="0">
              <a:buNone/>
            </a:pPr>
            <a:r>
              <a:rPr lang="nl-NL" sz="1800" smtClean="0">
                <a:latin typeface="Georgia" panose="02040502050405020303" pitchFamily="18" charset="0"/>
              </a:rPr>
              <a:t>A :	Rode ogen</a:t>
            </a:r>
          </a:p>
          <a:p>
            <a:pPr marL="0" indent="0">
              <a:buNone/>
            </a:pPr>
            <a:endParaRPr lang="nl-NL" sz="1800" smtClean="0">
              <a:latin typeface="Georgia" panose="02040502050405020303" pitchFamily="18" charset="0"/>
            </a:endParaRPr>
          </a:p>
          <a:p>
            <a:pPr marL="0" indent="0">
              <a:buNone/>
            </a:pPr>
            <a:r>
              <a:rPr lang="nl-NL" sz="1800" smtClean="0">
                <a:latin typeface="Georgia" panose="02040502050405020303" pitchFamily="18" charset="0"/>
              </a:rPr>
              <a:t>B :	Verstopte neus</a:t>
            </a:r>
          </a:p>
          <a:p>
            <a:pPr marL="0" indent="0">
              <a:buNone/>
            </a:pPr>
            <a:endParaRPr lang="nl-NL" sz="1800" smtClean="0">
              <a:latin typeface="Georgia" panose="02040502050405020303" pitchFamily="18" charset="0"/>
            </a:endParaRPr>
          </a:p>
          <a:p>
            <a:pPr marL="0" indent="0">
              <a:buNone/>
            </a:pPr>
            <a:r>
              <a:rPr lang="nl-NL" sz="1800" smtClean="0">
                <a:latin typeface="Georgia" panose="02040502050405020303" pitchFamily="18" charset="0"/>
              </a:rPr>
              <a:t>C :	Plooien rondom de ogen</a:t>
            </a:r>
          </a:p>
          <a:p>
            <a:pPr marL="0" indent="0">
              <a:buNone/>
            </a:pPr>
            <a:endParaRPr lang="nl-NL" sz="1800" smtClean="0">
              <a:latin typeface="Georgia" panose="02040502050405020303" pitchFamily="18" charset="0"/>
            </a:endParaRPr>
          </a:p>
          <a:p>
            <a:pPr marL="0" indent="0">
              <a:buNone/>
            </a:pPr>
            <a:r>
              <a:rPr lang="nl-NL" sz="1800" smtClean="0">
                <a:latin typeface="Georgia" panose="02040502050405020303" pitchFamily="18" charset="0"/>
              </a:rPr>
              <a:t>D :	Alle bovenstaande antwoorden</a:t>
            </a:r>
          </a:p>
          <a:p>
            <a:endParaRPr lang="nl-NL" sz="1800">
              <a:latin typeface="Georgia" panose="02040502050405020303" pitchFamily="18" charset="0"/>
            </a:endParaRPr>
          </a:p>
        </p:txBody>
      </p:sp>
    </p:spTree>
    <p:extLst>
      <p:ext uri="{BB962C8B-B14F-4D97-AF65-F5344CB8AC3E}">
        <p14:creationId xmlns:p14="http://schemas.microsoft.com/office/powerpoint/2010/main" val="37833293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411510"/>
            <a:ext cx="8339136" cy="755303"/>
          </a:xfrm>
        </p:spPr>
        <p:txBody>
          <a:bodyPr/>
          <a:lstStyle/>
          <a:p>
            <a:r>
              <a:rPr lang="nl-NL" b="1" smtClean="0"/>
              <a:t>Vraag 7 :</a:t>
            </a:r>
            <a:endParaRPr lang="nl-NL" b="1"/>
          </a:p>
        </p:txBody>
      </p:sp>
      <p:sp>
        <p:nvSpPr>
          <p:cNvPr id="3" name="Text Placeholder 2"/>
          <p:cNvSpPr>
            <a:spLocks noGrp="1"/>
          </p:cNvSpPr>
          <p:nvPr>
            <p:ph type="body" sz="quarter" idx="12"/>
          </p:nvPr>
        </p:nvSpPr>
        <p:spPr>
          <a:xfrm>
            <a:off x="414339" y="915566"/>
            <a:ext cx="8370129" cy="576064"/>
          </a:xfrm>
        </p:spPr>
        <p:txBody>
          <a:bodyPr/>
          <a:lstStyle/>
          <a:p>
            <a:r>
              <a:rPr lang="nl-NL" sz="1800" i="0" smtClean="0">
                <a:solidFill>
                  <a:srgbClr val="002060"/>
                </a:solidFill>
                <a:latin typeface="Georgia" panose="02040502050405020303" pitchFamily="18" charset="0"/>
              </a:rPr>
              <a:t>Welke vorm van behandeling voor allergische rinitis, richt zich op de oorzaak?</a:t>
            </a:r>
            <a:endParaRPr lang="nl-NL" sz="1800" i="0">
              <a:solidFill>
                <a:srgbClr val="002060"/>
              </a:solidFill>
              <a:latin typeface="Georgia" panose="02040502050405020303" pitchFamily="18" charset="0"/>
            </a:endParaRPr>
          </a:p>
        </p:txBody>
      </p:sp>
      <p:sp>
        <p:nvSpPr>
          <p:cNvPr id="4" name="Text Placeholder 3"/>
          <p:cNvSpPr>
            <a:spLocks noGrp="1"/>
          </p:cNvSpPr>
          <p:nvPr>
            <p:ph type="body" sz="quarter" idx="13"/>
          </p:nvPr>
        </p:nvSpPr>
        <p:spPr>
          <a:xfrm>
            <a:off x="426343" y="1491630"/>
            <a:ext cx="8370887" cy="3312145"/>
          </a:xfrm>
        </p:spPr>
        <p:txBody>
          <a:bodyPr/>
          <a:lstStyle/>
          <a:p>
            <a:pPr marL="0" indent="0">
              <a:buNone/>
            </a:pPr>
            <a:r>
              <a:rPr lang="nl-NL" sz="1800" dirty="0" smtClean="0">
                <a:latin typeface="Georgia" panose="02040502050405020303" pitchFamily="18" charset="0"/>
              </a:rPr>
              <a:t>A :	Antihistaminica</a:t>
            </a:r>
          </a:p>
          <a:p>
            <a:pPr marL="0" indent="0">
              <a:buNone/>
            </a:pPr>
            <a:endParaRPr lang="nl-NL" sz="1800" dirty="0" smtClean="0">
              <a:latin typeface="Georgia" panose="02040502050405020303" pitchFamily="18" charset="0"/>
            </a:endParaRPr>
          </a:p>
          <a:p>
            <a:pPr marL="0" indent="0">
              <a:buNone/>
            </a:pPr>
            <a:endParaRPr lang="nl-NL" sz="1800" b="1" dirty="0" smtClean="0">
              <a:latin typeface="Georgia" panose="02040502050405020303" pitchFamily="18" charset="0"/>
            </a:endParaRPr>
          </a:p>
          <a:p>
            <a:pPr marL="0" indent="0">
              <a:buNone/>
            </a:pPr>
            <a:r>
              <a:rPr lang="nl-NL" sz="1800" dirty="0" smtClean="0">
                <a:latin typeface="Georgia" panose="02040502050405020303" pitchFamily="18" charset="0"/>
              </a:rPr>
              <a:t>B :	Allergie immunotherapie</a:t>
            </a:r>
          </a:p>
          <a:p>
            <a:pPr marL="0" indent="0">
              <a:buNone/>
            </a:pPr>
            <a:endParaRPr lang="nl-NL" sz="1800" dirty="0" smtClean="0">
              <a:latin typeface="Georgia" panose="02040502050405020303" pitchFamily="18" charset="0"/>
            </a:endParaRPr>
          </a:p>
          <a:p>
            <a:endParaRPr lang="nl-NL" sz="1800" dirty="0" smtClean="0">
              <a:latin typeface="Georgia" panose="02040502050405020303" pitchFamily="18" charset="0"/>
            </a:endParaRPr>
          </a:p>
          <a:p>
            <a:pPr marL="0" indent="0">
              <a:buNone/>
            </a:pPr>
            <a:r>
              <a:rPr lang="nl-NL" sz="1800" dirty="0" smtClean="0">
                <a:latin typeface="Georgia" panose="02040502050405020303" pitchFamily="18" charset="0"/>
              </a:rPr>
              <a:t>C : 	 Corticosteroïden</a:t>
            </a:r>
            <a:endParaRPr lang="nl-NL" sz="1800" dirty="0">
              <a:latin typeface="Georgia" panose="02040502050405020303" pitchFamily="18" charset="0"/>
            </a:endParaRPr>
          </a:p>
        </p:txBody>
      </p:sp>
    </p:spTree>
    <p:extLst>
      <p:ext uri="{BB962C8B-B14F-4D97-AF65-F5344CB8AC3E}">
        <p14:creationId xmlns:p14="http://schemas.microsoft.com/office/powerpoint/2010/main" val="3820068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smtClean="0"/>
              <a:t>Post-</a:t>
            </a:r>
            <a:r>
              <a:rPr lang="en-GB" sz="4800" err="1" smtClean="0"/>
              <a:t>Toets</a:t>
            </a:r>
            <a:endParaRPr lang="en-GB" sz="4800"/>
          </a:p>
        </p:txBody>
      </p:sp>
      <p:sp>
        <p:nvSpPr>
          <p:cNvPr id="3" name="Text Placeholder 2"/>
          <p:cNvSpPr>
            <a:spLocks noGrp="1"/>
          </p:cNvSpPr>
          <p:nvPr>
            <p:ph type="body" sz="quarter" idx="12"/>
          </p:nvPr>
        </p:nvSpPr>
        <p:spPr>
          <a:xfrm>
            <a:off x="398841" y="1378257"/>
            <a:ext cx="8370129" cy="252028"/>
          </a:xfrm>
        </p:spPr>
        <p:txBody>
          <a:bodyPr/>
          <a:lstStyle/>
          <a:p>
            <a:endParaRPr lang="en-GB"/>
          </a:p>
        </p:txBody>
      </p:sp>
      <p:sp>
        <p:nvSpPr>
          <p:cNvPr id="4" name="Text Placeholder 3"/>
          <p:cNvSpPr>
            <a:spLocks noGrp="1"/>
          </p:cNvSpPr>
          <p:nvPr>
            <p:ph type="body" sz="quarter" idx="13"/>
          </p:nvPr>
        </p:nvSpPr>
        <p:spPr/>
        <p:txBody>
          <a:bodyPr/>
          <a:lstStyle/>
          <a:p>
            <a:pPr marL="0" indent="0">
              <a:buNone/>
            </a:pPr>
            <a:endParaRPr lang="en-GB" smtClean="0"/>
          </a:p>
          <a:p>
            <a:endParaRPr lang="en-GB"/>
          </a:p>
          <a:p>
            <a:endParaRPr lang="en-GB" smtClean="0"/>
          </a:p>
          <a:p>
            <a:pPr marL="0" indent="0">
              <a:buNone/>
            </a:pPr>
            <a:r>
              <a:rPr lang="en-GB" sz="3600" err="1" smtClean="0">
                <a:latin typeface="Georgia" panose="02040502050405020303" pitchFamily="18" charset="0"/>
              </a:rPr>
              <a:t>Bespreking</a:t>
            </a:r>
            <a:endParaRPr lang="en-GB" sz="3600">
              <a:latin typeface="Georgia" panose="02040502050405020303" pitchFamily="18" charset="0"/>
            </a:endParaRPr>
          </a:p>
        </p:txBody>
      </p:sp>
    </p:spTree>
    <p:extLst>
      <p:ext uri="{BB962C8B-B14F-4D97-AF65-F5344CB8AC3E}">
        <p14:creationId xmlns:p14="http://schemas.microsoft.com/office/powerpoint/2010/main" val="11891818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Vraag 1</a:t>
            </a:r>
            <a:endParaRPr lang="nl-NL" b="1" dirty="0"/>
          </a:p>
        </p:txBody>
      </p:sp>
      <p:sp>
        <p:nvSpPr>
          <p:cNvPr id="3" name="Text Placeholder 2"/>
          <p:cNvSpPr>
            <a:spLocks noGrp="1"/>
          </p:cNvSpPr>
          <p:nvPr>
            <p:ph type="body" sz="quarter" idx="12"/>
          </p:nvPr>
        </p:nvSpPr>
        <p:spPr>
          <a:xfrm>
            <a:off x="414339" y="1059582"/>
            <a:ext cx="8370129" cy="108012"/>
          </a:xfrm>
        </p:spPr>
        <p:txBody>
          <a:bodyPr/>
          <a:lstStyle/>
          <a:p>
            <a:r>
              <a:rPr lang="nl-NL" sz="2000" i="0" dirty="0" smtClean="0">
                <a:solidFill>
                  <a:srgbClr val="002060"/>
                </a:solidFill>
                <a:latin typeface="Georgia" panose="02040502050405020303" pitchFamily="18" charset="0"/>
              </a:rPr>
              <a:t>Stelling : </a:t>
            </a:r>
            <a:r>
              <a:rPr lang="nl-NL" sz="2000" b="1" i="0" dirty="0" smtClean="0">
                <a:solidFill>
                  <a:srgbClr val="002060"/>
                </a:solidFill>
                <a:latin typeface="Georgia" panose="02040502050405020303" pitchFamily="18" charset="0"/>
              </a:rPr>
              <a:t>waar</a:t>
            </a:r>
            <a:endParaRPr lang="nl-NL" sz="2000" b="1" i="0" dirty="0">
              <a:solidFill>
                <a:srgbClr val="002060"/>
              </a:solidFill>
              <a:latin typeface="Georgia" panose="02040502050405020303" pitchFamily="18" charset="0"/>
            </a:endParaRPr>
          </a:p>
        </p:txBody>
      </p:sp>
      <p:sp>
        <p:nvSpPr>
          <p:cNvPr id="4" name="Text Placeholder 3"/>
          <p:cNvSpPr>
            <a:spLocks noGrp="1"/>
          </p:cNvSpPr>
          <p:nvPr>
            <p:ph type="body" sz="quarter" idx="13"/>
          </p:nvPr>
        </p:nvSpPr>
        <p:spPr>
          <a:xfrm>
            <a:off x="414338" y="1851670"/>
            <a:ext cx="8370887" cy="2952105"/>
          </a:xfrm>
        </p:spPr>
        <p:txBody>
          <a:bodyPr/>
          <a:lstStyle/>
          <a:p>
            <a:pPr marL="0" indent="0">
              <a:buNone/>
            </a:pPr>
            <a:endParaRPr lang="nl-NL" dirty="0" smtClean="0"/>
          </a:p>
          <a:p>
            <a:pPr marL="0" indent="0">
              <a:buNone/>
            </a:pPr>
            <a:r>
              <a:rPr lang="nl-NL" dirty="0" smtClean="0"/>
              <a:t>Een luchtwegallergie is een abnormale reactie van het menselijk afweersysteem (immuunsysteem) op stoffen van buitenaf?</a:t>
            </a:r>
          </a:p>
          <a:p>
            <a:endParaRPr lang="nl-NL" dirty="0"/>
          </a:p>
        </p:txBody>
      </p:sp>
    </p:spTree>
    <p:extLst>
      <p:ext uri="{BB962C8B-B14F-4D97-AF65-F5344CB8AC3E}">
        <p14:creationId xmlns:p14="http://schemas.microsoft.com/office/powerpoint/2010/main" val="38826365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Vraag 2 </a:t>
            </a:r>
            <a:endParaRPr lang="nl-NL" b="1" dirty="0"/>
          </a:p>
        </p:txBody>
      </p:sp>
      <p:sp>
        <p:nvSpPr>
          <p:cNvPr id="3" name="Text Placeholder 2"/>
          <p:cNvSpPr>
            <a:spLocks noGrp="1"/>
          </p:cNvSpPr>
          <p:nvPr>
            <p:ph type="body" sz="quarter" idx="12"/>
          </p:nvPr>
        </p:nvSpPr>
        <p:spPr>
          <a:xfrm>
            <a:off x="414339" y="915566"/>
            <a:ext cx="8370129" cy="864096"/>
          </a:xfrm>
        </p:spPr>
        <p:txBody>
          <a:bodyPr/>
          <a:lstStyle/>
          <a:p>
            <a:endParaRPr lang="nl-NL" dirty="0" smtClean="0"/>
          </a:p>
          <a:p>
            <a:r>
              <a:rPr lang="nl-NL" sz="2000" i="0" dirty="0" smtClean="0">
                <a:solidFill>
                  <a:srgbClr val="002060"/>
                </a:solidFill>
              </a:rPr>
              <a:t>Stelling : </a:t>
            </a:r>
            <a:r>
              <a:rPr lang="nl-NL" sz="2000" b="1" i="0" dirty="0" smtClean="0">
                <a:solidFill>
                  <a:srgbClr val="002060"/>
                </a:solidFill>
              </a:rPr>
              <a:t>waar</a:t>
            </a:r>
          </a:p>
        </p:txBody>
      </p:sp>
      <p:sp>
        <p:nvSpPr>
          <p:cNvPr id="4" name="Text Placeholder 3"/>
          <p:cNvSpPr>
            <a:spLocks noGrp="1"/>
          </p:cNvSpPr>
          <p:nvPr>
            <p:ph type="body" sz="quarter" idx="13"/>
          </p:nvPr>
        </p:nvSpPr>
        <p:spPr/>
        <p:txBody>
          <a:bodyPr/>
          <a:lstStyle/>
          <a:p>
            <a:pPr marL="0" indent="0">
              <a:buNone/>
            </a:pPr>
            <a:endParaRPr lang="nl-NL" dirty="0" smtClean="0"/>
          </a:p>
          <a:p>
            <a:pPr marL="0" indent="0">
              <a:buNone/>
            </a:pPr>
            <a:endParaRPr lang="nl-NL" dirty="0" smtClean="0"/>
          </a:p>
          <a:p>
            <a:pPr marL="0" indent="0">
              <a:buNone/>
            </a:pPr>
            <a:endParaRPr lang="nl-NL" dirty="0" smtClean="0"/>
          </a:p>
          <a:p>
            <a:pPr marL="0" indent="0">
              <a:buNone/>
            </a:pPr>
            <a:r>
              <a:rPr lang="nl-NL" dirty="0" smtClean="0"/>
              <a:t>Allergische luchtwegaandoeningen zijn chronisch?</a:t>
            </a:r>
          </a:p>
          <a:p>
            <a:endParaRPr lang="nl-NL" dirty="0"/>
          </a:p>
        </p:txBody>
      </p:sp>
    </p:spTree>
    <p:extLst>
      <p:ext uri="{BB962C8B-B14F-4D97-AF65-F5344CB8AC3E}">
        <p14:creationId xmlns:p14="http://schemas.microsoft.com/office/powerpoint/2010/main" val="41289036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t>Vraag 3 </a:t>
            </a:r>
            <a:endParaRPr lang="nl-NL" b="1" dirty="0"/>
          </a:p>
        </p:txBody>
      </p:sp>
      <p:sp>
        <p:nvSpPr>
          <p:cNvPr id="3" name="Text Placeholder 2"/>
          <p:cNvSpPr>
            <a:spLocks noGrp="1"/>
          </p:cNvSpPr>
          <p:nvPr>
            <p:ph type="body" sz="quarter" idx="12"/>
          </p:nvPr>
        </p:nvSpPr>
        <p:spPr>
          <a:xfrm>
            <a:off x="414339" y="915566"/>
            <a:ext cx="8370129" cy="468734"/>
          </a:xfrm>
        </p:spPr>
        <p:txBody>
          <a:bodyPr/>
          <a:lstStyle/>
          <a:p>
            <a:endParaRPr lang="nl-NL" dirty="0" smtClean="0"/>
          </a:p>
          <a:p>
            <a:r>
              <a:rPr lang="nl-NL" sz="2000" i="0" dirty="0" smtClean="0">
                <a:solidFill>
                  <a:srgbClr val="002060"/>
                </a:solidFill>
              </a:rPr>
              <a:t>Stelling : </a:t>
            </a:r>
            <a:r>
              <a:rPr lang="nl-NL" sz="2000" b="1" i="0" dirty="0" smtClean="0">
                <a:solidFill>
                  <a:srgbClr val="002060"/>
                </a:solidFill>
              </a:rPr>
              <a:t>waar</a:t>
            </a:r>
            <a:endParaRPr lang="nl-NL" sz="2000" b="1" i="0" dirty="0">
              <a:solidFill>
                <a:srgbClr val="002060"/>
              </a:solidFill>
            </a:endParaRPr>
          </a:p>
        </p:txBody>
      </p:sp>
      <p:sp>
        <p:nvSpPr>
          <p:cNvPr id="4" name="Text Placeholder 3"/>
          <p:cNvSpPr>
            <a:spLocks noGrp="1"/>
          </p:cNvSpPr>
          <p:nvPr>
            <p:ph type="body" sz="quarter" idx="13"/>
          </p:nvPr>
        </p:nvSpPr>
        <p:spPr/>
        <p:txBody>
          <a:bodyPr/>
          <a:lstStyle/>
          <a:p>
            <a:pPr marL="342900" indent="-342900">
              <a:buAutoNum type="arabicPeriod" startAt="3"/>
            </a:pPr>
            <a:endParaRPr lang="nl-NL" dirty="0" smtClean="0"/>
          </a:p>
          <a:p>
            <a:pPr marL="0" indent="0">
              <a:buNone/>
            </a:pPr>
            <a:endParaRPr lang="nl-NL" dirty="0" smtClean="0"/>
          </a:p>
          <a:p>
            <a:pPr marL="0" indent="0">
              <a:buNone/>
            </a:pPr>
            <a:endParaRPr lang="nl-NL" dirty="0" smtClean="0"/>
          </a:p>
          <a:p>
            <a:pPr marL="0" indent="0">
              <a:buNone/>
            </a:pPr>
            <a:r>
              <a:rPr lang="nl-NL" smtClean="0"/>
              <a:t>Allergische rinitis </a:t>
            </a:r>
            <a:r>
              <a:rPr lang="nl-NL" dirty="0" smtClean="0"/>
              <a:t>is een belangrijke risicofactor bij het ontstaan van astma?</a:t>
            </a:r>
          </a:p>
          <a:p>
            <a:pPr marL="0" indent="0">
              <a:buNone/>
            </a:pPr>
            <a:endParaRPr lang="nl-NL" dirty="0" smtClean="0"/>
          </a:p>
          <a:p>
            <a:endParaRPr lang="nl-NL" dirty="0"/>
          </a:p>
        </p:txBody>
      </p:sp>
    </p:spTree>
    <p:extLst>
      <p:ext uri="{BB962C8B-B14F-4D97-AF65-F5344CB8AC3E}">
        <p14:creationId xmlns:p14="http://schemas.microsoft.com/office/powerpoint/2010/main" val="7912989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rgbClr val="002060"/>
                </a:solidFill>
              </a:rPr>
              <a:t>Vraag 4 </a:t>
            </a:r>
            <a:r>
              <a:rPr lang="nl-NL" dirty="0" smtClean="0">
                <a:solidFill>
                  <a:srgbClr val="002060"/>
                </a:solidFill>
              </a:rPr>
              <a:t/>
            </a:r>
            <a:br>
              <a:rPr lang="nl-NL" dirty="0" smtClean="0">
                <a:solidFill>
                  <a:srgbClr val="002060"/>
                </a:solidFill>
              </a:rPr>
            </a:br>
            <a:r>
              <a:rPr lang="nl-NL" dirty="0" smtClean="0">
                <a:solidFill>
                  <a:srgbClr val="002060"/>
                </a:solidFill>
              </a:rPr>
              <a:t/>
            </a:r>
            <a:br>
              <a:rPr lang="nl-NL" dirty="0" smtClean="0">
                <a:solidFill>
                  <a:srgbClr val="002060"/>
                </a:solidFill>
              </a:rPr>
            </a:br>
            <a:r>
              <a:rPr lang="nl-NL" sz="2000" dirty="0" smtClean="0">
                <a:solidFill>
                  <a:srgbClr val="002060"/>
                </a:solidFill>
              </a:rPr>
              <a:t>Stelling : </a:t>
            </a:r>
            <a:r>
              <a:rPr lang="nl-NL" sz="2000" b="1" dirty="0" smtClean="0">
                <a:solidFill>
                  <a:srgbClr val="002060"/>
                </a:solidFill>
              </a:rPr>
              <a:t>waar</a:t>
            </a:r>
            <a:endParaRPr lang="nl-NL" sz="2000" b="1" dirty="0"/>
          </a:p>
        </p:txBody>
      </p:sp>
      <p:sp>
        <p:nvSpPr>
          <p:cNvPr id="4" name="Text Placeholder 3"/>
          <p:cNvSpPr>
            <a:spLocks noGrp="1"/>
          </p:cNvSpPr>
          <p:nvPr>
            <p:ph type="body" sz="quarter" idx="13"/>
          </p:nvPr>
        </p:nvSpPr>
        <p:spPr/>
        <p:txBody>
          <a:bodyPr/>
          <a:lstStyle/>
          <a:p>
            <a:endParaRPr lang="nl-NL" dirty="0" smtClean="0"/>
          </a:p>
          <a:p>
            <a:endParaRPr lang="nl-NL" dirty="0" smtClean="0"/>
          </a:p>
          <a:p>
            <a:endParaRPr lang="nl-NL" dirty="0" smtClean="0"/>
          </a:p>
          <a:p>
            <a:pPr marL="0" indent="0">
              <a:buNone/>
            </a:pPr>
            <a:r>
              <a:rPr lang="nl-NL" dirty="0" smtClean="0"/>
              <a:t>80 % van de patiënten met allergisch astma heeft allergische rinitis?</a:t>
            </a:r>
          </a:p>
        </p:txBody>
      </p:sp>
    </p:spTree>
    <p:extLst>
      <p:ext uri="{BB962C8B-B14F-4D97-AF65-F5344CB8AC3E}">
        <p14:creationId xmlns:p14="http://schemas.microsoft.com/office/powerpoint/2010/main" val="7782128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267495"/>
            <a:ext cx="8339136" cy="360040"/>
          </a:xfrm>
        </p:spPr>
        <p:txBody>
          <a:bodyPr/>
          <a:lstStyle/>
          <a:p>
            <a:r>
              <a:rPr lang="nl-NL" b="1" smtClean="0"/>
              <a:t>Vraag 5</a:t>
            </a:r>
            <a:endParaRPr lang="nl-NL" b="1"/>
          </a:p>
        </p:txBody>
      </p:sp>
      <p:sp>
        <p:nvSpPr>
          <p:cNvPr id="3" name="Text Placeholder 2"/>
          <p:cNvSpPr>
            <a:spLocks noGrp="1"/>
          </p:cNvSpPr>
          <p:nvPr>
            <p:ph type="body" sz="quarter" idx="12"/>
          </p:nvPr>
        </p:nvSpPr>
        <p:spPr/>
        <p:txBody>
          <a:bodyPr/>
          <a:lstStyle/>
          <a:p>
            <a:r>
              <a:rPr lang="nl-NL" sz="2000" i="0" dirty="0" smtClean="0">
                <a:solidFill>
                  <a:srgbClr val="002060"/>
                </a:solidFill>
                <a:latin typeface="Georgia" panose="02040502050405020303" pitchFamily="18" charset="0"/>
              </a:rPr>
              <a:t>Welke vorm van therapie is beschikbaar voor onder de tong ?</a:t>
            </a:r>
            <a:endParaRPr lang="nl-NL" sz="2000" i="0" dirty="0">
              <a:solidFill>
                <a:srgbClr val="002060"/>
              </a:solidFill>
              <a:latin typeface="Georgia" panose="02040502050405020303" pitchFamily="18" charset="0"/>
            </a:endParaRPr>
          </a:p>
        </p:txBody>
      </p:sp>
      <p:sp>
        <p:nvSpPr>
          <p:cNvPr id="4" name="Text Placeholder 3"/>
          <p:cNvSpPr>
            <a:spLocks noGrp="1"/>
          </p:cNvSpPr>
          <p:nvPr>
            <p:ph type="body" sz="quarter" idx="13"/>
          </p:nvPr>
        </p:nvSpPr>
        <p:spPr>
          <a:xfrm>
            <a:off x="414338" y="1779662"/>
            <a:ext cx="8370887" cy="3024113"/>
          </a:xfrm>
        </p:spPr>
        <p:txBody>
          <a:bodyPr/>
          <a:lstStyle/>
          <a:p>
            <a:pPr marL="0" indent="0">
              <a:buNone/>
            </a:pPr>
            <a:r>
              <a:rPr lang="nl-NL" dirty="0" smtClean="0">
                <a:latin typeface="Georgia" panose="02040502050405020303" pitchFamily="18" charset="0"/>
              </a:rPr>
              <a:t>A : 	</a:t>
            </a:r>
            <a:r>
              <a:rPr lang="nl-NL" b="1" dirty="0" smtClean="0"/>
              <a:t>Allergie immunotherapie</a:t>
            </a:r>
            <a:r>
              <a:rPr lang="nl-NL" dirty="0" smtClean="0">
                <a:latin typeface="Georgia" panose="02040502050405020303" pitchFamily="18" charset="0"/>
              </a:rPr>
              <a:t> </a:t>
            </a:r>
          </a:p>
          <a:p>
            <a:pPr marL="0" indent="0">
              <a:buNone/>
            </a:pPr>
            <a:endParaRPr lang="nl-NL" dirty="0" smtClean="0">
              <a:latin typeface="Georgia" panose="02040502050405020303" pitchFamily="18" charset="0"/>
            </a:endParaRPr>
          </a:p>
          <a:p>
            <a:pPr marL="0" indent="0">
              <a:buNone/>
            </a:pPr>
            <a:r>
              <a:rPr lang="nl-NL" dirty="0" smtClean="0">
                <a:latin typeface="Georgia" panose="02040502050405020303" pitchFamily="18" charset="0"/>
              </a:rPr>
              <a:t>B :	Antihistaminica	</a:t>
            </a:r>
          </a:p>
          <a:p>
            <a:pPr marL="0" indent="0">
              <a:buNone/>
            </a:pPr>
            <a:endParaRPr lang="nl-NL" dirty="0" smtClean="0">
              <a:latin typeface="Georgia" panose="02040502050405020303" pitchFamily="18" charset="0"/>
            </a:endParaRPr>
          </a:p>
          <a:p>
            <a:pPr marL="0" indent="0">
              <a:buNone/>
            </a:pPr>
            <a:r>
              <a:rPr lang="nl-NL" dirty="0" smtClean="0">
                <a:latin typeface="Georgia" panose="02040502050405020303" pitchFamily="18" charset="0"/>
              </a:rPr>
              <a:t>C :	Corticosteroïden </a:t>
            </a:r>
          </a:p>
          <a:p>
            <a:pPr marL="0" indent="0">
              <a:buNone/>
            </a:pPr>
            <a:endParaRPr lang="nl-NL" dirty="0" smtClean="0">
              <a:latin typeface="Georgia" panose="02040502050405020303" pitchFamily="18" charset="0"/>
            </a:endParaRPr>
          </a:p>
          <a:p>
            <a:pPr marL="0" indent="0">
              <a:buNone/>
            </a:pPr>
            <a:endParaRPr lang="nl-NL" dirty="0" smtClean="0">
              <a:latin typeface="Georgia" panose="02040502050405020303" pitchFamily="18" charset="0"/>
            </a:endParaRPr>
          </a:p>
          <a:p>
            <a:pPr marL="0" indent="0">
              <a:buNone/>
            </a:pPr>
            <a:endParaRPr lang="nl-NL" dirty="0">
              <a:latin typeface="Georgia" panose="02040502050405020303" pitchFamily="18" charset="0"/>
            </a:endParaRPr>
          </a:p>
        </p:txBody>
      </p:sp>
    </p:spTree>
    <p:extLst>
      <p:ext uri="{BB962C8B-B14F-4D97-AF65-F5344CB8AC3E}">
        <p14:creationId xmlns:p14="http://schemas.microsoft.com/office/powerpoint/2010/main" val="41584304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339503"/>
            <a:ext cx="8339136" cy="359358"/>
          </a:xfrm>
        </p:spPr>
        <p:txBody>
          <a:bodyPr/>
          <a:lstStyle/>
          <a:p>
            <a:r>
              <a:rPr lang="nl-NL" b="1" dirty="0" smtClean="0"/>
              <a:t>Vraag 6 </a:t>
            </a:r>
            <a:endParaRPr lang="nl-NL" b="1" dirty="0"/>
          </a:p>
        </p:txBody>
      </p:sp>
      <p:sp>
        <p:nvSpPr>
          <p:cNvPr id="3" name="Text Placeholder 2"/>
          <p:cNvSpPr>
            <a:spLocks noGrp="1"/>
          </p:cNvSpPr>
          <p:nvPr>
            <p:ph type="body" sz="quarter" idx="12"/>
          </p:nvPr>
        </p:nvSpPr>
        <p:spPr>
          <a:xfrm>
            <a:off x="409328" y="843558"/>
            <a:ext cx="8370129" cy="468733"/>
          </a:xfrm>
        </p:spPr>
        <p:txBody>
          <a:bodyPr/>
          <a:lstStyle/>
          <a:p>
            <a:r>
              <a:rPr lang="nl-NL" sz="1800" i="0" dirty="0" smtClean="0">
                <a:solidFill>
                  <a:srgbClr val="002060"/>
                </a:solidFill>
              </a:rPr>
              <a:t>Welk van de onderstaande antwoorden zijn primaire klachten?</a:t>
            </a:r>
          </a:p>
          <a:p>
            <a:endParaRPr lang="nl-NL" b="1" dirty="0" smtClean="0"/>
          </a:p>
          <a:p>
            <a:endParaRPr lang="nl-NL" dirty="0"/>
          </a:p>
        </p:txBody>
      </p:sp>
      <p:sp>
        <p:nvSpPr>
          <p:cNvPr id="4" name="Text Placeholder 3"/>
          <p:cNvSpPr>
            <a:spLocks noGrp="1"/>
          </p:cNvSpPr>
          <p:nvPr>
            <p:ph type="body" sz="quarter" idx="13"/>
          </p:nvPr>
        </p:nvSpPr>
        <p:spPr>
          <a:xfrm>
            <a:off x="413581" y="1635646"/>
            <a:ext cx="8370887" cy="2808312"/>
          </a:xfrm>
        </p:spPr>
        <p:txBody>
          <a:bodyPr/>
          <a:lstStyle/>
          <a:p>
            <a:pPr marL="0" indent="0">
              <a:buNone/>
            </a:pPr>
            <a:r>
              <a:rPr lang="nl-NL" dirty="0" smtClean="0">
                <a:latin typeface="Georgia" panose="02040502050405020303" pitchFamily="18" charset="0"/>
              </a:rPr>
              <a:t>A :	Rode ogen</a:t>
            </a:r>
          </a:p>
          <a:p>
            <a:pPr marL="0" indent="0">
              <a:buNone/>
            </a:pPr>
            <a:endParaRPr lang="nl-NL" dirty="0" smtClean="0">
              <a:latin typeface="Georgia" panose="02040502050405020303" pitchFamily="18" charset="0"/>
            </a:endParaRPr>
          </a:p>
          <a:p>
            <a:pPr marL="0" indent="0">
              <a:buNone/>
            </a:pPr>
            <a:r>
              <a:rPr lang="nl-NL" dirty="0" smtClean="0">
                <a:latin typeface="Georgia" panose="02040502050405020303" pitchFamily="18" charset="0"/>
              </a:rPr>
              <a:t>B :	Verstopte neus</a:t>
            </a:r>
          </a:p>
          <a:p>
            <a:pPr marL="0" indent="0">
              <a:buNone/>
            </a:pPr>
            <a:endParaRPr lang="nl-NL" dirty="0" smtClean="0">
              <a:latin typeface="Georgia" panose="02040502050405020303" pitchFamily="18" charset="0"/>
            </a:endParaRPr>
          </a:p>
          <a:p>
            <a:pPr marL="0" indent="0">
              <a:buNone/>
            </a:pPr>
            <a:r>
              <a:rPr lang="nl-NL" dirty="0" smtClean="0">
                <a:latin typeface="Georgia" panose="02040502050405020303" pitchFamily="18" charset="0"/>
              </a:rPr>
              <a:t>C :	Plooien rondom de ogen</a:t>
            </a:r>
          </a:p>
          <a:p>
            <a:pPr marL="0" indent="0">
              <a:buNone/>
            </a:pPr>
            <a:endParaRPr lang="nl-NL" dirty="0" smtClean="0">
              <a:latin typeface="Georgia" panose="02040502050405020303" pitchFamily="18" charset="0"/>
            </a:endParaRPr>
          </a:p>
          <a:p>
            <a:pPr marL="0" indent="0">
              <a:buNone/>
            </a:pPr>
            <a:r>
              <a:rPr lang="nl-NL" b="1" dirty="0" smtClean="0">
                <a:latin typeface="Georgia" panose="02040502050405020303" pitchFamily="18" charset="0"/>
              </a:rPr>
              <a:t>D :	Alle bovenstaande antwoorden</a:t>
            </a:r>
            <a:endParaRPr lang="nl-NL" b="1" dirty="0">
              <a:latin typeface="Georgia" panose="02040502050405020303" pitchFamily="18" charset="0"/>
            </a:endParaRPr>
          </a:p>
        </p:txBody>
      </p:sp>
    </p:spTree>
    <p:extLst>
      <p:ext uri="{BB962C8B-B14F-4D97-AF65-F5344CB8AC3E}">
        <p14:creationId xmlns:p14="http://schemas.microsoft.com/office/powerpoint/2010/main" val="1498003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smtClean="0">
                <a:solidFill>
                  <a:srgbClr val="002060"/>
                </a:solidFill>
              </a:rPr>
              <a:t>Stelling 2: </a:t>
            </a:r>
            <a:br>
              <a:rPr lang="nl-NL" b="1" smtClean="0">
                <a:solidFill>
                  <a:srgbClr val="002060"/>
                </a:solidFill>
              </a:rPr>
            </a:br>
            <a:r>
              <a:rPr lang="nl-NL" b="1" smtClean="0">
                <a:solidFill>
                  <a:srgbClr val="002060"/>
                </a:solidFill>
              </a:rPr>
              <a:t>waar/niet waar ?</a:t>
            </a:r>
            <a:endParaRPr lang="en-GB"/>
          </a:p>
        </p:txBody>
      </p:sp>
      <p:sp>
        <p:nvSpPr>
          <p:cNvPr id="4" name="Text Placeholder 3"/>
          <p:cNvSpPr>
            <a:spLocks noGrp="1"/>
          </p:cNvSpPr>
          <p:nvPr>
            <p:ph type="body" sz="quarter" idx="13"/>
          </p:nvPr>
        </p:nvSpPr>
        <p:spPr/>
        <p:txBody>
          <a:bodyPr/>
          <a:lstStyle/>
          <a:p>
            <a:endParaRPr lang="nl-NL" smtClean="0"/>
          </a:p>
          <a:p>
            <a:endParaRPr lang="nl-NL" smtClean="0"/>
          </a:p>
          <a:p>
            <a:endParaRPr lang="nl-NL" smtClean="0"/>
          </a:p>
          <a:p>
            <a:pPr marL="0" indent="0">
              <a:buNone/>
            </a:pPr>
            <a:r>
              <a:rPr lang="nl-NL" smtClean="0"/>
              <a:t>Allergische luchtwegaandoeningen zijn chronisch ?</a:t>
            </a:r>
          </a:p>
          <a:p>
            <a:endParaRPr lang="nl-NL"/>
          </a:p>
        </p:txBody>
      </p:sp>
    </p:spTree>
    <p:extLst>
      <p:ext uri="{BB962C8B-B14F-4D97-AF65-F5344CB8AC3E}">
        <p14:creationId xmlns:p14="http://schemas.microsoft.com/office/powerpoint/2010/main" val="36141756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483518"/>
            <a:ext cx="8339136" cy="683295"/>
          </a:xfrm>
        </p:spPr>
        <p:txBody>
          <a:bodyPr/>
          <a:lstStyle/>
          <a:p>
            <a:r>
              <a:rPr lang="nl-NL" b="1" dirty="0" smtClean="0"/>
              <a:t>Vraag 7 :</a:t>
            </a:r>
            <a:endParaRPr lang="nl-NL" b="1" dirty="0"/>
          </a:p>
        </p:txBody>
      </p:sp>
      <p:sp>
        <p:nvSpPr>
          <p:cNvPr id="3" name="Text Placeholder 2"/>
          <p:cNvSpPr>
            <a:spLocks noGrp="1"/>
          </p:cNvSpPr>
          <p:nvPr>
            <p:ph type="body" sz="quarter" idx="12"/>
          </p:nvPr>
        </p:nvSpPr>
        <p:spPr>
          <a:xfrm>
            <a:off x="414339" y="987574"/>
            <a:ext cx="8370129" cy="360040"/>
          </a:xfrm>
        </p:spPr>
        <p:txBody>
          <a:bodyPr/>
          <a:lstStyle/>
          <a:p>
            <a:r>
              <a:rPr lang="nl-NL" sz="1800" i="0" dirty="0" smtClean="0">
                <a:solidFill>
                  <a:srgbClr val="002060"/>
                </a:solidFill>
                <a:latin typeface="Georgia" panose="02040502050405020303" pitchFamily="18" charset="0"/>
              </a:rPr>
              <a:t>Welke vorm van behandeling voor allergische rinitis, richt zich op de oorzaak?</a:t>
            </a:r>
            <a:endParaRPr lang="nl-NL" sz="1800" i="0" dirty="0">
              <a:solidFill>
                <a:srgbClr val="002060"/>
              </a:solidFill>
              <a:latin typeface="Georgia" panose="02040502050405020303" pitchFamily="18" charset="0"/>
            </a:endParaRPr>
          </a:p>
        </p:txBody>
      </p:sp>
      <p:sp>
        <p:nvSpPr>
          <p:cNvPr id="4" name="Text Placeholder 3"/>
          <p:cNvSpPr>
            <a:spLocks noGrp="1"/>
          </p:cNvSpPr>
          <p:nvPr>
            <p:ph type="body" sz="quarter" idx="13"/>
          </p:nvPr>
        </p:nvSpPr>
        <p:spPr>
          <a:xfrm>
            <a:off x="413581" y="1707654"/>
            <a:ext cx="8370887" cy="2808312"/>
          </a:xfrm>
        </p:spPr>
        <p:txBody>
          <a:bodyPr/>
          <a:lstStyle/>
          <a:p>
            <a:pPr marL="0" indent="0">
              <a:buNone/>
            </a:pPr>
            <a:r>
              <a:rPr lang="nl-NL" sz="1800" dirty="0" smtClean="0">
                <a:latin typeface="Georgia" panose="02040502050405020303" pitchFamily="18" charset="0"/>
              </a:rPr>
              <a:t>A :	Antihistaminica</a:t>
            </a:r>
          </a:p>
          <a:p>
            <a:pPr marL="0" indent="0">
              <a:buNone/>
            </a:pPr>
            <a:endParaRPr lang="nl-NL" sz="1800" dirty="0" smtClean="0">
              <a:latin typeface="Georgia" panose="02040502050405020303" pitchFamily="18" charset="0"/>
            </a:endParaRPr>
          </a:p>
          <a:p>
            <a:pPr marL="0" indent="0">
              <a:buNone/>
            </a:pPr>
            <a:endParaRPr lang="nl-NL" sz="1800" dirty="0" smtClean="0">
              <a:latin typeface="Georgia" panose="02040502050405020303" pitchFamily="18" charset="0"/>
            </a:endParaRPr>
          </a:p>
          <a:p>
            <a:pPr marL="0" indent="0">
              <a:buNone/>
            </a:pPr>
            <a:r>
              <a:rPr lang="nl-NL" sz="1800" b="1" dirty="0" smtClean="0">
                <a:latin typeface="Georgia" panose="02040502050405020303" pitchFamily="18" charset="0"/>
              </a:rPr>
              <a:t>B :	Allergie immunotherapie</a:t>
            </a:r>
          </a:p>
          <a:p>
            <a:pPr marL="0" indent="0">
              <a:buNone/>
            </a:pPr>
            <a:endParaRPr lang="nl-NL" sz="1800" b="1" dirty="0" smtClean="0">
              <a:latin typeface="Georgia" panose="02040502050405020303" pitchFamily="18" charset="0"/>
            </a:endParaRPr>
          </a:p>
          <a:p>
            <a:pPr marL="0" indent="0">
              <a:buNone/>
            </a:pPr>
            <a:endParaRPr lang="nl-NL" sz="1800" dirty="0" smtClean="0">
              <a:latin typeface="Georgia" panose="02040502050405020303" pitchFamily="18" charset="0"/>
            </a:endParaRPr>
          </a:p>
          <a:p>
            <a:pPr marL="0" indent="0">
              <a:buNone/>
            </a:pPr>
            <a:r>
              <a:rPr lang="nl-NL" sz="1800" dirty="0" smtClean="0">
                <a:latin typeface="Georgia" panose="02040502050405020303" pitchFamily="18" charset="0"/>
              </a:rPr>
              <a:t>C : 	Corticosteroïden</a:t>
            </a:r>
            <a:endParaRPr lang="nl-NL" sz="1800" dirty="0">
              <a:latin typeface="Georgia" panose="02040502050405020303" pitchFamily="18" charset="0"/>
            </a:endParaRPr>
          </a:p>
        </p:txBody>
      </p:sp>
    </p:spTree>
    <p:extLst>
      <p:ext uri="{BB962C8B-B14F-4D97-AF65-F5344CB8AC3E}">
        <p14:creationId xmlns:p14="http://schemas.microsoft.com/office/powerpoint/2010/main" val="30941187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marL="3781425" lvl="8" indent="0">
              <a:buNone/>
            </a:pPr>
            <a:r>
              <a:rPr lang="en-GB" smtClean="0"/>
              <a:t>                          </a:t>
            </a:r>
            <a:r>
              <a:rPr lang="en-GB" sz="4000" b="1" smtClean="0">
                <a:solidFill>
                  <a:srgbClr val="002060"/>
                </a:solidFill>
                <a:latin typeface="Georgia" panose="02040502050405020303" pitchFamily="18" charset="0"/>
              </a:rPr>
              <a:t>VRAGEN ?</a:t>
            </a:r>
            <a:r>
              <a:rPr lang="en-GB" smtClean="0"/>
              <a:t> </a:t>
            </a:r>
            <a:endParaRPr lang="en-GB"/>
          </a:p>
        </p:txBody>
      </p:sp>
      <p:pic>
        <p:nvPicPr>
          <p:cNvPr id="5" name="Afbeelding 1"/>
          <p:cNvPicPr>
            <a:picLocks noChangeAspect="1"/>
          </p:cNvPicPr>
          <p:nvPr/>
        </p:nvPicPr>
        <p:blipFill>
          <a:blip r:embed="rId3"/>
          <a:stretch>
            <a:fillRect/>
          </a:stretch>
        </p:blipFill>
        <p:spPr>
          <a:xfrm>
            <a:off x="1835696" y="390972"/>
            <a:ext cx="3312368" cy="4752528"/>
          </a:xfrm>
          <a:prstGeom prst="rect">
            <a:avLst/>
          </a:prstGeom>
        </p:spPr>
      </p:pic>
    </p:spTree>
    <p:extLst>
      <p:ext uri="{BB962C8B-B14F-4D97-AF65-F5344CB8AC3E}">
        <p14:creationId xmlns:p14="http://schemas.microsoft.com/office/powerpoint/2010/main" val="3310862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smtClean="0">
                <a:solidFill>
                  <a:srgbClr val="002060"/>
                </a:solidFill>
              </a:rPr>
              <a:t>Stelling 3: </a:t>
            </a:r>
            <a:br>
              <a:rPr lang="nl-NL" b="1" smtClean="0">
                <a:solidFill>
                  <a:srgbClr val="002060"/>
                </a:solidFill>
              </a:rPr>
            </a:br>
            <a:r>
              <a:rPr lang="nl-NL" b="1" smtClean="0">
                <a:solidFill>
                  <a:srgbClr val="002060"/>
                </a:solidFill>
              </a:rPr>
              <a:t>waar/niet waar ?</a:t>
            </a:r>
            <a:endParaRPr lang="en-GB"/>
          </a:p>
        </p:txBody>
      </p:sp>
      <p:sp>
        <p:nvSpPr>
          <p:cNvPr id="4" name="Text Placeholder 3"/>
          <p:cNvSpPr>
            <a:spLocks noGrp="1"/>
          </p:cNvSpPr>
          <p:nvPr>
            <p:ph type="body" sz="quarter" idx="13"/>
          </p:nvPr>
        </p:nvSpPr>
        <p:spPr/>
        <p:txBody>
          <a:bodyPr/>
          <a:lstStyle/>
          <a:p>
            <a:endParaRPr lang="nl-NL" smtClean="0"/>
          </a:p>
          <a:p>
            <a:endParaRPr lang="nl-NL" smtClean="0"/>
          </a:p>
          <a:p>
            <a:endParaRPr lang="nl-NL" smtClean="0"/>
          </a:p>
          <a:p>
            <a:pPr marL="0" indent="0">
              <a:buNone/>
            </a:pPr>
            <a:r>
              <a:rPr lang="nl-NL" smtClean="0"/>
              <a:t>Allergische rinitis is een belangrijke risicofactor voor het ontstaan van astma ?</a:t>
            </a:r>
            <a:endParaRPr lang="nl-NL"/>
          </a:p>
        </p:txBody>
      </p:sp>
    </p:spTree>
    <p:extLst>
      <p:ext uri="{BB962C8B-B14F-4D97-AF65-F5344CB8AC3E}">
        <p14:creationId xmlns:p14="http://schemas.microsoft.com/office/powerpoint/2010/main" val="3437603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smtClean="0">
                <a:solidFill>
                  <a:srgbClr val="002060"/>
                </a:solidFill>
              </a:rPr>
              <a:t>Stelling 4:</a:t>
            </a:r>
            <a:br>
              <a:rPr lang="nl-NL" b="1" smtClean="0">
                <a:solidFill>
                  <a:srgbClr val="002060"/>
                </a:solidFill>
              </a:rPr>
            </a:br>
            <a:r>
              <a:rPr lang="nl-NL" b="1" smtClean="0">
                <a:solidFill>
                  <a:srgbClr val="002060"/>
                </a:solidFill>
              </a:rPr>
              <a:t>waar/niet </a:t>
            </a:r>
            <a:r>
              <a:rPr lang="nl-NL" b="1">
                <a:solidFill>
                  <a:srgbClr val="002060"/>
                </a:solidFill>
              </a:rPr>
              <a:t>waar ?</a:t>
            </a:r>
            <a:endParaRPr lang="en-GB"/>
          </a:p>
        </p:txBody>
      </p:sp>
      <p:sp>
        <p:nvSpPr>
          <p:cNvPr id="4" name="Text Placeholder 3"/>
          <p:cNvSpPr>
            <a:spLocks noGrp="1"/>
          </p:cNvSpPr>
          <p:nvPr>
            <p:ph type="body" sz="quarter" idx="13"/>
          </p:nvPr>
        </p:nvSpPr>
        <p:spPr/>
        <p:txBody>
          <a:bodyPr/>
          <a:lstStyle/>
          <a:p>
            <a:endParaRPr lang="nl-NL" dirty="0" smtClean="0"/>
          </a:p>
          <a:p>
            <a:endParaRPr lang="nl-NL" dirty="0" smtClean="0"/>
          </a:p>
          <a:p>
            <a:endParaRPr lang="nl-NL" dirty="0" smtClean="0"/>
          </a:p>
          <a:p>
            <a:pPr marL="0" indent="0">
              <a:buNone/>
            </a:pPr>
            <a:r>
              <a:rPr lang="nl-NL" dirty="0" smtClean="0"/>
              <a:t>80 % van de patiënten met allergisch astma heeft allergische rinitis ?</a:t>
            </a:r>
          </a:p>
        </p:txBody>
      </p:sp>
    </p:spTree>
    <p:extLst>
      <p:ext uri="{BB962C8B-B14F-4D97-AF65-F5344CB8AC3E}">
        <p14:creationId xmlns:p14="http://schemas.microsoft.com/office/powerpoint/2010/main" val="1245230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267495"/>
            <a:ext cx="8339136" cy="360040"/>
          </a:xfrm>
        </p:spPr>
        <p:txBody>
          <a:bodyPr/>
          <a:lstStyle/>
          <a:p>
            <a:r>
              <a:rPr lang="nl-NL" b="1" smtClean="0"/>
              <a:t>Vraag 5</a:t>
            </a:r>
            <a:endParaRPr lang="nl-NL" b="1"/>
          </a:p>
        </p:txBody>
      </p:sp>
      <p:sp>
        <p:nvSpPr>
          <p:cNvPr id="3" name="Text Placeholder 2"/>
          <p:cNvSpPr>
            <a:spLocks noGrp="1"/>
          </p:cNvSpPr>
          <p:nvPr>
            <p:ph type="body" sz="quarter" idx="12"/>
          </p:nvPr>
        </p:nvSpPr>
        <p:spPr/>
        <p:txBody>
          <a:bodyPr/>
          <a:lstStyle/>
          <a:p>
            <a:r>
              <a:rPr lang="nl-NL" sz="2000" i="0" dirty="0" smtClean="0">
                <a:solidFill>
                  <a:srgbClr val="002060"/>
                </a:solidFill>
                <a:latin typeface="Georgia" panose="02040502050405020303" pitchFamily="18" charset="0"/>
              </a:rPr>
              <a:t>Welke vorm van therapie is beschikbaar voor onder de tong ?</a:t>
            </a:r>
            <a:endParaRPr lang="nl-NL" sz="2000" i="0" dirty="0">
              <a:solidFill>
                <a:srgbClr val="002060"/>
              </a:solidFill>
              <a:latin typeface="Georgia" panose="02040502050405020303" pitchFamily="18" charset="0"/>
            </a:endParaRPr>
          </a:p>
        </p:txBody>
      </p:sp>
      <p:sp>
        <p:nvSpPr>
          <p:cNvPr id="4" name="Text Placeholder 3"/>
          <p:cNvSpPr>
            <a:spLocks noGrp="1"/>
          </p:cNvSpPr>
          <p:nvPr>
            <p:ph type="body" sz="quarter" idx="13"/>
          </p:nvPr>
        </p:nvSpPr>
        <p:spPr>
          <a:xfrm>
            <a:off x="414338" y="1779662"/>
            <a:ext cx="8370887" cy="3024113"/>
          </a:xfrm>
        </p:spPr>
        <p:txBody>
          <a:bodyPr/>
          <a:lstStyle/>
          <a:p>
            <a:pPr marL="0" indent="0">
              <a:buNone/>
            </a:pPr>
            <a:r>
              <a:rPr lang="nl-NL" dirty="0" smtClean="0">
                <a:latin typeface="Georgia" panose="02040502050405020303" pitchFamily="18" charset="0"/>
              </a:rPr>
              <a:t>A : 	</a:t>
            </a:r>
            <a:r>
              <a:rPr lang="nl-NL" dirty="0" smtClean="0"/>
              <a:t>Allergie i</a:t>
            </a:r>
            <a:r>
              <a:rPr lang="nl-NL" dirty="0" smtClean="0">
                <a:latin typeface="Georgia" panose="02040502050405020303" pitchFamily="18" charset="0"/>
              </a:rPr>
              <a:t>mmunotherapie </a:t>
            </a:r>
          </a:p>
          <a:p>
            <a:pPr marL="0" indent="0">
              <a:buNone/>
            </a:pPr>
            <a:endParaRPr lang="nl-NL" dirty="0" smtClean="0">
              <a:latin typeface="Georgia" panose="02040502050405020303" pitchFamily="18" charset="0"/>
            </a:endParaRPr>
          </a:p>
          <a:p>
            <a:pPr marL="0" indent="0">
              <a:buNone/>
            </a:pPr>
            <a:r>
              <a:rPr lang="nl-NL" dirty="0" smtClean="0">
                <a:latin typeface="Georgia" panose="02040502050405020303" pitchFamily="18" charset="0"/>
              </a:rPr>
              <a:t>B :	Antihistaminica	</a:t>
            </a:r>
          </a:p>
          <a:p>
            <a:pPr marL="0" indent="0">
              <a:buNone/>
            </a:pPr>
            <a:endParaRPr lang="nl-NL" dirty="0" smtClean="0">
              <a:latin typeface="Georgia" panose="02040502050405020303" pitchFamily="18" charset="0"/>
            </a:endParaRPr>
          </a:p>
          <a:p>
            <a:pPr marL="0" indent="0">
              <a:buNone/>
            </a:pPr>
            <a:r>
              <a:rPr lang="nl-NL" dirty="0" smtClean="0">
                <a:latin typeface="Georgia" panose="02040502050405020303" pitchFamily="18" charset="0"/>
              </a:rPr>
              <a:t>C :	Corticosteroïden </a:t>
            </a:r>
          </a:p>
          <a:p>
            <a:pPr marL="0" indent="0">
              <a:buNone/>
            </a:pPr>
            <a:endParaRPr lang="nl-NL" dirty="0" smtClean="0">
              <a:latin typeface="Georgia" panose="02040502050405020303" pitchFamily="18" charset="0"/>
            </a:endParaRPr>
          </a:p>
          <a:p>
            <a:pPr marL="0" indent="0">
              <a:buNone/>
            </a:pPr>
            <a:endParaRPr lang="nl-NL" dirty="0" smtClean="0">
              <a:latin typeface="Georgia" panose="02040502050405020303" pitchFamily="18" charset="0"/>
            </a:endParaRPr>
          </a:p>
          <a:p>
            <a:pPr marL="0" indent="0">
              <a:buNone/>
            </a:pPr>
            <a:endParaRPr lang="nl-NL" dirty="0">
              <a:latin typeface="Georgia" panose="02040502050405020303" pitchFamily="18" charset="0"/>
            </a:endParaRPr>
          </a:p>
        </p:txBody>
      </p:sp>
    </p:spTree>
    <p:extLst>
      <p:ext uri="{BB962C8B-B14F-4D97-AF65-F5344CB8AC3E}">
        <p14:creationId xmlns:p14="http://schemas.microsoft.com/office/powerpoint/2010/main" val="18718994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ALK no payoff">
  <a:themeElements>
    <a:clrScheme name="Alk-Abello">
      <a:dk1>
        <a:srgbClr val="000000"/>
      </a:dk1>
      <a:lt1>
        <a:srgbClr val="FFFFFF"/>
      </a:lt1>
      <a:dk2>
        <a:srgbClr val="8C8C8C"/>
      </a:dk2>
      <a:lt2>
        <a:srgbClr val="002559"/>
      </a:lt2>
      <a:accent1>
        <a:srgbClr val="FF3317"/>
      </a:accent1>
      <a:accent2>
        <a:srgbClr val="BFBFBF"/>
      </a:accent2>
      <a:accent3>
        <a:srgbClr val="DFD6BC"/>
      </a:accent3>
      <a:accent4>
        <a:srgbClr val="B8C6B6"/>
      </a:accent4>
      <a:accent5>
        <a:srgbClr val="002559"/>
      </a:accent5>
      <a:accent6>
        <a:srgbClr val="8C8C8C"/>
      </a:accent6>
      <a:hlink>
        <a:srgbClr val="DFD6BC"/>
      </a:hlink>
      <a:folHlink>
        <a:srgbClr val="B8C6B6"/>
      </a:folHlink>
    </a:clrScheme>
    <a:fontScheme name="Curing Allerg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Lst>
    <a:ext uri="{05A4C25C-085E-4340-85A3-A5531E510DB2}">
      <thm15:themeFamily xmlns:thm15="http://schemas.microsoft.com/office/thememl/2012/main" name="ALK Corporate without icons.pptx" id="{B3F79064-1239-4A09-801A-6D1EA395296D}" vid="{555B4962-0FB7-4F12-AC3B-CDEE6A7DBD4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Application xmlns="http://www.sap.com/cof/powerpoint/application">
  <Version>2</Version>
  <Revision>2.4.3.69600</Revision>
</Application>
</file>

<file path=customXml/item2.xml><?xml version="1.0" encoding="utf-8"?>
<Application xmlns="http://www.sap.com/cof/ao/powerpoint/application">
  <com.sap.ip.bi.pioneer>
    <Version>4</Version>
    <AAO_Revision>2.4.3.69600</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Props1.xml><?xml version="1.0" encoding="utf-8"?>
<ds:datastoreItem xmlns:ds="http://schemas.openxmlformats.org/officeDocument/2006/customXml" ds:itemID="{4283F9D3-D7CE-4D29-B5C0-EA370247188C}">
  <ds:schemaRefs>
    <ds:schemaRef ds:uri="http://www.sap.com/cof/powerpoint/application"/>
  </ds:schemaRefs>
</ds:datastoreItem>
</file>

<file path=customXml/itemProps2.xml><?xml version="1.0" encoding="utf-8"?>
<ds:datastoreItem xmlns:ds="http://schemas.openxmlformats.org/officeDocument/2006/customXml" ds:itemID="{9B55BCD0-D1F3-49DF-B766-2D6D462D58A4}">
  <ds:schemaRefs>
    <ds:schemaRef ds:uri="http://www.sap.com/cof/ao/powerpoint/application"/>
  </ds:schemaRefs>
</ds:datastoreItem>
</file>

<file path=docProps/app.xml><?xml version="1.0" encoding="utf-8"?>
<Properties xmlns="http://schemas.openxmlformats.org/officeDocument/2006/extended-properties" xmlns:vt="http://schemas.openxmlformats.org/officeDocument/2006/docPropsVTypes">
  <Template>1.2 ALK Corporate without icons</Template>
  <TotalTime>1538</TotalTime>
  <Words>3055</Words>
  <Application>Microsoft Office PowerPoint</Application>
  <PresentationFormat>On-screen Show (16:9)</PresentationFormat>
  <Paragraphs>620</Paragraphs>
  <Slides>61</Slides>
  <Notes>61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Courier New</vt:lpstr>
      <vt:lpstr>Franklin Gothic Book</vt:lpstr>
      <vt:lpstr>Georgia</vt:lpstr>
      <vt:lpstr>Wingdings</vt:lpstr>
      <vt:lpstr>ALK no payoff</vt:lpstr>
      <vt:lpstr>PowerPoint Presentation</vt:lpstr>
      <vt:lpstr>Leerdoelen</vt:lpstr>
      <vt:lpstr>Agenda</vt:lpstr>
      <vt:lpstr>Pre-Toets</vt:lpstr>
      <vt:lpstr>Stelling 1: waar/niet waar ?</vt:lpstr>
      <vt:lpstr>Stelling 2:  waar/niet waar ?</vt:lpstr>
      <vt:lpstr>Stelling 3:  waar/niet waar ?</vt:lpstr>
      <vt:lpstr>Stelling 4: waar/niet waar ?</vt:lpstr>
      <vt:lpstr>Vraag 5</vt:lpstr>
      <vt:lpstr>Vraag 6 </vt:lpstr>
      <vt:lpstr>Vraag 7 :</vt:lpstr>
      <vt:lpstr>Wat is luchtwegallergie ?</vt:lpstr>
      <vt:lpstr>Hoe vaak komt het voor?</vt:lpstr>
      <vt:lpstr>Luchtwegallergie: een serieuze aandoening</vt:lpstr>
      <vt:lpstr>     Invloed op het dagelijks functioneren</vt:lpstr>
      <vt:lpstr>Luchtwegallergie wordt ernstig onderschat</vt:lpstr>
      <vt:lpstr> De allergische mars</vt:lpstr>
      <vt:lpstr>Eén luchtweg, één aandoening !</vt:lpstr>
      <vt:lpstr>Herkennen van de luchtwegallergie Primair zichtbare klachten</vt:lpstr>
      <vt:lpstr>Herkennen van luchtwegallergie Secundaire onderliggende klachten</vt:lpstr>
      <vt:lpstr>Invloeden op de ontwikkeling van luchtwegallergie</vt:lpstr>
      <vt:lpstr>De anamnese</vt:lpstr>
      <vt:lpstr>De diagnose</vt:lpstr>
      <vt:lpstr>Puzzel compleet ?</vt:lpstr>
      <vt:lpstr>PowerPoint Presentation</vt:lpstr>
      <vt:lpstr>  ARIA-richtlijnen1, 2</vt:lpstr>
      <vt:lpstr> Behandeling van Allergische Rinitis</vt:lpstr>
      <vt:lpstr>Behandeling luchtwegallergie</vt:lpstr>
      <vt:lpstr> </vt:lpstr>
      <vt:lpstr>Vermijden van allergenen</vt:lpstr>
      <vt:lpstr> </vt:lpstr>
      <vt:lpstr>Medicijnen die de symptomen onderdrukken </vt:lpstr>
      <vt:lpstr>Antihistaminica</vt:lpstr>
      <vt:lpstr>Antihistaminica</vt:lpstr>
      <vt:lpstr>Corticosteroïden</vt:lpstr>
      <vt:lpstr>Overige symptomatica</vt:lpstr>
      <vt:lpstr>Allergie onder controle?</vt:lpstr>
      <vt:lpstr>PowerPoint Presentation</vt:lpstr>
      <vt:lpstr>Effecten van allergie immunotherapie</vt:lpstr>
      <vt:lpstr>De keuze voor Allergie immunotherapie</vt:lpstr>
      <vt:lpstr>Wie komen in aanmerking voor immunotherapie?</vt:lpstr>
      <vt:lpstr>Mogelijke bijwerkingen</vt:lpstr>
      <vt:lpstr>Contra-indicaties </vt:lpstr>
      <vt:lpstr>Samenvatting</vt:lpstr>
      <vt:lpstr>Post-Toets</vt:lpstr>
      <vt:lpstr>Stelling 1: waar/niet waar?</vt:lpstr>
      <vt:lpstr>Stelling 2:  waar/niet waar?</vt:lpstr>
      <vt:lpstr>Stelling 3:  waar/niet waar?</vt:lpstr>
      <vt:lpstr>Stelling 4: waar/niet waar?</vt:lpstr>
      <vt:lpstr>Vraag 5</vt:lpstr>
      <vt:lpstr>Vraag 6 </vt:lpstr>
      <vt:lpstr>Vraag 7 :</vt:lpstr>
      <vt:lpstr>Post-Toets</vt:lpstr>
      <vt:lpstr>Vraag 1</vt:lpstr>
      <vt:lpstr>Vraag 2 </vt:lpstr>
      <vt:lpstr>Vraag 3 </vt:lpstr>
      <vt:lpstr>Vraag 4   Stelling : waar</vt:lpstr>
      <vt:lpstr>Vraag 5</vt:lpstr>
      <vt:lpstr>Vraag 6 </vt:lpstr>
      <vt:lpstr>Vraag 7 :</vt:lpstr>
      <vt:lpstr>PowerPoint Presentation</vt:lpstr>
    </vt:vector>
  </TitlesOfParts>
  <Company>ALK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 Verheijen (MVRNL)</dc:creator>
  <cp:lastModifiedBy>Edith Huitinga (EHUNL)</cp:lastModifiedBy>
  <cp:revision>163</cp:revision>
  <cp:lastPrinted>2019-04-23T13:36:26Z</cp:lastPrinted>
  <dcterms:created xsi:type="dcterms:W3CDTF">2019-02-15T11:18:16Z</dcterms:created>
  <dcterms:modified xsi:type="dcterms:W3CDTF">2019-04-24T10:45:20Z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
    <vt:lpwstr>www.skabelondesign.dk</vt:lpwstr>
  </property>
  <property fmtid="{D5CDD505-2E9C-101B-9397-08002B2CF9AE}" pid="3" name="CurrentLanguage">
    <vt:lpwstr>English US</vt:lpwstr>
  </property>
</Properties>
</file>