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267" r:id="rId2"/>
    <p:sldId id="260" r:id="rId3"/>
    <p:sldId id="269" r:id="rId4"/>
    <p:sldId id="294" r:id="rId5"/>
    <p:sldId id="271" r:id="rId6"/>
    <p:sldId id="293" r:id="rId7"/>
    <p:sldId id="401" r:id="rId8"/>
    <p:sldId id="297" r:id="rId9"/>
    <p:sldId id="296" r:id="rId10"/>
    <p:sldId id="403" r:id="rId11"/>
    <p:sldId id="272" r:id="rId12"/>
    <p:sldId id="273" r:id="rId13"/>
    <p:sldId id="278" r:id="rId14"/>
    <p:sldId id="404" r:id="rId15"/>
    <p:sldId id="291" r:id="rId16"/>
    <p:sldId id="292" r:id="rId17"/>
    <p:sldId id="406" r:id="rId18"/>
    <p:sldId id="407" r:id="rId19"/>
    <p:sldId id="408" r:id="rId20"/>
    <p:sldId id="409" r:id="rId21"/>
    <p:sldId id="410" r:id="rId22"/>
    <p:sldId id="411" r:id="rId23"/>
    <p:sldId id="412" r:id="rId24"/>
    <p:sldId id="413" r:id="rId25"/>
    <p:sldId id="414" r:id="rId26"/>
    <p:sldId id="415" r:id="rId27"/>
    <p:sldId id="283" r:id="rId28"/>
    <p:sldId id="284" r:id="rId29"/>
    <p:sldId id="416" r:id="rId30"/>
    <p:sldId id="417" r:id="rId31"/>
    <p:sldId id="402" r:id="rId32"/>
    <p:sldId id="418" r:id="rId33"/>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6777BD3-7F56-2B4D-903B-31814AA53ACD}">
          <p14:sldIdLst>
            <p14:sldId id="267"/>
            <p14:sldId id="260"/>
            <p14:sldId id="269"/>
            <p14:sldId id="294"/>
            <p14:sldId id="271"/>
            <p14:sldId id="293"/>
            <p14:sldId id="401"/>
            <p14:sldId id="297"/>
          </p14:sldIdLst>
        </p14:section>
        <p14:section name="Naamloze sectie" id="{B9ADA4ED-A33C-9445-9E35-1C7F2AC10CDC}">
          <p14:sldIdLst>
            <p14:sldId id="296"/>
            <p14:sldId id="403"/>
            <p14:sldId id="272"/>
            <p14:sldId id="273"/>
            <p14:sldId id="278"/>
            <p14:sldId id="404"/>
            <p14:sldId id="291"/>
            <p14:sldId id="292"/>
            <p14:sldId id="406"/>
            <p14:sldId id="407"/>
            <p14:sldId id="408"/>
            <p14:sldId id="409"/>
            <p14:sldId id="410"/>
            <p14:sldId id="411"/>
            <p14:sldId id="412"/>
            <p14:sldId id="413"/>
            <p14:sldId id="414"/>
            <p14:sldId id="415"/>
            <p14:sldId id="283"/>
            <p14:sldId id="284"/>
            <p14:sldId id="416"/>
            <p14:sldId id="417"/>
            <p14:sldId id="402"/>
            <p14:sldId id="4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 Pot"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633"/>
  </p:normalViewPr>
  <p:slideViewPr>
    <p:cSldViewPr snapToGrid="0" snapToObjects="1">
      <p:cViewPr varScale="1">
        <p:scale>
          <a:sx n="103" d="100"/>
          <a:sy n="103" d="100"/>
        </p:scale>
        <p:origin x="1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F876C63-E095-4DFD-B8B5-2A3A4CB18732}" type="datetimeFigureOut">
              <a:rPr lang="nl-NL" smtClean="0"/>
              <a:t>11-2-2020</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12D204A-3745-40E6-A1CD-F1FE95D7A4BF}" type="slidenum">
              <a:rPr lang="nl-NL" smtClean="0"/>
              <a:t>‹nr.›</a:t>
            </a:fld>
            <a:endParaRPr lang="nl-NL"/>
          </a:p>
        </p:txBody>
      </p:sp>
    </p:spTree>
    <p:extLst>
      <p:ext uri="{BB962C8B-B14F-4D97-AF65-F5344CB8AC3E}">
        <p14:creationId xmlns:p14="http://schemas.microsoft.com/office/powerpoint/2010/main" val="1315195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4D47FE-4B65-4B34-8A5D-8FA376D106D0}" type="datetimeFigureOut">
              <a:rPr lang="nl-NL" smtClean="0"/>
              <a:t>11-2-2020</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93FFED-E3B7-43ED-948F-5B19272935F1}" type="slidenum">
              <a:rPr lang="nl-NL" smtClean="0"/>
              <a:t>‹nr.›</a:t>
            </a:fld>
            <a:endParaRPr lang="nl-NL"/>
          </a:p>
        </p:txBody>
      </p:sp>
    </p:spTree>
    <p:extLst>
      <p:ext uri="{BB962C8B-B14F-4D97-AF65-F5344CB8AC3E}">
        <p14:creationId xmlns:p14="http://schemas.microsoft.com/office/powerpoint/2010/main" val="119291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a:t>
            </a:fld>
            <a:endParaRPr lang="nl-NL"/>
          </a:p>
        </p:txBody>
      </p:sp>
    </p:spTree>
    <p:extLst>
      <p:ext uri="{BB962C8B-B14F-4D97-AF65-F5344CB8AC3E}">
        <p14:creationId xmlns:p14="http://schemas.microsoft.com/office/powerpoint/2010/main" val="271072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16</a:t>
            </a:fld>
            <a:endParaRPr lang="nl-NL"/>
          </a:p>
        </p:txBody>
      </p:sp>
    </p:spTree>
    <p:extLst>
      <p:ext uri="{BB962C8B-B14F-4D97-AF65-F5344CB8AC3E}">
        <p14:creationId xmlns:p14="http://schemas.microsoft.com/office/powerpoint/2010/main" val="266633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27</a:t>
            </a:fld>
            <a:endParaRPr lang="nl-NL"/>
          </a:p>
        </p:txBody>
      </p:sp>
    </p:spTree>
    <p:extLst>
      <p:ext uri="{BB962C8B-B14F-4D97-AF65-F5344CB8AC3E}">
        <p14:creationId xmlns:p14="http://schemas.microsoft.com/office/powerpoint/2010/main" val="4277875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28</a:t>
            </a:fld>
            <a:endParaRPr lang="nl-NL"/>
          </a:p>
        </p:txBody>
      </p:sp>
    </p:spTree>
    <p:extLst>
      <p:ext uri="{BB962C8B-B14F-4D97-AF65-F5344CB8AC3E}">
        <p14:creationId xmlns:p14="http://schemas.microsoft.com/office/powerpoint/2010/main" val="281330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werk in Bernhoven, een ziekenhuis wat de kernwaarden:</a:t>
            </a:r>
            <a:r>
              <a:rPr lang="nl-NL" baseline="0" dirty="0"/>
              <a:t> natuurlijk beter, natuurlijk gastvrij en natuurlijk inspirerend voorstaat. Daarnaast heeft Bernhoven zich ten doel gesteld om niet meer zorg te leveren, maar juist minder. Wel effectief voor de patiënt, maar efficiënter, minder. (dit staat vooral voor kostenbeheersing) Het inspirerende staat voor innovatie, hoe gaan we deze uitdaging vorm geven. In de strategie van Bernhoven staat de patiënt centraal, we willen dat de patiënt meer participeert in de zorg. Om deze strategie te kunnen laten slagen zijn belangrijke stakeholders ( zorgverzekeraars VGZ en CZ betrokken en ondersteunen dit initiatief)</a:t>
            </a:r>
            <a:endParaRPr lang="nl-NL" dirty="0"/>
          </a:p>
        </p:txBody>
      </p:sp>
      <p:sp>
        <p:nvSpPr>
          <p:cNvPr id="4" name="Tijdelijke aanduiding voor dianummer 3"/>
          <p:cNvSpPr>
            <a:spLocks noGrp="1"/>
          </p:cNvSpPr>
          <p:nvPr>
            <p:ph type="sldNum" sz="quarter" idx="10"/>
          </p:nvPr>
        </p:nvSpPr>
        <p:spPr/>
        <p:txBody>
          <a:bodyPr/>
          <a:lstStyle/>
          <a:p>
            <a:fld id="{4E5D0389-288E-4BFA-A528-AF91E0BF1435}" type="slidenum">
              <a:rPr lang="nl-NL" smtClean="0"/>
              <a:pPr/>
              <a:t>2</a:t>
            </a:fld>
            <a:endParaRPr lang="nl-NL"/>
          </a:p>
        </p:txBody>
      </p:sp>
    </p:spTree>
    <p:extLst>
      <p:ext uri="{BB962C8B-B14F-4D97-AF65-F5344CB8AC3E}">
        <p14:creationId xmlns:p14="http://schemas.microsoft.com/office/powerpoint/2010/main" val="145175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3</a:t>
            </a:fld>
            <a:endParaRPr lang="nl-NL"/>
          </a:p>
        </p:txBody>
      </p:sp>
    </p:spTree>
    <p:extLst>
      <p:ext uri="{BB962C8B-B14F-4D97-AF65-F5344CB8AC3E}">
        <p14:creationId xmlns:p14="http://schemas.microsoft.com/office/powerpoint/2010/main" val="2546794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5</a:t>
            </a:fld>
            <a:endParaRPr lang="nl-NL"/>
          </a:p>
        </p:txBody>
      </p:sp>
    </p:spTree>
    <p:extLst>
      <p:ext uri="{BB962C8B-B14F-4D97-AF65-F5344CB8AC3E}">
        <p14:creationId xmlns:p14="http://schemas.microsoft.com/office/powerpoint/2010/main" val="205566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9</a:t>
            </a:fld>
            <a:endParaRPr lang="nl-NL"/>
          </a:p>
        </p:txBody>
      </p:sp>
    </p:spTree>
    <p:extLst>
      <p:ext uri="{BB962C8B-B14F-4D97-AF65-F5344CB8AC3E}">
        <p14:creationId xmlns:p14="http://schemas.microsoft.com/office/powerpoint/2010/main" val="393977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11</a:t>
            </a:fld>
            <a:endParaRPr lang="nl-NL"/>
          </a:p>
        </p:txBody>
      </p:sp>
    </p:spTree>
    <p:extLst>
      <p:ext uri="{BB962C8B-B14F-4D97-AF65-F5344CB8AC3E}">
        <p14:creationId xmlns:p14="http://schemas.microsoft.com/office/powerpoint/2010/main" val="40391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12</a:t>
            </a:fld>
            <a:endParaRPr lang="nl-NL"/>
          </a:p>
        </p:txBody>
      </p:sp>
    </p:spTree>
    <p:extLst>
      <p:ext uri="{BB962C8B-B14F-4D97-AF65-F5344CB8AC3E}">
        <p14:creationId xmlns:p14="http://schemas.microsoft.com/office/powerpoint/2010/main" val="183366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13</a:t>
            </a:fld>
            <a:endParaRPr lang="nl-NL"/>
          </a:p>
        </p:txBody>
      </p:sp>
    </p:spTree>
    <p:extLst>
      <p:ext uri="{BB962C8B-B14F-4D97-AF65-F5344CB8AC3E}">
        <p14:creationId xmlns:p14="http://schemas.microsoft.com/office/powerpoint/2010/main" val="406420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593FFED-E3B7-43ED-948F-5B19272935F1}" type="slidenum">
              <a:rPr lang="nl-NL" smtClean="0"/>
              <a:t>15</a:t>
            </a:fld>
            <a:endParaRPr lang="nl-NL"/>
          </a:p>
        </p:txBody>
      </p:sp>
    </p:spTree>
    <p:extLst>
      <p:ext uri="{BB962C8B-B14F-4D97-AF65-F5344CB8AC3E}">
        <p14:creationId xmlns:p14="http://schemas.microsoft.com/office/powerpoint/2010/main" val="1242175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80960" y="571481"/>
            <a:ext cx="11186624" cy="1470025"/>
          </a:xfrm>
        </p:spPr>
        <p:txBody>
          <a:bodyPr>
            <a:normAutofit/>
          </a:bodyPr>
          <a:lstStyle>
            <a:lvl1pPr algn="r">
              <a:defRPr sz="4400" b="1">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3033184" y="2643182"/>
            <a:ext cx="8534400" cy="1752600"/>
          </a:xfrm>
        </p:spPr>
        <p:txBody>
          <a:bodyPr/>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a:xfrm>
            <a:off x="7048507" y="4714885"/>
            <a:ext cx="4519077" cy="365125"/>
          </a:xfrm>
          <a:prstGeom prst="rect">
            <a:avLst/>
          </a:prstGeom>
        </p:spPr>
        <p:txBody>
          <a:bodyPr/>
          <a:lstStyle>
            <a:lvl1pPr algn="r">
              <a:defRPr sz="1400">
                <a:solidFill>
                  <a:schemeClr val="tx1">
                    <a:lumMod val="65000"/>
                    <a:lumOff val="35000"/>
                  </a:schemeClr>
                </a:solidFill>
              </a:defRPr>
            </a:lvl1pPr>
          </a:lstStyle>
          <a:p>
            <a:fld id="{2F69E3E2-49EA-4B7A-A84B-0F564995CFD6}" type="datetime2">
              <a:rPr lang="nl-NL" smtClean="0"/>
              <a:pPr/>
              <a:t>dinsdag 11 februari 2020</a:t>
            </a:fld>
            <a:endParaRPr lang="nl-NL" dirty="0"/>
          </a:p>
        </p:txBody>
      </p:sp>
      <p:sp>
        <p:nvSpPr>
          <p:cNvPr id="5" name="Tijdelijke aanduiding voor voettekst 4"/>
          <p:cNvSpPr>
            <a:spLocks noGrp="1" noChangeAspect="1"/>
          </p:cNvSpPr>
          <p:nvPr>
            <p:ph type="ftr" sz="quarter" idx="11"/>
          </p:nvPr>
        </p:nvSpPr>
        <p:spPr>
          <a:xfrm>
            <a:off x="6762755" y="6278586"/>
            <a:ext cx="4804829" cy="365125"/>
          </a:xfrm>
          <a:prstGeom prst="rect">
            <a:avLst/>
          </a:prstGeom>
        </p:spPr>
        <p:txBody>
          <a:bodyPr/>
          <a:lstStyle>
            <a:lvl1pPr algn="r">
              <a:defRPr>
                <a:solidFill>
                  <a:schemeClr val="tx1">
                    <a:lumMod val="65000"/>
                    <a:lumOff val="35000"/>
                  </a:schemeClr>
                </a:solidFill>
              </a:defRPr>
            </a:lvl1pPr>
          </a:lstStyle>
          <a:p>
            <a:endParaRPr lang="nl-NL" dirty="0"/>
          </a:p>
        </p:txBody>
      </p:sp>
    </p:spTree>
    <p:extLst>
      <p:ext uri="{BB962C8B-B14F-4D97-AF65-F5344CB8AC3E}">
        <p14:creationId xmlns:p14="http://schemas.microsoft.com/office/powerpoint/2010/main" val="68207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295400" y="274639"/>
            <a:ext cx="73406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9"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1"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36438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5400" y="285728"/>
            <a:ext cx="10248933" cy="1143000"/>
          </a:xfrm>
        </p:spPr>
        <p:txBody>
          <a:bodyPr>
            <a:normAutofit/>
          </a:bodyPr>
          <a:lstStyle>
            <a:lvl1pPr algn="l">
              <a:defRPr sz="4000"/>
            </a:lvl1pPr>
          </a:lstStyle>
          <a:p>
            <a:r>
              <a:rPr lang="nl-NL"/>
              <a:t>Klik om de stijl te bewerken</a:t>
            </a:r>
            <a:endParaRPr lang="nl-NL" dirty="0"/>
          </a:p>
        </p:txBody>
      </p:sp>
      <p:sp>
        <p:nvSpPr>
          <p:cNvPr id="3" name="Tijdelijke aanduiding voor inhoud 2"/>
          <p:cNvSpPr>
            <a:spLocks noGrp="1"/>
          </p:cNvSpPr>
          <p:nvPr>
            <p:ph idx="1"/>
          </p:nvPr>
        </p:nvSpPr>
        <p:spPr>
          <a:xfrm>
            <a:off x="1295400" y="1571612"/>
            <a:ext cx="10248933" cy="45259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8"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9"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11064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5400" y="274638"/>
            <a:ext cx="10286999" cy="1143000"/>
          </a:xfrm>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1295400" y="1600201"/>
            <a:ext cx="50863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667504" y="1600201"/>
            <a:ext cx="49148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10" name="Tijdelijke aanduiding voor datum 3"/>
          <p:cNvSpPr>
            <a:spLocks noGrp="1"/>
          </p:cNvSpPr>
          <p:nvPr>
            <p:ph type="dt" sz="half" idx="13"/>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2"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418963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295400" y="4429133"/>
            <a:ext cx="10272184" cy="1362075"/>
          </a:xfrm>
        </p:spPr>
        <p:txBody>
          <a:bodyPr anchor="t">
            <a:normAutofit/>
          </a:bodyPr>
          <a:lstStyle>
            <a:lvl1pPr algn="l" defTabSz="914400" rtl="0" eaLnBrk="1" latinLnBrk="0" hangingPunct="1">
              <a:spcBef>
                <a:spcPct val="0"/>
              </a:spcBef>
              <a:buNone/>
              <a:defRPr lang="nl-NL" sz="4400" b="1" kern="1200" dirty="0">
                <a:solidFill>
                  <a:schemeClr val="tx1"/>
                </a:solidFill>
                <a:latin typeface="+mj-lt"/>
                <a:ea typeface="+mj-ea"/>
                <a:cs typeface="+mj-cs"/>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295400" y="2928935"/>
            <a:ext cx="102721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7"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9"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1"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98998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295400" y="274638"/>
            <a:ext cx="10287000" cy="1143000"/>
          </a:xfrm>
        </p:spPr>
        <p:txBody>
          <a:bodyPr/>
          <a:lstStyle/>
          <a:p>
            <a:r>
              <a:rPr lang="nl-NL"/>
              <a:t>Klik om de stijl te bewerken</a:t>
            </a:r>
          </a:p>
        </p:txBody>
      </p:sp>
      <p:sp>
        <p:nvSpPr>
          <p:cNvPr id="6"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8"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0"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57154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7"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9"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394986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932051" y="1412777"/>
            <a:ext cx="5650349"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1295400" y="1435101"/>
            <a:ext cx="4419597" cy="4691063"/>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10" name="Tijdelijke aanduiding voor datum 3"/>
          <p:cNvSpPr>
            <a:spLocks noGrp="1"/>
          </p:cNvSpPr>
          <p:nvPr>
            <p:ph type="dt" sz="half" idx="13"/>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2"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
        <p:nvSpPr>
          <p:cNvPr id="9" name="Titel 1"/>
          <p:cNvSpPr>
            <a:spLocks noGrp="1"/>
          </p:cNvSpPr>
          <p:nvPr>
            <p:ph type="title"/>
          </p:nvPr>
        </p:nvSpPr>
        <p:spPr>
          <a:xfrm>
            <a:off x="1295400" y="274638"/>
            <a:ext cx="10286999" cy="1143000"/>
          </a:xfrm>
        </p:spPr>
        <p:txBody>
          <a:bodyPr/>
          <a:lstStyle/>
          <a:p>
            <a:r>
              <a:rPr lang="nl-NL"/>
              <a:t>Klik om de stijl te bewerken</a:t>
            </a:r>
            <a:endParaRPr lang="nl-NL" dirty="0"/>
          </a:p>
        </p:txBody>
      </p:sp>
    </p:spTree>
    <p:extLst>
      <p:ext uri="{BB962C8B-B14F-4D97-AF65-F5344CB8AC3E}">
        <p14:creationId xmlns:p14="http://schemas.microsoft.com/office/powerpoint/2010/main" val="65350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10" name="Tijdelijke aanduiding voor datum 3"/>
          <p:cNvSpPr>
            <a:spLocks noGrp="1"/>
          </p:cNvSpPr>
          <p:nvPr>
            <p:ph type="dt" sz="half" idx="13"/>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2" name="Tijdelijke aanduiding voor voettekst 4"/>
          <p:cNvSpPr>
            <a:spLocks noGrp="1"/>
          </p:cNvSpPr>
          <p:nvPr>
            <p:ph type="ftr" sz="quarter" idx="3"/>
          </p:nvPr>
        </p:nvSpPr>
        <p:spPr>
          <a:xfrm>
            <a:off x="2406955" y="6356351"/>
            <a:ext cx="6569365"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113146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1295400" y="274638"/>
            <a:ext cx="10287000" cy="1143000"/>
          </a:xfrm>
        </p:spPr>
        <p:txBody>
          <a:bodyPr/>
          <a:lstStyle/>
          <a:p>
            <a:r>
              <a:rPr lang="nl-NL"/>
              <a:t>Klik om de stijl te bewerken</a:t>
            </a:r>
          </a:p>
        </p:txBody>
      </p:sp>
      <p:sp>
        <p:nvSpPr>
          <p:cNvPr id="3" name="Tijdelijke aanduiding voor verticale tekst 2"/>
          <p:cNvSpPr>
            <a:spLocks noGrp="1"/>
          </p:cNvSpPr>
          <p:nvPr>
            <p:ph type="body" orient="vert" idx="1"/>
          </p:nvPr>
        </p:nvSpPr>
        <p:spPr>
          <a:xfrm>
            <a:off x="1295400" y="1600201"/>
            <a:ext cx="10287000" cy="4525963"/>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2"/>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
        <p:nvSpPr>
          <p:cNvPr id="9"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11"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Tree>
    <p:extLst>
      <p:ext uri="{BB962C8B-B14F-4D97-AF65-F5344CB8AC3E}">
        <p14:creationId xmlns:p14="http://schemas.microsoft.com/office/powerpoint/2010/main" val="114453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5400" y="274638"/>
            <a:ext cx="102870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1295400" y="1600201"/>
            <a:ext cx="102870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atum 3"/>
          <p:cNvSpPr>
            <a:spLocks noGrp="1"/>
          </p:cNvSpPr>
          <p:nvPr>
            <p:ph type="dt" sz="half" idx="2"/>
          </p:nvPr>
        </p:nvSpPr>
        <p:spPr>
          <a:xfrm>
            <a:off x="8976320" y="6356351"/>
            <a:ext cx="2592288" cy="365125"/>
          </a:xfrm>
          <a:prstGeom prst="rect">
            <a:avLst/>
          </a:prstGeom>
        </p:spPr>
        <p:txBody>
          <a:bodyPr vert="horz" lIns="91440" tIns="45720" rIns="91440" bIns="45720" rtlCol="0" anchor="ctr"/>
          <a:lstStyle>
            <a:lvl1pPr>
              <a:defRPr kumimoji="0" lang="nl-NL" sz="10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pPr algn="r"/>
            <a:fld id="{22E02853-81FF-41EB-B5FA-BBBE6AC6D28B}" type="datetime2">
              <a:rPr lang="nl-NL" smtClean="0"/>
              <a:pPr algn="r"/>
              <a:t>dinsdag 11 februari 2020</a:t>
            </a:fld>
            <a:endParaRPr lang="nl-NL" dirty="0"/>
          </a:p>
        </p:txBody>
      </p:sp>
      <p:sp>
        <p:nvSpPr>
          <p:cNvPr id="7" name="Tijdelijke aanduiding voor voettekst 4"/>
          <p:cNvSpPr>
            <a:spLocks noGrp="1"/>
          </p:cNvSpPr>
          <p:nvPr>
            <p:ph type="ftr" sz="quarter" idx="3"/>
          </p:nvPr>
        </p:nvSpPr>
        <p:spPr>
          <a:xfrm>
            <a:off x="1295467" y="6356351"/>
            <a:ext cx="7584843" cy="365125"/>
          </a:xfrm>
          <a:prstGeom prst="rect">
            <a:avLst/>
          </a:prstGeom>
        </p:spPr>
        <p:txBody>
          <a:bodyPr anchor="ctr" anchorCtr="0"/>
          <a:lstStyle>
            <a:lvl1pPr>
              <a:defRPr kumimoji="0" lang="nl-N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defRPr>
            </a:lvl1pPr>
          </a:lstStyle>
          <a:p>
            <a:endParaRPr lang="nl-NL" dirty="0"/>
          </a:p>
        </p:txBody>
      </p:sp>
      <p:sp>
        <p:nvSpPr>
          <p:cNvPr id="9" name="Tijdelijke aanduiding voor dianummer 5"/>
          <p:cNvSpPr>
            <a:spLocks noGrp="1"/>
          </p:cNvSpPr>
          <p:nvPr>
            <p:ph type="sldNum" sz="quarter" idx="4"/>
          </p:nvPr>
        </p:nvSpPr>
        <p:spPr>
          <a:xfrm>
            <a:off x="333197" y="6250450"/>
            <a:ext cx="628616" cy="365125"/>
          </a:xfrm>
          <a:prstGeom prst="rect">
            <a:avLst/>
          </a:prstGeom>
        </p:spPr>
        <p:txBody>
          <a:bodyPr/>
          <a:lstStyle>
            <a:lvl1pPr algn="ctr">
              <a:defRPr kumimoji="0" lang="nl-NL" sz="1100" b="0" i="0" u="none" strike="noStrike" kern="1200" cap="none" spc="0" normalizeH="0" baseline="0" noProof="0" smtClean="0">
                <a:ln>
                  <a:noFill/>
                </a:ln>
                <a:solidFill>
                  <a:schemeClr val="tx1">
                    <a:lumMod val="65000"/>
                    <a:lumOff val="35000"/>
                  </a:schemeClr>
                </a:solidFill>
                <a:effectLst/>
                <a:uLnTx/>
                <a:uFillTx/>
                <a:latin typeface="+mn-lt"/>
                <a:ea typeface="+mn-ea"/>
                <a:cs typeface="+mn-cs"/>
              </a:defRPr>
            </a:lvl1pPr>
          </a:lstStyle>
          <a:p>
            <a:fld id="{7B3DAC33-F329-4BBD-BE40-B6C49AFE86E1}" type="slidenum">
              <a:rPr lang="nl-NL" smtClean="0"/>
              <a:pPr/>
              <a:t>‹nr.›</a:t>
            </a:fld>
            <a:endParaRPr lang="nl-NL" dirty="0"/>
          </a:p>
        </p:txBody>
      </p:sp>
    </p:spTree>
    <p:extLst>
      <p:ext uri="{BB962C8B-B14F-4D97-AF65-F5344CB8AC3E}">
        <p14:creationId xmlns:p14="http://schemas.microsoft.com/office/powerpoint/2010/main" val="1118261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0" rtl="0" eaLnBrk="1" latinLnBrk="0" hangingPunct="1">
        <a:spcBef>
          <a:spcPct val="0"/>
        </a:spcBef>
        <a:buNone/>
        <a:defRPr lang="nl-NL" sz="4000" kern="1200" dirty="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3.jp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nl/url?sa=i&amp;rct=j&amp;q=&amp;esrc=s&amp;source=images&amp;cd=&amp;cad=rja&amp;uact=8&amp;ved=0ahUKEwimk_PLr4fZAhVBDuwKHRoGDhoQjRwIBw&amp;url=https://lifeinthefastlane.com/better-people-make-better-doctors/doctor-god/&amp;psig=AOvVaw1BQkN9MT7aA1oBVQMc6lQI&amp;ust=1517665727188282"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0960" y="571481"/>
            <a:ext cx="11186624" cy="2374919"/>
          </a:xfrm>
        </p:spPr>
        <p:txBody>
          <a:bodyPr>
            <a:normAutofit fontScale="90000"/>
          </a:bodyPr>
          <a:lstStyle/>
          <a:p>
            <a:pPr algn="ctr"/>
            <a:r>
              <a:rPr lang="nl-NL" dirty="0"/>
              <a:t>Kan zelfmonitoring de zorg voor patiënten met reumatoïde artritis (RA) toekomstbestendiger maken?</a:t>
            </a:r>
            <a:br>
              <a:rPr lang="nl-NL" dirty="0"/>
            </a:br>
            <a:endParaRPr lang="nl-NL" dirty="0"/>
          </a:p>
        </p:txBody>
      </p:sp>
      <p:sp>
        <p:nvSpPr>
          <p:cNvPr id="3" name="Ondertitel 2"/>
          <p:cNvSpPr>
            <a:spLocks noGrp="1"/>
          </p:cNvSpPr>
          <p:nvPr>
            <p:ph type="subTitle" idx="1"/>
          </p:nvPr>
        </p:nvSpPr>
        <p:spPr>
          <a:xfrm>
            <a:off x="2336800" y="2643182"/>
            <a:ext cx="7391400" cy="1752600"/>
          </a:xfrm>
        </p:spPr>
        <p:txBody>
          <a:bodyPr>
            <a:normAutofit/>
          </a:bodyPr>
          <a:lstStyle/>
          <a:p>
            <a:endParaRPr lang="nl-NL" dirty="0"/>
          </a:p>
          <a:p>
            <a:r>
              <a:rPr lang="nl-NL" dirty="0"/>
              <a:t>De regie weer terug bij de patiënt</a:t>
            </a:r>
          </a:p>
        </p:txBody>
      </p:sp>
      <p:sp>
        <p:nvSpPr>
          <p:cNvPr id="6" name="Tekstvak 5"/>
          <p:cNvSpPr txBox="1"/>
          <p:nvPr/>
        </p:nvSpPr>
        <p:spPr>
          <a:xfrm>
            <a:off x="8186057" y="5199017"/>
            <a:ext cx="3927566" cy="1323439"/>
          </a:xfrm>
          <a:prstGeom prst="rect">
            <a:avLst/>
          </a:prstGeom>
          <a:noFill/>
        </p:spPr>
        <p:txBody>
          <a:bodyPr wrap="square" rtlCol="0">
            <a:spAutoFit/>
          </a:bodyPr>
          <a:lstStyle/>
          <a:p>
            <a:pPr algn="ctr"/>
            <a:r>
              <a:rPr lang="nl-NL" sz="1600" dirty="0"/>
              <a:t>Carine Vogel MANP17</a:t>
            </a:r>
          </a:p>
          <a:p>
            <a:pPr algn="ctr"/>
            <a:r>
              <a:rPr lang="nl-NL" sz="1600" dirty="0"/>
              <a:t>Onderzoeksbegeleider: Sanne Rongen</a:t>
            </a:r>
          </a:p>
          <a:p>
            <a:pPr algn="ctr"/>
            <a:r>
              <a:rPr lang="nl-NL" sz="1600" dirty="0"/>
              <a:t>Afdeling Reumatologie</a:t>
            </a:r>
          </a:p>
          <a:p>
            <a:pPr algn="ctr"/>
            <a:r>
              <a:rPr lang="nl-NL" sz="1600" dirty="0"/>
              <a:t>Ziekenhuis Bernhoven</a:t>
            </a:r>
          </a:p>
          <a:p>
            <a:pPr algn="ctr"/>
            <a:r>
              <a:rPr lang="nl-NL" sz="1600" dirty="0"/>
              <a:t>HAN </a:t>
            </a:r>
          </a:p>
        </p:txBody>
      </p:sp>
    </p:spTree>
    <p:extLst>
      <p:ext uri="{BB962C8B-B14F-4D97-AF65-F5344CB8AC3E}">
        <p14:creationId xmlns:p14="http://schemas.microsoft.com/office/powerpoint/2010/main" val="3084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7EFF4-C2F7-B748-B519-770EF5D576F3}"/>
              </a:ext>
            </a:extLst>
          </p:cNvPr>
          <p:cNvSpPr>
            <a:spLocks noGrp="1"/>
          </p:cNvSpPr>
          <p:nvPr>
            <p:ph type="title"/>
          </p:nvPr>
        </p:nvSpPr>
        <p:spPr>
          <a:xfrm>
            <a:off x="1295400" y="274637"/>
            <a:ext cx="10287000" cy="3812453"/>
          </a:xfrm>
        </p:spPr>
        <p:txBody>
          <a:bodyPr>
            <a:normAutofit/>
          </a:bodyPr>
          <a:lstStyle/>
          <a:p>
            <a:r>
              <a:rPr lang="nl-NL" dirty="0"/>
              <a:t>Zorgen om de toekomst</a:t>
            </a:r>
            <a:r>
              <a:rPr lang="mr-IN" dirty="0"/>
              <a:t>…</a:t>
            </a:r>
            <a:r>
              <a:rPr lang="nl-NL" dirty="0"/>
              <a:t>..</a:t>
            </a:r>
            <a:br>
              <a:rPr lang="nl-NL" dirty="0"/>
            </a:br>
            <a:r>
              <a:rPr lang="nl-NL" dirty="0"/>
              <a:t/>
            </a:r>
            <a:br>
              <a:rPr lang="nl-NL" dirty="0"/>
            </a:br>
            <a:r>
              <a:rPr lang="nl-NL" dirty="0"/>
              <a:t>Patiënten met lage ziekteactiviteit/remissie toch 2-4x per jaar op controle? </a:t>
            </a:r>
            <a:r>
              <a:rPr lang="nl-NL" sz="2400" dirty="0"/>
              <a:t>Staat haaks op visie Bernhoven</a:t>
            </a: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3EF0CB8E-4D57-4C44-B8ED-D1EDA52BDDF8}"/>
              </a:ext>
            </a:extLst>
          </p:cNvPr>
          <p:cNvSpPr>
            <a:spLocks noGrp="1"/>
          </p:cNvSpPr>
          <p:nvPr>
            <p:ph type="sldNum" sz="quarter" idx="12"/>
          </p:nvPr>
        </p:nvSpPr>
        <p:spPr/>
        <p:txBody>
          <a:bodyPr/>
          <a:lstStyle/>
          <a:p>
            <a:fld id="{7B3DAC33-F329-4BBD-BE40-B6C49AFE86E1}" type="slidenum">
              <a:rPr lang="nl-NL" smtClean="0"/>
              <a:pPr/>
              <a:t>10</a:t>
            </a:fld>
            <a:endParaRPr lang="nl-NL" dirty="0"/>
          </a:p>
        </p:txBody>
      </p:sp>
      <p:sp>
        <p:nvSpPr>
          <p:cNvPr id="4" name="Tijdelijke aanduiding voor datum 3">
            <a:extLst>
              <a:ext uri="{FF2B5EF4-FFF2-40B4-BE49-F238E27FC236}">
                <a16:creationId xmlns:a16="http://schemas.microsoft.com/office/drawing/2014/main" id="{11D8131A-AA56-6E4C-8B64-47BC2C372949}"/>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5" name="Afbeelding 4">
            <a:extLst>
              <a:ext uri="{FF2B5EF4-FFF2-40B4-BE49-F238E27FC236}">
                <a16:creationId xmlns:a16="http://schemas.microsoft.com/office/drawing/2014/main" id="{45D27C83-FB8F-F541-B30D-B8A442DAAC91}"/>
              </a:ext>
            </a:extLst>
          </p:cNvPr>
          <p:cNvPicPr>
            <a:picLocks noChangeAspect="1"/>
          </p:cNvPicPr>
          <p:nvPr/>
        </p:nvPicPr>
        <p:blipFill>
          <a:blip r:embed="rId2"/>
          <a:stretch>
            <a:fillRect/>
          </a:stretch>
        </p:blipFill>
        <p:spPr>
          <a:xfrm>
            <a:off x="3713017" y="3297382"/>
            <a:ext cx="4336473" cy="2953068"/>
          </a:xfrm>
          <a:prstGeom prst="rect">
            <a:avLst/>
          </a:prstGeom>
        </p:spPr>
      </p:pic>
    </p:spTree>
    <p:extLst>
      <p:ext uri="{BB962C8B-B14F-4D97-AF65-F5344CB8AC3E}">
        <p14:creationId xmlns:p14="http://schemas.microsoft.com/office/powerpoint/2010/main" val="144920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a:t/>
            </a:r>
            <a:br>
              <a:rPr lang="nl-NL" dirty="0"/>
            </a:br>
            <a:endParaRPr lang="nl-NL" dirty="0"/>
          </a:p>
        </p:txBody>
      </p:sp>
      <p:sp>
        <p:nvSpPr>
          <p:cNvPr id="3" name="Tijdelijke aanduiding voor inhoud 2"/>
          <p:cNvSpPr>
            <a:spLocks noGrp="1"/>
          </p:cNvSpPr>
          <p:nvPr>
            <p:ph idx="1"/>
          </p:nvPr>
        </p:nvSpPr>
        <p:spPr>
          <a:xfrm>
            <a:off x="1295400" y="644435"/>
            <a:ext cx="10248933" cy="2081832"/>
          </a:xfrm>
        </p:spPr>
        <p:txBody>
          <a:bodyPr/>
          <a:lstStyle/>
          <a:p>
            <a:pPr marL="0" indent="0" algn="ctr">
              <a:buNone/>
            </a:pPr>
            <a:endParaRPr lang="nl-NL" dirty="0"/>
          </a:p>
          <a:p>
            <a:pPr marL="0" indent="0" algn="ctr">
              <a:buNone/>
            </a:pPr>
            <a:r>
              <a:rPr lang="nl-NL" sz="4000" b="1" dirty="0"/>
              <a:t>Reumanet Bernhoven</a:t>
            </a:r>
          </a:p>
          <a:p>
            <a:pPr marL="0" indent="0" algn="ctr">
              <a:buNone/>
            </a:pPr>
            <a:endParaRPr lang="nl-NL" dirty="0"/>
          </a:p>
        </p:txBody>
      </p:sp>
      <p:sp>
        <p:nvSpPr>
          <p:cNvPr id="4" name="Tijdelijke aanduiding voor dianummer 3"/>
          <p:cNvSpPr>
            <a:spLocks noGrp="1"/>
          </p:cNvSpPr>
          <p:nvPr>
            <p:ph type="sldNum" sz="quarter" idx="12"/>
          </p:nvPr>
        </p:nvSpPr>
        <p:spPr/>
        <p:txBody>
          <a:bodyPr/>
          <a:lstStyle/>
          <a:p>
            <a:fld id="{7B3DAC33-F329-4BBD-BE40-B6C49AFE86E1}" type="slidenum">
              <a:rPr lang="nl-NL" smtClean="0"/>
              <a:pPr/>
              <a:t>11</a:t>
            </a:fld>
            <a:endParaRPr lang="nl-NL" dirty="0"/>
          </a:p>
        </p:txBody>
      </p:sp>
      <p:sp>
        <p:nvSpPr>
          <p:cNvPr id="5" name="Tijdelijke aanduiding voor datum 4"/>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8" name="Tijdelijke aanduiding voor inhou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552" y="2297257"/>
            <a:ext cx="5369520" cy="3381308"/>
          </a:xfrm>
          <a:prstGeom prst="rect">
            <a:avLst/>
          </a:prstGeom>
        </p:spPr>
      </p:pic>
    </p:spTree>
    <p:extLst>
      <p:ext uri="{BB962C8B-B14F-4D97-AF65-F5344CB8AC3E}">
        <p14:creationId xmlns:p14="http://schemas.microsoft.com/office/powerpoint/2010/main" val="255830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Probleemstelling:</a:t>
            </a:r>
          </a:p>
        </p:txBody>
      </p:sp>
      <p:sp>
        <p:nvSpPr>
          <p:cNvPr id="3" name="Tijdelijke aanduiding voor inhoud 2"/>
          <p:cNvSpPr>
            <a:spLocks noGrp="1"/>
          </p:cNvSpPr>
          <p:nvPr>
            <p:ph idx="1"/>
          </p:nvPr>
        </p:nvSpPr>
        <p:spPr/>
        <p:txBody>
          <a:bodyPr>
            <a:normAutofit fontScale="92500" lnSpcReduction="10000"/>
          </a:bodyPr>
          <a:lstStyle/>
          <a:p>
            <a:r>
              <a:rPr lang="nl-NL" dirty="0"/>
              <a:t>A. Neemt het aantal polikliniekbezoeken af wanneer </a:t>
            </a:r>
            <a:r>
              <a:rPr lang="nl-NL" dirty="0" err="1"/>
              <a:t>patiënten</a:t>
            </a:r>
            <a:r>
              <a:rPr lang="nl-NL" dirty="0"/>
              <a:t> met RA met een lage ziekteactiviteit, hun ziekteactiviteit zelf monitoren via de vragenlijsten in Reumanet Bernhoven? </a:t>
            </a:r>
          </a:p>
          <a:p>
            <a:endParaRPr lang="nl-NL" dirty="0"/>
          </a:p>
          <a:p>
            <a:r>
              <a:rPr lang="nl-NL" dirty="0"/>
              <a:t>B. Wat zijn de ervaringen van </a:t>
            </a:r>
            <a:r>
              <a:rPr lang="nl-NL" dirty="0" err="1"/>
              <a:t>patiënten</a:t>
            </a:r>
            <a:r>
              <a:rPr lang="nl-NL" dirty="0"/>
              <a:t> met deze veranderde manier van zorgverlening?</a:t>
            </a:r>
            <a:br>
              <a:rPr lang="nl-NL" dirty="0"/>
            </a:br>
            <a:endParaRPr lang="nl-NL" dirty="0"/>
          </a:p>
          <a:p>
            <a:r>
              <a:rPr lang="nl-NL" dirty="0"/>
              <a:t>C. Wat heeft de </a:t>
            </a:r>
            <a:r>
              <a:rPr lang="nl-NL" dirty="0" err="1"/>
              <a:t>patiënten</a:t>
            </a:r>
            <a:r>
              <a:rPr lang="nl-NL" dirty="0"/>
              <a:t> geholpen of belemmerd bij het toepassen van zelfmonitoring via Reumanet Bernhoven? </a:t>
            </a:r>
          </a:p>
          <a:p>
            <a:endParaRPr lang="nl-NL" dirty="0"/>
          </a:p>
        </p:txBody>
      </p:sp>
      <p:sp>
        <p:nvSpPr>
          <p:cNvPr id="4" name="Tijdelijke aanduiding voor dianummer 3"/>
          <p:cNvSpPr>
            <a:spLocks noGrp="1"/>
          </p:cNvSpPr>
          <p:nvPr>
            <p:ph type="sldNum" sz="quarter" idx="12"/>
          </p:nvPr>
        </p:nvSpPr>
        <p:spPr/>
        <p:txBody>
          <a:bodyPr/>
          <a:lstStyle/>
          <a:p>
            <a:fld id="{7B3DAC33-F329-4BBD-BE40-B6C49AFE86E1}" type="slidenum">
              <a:rPr lang="nl-NL" smtClean="0"/>
              <a:pPr/>
              <a:t>12</a:t>
            </a:fld>
            <a:endParaRPr lang="nl-NL" dirty="0"/>
          </a:p>
        </p:txBody>
      </p:sp>
      <p:sp>
        <p:nvSpPr>
          <p:cNvPr id="5" name="Tijdelijke aanduiding voor datum 4"/>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Tree>
    <p:extLst>
      <p:ext uri="{BB962C8B-B14F-4D97-AF65-F5344CB8AC3E}">
        <p14:creationId xmlns:p14="http://schemas.microsoft.com/office/powerpoint/2010/main" val="387665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400" b="1" dirty="0"/>
              <a:t>Onderzoekspopulatie</a:t>
            </a:r>
            <a:r>
              <a:rPr lang="nl-NL" dirty="0"/>
              <a:t/>
            </a:r>
            <a:br>
              <a:rPr lang="nl-NL" dirty="0"/>
            </a:br>
            <a:endParaRPr lang="nl-NL" dirty="0"/>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13</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Rechthoek 4"/>
          <p:cNvSpPr/>
          <p:nvPr/>
        </p:nvSpPr>
        <p:spPr>
          <a:xfrm>
            <a:off x="1384663" y="1335483"/>
            <a:ext cx="10267406" cy="1993366"/>
          </a:xfrm>
          <a:prstGeom prst="rect">
            <a:avLst/>
          </a:prstGeom>
        </p:spPr>
        <p:txBody>
          <a:bodyPr wrap="square">
            <a:spAutoFit/>
          </a:bodyPr>
          <a:lstStyle/>
          <a:p>
            <a:pPr marL="228600" lvl="0" indent="-228600">
              <a:lnSpc>
                <a:spcPct val="90000"/>
              </a:lnSpc>
              <a:spcBef>
                <a:spcPts val="1000"/>
              </a:spcBef>
              <a:buFont typeface="Arial"/>
              <a:buChar char="•"/>
            </a:pPr>
            <a:r>
              <a:rPr lang="nl-NL" sz="3200" dirty="0">
                <a:solidFill>
                  <a:prstClr val="black"/>
                </a:solidFill>
                <a:latin typeface="Calibri" panose="020F0502020204030204"/>
              </a:rPr>
              <a:t>108 patiënten met RA met lage ziekteactiviteit of in remissie, bekend met de werkwijze van Reumanet Bernhoven.</a:t>
            </a:r>
          </a:p>
          <a:p>
            <a:pPr lvl="0">
              <a:lnSpc>
                <a:spcPct val="90000"/>
              </a:lnSpc>
              <a:spcBef>
                <a:spcPts val="1000"/>
              </a:spcBef>
            </a:pPr>
            <a:endParaRPr lang="nl-NL" sz="3200" dirty="0">
              <a:solidFill>
                <a:prstClr val="black"/>
              </a:solidFill>
              <a:latin typeface="Calibri" panose="020F0502020204030204"/>
            </a:endParaRPr>
          </a:p>
        </p:txBody>
      </p:sp>
      <p:sp>
        <p:nvSpPr>
          <p:cNvPr id="6" name="Tekstvak 5"/>
          <p:cNvSpPr txBox="1"/>
          <p:nvPr/>
        </p:nvSpPr>
        <p:spPr>
          <a:xfrm>
            <a:off x="9765208" y="5987019"/>
            <a:ext cx="3606800" cy="369332"/>
          </a:xfrm>
          <a:prstGeom prst="rect">
            <a:avLst/>
          </a:prstGeom>
          <a:noFill/>
        </p:spPr>
        <p:txBody>
          <a:bodyPr wrap="square" rtlCol="0">
            <a:spAutoFit/>
          </a:bodyPr>
          <a:lstStyle/>
          <a:p>
            <a:r>
              <a:rPr lang="nl-NL" i="1" dirty="0">
                <a:solidFill>
                  <a:prstClr val="black"/>
                </a:solidFill>
                <a:latin typeface="Calibri" panose="020F0502020204030204"/>
              </a:rPr>
              <a:t>1. </a:t>
            </a:r>
            <a:r>
              <a:rPr lang="nl-NL" i="1" dirty="0" err="1">
                <a:solidFill>
                  <a:prstClr val="black"/>
                </a:solidFill>
                <a:latin typeface="Calibri" panose="020F0502020204030204"/>
              </a:rPr>
              <a:t>Aletaha</a:t>
            </a:r>
            <a:r>
              <a:rPr lang="nl-NL" i="1" dirty="0">
                <a:solidFill>
                  <a:prstClr val="black"/>
                </a:solidFill>
                <a:latin typeface="Calibri" panose="020F0502020204030204"/>
              </a:rPr>
              <a:t> et al., 2010</a:t>
            </a:r>
            <a:endParaRPr lang="nl-NL" i="1" dirty="0"/>
          </a:p>
        </p:txBody>
      </p:sp>
      <p:sp>
        <p:nvSpPr>
          <p:cNvPr id="7" name="Tekstvak 6"/>
          <p:cNvSpPr txBox="1"/>
          <p:nvPr/>
        </p:nvSpPr>
        <p:spPr>
          <a:xfrm>
            <a:off x="1625295" y="3001586"/>
            <a:ext cx="3792354" cy="3503523"/>
          </a:xfrm>
          <a:prstGeom prst="rect">
            <a:avLst/>
          </a:prstGeom>
          <a:noFill/>
        </p:spPr>
        <p:txBody>
          <a:bodyPr wrap="square" rtlCol="0">
            <a:spAutoFit/>
          </a:bodyPr>
          <a:lstStyle/>
          <a:p>
            <a:pPr lvl="0">
              <a:lnSpc>
                <a:spcPct val="90000"/>
              </a:lnSpc>
              <a:spcBef>
                <a:spcPts val="1000"/>
              </a:spcBef>
            </a:pPr>
            <a:r>
              <a:rPr lang="nl-NL" sz="2000" dirty="0">
                <a:solidFill>
                  <a:prstClr val="black"/>
                </a:solidFill>
                <a:latin typeface="Calibri" panose="020F0502020204030204"/>
              </a:rPr>
              <a:t>Inclusiecriteria:		</a:t>
            </a:r>
          </a:p>
          <a:p>
            <a:pPr marL="285750" lvl="0" indent="-285750">
              <a:lnSpc>
                <a:spcPct val="90000"/>
              </a:lnSpc>
              <a:spcBef>
                <a:spcPts val="1000"/>
              </a:spcBef>
              <a:buFont typeface="Arial" panose="020B0604020202020204" pitchFamily="34" charset="0"/>
              <a:buChar char="•"/>
            </a:pPr>
            <a:r>
              <a:rPr lang="nl-NL" sz="2000" dirty="0">
                <a:solidFill>
                  <a:prstClr val="black"/>
                </a:solidFill>
                <a:latin typeface="Calibri" panose="020F0502020204030204"/>
              </a:rPr>
              <a:t>RA volgens American College of </a:t>
            </a:r>
            <a:r>
              <a:rPr lang="nl-NL" sz="2000" dirty="0" err="1">
                <a:solidFill>
                  <a:prstClr val="black"/>
                </a:solidFill>
                <a:latin typeface="Calibri" panose="020F0502020204030204"/>
              </a:rPr>
              <a:t>Rheumatology</a:t>
            </a:r>
            <a:r>
              <a:rPr lang="nl-NL" sz="2000" dirty="0">
                <a:solidFill>
                  <a:prstClr val="black"/>
                </a:solidFill>
                <a:latin typeface="Calibri" panose="020F0502020204030204"/>
              </a:rPr>
              <a:t> (ACR) 2010 criteria</a:t>
            </a:r>
            <a:r>
              <a:rPr lang="nl-NL" sz="2000" baseline="30000" dirty="0">
                <a:solidFill>
                  <a:prstClr val="black"/>
                </a:solidFill>
                <a:latin typeface="Calibri" panose="020F0502020204030204"/>
              </a:rPr>
              <a:t>1</a:t>
            </a:r>
            <a:endParaRPr lang="nl-NL" sz="2000" dirty="0">
              <a:solidFill>
                <a:prstClr val="black"/>
              </a:solidFill>
              <a:latin typeface="Calibri" panose="020F0502020204030204"/>
            </a:endParaRPr>
          </a:p>
          <a:p>
            <a:pPr marL="285750" lvl="0" indent="-285750">
              <a:lnSpc>
                <a:spcPct val="90000"/>
              </a:lnSpc>
              <a:spcBef>
                <a:spcPts val="1000"/>
              </a:spcBef>
              <a:buFont typeface="Arial" panose="020B0604020202020204" pitchFamily="34" charset="0"/>
              <a:buChar char="•"/>
            </a:pPr>
            <a:r>
              <a:rPr lang="nl-NL" sz="2000" dirty="0">
                <a:solidFill>
                  <a:prstClr val="black"/>
                </a:solidFill>
                <a:latin typeface="Calibri" panose="020F0502020204030204"/>
              </a:rPr>
              <a:t>Lage ziekteactiviteit/remissie</a:t>
            </a:r>
          </a:p>
          <a:p>
            <a:pPr marL="228600" lvl="0" indent="-228600">
              <a:lnSpc>
                <a:spcPct val="90000"/>
              </a:lnSpc>
              <a:spcBef>
                <a:spcPts val="1000"/>
              </a:spcBef>
              <a:buFont typeface="Arial"/>
              <a:buChar char="•"/>
            </a:pPr>
            <a:r>
              <a:rPr lang="nl-NL" sz="2000" dirty="0">
                <a:solidFill>
                  <a:prstClr val="black"/>
                </a:solidFill>
                <a:latin typeface="Calibri" panose="020F0502020204030204"/>
              </a:rPr>
              <a:t>Beschikking over computer met internet</a:t>
            </a:r>
          </a:p>
          <a:p>
            <a:pPr marL="228600" lvl="0" indent="-228600">
              <a:lnSpc>
                <a:spcPct val="90000"/>
              </a:lnSpc>
              <a:spcBef>
                <a:spcPts val="1000"/>
              </a:spcBef>
              <a:buFont typeface="Arial"/>
              <a:buChar char="•"/>
            </a:pPr>
            <a:r>
              <a:rPr lang="nl-NL" sz="2000" dirty="0">
                <a:solidFill>
                  <a:prstClr val="black"/>
                </a:solidFill>
                <a:latin typeface="Calibri" panose="020F0502020204030204"/>
              </a:rPr>
              <a:t>Bereidheid in te loggen</a:t>
            </a:r>
          </a:p>
          <a:p>
            <a:pPr marL="228600" lvl="0" indent="-228600">
              <a:lnSpc>
                <a:spcPct val="90000"/>
              </a:lnSpc>
              <a:spcBef>
                <a:spcPts val="1000"/>
              </a:spcBef>
              <a:buFont typeface="Arial"/>
              <a:buChar char="•"/>
            </a:pPr>
            <a:r>
              <a:rPr lang="nl-NL" sz="2000" dirty="0">
                <a:solidFill>
                  <a:prstClr val="black"/>
                </a:solidFill>
                <a:latin typeface="Calibri" panose="020F0502020204030204"/>
              </a:rPr>
              <a:t>Vanaf 18 jaar </a:t>
            </a:r>
          </a:p>
          <a:p>
            <a:endParaRPr lang="nl-NL" dirty="0"/>
          </a:p>
        </p:txBody>
      </p:sp>
      <p:sp>
        <p:nvSpPr>
          <p:cNvPr id="8" name="Tekstvak 7"/>
          <p:cNvSpPr txBox="1"/>
          <p:nvPr/>
        </p:nvSpPr>
        <p:spPr>
          <a:xfrm>
            <a:off x="6167045" y="3001586"/>
            <a:ext cx="5273269" cy="1456809"/>
          </a:xfrm>
          <a:prstGeom prst="rect">
            <a:avLst/>
          </a:prstGeom>
          <a:noFill/>
        </p:spPr>
        <p:txBody>
          <a:bodyPr wrap="square" rtlCol="0">
            <a:spAutoFit/>
          </a:bodyPr>
          <a:lstStyle/>
          <a:p>
            <a:pPr lvl="0">
              <a:lnSpc>
                <a:spcPct val="90000"/>
              </a:lnSpc>
              <a:spcBef>
                <a:spcPts val="1000"/>
              </a:spcBef>
            </a:pPr>
            <a:r>
              <a:rPr lang="nl-NL" sz="2000" dirty="0">
                <a:solidFill>
                  <a:prstClr val="black"/>
                </a:solidFill>
                <a:latin typeface="Calibri" panose="020F0502020204030204"/>
              </a:rPr>
              <a:t>Exclusiecriteria:</a:t>
            </a:r>
          </a:p>
          <a:p>
            <a:pPr marL="342900" indent="-342900">
              <a:lnSpc>
                <a:spcPct val="90000"/>
              </a:lnSpc>
              <a:spcBef>
                <a:spcPts val="1000"/>
              </a:spcBef>
              <a:buFont typeface="Arial" panose="020B0604020202020204" pitchFamily="34" charset="0"/>
              <a:buChar char="•"/>
            </a:pPr>
            <a:r>
              <a:rPr lang="nl-NL" sz="2000" dirty="0">
                <a:solidFill>
                  <a:prstClr val="black"/>
                </a:solidFill>
                <a:latin typeface="Calibri" panose="020F0502020204030204"/>
              </a:rPr>
              <a:t>Wilsonbekwaamheid</a:t>
            </a:r>
          </a:p>
          <a:p>
            <a:pPr marL="342900" lvl="0" indent="-342900">
              <a:lnSpc>
                <a:spcPct val="90000"/>
              </a:lnSpc>
              <a:spcBef>
                <a:spcPts val="1000"/>
              </a:spcBef>
              <a:buFont typeface="Arial" panose="020B0604020202020204" pitchFamily="34" charset="0"/>
              <a:buChar char="•"/>
            </a:pPr>
            <a:r>
              <a:rPr lang="nl-NL" sz="2000" dirty="0">
                <a:solidFill>
                  <a:prstClr val="black"/>
                </a:solidFill>
                <a:latin typeface="Calibri" panose="020F0502020204030204"/>
              </a:rPr>
              <a:t>Niet beheersen Nederlandse taal</a:t>
            </a:r>
          </a:p>
          <a:p>
            <a:endParaRPr lang="nl-NL" dirty="0"/>
          </a:p>
        </p:txBody>
      </p:sp>
      <p:pic>
        <p:nvPicPr>
          <p:cNvPr id="9" name="Afbeelding 8">
            <a:extLst>
              <a:ext uri="{FF2B5EF4-FFF2-40B4-BE49-F238E27FC236}">
                <a16:creationId xmlns:a16="http://schemas.microsoft.com/office/drawing/2014/main" id="{E96C61AD-A644-5C42-8E1E-BFBE7B8161E0}"/>
              </a:ext>
            </a:extLst>
          </p:cNvPr>
          <p:cNvPicPr>
            <a:picLocks noChangeAspect="1"/>
          </p:cNvPicPr>
          <p:nvPr/>
        </p:nvPicPr>
        <p:blipFill>
          <a:blip r:embed="rId3"/>
          <a:stretch>
            <a:fillRect/>
          </a:stretch>
        </p:blipFill>
        <p:spPr>
          <a:xfrm>
            <a:off x="5417649" y="4184072"/>
            <a:ext cx="4347559" cy="2537403"/>
          </a:xfrm>
          <a:prstGeom prst="rect">
            <a:avLst/>
          </a:prstGeom>
        </p:spPr>
      </p:pic>
    </p:spTree>
    <p:extLst>
      <p:ext uri="{BB962C8B-B14F-4D97-AF65-F5344CB8AC3E}">
        <p14:creationId xmlns:p14="http://schemas.microsoft.com/office/powerpoint/2010/main" val="275113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E6612-CF8C-6640-BD79-0610D4DBAA02}"/>
              </a:ext>
            </a:extLst>
          </p:cNvPr>
          <p:cNvSpPr>
            <a:spLocks noGrp="1"/>
          </p:cNvSpPr>
          <p:nvPr>
            <p:ph type="title"/>
          </p:nvPr>
        </p:nvSpPr>
        <p:spPr>
          <a:xfrm>
            <a:off x="1295400" y="274636"/>
            <a:ext cx="10287000" cy="6583363"/>
          </a:xfrm>
        </p:spPr>
        <p:txBody>
          <a:bodyPr>
            <a:normAutofit fontScale="90000"/>
          </a:bodyPr>
          <a:lstStyle/>
          <a:p>
            <a:r>
              <a:rPr lang="nl-NL" dirty="0"/>
              <a:t/>
            </a:r>
            <a:br>
              <a:rPr lang="nl-NL" dirty="0"/>
            </a:br>
            <a:r>
              <a:rPr lang="nl-NL" dirty="0"/>
              <a:t/>
            </a:r>
            <a:br>
              <a:rPr lang="nl-NL" dirty="0"/>
            </a:br>
            <a:r>
              <a:rPr lang="nl-NL" dirty="0"/>
              <a:t/>
            </a:r>
            <a:br>
              <a:rPr lang="nl-NL" dirty="0"/>
            </a:br>
            <a:r>
              <a:rPr lang="nl-NL" dirty="0"/>
              <a:t>Zelfmanagementpoli bij </a:t>
            </a:r>
            <a:r>
              <a:rPr lang="nl-NL" dirty="0" err="1"/>
              <a:t>Vsio</a:t>
            </a:r>
            <a:r>
              <a:rPr lang="nl-NL" dirty="0"/>
              <a:t>/VRC</a:t>
            </a:r>
            <a:br>
              <a:rPr lang="nl-NL" dirty="0"/>
            </a:br>
            <a:r>
              <a:rPr lang="nl-NL" dirty="0"/>
              <a:t>1</a:t>
            </a:r>
            <a:r>
              <a:rPr lang="nl-NL" baseline="30000" dirty="0"/>
              <a:t>e</a:t>
            </a:r>
            <a:r>
              <a:rPr lang="nl-NL" dirty="0"/>
              <a:t> Visite: 	Uitleg over doel </a:t>
            </a:r>
            <a:r>
              <a:rPr lang="nl-NL" dirty="0" err="1"/>
              <a:t>zm</a:t>
            </a:r>
            <a:r>
              <a:rPr lang="nl-NL" dirty="0"/>
              <a:t>-poli</a:t>
            </a:r>
            <a:br>
              <a:rPr lang="nl-NL" dirty="0"/>
            </a:br>
            <a:r>
              <a:rPr lang="nl-NL" dirty="0"/>
              <a:t>			DAS28, RAID thuis invullen</a:t>
            </a:r>
            <a:br>
              <a:rPr lang="nl-NL" dirty="0"/>
            </a:br>
            <a:r>
              <a:rPr lang="nl-NL" dirty="0"/>
              <a:t/>
            </a:r>
            <a:br>
              <a:rPr lang="nl-NL" dirty="0"/>
            </a:br>
            <a:r>
              <a:rPr lang="nl-NL" dirty="0"/>
              <a:t>2</a:t>
            </a:r>
            <a:r>
              <a:rPr lang="nl-NL" baseline="30000" dirty="0"/>
              <a:t>e</a:t>
            </a:r>
            <a:r>
              <a:rPr lang="nl-NL" dirty="0"/>
              <a:t> Visite: 	DAS28, Drempelwaarde RAID</a:t>
            </a:r>
            <a:br>
              <a:rPr lang="nl-NL" dirty="0"/>
            </a:br>
            <a:r>
              <a:rPr lang="nl-NL" dirty="0"/>
              <a:t>			Afspraken over </a:t>
            </a:r>
            <a:r>
              <a:rPr lang="nl-NL" dirty="0" err="1"/>
              <a:t>labcontroles</a:t>
            </a:r>
            <a:r>
              <a:rPr lang="nl-NL" dirty="0"/>
              <a:t/>
            </a:r>
            <a:br>
              <a:rPr lang="nl-NL" dirty="0"/>
            </a:br>
            <a:r>
              <a:rPr lang="nl-NL" dirty="0"/>
              <a:t>			Afspraken over medicatie</a:t>
            </a:r>
            <a:br>
              <a:rPr lang="nl-NL" dirty="0"/>
            </a:br>
            <a:r>
              <a:rPr lang="nl-NL" dirty="0"/>
              <a:t/>
            </a:r>
            <a:br>
              <a:rPr lang="nl-NL" dirty="0"/>
            </a:br>
            <a:r>
              <a:rPr lang="nl-NL" dirty="0"/>
              <a:t>Spreekuur </a:t>
            </a:r>
            <a:r>
              <a:rPr lang="nl-NL" dirty="0" err="1"/>
              <a:t>Vsio</a:t>
            </a:r>
            <a:r>
              <a:rPr lang="nl-NL" dirty="0"/>
              <a:t>-spoedplaatsen</a:t>
            </a:r>
            <a:br>
              <a:rPr lang="nl-NL" dirty="0"/>
            </a:br>
            <a:r>
              <a:rPr lang="nl-NL" dirty="0"/>
              <a:t>Loslaten……, eens per jaar terug en verder bij </a:t>
            </a:r>
            <a:r>
              <a:rPr lang="nl-NL" dirty="0" err="1"/>
              <a:t>flare</a:t>
            </a:r>
            <a:r>
              <a:rPr lang="nl-NL" dirty="0"/>
              <a:t/>
            </a:r>
            <a:br>
              <a:rPr lang="nl-NL" dirty="0"/>
            </a:br>
            <a:r>
              <a:rPr lang="nl-NL" dirty="0"/>
              <a:t>		</a:t>
            </a:r>
            <a:br>
              <a:rPr lang="nl-NL" dirty="0"/>
            </a:br>
            <a:r>
              <a:rPr lang="nl-NL" dirty="0"/>
              <a:t/>
            </a:r>
            <a:br>
              <a:rPr lang="nl-NL" dirty="0"/>
            </a:b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8C4C94E7-61A1-2247-9E74-A8B4630EC989}"/>
              </a:ext>
            </a:extLst>
          </p:cNvPr>
          <p:cNvSpPr>
            <a:spLocks noGrp="1"/>
          </p:cNvSpPr>
          <p:nvPr>
            <p:ph type="sldNum" sz="quarter" idx="12"/>
          </p:nvPr>
        </p:nvSpPr>
        <p:spPr/>
        <p:txBody>
          <a:bodyPr/>
          <a:lstStyle/>
          <a:p>
            <a:fld id="{7B3DAC33-F329-4BBD-BE40-B6C49AFE86E1}" type="slidenum">
              <a:rPr lang="nl-NL" smtClean="0"/>
              <a:pPr/>
              <a:t>14</a:t>
            </a:fld>
            <a:endParaRPr lang="nl-NL" dirty="0"/>
          </a:p>
        </p:txBody>
      </p:sp>
      <p:sp>
        <p:nvSpPr>
          <p:cNvPr id="4" name="Tijdelijke aanduiding voor datum 3">
            <a:extLst>
              <a:ext uri="{FF2B5EF4-FFF2-40B4-BE49-F238E27FC236}">
                <a16:creationId xmlns:a16="http://schemas.microsoft.com/office/drawing/2014/main" id="{19619340-9C43-E642-A743-EE2C7BAE017A}"/>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Tree>
    <p:extLst>
      <p:ext uri="{BB962C8B-B14F-4D97-AF65-F5344CB8AC3E}">
        <p14:creationId xmlns:p14="http://schemas.microsoft.com/office/powerpoint/2010/main" val="264605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1608666" y="890018"/>
            <a:ext cx="9296401" cy="4426262"/>
          </a:xfrm>
          <a:prstGeom prst="rect">
            <a:avLst/>
          </a:prstGeom>
        </p:spPr>
      </p:pic>
      <p:sp>
        <p:nvSpPr>
          <p:cNvPr id="2" name="Titel 1"/>
          <p:cNvSpPr>
            <a:spLocks noGrp="1"/>
          </p:cNvSpPr>
          <p:nvPr>
            <p:ph type="title"/>
          </p:nvPr>
        </p:nvSpPr>
        <p:spPr>
          <a:xfrm>
            <a:off x="1981200" y="5814794"/>
            <a:ext cx="9601200" cy="906681"/>
          </a:xfrm>
        </p:spPr>
        <p:txBody>
          <a:bodyPr/>
          <a:lstStyle/>
          <a:p>
            <a:endParaRPr lang="nl-NL" b="1" dirty="0"/>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15</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6" name="Tekstvak 5"/>
          <p:cNvSpPr txBox="1"/>
          <p:nvPr/>
        </p:nvSpPr>
        <p:spPr>
          <a:xfrm>
            <a:off x="7061200" y="1388533"/>
            <a:ext cx="3996267" cy="369332"/>
          </a:xfrm>
          <a:prstGeom prst="rect">
            <a:avLst/>
          </a:prstGeom>
          <a:noFill/>
        </p:spPr>
        <p:txBody>
          <a:bodyPr wrap="square" rtlCol="0">
            <a:spAutoFit/>
          </a:bodyPr>
          <a:lstStyle/>
          <a:p>
            <a:r>
              <a:rPr lang="nl-NL" dirty="0"/>
              <a:t>RAID en DAS28 in Reumanet</a:t>
            </a:r>
          </a:p>
        </p:txBody>
      </p:sp>
    </p:spTree>
    <p:extLst>
      <p:ext uri="{BB962C8B-B14F-4D97-AF65-F5344CB8AC3E}">
        <p14:creationId xmlns:p14="http://schemas.microsoft.com/office/powerpoint/2010/main" val="367672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Data analyse</a:t>
            </a:r>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16</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7" name="Rechthoek 6"/>
          <p:cNvSpPr/>
          <p:nvPr/>
        </p:nvSpPr>
        <p:spPr>
          <a:xfrm>
            <a:off x="1295400" y="2171701"/>
            <a:ext cx="7848601" cy="3785652"/>
          </a:xfrm>
          <a:prstGeom prst="rect">
            <a:avLst/>
          </a:prstGeom>
        </p:spPr>
        <p:txBody>
          <a:bodyPr wrap="square">
            <a:spAutoFit/>
          </a:bodyPr>
          <a:lstStyle/>
          <a:p>
            <a:pPr marL="571500" indent="-571500">
              <a:spcAft>
                <a:spcPts val="0"/>
              </a:spcAft>
              <a:buFontTx/>
              <a:buChar char="-"/>
            </a:pPr>
            <a:r>
              <a:rPr lang="nl-NL" sz="4000" dirty="0">
                <a:solidFill>
                  <a:srgbClr val="000000"/>
                </a:solidFill>
                <a:latin typeface="Calibri" charset="0"/>
                <a:ea typeface="Calibri" charset="0"/>
                <a:cs typeface="Calibri" charset="0"/>
              </a:rPr>
              <a:t>policontroles worden opgeteld per periode per patiënt (6 en 9 </a:t>
            </a:r>
            <a:r>
              <a:rPr lang="nl-NL" sz="4000" dirty="0" err="1">
                <a:solidFill>
                  <a:srgbClr val="000000"/>
                </a:solidFill>
                <a:latin typeface="Calibri" charset="0"/>
                <a:ea typeface="Calibri" charset="0"/>
                <a:cs typeface="Calibri" charset="0"/>
              </a:rPr>
              <a:t>mnd</a:t>
            </a:r>
            <a:r>
              <a:rPr lang="nl-NL" sz="4000" dirty="0">
                <a:solidFill>
                  <a:srgbClr val="000000"/>
                </a:solidFill>
                <a:latin typeface="Calibri" charset="0"/>
                <a:ea typeface="Calibri" charset="0"/>
                <a:cs typeface="Calibri" charset="0"/>
              </a:rPr>
              <a:t>)</a:t>
            </a:r>
          </a:p>
          <a:p>
            <a:pPr marL="571500" indent="-571500">
              <a:spcAft>
                <a:spcPts val="0"/>
              </a:spcAft>
              <a:buFontTx/>
              <a:buChar char="-"/>
            </a:pPr>
            <a:r>
              <a:rPr lang="nl-NL" sz="4000" dirty="0">
                <a:solidFill>
                  <a:srgbClr val="000000"/>
                </a:solidFill>
                <a:latin typeface="Calibri" charset="0"/>
                <a:ea typeface="Calibri" charset="0"/>
                <a:cs typeface="Calibri" charset="0"/>
              </a:rPr>
              <a:t>enquête</a:t>
            </a:r>
          </a:p>
          <a:p>
            <a:pPr marL="571500" indent="-571500">
              <a:spcAft>
                <a:spcPts val="0"/>
              </a:spcAft>
              <a:buFontTx/>
              <a:buChar char="-"/>
            </a:pPr>
            <a:r>
              <a:rPr lang="nl-NL" sz="4000" dirty="0">
                <a:solidFill>
                  <a:srgbClr val="000000"/>
                </a:solidFill>
                <a:latin typeface="Calibri" charset="0"/>
                <a:ea typeface="Calibri" charset="0"/>
                <a:cs typeface="Calibri" charset="0"/>
              </a:rPr>
              <a:t>focusgroep</a:t>
            </a:r>
          </a:p>
          <a:p>
            <a:pPr>
              <a:spcAft>
                <a:spcPts val="0"/>
              </a:spcAft>
            </a:pPr>
            <a:endParaRPr lang="nl-NL" sz="4000" dirty="0">
              <a:effectLst/>
              <a:latin typeface="Calibri" charset="0"/>
              <a:ea typeface="Calibri" charset="0"/>
              <a:cs typeface="Calibri" charset="0"/>
            </a:endParaRPr>
          </a:p>
        </p:txBody>
      </p:sp>
      <p:pic>
        <p:nvPicPr>
          <p:cNvPr id="5" name="Afbeelding 4">
            <a:extLst>
              <a:ext uri="{FF2B5EF4-FFF2-40B4-BE49-F238E27FC236}">
                <a16:creationId xmlns:a16="http://schemas.microsoft.com/office/drawing/2014/main" id="{EF64A580-595D-C942-85EE-3B357937FE98}"/>
              </a:ext>
            </a:extLst>
          </p:cNvPr>
          <p:cNvPicPr>
            <a:picLocks noChangeAspect="1"/>
          </p:cNvPicPr>
          <p:nvPr/>
        </p:nvPicPr>
        <p:blipFill>
          <a:blip r:embed="rId3"/>
          <a:stretch>
            <a:fillRect/>
          </a:stretch>
        </p:blipFill>
        <p:spPr>
          <a:xfrm>
            <a:off x="4337050" y="3445476"/>
            <a:ext cx="6691168" cy="3170099"/>
          </a:xfrm>
          <a:prstGeom prst="rect">
            <a:avLst/>
          </a:prstGeom>
        </p:spPr>
      </p:pic>
    </p:spTree>
    <p:extLst>
      <p:ext uri="{BB962C8B-B14F-4D97-AF65-F5344CB8AC3E}">
        <p14:creationId xmlns:p14="http://schemas.microsoft.com/office/powerpoint/2010/main" val="165493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24EBF-88A5-3641-96F6-E25C68790390}"/>
              </a:ext>
            </a:extLst>
          </p:cNvPr>
          <p:cNvSpPr>
            <a:spLocks noGrp="1"/>
          </p:cNvSpPr>
          <p:nvPr>
            <p:ph type="title"/>
          </p:nvPr>
        </p:nvSpPr>
        <p:spPr/>
        <p:txBody>
          <a:bodyPr/>
          <a:lstStyle/>
          <a:p>
            <a:r>
              <a:rPr lang="nl-NL" dirty="0"/>
              <a:t>Kenmerken van de onderzoekspopulatie:</a:t>
            </a:r>
          </a:p>
        </p:txBody>
      </p:sp>
      <p:sp>
        <p:nvSpPr>
          <p:cNvPr id="3" name="Tijdelijke aanduiding voor dianummer 2">
            <a:extLst>
              <a:ext uri="{FF2B5EF4-FFF2-40B4-BE49-F238E27FC236}">
                <a16:creationId xmlns:a16="http://schemas.microsoft.com/office/drawing/2014/main" id="{B4001876-A39E-8D4C-99C3-9FBF7E727EDC}"/>
              </a:ext>
            </a:extLst>
          </p:cNvPr>
          <p:cNvSpPr>
            <a:spLocks noGrp="1"/>
          </p:cNvSpPr>
          <p:nvPr>
            <p:ph type="sldNum" sz="quarter" idx="12"/>
          </p:nvPr>
        </p:nvSpPr>
        <p:spPr/>
        <p:txBody>
          <a:bodyPr/>
          <a:lstStyle/>
          <a:p>
            <a:fld id="{7B3DAC33-F329-4BBD-BE40-B6C49AFE86E1}" type="slidenum">
              <a:rPr lang="nl-NL" smtClean="0"/>
              <a:pPr/>
              <a:t>17</a:t>
            </a:fld>
            <a:endParaRPr lang="nl-NL" dirty="0"/>
          </a:p>
        </p:txBody>
      </p:sp>
      <p:sp>
        <p:nvSpPr>
          <p:cNvPr id="4" name="Tijdelijke aanduiding voor datum 3">
            <a:extLst>
              <a:ext uri="{FF2B5EF4-FFF2-40B4-BE49-F238E27FC236}">
                <a16:creationId xmlns:a16="http://schemas.microsoft.com/office/drawing/2014/main" id="{6E5BC59D-32DB-204D-AE79-FADE705342C8}"/>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graphicFrame>
        <p:nvGraphicFramePr>
          <p:cNvPr id="5" name="Tabel 4">
            <a:extLst>
              <a:ext uri="{FF2B5EF4-FFF2-40B4-BE49-F238E27FC236}">
                <a16:creationId xmlns:a16="http://schemas.microsoft.com/office/drawing/2014/main" id="{DE7987FC-99B2-6348-A702-210FECF85641}"/>
              </a:ext>
            </a:extLst>
          </p:cNvPr>
          <p:cNvGraphicFramePr>
            <a:graphicFrameLocks noGrp="1"/>
          </p:cNvGraphicFramePr>
          <p:nvPr>
            <p:extLst>
              <p:ext uri="{D42A27DB-BD31-4B8C-83A1-F6EECF244321}">
                <p14:modId xmlns:p14="http://schemas.microsoft.com/office/powerpoint/2010/main" val="478909551"/>
              </p:ext>
            </p:extLst>
          </p:nvPr>
        </p:nvGraphicFramePr>
        <p:xfrm>
          <a:off x="1176525" y="2218666"/>
          <a:ext cx="10287000" cy="3474720"/>
        </p:xfrm>
        <a:graphic>
          <a:graphicData uri="http://schemas.openxmlformats.org/drawingml/2006/table">
            <a:tbl>
              <a:tblPr/>
              <a:tblGrid>
                <a:gridCol w="3429000">
                  <a:extLst>
                    <a:ext uri="{9D8B030D-6E8A-4147-A177-3AD203B41FA5}">
                      <a16:colId xmlns:a16="http://schemas.microsoft.com/office/drawing/2014/main" val="3089775849"/>
                    </a:ext>
                  </a:extLst>
                </a:gridCol>
                <a:gridCol w="3429000">
                  <a:extLst>
                    <a:ext uri="{9D8B030D-6E8A-4147-A177-3AD203B41FA5}">
                      <a16:colId xmlns:a16="http://schemas.microsoft.com/office/drawing/2014/main" val="3680297649"/>
                    </a:ext>
                  </a:extLst>
                </a:gridCol>
                <a:gridCol w="3429000">
                  <a:extLst>
                    <a:ext uri="{9D8B030D-6E8A-4147-A177-3AD203B41FA5}">
                      <a16:colId xmlns:a16="http://schemas.microsoft.com/office/drawing/2014/main" val="2342671923"/>
                    </a:ext>
                  </a:extLst>
                </a:gridCol>
              </a:tblGrid>
              <a:tr h="0">
                <a:tc>
                  <a:txBody>
                    <a:bodyPr/>
                    <a:lstStyle/>
                    <a:p>
                      <a:r>
                        <a:rPr lang="nl-NL" sz="1200" b="0">
                          <a:effectLst/>
                          <a:latin typeface="Calibri" panose="020F0502020204030204" pitchFamily="34" charset="0"/>
                        </a:rPr>
                        <a:t>Geslacht (%)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N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615770"/>
                  </a:ext>
                </a:extLst>
              </a:tr>
              <a:tr h="0">
                <a:tc>
                  <a:txBody>
                    <a:bodyPr/>
                    <a:lstStyle/>
                    <a:p>
                      <a:r>
                        <a:rPr lang="nl-NL" sz="1200" b="0">
                          <a:effectLst/>
                          <a:latin typeface="Calibri" panose="020F0502020204030204" pitchFamily="34" charset="0"/>
                        </a:rPr>
                        <a:t>Man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35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32%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701539"/>
                  </a:ext>
                </a:extLst>
              </a:tr>
              <a:tr h="0">
                <a:tc>
                  <a:txBody>
                    <a:bodyPr/>
                    <a:lstStyle/>
                    <a:p>
                      <a:r>
                        <a:rPr lang="nl-NL" sz="1200" b="0">
                          <a:effectLst/>
                          <a:latin typeface="Calibri" panose="020F0502020204030204" pitchFamily="34" charset="0"/>
                        </a:rPr>
                        <a:t>Vrouw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73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68%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521073"/>
                  </a:ext>
                </a:extLst>
              </a:tr>
              <a:tr h="0">
                <a:tc>
                  <a:txBody>
                    <a:bodyPr/>
                    <a:lstStyle/>
                    <a:p>
                      <a:r>
                        <a:rPr lang="nl-NL" sz="1200" b="0">
                          <a:effectLst/>
                          <a:latin typeface="Calibri" panose="020F0502020204030204" pitchFamily="34" charset="0"/>
                        </a:rPr>
                        <a:t>Leeftijd (gem (±SD)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108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56.11 (±11.55)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595384"/>
                  </a:ext>
                </a:extLst>
              </a:tr>
              <a:tr h="0">
                <a:tc>
                  <a:txBody>
                    <a:bodyPr/>
                    <a:lstStyle/>
                    <a:p>
                      <a:r>
                        <a:rPr lang="nl-NL" sz="1200" b="0">
                          <a:effectLst/>
                          <a:latin typeface="Calibri" panose="020F0502020204030204" pitchFamily="34" charset="0"/>
                        </a:rPr>
                        <a:t>Opleidingsniveau: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2570992"/>
                  </a:ext>
                </a:extLst>
              </a:tr>
              <a:tr h="0">
                <a:tc>
                  <a:txBody>
                    <a:bodyPr/>
                    <a:lstStyle/>
                    <a:p>
                      <a:r>
                        <a:rPr lang="nl-NL" sz="1200" b="0">
                          <a:effectLst/>
                          <a:latin typeface="Calibri" panose="020F0502020204030204" pitchFamily="34" charset="0"/>
                        </a:rPr>
                        <a:t>Laag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26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25.5%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695829"/>
                  </a:ext>
                </a:extLst>
              </a:tr>
              <a:tr h="0">
                <a:tc>
                  <a:txBody>
                    <a:bodyPr/>
                    <a:lstStyle/>
                    <a:p>
                      <a:r>
                        <a:rPr lang="nl-NL" sz="1200" b="0">
                          <a:effectLst/>
                          <a:latin typeface="Calibri" panose="020F0502020204030204" pitchFamily="34" charset="0"/>
                        </a:rPr>
                        <a:t>Gemiddeld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41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40.2%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455246"/>
                  </a:ext>
                </a:extLst>
              </a:tr>
              <a:tr h="0">
                <a:tc>
                  <a:txBody>
                    <a:bodyPr/>
                    <a:lstStyle/>
                    <a:p>
                      <a:r>
                        <a:rPr lang="nl-NL" sz="1200" b="0">
                          <a:effectLst/>
                          <a:latin typeface="Calibri" panose="020F0502020204030204" pitchFamily="34" charset="0"/>
                        </a:rPr>
                        <a:t>Hoog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35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a:effectLst/>
                          <a:latin typeface="Calibri" panose="020F0502020204030204" pitchFamily="34" charset="0"/>
                        </a:rPr>
                        <a:t>34.3% </a:t>
                      </a:r>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438807"/>
                  </a:ext>
                </a:extLst>
              </a:tr>
              <a:tr h="0">
                <a:tc>
                  <a:txBody>
                    <a:bodyPr/>
                    <a:lstStyle/>
                    <a:p>
                      <a:r>
                        <a:rPr lang="nl-NL" sz="1200" b="0">
                          <a:effectLst/>
                          <a:latin typeface="Calibri" panose="020F0502020204030204" pitchFamily="34" charset="0"/>
                        </a:rPr>
                        <a:t>Onbekend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6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b="1">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913524"/>
                  </a:ext>
                </a:extLst>
              </a:tr>
              <a:tr h="0">
                <a:tc>
                  <a:txBody>
                    <a:bodyPr/>
                    <a:lstStyle/>
                    <a:p>
                      <a:r>
                        <a:rPr lang="nl-NL" sz="1200" b="0">
                          <a:effectLst/>
                          <a:latin typeface="Calibri" panose="020F0502020204030204" pitchFamily="34" charset="0"/>
                        </a:rPr>
                        <a:t>Ziekteduur gem (±SD)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a:effectLst/>
                          <a:latin typeface="Calibri" panose="020F0502020204030204" pitchFamily="34" charset="0"/>
                        </a:rPr>
                        <a:t>108 </a:t>
                      </a:r>
                      <a:endParaRPr lang="nl-N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1" dirty="0">
                          <a:effectLst/>
                          <a:latin typeface="Calibri" panose="020F0502020204030204" pitchFamily="34" charset="0"/>
                        </a:rPr>
                        <a:t>14.54 (±23.88) </a:t>
                      </a:r>
                      <a:endParaRPr lang="nl-NL" b="1"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186400"/>
                  </a:ext>
                </a:extLst>
              </a:tr>
              <a:tr h="0">
                <a:tc gridSpan="3">
                  <a:txBody>
                    <a:bodyPr/>
                    <a:lstStyle/>
                    <a:p>
                      <a:r>
                        <a:rPr lang="nl-NL" sz="1200" b="0" dirty="0">
                          <a:effectLst/>
                          <a:latin typeface="Calibri" panose="020F0502020204030204" pitchFamily="34" charset="0"/>
                        </a:rPr>
                        <a:t>Gem = gemiddelde</a:t>
                      </a:r>
                      <a:br>
                        <a:rPr lang="nl-NL" sz="1200" b="0" dirty="0">
                          <a:effectLst/>
                          <a:latin typeface="Calibri" panose="020F0502020204030204" pitchFamily="34" charset="0"/>
                        </a:rPr>
                      </a:br>
                      <a:r>
                        <a:rPr lang="nl-NL" sz="1200" b="0" dirty="0">
                          <a:effectLst/>
                          <a:latin typeface="Calibri" panose="020F0502020204030204" pitchFamily="34" charset="0"/>
                        </a:rPr>
                        <a:t>SD = standaard deviatie </a:t>
                      </a:r>
                      <a:endParaRPr lang="nl-NL"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3957756220"/>
                  </a:ext>
                </a:extLst>
              </a:tr>
            </a:tbl>
          </a:graphicData>
        </a:graphic>
      </p:graphicFrame>
      <p:sp>
        <p:nvSpPr>
          <p:cNvPr id="6" name="Rectangle 1">
            <a:extLst>
              <a:ext uri="{FF2B5EF4-FFF2-40B4-BE49-F238E27FC236}">
                <a16:creationId xmlns:a16="http://schemas.microsoft.com/office/drawing/2014/main" id="{32BD9417-D6F1-2640-AFD4-BD51B4149596}"/>
              </a:ext>
            </a:extLst>
          </p:cNvPr>
          <p:cNvSpPr>
            <a:spLocks noChangeArrowheads="1"/>
          </p:cNvSpPr>
          <p:nvPr/>
        </p:nvSpPr>
        <p:spPr bwMode="auto">
          <a:xfrm>
            <a:off x="1295400" y="2169597"/>
            <a:ext cx="10211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000" b="0" i="1" u="none" strike="noStrike" cap="none" normalizeH="0" baseline="0" dirty="0">
                <a:ln>
                  <a:noFill/>
                </a:ln>
                <a:solidFill>
                  <a:schemeClr val="tx1"/>
                </a:solidFill>
                <a:effectLst/>
                <a:latin typeface="Calibri" panose="020F0502020204030204" pitchFamily="34" charset="0"/>
              </a:rPr>
              <a:t> </a:t>
            </a:r>
            <a:r>
              <a:rPr kumimoji="0" lang="nl-NL" altLang="nl-NL" b="0" i="1" u="none" strike="noStrike" cap="none" normalizeH="0" baseline="0" dirty="0">
                <a:ln>
                  <a:noFill/>
                </a:ln>
                <a:solidFill>
                  <a:schemeClr val="tx1"/>
                </a:solidFill>
                <a:effectLst/>
                <a:latin typeface="Calibri" panose="020F050202020403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page17image48892768">
            <a:extLst>
              <a:ext uri="{FF2B5EF4-FFF2-40B4-BE49-F238E27FC236}">
                <a16:creationId xmlns:a16="http://schemas.microsoft.com/office/drawing/2014/main" id="{55092BB9-43A9-3C44-A24F-4EACF7CA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7image51197824">
            <a:extLst>
              <a:ext uri="{FF2B5EF4-FFF2-40B4-BE49-F238E27FC236}">
                <a16:creationId xmlns:a16="http://schemas.microsoft.com/office/drawing/2014/main" id="{CA387BC5-FDF3-D245-831A-096D2F62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17image48894896">
            <a:extLst>
              <a:ext uri="{FF2B5EF4-FFF2-40B4-BE49-F238E27FC236}">
                <a16:creationId xmlns:a16="http://schemas.microsoft.com/office/drawing/2014/main" id="{14155F31-7E89-E849-864F-EFD392B77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17image48894224">
            <a:extLst>
              <a:ext uri="{FF2B5EF4-FFF2-40B4-BE49-F238E27FC236}">
                <a16:creationId xmlns:a16="http://schemas.microsoft.com/office/drawing/2014/main" id="{0B46C99E-15CE-6449-8B75-B6B7FFCFD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88"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17image51262784">
            <a:extLst>
              <a:ext uri="{FF2B5EF4-FFF2-40B4-BE49-F238E27FC236}">
                <a16:creationId xmlns:a16="http://schemas.microsoft.com/office/drawing/2014/main" id="{5CB31625-9D92-DF47-B941-78F38C978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6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page17image51199744">
            <a:extLst>
              <a:ext uri="{FF2B5EF4-FFF2-40B4-BE49-F238E27FC236}">
                <a16:creationId xmlns:a16="http://schemas.microsoft.com/office/drawing/2014/main" id="{7B4D9F66-BDEB-2743-924C-5330AB245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3338"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ge17image51232768">
            <a:extLst>
              <a:ext uri="{FF2B5EF4-FFF2-40B4-BE49-F238E27FC236}">
                <a16:creationId xmlns:a16="http://schemas.microsoft.com/office/drawing/2014/main" id="{54E20A6C-43EF-4E4D-A02B-06D5A20D0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11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page17image48891872">
            <a:extLst>
              <a:ext uri="{FF2B5EF4-FFF2-40B4-BE49-F238E27FC236}">
                <a16:creationId xmlns:a16="http://schemas.microsoft.com/office/drawing/2014/main" id="{6158957A-98BE-9B4E-9147-035F9E8EB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888"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17image51233728">
            <a:extLst>
              <a:ext uri="{FF2B5EF4-FFF2-40B4-BE49-F238E27FC236}">
                <a16:creationId xmlns:a16="http://schemas.microsoft.com/office/drawing/2014/main" id="{F5716DEA-4847-0349-877E-978AA2BCF1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392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page17image48896352">
            <a:extLst>
              <a:ext uri="{FF2B5EF4-FFF2-40B4-BE49-F238E27FC236}">
                <a16:creationId xmlns:a16="http://schemas.microsoft.com/office/drawing/2014/main" id="{330C520E-C141-2046-BF2E-8AF72EC5EB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8700"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age17image51234496">
            <a:extLst>
              <a:ext uri="{FF2B5EF4-FFF2-40B4-BE49-F238E27FC236}">
                <a16:creationId xmlns:a16="http://schemas.microsoft.com/office/drawing/2014/main" id="{87C8FB9C-CFA1-E644-84BA-AB68B0062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9738"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page17image51235072">
            <a:extLst>
              <a:ext uri="{FF2B5EF4-FFF2-40B4-BE49-F238E27FC236}">
                <a16:creationId xmlns:a16="http://schemas.microsoft.com/office/drawing/2014/main" id="{7B000FF0-F6A7-AD43-8FE4-D7814C3EA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51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ge17image51236032">
            <a:extLst>
              <a:ext uri="{FF2B5EF4-FFF2-40B4-BE49-F238E27FC236}">
                <a16:creationId xmlns:a16="http://schemas.microsoft.com/office/drawing/2014/main" id="{E8F60DFF-427A-8941-B0CB-C4C678BC3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288"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page17image51277440">
            <a:extLst>
              <a:ext uri="{FF2B5EF4-FFF2-40B4-BE49-F238E27FC236}">
                <a16:creationId xmlns:a16="http://schemas.microsoft.com/office/drawing/2014/main" id="{32F13CD6-AE21-5F45-8E6B-19931BBA3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406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ge17image48908144">
            <a:extLst>
              <a:ext uri="{FF2B5EF4-FFF2-40B4-BE49-F238E27FC236}">
                <a16:creationId xmlns:a16="http://schemas.microsoft.com/office/drawing/2014/main" id="{F4C48A12-9C98-F64A-AF84-539B034A1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838"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page17image51118272">
            <a:extLst>
              <a:ext uri="{FF2B5EF4-FFF2-40B4-BE49-F238E27FC236}">
                <a16:creationId xmlns:a16="http://schemas.microsoft.com/office/drawing/2014/main" id="{92F8D75B-17DD-414C-B8C9-CC839CC76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7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age17image51120768">
            <a:extLst>
              <a:ext uri="{FF2B5EF4-FFF2-40B4-BE49-F238E27FC236}">
                <a16:creationId xmlns:a16="http://schemas.microsoft.com/office/drawing/2014/main" id="{BACC79DA-4FFD-7C45-B862-0EE742EFA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65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page17image51236608">
            <a:extLst>
              <a:ext uri="{FF2B5EF4-FFF2-40B4-BE49-F238E27FC236}">
                <a16:creationId xmlns:a16="http://schemas.microsoft.com/office/drawing/2014/main" id="{12B914B5-CA66-5047-9AA6-FE6730763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942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ge17image51230208">
            <a:extLst>
              <a:ext uri="{FF2B5EF4-FFF2-40B4-BE49-F238E27FC236}">
                <a16:creationId xmlns:a16="http://schemas.microsoft.com/office/drawing/2014/main" id="{C6963D64-9E42-054C-80C7-572F76042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420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page17image48939568">
            <a:extLst>
              <a:ext uri="{FF2B5EF4-FFF2-40B4-BE49-F238E27FC236}">
                <a16:creationId xmlns:a16="http://schemas.microsoft.com/office/drawing/2014/main" id="{FA2759BF-C883-3146-A1C6-F6EAFB018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8975"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age17image51230784">
            <a:extLst>
              <a:ext uri="{FF2B5EF4-FFF2-40B4-BE49-F238E27FC236}">
                <a16:creationId xmlns:a16="http://schemas.microsoft.com/office/drawing/2014/main" id="{EC239E10-F9EA-9A40-890E-F8F730ED3F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001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page17image48939904">
            <a:extLst>
              <a:ext uri="{FF2B5EF4-FFF2-40B4-BE49-F238E27FC236}">
                <a16:creationId xmlns:a16="http://schemas.microsoft.com/office/drawing/2014/main" id="{411AE287-11F2-2440-8DD9-0B4838E44E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4788"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page17image51231936">
            <a:extLst>
              <a:ext uri="{FF2B5EF4-FFF2-40B4-BE49-F238E27FC236}">
                <a16:creationId xmlns:a16="http://schemas.microsoft.com/office/drawing/2014/main" id="{7133D39F-36C0-8D42-A005-D7E72E082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82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page17image51232512">
            <a:extLst>
              <a:ext uri="{FF2B5EF4-FFF2-40B4-BE49-F238E27FC236}">
                <a16:creationId xmlns:a16="http://schemas.microsoft.com/office/drawing/2014/main" id="{2212E5A7-67A7-0B41-9D80-EC918130A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page17image51135232">
            <a:extLst>
              <a:ext uri="{FF2B5EF4-FFF2-40B4-BE49-F238E27FC236}">
                <a16:creationId xmlns:a16="http://schemas.microsoft.com/office/drawing/2014/main" id="{B0F083AF-8D56-5945-B4EA-C90EE3183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537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page17image51135808">
            <a:extLst>
              <a:ext uri="{FF2B5EF4-FFF2-40B4-BE49-F238E27FC236}">
                <a16:creationId xmlns:a16="http://schemas.microsoft.com/office/drawing/2014/main" id="{54A71BF4-1D21-F140-91C3-A942478E27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015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page17image51136192">
            <a:extLst>
              <a:ext uri="{FF2B5EF4-FFF2-40B4-BE49-F238E27FC236}">
                <a16:creationId xmlns:a16="http://schemas.microsoft.com/office/drawing/2014/main" id="{18A27F48-6850-C24B-AFE3-E66F2A341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6492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page17image48941696">
            <a:extLst>
              <a:ext uri="{FF2B5EF4-FFF2-40B4-BE49-F238E27FC236}">
                <a16:creationId xmlns:a16="http://schemas.microsoft.com/office/drawing/2014/main" id="{6E7DAADB-395D-9146-A6BC-1860E19AD1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9700"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page17image51137152">
            <a:extLst>
              <a:ext uri="{FF2B5EF4-FFF2-40B4-BE49-F238E27FC236}">
                <a16:creationId xmlns:a16="http://schemas.microsoft.com/office/drawing/2014/main" id="{B38E8241-0FE8-4D42-BD34-8EAF28FA5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0738"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page17image48942144">
            <a:extLst>
              <a:ext uri="{FF2B5EF4-FFF2-40B4-BE49-F238E27FC236}">
                <a16:creationId xmlns:a16="http://schemas.microsoft.com/office/drawing/2014/main" id="{A0F21FA0-4817-4F4D-ACC7-3C336F7EA0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5513"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page17image51137920">
            <a:extLst>
              <a:ext uri="{FF2B5EF4-FFF2-40B4-BE49-F238E27FC236}">
                <a16:creationId xmlns:a16="http://schemas.microsoft.com/office/drawing/2014/main" id="{9E40CF50-A542-7149-BA85-0D74026C87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655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page17image51138496">
            <a:extLst>
              <a:ext uri="{FF2B5EF4-FFF2-40B4-BE49-F238E27FC236}">
                <a16:creationId xmlns:a16="http://schemas.microsoft.com/office/drawing/2014/main" id="{4285FA7D-EA3F-B944-AB73-3CA1C677C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132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page17image51139456">
            <a:extLst>
              <a:ext uri="{FF2B5EF4-FFF2-40B4-BE49-F238E27FC236}">
                <a16:creationId xmlns:a16="http://schemas.microsoft.com/office/drawing/2014/main" id="{22FEACE1-BBDA-DA4D-89F3-6797773DA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610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page17image51140032">
            <a:extLst>
              <a:ext uri="{FF2B5EF4-FFF2-40B4-BE49-F238E27FC236}">
                <a16:creationId xmlns:a16="http://schemas.microsoft.com/office/drawing/2014/main" id="{757D6A58-DA20-9947-8C92-B5BC89C97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087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page17image51140416">
            <a:extLst>
              <a:ext uri="{FF2B5EF4-FFF2-40B4-BE49-F238E27FC236}">
                <a16:creationId xmlns:a16="http://schemas.microsoft.com/office/drawing/2014/main" id="{442A529B-12BE-974E-BE25-ECF3AC1F80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55650"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page17image48944048">
            <a:extLst>
              <a:ext uri="{FF2B5EF4-FFF2-40B4-BE49-F238E27FC236}">
                <a16:creationId xmlns:a16="http://schemas.microsoft.com/office/drawing/2014/main" id="{EE2D8A9B-B839-B94B-8A17-D12C392459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0425"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page17image51141376">
            <a:extLst>
              <a:ext uri="{FF2B5EF4-FFF2-40B4-BE49-F238E27FC236}">
                <a16:creationId xmlns:a16="http://schemas.microsoft.com/office/drawing/2014/main" id="{1E0F872D-8340-284A-B440-36EC1C97B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1463"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page17image48944496">
            <a:extLst>
              <a:ext uri="{FF2B5EF4-FFF2-40B4-BE49-F238E27FC236}">
                <a16:creationId xmlns:a16="http://schemas.microsoft.com/office/drawing/2014/main" id="{25AA2633-FFA6-434D-8E4A-03B2B2952D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46238" y="1989138"/>
            <a:ext cx="59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page17image51142144">
            <a:extLst>
              <a:ext uri="{FF2B5EF4-FFF2-40B4-BE49-F238E27FC236}">
                <a16:creationId xmlns:a16="http://schemas.microsoft.com/office/drawing/2014/main" id="{13EA541D-DF98-0241-B73D-A09F70AA3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27275" y="1989138"/>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page17image51142720">
            <a:extLst>
              <a:ext uri="{FF2B5EF4-FFF2-40B4-BE49-F238E27FC236}">
                <a16:creationId xmlns:a16="http://schemas.microsoft.com/office/drawing/2014/main" id="{82770C01-801D-3F44-8154-2A679E738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2050" y="1989138"/>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764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78F4C-4708-644D-9782-A969D23FB01E}"/>
              </a:ext>
            </a:extLst>
          </p:cNvPr>
          <p:cNvSpPr>
            <a:spLocks noGrp="1"/>
          </p:cNvSpPr>
          <p:nvPr>
            <p:ph type="title"/>
          </p:nvPr>
        </p:nvSpPr>
        <p:spPr/>
        <p:txBody>
          <a:bodyPr>
            <a:normAutofit fontScale="90000"/>
          </a:bodyPr>
          <a:lstStyle/>
          <a:p>
            <a:r>
              <a:rPr lang="nl-NL" dirty="0"/>
              <a:t>Resultaten van aantal polibezoeken 6 en 9 </a:t>
            </a:r>
            <a:r>
              <a:rPr lang="nl-NL" dirty="0" err="1"/>
              <a:t>mnd</a:t>
            </a:r>
            <a:r>
              <a:rPr lang="nl-NL" dirty="0"/>
              <a:t> voor en na inclusie</a:t>
            </a:r>
          </a:p>
        </p:txBody>
      </p:sp>
      <p:sp>
        <p:nvSpPr>
          <p:cNvPr id="3" name="Tijdelijke aanduiding voor dianummer 2">
            <a:extLst>
              <a:ext uri="{FF2B5EF4-FFF2-40B4-BE49-F238E27FC236}">
                <a16:creationId xmlns:a16="http://schemas.microsoft.com/office/drawing/2014/main" id="{AC01B730-A36C-F249-A6C8-7EBB9EA80842}"/>
              </a:ext>
            </a:extLst>
          </p:cNvPr>
          <p:cNvSpPr>
            <a:spLocks noGrp="1"/>
          </p:cNvSpPr>
          <p:nvPr>
            <p:ph type="sldNum" sz="quarter" idx="12"/>
          </p:nvPr>
        </p:nvSpPr>
        <p:spPr/>
        <p:txBody>
          <a:bodyPr/>
          <a:lstStyle/>
          <a:p>
            <a:fld id="{7B3DAC33-F329-4BBD-BE40-B6C49AFE86E1}" type="slidenum">
              <a:rPr lang="nl-NL" smtClean="0"/>
              <a:pPr/>
              <a:t>18</a:t>
            </a:fld>
            <a:endParaRPr lang="nl-NL" dirty="0"/>
          </a:p>
        </p:txBody>
      </p:sp>
      <p:sp>
        <p:nvSpPr>
          <p:cNvPr id="4" name="Tijdelijke aanduiding voor datum 3">
            <a:extLst>
              <a:ext uri="{FF2B5EF4-FFF2-40B4-BE49-F238E27FC236}">
                <a16:creationId xmlns:a16="http://schemas.microsoft.com/office/drawing/2014/main" id="{3374BB5C-3308-1B4B-96F6-A56CB8CFEF1F}"/>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mc:AlternateContent xmlns:mc="http://schemas.openxmlformats.org/markup-compatibility/2006" xmlns:a14="http://schemas.microsoft.com/office/drawing/2010/main">
        <mc:Choice Requires="a14">
          <p:graphicFrame>
            <p:nvGraphicFramePr>
              <p:cNvPr id="5" name="Tabel 4">
                <a:extLst>
                  <a:ext uri="{FF2B5EF4-FFF2-40B4-BE49-F238E27FC236}">
                    <a16:creationId xmlns:a16="http://schemas.microsoft.com/office/drawing/2014/main" id="{F73173D9-CAE8-2345-B4B7-B441A5F0479B}"/>
                  </a:ext>
                </a:extLst>
              </p:cNvPr>
              <p:cNvGraphicFramePr>
                <a:graphicFrameLocks noGrp="1"/>
              </p:cNvGraphicFramePr>
              <p:nvPr>
                <p:extLst>
                  <p:ext uri="{D42A27DB-BD31-4B8C-83A1-F6EECF244321}">
                    <p14:modId xmlns:p14="http://schemas.microsoft.com/office/powerpoint/2010/main" val="3991589614"/>
                  </p:ext>
                </p:extLst>
              </p:nvPr>
            </p:nvGraphicFramePr>
            <p:xfrm>
              <a:off x="1295400" y="2603715"/>
              <a:ext cx="10287000" cy="1251585"/>
            </p:xfrm>
            <a:graphic>
              <a:graphicData uri="http://schemas.openxmlformats.org/drawingml/2006/table">
                <a:tbl>
                  <a:tblPr/>
                  <a:tblGrid>
                    <a:gridCol w="2571750">
                      <a:extLst>
                        <a:ext uri="{9D8B030D-6E8A-4147-A177-3AD203B41FA5}">
                          <a16:colId xmlns:a16="http://schemas.microsoft.com/office/drawing/2014/main" val="632833816"/>
                        </a:ext>
                      </a:extLst>
                    </a:gridCol>
                    <a:gridCol w="2571750">
                      <a:extLst>
                        <a:ext uri="{9D8B030D-6E8A-4147-A177-3AD203B41FA5}">
                          <a16:colId xmlns:a16="http://schemas.microsoft.com/office/drawing/2014/main" val="3156610618"/>
                        </a:ext>
                      </a:extLst>
                    </a:gridCol>
                    <a:gridCol w="2571750">
                      <a:extLst>
                        <a:ext uri="{9D8B030D-6E8A-4147-A177-3AD203B41FA5}">
                          <a16:colId xmlns:a16="http://schemas.microsoft.com/office/drawing/2014/main" val="1822359743"/>
                        </a:ext>
                      </a:extLst>
                    </a:gridCol>
                    <a:gridCol w="2571750">
                      <a:extLst>
                        <a:ext uri="{9D8B030D-6E8A-4147-A177-3AD203B41FA5}">
                          <a16:colId xmlns:a16="http://schemas.microsoft.com/office/drawing/2014/main" val="577470422"/>
                        </a:ext>
                      </a:extLst>
                    </a:gridCol>
                  </a:tblGrid>
                  <a:tr h="714375">
                    <a:tc>
                      <a:txBody>
                        <a:bodyPr/>
                        <a:lstStyle/>
                        <a:p>
                          <a:r>
                            <a:rPr lang="nl-NL" sz="1600" b="0" dirty="0">
                              <a:effectLst/>
                              <a:latin typeface="Calibri" panose="020F0502020204030204" pitchFamily="34" charset="0"/>
                            </a:rPr>
                            <a:t>Aantal </a:t>
                          </a:r>
                          <a:r>
                            <a:rPr lang="nl-NL" sz="1600" b="0" dirty="0" err="1">
                              <a:effectLst/>
                              <a:latin typeface="Calibri" panose="020F0502020204030204" pitchFamily="34" charset="0"/>
                            </a:rPr>
                            <a:t>patiënten</a:t>
                          </a:r>
                          <a:r>
                            <a:rPr lang="nl-NL" sz="1600" b="0" dirty="0">
                              <a:effectLst/>
                              <a:latin typeface="Calibri" panose="020F0502020204030204" pitchFamily="34" charset="0"/>
                            </a:rPr>
                            <a:t> (n)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Aantal poli bezoeken 6 maanden voor inclusie (</a:t>
                          </a:r>
                          <a:r>
                            <a:rPr lang="nl-NL" sz="1600" b="0" dirty="0" err="1">
                              <a:effectLst/>
                              <a:latin typeface="Calibri" panose="020F0502020204030204" pitchFamily="34" charset="0"/>
                            </a:rPr>
                            <a:t>mean</a:t>
                          </a:r>
                          <a:r>
                            <a:rPr lang="nl-NL" sz="1600" b="0" dirty="0">
                              <a:effectLst/>
                              <a:latin typeface="Calibri" panose="020F0502020204030204" pitchFamily="34" charset="0"/>
                            </a:rPr>
                            <a:t>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SD)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Aantal poli bezoeken 6 maanden na inclusie (</a:t>
                          </a:r>
                          <a:r>
                            <a:rPr lang="nl-NL" sz="1600" b="0" dirty="0" err="1">
                              <a:effectLst/>
                              <a:latin typeface="Calibri" panose="020F0502020204030204" pitchFamily="34" charset="0"/>
                            </a:rPr>
                            <a:t>mean</a:t>
                          </a:r>
                          <a:r>
                            <a:rPr lang="nl-NL" sz="1600" b="0" dirty="0">
                              <a:effectLst/>
                              <a:latin typeface="Calibri" panose="020F0502020204030204" pitchFamily="34" charset="0"/>
                            </a:rPr>
                            <a:t>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SD)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i="1" dirty="0">
                              <a:effectLst/>
                              <a:latin typeface="Calibri" panose="020F0502020204030204" pitchFamily="34" charset="0"/>
                            </a:rPr>
                            <a:t>P waarde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230435"/>
                      </a:ext>
                    </a:extLst>
                  </a:tr>
                  <a:tr h="428625">
                    <a:tc>
                      <a:txBody>
                        <a:bodyPr/>
                        <a:lstStyle/>
                        <a:p>
                          <a:r>
                            <a:rPr lang="nl-NL" sz="1600" b="0" dirty="0">
                              <a:effectLst/>
                              <a:latin typeface="Calibri" panose="020F0502020204030204" pitchFamily="34" charset="0"/>
                            </a:rPr>
                            <a:t>108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1.8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b="0" dirty="0">
                              <a:effectLst/>
                              <a:latin typeface="Calibri" panose="020F0502020204030204" pitchFamily="34" charset="0"/>
                            </a:rPr>
                            <a:t>1.35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0.71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1.37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.000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249824"/>
                      </a:ext>
                    </a:extLst>
                  </a:tr>
                </a:tbl>
              </a:graphicData>
            </a:graphic>
          </p:graphicFrame>
        </mc:Choice>
        <mc:Fallback xmlns="">
          <p:graphicFrame>
            <p:nvGraphicFramePr>
              <p:cNvPr id="5" name="Tabel 4">
                <a:extLst>
                  <a:ext uri="{FF2B5EF4-FFF2-40B4-BE49-F238E27FC236}">
                    <a16:creationId xmlns:a16="http://schemas.microsoft.com/office/drawing/2014/main" id="{F73173D9-CAE8-2345-B4B7-B441A5F0479B}"/>
                  </a:ext>
                </a:extLst>
              </p:cNvPr>
              <p:cNvGraphicFramePr>
                <a:graphicFrameLocks noGrp="1"/>
              </p:cNvGraphicFramePr>
              <p:nvPr>
                <p:extLst>
                  <p:ext uri="{D42A27DB-BD31-4B8C-83A1-F6EECF244321}">
                    <p14:modId xmlns:p14="http://schemas.microsoft.com/office/powerpoint/2010/main" val="3991589614"/>
                  </p:ext>
                </p:extLst>
              </p:nvPr>
            </p:nvGraphicFramePr>
            <p:xfrm>
              <a:off x="1295400" y="2603715"/>
              <a:ext cx="10287000" cy="1251585"/>
            </p:xfrm>
            <a:graphic>
              <a:graphicData uri="http://schemas.openxmlformats.org/drawingml/2006/table">
                <a:tbl>
                  <a:tblPr/>
                  <a:tblGrid>
                    <a:gridCol w="2571750">
                      <a:extLst>
                        <a:ext uri="{9D8B030D-6E8A-4147-A177-3AD203B41FA5}">
                          <a16:colId xmlns:a16="http://schemas.microsoft.com/office/drawing/2014/main" val="632833816"/>
                        </a:ext>
                      </a:extLst>
                    </a:gridCol>
                    <a:gridCol w="2571750">
                      <a:extLst>
                        <a:ext uri="{9D8B030D-6E8A-4147-A177-3AD203B41FA5}">
                          <a16:colId xmlns:a16="http://schemas.microsoft.com/office/drawing/2014/main" val="3156610618"/>
                        </a:ext>
                      </a:extLst>
                    </a:gridCol>
                    <a:gridCol w="2571750">
                      <a:extLst>
                        <a:ext uri="{9D8B030D-6E8A-4147-A177-3AD203B41FA5}">
                          <a16:colId xmlns:a16="http://schemas.microsoft.com/office/drawing/2014/main" val="1822359743"/>
                        </a:ext>
                      </a:extLst>
                    </a:gridCol>
                    <a:gridCol w="2571750">
                      <a:extLst>
                        <a:ext uri="{9D8B030D-6E8A-4147-A177-3AD203B41FA5}">
                          <a16:colId xmlns:a16="http://schemas.microsoft.com/office/drawing/2014/main" val="577470422"/>
                        </a:ext>
                      </a:extLst>
                    </a:gridCol>
                  </a:tblGrid>
                  <a:tr h="822960">
                    <a:tc>
                      <a:txBody>
                        <a:bodyPr/>
                        <a:lstStyle/>
                        <a:p>
                          <a:r>
                            <a:rPr lang="nl-NL" sz="1600" b="0" dirty="0">
                              <a:effectLst/>
                              <a:latin typeface="Calibri" panose="020F0502020204030204" pitchFamily="34" charset="0"/>
                            </a:rPr>
                            <a:t>Aantal </a:t>
                          </a:r>
                          <a:r>
                            <a:rPr lang="nl-NL" sz="1600" b="0" dirty="0" err="1">
                              <a:effectLst/>
                              <a:latin typeface="Calibri" panose="020F0502020204030204" pitchFamily="34" charset="0"/>
                            </a:rPr>
                            <a:t>patiënten</a:t>
                          </a:r>
                          <a:r>
                            <a:rPr lang="nl-NL" sz="1600" b="0" dirty="0">
                              <a:effectLst/>
                              <a:latin typeface="Calibri" panose="020F0502020204030204" pitchFamily="34" charset="0"/>
                            </a:rPr>
                            <a:t> (n)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stretch>
                            <a:fillRect l="-100990" t="-3077" r="-200495" b="-53846"/>
                          </a:stretch>
                        </a:blipFill>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stretch>
                            <a:fillRect l="-200000" t="-3077" r="-99507" b="-53846"/>
                          </a:stretch>
                        </a:blipFill>
                      </a:tcPr>
                    </a:tc>
                    <a:tc>
                      <a:txBody>
                        <a:bodyPr/>
                        <a:lstStyle/>
                        <a:p>
                          <a:r>
                            <a:rPr lang="nl-NL" sz="1600" b="0" i="1" dirty="0">
                              <a:effectLst/>
                              <a:latin typeface="Calibri" panose="020F0502020204030204" pitchFamily="34" charset="0"/>
                            </a:rPr>
                            <a:t>P waarde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230435"/>
                      </a:ext>
                    </a:extLst>
                  </a:tr>
                  <a:tr h="428625">
                    <a:tc>
                      <a:txBody>
                        <a:bodyPr/>
                        <a:lstStyle/>
                        <a:p>
                          <a:r>
                            <a:rPr lang="nl-NL" sz="1600" b="0" dirty="0">
                              <a:effectLst/>
                              <a:latin typeface="Calibri" panose="020F0502020204030204" pitchFamily="34" charset="0"/>
                            </a:rPr>
                            <a:t>108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stretch>
                            <a:fillRect l="-100990" t="-197059" r="-200495" b="-2941"/>
                          </a:stretch>
                        </a:blipFill>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2"/>
                          <a:stretch>
                            <a:fillRect l="-200000" t="-197059" r="-99507" b="-2941"/>
                          </a:stretch>
                        </a:blipFill>
                      </a:tcPr>
                    </a:tc>
                    <a:tc>
                      <a:txBody>
                        <a:bodyPr/>
                        <a:lstStyle/>
                        <a:p>
                          <a:r>
                            <a:rPr lang="nl-NL" sz="1600" b="0" dirty="0">
                              <a:effectLst/>
                              <a:latin typeface="Calibri" panose="020F0502020204030204" pitchFamily="34" charset="0"/>
                            </a:rPr>
                            <a:t>.000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249824"/>
                      </a:ext>
                    </a:extLst>
                  </a:tr>
                </a:tbl>
              </a:graphicData>
            </a:graphic>
          </p:graphicFrame>
        </mc:Fallback>
      </mc:AlternateContent>
      <p:pic>
        <p:nvPicPr>
          <p:cNvPr id="3073" name="Picture 1" descr="page18image51356096">
            <a:extLst>
              <a:ext uri="{FF2B5EF4-FFF2-40B4-BE49-F238E27FC236}">
                <a16:creationId xmlns:a16="http://schemas.microsoft.com/office/drawing/2014/main" id="{30261532-04F0-1F42-BFAC-4B4B4DA0B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8image51358016">
            <a:extLst>
              <a:ext uri="{FF2B5EF4-FFF2-40B4-BE49-F238E27FC236}">
                <a16:creationId xmlns:a16="http://schemas.microsoft.com/office/drawing/2014/main" id="{D81E6B2C-A6B1-5B47-8512-FDD4A701E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age18image48925984">
            <a:extLst>
              <a:ext uri="{FF2B5EF4-FFF2-40B4-BE49-F238E27FC236}">
                <a16:creationId xmlns:a16="http://schemas.microsoft.com/office/drawing/2014/main" id="{21F3CF0B-9D2D-FC46-86B4-0E6735601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age18image51359936">
            <a:extLst>
              <a:ext uri="{FF2B5EF4-FFF2-40B4-BE49-F238E27FC236}">
                <a16:creationId xmlns:a16="http://schemas.microsoft.com/office/drawing/2014/main" id="{9E9CB0D0-D6B0-9740-8800-B9E3033D2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18image51360320">
            <a:extLst>
              <a:ext uri="{FF2B5EF4-FFF2-40B4-BE49-F238E27FC236}">
                <a16:creationId xmlns:a16="http://schemas.microsoft.com/office/drawing/2014/main" id="{98E697B0-9ECE-BB43-8732-22D251F01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ge18image48931696">
            <a:extLst>
              <a:ext uri="{FF2B5EF4-FFF2-40B4-BE49-F238E27FC236}">
                <a16:creationId xmlns:a16="http://schemas.microsoft.com/office/drawing/2014/main" id="{35C71396-9E64-F54D-B4DB-C4B709113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age18image51361472">
            <a:extLst>
              <a:ext uri="{FF2B5EF4-FFF2-40B4-BE49-F238E27FC236}">
                <a16:creationId xmlns:a16="http://schemas.microsoft.com/office/drawing/2014/main" id="{B9DF03D7-6D0F-FA4F-92EF-6DA7516B7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age18image51361856">
            <a:extLst>
              <a:ext uri="{FF2B5EF4-FFF2-40B4-BE49-F238E27FC236}">
                <a16:creationId xmlns:a16="http://schemas.microsoft.com/office/drawing/2014/main" id="{0104A74A-41C1-FC41-92F0-22E55911C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age18image51362432">
            <a:extLst>
              <a:ext uri="{FF2B5EF4-FFF2-40B4-BE49-F238E27FC236}">
                <a16:creationId xmlns:a16="http://schemas.microsoft.com/office/drawing/2014/main" id="{9C8EEA0A-29A5-5A4E-B1EF-FE03E3B94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age18image51363008">
            <a:extLst>
              <a:ext uri="{FF2B5EF4-FFF2-40B4-BE49-F238E27FC236}">
                <a16:creationId xmlns:a16="http://schemas.microsoft.com/office/drawing/2014/main" id="{0F473550-DF2C-7E48-93E1-FD4121747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page18image51363392">
            <a:extLst>
              <a:ext uri="{FF2B5EF4-FFF2-40B4-BE49-F238E27FC236}">
                <a16:creationId xmlns:a16="http://schemas.microsoft.com/office/drawing/2014/main" id="{24E92E74-E452-674D-BE4C-9D423BB1A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3"/>
            <a:ext cx="12700" cy="12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6" name="Tabel 5">
                <a:extLst>
                  <a:ext uri="{FF2B5EF4-FFF2-40B4-BE49-F238E27FC236}">
                    <a16:creationId xmlns:a16="http://schemas.microsoft.com/office/drawing/2014/main" id="{5F5AB741-FE78-2642-848C-CCB1C0D037BA}"/>
                  </a:ext>
                </a:extLst>
              </p:cNvPr>
              <p:cNvGraphicFramePr>
                <a:graphicFrameLocks noGrp="1"/>
              </p:cNvGraphicFramePr>
              <p:nvPr>
                <p:extLst>
                  <p:ext uri="{D42A27DB-BD31-4B8C-83A1-F6EECF244321}">
                    <p14:modId xmlns:p14="http://schemas.microsoft.com/office/powerpoint/2010/main" val="3929765422"/>
                  </p:ext>
                </p:extLst>
              </p:nvPr>
            </p:nvGraphicFramePr>
            <p:xfrm>
              <a:off x="1295400" y="4403511"/>
              <a:ext cx="10287000" cy="1305646"/>
            </p:xfrm>
            <a:graphic>
              <a:graphicData uri="http://schemas.openxmlformats.org/drawingml/2006/table">
                <a:tbl>
                  <a:tblPr/>
                  <a:tblGrid>
                    <a:gridCol w="2571750">
                      <a:extLst>
                        <a:ext uri="{9D8B030D-6E8A-4147-A177-3AD203B41FA5}">
                          <a16:colId xmlns:a16="http://schemas.microsoft.com/office/drawing/2014/main" val="2030829262"/>
                        </a:ext>
                      </a:extLst>
                    </a:gridCol>
                    <a:gridCol w="2571750">
                      <a:extLst>
                        <a:ext uri="{9D8B030D-6E8A-4147-A177-3AD203B41FA5}">
                          <a16:colId xmlns:a16="http://schemas.microsoft.com/office/drawing/2014/main" val="3342238240"/>
                        </a:ext>
                      </a:extLst>
                    </a:gridCol>
                    <a:gridCol w="2571750">
                      <a:extLst>
                        <a:ext uri="{9D8B030D-6E8A-4147-A177-3AD203B41FA5}">
                          <a16:colId xmlns:a16="http://schemas.microsoft.com/office/drawing/2014/main" val="1614043713"/>
                        </a:ext>
                      </a:extLst>
                    </a:gridCol>
                    <a:gridCol w="2571750">
                      <a:extLst>
                        <a:ext uri="{9D8B030D-6E8A-4147-A177-3AD203B41FA5}">
                          <a16:colId xmlns:a16="http://schemas.microsoft.com/office/drawing/2014/main" val="2151018267"/>
                        </a:ext>
                      </a:extLst>
                    </a:gridCol>
                  </a:tblGrid>
                  <a:tr h="804478">
                    <a:tc>
                      <a:txBody>
                        <a:bodyPr/>
                        <a:lstStyle/>
                        <a:p>
                          <a:r>
                            <a:rPr lang="nl-NL" sz="1600" b="0" dirty="0">
                              <a:effectLst/>
                              <a:latin typeface="Calibri" panose="020F0502020204030204" pitchFamily="34" charset="0"/>
                            </a:rPr>
                            <a:t>Aantal </a:t>
                          </a:r>
                          <a:r>
                            <a:rPr lang="nl-NL" sz="1600" b="0" dirty="0" err="1">
                              <a:effectLst/>
                              <a:latin typeface="Calibri" panose="020F0502020204030204" pitchFamily="34" charset="0"/>
                            </a:rPr>
                            <a:t>patiënten</a:t>
                          </a:r>
                          <a:r>
                            <a:rPr lang="nl-NL" sz="1600" b="0" dirty="0">
                              <a:effectLst/>
                              <a:latin typeface="Calibri" panose="020F0502020204030204" pitchFamily="34" charset="0"/>
                            </a:rPr>
                            <a:t> (n)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Aantal poli bezoeken 9 maanden voor inclusie (</a:t>
                          </a:r>
                          <a:r>
                            <a:rPr lang="nl-NL" sz="1600" b="0" dirty="0" err="1">
                              <a:effectLst/>
                              <a:latin typeface="Calibri" panose="020F0502020204030204" pitchFamily="34" charset="0"/>
                            </a:rPr>
                            <a:t>mean</a:t>
                          </a:r>
                          <a:r>
                            <a:rPr lang="nl-NL" sz="1600" b="0" dirty="0">
                              <a:effectLst/>
                              <a:latin typeface="Calibri" panose="020F0502020204030204" pitchFamily="34" charset="0"/>
                            </a:rPr>
                            <a:t>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b="0" dirty="0">
                              <a:effectLst/>
                              <a:latin typeface="Calibri" panose="020F0502020204030204" pitchFamily="34" charset="0"/>
                            </a:rPr>
                            <a:t>SD)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Aantal poli bezoeken 9 maanden na inclusie (</a:t>
                          </a:r>
                          <a:r>
                            <a:rPr lang="nl-NL" sz="1600" b="0" dirty="0" err="1">
                              <a:effectLst/>
                              <a:latin typeface="Calibri" panose="020F0502020204030204" pitchFamily="34" charset="0"/>
                            </a:rPr>
                            <a:t>mean</a:t>
                          </a:r>
                          <a:r>
                            <a:rPr lang="nl-NL" sz="1600" b="0" dirty="0">
                              <a:effectLst/>
                              <a:latin typeface="Calibri" panose="020F0502020204030204" pitchFamily="34" charset="0"/>
                            </a:rPr>
                            <a:t>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SD)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i="1" dirty="0">
                              <a:effectLst/>
                              <a:latin typeface="Calibri" panose="020F0502020204030204" pitchFamily="34" charset="0"/>
                            </a:rPr>
                            <a:t>P waarde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01811"/>
                      </a:ext>
                    </a:extLst>
                  </a:tr>
                  <a:tr h="482686">
                    <a:tc>
                      <a:txBody>
                        <a:bodyPr/>
                        <a:lstStyle/>
                        <a:p>
                          <a:r>
                            <a:rPr lang="nl-NL" sz="1600" b="0" dirty="0">
                              <a:effectLst/>
                              <a:latin typeface="Calibri" panose="020F0502020204030204" pitchFamily="34" charset="0"/>
                            </a:rPr>
                            <a:t>33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2.82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1.36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600" b="0" dirty="0">
                              <a:effectLst/>
                              <a:latin typeface="Calibri" panose="020F0502020204030204" pitchFamily="34" charset="0"/>
                            </a:rPr>
                            <a:t>1.0 </a:t>
                          </a:r>
                          <a14:m>
                            <m:oMath xmlns:m="http://schemas.openxmlformats.org/officeDocument/2006/math">
                              <m:r>
                                <a:rPr lang="nl-NL" sz="1600" b="0" i="1" smtClean="0">
                                  <a:effectLst/>
                                  <a:latin typeface="Cambria Math" panose="02040503050406030204" pitchFamily="18" charset="0"/>
                                  <a:ea typeface="Cambria Math" panose="02040503050406030204" pitchFamily="18" charset="0"/>
                                </a:rPr>
                                <m:t>±</m:t>
                              </m:r>
                            </m:oMath>
                          </a14:m>
                          <a:r>
                            <a:rPr lang="nl-NL" sz="1600" dirty="0">
                              <a:effectLst/>
                              <a:latin typeface="SymbolMT"/>
                            </a:rPr>
                            <a:t> </a:t>
                          </a:r>
                          <a:r>
                            <a:rPr lang="nl-NL" sz="1600" b="0" dirty="0">
                              <a:effectLst/>
                              <a:latin typeface="Calibri" panose="020F0502020204030204" pitchFamily="34" charset="0"/>
                            </a:rPr>
                            <a:t>0.97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nl-NL" sz="1200" b="0" dirty="0">
                              <a:effectLst/>
                              <a:latin typeface="Calibri" panose="020F0502020204030204" pitchFamily="34" charset="0"/>
                            </a:rPr>
                            <a:t>.</a:t>
                          </a:r>
                          <a:r>
                            <a:rPr lang="nl-NL" sz="1600" b="0" dirty="0">
                              <a:effectLst/>
                              <a:latin typeface="Calibri" panose="020F0502020204030204" pitchFamily="34" charset="0"/>
                            </a:rPr>
                            <a:t>000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2842"/>
                      </a:ext>
                    </a:extLst>
                  </a:tr>
                </a:tbl>
              </a:graphicData>
            </a:graphic>
          </p:graphicFrame>
        </mc:Choice>
        <mc:Fallback xmlns="">
          <p:graphicFrame>
            <p:nvGraphicFramePr>
              <p:cNvPr id="6" name="Tabel 5">
                <a:extLst>
                  <a:ext uri="{FF2B5EF4-FFF2-40B4-BE49-F238E27FC236}">
                    <a16:creationId xmlns:a16="http://schemas.microsoft.com/office/drawing/2014/main" id="{5F5AB741-FE78-2642-848C-CCB1C0D037BA}"/>
                  </a:ext>
                </a:extLst>
              </p:cNvPr>
              <p:cNvGraphicFramePr>
                <a:graphicFrameLocks noGrp="1"/>
              </p:cNvGraphicFramePr>
              <p:nvPr>
                <p:extLst>
                  <p:ext uri="{D42A27DB-BD31-4B8C-83A1-F6EECF244321}">
                    <p14:modId xmlns:p14="http://schemas.microsoft.com/office/powerpoint/2010/main" val="3929765422"/>
                  </p:ext>
                </p:extLst>
              </p:nvPr>
            </p:nvGraphicFramePr>
            <p:xfrm>
              <a:off x="1295400" y="4403511"/>
              <a:ext cx="10287000" cy="1305646"/>
            </p:xfrm>
            <a:graphic>
              <a:graphicData uri="http://schemas.openxmlformats.org/drawingml/2006/table">
                <a:tbl>
                  <a:tblPr/>
                  <a:tblGrid>
                    <a:gridCol w="2571750">
                      <a:extLst>
                        <a:ext uri="{9D8B030D-6E8A-4147-A177-3AD203B41FA5}">
                          <a16:colId xmlns:a16="http://schemas.microsoft.com/office/drawing/2014/main" val="2030829262"/>
                        </a:ext>
                      </a:extLst>
                    </a:gridCol>
                    <a:gridCol w="2571750">
                      <a:extLst>
                        <a:ext uri="{9D8B030D-6E8A-4147-A177-3AD203B41FA5}">
                          <a16:colId xmlns:a16="http://schemas.microsoft.com/office/drawing/2014/main" val="3342238240"/>
                        </a:ext>
                      </a:extLst>
                    </a:gridCol>
                    <a:gridCol w="2571750">
                      <a:extLst>
                        <a:ext uri="{9D8B030D-6E8A-4147-A177-3AD203B41FA5}">
                          <a16:colId xmlns:a16="http://schemas.microsoft.com/office/drawing/2014/main" val="1614043713"/>
                        </a:ext>
                      </a:extLst>
                    </a:gridCol>
                    <a:gridCol w="2571750">
                      <a:extLst>
                        <a:ext uri="{9D8B030D-6E8A-4147-A177-3AD203B41FA5}">
                          <a16:colId xmlns:a16="http://schemas.microsoft.com/office/drawing/2014/main" val="2151018267"/>
                        </a:ext>
                      </a:extLst>
                    </a:gridCol>
                  </a:tblGrid>
                  <a:tr h="822960">
                    <a:tc>
                      <a:txBody>
                        <a:bodyPr/>
                        <a:lstStyle/>
                        <a:p>
                          <a:r>
                            <a:rPr lang="nl-NL" sz="1600" b="0" dirty="0">
                              <a:effectLst/>
                              <a:latin typeface="Calibri" panose="020F0502020204030204" pitchFamily="34" charset="0"/>
                            </a:rPr>
                            <a:t>Aantal </a:t>
                          </a:r>
                          <a:r>
                            <a:rPr lang="nl-NL" sz="1600" b="0" dirty="0" err="1">
                              <a:effectLst/>
                              <a:latin typeface="Calibri" panose="020F0502020204030204" pitchFamily="34" charset="0"/>
                            </a:rPr>
                            <a:t>patiënten</a:t>
                          </a:r>
                          <a:r>
                            <a:rPr lang="nl-NL" sz="1600" b="0" dirty="0">
                              <a:effectLst/>
                              <a:latin typeface="Calibri" panose="020F0502020204030204" pitchFamily="34" charset="0"/>
                            </a:rPr>
                            <a:t> (n)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100990" t="-1515" r="-200495" b="-57576"/>
                          </a:stretch>
                        </a:blipFill>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200000" t="-1515" r="-99507" b="-57576"/>
                          </a:stretch>
                        </a:blipFill>
                      </a:tcPr>
                    </a:tc>
                    <a:tc>
                      <a:txBody>
                        <a:bodyPr/>
                        <a:lstStyle/>
                        <a:p>
                          <a:r>
                            <a:rPr lang="nl-NL" sz="1600" b="0" i="1" dirty="0">
                              <a:effectLst/>
                              <a:latin typeface="Calibri" panose="020F0502020204030204" pitchFamily="34" charset="0"/>
                            </a:rPr>
                            <a:t>P waarde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101811"/>
                      </a:ext>
                    </a:extLst>
                  </a:tr>
                  <a:tr h="482686">
                    <a:tc>
                      <a:txBody>
                        <a:bodyPr/>
                        <a:lstStyle/>
                        <a:p>
                          <a:r>
                            <a:rPr lang="nl-NL" sz="1600" b="0" dirty="0">
                              <a:effectLst/>
                              <a:latin typeface="Calibri" panose="020F0502020204030204" pitchFamily="34" charset="0"/>
                            </a:rPr>
                            <a:t>33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100990" t="-176316" r="-200495"/>
                          </a:stretch>
                        </a:blipFill>
                      </a:tcPr>
                    </a:tc>
                    <a:tc>
                      <a:txBody>
                        <a:bodyPr/>
                        <a:lstStyle/>
                        <a:p>
                          <a:endParaRPr lang="nl-NL"/>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5"/>
                          <a:stretch>
                            <a:fillRect l="-200000" t="-176316" r="-99507"/>
                          </a:stretch>
                        </a:blipFill>
                      </a:tcPr>
                    </a:tc>
                    <a:tc>
                      <a:txBody>
                        <a:bodyPr/>
                        <a:lstStyle/>
                        <a:p>
                          <a:r>
                            <a:rPr lang="nl-NL" sz="1200" b="0" dirty="0">
                              <a:effectLst/>
                              <a:latin typeface="Calibri" panose="020F0502020204030204" pitchFamily="34" charset="0"/>
                            </a:rPr>
                            <a:t>.</a:t>
                          </a:r>
                          <a:r>
                            <a:rPr lang="nl-NL" sz="1600" b="0" dirty="0">
                              <a:effectLst/>
                              <a:latin typeface="Calibri" panose="020F0502020204030204" pitchFamily="34" charset="0"/>
                            </a:rPr>
                            <a:t>000 </a:t>
                          </a:r>
                          <a:endParaRPr lang="nl-NL"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52842"/>
                      </a:ext>
                    </a:extLst>
                  </a:tr>
                </a:tbl>
              </a:graphicData>
            </a:graphic>
          </p:graphicFrame>
        </mc:Fallback>
      </mc:AlternateContent>
      <p:pic>
        <p:nvPicPr>
          <p:cNvPr id="3084" name="Picture 12" descr="page18image51309824">
            <a:extLst>
              <a:ext uri="{FF2B5EF4-FFF2-40B4-BE49-F238E27FC236}">
                <a16:creationId xmlns:a16="http://schemas.microsoft.com/office/drawing/2014/main" id="{F7D0305F-57E5-4142-9CE7-76DEE98E9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page18image51308480">
            <a:extLst>
              <a:ext uri="{FF2B5EF4-FFF2-40B4-BE49-F238E27FC236}">
                <a16:creationId xmlns:a16="http://schemas.microsoft.com/office/drawing/2014/main" id="{E87EE74A-8FE2-6548-9817-5BAAE4686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ge18image48927104">
            <a:extLst>
              <a:ext uri="{FF2B5EF4-FFF2-40B4-BE49-F238E27FC236}">
                <a16:creationId xmlns:a16="http://schemas.microsoft.com/office/drawing/2014/main" id="{9DE64C33-208C-B347-98C0-9A311DC9E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page18image51214016">
            <a:extLst>
              <a:ext uri="{FF2B5EF4-FFF2-40B4-BE49-F238E27FC236}">
                <a16:creationId xmlns:a16="http://schemas.microsoft.com/office/drawing/2014/main" id="{5970D4DA-CA68-0D43-B2AB-B5FA39514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page18image51200960">
            <a:extLst>
              <a:ext uri="{FF2B5EF4-FFF2-40B4-BE49-F238E27FC236}">
                <a16:creationId xmlns:a16="http://schemas.microsoft.com/office/drawing/2014/main" id="{638CACAE-C754-E345-8BFA-FC3F2CBA6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page18image48927440">
            <a:extLst>
              <a:ext uri="{FF2B5EF4-FFF2-40B4-BE49-F238E27FC236}">
                <a16:creationId xmlns:a16="http://schemas.microsoft.com/office/drawing/2014/main" id="{EFE789B6-C019-ED4E-8D5B-1DC9FF49B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page18image51213632">
            <a:extLst>
              <a:ext uri="{FF2B5EF4-FFF2-40B4-BE49-F238E27FC236}">
                <a16:creationId xmlns:a16="http://schemas.microsoft.com/office/drawing/2014/main" id="{C5FAF52A-45AA-C54B-93C7-A3C16FABA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page18image51216384">
            <a:extLst>
              <a:ext uri="{FF2B5EF4-FFF2-40B4-BE49-F238E27FC236}">
                <a16:creationId xmlns:a16="http://schemas.microsoft.com/office/drawing/2014/main" id="{FF37F8DE-AA45-4C4F-B362-F097325BA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page18image51216960">
            <a:extLst>
              <a:ext uri="{FF2B5EF4-FFF2-40B4-BE49-F238E27FC236}">
                <a16:creationId xmlns:a16="http://schemas.microsoft.com/office/drawing/2014/main" id="{ECC65500-1C09-0946-84C6-9E7A79419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page18image51217344">
            <a:extLst>
              <a:ext uri="{FF2B5EF4-FFF2-40B4-BE49-F238E27FC236}">
                <a16:creationId xmlns:a16="http://schemas.microsoft.com/office/drawing/2014/main" id="{2FDD7B7A-7611-D04E-BA82-ED9A925D8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page18image51217728">
            <a:extLst>
              <a:ext uri="{FF2B5EF4-FFF2-40B4-BE49-F238E27FC236}">
                <a16:creationId xmlns:a16="http://schemas.microsoft.com/office/drawing/2014/main" id="{C8CA7C2E-3976-D844-A599-BB94B83C5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497262"/>
            <a:ext cx="12700" cy="4571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vrouw, sport&#10;&#10;&#10;&#10;Automatisch gegenereerde beschrijving">
            <a:extLst>
              <a:ext uri="{FF2B5EF4-FFF2-40B4-BE49-F238E27FC236}">
                <a16:creationId xmlns:a16="http://schemas.microsoft.com/office/drawing/2014/main" id="{78D132BE-C0EB-6844-B3DC-5470DA1036F8}"/>
              </a:ext>
            </a:extLst>
          </p:cNvPr>
          <p:cNvPicPr>
            <a:picLocks noChangeAspect="1"/>
          </p:cNvPicPr>
          <p:nvPr/>
        </p:nvPicPr>
        <p:blipFill>
          <a:blip r:embed="rId6"/>
          <a:stretch>
            <a:fillRect/>
          </a:stretch>
        </p:blipFill>
        <p:spPr>
          <a:xfrm>
            <a:off x="9219139" y="812800"/>
            <a:ext cx="1873590" cy="1575308"/>
          </a:xfrm>
          <a:prstGeom prst="rect">
            <a:avLst/>
          </a:prstGeom>
        </p:spPr>
      </p:pic>
    </p:spTree>
    <p:extLst>
      <p:ext uri="{BB962C8B-B14F-4D97-AF65-F5344CB8AC3E}">
        <p14:creationId xmlns:p14="http://schemas.microsoft.com/office/powerpoint/2010/main" val="78461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A0436-9DE1-EA42-ABC5-8C38B311FE46}"/>
              </a:ext>
            </a:extLst>
          </p:cNvPr>
          <p:cNvSpPr>
            <a:spLocks noGrp="1"/>
          </p:cNvSpPr>
          <p:nvPr>
            <p:ph type="title"/>
          </p:nvPr>
        </p:nvSpPr>
        <p:spPr>
          <a:xfrm>
            <a:off x="1295400" y="136524"/>
            <a:ext cx="10287000" cy="4302740"/>
          </a:xfrm>
        </p:spPr>
        <p:txBody>
          <a:bodyPr>
            <a:normAutofit fontScale="90000"/>
          </a:bodyPr>
          <a:lstStyle/>
          <a:p>
            <a:r>
              <a:rPr lang="nl-NL" dirty="0"/>
              <a:t>Respons enquête met betrekking tot ervaringen en tevredenheid</a:t>
            </a:r>
            <a:r>
              <a:rPr lang="nl-NL" i="1" dirty="0"/>
              <a:t/>
            </a:r>
            <a:br>
              <a:rPr lang="nl-NL" i="1" dirty="0"/>
            </a:br>
            <a:r>
              <a:rPr lang="nl-NL" i="1" dirty="0"/>
              <a:t/>
            </a:r>
            <a:br>
              <a:rPr lang="nl-NL" i="1" dirty="0"/>
            </a:br>
            <a:r>
              <a:rPr lang="nl-NL" i="1" dirty="0"/>
              <a:t>Vragen over doel </a:t>
            </a:r>
            <a:r>
              <a:rPr lang="nl-NL" i="1" dirty="0" err="1"/>
              <a:t>zm</a:t>
            </a:r>
            <a:r>
              <a:rPr lang="nl-NL" i="1" dirty="0"/>
              <a:t> poli, uitleg, bereikbaarheid poli bij klachten, tijdsbestek terecht kunnen, meedenken met behandeling</a:t>
            </a:r>
            <a:br>
              <a:rPr lang="nl-NL" i="1" dirty="0"/>
            </a:b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A4D51BBD-831B-8144-A33C-DBA6A699EE89}"/>
              </a:ext>
            </a:extLst>
          </p:cNvPr>
          <p:cNvSpPr>
            <a:spLocks noGrp="1"/>
          </p:cNvSpPr>
          <p:nvPr>
            <p:ph type="sldNum" sz="quarter" idx="12"/>
          </p:nvPr>
        </p:nvSpPr>
        <p:spPr/>
        <p:txBody>
          <a:bodyPr/>
          <a:lstStyle/>
          <a:p>
            <a:fld id="{7B3DAC33-F329-4BBD-BE40-B6C49AFE86E1}" type="slidenum">
              <a:rPr lang="nl-NL" smtClean="0"/>
              <a:pPr/>
              <a:t>19</a:t>
            </a:fld>
            <a:endParaRPr lang="nl-NL" dirty="0"/>
          </a:p>
        </p:txBody>
      </p:sp>
      <p:sp>
        <p:nvSpPr>
          <p:cNvPr id="4" name="Tijdelijke aanduiding voor datum 3">
            <a:extLst>
              <a:ext uri="{FF2B5EF4-FFF2-40B4-BE49-F238E27FC236}">
                <a16:creationId xmlns:a16="http://schemas.microsoft.com/office/drawing/2014/main" id="{FA416122-E254-464E-A60C-0EF819A87EBF}"/>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graphicFrame>
        <p:nvGraphicFramePr>
          <p:cNvPr id="5" name="Tabel 4">
            <a:extLst>
              <a:ext uri="{FF2B5EF4-FFF2-40B4-BE49-F238E27FC236}">
                <a16:creationId xmlns:a16="http://schemas.microsoft.com/office/drawing/2014/main" id="{15D63F93-554F-1B4E-AC23-BC433F499A9D}"/>
              </a:ext>
            </a:extLst>
          </p:cNvPr>
          <p:cNvGraphicFramePr>
            <a:graphicFrameLocks noGrp="1"/>
          </p:cNvGraphicFramePr>
          <p:nvPr>
            <p:extLst>
              <p:ext uri="{D42A27DB-BD31-4B8C-83A1-F6EECF244321}">
                <p14:modId xmlns:p14="http://schemas.microsoft.com/office/powerpoint/2010/main" val="518816607"/>
              </p:ext>
            </p:extLst>
          </p:nvPr>
        </p:nvGraphicFramePr>
        <p:xfrm>
          <a:off x="2032000" y="3819833"/>
          <a:ext cx="8128000" cy="1592825"/>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958198991"/>
                    </a:ext>
                  </a:extLst>
                </a:gridCol>
                <a:gridCol w="4064000">
                  <a:extLst>
                    <a:ext uri="{9D8B030D-6E8A-4147-A177-3AD203B41FA5}">
                      <a16:colId xmlns:a16="http://schemas.microsoft.com/office/drawing/2014/main" val="799490369"/>
                    </a:ext>
                  </a:extLst>
                </a:gridCol>
              </a:tblGrid>
              <a:tr h="1592825">
                <a:tc>
                  <a:txBody>
                    <a:bodyPr/>
                    <a:lstStyle/>
                    <a:p>
                      <a:r>
                        <a:rPr lang="nl-NL" sz="2400" dirty="0"/>
                        <a:t>N  = 108  enquêtes verstuurd</a:t>
                      </a:r>
                    </a:p>
                    <a:p>
                      <a:endParaRPr lang="nl-NL" sz="2400" dirty="0"/>
                    </a:p>
                    <a:p>
                      <a:endParaRPr lang="nl-NL" sz="2400" dirty="0"/>
                    </a:p>
                  </a:txBody>
                  <a:tcPr/>
                </a:tc>
                <a:tc>
                  <a:txBody>
                    <a:bodyPr/>
                    <a:lstStyle/>
                    <a:p>
                      <a:r>
                        <a:rPr lang="nl-NL" sz="2400" dirty="0"/>
                        <a:t>76 enquêtes retour</a:t>
                      </a:r>
                    </a:p>
                    <a:p>
                      <a:r>
                        <a:rPr lang="nl-NL" sz="2400" dirty="0"/>
                        <a:t>(70,4%)</a:t>
                      </a:r>
                    </a:p>
                    <a:p>
                      <a:endParaRPr lang="nl-NL" sz="2400" dirty="0"/>
                    </a:p>
                  </a:txBody>
                  <a:tcPr/>
                </a:tc>
                <a:extLst>
                  <a:ext uri="{0D108BD9-81ED-4DB2-BD59-A6C34878D82A}">
                    <a16:rowId xmlns:a16="http://schemas.microsoft.com/office/drawing/2014/main" val="3095979549"/>
                  </a:ext>
                </a:extLst>
              </a:tr>
            </a:tbl>
          </a:graphicData>
        </a:graphic>
      </p:graphicFrame>
    </p:spTree>
    <p:extLst>
      <p:ext uri="{BB962C8B-B14F-4D97-AF65-F5344CB8AC3E}">
        <p14:creationId xmlns:p14="http://schemas.microsoft.com/office/powerpoint/2010/main" val="266130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1481" y="1"/>
            <a:ext cx="9146519" cy="6857999"/>
          </a:xfrm>
        </p:spPr>
      </p:pic>
      <p:sp>
        <p:nvSpPr>
          <p:cNvPr id="4" name="Tijdelijke aanduiding voor dianummer 3"/>
          <p:cNvSpPr>
            <a:spLocks noGrp="1"/>
          </p:cNvSpPr>
          <p:nvPr>
            <p:ph type="sldNum" sz="quarter" idx="12"/>
          </p:nvPr>
        </p:nvSpPr>
        <p:spPr/>
        <p:txBody>
          <a:bodyPr/>
          <a:lstStyle/>
          <a:p>
            <a:fld id="{7B3DAC33-F329-4BBD-BE40-B6C49AFE86E1}" type="slidenum">
              <a:rPr lang="nl-NL" smtClean="0"/>
              <a:pPr/>
              <a:t>2</a:t>
            </a:fld>
            <a:endParaRPr lang="nl-NL" dirty="0"/>
          </a:p>
        </p:txBody>
      </p:sp>
      <p:sp>
        <p:nvSpPr>
          <p:cNvPr id="5" name="Tijdelijke aanduiding voor datum 4"/>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7" name="Tekstvak 6"/>
          <p:cNvSpPr txBox="1"/>
          <p:nvPr/>
        </p:nvSpPr>
        <p:spPr>
          <a:xfrm>
            <a:off x="2245361" y="4077073"/>
            <a:ext cx="7163008" cy="1323439"/>
          </a:xfrm>
          <a:prstGeom prst="rect">
            <a:avLst/>
          </a:prstGeom>
          <a:noFill/>
        </p:spPr>
        <p:txBody>
          <a:bodyPr wrap="square" rtlCol="0">
            <a:spAutoFit/>
          </a:bodyPr>
          <a:lstStyle/>
          <a:p>
            <a:r>
              <a:rPr lang="nl-NL" sz="8000" b="1" dirty="0">
                <a:solidFill>
                  <a:schemeClr val="bg1"/>
                </a:solidFill>
              </a:rPr>
              <a:t>DROOM</a:t>
            </a:r>
          </a:p>
        </p:txBody>
      </p:sp>
    </p:spTree>
    <p:extLst>
      <p:ext uri="{BB962C8B-B14F-4D97-AF65-F5344CB8AC3E}">
        <p14:creationId xmlns:p14="http://schemas.microsoft.com/office/powerpoint/2010/main" val="1667035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B65A98A-E7D2-584E-B602-1B4041C4616E}"/>
              </a:ext>
            </a:extLst>
          </p:cNvPr>
          <p:cNvSpPr>
            <a:spLocks noGrp="1"/>
          </p:cNvSpPr>
          <p:nvPr>
            <p:ph type="sldNum" sz="quarter" idx="12"/>
          </p:nvPr>
        </p:nvSpPr>
        <p:spPr/>
        <p:txBody>
          <a:bodyPr/>
          <a:lstStyle/>
          <a:p>
            <a:fld id="{7B3DAC33-F329-4BBD-BE40-B6C49AFE86E1}" type="slidenum">
              <a:rPr lang="nl-NL" smtClean="0"/>
              <a:pPr/>
              <a:t>20</a:t>
            </a:fld>
            <a:endParaRPr lang="nl-NL" dirty="0"/>
          </a:p>
        </p:txBody>
      </p:sp>
      <p:sp>
        <p:nvSpPr>
          <p:cNvPr id="4" name="Tijdelijke aanduiding voor datum 3">
            <a:extLst>
              <a:ext uri="{FF2B5EF4-FFF2-40B4-BE49-F238E27FC236}">
                <a16:creationId xmlns:a16="http://schemas.microsoft.com/office/drawing/2014/main" id="{7B74F496-996A-4D46-8818-2D34C242AABA}"/>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1026" name="Picture 2" descr="page21image66054096">
            <a:extLst>
              <a:ext uri="{FF2B5EF4-FFF2-40B4-BE49-F238E27FC236}">
                <a16:creationId xmlns:a16="http://schemas.microsoft.com/office/drawing/2014/main" id="{593289F3-E67E-DE4C-BD09-FBD8E8937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52" r="16585"/>
          <a:stretch/>
        </p:blipFill>
        <p:spPr bwMode="auto">
          <a:xfrm>
            <a:off x="1836795" y="2376233"/>
            <a:ext cx="4259205" cy="339038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445BAC2B-F54C-264C-98D9-C24153444926}"/>
              </a:ext>
            </a:extLst>
          </p:cNvPr>
          <p:cNvSpPr txBox="1"/>
          <p:nvPr/>
        </p:nvSpPr>
        <p:spPr>
          <a:xfrm>
            <a:off x="1848465" y="914400"/>
            <a:ext cx="4247535" cy="923330"/>
          </a:xfrm>
          <a:prstGeom prst="rect">
            <a:avLst/>
          </a:prstGeom>
          <a:noFill/>
        </p:spPr>
        <p:txBody>
          <a:bodyPr wrap="square" rtlCol="0">
            <a:spAutoFit/>
          </a:bodyPr>
          <a:lstStyle/>
          <a:p>
            <a:r>
              <a:rPr lang="nl-NL" i="1" dirty="0"/>
              <a:t>Diagram 1: Uitleg over het doel van de zelfmonitoring poli </a:t>
            </a:r>
            <a:endParaRPr lang="nl-NL" dirty="0"/>
          </a:p>
          <a:p>
            <a:endParaRPr lang="nl-NL" dirty="0"/>
          </a:p>
        </p:txBody>
      </p:sp>
      <p:pic>
        <p:nvPicPr>
          <p:cNvPr id="8" name="Picture 3" descr="page21image66052848">
            <a:extLst>
              <a:ext uri="{FF2B5EF4-FFF2-40B4-BE49-F238E27FC236}">
                <a16:creationId xmlns:a16="http://schemas.microsoft.com/office/drawing/2014/main" id="{F7F5B489-60F8-FF43-BFD4-860371DDE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279" y="2120408"/>
            <a:ext cx="5031607" cy="400017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F16CAE0A-23C8-9A4E-8263-7DF2A354DCC6}"/>
              </a:ext>
            </a:extLst>
          </p:cNvPr>
          <p:cNvSpPr txBox="1"/>
          <p:nvPr/>
        </p:nvSpPr>
        <p:spPr>
          <a:xfrm>
            <a:off x="6982231" y="914400"/>
            <a:ext cx="4586377" cy="923330"/>
          </a:xfrm>
          <a:prstGeom prst="rect">
            <a:avLst/>
          </a:prstGeom>
          <a:noFill/>
        </p:spPr>
        <p:txBody>
          <a:bodyPr wrap="square" rtlCol="0">
            <a:spAutoFit/>
          </a:bodyPr>
          <a:lstStyle/>
          <a:p>
            <a:r>
              <a:rPr lang="nl-NL" i="1" dirty="0"/>
              <a:t>Diagram 2: Termijn polibezoeken na telefonisch contact </a:t>
            </a:r>
            <a:endParaRPr lang="nl-NL" dirty="0"/>
          </a:p>
          <a:p>
            <a:endParaRPr lang="nl-NL" dirty="0"/>
          </a:p>
        </p:txBody>
      </p:sp>
    </p:spTree>
    <p:extLst>
      <p:ext uri="{BB962C8B-B14F-4D97-AF65-F5344CB8AC3E}">
        <p14:creationId xmlns:p14="http://schemas.microsoft.com/office/powerpoint/2010/main" val="281010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0E2610D-48E1-7745-8FBC-13641819461F}"/>
              </a:ext>
            </a:extLst>
          </p:cNvPr>
          <p:cNvSpPr>
            <a:spLocks noGrp="1"/>
          </p:cNvSpPr>
          <p:nvPr>
            <p:ph type="sldNum" sz="quarter" idx="12"/>
          </p:nvPr>
        </p:nvSpPr>
        <p:spPr/>
        <p:txBody>
          <a:bodyPr/>
          <a:lstStyle/>
          <a:p>
            <a:fld id="{7B3DAC33-F329-4BBD-BE40-B6C49AFE86E1}" type="slidenum">
              <a:rPr lang="nl-NL" smtClean="0"/>
              <a:pPr/>
              <a:t>21</a:t>
            </a:fld>
            <a:endParaRPr lang="nl-NL" dirty="0"/>
          </a:p>
        </p:txBody>
      </p:sp>
      <p:sp>
        <p:nvSpPr>
          <p:cNvPr id="4" name="Tijdelijke aanduiding voor datum 3">
            <a:extLst>
              <a:ext uri="{FF2B5EF4-FFF2-40B4-BE49-F238E27FC236}">
                <a16:creationId xmlns:a16="http://schemas.microsoft.com/office/drawing/2014/main" id="{BA175268-0A9F-2740-BCDF-E487FDAD260B}"/>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3073" name="Picture 1" descr="page22image65873040">
            <a:extLst>
              <a:ext uri="{FF2B5EF4-FFF2-40B4-BE49-F238E27FC236}">
                <a16:creationId xmlns:a16="http://schemas.microsoft.com/office/drawing/2014/main" id="{2395DCC8-8CB1-3A4B-A2D9-773977B6BF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6" r="9114"/>
          <a:stretch/>
        </p:blipFill>
        <p:spPr bwMode="auto">
          <a:xfrm>
            <a:off x="2052115" y="2701985"/>
            <a:ext cx="4682646" cy="33301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22image65877200">
            <a:extLst>
              <a:ext uri="{FF2B5EF4-FFF2-40B4-BE49-F238E27FC236}">
                <a16:creationId xmlns:a16="http://schemas.microsoft.com/office/drawing/2014/main" id="{52360AA9-B385-4A4B-B479-8FE0DF7C4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60" r="8663"/>
          <a:stretch/>
        </p:blipFill>
        <p:spPr bwMode="auto">
          <a:xfrm>
            <a:off x="7123471" y="2701985"/>
            <a:ext cx="4615281" cy="333010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5A9C1DAD-0C4E-4148-AE51-383025D1DD24}"/>
              </a:ext>
            </a:extLst>
          </p:cNvPr>
          <p:cNvSpPr txBox="1"/>
          <p:nvPr/>
        </p:nvSpPr>
        <p:spPr>
          <a:xfrm>
            <a:off x="2052115" y="973394"/>
            <a:ext cx="4041058" cy="923330"/>
          </a:xfrm>
          <a:prstGeom prst="rect">
            <a:avLst/>
          </a:prstGeom>
          <a:noFill/>
        </p:spPr>
        <p:txBody>
          <a:bodyPr wrap="square" rtlCol="0">
            <a:spAutoFit/>
          </a:bodyPr>
          <a:lstStyle/>
          <a:p>
            <a:r>
              <a:rPr lang="nl-NL" i="1" dirty="0"/>
              <a:t>Diagram 3: Werd deze termijn als acceptabel beschouwd door </a:t>
            </a:r>
            <a:r>
              <a:rPr lang="nl-NL" i="1" dirty="0" err="1"/>
              <a:t>patiënten</a:t>
            </a:r>
            <a:r>
              <a:rPr lang="nl-NL" i="1" dirty="0"/>
              <a:t> </a:t>
            </a:r>
            <a:endParaRPr lang="nl-NL" dirty="0"/>
          </a:p>
          <a:p>
            <a:endParaRPr lang="nl-NL" dirty="0"/>
          </a:p>
        </p:txBody>
      </p:sp>
      <p:sp>
        <p:nvSpPr>
          <p:cNvPr id="10" name="Tekstvak 9">
            <a:extLst>
              <a:ext uri="{FF2B5EF4-FFF2-40B4-BE49-F238E27FC236}">
                <a16:creationId xmlns:a16="http://schemas.microsoft.com/office/drawing/2014/main" id="{C8351003-EAD2-6045-AB72-94948E40AC05}"/>
              </a:ext>
            </a:extLst>
          </p:cNvPr>
          <p:cNvSpPr txBox="1"/>
          <p:nvPr/>
        </p:nvSpPr>
        <p:spPr>
          <a:xfrm>
            <a:off x="7123471" y="973394"/>
            <a:ext cx="4041058" cy="923330"/>
          </a:xfrm>
          <a:prstGeom prst="rect">
            <a:avLst/>
          </a:prstGeom>
          <a:noFill/>
        </p:spPr>
        <p:txBody>
          <a:bodyPr wrap="square" rtlCol="0">
            <a:spAutoFit/>
          </a:bodyPr>
          <a:lstStyle/>
          <a:p>
            <a:r>
              <a:rPr lang="nl-NL" i="1" dirty="0"/>
              <a:t>Diagram 4: Meedenken/inspraak over behandelopties bij </a:t>
            </a:r>
            <a:r>
              <a:rPr lang="nl-NL" i="1" dirty="0" err="1"/>
              <a:t>VioS</a:t>
            </a:r>
            <a:r>
              <a:rPr lang="nl-NL" i="1" dirty="0"/>
              <a:t> </a:t>
            </a:r>
            <a:endParaRPr lang="nl-NL" dirty="0"/>
          </a:p>
          <a:p>
            <a:endParaRPr lang="nl-NL" dirty="0"/>
          </a:p>
        </p:txBody>
      </p:sp>
    </p:spTree>
    <p:extLst>
      <p:ext uri="{BB962C8B-B14F-4D97-AF65-F5344CB8AC3E}">
        <p14:creationId xmlns:p14="http://schemas.microsoft.com/office/powerpoint/2010/main" val="251325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8D7A5-D4AD-5B48-A286-87C1673B64AC}"/>
              </a:ext>
            </a:extLst>
          </p:cNvPr>
          <p:cNvSpPr>
            <a:spLocks noGrp="1"/>
          </p:cNvSpPr>
          <p:nvPr>
            <p:ph type="title"/>
          </p:nvPr>
        </p:nvSpPr>
        <p:spPr/>
        <p:txBody>
          <a:bodyPr/>
          <a:lstStyle/>
          <a:p>
            <a:r>
              <a:rPr lang="nl-NL" dirty="0"/>
              <a:t>Focusgroep interview</a:t>
            </a:r>
          </a:p>
        </p:txBody>
      </p:sp>
      <p:sp>
        <p:nvSpPr>
          <p:cNvPr id="3" name="Tijdelijke aanduiding voor dianummer 2">
            <a:extLst>
              <a:ext uri="{FF2B5EF4-FFF2-40B4-BE49-F238E27FC236}">
                <a16:creationId xmlns:a16="http://schemas.microsoft.com/office/drawing/2014/main" id="{74197108-7DEA-6F40-8CF1-2B4FB2FC7A65}"/>
              </a:ext>
            </a:extLst>
          </p:cNvPr>
          <p:cNvSpPr>
            <a:spLocks noGrp="1"/>
          </p:cNvSpPr>
          <p:nvPr>
            <p:ph type="sldNum" sz="quarter" idx="12"/>
          </p:nvPr>
        </p:nvSpPr>
        <p:spPr/>
        <p:txBody>
          <a:bodyPr/>
          <a:lstStyle/>
          <a:p>
            <a:fld id="{7B3DAC33-F329-4BBD-BE40-B6C49AFE86E1}" type="slidenum">
              <a:rPr lang="nl-NL" smtClean="0"/>
              <a:pPr/>
              <a:t>22</a:t>
            </a:fld>
            <a:endParaRPr lang="nl-NL" dirty="0"/>
          </a:p>
        </p:txBody>
      </p:sp>
      <p:sp>
        <p:nvSpPr>
          <p:cNvPr id="4" name="Tijdelijke aanduiding voor datum 3">
            <a:extLst>
              <a:ext uri="{FF2B5EF4-FFF2-40B4-BE49-F238E27FC236}">
                <a16:creationId xmlns:a16="http://schemas.microsoft.com/office/drawing/2014/main" id="{A128681B-BE56-E446-9C6A-83A4EC0274E2}"/>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Rechthoek 4">
            <a:extLst>
              <a:ext uri="{FF2B5EF4-FFF2-40B4-BE49-F238E27FC236}">
                <a16:creationId xmlns:a16="http://schemas.microsoft.com/office/drawing/2014/main" id="{0121EBCB-3CDA-0042-A2F8-08595D9FBF08}"/>
              </a:ext>
            </a:extLst>
          </p:cNvPr>
          <p:cNvSpPr/>
          <p:nvPr/>
        </p:nvSpPr>
        <p:spPr>
          <a:xfrm>
            <a:off x="1295400" y="1750656"/>
            <a:ext cx="8362335" cy="3356688"/>
          </a:xfrm>
          <a:prstGeom prst="rect">
            <a:avLst/>
          </a:prstGeom>
        </p:spPr>
        <p:txBody>
          <a:bodyPr wrap="square">
            <a:spAutoFit/>
          </a:bodyPr>
          <a:lstStyle/>
          <a:p>
            <a:pPr marL="342900" indent="-342900">
              <a:lnSpc>
                <a:spcPct val="150000"/>
              </a:lnSpc>
              <a:buFont typeface="Arial" panose="020B0604020202020204" pitchFamily="34" charset="0"/>
              <a:buChar char="•"/>
            </a:pPr>
            <a:r>
              <a:rPr lang="nl-NL" sz="2400" dirty="0">
                <a:latin typeface="Calibri" panose="020F0502020204030204" pitchFamily="34" charset="0"/>
              </a:rPr>
              <a:t>Het motief om Reumanet te gebruiken en bevorderende en belemmerende factoren bij Reumanet Bernhoven </a:t>
            </a:r>
            <a:endParaRPr lang="nl-NL" sz="2400" dirty="0"/>
          </a:p>
          <a:p>
            <a:pPr marL="342900" indent="-342900">
              <a:lnSpc>
                <a:spcPct val="150000"/>
              </a:lnSpc>
              <a:buFont typeface="Arial" panose="020B0604020202020204" pitchFamily="34" charset="0"/>
              <a:buChar char="•"/>
            </a:pPr>
            <a:r>
              <a:rPr lang="nl-NL" sz="2400" dirty="0">
                <a:latin typeface="Calibri" panose="020F0502020204030204" pitchFamily="34" charset="0"/>
              </a:rPr>
              <a:t>Termijn waarop patiënten met klachten terecht kunnen op de polikliniek en de tevredenheid daarover </a:t>
            </a:r>
            <a:endParaRPr lang="nl-NL" sz="2400" dirty="0"/>
          </a:p>
          <a:p>
            <a:pPr marL="342900" indent="-342900">
              <a:lnSpc>
                <a:spcPct val="150000"/>
              </a:lnSpc>
              <a:buFont typeface="Arial" panose="020B0604020202020204" pitchFamily="34" charset="0"/>
              <a:buChar char="•"/>
            </a:pPr>
            <a:r>
              <a:rPr lang="nl-NL" sz="2400" dirty="0">
                <a:latin typeface="Calibri" panose="020F0502020204030204" pitchFamily="34" charset="0"/>
              </a:rPr>
              <a:t>Frequentie polikliniekbezoeken </a:t>
            </a:r>
            <a:endParaRPr lang="nl-NL" sz="2400" dirty="0"/>
          </a:p>
          <a:p>
            <a:pPr marL="342900" indent="-342900">
              <a:lnSpc>
                <a:spcPct val="150000"/>
              </a:lnSpc>
              <a:buFont typeface="Arial" panose="020B0604020202020204" pitchFamily="34" charset="0"/>
              <a:buChar char="•"/>
            </a:pPr>
            <a:r>
              <a:rPr lang="nl-NL" sz="2400" dirty="0">
                <a:latin typeface="Calibri" panose="020F0502020204030204" pitchFamily="34" charset="0"/>
              </a:rPr>
              <a:t>Gevoel van eigen regie en inspraak in de behandeling </a:t>
            </a:r>
            <a:endParaRPr lang="nl-NL" sz="2400" dirty="0">
              <a:effectLst/>
            </a:endParaRPr>
          </a:p>
        </p:txBody>
      </p:sp>
    </p:spTree>
    <p:extLst>
      <p:ext uri="{BB962C8B-B14F-4D97-AF65-F5344CB8AC3E}">
        <p14:creationId xmlns:p14="http://schemas.microsoft.com/office/powerpoint/2010/main" val="169270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366D8-446C-EF43-A591-7E708AABACFD}"/>
              </a:ext>
            </a:extLst>
          </p:cNvPr>
          <p:cNvSpPr>
            <a:spLocks noGrp="1"/>
          </p:cNvSpPr>
          <p:nvPr>
            <p:ph type="title"/>
          </p:nvPr>
        </p:nvSpPr>
        <p:spPr/>
        <p:txBody>
          <a:bodyPr>
            <a:normAutofit fontScale="90000"/>
          </a:bodyPr>
          <a:lstStyle/>
          <a:p>
            <a:r>
              <a:rPr lang="nl-NL" i="1" dirty="0"/>
              <a:t>Motief/belemmerend/bevorderend gebruik Reumanet:</a:t>
            </a:r>
          </a:p>
        </p:txBody>
      </p:sp>
      <p:sp>
        <p:nvSpPr>
          <p:cNvPr id="3" name="Tijdelijke aanduiding voor dianummer 2">
            <a:extLst>
              <a:ext uri="{FF2B5EF4-FFF2-40B4-BE49-F238E27FC236}">
                <a16:creationId xmlns:a16="http://schemas.microsoft.com/office/drawing/2014/main" id="{8D795611-130D-3646-86CE-DBE0CADEF92C}"/>
              </a:ext>
            </a:extLst>
          </p:cNvPr>
          <p:cNvSpPr>
            <a:spLocks noGrp="1"/>
          </p:cNvSpPr>
          <p:nvPr>
            <p:ph type="sldNum" sz="quarter" idx="12"/>
          </p:nvPr>
        </p:nvSpPr>
        <p:spPr/>
        <p:txBody>
          <a:bodyPr/>
          <a:lstStyle/>
          <a:p>
            <a:fld id="{7B3DAC33-F329-4BBD-BE40-B6C49AFE86E1}" type="slidenum">
              <a:rPr lang="nl-NL" smtClean="0"/>
              <a:pPr/>
              <a:t>23</a:t>
            </a:fld>
            <a:endParaRPr lang="nl-NL" dirty="0"/>
          </a:p>
        </p:txBody>
      </p:sp>
      <p:sp>
        <p:nvSpPr>
          <p:cNvPr id="4" name="Tijdelijke aanduiding voor datum 3">
            <a:extLst>
              <a:ext uri="{FF2B5EF4-FFF2-40B4-BE49-F238E27FC236}">
                <a16:creationId xmlns:a16="http://schemas.microsoft.com/office/drawing/2014/main" id="{D55BDCA0-9F24-B941-BBE4-49AA0E41264B}"/>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Tekstvak 4">
            <a:extLst>
              <a:ext uri="{FF2B5EF4-FFF2-40B4-BE49-F238E27FC236}">
                <a16:creationId xmlns:a16="http://schemas.microsoft.com/office/drawing/2014/main" id="{D013A2A8-CEFE-9D4F-B027-0307C4256AE5}"/>
              </a:ext>
            </a:extLst>
          </p:cNvPr>
          <p:cNvSpPr txBox="1"/>
          <p:nvPr/>
        </p:nvSpPr>
        <p:spPr>
          <a:xfrm>
            <a:off x="2094271" y="1417638"/>
            <a:ext cx="6882049" cy="1200329"/>
          </a:xfrm>
          <a:prstGeom prst="rect">
            <a:avLst/>
          </a:prstGeom>
          <a:noFill/>
        </p:spPr>
        <p:txBody>
          <a:bodyPr wrap="square" rtlCol="0">
            <a:spAutoFit/>
          </a:bodyPr>
          <a:lstStyle/>
          <a:p>
            <a:r>
              <a:rPr lang="nl-NL" sz="2400" i="1" dirty="0"/>
              <a:t>Ja, dat ik er niet in kon komen of zo en dan zet ik hem gewoon af. Dan denk ik; doe ik morgen wel weer of overmorgen”. </a:t>
            </a:r>
            <a:endParaRPr lang="nl-NL" sz="2400" dirty="0">
              <a:effectLst/>
            </a:endParaRPr>
          </a:p>
        </p:txBody>
      </p:sp>
      <p:sp>
        <p:nvSpPr>
          <p:cNvPr id="6" name="Tekstvak 5">
            <a:extLst>
              <a:ext uri="{FF2B5EF4-FFF2-40B4-BE49-F238E27FC236}">
                <a16:creationId xmlns:a16="http://schemas.microsoft.com/office/drawing/2014/main" id="{A1491B33-DB31-B94F-B68C-DEE34713D2D2}"/>
              </a:ext>
            </a:extLst>
          </p:cNvPr>
          <p:cNvSpPr txBox="1"/>
          <p:nvPr/>
        </p:nvSpPr>
        <p:spPr>
          <a:xfrm>
            <a:off x="5486400" y="2283640"/>
            <a:ext cx="5760720" cy="1569660"/>
          </a:xfrm>
          <a:prstGeom prst="rect">
            <a:avLst/>
          </a:prstGeom>
          <a:noFill/>
        </p:spPr>
        <p:txBody>
          <a:bodyPr wrap="square" rtlCol="0">
            <a:spAutoFit/>
          </a:bodyPr>
          <a:lstStyle/>
          <a:p>
            <a:r>
              <a:rPr lang="nl-NL" sz="2400" i="1" dirty="0"/>
              <a:t>Leuk om terug te kijken, je hebt je gevoel natuurlijk, maar dan zie je ook dat het al lang licht op en neer gaat, dat bevestig je dan met het invullen van de vragenlijst”. </a:t>
            </a:r>
            <a:endParaRPr lang="nl-NL" sz="2400" dirty="0"/>
          </a:p>
        </p:txBody>
      </p:sp>
      <p:sp>
        <p:nvSpPr>
          <p:cNvPr id="7" name="Tekstvak 6">
            <a:extLst>
              <a:ext uri="{FF2B5EF4-FFF2-40B4-BE49-F238E27FC236}">
                <a16:creationId xmlns:a16="http://schemas.microsoft.com/office/drawing/2014/main" id="{20283281-D897-4B44-A300-B74B86EC1B9A}"/>
              </a:ext>
            </a:extLst>
          </p:cNvPr>
          <p:cNvSpPr txBox="1"/>
          <p:nvPr/>
        </p:nvSpPr>
        <p:spPr>
          <a:xfrm>
            <a:off x="1576151" y="3952100"/>
            <a:ext cx="6882049" cy="1200329"/>
          </a:xfrm>
          <a:prstGeom prst="rect">
            <a:avLst/>
          </a:prstGeom>
          <a:noFill/>
        </p:spPr>
        <p:txBody>
          <a:bodyPr wrap="square" rtlCol="0">
            <a:spAutoFit/>
          </a:bodyPr>
          <a:lstStyle/>
          <a:p>
            <a:r>
              <a:rPr lang="nl-NL" sz="2400" i="1" dirty="0"/>
              <a:t>Als je je comfortabel voelt, dan is er ook niet zo die behoefte om gegevens in te zien en daalt die behoefte om de vragenlijst in te vullen </a:t>
            </a:r>
            <a:endParaRPr lang="nl-NL" sz="2400" dirty="0"/>
          </a:p>
        </p:txBody>
      </p:sp>
    </p:spTree>
    <p:extLst>
      <p:ext uri="{BB962C8B-B14F-4D97-AF65-F5344CB8AC3E}">
        <p14:creationId xmlns:p14="http://schemas.microsoft.com/office/powerpoint/2010/main" val="858005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DEC2212-178C-8242-989D-DAC1A5A68CBE}"/>
              </a:ext>
            </a:extLst>
          </p:cNvPr>
          <p:cNvSpPr>
            <a:spLocks noGrp="1"/>
          </p:cNvSpPr>
          <p:nvPr>
            <p:ph type="sldNum" sz="quarter" idx="12"/>
          </p:nvPr>
        </p:nvSpPr>
        <p:spPr/>
        <p:txBody>
          <a:bodyPr/>
          <a:lstStyle/>
          <a:p>
            <a:fld id="{7B3DAC33-F329-4BBD-BE40-B6C49AFE86E1}" type="slidenum">
              <a:rPr lang="nl-NL" smtClean="0"/>
              <a:pPr/>
              <a:t>24</a:t>
            </a:fld>
            <a:endParaRPr lang="nl-NL" dirty="0"/>
          </a:p>
        </p:txBody>
      </p:sp>
      <p:sp>
        <p:nvSpPr>
          <p:cNvPr id="4" name="Tijdelijke aanduiding voor datum 3">
            <a:extLst>
              <a:ext uri="{FF2B5EF4-FFF2-40B4-BE49-F238E27FC236}">
                <a16:creationId xmlns:a16="http://schemas.microsoft.com/office/drawing/2014/main" id="{CDAC4A78-F9FC-EF43-B221-58A26E3B547D}"/>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6" name="Titel 5">
            <a:extLst>
              <a:ext uri="{FF2B5EF4-FFF2-40B4-BE49-F238E27FC236}">
                <a16:creationId xmlns:a16="http://schemas.microsoft.com/office/drawing/2014/main" id="{A8911688-7D12-9545-9C5A-87AEFB198722}"/>
              </a:ext>
            </a:extLst>
          </p:cNvPr>
          <p:cNvSpPr>
            <a:spLocks noGrp="1"/>
          </p:cNvSpPr>
          <p:nvPr>
            <p:ph type="title"/>
          </p:nvPr>
        </p:nvSpPr>
        <p:spPr>
          <a:xfrm>
            <a:off x="1295400" y="822960"/>
            <a:ext cx="9860280" cy="1485900"/>
          </a:xfrm>
        </p:spPr>
        <p:txBody>
          <a:bodyPr>
            <a:normAutofit fontScale="90000"/>
          </a:bodyPr>
          <a:lstStyle/>
          <a:p>
            <a:r>
              <a:rPr lang="nl-NL" i="1" dirty="0"/>
              <a:t>Termijn waarop patiënten met klachten terecht kunnen op de polikliniek en de tevredenheid daarover</a:t>
            </a:r>
            <a:br>
              <a:rPr lang="nl-NL" i="1" dirty="0"/>
            </a:br>
            <a:r>
              <a:rPr lang="nl-NL" dirty="0"/>
              <a:t/>
            </a:r>
            <a:br>
              <a:rPr lang="nl-NL" dirty="0"/>
            </a:br>
            <a:endParaRPr lang="nl-NL" dirty="0"/>
          </a:p>
        </p:txBody>
      </p:sp>
      <p:sp>
        <p:nvSpPr>
          <p:cNvPr id="7" name="Tekstvak 6">
            <a:extLst>
              <a:ext uri="{FF2B5EF4-FFF2-40B4-BE49-F238E27FC236}">
                <a16:creationId xmlns:a16="http://schemas.microsoft.com/office/drawing/2014/main" id="{D1520F92-332F-6345-AE8E-76CCA80583E0}"/>
              </a:ext>
            </a:extLst>
          </p:cNvPr>
          <p:cNvSpPr txBox="1"/>
          <p:nvPr/>
        </p:nvSpPr>
        <p:spPr>
          <a:xfrm>
            <a:off x="4594860" y="2242780"/>
            <a:ext cx="5989320" cy="1107996"/>
          </a:xfrm>
          <a:prstGeom prst="rect">
            <a:avLst/>
          </a:prstGeom>
          <a:noFill/>
        </p:spPr>
        <p:txBody>
          <a:bodyPr wrap="square" rtlCol="0">
            <a:spAutoFit/>
          </a:bodyPr>
          <a:lstStyle/>
          <a:p>
            <a:r>
              <a:rPr lang="nl-NL" sz="2400" i="1" dirty="0"/>
              <a:t>“Ik heb een keer gebeld, toen ben ik daags naderhand kunnen komen”.</a:t>
            </a:r>
            <a:r>
              <a:rPr lang="nl-NL" i="1" dirty="0"/>
              <a:t/>
            </a:r>
            <a:br>
              <a:rPr lang="nl-NL" i="1" dirty="0"/>
            </a:br>
            <a:endParaRPr lang="nl-NL" dirty="0"/>
          </a:p>
        </p:txBody>
      </p:sp>
      <p:sp>
        <p:nvSpPr>
          <p:cNvPr id="8" name="Tekstvak 7">
            <a:extLst>
              <a:ext uri="{FF2B5EF4-FFF2-40B4-BE49-F238E27FC236}">
                <a16:creationId xmlns:a16="http://schemas.microsoft.com/office/drawing/2014/main" id="{1B69D67B-8C17-D341-8A48-4C13DFE81BBE}"/>
              </a:ext>
            </a:extLst>
          </p:cNvPr>
          <p:cNvSpPr txBox="1"/>
          <p:nvPr/>
        </p:nvSpPr>
        <p:spPr>
          <a:xfrm>
            <a:off x="2148840" y="4023360"/>
            <a:ext cx="5852160" cy="1508105"/>
          </a:xfrm>
          <a:prstGeom prst="rect">
            <a:avLst/>
          </a:prstGeom>
          <a:noFill/>
        </p:spPr>
        <p:txBody>
          <a:bodyPr wrap="square" rtlCol="0">
            <a:spAutoFit/>
          </a:bodyPr>
          <a:lstStyle/>
          <a:p>
            <a:r>
              <a:rPr lang="nl-NL" sz="2400" i="1" dirty="0"/>
              <a:t>“Ik vind het wel geruststellend dat er in ieder geval een telefoonnummer achter zit wat gebeld kan worden”.</a:t>
            </a:r>
            <a:r>
              <a:rPr lang="nl-NL" sz="2000" i="1" dirty="0"/>
              <a:t/>
            </a:r>
            <a:br>
              <a:rPr lang="nl-NL" sz="2000" i="1" dirty="0"/>
            </a:br>
            <a:endParaRPr lang="nl-NL" sz="2000" dirty="0"/>
          </a:p>
        </p:txBody>
      </p:sp>
    </p:spTree>
    <p:extLst>
      <p:ext uri="{BB962C8B-B14F-4D97-AF65-F5344CB8AC3E}">
        <p14:creationId xmlns:p14="http://schemas.microsoft.com/office/powerpoint/2010/main" val="4237171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E922C-39DD-A342-A0F5-F25BB71E46E8}"/>
              </a:ext>
            </a:extLst>
          </p:cNvPr>
          <p:cNvSpPr>
            <a:spLocks noGrp="1"/>
          </p:cNvSpPr>
          <p:nvPr>
            <p:ph type="title"/>
          </p:nvPr>
        </p:nvSpPr>
        <p:spPr>
          <a:xfrm>
            <a:off x="1295400" y="274638"/>
            <a:ext cx="10287000" cy="1874202"/>
          </a:xfrm>
        </p:spPr>
        <p:txBody>
          <a:bodyPr>
            <a:normAutofit/>
          </a:bodyPr>
          <a:lstStyle/>
          <a:p>
            <a:r>
              <a:rPr lang="nl-NL" i="1" dirty="0"/>
              <a:t>Frequentie polikliniekbezoeken </a:t>
            </a: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8139F28A-21E2-0542-AD73-CD5B3D622330}"/>
              </a:ext>
            </a:extLst>
          </p:cNvPr>
          <p:cNvSpPr>
            <a:spLocks noGrp="1"/>
          </p:cNvSpPr>
          <p:nvPr>
            <p:ph type="sldNum" sz="quarter" idx="12"/>
          </p:nvPr>
        </p:nvSpPr>
        <p:spPr/>
        <p:txBody>
          <a:bodyPr/>
          <a:lstStyle/>
          <a:p>
            <a:fld id="{7B3DAC33-F329-4BBD-BE40-B6C49AFE86E1}" type="slidenum">
              <a:rPr lang="nl-NL" smtClean="0"/>
              <a:pPr/>
              <a:t>25</a:t>
            </a:fld>
            <a:endParaRPr lang="nl-NL" dirty="0"/>
          </a:p>
        </p:txBody>
      </p:sp>
      <p:sp>
        <p:nvSpPr>
          <p:cNvPr id="4" name="Tijdelijke aanduiding voor datum 3">
            <a:extLst>
              <a:ext uri="{FF2B5EF4-FFF2-40B4-BE49-F238E27FC236}">
                <a16:creationId xmlns:a16="http://schemas.microsoft.com/office/drawing/2014/main" id="{5226111F-1B04-5045-A240-951DDA630FF1}"/>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Tekstvak 4">
            <a:extLst>
              <a:ext uri="{FF2B5EF4-FFF2-40B4-BE49-F238E27FC236}">
                <a16:creationId xmlns:a16="http://schemas.microsoft.com/office/drawing/2014/main" id="{D984FB47-464E-A840-B4C9-38F77305BCB8}"/>
              </a:ext>
            </a:extLst>
          </p:cNvPr>
          <p:cNvSpPr txBox="1"/>
          <p:nvPr/>
        </p:nvSpPr>
        <p:spPr>
          <a:xfrm>
            <a:off x="2194560" y="1874520"/>
            <a:ext cx="7406640" cy="830997"/>
          </a:xfrm>
          <a:prstGeom prst="rect">
            <a:avLst/>
          </a:prstGeom>
          <a:noFill/>
        </p:spPr>
        <p:txBody>
          <a:bodyPr wrap="square" rtlCol="0">
            <a:spAutoFit/>
          </a:bodyPr>
          <a:lstStyle/>
          <a:p>
            <a:r>
              <a:rPr lang="nl-NL" sz="2000" i="1" dirty="0"/>
              <a:t>“</a:t>
            </a:r>
            <a:r>
              <a:rPr lang="nl-NL" sz="2400" i="1" dirty="0"/>
              <a:t>Die vrijheid dat je dan maar een keer per jaar hoeft te komen en dat is de winst die het oplevert”. </a:t>
            </a:r>
            <a:endParaRPr lang="nl-NL" sz="2400" dirty="0"/>
          </a:p>
        </p:txBody>
      </p:sp>
      <p:sp>
        <p:nvSpPr>
          <p:cNvPr id="6" name="Tekstvak 5">
            <a:extLst>
              <a:ext uri="{FF2B5EF4-FFF2-40B4-BE49-F238E27FC236}">
                <a16:creationId xmlns:a16="http://schemas.microsoft.com/office/drawing/2014/main" id="{8E14B2B6-E9A9-9946-9681-AFA937A324B0}"/>
              </a:ext>
            </a:extLst>
          </p:cNvPr>
          <p:cNvSpPr txBox="1"/>
          <p:nvPr/>
        </p:nvSpPr>
        <p:spPr>
          <a:xfrm>
            <a:off x="5120640" y="3429000"/>
            <a:ext cx="6461760" cy="1200329"/>
          </a:xfrm>
          <a:prstGeom prst="rect">
            <a:avLst/>
          </a:prstGeom>
          <a:noFill/>
        </p:spPr>
        <p:txBody>
          <a:bodyPr wrap="square" rtlCol="0">
            <a:spAutoFit/>
          </a:bodyPr>
          <a:lstStyle/>
          <a:p>
            <a:r>
              <a:rPr lang="nl-NL" sz="2400" i="1" dirty="0"/>
              <a:t>“Ik vind het ook fijn. Ik heb ook wel eens daar ooit gezeten dat ik denk, ja, wat ga ik nou doen? </a:t>
            </a:r>
            <a:endParaRPr lang="nl-NL" sz="2400" dirty="0"/>
          </a:p>
        </p:txBody>
      </p:sp>
    </p:spTree>
    <p:extLst>
      <p:ext uri="{BB962C8B-B14F-4D97-AF65-F5344CB8AC3E}">
        <p14:creationId xmlns:p14="http://schemas.microsoft.com/office/powerpoint/2010/main" val="259084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D4AFB6-DAAB-A343-AFD9-7BFF6297E167}"/>
              </a:ext>
            </a:extLst>
          </p:cNvPr>
          <p:cNvSpPr>
            <a:spLocks noGrp="1"/>
          </p:cNvSpPr>
          <p:nvPr>
            <p:ph type="title"/>
          </p:nvPr>
        </p:nvSpPr>
        <p:spPr>
          <a:xfrm>
            <a:off x="1295400" y="274638"/>
            <a:ext cx="10287000" cy="2011362"/>
          </a:xfrm>
        </p:spPr>
        <p:txBody>
          <a:bodyPr>
            <a:normAutofit/>
          </a:bodyPr>
          <a:lstStyle/>
          <a:p>
            <a:r>
              <a:rPr lang="nl-NL" i="1" dirty="0"/>
              <a:t>Gevoel van eigen regie en inspraak in de behandeling </a:t>
            </a: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6FFC1B28-0ACA-4B42-95C7-84D25BF0E769}"/>
              </a:ext>
            </a:extLst>
          </p:cNvPr>
          <p:cNvSpPr>
            <a:spLocks noGrp="1"/>
          </p:cNvSpPr>
          <p:nvPr>
            <p:ph type="sldNum" sz="quarter" idx="12"/>
          </p:nvPr>
        </p:nvSpPr>
        <p:spPr/>
        <p:txBody>
          <a:bodyPr/>
          <a:lstStyle/>
          <a:p>
            <a:fld id="{7B3DAC33-F329-4BBD-BE40-B6C49AFE86E1}" type="slidenum">
              <a:rPr lang="nl-NL" smtClean="0"/>
              <a:pPr/>
              <a:t>26</a:t>
            </a:fld>
            <a:endParaRPr lang="nl-NL" dirty="0"/>
          </a:p>
        </p:txBody>
      </p:sp>
      <p:sp>
        <p:nvSpPr>
          <p:cNvPr id="4" name="Tijdelijke aanduiding voor datum 3">
            <a:extLst>
              <a:ext uri="{FF2B5EF4-FFF2-40B4-BE49-F238E27FC236}">
                <a16:creationId xmlns:a16="http://schemas.microsoft.com/office/drawing/2014/main" id="{6EC0E09A-6561-B840-B201-C89BA7240A51}"/>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Tekstvak 4">
            <a:extLst>
              <a:ext uri="{FF2B5EF4-FFF2-40B4-BE49-F238E27FC236}">
                <a16:creationId xmlns:a16="http://schemas.microsoft.com/office/drawing/2014/main" id="{47829939-F21A-E04C-81DF-C6C95DF79D0D}"/>
              </a:ext>
            </a:extLst>
          </p:cNvPr>
          <p:cNvSpPr txBox="1"/>
          <p:nvPr/>
        </p:nvSpPr>
        <p:spPr>
          <a:xfrm>
            <a:off x="5600700" y="1600200"/>
            <a:ext cx="5981700" cy="1569660"/>
          </a:xfrm>
          <a:prstGeom prst="rect">
            <a:avLst/>
          </a:prstGeom>
          <a:noFill/>
        </p:spPr>
        <p:txBody>
          <a:bodyPr wrap="square" rtlCol="0">
            <a:spAutoFit/>
          </a:bodyPr>
          <a:lstStyle/>
          <a:p>
            <a:r>
              <a:rPr lang="nl-NL" sz="2400" i="1" dirty="0"/>
              <a:t>“Voor mij is het het belangrijkst dat je nog meer inzicht in je eigen medisch dossier krijgt, dat je zoveel mogelijk mee kan kijken”. </a:t>
            </a:r>
            <a:endParaRPr lang="nl-NL" sz="2400" dirty="0"/>
          </a:p>
        </p:txBody>
      </p:sp>
      <p:sp>
        <p:nvSpPr>
          <p:cNvPr id="6" name="Tekstvak 5">
            <a:extLst>
              <a:ext uri="{FF2B5EF4-FFF2-40B4-BE49-F238E27FC236}">
                <a16:creationId xmlns:a16="http://schemas.microsoft.com/office/drawing/2014/main" id="{971D7911-8058-9F4F-8965-5D4BAB47DCFF}"/>
              </a:ext>
            </a:extLst>
          </p:cNvPr>
          <p:cNvSpPr txBox="1"/>
          <p:nvPr/>
        </p:nvSpPr>
        <p:spPr>
          <a:xfrm>
            <a:off x="1965960" y="3169860"/>
            <a:ext cx="6263640" cy="1569660"/>
          </a:xfrm>
          <a:prstGeom prst="rect">
            <a:avLst/>
          </a:prstGeom>
          <a:noFill/>
        </p:spPr>
        <p:txBody>
          <a:bodyPr wrap="square" rtlCol="0">
            <a:spAutoFit/>
          </a:bodyPr>
          <a:lstStyle/>
          <a:p>
            <a:r>
              <a:rPr lang="nl-NL" sz="2400" i="1" dirty="0"/>
              <a:t>“Als je pijn hebt of last van vermoeidheid, dat weet je wel, maar ik denk dat de vragenlijst wel een hulpmiddel kan zijn om jezelf daarin te onderbouwen”. </a:t>
            </a:r>
            <a:endParaRPr lang="nl-NL" sz="2400" dirty="0"/>
          </a:p>
        </p:txBody>
      </p:sp>
      <p:sp>
        <p:nvSpPr>
          <p:cNvPr id="7" name="Tekstvak 6">
            <a:extLst>
              <a:ext uri="{FF2B5EF4-FFF2-40B4-BE49-F238E27FC236}">
                <a16:creationId xmlns:a16="http://schemas.microsoft.com/office/drawing/2014/main" id="{E5E35DAF-8F4A-A748-B25E-8E36297B49CA}"/>
              </a:ext>
            </a:extLst>
          </p:cNvPr>
          <p:cNvSpPr txBox="1"/>
          <p:nvPr/>
        </p:nvSpPr>
        <p:spPr>
          <a:xfrm>
            <a:off x="3246119" y="5029199"/>
            <a:ext cx="7978139" cy="1569660"/>
          </a:xfrm>
          <a:prstGeom prst="rect">
            <a:avLst/>
          </a:prstGeom>
          <a:noFill/>
        </p:spPr>
        <p:txBody>
          <a:bodyPr wrap="square" rtlCol="0">
            <a:spAutoFit/>
          </a:bodyPr>
          <a:lstStyle/>
          <a:p>
            <a:r>
              <a:rPr lang="nl-NL" sz="2400" i="1" dirty="0"/>
              <a:t>“Hij gaf me het advies om niet af te bouwen en toch wilde ik dat en toen heeft hij denk ik gedacht: laat ze het maar proberen, toen ging het mis, dus het is niet dat altijd ook zomaar... en dat hoeft ook niet denk ik”. </a:t>
            </a:r>
            <a:endParaRPr lang="nl-NL" sz="2400" dirty="0"/>
          </a:p>
        </p:txBody>
      </p:sp>
    </p:spTree>
    <p:extLst>
      <p:ext uri="{BB962C8B-B14F-4D97-AF65-F5344CB8AC3E}">
        <p14:creationId xmlns:p14="http://schemas.microsoft.com/office/powerpoint/2010/main" val="314637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Zwakke punten</a:t>
            </a:r>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27</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Tekstvak 4"/>
          <p:cNvSpPr txBox="1"/>
          <p:nvPr/>
        </p:nvSpPr>
        <p:spPr>
          <a:xfrm>
            <a:off x="1463040" y="1211580"/>
            <a:ext cx="9492827" cy="5786199"/>
          </a:xfrm>
          <a:prstGeom prst="rect">
            <a:avLst/>
          </a:prstGeom>
          <a:noFill/>
        </p:spPr>
        <p:txBody>
          <a:bodyPr wrap="square" rtlCol="0">
            <a:spAutoFit/>
          </a:bodyPr>
          <a:lstStyle/>
          <a:p>
            <a:endParaRPr lang="nl-NL" dirty="0"/>
          </a:p>
          <a:p>
            <a:pPr marL="457200" indent="-457200">
              <a:buFont typeface="Arial" panose="020B0604020202020204" pitchFamily="34" charset="0"/>
              <a:buChar char="•"/>
            </a:pPr>
            <a:r>
              <a:rPr lang="nl-NL" sz="3200" dirty="0"/>
              <a:t>Korte follow-up tijd </a:t>
            </a:r>
          </a:p>
          <a:p>
            <a:pPr marL="457200" indent="-457200">
              <a:buFont typeface="Arial" panose="020B0604020202020204" pitchFamily="34" charset="0"/>
              <a:buChar char="•"/>
            </a:pPr>
            <a:r>
              <a:rPr lang="nl-NL" sz="3200" dirty="0"/>
              <a:t>Beperkt aantal patiënten (108 van de 1050 = 10,2%)</a:t>
            </a:r>
          </a:p>
          <a:p>
            <a:pPr marL="457200" indent="-457200">
              <a:buFont typeface="Arial" panose="020B0604020202020204" pitchFamily="34" charset="0"/>
              <a:buChar char="•"/>
            </a:pPr>
            <a:r>
              <a:rPr lang="nl-NL" sz="3200" dirty="0"/>
              <a:t>Slechts 1 focusgroep</a:t>
            </a:r>
          </a:p>
          <a:p>
            <a:pPr marL="457200" indent="-457200">
              <a:buFont typeface="Arial" panose="020B0604020202020204" pitchFamily="34" charset="0"/>
              <a:buChar char="•"/>
            </a:pPr>
            <a:r>
              <a:rPr lang="nl-NL" sz="3200" dirty="0"/>
              <a:t>Focusgroep </a:t>
            </a:r>
            <a:r>
              <a:rPr lang="nl-NL" sz="3200" dirty="0" err="1"/>
              <a:t>ipv</a:t>
            </a:r>
            <a:r>
              <a:rPr lang="nl-NL" sz="3200" dirty="0"/>
              <a:t> interviews</a:t>
            </a:r>
          </a:p>
          <a:p>
            <a:endParaRPr lang="nl-NL" sz="3200" dirty="0"/>
          </a:p>
          <a:p>
            <a:pPr marL="457200" indent="-457200">
              <a:buFont typeface="Arial" panose="020B0604020202020204" pitchFamily="34" charset="0"/>
              <a:buChar char="•"/>
            </a:pPr>
            <a:r>
              <a:rPr lang="nl-NL" sz="3200" dirty="0"/>
              <a:t>Selectiebias: </a:t>
            </a:r>
          </a:p>
          <a:p>
            <a:pPr marL="457200" indent="-457200">
              <a:buFontTx/>
              <a:buChar char="-"/>
            </a:pPr>
            <a:r>
              <a:rPr lang="nl-NL" sz="3200" dirty="0"/>
              <a:t>meest gemotiveerde patiënten doen mee</a:t>
            </a:r>
          </a:p>
          <a:p>
            <a:pPr marL="457200" indent="-457200">
              <a:buFontTx/>
              <a:buChar char="-"/>
            </a:pPr>
            <a:r>
              <a:rPr lang="nl-NL" sz="3200" dirty="0"/>
              <a:t>niet van elke reumatoloog evenveel patiënten</a:t>
            </a:r>
          </a:p>
          <a:p>
            <a:endParaRPr lang="nl-NL" sz="3200" dirty="0"/>
          </a:p>
          <a:p>
            <a:endParaRPr lang="nl-NL" sz="3200" dirty="0"/>
          </a:p>
        </p:txBody>
      </p:sp>
      <p:pic>
        <p:nvPicPr>
          <p:cNvPr id="6" name="Afbeelding 5">
            <a:extLst>
              <a:ext uri="{FF2B5EF4-FFF2-40B4-BE49-F238E27FC236}">
                <a16:creationId xmlns:a16="http://schemas.microsoft.com/office/drawing/2014/main" id="{CDB26FB8-F6AB-C743-B788-9358669D1155}"/>
              </a:ext>
            </a:extLst>
          </p:cNvPr>
          <p:cNvPicPr>
            <a:picLocks noChangeAspect="1"/>
          </p:cNvPicPr>
          <p:nvPr/>
        </p:nvPicPr>
        <p:blipFill>
          <a:blip r:embed="rId3"/>
          <a:stretch>
            <a:fillRect/>
          </a:stretch>
        </p:blipFill>
        <p:spPr>
          <a:xfrm>
            <a:off x="5619334" y="274638"/>
            <a:ext cx="6156105" cy="1782762"/>
          </a:xfrm>
          <a:prstGeom prst="rect">
            <a:avLst/>
          </a:prstGeom>
        </p:spPr>
      </p:pic>
    </p:spTree>
    <p:extLst>
      <p:ext uri="{BB962C8B-B14F-4D97-AF65-F5344CB8AC3E}">
        <p14:creationId xmlns:p14="http://schemas.microsoft.com/office/powerpoint/2010/main" val="96315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a:t>Sterke punten</a:t>
            </a:r>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28</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7" name="Tekstvak 6"/>
          <p:cNvSpPr txBox="1"/>
          <p:nvPr/>
        </p:nvSpPr>
        <p:spPr>
          <a:xfrm>
            <a:off x="1295401" y="822960"/>
            <a:ext cx="9425940" cy="5693866"/>
          </a:xfrm>
          <a:prstGeom prst="rect">
            <a:avLst/>
          </a:prstGeom>
          <a:noFill/>
        </p:spPr>
        <p:txBody>
          <a:bodyPr wrap="square" rtlCol="0">
            <a:spAutoFit/>
          </a:bodyPr>
          <a:lstStyle/>
          <a:p>
            <a:endParaRPr lang="nl-NL" sz="2800" dirty="0"/>
          </a:p>
          <a:p>
            <a:pPr marL="457200" indent="-457200">
              <a:buFont typeface="Arial" panose="020B0604020202020204" pitchFamily="34" charset="0"/>
              <a:buChar char="•"/>
            </a:pPr>
            <a:r>
              <a:rPr lang="nl-NL" sz="2800" dirty="0"/>
              <a:t>Gevalideerde vragenlijsten om uitkomstmaten te meten  (RAID, DAS28, DQRA)</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Wetenschappelijke onderbouwing van Reumanet, sterke onderzoeksgroep met ervaring op dit gebied</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err="1"/>
              <a:t>Leading</a:t>
            </a:r>
            <a:r>
              <a:rPr lang="nl-NL" sz="2800" dirty="0"/>
              <a:t> in </a:t>
            </a:r>
            <a:r>
              <a:rPr lang="nl-NL" sz="2800" dirty="0" err="1"/>
              <a:t>the</a:t>
            </a:r>
            <a:r>
              <a:rPr lang="nl-NL" sz="2800" dirty="0"/>
              <a:t> </a:t>
            </a:r>
            <a:r>
              <a:rPr lang="nl-NL" sz="2800" dirty="0" err="1"/>
              <a:t>world</a:t>
            </a:r>
            <a:r>
              <a:rPr lang="nl-NL" sz="2800" dirty="0"/>
              <a:t>, nieuw!</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Combi van kwantitatief/kwalitatief onderzoek</a:t>
            </a:r>
          </a:p>
          <a:p>
            <a:pPr marL="457200" indent="-457200">
              <a:buFont typeface="Arial" panose="020B0604020202020204" pitchFamily="34" charset="0"/>
              <a:buChar char="•"/>
            </a:pPr>
            <a:endParaRPr lang="nl-NL" sz="2800" dirty="0"/>
          </a:p>
          <a:p>
            <a:pPr marL="457200" indent="-457200">
              <a:buFont typeface="Arial" panose="020B0604020202020204" pitchFamily="34" charset="0"/>
              <a:buChar char="•"/>
            </a:pPr>
            <a:r>
              <a:rPr lang="nl-NL" sz="2800" dirty="0"/>
              <a:t>Membercheck</a:t>
            </a:r>
          </a:p>
          <a:p>
            <a:pPr marL="457200" indent="-457200">
              <a:buFont typeface="Arial" panose="020B0604020202020204" pitchFamily="34" charset="0"/>
              <a:buChar char="•"/>
            </a:pPr>
            <a:endParaRPr lang="nl-NL" sz="2800" dirty="0"/>
          </a:p>
        </p:txBody>
      </p:sp>
      <p:pic>
        <p:nvPicPr>
          <p:cNvPr id="9" name="Afbeelding 8" descr="Afbeelding met object&#10;&#10;&#10;&#10;Automatisch gegenereerde beschrijving">
            <a:extLst>
              <a:ext uri="{FF2B5EF4-FFF2-40B4-BE49-F238E27FC236}">
                <a16:creationId xmlns:a16="http://schemas.microsoft.com/office/drawing/2014/main" id="{AF6EC353-217F-E84E-8BA0-58E0A88B905D}"/>
              </a:ext>
            </a:extLst>
          </p:cNvPr>
          <p:cNvPicPr>
            <a:picLocks noChangeAspect="1"/>
          </p:cNvPicPr>
          <p:nvPr/>
        </p:nvPicPr>
        <p:blipFill>
          <a:blip r:embed="rId3"/>
          <a:stretch>
            <a:fillRect/>
          </a:stretch>
        </p:blipFill>
        <p:spPr>
          <a:xfrm>
            <a:off x="6949440" y="136525"/>
            <a:ext cx="5015308" cy="1281114"/>
          </a:xfrm>
          <a:prstGeom prst="rect">
            <a:avLst/>
          </a:prstGeom>
        </p:spPr>
      </p:pic>
    </p:spTree>
    <p:extLst>
      <p:ext uri="{BB962C8B-B14F-4D97-AF65-F5344CB8AC3E}">
        <p14:creationId xmlns:p14="http://schemas.microsoft.com/office/powerpoint/2010/main" val="315452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D46F9-27B8-5C41-8FB8-C0C00E72C779}"/>
              </a:ext>
            </a:extLst>
          </p:cNvPr>
          <p:cNvSpPr>
            <a:spLocks noGrp="1"/>
          </p:cNvSpPr>
          <p:nvPr>
            <p:ph type="title"/>
          </p:nvPr>
        </p:nvSpPr>
        <p:spPr/>
        <p:txBody>
          <a:bodyPr/>
          <a:lstStyle/>
          <a:p>
            <a:r>
              <a:rPr lang="nl-NL" dirty="0"/>
              <a:t>Conclusie:</a:t>
            </a:r>
          </a:p>
        </p:txBody>
      </p:sp>
      <p:sp>
        <p:nvSpPr>
          <p:cNvPr id="3" name="Tijdelijke aanduiding voor dianummer 2">
            <a:extLst>
              <a:ext uri="{FF2B5EF4-FFF2-40B4-BE49-F238E27FC236}">
                <a16:creationId xmlns:a16="http://schemas.microsoft.com/office/drawing/2014/main" id="{112BCB49-2FEE-B644-A456-6A6F35AF532C}"/>
              </a:ext>
            </a:extLst>
          </p:cNvPr>
          <p:cNvSpPr>
            <a:spLocks noGrp="1"/>
          </p:cNvSpPr>
          <p:nvPr>
            <p:ph type="sldNum" sz="quarter" idx="12"/>
          </p:nvPr>
        </p:nvSpPr>
        <p:spPr/>
        <p:txBody>
          <a:bodyPr/>
          <a:lstStyle/>
          <a:p>
            <a:fld id="{7B3DAC33-F329-4BBD-BE40-B6C49AFE86E1}" type="slidenum">
              <a:rPr lang="nl-NL" smtClean="0"/>
              <a:pPr/>
              <a:t>29</a:t>
            </a:fld>
            <a:endParaRPr lang="nl-NL" dirty="0"/>
          </a:p>
        </p:txBody>
      </p:sp>
      <p:sp>
        <p:nvSpPr>
          <p:cNvPr id="4" name="Tijdelijke aanduiding voor datum 3">
            <a:extLst>
              <a:ext uri="{FF2B5EF4-FFF2-40B4-BE49-F238E27FC236}">
                <a16:creationId xmlns:a16="http://schemas.microsoft.com/office/drawing/2014/main" id="{50BAF366-A1D9-EE4D-B2CE-7AA3E9915A34}"/>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6" name="Tekstvak 5">
            <a:extLst>
              <a:ext uri="{FF2B5EF4-FFF2-40B4-BE49-F238E27FC236}">
                <a16:creationId xmlns:a16="http://schemas.microsoft.com/office/drawing/2014/main" id="{2E192FF1-2512-914E-A9AC-045B2AE50885}"/>
              </a:ext>
            </a:extLst>
          </p:cNvPr>
          <p:cNvSpPr txBox="1"/>
          <p:nvPr/>
        </p:nvSpPr>
        <p:spPr>
          <a:xfrm>
            <a:off x="1737360" y="1417638"/>
            <a:ext cx="9418320" cy="4893647"/>
          </a:xfrm>
          <a:prstGeom prst="rect">
            <a:avLst/>
          </a:prstGeom>
          <a:noFill/>
        </p:spPr>
        <p:txBody>
          <a:bodyPr wrap="square" rtlCol="0">
            <a:spAutoFit/>
          </a:bodyPr>
          <a:lstStyle/>
          <a:p>
            <a:r>
              <a:rPr lang="nl-NL" sz="2400" dirty="0"/>
              <a:t>Zelfmonitoring via Reumanet kan een bijdrage leveren</a:t>
            </a:r>
          </a:p>
          <a:p>
            <a:endParaRPr lang="nl-NL" sz="2400" dirty="0"/>
          </a:p>
          <a:p>
            <a:r>
              <a:rPr lang="nl-NL" sz="2400" dirty="0"/>
              <a:t>Om:</a:t>
            </a:r>
          </a:p>
          <a:p>
            <a:r>
              <a:rPr lang="nl-NL" sz="2400" dirty="0"/>
              <a:t>Zinvolle consulten te borgen</a:t>
            </a:r>
          </a:p>
          <a:p>
            <a:r>
              <a:rPr lang="nl-NL" sz="2400" dirty="0"/>
              <a:t>Onnodige consulten te voorkomen</a:t>
            </a:r>
          </a:p>
          <a:p>
            <a:endParaRPr lang="nl-NL" sz="2400" dirty="0"/>
          </a:p>
          <a:p>
            <a:r>
              <a:rPr lang="nl-NL" sz="2400" dirty="0"/>
              <a:t>Waardoor:</a:t>
            </a:r>
          </a:p>
          <a:p>
            <a:r>
              <a:rPr lang="nl-NL" sz="2400" dirty="0"/>
              <a:t>De zorg voor RA patiënten toekomstbestendiger wordt</a:t>
            </a:r>
          </a:p>
          <a:p>
            <a:endParaRPr lang="nl-NL" sz="2400" dirty="0"/>
          </a:p>
          <a:p>
            <a:r>
              <a:rPr lang="nl-NL" sz="2400" dirty="0"/>
              <a:t>Patiënten tevreden zijn</a:t>
            </a:r>
          </a:p>
          <a:p>
            <a:r>
              <a:rPr lang="nl-NL" sz="2400" dirty="0"/>
              <a:t>Het ziekte-inzicht vergroot wordt</a:t>
            </a:r>
          </a:p>
          <a:p>
            <a:endParaRPr lang="nl-NL" sz="2400" dirty="0"/>
          </a:p>
          <a:p>
            <a:r>
              <a:rPr lang="nl-NL" sz="2400" dirty="0"/>
              <a:t>Reumanet moet zo gebruiksvriendelijk mogelijk zijn</a:t>
            </a:r>
          </a:p>
        </p:txBody>
      </p:sp>
    </p:spTree>
    <p:extLst>
      <p:ext uri="{BB962C8B-B14F-4D97-AF65-F5344CB8AC3E}">
        <p14:creationId xmlns:p14="http://schemas.microsoft.com/office/powerpoint/2010/main" val="46077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t>Zelfmanagement</a:t>
            </a:r>
            <a:endParaRPr lang="nl-NL" sz="1200" b="1" dirty="0"/>
          </a:p>
        </p:txBody>
      </p:sp>
      <p:sp>
        <p:nvSpPr>
          <p:cNvPr id="3" name="Tijdelijke aanduiding voor inhoud 2"/>
          <p:cNvSpPr>
            <a:spLocks noGrp="1"/>
          </p:cNvSpPr>
          <p:nvPr>
            <p:ph idx="1"/>
          </p:nvPr>
        </p:nvSpPr>
        <p:spPr/>
        <p:txBody>
          <a:bodyPr/>
          <a:lstStyle/>
          <a:p>
            <a:pPr marL="0" indent="0">
              <a:buNone/>
            </a:pPr>
            <a:endParaRPr lang="nl-NL" dirty="0"/>
          </a:p>
          <a:p>
            <a:r>
              <a:rPr lang="nl-NL" dirty="0"/>
              <a:t>Meer betrokken zijn bij eigen behandeling, meer eigen regie </a:t>
            </a:r>
            <a:r>
              <a:rPr lang="nl-NL" baseline="30000" dirty="0"/>
              <a:t>1</a:t>
            </a:r>
            <a:endParaRPr lang="nl-NL" dirty="0"/>
          </a:p>
          <a:p>
            <a:r>
              <a:rPr lang="nl-NL" dirty="0"/>
              <a:t>Meewerken aan eigen gezondheid, actieve rol hierin aannemen </a:t>
            </a:r>
            <a:r>
              <a:rPr lang="nl-NL" baseline="30000" dirty="0"/>
              <a:t>2</a:t>
            </a:r>
            <a:r>
              <a:rPr lang="nl-NL" dirty="0"/>
              <a:t> </a:t>
            </a:r>
            <a:endParaRPr lang="nl-NL" sz="1600" dirty="0"/>
          </a:p>
        </p:txBody>
      </p:sp>
      <p:sp>
        <p:nvSpPr>
          <p:cNvPr id="4" name="Tijdelijke aanduiding voor dianummer 3"/>
          <p:cNvSpPr>
            <a:spLocks noGrp="1"/>
          </p:cNvSpPr>
          <p:nvPr>
            <p:ph type="sldNum" sz="quarter" idx="12"/>
          </p:nvPr>
        </p:nvSpPr>
        <p:spPr/>
        <p:txBody>
          <a:bodyPr/>
          <a:lstStyle/>
          <a:p>
            <a:fld id="{7B3DAC33-F329-4BBD-BE40-B6C49AFE86E1}" type="slidenum">
              <a:rPr lang="nl-NL">
                <a:solidFill>
                  <a:prstClr val="black">
                    <a:lumMod val="65000"/>
                    <a:lumOff val="35000"/>
                  </a:prstClr>
                </a:solidFill>
                <a:latin typeface="Arial"/>
              </a:rPr>
              <a:pPr/>
              <a:t>3</a:t>
            </a:fld>
            <a:endParaRPr lang="nl-NL" dirty="0">
              <a:solidFill>
                <a:prstClr val="black">
                  <a:lumMod val="65000"/>
                  <a:lumOff val="35000"/>
                </a:prstClr>
              </a:solidFill>
              <a:latin typeface="Arial"/>
            </a:endParaRPr>
          </a:p>
        </p:txBody>
      </p:sp>
      <p:sp>
        <p:nvSpPr>
          <p:cNvPr id="5" name="Tijdelijke aanduiding voor datum 4"/>
          <p:cNvSpPr>
            <a:spLocks noGrp="1"/>
          </p:cNvSpPr>
          <p:nvPr>
            <p:ph type="dt" sz="half" idx="2"/>
          </p:nvPr>
        </p:nvSpPr>
        <p:spPr/>
        <p:txBody>
          <a:bodyPr/>
          <a:lstStyle/>
          <a:p>
            <a:pPr algn="r"/>
            <a:fld id="{22E02853-81FF-41EB-B5FA-BBBE6AC6D28B}" type="datetime2">
              <a:rPr lang="nl-NL">
                <a:solidFill>
                  <a:prstClr val="black">
                    <a:lumMod val="65000"/>
                    <a:lumOff val="35000"/>
                  </a:prstClr>
                </a:solidFill>
                <a:latin typeface="Arial"/>
              </a:rPr>
              <a:pPr algn="r"/>
              <a:t>dinsdag 11 februari 2020</a:t>
            </a:fld>
            <a:endParaRPr lang="nl-NL" dirty="0">
              <a:solidFill>
                <a:prstClr val="black">
                  <a:lumMod val="65000"/>
                  <a:lumOff val="35000"/>
                </a:prstClr>
              </a:solidFill>
              <a:latin typeface="Arial"/>
            </a:endParaRPr>
          </a:p>
        </p:txBody>
      </p:sp>
      <p:sp>
        <p:nvSpPr>
          <p:cNvPr id="6" name="Tekstvak 5"/>
          <p:cNvSpPr txBox="1"/>
          <p:nvPr/>
        </p:nvSpPr>
        <p:spPr>
          <a:xfrm>
            <a:off x="8502930" y="5433021"/>
            <a:ext cx="3539067" cy="923330"/>
          </a:xfrm>
          <a:prstGeom prst="rect">
            <a:avLst/>
          </a:prstGeom>
          <a:noFill/>
        </p:spPr>
        <p:txBody>
          <a:bodyPr wrap="square" rtlCol="0">
            <a:spAutoFit/>
          </a:bodyPr>
          <a:lstStyle/>
          <a:p>
            <a:r>
              <a:rPr lang="nl-NL" i="1" dirty="0"/>
              <a:t>1. Van </a:t>
            </a:r>
            <a:r>
              <a:rPr lang="nl-NL" i="1" dirty="0" err="1"/>
              <a:t>Staa</a:t>
            </a:r>
            <a:r>
              <a:rPr lang="nl-NL" i="1" dirty="0"/>
              <a:t>, Mies, &amp; Ter Maten-Speksnijder, 2018</a:t>
            </a:r>
          </a:p>
          <a:p>
            <a:r>
              <a:rPr lang="nl-NL" i="1" dirty="0"/>
              <a:t>2. Huber, et al., 2011</a:t>
            </a:r>
          </a:p>
        </p:txBody>
      </p:sp>
      <p:pic>
        <p:nvPicPr>
          <p:cNvPr id="7" name="Afbeelding 6">
            <a:extLst>
              <a:ext uri="{FF2B5EF4-FFF2-40B4-BE49-F238E27FC236}">
                <a16:creationId xmlns:a16="http://schemas.microsoft.com/office/drawing/2014/main" id="{826CCC72-CB00-CB4E-A167-DA0E60BB0482}"/>
              </a:ext>
            </a:extLst>
          </p:cNvPr>
          <p:cNvPicPr>
            <a:picLocks noChangeAspect="1"/>
          </p:cNvPicPr>
          <p:nvPr/>
        </p:nvPicPr>
        <p:blipFill>
          <a:blip r:embed="rId3"/>
          <a:stretch>
            <a:fillRect/>
          </a:stretch>
        </p:blipFill>
        <p:spPr>
          <a:xfrm>
            <a:off x="4301203" y="4059382"/>
            <a:ext cx="4153179" cy="2662094"/>
          </a:xfrm>
          <a:prstGeom prst="rect">
            <a:avLst/>
          </a:prstGeom>
        </p:spPr>
      </p:pic>
      <p:pic>
        <p:nvPicPr>
          <p:cNvPr id="8" name="Afbeelding 7">
            <a:extLst>
              <a:ext uri="{FF2B5EF4-FFF2-40B4-BE49-F238E27FC236}">
                <a16:creationId xmlns:a16="http://schemas.microsoft.com/office/drawing/2014/main" id="{27CD7C60-9E38-A247-BC32-9814B5D72AA6}"/>
              </a:ext>
            </a:extLst>
          </p:cNvPr>
          <p:cNvPicPr>
            <a:picLocks noChangeAspect="1"/>
          </p:cNvPicPr>
          <p:nvPr/>
        </p:nvPicPr>
        <p:blipFill>
          <a:blip r:embed="rId3"/>
          <a:stretch>
            <a:fillRect/>
          </a:stretch>
        </p:blipFill>
        <p:spPr>
          <a:xfrm>
            <a:off x="4325477" y="4059382"/>
            <a:ext cx="4153179" cy="2662094"/>
          </a:xfrm>
          <a:prstGeom prst="rect">
            <a:avLst/>
          </a:prstGeom>
        </p:spPr>
      </p:pic>
    </p:spTree>
    <p:extLst>
      <p:ext uri="{BB962C8B-B14F-4D97-AF65-F5344CB8AC3E}">
        <p14:creationId xmlns:p14="http://schemas.microsoft.com/office/powerpoint/2010/main" val="1921946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66A25-DD87-BA4A-B0E3-A12CAAB49FF2}"/>
              </a:ext>
            </a:extLst>
          </p:cNvPr>
          <p:cNvSpPr>
            <a:spLocks noGrp="1"/>
          </p:cNvSpPr>
          <p:nvPr>
            <p:ph type="title"/>
          </p:nvPr>
        </p:nvSpPr>
        <p:spPr>
          <a:xfrm>
            <a:off x="1295400" y="274638"/>
            <a:ext cx="10287000" cy="7154862"/>
          </a:xfrm>
        </p:spPr>
        <p:txBody>
          <a:bodyPr>
            <a:normAutofit/>
          </a:bodyPr>
          <a:lstStyle/>
          <a:p>
            <a:r>
              <a:rPr lang="nl-NL" sz="4900" dirty="0"/>
              <a:t>Aanbevelingen:</a:t>
            </a:r>
            <a:r>
              <a:rPr lang="nl-NL" sz="4400" dirty="0"/>
              <a:t/>
            </a:r>
            <a:br>
              <a:rPr lang="nl-NL" sz="4400" dirty="0"/>
            </a:br>
            <a:r>
              <a:rPr lang="nl-NL" sz="4400" dirty="0"/>
              <a:t/>
            </a:r>
            <a:br>
              <a:rPr lang="nl-NL" sz="4400" dirty="0"/>
            </a:br>
            <a:r>
              <a:rPr lang="nl-NL" sz="4400" dirty="0"/>
              <a:t>Blijven vervolgen!</a:t>
            </a:r>
            <a:br>
              <a:rPr lang="nl-NL" sz="4400" dirty="0"/>
            </a:br>
            <a:r>
              <a:rPr lang="nl-NL" sz="4400" dirty="0"/>
              <a:t>Ook andere inflammatoire aandoeningen gaan vervolgen</a:t>
            </a:r>
            <a:br>
              <a:rPr lang="nl-NL" sz="4400" dirty="0"/>
            </a:br>
            <a:r>
              <a:rPr lang="nl-NL" sz="4400" dirty="0"/>
              <a:t>Reumanet moet het doen zoals </a:t>
            </a:r>
            <a:r>
              <a:rPr lang="nl-NL" sz="4400" err="1"/>
              <a:t>beloofd</a:t>
            </a:r>
            <a:r>
              <a:rPr lang="nl-NL" sz="4400"/>
              <a:t>, dus </a:t>
            </a:r>
            <a:r>
              <a:rPr lang="nl-NL" sz="4400" dirty="0"/>
              <a:t>investering in ICT……</a:t>
            </a:r>
            <a:br>
              <a:rPr lang="nl-NL" sz="4400" dirty="0"/>
            </a:br>
            <a:r>
              <a:rPr lang="nl-NL" sz="4400" dirty="0"/>
              <a:t/>
            </a:r>
            <a:br>
              <a:rPr lang="nl-NL" sz="4400" dirty="0"/>
            </a:br>
            <a:r>
              <a:rPr lang="nl-NL" dirty="0"/>
              <a:t/>
            </a:r>
            <a:br>
              <a:rPr lang="nl-NL" dirty="0"/>
            </a:br>
            <a:endParaRPr lang="nl-NL" dirty="0"/>
          </a:p>
        </p:txBody>
      </p:sp>
      <p:sp>
        <p:nvSpPr>
          <p:cNvPr id="3" name="Tijdelijke aanduiding voor dianummer 2">
            <a:extLst>
              <a:ext uri="{FF2B5EF4-FFF2-40B4-BE49-F238E27FC236}">
                <a16:creationId xmlns:a16="http://schemas.microsoft.com/office/drawing/2014/main" id="{439CE629-9CBE-4840-A1E0-D2A9E2479B86}"/>
              </a:ext>
            </a:extLst>
          </p:cNvPr>
          <p:cNvSpPr>
            <a:spLocks noGrp="1"/>
          </p:cNvSpPr>
          <p:nvPr>
            <p:ph type="sldNum" sz="quarter" idx="12"/>
          </p:nvPr>
        </p:nvSpPr>
        <p:spPr/>
        <p:txBody>
          <a:bodyPr/>
          <a:lstStyle/>
          <a:p>
            <a:fld id="{7B3DAC33-F329-4BBD-BE40-B6C49AFE86E1}" type="slidenum">
              <a:rPr lang="nl-NL" smtClean="0"/>
              <a:pPr/>
              <a:t>30</a:t>
            </a:fld>
            <a:endParaRPr lang="nl-NL" dirty="0"/>
          </a:p>
        </p:txBody>
      </p:sp>
      <p:sp>
        <p:nvSpPr>
          <p:cNvPr id="4" name="Tijdelijke aanduiding voor datum 3">
            <a:extLst>
              <a:ext uri="{FF2B5EF4-FFF2-40B4-BE49-F238E27FC236}">
                <a16:creationId xmlns:a16="http://schemas.microsoft.com/office/drawing/2014/main" id="{940E2046-2977-1249-9B6C-724620E53FE9}"/>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6" name="Afbeelding 5" descr="Afbeelding met illustratie&#10;&#10;&#10;&#10;Automatisch gegenereerde beschrijving">
            <a:extLst>
              <a:ext uri="{FF2B5EF4-FFF2-40B4-BE49-F238E27FC236}">
                <a16:creationId xmlns:a16="http://schemas.microsoft.com/office/drawing/2014/main" id="{03E594C1-90E9-7544-A01E-74A651AF3BF7}"/>
              </a:ext>
            </a:extLst>
          </p:cNvPr>
          <p:cNvPicPr>
            <a:picLocks noChangeAspect="1"/>
          </p:cNvPicPr>
          <p:nvPr/>
        </p:nvPicPr>
        <p:blipFill>
          <a:blip r:embed="rId2"/>
          <a:stretch>
            <a:fillRect/>
          </a:stretch>
        </p:blipFill>
        <p:spPr>
          <a:xfrm>
            <a:off x="8976320" y="457995"/>
            <a:ext cx="2857500" cy="2857500"/>
          </a:xfrm>
          <a:prstGeom prst="rect">
            <a:avLst/>
          </a:prstGeom>
        </p:spPr>
      </p:pic>
    </p:spTree>
    <p:extLst>
      <p:ext uri="{BB962C8B-B14F-4D97-AF65-F5344CB8AC3E}">
        <p14:creationId xmlns:p14="http://schemas.microsoft.com/office/powerpoint/2010/main" val="150791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BF985-7920-7840-9FEE-192910F9F8A0}"/>
              </a:ext>
            </a:extLst>
          </p:cNvPr>
          <p:cNvSpPr>
            <a:spLocks noGrp="1"/>
          </p:cNvSpPr>
          <p:nvPr>
            <p:ph type="title"/>
          </p:nvPr>
        </p:nvSpPr>
        <p:spPr/>
        <p:txBody>
          <a:bodyPr>
            <a:normAutofit fontScale="90000"/>
          </a:bodyPr>
          <a:lstStyle/>
          <a:p>
            <a:r>
              <a:rPr lang="nl-NL" dirty="0"/>
              <a:t>It Takes </a:t>
            </a:r>
            <a:r>
              <a:rPr lang="nl-NL" dirty="0" err="1"/>
              <a:t>Two</a:t>
            </a:r>
            <a:r>
              <a:rPr lang="nl-NL" dirty="0"/>
              <a:t>………, maar liever met een heel team!!</a:t>
            </a:r>
          </a:p>
        </p:txBody>
      </p:sp>
      <p:sp>
        <p:nvSpPr>
          <p:cNvPr id="3" name="Tijdelijke aanduiding voor dianummer 2">
            <a:extLst>
              <a:ext uri="{FF2B5EF4-FFF2-40B4-BE49-F238E27FC236}">
                <a16:creationId xmlns:a16="http://schemas.microsoft.com/office/drawing/2014/main" id="{FAA61EA9-8B4D-D948-B277-72356447A042}"/>
              </a:ext>
            </a:extLst>
          </p:cNvPr>
          <p:cNvSpPr>
            <a:spLocks noGrp="1"/>
          </p:cNvSpPr>
          <p:nvPr>
            <p:ph type="sldNum" sz="quarter" idx="12"/>
          </p:nvPr>
        </p:nvSpPr>
        <p:spPr/>
        <p:txBody>
          <a:bodyPr/>
          <a:lstStyle/>
          <a:p>
            <a:fld id="{7B3DAC33-F329-4BBD-BE40-B6C49AFE86E1}" type="slidenum">
              <a:rPr lang="nl-NL" smtClean="0"/>
              <a:pPr/>
              <a:t>31</a:t>
            </a:fld>
            <a:endParaRPr lang="nl-NL" dirty="0"/>
          </a:p>
        </p:txBody>
      </p:sp>
      <p:sp>
        <p:nvSpPr>
          <p:cNvPr id="4" name="Tijdelijke aanduiding voor datum 3">
            <a:extLst>
              <a:ext uri="{FF2B5EF4-FFF2-40B4-BE49-F238E27FC236}">
                <a16:creationId xmlns:a16="http://schemas.microsoft.com/office/drawing/2014/main" id="{4097582A-CEFB-6943-98B8-5BC41CFECE53}"/>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5" name="Tijdelijke aanduiding voor inhoud 5">
            <a:extLst>
              <a:ext uri="{FF2B5EF4-FFF2-40B4-BE49-F238E27FC236}">
                <a16:creationId xmlns:a16="http://schemas.microsoft.com/office/drawing/2014/main" id="{1CE62AA8-2CD8-2A4A-A0D1-55B51548F5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498" y="1428727"/>
            <a:ext cx="7935175" cy="4821721"/>
          </a:xfrm>
        </p:spPr>
      </p:pic>
      <p:pic>
        <p:nvPicPr>
          <p:cNvPr id="6" name="Afbeelding 5">
            <a:extLst>
              <a:ext uri="{FF2B5EF4-FFF2-40B4-BE49-F238E27FC236}">
                <a16:creationId xmlns:a16="http://schemas.microsoft.com/office/drawing/2014/main" id="{4C75F935-AB63-2F4D-83E2-DB7614173BF2}"/>
              </a:ext>
            </a:extLst>
          </p:cNvPr>
          <p:cNvPicPr>
            <a:picLocks noChangeAspect="1"/>
          </p:cNvPicPr>
          <p:nvPr/>
        </p:nvPicPr>
        <p:blipFill>
          <a:blip r:embed="rId3"/>
          <a:stretch>
            <a:fillRect/>
          </a:stretch>
        </p:blipFill>
        <p:spPr>
          <a:xfrm>
            <a:off x="1956955" y="1428725"/>
            <a:ext cx="8406246" cy="4876801"/>
          </a:xfrm>
          <a:prstGeom prst="rect">
            <a:avLst/>
          </a:prstGeom>
        </p:spPr>
      </p:pic>
    </p:spTree>
    <p:extLst>
      <p:ext uri="{BB962C8B-B14F-4D97-AF65-F5344CB8AC3E}">
        <p14:creationId xmlns:p14="http://schemas.microsoft.com/office/powerpoint/2010/main" val="181812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E37BED-0FF8-FA4A-928A-D57EAA08AE5C}"/>
              </a:ext>
            </a:extLst>
          </p:cNvPr>
          <p:cNvSpPr>
            <a:spLocks noGrp="1"/>
          </p:cNvSpPr>
          <p:nvPr>
            <p:ph type="title"/>
          </p:nvPr>
        </p:nvSpPr>
        <p:spPr/>
        <p:txBody>
          <a:bodyPr/>
          <a:lstStyle/>
          <a:p>
            <a:endParaRPr lang="nl-NL" dirty="0"/>
          </a:p>
        </p:txBody>
      </p:sp>
      <p:sp>
        <p:nvSpPr>
          <p:cNvPr id="3" name="Tijdelijke aanduiding voor dianummer 2">
            <a:extLst>
              <a:ext uri="{FF2B5EF4-FFF2-40B4-BE49-F238E27FC236}">
                <a16:creationId xmlns:a16="http://schemas.microsoft.com/office/drawing/2014/main" id="{66B1EF67-5746-A14D-9F20-5105B91DEC4A}"/>
              </a:ext>
            </a:extLst>
          </p:cNvPr>
          <p:cNvSpPr>
            <a:spLocks noGrp="1"/>
          </p:cNvSpPr>
          <p:nvPr>
            <p:ph type="sldNum" sz="quarter" idx="12"/>
          </p:nvPr>
        </p:nvSpPr>
        <p:spPr/>
        <p:txBody>
          <a:bodyPr/>
          <a:lstStyle/>
          <a:p>
            <a:fld id="{7B3DAC33-F329-4BBD-BE40-B6C49AFE86E1}" type="slidenum">
              <a:rPr lang="nl-NL" smtClean="0"/>
              <a:pPr/>
              <a:t>32</a:t>
            </a:fld>
            <a:endParaRPr lang="nl-NL" dirty="0"/>
          </a:p>
        </p:txBody>
      </p:sp>
      <p:sp>
        <p:nvSpPr>
          <p:cNvPr id="4" name="Tijdelijke aanduiding voor datum 3">
            <a:extLst>
              <a:ext uri="{FF2B5EF4-FFF2-40B4-BE49-F238E27FC236}">
                <a16:creationId xmlns:a16="http://schemas.microsoft.com/office/drawing/2014/main" id="{4734D4EF-E567-A74A-A5E3-F3666A130B9B}"/>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6" name="Afbeelding 5" descr="Afbeelding met illustratie&#10;&#10;&#10;&#10;Automatisch gegenereerde beschrijving">
            <a:extLst>
              <a:ext uri="{FF2B5EF4-FFF2-40B4-BE49-F238E27FC236}">
                <a16:creationId xmlns:a16="http://schemas.microsoft.com/office/drawing/2014/main" id="{B5623C7B-B24C-D442-8A12-2E9569E43D48}"/>
              </a:ext>
            </a:extLst>
          </p:cNvPr>
          <p:cNvPicPr>
            <a:picLocks noChangeAspect="1"/>
          </p:cNvPicPr>
          <p:nvPr/>
        </p:nvPicPr>
        <p:blipFill>
          <a:blip r:embed="rId2"/>
          <a:stretch>
            <a:fillRect/>
          </a:stretch>
        </p:blipFill>
        <p:spPr>
          <a:xfrm>
            <a:off x="938293" y="406400"/>
            <a:ext cx="10630315" cy="6176961"/>
          </a:xfrm>
          <a:prstGeom prst="rect">
            <a:avLst/>
          </a:prstGeom>
        </p:spPr>
      </p:pic>
    </p:spTree>
    <p:extLst>
      <p:ext uri="{BB962C8B-B14F-4D97-AF65-F5344CB8AC3E}">
        <p14:creationId xmlns:p14="http://schemas.microsoft.com/office/powerpoint/2010/main" val="136031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57C7C-FA45-1049-B262-3913C052F08F}"/>
              </a:ext>
            </a:extLst>
          </p:cNvPr>
          <p:cNvSpPr>
            <a:spLocks noGrp="1"/>
          </p:cNvSpPr>
          <p:nvPr>
            <p:ph type="title"/>
          </p:nvPr>
        </p:nvSpPr>
        <p:spPr/>
        <p:txBody>
          <a:bodyPr/>
          <a:lstStyle/>
          <a:p>
            <a:r>
              <a:rPr lang="nl-NL" dirty="0" err="1"/>
              <a:t>Heeeeeeel</a:t>
            </a:r>
            <a:r>
              <a:rPr lang="nl-NL" dirty="0"/>
              <a:t>  ”oud” nieuws……</a:t>
            </a:r>
          </a:p>
        </p:txBody>
      </p:sp>
      <p:pic>
        <p:nvPicPr>
          <p:cNvPr id="6" name="Tijdelijke aanduiding voor inhoud 5">
            <a:extLst>
              <a:ext uri="{FF2B5EF4-FFF2-40B4-BE49-F238E27FC236}">
                <a16:creationId xmlns:a16="http://schemas.microsoft.com/office/drawing/2014/main" id="{90E1138C-0D86-8D4F-91E8-0EDA29342E9B}"/>
              </a:ext>
            </a:extLst>
          </p:cNvPr>
          <p:cNvPicPr>
            <a:picLocks noGrp="1" noChangeAspect="1"/>
          </p:cNvPicPr>
          <p:nvPr>
            <p:ph idx="1"/>
          </p:nvPr>
        </p:nvPicPr>
        <p:blipFill>
          <a:blip r:embed="rId2"/>
          <a:stretch>
            <a:fillRect/>
          </a:stretch>
        </p:blipFill>
        <p:spPr>
          <a:xfrm>
            <a:off x="2355273" y="1551709"/>
            <a:ext cx="6621047" cy="5020563"/>
          </a:xfrm>
          <a:prstGeom prst="rect">
            <a:avLst/>
          </a:prstGeom>
        </p:spPr>
      </p:pic>
      <p:sp>
        <p:nvSpPr>
          <p:cNvPr id="4" name="Tijdelijke aanduiding voor dianummer 3">
            <a:extLst>
              <a:ext uri="{FF2B5EF4-FFF2-40B4-BE49-F238E27FC236}">
                <a16:creationId xmlns:a16="http://schemas.microsoft.com/office/drawing/2014/main" id="{0C433614-3C64-EF42-82D4-C64CDCE3CEBA}"/>
              </a:ext>
            </a:extLst>
          </p:cNvPr>
          <p:cNvSpPr>
            <a:spLocks noGrp="1"/>
          </p:cNvSpPr>
          <p:nvPr>
            <p:ph type="sldNum" sz="quarter" idx="12"/>
          </p:nvPr>
        </p:nvSpPr>
        <p:spPr/>
        <p:txBody>
          <a:bodyPr/>
          <a:lstStyle/>
          <a:p>
            <a:fld id="{7B3DAC33-F329-4BBD-BE40-B6C49AFE86E1}" type="slidenum">
              <a:rPr lang="nl-NL" smtClean="0"/>
              <a:pPr/>
              <a:t>4</a:t>
            </a:fld>
            <a:endParaRPr lang="nl-NL" dirty="0"/>
          </a:p>
        </p:txBody>
      </p:sp>
      <p:sp>
        <p:nvSpPr>
          <p:cNvPr id="5" name="Tijdelijke aanduiding voor datum 4">
            <a:extLst>
              <a:ext uri="{FF2B5EF4-FFF2-40B4-BE49-F238E27FC236}">
                <a16:creationId xmlns:a16="http://schemas.microsoft.com/office/drawing/2014/main" id="{E156C65B-88A2-DD44-90A7-7EAD2C616E22}"/>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Tree>
    <p:extLst>
      <p:ext uri="{BB962C8B-B14F-4D97-AF65-F5344CB8AC3E}">
        <p14:creationId xmlns:p14="http://schemas.microsoft.com/office/powerpoint/2010/main" val="93579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sz="3600" dirty="0"/>
              <a:t/>
            </a:r>
            <a:br>
              <a:rPr lang="nl-NL" sz="3600" dirty="0"/>
            </a:br>
            <a:r>
              <a:rPr lang="nl-NL" b="1" dirty="0"/>
              <a:t>Zelfmanagement</a:t>
            </a:r>
          </a:p>
        </p:txBody>
      </p:sp>
      <p:sp>
        <p:nvSpPr>
          <p:cNvPr id="3" name="Tijdelijke aanduiding voor inhoud 2"/>
          <p:cNvSpPr>
            <a:spLocks noGrp="1"/>
          </p:cNvSpPr>
          <p:nvPr>
            <p:ph idx="1"/>
          </p:nvPr>
        </p:nvSpPr>
        <p:spPr>
          <a:xfrm>
            <a:off x="1295400" y="2299063"/>
            <a:ext cx="10248933" cy="3798512"/>
          </a:xfrm>
        </p:spPr>
        <p:txBody>
          <a:bodyPr>
            <a:normAutofit/>
          </a:bodyPr>
          <a:lstStyle/>
          <a:p>
            <a:r>
              <a:rPr lang="nl-NL" dirty="0"/>
              <a:t>Zelfmonitoring met (online) tools bij andere chronische aandoeningen</a:t>
            </a:r>
            <a:r>
              <a:rPr lang="nl-NL" baseline="30000" dirty="0"/>
              <a:t>1</a:t>
            </a:r>
            <a:endParaRPr lang="nl-NL" sz="1050" dirty="0"/>
          </a:p>
          <a:p>
            <a:r>
              <a:rPr lang="nl-NL" dirty="0"/>
              <a:t>Zelfmonitoring bij RA</a:t>
            </a:r>
            <a:r>
              <a:rPr lang="nl-NL" baseline="30000" dirty="0"/>
              <a:t>2</a:t>
            </a:r>
            <a:endParaRPr lang="nl-NL" sz="1600" dirty="0"/>
          </a:p>
          <a:p>
            <a:pPr marL="0" indent="0">
              <a:buNone/>
            </a:pPr>
            <a:endParaRPr lang="nl-NL" sz="1050" dirty="0"/>
          </a:p>
          <a:p>
            <a:endParaRPr lang="nl-NL" dirty="0"/>
          </a:p>
          <a:p>
            <a:pPr marL="0" indent="0">
              <a:buNone/>
            </a:pPr>
            <a:endParaRPr lang="nl-NL" dirty="0"/>
          </a:p>
        </p:txBody>
      </p:sp>
      <p:sp>
        <p:nvSpPr>
          <p:cNvPr id="4" name="Tijdelijke aanduiding voor dianummer 3"/>
          <p:cNvSpPr>
            <a:spLocks noGrp="1"/>
          </p:cNvSpPr>
          <p:nvPr>
            <p:ph type="sldNum" sz="quarter" idx="12"/>
          </p:nvPr>
        </p:nvSpPr>
        <p:spPr/>
        <p:txBody>
          <a:bodyPr/>
          <a:lstStyle/>
          <a:p>
            <a:fld id="{7B3DAC33-F329-4BBD-BE40-B6C49AFE86E1}" type="slidenum">
              <a:rPr lang="nl-NL" smtClean="0"/>
              <a:pPr/>
              <a:t>5</a:t>
            </a:fld>
            <a:endParaRPr lang="nl-NL" dirty="0"/>
          </a:p>
        </p:txBody>
      </p:sp>
      <p:sp>
        <p:nvSpPr>
          <p:cNvPr id="5" name="Tijdelijke aanduiding voor datum 4"/>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6" name="Tekstvak 5"/>
          <p:cNvSpPr txBox="1"/>
          <p:nvPr/>
        </p:nvSpPr>
        <p:spPr>
          <a:xfrm>
            <a:off x="8401330" y="5618014"/>
            <a:ext cx="3742267" cy="1200329"/>
          </a:xfrm>
          <a:prstGeom prst="rect">
            <a:avLst/>
          </a:prstGeom>
          <a:noFill/>
        </p:spPr>
        <p:txBody>
          <a:bodyPr wrap="square" rtlCol="0">
            <a:spAutoFit/>
          </a:bodyPr>
          <a:lstStyle/>
          <a:p>
            <a:r>
              <a:rPr lang="nl-NL" i="1" dirty="0"/>
              <a:t>1. </a:t>
            </a:r>
            <a:r>
              <a:rPr lang="nl-NL" i="1" dirty="0" err="1"/>
              <a:t>Whear</a:t>
            </a:r>
            <a:r>
              <a:rPr lang="nl-NL" i="1" dirty="0"/>
              <a:t>, et al., 2013</a:t>
            </a:r>
          </a:p>
          <a:p>
            <a:r>
              <a:rPr lang="nl-NL" i="1" dirty="0"/>
              <a:t>2. Hendrikx, Fransen en Van Riel, 2015.</a:t>
            </a:r>
          </a:p>
          <a:p>
            <a:endParaRPr lang="nl-NL" dirty="0"/>
          </a:p>
        </p:txBody>
      </p:sp>
      <p:pic>
        <p:nvPicPr>
          <p:cNvPr id="7" name="Afbeelding 6">
            <a:extLst>
              <a:ext uri="{FF2B5EF4-FFF2-40B4-BE49-F238E27FC236}">
                <a16:creationId xmlns:a16="http://schemas.microsoft.com/office/drawing/2014/main" id="{7F84746B-1703-7149-8BFE-C4767061AB57}"/>
              </a:ext>
            </a:extLst>
          </p:cNvPr>
          <p:cNvPicPr>
            <a:picLocks noChangeAspect="1"/>
          </p:cNvPicPr>
          <p:nvPr/>
        </p:nvPicPr>
        <p:blipFill>
          <a:blip r:embed="rId3"/>
          <a:stretch>
            <a:fillRect/>
          </a:stretch>
        </p:blipFill>
        <p:spPr>
          <a:xfrm>
            <a:off x="7661564" y="2760515"/>
            <a:ext cx="2507672" cy="1853050"/>
          </a:xfrm>
          <a:prstGeom prst="rect">
            <a:avLst/>
          </a:prstGeom>
        </p:spPr>
      </p:pic>
    </p:spTree>
    <p:extLst>
      <p:ext uri="{BB962C8B-B14F-4D97-AF65-F5344CB8AC3E}">
        <p14:creationId xmlns:p14="http://schemas.microsoft.com/office/powerpoint/2010/main" val="230207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04A5E-40E4-3A4F-BCE7-4E0C95DC7556}"/>
              </a:ext>
            </a:extLst>
          </p:cNvPr>
          <p:cNvSpPr>
            <a:spLocks noGrp="1"/>
          </p:cNvSpPr>
          <p:nvPr>
            <p:ph type="title"/>
          </p:nvPr>
        </p:nvSpPr>
        <p:spPr/>
        <p:txBody>
          <a:bodyPr/>
          <a:lstStyle/>
          <a:p>
            <a:r>
              <a:rPr lang="nl-NL" dirty="0"/>
              <a:t>Van paternalisme ……….</a:t>
            </a:r>
          </a:p>
        </p:txBody>
      </p:sp>
      <p:sp>
        <p:nvSpPr>
          <p:cNvPr id="3" name="Tijdelijke aanduiding voor dianummer 2">
            <a:extLst>
              <a:ext uri="{FF2B5EF4-FFF2-40B4-BE49-F238E27FC236}">
                <a16:creationId xmlns:a16="http://schemas.microsoft.com/office/drawing/2014/main" id="{54494007-6457-9E4E-80EC-820BE3EE6836}"/>
              </a:ext>
            </a:extLst>
          </p:cNvPr>
          <p:cNvSpPr>
            <a:spLocks noGrp="1"/>
          </p:cNvSpPr>
          <p:nvPr>
            <p:ph type="sldNum" sz="quarter" idx="12"/>
          </p:nvPr>
        </p:nvSpPr>
        <p:spPr/>
        <p:txBody>
          <a:bodyPr/>
          <a:lstStyle/>
          <a:p>
            <a:fld id="{7B3DAC33-F329-4BBD-BE40-B6C49AFE86E1}" type="slidenum">
              <a:rPr lang="nl-NL" smtClean="0"/>
              <a:pPr/>
              <a:t>6</a:t>
            </a:fld>
            <a:endParaRPr lang="nl-NL" dirty="0"/>
          </a:p>
        </p:txBody>
      </p:sp>
      <p:sp>
        <p:nvSpPr>
          <p:cNvPr id="4" name="Tijdelijke aanduiding voor datum 3">
            <a:extLst>
              <a:ext uri="{FF2B5EF4-FFF2-40B4-BE49-F238E27FC236}">
                <a16:creationId xmlns:a16="http://schemas.microsoft.com/office/drawing/2014/main" id="{728DBCFB-0810-BD46-86DB-48E8E1C66F33}"/>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pic>
        <p:nvPicPr>
          <p:cNvPr id="5" name="Picture 2" descr="Afbeeldingsresultaat voor the doctor as god">
            <a:hlinkClick r:id="rId2"/>
            <a:extLst>
              <a:ext uri="{FF2B5EF4-FFF2-40B4-BE49-F238E27FC236}">
                <a16:creationId xmlns:a16="http://schemas.microsoft.com/office/drawing/2014/main" id="{FDCE6B09-CA14-214F-B263-85DD4D670345}"/>
              </a:ext>
            </a:extLst>
          </p:cNvPr>
          <p:cNvPicPr>
            <a:picLocks noChangeAspect="1" noChangeArrowheads="1"/>
          </p:cNvPicPr>
          <p:nvPr/>
        </p:nvPicPr>
        <p:blipFill>
          <a:blip r:embed="rId3" cstate="print"/>
          <a:srcRect/>
          <a:stretch>
            <a:fillRect/>
          </a:stretch>
        </p:blipFill>
        <p:spPr bwMode="auto">
          <a:xfrm>
            <a:off x="2339752" y="1417637"/>
            <a:ext cx="7372284" cy="5165725"/>
          </a:xfrm>
          <a:prstGeom prst="rect">
            <a:avLst/>
          </a:prstGeom>
          <a:noFill/>
        </p:spPr>
      </p:pic>
    </p:spTree>
    <p:extLst>
      <p:ext uri="{BB962C8B-B14F-4D97-AF65-F5344CB8AC3E}">
        <p14:creationId xmlns:p14="http://schemas.microsoft.com/office/powerpoint/2010/main" val="392765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Zorgprofessional in een nieuw gezondheidsmodel</a:t>
            </a:r>
          </a:p>
        </p:txBody>
      </p:sp>
      <p:sp>
        <p:nvSpPr>
          <p:cNvPr id="3" name="Tekstvak 2">
            <a:extLst>
              <a:ext uri="{FF2B5EF4-FFF2-40B4-BE49-F238E27FC236}">
                <a16:creationId xmlns:a16="http://schemas.microsoft.com/office/drawing/2014/main" id="{931CE04D-97DE-C745-B66F-9F95110A189A}"/>
              </a:ext>
            </a:extLst>
          </p:cNvPr>
          <p:cNvSpPr txBox="1"/>
          <p:nvPr/>
        </p:nvSpPr>
        <p:spPr>
          <a:xfrm>
            <a:off x="3863752" y="2204864"/>
            <a:ext cx="3888432" cy="369332"/>
          </a:xfrm>
          <a:prstGeom prst="rect">
            <a:avLst/>
          </a:prstGeom>
          <a:solidFill>
            <a:schemeClr val="bg1"/>
          </a:solidFill>
        </p:spPr>
        <p:txBody>
          <a:bodyPr wrap="square" rtlCol="0">
            <a:spAutoFit/>
          </a:bodyPr>
          <a:lstStyle/>
          <a:p>
            <a:endParaRPr lang="nl-NL" dirty="0"/>
          </a:p>
        </p:txBody>
      </p:sp>
      <p:sp>
        <p:nvSpPr>
          <p:cNvPr id="5" name="Tekstvak 4">
            <a:extLst>
              <a:ext uri="{FF2B5EF4-FFF2-40B4-BE49-F238E27FC236}">
                <a16:creationId xmlns:a16="http://schemas.microsoft.com/office/drawing/2014/main" id="{EC69272E-9EE8-AA45-AF3C-F9C2EAEC661B}"/>
              </a:ext>
            </a:extLst>
          </p:cNvPr>
          <p:cNvSpPr txBox="1"/>
          <p:nvPr/>
        </p:nvSpPr>
        <p:spPr>
          <a:xfrm>
            <a:off x="3643746" y="1584407"/>
            <a:ext cx="4845644" cy="461665"/>
          </a:xfrm>
          <a:prstGeom prst="rect">
            <a:avLst/>
          </a:prstGeom>
          <a:solidFill>
            <a:schemeClr val="bg1"/>
          </a:solidFill>
        </p:spPr>
        <p:txBody>
          <a:bodyPr wrap="square" rtlCol="0">
            <a:spAutoFit/>
          </a:bodyPr>
          <a:lstStyle/>
          <a:p>
            <a:r>
              <a:rPr lang="nl-NL" sz="2400" dirty="0"/>
              <a:t>Coachende rol </a:t>
            </a:r>
          </a:p>
        </p:txBody>
      </p:sp>
      <p:pic>
        <p:nvPicPr>
          <p:cNvPr id="7" name="Afbeelding 1" descr="Logo-Bernhoven-250px.gif">
            <a:extLst>
              <a:ext uri="{FF2B5EF4-FFF2-40B4-BE49-F238E27FC236}">
                <a16:creationId xmlns:a16="http://schemas.microsoft.com/office/drawing/2014/main" id="{F30376D6-BA4A-314C-9E75-B0ED358AED4C}"/>
              </a:ext>
            </a:extLst>
          </p:cNvPr>
          <p:cNvPicPr>
            <a:picLocks noChangeAspect="1" noChangeArrowheads="1"/>
          </p:cNvPicPr>
          <p:nvPr/>
        </p:nvPicPr>
        <p:blipFill>
          <a:blip r:embed="rId2" cstate="print"/>
          <a:srcRect/>
          <a:stretch>
            <a:fillRect/>
          </a:stretch>
        </p:blipFill>
        <p:spPr bwMode="auto">
          <a:xfrm>
            <a:off x="1436454" y="5517232"/>
            <a:ext cx="1330792" cy="1166110"/>
          </a:xfrm>
          <a:prstGeom prst="rect">
            <a:avLst/>
          </a:prstGeom>
          <a:noFill/>
          <a:ln w="9525">
            <a:noFill/>
            <a:miter lim="800000"/>
            <a:headEnd/>
            <a:tailEnd/>
          </a:ln>
        </p:spPr>
      </p:pic>
      <p:sp>
        <p:nvSpPr>
          <p:cNvPr id="11" name="Tijdelijke aanduiding voor inhoud 10">
            <a:extLst>
              <a:ext uri="{FF2B5EF4-FFF2-40B4-BE49-F238E27FC236}">
                <a16:creationId xmlns:a16="http://schemas.microsoft.com/office/drawing/2014/main" id="{DB56FD38-E651-FE48-9F36-2F3EA22E9FD0}"/>
              </a:ext>
            </a:extLst>
          </p:cNvPr>
          <p:cNvSpPr>
            <a:spLocks noGrp="1"/>
          </p:cNvSpPr>
          <p:nvPr>
            <p:ph idx="1"/>
          </p:nvPr>
        </p:nvSpPr>
        <p:spPr/>
        <p:txBody>
          <a:bodyPr/>
          <a:lstStyle/>
          <a:p>
            <a:endParaRPr lang="nl-NL" dirty="0"/>
          </a:p>
          <a:p>
            <a:endParaRPr lang="nl-NL" dirty="0"/>
          </a:p>
          <a:p>
            <a:r>
              <a:rPr lang="nl-NL" dirty="0" err="1"/>
              <a:t>Biopsychosociale</a:t>
            </a:r>
            <a:r>
              <a:rPr lang="nl-NL" dirty="0"/>
              <a:t> benadering</a:t>
            </a:r>
          </a:p>
          <a:p>
            <a:r>
              <a:rPr lang="nl-NL" dirty="0"/>
              <a:t>Luisterend oor</a:t>
            </a:r>
          </a:p>
          <a:p>
            <a:r>
              <a:rPr lang="nl-NL" dirty="0"/>
              <a:t>Bevorderen gedragsverandering</a:t>
            </a:r>
          </a:p>
          <a:p>
            <a:r>
              <a:rPr lang="nl-NL" dirty="0"/>
              <a:t>Patiënt centraal in communicatie</a:t>
            </a:r>
          </a:p>
        </p:txBody>
      </p:sp>
      <p:pic>
        <p:nvPicPr>
          <p:cNvPr id="12" name="Afbeelding 11">
            <a:extLst>
              <a:ext uri="{FF2B5EF4-FFF2-40B4-BE49-F238E27FC236}">
                <a16:creationId xmlns:a16="http://schemas.microsoft.com/office/drawing/2014/main" id="{C7E15D28-D225-574E-B7A9-E840D5841926}"/>
              </a:ext>
            </a:extLst>
          </p:cNvPr>
          <p:cNvPicPr>
            <a:picLocks noChangeAspect="1"/>
          </p:cNvPicPr>
          <p:nvPr/>
        </p:nvPicPr>
        <p:blipFill>
          <a:blip r:embed="rId3"/>
          <a:stretch>
            <a:fillRect/>
          </a:stretch>
        </p:blipFill>
        <p:spPr>
          <a:xfrm>
            <a:off x="7752184" y="2000250"/>
            <a:ext cx="4007424" cy="3911452"/>
          </a:xfrm>
          <a:prstGeom prst="rect">
            <a:avLst/>
          </a:prstGeom>
        </p:spPr>
      </p:pic>
    </p:spTree>
    <p:extLst>
      <p:ext uri="{BB962C8B-B14F-4D97-AF65-F5344CB8AC3E}">
        <p14:creationId xmlns:p14="http://schemas.microsoft.com/office/powerpoint/2010/main" val="3075048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1523C-5B2A-9B49-AEDE-286DE2B737AA}"/>
              </a:ext>
            </a:extLst>
          </p:cNvPr>
          <p:cNvSpPr>
            <a:spLocks noGrp="1"/>
          </p:cNvSpPr>
          <p:nvPr>
            <p:ph type="title"/>
          </p:nvPr>
        </p:nvSpPr>
        <p:spPr>
          <a:xfrm>
            <a:off x="1295400" y="274637"/>
            <a:ext cx="10287000" cy="3382963"/>
          </a:xfrm>
        </p:spPr>
        <p:txBody>
          <a:bodyPr>
            <a:normAutofit/>
          </a:bodyPr>
          <a:lstStyle/>
          <a:p>
            <a:r>
              <a:rPr lang="nl-NL" dirty="0"/>
              <a:t>Nieuwe definitie van gezondheid:</a:t>
            </a:r>
            <a:br>
              <a:rPr lang="nl-NL" dirty="0"/>
            </a:br>
            <a:r>
              <a:rPr lang="nl-NL" dirty="0"/>
              <a:t>Huber 2011:</a:t>
            </a:r>
            <a:br>
              <a:rPr lang="nl-NL" dirty="0"/>
            </a:br>
            <a:endParaRPr lang="nl-NL" dirty="0"/>
          </a:p>
        </p:txBody>
      </p:sp>
      <p:sp>
        <p:nvSpPr>
          <p:cNvPr id="3" name="Tijdelijke aanduiding voor dianummer 2">
            <a:extLst>
              <a:ext uri="{FF2B5EF4-FFF2-40B4-BE49-F238E27FC236}">
                <a16:creationId xmlns:a16="http://schemas.microsoft.com/office/drawing/2014/main" id="{BD97F3A4-E0DF-1345-A346-91BE447E2F48}"/>
              </a:ext>
            </a:extLst>
          </p:cNvPr>
          <p:cNvSpPr>
            <a:spLocks noGrp="1"/>
          </p:cNvSpPr>
          <p:nvPr>
            <p:ph type="sldNum" sz="quarter" idx="12"/>
          </p:nvPr>
        </p:nvSpPr>
        <p:spPr/>
        <p:txBody>
          <a:bodyPr/>
          <a:lstStyle/>
          <a:p>
            <a:fld id="{7B3DAC33-F329-4BBD-BE40-B6C49AFE86E1}" type="slidenum">
              <a:rPr lang="nl-NL" smtClean="0"/>
              <a:pPr/>
              <a:t>8</a:t>
            </a:fld>
            <a:endParaRPr lang="nl-NL" dirty="0"/>
          </a:p>
        </p:txBody>
      </p:sp>
      <p:sp>
        <p:nvSpPr>
          <p:cNvPr id="4" name="Tijdelijke aanduiding voor datum 3">
            <a:extLst>
              <a:ext uri="{FF2B5EF4-FFF2-40B4-BE49-F238E27FC236}">
                <a16:creationId xmlns:a16="http://schemas.microsoft.com/office/drawing/2014/main" id="{F543801E-201C-2E44-A6AD-563D0F21A45E}"/>
              </a:ext>
            </a:extLst>
          </p:cNvPr>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Rechthoek 4">
            <a:extLst>
              <a:ext uri="{FF2B5EF4-FFF2-40B4-BE49-F238E27FC236}">
                <a16:creationId xmlns:a16="http://schemas.microsoft.com/office/drawing/2014/main" id="{2E29A20E-9FD8-CE43-8234-45B5AFD5E435}"/>
              </a:ext>
            </a:extLst>
          </p:cNvPr>
          <p:cNvSpPr/>
          <p:nvPr/>
        </p:nvSpPr>
        <p:spPr>
          <a:xfrm>
            <a:off x="1531088" y="2764465"/>
            <a:ext cx="9365512" cy="2062103"/>
          </a:xfrm>
          <a:prstGeom prst="rect">
            <a:avLst/>
          </a:prstGeom>
        </p:spPr>
        <p:txBody>
          <a:bodyPr wrap="square">
            <a:spAutoFit/>
          </a:bodyPr>
          <a:lstStyle/>
          <a:p>
            <a:r>
              <a:rPr lang="nl-NL" sz="3200" dirty="0">
                <a:solidFill>
                  <a:srgbClr val="313131"/>
                </a:solidFill>
                <a:latin typeface="Helvetica Neue" panose="02000503000000020004" pitchFamily="2" charset="0"/>
              </a:rPr>
              <a:t>Gezondheid als het vermogen om zich aan te passen en een eigen regie te voeren, in het licht van de fysieke, emotionele en sociale uitdagingen in het leven</a:t>
            </a:r>
            <a:endParaRPr lang="nl-NL" sz="3200" dirty="0"/>
          </a:p>
        </p:txBody>
      </p:sp>
    </p:spTree>
    <p:extLst>
      <p:ext uri="{BB962C8B-B14F-4D97-AF65-F5344CB8AC3E}">
        <p14:creationId xmlns:p14="http://schemas.microsoft.com/office/powerpoint/2010/main" val="139720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b="1" dirty="0"/>
              <a:t>Reumatoïde Artritis (RA) Wat is dit</a:t>
            </a:r>
            <a:r>
              <a:rPr lang="nl-NL" b="1" baseline="30000" dirty="0"/>
              <a:t>1</a:t>
            </a:r>
            <a:r>
              <a:rPr lang="nl-NL" b="1" dirty="0"/>
              <a:t>?</a:t>
            </a:r>
          </a:p>
        </p:txBody>
      </p:sp>
      <p:sp>
        <p:nvSpPr>
          <p:cNvPr id="3" name="Tijdelijke aanduiding voor dianummer 2"/>
          <p:cNvSpPr>
            <a:spLocks noGrp="1"/>
          </p:cNvSpPr>
          <p:nvPr>
            <p:ph type="sldNum" sz="quarter" idx="12"/>
          </p:nvPr>
        </p:nvSpPr>
        <p:spPr/>
        <p:txBody>
          <a:bodyPr/>
          <a:lstStyle/>
          <a:p>
            <a:fld id="{7B3DAC33-F329-4BBD-BE40-B6C49AFE86E1}" type="slidenum">
              <a:rPr lang="nl-NL" smtClean="0"/>
              <a:pPr/>
              <a:t>9</a:t>
            </a:fld>
            <a:endParaRPr lang="nl-NL" dirty="0"/>
          </a:p>
        </p:txBody>
      </p:sp>
      <p:sp>
        <p:nvSpPr>
          <p:cNvPr id="4" name="Tijdelijke aanduiding voor datum 3"/>
          <p:cNvSpPr>
            <a:spLocks noGrp="1"/>
          </p:cNvSpPr>
          <p:nvPr>
            <p:ph type="dt" sz="half" idx="2"/>
          </p:nvPr>
        </p:nvSpPr>
        <p:spPr/>
        <p:txBody>
          <a:bodyPr/>
          <a:lstStyle/>
          <a:p>
            <a:pPr algn="r"/>
            <a:fld id="{22E02853-81FF-41EB-B5FA-BBBE6AC6D28B}" type="datetime2">
              <a:rPr lang="nl-NL" smtClean="0"/>
              <a:pPr algn="r"/>
              <a:t>dinsdag 11 februari 2020</a:t>
            </a:fld>
            <a:endParaRPr lang="nl-NL" dirty="0"/>
          </a:p>
        </p:txBody>
      </p:sp>
      <p:sp>
        <p:nvSpPr>
          <p:cNvPr id="5" name="Rechthoek 4"/>
          <p:cNvSpPr/>
          <p:nvPr/>
        </p:nvSpPr>
        <p:spPr>
          <a:xfrm>
            <a:off x="1295399" y="1829587"/>
            <a:ext cx="10121537" cy="3964162"/>
          </a:xfrm>
          <a:prstGeom prst="rect">
            <a:avLst/>
          </a:prstGeom>
        </p:spPr>
        <p:txBody>
          <a:bodyPr wrap="square">
            <a:spAutoFit/>
          </a:bodyPr>
          <a:lstStyle/>
          <a:p>
            <a:pPr marL="228600" lvl="0" indent="-228600">
              <a:lnSpc>
                <a:spcPct val="90000"/>
              </a:lnSpc>
              <a:spcBef>
                <a:spcPts val="1000"/>
              </a:spcBef>
              <a:buFont typeface="Arial"/>
              <a:buChar char="•"/>
            </a:pPr>
            <a:r>
              <a:rPr lang="nl-NL" sz="3200" dirty="0">
                <a:solidFill>
                  <a:prstClr val="black"/>
                </a:solidFill>
                <a:latin typeface="Calibri" panose="020F0502020204030204"/>
              </a:rPr>
              <a:t>Prevalentie/Incidentie </a:t>
            </a:r>
            <a:r>
              <a:rPr lang="nl-NL" sz="3200" baseline="30000" dirty="0"/>
              <a:t>2</a:t>
            </a:r>
            <a:endParaRPr lang="nl-NL" sz="3200" dirty="0">
              <a:solidFill>
                <a:prstClr val="black"/>
              </a:solidFill>
              <a:latin typeface="Calibri" panose="020F0502020204030204"/>
            </a:endParaRPr>
          </a:p>
          <a:p>
            <a:pPr marL="228600" lvl="0" indent="-228600">
              <a:lnSpc>
                <a:spcPct val="90000"/>
              </a:lnSpc>
              <a:spcBef>
                <a:spcPts val="1000"/>
              </a:spcBef>
              <a:buFont typeface="Arial"/>
              <a:buChar char="•"/>
            </a:pPr>
            <a:r>
              <a:rPr lang="nl-NL" sz="3200" dirty="0">
                <a:solidFill>
                  <a:prstClr val="black"/>
                </a:solidFill>
                <a:latin typeface="Calibri" panose="020F0502020204030204"/>
              </a:rPr>
              <a:t>Oorzaak/beïnvloedende factor</a:t>
            </a:r>
          </a:p>
          <a:p>
            <a:pPr marL="228600" lvl="0" indent="-228600">
              <a:lnSpc>
                <a:spcPct val="90000"/>
              </a:lnSpc>
              <a:spcBef>
                <a:spcPts val="1000"/>
              </a:spcBef>
              <a:buFont typeface="Arial"/>
              <a:buChar char="•"/>
            </a:pPr>
            <a:r>
              <a:rPr lang="nl-NL" sz="3200" dirty="0">
                <a:solidFill>
                  <a:prstClr val="black"/>
                </a:solidFill>
                <a:latin typeface="Calibri" panose="020F0502020204030204"/>
              </a:rPr>
              <a:t>Gevolgen </a:t>
            </a:r>
            <a:r>
              <a:rPr lang="nl-NL" sz="3200" baseline="30000" dirty="0"/>
              <a:t>4</a:t>
            </a:r>
            <a:endParaRPr lang="nl-NL" sz="3200" dirty="0">
              <a:solidFill>
                <a:prstClr val="black"/>
              </a:solidFill>
              <a:latin typeface="Calibri" panose="020F0502020204030204"/>
            </a:endParaRPr>
          </a:p>
          <a:p>
            <a:pPr marL="228600" lvl="0" indent="-228600">
              <a:lnSpc>
                <a:spcPct val="90000"/>
              </a:lnSpc>
              <a:spcBef>
                <a:spcPts val="1000"/>
              </a:spcBef>
              <a:buFont typeface="Arial"/>
              <a:buChar char="•"/>
            </a:pPr>
            <a:r>
              <a:rPr lang="nl-NL" sz="3200" dirty="0">
                <a:solidFill>
                  <a:prstClr val="black"/>
                </a:solidFill>
                <a:latin typeface="Calibri" panose="020F0502020204030204"/>
              </a:rPr>
              <a:t>Behandeling </a:t>
            </a:r>
            <a:r>
              <a:rPr lang="mr-IN" sz="3200" dirty="0">
                <a:solidFill>
                  <a:prstClr val="black"/>
                </a:solidFill>
                <a:latin typeface="Calibri" panose="020F0502020204030204"/>
              </a:rPr>
              <a:t>–</a:t>
            </a:r>
            <a:r>
              <a:rPr lang="nl-NL" sz="3200" dirty="0">
                <a:solidFill>
                  <a:prstClr val="black"/>
                </a:solidFill>
                <a:latin typeface="Calibri" panose="020F0502020204030204"/>
              </a:rPr>
              <a:t> </a:t>
            </a:r>
            <a:r>
              <a:rPr lang="nl-NL" sz="3200" dirty="0" err="1">
                <a:solidFill>
                  <a:prstClr val="black"/>
                </a:solidFill>
                <a:latin typeface="Calibri" panose="020F0502020204030204"/>
              </a:rPr>
              <a:t>Treat</a:t>
            </a:r>
            <a:r>
              <a:rPr lang="nl-NL" sz="3200" dirty="0">
                <a:solidFill>
                  <a:prstClr val="black"/>
                </a:solidFill>
                <a:latin typeface="Calibri" panose="020F0502020204030204"/>
              </a:rPr>
              <a:t> </a:t>
            </a:r>
            <a:r>
              <a:rPr lang="nl-NL" sz="3200" dirty="0" err="1">
                <a:solidFill>
                  <a:prstClr val="black"/>
                </a:solidFill>
                <a:latin typeface="Calibri" panose="020F0502020204030204"/>
              </a:rPr>
              <a:t>to</a:t>
            </a:r>
            <a:r>
              <a:rPr lang="nl-NL" sz="3200" dirty="0">
                <a:solidFill>
                  <a:prstClr val="black"/>
                </a:solidFill>
                <a:latin typeface="Calibri" panose="020F0502020204030204"/>
              </a:rPr>
              <a:t> target </a:t>
            </a:r>
            <a:r>
              <a:rPr lang="nl-NL" sz="3200" baseline="30000" dirty="0"/>
              <a:t>5</a:t>
            </a:r>
          </a:p>
          <a:p>
            <a:pPr marL="228600" lvl="0" indent="-228600">
              <a:lnSpc>
                <a:spcPct val="90000"/>
              </a:lnSpc>
              <a:spcBef>
                <a:spcPts val="1000"/>
              </a:spcBef>
              <a:buFont typeface="Arial"/>
              <a:buChar char="•"/>
            </a:pPr>
            <a:r>
              <a:rPr lang="nl-NL" sz="3200" dirty="0">
                <a:solidFill>
                  <a:prstClr val="black"/>
                </a:solidFill>
                <a:latin typeface="Calibri" panose="020F0502020204030204"/>
              </a:rPr>
              <a:t>Niet medicamenteuze behandelingen</a:t>
            </a:r>
          </a:p>
          <a:p>
            <a:pPr lvl="0">
              <a:lnSpc>
                <a:spcPct val="90000"/>
              </a:lnSpc>
              <a:spcBef>
                <a:spcPts val="1000"/>
              </a:spcBef>
            </a:pPr>
            <a:endParaRPr lang="nl-NL" sz="3200" dirty="0">
              <a:solidFill>
                <a:prstClr val="black"/>
              </a:solidFill>
              <a:latin typeface="Calibri" panose="020F0502020204030204"/>
            </a:endParaRPr>
          </a:p>
          <a:p>
            <a:pPr marL="228600" lvl="0" indent="-228600">
              <a:lnSpc>
                <a:spcPct val="90000"/>
              </a:lnSpc>
              <a:spcBef>
                <a:spcPts val="1000"/>
              </a:spcBef>
              <a:buFont typeface="Arial"/>
              <a:buChar char="•"/>
            </a:pPr>
            <a:endParaRPr lang="nl-NL" sz="3200" dirty="0">
              <a:solidFill>
                <a:prstClr val="black"/>
              </a:solidFill>
              <a:latin typeface="Calibri" panose="020F0502020204030204"/>
            </a:endParaRPr>
          </a:p>
        </p:txBody>
      </p:sp>
      <p:sp>
        <p:nvSpPr>
          <p:cNvPr id="7" name="Tekstvak 6"/>
          <p:cNvSpPr txBox="1"/>
          <p:nvPr/>
        </p:nvSpPr>
        <p:spPr>
          <a:xfrm>
            <a:off x="8237402" y="5019343"/>
            <a:ext cx="4237892" cy="2462213"/>
          </a:xfrm>
          <a:prstGeom prst="rect">
            <a:avLst/>
          </a:prstGeom>
          <a:noFill/>
        </p:spPr>
        <p:txBody>
          <a:bodyPr wrap="square" rtlCol="0">
            <a:spAutoFit/>
          </a:bodyPr>
          <a:lstStyle/>
          <a:p>
            <a:r>
              <a:rPr lang="nl-NL" sz="1600" i="1" dirty="0">
                <a:latin typeface="+mj-lt"/>
              </a:rPr>
              <a:t>1. </a:t>
            </a:r>
            <a:r>
              <a:rPr lang="nl-NL" sz="1600" i="1" dirty="0" err="1">
                <a:latin typeface="+mj-lt"/>
              </a:rPr>
              <a:t>McInnes</a:t>
            </a:r>
            <a:r>
              <a:rPr lang="nl-NL" sz="1600" i="1" dirty="0">
                <a:latin typeface="+mj-lt"/>
              </a:rPr>
              <a:t> &amp; </a:t>
            </a:r>
            <a:r>
              <a:rPr lang="nl-NL" sz="1600" i="1" dirty="0" err="1">
                <a:latin typeface="+mj-lt"/>
              </a:rPr>
              <a:t>Schett</a:t>
            </a:r>
            <a:r>
              <a:rPr lang="nl-NL" sz="1600" i="1" dirty="0">
                <a:latin typeface="+mj-lt"/>
              </a:rPr>
              <a:t>, 2011</a:t>
            </a:r>
          </a:p>
          <a:p>
            <a:r>
              <a:rPr lang="nl-NL" sz="1600" i="1" dirty="0">
                <a:solidFill>
                  <a:prstClr val="black"/>
                </a:solidFill>
                <a:latin typeface="+mj-lt"/>
              </a:rPr>
              <a:t>2. Volksgezondheidszorg.info, 2015</a:t>
            </a:r>
            <a:endParaRPr lang="nl-NL" sz="1600" i="1" dirty="0">
              <a:latin typeface="+mj-lt"/>
            </a:endParaRPr>
          </a:p>
          <a:p>
            <a:r>
              <a:rPr lang="nl-NL" sz="1600" i="1" dirty="0">
                <a:solidFill>
                  <a:prstClr val="black"/>
                </a:solidFill>
                <a:latin typeface="+mj-lt"/>
              </a:rPr>
              <a:t>3. Belbasis, Dosis, &amp; </a:t>
            </a:r>
            <a:r>
              <a:rPr lang="nl-NL" sz="1600" i="1" dirty="0" err="1">
                <a:solidFill>
                  <a:prstClr val="black"/>
                </a:solidFill>
                <a:latin typeface="+mj-lt"/>
              </a:rPr>
              <a:t>Evangelou</a:t>
            </a:r>
            <a:r>
              <a:rPr lang="nl-NL" sz="1600" i="1" dirty="0">
                <a:solidFill>
                  <a:prstClr val="black"/>
                </a:solidFill>
                <a:latin typeface="+mj-lt"/>
              </a:rPr>
              <a:t>, 2018</a:t>
            </a:r>
          </a:p>
          <a:p>
            <a:r>
              <a:rPr lang="nl-NL" sz="1600" i="1" dirty="0">
                <a:solidFill>
                  <a:prstClr val="black"/>
                </a:solidFill>
                <a:latin typeface="+mj-lt"/>
              </a:rPr>
              <a:t>4. Van Tuyl, et al., 2014</a:t>
            </a:r>
          </a:p>
          <a:p>
            <a:r>
              <a:rPr lang="nl-NL" sz="1600" i="1" dirty="0">
                <a:solidFill>
                  <a:prstClr val="black"/>
                </a:solidFill>
                <a:latin typeface="+mj-lt"/>
              </a:rPr>
              <a:t>5. Schipper, et al., 2012</a:t>
            </a:r>
          </a:p>
          <a:p>
            <a:endParaRPr lang="nl-NL" dirty="0">
              <a:solidFill>
                <a:prstClr val="black"/>
              </a:solidFill>
              <a:latin typeface="Calibri" panose="020F0502020204030204"/>
            </a:endParaRPr>
          </a:p>
          <a:p>
            <a:endParaRPr lang="nl-NL" dirty="0">
              <a:solidFill>
                <a:prstClr val="black"/>
              </a:solidFill>
              <a:latin typeface="Calibri" panose="020F0502020204030204"/>
            </a:endParaRPr>
          </a:p>
          <a:p>
            <a:r>
              <a:rPr lang="nl-NL" dirty="0"/>
              <a:t/>
            </a:r>
            <a:br>
              <a:rPr lang="nl-NL" dirty="0"/>
            </a:br>
            <a:endParaRPr lang="nl-NL" dirty="0"/>
          </a:p>
        </p:txBody>
      </p:sp>
      <p:pic>
        <p:nvPicPr>
          <p:cNvPr id="8" name="Afbeelding 7">
            <a:extLst>
              <a:ext uri="{FF2B5EF4-FFF2-40B4-BE49-F238E27FC236}">
                <a16:creationId xmlns:a16="http://schemas.microsoft.com/office/drawing/2014/main" id="{BF33A89C-7D63-2F40-B576-8731017BEA7A}"/>
              </a:ext>
            </a:extLst>
          </p:cNvPr>
          <p:cNvPicPr>
            <a:picLocks noChangeAspect="1"/>
          </p:cNvPicPr>
          <p:nvPr/>
        </p:nvPicPr>
        <p:blipFill>
          <a:blip r:embed="rId3"/>
          <a:stretch>
            <a:fillRect/>
          </a:stretch>
        </p:blipFill>
        <p:spPr>
          <a:xfrm>
            <a:off x="7467599" y="1417638"/>
            <a:ext cx="3588327" cy="2841625"/>
          </a:xfrm>
          <a:prstGeom prst="rect">
            <a:avLst/>
          </a:prstGeom>
        </p:spPr>
      </p:pic>
    </p:spTree>
    <p:extLst>
      <p:ext uri="{BB962C8B-B14F-4D97-AF65-F5344CB8AC3E}">
        <p14:creationId xmlns:p14="http://schemas.microsoft.com/office/powerpoint/2010/main" val="3819193411"/>
      </p:ext>
    </p:extLst>
  </p:cSld>
  <p:clrMapOvr>
    <a:masterClrMapping/>
  </p:clrMapOvr>
</p:sld>
</file>

<file path=ppt/theme/theme1.xml><?xml version="1.0" encoding="utf-8"?>
<a:theme xmlns:a="http://schemas.openxmlformats.org/drawingml/2006/main" name="Presentatie Bernhoven V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1240</Words>
  <Application>Microsoft Office PowerPoint</Application>
  <PresentationFormat>Breedbeeld</PresentationFormat>
  <Paragraphs>257</Paragraphs>
  <Slides>32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32</vt:i4>
      </vt:variant>
    </vt:vector>
  </HeadingPairs>
  <TitlesOfParts>
    <vt:vector size="39" baseType="lpstr">
      <vt:lpstr>Arial</vt:lpstr>
      <vt:lpstr>Calibri</vt:lpstr>
      <vt:lpstr>Cambria Math</vt:lpstr>
      <vt:lpstr>Helvetica Neue</vt:lpstr>
      <vt:lpstr>Mangal</vt:lpstr>
      <vt:lpstr>SymbolMT</vt:lpstr>
      <vt:lpstr>Presentatie Bernhoven V1</vt:lpstr>
      <vt:lpstr>Kan zelfmonitoring de zorg voor patiënten met reumatoïde artritis (RA) toekomstbestendiger maken? </vt:lpstr>
      <vt:lpstr>PowerPoint-presentatie</vt:lpstr>
      <vt:lpstr>Zelfmanagement</vt:lpstr>
      <vt:lpstr>Heeeeeeel  ”oud” nieuws……</vt:lpstr>
      <vt:lpstr> Zelfmanagement</vt:lpstr>
      <vt:lpstr>Van paternalisme ……….</vt:lpstr>
      <vt:lpstr>Zorgprofessional in een nieuw gezondheidsmodel</vt:lpstr>
      <vt:lpstr>Nieuwe definitie van gezondheid: Huber 2011: </vt:lpstr>
      <vt:lpstr>Reumatoïde Artritis (RA) Wat is dit1?</vt:lpstr>
      <vt:lpstr>Zorgen om de toekomst…..  Patiënten met lage ziekteactiviteit/remissie toch 2-4x per jaar op controle? Staat haaks op visie Bernhoven </vt:lpstr>
      <vt:lpstr> </vt:lpstr>
      <vt:lpstr>Probleemstelling:</vt:lpstr>
      <vt:lpstr>Onderzoekspopulatie </vt:lpstr>
      <vt:lpstr>   Zelfmanagementpoli bij Vsio/VRC 1e Visite:  Uitleg over doel zm-poli    DAS28, RAID thuis invullen  2e Visite:  DAS28, Drempelwaarde RAID    Afspraken over labcontroles    Afspraken over medicatie  Spreekuur Vsio-spoedplaatsen Loslaten……, eens per jaar terug en verder bij flare      </vt:lpstr>
      <vt:lpstr>PowerPoint-presentatie</vt:lpstr>
      <vt:lpstr>Data analyse</vt:lpstr>
      <vt:lpstr>Kenmerken van de onderzoekspopulatie:</vt:lpstr>
      <vt:lpstr>Resultaten van aantal polibezoeken 6 en 9 mnd voor en na inclusie</vt:lpstr>
      <vt:lpstr>Respons enquête met betrekking tot ervaringen en tevredenheid  Vragen over doel zm poli, uitleg, bereikbaarheid poli bij klachten, tijdsbestek terecht kunnen, meedenken met behandeling  </vt:lpstr>
      <vt:lpstr>PowerPoint-presentatie</vt:lpstr>
      <vt:lpstr>PowerPoint-presentatie</vt:lpstr>
      <vt:lpstr>Focusgroep interview</vt:lpstr>
      <vt:lpstr>Motief/belemmerend/bevorderend gebruik Reumanet:</vt:lpstr>
      <vt:lpstr>Termijn waarop patiënten met klachten terecht kunnen op de polikliniek en de tevredenheid daarover  </vt:lpstr>
      <vt:lpstr>Frequentie polikliniekbezoeken  </vt:lpstr>
      <vt:lpstr>Gevoel van eigen regie en inspraak in de behandeling  </vt:lpstr>
      <vt:lpstr>Zwakke punten</vt:lpstr>
      <vt:lpstr>Sterke punten</vt:lpstr>
      <vt:lpstr>Conclusie:</vt:lpstr>
      <vt:lpstr>Aanbevelingen:  Blijven vervolgen! Ook andere inflammatoire aandoeningen gaan vervolgen Reumanet moet het doen zoals beloofd, dus investering in ICT……   </vt:lpstr>
      <vt:lpstr>It Takes Two………, maar liever met een heel team!!</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Regie terug bij de patiënt</dc:title>
  <dc:creator>Piet van Riel</dc:creator>
  <cp:lastModifiedBy>Carine Vogel</cp:lastModifiedBy>
  <cp:revision>87</cp:revision>
  <cp:lastPrinted>2018-10-25T12:06:53Z</cp:lastPrinted>
  <dcterms:created xsi:type="dcterms:W3CDTF">2018-10-18T08:49:45Z</dcterms:created>
  <dcterms:modified xsi:type="dcterms:W3CDTF">2020-02-11T08:22:33Z</dcterms:modified>
</cp:coreProperties>
</file>