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389" r:id="rId2"/>
    <p:sldId id="411" r:id="rId3"/>
    <p:sldId id="412" r:id="rId4"/>
    <p:sldId id="429" r:id="rId5"/>
    <p:sldId id="420" r:id="rId6"/>
    <p:sldId id="415" r:id="rId7"/>
    <p:sldId id="416" r:id="rId8"/>
    <p:sldId id="427" r:id="rId9"/>
    <p:sldId id="396" r:id="rId10"/>
    <p:sldId id="452" r:id="rId11"/>
    <p:sldId id="447" r:id="rId12"/>
    <p:sldId id="446" r:id="rId13"/>
    <p:sldId id="372" r:id="rId14"/>
    <p:sldId id="448" r:id="rId15"/>
    <p:sldId id="375" r:id="rId16"/>
    <p:sldId id="431" r:id="rId17"/>
    <p:sldId id="430" r:id="rId18"/>
    <p:sldId id="435" r:id="rId19"/>
    <p:sldId id="436" r:id="rId20"/>
    <p:sldId id="451" r:id="rId21"/>
    <p:sldId id="360" r:id="rId22"/>
    <p:sldId id="450" r:id="rId23"/>
    <p:sldId id="437" r:id="rId24"/>
    <p:sldId id="438" r:id="rId25"/>
    <p:sldId id="439" r:id="rId26"/>
    <p:sldId id="440" r:id="rId27"/>
    <p:sldId id="441" r:id="rId28"/>
    <p:sldId id="359" r:id="rId29"/>
    <p:sldId id="442" r:id="rId30"/>
    <p:sldId id="443" r:id="rId31"/>
    <p:sldId id="444" r:id="rId32"/>
  </p:sldIdLst>
  <p:sldSz cx="7562850" cy="5330825"/>
  <p:notesSz cx="6858000" cy="9144000"/>
  <p:defaultTextStyle>
    <a:defPPr>
      <a:defRPr lang="nl-NL"/>
    </a:defPPr>
    <a:lvl1pPr marL="0" algn="l" defTabSz="323872" rtl="0" eaLnBrk="1" latinLnBrk="0" hangingPunct="1">
      <a:defRPr sz="1200" kern="1200">
        <a:solidFill>
          <a:schemeClr val="tx1"/>
        </a:solidFill>
        <a:latin typeface="+mn-lt"/>
        <a:ea typeface="+mn-ea"/>
        <a:cs typeface="+mn-cs"/>
      </a:defRPr>
    </a:lvl1pPr>
    <a:lvl2pPr marL="323872" algn="l" defTabSz="323872" rtl="0" eaLnBrk="1" latinLnBrk="0" hangingPunct="1">
      <a:defRPr sz="1200" kern="1200">
        <a:solidFill>
          <a:schemeClr val="tx1"/>
        </a:solidFill>
        <a:latin typeface="+mn-lt"/>
        <a:ea typeface="+mn-ea"/>
        <a:cs typeface="+mn-cs"/>
      </a:defRPr>
    </a:lvl2pPr>
    <a:lvl3pPr marL="647745" algn="l" defTabSz="323872" rtl="0" eaLnBrk="1" latinLnBrk="0" hangingPunct="1">
      <a:defRPr sz="1200" kern="1200">
        <a:solidFill>
          <a:schemeClr val="tx1"/>
        </a:solidFill>
        <a:latin typeface="+mn-lt"/>
        <a:ea typeface="+mn-ea"/>
        <a:cs typeface="+mn-cs"/>
      </a:defRPr>
    </a:lvl3pPr>
    <a:lvl4pPr marL="971617" algn="l" defTabSz="323872" rtl="0" eaLnBrk="1" latinLnBrk="0" hangingPunct="1">
      <a:defRPr sz="1200" kern="1200">
        <a:solidFill>
          <a:schemeClr val="tx1"/>
        </a:solidFill>
        <a:latin typeface="+mn-lt"/>
        <a:ea typeface="+mn-ea"/>
        <a:cs typeface="+mn-cs"/>
      </a:defRPr>
    </a:lvl4pPr>
    <a:lvl5pPr marL="1295489" algn="l" defTabSz="323872" rtl="0" eaLnBrk="1" latinLnBrk="0" hangingPunct="1">
      <a:defRPr sz="1200" kern="1200">
        <a:solidFill>
          <a:schemeClr val="tx1"/>
        </a:solidFill>
        <a:latin typeface="+mn-lt"/>
        <a:ea typeface="+mn-ea"/>
        <a:cs typeface="+mn-cs"/>
      </a:defRPr>
    </a:lvl5pPr>
    <a:lvl6pPr marL="1619363" algn="l" defTabSz="323872" rtl="0" eaLnBrk="1" latinLnBrk="0" hangingPunct="1">
      <a:defRPr sz="1200" kern="1200">
        <a:solidFill>
          <a:schemeClr val="tx1"/>
        </a:solidFill>
        <a:latin typeface="+mn-lt"/>
        <a:ea typeface="+mn-ea"/>
        <a:cs typeface="+mn-cs"/>
      </a:defRPr>
    </a:lvl6pPr>
    <a:lvl7pPr marL="1943235" algn="l" defTabSz="323872" rtl="0" eaLnBrk="1" latinLnBrk="0" hangingPunct="1">
      <a:defRPr sz="1200" kern="1200">
        <a:solidFill>
          <a:schemeClr val="tx1"/>
        </a:solidFill>
        <a:latin typeface="+mn-lt"/>
        <a:ea typeface="+mn-ea"/>
        <a:cs typeface="+mn-cs"/>
      </a:defRPr>
    </a:lvl7pPr>
    <a:lvl8pPr marL="2267108" algn="l" defTabSz="323872" rtl="0" eaLnBrk="1" latinLnBrk="0" hangingPunct="1">
      <a:defRPr sz="1200" kern="1200">
        <a:solidFill>
          <a:schemeClr val="tx1"/>
        </a:solidFill>
        <a:latin typeface="+mn-lt"/>
        <a:ea typeface="+mn-ea"/>
        <a:cs typeface="+mn-cs"/>
      </a:defRPr>
    </a:lvl8pPr>
    <a:lvl9pPr marL="2590980" algn="l" defTabSz="323872"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7A6"/>
    <a:srgbClr val="A6D8F0"/>
    <a:srgbClr val="E0C5D9"/>
    <a:srgbClr val="73BBA4"/>
    <a:srgbClr val="3588A7"/>
    <a:srgbClr val="70797B"/>
    <a:srgbClr val="E2011B"/>
    <a:srgbClr val="E5011B"/>
    <a:srgbClr val="7BBE31"/>
    <a:srgbClr val="E502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3"/>
    <p:restoredTop sz="91358" autoAdjust="0"/>
  </p:normalViewPr>
  <p:slideViewPr>
    <p:cSldViewPr snapToGrid="0" snapToObjects="1">
      <p:cViewPr>
        <p:scale>
          <a:sx n="81" d="100"/>
          <a:sy n="81" d="100"/>
        </p:scale>
        <p:origin x="3216" y="1016"/>
      </p:cViewPr>
      <p:guideLst>
        <p:guide orient="horz" pos="1680"/>
        <p:guide pos="2382"/>
      </p:guideLst>
    </p:cSldViewPr>
  </p:slideViewPr>
  <p:notesTextViewPr>
    <p:cViewPr>
      <p:scale>
        <a:sx n="100" d="100"/>
        <a:sy n="100" d="100"/>
      </p:scale>
      <p:origin x="0" y="0"/>
    </p:cViewPr>
  </p:notesTextViewPr>
  <p:sorterViewPr>
    <p:cViewPr>
      <p:scale>
        <a:sx n="66" d="100"/>
        <a:sy n="66" d="100"/>
      </p:scale>
      <p:origin x="0" y="101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ACCCAB-F9B6-EC4A-8C4C-744B8F034082}" type="datetimeFigureOut">
              <a:rPr lang="nl-NL" smtClean="0"/>
              <a:t>16-01-18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94338-E66F-024E-AE5E-A7460E0BC902}" type="slidenum">
              <a:rPr lang="nl-NL" smtClean="0"/>
              <a:t>‹nr.›</a:t>
            </a:fld>
            <a:endParaRPr lang="nl-NL"/>
          </a:p>
        </p:txBody>
      </p:sp>
    </p:spTree>
    <p:extLst>
      <p:ext uri="{BB962C8B-B14F-4D97-AF65-F5344CB8AC3E}">
        <p14:creationId xmlns:p14="http://schemas.microsoft.com/office/powerpoint/2010/main" val="36380909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8C6FA7-F03F-9646-AAC3-585D5C1CD67F}" type="datetimeFigureOut">
              <a:rPr lang="nl-NL" smtClean="0"/>
              <a:t>16-01-18</a:t>
            </a:fld>
            <a:endParaRPr lang="nl-NL"/>
          </a:p>
        </p:txBody>
      </p:sp>
      <p:sp>
        <p:nvSpPr>
          <p:cNvPr id="4" name="Tijdelijke aanduiding voor dia-afbeelding 3"/>
          <p:cNvSpPr>
            <a:spLocks noGrp="1" noRot="1" noChangeAspect="1"/>
          </p:cNvSpPr>
          <p:nvPr>
            <p:ph type="sldImg" idx="2"/>
          </p:nvPr>
        </p:nvSpPr>
        <p:spPr>
          <a:xfrm>
            <a:off x="996950" y="685800"/>
            <a:ext cx="48641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594B4-70E5-F04F-A948-0EA995F9AF21}" type="slidenum">
              <a:rPr lang="nl-NL" smtClean="0"/>
              <a:t>‹nr.›</a:t>
            </a:fld>
            <a:endParaRPr lang="nl-NL"/>
          </a:p>
        </p:txBody>
      </p:sp>
    </p:spTree>
    <p:extLst>
      <p:ext uri="{BB962C8B-B14F-4D97-AF65-F5344CB8AC3E}">
        <p14:creationId xmlns:p14="http://schemas.microsoft.com/office/powerpoint/2010/main" val="3933042891"/>
      </p:ext>
    </p:extLst>
  </p:cSld>
  <p:clrMap bg1="lt1" tx1="dk1" bg2="lt2" tx2="dk2" accent1="accent1" accent2="accent2" accent3="accent3" accent4="accent4" accent5="accent5" accent6="accent6" hlink="hlink" folHlink="folHlink"/>
  <p:hf hdr="0" ftr="0" dt="0"/>
  <p:notesStyle>
    <a:lvl1pPr marL="0" algn="l" defTabSz="284398" rtl="0" eaLnBrk="1" latinLnBrk="0" hangingPunct="1">
      <a:defRPr sz="700" kern="1200">
        <a:solidFill>
          <a:schemeClr val="tx1"/>
        </a:solidFill>
        <a:latin typeface="+mn-lt"/>
        <a:ea typeface="+mn-ea"/>
        <a:cs typeface="+mn-cs"/>
      </a:defRPr>
    </a:lvl1pPr>
    <a:lvl2pPr marL="284398" algn="l" defTabSz="284398" rtl="0" eaLnBrk="1" latinLnBrk="0" hangingPunct="1">
      <a:defRPr sz="700" kern="1200">
        <a:solidFill>
          <a:schemeClr val="tx1"/>
        </a:solidFill>
        <a:latin typeface="+mn-lt"/>
        <a:ea typeface="+mn-ea"/>
        <a:cs typeface="+mn-cs"/>
      </a:defRPr>
    </a:lvl2pPr>
    <a:lvl3pPr marL="568797" algn="l" defTabSz="284398" rtl="0" eaLnBrk="1" latinLnBrk="0" hangingPunct="1">
      <a:defRPr sz="700" kern="1200">
        <a:solidFill>
          <a:schemeClr val="tx1"/>
        </a:solidFill>
        <a:latin typeface="+mn-lt"/>
        <a:ea typeface="+mn-ea"/>
        <a:cs typeface="+mn-cs"/>
      </a:defRPr>
    </a:lvl3pPr>
    <a:lvl4pPr marL="853194" algn="l" defTabSz="284398" rtl="0" eaLnBrk="1" latinLnBrk="0" hangingPunct="1">
      <a:defRPr sz="700" kern="1200">
        <a:solidFill>
          <a:schemeClr val="tx1"/>
        </a:solidFill>
        <a:latin typeface="+mn-lt"/>
        <a:ea typeface="+mn-ea"/>
        <a:cs typeface="+mn-cs"/>
      </a:defRPr>
    </a:lvl4pPr>
    <a:lvl5pPr marL="1137591" algn="l" defTabSz="284398" rtl="0" eaLnBrk="1" latinLnBrk="0" hangingPunct="1">
      <a:defRPr sz="700" kern="1200">
        <a:solidFill>
          <a:schemeClr val="tx1"/>
        </a:solidFill>
        <a:latin typeface="+mn-lt"/>
        <a:ea typeface="+mn-ea"/>
        <a:cs typeface="+mn-cs"/>
      </a:defRPr>
    </a:lvl5pPr>
    <a:lvl6pPr marL="1421990" algn="l" defTabSz="284398" rtl="0" eaLnBrk="1" latinLnBrk="0" hangingPunct="1">
      <a:defRPr sz="700" kern="1200">
        <a:solidFill>
          <a:schemeClr val="tx1"/>
        </a:solidFill>
        <a:latin typeface="+mn-lt"/>
        <a:ea typeface="+mn-ea"/>
        <a:cs typeface="+mn-cs"/>
      </a:defRPr>
    </a:lvl6pPr>
    <a:lvl7pPr marL="1706387" algn="l" defTabSz="284398" rtl="0" eaLnBrk="1" latinLnBrk="0" hangingPunct="1">
      <a:defRPr sz="700" kern="1200">
        <a:solidFill>
          <a:schemeClr val="tx1"/>
        </a:solidFill>
        <a:latin typeface="+mn-lt"/>
        <a:ea typeface="+mn-ea"/>
        <a:cs typeface="+mn-cs"/>
      </a:defRPr>
    </a:lvl7pPr>
    <a:lvl8pPr marL="1990786" algn="l" defTabSz="284398" rtl="0" eaLnBrk="1" latinLnBrk="0" hangingPunct="1">
      <a:defRPr sz="700" kern="1200">
        <a:solidFill>
          <a:schemeClr val="tx1"/>
        </a:solidFill>
        <a:latin typeface="+mn-lt"/>
        <a:ea typeface="+mn-ea"/>
        <a:cs typeface="+mn-cs"/>
      </a:defRPr>
    </a:lvl8pPr>
    <a:lvl9pPr marL="2275185" algn="l" defTabSz="284398"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E0594B4-70E5-F04F-A948-0EA995F9AF21}" type="slidenum">
              <a:rPr lang="nl-NL" smtClean="0"/>
              <a:t>2</a:t>
            </a:fld>
            <a:endParaRPr lang="nl-NL"/>
          </a:p>
        </p:txBody>
      </p:sp>
    </p:spTree>
    <p:extLst>
      <p:ext uri="{BB962C8B-B14F-4D97-AF65-F5344CB8AC3E}">
        <p14:creationId xmlns:p14="http://schemas.microsoft.com/office/powerpoint/2010/main" val="33547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6950" y="685800"/>
            <a:ext cx="48641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r>
              <a:rPr lang="nl-NL" smtClean="0"/>
              <a:t>Titel van de presentatie</a:t>
            </a:r>
            <a:endParaRPr lang="nl-NL" dirty="0"/>
          </a:p>
        </p:txBody>
      </p:sp>
      <p:sp>
        <p:nvSpPr>
          <p:cNvPr id="5" name="Tijdelijke aanduiding voor datum 4"/>
          <p:cNvSpPr>
            <a:spLocks noGrp="1"/>
          </p:cNvSpPr>
          <p:nvPr>
            <p:ph type="dt" idx="11"/>
          </p:nvPr>
        </p:nvSpPr>
        <p:spPr/>
        <p:txBody>
          <a:bodyPr/>
          <a:lstStyle/>
          <a:p>
            <a:fld id="{E6EC21D8-2BA0-4B3C-980A-4A3FF683EAE5}" type="datetime8">
              <a:rPr lang="nl-NL" smtClean="0"/>
              <a:t>16-01-18 16:12</a:t>
            </a:fld>
            <a:endParaRPr lang="nl-NL" dirty="0"/>
          </a:p>
        </p:txBody>
      </p:sp>
      <p:sp>
        <p:nvSpPr>
          <p:cNvPr id="6" name="Tijdelijke aanduiding voor dianummer 5"/>
          <p:cNvSpPr>
            <a:spLocks noGrp="1"/>
          </p:cNvSpPr>
          <p:nvPr>
            <p:ph type="sldNum" sz="quarter" idx="12"/>
          </p:nvPr>
        </p:nvSpPr>
        <p:spPr/>
        <p:txBody>
          <a:bodyPr/>
          <a:lstStyle/>
          <a:p>
            <a:fld id="{801935DF-413D-4C75-8A60-925A728E0BBB}" type="slidenum">
              <a:rPr lang="nl-NL" smtClean="0"/>
              <a:t>5</a:t>
            </a:fld>
            <a:endParaRPr lang="nl-NL" dirty="0"/>
          </a:p>
        </p:txBody>
      </p:sp>
    </p:spTree>
    <p:extLst>
      <p:ext uri="{BB962C8B-B14F-4D97-AF65-F5344CB8AC3E}">
        <p14:creationId xmlns:p14="http://schemas.microsoft.com/office/powerpoint/2010/main" val="374701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E0594B4-70E5-F04F-A948-0EA995F9AF21}" type="slidenum">
              <a:rPr lang="nl-NL" smtClean="0"/>
              <a:t>13</a:t>
            </a:fld>
            <a:endParaRPr lang="nl-NL"/>
          </a:p>
        </p:txBody>
      </p:sp>
    </p:spTree>
    <p:extLst>
      <p:ext uri="{BB962C8B-B14F-4D97-AF65-F5344CB8AC3E}">
        <p14:creationId xmlns:p14="http://schemas.microsoft.com/office/powerpoint/2010/main" val="135295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E0594B4-70E5-F04F-A948-0EA995F9AF21}" type="slidenum">
              <a:rPr lang="nl-NL" smtClean="0"/>
              <a:t>14</a:t>
            </a:fld>
            <a:endParaRPr lang="nl-NL"/>
          </a:p>
        </p:txBody>
      </p:sp>
    </p:spTree>
    <p:extLst>
      <p:ext uri="{BB962C8B-B14F-4D97-AF65-F5344CB8AC3E}">
        <p14:creationId xmlns:p14="http://schemas.microsoft.com/office/powerpoint/2010/main" val="17163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E0594B4-70E5-F04F-A948-0EA995F9AF21}" type="slidenum">
              <a:rPr lang="nl-NL" smtClean="0"/>
              <a:t>16</a:t>
            </a:fld>
            <a:endParaRPr lang="nl-NL"/>
          </a:p>
        </p:txBody>
      </p:sp>
    </p:spTree>
    <p:extLst>
      <p:ext uri="{BB962C8B-B14F-4D97-AF65-F5344CB8AC3E}">
        <p14:creationId xmlns:p14="http://schemas.microsoft.com/office/powerpoint/2010/main" val="652826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1E0594B4-70E5-F04F-A948-0EA995F9AF21}" type="slidenum">
              <a:rPr lang="nl-NL" smtClean="0"/>
              <a:t>28</a:t>
            </a:fld>
            <a:endParaRPr lang="nl-NL"/>
          </a:p>
        </p:txBody>
      </p:sp>
    </p:spTree>
    <p:extLst>
      <p:ext uri="{BB962C8B-B14F-4D97-AF65-F5344CB8AC3E}">
        <p14:creationId xmlns:p14="http://schemas.microsoft.com/office/powerpoint/2010/main" val="190096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1E0594B4-70E5-F04F-A948-0EA995F9AF21}" type="slidenum">
              <a:rPr lang="nl-NL" smtClean="0"/>
              <a:t>29</a:t>
            </a:fld>
            <a:endParaRPr lang="nl-NL"/>
          </a:p>
        </p:txBody>
      </p:sp>
    </p:spTree>
    <p:extLst>
      <p:ext uri="{BB962C8B-B14F-4D97-AF65-F5344CB8AC3E}">
        <p14:creationId xmlns:p14="http://schemas.microsoft.com/office/powerpoint/2010/main" val="198435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1E0594B4-70E5-F04F-A948-0EA995F9AF21}" type="slidenum">
              <a:rPr lang="nl-NL" smtClean="0"/>
              <a:t>30</a:t>
            </a:fld>
            <a:endParaRPr lang="nl-NL"/>
          </a:p>
        </p:txBody>
      </p:sp>
    </p:spTree>
    <p:extLst>
      <p:ext uri="{BB962C8B-B14F-4D97-AF65-F5344CB8AC3E}">
        <p14:creationId xmlns:p14="http://schemas.microsoft.com/office/powerpoint/2010/main" val="2113429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67216" y="1656012"/>
            <a:ext cx="6428422" cy="1142673"/>
          </a:xfrm>
        </p:spPr>
        <p:txBody>
          <a:bodyPr/>
          <a:lstStyle/>
          <a:p>
            <a:r>
              <a:rPr lang="nl-NL" smtClean="0"/>
              <a:t>Titelstijl van model bewerken</a:t>
            </a:r>
            <a:endParaRPr lang="nl-NL"/>
          </a:p>
        </p:txBody>
      </p:sp>
      <p:sp>
        <p:nvSpPr>
          <p:cNvPr id="3" name="Subtitel 2"/>
          <p:cNvSpPr>
            <a:spLocks noGrp="1"/>
          </p:cNvSpPr>
          <p:nvPr>
            <p:ph type="subTitle" idx="1"/>
          </p:nvPr>
        </p:nvSpPr>
        <p:spPr>
          <a:xfrm>
            <a:off x="1134428" y="3020803"/>
            <a:ext cx="5293995" cy="1362322"/>
          </a:xfrm>
        </p:spPr>
        <p:txBody>
          <a:bodyPr/>
          <a:lstStyle>
            <a:lvl1pPr marL="0" indent="0" algn="ctr">
              <a:buNone/>
              <a:defRPr>
                <a:solidFill>
                  <a:schemeClr val="tx1">
                    <a:tint val="75000"/>
                  </a:schemeClr>
                </a:solidFill>
              </a:defRPr>
            </a:lvl1pPr>
            <a:lvl2pPr marL="323872" indent="0" algn="ctr">
              <a:buNone/>
              <a:defRPr>
                <a:solidFill>
                  <a:schemeClr val="tx1">
                    <a:tint val="75000"/>
                  </a:schemeClr>
                </a:solidFill>
              </a:defRPr>
            </a:lvl2pPr>
            <a:lvl3pPr marL="647745" indent="0" algn="ctr">
              <a:buNone/>
              <a:defRPr>
                <a:solidFill>
                  <a:schemeClr val="tx1">
                    <a:tint val="75000"/>
                  </a:schemeClr>
                </a:solidFill>
              </a:defRPr>
            </a:lvl3pPr>
            <a:lvl4pPr marL="971617" indent="0" algn="ctr">
              <a:buNone/>
              <a:defRPr>
                <a:solidFill>
                  <a:schemeClr val="tx1">
                    <a:tint val="75000"/>
                  </a:schemeClr>
                </a:solidFill>
              </a:defRPr>
            </a:lvl4pPr>
            <a:lvl5pPr marL="1295489" indent="0" algn="ctr">
              <a:buNone/>
              <a:defRPr>
                <a:solidFill>
                  <a:schemeClr val="tx1">
                    <a:tint val="75000"/>
                  </a:schemeClr>
                </a:solidFill>
              </a:defRPr>
            </a:lvl5pPr>
            <a:lvl6pPr marL="1619363" indent="0" algn="ctr">
              <a:buNone/>
              <a:defRPr>
                <a:solidFill>
                  <a:schemeClr val="tx1">
                    <a:tint val="75000"/>
                  </a:schemeClr>
                </a:solidFill>
              </a:defRPr>
            </a:lvl6pPr>
            <a:lvl7pPr marL="1943235" indent="0" algn="ctr">
              <a:buNone/>
              <a:defRPr>
                <a:solidFill>
                  <a:schemeClr val="tx1">
                    <a:tint val="75000"/>
                  </a:schemeClr>
                </a:solidFill>
              </a:defRPr>
            </a:lvl7pPr>
            <a:lvl8pPr marL="2267108" indent="0" algn="ctr">
              <a:buNone/>
              <a:defRPr>
                <a:solidFill>
                  <a:schemeClr val="tx1">
                    <a:tint val="75000"/>
                  </a:schemeClr>
                </a:solidFill>
              </a:defRPr>
            </a:lvl8pPr>
            <a:lvl9pPr marL="259098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05417FD3-3518-E14B-9B52-15FF3EE2EA53}" type="datetime1">
              <a:rPr lang="en-US" smtClean="0"/>
              <a:t>1/16/18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8096DE-230E-6B41-A63D-34FDA7E3B8E5}" type="slidenum">
              <a:rPr lang="nl-NL" smtClean="0"/>
              <a:t>‹nr.›</a:t>
            </a:fld>
            <a:endParaRPr lang="nl-NL"/>
          </a:p>
        </p:txBody>
      </p:sp>
    </p:spTree>
    <p:extLst>
      <p:ext uri="{BB962C8B-B14F-4D97-AF65-F5344CB8AC3E}">
        <p14:creationId xmlns:p14="http://schemas.microsoft.com/office/powerpoint/2010/main" val="91220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55F7938-0BB1-2D40-BB03-6C62F1273406}" type="datetime1">
              <a:rPr lang="en-US" smtClean="0"/>
              <a:t>1/16/18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8096DE-230E-6B41-A63D-34FDA7E3B8E5}" type="slidenum">
              <a:rPr lang="nl-NL" smtClean="0"/>
              <a:t>‹nr.›</a:t>
            </a:fld>
            <a:endParaRPr lang="nl-NL"/>
          </a:p>
        </p:txBody>
      </p:sp>
    </p:spTree>
    <p:extLst>
      <p:ext uri="{BB962C8B-B14F-4D97-AF65-F5344CB8AC3E}">
        <p14:creationId xmlns:p14="http://schemas.microsoft.com/office/powerpoint/2010/main" val="7330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28635" y="239395"/>
            <a:ext cx="1962928" cy="5087729"/>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35915" y="239395"/>
            <a:ext cx="5766673" cy="5087729"/>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B8D8E25-3ED9-6945-8B74-7610414E45A2}" type="datetime1">
              <a:rPr lang="en-US" smtClean="0"/>
              <a:t>1/16/18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8096DE-230E-6B41-A63D-34FDA7E3B8E5}" type="slidenum">
              <a:rPr lang="nl-NL" smtClean="0"/>
              <a:t>‹nr.›</a:t>
            </a:fld>
            <a:endParaRPr lang="nl-NL"/>
          </a:p>
        </p:txBody>
      </p:sp>
    </p:spTree>
    <p:extLst>
      <p:ext uri="{BB962C8B-B14F-4D97-AF65-F5344CB8AC3E}">
        <p14:creationId xmlns:p14="http://schemas.microsoft.com/office/powerpoint/2010/main" val="2739993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dia met opsomtekens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r>
              <a:rPr lang="nl-NL" smtClean="0"/>
              <a:t>Datum</a:t>
            </a:r>
            <a:endParaRPr lang="nl-NL" dirty="0"/>
          </a:p>
        </p:txBody>
      </p:sp>
      <p:sp>
        <p:nvSpPr>
          <p:cNvPr id="4" name="Tijdelijke aanduiding voor voettekst 3"/>
          <p:cNvSpPr>
            <a:spLocks noGrp="1"/>
          </p:cNvSpPr>
          <p:nvPr>
            <p:ph type="ftr" sz="quarter" idx="11"/>
          </p:nvPr>
        </p:nvSpPr>
        <p:spPr/>
        <p:txBody>
          <a:bodyPr/>
          <a:lstStyle/>
          <a:p>
            <a:r>
              <a:rPr lang="nl-NL" smtClean="0"/>
              <a:t>Titel van de presentatie</a:t>
            </a:r>
            <a:endParaRPr lang="nl-NL" dirty="0"/>
          </a:p>
        </p:txBody>
      </p:sp>
      <p:sp>
        <p:nvSpPr>
          <p:cNvPr id="5" name="Tijdelijke aanduiding voor dianummer 4"/>
          <p:cNvSpPr>
            <a:spLocks noGrp="1"/>
          </p:cNvSpPr>
          <p:nvPr>
            <p:ph type="sldNum" sz="quarter" idx="12"/>
          </p:nvPr>
        </p:nvSpPr>
        <p:spPr/>
        <p:txBody>
          <a:bodyPr/>
          <a:lstStyle/>
          <a:p>
            <a:fld id="{52236286-4DC8-46DE-9269-8F728FBC0641}" type="slidenum">
              <a:rPr lang="nl-NL" smtClean="0"/>
              <a:pPr/>
              <a:t>‹nr.›</a:t>
            </a:fld>
            <a:endParaRPr lang="nl-NL" dirty="0"/>
          </a:p>
        </p:txBody>
      </p:sp>
      <p:sp>
        <p:nvSpPr>
          <p:cNvPr id="6" name="Tijdelijke aanduiding voor inhoud 2"/>
          <p:cNvSpPr>
            <a:spLocks noGrp="1"/>
          </p:cNvSpPr>
          <p:nvPr>
            <p:ph idx="1"/>
          </p:nvPr>
        </p:nvSpPr>
        <p:spPr>
          <a:xfrm>
            <a:off x="443648" y="923450"/>
            <a:ext cx="6252750" cy="3637833"/>
          </a:xfrm>
        </p:spPr>
        <p:txBody>
          <a:bodyPr lIns="0" tIns="0" rIns="0" bIns="0">
            <a:noAutofit/>
          </a:bodyPr>
          <a:lstStyle>
            <a:lvl1pPr marL="133119" indent="-133119">
              <a:lnSpc>
                <a:spcPct val="110000"/>
              </a:lnSpc>
              <a:spcAft>
                <a:spcPts val="763"/>
              </a:spcAft>
              <a:buClrTx/>
              <a:buFont typeface="Arial" pitchFamily="34" charset="0"/>
              <a:buChar char="•"/>
              <a:defRPr/>
            </a:lvl1pPr>
            <a:lvl2pPr marL="277128" indent="-144010">
              <a:lnSpc>
                <a:spcPct val="110000"/>
              </a:lnSpc>
              <a:spcAft>
                <a:spcPts val="763"/>
              </a:spcAft>
              <a:buClrTx/>
              <a:buFont typeface="Arial" pitchFamily="34" charset="0"/>
              <a:buChar char="-"/>
              <a:defRPr/>
            </a:lvl2pPr>
            <a:lvl3pPr marL="410246" indent="-133119">
              <a:lnSpc>
                <a:spcPct val="110000"/>
              </a:lnSpc>
              <a:spcAft>
                <a:spcPts val="763"/>
              </a:spcAft>
              <a:buClrTx/>
              <a:buFont typeface="Arial" pitchFamily="34" charset="0"/>
              <a:buChar char="-"/>
              <a:defRPr/>
            </a:lvl3pPr>
            <a:lvl4pPr marL="543364" indent="-133119">
              <a:lnSpc>
                <a:spcPct val="110000"/>
              </a:lnSpc>
              <a:spcAft>
                <a:spcPts val="763"/>
              </a:spcAft>
              <a:buClrTx/>
              <a:buFont typeface="Arial" pitchFamily="34" charset="0"/>
              <a:buChar char="-"/>
              <a:defRPr/>
            </a:lvl4pPr>
            <a:lvl5pPr marL="687372" indent="-144010">
              <a:lnSpc>
                <a:spcPct val="110000"/>
              </a:lnSpc>
              <a:spcAft>
                <a:spcPts val="763"/>
              </a:spcAft>
              <a:buClrTx/>
              <a:buFont typeface="Arial" pitchFamily="34" charset="0"/>
              <a:buChar char="-"/>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817521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8FF1531-D4F0-2B4A-A941-5D7EC08EC78F}" type="datetime1">
              <a:rPr lang="en-US" smtClean="0"/>
              <a:t>1/16/18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8096DE-230E-6B41-A63D-34FDA7E3B8E5}" type="slidenum">
              <a:rPr lang="nl-NL" smtClean="0"/>
              <a:t>‹nr.›</a:t>
            </a:fld>
            <a:endParaRPr lang="nl-NL"/>
          </a:p>
        </p:txBody>
      </p:sp>
    </p:spTree>
    <p:extLst>
      <p:ext uri="{BB962C8B-B14F-4D97-AF65-F5344CB8AC3E}">
        <p14:creationId xmlns:p14="http://schemas.microsoft.com/office/powerpoint/2010/main" val="305036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97413" y="3425552"/>
            <a:ext cx="6428422" cy="1058761"/>
          </a:xfrm>
        </p:spPr>
        <p:txBody>
          <a:bodyPr anchor="t"/>
          <a:lstStyle>
            <a:lvl1pPr algn="l">
              <a:defRPr sz="29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597413" y="2259432"/>
            <a:ext cx="6428422" cy="1166118"/>
          </a:xfrm>
        </p:spPr>
        <p:txBody>
          <a:bodyPr anchor="b"/>
          <a:lstStyle>
            <a:lvl1pPr marL="0" indent="0">
              <a:buNone/>
              <a:defRPr sz="1400">
                <a:solidFill>
                  <a:schemeClr val="tx1">
                    <a:tint val="75000"/>
                  </a:schemeClr>
                </a:solidFill>
              </a:defRPr>
            </a:lvl1pPr>
            <a:lvl2pPr marL="323872" indent="0">
              <a:buNone/>
              <a:defRPr sz="1200">
                <a:solidFill>
                  <a:schemeClr val="tx1">
                    <a:tint val="75000"/>
                  </a:schemeClr>
                </a:solidFill>
              </a:defRPr>
            </a:lvl2pPr>
            <a:lvl3pPr marL="647745" indent="0">
              <a:buNone/>
              <a:defRPr sz="1100">
                <a:solidFill>
                  <a:schemeClr val="tx1">
                    <a:tint val="75000"/>
                  </a:schemeClr>
                </a:solidFill>
              </a:defRPr>
            </a:lvl3pPr>
            <a:lvl4pPr marL="971617" indent="0">
              <a:buNone/>
              <a:defRPr sz="1000">
                <a:solidFill>
                  <a:schemeClr val="tx1">
                    <a:tint val="75000"/>
                  </a:schemeClr>
                </a:solidFill>
              </a:defRPr>
            </a:lvl4pPr>
            <a:lvl5pPr marL="1295489" indent="0">
              <a:buNone/>
              <a:defRPr sz="1000">
                <a:solidFill>
                  <a:schemeClr val="tx1">
                    <a:tint val="75000"/>
                  </a:schemeClr>
                </a:solidFill>
              </a:defRPr>
            </a:lvl5pPr>
            <a:lvl6pPr marL="1619363" indent="0">
              <a:buNone/>
              <a:defRPr sz="1000">
                <a:solidFill>
                  <a:schemeClr val="tx1">
                    <a:tint val="75000"/>
                  </a:schemeClr>
                </a:solidFill>
              </a:defRPr>
            </a:lvl6pPr>
            <a:lvl7pPr marL="1943235" indent="0">
              <a:buNone/>
              <a:defRPr sz="1000">
                <a:solidFill>
                  <a:schemeClr val="tx1">
                    <a:tint val="75000"/>
                  </a:schemeClr>
                </a:solidFill>
              </a:defRPr>
            </a:lvl7pPr>
            <a:lvl8pPr marL="2267108" indent="0">
              <a:buNone/>
              <a:defRPr sz="1000">
                <a:solidFill>
                  <a:schemeClr val="tx1">
                    <a:tint val="75000"/>
                  </a:schemeClr>
                </a:solidFill>
              </a:defRPr>
            </a:lvl8pPr>
            <a:lvl9pPr marL="2590980" indent="0">
              <a:buNone/>
              <a:defRPr sz="10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52C3C199-11DD-7D42-A95A-3267344F505E}" type="datetime1">
              <a:rPr lang="en-US" smtClean="0"/>
              <a:t>1/16/18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8096DE-230E-6B41-A63D-34FDA7E3B8E5}" type="slidenum">
              <a:rPr lang="nl-NL" smtClean="0"/>
              <a:t>‹nr.›</a:t>
            </a:fld>
            <a:endParaRPr lang="nl-NL"/>
          </a:p>
        </p:txBody>
      </p:sp>
    </p:spTree>
    <p:extLst>
      <p:ext uri="{BB962C8B-B14F-4D97-AF65-F5344CB8AC3E}">
        <p14:creationId xmlns:p14="http://schemas.microsoft.com/office/powerpoint/2010/main" val="420095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35916" y="1391938"/>
            <a:ext cx="3864144" cy="3935186"/>
          </a:xfrm>
        </p:spPr>
        <p:txBody>
          <a:bodyPr/>
          <a:lstStyle>
            <a:lvl1pPr>
              <a:defRPr sz="20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426107" y="1391938"/>
            <a:ext cx="3865457" cy="3935186"/>
          </a:xfrm>
        </p:spPr>
        <p:txBody>
          <a:bodyPr/>
          <a:lstStyle>
            <a:lvl1pPr>
              <a:defRPr sz="2000"/>
            </a:lvl1pPr>
            <a:lvl2pPr>
              <a:defRPr sz="17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7F8D4DC-A6B7-5048-ACC7-71AC523B64BD}" type="datetime1">
              <a:rPr lang="en-US" smtClean="0"/>
              <a:t>1/16/18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A8096DE-230E-6B41-A63D-34FDA7E3B8E5}" type="slidenum">
              <a:rPr lang="nl-NL" smtClean="0"/>
              <a:t>‹nr.›</a:t>
            </a:fld>
            <a:endParaRPr lang="nl-NL"/>
          </a:p>
        </p:txBody>
      </p:sp>
    </p:spTree>
    <p:extLst>
      <p:ext uri="{BB962C8B-B14F-4D97-AF65-F5344CB8AC3E}">
        <p14:creationId xmlns:p14="http://schemas.microsoft.com/office/powerpoint/2010/main" val="364455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78143" y="213482"/>
            <a:ext cx="6806565" cy="888471"/>
          </a:xfrm>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378143" y="1193268"/>
            <a:ext cx="3341572" cy="497297"/>
          </a:xfrm>
        </p:spPr>
        <p:txBody>
          <a:bodyPr anchor="b"/>
          <a:lstStyle>
            <a:lvl1pPr marL="0" indent="0">
              <a:buNone/>
              <a:defRPr sz="1700" b="1"/>
            </a:lvl1pPr>
            <a:lvl2pPr marL="323872" indent="0">
              <a:buNone/>
              <a:defRPr sz="1400" b="1"/>
            </a:lvl2pPr>
            <a:lvl3pPr marL="647745" indent="0">
              <a:buNone/>
              <a:defRPr sz="1200" b="1"/>
            </a:lvl3pPr>
            <a:lvl4pPr marL="971617" indent="0">
              <a:buNone/>
              <a:defRPr sz="1100" b="1"/>
            </a:lvl4pPr>
            <a:lvl5pPr marL="1295489" indent="0">
              <a:buNone/>
              <a:defRPr sz="1100" b="1"/>
            </a:lvl5pPr>
            <a:lvl6pPr marL="1619363" indent="0">
              <a:buNone/>
              <a:defRPr sz="1100" b="1"/>
            </a:lvl6pPr>
            <a:lvl7pPr marL="1943235" indent="0">
              <a:buNone/>
              <a:defRPr sz="1100" b="1"/>
            </a:lvl7pPr>
            <a:lvl8pPr marL="2267108" indent="0">
              <a:buNone/>
              <a:defRPr sz="1100" b="1"/>
            </a:lvl8pPr>
            <a:lvl9pPr marL="2590980" indent="0">
              <a:buNone/>
              <a:defRPr sz="11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378143" y="1690562"/>
            <a:ext cx="3341572" cy="3071395"/>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3841826" y="1193268"/>
            <a:ext cx="3342885" cy="497297"/>
          </a:xfrm>
        </p:spPr>
        <p:txBody>
          <a:bodyPr anchor="b"/>
          <a:lstStyle>
            <a:lvl1pPr marL="0" indent="0">
              <a:buNone/>
              <a:defRPr sz="1700" b="1"/>
            </a:lvl1pPr>
            <a:lvl2pPr marL="323872" indent="0">
              <a:buNone/>
              <a:defRPr sz="1400" b="1"/>
            </a:lvl2pPr>
            <a:lvl3pPr marL="647745" indent="0">
              <a:buNone/>
              <a:defRPr sz="1200" b="1"/>
            </a:lvl3pPr>
            <a:lvl4pPr marL="971617" indent="0">
              <a:buNone/>
              <a:defRPr sz="1100" b="1"/>
            </a:lvl4pPr>
            <a:lvl5pPr marL="1295489" indent="0">
              <a:buNone/>
              <a:defRPr sz="1100" b="1"/>
            </a:lvl5pPr>
            <a:lvl6pPr marL="1619363" indent="0">
              <a:buNone/>
              <a:defRPr sz="1100" b="1"/>
            </a:lvl6pPr>
            <a:lvl7pPr marL="1943235" indent="0">
              <a:buNone/>
              <a:defRPr sz="1100" b="1"/>
            </a:lvl7pPr>
            <a:lvl8pPr marL="2267108" indent="0">
              <a:buNone/>
              <a:defRPr sz="1100" b="1"/>
            </a:lvl8pPr>
            <a:lvl9pPr marL="2590980" indent="0">
              <a:buNone/>
              <a:defRPr sz="11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3841826" y="1690562"/>
            <a:ext cx="3342885" cy="3071395"/>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58AB4A1-8044-214A-833A-BB40E93C847F}" type="datetime1">
              <a:rPr lang="en-US" smtClean="0"/>
              <a:t>1/16/18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A8096DE-230E-6B41-A63D-34FDA7E3B8E5}" type="slidenum">
              <a:rPr lang="nl-NL" smtClean="0"/>
              <a:t>‹nr.›</a:t>
            </a:fld>
            <a:endParaRPr lang="nl-NL"/>
          </a:p>
        </p:txBody>
      </p:sp>
    </p:spTree>
    <p:extLst>
      <p:ext uri="{BB962C8B-B14F-4D97-AF65-F5344CB8AC3E}">
        <p14:creationId xmlns:p14="http://schemas.microsoft.com/office/powerpoint/2010/main" val="3459802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C9D4D9AA-4ECB-194E-B80B-C8D71A368CC8}" type="datetime1">
              <a:rPr lang="en-US" smtClean="0"/>
              <a:t>1/16/18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A8096DE-230E-6B41-A63D-34FDA7E3B8E5}" type="slidenum">
              <a:rPr lang="nl-NL" smtClean="0"/>
              <a:t>‹nr.›</a:t>
            </a:fld>
            <a:endParaRPr lang="nl-NL"/>
          </a:p>
        </p:txBody>
      </p:sp>
    </p:spTree>
    <p:extLst>
      <p:ext uri="{BB962C8B-B14F-4D97-AF65-F5344CB8AC3E}">
        <p14:creationId xmlns:p14="http://schemas.microsoft.com/office/powerpoint/2010/main" val="351102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FA83653-6288-8B40-ABCF-76E28F4809AD}" type="datetime1">
              <a:rPr lang="en-US" smtClean="0"/>
              <a:t>1/16/18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A8096DE-230E-6B41-A63D-34FDA7E3B8E5}" type="slidenum">
              <a:rPr lang="nl-NL" smtClean="0"/>
              <a:t>‹nr.›</a:t>
            </a:fld>
            <a:endParaRPr lang="nl-NL"/>
          </a:p>
        </p:txBody>
      </p:sp>
    </p:spTree>
    <p:extLst>
      <p:ext uri="{BB962C8B-B14F-4D97-AF65-F5344CB8AC3E}">
        <p14:creationId xmlns:p14="http://schemas.microsoft.com/office/powerpoint/2010/main" val="286965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78146" y="212246"/>
            <a:ext cx="2488125" cy="903279"/>
          </a:xfrm>
        </p:spPr>
        <p:txBody>
          <a:bodyPr anchor="b"/>
          <a:lstStyle>
            <a:lvl1pPr algn="l">
              <a:defRPr sz="1400" b="1"/>
            </a:lvl1pPr>
          </a:lstStyle>
          <a:p>
            <a:r>
              <a:rPr lang="nl-NL" smtClean="0"/>
              <a:t>Titelstijl van model bewerken</a:t>
            </a:r>
            <a:endParaRPr lang="nl-NL"/>
          </a:p>
        </p:txBody>
      </p:sp>
      <p:sp>
        <p:nvSpPr>
          <p:cNvPr id="3" name="Tijdelijke aanduiding voor inhoud 2"/>
          <p:cNvSpPr>
            <a:spLocks noGrp="1"/>
          </p:cNvSpPr>
          <p:nvPr>
            <p:ph idx="1"/>
          </p:nvPr>
        </p:nvSpPr>
        <p:spPr>
          <a:xfrm>
            <a:off x="2956865" y="212250"/>
            <a:ext cx="4227843" cy="4549711"/>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378146" y="1115528"/>
            <a:ext cx="2488125" cy="3646433"/>
          </a:xfrm>
        </p:spPr>
        <p:txBody>
          <a:bodyPr/>
          <a:lstStyle>
            <a:lvl1pPr marL="0" indent="0">
              <a:buNone/>
              <a:defRPr sz="1000"/>
            </a:lvl1pPr>
            <a:lvl2pPr marL="323872" indent="0">
              <a:buNone/>
              <a:defRPr sz="900"/>
            </a:lvl2pPr>
            <a:lvl3pPr marL="647745" indent="0">
              <a:buNone/>
              <a:defRPr sz="700"/>
            </a:lvl3pPr>
            <a:lvl4pPr marL="971617" indent="0">
              <a:buNone/>
              <a:defRPr sz="600"/>
            </a:lvl4pPr>
            <a:lvl5pPr marL="1295489" indent="0">
              <a:buNone/>
              <a:defRPr sz="600"/>
            </a:lvl5pPr>
            <a:lvl6pPr marL="1619363" indent="0">
              <a:buNone/>
              <a:defRPr sz="600"/>
            </a:lvl6pPr>
            <a:lvl7pPr marL="1943235" indent="0">
              <a:buNone/>
              <a:defRPr sz="600"/>
            </a:lvl7pPr>
            <a:lvl8pPr marL="2267108" indent="0">
              <a:buNone/>
              <a:defRPr sz="600"/>
            </a:lvl8pPr>
            <a:lvl9pPr marL="2590980" indent="0">
              <a:buNone/>
              <a:defRPr sz="6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F9ED221C-C5FF-6C42-8BE6-16AF54D5DE7D}" type="datetime1">
              <a:rPr lang="en-US" smtClean="0"/>
              <a:t>1/16/18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A8096DE-230E-6B41-A63D-34FDA7E3B8E5}" type="slidenum">
              <a:rPr lang="nl-NL" smtClean="0"/>
              <a:t>‹nr.›</a:t>
            </a:fld>
            <a:endParaRPr lang="nl-NL"/>
          </a:p>
        </p:txBody>
      </p:sp>
    </p:spTree>
    <p:extLst>
      <p:ext uri="{BB962C8B-B14F-4D97-AF65-F5344CB8AC3E}">
        <p14:creationId xmlns:p14="http://schemas.microsoft.com/office/powerpoint/2010/main" val="4299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482372" y="3731582"/>
            <a:ext cx="4537710" cy="440533"/>
          </a:xfrm>
        </p:spPr>
        <p:txBody>
          <a:bodyPr anchor="b"/>
          <a:lstStyle>
            <a:lvl1pPr algn="l">
              <a:defRPr sz="14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482372" y="476321"/>
            <a:ext cx="4537710" cy="3198495"/>
          </a:xfrm>
        </p:spPr>
        <p:txBody>
          <a:bodyPr/>
          <a:lstStyle>
            <a:lvl1pPr marL="0" indent="0">
              <a:buNone/>
              <a:defRPr sz="2200"/>
            </a:lvl1pPr>
            <a:lvl2pPr marL="323872" indent="0">
              <a:buNone/>
              <a:defRPr sz="2000"/>
            </a:lvl2pPr>
            <a:lvl3pPr marL="647745" indent="0">
              <a:buNone/>
              <a:defRPr sz="1700"/>
            </a:lvl3pPr>
            <a:lvl4pPr marL="971617" indent="0">
              <a:buNone/>
              <a:defRPr sz="1400"/>
            </a:lvl4pPr>
            <a:lvl5pPr marL="1295489" indent="0">
              <a:buNone/>
              <a:defRPr sz="1400"/>
            </a:lvl5pPr>
            <a:lvl6pPr marL="1619363" indent="0">
              <a:buNone/>
              <a:defRPr sz="1400"/>
            </a:lvl6pPr>
            <a:lvl7pPr marL="1943235" indent="0">
              <a:buNone/>
              <a:defRPr sz="1400"/>
            </a:lvl7pPr>
            <a:lvl8pPr marL="2267108" indent="0">
              <a:buNone/>
              <a:defRPr sz="1400"/>
            </a:lvl8pPr>
            <a:lvl9pPr marL="2590980" indent="0">
              <a:buNone/>
              <a:defRPr sz="1400"/>
            </a:lvl9pPr>
          </a:lstStyle>
          <a:p>
            <a:endParaRPr lang="nl-NL"/>
          </a:p>
        </p:txBody>
      </p:sp>
      <p:sp>
        <p:nvSpPr>
          <p:cNvPr id="4" name="Tijdelijke aanduiding voor tekst 3"/>
          <p:cNvSpPr>
            <a:spLocks noGrp="1"/>
          </p:cNvSpPr>
          <p:nvPr>
            <p:ph type="body" sz="half" idx="2"/>
          </p:nvPr>
        </p:nvSpPr>
        <p:spPr>
          <a:xfrm>
            <a:off x="1482372" y="4172115"/>
            <a:ext cx="4537710" cy="625631"/>
          </a:xfrm>
        </p:spPr>
        <p:txBody>
          <a:bodyPr/>
          <a:lstStyle>
            <a:lvl1pPr marL="0" indent="0">
              <a:buNone/>
              <a:defRPr sz="1000"/>
            </a:lvl1pPr>
            <a:lvl2pPr marL="323872" indent="0">
              <a:buNone/>
              <a:defRPr sz="900"/>
            </a:lvl2pPr>
            <a:lvl3pPr marL="647745" indent="0">
              <a:buNone/>
              <a:defRPr sz="700"/>
            </a:lvl3pPr>
            <a:lvl4pPr marL="971617" indent="0">
              <a:buNone/>
              <a:defRPr sz="600"/>
            </a:lvl4pPr>
            <a:lvl5pPr marL="1295489" indent="0">
              <a:buNone/>
              <a:defRPr sz="600"/>
            </a:lvl5pPr>
            <a:lvl6pPr marL="1619363" indent="0">
              <a:buNone/>
              <a:defRPr sz="600"/>
            </a:lvl6pPr>
            <a:lvl7pPr marL="1943235" indent="0">
              <a:buNone/>
              <a:defRPr sz="600"/>
            </a:lvl7pPr>
            <a:lvl8pPr marL="2267108" indent="0">
              <a:buNone/>
              <a:defRPr sz="600"/>
            </a:lvl8pPr>
            <a:lvl9pPr marL="2590980" indent="0">
              <a:buNone/>
              <a:defRPr sz="6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3C2C2263-1DE9-D249-B5EE-905AD8DD5EA4}" type="datetime1">
              <a:rPr lang="en-US" smtClean="0"/>
              <a:t>1/16/18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A8096DE-230E-6B41-A63D-34FDA7E3B8E5}" type="slidenum">
              <a:rPr lang="nl-NL" smtClean="0"/>
              <a:t>‹nr.›</a:t>
            </a:fld>
            <a:endParaRPr lang="nl-NL"/>
          </a:p>
        </p:txBody>
      </p:sp>
    </p:spTree>
    <p:extLst>
      <p:ext uri="{BB962C8B-B14F-4D97-AF65-F5344CB8AC3E}">
        <p14:creationId xmlns:p14="http://schemas.microsoft.com/office/powerpoint/2010/main" val="21114742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8143" y="213482"/>
            <a:ext cx="6806565" cy="888471"/>
          </a:xfrm>
          <a:prstGeom prst="rect">
            <a:avLst/>
          </a:prstGeom>
        </p:spPr>
        <p:txBody>
          <a:bodyPr vert="horz" lIns="64775" tIns="32387" rIns="64775" bIns="32387"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378143" y="1243861"/>
            <a:ext cx="6806565" cy="3518098"/>
          </a:xfrm>
          <a:prstGeom prst="rect">
            <a:avLst/>
          </a:prstGeom>
        </p:spPr>
        <p:txBody>
          <a:bodyPr vert="horz" lIns="64775" tIns="32387" rIns="64775" bIns="32387"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378144" y="4940886"/>
            <a:ext cx="1764665" cy="283818"/>
          </a:xfrm>
          <a:prstGeom prst="rect">
            <a:avLst/>
          </a:prstGeom>
        </p:spPr>
        <p:txBody>
          <a:bodyPr vert="horz" lIns="64775" tIns="32387" rIns="64775" bIns="32387" rtlCol="0" anchor="ctr"/>
          <a:lstStyle>
            <a:lvl1pPr algn="l">
              <a:defRPr sz="900">
                <a:solidFill>
                  <a:schemeClr val="tx1">
                    <a:tint val="75000"/>
                  </a:schemeClr>
                </a:solidFill>
              </a:defRPr>
            </a:lvl1pPr>
          </a:lstStyle>
          <a:p>
            <a:fld id="{08FFA9FD-D8C4-B848-88FC-A3A7ABDCBC7D}" type="datetime1">
              <a:rPr lang="en-US" smtClean="0"/>
              <a:t>1/16/18</a:t>
            </a:fld>
            <a:endParaRPr lang="nl-NL"/>
          </a:p>
        </p:txBody>
      </p:sp>
      <p:sp>
        <p:nvSpPr>
          <p:cNvPr id="5" name="Tijdelijke aanduiding voor voettekst 4"/>
          <p:cNvSpPr>
            <a:spLocks noGrp="1"/>
          </p:cNvSpPr>
          <p:nvPr>
            <p:ph type="ftr" sz="quarter" idx="3"/>
          </p:nvPr>
        </p:nvSpPr>
        <p:spPr>
          <a:xfrm>
            <a:off x="2583976" y="4940886"/>
            <a:ext cx="2394902" cy="283818"/>
          </a:xfrm>
          <a:prstGeom prst="rect">
            <a:avLst/>
          </a:prstGeom>
        </p:spPr>
        <p:txBody>
          <a:bodyPr vert="horz" lIns="64775" tIns="32387" rIns="64775" bIns="32387"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5420044" y="4940886"/>
            <a:ext cx="1764665" cy="283818"/>
          </a:xfrm>
          <a:prstGeom prst="rect">
            <a:avLst/>
          </a:prstGeom>
        </p:spPr>
        <p:txBody>
          <a:bodyPr vert="horz" lIns="64775" tIns="32387" rIns="64775" bIns="32387" rtlCol="0" anchor="ctr"/>
          <a:lstStyle>
            <a:lvl1pPr algn="r">
              <a:defRPr sz="900">
                <a:solidFill>
                  <a:schemeClr val="tx1">
                    <a:tint val="75000"/>
                  </a:schemeClr>
                </a:solidFill>
              </a:defRPr>
            </a:lvl1pPr>
          </a:lstStyle>
          <a:p>
            <a:fld id="{DA8096DE-230E-6B41-A63D-34FDA7E3B8E5}" type="slidenum">
              <a:rPr lang="nl-NL" smtClean="0"/>
              <a:t>‹nr.›</a:t>
            </a:fld>
            <a:endParaRPr lang="nl-NL"/>
          </a:p>
        </p:txBody>
      </p:sp>
    </p:spTree>
    <p:extLst>
      <p:ext uri="{BB962C8B-B14F-4D97-AF65-F5344CB8AC3E}">
        <p14:creationId xmlns:p14="http://schemas.microsoft.com/office/powerpoint/2010/main" val="4279881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323872" rtl="0" eaLnBrk="1" latinLnBrk="0" hangingPunct="1">
        <a:spcBef>
          <a:spcPct val="0"/>
        </a:spcBef>
        <a:buNone/>
        <a:defRPr sz="3100" kern="1200">
          <a:solidFill>
            <a:schemeClr val="tx1"/>
          </a:solidFill>
          <a:latin typeface="+mj-lt"/>
          <a:ea typeface="+mj-ea"/>
          <a:cs typeface="+mj-cs"/>
        </a:defRPr>
      </a:lvl1pPr>
    </p:titleStyle>
    <p:bodyStyle>
      <a:lvl1pPr marL="242904" indent="-242904" algn="l" defTabSz="323872" rtl="0" eaLnBrk="1" latinLnBrk="0" hangingPunct="1">
        <a:spcBef>
          <a:spcPct val="20000"/>
        </a:spcBef>
        <a:buFont typeface="Arial"/>
        <a:buChar char="•"/>
        <a:defRPr sz="2200" kern="1200">
          <a:solidFill>
            <a:schemeClr val="tx1"/>
          </a:solidFill>
          <a:latin typeface="+mn-lt"/>
          <a:ea typeface="+mn-ea"/>
          <a:cs typeface="+mn-cs"/>
        </a:defRPr>
      </a:lvl1pPr>
      <a:lvl2pPr marL="526291" indent="-202420" algn="l" defTabSz="323872" rtl="0" eaLnBrk="1" latinLnBrk="0" hangingPunct="1">
        <a:spcBef>
          <a:spcPct val="20000"/>
        </a:spcBef>
        <a:buFont typeface="Arial"/>
        <a:buChar char="–"/>
        <a:defRPr sz="2000" kern="1200">
          <a:solidFill>
            <a:schemeClr val="tx1"/>
          </a:solidFill>
          <a:latin typeface="+mn-lt"/>
          <a:ea typeface="+mn-ea"/>
          <a:cs typeface="+mn-cs"/>
        </a:defRPr>
      </a:lvl2pPr>
      <a:lvl3pPr marL="809679" indent="-161935" algn="l" defTabSz="323872" rtl="0" eaLnBrk="1" latinLnBrk="0" hangingPunct="1">
        <a:spcBef>
          <a:spcPct val="20000"/>
        </a:spcBef>
        <a:buFont typeface="Arial"/>
        <a:buChar char="•"/>
        <a:defRPr sz="1700" kern="1200">
          <a:solidFill>
            <a:schemeClr val="tx1"/>
          </a:solidFill>
          <a:latin typeface="+mn-lt"/>
          <a:ea typeface="+mn-ea"/>
          <a:cs typeface="+mn-cs"/>
        </a:defRPr>
      </a:lvl3pPr>
      <a:lvl4pPr marL="1133553" indent="-161935" algn="l" defTabSz="323872" rtl="0" eaLnBrk="1" latinLnBrk="0" hangingPunct="1">
        <a:spcBef>
          <a:spcPct val="20000"/>
        </a:spcBef>
        <a:buFont typeface="Arial"/>
        <a:buChar char="–"/>
        <a:defRPr sz="1400" kern="1200">
          <a:solidFill>
            <a:schemeClr val="tx1"/>
          </a:solidFill>
          <a:latin typeface="+mn-lt"/>
          <a:ea typeface="+mn-ea"/>
          <a:cs typeface="+mn-cs"/>
        </a:defRPr>
      </a:lvl4pPr>
      <a:lvl5pPr marL="1457426" indent="-161935" algn="l" defTabSz="323872" rtl="0" eaLnBrk="1" latinLnBrk="0" hangingPunct="1">
        <a:spcBef>
          <a:spcPct val="20000"/>
        </a:spcBef>
        <a:buFont typeface="Arial"/>
        <a:buChar char="»"/>
        <a:defRPr sz="1400" kern="1200">
          <a:solidFill>
            <a:schemeClr val="tx1"/>
          </a:solidFill>
          <a:latin typeface="+mn-lt"/>
          <a:ea typeface="+mn-ea"/>
          <a:cs typeface="+mn-cs"/>
        </a:defRPr>
      </a:lvl5pPr>
      <a:lvl6pPr marL="1781298" indent="-161935" algn="l" defTabSz="323872" rtl="0" eaLnBrk="1" latinLnBrk="0" hangingPunct="1">
        <a:spcBef>
          <a:spcPct val="20000"/>
        </a:spcBef>
        <a:buFont typeface="Arial"/>
        <a:buChar char="•"/>
        <a:defRPr sz="1400" kern="1200">
          <a:solidFill>
            <a:schemeClr val="tx1"/>
          </a:solidFill>
          <a:latin typeface="+mn-lt"/>
          <a:ea typeface="+mn-ea"/>
          <a:cs typeface="+mn-cs"/>
        </a:defRPr>
      </a:lvl6pPr>
      <a:lvl7pPr marL="2105171" indent="-161935" algn="l" defTabSz="323872" rtl="0" eaLnBrk="1" latinLnBrk="0" hangingPunct="1">
        <a:spcBef>
          <a:spcPct val="20000"/>
        </a:spcBef>
        <a:buFont typeface="Arial"/>
        <a:buChar char="•"/>
        <a:defRPr sz="1400" kern="1200">
          <a:solidFill>
            <a:schemeClr val="tx1"/>
          </a:solidFill>
          <a:latin typeface="+mn-lt"/>
          <a:ea typeface="+mn-ea"/>
          <a:cs typeface="+mn-cs"/>
        </a:defRPr>
      </a:lvl7pPr>
      <a:lvl8pPr marL="2429043" indent="-161935" algn="l" defTabSz="323872" rtl="0" eaLnBrk="1" latinLnBrk="0" hangingPunct="1">
        <a:spcBef>
          <a:spcPct val="20000"/>
        </a:spcBef>
        <a:buFont typeface="Arial"/>
        <a:buChar char="•"/>
        <a:defRPr sz="1400" kern="1200">
          <a:solidFill>
            <a:schemeClr val="tx1"/>
          </a:solidFill>
          <a:latin typeface="+mn-lt"/>
          <a:ea typeface="+mn-ea"/>
          <a:cs typeface="+mn-cs"/>
        </a:defRPr>
      </a:lvl8pPr>
      <a:lvl9pPr marL="2752915" indent="-161935" algn="l" defTabSz="323872"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nl-NL"/>
      </a:defPPr>
      <a:lvl1pPr marL="0" algn="l" defTabSz="323872" rtl="0" eaLnBrk="1" latinLnBrk="0" hangingPunct="1">
        <a:defRPr sz="1200" kern="1200">
          <a:solidFill>
            <a:schemeClr val="tx1"/>
          </a:solidFill>
          <a:latin typeface="+mn-lt"/>
          <a:ea typeface="+mn-ea"/>
          <a:cs typeface="+mn-cs"/>
        </a:defRPr>
      </a:lvl1pPr>
      <a:lvl2pPr marL="323872" algn="l" defTabSz="323872" rtl="0" eaLnBrk="1" latinLnBrk="0" hangingPunct="1">
        <a:defRPr sz="1200" kern="1200">
          <a:solidFill>
            <a:schemeClr val="tx1"/>
          </a:solidFill>
          <a:latin typeface="+mn-lt"/>
          <a:ea typeface="+mn-ea"/>
          <a:cs typeface="+mn-cs"/>
        </a:defRPr>
      </a:lvl2pPr>
      <a:lvl3pPr marL="647745" algn="l" defTabSz="323872" rtl="0" eaLnBrk="1" latinLnBrk="0" hangingPunct="1">
        <a:defRPr sz="1200" kern="1200">
          <a:solidFill>
            <a:schemeClr val="tx1"/>
          </a:solidFill>
          <a:latin typeface="+mn-lt"/>
          <a:ea typeface="+mn-ea"/>
          <a:cs typeface="+mn-cs"/>
        </a:defRPr>
      </a:lvl3pPr>
      <a:lvl4pPr marL="971617" algn="l" defTabSz="323872" rtl="0" eaLnBrk="1" latinLnBrk="0" hangingPunct="1">
        <a:defRPr sz="1200" kern="1200">
          <a:solidFill>
            <a:schemeClr val="tx1"/>
          </a:solidFill>
          <a:latin typeface="+mn-lt"/>
          <a:ea typeface="+mn-ea"/>
          <a:cs typeface="+mn-cs"/>
        </a:defRPr>
      </a:lvl4pPr>
      <a:lvl5pPr marL="1295489" algn="l" defTabSz="323872" rtl="0" eaLnBrk="1" latinLnBrk="0" hangingPunct="1">
        <a:defRPr sz="1200" kern="1200">
          <a:solidFill>
            <a:schemeClr val="tx1"/>
          </a:solidFill>
          <a:latin typeface="+mn-lt"/>
          <a:ea typeface="+mn-ea"/>
          <a:cs typeface="+mn-cs"/>
        </a:defRPr>
      </a:lvl5pPr>
      <a:lvl6pPr marL="1619363" algn="l" defTabSz="323872" rtl="0" eaLnBrk="1" latinLnBrk="0" hangingPunct="1">
        <a:defRPr sz="1200" kern="1200">
          <a:solidFill>
            <a:schemeClr val="tx1"/>
          </a:solidFill>
          <a:latin typeface="+mn-lt"/>
          <a:ea typeface="+mn-ea"/>
          <a:cs typeface="+mn-cs"/>
        </a:defRPr>
      </a:lvl6pPr>
      <a:lvl7pPr marL="1943235" algn="l" defTabSz="323872" rtl="0" eaLnBrk="1" latinLnBrk="0" hangingPunct="1">
        <a:defRPr sz="1200" kern="1200">
          <a:solidFill>
            <a:schemeClr val="tx1"/>
          </a:solidFill>
          <a:latin typeface="+mn-lt"/>
          <a:ea typeface="+mn-ea"/>
          <a:cs typeface="+mn-cs"/>
        </a:defRPr>
      </a:lvl7pPr>
      <a:lvl8pPr marL="2267108" algn="l" defTabSz="323872" rtl="0" eaLnBrk="1" latinLnBrk="0" hangingPunct="1">
        <a:defRPr sz="1200" kern="1200">
          <a:solidFill>
            <a:schemeClr val="tx1"/>
          </a:solidFill>
          <a:latin typeface="+mn-lt"/>
          <a:ea typeface="+mn-ea"/>
          <a:cs typeface="+mn-cs"/>
        </a:defRPr>
      </a:lvl8pPr>
      <a:lvl9pPr marL="2590980" algn="l" defTabSz="323872"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tiff"/><Relationship Id="rId6" Type="http://schemas.openxmlformats.org/officeDocument/2006/relationships/image" Target="../media/image9.tiff"/><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tiff"/><Relationship Id="rId7" Type="http://schemas.openxmlformats.org/officeDocument/2006/relationships/image" Target="../media/image13.tiff"/><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tiff"/><Relationship Id="rId6" Type="http://schemas.openxmlformats.org/officeDocument/2006/relationships/image" Target="../media/image17.tiff"/><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p:cNvSpPr/>
          <p:nvPr/>
        </p:nvSpPr>
        <p:spPr>
          <a:xfrm>
            <a:off x="5583190" y="3163326"/>
            <a:ext cx="1979660" cy="564145"/>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15" name="Rechthoek 14"/>
          <p:cNvSpPr/>
          <p:nvPr/>
        </p:nvSpPr>
        <p:spPr>
          <a:xfrm>
            <a:off x="2" y="3147056"/>
            <a:ext cx="1979661" cy="564145"/>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8" name="Rechthoek 7"/>
          <p:cNvSpPr/>
          <p:nvPr/>
        </p:nvSpPr>
        <p:spPr>
          <a:xfrm>
            <a:off x="1716204" y="3252132"/>
            <a:ext cx="4130443" cy="564145"/>
          </a:xfrm>
          <a:prstGeom prst="rect">
            <a:avLst/>
          </a:prstGeom>
          <a:solidFill>
            <a:srgbClr val="70797B"/>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7" name="Tekstvak 6"/>
          <p:cNvSpPr txBox="1"/>
          <p:nvPr/>
        </p:nvSpPr>
        <p:spPr>
          <a:xfrm>
            <a:off x="2604538" y="3391131"/>
            <a:ext cx="2719977" cy="276977"/>
          </a:xfrm>
          <a:prstGeom prst="rect">
            <a:avLst/>
          </a:prstGeom>
          <a:noFill/>
        </p:spPr>
        <p:txBody>
          <a:bodyPr wrap="none" lIns="91416" tIns="45709" rIns="91416" bIns="45709" rtlCol="0">
            <a:spAutoFit/>
          </a:bodyPr>
          <a:lstStyle/>
          <a:p>
            <a:r>
              <a:rPr lang="nl-NL" spc="187" dirty="0">
                <a:solidFill>
                  <a:srgbClr val="FFFFFF"/>
                </a:solidFill>
                <a:latin typeface="Helvetica Neue"/>
                <a:cs typeface="Helvetica Neue"/>
              </a:rPr>
              <a:t>SPELLEIDERSHANDLEIDING</a:t>
            </a:r>
          </a:p>
        </p:txBody>
      </p:sp>
      <p:sp>
        <p:nvSpPr>
          <p:cNvPr id="11" name="Rechthoekige driehoek 10"/>
          <p:cNvSpPr/>
          <p:nvPr/>
        </p:nvSpPr>
        <p:spPr>
          <a:xfrm>
            <a:off x="5583191" y="3163324"/>
            <a:ext cx="263456" cy="88806"/>
          </a:xfrm>
          <a:prstGeom prst="rtTriangle">
            <a:avLst/>
          </a:prstGeom>
          <a:solidFill>
            <a:srgbClr val="0E204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12" name="Rechthoekige driehoek 11"/>
          <p:cNvSpPr/>
          <p:nvPr/>
        </p:nvSpPr>
        <p:spPr>
          <a:xfrm flipH="1">
            <a:off x="1716204" y="3163324"/>
            <a:ext cx="263456" cy="88806"/>
          </a:xfrm>
          <a:prstGeom prst="rtTriangle">
            <a:avLst/>
          </a:prstGeom>
          <a:solidFill>
            <a:srgbClr val="0E204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pic>
        <p:nvPicPr>
          <p:cNvPr id="3" name="Afbeelding 2" descr="Kleurschem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6133" y="364500"/>
            <a:ext cx="2472692" cy="1432611"/>
          </a:xfrm>
          <a:prstGeom prst="rect">
            <a:avLst/>
          </a:prstGeom>
        </p:spPr>
      </p:pic>
      <p:pic>
        <p:nvPicPr>
          <p:cNvPr id="9" name="Afbeelding 8" descr="LogoMCOos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754" y="444827"/>
            <a:ext cx="3365437" cy="1440533"/>
          </a:xfrm>
          <a:prstGeom prst="rect">
            <a:avLst/>
          </a:prstGeom>
        </p:spPr>
      </p:pic>
    </p:spTree>
    <p:extLst>
      <p:ext uri="{BB962C8B-B14F-4D97-AF65-F5344CB8AC3E}">
        <p14:creationId xmlns:p14="http://schemas.microsoft.com/office/powerpoint/2010/main" val="2071106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10</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2100032" y="271007"/>
              <a:ext cx="3662994" cy="8119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Tekstvak 19"/>
            <p:cNvSpPr txBox="1"/>
            <p:nvPr/>
          </p:nvSpPr>
          <p:spPr>
            <a:xfrm>
              <a:off x="3157085" y="471061"/>
              <a:ext cx="2238354" cy="398671"/>
            </a:xfrm>
            <a:prstGeom prst="rect">
              <a:avLst/>
            </a:prstGeom>
            <a:noFill/>
          </p:spPr>
          <p:txBody>
            <a:bodyPr wrap="none" rtlCol="0">
              <a:spAutoFit/>
            </a:bodyPr>
            <a:lstStyle/>
            <a:p>
              <a:pPr algn="r"/>
              <a:r>
                <a:rPr lang="nl-NL" spc="187" dirty="0">
                  <a:solidFill>
                    <a:srgbClr val="FFFFFF"/>
                  </a:solidFill>
                  <a:latin typeface="Arial Black"/>
                  <a:cs typeface="Arial Black"/>
                </a:rPr>
                <a:t>BEGELEIDING</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2" name="Tekstvak 21"/>
          <p:cNvSpPr txBox="1"/>
          <p:nvPr/>
        </p:nvSpPr>
        <p:spPr>
          <a:xfrm>
            <a:off x="2679482" y="496810"/>
            <a:ext cx="1525511" cy="211324"/>
          </a:xfrm>
          <a:prstGeom prst="rect">
            <a:avLst/>
          </a:prstGeom>
          <a:noFill/>
        </p:spPr>
        <p:txBody>
          <a:bodyPr wrap="none" lIns="56879" tIns="28440" rIns="56879" bIns="28440" rtlCol="0">
            <a:spAutoFit/>
          </a:bodyPr>
          <a:lstStyle/>
          <a:p>
            <a:r>
              <a:rPr lang="nl-NL" sz="1000" dirty="0" smtClean="0">
                <a:solidFill>
                  <a:srgbClr val="FFFFFF"/>
                </a:solidFill>
                <a:latin typeface="Avenir Light"/>
                <a:cs typeface="Avenir Light"/>
              </a:rPr>
              <a:t>SCORE BEREKENEN 3/3</a:t>
            </a:r>
            <a:endParaRPr lang="nl-NL" sz="1000" dirty="0">
              <a:solidFill>
                <a:srgbClr val="FFFFFF"/>
              </a:solidFill>
              <a:latin typeface="Avenir Light"/>
              <a:cs typeface="Avenir Light"/>
            </a:endParaRPr>
          </a:p>
        </p:txBody>
      </p:sp>
      <p:sp>
        <p:nvSpPr>
          <p:cNvPr id="13" name="Tekstvak 12"/>
          <p:cNvSpPr txBox="1"/>
          <p:nvPr/>
        </p:nvSpPr>
        <p:spPr>
          <a:xfrm>
            <a:off x="171095" y="989079"/>
            <a:ext cx="6642135" cy="600142"/>
          </a:xfrm>
          <a:prstGeom prst="rect">
            <a:avLst/>
          </a:prstGeom>
          <a:noFill/>
        </p:spPr>
        <p:txBody>
          <a:bodyPr wrap="square" lIns="91416" tIns="45709" rIns="91416" bIns="45709" rtlCol="0">
            <a:spAutoFit/>
          </a:bodyPr>
          <a:lstStyle/>
          <a:p>
            <a:r>
              <a:rPr lang="nl-NL" sz="1100" b="1" dirty="0" err="1" smtClean="0">
                <a:latin typeface="Helvetica Neue"/>
                <a:cs typeface="Helvetica Neue"/>
              </a:rPr>
              <a:t>Onderzoeksblad</a:t>
            </a:r>
            <a:r>
              <a:rPr lang="nl-NL" sz="1100" b="1" dirty="0" smtClean="0">
                <a:latin typeface="Helvetica Neue"/>
                <a:cs typeface="Helvetica Neue"/>
              </a:rPr>
              <a:t> – UV-stift</a:t>
            </a:r>
          </a:p>
          <a:p>
            <a:endParaRPr lang="nl-NL" sz="1100" b="1" dirty="0" smtClean="0">
              <a:latin typeface="Helvetica Neue"/>
              <a:cs typeface="Helvetica Neue"/>
            </a:endParaRPr>
          </a:p>
          <a:p>
            <a:r>
              <a:rPr lang="nl-NL" sz="1100" dirty="0" smtClean="0">
                <a:latin typeface="Helvetica Neue"/>
                <a:cs typeface="Helvetica Neue"/>
              </a:rPr>
              <a:t>(Opnieuw opschrijven met </a:t>
            </a:r>
            <a:r>
              <a:rPr lang="nl-NL" sz="1100" dirty="0" err="1" smtClean="0">
                <a:latin typeface="Helvetica Neue"/>
                <a:cs typeface="Helvetica Neue"/>
              </a:rPr>
              <a:t>uv</a:t>
            </a:r>
            <a:r>
              <a:rPr lang="nl-NL" sz="1100" dirty="0" smtClean="0">
                <a:latin typeface="Helvetica Neue"/>
                <a:cs typeface="Helvetica Neue"/>
              </a:rPr>
              <a:t>- stift wanneer het wat moeilijker leesbaar is op blad)</a:t>
            </a:r>
            <a:endParaRPr lang="nl-NL" sz="1100" dirty="0">
              <a:latin typeface="Helvetica Neue"/>
              <a:cs typeface="Helvetica Neue"/>
            </a:endParaRPr>
          </a:p>
        </p:txBody>
      </p:sp>
      <p:graphicFrame>
        <p:nvGraphicFramePr>
          <p:cNvPr id="2" name="Tabel 1"/>
          <p:cNvGraphicFramePr>
            <a:graphicFrameLocks noGrp="1"/>
          </p:cNvGraphicFramePr>
          <p:nvPr>
            <p:extLst>
              <p:ext uri="{D42A27DB-BD31-4B8C-83A1-F6EECF244321}">
                <p14:modId xmlns:p14="http://schemas.microsoft.com/office/powerpoint/2010/main" val="542636412"/>
              </p:ext>
            </p:extLst>
          </p:nvPr>
        </p:nvGraphicFramePr>
        <p:xfrm>
          <a:off x="251612" y="1694570"/>
          <a:ext cx="6561618" cy="1554480"/>
        </p:xfrm>
        <a:graphic>
          <a:graphicData uri="http://schemas.openxmlformats.org/drawingml/2006/table">
            <a:tbl>
              <a:tblPr firstRow="1" bandRow="1">
                <a:tableStyleId>{2D5ABB26-0587-4C30-8999-92F81FD0307C}</a:tableStyleId>
              </a:tblPr>
              <a:tblGrid>
                <a:gridCol w="1535837"/>
                <a:gridCol w="5025781"/>
              </a:tblGrid>
              <a:tr h="254117">
                <a:tc>
                  <a:txBody>
                    <a:bodyPr/>
                    <a:lstStyle/>
                    <a:p>
                      <a:r>
                        <a:rPr lang="nl-NL" sz="1100" b="1" dirty="0" smtClean="0">
                          <a:latin typeface="Helvetica Neue"/>
                          <a:cs typeface="Helvetica Neue"/>
                        </a:rPr>
                        <a:t>Patiëntnr. #</a:t>
                      </a:r>
                      <a:endParaRPr lang="nl-NL" sz="11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1" dirty="0" smtClean="0">
                          <a:latin typeface="Helvetica Neue"/>
                          <a:cs typeface="Helvetica Neue"/>
                        </a:rPr>
                        <a:t>Afwijking ( te schrijven op </a:t>
                      </a:r>
                      <a:r>
                        <a:rPr lang="nl-NL" sz="1100" b="1" dirty="0" err="1" smtClean="0">
                          <a:latin typeface="Helvetica Neue"/>
                          <a:cs typeface="Helvetica Neue"/>
                        </a:rPr>
                        <a:t>onderzoeksblad</a:t>
                      </a:r>
                      <a:r>
                        <a:rPr lang="nl-NL" sz="1100" b="1" dirty="0" smtClean="0">
                          <a:latin typeface="Helvetica Neue"/>
                          <a:cs typeface="Helvetica Neue"/>
                        </a:rPr>
                        <a:t> naast figuur)</a:t>
                      </a:r>
                      <a:endParaRPr lang="nl-NL" sz="11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54117">
                <a:tc>
                  <a:txBody>
                    <a:bodyPr/>
                    <a:lstStyle/>
                    <a:p>
                      <a:r>
                        <a:rPr lang="nl-NL" sz="1100" dirty="0" smtClean="0">
                          <a:latin typeface="Helvetica Neue"/>
                          <a:cs typeface="Helvetica Neue"/>
                        </a:rPr>
                        <a:t>1</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dirty="0" smtClean="0">
                          <a:latin typeface="Helvetica Neue"/>
                        </a:rPr>
                        <a:t>Tumor</a:t>
                      </a:r>
                      <a:r>
                        <a:rPr lang="nl-NL" sz="1100" baseline="0" dirty="0" smtClean="0">
                          <a:latin typeface="Helvetica Neue"/>
                        </a:rPr>
                        <a:t> in darm</a:t>
                      </a:r>
                      <a:endParaRPr lang="nl-NL" sz="1100" dirty="0">
                        <a:latin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54117">
                <a:tc>
                  <a:txBody>
                    <a:bodyPr/>
                    <a:lstStyle/>
                    <a:p>
                      <a:r>
                        <a:rPr lang="nl-NL" sz="1100" dirty="0" smtClean="0">
                          <a:latin typeface="Helvetica Neue"/>
                          <a:cs typeface="Helvetica Neue"/>
                        </a:rPr>
                        <a:t>2</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dirty="0" smtClean="0">
                          <a:latin typeface="Helvetica Neue"/>
                        </a:rPr>
                        <a:t>Infiltraat</a:t>
                      </a:r>
                      <a:r>
                        <a:rPr lang="nl-NL" sz="1100" baseline="0" dirty="0" smtClean="0">
                          <a:latin typeface="Helvetica Neue"/>
                        </a:rPr>
                        <a:t> long</a:t>
                      </a:r>
                      <a:endParaRPr lang="nl-NL" sz="1100" dirty="0">
                        <a:latin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54117">
                <a:tc>
                  <a:txBody>
                    <a:bodyPr/>
                    <a:lstStyle/>
                    <a:p>
                      <a:r>
                        <a:rPr lang="nl-NL" sz="1100" dirty="0" smtClean="0">
                          <a:latin typeface="Helvetica Neue"/>
                          <a:cs typeface="Helvetica Neue"/>
                        </a:rPr>
                        <a:t>3</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dirty="0" smtClean="0">
                          <a:latin typeface="Helvetica Neue"/>
                        </a:rPr>
                        <a:t>Fractuur aan de knie</a:t>
                      </a:r>
                      <a:endParaRPr lang="nl-NL" sz="1100" dirty="0">
                        <a:latin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54117">
                <a:tc>
                  <a:txBody>
                    <a:bodyPr/>
                    <a:lstStyle/>
                    <a:p>
                      <a:r>
                        <a:rPr lang="nl-NL" sz="1100" dirty="0" smtClean="0">
                          <a:latin typeface="Helvetica Neue"/>
                          <a:cs typeface="Helvetica Neue"/>
                        </a:rPr>
                        <a:t>10</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dirty="0" smtClean="0">
                          <a:latin typeface="Helvetica Neue"/>
                        </a:rPr>
                        <a:t>Afwijking bij appendix</a:t>
                      </a:r>
                      <a:endParaRPr lang="nl-NL" sz="1100" dirty="0">
                        <a:latin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54117">
                <a:tc>
                  <a:txBody>
                    <a:bodyPr/>
                    <a:lstStyle/>
                    <a:p>
                      <a:r>
                        <a:rPr lang="nl-NL" sz="1100" dirty="0" smtClean="0">
                          <a:latin typeface="Helvetica Neue"/>
                          <a:cs typeface="Helvetica Neue"/>
                        </a:rPr>
                        <a:t>11</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dirty="0" smtClean="0">
                          <a:latin typeface="Helvetica Neue"/>
                        </a:rPr>
                        <a:t>Afwijking bij galblaas</a:t>
                      </a:r>
                      <a:endParaRPr lang="nl-NL" sz="1100" dirty="0">
                        <a:latin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20834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11</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9" name="Rechthoek 18"/>
            <p:cNvSpPr/>
            <p:nvPr/>
          </p:nvSpPr>
          <p:spPr>
            <a:xfrm>
              <a:off x="2100032" y="271007"/>
              <a:ext cx="3662994" cy="811945"/>
            </a:xfrm>
            <a:prstGeom prst="rect">
              <a:avLst/>
            </a:prstGeom>
            <a:solidFill>
              <a:srgbClr val="E0C5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0" name="Tekstvak 19"/>
            <p:cNvSpPr txBox="1"/>
            <p:nvPr/>
          </p:nvSpPr>
          <p:spPr>
            <a:xfrm>
              <a:off x="3885287" y="471061"/>
              <a:ext cx="1510153" cy="398671"/>
            </a:xfrm>
            <a:prstGeom prst="rect">
              <a:avLst/>
            </a:prstGeom>
            <a:noFill/>
          </p:spPr>
          <p:txBody>
            <a:bodyPr wrap="none" rtlCol="0">
              <a:spAutoFit/>
            </a:bodyPr>
            <a:lstStyle/>
            <a:p>
              <a:pPr algn="r"/>
              <a:r>
                <a:rPr lang="nl-NL" spc="187" dirty="0">
                  <a:solidFill>
                    <a:srgbClr val="FFFFFF"/>
                  </a:solidFill>
                  <a:latin typeface="Arial Black"/>
                  <a:cs typeface="Arial Black"/>
                </a:rPr>
                <a:t>OPBOUW</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grpSp>
      <p:sp>
        <p:nvSpPr>
          <p:cNvPr id="22" name="Tekstvak 21"/>
          <p:cNvSpPr txBox="1"/>
          <p:nvPr/>
        </p:nvSpPr>
        <p:spPr>
          <a:xfrm>
            <a:off x="2679483" y="496810"/>
            <a:ext cx="1153615" cy="211324"/>
          </a:xfrm>
          <a:prstGeom prst="rect">
            <a:avLst/>
          </a:prstGeom>
          <a:noFill/>
        </p:spPr>
        <p:txBody>
          <a:bodyPr wrap="none" lIns="56879" tIns="28440" rIns="56879" bIns="28440" rtlCol="0">
            <a:spAutoFit/>
          </a:bodyPr>
          <a:lstStyle/>
          <a:p>
            <a:r>
              <a:rPr lang="nl-NL" sz="1000" dirty="0">
                <a:solidFill>
                  <a:srgbClr val="FFFFFF"/>
                </a:solidFill>
                <a:latin typeface="Helvetica Neue"/>
                <a:cs typeface="Helvetica Neue"/>
              </a:rPr>
              <a:t>SPELERSMATRIX</a:t>
            </a:r>
          </a:p>
        </p:txBody>
      </p:sp>
      <p:sp>
        <p:nvSpPr>
          <p:cNvPr id="12" name="Tekstvak 11"/>
          <p:cNvSpPr txBox="1"/>
          <p:nvPr/>
        </p:nvSpPr>
        <p:spPr>
          <a:xfrm>
            <a:off x="493024" y="1080483"/>
            <a:ext cx="3373964" cy="242116"/>
          </a:xfrm>
          <a:prstGeom prst="rect">
            <a:avLst/>
          </a:prstGeom>
          <a:noFill/>
        </p:spPr>
        <p:txBody>
          <a:bodyPr wrap="square" lIns="56879" tIns="28440" rIns="56879" bIns="28440" numCol="1" rtlCol="0">
            <a:spAutoFit/>
          </a:bodyPr>
          <a:lstStyle/>
          <a:p>
            <a:r>
              <a:rPr lang="nl-NL" dirty="0" smtClean="0">
                <a:latin typeface="Arial Black"/>
                <a:cs typeface="Arial Black"/>
              </a:rPr>
              <a:t>WIE MOGEN ER MEE DOEN?</a:t>
            </a:r>
            <a:endParaRPr lang="nl-NL" dirty="0">
              <a:latin typeface="Arial Black"/>
              <a:cs typeface="Arial Black"/>
            </a:endParaRPr>
          </a:p>
        </p:txBody>
      </p:sp>
      <p:graphicFrame>
        <p:nvGraphicFramePr>
          <p:cNvPr id="2" name="Tabel 1"/>
          <p:cNvGraphicFramePr>
            <a:graphicFrameLocks noGrp="1"/>
          </p:cNvGraphicFramePr>
          <p:nvPr>
            <p:extLst>
              <p:ext uri="{D42A27DB-BD31-4B8C-83A1-F6EECF244321}">
                <p14:modId xmlns:p14="http://schemas.microsoft.com/office/powerpoint/2010/main" val="468426404"/>
              </p:ext>
            </p:extLst>
          </p:nvPr>
        </p:nvGraphicFramePr>
        <p:xfrm>
          <a:off x="377825" y="1414539"/>
          <a:ext cx="5924484" cy="2385633"/>
        </p:xfrm>
        <a:graphic>
          <a:graphicData uri="http://schemas.openxmlformats.org/drawingml/2006/table">
            <a:tbl>
              <a:tblPr/>
              <a:tblGrid>
                <a:gridCol w="1508582"/>
                <a:gridCol w="795404"/>
                <a:gridCol w="830672"/>
                <a:gridCol w="850227"/>
                <a:gridCol w="1034925"/>
                <a:gridCol w="904674"/>
              </a:tblGrid>
              <a:tr h="205159">
                <a:tc>
                  <a:txBody>
                    <a:bodyPr/>
                    <a:lstStyle/>
                    <a:p>
                      <a:pPr algn="l" fontAlgn="b"/>
                      <a:r>
                        <a:rPr lang="nl-NL" sz="1100" b="1" i="0" u="none" strike="noStrike" dirty="0">
                          <a:solidFill>
                            <a:srgbClr val="000000"/>
                          </a:solidFill>
                          <a:effectLst/>
                          <a:latin typeface="Helvetica Neue"/>
                          <a:cs typeface="Helvetica Neue"/>
                        </a:rPr>
                        <a:t>Rol</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1" dirty="0" smtClean="0">
                          <a:latin typeface="Helvetica Neue"/>
                          <a:cs typeface="Helvetica Neue"/>
                        </a:rPr>
                        <a:t>13</a:t>
                      </a:r>
                      <a:r>
                        <a:rPr lang="nl-NL" sz="1100" b="1" baseline="0" dirty="0" smtClean="0">
                          <a:latin typeface="Helvetica Neue"/>
                          <a:cs typeface="Helvetica Neue"/>
                        </a:rPr>
                        <a:t> spelers</a:t>
                      </a:r>
                      <a:endParaRPr lang="nl-NL" sz="1100" b="1"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noFill/>
                  </a:tcPr>
                </a:tc>
                <a:tc>
                  <a:txBody>
                    <a:bodyPr/>
                    <a:lstStyle/>
                    <a:p>
                      <a:pPr algn="r"/>
                      <a:r>
                        <a:rPr lang="nl-NL" sz="1100" b="1" dirty="0" smtClean="0">
                          <a:latin typeface="Helvetica Neue"/>
                          <a:cs typeface="Helvetica Neue"/>
                        </a:rPr>
                        <a:t>12 spelers</a:t>
                      </a:r>
                      <a:endParaRPr lang="nl-NL" sz="1100" b="1"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1" dirty="0" smtClean="0">
                          <a:latin typeface="Helvetica Neue"/>
                          <a:cs typeface="Helvetica Neue"/>
                        </a:rPr>
                        <a:t>11 spelers</a:t>
                      </a:r>
                      <a:endParaRPr lang="nl-NL" sz="1100" b="1"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1" dirty="0" smtClean="0">
                          <a:latin typeface="Helvetica Neue"/>
                          <a:cs typeface="Helvetica Neue"/>
                        </a:rPr>
                        <a:t>10</a:t>
                      </a:r>
                      <a:r>
                        <a:rPr lang="nl-NL" sz="1100" b="1" baseline="0" dirty="0" smtClean="0">
                          <a:latin typeface="Helvetica Neue"/>
                          <a:cs typeface="Helvetica Neue"/>
                        </a:rPr>
                        <a:t> </a:t>
                      </a:r>
                      <a:r>
                        <a:rPr lang="nl-NL" sz="1100" b="1" dirty="0" smtClean="0">
                          <a:latin typeface="Helvetica Neue"/>
                          <a:cs typeface="Helvetica Neue"/>
                        </a:rPr>
                        <a:t>spelers</a:t>
                      </a:r>
                      <a:endParaRPr lang="nl-NL" sz="1100" b="1"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1" dirty="0" smtClean="0">
                          <a:latin typeface="Helvetica Neue"/>
                          <a:cs typeface="Helvetica Neue"/>
                        </a:rPr>
                        <a:t>9 spelers</a:t>
                      </a:r>
                      <a:endParaRPr lang="nl-NL" sz="1100" b="1"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chemeClr val="bg1">
                        <a:lumMod val="85000"/>
                      </a:schemeClr>
                    </a:solidFill>
                  </a:tcPr>
                </a:tc>
              </a:tr>
              <a:tr h="205159">
                <a:tc>
                  <a:txBody>
                    <a:bodyPr/>
                    <a:lstStyle/>
                    <a:p>
                      <a:pPr algn="l" fontAlgn="b"/>
                      <a:r>
                        <a:rPr lang="nl-NL" sz="1100" b="0" i="0" u="none" strike="noStrike" dirty="0" smtClean="0">
                          <a:solidFill>
                            <a:srgbClr val="000000"/>
                          </a:solidFill>
                          <a:effectLst/>
                          <a:latin typeface="Helvetica Neue"/>
                          <a:cs typeface="Helvetica Neue"/>
                        </a:rPr>
                        <a:t>Patiënt</a:t>
                      </a:r>
                      <a:endParaRPr lang="nl-NL" sz="1100" b="0" i="0" u="none" strike="noStrike" dirty="0">
                        <a:solidFill>
                          <a:srgbClr val="000000"/>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4</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noFill/>
                  </a:tcPr>
                </a:tc>
                <a:tc>
                  <a:txBody>
                    <a:bodyPr/>
                    <a:lstStyle/>
                    <a:p>
                      <a:pPr algn="r"/>
                      <a:r>
                        <a:rPr lang="nl-NL" sz="1100" b="0" dirty="0" smtClean="0">
                          <a:latin typeface="Helvetica Neue"/>
                          <a:cs typeface="Helvetica Neue"/>
                        </a:rPr>
                        <a:t>4</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3</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3</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3</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chemeClr val="bg1">
                        <a:lumMod val="85000"/>
                      </a:schemeClr>
                    </a:solidFill>
                  </a:tcPr>
                </a:tc>
              </a:tr>
              <a:tr h="205159">
                <a:tc>
                  <a:txBody>
                    <a:bodyPr/>
                    <a:lstStyle/>
                    <a:p>
                      <a:pPr algn="l" fontAlgn="b"/>
                      <a:r>
                        <a:rPr lang="nl-NL" sz="1100" b="0" i="0" u="none" strike="noStrike" dirty="0" smtClean="0">
                          <a:solidFill>
                            <a:srgbClr val="000000"/>
                          </a:solidFill>
                          <a:effectLst/>
                          <a:latin typeface="Helvetica Neue"/>
                          <a:cs typeface="Helvetica Neue"/>
                        </a:rPr>
                        <a:t>Internist</a:t>
                      </a:r>
                      <a:endParaRPr lang="nl-NL" sz="1100" b="0" i="0" u="none" strike="noStrike" dirty="0">
                        <a:solidFill>
                          <a:srgbClr val="000000"/>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noFill/>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chemeClr val="bg1">
                        <a:lumMod val="85000"/>
                      </a:schemeClr>
                    </a:solidFill>
                  </a:tcPr>
                </a:tc>
              </a:tr>
              <a:tr h="205159">
                <a:tc>
                  <a:txBody>
                    <a:bodyPr/>
                    <a:lstStyle/>
                    <a:p>
                      <a:pPr algn="l" fontAlgn="b"/>
                      <a:r>
                        <a:rPr lang="nl-NL" sz="1100" b="0" i="0" u="none" strike="noStrike" dirty="0" smtClean="0">
                          <a:solidFill>
                            <a:srgbClr val="000000"/>
                          </a:solidFill>
                          <a:effectLst/>
                          <a:latin typeface="Helvetica Neue"/>
                          <a:cs typeface="Helvetica Neue"/>
                        </a:rPr>
                        <a:t>Chirurg</a:t>
                      </a:r>
                      <a:r>
                        <a:rPr lang="nl-NL" sz="1100" b="0" i="0" u="none" strike="noStrike" baseline="0" dirty="0" smtClean="0">
                          <a:solidFill>
                            <a:srgbClr val="000000"/>
                          </a:solidFill>
                          <a:effectLst/>
                          <a:latin typeface="Helvetica Neue"/>
                          <a:cs typeface="Helvetica Neue"/>
                        </a:rPr>
                        <a:t>/Cardioloog</a:t>
                      </a:r>
                      <a:endParaRPr lang="nl-NL" sz="1100" b="0" i="0" u="none" strike="noStrike" dirty="0">
                        <a:solidFill>
                          <a:srgbClr val="000000"/>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2</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noFill/>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2</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chemeClr val="bg1">
                        <a:lumMod val="85000"/>
                      </a:schemeClr>
                    </a:solidFill>
                  </a:tcPr>
                </a:tc>
              </a:tr>
              <a:tr h="205159">
                <a:tc>
                  <a:txBody>
                    <a:bodyPr/>
                    <a:lstStyle/>
                    <a:p>
                      <a:pPr algn="l" fontAlgn="b"/>
                      <a:r>
                        <a:rPr lang="nl-NL" sz="1100" b="0" i="0" u="none" strike="noStrike" dirty="0" smtClean="0">
                          <a:solidFill>
                            <a:srgbClr val="000000"/>
                          </a:solidFill>
                          <a:effectLst/>
                          <a:latin typeface="Helvetica Neue"/>
                          <a:cs typeface="Helvetica Neue"/>
                        </a:rPr>
                        <a:t>Baliemedewerker</a:t>
                      </a:r>
                      <a:endParaRPr lang="nl-NL" sz="1100" b="0" i="0" u="none" strike="noStrike" dirty="0">
                        <a:solidFill>
                          <a:srgbClr val="000000"/>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2</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noFill/>
                  </a:tcPr>
                </a:tc>
                <a:tc>
                  <a:txBody>
                    <a:bodyPr/>
                    <a:lstStyle/>
                    <a:p>
                      <a:pPr algn="r"/>
                      <a:r>
                        <a:rPr lang="nl-NL" sz="1100" b="0" dirty="0" smtClean="0">
                          <a:latin typeface="Helvetica Neue"/>
                          <a:cs typeface="Helvetica Neue"/>
                        </a:rPr>
                        <a:t>2</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chemeClr val="bg1">
                        <a:lumMod val="85000"/>
                      </a:schemeClr>
                    </a:solidFill>
                  </a:tcPr>
                </a:tc>
              </a:tr>
              <a:tr h="205159">
                <a:tc>
                  <a:txBody>
                    <a:bodyPr/>
                    <a:lstStyle/>
                    <a:p>
                      <a:pPr algn="l" fontAlgn="b"/>
                      <a:r>
                        <a:rPr lang="nl-NL" sz="1100" b="0" i="0" u="none" strike="noStrike" dirty="0" smtClean="0">
                          <a:solidFill>
                            <a:srgbClr val="000000"/>
                          </a:solidFill>
                          <a:effectLst/>
                          <a:latin typeface="Helvetica Neue"/>
                          <a:cs typeface="Helvetica Neue"/>
                        </a:rPr>
                        <a:t>Verpleegkundige</a:t>
                      </a:r>
                      <a:endParaRPr lang="nl-NL" sz="1100" b="0" i="0" u="none" strike="noStrike" dirty="0">
                        <a:solidFill>
                          <a:srgbClr val="000000"/>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2</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noFill/>
                  </a:tcPr>
                </a:tc>
                <a:tc>
                  <a:txBody>
                    <a:bodyPr/>
                    <a:lstStyle/>
                    <a:p>
                      <a:pPr algn="r"/>
                      <a:r>
                        <a:rPr lang="nl-NL" sz="1100" b="0" dirty="0" smtClean="0">
                          <a:latin typeface="Helvetica Neue"/>
                          <a:cs typeface="Helvetica Neue"/>
                        </a:rPr>
                        <a:t>2</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2</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2</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chemeClr val="bg1">
                        <a:lumMod val="85000"/>
                      </a:schemeClr>
                    </a:solidFill>
                  </a:tcPr>
                </a:tc>
              </a:tr>
              <a:tr h="205159">
                <a:tc>
                  <a:txBody>
                    <a:bodyPr/>
                    <a:lstStyle/>
                    <a:p>
                      <a:pPr algn="l" fontAlgn="b"/>
                      <a:r>
                        <a:rPr lang="nl-NL" sz="1100" b="0" i="0" u="none" strike="noStrike" dirty="0" smtClean="0">
                          <a:solidFill>
                            <a:srgbClr val="000000"/>
                          </a:solidFill>
                          <a:effectLst/>
                          <a:latin typeface="Helvetica Neue"/>
                          <a:cs typeface="Helvetica Neue"/>
                        </a:rPr>
                        <a:t>Adviseur zorgadministratie</a:t>
                      </a:r>
                      <a:endParaRPr lang="nl-NL" sz="1100" b="0" i="0" u="none" strike="noStrike" dirty="0">
                        <a:solidFill>
                          <a:srgbClr val="000000"/>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noFill/>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chemeClr val="bg1">
                        <a:lumMod val="85000"/>
                      </a:schemeClr>
                    </a:solidFill>
                  </a:tcPr>
                </a:tc>
              </a:tr>
              <a:tr h="205159">
                <a:tc>
                  <a:txBody>
                    <a:bodyPr/>
                    <a:lstStyle/>
                    <a:p>
                      <a:pPr algn="l" fontAlgn="b"/>
                      <a:r>
                        <a:rPr lang="nl-NL" sz="1100" b="0" i="0" u="none" strike="noStrike" dirty="0" smtClean="0">
                          <a:solidFill>
                            <a:srgbClr val="000000"/>
                          </a:solidFill>
                          <a:effectLst/>
                          <a:latin typeface="Helvetica Neue"/>
                          <a:cs typeface="Helvetica Neue"/>
                        </a:rPr>
                        <a:t>Informatiemanager</a:t>
                      </a:r>
                      <a:endParaRPr lang="nl-NL" sz="1100" b="0" i="0" u="none" strike="noStrike" dirty="0">
                        <a:solidFill>
                          <a:srgbClr val="000000"/>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noFill/>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sz="1100" b="0" dirty="0" smtClean="0">
                          <a:latin typeface="Helvetica Neue"/>
                          <a:cs typeface="Helvetica Neue"/>
                        </a:rPr>
                        <a:t>1</a:t>
                      </a: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chemeClr val="bg1">
                        <a:lumMod val="85000"/>
                      </a:schemeClr>
                    </a:solidFill>
                  </a:tcPr>
                </a:tc>
              </a:tr>
              <a:tr h="205159">
                <a:tc>
                  <a:txBody>
                    <a:bodyPr/>
                    <a:lstStyle/>
                    <a:p>
                      <a:pPr algn="l" fontAlgn="b"/>
                      <a:endParaRPr lang="nl-NL" sz="1100" b="0" i="0" u="none" strike="noStrike" dirty="0">
                        <a:solidFill>
                          <a:srgbClr val="000000"/>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noFill/>
                  </a:tcPr>
                </a:tc>
                <a:tc>
                  <a:txBody>
                    <a:bodyPr/>
                    <a:lstStyle/>
                    <a:p>
                      <a:pPr algn="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chemeClr val="bg1">
                        <a:lumMod val="85000"/>
                      </a:schemeClr>
                    </a:solidFill>
                  </a:tcPr>
                </a:tc>
              </a:tr>
              <a:tr h="205159">
                <a:tc>
                  <a:txBody>
                    <a:bodyPr/>
                    <a:lstStyle/>
                    <a:p>
                      <a:pPr algn="l" fontAlgn="b"/>
                      <a:endParaRPr lang="nl-NL" sz="1100" b="0" i="0" u="none" strike="noStrike" dirty="0">
                        <a:solidFill>
                          <a:srgbClr val="000000"/>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noFill/>
                  </a:tcPr>
                </a:tc>
                <a:tc>
                  <a:txBody>
                    <a:bodyPr/>
                    <a:lstStyle/>
                    <a:p>
                      <a:pPr algn="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endParaRPr lang="nl-NL" sz="1100" b="0" dirty="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chemeClr val="bg1">
                        <a:lumMod val="85000"/>
                      </a:schemeClr>
                    </a:solidFill>
                  </a:tcPr>
                </a:tc>
              </a:tr>
              <a:tr h="184749">
                <a:tc>
                  <a:txBody>
                    <a:bodyPr/>
                    <a:lstStyle/>
                    <a:p>
                      <a:pPr algn="l" fontAlgn="b"/>
                      <a:r>
                        <a:rPr lang="nl-NL" sz="1100" b="1" i="0" u="none" strike="noStrike" dirty="0" smtClean="0">
                          <a:solidFill>
                            <a:srgbClr val="000000"/>
                          </a:solidFill>
                          <a:effectLst/>
                          <a:latin typeface="Helvetica Neue"/>
                          <a:cs typeface="Helvetica Neue"/>
                        </a:rPr>
                        <a:t>Totaal</a:t>
                      </a:r>
                      <a:endParaRPr lang="nl-NL" sz="1100" b="1" i="0" u="none" strike="noStrike" dirty="0">
                        <a:solidFill>
                          <a:srgbClr val="000000"/>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dirty="0" smtClean="0"/>
                        <a:t>13</a:t>
                      </a:r>
                      <a:endParaRPr lang="nl-NL" dirty="0"/>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noFill/>
                  </a:tcPr>
                </a:tc>
                <a:tc>
                  <a:txBody>
                    <a:bodyPr/>
                    <a:lstStyle/>
                    <a:p>
                      <a:pPr algn="r"/>
                      <a:r>
                        <a:rPr lang="nl-NL" dirty="0" smtClean="0"/>
                        <a:t>12</a:t>
                      </a:r>
                      <a:endParaRPr lang="nl-NL" dirty="0"/>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dirty="0" smtClean="0"/>
                        <a:t>11</a:t>
                      </a:r>
                      <a:endParaRPr lang="nl-NL" dirty="0"/>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dirty="0" smtClean="0"/>
                        <a:t>10</a:t>
                      </a:r>
                      <a:endParaRPr lang="nl-NL" dirty="0"/>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tcPr>
                </a:tc>
                <a:tc>
                  <a:txBody>
                    <a:bodyPr/>
                    <a:lstStyle/>
                    <a:p>
                      <a:pPr algn="r"/>
                      <a:r>
                        <a:rPr lang="nl-NL" dirty="0" smtClean="0"/>
                        <a:t>9</a:t>
                      </a:r>
                      <a:endParaRPr lang="nl-NL" dirty="0"/>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chemeClr val="bg1">
                        <a:lumMod val="85000"/>
                      </a:schemeClr>
                    </a:solidFill>
                  </a:tcPr>
                </a:tc>
              </a:tr>
            </a:tbl>
          </a:graphicData>
        </a:graphic>
      </p:graphicFrame>
      <p:pic>
        <p:nvPicPr>
          <p:cNvPr id="13" name="Afbeelding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1117442" flipV="1">
            <a:off x="6326572" y="1485667"/>
            <a:ext cx="632936" cy="555491"/>
          </a:xfrm>
          <a:prstGeom prst="rect">
            <a:avLst/>
          </a:prstGeom>
        </p:spPr>
      </p:pic>
      <p:sp>
        <p:nvSpPr>
          <p:cNvPr id="3" name="Tekstvak 2"/>
          <p:cNvSpPr txBox="1"/>
          <p:nvPr/>
        </p:nvSpPr>
        <p:spPr>
          <a:xfrm>
            <a:off x="6539576" y="1946579"/>
            <a:ext cx="888390" cy="861752"/>
          </a:xfrm>
          <a:prstGeom prst="rect">
            <a:avLst/>
          </a:prstGeom>
          <a:noFill/>
        </p:spPr>
        <p:txBody>
          <a:bodyPr wrap="none" lIns="91416" tIns="45709" rIns="91416" bIns="45709" rtlCol="0">
            <a:spAutoFit/>
          </a:bodyPr>
          <a:lstStyle/>
          <a:p>
            <a:r>
              <a:rPr lang="nl-NL" sz="1000" b="1" dirty="0">
                <a:latin typeface="Helvetica Neue"/>
                <a:cs typeface="Helvetica Neue"/>
              </a:rPr>
              <a:t>Let op!</a:t>
            </a:r>
            <a:br>
              <a:rPr lang="nl-NL" sz="1000" b="1" dirty="0">
                <a:latin typeface="Helvetica Neue"/>
                <a:cs typeface="Helvetica Neue"/>
              </a:rPr>
            </a:br>
            <a:r>
              <a:rPr lang="nl-NL" sz="1000" b="1" dirty="0">
                <a:latin typeface="Helvetica Neue"/>
                <a:cs typeface="Helvetica Neue"/>
              </a:rPr>
              <a:t>Minder dan</a:t>
            </a:r>
          </a:p>
          <a:p>
            <a:r>
              <a:rPr lang="nl-NL" sz="1000" b="1" dirty="0">
                <a:latin typeface="Helvetica Neue"/>
                <a:cs typeface="Helvetica Neue"/>
              </a:rPr>
              <a:t>9</a:t>
            </a:r>
            <a:r>
              <a:rPr lang="nl-NL" sz="1000" b="1" dirty="0" smtClean="0">
                <a:latin typeface="Helvetica Neue"/>
                <a:cs typeface="Helvetica Neue"/>
              </a:rPr>
              <a:t> </a:t>
            </a:r>
            <a:r>
              <a:rPr lang="nl-NL" sz="1000" b="1" dirty="0">
                <a:latin typeface="Helvetica Neue"/>
                <a:cs typeface="Helvetica Neue"/>
              </a:rPr>
              <a:t>is geen</a:t>
            </a:r>
          </a:p>
          <a:p>
            <a:r>
              <a:rPr lang="nl-NL" sz="1000" b="1" dirty="0">
                <a:latin typeface="Helvetica Neue"/>
                <a:cs typeface="Helvetica Neue"/>
              </a:rPr>
              <a:t>Wenselijk</a:t>
            </a:r>
          </a:p>
          <a:p>
            <a:r>
              <a:rPr lang="nl-NL" sz="1000" b="1" dirty="0">
                <a:latin typeface="Helvetica Neue"/>
                <a:cs typeface="Helvetica Neue"/>
              </a:rPr>
              <a:t>Scenario!</a:t>
            </a:r>
          </a:p>
        </p:txBody>
      </p:sp>
    </p:spTree>
    <p:extLst>
      <p:ext uri="{BB962C8B-B14F-4D97-AF65-F5344CB8AC3E}">
        <p14:creationId xmlns:p14="http://schemas.microsoft.com/office/powerpoint/2010/main" val="945145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grpSp>
        <p:nvGrpSpPr>
          <p:cNvPr id="17" name="Groeperen 16"/>
          <p:cNvGrpSpPr>
            <a:grpSpLocks noChangeAspect="1"/>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sp>
          <p:nvSpPr>
            <p:cNvPr id="19" name="Rechthoek 18"/>
            <p:cNvSpPr/>
            <p:nvPr/>
          </p:nvSpPr>
          <p:spPr>
            <a:xfrm>
              <a:off x="2100032" y="271007"/>
              <a:ext cx="3662994" cy="811945"/>
            </a:xfrm>
            <a:prstGeom prst="rect">
              <a:avLst/>
            </a:prstGeom>
            <a:solidFill>
              <a:srgbClr val="E0C5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0" name="Tekstvak 19"/>
            <p:cNvSpPr txBox="1"/>
            <p:nvPr/>
          </p:nvSpPr>
          <p:spPr>
            <a:xfrm>
              <a:off x="3885287" y="471061"/>
              <a:ext cx="1510153" cy="398671"/>
            </a:xfrm>
            <a:prstGeom prst="rect">
              <a:avLst/>
            </a:prstGeom>
            <a:noFill/>
          </p:spPr>
          <p:txBody>
            <a:bodyPr wrap="none" rtlCol="0">
              <a:spAutoFit/>
            </a:bodyPr>
            <a:lstStyle/>
            <a:p>
              <a:pPr algn="r"/>
              <a:r>
                <a:rPr lang="nl-NL" spc="187" dirty="0">
                  <a:solidFill>
                    <a:srgbClr val="FFFFFF"/>
                  </a:solidFill>
                  <a:latin typeface="Arial Black"/>
                  <a:cs typeface="Arial Black"/>
                </a:rPr>
                <a:t>OPBOUW</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grpSp>
      <p:sp>
        <p:nvSpPr>
          <p:cNvPr id="22" name="Tekstvak 21"/>
          <p:cNvSpPr txBox="1">
            <a:spLocks noChangeAspect="1"/>
          </p:cNvSpPr>
          <p:nvPr/>
        </p:nvSpPr>
        <p:spPr>
          <a:xfrm>
            <a:off x="2679483" y="496810"/>
            <a:ext cx="1216691" cy="211324"/>
          </a:xfrm>
          <a:prstGeom prst="rect">
            <a:avLst/>
          </a:prstGeom>
          <a:noFill/>
        </p:spPr>
        <p:txBody>
          <a:bodyPr wrap="none" lIns="56879" tIns="28440" rIns="56879" bIns="28440" rtlCol="0">
            <a:spAutoFit/>
          </a:bodyPr>
          <a:lstStyle/>
          <a:p>
            <a:r>
              <a:rPr lang="nl-NL" sz="1000" dirty="0">
                <a:solidFill>
                  <a:srgbClr val="FFFFFF"/>
                </a:solidFill>
                <a:latin typeface="Helvetica Neue"/>
                <a:cs typeface="Helvetica Neue"/>
              </a:rPr>
              <a:t>RUIMTE INDELING</a:t>
            </a:r>
          </a:p>
        </p:txBody>
      </p:sp>
      <p:sp>
        <p:nvSpPr>
          <p:cNvPr id="12" name="Tekstvak 11"/>
          <p:cNvSpPr txBox="1">
            <a:spLocks noChangeAspect="1"/>
          </p:cNvSpPr>
          <p:nvPr/>
        </p:nvSpPr>
        <p:spPr>
          <a:xfrm>
            <a:off x="221766" y="947894"/>
            <a:ext cx="3373964" cy="226727"/>
          </a:xfrm>
          <a:prstGeom prst="rect">
            <a:avLst/>
          </a:prstGeom>
          <a:noFill/>
        </p:spPr>
        <p:txBody>
          <a:bodyPr wrap="square" lIns="56879" tIns="28440" rIns="56879" bIns="28440" numCol="1" rtlCol="0">
            <a:spAutoFit/>
          </a:bodyPr>
          <a:lstStyle/>
          <a:p>
            <a:r>
              <a:rPr lang="nl-NL" sz="1100" dirty="0">
                <a:latin typeface="Arial Black"/>
                <a:cs typeface="Arial Black"/>
              </a:rPr>
              <a:t>GROVE INDELING VAN DE RUIMTE</a:t>
            </a:r>
          </a:p>
        </p:txBody>
      </p:sp>
      <p:sp>
        <p:nvSpPr>
          <p:cNvPr id="28" name="Rechthoek 27"/>
          <p:cNvSpPr>
            <a:spLocks noChangeAspect="1"/>
          </p:cNvSpPr>
          <p:nvPr/>
        </p:nvSpPr>
        <p:spPr>
          <a:xfrm>
            <a:off x="221769" y="1219523"/>
            <a:ext cx="4820835" cy="3955791"/>
          </a:xfrm>
          <a:prstGeom prst="rect">
            <a:avLst/>
          </a:prstGeom>
          <a:noFill/>
          <a:ln w="12700"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900" dirty="0"/>
          </a:p>
        </p:txBody>
      </p:sp>
      <p:sp>
        <p:nvSpPr>
          <p:cNvPr id="30" name="Rechthoek 29"/>
          <p:cNvSpPr>
            <a:spLocks noChangeAspect="1"/>
          </p:cNvSpPr>
          <p:nvPr/>
        </p:nvSpPr>
        <p:spPr>
          <a:xfrm>
            <a:off x="1987276" y="3304317"/>
            <a:ext cx="1300552" cy="909211"/>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tx1"/>
                </a:solidFill>
                <a:latin typeface="Helvetica Neue"/>
                <a:cs typeface="Helvetica Neue"/>
              </a:rPr>
              <a:t>EPD </a:t>
            </a:r>
            <a:r>
              <a:rPr lang="nl-NL" sz="1000" dirty="0" smtClean="0">
                <a:solidFill>
                  <a:schemeClr val="tx1"/>
                </a:solidFill>
                <a:latin typeface="Helvetica Neue"/>
                <a:cs typeface="Helvetica Neue"/>
              </a:rPr>
              <a:t>tafel</a:t>
            </a:r>
          </a:p>
          <a:p>
            <a:pPr algn="ctr"/>
            <a:r>
              <a:rPr lang="nl-NL" sz="800" i="1" dirty="0" smtClean="0">
                <a:solidFill>
                  <a:schemeClr val="tx1"/>
                </a:solidFill>
                <a:latin typeface="Helvetica Neue"/>
                <a:cs typeface="Helvetica Neue"/>
              </a:rPr>
              <a:t>Let op: binnen handbereik van de andere zorgverleners.</a:t>
            </a:r>
            <a:endParaRPr lang="nl-NL" sz="800" i="1" dirty="0">
              <a:solidFill>
                <a:schemeClr val="tx1"/>
              </a:solidFill>
              <a:latin typeface="Helvetica Neue"/>
              <a:cs typeface="Helvetica Neue"/>
            </a:endParaRPr>
          </a:p>
        </p:txBody>
      </p:sp>
      <p:sp>
        <p:nvSpPr>
          <p:cNvPr id="32" name="Rechthoek 31"/>
          <p:cNvSpPr>
            <a:spLocks noChangeAspect="1"/>
          </p:cNvSpPr>
          <p:nvPr/>
        </p:nvSpPr>
        <p:spPr>
          <a:xfrm>
            <a:off x="531124" y="3536840"/>
            <a:ext cx="908714" cy="676688"/>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r>
              <a:rPr lang="nl-NL" sz="1000" dirty="0">
                <a:solidFill>
                  <a:schemeClr val="tx1"/>
                </a:solidFill>
                <a:latin typeface="Helvetica Neue"/>
                <a:cs typeface="Helvetica Neue"/>
              </a:rPr>
              <a:t>Cardioloog/Chirurg</a:t>
            </a:r>
          </a:p>
        </p:txBody>
      </p:sp>
      <p:sp>
        <p:nvSpPr>
          <p:cNvPr id="35" name="Rechthoek 34"/>
          <p:cNvSpPr>
            <a:spLocks noChangeAspect="1"/>
          </p:cNvSpPr>
          <p:nvPr/>
        </p:nvSpPr>
        <p:spPr>
          <a:xfrm>
            <a:off x="4118787" y="3309601"/>
            <a:ext cx="832496" cy="321628"/>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smtClean="0">
                <a:solidFill>
                  <a:schemeClr val="tx1"/>
                </a:solidFill>
                <a:latin typeface="Helvetica Neue"/>
                <a:cs typeface="Helvetica Neue"/>
              </a:rPr>
              <a:t>Verpleeg- kundige</a:t>
            </a:r>
            <a:endParaRPr lang="nl-NL" sz="1000" dirty="0">
              <a:solidFill>
                <a:schemeClr val="tx1"/>
              </a:solidFill>
              <a:latin typeface="Helvetica Neue"/>
              <a:cs typeface="Helvetica Neue"/>
            </a:endParaRPr>
          </a:p>
        </p:txBody>
      </p:sp>
      <p:sp>
        <p:nvSpPr>
          <p:cNvPr id="45" name="Rechthoek 44"/>
          <p:cNvSpPr>
            <a:spLocks noChangeAspect="1"/>
          </p:cNvSpPr>
          <p:nvPr/>
        </p:nvSpPr>
        <p:spPr>
          <a:xfrm>
            <a:off x="2177828" y="4469882"/>
            <a:ext cx="908714" cy="343667"/>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tx1"/>
                </a:solidFill>
                <a:latin typeface="Helvetica Neue"/>
                <a:cs typeface="Helvetica Neue"/>
              </a:rPr>
              <a:t>Internist</a:t>
            </a:r>
          </a:p>
        </p:txBody>
      </p:sp>
      <p:sp>
        <p:nvSpPr>
          <p:cNvPr id="54" name="Rechthoek 53"/>
          <p:cNvSpPr>
            <a:spLocks noChangeAspect="1"/>
          </p:cNvSpPr>
          <p:nvPr/>
        </p:nvSpPr>
        <p:spPr>
          <a:xfrm>
            <a:off x="4123255" y="4402318"/>
            <a:ext cx="828029" cy="523551"/>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tx1"/>
                </a:solidFill>
                <a:latin typeface="Helvetica Neue"/>
                <a:cs typeface="Helvetica Neue"/>
              </a:rPr>
              <a:t>Adviseur</a:t>
            </a:r>
            <a:r>
              <a:rPr lang="nl-NL" sz="700" dirty="0" smtClean="0">
                <a:latin typeface="Arial Black"/>
                <a:cs typeface="Arial Black"/>
              </a:rPr>
              <a:t> </a:t>
            </a:r>
            <a:r>
              <a:rPr lang="nl-NL" sz="1000" dirty="0">
                <a:solidFill>
                  <a:schemeClr val="tx1"/>
                </a:solidFill>
                <a:latin typeface="Helvetica Neue"/>
                <a:cs typeface="Helvetica Neue"/>
              </a:rPr>
              <a:t>zorgadministratie</a:t>
            </a:r>
          </a:p>
        </p:txBody>
      </p:sp>
      <p:sp>
        <p:nvSpPr>
          <p:cNvPr id="55" name="Rechthoek 54"/>
          <p:cNvSpPr>
            <a:spLocks noChangeAspect="1"/>
          </p:cNvSpPr>
          <p:nvPr/>
        </p:nvSpPr>
        <p:spPr>
          <a:xfrm>
            <a:off x="4123254" y="3817857"/>
            <a:ext cx="828029" cy="395672"/>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tx1"/>
                </a:solidFill>
                <a:latin typeface="Helvetica Neue"/>
                <a:cs typeface="Helvetica Neue"/>
              </a:rPr>
              <a:t>Informatie manager</a:t>
            </a:r>
          </a:p>
        </p:txBody>
      </p:sp>
      <p:sp>
        <p:nvSpPr>
          <p:cNvPr id="60" name="Tijdelijke aanduiding voor dianummer 6"/>
          <p:cNvSpPr>
            <a:spLocks noGrp="1" noChangeAspect="1"/>
          </p:cNvSpPr>
          <p:nvPr>
            <p:ph type="sldNum" sz="quarter" idx="12"/>
          </p:nvPr>
        </p:nvSpPr>
        <p:spPr>
          <a:xfrm>
            <a:off x="5521177" y="4798977"/>
            <a:ext cx="1764665" cy="283818"/>
          </a:xfrm>
          <a:ln w="12700" cmpd="sng">
            <a:noFill/>
          </a:ln>
        </p:spPr>
        <p:txBody>
          <a:bodyPr/>
          <a:lstStyle/>
          <a:p>
            <a:fld id="{DA8096DE-230E-6B41-A63D-34FDA7E3B8E5}" type="slidenum">
              <a:rPr lang="nl-NL" sz="1200">
                <a:solidFill>
                  <a:srgbClr val="FFFFFF"/>
                </a:solidFill>
              </a:rPr>
              <a:t>12</a:t>
            </a:fld>
            <a:endParaRPr lang="nl-NL" sz="1200" dirty="0">
              <a:solidFill>
                <a:srgbClr val="FFFFFF"/>
              </a:solidFill>
            </a:endParaRPr>
          </a:p>
        </p:txBody>
      </p:sp>
      <p:sp>
        <p:nvSpPr>
          <p:cNvPr id="61" name="Tekstvak 60"/>
          <p:cNvSpPr txBox="1"/>
          <p:nvPr/>
        </p:nvSpPr>
        <p:spPr>
          <a:xfrm>
            <a:off x="5184578" y="1351272"/>
            <a:ext cx="2276392" cy="826877"/>
          </a:xfrm>
          <a:prstGeom prst="rect">
            <a:avLst/>
          </a:prstGeom>
          <a:noFill/>
        </p:spPr>
        <p:txBody>
          <a:bodyPr wrap="square" lIns="56879" tIns="28440" rIns="56879" bIns="28440" numCol="1" rtlCol="0">
            <a:spAutoFit/>
          </a:bodyPr>
          <a:lstStyle/>
          <a:p>
            <a:pPr marL="171406" indent="-171406">
              <a:buFont typeface="Arial"/>
              <a:buChar char="•"/>
            </a:pPr>
            <a:r>
              <a:rPr lang="nl-NL" sz="1000" dirty="0" smtClean="0">
                <a:latin typeface="Helvetica Neue"/>
                <a:cs typeface="Helvetica Neue"/>
              </a:rPr>
              <a:t>Beamer</a:t>
            </a:r>
            <a:endParaRPr lang="nl-NL" sz="1000" dirty="0">
              <a:latin typeface="Helvetica Neue"/>
              <a:cs typeface="Helvetica Neue"/>
            </a:endParaRPr>
          </a:p>
          <a:p>
            <a:pPr marL="171406" indent="-171406">
              <a:buFont typeface="Arial"/>
              <a:buChar char="•"/>
            </a:pPr>
            <a:r>
              <a:rPr lang="nl-NL" sz="1000" dirty="0">
                <a:latin typeface="Helvetica Neue"/>
                <a:cs typeface="Helvetica Neue"/>
              </a:rPr>
              <a:t>Stoelen</a:t>
            </a:r>
          </a:p>
          <a:p>
            <a:pPr marL="171406" indent="-171406">
              <a:buFont typeface="Arial"/>
              <a:buChar char="•"/>
            </a:pPr>
            <a:r>
              <a:rPr lang="nl-NL" sz="1000" dirty="0" smtClean="0">
                <a:latin typeface="Helvetica Neue"/>
                <a:cs typeface="Helvetica Neue"/>
              </a:rPr>
              <a:t>Flipover</a:t>
            </a:r>
          </a:p>
          <a:p>
            <a:pPr marL="171406" indent="-171406">
              <a:buFont typeface="Arial"/>
              <a:buChar char="•"/>
            </a:pPr>
            <a:r>
              <a:rPr lang="nl-NL" sz="1000" dirty="0" smtClean="0">
                <a:latin typeface="Helvetica Neue"/>
                <a:cs typeface="Helvetica Neue"/>
              </a:rPr>
              <a:t>Pennen, post-</a:t>
            </a:r>
            <a:r>
              <a:rPr lang="nl-NL" sz="1000" dirty="0" err="1" smtClean="0">
                <a:latin typeface="Helvetica Neue"/>
                <a:cs typeface="Helvetica Neue"/>
              </a:rPr>
              <a:t>its</a:t>
            </a:r>
            <a:r>
              <a:rPr lang="nl-NL" sz="1000" dirty="0" smtClean="0">
                <a:latin typeface="Helvetica Neue"/>
                <a:cs typeface="Helvetica Neue"/>
              </a:rPr>
              <a:t>, kladblokjes</a:t>
            </a:r>
            <a:endParaRPr lang="nl-NL" sz="1000" dirty="0">
              <a:latin typeface="Helvetica Neue"/>
              <a:cs typeface="Helvetica Neue"/>
            </a:endParaRPr>
          </a:p>
          <a:p>
            <a:pPr marL="171406" indent="-171406">
              <a:buFont typeface="Arial"/>
              <a:buChar char="•"/>
            </a:pPr>
            <a:endParaRPr lang="nl-NL" sz="1000" dirty="0">
              <a:latin typeface="Helvetica Neue"/>
              <a:cs typeface="Helvetica Neue"/>
            </a:endParaRPr>
          </a:p>
        </p:txBody>
      </p:sp>
      <p:sp>
        <p:nvSpPr>
          <p:cNvPr id="62" name="Tekstvak 61"/>
          <p:cNvSpPr txBox="1"/>
          <p:nvPr/>
        </p:nvSpPr>
        <p:spPr>
          <a:xfrm>
            <a:off x="5133263" y="947892"/>
            <a:ext cx="2276392" cy="261588"/>
          </a:xfrm>
          <a:prstGeom prst="rect">
            <a:avLst/>
          </a:prstGeom>
          <a:noFill/>
        </p:spPr>
        <p:txBody>
          <a:bodyPr wrap="square" lIns="91416" tIns="45709" rIns="91416" bIns="45709" rtlCol="0">
            <a:spAutoFit/>
          </a:bodyPr>
          <a:lstStyle/>
          <a:p>
            <a:r>
              <a:rPr lang="nl-NL" sz="1100" dirty="0">
                <a:latin typeface="Arial Black"/>
                <a:cs typeface="Arial Black"/>
              </a:rPr>
              <a:t>AANWEZIG IN DE RUIMTE:</a:t>
            </a:r>
          </a:p>
        </p:txBody>
      </p:sp>
      <p:sp>
        <p:nvSpPr>
          <p:cNvPr id="37" name="Rechthoek 36"/>
          <p:cNvSpPr>
            <a:spLocks noChangeAspect="1"/>
          </p:cNvSpPr>
          <p:nvPr/>
        </p:nvSpPr>
        <p:spPr>
          <a:xfrm>
            <a:off x="531124" y="1493236"/>
            <a:ext cx="582540" cy="299487"/>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nl-NL" sz="1000" smtClean="0">
                <a:solidFill>
                  <a:schemeClr val="tx1"/>
                </a:solidFill>
                <a:latin typeface="Helvetica Neue"/>
                <a:cs typeface="Helvetica Neue"/>
              </a:rPr>
              <a:t>Patiënt</a:t>
            </a:r>
            <a:endParaRPr lang="nl-NL" sz="1000" dirty="0">
              <a:solidFill>
                <a:schemeClr val="tx1"/>
              </a:solidFill>
              <a:latin typeface="Helvetica Neue"/>
              <a:cs typeface="Helvetica Neue"/>
            </a:endParaRPr>
          </a:p>
        </p:txBody>
      </p:sp>
      <p:sp>
        <p:nvSpPr>
          <p:cNvPr id="39" name="Rechthoek 38"/>
          <p:cNvSpPr>
            <a:spLocks noChangeAspect="1"/>
          </p:cNvSpPr>
          <p:nvPr/>
        </p:nvSpPr>
        <p:spPr>
          <a:xfrm>
            <a:off x="531124" y="2951210"/>
            <a:ext cx="908714" cy="351074"/>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r>
              <a:rPr lang="nl-NL" sz="1000" dirty="0" smtClean="0">
                <a:solidFill>
                  <a:schemeClr val="tx1"/>
                </a:solidFill>
                <a:latin typeface="Helvetica Neue"/>
                <a:cs typeface="Helvetica Neue"/>
              </a:rPr>
              <a:t>Balie medewerker</a:t>
            </a:r>
            <a:endParaRPr lang="nl-NL" sz="1000" dirty="0">
              <a:solidFill>
                <a:schemeClr val="tx1"/>
              </a:solidFill>
              <a:latin typeface="Helvetica Neue"/>
              <a:cs typeface="Helvetica Neue"/>
            </a:endParaRPr>
          </a:p>
        </p:txBody>
      </p:sp>
      <p:sp>
        <p:nvSpPr>
          <p:cNvPr id="40" name="Rechthoek 39"/>
          <p:cNvSpPr>
            <a:spLocks noChangeAspect="1"/>
          </p:cNvSpPr>
          <p:nvPr/>
        </p:nvSpPr>
        <p:spPr>
          <a:xfrm>
            <a:off x="531124" y="2334387"/>
            <a:ext cx="582540" cy="299487"/>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nl-NL" sz="1000" smtClean="0">
                <a:solidFill>
                  <a:schemeClr val="tx1"/>
                </a:solidFill>
                <a:latin typeface="Helvetica Neue"/>
                <a:cs typeface="Helvetica Neue"/>
              </a:rPr>
              <a:t>Patiënt</a:t>
            </a:r>
            <a:endParaRPr lang="nl-NL" sz="1000" dirty="0">
              <a:solidFill>
                <a:schemeClr val="tx1"/>
              </a:solidFill>
              <a:latin typeface="Helvetica Neue"/>
              <a:cs typeface="Helvetica Neue"/>
            </a:endParaRPr>
          </a:p>
        </p:txBody>
      </p:sp>
      <p:sp>
        <p:nvSpPr>
          <p:cNvPr id="41" name="Rechthoek 40"/>
          <p:cNvSpPr>
            <a:spLocks noChangeAspect="1"/>
          </p:cNvSpPr>
          <p:nvPr/>
        </p:nvSpPr>
        <p:spPr>
          <a:xfrm>
            <a:off x="531124" y="1910931"/>
            <a:ext cx="582540" cy="299487"/>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nl-NL" sz="1000" smtClean="0">
                <a:solidFill>
                  <a:schemeClr val="tx1"/>
                </a:solidFill>
                <a:latin typeface="Helvetica Neue"/>
                <a:cs typeface="Helvetica Neue"/>
              </a:rPr>
              <a:t>Patiënt</a:t>
            </a:r>
            <a:endParaRPr lang="nl-NL" sz="1000" dirty="0">
              <a:solidFill>
                <a:schemeClr val="tx1"/>
              </a:solidFill>
              <a:latin typeface="Helvetica Neue"/>
              <a:cs typeface="Helvetica Neue"/>
            </a:endParaRPr>
          </a:p>
        </p:txBody>
      </p:sp>
      <p:sp>
        <p:nvSpPr>
          <p:cNvPr id="43" name="Rechthoek 42"/>
          <p:cNvSpPr>
            <a:spLocks noChangeAspect="1"/>
          </p:cNvSpPr>
          <p:nvPr/>
        </p:nvSpPr>
        <p:spPr>
          <a:xfrm>
            <a:off x="1686439" y="4927110"/>
            <a:ext cx="1891491" cy="171833"/>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nl-NL" sz="1000" smtClean="0">
                <a:solidFill>
                  <a:schemeClr val="tx1"/>
                </a:solidFill>
                <a:latin typeface="Helvetica Neue"/>
                <a:cs typeface="Helvetica Neue"/>
              </a:rPr>
              <a:t>Beamer</a:t>
            </a:r>
            <a:endParaRPr lang="nl-NL" sz="1000" dirty="0">
              <a:solidFill>
                <a:schemeClr val="tx1"/>
              </a:solidFill>
              <a:latin typeface="Helvetica Neue"/>
              <a:cs typeface="Helvetica Neue"/>
            </a:endParaRPr>
          </a:p>
        </p:txBody>
      </p:sp>
      <p:sp>
        <p:nvSpPr>
          <p:cNvPr id="44" name="Rechthoek 43"/>
          <p:cNvSpPr>
            <a:spLocks/>
          </p:cNvSpPr>
          <p:nvPr/>
        </p:nvSpPr>
        <p:spPr>
          <a:xfrm>
            <a:off x="371051" y="1335633"/>
            <a:ext cx="1222079" cy="1366131"/>
          </a:xfrm>
          <a:prstGeom prst="rect">
            <a:avLst/>
          </a:prstGeom>
          <a:noFill/>
          <a:ln w="12700" cmpd="sng"/>
        </p:spPr>
        <p:style>
          <a:lnRef idx="2">
            <a:schemeClr val="dk1"/>
          </a:lnRef>
          <a:fillRef idx="1">
            <a:schemeClr val="lt1"/>
          </a:fillRef>
          <a:effectRef idx="0">
            <a:schemeClr val="dk1"/>
          </a:effectRef>
          <a:fontRef idx="minor">
            <a:schemeClr val="dk1"/>
          </a:fontRef>
        </p:style>
        <p:txBody>
          <a:bodyPr vert="vert270" rtlCol="0" anchor="b"/>
          <a:lstStyle/>
          <a:p>
            <a:pPr algn="ctr"/>
            <a:r>
              <a:rPr lang="nl-NL" sz="1000" b="1" dirty="0" smtClean="0">
                <a:solidFill>
                  <a:schemeClr val="tx1"/>
                </a:solidFill>
                <a:latin typeface="Helvetica Neue"/>
                <a:cs typeface="Helvetica Neue"/>
              </a:rPr>
              <a:t>Wachtkamer</a:t>
            </a:r>
            <a:endParaRPr lang="nl-NL" sz="1000" b="1" dirty="0">
              <a:solidFill>
                <a:schemeClr val="tx1"/>
              </a:solidFill>
              <a:latin typeface="Helvetica Neue"/>
              <a:cs typeface="Helvetica Neue"/>
            </a:endParaRPr>
          </a:p>
        </p:txBody>
      </p:sp>
      <p:sp>
        <p:nvSpPr>
          <p:cNvPr id="3" name="Ovaal 2"/>
          <p:cNvSpPr>
            <a:spLocks noChangeAspect="1"/>
          </p:cNvSpPr>
          <p:nvPr/>
        </p:nvSpPr>
        <p:spPr>
          <a:xfrm>
            <a:off x="2177828" y="1335632"/>
            <a:ext cx="2667549" cy="1520439"/>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dirty="0">
                <a:solidFill>
                  <a:schemeClr val="tx1"/>
                </a:solidFill>
                <a:latin typeface="Helvetica Neue"/>
                <a:cs typeface="Helvetica Neue"/>
              </a:rPr>
              <a:t>Kring waar de aftrap van de game &amp; de nabespreking gedaan </a:t>
            </a:r>
            <a:r>
              <a:rPr lang="nl-NL" sz="1000" dirty="0" smtClean="0">
                <a:solidFill>
                  <a:schemeClr val="tx1"/>
                </a:solidFill>
                <a:latin typeface="Helvetica Neue"/>
                <a:cs typeface="Helvetica Neue"/>
              </a:rPr>
              <a:t>worden.</a:t>
            </a:r>
            <a:endParaRPr lang="nl-NL" sz="1000" dirty="0">
              <a:solidFill>
                <a:schemeClr val="tx1"/>
              </a:solidFill>
              <a:latin typeface="Helvetica Neue"/>
              <a:cs typeface="Helvetica Neue"/>
            </a:endParaRPr>
          </a:p>
        </p:txBody>
      </p:sp>
    </p:spTree>
    <p:extLst>
      <p:ext uri="{BB962C8B-B14F-4D97-AF65-F5344CB8AC3E}">
        <p14:creationId xmlns:p14="http://schemas.microsoft.com/office/powerpoint/2010/main" val="1491044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13</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9" name="Rechthoek 18"/>
            <p:cNvSpPr/>
            <p:nvPr/>
          </p:nvSpPr>
          <p:spPr>
            <a:xfrm>
              <a:off x="2100032" y="271007"/>
              <a:ext cx="3662994" cy="811945"/>
            </a:xfrm>
            <a:prstGeom prst="rect">
              <a:avLst/>
            </a:prstGeom>
            <a:solidFill>
              <a:srgbClr val="E0C5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0" name="Tekstvak 19"/>
            <p:cNvSpPr txBox="1"/>
            <p:nvPr/>
          </p:nvSpPr>
          <p:spPr>
            <a:xfrm>
              <a:off x="3885287" y="471061"/>
              <a:ext cx="1510153" cy="398671"/>
            </a:xfrm>
            <a:prstGeom prst="rect">
              <a:avLst/>
            </a:prstGeom>
            <a:noFill/>
          </p:spPr>
          <p:txBody>
            <a:bodyPr wrap="none" rtlCol="0">
              <a:spAutoFit/>
            </a:bodyPr>
            <a:lstStyle/>
            <a:p>
              <a:pPr algn="r"/>
              <a:r>
                <a:rPr lang="nl-NL" spc="187" dirty="0">
                  <a:solidFill>
                    <a:srgbClr val="FFFFFF"/>
                  </a:solidFill>
                  <a:latin typeface="Arial Black"/>
                  <a:cs typeface="Arial Black"/>
                </a:rPr>
                <a:t>OPBOUW</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grpSp>
      <p:graphicFrame>
        <p:nvGraphicFramePr>
          <p:cNvPr id="2" name="Tabel 1"/>
          <p:cNvGraphicFramePr>
            <a:graphicFrameLocks noGrp="1"/>
          </p:cNvGraphicFramePr>
          <p:nvPr>
            <p:extLst>
              <p:ext uri="{D42A27DB-BD31-4B8C-83A1-F6EECF244321}">
                <p14:modId xmlns:p14="http://schemas.microsoft.com/office/powerpoint/2010/main" val="1500756476"/>
              </p:ext>
            </p:extLst>
          </p:nvPr>
        </p:nvGraphicFramePr>
        <p:xfrm>
          <a:off x="420307" y="1099129"/>
          <a:ext cx="6636708" cy="2517542"/>
        </p:xfrm>
        <a:graphic>
          <a:graphicData uri="http://schemas.openxmlformats.org/drawingml/2006/table">
            <a:tbl>
              <a:tblPr firstRow="1" bandRow="1">
                <a:tableStyleId>{2D5ABB26-0587-4C30-8999-92F81FD0307C}</a:tableStyleId>
              </a:tblPr>
              <a:tblGrid>
                <a:gridCol w="1618532"/>
                <a:gridCol w="2671907"/>
                <a:gridCol w="2346269"/>
              </a:tblGrid>
              <a:tr h="262022">
                <a:tc>
                  <a:txBody>
                    <a:bodyPr/>
                    <a:lstStyle/>
                    <a:p>
                      <a:r>
                        <a:rPr lang="nl-NL" sz="1000" b="1" dirty="0" smtClean="0">
                          <a:latin typeface="Helvetica Neue"/>
                          <a:cs typeface="Helvetica Neue"/>
                        </a:rPr>
                        <a:t>ROL</a:t>
                      </a:r>
                      <a:endParaRPr lang="nl-NL" sz="10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gridSpan="2">
                  <a:txBody>
                    <a:bodyPr/>
                    <a:lstStyle/>
                    <a:p>
                      <a:pPr marL="0" marR="0" indent="0" algn="l" defTabSz="323872" rtl="0" eaLnBrk="1" fontAlgn="auto" latinLnBrk="0" hangingPunct="1">
                        <a:lnSpc>
                          <a:spcPct val="100000"/>
                        </a:lnSpc>
                        <a:spcBef>
                          <a:spcPts val="0"/>
                        </a:spcBef>
                        <a:spcAft>
                          <a:spcPts val="0"/>
                        </a:spcAft>
                        <a:buClrTx/>
                        <a:buSzTx/>
                        <a:buFontTx/>
                        <a:buNone/>
                        <a:tabLst/>
                        <a:defRPr/>
                      </a:pPr>
                      <a:r>
                        <a:rPr lang="nl-NL" sz="1000" b="1" dirty="0" smtClean="0">
                          <a:latin typeface="Helvetica Neue"/>
                          <a:cs typeface="Helvetica Neue"/>
                        </a:rPr>
                        <a:t>MATERIALEN</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hMerge="1">
                  <a:txBody>
                    <a:bodyPr/>
                    <a:lstStyle/>
                    <a:p>
                      <a:endParaRPr lang="nl-NL"/>
                    </a:p>
                  </a:txBody>
                  <a:tcPr/>
                </a:tc>
              </a:tr>
              <a:tr h="262022">
                <a:tc>
                  <a:txBody>
                    <a:bodyPr/>
                    <a:lstStyle/>
                    <a:p>
                      <a:r>
                        <a:rPr lang="nl-NL" sz="1000" b="1" dirty="0" smtClean="0">
                          <a:latin typeface="Helvetica Neue"/>
                          <a:cs typeface="Helvetica Neue"/>
                        </a:rPr>
                        <a:t>Patiënt</a:t>
                      </a:r>
                      <a:endParaRPr lang="nl-NL" sz="10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nl-NL" sz="1000" dirty="0" smtClean="0">
                          <a:solidFill>
                            <a:schemeClr val="tx1"/>
                          </a:solidFill>
                          <a:latin typeface="Helvetica Neue"/>
                          <a:cs typeface="Helvetica Neue"/>
                        </a:rPr>
                        <a:t>Rolbeschrijving</a:t>
                      </a:r>
                    </a:p>
                    <a:p>
                      <a:pPr marL="171450" indent="-171450">
                        <a:buFont typeface="Arial"/>
                        <a:buChar char="•"/>
                      </a:pPr>
                      <a:r>
                        <a:rPr lang="nl-NL" sz="1000" dirty="0" smtClean="0">
                          <a:solidFill>
                            <a:schemeClr val="tx1"/>
                          </a:solidFill>
                          <a:latin typeface="Helvetica Neue"/>
                          <a:cs typeface="Helvetica Neue"/>
                        </a:rPr>
                        <a:t>Patiëntcasus</a:t>
                      </a:r>
                      <a:endParaRPr lang="nl-NL" sz="1000" i="1" dirty="0" smtClean="0">
                        <a:solidFill>
                          <a:schemeClr val="tx1"/>
                        </a:solidFill>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marR="0" indent="-171450" algn="l" defTabSz="323872" rtl="0" eaLnBrk="1" fontAlgn="auto" latinLnBrk="0" hangingPunct="1">
                        <a:lnSpc>
                          <a:spcPct val="100000"/>
                        </a:lnSpc>
                        <a:spcBef>
                          <a:spcPts val="0"/>
                        </a:spcBef>
                        <a:spcAft>
                          <a:spcPts val="0"/>
                        </a:spcAft>
                        <a:buClrTx/>
                        <a:buSzTx/>
                        <a:buFont typeface="Arial" charset="0"/>
                        <a:buChar char="•"/>
                        <a:tabLst/>
                        <a:defRPr/>
                      </a:pPr>
                      <a:r>
                        <a:rPr kumimoji="0" lang="nl-NL" sz="1000" b="0" i="0" u="none" strike="noStrike" kern="1200" cap="none" spc="0" normalizeH="0" baseline="0" noProof="0" dirty="0" smtClean="0">
                          <a:ln>
                            <a:noFill/>
                          </a:ln>
                          <a:solidFill>
                            <a:schemeClr val="tx1"/>
                          </a:solidFill>
                          <a:effectLst/>
                          <a:uLnTx/>
                          <a:uFillTx/>
                          <a:latin typeface="Helvetica Neue"/>
                          <a:ea typeface="+mn-ea"/>
                          <a:cs typeface="Helvetica Neue"/>
                        </a:rPr>
                        <a:t>Zandloper</a:t>
                      </a:r>
                      <a:endParaRPr lang="nl-NL" sz="1000" dirty="0">
                        <a:solidFill>
                          <a:schemeClr val="tx1"/>
                        </a:solidFill>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553445">
                <a:tc>
                  <a:txBody>
                    <a:bodyPr/>
                    <a:lstStyle/>
                    <a:p>
                      <a:r>
                        <a:rPr lang="nl-NL" sz="1000" b="1" dirty="0" smtClean="0">
                          <a:latin typeface="Helvetica Neue"/>
                          <a:cs typeface="Helvetica Neue"/>
                        </a:rPr>
                        <a:t>Specialist</a:t>
                      </a:r>
                      <a:endParaRPr lang="nl-NL" sz="10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nl-NL" sz="1000" dirty="0" smtClean="0">
                          <a:solidFill>
                            <a:schemeClr val="tx1"/>
                          </a:solidFill>
                          <a:latin typeface="Helvetica Neue"/>
                          <a:cs typeface="Helvetica Neue"/>
                        </a:rPr>
                        <a:t>Rolbeschrijving</a:t>
                      </a:r>
                    </a:p>
                    <a:p>
                      <a:pPr marL="171450" indent="-171450">
                        <a:buFont typeface="Arial"/>
                        <a:buChar char="•"/>
                      </a:pPr>
                      <a:r>
                        <a:rPr lang="nl-NL" sz="1000" dirty="0" smtClean="0">
                          <a:solidFill>
                            <a:schemeClr val="tx1"/>
                          </a:solidFill>
                          <a:latin typeface="Helvetica Neue"/>
                          <a:cs typeface="Helvetica Neue"/>
                        </a:rPr>
                        <a:t>Procesplaten ‘intakegesprek’ en ‘diagnose &amp; </a:t>
                      </a:r>
                      <a:r>
                        <a:rPr lang="nl-NL" sz="1000" dirty="0" err="1" smtClean="0">
                          <a:solidFill>
                            <a:schemeClr val="tx1"/>
                          </a:solidFill>
                          <a:latin typeface="Helvetica Neue"/>
                          <a:cs typeface="Helvetica Neue"/>
                        </a:rPr>
                        <a:t>verrichtinggesprek</a:t>
                      </a:r>
                      <a:r>
                        <a:rPr lang="nl-NL" sz="1000" dirty="0" smtClean="0">
                          <a:solidFill>
                            <a:schemeClr val="tx1"/>
                          </a:solidFill>
                          <a:latin typeface="Helvetica Neue"/>
                          <a:cs typeface="Helvetica Neue"/>
                        </a:rPr>
                        <a:t>’.</a:t>
                      </a:r>
                    </a:p>
                    <a:p>
                      <a:pPr marL="171450" marR="0" indent="-171450" algn="l" defTabSz="323872" rtl="0" eaLnBrk="1" fontAlgn="auto" latinLnBrk="0" hangingPunct="1">
                        <a:lnSpc>
                          <a:spcPct val="100000"/>
                        </a:lnSpc>
                        <a:spcBef>
                          <a:spcPts val="0"/>
                        </a:spcBef>
                        <a:spcAft>
                          <a:spcPts val="0"/>
                        </a:spcAft>
                        <a:buClrTx/>
                        <a:buSzTx/>
                        <a:buFont typeface="Arial"/>
                        <a:buChar char="•"/>
                        <a:tabLst/>
                        <a:defRPr/>
                      </a:pPr>
                      <a:r>
                        <a:rPr lang="nl-NL" sz="1000" dirty="0" smtClean="0">
                          <a:solidFill>
                            <a:schemeClr val="tx1"/>
                          </a:solidFill>
                          <a:latin typeface="Helvetica Neue"/>
                          <a:cs typeface="Helvetica Neue"/>
                        </a:rPr>
                        <a:t>EPD-Formulier: consultverslag (15)</a:t>
                      </a:r>
                    </a:p>
                    <a:p>
                      <a:pPr marL="171450" marR="0" indent="-171450" algn="l" defTabSz="323872" rtl="0" eaLnBrk="1" fontAlgn="auto" latinLnBrk="0" hangingPunct="1">
                        <a:lnSpc>
                          <a:spcPct val="100000"/>
                        </a:lnSpc>
                        <a:spcBef>
                          <a:spcPts val="0"/>
                        </a:spcBef>
                        <a:spcAft>
                          <a:spcPts val="0"/>
                        </a:spcAft>
                        <a:buClrTx/>
                        <a:buSzTx/>
                        <a:buFont typeface="Arial"/>
                        <a:buChar char="•"/>
                        <a:tabLst/>
                        <a:defRPr/>
                      </a:pPr>
                      <a:r>
                        <a:rPr lang="nl-NL" sz="1000" b="0" i="0" u="none" strike="noStrike" kern="1200" dirty="0" smtClean="0">
                          <a:solidFill>
                            <a:schemeClr val="tx1"/>
                          </a:solidFill>
                          <a:effectLst/>
                          <a:latin typeface="Helvetica Neue"/>
                          <a:ea typeface="+mn-ea"/>
                          <a:cs typeface="Helvetica Neue"/>
                        </a:rPr>
                        <a:t>Medicatie overzicht</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nl-NL" sz="1000" dirty="0" smtClean="0">
                          <a:solidFill>
                            <a:schemeClr val="tx1"/>
                          </a:solidFill>
                          <a:latin typeface="Helvetica Neue"/>
                          <a:cs typeface="Helvetica Neue"/>
                        </a:rPr>
                        <a:t>Diagnose- en verrichtingenoverzicht</a:t>
                      </a:r>
                      <a:r>
                        <a:rPr lang="nl-NL" sz="1000" baseline="0" dirty="0" smtClean="0">
                          <a:solidFill>
                            <a:schemeClr val="tx1"/>
                          </a:solidFill>
                          <a:latin typeface="Helvetica Neue"/>
                          <a:cs typeface="Helvetica Neue"/>
                        </a:rPr>
                        <a:t> (A2)</a:t>
                      </a:r>
                      <a:endParaRPr lang="nl-NL" sz="1000" i="1" dirty="0" smtClean="0">
                        <a:solidFill>
                          <a:schemeClr val="tx1"/>
                        </a:solidFill>
                        <a:latin typeface="Helvetica Neue"/>
                        <a:cs typeface="Helvetica Neue"/>
                      </a:endParaRPr>
                    </a:p>
                    <a:p>
                      <a:pPr marL="171450" indent="-171450">
                        <a:buFont typeface="Arial"/>
                        <a:buChar char="•"/>
                      </a:pPr>
                      <a:r>
                        <a:rPr lang="nl-NL" sz="1000" dirty="0" smtClean="0">
                          <a:solidFill>
                            <a:schemeClr val="tx1"/>
                          </a:solidFill>
                          <a:latin typeface="Helvetica Neue"/>
                          <a:cs typeface="Helvetica Neue"/>
                        </a:rPr>
                        <a:t>Thesaurus: diagnose &amp; verrichtingen.</a:t>
                      </a:r>
                    </a:p>
                    <a:p>
                      <a:pPr marL="171450" indent="-171450">
                        <a:buFont typeface="Arial"/>
                        <a:buChar char="•"/>
                      </a:pPr>
                      <a:r>
                        <a:rPr lang="nl-NL" sz="1000" dirty="0" smtClean="0">
                          <a:solidFill>
                            <a:schemeClr val="tx1"/>
                          </a:solidFill>
                          <a:latin typeface="Helvetica Neue"/>
                          <a:cs typeface="Helvetica Neue"/>
                        </a:rPr>
                        <a:t>Groene blokjes</a:t>
                      </a:r>
                      <a:r>
                        <a:rPr lang="nl-NL" sz="1000" baseline="0" dirty="0" smtClean="0">
                          <a:solidFill>
                            <a:schemeClr val="tx1"/>
                          </a:solidFill>
                          <a:latin typeface="Helvetica Neue"/>
                          <a:cs typeface="Helvetica Neue"/>
                        </a:rPr>
                        <a:t> (15)</a:t>
                      </a:r>
                    </a:p>
                    <a:p>
                      <a:pPr marL="171450" indent="-171450">
                        <a:buFont typeface="Arial"/>
                        <a:buChar char="•"/>
                      </a:pPr>
                      <a:r>
                        <a:rPr lang="nl-NL" sz="1000" baseline="0" dirty="0" smtClean="0">
                          <a:solidFill>
                            <a:schemeClr val="tx1"/>
                          </a:solidFill>
                          <a:latin typeface="Helvetica Neue"/>
                          <a:cs typeface="Helvetica Neue"/>
                        </a:rPr>
                        <a:t>Onderzoeksopdrachten (5)</a:t>
                      </a:r>
                      <a:endParaRPr lang="nl-NL" sz="1000" dirty="0" smtClean="0">
                        <a:solidFill>
                          <a:schemeClr val="tx1"/>
                        </a:solidFill>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553445">
                <a:tc>
                  <a:txBody>
                    <a:bodyPr/>
                    <a:lstStyle/>
                    <a:p>
                      <a:r>
                        <a:rPr lang="nl-NL" sz="1000" b="1" dirty="0" smtClean="0">
                          <a:latin typeface="Helvetica Neue"/>
                          <a:cs typeface="Helvetica Neue"/>
                        </a:rPr>
                        <a:t>Baliemedewerker</a:t>
                      </a:r>
                      <a:endParaRPr lang="nl-NL" sz="10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nl-NL" sz="1000" dirty="0" smtClean="0">
                          <a:solidFill>
                            <a:schemeClr val="tx1"/>
                          </a:solidFill>
                          <a:latin typeface="Helvetica Neue"/>
                          <a:cs typeface="Helvetica Neue"/>
                        </a:rPr>
                        <a:t>Rolbeschrijving</a:t>
                      </a:r>
                    </a:p>
                    <a:p>
                      <a:pPr marL="171450" indent="-171450">
                        <a:buFont typeface="Arial"/>
                        <a:buChar char="•"/>
                      </a:pPr>
                      <a:r>
                        <a:rPr lang="nl-NL" sz="1000" dirty="0" smtClean="0">
                          <a:solidFill>
                            <a:schemeClr val="tx1"/>
                          </a:solidFill>
                          <a:latin typeface="Helvetica Neue"/>
                          <a:cs typeface="Helvetica Neue"/>
                        </a:rPr>
                        <a:t>Post-</a:t>
                      </a:r>
                      <a:r>
                        <a:rPr lang="nl-NL" sz="1000" dirty="0" err="1" smtClean="0">
                          <a:solidFill>
                            <a:schemeClr val="tx1"/>
                          </a:solidFill>
                          <a:latin typeface="Helvetica Neue"/>
                          <a:cs typeface="Helvetica Neue"/>
                        </a:rPr>
                        <a:t>its</a:t>
                      </a:r>
                      <a:endParaRPr lang="nl-NL" sz="1000" dirty="0" smtClean="0">
                        <a:solidFill>
                          <a:schemeClr val="tx1"/>
                        </a:solidFill>
                        <a:latin typeface="Helvetica Neue"/>
                        <a:cs typeface="Helvetica Neue"/>
                      </a:endParaRPr>
                    </a:p>
                    <a:p>
                      <a:pPr marL="171450" indent="-171450">
                        <a:buFont typeface="Arial"/>
                        <a:buChar char="•"/>
                      </a:pPr>
                      <a:r>
                        <a:rPr lang="nl-NL" sz="1000" dirty="0" smtClean="0">
                          <a:solidFill>
                            <a:schemeClr val="tx1"/>
                          </a:solidFill>
                          <a:latin typeface="Helvetica Neue"/>
                          <a:cs typeface="Helvetica Neue"/>
                        </a:rPr>
                        <a:t>Procesplaten: ‘Aanmelden’ en ‘Einde</a:t>
                      </a:r>
                      <a:r>
                        <a:rPr lang="nl-NL" sz="1000" baseline="0" dirty="0" smtClean="0">
                          <a:solidFill>
                            <a:schemeClr val="tx1"/>
                          </a:solidFill>
                          <a:latin typeface="Helvetica Neue"/>
                          <a:cs typeface="Helvetica Neue"/>
                        </a:rPr>
                        <a:t> Traject</a:t>
                      </a:r>
                      <a:r>
                        <a:rPr lang="nl-NL" sz="1000" dirty="0" smtClean="0">
                          <a:solidFill>
                            <a:schemeClr val="tx1"/>
                          </a:solidFill>
                          <a:latin typeface="Helvetica Neue"/>
                          <a:cs typeface="Helvetica Neue"/>
                        </a:rPr>
                        <a:t>’.</a:t>
                      </a:r>
                    </a:p>
                    <a:p>
                      <a:pPr marL="171450" marR="0" indent="-171450" algn="l" defTabSz="323872" rtl="0" eaLnBrk="1" fontAlgn="auto" latinLnBrk="0" hangingPunct="1">
                        <a:lnSpc>
                          <a:spcPct val="100000"/>
                        </a:lnSpc>
                        <a:spcBef>
                          <a:spcPts val="0"/>
                        </a:spcBef>
                        <a:spcAft>
                          <a:spcPts val="0"/>
                        </a:spcAft>
                        <a:buClrTx/>
                        <a:buSzTx/>
                        <a:buFont typeface="Arial"/>
                        <a:buChar char="•"/>
                        <a:tabLst/>
                        <a:defRPr/>
                      </a:pPr>
                      <a:r>
                        <a:rPr lang="nl-NL" sz="1000" baseline="0" dirty="0" smtClean="0">
                          <a:solidFill>
                            <a:schemeClr val="tx1"/>
                          </a:solidFill>
                          <a:latin typeface="Helvetica Neue"/>
                          <a:cs typeface="Helvetica Neue"/>
                        </a:rPr>
                        <a:t>Patiënttevredenheidsonderzoek (15)</a:t>
                      </a:r>
                      <a:endParaRPr lang="nl-NL" sz="1000" dirty="0" smtClean="0">
                        <a:solidFill>
                          <a:schemeClr val="tx1"/>
                        </a:solidFill>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nl-NL" sz="1000" dirty="0" smtClean="0">
                          <a:solidFill>
                            <a:schemeClr val="tx1"/>
                          </a:solidFill>
                          <a:latin typeface="Helvetica Neue"/>
                          <a:cs typeface="Helvetica Neue"/>
                        </a:rPr>
                        <a:t>Lege EPD-mappen (elektronisch patiëntendossier)</a:t>
                      </a:r>
                      <a:endParaRPr lang="nl-NL" sz="1000" dirty="0">
                        <a:solidFill>
                          <a:schemeClr val="tx1"/>
                        </a:solidFill>
                        <a:latin typeface="Helvetica Neue"/>
                        <a:cs typeface="Helvetica Neue"/>
                      </a:endParaRPr>
                    </a:p>
                    <a:p>
                      <a:pPr marL="171450" marR="0" indent="-171450" algn="l" defTabSz="323872" rtl="0" eaLnBrk="1" fontAlgn="auto" latinLnBrk="0" hangingPunct="1">
                        <a:lnSpc>
                          <a:spcPct val="100000"/>
                        </a:lnSpc>
                        <a:spcBef>
                          <a:spcPts val="0"/>
                        </a:spcBef>
                        <a:spcAft>
                          <a:spcPts val="0"/>
                        </a:spcAft>
                        <a:buClrTx/>
                        <a:buSzTx/>
                        <a:buFont typeface="Arial"/>
                        <a:buChar char="•"/>
                        <a:tabLst/>
                        <a:defRPr/>
                      </a:pPr>
                      <a:r>
                        <a:rPr lang="nl-NL" sz="1000" dirty="0" smtClean="0">
                          <a:solidFill>
                            <a:schemeClr val="tx1"/>
                          </a:solidFill>
                          <a:latin typeface="Helvetica Neue"/>
                          <a:cs typeface="Helvetica Neue"/>
                        </a:rPr>
                        <a:t>EPD-Formulieren: Basisgegevens zorg </a:t>
                      </a:r>
                      <a:r>
                        <a:rPr lang="nl-NL" sz="1000" baseline="0" dirty="0" smtClean="0">
                          <a:solidFill>
                            <a:schemeClr val="tx1"/>
                          </a:solidFill>
                          <a:latin typeface="Helvetica Neue"/>
                          <a:cs typeface="Helvetica Neue"/>
                        </a:rPr>
                        <a:t>(15)</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
        <p:nvSpPr>
          <p:cNvPr id="11" name="Tekstvak 10"/>
          <p:cNvSpPr txBox="1"/>
          <p:nvPr/>
        </p:nvSpPr>
        <p:spPr>
          <a:xfrm>
            <a:off x="2679481" y="496810"/>
            <a:ext cx="1559175" cy="211324"/>
          </a:xfrm>
          <a:prstGeom prst="rect">
            <a:avLst/>
          </a:prstGeom>
          <a:noFill/>
        </p:spPr>
        <p:txBody>
          <a:bodyPr wrap="none" lIns="56879" tIns="28440" rIns="56879" bIns="28440" rtlCol="0">
            <a:spAutoFit/>
          </a:bodyPr>
          <a:lstStyle/>
          <a:p>
            <a:r>
              <a:rPr lang="nl-NL" sz="1000" dirty="0" smtClean="0">
                <a:solidFill>
                  <a:srgbClr val="FFFFFF"/>
                </a:solidFill>
                <a:latin typeface="Helvetica Neue"/>
                <a:cs typeface="Helvetica Neue"/>
              </a:rPr>
              <a:t>ROLLEN &amp; MATERIALEN</a:t>
            </a:r>
            <a:endParaRPr lang="nl-NL" sz="1000" dirty="0">
              <a:solidFill>
                <a:srgbClr val="FFFFFF"/>
              </a:solidFill>
              <a:latin typeface="Helvetica Neue"/>
              <a:cs typeface="Helvetica Neue"/>
            </a:endParaRPr>
          </a:p>
        </p:txBody>
      </p:sp>
    </p:spTree>
    <p:extLst>
      <p:ext uri="{BB962C8B-B14F-4D97-AF65-F5344CB8AC3E}">
        <p14:creationId xmlns:p14="http://schemas.microsoft.com/office/powerpoint/2010/main" val="3444659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14</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9" name="Rechthoek 18"/>
            <p:cNvSpPr/>
            <p:nvPr/>
          </p:nvSpPr>
          <p:spPr>
            <a:xfrm>
              <a:off x="2100032" y="271007"/>
              <a:ext cx="3662994" cy="811945"/>
            </a:xfrm>
            <a:prstGeom prst="rect">
              <a:avLst/>
            </a:prstGeom>
            <a:solidFill>
              <a:srgbClr val="E0C5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0" name="Tekstvak 19"/>
            <p:cNvSpPr txBox="1"/>
            <p:nvPr/>
          </p:nvSpPr>
          <p:spPr>
            <a:xfrm>
              <a:off x="3885287" y="471061"/>
              <a:ext cx="1510153" cy="398671"/>
            </a:xfrm>
            <a:prstGeom prst="rect">
              <a:avLst/>
            </a:prstGeom>
            <a:noFill/>
          </p:spPr>
          <p:txBody>
            <a:bodyPr wrap="none" rtlCol="0">
              <a:spAutoFit/>
            </a:bodyPr>
            <a:lstStyle/>
            <a:p>
              <a:pPr algn="r"/>
              <a:r>
                <a:rPr lang="nl-NL" spc="187" dirty="0">
                  <a:solidFill>
                    <a:srgbClr val="FFFFFF"/>
                  </a:solidFill>
                  <a:latin typeface="Arial Black"/>
                  <a:cs typeface="Arial Black"/>
                </a:rPr>
                <a:t>OPBOUW</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grpSp>
      <p:graphicFrame>
        <p:nvGraphicFramePr>
          <p:cNvPr id="2" name="Tabel 1"/>
          <p:cNvGraphicFramePr>
            <a:graphicFrameLocks noGrp="1"/>
          </p:cNvGraphicFramePr>
          <p:nvPr>
            <p:extLst>
              <p:ext uri="{D42A27DB-BD31-4B8C-83A1-F6EECF244321}">
                <p14:modId xmlns:p14="http://schemas.microsoft.com/office/powerpoint/2010/main" val="78947562"/>
              </p:ext>
            </p:extLst>
          </p:nvPr>
        </p:nvGraphicFramePr>
        <p:xfrm>
          <a:off x="431065" y="1060955"/>
          <a:ext cx="6636708" cy="2212742"/>
        </p:xfrm>
        <a:graphic>
          <a:graphicData uri="http://schemas.openxmlformats.org/drawingml/2006/table">
            <a:tbl>
              <a:tblPr firstRow="1" bandRow="1">
                <a:tableStyleId>{2D5ABB26-0587-4C30-8999-92F81FD0307C}</a:tableStyleId>
              </a:tblPr>
              <a:tblGrid>
                <a:gridCol w="1355205"/>
                <a:gridCol w="2935234"/>
                <a:gridCol w="2346269"/>
              </a:tblGrid>
              <a:tr h="262022">
                <a:tc>
                  <a:txBody>
                    <a:bodyPr/>
                    <a:lstStyle/>
                    <a:p>
                      <a:r>
                        <a:rPr lang="nl-NL" sz="1000" b="1" dirty="0" smtClean="0">
                          <a:latin typeface="Helvetica Neue"/>
                          <a:cs typeface="Helvetica Neue"/>
                        </a:rPr>
                        <a:t>ROL</a:t>
                      </a:r>
                      <a:endParaRPr lang="nl-NL" sz="10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gridSpan="2">
                  <a:txBody>
                    <a:bodyPr/>
                    <a:lstStyle/>
                    <a:p>
                      <a:pPr marL="0" marR="0" indent="0" algn="l" defTabSz="323872" rtl="0" eaLnBrk="1" fontAlgn="auto" latinLnBrk="0" hangingPunct="1">
                        <a:lnSpc>
                          <a:spcPct val="100000"/>
                        </a:lnSpc>
                        <a:spcBef>
                          <a:spcPts val="0"/>
                        </a:spcBef>
                        <a:spcAft>
                          <a:spcPts val="0"/>
                        </a:spcAft>
                        <a:buClrTx/>
                        <a:buSzTx/>
                        <a:buFontTx/>
                        <a:buNone/>
                        <a:tabLst/>
                        <a:defRPr/>
                      </a:pPr>
                      <a:r>
                        <a:rPr lang="nl-NL" sz="1000" b="1" dirty="0" smtClean="0">
                          <a:latin typeface="Helvetica Neue"/>
                          <a:cs typeface="Helvetica Neue"/>
                        </a:rPr>
                        <a:t>MATERIALEN </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hMerge="1">
                  <a:txBody>
                    <a:bodyPr/>
                    <a:lstStyle/>
                    <a:p>
                      <a:endParaRPr lang="nl-NL"/>
                    </a:p>
                  </a:txBody>
                  <a:tcPr/>
                </a:tc>
              </a:tr>
              <a:tr h="262022">
                <a:tc>
                  <a:txBody>
                    <a:bodyPr/>
                    <a:lstStyle/>
                    <a:p>
                      <a:r>
                        <a:rPr lang="nl-NL" sz="1000" b="1" dirty="0" smtClean="0">
                          <a:latin typeface="Helvetica Neue"/>
                          <a:cs typeface="Helvetica Neue"/>
                        </a:rPr>
                        <a:t>Verpleegkundige</a:t>
                      </a:r>
                      <a:endParaRPr lang="nl-NL" sz="10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nl-NL" sz="1000" dirty="0" smtClean="0">
                          <a:solidFill>
                            <a:schemeClr val="tx1"/>
                          </a:solidFill>
                          <a:latin typeface="Helvetica Neue"/>
                          <a:cs typeface="Helvetica Neue"/>
                        </a:rPr>
                        <a:t>Rolbeschrijving</a:t>
                      </a:r>
                    </a:p>
                    <a:p>
                      <a:pPr marL="171450" indent="-171450">
                        <a:buFont typeface="Arial"/>
                        <a:buChar char="•"/>
                      </a:pPr>
                      <a:r>
                        <a:rPr lang="nl-NL" sz="1000" dirty="0" smtClean="0">
                          <a:solidFill>
                            <a:schemeClr val="tx1"/>
                          </a:solidFill>
                          <a:latin typeface="Helvetica Neue"/>
                          <a:cs typeface="Helvetica Neue"/>
                        </a:rPr>
                        <a:t>Procesplaten: ‘ontvangstgesprek’ en ‘labonderzoek’,.</a:t>
                      </a:r>
                    </a:p>
                    <a:p>
                      <a:pPr marL="171450" indent="-171450">
                        <a:buFont typeface="Arial"/>
                        <a:buChar char="•"/>
                      </a:pPr>
                      <a:r>
                        <a:rPr lang="nl-NL" sz="1000" dirty="0" smtClean="0">
                          <a:solidFill>
                            <a:schemeClr val="tx1"/>
                          </a:solidFill>
                          <a:latin typeface="Helvetica Neue"/>
                          <a:cs typeface="Helvetica Neue"/>
                        </a:rPr>
                        <a:t>Instructiekaart onderzoek.</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marR="0" indent="-171450" algn="l" defTabSz="323872" rtl="0" eaLnBrk="1" fontAlgn="auto" latinLnBrk="0" hangingPunct="1">
                        <a:lnSpc>
                          <a:spcPct val="100000"/>
                        </a:lnSpc>
                        <a:spcBef>
                          <a:spcPts val="0"/>
                        </a:spcBef>
                        <a:spcAft>
                          <a:spcPts val="0"/>
                        </a:spcAft>
                        <a:buClrTx/>
                        <a:buSzTx/>
                        <a:buFont typeface="Arial"/>
                        <a:buChar char="•"/>
                        <a:tabLst/>
                        <a:defRPr/>
                      </a:pPr>
                      <a:r>
                        <a:rPr lang="nl-NL" sz="1000" kern="1200" dirty="0" smtClean="0">
                          <a:solidFill>
                            <a:schemeClr val="tx1"/>
                          </a:solidFill>
                          <a:latin typeface="Helvetica Neue"/>
                          <a:ea typeface="+mn-ea"/>
                          <a:cs typeface="Helvetica Neue"/>
                        </a:rPr>
                        <a:t>EPD-Formulieren:</a:t>
                      </a:r>
                      <a:r>
                        <a:rPr lang="nl-NL" sz="1000" kern="1200" baseline="0" dirty="0" smtClean="0">
                          <a:solidFill>
                            <a:schemeClr val="tx1"/>
                          </a:solidFill>
                          <a:latin typeface="Helvetica Neue"/>
                          <a:ea typeface="+mn-ea"/>
                          <a:cs typeface="Helvetica Neue"/>
                        </a:rPr>
                        <a:t> Dossier v</a:t>
                      </a:r>
                      <a:r>
                        <a:rPr lang="nl-NL" sz="1000" kern="1200" dirty="0" smtClean="0">
                          <a:solidFill>
                            <a:schemeClr val="tx1"/>
                          </a:solidFill>
                          <a:latin typeface="Helvetica Neue"/>
                          <a:ea typeface="+mn-ea"/>
                          <a:cs typeface="Helvetica Neue"/>
                        </a:rPr>
                        <a:t>erpleegkundige</a:t>
                      </a:r>
                      <a:r>
                        <a:rPr lang="nl-NL" sz="1000" kern="1200" baseline="0" dirty="0" smtClean="0">
                          <a:solidFill>
                            <a:schemeClr val="tx1"/>
                          </a:solidFill>
                          <a:latin typeface="Helvetica Neue"/>
                          <a:ea typeface="+mn-ea"/>
                          <a:cs typeface="Helvetica Neue"/>
                        </a:rPr>
                        <a:t> &amp; EPD - </a:t>
                      </a:r>
                      <a:r>
                        <a:rPr lang="nl-NL" sz="1000" kern="1200" baseline="0" dirty="0" err="1" smtClean="0">
                          <a:solidFill>
                            <a:schemeClr val="tx1"/>
                          </a:solidFill>
                          <a:latin typeface="Helvetica Neue"/>
                          <a:ea typeface="+mn-ea"/>
                          <a:cs typeface="Helvetica Neue"/>
                        </a:rPr>
                        <a:t>labresultaten</a:t>
                      </a:r>
                      <a:r>
                        <a:rPr lang="nl-NL" sz="1000" kern="1200" baseline="0" dirty="0" smtClean="0">
                          <a:solidFill>
                            <a:schemeClr val="tx1"/>
                          </a:solidFill>
                          <a:latin typeface="Helvetica Neue"/>
                          <a:ea typeface="+mn-ea"/>
                          <a:cs typeface="Helvetica Neue"/>
                        </a:rPr>
                        <a:t>.</a:t>
                      </a:r>
                      <a:endParaRPr lang="nl-NL" sz="1000" kern="1200" dirty="0">
                        <a:solidFill>
                          <a:schemeClr val="tx1"/>
                        </a:solidFill>
                        <a:latin typeface="Helvetica Neue"/>
                        <a:ea typeface="+mn-ea"/>
                        <a:cs typeface="Helvetica Neue"/>
                      </a:endParaRPr>
                    </a:p>
                    <a:p>
                      <a:pPr marL="171450" marR="0" indent="-171450" algn="l" defTabSz="323872" rtl="0" eaLnBrk="1" fontAlgn="auto" latinLnBrk="0" hangingPunct="1">
                        <a:lnSpc>
                          <a:spcPct val="100000"/>
                        </a:lnSpc>
                        <a:spcBef>
                          <a:spcPts val="0"/>
                        </a:spcBef>
                        <a:spcAft>
                          <a:spcPts val="0"/>
                        </a:spcAft>
                        <a:buClrTx/>
                        <a:buSzTx/>
                        <a:buFont typeface="Arial"/>
                        <a:buChar char="•"/>
                        <a:tabLst/>
                        <a:defRPr/>
                      </a:pPr>
                      <a:r>
                        <a:rPr lang="nl-NL" sz="1000" b="0" i="0" u="none" strike="noStrike" kern="1200" dirty="0" smtClean="0">
                          <a:solidFill>
                            <a:srgbClr val="000000"/>
                          </a:solidFill>
                          <a:effectLst/>
                          <a:latin typeface="Helvetica Neue"/>
                          <a:ea typeface="+mn-ea"/>
                          <a:cs typeface="Helvetica Neue"/>
                        </a:rPr>
                        <a:t>Medicatie overzicht </a:t>
                      </a:r>
                    </a:p>
                    <a:p>
                      <a:pPr marL="171450" marR="0" indent="-171450" algn="l" defTabSz="323872" rtl="0" eaLnBrk="1" fontAlgn="auto" latinLnBrk="0" hangingPunct="1">
                        <a:lnSpc>
                          <a:spcPct val="100000"/>
                        </a:lnSpc>
                        <a:spcBef>
                          <a:spcPts val="0"/>
                        </a:spcBef>
                        <a:spcAft>
                          <a:spcPts val="0"/>
                        </a:spcAft>
                        <a:buClrTx/>
                        <a:buSzTx/>
                        <a:buFont typeface="Arial"/>
                        <a:buChar char="•"/>
                        <a:tabLst/>
                        <a:defRPr/>
                      </a:pPr>
                      <a:r>
                        <a:rPr lang="nl-NL" sz="1000" b="0" i="0" u="none" strike="noStrike" kern="1200" dirty="0" smtClean="0">
                          <a:solidFill>
                            <a:srgbClr val="000000"/>
                          </a:solidFill>
                          <a:effectLst/>
                          <a:latin typeface="Helvetica Neue"/>
                          <a:ea typeface="+mn-ea"/>
                          <a:cs typeface="Helvetica Neue"/>
                        </a:rPr>
                        <a:t>Map ‘Marieke </a:t>
                      </a:r>
                      <a:r>
                        <a:rPr lang="nl-NL" sz="1000" b="0" i="0" u="none" strike="noStrike" kern="1200" dirty="0" err="1" smtClean="0">
                          <a:solidFill>
                            <a:srgbClr val="000000"/>
                          </a:solidFill>
                          <a:effectLst/>
                          <a:latin typeface="Helvetica Neue"/>
                          <a:ea typeface="+mn-ea"/>
                          <a:cs typeface="Helvetica Neue"/>
                        </a:rPr>
                        <a:t>Verboom</a:t>
                      </a:r>
                      <a:r>
                        <a:rPr lang="nl-NL" sz="1000" b="0" i="0" u="none" strike="noStrike" kern="1200" dirty="0" smtClean="0">
                          <a:solidFill>
                            <a:srgbClr val="000000"/>
                          </a:solidFill>
                          <a:effectLst/>
                          <a:latin typeface="Helvetica Neue"/>
                          <a:ea typeface="+mn-ea"/>
                          <a:cs typeface="Helvetica Neue"/>
                        </a:rPr>
                        <a:t>’ en ‘Ilias de Jonk’</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31313">
                <a:tc>
                  <a:txBody>
                    <a:bodyPr/>
                    <a:lstStyle/>
                    <a:p>
                      <a:r>
                        <a:rPr lang="nl-NL" sz="1000" b="1" dirty="0" smtClean="0">
                          <a:latin typeface="Helvetica Neue"/>
                          <a:cs typeface="Helvetica Neue"/>
                        </a:rPr>
                        <a:t>Adviseur Zorgadministratie</a:t>
                      </a:r>
                      <a:endParaRPr lang="nl-NL" sz="10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nl-NL" sz="1000" dirty="0" smtClean="0">
                          <a:solidFill>
                            <a:schemeClr val="tx1"/>
                          </a:solidFill>
                          <a:latin typeface="Helvetica Neue"/>
                          <a:cs typeface="Helvetica Neue"/>
                        </a:rPr>
                        <a:t>Rolbeschrijving</a:t>
                      </a:r>
                    </a:p>
                    <a:p>
                      <a:pPr marL="171450" indent="-171450">
                        <a:buFont typeface="Arial"/>
                        <a:buChar char="•"/>
                      </a:pPr>
                      <a:r>
                        <a:rPr lang="nl-NL" sz="1000" dirty="0" smtClean="0">
                          <a:solidFill>
                            <a:schemeClr val="tx1"/>
                          </a:solidFill>
                          <a:latin typeface="Helvetica Neue"/>
                          <a:cs typeface="Helvetica Neue"/>
                        </a:rPr>
                        <a:t>Procesplaten</a:t>
                      </a:r>
                      <a:r>
                        <a:rPr lang="nl-NL" sz="1000" baseline="0" dirty="0" smtClean="0">
                          <a:solidFill>
                            <a:schemeClr val="tx1"/>
                          </a:solidFill>
                          <a:latin typeface="Helvetica Neue"/>
                          <a:cs typeface="Helvetica Neue"/>
                        </a:rPr>
                        <a:t> ‘Declaratie’ en ‘</a:t>
                      </a:r>
                      <a:r>
                        <a:rPr lang="nl-NL" sz="1000" baseline="0" dirty="0" err="1" smtClean="0">
                          <a:solidFill>
                            <a:schemeClr val="tx1"/>
                          </a:solidFill>
                          <a:latin typeface="Helvetica Neue"/>
                          <a:cs typeface="Helvetica Neue"/>
                        </a:rPr>
                        <a:t>Kwaliteitsregstratie</a:t>
                      </a:r>
                      <a:r>
                        <a:rPr lang="nl-NL" sz="1000" baseline="0" dirty="0" smtClean="0">
                          <a:solidFill>
                            <a:schemeClr val="tx1"/>
                          </a:solidFill>
                          <a:latin typeface="Helvetica Neue"/>
                          <a:cs typeface="Helvetica Neue"/>
                        </a:rPr>
                        <a:t>’</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marR="0" indent="-171450" algn="l" defTabSz="323872" rtl="0" eaLnBrk="1" fontAlgn="auto" latinLnBrk="0" hangingPunct="1">
                        <a:lnSpc>
                          <a:spcPct val="100000"/>
                        </a:lnSpc>
                        <a:spcBef>
                          <a:spcPts val="0"/>
                        </a:spcBef>
                        <a:spcAft>
                          <a:spcPts val="0"/>
                        </a:spcAft>
                        <a:buClrTx/>
                        <a:buSzTx/>
                        <a:buFont typeface="Arial" charset="0"/>
                        <a:buChar char="•"/>
                        <a:tabLst/>
                        <a:defRPr/>
                      </a:pPr>
                      <a:r>
                        <a:rPr lang="nl-NL" sz="1000" dirty="0" smtClean="0">
                          <a:solidFill>
                            <a:schemeClr val="tx1"/>
                          </a:solidFill>
                          <a:latin typeface="Helvetica Neue"/>
                          <a:cs typeface="Helvetica Neue"/>
                        </a:rPr>
                        <a:t>Thesaurus: diagnose &amp; verrichtingen.</a:t>
                      </a:r>
                    </a:p>
                    <a:p>
                      <a:pPr marL="171450" marR="0" indent="-171450" algn="l" defTabSz="323872" rtl="0" eaLnBrk="1" fontAlgn="auto" latinLnBrk="0" hangingPunct="1">
                        <a:lnSpc>
                          <a:spcPct val="100000"/>
                        </a:lnSpc>
                        <a:spcBef>
                          <a:spcPts val="0"/>
                        </a:spcBef>
                        <a:spcAft>
                          <a:spcPts val="0"/>
                        </a:spcAft>
                        <a:buClrTx/>
                        <a:buSzTx/>
                        <a:buFont typeface="Arial" charset="0"/>
                        <a:buChar char="•"/>
                        <a:tabLst/>
                        <a:defRPr/>
                      </a:pPr>
                      <a:r>
                        <a:rPr lang="nl-NL" sz="1000" dirty="0" smtClean="0">
                          <a:solidFill>
                            <a:schemeClr val="tx1"/>
                          </a:solidFill>
                          <a:latin typeface="Helvetica Neue"/>
                          <a:cs typeface="Helvetica Neue"/>
                        </a:rPr>
                        <a:t>Declaratieformulier</a:t>
                      </a:r>
                      <a:r>
                        <a:rPr lang="nl-NL" sz="1000" baseline="0" dirty="0" smtClean="0">
                          <a:solidFill>
                            <a:schemeClr val="tx1"/>
                          </a:solidFill>
                          <a:latin typeface="Helvetica Neue"/>
                          <a:cs typeface="Helvetica Neue"/>
                        </a:rPr>
                        <a:t> (15)</a:t>
                      </a:r>
                      <a:endParaRPr lang="nl-NL" sz="1000" i="1" dirty="0" smtClean="0">
                        <a:solidFill>
                          <a:schemeClr val="tx1"/>
                        </a:solidFill>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000" b="1" dirty="0" smtClean="0">
                          <a:latin typeface="Helvetica Neue"/>
                          <a:cs typeface="Helvetica Neue"/>
                        </a:rPr>
                        <a:t>Informatiemanager</a:t>
                      </a:r>
                      <a:endParaRPr lang="nl-NL" sz="10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marR="0" indent="-171450" algn="l" defTabSz="323872" rtl="0" eaLnBrk="1" fontAlgn="auto" latinLnBrk="0" hangingPunct="1">
                        <a:lnSpc>
                          <a:spcPct val="100000"/>
                        </a:lnSpc>
                        <a:spcBef>
                          <a:spcPts val="0"/>
                        </a:spcBef>
                        <a:spcAft>
                          <a:spcPts val="0"/>
                        </a:spcAft>
                        <a:buClrTx/>
                        <a:buSzTx/>
                        <a:buFont typeface="Arial" charset="0"/>
                        <a:buChar char="•"/>
                        <a:tabLst/>
                        <a:defRPr/>
                      </a:pPr>
                      <a:r>
                        <a:rPr lang="nl-NL" sz="1000" dirty="0" smtClean="0">
                          <a:solidFill>
                            <a:schemeClr val="tx1"/>
                          </a:solidFill>
                          <a:latin typeface="Helvetica Neue"/>
                          <a:cs typeface="Helvetica Neue"/>
                        </a:rPr>
                        <a:t>Rolbeschrijving &amp; EPD-Voorbeelddossier. </a:t>
                      </a:r>
                      <a:endParaRPr lang="nl-NL" sz="10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nl-NL" sz="1000" dirty="0" smtClean="0">
                          <a:solidFill>
                            <a:schemeClr val="tx1"/>
                          </a:solidFill>
                          <a:latin typeface="Helvetica Neue"/>
                          <a:cs typeface="Helvetica Neue"/>
                        </a:rPr>
                        <a:t>Thesaurus: diagnose &amp; verrichtingen.</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
        <p:nvSpPr>
          <p:cNvPr id="11" name="Tekstvak 10"/>
          <p:cNvSpPr txBox="1"/>
          <p:nvPr/>
        </p:nvSpPr>
        <p:spPr>
          <a:xfrm>
            <a:off x="2679481" y="496810"/>
            <a:ext cx="1559175" cy="211324"/>
          </a:xfrm>
          <a:prstGeom prst="rect">
            <a:avLst/>
          </a:prstGeom>
          <a:noFill/>
        </p:spPr>
        <p:txBody>
          <a:bodyPr wrap="none" lIns="56879" tIns="28440" rIns="56879" bIns="28440" rtlCol="0">
            <a:spAutoFit/>
          </a:bodyPr>
          <a:lstStyle/>
          <a:p>
            <a:r>
              <a:rPr lang="nl-NL" sz="1000" dirty="0" smtClean="0">
                <a:solidFill>
                  <a:srgbClr val="FFFFFF"/>
                </a:solidFill>
                <a:latin typeface="Helvetica Neue"/>
                <a:cs typeface="Helvetica Neue"/>
              </a:rPr>
              <a:t>ROLLEN &amp; MATERIALEN</a:t>
            </a:r>
            <a:endParaRPr lang="nl-NL" sz="1000" dirty="0">
              <a:solidFill>
                <a:srgbClr val="FFFFFF"/>
              </a:solidFill>
              <a:latin typeface="Helvetica Neue"/>
              <a:cs typeface="Helvetica Neue"/>
            </a:endParaRPr>
          </a:p>
        </p:txBody>
      </p:sp>
      <p:graphicFrame>
        <p:nvGraphicFramePr>
          <p:cNvPr id="12" name="Tabel 11"/>
          <p:cNvGraphicFramePr>
            <a:graphicFrameLocks noGrp="1"/>
          </p:cNvGraphicFramePr>
          <p:nvPr>
            <p:extLst>
              <p:ext uri="{D42A27DB-BD31-4B8C-83A1-F6EECF244321}">
                <p14:modId xmlns:p14="http://schemas.microsoft.com/office/powerpoint/2010/main" val="797010706"/>
              </p:ext>
            </p:extLst>
          </p:nvPr>
        </p:nvGraphicFramePr>
        <p:xfrm>
          <a:off x="431065" y="3429808"/>
          <a:ext cx="6636708" cy="1554480"/>
        </p:xfrm>
        <a:graphic>
          <a:graphicData uri="http://schemas.openxmlformats.org/drawingml/2006/table">
            <a:tbl>
              <a:tblPr firstRow="1" bandRow="1">
                <a:tableStyleId>{2D5ABB26-0587-4C30-8999-92F81FD0307C}</a:tableStyleId>
              </a:tblPr>
              <a:tblGrid>
                <a:gridCol w="1357978"/>
                <a:gridCol w="5278730"/>
              </a:tblGrid>
              <a:tr h="262022">
                <a:tc>
                  <a:txBody>
                    <a:bodyPr/>
                    <a:lstStyle/>
                    <a:p>
                      <a:r>
                        <a:rPr lang="nl-NL" sz="1000" b="1" dirty="0" smtClean="0">
                          <a:latin typeface="Helvetica Neue"/>
                          <a:cs typeface="Helvetica Neue"/>
                        </a:rPr>
                        <a:t>“lege” EPD mappen</a:t>
                      </a:r>
                      <a:endParaRPr lang="nl-NL" sz="10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nl-NL" sz="1000" dirty="0" smtClean="0">
                          <a:solidFill>
                            <a:schemeClr val="tx1"/>
                          </a:solidFill>
                          <a:latin typeface="Helvetica Neue"/>
                          <a:cs typeface="Helvetica Neue"/>
                        </a:rPr>
                        <a:t>De EPD mappen moeten</a:t>
                      </a:r>
                      <a:r>
                        <a:rPr lang="nl-NL" sz="1000" baseline="0" dirty="0" smtClean="0">
                          <a:solidFill>
                            <a:schemeClr val="tx1"/>
                          </a:solidFill>
                          <a:latin typeface="Helvetica Neue"/>
                          <a:cs typeface="Helvetica Neue"/>
                        </a:rPr>
                        <a:t> voor elke </a:t>
                      </a:r>
                      <a:r>
                        <a:rPr lang="nl-NL" sz="1000" baseline="0" dirty="0" err="1" smtClean="0">
                          <a:solidFill>
                            <a:schemeClr val="tx1"/>
                          </a:solidFill>
                          <a:latin typeface="Helvetica Neue"/>
                          <a:cs typeface="Helvetica Neue"/>
                        </a:rPr>
                        <a:t>gamerun</a:t>
                      </a:r>
                      <a:r>
                        <a:rPr lang="nl-NL" sz="1000" baseline="0" dirty="0" smtClean="0">
                          <a:solidFill>
                            <a:schemeClr val="tx1"/>
                          </a:solidFill>
                          <a:latin typeface="Helvetica Neue"/>
                          <a:cs typeface="Helvetica Neue"/>
                        </a:rPr>
                        <a:t> ontdaan worden van alle ”oude” formulieren die er van een vorige </a:t>
                      </a:r>
                      <a:r>
                        <a:rPr lang="nl-NL" sz="1000" baseline="0" dirty="0" err="1" smtClean="0">
                          <a:solidFill>
                            <a:schemeClr val="tx1"/>
                          </a:solidFill>
                          <a:latin typeface="Helvetica Neue"/>
                          <a:cs typeface="Helvetica Neue"/>
                        </a:rPr>
                        <a:t>gamerun</a:t>
                      </a:r>
                      <a:r>
                        <a:rPr lang="nl-NL" sz="1000" baseline="0" dirty="0" smtClean="0">
                          <a:solidFill>
                            <a:schemeClr val="tx1"/>
                          </a:solidFill>
                          <a:latin typeface="Helvetica Neue"/>
                          <a:cs typeface="Helvetica Neue"/>
                        </a:rPr>
                        <a:t> nog in zouden kunnen zitten. </a:t>
                      </a:r>
                    </a:p>
                    <a:p>
                      <a:pPr marL="171450" indent="-171450" algn="l" defTabSz="323872" rtl="0" eaLnBrk="1" latinLnBrk="0" hangingPunct="1">
                        <a:buFont typeface="Arial"/>
                        <a:buChar char="•"/>
                      </a:pPr>
                      <a:r>
                        <a:rPr lang="nl-NL" sz="1000" baseline="0" dirty="0" smtClean="0">
                          <a:solidFill>
                            <a:schemeClr val="tx1"/>
                          </a:solidFill>
                          <a:latin typeface="Helvetica Neue"/>
                          <a:cs typeface="Helvetica Neue"/>
                        </a:rPr>
                        <a:t>Vervolgens mogen de mappen gevuld worden met het “</a:t>
                      </a:r>
                      <a:r>
                        <a:rPr lang="nl-NL" sz="1000" kern="1200" dirty="0" smtClean="0">
                          <a:solidFill>
                            <a:schemeClr val="tx1"/>
                          </a:solidFill>
                          <a:latin typeface="Helvetica Neue"/>
                          <a:ea typeface="+mn-ea"/>
                          <a:cs typeface="Helvetica Neue"/>
                        </a:rPr>
                        <a:t>diagnose en verrichtingenformulier</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000" b="1" smtClean="0">
                          <a:latin typeface="Helvetica Neue"/>
                          <a:cs typeface="Helvetica Neue"/>
                        </a:rPr>
                        <a:t>Voor ingevulde EPD mappen</a:t>
                      </a:r>
                      <a:endParaRPr lang="nl-NL" sz="10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indent="-171450" algn="l" defTabSz="323872" rtl="0" eaLnBrk="1" latinLnBrk="0" hangingPunct="1">
                        <a:buFont typeface="Arial"/>
                        <a:buChar char="•"/>
                      </a:pPr>
                      <a:r>
                        <a:rPr lang="nl-NL" sz="1000" kern="1200" dirty="0" smtClean="0">
                          <a:solidFill>
                            <a:schemeClr val="tx1"/>
                          </a:solidFill>
                          <a:latin typeface="Helvetica Neue"/>
                          <a:ea typeface="+mn-ea"/>
                          <a:cs typeface="Helvetica Neue"/>
                        </a:rPr>
                        <a:t>Het blad “Bassigegevens zorg”</a:t>
                      </a:r>
                      <a:r>
                        <a:rPr lang="nl-NL" sz="1000" kern="1200" baseline="0" dirty="0" smtClean="0">
                          <a:solidFill>
                            <a:schemeClr val="tx1"/>
                          </a:solidFill>
                          <a:latin typeface="Helvetica Neue"/>
                          <a:ea typeface="+mn-ea"/>
                          <a:cs typeface="Helvetica Neue"/>
                        </a:rPr>
                        <a:t> mag onder het kopje “algemeen”</a:t>
                      </a:r>
                    </a:p>
                    <a:p>
                      <a:pPr marL="171450" indent="-171450" algn="l" defTabSz="323872" rtl="0" eaLnBrk="1" latinLnBrk="0" hangingPunct="1">
                        <a:buFont typeface="Arial"/>
                        <a:buChar char="•"/>
                      </a:pPr>
                      <a:r>
                        <a:rPr lang="nl-NL" sz="1000" kern="1200" dirty="0" smtClean="0">
                          <a:solidFill>
                            <a:schemeClr val="tx1"/>
                          </a:solidFill>
                          <a:latin typeface="Helvetica Neue"/>
                          <a:ea typeface="+mn-ea"/>
                          <a:cs typeface="Helvetica Neue"/>
                        </a:rPr>
                        <a:t>Het blad “Diagnose- en behandelformulier”</a:t>
                      </a:r>
                      <a:r>
                        <a:rPr lang="nl-NL" sz="1000" kern="1200" baseline="0" dirty="0" smtClean="0">
                          <a:solidFill>
                            <a:schemeClr val="tx1"/>
                          </a:solidFill>
                          <a:latin typeface="Helvetica Neue"/>
                          <a:ea typeface="+mn-ea"/>
                          <a:cs typeface="Helvetica Neue"/>
                        </a:rPr>
                        <a:t> mag onder het kopje “algemeen”</a:t>
                      </a:r>
                    </a:p>
                    <a:p>
                      <a:pPr marL="171450" marR="0" indent="-171450" algn="l" defTabSz="323872" rtl="0" eaLnBrk="1" fontAlgn="auto" latinLnBrk="0" hangingPunct="1">
                        <a:lnSpc>
                          <a:spcPct val="100000"/>
                        </a:lnSpc>
                        <a:spcBef>
                          <a:spcPts val="0"/>
                        </a:spcBef>
                        <a:spcAft>
                          <a:spcPts val="0"/>
                        </a:spcAft>
                        <a:buClrTx/>
                        <a:buSzTx/>
                        <a:buFont typeface="Arial"/>
                        <a:buChar char="•"/>
                        <a:tabLst/>
                        <a:defRPr/>
                      </a:pPr>
                      <a:r>
                        <a:rPr lang="nl-NL" sz="1000" kern="1200" dirty="0" smtClean="0">
                          <a:solidFill>
                            <a:schemeClr val="tx1"/>
                          </a:solidFill>
                          <a:latin typeface="Helvetica Neue"/>
                          <a:ea typeface="+mn-ea"/>
                          <a:cs typeface="Helvetica Neue"/>
                        </a:rPr>
                        <a:t>Het blad “Dossier specialist” </a:t>
                      </a:r>
                      <a:r>
                        <a:rPr lang="nl-NL" sz="1000" kern="1200" baseline="0" dirty="0" smtClean="0">
                          <a:solidFill>
                            <a:schemeClr val="tx1"/>
                          </a:solidFill>
                          <a:latin typeface="Helvetica Neue"/>
                          <a:ea typeface="+mn-ea"/>
                          <a:cs typeface="Helvetica Neue"/>
                        </a:rPr>
                        <a:t>mag onder het kopje van de aangekruiste specialist.</a:t>
                      </a:r>
                    </a:p>
                    <a:p>
                      <a:pPr marL="171450" marR="0" indent="-171450" algn="l" defTabSz="323872" rtl="0" eaLnBrk="1" fontAlgn="auto" latinLnBrk="0" hangingPunct="1">
                        <a:lnSpc>
                          <a:spcPct val="100000"/>
                        </a:lnSpc>
                        <a:spcBef>
                          <a:spcPts val="0"/>
                        </a:spcBef>
                        <a:spcAft>
                          <a:spcPts val="0"/>
                        </a:spcAft>
                        <a:buClrTx/>
                        <a:buSzTx/>
                        <a:buFont typeface="Arial"/>
                        <a:buChar char="•"/>
                        <a:tabLst/>
                        <a:defRPr/>
                      </a:pPr>
                      <a:r>
                        <a:rPr lang="nl-NL" sz="1000" kern="1200" dirty="0" smtClean="0">
                          <a:solidFill>
                            <a:schemeClr val="tx1"/>
                          </a:solidFill>
                          <a:latin typeface="Helvetica Neue"/>
                          <a:ea typeface="+mn-ea"/>
                          <a:cs typeface="Helvetica Neue"/>
                        </a:rPr>
                        <a:t>Het blad</a:t>
                      </a:r>
                      <a:r>
                        <a:rPr lang="nl-NL" sz="1000" kern="1200" baseline="0" dirty="0" smtClean="0">
                          <a:solidFill>
                            <a:schemeClr val="tx1"/>
                          </a:solidFill>
                          <a:latin typeface="Helvetica Neue"/>
                          <a:ea typeface="+mn-ea"/>
                          <a:cs typeface="Helvetica Neue"/>
                        </a:rPr>
                        <a:t> “Dossier verpleegkundige” mag onder het kopje “verpleegkundige”</a:t>
                      </a:r>
                    </a:p>
                    <a:p>
                      <a:pPr marL="171450" marR="0" indent="-171450" algn="l" defTabSz="323872" rtl="0" eaLnBrk="1" fontAlgn="auto" latinLnBrk="0" hangingPunct="1">
                        <a:lnSpc>
                          <a:spcPct val="100000"/>
                        </a:lnSpc>
                        <a:spcBef>
                          <a:spcPts val="0"/>
                        </a:spcBef>
                        <a:spcAft>
                          <a:spcPts val="0"/>
                        </a:spcAft>
                        <a:buClrTx/>
                        <a:buSzTx/>
                        <a:buFont typeface="Arial"/>
                        <a:buChar char="•"/>
                        <a:tabLst/>
                        <a:defRPr/>
                      </a:pPr>
                      <a:r>
                        <a:rPr lang="nl-NL" sz="1000" kern="1200" dirty="0" smtClean="0">
                          <a:solidFill>
                            <a:schemeClr val="tx1"/>
                          </a:solidFill>
                          <a:latin typeface="Helvetica Neue"/>
                          <a:ea typeface="+mn-ea"/>
                          <a:cs typeface="Helvetica Neue"/>
                        </a:rPr>
                        <a:t>Het blad “</a:t>
                      </a:r>
                      <a:r>
                        <a:rPr lang="nl-NL" sz="1000" kern="1200" dirty="0" err="1" smtClean="0">
                          <a:solidFill>
                            <a:schemeClr val="tx1"/>
                          </a:solidFill>
                          <a:latin typeface="Helvetica Neue"/>
                          <a:ea typeface="+mn-ea"/>
                          <a:cs typeface="Helvetica Neue"/>
                        </a:rPr>
                        <a:t>Labresultaten</a:t>
                      </a:r>
                      <a:r>
                        <a:rPr lang="nl-NL" sz="1000" kern="1200" dirty="0" smtClean="0">
                          <a:solidFill>
                            <a:schemeClr val="tx1"/>
                          </a:solidFill>
                          <a:latin typeface="Helvetica Neue"/>
                          <a:ea typeface="+mn-ea"/>
                          <a:cs typeface="Helvetica Neue"/>
                        </a:rPr>
                        <a:t>”</a:t>
                      </a:r>
                      <a:r>
                        <a:rPr lang="nl-NL" sz="1000" kern="1200" baseline="0" dirty="0" smtClean="0">
                          <a:solidFill>
                            <a:schemeClr val="tx1"/>
                          </a:solidFill>
                          <a:latin typeface="Helvetica Neue"/>
                          <a:ea typeface="+mn-ea"/>
                          <a:cs typeface="Helvetica Neue"/>
                        </a:rPr>
                        <a:t> mag onder het kopje “algemeen” </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35506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15</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2100032" y="271007"/>
              <a:ext cx="3662994" cy="811945"/>
            </a:xfrm>
            <a:prstGeom prst="rect">
              <a:avLst/>
            </a:prstGeom>
            <a:solidFill>
              <a:srgbClr val="E0C5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Tekstvak 19"/>
            <p:cNvSpPr txBox="1"/>
            <p:nvPr/>
          </p:nvSpPr>
          <p:spPr>
            <a:xfrm>
              <a:off x="3885287" y="471061"/>
              <a:ext cx="1510153" cy="398671"/>
            </a:xfrm>
            <a:prstGeom prst="rect">
              <a:avLst/>
            </a:prstGeom>
            <a:noFill/>
          </p:spPr>
          <p:txBody>
            <a:bodyPr wrap="none" rtlCol="0">
              <a:spAutoFit/>
            </a:bodyPr>
            <a:lstStyle/>
            <a:p>
              <a:pPr algn="r"/>
              <a:r>
                <a:rPr lang="nl-NL" spc="187" dirty="0">
                  <a:solidFill>
                    <a:srgbClr val="FFFFFF"/>
                  </a:solidFill>
                  <a:latin typeface="Arial Black"/>
                  <a:cs typeface="Arial Black"/>
                </a:rPr>
                <a:t>OPBOUW</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1" name="Tekstvak 10"/>
          <p:cNvSpPr txBox="1"/>
          <p:nvPr/>
        </p:nvSpPr>
        <p:spPr>
          <a:xfrm>
            <a:off x="2679481" y="438020"/>
            <a:ext cx="1487039" cy="365212"/>
          </a:xfrm>
          <a:prstGeom prst="rect">
            <a:avLst/>
          </a:prstGeom>
          <a:noFill/>
        </p:spPr>
        <p:txBody>
          <a:bodyPr wrap="none" lIns="56879" tIns="28440" rIns="56879" bIns="28440" rtlCol="0">
            <a:spAutoFit/>
          </a:bodyPr>
          <a:lstStyle/>
          <a:p>
            <a:r>
              <a:rPr lang="nl-NL" sz="1000" dirty="0" smtClean="0">
                <a:solidFill>
                  <a:srgbClr val="FFFFFF"/>
                </a:solidFill>
                <a:latin typeface="Helvetica Neue"/>
                <a:cs typeface="Helvetica Neue"/>
              </a:rPr>
              <a:t>BALIEMEDEWERKER &amp;</a:t>
            </a:r>
          </a:p>
          <a:p>
            <a:r>
              <a:rPr lang="nl-NL" sz="1000" dirty="0" smtClean="0">
                <a:solidFill>
                  <a:srgbClr val="FFFFFF"/>
                </a:solidFill>
                <a:latin typeface="Helvetica Neue"/>
                <a:cs typeface="Helvetica Neue"/>
              </a:rPr>
              <a:t>VERPLEEGKUNDIGE</a:t>
            </a:r>
            <a:endParaRPr lang="nl-NL" sz="1000" dirty="0">
              <a:solidFill>
                <a:srgbClr val="FFFFFF"/>
              </a:solidFill>
              <a:latin typeface="Helvetica Neue"/>
              <a:cs typeface="Helvetica Neue"/>
            </a:endParaRPr>
          </a:p>
        </p:txBody>
      </p:sp>
      <p:sp>
        <p:nvSpPr>
          <p:cNvPr id="4" name="Tekstvak 3"/>
          <p:cNvSpPr txBox="1"/>
          <p:nvPr/>
        </p:nvSpPr>
        <p:spPr>
          <a:xfrm>
            <a:off x="1207096" y="1571044"/>
            <a:ext cx="1403910" cy="276999"/>
          </a:xfrm>
          <a:prstGeom prst="rect">
            <a:avLst/>
          </a:prstGeom>
          <a:noFill/>
        </p:spPr>
        <p:txBody>
          <a:bodyPr wrap="none" rtlCol="0">
            <a:spAutoFit/>
          </a:bodyPr>
          <a:lstStyle/>
          <a:p>
            <a:r>
              <a:rPr lang="nl-NL" dirty="0" smtClean="0"/>
              <a:t>VERPLEEGKUNDIGE</a:t>
            </a:r>
            <a:endParaRPr lang="nl-NL" dirty="0"/>
          </a:p>
        </p:txBody>
      </p:sp>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4298" y="1848042"/>
            <a:ext cx="3399370" cy="2549527"/>
          </a:xfrm>
          <a:prstGeom prst="rect">
            <a:avLst/>
          </a:prstGeom>
        </p:spPr>
      </p:pic>
      <p:sp>
        <p:nvSpPr>
          <p:cNvPr id="8" name="Tekstvak 7"/>
          <p:cNvSpPr txBox="1"/>
          <p:nvPr/>
        </p:nvSpPr>
        <p:spPr>
          <a:xfrm>
            <a:off x="4880809" y="1571043"/>
            <a:ext cx="1444819" cy="276999"/>
          </a:xfrm>
          <a:prstGeom prst="rect">
            <a:avLst/>
          </a:prstGeom>
          <a:noFill/>
        </p:spPr>
        <p:txBody>
          <a:bodyPr wrap="none" rtlCol="0">
            <a:spAutoFit/>
          </a:bodyPr>
          <a:lstStyle/>
          <a:p>
            <a:r>
              <a:rPr lang="nl-NL" dirty="0" smtClean="0"/>
              <a:t>BALIEMEDEWERKER</a:t>
            </a:r>
            <a:endParaRPr lang="nl-NL" dirty="0"/>
          </a:p>
        </p:txBody>
      </p:sp>
      <p:pic>
        <p:nvPicPr>
          <p:cNvPr id="9" name="Afbeelding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327" y="1848044"/>
            <a:ext cx="3399367" cy="2549525"/>
          </a:xfrm>
          <a:prstGeom prst="rect">
            <a:avLst/>
          </a:prstGeom>
        </p:spPr>
      </p:pic>
      <p:pic>
        <p:nvPicPr>
          <p:cNvPr id="2" name="Afbeelding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4298" y="1848042"/>
            <a:ext cx="3399370" cy="2549527"/>
          </a:xfrm>
          <a:prstGeom prst="rect">
            <a:avLst/>
          </a:prstGeom>
        </p:spPr>
      </p:pic>
      <p:pic>
        <p:nvPicPr>
          <p:cNvPr id="3" name="Afbeelding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327" y="1848042"/>
            <a:ext cx="3399369" cy="2549527"/>
          </a:xfrm>
          <a:prstGeom prst="rect">
            <a:avLst/>
          </a:prstGeom>
        </p:spPr>
      </p:pic>
      <p:sp>
        <p:nvSpPr>
          <p:cNvPr id="10" name="Rechthoek 9"/>
          <p:cNvSpPr/>
          <p:nvPr/>
        </p:nvSpPr>
        <p:spPr>
          <a:xfrm>
            <a:off x="2104716" y="2227700"/>
            <a:ext cx="2133277" cy="108993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solidFill>
                  <a:sysClr val="windowText" lastClr="000000"/>
                </a:solidFill>
              </a:rPr>
              <a:t>Nog aanpassen</a:t>
            </a:r>
            <a:endParaRPr lang="nl-NL" dirty="0">
              <a:solidFill>
                <a:sysClr val="windowText" lastClr="000000"/>
              </a:solidFill>
            </a:endParaRPr>
          </a:p>
        </p:txBody>
      </p:sp>
    </p:spTree>
    <p:extLst>
      <p:ext uri="{BB962C8B-B14F-4D97-AF65-F5344CB8AC3E}">
        <p14:creationId xmlns:p14="http://schemas.microsoft.com/office/powerpoint/2010/main" val="1017466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16</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2100032" y="271007"/>
              <a:ext cx="3662994" cy="811945"/>
            </a:xfrm>
            <a:prstGeom prst="rect">
              <a:avLst/>
            </a:prstGeom>
            <a:solidFill>
              <a:srgbClr val="E0C5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Tekstvak 19"/>
            <p:cNvSpPr txBox="1"/>
            <p:nvPr/>
          </p:nvSpPr>
          <p:spPr>
            <a:xfrm>
              <a:off x="3885287" y="471061"/>
              <a:ext cx="1510153" cy="398671"/>
            </a:xfrm>
            <a:prstGeom prst="rect">
              <a:avLst/>
            </a:prstGeom>
            <a:noFill/>
          </p:spPr>
          <p:txBody>
            <a:bodyPr wrap="none" rtlCol="0">
              <a:spAutoFit/>
            </a:bodyPr>
            <a:lstStyle/>
            <a:p>
              <a:pPr algn="r"/>
              <a:r>
                <a:rPr lang="nl-NL" spc="187" dirty="0">
                  <a:solidFill>
                    <a:srgbClr val="FFFFFF"/>
                  </a:solidFill>
                  <a:latin typeface="Arial Black"/>
                  <a:cs typeface="Arial Black"/>
                </a:rPr>
                <a:t>OPBOUW</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1" name="Tekstvak 10"/>
          <p:cNvSpPr txBox="1"/>
          <p:nvPr/>
        </p:nvSpPr>
        <p:spPr>
          <a:xfrm>
            <a:off x="2679481" y="449778"/>
            <a:ext cx="1745123" cy="365212"/>
          </a:xfrm>
          <a:prstGeom prst="rect">
            <a:avLst/>
          </a:prstGeom>
          <a:noFill/>
        </p:spPr>
        <p:txBody>
          <a:bodyPr wrap="none" lIns="56879" tIns="28440" rIns="56879" bIns="28440" rtlCol="0">
            <a:spAutoFit/>
          </a:bodyPr>
          <a:lstStyle/>
          <a:p>
            <a:r>
              <a:rPr lang="nl-NL" sz="1000" dirty="0">
                <a:solidFill>
                  <a:srgbClr val="FFFFFF"/>
                </a:solidFill>
                <a:latin typeface="Helvetica Neue"/>
                <a:cs typeface="Helvetica Neue"/>
              </a:rPr>
              <a:t>CARDIOLOOG/CHIRURG &amp; </a:t>
            </a:r>
            <a:endParaRPr lang="nl-NL" sz="1000" dirty="0" smtClean="0">
              <a:solidFill>
                <a:srgbClr val="FFFFFF"/>
              </a:solidFill>
              <a:latin typeface="Helvetica Neue"/>
              <a:cs typeface="Helvetica Neue"/>
            </a:endParaRPr>
          </a:p>
          <a:p>
            <a:r>
              <a:rPr lang="nl-NL" sz="1000" dirty="0" smtClean="0">
                <a:solidFill>
                  <a:srgbClr val="FFFFFF"/>
                </a:solidFill>
                <a:latin typeface="Helvetica Neue"/>
                <a:cs typeface="Helvetica Neue"/>
              </a:rPr>
              <a:t>INTERNIST</a:t>
            </a:r>
            <a:endParaRPr lang="nl-NL" sz="1000" dirty="0">
              <a:solidFill>
                <a:srgbClr val="FFFFFF"/>
              </a:solidFill>
              <a:latin typeface="Helvetica Neue"/>
              <a:cs typeface="Helvetica Neue"/>
            </a:endParaRPr>
          </a:p>
        </p:txBody>
      </p:sp>
      <p:pic>
        <p:nvPicPr>
          <p:cNvPr id="3" name="Afbeelding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328" y="1852125"/>
            <a:ext cx="3393926" cy="2545444"/>
          </a:xfrm>
          <a:prstGeom prst="rect">
            <a:avLst/>
          </a:prstGeom>
        </p:spPr>
      </p:pic>
      <p:pic>
        <p:nvPicPr>
          <p:cNvPr id="6" name="Afbeelding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4298" y="1847108"/>
            <a:ext cx="3395171" cy="2546378"/>
          </a:xfrm>
          <a:prstGeom prst="rect">
            <a:avLst/>
          </a:prstGeom>
        </p:spPr>
      </p:pic>
      <p:sp>
        <p:nvSpPr>
          <p:cNvPr id="23" name="Tekstvak 22"/>
          <p:cNvSpPr txBox="1"/>
          <p:nvPr/>
        </p:nvSpPr>
        <p:spPr>
          <a:xfrm>
            <a:off x="1083664" y="1571043"/>
            <a:ext cx="1712520" cy="276999"/>
          </a:xfrm>
          <a:prstGeom prst="rect">
            <a:avLst/>
          </a:prstGeom>
          <a:noFill/>
        </p:spPr>
        <p:txBody>
          <a:bodyPr wrap="none" rtlCol="0">
            <a:spAutoFit/>
          </a:bodyPr>
          <a:lstStyle/>
          <a:p>
            <a:r>
              <a:rPr lang="nl-NL" dirty="0" smtClean="0"/>
              <a:t>CARDIOLOOG/CHIRURG</a:t>
            </a:r>
            <a:endParaRPr lang="nl-NL" dirty="0"/>
          </a:p>
        </p:txBody>
      </p:sp>
      <p:sp>
        <p:nvSpPr>
          <p:cNvPr id="24" name="Tekstvak 23"/>
          <p:cNvSpPr txBox="1"/>
          <p:nvPr/>
        </p:nvSpPr>
        <p:spPr>
          <a:xfrm>
            <a:off x="5202184" y="1566026"/>
            <a:ext cx="839397" cy="276999"/>
          </a:xfrm>
          <a:prstGeom prst="rect">
            <a:avLst/>
          </a:prstGeom>
          <a:noFill/>
        </p:spPr>
        <p:txBody>
          <a:bodyPr wrap="none" rtlCol="0">
            <a:spAutoFit/>
          </a:bodyPr>
          <a:lstStyle/>
          <a:p>
            <a:r>
              <a:rPr lang="nl-NL" dirty="0"/>
              <a:t>INTERNIST</a:t>
            </a:r>
          </a:p>
        </p:txBody>
      </p:sp>
      <p:pic>
        <p:nvPicPr>
          <p:cNvPr id="2" name="Afbeelding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328" y="1852125"/>
            <a:ext cx="3393926" cy="2545445"/>
          </a:xfrm>
          <a:prstGeom prst="rect">
            <a:avLst/>
          </a:prstGeom>
        </p:spPr>
      </p:pic>
      <p:pic>
        <p:nvPicPr>
          <p:cNvPr id="8" name="Afbeelding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24298" y="1852125"/>
            <a:ext cx="3395171" cy="2546378"/>
          </a:xfrm>
          <a:prstGeom prst="rect">
            <a:avLst/>
          </a:prstGeom>
        </p:spPr>
      </p:pic>
      <p:sp>
        <p:nvSpPr>
          <p:cNvPr id="16" name="Rechthoek 15"/>
          <p:cNvSpPr/>
          <p:nvPr/>
        </p:nvSpPr>
        <p:spPr>
          <a:xfrm>
            <a:off x="2104716" y="2227700"/>
            <a:ext cx="2133277" cy="108993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solidFill>
                  <a:sysClr val="windowText" lastClr="000000"/>
                </a:solidFill>
              </a:rPr>
              <a:t>Nog aanpassen</a:t>
            </a:r>
            <a:endParaRPr lang="nl-NL" dirty="0">
              <a:solidFill>
                <a:sysClr val="windowText" lastClr="000000"/>
              </a:solidFill>
            </a:endParaRPr>
          </a:p>
        </p:txBody>
      </p:sp>
    </p:spTree>
    <p:extLst>
      <p:ext uri="{BB962C8B-B14F-4D97-AF65-F5344CB8AC3E}">
        <p14:creationId xmlns:p14="http://schemas.microsoft.com/office/powerpoint/2010/main" val="1454556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17</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2100032" y="271007"/>
              <a:ext cx="3662994" cy="811945"/>
            </a:xfrm>
            <a:prstGeom prst="rect">
              <a:avLst/>
            </a:prstGeom>
            <a:solidFill>
              <a:srgbClr val="E0C5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Tekstvak 19"/>
            <p:cNvSpPr txBox="1"/>
            <p:nvPr/>
          </p:nvSpPr>
          <p:spPr>
            <a:xfrm>
              <a:off x="3885287" y="471061"/>
              <a:ext cx="1510153" cy="398671"/>
            </a:xfrm>
            <a:prstGeom prst="rect">
              <a:avLst/>
            </a:prstGeom>
            <a:noFill/>
          </p:spPr>
          <p:txBody>
            <a:bodyPr wrap="none" rtlCol="0">
              <a:spAutoFit/>
            </a:bodyPr>
            <a:lstStyle/>
            <a:p>
              <a:pPr algn="r"/>
              <a:r>
                <a:rPr lang="nl-NL" spc="187" dirty="0">
                  <a:solidFill>
                    <a:srgbClr val="FFFFFF"/>
                  </a:solidFill>
                  <a:latin typeface="Arial Black"/>
                  <a:cs typeface="Arial Black"/>
                </a:rPr>
                <a:t>OPBOUW</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0" name="Tekstvak 9"/>
          <p:cNvSpPr txBox="1"/>
          <p:nvPr/>
        </p:nvSpPr>
        <p:spPr>
          <a:xfrm>
            <a:off x="2679481" y="449778"/>
            <a:ext cx="1858936" cy="365212"/>
          </a:xfrm>
          <a:prstGeom prst="rect">
            <a:avLst/>
          </a:prstGeom>
          <a:noFill/>
        </p:spPr>
        <p:txBody>
          <a:bodyPr wrap="none" lIns="56879" tIns="28440" rIns="56879" bIns="28440" rtlCol="0">
            <a:spAutoFit/>
          </a:bodyPr>
          <a:lstStyle/>
          <a:p>
            <a:r>
              <a:rPr lang="nl-NL" sz="1000" dirty="0" smtClean="0">
                <a:solidFill>
                  <a:srgbClr val="FFFFFF"/>
                </a:solidFill>
                <a:latin typeface="Helvetica Neue"/>
                <a:cs typeface="Helvetica Neue"/>
              </a:rPr>
              <a:t>ADV. ZORGADMINISTRATIE &amp;</a:t>
            </a:r>
          </a:p>
          <a:p>
            <a:r>
              <a:rPr lang="nl-NL" sz="1000" dirty="0" smtClean="0">
                <a:solidFill>
                  <a:srgbClr val="FFFFFF"/>
                </a:solidFill>
                <a:latin typeface="Helvetica Neue"/>
                <a:cs typeface="Helvetica Neue"/>
              </a:rPr>
              <a:t>INFORMATIEMANAGER</a:t>
            </a:r>
            <a:endParaRPr lang="nl-NL" sz="1000" dirty="0">
              <a:solidFill>
                <a:srgbClr val="FFFFFF"/>
              </a:solidFill>
              <a:latin typeface="Helvetica Neue"/>
              <a:cs typeface="Helvetica Neue"/>
            </a:endParaRPr>
          </a:p>
        </p:txBody>
      </p:sp>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4298" y="1849690"/>
            <a:ext cx="3395171" cy="2546378"/>
          </a:xfrm>
          <a:prstGeom prst="rect">
            <a:avLst/>
          </a:prstGeom>
        </p:spPr>
      </p:pic>
      <p:pic>
        <p:nvPicPr>
          <p:cNvPr id="4" name="Afbeelding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788" y="1848042"/>
            <a:ext cx="3400710" cy="2550532"/>
          </a:xfrm>
          <a:prstGeom prst="rect">
            <a:avLst/>
          </a:prstGeom>
        </p:spPr>
      </p:pic>
      <p:sp>
        <p:nvSpPr>
          <p:cNvPr id="6" name="Tekstvak 5"/>
          <p:cNvSpPr txBox="1"/>
          <p:nvPr/>
        </p:nvSpPr>
        <p:spPr>
          <a:xfrm>
            <a:off x="821925" y="1571042"/>
            <a:ext cx="2196435" cy="276999"/>
          </a:xfrm>
          <a:prstGeom prst="rect">
            <a:avLst/>
          </a:prstGeom>
          <a:noFill/>
        </p:spPr>
        <p:txBody>
          <a:bodyPr wrap="none" rtlCol="0">
            <a:spAutoFit/>
          </a:bodyPr>
          <a:lstStyle/>
          <a:p>
            <a:r>
              <a:rPr lang="nl-NL" smtClean="0"/>
              <a:t>ADVISEUR ZORGADMINISTRATIE</a:t>
            </a:r>
            <a:endParaRPr lang="nl-NL" dirty="0"/>
          </a:p>
        </p:txBody>
      </p:sp>
      <p:sp>
        <p:nvSpPr>
          <p:cNvPr id="8" name="Tekstvak 7"/>
          <p:cNvSpPr txBox="1"/>
          <p:nvPr/>
        </p:nvSpPr>
        <p:spPr>
          <a:xfrm>
            <a:off x="4774472" y="1571041"/>
            <a:ext cx="1694823" cy="276999"/>
          </a:xfrm>
          <a:prstGeom prst="rect">
            <a:avLst/>
          </a:prstGeom>
          <a:noFill/>
        </p:spPr>
        <p:txBody>
          <a:bodyPr wrap="none" rtlCol="0">
            <a:spAutoFit/>
          </a:bodyPr>
          <a:lstStyle/>
          <a:p>
            <a:r>
              <a:rPr lang="nl-NL" smtClean="0"/>
              <a:t>INFORMATIEMANAGER</a:t>
            </a:r>
            <a:endParaRPr lang="nl-NL" dirty="0"/>
          </a:p>
        </p:txBody>
      </p:sp>
      <p:pic>
        <p:nvPicPr>
          <p:cNvPr id="2" name="Afbeelding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2097" y="1848041"/>
            <a:ext cx="3397372" cy="2548028"/>
          </a:xfrm>
          <a:prstGeom prst="rect">
            <a:avLst/>
          </a:prstGeom>
        </p:spPr>
      </p:pic>
      <p:pic>
        <p:nvPicPr>
          <p:cNvPr id="9" name="Afbeelding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9787" y="1848039"/>
            <a:ext cx="3400711" cy="2550533"/>
          </a:xfrm>
          <a:prstGeom prst="rect">
            <a:avLst/>
          </a:prstGeom>
        </p:spPr>
      </p:pic>
      <p:sp>
        <p:nvSpPr>
          <p:cNvPr id="16" name="Rechthoek 15"/>
          <p:cNvSpPr/>
          <p:nvPr/>
        </p:nvSpPr>
        <p:spPr>
          <a:xfrm>
            <a:off x="2104716" y="2227700"/>
            <a:ext cx="2133277" cy="108993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solidFill>
                  <a:sysClr val="windowText" lastClr="000000"/>
                </a:solidFill>
              </a:rPr>
              <a:t>Nog aanpassen</a:t>
            </a:r>
            <a:endParaRPr lang="nl-NL" dirty="0">
              <a:solidFill>
                <a:sysClr val="windowText" lastClr="000000"/>
              </a:solidFill>
            </a:endParaRPr>
          </a:p>
        </p:txBody>
      </p:sp>
    </p:spTree>
    <p:extLst>
      <p:ext uri="{BB962C8B-B14F-4D97-AF65-F5344CB8AC3E}">
        <p14:creationId xmlns:p14="http://schemas.microsoft.com/office/powerpoint/2010/main" val="656057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p:cNvSpPr/>
          <p:nvPr/>
        </p:nvSpPr>
        <p:spPr>
          <a:xfrm>
            <a:off x="5583190" y="3163326"/>
            <a:ext cx="1979660" cy="564145"/>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15" name="Rechthoek 14"/>
          <p:cNvSpPr/>
          <p:nvPr/>
        </p:nvSpPr>
        <p:spPr>
          <a:xfrm>
            <a:off x="2" y="3147056"/>
            <a:ext cx="1979661" cy="564145"/>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17" name="Rechthoek 16"/>
          <p:cNvSpPr/>
          <p:nvPr/>
        </p:nvSpPr>
        <p:spPr>
          <a:xfrm>
            <a:off x="950379" y="4210309"/>
            <a:ext cx="3663907" cy="7370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56879" tIns="28440" rIns="56879" bIns="28440" rtlCol="0" anchor="ctr"/>
          <a:lstStyle/>
          <a:p>
            <a:pPr algn="ctr"/>
            <a:endParaRPr lang="nl-NL" dirty="0"/>
          </a:p>
        </p:txBody>
      </p:sp>
      <p:sp>
        <p:nvSpPr>
          <p:cNvPr id="8" name="Rechthoek 7"/>
          <p:cNvSpPr/>
          <p:nvPr/>
        </p:nvSpPr>
        <p:spPr>
          <a:xfrm>
            <a:off x="1716204" y="3252132"/>
            <a:ext cx="4130443" cy="5641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7" name="Tekstvak 6"/>
          <p:cNvSpPr txBox="1"/>
          <p:nvPr/>
        </p:nvSpPr>
        <p:spPr>
          <a:xfrm>
            <a:off x="3060610" y="3391131"/>
            <a:ext cx="1501944" cy="276977"/>
          </a:xfrm>
          <a:prstGeom prst="rect">
            <a:avLst/>
          </a:prstGeom>
          <a:noFill/>
        </p:spPr>
        <p:txBody>
          <a:bodyPr wrap="none" lIns="91416" tIns="45709" rIns="91416" bIns="45709" rtlCol="0">
            <a:spAutoFit/>
          </a:bodyPr>
          <a:lstStyle/>
          <a:p>
            <a:r>
              <a:rPr lang="nl-NL" spc="187" dirty="0" smtClean="0">
                <a:solidFill>
                  <a:srgbClr val="000000"/>
                </a:solidFill>
                <a:latin typeface="Helvetica Neue"/>
                <a:cs typeface="Helvetica Neue"/>
              </a:rPr>
              <a:t>SPELVERLOOP</a:t>
            </a:r>
            <a:endParaRPr lang="nl-NL" spc="187" dirty="0">
              <a:solidFill>
                <a:srgbClr val="000000"/>
              </a:solidFill>
              <a:latin typeface="Helvetica Neue"/>
              <a:cs typeface="Helvetica Neue"/>
            </a:endParaRPr>
          </a:p>
        </p:txBody>
      </p:sp>
      <p:sp>
        <p:nvSpPr>
          <p:cNvPr id="11" name="Rechthoekige driehoek 10"/>
          <p:cNvSpPr/>
          <p:nvPr/>
        </p:nvSpPr>
        <p:spPr>
          <a:xfrm>
            <a:off x="5583191" y="3163324"/>
            <a:ext cx="263456" cy="88806"/>
          </a:xfrm>
          <a:prstGeom prst="rtTriangle">
            <a:avLst/>
          </a:prstGeom>
          <a:solidFill>
            <a:srgbClr val="0E204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12" name="Rechthoekige driehoek 11"/>
          <p:cNvSpPr/>
          <p:nvPr/>
        </p:nvSpPr>
        <p:spPr>
          <a:xfrm flipH="1">
            <a:off x="1716204" y="3163324"/>
            <a:ext cx="263456" cy="88806"/>
          </a:xfrm>
          <a:prstGeom prst="rtTriangle">
            <a:avLst/>
          </a:prstGeom>
          <a:solidFill>
            <a:srgbClr val="0E204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pic>
        <p:nvPicPr>
          <p:cNvPr id="14" name="Afbeelding 13" descr="Kleurschem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6927" y="364500"/>
            <a:ext cx="2472692" cy="1432611"/>
          </a:xfrm>
          <a:prstGeom prst="rect">
            <a:avLst/>
          </a:prstGeom>
        </p:spPr>
      </p:pic>
    </p:spTree>
    <p:extLst>
      <p:ext uri="{BB962C8B-B14F-4D97-AF65-F5344CB8AC3E}">
        <p14:creationId xmlns:p14="http://schemas.microsoft.com/office/powerpoint/2010/main" val="3600954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19</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2100032" y="271007"/>
              <a:ext cx="3662994" cy="8119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Tekstvak 19"/>
            <p:cNvSpPr txBox="1"/>
            <p:nvPr/>
          </p:nvSpPr>
          <p:spPr>
            <a:xfrm>
              <a:off x="3064302" y="471061"/>
              <a:ext cx="2331137" cy="398671"/>
            </a:xfrm>
            <a:prstGeom prst="rect">
              <a:avLst/>
            </a:prstGeom>
            <a:noFill/>
          </p:spPr>
          <p:txBody>
            <a:bodyPr wrap="none" rtlCol="0">
              <a:spAutoFit/>
            </a:bodyPr>
            <a:lstStyle/>
            <a:p>
              <a:pPr algn="r"/>
              <a:r>
                <a:rPr lang="nl-NL" spc="187" dirty="0">
                  <a:solidFill>
                    <a:srgbClr val="FFFFFF"/>
                  </a:solidFill>
                  <a:latin typeface="Arial Black"/>
                  <a:cs typeface="Arial Black"/>
                </a:rPr>
                <a:t>SPELVERLOOP</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graphicFrame>
        <p:nvGraphicFramePr>
          <p:cNvPr id="2" name="Tabel 1"/>
          <p:cNvGraphicFramePr>
            <a:graphicFrameLocks noGrp="1"/>
          </p:cNvGraphicFramePr>
          <p:nvPr>
            <p:extLst>
              <p:ext uri="{D42A27DB-BD31-4B8C-83A1-F6EECF244321}">
                <p14:modId xmlns:p14="http://schemas.microsoft.com/office/powerpoint/2010/main" val="3551567496"/>
              </p:ext>
            </p:extLst>
          </p:nvPr>
        </p:nvGraphicFramePr>
        <p:xfrm>
          <a:off x="420306" y="1196057"/>
          <a:ext cx="6742451" cy="3474720"/>
        </p:xfrm>
        <a:graphic>
          <a:graphicData uri="http://schemas.openxmlformats.org/drawingml/2006/table">
            <a:tbl>
              <a:tblPr firstRow="1" bandRow="1">
                <a:tableStyleId>{2D5ABB26-0587-4C30-8999-92F81FD0307C}</a:tableStyleId>
              </a:tblPr>
              <a:tblGrid>
                <a:gridCol w="1028899"/>
                <a:gridCol w="5713552"/>
              </a:tblGrid>
              <a:tr h="262022">
                <a:tc>
                  <a:txBody>
                    <a:bodyPr/>
                    <a:lstStyle/>
                    <a:p>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r>
                        <a:rPr lang="nl-NL" sz="1200" b="1" kern="1200" dirty="0" smtClean="0">
                          <a:solidFill>
                            <a:schemeClr val="tx1"/>
                          </a:solidFill>
                          <a:effectLst/>
                          <a:latin typeface="Helvetica Neue"/>
                          <a:ea typeface="+mn-ea"/>
                          <a:cs typeface="+mn-cs"/>
                        </a:rPr>
                        <a:t>NA SPELRONDE I</a:t>
                      </a:r>
                      <a:endParaRPr lang="nl-NL" sz="1200" b="1" kern="1200" dirty="0">
                        <a:solidFill>
                          <a:schemeClr val="tx1"/>
                        </a:solidFill>
                        <a:effectLst/>
                        <a:latin typeface="Helvetica Neue"/>
                        <a:ea typeface="+mn-ea"/>
                        <a:cs typeface="+mn-cs"/>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tx2">
                        <a:lumMod val="40000"/>
                        <a:lumOff val="60000"/>
                      </a:schemeClr>
                    </a:solidFill>
                  </a:tcPr>
                </a:tc>
              </a:tr>
              <a:tr h="262022">
                <a:tc>
                  <a:txBody>
                    <a:bodyPr/>
                    <a:lstStyle/>
                    <a:p>
                      <a:r>
                        <a:rPr lang="nl-NL" sz="1100" b="1" dirty="0" smtClean="0">
                          <a:latin typeface="Helvetica Neue"/>
                          <a:cs typeface="Helvetica Neue"/>
                        </a:rPr>
                        <a:t>Inzichten</a:t>
                      </a:r>
                      <a:endParaRPr lang="nl-NL" sz="11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228600" lvl="0" indent="-228600">
                        <a:buFont typeface="+mj-lt"/>
                        <a:buAutoNum type="arabicPeriod"/>
                      </a:pPr>
                      <a:r>
                        <a:rPr lang="nl-NL" sz="1200" kern="1200" dirty="0" smtClean="0">
                          <a:solidFill>
                            <a:schemeClr val="tx1"/>
                          </a:solidFill>
                          <a:effectLst/>
                          <a:latin typeface="Helvetica Neue"/>
                          <a:ea typeface="+mn-ea"/>
                          <a:cs typeface="+mn-cs"/>
                        </a:rPr>
                        <a:t>Zorginformatie kan op verschillende manieren worden vastgelegd: in vrije tekst (oude manier) en eenduidig in de daarvoor bestemde velden (nieuwe manier)</a:t>
                      </a:r>
                    </a:p>
                    <a:p>
                      <a:pPr marL="228600" lvl="0" indent="-228600">
                        <a:buFont typeface="+mj-lt"/>
                        <a:buAutoNum type="arabicPeriod"/>
                      </a:pPr>
                      <a:r>
                        <a:rPr lang="nl-NL" sz="1200" kern="1200" dirty="0" smtClean="0">
                          <a:solidFill>
                            <a:schemeClr val="tx1"/>
                          </a:solidFill>
                          <a:effectLst/>
                          <a:latin typeface="Helvetica Neue"/>
                          <a:ea typeface="+mn-ea"/>
                          <a:cs typeface="+mn-cs"/>
                        </a:rPr>
                        <a:t>Zorg wordt verleend én zorginformatie wordt vastgelegd: in </a:t>
                      </a:r>
                      <a:r>
                        <a:rPr lang="nl-NL" sz="1200" u="sng" kern="1200" dirty="0" smtClean="0">
                          <a:solidFill>
                            <a:schemeClr val="tx1"/>
                          </a:solidFill>
                          <a:effectLst/>
                          <a:latin typeface="Helvetica Neue"/>
                          <a:ea typeface="+mn-ea"/>
                          <a:cs typeface="+mn-cs"/>
                        </a:rPr>
                        <a:t>een keten</a:t>
                      </a:r>
                      <a:r>
                        <a:rPr lang="nl-NL" sz="1200" kern="1200" dirty="0" smtClean="0">
                          <a:solidFill>
                            <a:schemeClr val="tx1"/>
                          </a:solidFill>
                          <a:effectLst/>
                          <a:latin typeface="Helvetica Neue"/>
                          <a:ea typeface="+mn-ea"/>
                          <a:cs typeface="+mn-cs"/>
                        </a:rPr>
                        <a:t>. Zorgverleners zijn hierin onderling afhankelijk.</a:t>
                      </a:r>
                    </a:p>
                    <a:p>
                      <a:r>
                        <a:rPr lang="nl-NL" sz="1200" kern="1200" dirty="0" smtClean="0">
                          <a:solidFill>
                            <a:schemeClr val="tx1"/>
                          </a:solidFill>
                          <a:effectLst/>
                          <a:latin typeface="Helvetica Neue"/>
                          <a:ea typeface="+mn-ea"/>
                          <a:cs typeface="+mn-cs"/>
                        </a:rPr>
                        <a:t> </a:t>
                      </a:r>
                    </a:p>
                    <a:p>
                      <a:pPr lvl="0"/>
                      <a:r>
                        <a:rPr lang="nl-NL" sz="1200" b="1" kern="1200" dirty="0" smtClean="0">
                          <a:solidFill>
                            <a:schemeClr val="tx1"/>
                          </a:solidFill>
                          <a:effectLst/>
                          <a:latin typeface="Helvetica Neue"/>
                          <a:ea typeface="+mn-ea"/>
                          <a:cs typeface="+mn-cs"/>
                          <a:sym typeface="Wingdings" panose="05000000000000000000" pitchFamily="2" charset="2"/>
                        </a:rPr>
                        <a:t> </a:t>
                      </a:r>
                      <a:r>
                        <a:rPr lang="nl-NL" sz="1200" b="1" kern="1200" dirty="0" smtClean="0">
                          <a:solidFill>
                            <a:schemeClr val="tx1"/>
                          </a:solidFill>
                          <a:effectLst/>
                          <a:latin typeface="Helvetica Neue"/>
                          <a:ea typeface="+mn-ea"/>
                          <a:cs typeface="+mn-cs"/>
                        </a:rPr>
                        <a:t>De speler krijgt begrip voor andere zorgverleners in de keten (doordat hij/zij een andere rol aan neemt dan normaal of ziet wat de onderlinge afhankelijk is)</a:t>
                      </a:r>
                      <a:endParaRPr lang="nl-NL" sz="1200" b="1" kern="1200" dirty="0">
                        <a:solidFill>
                          <a:schemeClr val="tx1"/>
                        </a:solidFill>
                        <a:effectLst/>
                        <a:latin typeface="Helvetica Neue"/>
                        <a:ea typeface="+mn-ea"/>
                        <a:cs typeface="+mn-cs"/>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1" dirty="0" smtClean="0">
                          <a:latin typeface="Helvetica Neue"/>
                          <a:cs typeface="Helvetica Neue"/>
                        </a:rPr>
                        <a:t>Gemaakte afspraken</a:t>
                      </a:r>
                      <a:endParaRPr lang="nl-NL" sz="11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228600" lvl="0" indent="-228600">
                        <a:buFont typeface="+mj-lt"/>
                        <a:buAutoNum type="arabicPeriod"/>
                      </a:pPr>
                      <a:r>
                        <a:rPr lang="nl-NL" sz="1200" kern="1200" dirty="0" smtClean="0">
                          <a:solidFill>
                            <a:schemeClr val="tx1"/>
                          </a:solidFill>
                          <a:effectLst/>
                          <a:latin typeface="Helvetica Neue"/>
                          <a:ea typeface="+mn-ea"/>
                          <a:cs typeface="+mn-cs"/>
                        </a:rPr>
                        <a:t>Er wordt niets meer dubbel uitgevraagd of vastgelegd</a:t>
                      </a:r>
                    </a:p>
                    <a:p>
                      <a:pPr marL="228600" lvl="0" indent="-228600">
                        <a:buFont typeface="+mj-lt"/>
                        <a:buAutoNum type="arabicPeriod"/>
                      </a:pPr>
                      <a:r>
                        <a:rPr lang="nl-NL" sz="1200" kern="1200" dirty="0" smtClean="0">
                          <a:solidFill>
                            <a:schemeClr val="tx1"/>
                          </a:solidFill>
                          <a:effectLst/>
                          <a:latin typeface="Helvetica Neue"/>
                          <a:ea typeface="+mn-ea"/>
                          <a:cs typeface="+mn-cs"/>
                        </a:rPr>
                        <a:t>Men bouwt voort op de vastgelegde informatie elders in de keten</a:t>
                      </a:r>
                    </a:p>
                    <a:p>
                      <a:pPr marL="228600" lvl="0" indent="-228600">
                        <a:buFont typeface="+mj-lt"/>
                        <a:buAutoNum type="arabicPeriod"/>
                      </a:pPr>
                      <a:r>
                        <a:rPr lang="nl-NL" sz="1200" kern="1200" dirty="0" smtClean="0">
                          <a:solidFill>
                            <a:schemeClr val="tx1"/>
                          </a:solidFill>
                          <a:effectLst/>
                          <a:latin typeface="Helvetica Neue"/>
                          <a:ea typeface="+mn-ea"/>
                          <a:cs typeface="+mn-cs"/>
                        </a:rPr>
                        <a:t>De diagnose en verrichtingenthesauri worden gehanteerd om hergebruik voor declaratie te bevorderen</a:t>
                      </a:r>
                      <a:endParaRPr lang="nl-NL" sz="1200" kern="1200" dirty="0">
                        <a:solidFill>
                          <a:schemeClr val="tx1"/>
                        </a:solidFill>
                        <a:effectLst/>
                        <a:latin typeface="Helvetica Neue"/>
                        <a:ea typeface="+mn-ea"/>
                        <a:cs typeface="+mn-cs"/>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1" dirty="0" smtClean="0">
                          <a:latin typeface="Helvetica Neue"/>
                          <a:cs typeface="Helvetica Neue"/>
                        </a:rPr>
                        <a:t>Spel interventies</a:t>
                      </a:r>
                      <a:endParaRPr lang="nl-NL" sz="11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lvl="0"/>
                      <a:r>
                        <a:rPr lang="nl-NL" sz="1200" kern="1200" dirty="0" smtClean="0">
                          <a:solidFill>
                            <a:schemeClr val="tx1"/>
                          </a:solidFill>
                          <a:effectLst/>
                          <a:latin typeface="Helvetica Neue"/>
                          <a:ea typeface="+mn-ea"/>
                          <a:cs typeface="+mn-cs"/>
                        </a:rPr>
                        <a:t>Letterlijk weghalen van de tafels:</a:t>
                      </a:r>
                    </a:p>
                    <a:p>
                      <a:pPr marL="495322" lvl="1" indent="-171450">
                        <a:buFont typeface="Courier New" panose="02070309020205020404" pitchFamily="49" charset="0"/>
                        <a:buChar char="o"/>
                      </a:pPr>
                      <a:r>
                        <a:rPr lang="nl-NL" sz="1200" kern="1200" dirty="0" smtClean="0">
                          <a:solidFill>
                            <a:schemeClr val="tx1"/>
                          </a:solidFill>
                          <a:effectLst/>
                          <a:latin typeface="Helvetica Neue"/>
                          <a:ea typeface="+mn-ea"/>
                          <a:cs typeface="+mn-cs"/>
                        </a:rPr>
                        <a:t>Labonderzoek kaarten</a:t>
                      </a:r>
                    </a:p>
                    <a:p>
                      <a:pPr marL="495322" lvl="1" indent="-171450">
                        <a:buFont typeface="Courier New" panose="02070309020205020404" pitchFamily="49" charset="0"/>
                        <a:buChar char="o"/>
                      </a:pPr>
                      <a:r>
                        <a:rPr lang="nl-NL" sz="1200" kern="1200" dirty="0" smtClean="0">
                          <a:solidFill>
                            <a:schemeClr val="tx1"/>
                          </a:solidFill>
                          <a:effectLst/>
                          <a:latin typeface="Helvetica Neue"/>
                          <a:ea typeface="+mn-ea"/>
                          <a:cs typeface="+mn-cs"/>
                        </a:rPr>
                        <a:t>Dossier verpleegkundige en </a:t>
                      </a:r>
                    </a:p>
                    <a:p>
                      <a:pPr marL="495322" lvl="1" indent="-171450">
                        <a:buFont typeface="Courier New" panose="02070309020205020404" pitchFamily="49" charset="0"/>
                        <a:buChar char="o"/>
                      </a:pPr>
                      <a:r>
                        <a:rPr lang="nl-NL" sz="1200" kern="1200" dirty="0" smtClean="0">
                          <a:solidFill>
                            <a:schemeClr val="tx1"/>
                          </a:solidFill>
                          <a:effectLst/>
                          <a:latin typeface="Helvetica Neue"/>
                          <a:ea typeface="+mn-ea"/>
                          <a:cs typeface="+mn-cs"/>
                        </a:rPr>
                        <a:t>Dossier Specialist</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
        <p:nvSpPr>
          <p:cNvPr id="11" name="Tekstvak 10"/>
          <p:cNvSpPr txBox="1"/>
          <p:nvPr/>
        </p:nvSpPr>
        <p:spPr>
          <a:xfrm>
            <a:off x="2679483" y="496810"/>
            <a:ext cx="1679400" cy="334434"/>
          </a:xfrm>
          <a:prstGeom prst="rect">
            <a:avLst/>
          </a:prstGeom>
          <a:noFill/>
        </p:spPr>
        <p:txBody>
          <a:bodyPr wrap="none" lIns="56879" tIns="28440" rIns="56879" bIns="28440" rtlCol="0">
            <a:spAutoFit/>
          </a:bodyPr>
          <a:lstStyle/>
          <a:p>
            <a:r>
              <a:rPr lang="nl-NL" sz="1800" b="1" dirty="0" smtClean="0">
                <a:solidFill>
                  <a:srgbClr val="FFFFFF"/>
                </a:solidFill>
                <a:latin typeface="Helvetica Neue"/>
                <a:cs typeface="Helvetica Neue"/>
              </a:rPr>
              <a:t>LEERPUNTEN</a:t>
            </a:r>
            <a:endParaRPr lang="nl-NL" sz="1000" b="1" dirty="0">
              <a:solidFill>
                <a:srgbClr val="FFFFFF"/>
              </a:solidFill>
              <a:latin typeface="Helvetica Neue"/>
              <a:cs typeface="Helvetica Neue"/>
            </a:endParaRPr>
          </a:p>
        </p:txBody>
      </p:sp>
    </p:spTree>
    <p:extLst>
      <p:ext uri="{BB962C8B-B14F-4D97-AF65-F5344CB8AC3E}">
        <p14:creationId xmlns:p14="http://schemas.microsoft.com/office/powerpoint/2010/main" val="669786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p:cNvSpPr/>
          <p:nvPr/>
        </p:nvSpPr>
        <p:spPr>
          <a:xfrm>
            <a:off x="5583190" y="3163326"/>
            <a:ext cx="1979660" cy="564145"/>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15" name="Rechthoek 14"/>
          <p:cNvSpPr/>
          <p:nvPr/>
        </p:nvSpPr>
        <p:spPr>
          <a:xfrm>
            <a:off x="2" y="3147056"/>
            <a:ext cx="1979661" cy="564145"/>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17" name="Rechthoek 16"/>
          <p:cNvSpPr/>
          <p:nvPr/>
        </p:nvSpPr>
        <p:spPr>
          <a:xfrm>
            <a:off x="950379" y="4210309"/>
            <a:ext cx="3663907" cy="7370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56879" tIns="28440" rIns="56879" bIns="28440" rtlCol="0" anchor="ctr"/>
          <a:lstStyle/>
          <a:p>
            <a:pPr algn="ctr"/>
            <a:endParaRPr lang="nl-NL" dirty="0"/>
          </a:p>
        </p:txBody>
      </p:sp>
      <p:sp>
        <p:nvSpPr>
          <p:cNvPr id="8" name="Rechthoek 7"/>
          <p:cNvSpPr/>
          <p:nvPr/>
        </p:nvSpPr>
        <p:spPr>
          <a:xfrm>
            <a:off x="1716204" y="3252132"/>
            <a:ext cx="4130443" cy="564145"/>
          </a:xfrm>
          <a:prstGeom prst="rect">
            <a:avLst/>
          </a:prstGeom>
          <a:solidFill>
            <a:srgbClr val="73BBA4"/>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7" name="Tekstvak 6"/>
          <p:cNvSpPr txBox="1"/>
          <p:nvPr/>
        </p:nvSpPr>
        <p:spPr>
          <a:xfrm>
            <a:off x="3060610" y="3391131"/>
            <a:ext cx="1438840" cy="276977"/>
          </a:xfrm>
          <a:prstGeom prst="rect">
            <a:avLst/>
          </a:prstGeom>
          <a:noFill/>
        </p:spPr>
        <p:txBody>
          <a:bodyPr wrap="none" lIns="91416" tIns="45709" rIns="91416" bIns="45709" rtlCol="0">
            <a:spAutoFit/>
          </a:bodyPr>
          <a:lstStyle/>
          <a:p>
            <a:r>
              <a:rPr lang="nl-NL" spc="187" dirty="0">
                <a:latin typeface="Helvetica Neue"/>
                <a:cs typeface="Helvetica Neue"/>
              </a:rPr>
              <a:t>INTRODUCTIE</a:t>
            </a:r>
          </a:p>
        </p:txBody>
      </p:sp>
      <p:sp>
        <p:nvSpPr>
          <p:cNvPr id="11" name="Rechthoekige driehoek 10"/>
          <p:cNvSpPr/>
          <p:nvPr/>
        </p:nvSpPr>
        <p:spPr>
          <a:xfrm>
            <a:off x="5583191" y="3163324"/>
            <a:ext cx="263456" cy="88806"/>
          </a:xfrm>
          <a:prstGeom prst="rtTriangle">
            <a:avLst/>
          </a:prstGeom>
          <a:solidFill>
            <a:srgbClr val="0E204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12" name="Rechthoekige driehoek 11"/>
          <p:cNvSpPr/>
          <p:nvPr/>
        </p:nvSpPr>
        <p:spPr>
          <a:xfrm flipH="1">
            <a:off x="1716204" y="3163324"/>
            <a:ext cx="263456" cy="88806"/>
          </a:xfrm>
          <a:prstGeom prst="rtTriangle">
            <a:avLst/>
          </a:prstGeom>
          <a:solidFill>
            <a:srgbClr val="0E204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pic>
        <p:nvPicPr>
          <p:cNvPr id="14" name="Afbeelding 13" descr="Kleurschem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6927" y="364500"/>
            <a:ext cx="2472692" cy="1432611"/>
          </a:xfrm>
          <a:prstGeom prst="rect">
            <a:avLst/>
          </a:prstGeom>
        </p:spPr>
      </p:pic>
    </p:spTree>
    <p:extLst>
      <p:ext uri="{BB962C8B-B14F-4D97-AF65-F5344CB8AC3E}">
        <p14:creationId xmlns:p14="http://schemas.microsoft.com/office/powerpoint/2010/main" val="2418976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20</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2100032" y="271007"/>
              <a:ext cx="3662994" cy="8119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Tekstvak 19"/>
            <p:cNvSpPr txBox="1"/>
            <p:nvPr/>
          </p:nvSpPr>
          <p:spPr>
            <a:xfrm>
              <a:off x="3064302" y="471061"/>
              <a:ext cx="2331137" cy="398671"/>
            </a:xfrm>
            <a:prstGeom prst="rect">
              <a:avLst/>
            </a:prstGeom>
            <a:noFill/>
          </p:spPr>
          <p:txBody>
            <a:bodyPr wrap="none" rtlCol="0">
              <a:spAutoFit/>
            </a:bodyPr>
            <a:lstStyle/>
            <a:p>
              <a:pPr algn="r"/>
              <a:r>
                <a:rPr lang="nl-NL" spc="187" dirty="0">
                  <a:solidFill>
                    <a:srgbClr val="FFFFFF"/>
                  </a:solidFill>
                  <a:latin typeface="Arial Black"/>
                  <a:cs typeface="Arial Black"/>
                </a:rPr>
                <a:t>SPELVERLOOP</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graphicFrame>
        <p:nvGraphicFramePr>
          <p:cNvPr id="2" name="Tabel 1"/>
          <p:cNvGraphicFramePr>
            <a:graphicFrameLocks noGrp="1"/>
          </p:cNvGraphicFramePr>
          <p:nvPr>
            <p:extLst>
              <p:ext uri="{D42A27DB-BD31-4B8C-83A1-F6EECF244321}">
                <p14:modId xmlns:p14="http://schemas.microsoft.com/office/powerpoint/2010/main" val="3376363413"/>
              </p:ext>
            </p:extLst>
          </p:nvPr>
        </p:nvGraphicFramePr>
        <p:xfrm>
          <a:off x="420306" y="1196057"/>
          <a:ext cx="6742451" cy="3108960"/>
        </p:xfrm>
        <a:graphic>
          <a:graphicData uri="http://schemas.openxmlformats.org/drawingml/2006/table">
            <a:tbl>
              <a:tblPr firstRow="1" bandRow="1">
                <a:tableStyleId>{2D5ABB26-0587-4C30-8999-92F81FD0307C}</a:tableStyleId>
              </a:tblPr>
              <a:tblGrid>
                <a:gridCol w="1028899"/>
                <a:gridCol w="5713552"/>
              </a:tblGrid>
              <a:tr h="262022">
                <a:tc>
                  <a:txBody>
                    <a:bodyPr/>
                    <a:lstStyle/>
                    <a:p>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r>
                        <a:rPr lang="nl-NL" sz="1200" b="1" kern="1200" dirty="0" smtClean="0">
                          <a:solidFill>
                            <a:schemeClr val="tx1"/>
                          </a:solidFill>
                          <a:effectLst/>
                          <a:latin typeface="Helvetica Neue"/>
                          <a:ea typeface="+mn-ea"/>
                          <a:cs typeface="+mn-cs"/>
                        </a:rPr>
                        <a:t>NA SPELRONDE II</a:t>
                      </a:r>
                      <a:endParaRPr lang="nl-NL" sz="1200" b="1" kern="1200" dirty="0">
                        <a:solidFill>
                          <a:schemeClr val="tx1"/>
                        </a:solidFill>
                        <a:effectLst/>
                        <a:latin typeface="Helvetica Neue"/>
                        <a:ea typeface="+mn-ea"/>
                        <a:cs typeface="+mn-cs"/>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tx2">
                        <a:lumMod val="40000"/>
                        <a:lumOff val="60000"/>
                      </a:schemeClr>
                    </a:solidFill>
                  </a:tcPr>
                </a:tc>
              </a:tr>
              <a:tr h="262022">
                <a:tc>
                  <a:txBody>
                    <a:bodyPr/>
                    <a:lstStyle/>
                    <a:p>
                      <a:r>
                        <a:rPr lang="nl-NL" sz="1100" b="1" dirty="0" smtClean="0">
                          <a:latin typeface="Helvetica Neue"/>
                          <a:cs typeface="Helvetica Neue"/>
                        </a:rPr>
                        <a:t>Inzichten</a:t>
                      </a:r>
                      <a:endParaRPr lang="nl-NL" sz="11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228600" lvl="0" indent="-228600">
                        <a:buFont typeface="+mj-lt"/>
                        <a:buAutoNum type="arabicPeriod"/>
                      </a:pPr>
                      <a:r>
                        <a:rPr lang="nl-NL" sz="1200" kern="1200" dirty="0" smtClean="0">
                          <a:solidFill>
                            <a:schemeClr val="tx1"/>
                          </a:solidFill>
                          <a:effectLst/>
                          <a:latin typeface="Helvetica Neue"/>
                          <a:ea typeface="+mn-ea"/>
                          <a:cs typeface="+mn-cs"/>
                        </a:rPr>
                        <a:t>Zorginformatie eenduidig vastleggen scheelt tijd:</a:t>
                      </a:r>
                    </a:p>
                    <a:p>
                      <a:pPr marL="495322" lvl="1" indent="-171450">
                        <a:buFont typeface="Courier New" panose="02070309020205020404" pitchFamily="49" charset="0"/>
                        <a:buChar char="o"/>
                      </a:pPr>
                      <a:r>
                        <a:rPr lang="nl-NL" sz="1200" kern="1200" dirty="0" smtClean="0">
                          <a:solidFill>
                            <a:schemeClr val="tx1"/>
                          </a:solidFill>
                          <a:effectLst/>
                          <a:latin typeface="Helvetica Neue"/>
                          <a:ea typeface="+mn-ea"/>
                          <a:cs typeface="+mn-cs"/>
                        </a:rPr>
                        <a:t>Informatie kan worden hergebruikt (door volgende zorgverlener, voor ontslag, voor declaratie)</a:t>
                      </a:r>
                    </a:p>
                    <a:p>
                      <a:pPr marL="495322" lvl="1" indent="-171450">
                        <a:buFont typeface="Courier New" panose="02070309020205020404" pitchFamily="49" charset="0"/>
                        <a:buChar char="o"/>
                      </a:pPr>
                      <a:r>
                        <a:rPr lang="nl-NL" sz="1200" kern="1200" dirty="0" smtClean="0">
                          <a:solidFill>
                            <a:schemeClr val="tx1"/>
                          </a:solidFill>
                          <a:effectLst/>
                          <a:latin typeface="Helvetica Neue"/>
                          <a:ea typeface="+mn-ea"/>
                          <a:cs typeface="+mn-cs"/>
                        </a:rPr>
                        <a:t>Informatie kan sneller worden terug gevonden </a:t>
                      </a:r>
                    </a:p>
                    <a:p>
                      <a:pPr marL="495322" lvl="1" indent="-171450">
                        <a:buFont typeface="Courier New" panose="02070309020205020404" pitchFamily="49" charset="0"/>
                        <a:buChar char="o"/>
                      </a:pPr>
                      <a:r>
                        <a:rPr lang="nl-NL" sz="1200" kern="1200" dirty="0" smtClean="0">
                          <a:solidFill>
                            <a:schemeClr val="tx1"/>
                          </a:solidFill>
                          <a:effectLst/>
                          <a:latin typeface="Helvetica Neue"/>
                          <a:ea typeface="+mn-ea"/>
                          <a:cs typeface="+mn-cs"/>
                        </a:rPr>
                        <a:t>Gevolg: als zorgverlener doe je weer waar je goed in bent: zorg verlenen met tijd en aandacht voor de patiënt</a:t>
                      </a:r>
                    </a:p>
                    <a:p>
                      <a:pPr marL="228600" lvl="0" indent="-228600">
                        <a:buFont typeface="+mj-lt"/>
                        <a:buAutoNum type="arabicPeriod"/>
                      </a:pPr>
                      <a:r>
                        <a:rPr lang="nl-NL" sz="1200" kern="1200" dirty="0" smtClean="0">
                          <a:solidFill>
                            <a:schemeClr val="tx1"/>
                          </a:solidFill>
                          <a:effectLst/>
                          <a:latin typeface="Helvetica Neue"/>
                          <a:ea typeface="+mn-ea"/>
                          <a:cs typeface="+mn-cs"/>
                        </a:rPr>
                        <a:t>De kwaliteit van zorg verbetert:</a:t>
                      </a:r>
                    </a:p>
                    <a:p>
                      <a:pPr marL="495322" lvl="1" indent="-171450">
                        <a:buFont typeface="Courier New" panose="02070309020205020404" pitchFamily="49" charset="0"/>
                        <a:buChar char="o"/>
                      </a:pPr>
                      <a:r>
                        <a:rPr lang="nl-NL" sz="1200" kern="1200" dirty="0" smtClean="0">
                          <a:solidFill>
                            <a:schemeClr val="tx1"/>
                          </a:solidFill>
                          <a:effectLst/>
                          <a:latin typeface="Helvetica Neue"/>
                          <a:ea typeface="+mn-ea"/>
                          <a:cs typeface="+mn-cs"/>
                        </a:rPr>
                        <a:t>De patiënt verplaatst zich sneller door de keten (minder wachten) en hoeft minder vaak zijn/haar verhaal te herhalen</a:t>
                      </a:r>
                    </a:p>
                    <a:p>
                      <a:pPr marL="495322" lvl="1" indent="-171450">
                        <a:buFont typeface="Courier New" panose="02070309020205020404" pitchFamily="49" charset="0"/>
                        <a:buChar char="o"/>
                      </a:pPr>
                      <a:r>
                        <a:rPr lang="nl-NL" sz="1200" kern="1200" dirty="0" smtClean="0">
                          <a:solidFill>
                            <a:schemeClr val="tx1"/>
                          </a:solidFill>
                          <a:effectLst/>
                          <a:latin typeface="Helvetica Neue"/>
                          <a:ea typeface="+mn-ea"/>
                          <a:cs typeface="+mn-cs"/>
                        </a:rPr>
                        <a:t>De foutmarge wordt kleiner omdat er minder hoeft te worden overgeschreven, minder geïnterpreteerd, de juiste informatie wordt uitgevraagd en genoteerd.</a:t>
                      </a:r>
                    </a:p>
                    <a:p>
                      <a:r>
                        <a:rPr lang="nl-NL" sz="1200" kern="1200" dirty="0" smtClean="0">
                          <a:solidFill>
                            <a:schemeClr val="tx1"/>
                          </a:solidFill>
                          <a:effectLst/>
                          <a:latin typeface="Helvetica Neue"/>
                          <a:ea typeface="+mn-ea"/>
                          <a:cs typeface="+mn-cs"/>
                        </a:rPr>
                        <a:t> </a:t>
                      </a:r>
                    </a:p>
                    <a:p>
                      <a:pPr lvl="0"/>
                      <a:r>
                        <a:rPr lang="nl-NL" sz="1200" kern="1200" dirty="0" smtClean="0">
                          <a:solidFill>
                            <a:schemeClr val="tx1"/>
                          </a:solidFill>
                          <a:effectLst/>
                          <a:latin typeface="Helvetica Neue"/>
                          <a:ea typeface="+mn-ea"/>
                          <a:cs typeface="+mn-cs"/>
                          <a:sym typeface="Wingdings" panose="05000000000000000000" pitchFamily="2" charset="2"/>
                        </a:rPr>
                        <a:t></a:t>
                      </a:r>
                      <a:r>
                        <a:rPr lang="nl-NL" sz="1200" b="1" kern="1200" dirty="0" smtClean="0">
                          <a:solidFill>
                            <a:schemeClr val="tx1"/>
                          </a:solidFill>
                          <a:effectLst/>
                          <a:latin typeface="Helvetica Neue"/>
                          <a:ea typeface="+mn-ea"/>
                          <a:cs typeface="+mn-cs"/>
                        </a:rPr>
                        <a:t>De speler wordt geactiveerd om te kijken hoe hij/zij het verschil kan maken in de praktijk op de eigen werkvloer </a:t>
                      </a:r>
                      <a:endParaRPr lang="nl-NL" sz="1200" b="1" kern="1200" dirty="0">
                        <a:solidFill>
                          <a:schemeClr val="tx1"/>
                        </a:solidFill>
                        <a:effectLst/>
                        <a:latin typeface="Helvetica Neue"/>
                        <a:ea typeface="+mn-ea"/>
                        <a:cs typeface="+mn-cs"/>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
        <p:nvSpPr>
          <p:cNvPr id="11" name="Tekstvak 10"/>
          <p:cNvSpPr txBox="1"/>
          <p:nvPr/>
        </p:nvSpPr>
        <p:spPr>
          <a:xfrm>
            <a:off x="2679483" y="496810"/>
            <a:ext cx="1679400" cy="334434"/>
          </a:xfrm>
          <a:prstGeom prst="rect">
            <a:avLst/>
          </a:prstGeom>
          <a:noFill/>
        </p:spPr>
        <p:txBody>
          <a:bodyPr wrap="none" lIns="56879" tIns="28440" rIns="56879" bIns="28440" rtlCol="0">
            <a:spAutoFit/>
          </a:bodyPr>
          <a:lstStyle/>
          <a:p>
            <a:r>
              <a:rPr lang="nl-NL" sz="1800" b="1" dirty="0" smtClean="0">
                <a:solidFill>
                  <a:srgbClr val="FFFFFF"/>
                </a:solidFill>
                <a:latin typeface="Helvetica Neue"/>
                <a:cs typeface="Helvetica Neue"/>
              </a:rPr>
              <a:t>LEERPUNTEN</a:t>
            </a:r>
            <a:endParaRPr lang="nl-NL" sz="1000" b="1" dirty="0">
              <a:solidFill>
                <a:srgbClr val="FFFFFF"/>
              </a:solidFill>
              <a:latin typeface="Helvetica Neue"/>
              <a:cs typeface="Helvetica Neue"/>
            </a:endParaRPr>
          </a:p>
        </p:txBody>
      </p:sp>
    </p:spTree>
    <p:extLst>
      <p:ext uri="{BB962C8B-B14F-4D97-AF65-F5344CB8AC3E}">
        <p14:creationId xmlns:p14="http://schemas.microsoft.com/office/powerpoint/2010/main" val="2577999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21</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2100032" y="271007"/>
              <a:ext cx="3662994" cy="8119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Tekstvak 19"/>
            <p:cNvSpPr txBox="1"/>
            <p:nvPr/>
          </p:nvSpPr>
          <p:spPr>
            <a:xfrm>
              <a:off x="3064302" y="471061"/>
              <a:ext cx="2331137" cy="398671"/>
            </a:xfrm>
            <a:prstGeom prst="rect">
              <a:avLst/>
            </a:prstGeom>
            <a:noFill/>
          </p:spPr>
          <p:txBody>
            <a:bodyPr wrap="none" rtlCol="0">
              <a:spAutoFit/>
            </a:bodyPr>
            <a:lstStyle/>
            <a:p>
              <a:pPr algn="r"/>
              <a:r>
                <a:rPr lang="nl-NL" spc="187" dirty="0" smtClean="0">
                  <a:solidFill>
                    <a:srgbClr val="FFFFFF"/>
                  </a:solidFill>
                  <a:latin typeface="Arial Black"/>
                  <a:cs typeface="Arial Black"/>
                </a:rPr>
                <a:t>SPELVERLOOP</a:t>
              </a:r>
              <a:endParaRPr lang="nl-NL" spc="187" dirty="0">
                <a:solidFill>
                  <a:srgbClr val="FFFFFF"/>
                </a:solidFill>
                <a:latin typeface="Arial Black"/>
                <a:cs typeface="Arial Black"/>
              </a:endParaRP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graphicFrame>
        <p:nvGraphicFramePr>
          <p:cNvPr id="2" name="Tabel 1"/>
          <p:cNvGraphicFramePr>
            <a:graphicFrameLocks noGrp="1"/>
          </p:cNvGraphicFramePr>
          <p:nvPr>
            <p:extLst>
              <p:ext uri="{D42A27DB-BD31-4B8C-83A1-F6EECF244321}">
                <p14:modId xmlns:p14="http://schemas.microsoft.com/office/powerpoint/2010/main" val="1197657126"/>
              </p:ext>
            </p:extLst>
          </p:nvPr>
        </p:nvGraphicFramePr>
        <p:xfrm>
          <a:off x="420307" y="1020212"/>
          <a:ext cx="6392922" cy="1834154"/>
        </p:xfrm>
        <a:graphic>
          <a:graphicData uri="http://schemas.openxmlformats.org/drawingml/2006/table">
            <a:tbl>
              <a:tblPr firstRow="1" bandRow="1">
                <a:tableStyleId>{2D5ABB26-0587-4C30-8999-92F81FD0307C}</a:tableStyleId>
              </a:tblPr>
              <a:tblGrid>
                <a:gridCol w="975561"/>
                <a:gridCol w="5417361"/>
              </a:tblGrid>
              <a:tr h="262022">
                <a:tc>
                  <a:txBody>
                    <a:bodyPr/>
                    <a:lstStyle/>
                    <a:p>
                      <a:r>
                        <a:rPr lang="nl-NL" sz="1100" b="1" dirty="0" smtClean="0">
                          <a:latin typeface="Arial Black"/>
                          <a:cs typeface="Arial Black"/>
                        </a:rPr>
                        <a:t>TIJD</a:t>
                      </a:r>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1" dirty="0" smtClean="0">
                          <a:latin typeface="Arial Black"/>
                          <a:cs typeface="Arial Black"/>
                        </a:rPr>
                        <a:t>ONDERDEEL</a:t>
                      </a:r>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000-005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0" dirty="0" smtClean="0">
                          <a:latin typeface="Helvetica Neue"/>
                          <a:cs typeface="Helvetica Neue"/>
                        </a:rPr>
                        <a:t>Introductie (en voorstelrondje</a:t>
                      </a:r>
                      <a:r>
                        <a:rPr lang="nl-NL" sz="1100" b="0" baseline="0" dirty="0" smtClean="0">
                          <a:latin typeface="Helvetica Neue"/>
                          <a:cs typeface="Helvetica Neue"/>
                        </a:rPr>
                        <a:t>)</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005-020</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0" dirty="0" smtClean="0">
                          <a:latin typeface="Helvetica Neue"/>
                          <a:cs typeface="Helvetica Neue"/>
                        </a:rPr>
                        <a:t>Doorloop spelmaterialen,</a:t>
                      </a:r>
                      <a:r>
                        <a:rPr lang="nl-NL" sz="1100" b="0" baseline="0" dirty="0" smtClean="0">
                          <a:latin typeface="Helvetica Neue"/>
                          <a:cs typeface="Helvetica Neue"/>
                        </a:rPr>
                        <a:t> rol kiezen en inlezen</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020-045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0" dirty="0" smtClean="0">
                          <a:latin typeface="Helvetica Neue"/>
                          <a:cs typeface="Helvetica Neue"/>
                        </a:rPr>
                        <a:t>Ronde</a:t>
                      </a:r>
                      <a:r>
                        <a:rPr lang="nl-NL" sz="1100" b="0" baseline="0" dirty="0" smtClean="0">
                          <a:latin typeface="Helvetica Neue"/>
                          <a:cs typeface="Helvetica Neue"/>
                        </a:rPr>
                        <a:t> 1 (Dag 1 t/m 7)</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045-055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0" dirty="0" smtClean="0">
                          <a:latin typeface="Helvetica Neue"/>
                          <a:cs typeface="Helvetica Neue"/>
                        </a:rPr>
                        <a:t>Tussenevaluatie </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055-075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0" dirty="0" smtClean="0">
                          <a:latin typeface="Helvetica Neue"/>
                          <a:cs typeface="Helvetica Neue"/>
                        </a:rPr>
                        <a:t>Ronde 2 (Dag 8 t/m 14)</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075-095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0" dirty="0" smtClean="0">
                          <a:latin typeface="Helvetica Neue"/>
                          <a:cs typeface="Helvetica Neue"/>
                        </a:rPr>
                        <a:t>Nabespreking</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
        <p:nvSpPr>
          <p:cNvPr id="11" name="Tekstvak 10"/>
          <p:cNvSpPr txBox="1"/>
          <p:nvPr/>
        </p:nvSpPr>
        <p:spPr>
          <a:xfrm>
            <a:off x="2679483" y="496810"/>
            <a:ext cx="1563984" cy="211324"/>
          </a:xfrm>
          <a:prstGeom prst="rect">
            <a:avLst/>
          </a:prstGeom>
          <a:noFill/>
        </p:spPr>
        <p:txBody>
          <a:bodyPr wrap="none" lIns="56879" tIns="28440" rIns="56879" bIns="28440" rtlCol="0">
            <a:spAutoFit/>
          </a:bodyPr>
          <a:lstStyle/>
          <a:p>
            <a:r>
              <a:rPr lang="nl-NL" sz="1000" dirty="0" smtClean="0">
                <a:solidFill>
                  <a:srgbClr val="FFFFFF"/>
                </a:solidFill>
                <a:latin typeface="Helvetica Neue"/>
                <a:cs typeface="Helvetica Neue"/>
              </a:rPr>
              <a:t>OVERALL PROGRAMMA</a:t>
            </a:r>
            <a:endParaRPr lang="nl-NL" sz="1000" dirty="0">
              <a:solidFill>
                <a:srgbClr val="FFFFFF"/>
              </a:solidFill>
              <a:latin typeface="Helvetica Neue"/>
              <a:cs typeface="Helvetica Neue"/>
            </a:endParaRPr>
          </a:p>
        </p:txBody>
      </p:sp>
    </p:spTree>
    <p:extLst>
      <p:ext uri="{BB962C8B-B14F-4D97-AF65-F5344CB8AC3E}">
        <p14:creationId xmlns:p14="http://schemas.microsoft.com/office/powerpoint/2010/main" val="1805328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22</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2100032" y="271007"/>
              <a:ext cx="3662994" cy="8119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Tekstvak 19"/>
            <p:cNvSpPr txBox="1"/>
            <p:nvPr/>
          </p:nvSpPr>
          <p:spPr>
            <a:xfrm>
              <a:off x="3064302" y="471061"/>
              <a:ext cx="2331137" cy="398671"/>
            </a:xfrm>
            <a:prstGeom prst="rect">
              <a:avLst/>
            </a:prstGeom>
            <a:noFill/>
          </p:spPr>
          <p:txBody>
            <a:bodyPr wrap="none" rtlCol="0">
              <a:spAutoFit/>
            </a:bodyPr>
            <a:lstStyle/>
            <a:p>
              <a:pPr algn="r"/>
              <a:r>
                <a:rPr lang="nl-NL" spc="187" dirty="0">
                  <a:solidFill>
                    <a:srgbClr val="FFFFFF"/>
                  </a:solidFill>
                  <a:latin typeface="Arial Black"/>
                  <a:cs typeface="Arial Black"/>
                </a:rPr>
                <a:t>SPELVERLOOP</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graphicFrame>
        <p:nvGraphicFramePr>
          <p:cNvPr id="2" name="Tabel 1"/>
          <p:cNvGraphicFramePr>
            <a:graphicFrameLocks noGrp="1"/>
          </p:cNvGraphicFramePr>
          <p:nvPr>
            <p:extLst>
              <p:ext uri="{D42A27DB-BD31-4B8C-83A1-F6EECF244321}">
                <p14:modId xmlns:p14="http://schemas.microsoft.com/office/powerpoint/2010/main" val="3039774190"/>
              </p:ext>
            </p:extLst>
          </p:nvPr>
        </p:nvGraphicFramePr>
        <p:xfrm>
          <a:off x="420307" y="1020212"/>
          <a:ext cx="6392922" cy="1545124"/>
        </p:xfrm>
        <a:graphic>
          <a:graphicData uri="http://schemas.openxmlformats.org/drawingml/2006/table">
            <a:tbl>
              <a:tblPr firstRow="1" bandRow="1">
                <a:tableStyleId>{2D5ABB26-0587-4C30-8999-92F81FD0307C}</a:tableStyleId>
              </a:tblPr>
              <a:tblGrid>
                <a:gridCol w="975561"/>
                <a:gridCol w="5417361"/>
              </a:tblGrid>
              <a:tr h="262022">
                <a:tc>
                  <a:txBody>
                    <a:bodyPr/>
                    <a:lstStyle/>
                    <a:p>
                      <a:r>
                        <a:rPr lang="nl-NL" sz="1100" b="1" dirty="0" smtClean="0">
                          <a:latin typeface="Arial Black"/>
                          <a:cs typeface="Arial Black"/>
                        </a:rPr>
                        <a:t>TIJD</a:t>
                      </a:r>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1" dirty="0" smtClean="0">
                          <a:latin typeface="Arial Black"/>
                          <a:cs typeface="Arial Black"/>
                        </a:rPr>
                        <a:t>ONDERDEEL</a:t>
                      </a:r>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000-005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nl-NL" sz="1100" b="0" dirty="0" smtClean="0">
                          <a:latin typeface="Helvetica Neue"/>
                          <a:cs typeface="Helvetica Neue"/>
                        </a:rPr>
                        <a:t>Introductie:</a:t>
                      </a:r>
                      <a:r>
                        <a:rPr lang="nl-NL" sz="1100" b="0" baseline="0" dirty="0" smtClean="0">
                          <a:latin typeface="Helvetica Neue"/>
                          <a:cs typeface="Helvetica Neue"/>
                        </a:rPr>
                        <a:t> waarom spelen we deze game</a:t>
                      </a:r>
                    </a:p>
                    <a:p>
                      <a:pPr marL="171450" indent="-171450">
                        <a:buFont typeface="Arial"/>
                        <a:buChar char="•"/>
                      </a:pPr>
                      <a:r>
                        <a:rPr lang="nl-NL" sz="1100" b="0" baseline="0" dirty="0" smtClean="0">
                          <a:latin typeface="Helvetica Neue"/>
                          <a:cs typeface="Helvetica Neue"/>
                        </a:rPr>
                        <a:t>Voorstelrondje (indien nodig)</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005-010</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nl-NL" sz="1100" b="0" dirty="0" smtClean="0">
                          <a:latin typeface="Helvetica Neue"/>
                          <a:cs typeface="Helvetica Neue"/>
                        </a:rPr>
                        <a:t>Uitleg van de game (zie beamersupport)</a:t>
                      </a:r>
                      <a:endParaRPr lang="nl-NL" sz="1100" b="0" dirty="0">
                        <a:latin typeface="Helvetica Neue"/>
                        <a:cs typeface="Helvetica Neue"/>
                      </a:endParaRPr>
                    </a:p>
                    <a:p>
                      <a:pPr marL="171450" indent="-171450">
                        <a:buFont typeface="Arial"/>
                        <a:buChar char="•"/>
                      </a:pPr>
                      <a:r>
                        <a:rPr lang="nl-NL" sz="1100" b="0" dirty="0" smtClean="0">
                          <a:latin typeface="Helvetica Neue"/>
                          <a:cs typeface="Helvetica Neue"/>
                        </a:rPr>
                        <a:t>Spelersdoel</a:t>
                      </a:r>
                    </a:p>
                    <a:p>
                      <a:pPr marL="171450" indent="-171450">
                        <a:buFont typeface="Arial"/>
                        <a:buChar char="•"/>
                      </a:pPr>
                      <a:r>
                        <a:rPr lang="nl-NL" sz="1100" b="0" dirty="0" smtClean="0">
                          <a:latin typeface="Helvetica Neue"/>
                          <a:cs typeface="Helvetica Neue"/>
                        </a:rPr>
                        <a:t>Verhaal</a:t>
                      </a:r>
                      <a:r>
                        <a:rPr lang="nl-NL" sz="1100" b="0" baseline="0" dirty="0" smtClean="0">
                          <a:latin typeface="Helvetica Neue"/>
                          <a:cs typeface="Helvetica Neue"/>
                        </a:rPr>
                        <a:t> van MC Oost</a:t>
                      </a:r>
                      <a:endParaRPr lang="nl-NL" sz="1100" b="0" dirty="0" smtClean="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indent="-171450">
                        <a:buFont typeface="Arial"/>
                        <a:buChar char="•"/>
                      </a:pPr>
                      <a:endParaRPr lang="nl-NL" sz="1100" b="0" i="0" dirty="0" smtClean="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
        <p:nvSpPr>
          <p:cNvPr id="11" name="Tekstvak 10"/>
          <p:cNvSpPr txBox="1"/>
          <p:nvPr/>
        </p:nvSpPr>
        <p:spPr>
          <a:xfrm>
            <a:off x="2679483" y="496810"/>
            <a:ext cx="1853008" cy="211324"/>
          </a:xfrm>
          <a:prstGeom prst="rect">
            <a:avLst/>
          </a:prstGeom>
          <a:noFill/>
        </p:spPr>
        <p:txBody>
          <a:bodyPr wrap="none" lIns="56879" tIns="28440" rIns="56879" bIns="28440" rtlCol="0">
            <a:spAutoFit/>
          </a:bodyPr>
          <a:lstStyle/>
          <a:p>
            <a:r>
              <a:rPr lang="nl-NL" sz="1000" dirty="0" smtClean="0">
                <a:solidFill>
                  <a:srgbClr val="FFFFFF"/>
                </a:solidFill>
                <a:latin typeface="Helvetica Neue"/>
                <a:cs typeface="Helvetica Neue"/>
              </a:rPr>
              <a:t>INTRODUCTIE &amp; INSTRUCTIE</a:t>
            </a:r>
            <a:endParaRPr lang="nl-NL" sz="1000" dirty="0">
              <a:solidFill>
                <a:srgbClr val="FFFFFF"/>
              </a:solidFill>
              <a:latin typeface="Helvetica Neue"/>
              <a:cs typeface="Helvetica Neue"/>
            </a:endParaRPr>
          </a:p>
        </p:txBody>
      </p:sp>
    </p:spTree>
    <p:extLst>
      <p:ext uri="{BB962C8B-B14F-4D97-AF65-F5344CB8AC3E}">
        <p14:creationId xmlns:p14="http://schemas.microsoft.com/office/powerpoint/2010/main" val="898033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23</a:t>
            </a:fld>
            <a:endParaRPr lang="nl-NL" sz="1200" dirty="0">
              <a:solidFill>
                <a:srgbClr val="FFFFFF"/>
              </a:solidFill>
            </a:endParaRPr>
          </a:p>
        </p:txBody>
      </p:sp>
      <p:graphicFrame>
        <p:nvGraphicFramePr>
          <p:cNvPr id="2" name="Tabel 1"/>
          <p:cNvGraphicFramePr>
            <a:graphicFrameLocks noGrp="1"/>
          </p:cNvGraphicFramePr>
          <p:nvPr>
            <p:extLst>
              <p:ext uri="{D42A27DB-BD31-4B8C-83A1-F6EECF244321}">
                <p14:modId xmlns:p14="http://schemas.microsoft.com/office/powerpoint/2010/main" val="3110895247"/>
              </p:ext>
            </p:extLst>
          </p:nvPr>
        </p:nvGraphicFramePr>
        <p:xfrm>
          <a:off x="420307" y="1020212"/>
          <a:ext cx="6392922" cy="3873902"/>
        </p:xfrm>
        <a:graphic>
          <a:graphicData uri="http://schemas.openxmlformats.org/drawingml/2006/table">
            <a:tbl>
              <a:tblPr firstRow="1" bandRow="1">
                <a:tableStyleId>{2D5ABB26-0587-4C30-8999-92F81FD0307C}</a:tableStyleId>
              </a:tblPr>
              <a:tblGrid>
                <a:gridCol w="975561"/>
                <a:gridCol w="5417361"/>
              </a:tblGrid>
              <a:tr h="262022">
                <a:tc>
                  <a:txBody>
                    <a:bodyPr/>
                    <a:lstStyle/>
                    <a:p>
                      <a:r>
                        <a:rPr lang="nl-NL" sz="1100" b="1" dirty="0" smtClean="0">
                          <a:latin typeface="Arial Black"/>
                          <a:cs typeface="Arial Black"/>
                        </a:rPr>
                        <a:t>TIJD</a:t>
                      </a:r>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1" dirty="0" smtClean="0">
                          <a:latin typeface="Arial Black"/>
                          <a:cs typeface="Arial Black"/>
                        </a:rPr>
                        <a:t>ONDERDEEL</a:t>
                      </a:r>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010-015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indent="-171450">
                        <a:buFont typeface="Arial"/>
                        <a:buChar char="•"/>
                      </a:pPr>
                      <a:r>
                        <a:rPr lang="nl-NL" sz="1100" b="0" dirty="0" smtClean="0">
                          <a:latin typeface="Helvetica Neue"/>
                          <a:cs typeface="Helvetica Neue"/>
                        </a:rPr>
                        <a:t>Doorloop door de spelruimte. </a:t>
                      </a:r>
                      <a:r>
                        <a:rPr lang="nl-NL" sz="1100" b="0" i="1" dirty="0" smtClean="0">
                          <a:latin typeface="Helvetica Neue"/>
                          <a:cs typeface="Helvetica Neue"/>
                        </a:rPr>
                        <a:t>Leg</a:t>
                      </a:r>
                      <a:r>
                        <a:rPr lang="nl-NL" sz="1100" b="0" i="1" baseline="0" dirty="0" smtClean="0">
                          <a:latin typeface="Helvetica Neue"/>
                          <a:cs typeface="Helvetica Neue"/>
                        </a:rPr>
                        <a:t> de spelers uit wat ze waar kunnen vinden. Doorloop dit aan de hand van het spelproces. Gebruik onderstaande handvaten.</a:t>
                      </a:r>
                    </a:p>
                    <a:p>
                      <a:pPr marL="495322" lvl="1" indent="-171450">
                        <a:buFont typeface="Arial"/>
                        <a:buChar char="•"/>
                      </a:pPr>
                      <a:r>
                        <a:rPr lang="nl-NL" sz="1100" b="1" i="0" baseline="0" dirty="0" smtClean="0">
                          <a:latin typeface="Helvetica Neue"/>
                          <a:cs typeface="Helvetica Neue"/>
                        </a:rPr>
                        <a:t>Wachtkamer</a:t>
                      </a:r>
                      <a:r>
                        <a:rPr lang="nl-NL" sz="1100" b="0" i="0" baseline="0" dirty="0" smtClean="0">
                          <a:latin typeface="Helvetica Neue"/>
                          <a:cs typeface="Helvetica Neue"/>
                        </a:rPr>
                        <a:t>: Hier zitten de patiënten wanneer zij niet geholpen worden.</a:t>
                      </a:r>
                    </a:p>
                    <a:p>
                      <a:pPr marL="495322" lvl="1" indent="-171450">
                        <a:buFont typeface="Arial"/>
                        <a:buChar char="•"/>
                      </a:pPr>
                      <a:r>
                        <a:rPr lang="nl-NL" sz="1100" b="1" i="0" baseline="0" dirty="0" smtClean="0">
                          <a:latin typeface="Helvetica Neue"/>
                          <a:cs typeface="Helvetica Neue"/>
                        </a:rPr>
                        <a:t>Baliemedewerker: </a:t>
                      </a:r>
                    </a:p>
                    <a:p>
                      <a:pPr marL="819195" lvl="2" indent="-171450">
                        <a:buFont typeface="Arial"/>
                        <a:buChar char="•"/>
                      </a:pPr>
                      <a:r>
                        <a:rPr lang="nl-NL" sz="1100" b="0" i="0" baseline="0" dirty="0" smtClean="0">
                          <a:latin typeface="Helvetica Neue"/>
                          <a:cs typeface="Helvetica Neue"/>
                        </a:rPr>
                        <a:t>Als een patiënt binnenkomt in het ziekenhuis meld hij zich hier eerst aan. De baliemedewerker maakt het EPD aan, die is vanaf nu op de tafel te vinden (wijs deze aan)</a:t>
                      </a:r>
                    </a:p>
                    <a:p>
                      <a:pPr marL="819195" lvl="2" indent="-171450">
                        <a:buFont typeface="Arial"/>
                        <a:buChar char="•"/>
                      </a:pPr>
                      <a:r>
                        <a:rPr lang="nl-NL" sz="1100" b="0" i="0" baseline="0" dirty="0" smtClean="0">
                          <a:latin typeface="Helvetica Neue"/>
                          <a:cs typeface="Helvetica Neue"/>
                        </a:rPr>
                        <a:t>Zoals iedere speler heeft de baliemedewerker een </a:t>
                      </a:r>
                      <a:r>
                        <a:rPr lang="nl-NL" sz="1100" b="0" i="1" baseline="0" dirty="0" smtClean="0">
                          <a:latin typeface="Helvetica Neue"/>
                          <a:cs typeface="Helvetica Neue"/>
                        </a:rPr>
                        <a:t>rolbeschrijving</a:t>
                      </a:r>
                      <a:r>
                        <a:rPr lang="nl-NL" sz="1100" b="0" i="0" baseline="0" dirty="0" smtClean="0">
                          <a:latin typeface="Helvetica Neue"/>
                          <a:cs typeface="Helvetica Neue"/>
                        </a:rPr>
                        <a:t>, </a:t>
                      </a:r>
                      <a:r>
                        <a:rPr lang="nl-NL" sz="1100" b="0" i="1" baseline="0" dirty="0" smtClean="0">
                          <a:latin typeface="Helvetica Neue"/>
                          <a:cs typeface="Helvetica Neue"/>
                        </a:rPr>
                        <a:t>procesbladen</a:t>
                      </a:r>
                      <a:r>
                        <a:rPr lang="nl-NL" sz="1100" b="0" i="0" baseline="0" dirty="0" smtClean="0">
                          <a:latin typeface="Helvetica Neue"/>
                          <a:cs typeface="Helvetica Neue"/>
                        </a:rPr>
                        <a:t> waarop staat wat hij precies moet doen en verder zijn eigen </a:t>
                      </a:r>
                      <a:r>
                        <a:rPr lang="nl-NL" sz="1100" b="0" i="1" baseline="0" dirty="0" smtClean="0">
                          <a:latin typeface="Helvetica Neue"/>
                          <a:cs typeface="Helvetica Neue"/>
                        </a:rPr>
                        <a:t>rol-specifieke materialen</a:t>
                      </a:r>
                      <a:r>
                        <a:rPr lang="nl-NL" sz="1100" b="0" i="0" baseline="0" dirty="0" smtClean="0">
                          <a:latin typeface="Helvetica Neue"/>
                          <a:cs typeface="Helvetica Neue"/>
                        </a:rPr>
                        <a:t>.</a:t>
                      </a:r>
                    </a:p>
                    <a:p>
                      <a:pPr marL="819195" lvl="2" indent="-171450">
                        <a:buFont typeface="Arial"/>
                        <a:buChar char="•"/>
                      </a:pPr>
                      <a:r>
                        <a:rPr lang="nl-NL" sz="1100" b="0" i="0" baseline="0" dirty="0" smtClean="0">
                          <a:latin typeface="Helvetica Neue"/>
                          <a:cs typeface="Helvetica Neue"/>
                        </a:rPr>
                        <a:t>Voor alle spelers geldt: Als je niet weet wat je moet doen, kijk dan altijd eerst op je procesplaten.</a:t>
                      </a:r>
                    </a:p>
                    <a:p>
                      <a:pPr marL="495322" lvl="1" indent="-171450">
                        <a:buFont typeface="Arial"/>
                        <a:buChar char="•"/>
                      </a:pPr>
                      <a:r>
                        <a:rPr lang="nl-NL" sz="1100" b="0" i="0" baseline="0" dirty="0" smtClean="0">
                          <a:latin typeface="Helvetica Neue"/>
                          <a:cs typeface="Helvetica Neue"/>
                        </a:rPr>
                        <a:t>Na het aanmelden gaat de patiënt naar de </a:t>
                      </a:r>
                      <a:r>
                        <a:rPr lang="nl-NL" sz="1100" b="1" i="0" baseline="0" dirty="0" smtClean="0">
                          <a:latin typeface="Helvetica Neue"/>
                          <a:cs typeface="Helvetica Neue"/>
                        </a:rPr>
                        <a:t>verpleegkundige</a:t>
                      </a:r>
                      <a:r>
                        <a:rPr lang="nl-NL" sz="1100" b="0" i="0" baseline="0" dirty="0" smtClean="0">
                          <a:latin typeface="Helvetica Neue"/>
                          <a:cs typeface="Helvetica Neue"/>
                        </a:rPr>
                        <a:t> voor ontvangst.</a:t>
                      </a:r>
                    </a:p>
                    <a:p>
                      <a:pPr marL="495322" lvl="1" indent="-171450">
                        <a:buFont typeface="Arial"/>
                        <a:buChar char="•"/>
                      </a:pPr>
                      <a:r>
                        <a:rPr lang="nl-NL" sz="1100" b="0" i="0" baseline="0" dirty="0" smtClean="0">
                          <a:latin typeface="Helvetica Neue"/>
                          <a:cs typeface="Helvetica Neue"/>
                        </a:rPr>
                        <a:t>Na het ontvangst gaat de patiënt naar de </a:t>
                      </a:r>
                      <a:r>
                        <a:rPr lang="nl-NL" sz="1100" b="1" i="0" baseline="0" dirty="0" smtClean="0">
                          <a:latin typeface="Helvetica Neue"/>
                          <a:cs typeface="Helvetica Neue"/>
                        </a:rPr>
                        <a:t>specialist (chirurg/cardioloog of internist) </a:t>
                      </a:r>
                      <a:r>
                        <a:rPr lang="nl-NL" sz="1100" b="0" i="0" baseline="0" dirty="0" smtClean="0">
                          <a:latin typeface="Helvetica Neue"/>
                          <a:cs typeface="Helvetica Neue"/>
                        </a:rPr>
                        <a:t>voor een intakegesprek.</a:t>
                      </a:r>
                    </a:p>
                    <a:p>
                      <a:pPr marL="495322" lvl="1" indent="-171450">
                        <a:buFont typeface="Arial"/>
                        <a:buChar char="•"/>
                      </a:pPr>
                      <a:r>
                        <a:rPr lang="nl-NL" sz="1100" b="0" i="0" baseline="0" dirty="0" smtClean="0">
                          <a:latin typeface="Helvetica Neue"/>
                          <a:cs typeface="Helvetica Neue"/>
                        </a:rPr>
                        <a:t>Na de intake gaat de patiënt terug naar de </a:t>
                      </a:r>
                      <a:r>
                        <a:rPr lang="nl-NL" sz="1100" b="1" i="0" baseline="0" dirty="0" smtClean="0">
                          <a:latin typeface="Helvetica Neue"/>
                          <a:cs typeface="Helvetica Neue"/>
                        </a:rPr>
                        <a:t>verpleegkundige </a:t>
                      </a:r>
                      <a:r>
                        <a:rPr lang="nl-NL" sz="1100" b="0" i="0" baseline="0" dirty="0" smtClean="0">
                          <a:latin typeface="Helvetica Neue"/>
                          <a:cs typeface="Helvetica Neue"/>
                        </a:rPr>
                        <a:t>voor het labonderzoek.</a:t>
                      </a:r>
                    </a:p>
                    <a:p>
                      <a:pPr marL="495322" lvl="1" indent="-171450">
                        <a:buFont typeface="Arial"/>
                        <a:buChar char="•"/>
                      </a:pPr>
                      <a:r>
                        <a:rPr lang="nl-NL" sz="1100" b="0" i="0" baseline="0" dirty="0" smtClean="0">
                          <a:latin typeface="Helvetica Neue"/>
                          <a:cs typeface="Helvetica Neue"/>
                        </a:rPr>
                        <a:t>Na labonderzoek gaat de patiënt weer naar de specialist voor het </a:t>
                      </a:r>
                      <a:r>
                        <a:rPr lang="nl-NL" sz="1100" b="1" i="0" baseline="0" dirty="0" smtClean="0">
                          <a:latin typeface="Helvetica Neue"/>
                          <a:cs typeface="Helvetica Neue"/>
                        </a:rPr>
                        <a:t>diagnose &amp; behandelgesprek. </a:t>
                      </a:r>
                      <a:r>
                        <a:rPr lang="nl-NL" sz="1100" b="0" i="0" baseline="0" dirty="0" smtClean="0">
                          <a:latin typeface="Helvetica Neue"/>
                          <a:cs typeface="Helvetica Neue"/>
                        </a:rPr>
                        <a:t>Na dit gesprek is de patiënt ook meteen behandeld.</a:t>
                      </a:r>
                    </a:p>
                    <a:p>
                      <a:pPr marL="0" indent="0">
                        <a:buFont typeface="Arial"/>
                        <a:buNone/>
                      </a:pPr>
                      <a:endParaRPr lang="nl-NL" sz="1100" b="0" i="1" baseline="0" dirty="0" smtClean="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grpSp>
        <p:nvGrpSpPr>
          <p:cNvPr id="12" name="Groeperen 11"/>
          <p:cNvGrpSpPr/>
          <p:nvPr/>
        </p:nvGrpSpPr>
        <p:grpSpPr>
          <a:xfrm>
            <a:off x="2" y="188299"/>
            <a:ext cx="4756697" cy="714692"/>
            <a:chOff x="2100032" y="271007"/>
            <a:chExt cx="6636811" cy="1028620"/>
          </a:xfrm>
        </p:grpSpPr>
        <p:sp>
          <p:nvSpPr>
            <p:cNvPr id="13" name="Rechthoek 12"/>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hthoek 13"/>
            <p:cNvSpPr/>
            <p:nvPr/>
          </p:nvSpPr>
          <p:spPr>
            <a:xfrm>
              <a:off x="2100032" y="271007"/>
              <a:ext cx="3662994" cy="8119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Tekstvak 14"/>
            <p:cNvSpPr txBox="1"/>
            <p:nvPr/>
          </p:nvSpPr>
          <p:spPr>
            <a:xfrm>
              <a:off x="3064302" y="471061"/>
              <a:ext cx="2331137" cy="398671"/>
            </a:xfrm>
            <a:prstGeom prst="rect">
              <a:avLst/>
            </a:prstGeom>
            <a:noFill/>
          </p:spPr>
          <p:txBody>
            <a:bodyPr wrap="none" rtlCol="0">
              <a:spAutoFit/>
            </a:bodyPr>
            <a:lstStyle/>
            <a:p>
              <a:pPr algn="r"/>
              <a:r>
                <a:rPr lang="nl-NL" spc="187" dirty="0">
                  <a:solidFill>
                    <a:srgbClr val="FFFFFF"/>
                  </a:solidFill>
                  <a:latin typeface="Arial Black"/>
                  <a:cs typeface="Arial Black"/>
                </a:rPr>
                <a:t>SPELVERLOOP</a:t>
              </a:r>
            </a:p>
          </p:txBody>
        </p:sp>
        <p:sp>
          <p:nvSpPr>
            <p:cNvPr id="16" name="Rechthoekige driehoek 15"/>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2" name="Tekstvak 21"/>
          <p:cNvSpPr txBox="1"/>
          <p:nvPr/>
        </p:nvSpPr>
        <p:spPr>
          <a:xfrm>
            <a:off x="2679483" y="496810"/>
            <a:ext cx="1853008" cy="211324"/>
          </a:xfrm>
          <a:prstGeom prst="rect">
            <a:avLst/>
          </a:prstGeom>
          <a:noFill/>
        </p:spPr>
        <p:txBody>
          <a:bodyPr wrap="none" lIns="56879" tIns="28440" rIns="56879" bIns="28440" rtlCol="0">
            <a:spAutoFit/>
          </a:bodyPr>
          <a:lstStyle/>
          <a:p>
            <a:r>
              <a:rPr lang="nl-NL" sz="1000" dirty="0" smtClean="0">
                <a:solidFill>
                  <a:srgbClr val="FFFFFF"/>
                </a:solidFill>
                <a:latin typeface="Helvetica Neue"/>
                <a:cs typeface="Helvetica Neue"/>
              </a:rPr>
              <a:t>INTRODUCTIE &amp; INSTRUCTIE</a:t>
            </a:r>
            <a:endParaRPr lang="nl-NL" sz="1000" dirty="0">
              <a:solidFill>
                <a:srgbClr val="FFFFFF"/>
              </a:solidFill>
              <a:latin typeface="Helvetica Neue"/>
              <a:cs typeface="Helvetica Neue"/>
            </a:endParaRPr>
          </a:p>
        </p:txBody>
      </p:sp>
    </p:spTree>
    <p:extLst>
      <p:ext uri="{BB962C8B-B14F-4D97-AF65-F5344CB8AC3E}">
        <p14:creationId xmlns:p14="http://schemas.microsoft.com/office/powerpoint/2010/main" val="1387284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24</a:t>
            </a:fld>
            <a:endParaRPr lang="nl-NL" sz="1200" dirty="0">
              <a:solidFill>
                <a:srgbClr val="FFFFFF"/>
              </a:solidFill>
            </a:endParaRPr>
          </a:p>
        </p:txBody>
      </p:sp>
      <p:graphicFrame>
        <p:nvGraphicFramePr>
          <p:cNvPr id="2" name="Tabel 1"/>
          <p:cNvGraphicFramePr>
            <a:graphicFrameLocks noGrp="1"/>
          </p:cNvGraphicFramePr>
          <p:nvPr>
            <p:extLst>
              <p:ext uri="{D42A27DB-BD31-4B8C-83A1-F6EECF244321}">
                <p14:modId xmlns:p14="http://schemas.microsoft.com/office/powerpoint/2010/main" val="1527271139"/>
              </p:ext>
            </p:extLst>
          </p:nvPr>
        </p:nvGraphicFramePr>
        <p:xfrm>
          <a:off x="420307" y="1020212"/>
          <a:ext cx="6392922" cy="3127142"/>
        </p:xfrm>
        <a:graphic>
          <a:graphicData uri="http://schemas.openxmlformats.org/drawingml/2006/table">
            <a:tbl>
              <a:tblPr firstRow="1" bandRow="1">
                <a:tableStyleId>{2D5ABB26-0587-4C30-8999-92F81FD0307C}</a:tableStyleId>
              </a:tblPr>
              <a:tblGrid>
                <a:gridCol w="975561"/>
                <a:gridCol w="5417361"/>
              </a:tblGrid>
              <a:tr h="262022">
                <a:tc>
                  <a:txBody>
                    <a:bodyPr/>
                    <a:lstStyle/>
                    <a:p>
                      <a:r>
                        <a:rPr lang="nl-NL" sz="1100" b="1" dirty="0" smtClean="0">
                          <a:latin typeface="Arial Black"/>
                          <a:cs typeface="Arial Black"/>
                        </a:rPr>
                        <a:t>TIJD</a:t>
                      </a:r>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1" dirty="0" smtClean="0">
                          <a:latin typeface="Arial Black"/>
                          <a:cs typeface="Arial Black"/>
                        </a:rPr>
                        <a:t>ONDERDEEL</a:t>
                      </a:r>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010-015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495322" lvl="1" indent="-171450">
                        <a:buFont typeface="Arial"/>
                        <a:buChar char="•"/>
                      </a:pPr>
                      <a:r>
                        <a:rPr lang="nl-NL" sz="1100" b="0" i="0" baseline="0" dirty="0" smtClean="0">
                          <a:latin typeface="Helvetica Neue"/>
                          <a:cs typeface="Helvetica Neue"/>
                        </a:rPr>
                        <a:t>Nadat de behandeling is afgerond komt de patiënt terug bij de baliemedewerker voor </a:t>
                      </a:r>
                      <a:r>
                        <a:rPr lang="nl-NL" sz="1100" b="1" i="0" baseline="0" dirty="0" smtClean="0">
                          <a:latin typeface="Helvetica Neue"/>
                          <a:cs typeface="Helvetica Neue"/>
                        </a:rPr>
                        <a:t>ontslag</a:t>
                      </a:r>
                      <a:r>
                        <a:rPr lang="nl-NL" sz="1100" b="0" i="0" baseline="0" dirty="0" smtClean="0">
                          <a:latin typeface="Helvetica Neue"/>
                          <a:cs typeface="Helvetica Neue"/>
                        </a:rPr>
                        <a:t>.</a:t>
                      </a:r>
                    </a:p>
                    <a:p>
                      <a:pPr marL="495322" lvl="1" indent="-171450">
                        <a:buFont typeface="Arial"/>
                        <a:buChar char="•"/>
                      </a:pPr>
                      <a:r>
                        <a:rPr lang="nl-NL" sz="1100" b="0" i="0" baseline="0" dirty="0" smtClean="0">
                          <a:latin typeface="Helvetica Neue"/>
                          <a:cs typeface="Helvetica Neue"/>
                        </a:rPr>
                        <a:t>Na ontslag gaat de patiënt naar huis en het EPD naar de </a:t>
                      </a:r>
                      <a:r>
                        <a:rPr lang="nl-NL" sz="1100" b="1" i="0" baseline="0" dirty="0" smtClean="0">
                          <a:latin typeface="Helvetica Neue"/>
                          <a:cs typeface="Helvetica Neue"/>
                        </a:rPr>
                        <a:t>adviseur zorgadministratie</a:t>
                      </a:r>
                      <a:r>
                        <a:rPr lang="nl-NL" sz="1100" b="0" i="0" baseline="0" dirty="0" smtClean="0">
                          <a:latin typeface="Helvetica Neue"/>
                          <a:cs typeface="Helvetica Neue"/>
                        </a:rPr>
                        <a:t> voor het opstellen van de declaratie.</a:t>
                      </a:r>
                    </a:p>
                    <a:p>
                      <a:pPr marL="819195" lvl="2" indent="-171450">
                        <a:buFont typeface="Arial"/>
                        <a:buChar char="•"/>
                      </a:pPr>
                      <a:r>
                        <a:rPr lang="nl-NL" sz="1100" b="0" i="0" baseline="0" dirty="0" smtClean="0">
                          <a:latin typeface="Helvetica Neue"/>
                          <a:cs typeface="Helvetica Neue"/>
                        </a:rPr>
                        <a:t>De adviseur zorgadministratie is ook verantwoordelijk voor het opvolgen van externe informatie verzoeken.</a:t>
                      </a:r>
                    </a:p>
                    <a:p>
                      <a:pPr marL="495322" lvl="1" indent="-171450">
                        <a:buFont typeface="Arial"/>
                        <a:buChar char="•"/>
                      </a:pPr>
                      <a:r>
                        <a:rPr lang="nl-NL" sz="1100" b="0" i="0" baseline="0" dirty="0" smtClean="0">
                          <a:latin typeface="Helvetica Neue"/>
                          <a:cs typeface="Helvetica Neue"/>
                        </a:rPr>
                        <a:t>Naast de medewerkers in het primaire proces is er ook een </a:t>
                      </a:r>
                      <a:r>
                        <a:rPr lang="nl-NL" sz="1100" b="1" i="0" baseline="0" dirty="0" smtClean="0">
                          <a:latin typeface="Helvetica Neue"/>
                          <a:cs typeface="Helvetica Neue"/>
                        </a:rPr>
                        <a:t>informatiemanager. </a:t>
                      </a:r>
                      <a:r>
                        <a:rPr lang="nl-NL" sz="1100" b="0" i="0" baseline="0" dirty="0" smtClean="0">
                          <a:latin typeface="Helvetica Neue"/>
                          <a:cs typeface="Helvetica Neue"/>
                        </a:rPr>
                        <a:t>De informatiemanager weet precies hoe het informatieproces werkt en kan ook procesverbeteringen doorvoeren.</a:t>
                      </a:r>
                    </a:p>
                    <a:p>
                      <a:pPr marL="495322" lvl="1" indent="-171450">
                        <a:buFont typeface="Arial"/>
                        <a:buChar char="•"/>
                      </a:pPr>
                      <a:r>
                        <a:rPr lang="nl-NL" sz="1100" b="0" i="0" baseline="0" dirty="0" smtClean="0">
                          <a:latin typeface="Helvetica Neue"/>
                          <a:cs typeface="Helvetica Neue"/>
                        </a:rPr>
                        <a:t>Als een </a:t>
                      </a:r>
                      <a:r>
                        <a:rPr lang="nl-NL" sz="1100" b="1" i="0" baseline="0" dirty="0" smtClean="0">
                          <a:latin typeface="Helvetica Neue"/>
                          <a:cs typeface="Helvetica Neue"/>
                        </a:rPr>
                        <a:t>patiënt</a:t>
                      </a:r>
                      <a:r>
                        <a:rPr lang="nl-NL" sz="1100" b="0" i="0" baseline="0" dirty="0" smtClean="0">
                          <a:latin typeface="Helvetica Neue"/>
                          <a:cs typeface="Helvetica Neue"/>
                        </a:rPr>
                        <a:t> is ontslagen komt hij terug bij de spelleider om een nieuwe casus op te halen.</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015-20</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lvl="0" indent="-171450">
                        <a:buFont typeface="Arial"/>
                        <a:buChar char="•"/>
                      </a:pPr>
                      <a:r>
                        <a:rPr lang="nl-NL" sz="1100" b="0" i="0" baseline="0" dirty="0" smtClean="0">
                          <a:latin typeface="Helvetica Neue"/>
                          <a:cs typeface="Helvetica Neue"/>
                        </a:rPr>
                        <a:t>Spelers kiezen een rol en lezen in</a:t>
                      </a:r>
                    </a:p>
                    <a:p>
                      <a:pPr marL="171450" lvl="0" indent="-171450">
                        <a:buFont typeface="Arial"/>
                        <a:buChar char="•"/>
                      </a:pPr>
                      <a:r>
                        <a:rPr lang="nl-NL" sz="1100" b="0" i="0" baseline="0" dirty="0" smtClean="0">
                          <a:latin typeface="Helvetica Neue"/>
                          <a:cs typeface="Helvetica Neue"/>
                        </a:rPr>
                        <a:t>Laat spelers eerst de rolbeschrijving lezen en dan de overige materialen bekijken.</a:t>
                      </a:r>
                    </a:p>
                    <a:p>
                      <a:pPr marL="171450" lvl="0" indent="-171450">
                        <a:buFont typeface="Arial"/>
                        <a:buChar char="•"/>
                      </a:pPr>
                      <a:r>
                        <a:rPr lang="nl-NL" sz="1100" b="1" i="0" baseline="0" dirty="0" smtClean="0">
                          <a:latin typeface="Helvetica Neue"/>
                          <a:cs typeface="Helvetica Neue"/>
                        </a:rPr>
                        <a:t>Help de specialisten </a:t>
                      </a:r>
                      <a:r>
                        <a:rPr lang="nl-NL" sz="1100" b="0" i="0" baseline="0" dirty="0" smtClean="0">
                          <a:latin typeface="Helvetica Neue"/>
                          <a:cs typeface="Helvetica Neue"/>
                        </a:rPr>
                        <a:t>door hen kort uit te leggen hoe het diagnose- en behandelblad werkt. Je zal dit waarschijnlijk in de eerste speelronde nog eens moeten herhalen.</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grpSp>
        <p:nvGrpSpPr>
          <p:cNvPr id="12" name="Groeperen 11"/>
          <p:cNvGrpSpPr/>
          <p:nvPr/>
        </p:nvGrpSpPr>
        <p:grpSpPr>
          <a:xfrm>
            <a:off x="2" y="188299"/>
            <a:ext cx="4756697" cy="714692"/>
            <a:chOff x="2100032" y="271007"/>
            <a:chExt cx="6636811" cy="1028620"/>
          </a:xfrm>
        </p:grpSpPr>
        <p:sp>
          <p:nvSpPr>
            <p:cNvPr id="13" name="Rechthoek 12"/>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hthoek 13"/>
            <p:cNvSpPr/>
            <p:nvPr/>
          </p:nvSpPr>
          <p:spPr>
            <a:xfrm>
              <a:off x="2100032" y="271007"/>
              <a:ext cx="3662994" cy="8119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Tekstvak 14"/>
            <p:cNvSpPr txBox="1"/>
            <p:nvPr/>
          </p:nvSpPr>
          <p:spPr>
            <a:xfrm>
              <a:off x="3064302" y="471061"/>
              <a:ext cx="2331137" cy="398671"/>
            </a:xfrm>
            <a:prstGeom prst="rect">
              <a:avLst/>
            </a:prstGeom>
            <a:noFill/>
          </p:spPr>
          <p:txBody>
            <a:bodyPr wrap="none" rtlCol="0">
              <a:spAutoFit/>
            </a:bodyPr>
            <a:lstStyle/>
            <a:p>
              <a:pPr algn="r"/>
              <a:r>
                <a:rPr lang="nl-NL" spc="187" dirty="0">
                  <a:solidFill>
                    <a:srgbClr val="FFFFFF"/>
                  </a:solidFill>
                  <a:latin typeface="Arial Black"/>
                  <a:cs typeface="Arial Black"/>
                </a:rPr>
                <a:t>SPELVERLOOP</a:t>
              </a:r>
            </a:p>
          </p:txBody>
        </p:sp>
        <p:sp>
          <p:nvSpPr>
            <p:cNvPr id="16" name="Rechthoekige driehoek 15"/>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2" name="Tekstvak 21"/>
          <p:cNvSpPr txBox="1"/>
          <p:nvPr/>
        </p:nvSpPr>
        <p:spPr>
          <a:xfrm>
            <a:off x="2679483" y="496810"/>
            <a:ext cx="1853008" cy="211324"/>
          </a:xfrm>
          <a:prstGeom prst="rect">
            <a:avLst/>
          </a:prstGeom>
          <a:noFill/>
        </p:spPr>
        <p:txBody>
          <a:bodyPr wrap="none" lIns="56879" tIns="28440" rIns="56879" bIns="28440" rtlCol="0">
            <a:spAutoFit/>
          </a:bodyPr>
          <a:lstStyle/>
          <a:p>
            <a:r>
              <a:rPr lang="nl-NL" sz="1000" dirty="0" smtClean="0">
                <a:solidFill>
                  <a:srgbClr val="FFFFFF"/>
                </a:solidFill>
                <a:latin typeface="Helvetica Neue"/>
                <a:cs typeface="Helvetica Neue"/>
              </a:rPr>
              <a:t>INTRODUCTIE &amp; INSTRUCTIE</a:t>
            </a:r>
            <a:endParaRPr lang="nl-NL" sz="1000" dirty="0">
              <a:solidFill>
                <a:srgbClr val="FFFFFF"/>
              </a:solidFill>
              <a:latin typeface="Helvetica Neue"/>
              <a:cs typeface="Helvetica Neue"/>
            </a:endParaRPr>
          </a:p>
        </p:txBody>
      </p:sp>
    </p:spTree>
    <p:extLst>
      <p:ext uri="{BB962C8B-B14F-4D97-AF65-F5344CB8AC3E}">
        <p14:creationId xmlns:p14="http://schemas.microsoft.com/office/powerpoint/2010/main" val="1281948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25</a:t>
            </a:fld>
            <a:endParaRPr lang="nl-NL" sz="1200" dirty="0">
              <a:solidFill>
                <a:srgbClr val="FFFFFF"/>
              </a:solidFill>
            </a:endParaRPr>
          </a:p>
        </p:txBody>
      </p:sp>
      <p:graphicFrame>
        <p:nvGraphicFramePr>
          <p:cNvPr id="2" name="Tabel 1"/>
          <p:cNvGraphicFramePr>
            <a:graphicFrameLocks noGrp="1"/>
          </p:cNvGraphicFramePr>
          <p:nvPr>
            <p:extLst>
              <p:ext uri="{D42A27DB-BD31-4B8C-83A1-F6EECF244321}">
                <p14:modId xmlns:p14="http://schemas.microsoft.com/office/powerpoint/2010/main" val="249981191"/>
              </p:ext>
            </p:extLst>
          </p:nvPr>
        </p:nvGraphicFramePr>
        <p:xfrm>
          <a:off x="420307" y="1020212"/>
          <a:ext cx="6392922" cy="4056782"/>
        </p:xfrm>
        <a:graphic>
          <a:graphicData uri="http://schemas.openxmlformats.org/drawingml/2006/table">
            <a:tbl>
              <a:tblPr firstRow="1" bandRow="1">
                <a:tableStyleId>{2D5ABB26-0587-4C30-8999-92F81FD0307C}</a:tableStyleId>
              </a:tblPr>
              <a:tblGrid>
                <a:gridCol w="975561"/>
                <a:gridCol w="5417361"/>
              </a:tblGrid>
              <a:tr h="262022">
                <a:tc>
                  <a:txBody>
                    <a:bodyPr/>
                    <a:lstStyle/>
                    <a:p>
                      <a:r>
                        <a:rPr lang="nl-NL" sz="1100" b="1" dirty="0" smtClean="0">
                          <a:latin typeface="Arial Black"/>
                          <a:cs typeface="Arial Black"/>
                        </a:rPr>
                        <a:t>TIJD</a:t>
                      </a:r>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1" dirty="0" smtClean="0">
                          <a:latin typeface="Arial Black"/>
                          <a:cs typeface="Arial Black"/>
                        </a:rPr>
                        <a:t>ONDERDEEL</a:t>
                      </a:r>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020-025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lvl="0" indent="-171450">
                        <a:buFont typeface="Arial"/>
                        <a:buChar char="•"/>
                      </a:pPr>
                      <a:r>
                        <a:rPr lang="nl-NL" sz="1100" b="1" i="0" baseline="0" dirty="0" smtClean="0">
                          <a:latin typeface="Helvetica Neue"/>
                          <a:cs typeface="Helvetica Neue"/>
                        </a:rPr>
                        <a:t>Start ronde 1 (timer op de beamersupport)</a:t>
                      </a:r>
                    </a:p>
                    <a:p>
                      <a:pPr marL="171450" lvl="0" indent="-171450">
                        <a:buFont typeface="Arial"/>
                        <a:buChar char="•"/>
                      </a:pPr>
                      <a:r>
                        <a:rPr lang="nl-NL" sz="1100" b="0" i="0" baseline="0" dirty="0" smtClean="0">
                          <a:latin typeface="Helvetica Neue"/>
                          <a:cs typeface="Helvetica Neue"/>
                        </a:rPr>
                        <a:t>Patiënt </a:t>
                      </a:r>
                      <a:r>
                        <a:rPr lang="nl-NL" sz="1100" b="1" i="0" baseline="0" dirty="0" smtClean="0">
                          <a:latin typeface="Helvetica Neue"/>
                          <a:cs typeface="Helvetica Neue"/>
                        </a:rPr>
                        <a:t>Marieke </a:t>
                      </a:r>
                      <a:r>
                        <a:rPr lang="nl-NL" sz="1100" b="1" i="0" baseline="0" dirty="0" err="1" smtClean="0">
                          <a:latin typeface="Helvetica Neue"/>
                          <a:cs typeface="Helvetica Neue"/>
                        </a:rPr>
                        <a:t>Verboom</a:t>
                      </a:r>
                      <a:r>
                        <a:rPr lang="nl-NL" sz="1100" b="1" i="0" baseline="0" dirty="0" smtClean="0">
                          <a:latin typeface="Helvetica Neue"/>
                          <a:cs typeface="Helvetica Neue"/>
                        </a:rPr>
                        <a:t> </a:t>
                      </a:r>
                      <a:r>
                        <a:rPr lang="nl-NL" sz="1100" b="0" i="0" baseline="0" dirty="0" smtClean="0">
                          <a:latin typeface="Helvetica Neue"/>
                          <a:cs typeface="Helvetica Neue"/>
                        </a:rPr>
                        <a:t>en </a:t>
                      </a:r>
                      <a:r>
                        <a:rPr lang="nl-NL" sz="1100" b="1" i="0" baseline="0" dirty="0" smtClean="0">
                          <a:latin typeface="Helvetica Neue"/>
                          <a:cs typeface="Helvetica Neue"/>
                        </a:rPr>
                        <a:t>Ilias de Jonk </a:t>
                      </a:r>
                      <a:r>
                        <a:rPr lang="nl-NL" sz="1100" b="0" i="0" baseline="0" dirty="0" smtClean="0">
                          <a:latin typeface="Helvetica Neue"/>
                          <a:cs typeface="Helvetica Neue"/>
                        </a:rPr>
                        <a:t>starten direct in gesprek bij de verpleegkundige (is dus al aangemeld en er is al een dossier)</a:t>
                      </a:r>
                    </a:p>
                    <a:p>
                      <a:pPr marL="171450" lvl="0" indent="-171450">
                        <a:buFont typeface="Arial"/>
                        <a:buChar char="•"/>
                      </a:pPr>
                      <a:r>
                        <a:rPr lang="nl-NL" sz="1100" b="1" i="0" baseline="0" dirty="0" smtClean="0">
                          <a:latin typeface="Helvetica Neue"/>
                          <a:cs typeface="Helvetica Neue"/>
                        </a:rPr>
                        <a:t>De overige patiënten starten </a:t>
                      </a:r>
                      <a:r>
                        <a:rPr lang="nl-NL" sz="1100" b="0" i="0" baseline="0" dirty="0" smtClean="0">
                          <a:latin typeface="Helvetica Neue"/>
                          <a:cs typeface="Helvetica Neue"/>
                        </a:rPr>
                        <a:t>bij de baliemedewerker. Dit geeft je nog wat tijd om de specialisten op weg te helpen in het diagnose- en behandeloverzicht.</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025-045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lvl="0" indent="-171450">
                        <a:buFont typeface="Arial"/>
                        <a:buChar char="•"/>
                      </a:pPr>
                      <a:r>
                        <a:rPr lang="nl-NL" sz="1100" b="0" i="0" baseline="0" dirty="0" smtClean="0">
                          <a:latin typeface="Helvetica Neue"/>
                          <a:cs typeface="Helvetica Neue"/>
                        </a:rPr>
                        <a:t>Attendeer de spelers op de tijd (welke dag is het). Zorg er ook voor dat ze de zandlopertijd in gesprekken niet overschrijden.</a:t>
                      </a:r>
                    </a:p>
                    <a:p>
                      <a:pPr marL="171450" lvl="0" indent="-171450">
                        <a:buFont typeface="Arial"/>
                        <a:buChar char="•"/>
                      </a:pPr>
                      <a:r>
                        <a:rPr lang="nl-NL" sz="1100" b="0" i="0" baseline="0" dirty="0" smtClean="0">
                          <a:latin typeface="Helvetica Neue"/>
                          <a:cs typeface="Helvetica Neue"/>
                        </a:rPr>
                        <a:t>Geef de </a:t>
                      </a:r>
                      <a:r>
                        <a:rPr lang="nl-NL" sz="1100" b="1" i="0" baseline="0" dirty="0" smtClean="0">
                          <a:latin typeface="Helvetica Neue"/>
                          <a:cs typeface="Helvetica Neue"/>
                        </a:rPr>
                        <a:t>adviseur zorgadministratie</a:t>
                      </a:r>
                      <a:r>
                        <a:rPr lang="nl-NL" sz="1100" b="0" i="0" baseline="0" dirty="0" smtClean="0">
                          <a:latin typeface="Helvetica Neue"/>
                          <a:cs typeface="Helvetica Neue"/>
                        </a:rPr>
                        <a:t> in etappes </a:t>
                      </a:r>
                      <a:r>
                        <a:rPr lang="nl-NL" sz="1100" b="0" i="0" baseline="0" smtClean="0">
                          <a:latin typeface="Helvetica Neue"/>
                          <a:cs typeface="Helvetica Neue"/>
                        </a:rPr>
                        <a:t>informatieverzoek 1 </a:t>
                      </a:r>
                      <a:r>
                        <a:rPr lang="nl-NL" sz="1100" b="0" i="0" baseline="0" dirty="0" smtClean="0">
                          <a:latin typeface="Helvetica Neue"/>
                          <a:cs typeface="Helvetica Neue"/>
                        </a:rPr>
                        <a:t>t/m 4.</a:t>
                      </a:r>
                    </a:p>
                    <a:p>
                      <a:pPr marL="171450" lvl="0" indent="-171450">
                        <a:buFont typeface="Arial"/>
                        <a:buChar char="•"/>
                      </a:pPr>
                      <a:r>
                        <a:rPr lang="nl-NL" sz="1100" b="0" i="0" baseline="0" dirty="0" smtClean="0">
                          <a:latin typeface="Helvetica Neue"/>
                          <a:cs typeface="Helvetica Neue"/>
                        </a:rPr>
                        <a:t>Wijs de spelers op de </a:t>
                      </a:r>
                      <a:r>
                        <a:rPr lang="nl-NL" sz="1100" b="1" i="0" baseline="0" dirty="0" smtClean="0">
                          <a:latin typeface="Helvetica Neue"/>
                          <a:cs typeface="Helvetica Neue"/>
                        </a:rPr>
                        <a:t>procesplaten</a:t>
                      </a:r>
                      <a:r>
                        <a:rPr lang="nl-NL" sz="1100" b="0" i="0" baseline="0" dirty="0" smtClean="0">
                          <a:latin typeface="Helvetica Neue"/>
                          <a:cs typeface="Helvetica Neue"/>
                        </a:rPr>
                        <a:t> wanneer ze het niet begrijpen.</a:t>
                      </a:r>
                    </a:p>
                    <a:p>
                      <a:pPr marL="171450" lvl="0" indent="-171450">
                        <a:buFont typeface="Arial"/>
                        <a:buChar char="•"/>
                      </a:pPr>
                      <a:r>
                        <a:rPr lang="nl-NL" sz="1100" b="0" i="0" baseline="0" dirty="0" smtClean="0">
                          <a:latin typeface="Helvetica Neue"/>
                          <a:cs typeface="Helvetica Neue"/>
                        </a:rPr>
                        <a:t>Reken de </a:t>
                      </a:r>
                      <a:r>
                        <a:rPr lang="nl-NL" sz="1100" b="1" i="0" baseline="0" dirty="0" smtClean="0">
                          <a:latin typeface="Helvetica Neue"/>
                          <a:cs typeface="Helvetica Neue"/>
                        </a:rPr>
                        <a:t>score</a:t>
                      </a:r>
                      <a:r>
                        <a:rPr lang="nl-NL" sz="1100" b="0" i="0" baseline="0" dirty="0" smtClean="0">
                          <a:latin typeface="Helvetica Neue"/>
                          <a:cs typeface="Helvetica Neue"/>
                        </a:rPr>
                        <a:t> uit </a:t>
                      </a:r>
                      <a:r>
                        <a:rPr lang="nl-NL" sz="1100" b="0" i="0" baseline="0" dirty="0" smtClean="0">
                          <a:solidFill>
                            <a:srgbClr val="E5011B"/>
                          </a:solidFill>
                          <a:latin typeface="Helvetica Neue"/>
                          <a:cs typeface="Helvetica Neue"/>
                        </a:rPr>
                        <a:t>(zie pagina 26 voor het uitrekenen van de score)</a:t>
                      </a:r>
                      <a:r>
                        <a:rPr lang="nl-NL" sz="1100" b="0" i="0" baseline="0" dirty="0" smtClean="0">
                          <a:solidFill>
                            <a:schemeClr val="tx1"/>
                          </a:solidFill>
                          <a:latin typeface="Helvetica Neue"/>
                          <a:cs typeface="Helvetica Neue"/>
                        </a:rPr>
                        <a:t> bij behandelde patiënten en deel deze op het flipover-vel.</a:t>
                      </a:r>
                    </a:p>
                    <a:p>
                      <a:pPr marL="171450" lvl="0" indent="-171450">
                        <a:buFont typeface="Arial"/>
                        <a:buChar char="•"/>
                      </a:pPr>
                      <a:r>
                        <a:rPr lang="nl-NL" sz="1100" b="0" i="0" baseline="0" dirty="0" smtClean="0">
                          <a:solidFill>
                            <a:schemeClr val="tx1"/>
                          </a:solidFill>
                          <a:latin typeface="Helvetica Neue"/>
                          <a:cs typeface="Helvetica Neue"/>
                        </a:rPr>
                        <a:t>Wanneer je merkt dat de </a:t>
                      </a:r>
                      <a:r>
                        <a:rPr lang="nl-NL" sz="1100" b="1" i="0" baseline="0" dirty="0" smtClean="0">
                          <a:solidFill>
                            <a:schemeClr val="tx1"/>
                          </a:solidFill>
                          <a:latin typeface="Helvetica Neue"/>
                          <a:cs typeface="Helvetica Neue"/>
                        </a:rPr>
                        <a:t>adviseur zorgadministratie </a:t>
                      </a:r>
                      <a:r>
                        <a:rPr lang="nl-NL" sz="1100" b="0" i="0" baseline="0" dirty="0" smtClean="0">
                          <a:solidFill>
                            <a:schemeClr val="tx1"/>
                          </a:solidFill>
                          <a:latin typeface="Helvetica Neue"/>
                          <a:cs typeface="Helvetica Neue"/>
                        </a:rPr>
                        <a:t>het rustig heeft kan je meer informatieverzoeken geven, houd wel de volgorde van de kaartjes aan!</a:t>
                      </a:r>
                      <a:endParaRPr lang="nl-NL" sz="1100" b="0" i="0" baseline="0" dirty="0" smtClean="0">
                        <a:latin typeface="Helvetica Neue"/>
                        <a:cs typeface="Helvetica Neue"/>
                      </a:endParaRPr>
                    </a:p>
                    <a:p>
                      <a:pPr marL="495322" lvl="1" indent="-171450">
                        <a:buFont typeface="Arial"/>
                        <a:buChar char="•"/>
                      </a:pPr>
                      <a:endParaRPr lang="nl-NL" sz="1100" b="0" i="0" baseline="0" dirty="0" smtClean="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045-055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lvl="0" indent="-171450">
                        <a:buFont typeface="Arial"/>
                        <a:buChar char="•"/>
                      </a:pPr>
                      <a:r>
                        <a:rPr lang="nl-NL" sz="1100" b="0" i="0" baseline="0" dirty="0" smtClean="0">
                          <a:latin typeface="Helvetica Neue"/>
                          <a:cs typeface="Helvetica Neue"/>
                        </a:rPr>
                        <a:t>Einde ronde 1: start van de </a:t>
                      </a:r>
                      <a:r>
                        <a:rPr lang="nl-NL" sz="1100" b="1" i="0" baseline="0" dirty="0" smtClean="0">
                          <a:latin typeface="Helvetica Neue"/>
                          <a:cs typeface="Helvetica Neue"/>
                        </a:rPr>
                        <a:t>tussenevaluatie</a:t>
                      </a:r>
                      <a:r>
                        <a:rPr lang="nl-NL" sz="1100" b="0" i="0" baseline="0" dirty="0" smtClean="0">
                          <a:latin typeface="Helvetica Neue"/>
                          <a:cs typeface="Helvetica Neue"/>
                        </a:rPr>
                        <a:t>. Deel de score van behandelde patiënten met de groep. Licht toe hoe deze score is ontstaan.</a:t>
                      </a:r>
                    </a:p>
                    <a:p>
                      <a:pPr marL="171450" lvl="0" indent="-171450">
                        <a:buFont typeface="Arial"/>
                        <a:buChar char="•"/>
                      </a:pPr>
                      <a:r>
                        <a:rPr lang="nl-NL" sz="1100" b="0" i="0" baseline="0" dirty="0" smtClean="0">
                          <a:latin typeface="Helvetica Neue"/>
                          <a:cs typeface="Helvetica Neue"/>
                        </a:rPr>
                        <a:t>Laat de spelers discussiëren over </a:t>
                      </a:r>
                      <a:r>
                        <a:rPr lang="nl-NL" sz="1100" b="1" i="0" baseline="0" dirty="0" smtClean="0">
                          <a:latin typeface="Helvetica Neue"/>
                          <a:cs typeface="Helvetica Neue"/>
                        </a:rPr>
                        <a:t>knelpunten</a:t>
                      </a:r>
                      <a:r>
                        <a:rPr lang="nl-NL" sz="1100" b="0" i="0" baseline="0" dirty="0" smtClean="0">
                          <a:latin typeface="Helvetica Neue"/>
                          <a:cs typeface="Helvetica Neue"/>
                        </a:rPr>
                        <a:t>. Stel de volgende vragen:</a:t>
                      </a:r>
                    </a:p>
                    <a:p>
                      <a:pPr marL="495322" lvl="1" indent="-171450">
                        <a:buFont typeface="Arial"/>
                        <a:buChar char="•"/>
                      </a:pPr>
                      <a:r>
                        <a:rPr lang="nl-NL" sz="1100" b="0" i="0" baseline="0" dirty="0" smtClean="0">
                          <a:latin typeface="Helvetica Neue"/>
                          <a:cs typeface="Helvetica Neue"/>
                        </a:rPr>
                        <a:t>Hoe verloopt het uitwisselen van de informatie.</a:t>
                      </a:r>
                    </a:p>
                    <a:p>
                      <a:pPr marL="495322" lvl="1" indent="-171450">
                        <a:buFont typeface="Arial"/>
                        <a:buChar char="•"/>
                      </a:pPr>
                      <a:r>
                        <a:rPr lang="nl-NL" sz="1100" b="0" i="0" baseline="0" dirty="0" smtClean="0">
                          <a:latin typeface="Helvetica Neue"/>
                          <a:cs typeface="Helvetica Neue"/>
                        </a:rPr>
                        <a:t>Wie maakt er hergebruik van wat?</a:t>
                      </a:r>
                    </a:p>
                    <a:p>
                      <a:pPr marL="495322" lvl="1" indent="-171450">
                        <a:buFont typeface="Arial"/>
                        <a:buChar char="•"/>
                      </a:pPr>
                      <a:r>
                        <a:rPr lang="nl-NL" sz="1100" b="0" i="0" baseline="0" dirty="0" smtClean="0">
                          <a:latin typeface="Helvetica Neue"/>
                          <a:cs typeface="Helvetica Neue"/>
                        </a:rPr>
                        <a:t>Welk effect heeft dit op de patiënt?</a:t>
                      </a:r>
                    </a:p>
                    <a:p>
                      <a:pPr marL="171450" lvl="0" indent="-171450">
                        <a:buFont typeface="Arial"/>
                        <a:buChar char="•"/>
                      </a:pPr>
                      <a:r>
                        <a:rPr lang="nl-NL" sz="1100" b="0" i="0" baseline="0" dirty="0" smtClean="0">
                          <a:latin typeface="Helvetica Neue"/>
                          <a:cs typeface="Helvetica Neue"/>
                        </a:rPr>
                        <a:t>Laat hen 2 tot 3 </a:t>
                      </a:r>
                      <a:r>
                        <a:rPr lang="nl-NL" sz="1100" b="1" i="0" baseline="0" dirty="0" smtClean="0">
                          <a:latin typeface="Helvetica Neue"/>
                          <a:cs typeface="Helvetica Neue"/>
                        </a:rPr>
                        <a:t>verbeterpunten</a:t>
                      </a:r>
                      <a:r>
                        <a:rPr lang="nl-NL" sz="1100" b="0" i="0" baseline="0" dirty="0" smtClean="0">
                          <a:latin typeface="Helvetica Neue"/>
                          <a:cs typeface="Helvetica Neue"/>
                        </a:rPr>
                        <a:t> formuleren die ze </a:t>
                      </a:r>
                      <a:r>
                        <a:rPr lang="nl-NL" sz="1100" b="0" i="1" baseline="0" dirty="0" smtClean="0">
                          <a:latin typeface="Helvetica Neue"/>
                          <a:cs typeface="Helvetica Neue"/>
                        </a:rPr>
                        <a:t>direct</a:t>
                      </a:r>
                      <a:r>
                        <a:rPr lang="nl-NL" sz="1100" b="0" i="0" baseline="0" dirty="0" smtClean="0">
                          <a:latin typeface="Helvetica Neue"/>
                          <a:cs typeface="Helvetica Neue"/>
                        </a:rPr>
                        <a:t> kunnen implementeren.</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grpSp>
        <p:nvGrpSpPr>
          <p:cNvPr id="12" name="Groeperen 11"/>
          <p:cNvGrpSpPr/>
          <p:nvPr/>
        </p:nvGrpSpPr>
        <p:grpSpPr>
          <a:xfrm>
            <a:off x="2" y="188299"/>
            <a:ext cx="4756697" cy="714692"/>
            <a:chOff x="2100032" y="271007"/>
            <a:chExt cx="6636811" cy="1028620"/>
          </a:xfrm>
        </p:grpSpPr>
        <p:sp>
          <p:nvSpPr>
            <p:cNvPr id="13" name="Rechthoek 12"/>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hthoek 13"/>
            <p:cNvSpPr/>
            <p:nvPr/>
          </p:nvSpPr>
          <p:spPr>
            <a:xfrm>
              <a:off x="2100032" y="271007"/>
              <a:ext cx="3662994" cy="8119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Tekstvak 14"/>
            <p:cNvSpPr txBox="1"/>
            <p:nvPr/>
          </p:nvSpPr>
          <p:spPr>
            <a:xfrm>
              <a:off x="3064302" y="471061"/>
              <a:ext cx="2331137" cy="398671"/>
            </a:xfrm>
            <a:prstGeom prst="rect">
              <a:avLst/>
            </a:prstGeom>
            <a:noFill/>
          </p:spPr>
          <p:txBody>
            <a:bodyPr wrap="none" rtlCol="0">
              <a:spAutoFit/>
            </a:bodyPr>
            <a:lstStyle/>
            <a:p>
              <a:pPr algn="r"/>
              <a:r>
                <a:rPr lang="nl-NL" spc="187" dirty="0">
                  <a:solidFill>
                    <a:srgbClr val="FFFFFF"/>
                  </a:solidFill>
                  <a:latin typeface="Arial Black"/>
                  <a:cs typeface="Arial Black"/>
                </a:rPr>
                <a:t>SPELVERLOOP</a:t>
              </a:r>
            </a:p>
          </p:txBody>
        </p:sp>
        <p:sp>
          <p:nvSpPr>
            <p:cNvPr id="16" name="Rechthoekige driehoek 15"/>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2" name="Tekstvak 21"/>
          <p:cNvSpPr txBox="1"/>
          <p:nvPr/>
        </p:nvSpPr>
        <p:spPr>
          <a:xfrm>
            <a:off x="2679483" y="496810"/>
            <a:ext cx="1978049" cy="211324"/>
          </a:xfrm>
          <a:prstGeom prst="rect">
            <a:avLst/>
          </a:prstGeom>
          <a:noFill/>
        </p:spPr>
        <p:txBody>
          <a:bodyPr wrap="none" lIns="56879" tIns="28440" rIns="56879" bIns="28440" rtlCol="0">
            <a:spAutoFit/>
          </a:bodyPr>
          <a:lstStyle/>
          <a:p>
            <a:r>
              <a:rPr lang="nl-NL" sz="1000" dirty="0" smtClean="0">
                <a:solidFill>
                  <a:srgbClr val="FFFFFF"/>
                </a:solidFill>
                <a:latin typeface="Helvetica Neue"/>
                <a:cs typeface="Helvetica Neue"/>
              </a:rPr>
              <a:t>RONDE 1 &amp; TUSSENEVALUATIE</a:t>
            </a:r>
            <a:endParaRPr lang="nl-NL" sz="1000" dirty="0">
              <a:solidFill>
                <a:srgbClr val="FFFFFF"/>
              </a:solidFill>
              <a:latin typeface="Helvetica Neue"/>
              <a:cs typeface="Helvetica Neue"/>
            </a:endParaRPr>
          </a:p>
        </p:txBody>
      </p:sp>
    </p:spTree>
    <p:extLst>
      <p:ext uri="{BB962C8B-B14F-4D97-AF65-F5344CB8AC3E}">
        <p14:creationId xmlns:p14="http://schemas.microsoft.com/office/powerpoint/2010/main" val="3768552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26</a:t>
            </a:fld>
            <a:endParaRPr lang="nl-NL" sz="1200" dirty="0">
              <a:solidFill>
                <a:srgbClr val="FFFFFF"/>
              </a:solidFill>
            </a:endParaRPr>
          </a:p>
        </p:txBody>
      </p:sp>
      <p:graphicFrame>
        <p:nvGraphicFramePr>
          <p:cNvPr id="2" name="Tabel 1"/>
          <p:cNvGraphicFramePr>
            <a:graphicFrameLocks noGrp="1"/>
          </p:cNvGraphicFramePr>
          <p:nvPr>
            <p:extLst>
              <p:ext uri="{D42A27DB-BD31-4B8C-83A1-F6EECF244321}">
                <p14:modId xmlns:p14="http://schemas.microsoft.com/office/powerpoint/2010/main" val="50999893"/>
              </p:ext>
            </p:extLst>
          </p:nvPr>
        </p:nvGraphicFramePr>
        <p:xfrm>
          <a:off x="420307" y="1020212"/>
          <a:ext cx="6392922" cy="4392062"/>
        </p:xfrm>
        <a:graphic>
          <a:graphicData uri="http://schemas.openxmlformats.org/drawingml/2006/table">
            <a:tbl>
              <a:tblPr firstRow="1" bandRow="1">
                <a:tableStyleId>{2D5ABB26-0587-4C30-8999-92F81FD0307C}</a:tableStyleId>
              </a:tblPr>
              <a:tblGrid>
                <a:gridCol w="975561"/>
                <a:gridCol w="5417361"/>
              </a:tblGrid>
              <a:tr h="262022">
                <a:tc>
                  <a:txBody>
                    <a:bodyPr/>
                    <a:lstStyle/>
                    <a:p>
                      <a:r>
                        <a:rPr lang="nl-NL" sz="1100" b="1" dirty="0" smtClean="0">
                          <a:latin typeface="Arial Black"/>
                          <a:cs typeface="Arial Black"/>
                        </a:rPr>
                        <a:t>TIJD</a:t>
                      </a:r>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1" dirty="0" smtClean="0">
                          <a:latin typeface="Arial Black"/>
                          <a:cs typeface="Arial Black"/>
                        </a:rPr>
                        <a:t>ONDERDEEL</a:t>
                      </a:r>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055-075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171450" lvl="0" indent="-171450">
                        <a:buFont typeface="Arial"/>
                        <a:buChar char="•"/>
                      </a:pPr>
                      <a:r>
                        <a:rPr lang="nl-NL" sz="1100" b="1" i="0" baseline="0" dirty="0" smtClean="0">
                          <a:latin typeface="Helvetica Neue"/>
                          <a:cs typeface="Helvetica Neue"/>
                        </a:rPr>
                        <a:t>Start ronde 2 (timer op de beamersupport)</a:t>
                      </a:r>
                      <a:endParaRPr lang="nl-NL" sz="1100" b="1" i="0" baseline="0" dirty="0" smtClean="0">
                        <a:solidFill>
                          <a:srgbClr val="FF0000"/>
                        </a:solidFill>
                        <a:latin typeface="Helvetica Neue"/>
                        <a:cs typeface="Helvetica Neue"/>
                      </a:endParaRPr>
                    </a:p>
                    <a:p>
                      <a:pPr marL="171450" marR="0" lvl="0" indent="-171450" algn="l" defTabSz="323872" rtl="0" eaLnBrk="1" fontAlgn="auto" latinLnBrk="0" hangingPunct="1">
                        <a:lnSpc>
                          <a:spcPct val="100000"/>
                        </a:lnSpc>
                        <a:spcBef>
                          <a:spcPts val="0"/>
                        </a:spcBef>
                        <a:spcAft>
                          <a:spcPts val="0"/>
                        </a:spcAft>
                        <a:buClrTx/>
                        <a:buSzTx/>
                        <a:buFont typeface="Arial"/>
                        <a:buChar char="•"/>
                        <a:tabLst/>
                        <a:defRPr/>
                      </a:pPr>
                      <a:r>
                        <a:rPr lang="nl-NL" sz="1100" b="1" i="0" baseline="0" dirty="0" smtClean="0">
                          <a:solidFill>
                            <a:srgbClr val="FF0000"/>
                          </a:solidFill>
                          <a:latin typeface="Helvetica Neue"/>
                          <a:cs typeface="Helvetica Neue"/>
                        </a:rPr>
                        <a:t>De oude patiënten blijven in het spel!</a:t>
                      </a:r>
                    </a:p>
                    <a:p>
                      <a:pPr marL="171450" marR="0" lvl="0" indent="-171450" algn="l" defTabSz="323872" rtl="0" eaLnBrk="1" fontAlgn="auto" latinLnBrk="0" hangingPunct="1">
                        <a:lnSpc>
                          <a:spcPct val="100000"/>
                        </a:lnSpc>
                        <a:spcBef>
                          <a:spcPts val="0"/>
                        </a:spcBef>
                        <a:spcAft>
                          <a:spcPts val="0"/>
                        </a:spcAft>
                        <a:buClrTx/>
                        <a:buSzTx/>
                        <a:buFont typeface="Arial"/>
                        <a:buChar char="•"/>
                        <a:tabLst/>
                        <a:defRPr/>
                      </a:pPr>
                      <a:r>
                        <a:rPr lang="nl-NL" sz="1100" b="0" i="0" baseline="0" dirty="0" smtClean="0">
                          <a:latin typeface="Helvetica Neue"/>
                          <a:cs typeface="Helvetica Neue"/>
                        </a:rPr>
                        <a:t>Attendeer de spelers op de tijd (welke dag is het)</a:t>
                      </a:r>
                    </a:p>
                    <a:p>
                      <a:pPr marL="171450" lvl="0" indent="-171450">
                        <a:buFont typeface="Arial"/>
                        <a:buChar char="•"/>
                      </a:pPr>
                      <a:r>
                        <a:rPr lang="nl-NL" sz="1100" b="0" i="0" baseline="0" dirty="0" smtClean="0">
                          <a:latin typeface="Helvetica Neue"/>
                          <a:cs typeface="Helvetica Neue"/>
                        </a:rPr>
                        <a:t>Geef de adviseur zorgadministratie </a:t>
                      </a:r>
                      <a:r>
                        <a:rPr lang="nl-NL" sz="1100" b="1" i="0" baseline="0" dirty="0" smtClean="0">
                          <a:latin typeface="Helvetica Neue"/>
                          <a:cs typeface="Helvetica Neue"/>
                        </a:rPr>
                        <a:t>informatieverzoeken</a:t>
                      </a:r>
                      <a:r>
                        <a:rPr lang="nl-NL" sz="1100" b="0" i="0" baseline="0" dirty="0" smtClean="0">
                          <a:latin typeface="Helvetica Neue"/>
                          <a:cs typeface="Helvetica Neue"/>
                        </a:rPr>
                        <a:t>.</a:t>
                      </a:r>
                    </a:p>
                    <a:p>
                      <a:pPr marL="171450" marR="0" lvl="0" indent="-171450" algn="l" defTabSz="323872" rtl="0" eaLnBrk="1" fontAlgn="auto" latinLnBrk="0" hangingPunct="1">
                        <a:lnSpc>
                          <a:spcPct val="100000"/>
                        </a:lnSpc>
                        <a:spcBef>
                          <a:spcPts val="0"/>
                        </a:spcBef>
                        <a:spcAft>
                          <a:spcPts val="0"/>
                        </a:spcAft>
                        <a:buClrTx/>
                        <a:buSzTx/>
                        <a:buFont typeface="Arial"/>
                        <a:buChar char="•"/>
                        <a:tabLst/>
                        <a:defRPr/>
                      </a:pPr>
                      <a:r>
                        <a:rPr lang="nl-NL" sz="1100" b="0" i="0" baseline="0" dirty="0" smtClean="0">
                          <a:latin typeface="Helvetica Neue"/>
                          <a:cs typeface="Helvetica Neue"/>
                        </a:rPr>
                        <a:t>Reken de </a:t>
                      </a:r>
                      <a:r>
                        <a:rPr lang="nl-NL" sz="1100" b="1" i="0" baseline="0" dirty="0" smtClean="0">
                          <a:latin typeface="Helvetica Neue"/>
                          <a:cs typeface="Helvetica Neue"/>
                        </a:rPr>
                        <a:t>score</a:t>
                      </a:r>
                      <a:r>
                        <a:rPr lang="nl-NL" sz="1100" b="0" i="0" baseline="0" dirty="0" smtClean="0">
                          <a:latin typeface="Helvetica Neue"/>
                          <a:cs typeface="Helvetica Neue"/>
                        </a:rPr>
                        <a:t> uit </a:t>
                      </a:r>
                      <a:r>
                        <a:rPr lang="nl-NL" sz="1100" b="0" i="0" baseline="0" dirty="0" smtClean="0">
                          <a:solidFill>
                            <a:srgbClr val="E5011B"/>
                          </a:solidFill>
                          <a:latin typeface="Helvetica Neue"/>
                          <a:cs typeface="Helvetica Neue"/>
                        </a:rPr>
                        <a:t>(zie pagina 26 voor het uitrekenen van de score)</a:t>
                      </a:r>
                      <a:r>
                        <a:rPr lang="nl-NL" sz="1100" b="0" i="0" baseline="0" dirty="0" smtClean="0">
                          <a:solidFill>
                            <a:schemeClr val="tx1"/>
                          </a:solidFill>
                          <a:latin typeface="Helvetica Neue"/>
                          <a:cs typeface="Helvetica Neue"/>
                        </a:rPr>
                        <a:t> bij behandelde patiënten en deel deze op het flipover-vel.</a:t>
                      </a:r>
                    </a:p>
                    <a:p>
                      <a:pPr marL="0" lvl="0" indent="0">
                        <a:buFont typeface="Arial"/>
                        <a:buNone/>
                      </a:pPr>
                      <a:endParaRPr lang="nl-NL" sz="1100" b="0" i="0" baseline="0" dirty="0" smtClean="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075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lvl="0" indent="0">
                        <a:buFont typeface="Arial"/>
                        <a:buNone/>
                      </a:pPr>
                      <a:r>
                        <a:rPr lang="nl-NL" sz="1100" b="1" i="0" baseline="0" dirty="0" smtClean="0">
                          <a:latin typeface="Helvetica Neue"/>
                          <a:cs typeface="Helvetica Neue"/>
                        </a:rPr>
                        <a:t>Einde ronde 2: </a:t>
                      </a:r>
                      <a:r>
                        <a:rPr lang="nl-NL" sz="1100" b="0" i="0" baseline="0" dirty="0" smtClean="0">
                          <a:latin typeface="Helvetica Neue"/>
                          <a:cs typeface="Helvetica Neue"/>
                        </a:rPr>
                        <a:t>Sta even kort stil bij de </a:t>
                      </a:r>
                      <a:r>
                        <a:rPr lang="nl-NL" sz="1100" b="0" i="0" baseline="0" smtClean="0">
                          <a:latin typeface="Helvetica Neue"/>
                          <a:cs typeface="Helvetica Neue"/>
                        </a:rPr>
                        <a:t>behaalde successen </a:t>
                      </a:r>
                      <a:r>
                        <a:rPr lang="nl-NL" sz="1100" b="0" i="0" baseline="0" dirty="0" smtClean="0">
                          <a:latin typeface="Helvetica Neue"/>
                          <a:cs typeface="Helvetica Neue"/>
                        </a:rPr>
                        <a:t>en doorgemaakte verbetering. LET OP: POSITIEF AFSLUITEN. </a:t>
                      </a:r>
                      <a:endParaRPr lang="nl-NL" sz="1100" b="1" i="0" baseline="0" dirty="0" smtClean="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075-080</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lvl="0" indent="0">
                        <a:buFont typeface="Arial"/>
                        <a:buNone/>
                      </a:pPr>
                      <a:r>
                        <a:rPr lang="nl-NL" sz="1100" b="1" i="0" baseline="0" dirty="0" smtClean="0">
                          <a:latin typeface="Helvetica Neue"/>
                          <a:cs typeface="Helvetica Neue"/>
                        </a:rPr>
                        <a:t>Nabespreking Stap 1: Ervaring delen.</a:t>
                      </a:r>
                    </a:p>
                    <a:p>
                      <a:pPr marL="0" lvl="0" indent="0">
                        <a:buFont typeface="Arial"/>
                        <a:buNone/>
                      </a:pPr>
                      <a:r>
                        <a:rPr lang="nl-NL" sz="1100" b="0" i="1" baseline="0" dirty="0" smtClean="0">
                          <a:latin typeface="Helvetica Neue"/>
                          <a:cs typeface="Helvetica Neue"/>
                        </a:rPr>
                        <a:t>Doel van deze 10 minuten is om een gedeeld beeld van de spelervaring te krijgen.</a:t>
                      </a:r>
                    </a:p>
                    <a:p>
                      <a:pPr marL="171450" indent="-171450">
                        <a:buFont typeface="Arial"/>
                        <a:buChar char="•"/>
                      </a:pPr>
                      <a:r>
                        <a:rPr lang="nl-NL" sz="1100" b="0" dirty="0" smtClean="0">
                          <a:latin typeface="Helvetica Neue"/>
                          <a:cs typeface="Helvetica Neue"/>
                        </a:rPr>
                        <a:t>Bespreek eerst kort de score van week 2. Wat valt op?</a:t>
                      </a:r>
                    </a:p>
                    <a:p>
                      <a:pPr marL="171450" indent="-171450">
                        <a:buFont typeface="Arial"/>
                        <a:buChar char="•"/>
                      </a:pPr>
                      <a:r>
                        <a:rPr lang="nl-NL" sz="1100" b="0" dirty="0" smtClean="0">
                          <a:latin typeface="Helvetica Neue"/>
                          <a:cs typeface="Helvetica Neue"/>
                        </a:rPr>
                        <a:t>Laat spelers hun eerste inzichten delen. Gebruik onderstaande</a:t>
                      </a:r>
                      <a:r>
                        <a:rPr lang="nl-NL" sz="1100" b="0" baseline="0" dirty="0" smtClean="0">
                          <a:latin typeface="Helvetica Neue"/>
                          <a:cs typeface="Helvetica Neue"/>
                        </a:rPr>
                        <a:t> vragen.</a:t>
                      </a:r>
                      <a:endParaRPr lang="nl-NL" sz="1100" b="0" dirty="0" smtClean="0">
                        <a:latin typeface="Helvetica Neue"/>
                        <a:cs typeface="Helvetica Neue"/>
                      </a:endParaRPr>
                    </a:p>
                    <a:p>
                      <a:pPr marL="171450" indent="-171450">
                        <a:buFont typeface="Arial"/>
                        <a:buChar char="•"/>
                      </a:pPr>
                      <a:r>
                        <a:rPr lang="nl-NL" sz="1100" b="0" dirty="0" smtClean="0">
                          <a:latin typeface="Helvetica Neue"/>
                          <a:cs typeface="Helvetica Neue"/>
                        </a:rPr>
                        <a:t>Wat viel op? Wat heeft je verbaasd? Wat heeft je doen verwonderen? Wie maakt er hergebruik van wat?</a:t>
                      </a:r>
                    </a:p>
                    <a:p>
                      <a:pPr marL="171450" indent="-171450">
                        <a:buFont typeface="Arial"/>
                        <a:buChar char="•"/>
                      </a:pPr>
                      <a:r>
                        <a:rPr lang="nl-NL" sz="1100" b="0" dirty="0" smtClean="0">
                          <a:latin typeface="Helvetica Neue"/>
                          <a:cs typeface="Helvetica Neue"/>
                        </a:rPr>
                        <a:t>Specifieke ervaringen van rollen:</a:t>
                      </a:r>
                    </a:p>
                    <a:p>
                      <a:pPr marL="495404" lvl="1" indent="-171450">
                        <a:buFont typeface="Arial"/>
                        <a:buChar char="•"/>
                      </a:pPr>
                      <a:r>
                        <a:rPr lang="nl-NL" sz="1100" b="0" dirty="0" smtClean="0">
                          <a:latin typeface="Helvetica Neue"/>
                          <a:cs typeface="Helvetica Neue"/>
                        </a:rPr>
                        <a:t>Patiënten – hoe vaak</a:t>
                      </a:r>
                      <a:r>
                        <a:rPr lang="nl-NL" sz="1100" b="0" baseline="0" dirty="0" smtClean="0">
                          <a:latin typeface="Helvetica Neue"/>
                          <a:cs typeface="Helvetica Neue"/>
                        </a:rPr>
                        <a:t> vertel je informatie opnieuw? Hoeveel wacht je?</a:t>
                      </a:r>
                      <a:endParaRPr lang="nl-NL" sz="1100" b="0" dirty="0" smtClean="0">
                        <a:latin typeface="Helvetica Neue"/>
                        <a:cs typeface="Helvetica Neue"/>
                      </a:endParaRPr>
                    </a:p>
                    <a:p>
                      <a:pPr marL="495404" lvl="1" indent="-171450">
                        <a:buFont typeface="Arial"/>
                        <a:buChar char="•"/>
                      </a:pPr>
                      <a:r>
                        <a:rPr lang="nl-NL" sz="1100" b="0" dirty="0" smtClean="0">
                          <a:latin typeface="Helvetica Neue"/>
                          <a:cs typeface="Helvetica Neue"/>
                        </a:rPr>
                        <a:t>Adviseur Zorgadministratie – hoe gaat het met de declareren?</a:t>
                      </a:r>
                      <a:r>
                        <a:rPr lang="nl-NL" sz="1100" b="0" baseline="0" dirty="0" smtClean="0">
                          <a:latin typeface="Helvetica Neue"/>
                          <a:cs typeface="Helvetica Neue"/>
                        </a:rPr>
                        <a:t> Veel aanpas werk nodig?</a:t>
                      </a:r>
                      <a:endParaRPr lang="nl-NL" sz="1100" b="0" dirty="0" smtClean="0">
                        <a:latin typeface="Helvetica Neue"/>
                        <a:cs typeface="Helvetica Neue"/>
                      </a:endParaRPr>
                    </a:p>
                    <a:p>
                      <a:pPr marL="495404" lvl="1" indent="-171450">
                        <a:buFont typeface="Arial"/>
                        <a:buChar char="•"/>
                      </a:pPr>
                      <a:r>
                        <a:rPr lang="nl-NL" sz="1100" b="0" dirty="0" smtClean="0">
                          <a:latin typeface="Helvetica Neue"/>
                          <a:cs typeface="Helvetica Neue"/>
                        </a:rPr>
                        <a:t>Verpleegkundige – gebruik je informatie opnieuw?</a:t>
                      </a:r>
                    </a:p>
                    <a:p>
                      <a:pPr marL="495404" lvl="1" indent="-171450">
                        <a:buFont typeface="Arial"/>
                        <a:buChar char="•"/>
                      </a:pPr>
                      <a:r>
                        <a:rPr lang="nl-NL" sz="1100" b="0" dirty="0" smtClean="0">
                          <a:latin typeface="Helvetica Neue"/>
                          <a:cs typeface="Helvetica Neue"/>
                        </a:rPr>
                        <a:t>Baliemedewerker</a:t>
                      </a:r>
                    </a:p>
                    <a:p>
                      <a:pPr marL="495404" lvl="1" indent="-171450">
                        <a:buFont typeface="Arial"/>
                        <a:buChar char="•"/>
                      </a:pPr>
                      <a:r>
                        <a:rPr lang="nl-NL" sz="1100" b="0" dirty="0" smtClean="0">
                          <a:latin typeface="Helvetica Neue"/>
                          <a:cs typeface="Helvetica Neue"/>
                        </a:rPr>
                        <a:t>Specialisten</a:t>
                      </a:r>
                      <a:r>
                        <a:rPr lang="nl-NL" sz="1100" b="0" baseline="0" dirty="0" smtClean="0">
                          <a:latin typeface="Helvetica Neue"/>
                          <a:cs typeface="Helvetica Neue"/>
                        </a:rPr>
                        <a:t> en informatiemanager – gebruik je de vaste velden al?</a:t>
                      </a:r>
                    </a:p>
                    <a:p>
                      <a:pPr marL="171532" lvl="0" indent="-171450">
                        <a:buFont typeface="Arial"/>
                        <a:buChar char="•"/>
                      </a:pPr>
                      <a:r>
                        <a:rPr lang="nl-NL" sz="1100" b="0" baseline="0" dirty="0" smtClean="0">
                          <a:latin typeface="Helvetica Neue"/>
                          <a:cs typeface="Helvetica Neue"/>
                        </a:rPr>
                        <a:t>Wat ging goed? Waarom ging dit goed?</a:t>
                      </a:r>
                      <a:endParaRPr lang="nl-NL" sz="1100" b="0" dirty="0" smtClean="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grpSp>
        <p:nvGrpSpPr>
          <p:cNvPr id="12" name="Groeperen 11"/>
          <p:cNvGrpSpPr/>
          <p:nvPr/>
        </p:nvGrpSpPr>
        <p:grpSpPr>
          <a:xfrm>
            <a:off x="2" y="188299"/>
            <a:ext cx="4756697" cy="714692"/>
            <a:chOff x="2100032" y="271007"/>
            <a:chExt cx="6636811" cy="1028620"/>
          </a:xfrm>
        </p:grpSpPr>
        <p:sp>
          <p:nvSpPr>
            <p:cNvPr id="13" name="Rechthoek 12"/>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hthoek 13"/>
            <p:cNvSpPr/>
            <p:nvPr/>
          </p:nvSpPr>
          <p:spPr>
            <a:xfrm>
              <a:off x="2100032" y="271007"/>
              <a:ext cx="3662994" cy="8119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Tekstvak 14"/>
            <p:cNvSpPr txBox="1"/>
            <p:nvPr/>
          </p:nvSpPr>
          <p:spPr>
            <a:xfrm>
              <a:off x="3064302" y="471061"/>
              <a:ext cx="2331137" cy="398671"/>
            </a:xfrm>
            <a:prstGeom prst="rect">
              <a:avLst/>
            </a:prstGeom>
            <a:noFill/>
          </p:spPr>
          <p:txBody>
            <a:bodyPr wrap="none" rtlCol="0">
              <a:spAutoFit/>
            </a:bodyPr>
            <a:lstStyle/>
            <a:p>
              <a:pPr algn="r"/>
              <a:r>
                <a:rPr lang="nl-NL" spc="187" dirty="0">
                  <a:solidFill>
                    <a:srgbClr val="FFFFFF"/>
                  </a:solidFill>
                  <a:latin typeface="Arial Black"/>
                  <a:cs typeface="Arial Black"/>
                </a:rPr>
                <a:t>SPELVERLOOP</a:t>
              </a:r>
            </a:p>
          </p:txBody>
        </p:sp>
        <p:sp>
          <p:nvSpPr>
            <p:cNvPr id="16" name="Rechthoekige driehoek 15"/>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2" name="Tekstvak 21"/>
          <p:cNvSpPr txBox="1"/>
          <p:nvPr/>
        </p:nvSpPr>
        <p:spPr>
          <a:xfrm>
            <a:off x="2679483" y="496810"/>
            <a:ext cx="1803390" cy="211324"/>
          </a:xfrm>
          <a:prstGeom prst="rect">
            <a:avLst/>
          </a:prstGeom>
          <a:noFill/>
        </p:spPr>
        <p:txBody>
          <a:bodyPr wrap="none" lIns="56879" tIns="28440" rIns="56879" bIns="28440" rtlCol="0">
            <a:spAutoFit/>
          </a:bodyPr>
          <a:lstStyle/>
          <a:p>
            <a:r>
              <a:rPr lang="nl-NL" sz="1000" dirty="0" smtClean="0">
                <a:solidFill>
                  <a:srgbClr val="FFFFFF"/>
                </a:solidFill>
                <a:latin typeface="Helvetica Neue"/>
                <a:cs typeface="Helvetica Neue"/>
              </a:rPr>
              <a:t>RONDE 2 &amp; NABESPREKING</a:t>
            </a:r>
            <a:endParaRPr lang="nl-NL" sz="1000" dirty="0">
              <a:solidFill>
                <a:srgbClr val="FFFFFF"/>
              </a:solidFill>
              <a:latin typeface="Helvetica Neue"/>
              <a:cs typeface="Helvetica Neue"/>
            </a:endParaRPr>
          </a:p>
        </p:txBody>
      </p:sp>
    </p:spTree>
    <p:extLst>
      <p:ext uri="{BB962C8B-B14F-4D97-AF65-F5344CB8AC3E}">
        <p14:creationId xmlns:p14="http://schemas.microsoft.com/office/powerpoint/2010/main" val="287940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27</a:t>
            </a:fld>
            <a:endParaRPr lang="nl-NL" sz="1200" dirty="0">
              <a:solidFill>
                <a:srgbClr val="FFFFFF"/>
              </a:solidFill>
            </a:endParaRPr>
          </a:p>
        </p:txBody>
      </p:sp>
      <p:graphicFrame>
        <p:nvGraphicFramePr>
          <p:cNvPr id="2" name="Tabel 1"/>
          <p:cNvGraphicFramePr>
            <a:graphicFrameLocks noGrp="1"/>
          </p:cNvGraphicFramePr>
          <p:nvPr>
            <p:extLst>
              <p:ext uri="{D42A27DB-BD31-4B8C-83A1-F6EECF244321}">
                <p14:modId xmlns:p14="http://schemas.microsoft.com/office/powerpoint/2010/main" val="350093541"/>
              </p:ext>
            </p:extLst>
          </p:nvPr>
        </p:nvGraphicFramePr>
        <p:xfrm>
          <a:off x="420307" y="1020212"/>
          <a:ext cx="6392922" cy="3294782"/>
        </p:xfrm>
        <a:graphic>
          <a:graphicData uri="http://schemas.openxmlformats.org/drawingml/2006/table">
            <a:tbl>
              <a:tblPr firstRow="1" bandRow="1">
                <a:tableStyleId>{2D5ABB26-0587-4C30-8999-92F81FD0307C}</a:tableStyleId>
              </a:tblPr>
              <a:tblGrid>
                <a:gridCol w="975561"/>
                <a:gridCol w="5417361"/>
              </a:tblGrid>
              <a:tr h="262022">
                <a:tc>
                  <a:txBody>
                    <a:bodyPr/>
                    <a:lstStyle/>
                    <a:p>
                      <a:r>
                        <a:rPr lang="nl-NL" sz="1100" b="1" dirty="0" smtClean="0">
                          <a:latin typeface="Arial Black"/>
                          <a:cs typeface="Arial Black"/>
                        </a:rPr>
                        <a:t>TIJD</a:t>
                      </a:r>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1" dirty="0" smtClean="0">
                          <a:latin typeface="Arial Black"/>
                          <a:cs typeface="Arial Black"/>
                        </a:rPr>
                        <a:t>ONDERDEEL</a:t>
                      </a:r>
                      <a:endParaRPr lang="nl-NL" sz="1100" b="1"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080-085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lvl="0" indent="0">
                        <a:buFont typeface="Arial"/>
                        <a:buNone/>
                      </a:pPr>
                      <a:r>
                        <a:rPr lang="nl-NL" sz="1100" b="1" i="0" baseline="0" dirty="0" smtClean="0">
                          <a:latin typeface="Helvetica Neue"/>
                          <a:cs typeface="Helvetica Neue"/>
                        </a:rPr>
                        <a:t>Nabespreking Stap 2: Verdieping</a:t>
                      </a:r>
                    </a:p>
                    <a:p>
                      <a:pPr marL="0" lvl="0" indent="0">
                        <a:buFont typeface="Arial"/>
                        <a:buNone/>
                      </a:pPr>
                      <a:r>
                        <a:rPr lang="nl-NL" sz="1100" b="0" i="1" baseline="0" dirty="0" smtClean="0">
                          <a:latin typeface="Helvetica Neue"/>
                          <a:cs typeface="Helvetica Neue"/>
                        </a:rPr>
                        <a:t>Doel van deze 10 minuten is om de discussie te verdiepen op het onderwerp van eenduidig vastleggen en hergebruiken van patiënt informatie.</a:t>
                      </a:r>
                    </a:p>
                    <a:p>
                      <a:pPr marL="171450" indent="-171450">
                        <a:buFont typeface="Arial"/>
                        <a:buChar char="•"/>
                      </a:pPr>
                      <a:r>
                        <a:rPr lang="nl-NL" sz="1100" b="0" dirty="0" smtClean="0">
                          <a:latin typeface="Helvetica Neue"/>
                          <a:cs typeface="Helvetica Neue"/>
                        </a:rPr>
                        <a:t>Wie had</a:t>
                      </a:r>
                      <a:r>
                        <a:rPr lang="nl-NL" sz="1100" b="0" baseline="0" dirty="0" smtClean="0">
                          <a:latin typeface="Helvetica Neue"/>
                          <a:cs typeface="Helvetica Neue"/>
                        </a:rPr>
                        <a:t> in dit spel baat bij een goede informatievastlegging?</a:t>
                      </a:r>
                    </a:p>
                    <a:p>
                      <a:pPr marL="171450" indent="-171450">
                        <a:buFont typeface="Arial"/>
                        <a:buChar char="•"/>
                      </a:pPr>
                      <a:r>
                        <a:rPr lang="nl-NL" sz="1100" b="0" baseline="0" dirty="0" smtClean="0">
                          <a:latin typeface="Helvetica Neue"/>
                          <a:cs typeface="Helvetica Neue"/>
                        </a:rPr>
                        <a:t>We gedrag rondom vastleggen en hergebruiken van informatie hebben we gezien?</a:t>
                      </a:r>
                    </a:p>
                    <a:p>
                      <a:pPr marL="171450" indent="-171450">
                        <a:buFont typeface="Arial"/>
                        <a:buChar char="•"/>
                      </a:pPr>
                      <a:r>
                        <a:rPr lang="nl-NL" sz="1100" b="0" baseline="0" dirty="0" smtClean="0">
                          <a:latin typeface="Helvetica Neue"/>
                          <a:cs typeface="Helvetica Neue"/>
                        </a:rPr>
                        <a:t>Wat was het effect van dit gedrag op het resultaat (kwaliteit behandeling en patiënt tevredenheid) ?</a:t>
                      </a:r>
                    </a:p>
                    <a:p>
                      <a:pPr marL="171450" indent="-171450">
                        <a:buFont typeface="Arial"/>
                        <a:buChar char="•"/>
                      </a:pPr>
                      <a:r>
                        <a:rPr lang="nl-NL" sz="1100" b="0" dirty="0" smtClean="0">
                          <a:latin typeface="Helvetica Neue"/>
                          <a:cs typeface="Helvetica Neue"/>
                        </a:rPr>
                        <a:t>Wat zijn succesfactoren voor een goede samenwerking op dit thema?</a:t>
                      </a:r>
                      <a:endParaRPr lang="nl-NL" sz="1100" b="0" i="0" baseline="0" dirty="0" smtClean="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100" b="0" dirty="0" smtClean="0">
                          <a:latin typeface="Helvetica Neue"/>
                          <a:cs typeface="Helvetica Neue"/>
                        </a:rPr>
                        <a:t>085-095</a:t>
                      </a:r>
                      <a:endParaRPr lang="nl-NL" sz="1100" b="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indent="0">
                        <a:buFont typeface="Arial"/>
                        <a:buNone/>
                      </a:pPr>
                      <a:r>
                        <a:rPr lang="nl-NL" sz="1100" b="1" i="0" baseline="0" dirty="0" smtClean="0">
                          <a:latin typeface="Helvetica Neue"/>
                          <a:cs typeface="Helvetica Neue"/>
                        </a:rPr>
                        <a:t>Nabespreking Stap 3: Koppelen naar de praktijk</a:t>
                      </a:r>
                    </a:p>
                    <a:p>
                      <a:pPr marL="171450" indent="-171450">
                        <a:buFont typeface="Arial"/>
                        <a:buChar char="•"/>
                      </a:pPr>
                      <a:r>
                        <a:rPr lang="nl-NL" sz="1100" b="0" i="0" baseline="0" dirty="0" smtClean="0">
                          <a:latin typeface="Helvetica Neue"/>
                          <a:cs typeface="Helvetica Neue"/>
                        </a:rPr>
                        <a:t>Welke overeenkomsten zien we tussen dit spel en de dagelijkse praktijk?</a:t>
                      </a:r>
                    </a:p>
                    <a:p>
                      <a:pPr marL="171450" marR="0" indent="-171450" algn="l" defTabSz="323872" rtl="0" eaLnBrk="1" fontAlgn="auto" latinLnBrk="0" hangingPunct="1">
                        <a:lnSpc>
                          <a:spcPct val="100000"/>
                        </a:lnSpc>
                        <a:spcBef>
                          <a:spcPts val="0"/>
                        </a:spcBef>
                        <a:spcAft>
                          <a:spcPts val="0"/>
                        </a:spcAft>
                        <a:buClrTx/>
                        <a:buSzTx/>
                        <a:buFont typeface="Arial"/>
                        <a:buChar char="•"/>
                        <a:tabLst/>
                        <a:defRPr/>
                      </a:pPr>
                      <a:r>
                        <a:rPr lang="nl-NL" sz="1100" dirty="0" smtClean="0">
                          <a:latin typeface="Helvetica Neue"/>
                          <a:cs typeface="Helvetica Neue"/>
                        </a:rPr>
                        <a:t>Welke </a:t>
                      </a:r>
                      <a:r>
                        <a:rPr lang="nl-NL" sz="1100" b="1" dirty="0" smtClean="0">
                          <a:latin typeface="Helvetica Neue"/>
                          <a:cs typeface="Helvetica Neue"/>
                        </a:rPr>
                        <a:t>inzichten/ervaringen</a:t>
                      </a:r>
                      <a:r>
                        <a:rPr lang="nl-NL" sz="1100" dirty="0" smtClean="0">
                          <a:latin typeface="Helvetica Neue"/>
                          <a:cs typeface="Helvetica Neue"/>
                        </a:rPr>
                        <a:t> heb je opgedaan die relevant zijn voor de dagelijkse praktijk?</a:t>
                      </a:r>
                    </a:p>
                    <a:p>
                      <a:pPr marL="171450" marR="0" indent="-171450" algn="l" defTabSz="323872" rtl="0" eaLnBrk="1" fontAlgn="auto" latinLnBrk="0" hangingPunct="1">
                        <a:lnSpc>
                          <a:spcPct val="100000"/>
                        </a:lnSpc>
                        <a:spcBef>
                          <a:spcPts val="0"/>
                        </a:spcBef>
                        <a:spcAft>
                          <a:spcPts val="0"/>
                        </a:spcAft>
                        <a:buClrTx/>
                        <a:buSzTx/>
                        <a:buFont typeface="Arial"/>
                        <a:buChar char="•"/>
                        <a:tabLst/>
                        <a:defRPr/>
                      </a:pPr>
                      <a:r>
                        <a:rPr lang="nl-NL" sz="1100" dirty="0" smtClean="0">
                          <a:latin typeface="Helvetica Neue"/>
                          <a:cs typeface="Helvetica Neue"/>
                        </a:rPr>
                        <a:t>Wat werkte goed en kan je hier ook </a:t>
                      </a:r>
                      <a:r>
                        <a:rPr lang="nl-NL" sz="1100" b="1" dirty="0" smtClean="0">
                          <a:latin typeface="Helvetica Neue"/>
                          <a:cs typeface="Helvetica Neue"/>
                        </a:rPr>
                        <a:t>toepassen</a:t>
                      </a:r>
                      <a:r>
                        <a:rPr lang="nl-NL" sz="1100" dirty="0" smtClean="0">
                          <a:latin typeface="Helvetica Neue"/>
                          <a:cs typeface="Helvetica Neue"/>
                        </a:rPr>
                        <a:t>?</a:t>
                      </a:r>
                    </a:p>
                    <a:p>
                      <a:pPr marL="171450" marR="0" indent="-171450" algn="l" defTabSz="323872" rtl="0" eaLnBrk="1" fontAlgn="auto" latinLnBrk="0" hangingPunct="1">
                        <a:lnSpc>
                          <a:spcPct val="100000"/>
                        </a:lnSpc>
                        <a:spcBef>
                          <a:spcPts val="0"/>
                        </a:spcBef>
                        <a:spcAft>
                          <a:spcPts val="0"/>
                        </a:spcAft>
                        <a:buClrTx/>
                        <a:buSzTx/>
                        <a:buFont typeface="Arial"/>
                        <a:buChar char="•"/>
                        <a:tabLst/>
                        <a:defRPr/>
                      </a:pPr>
                      <a:r>
                        <a:rPr lang="nl-NL" sz="1100" dirty="0" smtClean="0">
                          <a:latin typeface="Helvetica Neue"/>
                          <a:cs typeface="Helvetica Neue"/>
                        </a:rPr>
                        <a:t>Maak </a:t>
                      </a:r>
                      <a:r>
                        <a:rPr lang="nl-NL" sz="1100" b="1" dirty="0" smtClean="0">
                          <a:latin typeface="Helvetica Neue"/>
                          <a:cs typeface="Helvetica Neue"/>
                        </a:rPr>
                        <a:t>2-3 afspraken </a:t>
                      </a:r>
                      <a:r>
                        <a:rPr lang="nl-NL" sz="1100" dirty="0" smtClean="0">
                          <a:latin typeface="Helvetica Neue"/>
                          <a:cs typeface="Helvetica Neue"/>
                        </a:rPr>
                        <a:t>die jullie de komende 3 weken gaan toepassen in je eigen omgeving.</a:t>
                      </a:r>
                      <a:endParaRPr lang="nl-NL" sz="1100" b="0" i="0" baseline="0" dirty="0" smtClean="0">
                        <a:latin typeface="Helvetica Neue"/>
                        <a:cs typeface="Helvetica Neue"/>
                      </a:endParaRPr>
                    </a:p>
                    <a:p>
                      <a:pPr marL="171450" indent="-171450">
                        <a:buFont typeface="Arial"/>
                        <a:buChar char="•"/>
                      </a:pPr>
                      <a:endParaRPr lang="nl-NL" sz="1100" b="0" i="0" baseline="0" dirty="0" smtClean="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grpSp>
        <p:nvGrpSpPr>
          <p:cNvPr id="12" name="Groeperen 11"/>
          <p:cNvGrpSpPr/>
          <p:nvPr/>
        </p:nvGrpSpPr>
        <p:grpSpPr>
          <a:xfrm>
            <a:off x="2" y="188299"/>
            <a:ext cx="4756697" cy="714692"/>
            <a:chOff x="2100032" y="271007"/>
            <a:chExt cx="6636811" cy="1028620"/>
          </a:xfrm>
        </p:grpSpPr>
        <p:sp>
          <p:nvSpPr>
            <p:cNvPr id="13" name="Rechthoek 12"/>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hthoek 13"/>
            <p:cNvSpPr/>
            <p:nvPr/>
          </p:nvSpPr>
          <p:spPr>
            <a:xfrm>
              <a:off x="2100032" y="271007"/>
              <a:ext cx="3662994" cy="8119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Tekstvak 14"/>
            <p:cNvSpPr txBox="1"/>
            <p:nvPr/>
          </p:nvSpPr>
          <p:spPr>
            <a:xfrm>
              <a:off x="3064302" y="471061"/>
              <a:ext cx="2331137" cy="398671"/>
            </a:xfrm>
            <a:prstGeom prst="rect">
              <a:avLst/>
            </a:prstGeom>
            <a:noFill/>
          </p:spPr>
          <p:txBody>
            <a:bodyPr wrap="none" rtlCol="0">
              <a:spAutoFit/>
            </a:bodyPr>
            <a:lstStyle/>
            <a:p>
              <a:pPr algn="r"/>
              <a:r>
                <a:rPr lang="nl-NL" spc="187" dirty="0">
                  <a:solidFill>
                    <a:srgbClr val="FFFFFF"/>
                  </a:solidFill>
                  <a:latin typeface="Arial Black"/>
                  <a:cs typeface="Arial Black"/>
                </a:rPr>
                <a:t>SPELVERLOOP</a:t>
              </a:r>
            </a:p>
          </p:txBody>
        </p:sp>
        <p:sp>
          <p:nvSpPr>
            <p:cNvPr id="16" name="Rechthoekige driehoek 15"/>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2" name="Tekstvak 21"/>
          <p:cNvSpPr txBox="1"/>
          <p:nvPr/>
        </p:nvSpPr>
        <p:spPr>
          <a:xfrm>
            <a:off x="2679483" y="496810"/>
            <a:ext cx="1803390" cy="211324"/>
          </a:xfrm>
          <a:prstGeom prst="rect">
            <a:avLst/>
          </a:prstGeom>
          <a:noFill/>
        </p:spPr>
        <p:txBody>
          <a:bodyPr wrap="none" lIns="56879" tIns="28440" rIns="56879" bIns="28440" rtlCol="0">
            <a:spAutoFit/>
          </a:bodyPr>
          <a:lstStyle/>
          <a:p>
            <a:r>
              <a:rPr lang="nl-NL" sz="1000" dirty="0" smtClean="0">
                <a:solidFill>
                  <a:srgbClr val="FFFFFF"/>
                </a:solidFill>
                <a:latin typeface="Helvetica Neue"/>
                <a:cs typeface="Helvetica Neue"/>
              </a:rPr>
              <a:t>RONDE 2 &amp; NABESPREKING</a:t>
            </a:r>
            <a:endParaRPr lang="nl-NL" sz="1000" dirty="0">
              <a:solidFill>
                <a:srgbClr val="FFFFFF"/>
              </a:solidFill>
              <a:latin typeface="Helvetica Neue"/>
              <a:cs typeface="Helvetica Neue"/>
            </a:endParaRPr>
          </a:p>
        </p:txBody>
      </p:sp>
    </p:spTree>
    <p:extLst>
      <p:ext uri="{BB962C8B-B14F-4D97-AF65-F5344CB8AC3E}">
        <p14:creationId xmlns:p14="http://schemas.microsoft.com/office/powerpoint/2010/main" val="1613129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28</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2100032" y="271007"/>
              <a:ext cx="3662994" cy="8119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Tekstvak 19"/>
            <p:cNvSpPr txBox="1"/>
            <p:nvPr/>
          </p:nvSpPr>
          <p:spPr>
            <a:xfrm>
              <a:off x="3157085" y="471061"/>
              <a:ext cx="2238354" cy="398671"/>
            </a:xfrm>
            <a:prstGeom prst="rect">
              <a:avLst/>
            </a:prstGeom>
            <a:noFill/>
          </p:spPr>
          <p:txBody>
            <a:bodyPr wrap="none" rtlCol="0">
              <a:spAutoFit/>
            </a:bodyPr>
            <a:lstStyle/>
            <a:p>
              <a:pPr algn="r"/>
              <a:r>
                <a:rPr lang="nl-NL" spc="187" dirty="0">
                  <a:solidFill>
                    <a:srgbClr val="FFFFFF"/>
                  </a:solidFill>
                  <a:latin typeface="Arial Black"/>
                  <a:cs typeface="Arial Black"/>
                </a:rPr>
                <a:t>BEGELEIDING</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2" name="Tekstvak 21"/>
          <p:cNvSpPr txBox="1"/>
          <p:nvPr/>
        </p:nvSpPr>
        <p:spPr>
          <a:xfrm>
            <a:off x="2679482" y="496810"/>
            <a:ext cx="1236447" cy="211324"/>
          </a:xfrm>
          <a:prstGeom prst="rect">
            <a:avLst/>
          </a:prstGeom>
          <a:noFill/>
        </p:spPr>
        <p:txBody>
          <a:bodyPr wrap="none" lIns="56879" tIns="28440" rIns="56879" bIns="28440" rtlCol="0">
            <a:spAutoFit/>
          </a:bodyPr>
          <a:lstStyle/>
          <a:p>
            <a:r>
              <a:rPr lang="nl-NL" sz="1000" dirty="0">
                <a:solidFill>
                  <a:srgbClr val="FFFFFF"/>
                </a:solidFill>
                <a:latin typeface="Avenir Light"/>
                <a:cs typeface="Avenir Light"/>
              </a:rPr>
              <a:t>“DRAAIKNOPPEN”</a:t>
            </a:r>
          </a:p>
        </p:txBody>
      </p:sp>
      <p:graphicFrame>
        <p:nvGraphicFramePr>
          <p:cNvPr id="12" name="Tabel 11"/>
          <p:cNvGraphicFramePr>
            <a:graphicFrameLocks noGrp="1"/>
          </p:cNvGraphicFramePr>
          <p:nvPr>
            <p:extLst>
              <p:ext uri="{D42A27DB-BD31-4B8C-83A1-F6EECF244321}">
                <p14:modId xmlns:p14="http://schemas.microsoft.com/office/powerpoint/2010/main" val="2789784501"/>
              </p:ext>
            </p:extLst>
          </p:nvPr>
        </p:nvGraphicFramePr>
        <p:xfrm>
          <a:off x="420304" y="1376327"/>
          <a:ext cx="6671612" cy="3566160"/>
        </p:xfrm>
        <a:graphic>
          <a:graphicData uri="http://schemas.openxmlformats.org/drawingml/2006/table">
            <a:tbl>
              <a:tblPr firstRow="1" bandRow="1">
                <a:tableStyleId>{2D5ABB26-0587-4C30-8999-92F81FD0307C}</a:tableStyleId>
              </a:tblPr>
              <a:tblGrid>
                <a:gridCol w="1103727"/>
                <a:gridCol w="5567885"/>
              </a:tblGrid>
              <a:tr h="239822">
                <a:tc>
                  <a:txBody>
                    <a:bodyPr/>
                    <a:lstStyle/>
                    <a:p>
                      <a:r>
                        <a:rPr lang="nl-NL" sz="1000" b="0" i="0" dirty="0" smtClean="0">
                          <a:latin typeface="Arial Black"/>
                          <a:cs typeface="Arial Black"/>
                        </a:rPr>
                        <a:t>DRAAIKNOP</a:t>
                      </a:r>
                      <a:endParaRPr lang="nl-NL" sz="1000" b="0" i="0"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000" b="0" i="0" dirty="0" smtClean="0">
                          <a:latin typeface="Arial Black"/>
                          <a:cs typeface="Arial Black"/>
                        </a:rPr>
                        <a:t>TOELICHTING</a:t>
                      </a:r>
                      <a:endParaRPr lang="nl-NL" sz="1000" b="0" i="0" dirty="0">
                        <a:latin typeface="Arial Black"/>
                        <a:cs typeface="Arial Black"/>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000" b="1" i="0" dirty="0" smtClean="0">
                          <a:latin typeface="Helvetica Neue"/>
                          <a:cs typeface="Helvetica Neue"/>
                        </a:rPr>
                        <a:t>Informatie verzoeken</a:t>
                      </a:r>
                      <a:endParaRPr lang="nl-NL" sz="1000" b="1" i="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000" b="0" i="0" dirty="0" smtClean="0">
                          <a:latin typeface="Helvetica Neue"/>
                          <a:cs typeface="Helvetica Neue"/>
                        </a:rPr>
                        <a:t>Je kunt het </a:t>
                      </a:r>
                      <a:r>
                        <a:rPr lang="nl-NL" sz="1000" b="1" i="0" dirty="0" smtClean="0">
                          <a:latin typeface="Helvetica Neue"/>
                          <a:cs typeface="Helvetica Neue"/>
                        </a:rPr>
                        <a:t>tempo waarin je informatieverzoeken </a:t>
                      </a:r>
                      <a:r>
                        <a:rPr lang="nl-NL" sz="1000" b="0" i="0" dirty="0" smtClean="0">
                          <a:latin typeface="Helvetica Neue"/>
                          <a:cs typeface="Helvetica Neue"/>
                        </a:rPr>
                        <a:t>bij de adviseur zorgadministratie</a:t>
                      </a:r>
                      <a:r>
                        <a:rPr lang="nl-NL" sz="1000" b="0" i="0" baseline="0" dirty="0" smtClean="0">
                          <a:latin typeface="Helvetica Neue"/>
                          <a:cs typeface="Helvetica Neue"/>
                        </a:rPr>
                        <a:t> neerlegt verhogen of vertragen. Let er bij het tempo verhogen wel op dat sommige informatieverzoeken over patiënten gaan die misschien nog niet behandeld zijn.</a:t>
                      </a:r>
                      <a:endParaRPr lang="nl-NL" sz="1000" b="0" i="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000" b="1" i="0" dirty="0" smtClean="0">
                          <a:latin typeface="Helvetica Neue"/>
                          <a:cs typeface="Helvetica Neue"/>
                        </a:rPr>
                        <a:t>Patiënten</a:t>
                      </a:r>
                      <a:endParaRPr lang="nl-NL" sz="1000" b="1" i="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000" b="0" i="0" dirty="0" smtClean="0">
                          <a:latin typeface="Helvetica Neue"/>
                          <a:cs typeface="Helvetica Neue"/>
                        </a:rPr>
                        <a:t>Je kunt de patiënten instrueren om iets </a:t>
                      </a:r>
                      <a:r>
                        <a:rPr lang="nl-NL" sz="1000" b="1" i="0" dirty="0" smtClean="0">
                          <a:latin typeface="Helvetica Neue"/>
                          <a:cs typeface="Helvetica Neue"/>
                        </a:rPr>
                        <a:t>meer of juist minder mee</a:t>
                      </a:r>
                      <a:r>
                        <a:rPr lang="nl-NL" sz="1000" b="1" i="0" baseline="0" dirty="0" smtClean="0">
                          <a:latin typeface="Helvetica Neue"/>
                          <a:cs typeface="Helvetica Neue"/>
                        </a:rPr>
                        <a:t> te denken </a:t>
                      </a:r>
                      <a:r>
                        <a:rPr lang="nl-NL" sz="1000" b="0" i="0" baseline="0" dirty="0" smtClean="0">
                          <a:latin typeface="Helvetica Neue"/>
                          <a:cs typeface="Helvetica Neue"/>
                        </a:rPr>
                        <a:t>met de andere spelers. </a:t>
                      </a:r>
                      <a:endParaRPr lang="nl-NL" sz="1000" b="0" i="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62022">
                <a:tc>
                  <a:txBody>
                    <a:bodyPr/>
                    <a:lstStyle/>
                    <a:p>
                      <a:r>
                        <a:rPr lang="nl-NL" sz="1000" b="1" i="0" dirty="0" smtClean="0">
                          <a:latin typeface="Helvetica Neue"/>
                          <a:cs typeface="Helvetica Neue"/>
                        </a:rPr>
                        <a:t>Logistieke tips</a:t>
                      </a:r>
                      <a:endParaRPr lang="nl-NL" sz="1000" b="1" i="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000" b="0" i="0" dirty="0" smtClean="0">
                          <a:latin typeface="Helvetica Neue"/>
                          <a:cs typeface="Helvetica Neue"/>
                        </a:rPr>
                        <a:t>Je kunt de volgende </a:t>
                      </a:r>
                      <a:r>
                        <a:rPr lang="nl-NL" sz="1000" b="1" i="0" dirty="0" smtClean="0">
                          <a:latin typeface="Helvetica Neue"/>
                          <a:cs typeface="Helvetica Neue"/>
                        </a:rPr>
                        <a:t>(logistieke)</a:t>
                      </a:r>
                      <a:r>
                        <a:rPr lang="nl-NL" sz="1000" b="1" i="0" baseline="0" dirty="0" smtClean="0">
                          <a:latin typeface="Helvetica Neue"/>
                          <a:cs typeface="Helvetica Neue"/>
                        </a:rPr>
                        <a:t> tips </a:t>
                      </a:r>
                      <a:r>
                        <a:rPr lang="nl-NL" sz="1000" b="0" i="0" baseline="0" dirty="0" smtClean="0">
                          <a:latin typeface="Helvetica Neue"/>
                          <a:cs typeface="Helvetica Neue"/>
                        </a:rPr>
                        <a:t>geven om wat te versnellen:</a:t>
                      </a:r>
                    </a:p>
                    <a:p>
                      <a:pPr marL="171450" indent="-171450">
                        <a:buFont typeface="Arial"/>
                        <a:buChar char="•"/>
                      </a:pPr>
                      <a:r>
                        <a:rPr lang="nl-NL" sz="1000" b="0" i="0" baseline="0" dirty="0" smtClean="0">
                          <a:latin typeface="Helvetica Neue"/>
                          <a:cs typeface="Helvetica Neue"/>
                        </a:rPr>
                        <a:t>Zet de naam van de patiënt met een post-</a:t>
                      </a:r>
                      <a:r>
                        <a:rPr lang="nl-NL" sz="1000" b="0" i="0" baseline="0" dirty="0" err="1" smtClean="0">
                          <a:latin typeface="Helvetica Neue"/>
                          <a:cs typeface="Helvetica Neue"/>
                        </a:rPr>
                        <a:t>it</a:t>
                      </a:r>
                      <a:r>
                        <a:rPr lang="nl-NL" sz="1000" b="0" i="0" baseline="0" dirty="0" smtClean="0">
                          <a:latin typeface="Helvetica Neue"/>
                          <a:cs typeface="Helvetica Neue"/>
                        </a:rPr>
                        <a:t> op de buitenkant van de map.</a:t>
                      </a:r>
                    </a:p>
                    <a:p>
                      <a:pPr marL="171450" indent="-171450">
                        <a:buFont typeface="Arial"/>
                        <a:buChar char="•"/>
                      </a:pPr>
                      <a:r>
                        <a:rPr lang="nl-NL" sz="1000" b="0" i="0" baseline="0" dirty="0" smtClean="0">
                          <a:latin typeface="Helvetica Neue"/>
                          <a:cs typeface="Helvetica Neue"/>
                        </a:rPr>
                        <a:t>Kijk of je de opstelling kunt veranderen (zorgverleners aan de buitenkant zodat ze elkaar kunnen zien).</a:t>
                      </a:r>
                    </a:p>
                    <a:p>
                      <a:pPr marL="171450" indent="-171450">
                        <a:buFont typeface="Arial"/>
                        <a:buChar char="•"/>
                      </a:pPr>
                      <a:r>
                        <a:rPr lang="nl-NL" sz="1000" b="0" i="0" dirty="0" smtClean="0">
                          <a:latin typeface="Helvetica Neue"/>
                          <a:cs typeface="Helvetica Neue"/>
                        </a:rPr>
                        <a:t>Verander de volgorde van tabbladen/formulieren</a:t>
                      </a:r>
                      <a:r>
                        <a:rPr lang="nl-NL" sz="1000" b="0" i="0" baseline="0" dirty="0" smtClean="0">
                          <a:latin typeface="Helvetica Neue"/>
                          <a:cs typeface="Helvetica Neue"/>
                        </a:rPr>
                        <a:t> in de EPD map.</a:t>
                      </a:r>
                    </a:p>
                    <a:p>
                      <a:pPr marL="171450" indent="-171450">
                        <a:buFont typeface="Arial"/>
                        <a:buChar char="•"/>
                      </a:pPr>
                      <a:r>
                        <a:rPr lang="nl-NL" sz="1000" b="0" i="0" baseline="0" dirty="0" smtClean="0">
                          <a:latin typeface="Helvetica Neue"/>
                          <a:cs typeface="Helvetica Neue"/>
                        </a:rPr>
                        <a:t>Laat de patiënt alvast zelf zijn basisinformatie invullen in de wachtkamer.</a:t>
                      </a:r>
                    </a:p>
                    <a:p>
                      <a:pPr marL="171450" indent="-171450">
                        <a:buFont typeface="Arial"/>
                        <a:buChar char="•"/>
                      </a:pPr>
                      <a:r>
                        <a:rPr lang="nl-NL" sz="1000" b="0" i="0" dirty="0" smtClean="0">
                          <a:latin typeface="Helvetica Neue"/>
                          <a:cs typeface="Helvetica Neue"/>
                        </a:rPr>
                        <a:t>Gebruik een nummertjes</a:t>
                      </a:r>
                      <a:r>
                        <a:rPr lang="nl-NL" sz="1000" b="0" i="0" baseline="0" dirty="0" smtClean="0">
                          <a:latin typeface="Helvetica Neue"/>
                          <a:cs typeface="Helvetica Neue"/>
                        </a:rPr>
                        <a:t> systeem voor de wachtkamer.</a:t>
                      </a:r>
                    </a:p>
                    <a:p>
                      <a:pPr marL="171450" indent="-171450">
                        <a:buFont typeface="Arial"/>
                        <a:buChar char="•"/>
                      </a:pPr>
                      <a:r>
                        <a:rPr lang="nl-NL" sz="1000" b="0" i="0" baseline="0" dirty="0" smtClean="0">
                          <a:latin typeface="Helvetica Neue"/>
                          <a:cs typeface="Helvetica Neue"/>
                        </a:rPr>
                        <a:t>Breng een systeem aan in de mappen op de tafel zodat ze makkelijk terug te vinden zijn.</a:t>
                      </a:r>
                    </a:p>
                    <a:p>
                      <a:pPr marL="171450" indent="-171450">
                        <a:buFont typeface="Arial"/>
                        <a:buChar char="•"/>
                      </a:pPr>
                      <a:r>
                        <a:rPr lang="nl-NL" sz="1000" b="0" i="0" baseline="0" dirty="0" smtClean="0">
                          <a:latin typeface="Helvetica Neue"/>
                          <a:cs typeface="Helvetica Neue"/>
                        </a:rPr>
                        <a:t>Wanneer er veel patiënten rondlopen die geen idee hebben waar ze heen moeten: proactief benaderen om het proces te stroomlijnen.</a:t>
                      </a:r>
                    </a:p>
                    <a:p>
                      <a:pPr marL="171450" indent="-171450">
                        <a:buFont typeface="Arial"/>
                        <a:buChar char="•"/>
                      </a:pPr>
                      <a:r>
                        <a:rPr lang="nl-NL" sz="1000" b="0" i="0" baseline="0" dirty="0" smtClean="0">
                          <a:latin typeface="Helvetica Neue"/>
                          <a:cs typeface="Helvetica Neue"/>
                        </a:rPr>
                        <a:t>Wanneer specialisten twijfelen over welk labonderzoek aan te vragen: gewoon alle 4 aankruisen.</a:t>
                      </a:r>
                    </a:p>
                    <a:p>
                      <a:pPr marL="171450" indent="-171450">
                        <a:buFont typeface="Arial"/>
                        <a:buChar char="•"/>
                      </a:pPr>
                      <a:r>
                        <a:rPr lang="nl-NL" sz="1000" b="0" i="0" baseline="0" dirty="0" smtClean="0">
                          <a:latin typeface="Helvetica Neue"/>
                          <a:cs typeface="Helvetica Neue"/>
                        </a:rPr>
                        <a:t>Wanneer er onduidelijkheid ontstaat over de nummering van de patiënten: geef de baliemedewerker, verpleegkundigen en specialisten de tip dat de patiënten zelf hun nummer weten &amp; dat ze hiernaar mogen vragen.</a:t>
                      </a:r>
                      <a:endParaRPr lang="nl-NL" sz="1000" b="0" i="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
        <p:nvSpPr>
          <p:cNvPr id="2" name="Tekstvak 1"/>
          <p:cNvSpPr txBox="1"/>
          <p:nvPr/>
        </p:nvSpPr>
        <p:spPr>
          <a:xfrm>
            <a:off x="349744" y="926507"/>
            <a:ext cx="6463486" cy="400110"/>
          </a:xfrm>
          <a:prstGeom prst="rect">
            <a:avLst/>
          </a:prstGeom>
          <a:noFill/>
        </p:spPr>
        <p:txBody>
          <a:bodyPr wrap="square" rtlCol="0">
            <a:spAutoFit/>
          </a:bodyPr>
          <a:lstStyle/>
          <a:p>
            <a:r>
              <a:rPr lang="nl-NL" sz="1000" dirty="0" smtClean="0">
                <a:latin typeface="Helvetica Neue"/>
                <a:cs typeface="Helvetica Neue"/>
              </a:rPr>
              <a:t>Dit zijn handvaten waarmee je als spelleider de moeilijkheidsgraad van het spel kunt bepalen. Zet deze in wanneer je het spel moeilijker of makkelijker wilt maken voor de spelers.</a:t>
            </a:r>
            <a:endParaRPr lang="nl-NL" sz="1000" dirty="0">
              <a:latin typeface="Helvetica Neue"/>
              <a:cs typeface="Helvetica Neue"/>
            </a:endParaRPr>
          </a:p>
        </p:txBody>
      </p:sp>
    </p:spTree>
    <p:extLst>
      <p:ext uri="{BB962C8B-B14F-4D97-AF65-F5344CB8AC3E}">
        <p14:creationId xmlns:p14="http://schemas.microsoft.com/office/powerpoint/2010/main" val="659791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29</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2100032" y="271007"/>
              <a:ext cx="3662994" cy="8119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Tekstvak 19"/>
            <p:cNvSpPr txBox="1"/>
            <p:nvPr/>
          </p:nvSpPr>
          <p:spPr>
            <a:xfrm>
              <a:off x="3157085" y="471061"/>
              <a:ext cx="2238354" cy="398671"/>
            </a:xfrm>
            <a:prstGeom prst="rect">
              <a:avLst/>
            </a:prstGeom>
            <a:noFill/>
          </p:spPr>
          <p:txBody>
            <a:bodyPr wrap="none" rtlCol="0">
              <a:spAutoFit/>
            </a:bodyPr>
            <a:lstStyle/>
            <a:p>
              <a:pPr algn="r"/>
              <a:r>
                <a:rPr lang="nl-NL" spc="187" dirty="0">
                  <a:solidFill>
                    <a:srgbClr val="FFFFFF"/>
                  </a:solidFill>
                  <a:latin typeface="Arial Black"/>
                  <a:cs typeface="Arial Black"/>
                </a:rPr>
                <a:t>BEGELEIDING</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2" name="Tekstvak 21"/>
          <p:cNvSpPr txBox="1"/>
          <p:nvPr/>
        </p:nvSpPr>
        <p:spPr>
          <a:xfrm>
            <a:off x="2679482" y="496810"/>
            <a:ext cx="1525511" cy="211324"/>
          </a:xfrm>
          <a:prstGeom prst="rect">
            <a:avLst/>
          </a:prstGeom>
          <a:noFill/>
        </p:spPr>
        <p:txBody>
          <a:bodyPr wrap="none" lIns="56879" tIns="28440" rIns="56879" bIns="28440" rtlCol="0">
            <a:spAutoFit/>
          </a:bodyPr>
          <a:lstStyle/>
          <a:p>
            <a:r>
              <a:rPr lang="nl-NL" sz="1000" dirty="0" smtClean="0">
                <a:solidFill>
                  <a:srgbClr val="FFFFFF"/>
                </a:solidFill>
                <a:latin typeface="Avenir Light"/>
                <a:cs typeface="Avenir Light"/>
              </a:rPr>
              <a:t>SCORE BEREKENEN 1/3</a:t>
            </a:r>
            <a:endParaRPr lang="nl-NL" sz="1000" dirty="0">
              <a:solidFill>
                <a:srgbClr val="FFFFFF"/>
              </a:solidFill>
              <a:latin typeface="Avenir Light"/>
              <a:cs typeface="Avenir Light"/>
            </a:endParaRPr>
          </a:p>
        </p:txBody>
      </p:sp>
      <p:sp>
        <p:nvSpPr>
          <p:cNvPr id="13" name="Tekstvak 12"/>
          <p:cNvSpPr txBox="1"/>
          <p:nvPr/>
        </p:nvSpPr>
        <p:spPr>
          <a:xfrm>
            <a:off x="171095" y="789193"/>
            <a:ext cx="7114747" cy="3647130"/>
          </a:xfrm>
          <a:prstGeom prst="rect">
            <a:avLst/>
          </a:prstGeom>
          <a:noFill/>
        </p:spPr>
        <p:txBody>
          <a:bodyPr wrap="square" lIns="91416" tIns="45709" rIns="91416" bIns="45709" rtlCol="0">
            <a:spAutoFit/>
          </a:bodyPr>
          <a:lstStyle/>
          <a:p>
            <a:r>
              <a:rPr lang="nl-NL" sz="1100" b="1" dirty="0" smtClean="0">
                <a:latin typeface="Helvetica Neue"/>
                <a:cs typeface="Helvetica Neue"/>
              </a:rPr>
              <a:t>INLEIDING</a:t>
            </a:r>
          </a:p>
          <a:p>
            <a:pPr marL="171450" indent="-171450">
              <a:buFont typeface="Arial"/>
              <a:buChar char="•"/>
            </a:pPr>
            <a:r>
              <a:rPr lang="nl-NL" sz="1100" dirty="0" smtClean="0">
                <a:latin typeface="Helvetica Neue"/>
                <a:cs typeface="Helvetica Neue"/>
              </a:rPr>
              <a:t>De spelers kunnen op 3 manieren scoren:</a:t>
            </a:r>
          </a:p>
          <a:p>
            <a:pPr marL="495322" lvl="1" indent="-171450">
              <a:buFont typeface="Arial"/>
              <a:buChar char="•"/>
            </a:pPr>
            <a:r>
              <a:rPr lang="nl-NL" sz="1100" b="1" dirty="0" smtClean="0">
                <a:solidFill>
                  <a:srgbClr val="3588A7"/>
                </a:solidFill>
                <a:latin typeface="Helvetica Neue"/>
                <a:cs typeface="Helvetica Neue"/>
              </a:rPr>
              <a:t>Kwaliteitsscore</a:t>
            </a:r>
            <a:r>
              <a:rPr lang="nl-NL" sz="1100" dirty="0" smtClean="0">
                <a:solidFill>
                  <a:srgbClr val="3588A7"/>
                </a:solidFill>
                <a:latin typeface="Helvetica Neue"/>
                <a:cs typeface="Helvetica Neue"/>
              </a:rPr>
              <a:t>: per patiënt op basis van de </a:t>
            </a:r>
            <a:r>
              <a:rPr lang="nl-NL" sz="1100" i="1" dirty="0" smtClean="0">
                <a:solidFill>
                  <a:srgbClr val="3588A7"/>
                </a:solidFill>
                <a:latin typeface="Helvetica Neue"/>
                <a:cs typeface="Helvetica Neue"/>
              </a:rPr>
              <a:t>declaratie</a:t>
            </a:r>
          </a:p>
          <a:p>
            <a:pPr marL="495322" lvl="1" indent="-171450">
              <a:buFont typeface="Arial"/>
              <a:buChar char="•"/>
            </a:pPr>
            <a:r>
              <a:rPr lang="nl-NL" sz="1100" b="1" dirty="0" smtClean="0">
                <a:solidFill>
                  <a:srgbClr val="73BBA4"/>
                </a:solidFill>
                <a:latin typeface="Helvetica Neue"/>
                <a:cs typeface="Helvetica Neue"/>
              </a:rPr>
              <a:t>Patiënt tevredenheid</a:t>
            </a:r>
            <a:r>
              <a:rPr lang="nl-NL" sz="1100" dirty="0" smtClean="0">
                <a:solidFill>
                  <a:srgbClr val="73BBA4"/>
                </a:solidFill>
                <a:latin typeface="Helvetica Neue"/>
                <a:cs typeface="Helvetica Neue"/>
              </a:rPr>
              <a:t>: per patiënt naar beoordeling van de patiënt zelf.</a:t>
            </a:r>
          </a:p>
          <a:p>
            <a:pPr marL="495322" lvl="1" indent="-171450">
              <a:buFont typeface="Arial"/>
              <a:buChar char="•"/>
            </a:pPr>
            <a:r>
              <a:rPr lang="nl-NL" sz="1100" b="1" dirty="0" smtClean="0">
                <a:solidFill>
                  <a:srgbClr val="70797B"/>
                </a:solidFill>
                <a:latin typeface="Helvetica Neue"/>
                <a:cs typeface="Helvetica Neue"/>
              </a:rPr>
              <a:t>Informatiescore</a:t>
            </a:r>
            <a:r>
              <a:rPr lang="nl-NL" sz="1100" dirty="0" smtClean="0">
                <a:solidFill>
                  <a:srgbClr val="70797B"/>
                </a:solidFill>
                <a:latin typeface="Helvetica Neue"/>
                <a:cs typeface="Helvetica Neue"/>
              </a:rPr>
              <a:t>: dit is een score voor het opvolgen van informatieverzoeken</a:t>
            </a:r>
          </a:p>
          <a:p>
            <a:pPr marL="171450" indent="-171450">
              <a:buFont typeface="Arial"/>
              <a:buChar char="•"/>
            </a:pPr>
            <a:r>
              <a:rPr lang="nl-NL" sz="1100" dirty="0" smtClean="0">
                <a:latin typeface="Helvetica Neue"/>
                <a:cs typeface="Helvetica Neue"/>
              </a:rPr>
              <a:t>Teken de tabel (afbeelding volgende pagina) over op een flipover en noteer hierop de scores. </a:t>
            </a:r>
            <a:endParaRPr lang="nl-NL" sz="1100" dirty="0">
              <a:latin typeface="Helvetica Neue"/>
              <a:cs typeface="Helvetica Neue"/>
            </a:endParaRPr>
          </a:p>
          <a:p>
            <a:pPr marL="171450" indent="-171450">
              <a:buFont typeface="Arial"/>
              <a:buChar char="•"/>
            </a:pPr>
            <a:r>
              <a:rPr lang="nl-NL" sz="1100" dirty="0" smtClean="0">
                <a:latin typeface="Helvetica Neue"/>
                <a:cs typeface="Helvetica Neue"/>
              </a:rPr>
              <a:t>De eindscore per </a:t>
            </a:r>
            <a:r>
              <a:rPr lang="nl-NL" sz="1100" dirty="0" err="1" smtClean="0">
                <a:latin typeface="Helvetica Neue"/>
                <a:cs typeface="Helvetica Neue"/>
              </a:rPr>
              <a:t>gamerun</a:t>
            </a:r>
            <a:r>
              <a:rPr lang="nl-NL" sz="1100" dirty="0" smtClean="0">
                <a:latin typeface="Helvetica Neue"/>
                <a:cs typeface="Helvetica Neue"/>
              </a:rPr>
              <a:t> is de </a:t>
            </a:r>
            <a:r>
              <a:rPr lang="nl-NL" sz="1100" b="1" dirty="0" smtClean="0">
                <a:latin typeface="Helvetica Neue"/>
                <a:cs typeface="Helvetica Neue"/>
              </a:rPr>
              <a:t>som van alle drie de scores</a:t>
            </a:r>
            <a:r>
              <a:rPr lang="nl-NL" sz="1100" dirty="0" smtClean="0">
                <a:latin typeface="Helvetica Neue"/>
                <a:cs typeface="Helvetica Neue"/>
              </a:rPr>
              <a:t>.</a:t>
            </a:r>
          </a:p>
          <a:p>
            <a:endParaRPr lang="nl-NL" sz="1100" dirty="0" smtClean="0">
              <a:latin typeface="Helvetica Neue"/>
              <a:cs typeface="Helvetica Neue"/>
            </a:endParaRPr>
          </a:p>
          <a:p>
            <a:pPr marL="171450" indent="-171450">
              <a:buFont typeface="Arial"/>
              <a:buChar char="•"/>
            </a:pPr>
            <a:endParaRPr lang="nl-NL" sz="1100" dirty="0">
              <a:latin typeface="Helvetica Neue"/>
              <a:cs typeface="Helvetica Neue"/>
            </a:endParaRPr>
          </a:p>
          <a:p>
            <a:r>
              <a:rPr lang="nl-NL" sz="1100" b="1" dirty="0" smtClean="0">
                <a:latin typeface="Helvetica Neue"/>
                <a:cs typeface="Helvetica Neue"/>
              </a:rPr>
              <a:t>WERKWIJZE:</a:t>
            </a:r>
          </a:p>
          <a:p>
            <a:pPr marL="171450" indent="-171450">
              <a:buFont typeface="Arial"/>
              <a:buChar char="•"/>
            </a:pPr>
            <a:r>
              <a:rPr lang="nl-NL" sz="1100" b="1" dirty="0" smtClean="0">
                <a:solidFill>
                  <a:srgbClr val="3588A7"/>
                </a:solidFill>
                <a:latin typeface="Helvetica Neue"/>
                <a:cs typeface="Helvetica Neue"/>
              </a:rPr>
              <a:t>Kwaliteitsscore </a:t>
            </a:r>
            <a:r>
              <a:rPr lang="nl-NL" sz="1100" b="1" dirty="0" err="1" smtClean="0">
                <a:solidFill>
                  <a:srgbClr val="3588A7"/>
                </a:solidFill>
                <a:latin typeface="Helvetica Neue"/>
                <a:cs typeface="Helvetica Neue"/>
              </a:rPr>
              <a:t>obv</a:t>
            </a:r>
            <a:r>
              <a:rPr lang="nl-NL" sz="1100" b="1" dirty="0" smtClean="0">
                <a:solidFill>
                  <a:srgbClr val="3588A7"/>
                </a:solidFill>
                <a:latin typeface="Helvetica Neue"/>
                <a:cs typeface="Helvetica Neue"/>
              </a:rPr>
              <a:t> Declaratie</a:t>
            </a:r>
            <a:r>
              <a:rPr lang="nl-NL" sz="1100" b="1" dirty="0" smtClean="0">
                <a:latin typeface="Helvetica Neue"/>
                <a:cs typeface="Helvetica Neue"/>
              </a:rPr>
              <a:t>: </a:t>
            </a:r>
            <a:r>
              <a:rPr lang="nl-NL" sz="1100" dirty="0">
                <a:latin typeface="Helvetica Neue"/>
                <a:cs typeface="Helvetica Neue"/>
              </a:rPr>
              <a:t>controleer de ingevulde informatie. Noteer een ‘1’ bij exact goede </a:t>
            </a:r>
            <a:r>
              <a:rPr lang="nl-NL" sz="1100" dirty="0" smtClean="0">
                <a:latin typeface="Helvetica Neue"/>
                <a:cs typeface="Helvetica Neue"/>
              </a:rPr>
              <a:t>antwoorden </a:t>
            </a:r>
            <a:r>
              <a:rPr lang="nl-NL" sz="1100" dirty="0">
                <a:latin typeface="Helvetica Neue"/>
                <a:cs typeface="Helvetica Neue"/>
              </a:rPr>
              <a:t>en een ‘0’ bij foute antwoorden. Dit formulier geef je </a:t>
            </a:r>
            <a:r>
              <a:rPr lang="nl-NL" sz="1100" u="sng" dirty="0" smtClean="0">
                <a:latin typeface="Helvetica Neue"/>
                <a:cs typeface="Helvetica Neue"/>
              </a:rPr>
              <a:t>wel</a:t>
            </a:r>
            <a:r>
              <a:rPr lang="nl-NL" sz="1100" dirty="0" smtClean="0">
                <a:latin typeface="Helvetica Neue"/>
                <a:cs typeface="Helvetica Neue"/>
              </a:rPr>
              <a:t> terug </a:t>
            </a:r>
            <a:r>
              <a:rPr lang="nl-NL" sz="1100" dirty="0">
                <a:latin typeface="Helvetica Neue"/>
                <a:cs typeface="Helvetica Neue"/>
              </a:rPr>
              <a:t>ter correctie. D</a:t>
            </a:r>
            <a:r>
              <a:rPr lang="nl-NL" sz="1100" dirty="0" smtClean="0">
                <a:latin typeface="Helvetica Neue"/>
                <a:cs typeface="Helvetica Neue"/>
              </a:rPr>
              <a:t>e </a:t>
            </a:r>
            <a:r>
              <a:rPr lang="nl-NL" sz="1100" dirty="0">
                <a:latin typeface="Helvetica Neue"/>
                <a:cs typeface="Helvetica Neue"/>
              </a:rPr>
              <a:t>score bepaal je en dan geef je de adviseur de kans de score te verbeteren. Daarna beoordeel je hem </a:t>
            </a:r>
            <a:r>
              <a:rPr lang="nl-NL" sz="1100" dirty="0" smtClean="0">
                <a:latin typeface="Helvetica Neue"/>
                <a:cs typeface="Helvetica Neue"/>
              </a:rPr>
              <a:t>opnieuw. Een </a:t>
            </a:r>
            <a:r>
              <a:rPr lang="nl-NL" sz="1100" b="1" dirty="0">
                <a:latin typeface="Helvetica Neue"/>
                <a:cs typeface="Helvetica Neue"/>
              </a:rPr>
              <a:t>score</a:t>
            </a:r>
            <a:r>
              <a:rPr lang="nl-NL" sz="1100" dirty="0">
                <a:latin typeface="Helvetica Neue"/>
                <a:cs typeface="Helvetica Neue"/>
              </a:rPr>
              <a:t> bestaat dus uit twee delen: vóór verbetering, ná </a:t>
            </a:r>
            <a:r>
              <a:rPr lang="nl-NL" sz="1100" dirty="0" smtClean="0">
                <a:latin typeface="Helvetica Neue"/>
                <a:cs typeface="Helvetica Neue"/>
              </a:rPr>
              <a:t>verbetering</a:t>
            </a:r>
          </a:p>
          <a:p>
            <a:pPr marL="171450" indent="-171450">
              <a:buFont typeface="Arial"/>
              <a:buChar char="•"/>
            </a:pPr>
            <a:endParaRPr lang="nl-NL" sz="1100" dirty="0">
              <a:latin typeface="Helvetica Neue"/>
              <a:cs typeface="Helvetica Neue"/>
            </a:endParaRPr>
          </a:p>
          <a:p>
            <a:pPr marL="171450" indent="-171450">
              <a:buFont typeface="Arial"/>
              <a:buChar char="•"/>
            </a:pPr>
            <a:r>
              <a:rPr lang="nl-NL" sz="1100" b="1" dirty="0" smtClean="0">
                <a:solidFill>
                  <a:srgbClr val="73BBA4"/>
                </a:solidFill>
                <a:latin typeface="Helvetica Neue"/>
                <a:cs typeface="Helvetica Neue"/>
              </a:rPr>
              <a:t>Patiënt tevredenheid</a:t>
            </a:r>
            <a:r>
              <a:rPr lang="nl-NL" sz="1100" b="1" dirty="0" smtClean="0">
                <a:latin typeface="Helvetica Neue"/>
                <a:cs typeface="Helvetica Neue"/>
              </a:rPr>
              <a:t>: </a:t>
            </a:r>
            <a:r>
              <a:rPr lang="nl-NL" sz="1100" dirty="0" smtClean="0">
                <a:latin typeface="Helvetica Neue"/>
                <a:cs typeface="Helvetica Neue"/>
              </a:rPr>
              <a:t>Neem deze over van het patiënttevredenheidsonderzoek.</a:t>
            </a:r>
            <a:endParaRPr lang="nl-NL" sz="1100" b="1" dirty="0" smtClean="0">
              <a:latin typeface="Helvetica Neue"/>
              <a:cs typeface="Helvetica Neue"/>
            </a:endParaRPr>
          </a:p>
          <a:p>
            <a:pPr marL="495322" lvl="1" indent="-171450">
              <a:buFont typeface="Arial"/>
              <a:buChar char="•"/>
            </a:pPr>
            <a:r>
              <a:rPr lang="nl-NL" sz="1100" b="1" dirty="0" smtClean="0">
                <a:latin typeface="Helvetica Neue"/>
                <a:cs typeface="Helvetica Neue"/>
              </a:rPr>
              <a:t>Noteer en communiceer per patiënt zodra je alle informatie binnen hebt.</a:t>
            </a:r>
          </a:p>
          <a:p>
            <a:pPr marL="495322" lvl="1" indent="-171450">
              <a:buFont typeface="Arial"/>
              <a:buChar char="•"/>
            </a:pPr>
            <a:endParaRPr lang="nl-NL" sz="1100" b="1" dirty="0" smtClean="0">
              <a:latin typeface="Helvetica Neue"/>
              <a:cs typeface="Helvetica Neue"/>
            </a:endParaRPr>
          </a:p>
          <a:p>
            <a:pPr marL="171450" indent="-171450">
              <a:buFont typeface="Arial"/>
              <a:buChar char="•"/>
            </a:pPr>
            <a:r>
              <a:rPr lang="nl-NL" sz="1100" b="1" dirty="0" smtClean="0">
                <a:solidFill>
                  <a:srgbClr val="70797B"/>
                </a:solidFill>
                <a:latin typeface="Helvetica Neue"/>
                <a:cs typeface="Helvetica Neue"/>
              </a:rPr>
              <a:t>Informatieverzoeken</a:t>
            </a:r>
            <a:r>
              <a:rPr lang="nl-NL" sz="1100" b="1" dirty="0" smtClean="0">
                <a:latin typeface="Helvetica Neue"/>
                <a:cs typeface="Helvetica Neue"/>
              </a:rPr>
              <a:t>: </a:t>
            </a:r>
            <a:r>
              <a:rPr lang="nl-NL" sz="1100" dirty="0" smtClean="0">
                <a:latin typeface="Helvetica Neue"/>
                <a:cs typeface="Helvetica Neue"/>
              </a:rPr>
              <a:t>Noteer de score op de flipover zodra je het antwoord hebt ontvangen.</a:t>
            </a:r>
            <a:endParaRPr lang="nl-NL" sz="1100" b="1" dirty="0">
              <a:latin typeface="Helvetica Neue"/>
              <a:cs typeface="Helvetica Neue"/>
            </a:endParaRPr>
          </a:p>
          <a:p>
            <a:pPr marL="171450" indent="-171450">
              <a:buFont typeface="Arial"/>
              <a:buChar char="•"/>
            </a:pPr>
            <a:endParaRPr lang="nl-NL" sz="1100" b="1" dirty="0" smtClean="0">
              <a:latin typeface="Helvetica Neue"/>
              <a:cs typeface="Helvetica Neue"/>
            </a:endParaRPr>
          </a:p>
          <a:p>
            <a:pPr lvl="1"/>
            <a:endParaRPr lang="nl-NL" sz="1100" dirty="0">
              <a:latin typeface="Helvetica Neue"/>
              <a:cs typeface="Helvetica Neue"/>
            </a:endParaRPr>
          </a:p>
        </p:txBody>
      </p:sp>
    </p:spTree>
    <p:extLst>
      <p:ext uri="{BB962C8B-B14F-4D97-AF65-F5344CB8AC3E}">
        <p14:creationId xmlns:p14="http://schemas.microsoft.com/office/powerpoint/2010/main" val="2849334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3</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9" name="Rechthoek 18"/>
            <p:cNvSpPr/>
            <p:nvPr/>
          </p:nvSpPr>
          <p:spPr>
            <a:xfrm>
              <a:off x="2100032" y="271007"/>
              <a:ext cx="3662994" cy="811945"/>
            </a:xfrm>
            <a:prstGeom prst="rect">
              <a:avLst/>
            </a:prstGeom>
            <a:solidFill>
              <a:srgbClr val="73BB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0" name="Tekstvak 19"/>
            <p:cNvSpPr txBox="1"/>
            <p:nvPr/>
          </p:nvSpPr>
          <p:spPr>
            <a:xfrm>
              <a:off x="3136954" y="471061"/>
              <a:ext cx="2258483" cy="398671"/>
            </a:xfrm>
            <a:prstGeom prst="rect">
              <a:avLst/>
            </a:prstGeom>
            <a:noFill/>
          </p:spPr>
          <p:txBody>
            <a:bodyPr wrap="none" rtlCol="0">
              <a:spAutoFit/>
            </a:bodyPr>
            <a:lstStyle/>
            <a:p>
              <a:pPr algn="r"/>
              <a:r>
                <a:rPr lang="nl-NL" spc="187" dirty="0">
                  <a:solidFill>
                    <a:srgbClr val="FFFFFF"/>
                  </a:solidFill>
                  <a:latin typeface="Arial Black"/>
                  <a:cs typeface="Arial Black"/>
                </a:rPr>
                <a:t>INTRODUCTIE</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grpSp>
      <p:sp>
        <p:nvSpPr>
          <p:cNvPr id="22" name="Tekstvak 21"/>
          <p:cNvSpPr txBox="1"/>
          <p:nvPr/>
        </p:nvSpPr>
        <p:spPr>
          <a:xfrm>
            <a:off x="2679482" y="496810"/>
            <a:ext cx="736950" cy="211324"/>
          </a:xfrm>
          <a:prstGeom prst="rect">
            <a:avLst/>
          </a:prstGeom>
          <a:noFill/>
        </p:spPr>
        <p:txBody>
          <a:bodyPr wrap="none" lIns="56879" tIns="28440" rIns="56879" bIns="28440" rtlCol="0">
            <a:spAutoFit/>
          </a:bodyPr>
          <a:lstStyle/>
          <a:p>
            <a:r>
              <a:rPr lang="nl-NL" sz="1000" dirty="0">
                <a:solidFill>
                  <a:srgbClr val="FFFFFF"/>
                </a:solidFill>
                <a:latin typeface="Helvetica Neue"/>
                <a:cs typeface="Helvetica Neue"/>
              </a:rPr>
              <a:t>INLEIDING</a:t>
            </a:r>
          </a:p>
        </p:txBody>
      </p:sp>
      <p:graphicFrame>
        <p:nvGraphicFramePr>
          <p:cNvPr id="11" name="Tabel 10"/>
          <p:cNvGraphicFramePr>
            <a:graphicFrameLocks noGrp="1"/>
          </p:cNvGraphicFramePr>
          <p:nvPr>
            <p:extLst>
              <p:ext uri="{D42A27DB-BD31-4B8C-83A1-F6EECF244321}">
                <p14:modId xmlns:p14="http://schemas.microsoft.com/office/powerpoint/2010/main" val="1375585211"/>
              </p:ext>
            </p:extLst>
          </p:nvPr>
        </p:nvGraphicFramePr>
        <p:xfrm>
          <a:off x="220473" y="1052762"/>
          <a:ext cx="7205502" cy="4110516"/>
        </p:xfrm>
        <a:graphic>
          <a:graphicData uri="http://schemas.openxmlformats.org/drawingml/2006/table">
            <a:tbl>
              <a:tblPr firstRow="1" bandRow="1">
                <a:tableStyleId>{2D5ABB26-0587-4C30-8999-92F81FD0307C}</a:tableStyleId>
              </a:tblPr>
              <a:tblGrid>
                <a:gridCol w="7205502"/>
              </a:tblGrid>
              <a:tr h="4030033">
                <a:tc>
                  <a:txBody>
                    <a:bodyPr/>
                    <a:lstStyle/>
                    <a:p>
                      <a:pPr marL="0" marR="0" indent="0" algn="l" defTabSz="323872" rtl="0" eaLnBrk="1" fontAlgn="auto" latinLnBrk="0" hangingPunct="1">
                        <a:lnSpc>
                          <a:spcPct val="100000"/>
                        </a:lnSpc>
                        <a:spcBef>
                          <a:spcPts val="0"/>
                        </a:spcBef>
                        <a:spcAft>
                          <a:spcPts val="0"/>
                        </a:spcAft>
                        <a:buClrTx/>
                        <a:buSzTx/>
                        <a:buFontTx/>
                        <a:buNone/>
                        <a:tabLst/>
                        <a:defRPr/>
                      </a:pPr>
                      <a:endParaRPr lang="nl-NL" sz="1100" dirty="0" smtClean="0">
                        <a:latin typeface="Helvetica Neue"/>
                        <a:cs typeface="Helvetica Neue"/>
                      </a:endParaRPr>
                    </a:p>
                    <a:p>
                      <a:r>
                        <a:rPr lang="nl-NL" sz="1200" b="1" kern="1200" dirty="0" smtClean="0">
                          <a:solidFill>
                            <a:schemeClr val="tx1"/>
                          </a:solidFill>
                          <a:effectLst/>
                          <a:latin typeface="Helvetica Neue"/>
                          <a:ea typeface="+mn-ea"/>
                          <a:cs typeface="Helvetica Neue"/>
                        </a:rPr>
                        <a:t>Welkom </a:t>
                      </a:r>
                      <a:r>
                        <a:rPr lang="nl-NL" sz="1200" kern="1200" dirty="0" smtClean="0">
                          <a:solidFill>
                            <a:schemeClr val="tx1"/>
                          </a:solidFill>
                          <a:effectLst/>
                          <a:latin typeface="Helvetica Neue"/>
                          <a:ea typeface="+mn-ea"/>
                          <a:cs typeface="Helvetica Neue"/>
                        </a:rPr>
                        <a:t>bij de spelleidershandleiding van de</a:t>
                      </a:r>
                      <a:r>
                        <a:rPr lang="nl-NL" sz="1200" kern="1200" baseline="0" dirty="0" smtClean="0">
                          <a:solidFill>
                            <a:schemeClr val="tx1"/>
                          </a:solidFill>
                          <a:effectLst/>
                          <a:latin typeface="Helvetica Neue"/>
                          <a:ea typeface="+mn-ea"/>
                          <a:cs typeface="Helvetica Neue"/>
                        </a:rPr>
                        <a:t> </a:t>
                      </a:r>
                      <a:r>
                        <a:rPr lang="nl-NL" sz="1200" b="1" kern="1200" baseline="0" dirty="0" smtClean="0">
                          <a:solidFill>
                            <a:schemeClr val="tx1"/>
                          </a:solidFill>
                          <a:effectLst/>
                          <a:latin typeface="Helvetica Neue"/>
                          <a:ea typeface="+mn-ea"/>
                          <a:cs typeface="Helvetica Neue"/>
                        </a:rPr>
                        <a:t>R.a.d.B. game</a:t>
                      </a:r>
                      <a:r>
                        <a:rPr lang="nl-NL" sz="1200" kern="1200" dirty="0" smtClean="0">
                          <a:solidFill>
                            <a:schemeClr val="tx1"/>
                          </a:solidFill>
                          <a:effectLst/>
                          <a:latin typeface="Helvetica Neue"/>
                          <a:ea typeface="+mn-ea"/>
                          <a:cs typeface="Helvetica Neue"/>
                        </a:rPr>
                        <a:t>. Deze </a:t>
                      </a:r>
                      <a:r>
                        <a:rPr lang="nl-NL" sz="1200" kern="1200" dirty="0" err="1" smtClean="0">
                          <a:solidFill>
                            <a:schemeClr val="tx1"/>
                          </a:solidFill>
                          <a:effectLst/>
                          <a:latin typeface="Helvetica Neue"/>
                          <a:ea typeface="+mn-ea"/>
                          <a:cs typeface="Helvetica Neue"/>
                        </a:rPr>
                        <a:t>serious</a:t>
                      </a:r>
                      <a:r>
                        <a:rPr lang="nl-NL" sz="1200" kern="1200" dirty="0" smtClean="0">
                          <a:solidFill>
                            <a:schemeClr val="tx1"/>
                          </a:solidFill>
                          <a:effectLst/>
                          <a:latin typeface="Helvetica Neue"/>
                          <a:ea typeface="+mn-ea"/>
                          <a:cs typeface="Helvetica Neue"/>
                        </a:rPr>
                        <a:t> game</a:t>
                      </a:r>
                      <a:r>
                        <a:rPr lang="nl-NL" sz="1200" kern="1200" baseline="0" dirty="0" smtClean="0">
                          <a:solidFill>
                            <a:schemeClr val="tx1"/>
                          </a:solidFill>
                          <a:effectLst/>
                          <a:latin typeface="Helvetica Neue"/>
                          <a:ea typeface="+mn-ea"/>
                          <a:cs typeface="Helvetica Neue"/>
                        </a:rPr>
                        <a:t> is een onderdeel van het Registratie aan de Bron programma van de NFU. </a:t>
                      </a:r>
                    </a:p>
                    <a:p>
                      <a:endParaRPr lang="nl-NL" sz="1200" kern="1200" baseline="0" dirty="0" smtClean="0">
                        <a:solidFill>
                          <a:schemeClr val="tx1"/>
                        </a:solidFill>
                        <a:effectLst/>
                        <a:latin typeface="Helvetica Neue"/>
                        <a:ea typeface="+mn-ea"/>
                        <a:cs typeface="Helvetica Neue"/>
                      </a:endParaRPr>
                    </a:p>
                    <a:p>
                      <a:r>
                        <a:rPr lang="nl-NL" sz="1200" kern="1200" baseline="0" dirty="0" smtClean="0">
                          <a:solidFill>
                            <a:schemeClr val="tx1"/>
                          </a:solidFill>
                          <a:effectLst/>
                          <a:latin typeface="Helvetica Neue"/>
                          <a:ea typeface="+mn-ea"/>
                          <a:cs typeface="Helvetica Neue"/>
                        </a:rPr>
                        <a:t>Deze game moet bijdragen aan het bewustzijn van zorgprofessionals ten aanzien hun eigen gedrag in het eenduidig vastleggen van Zorgadministratie, en het hergebruik daarvan. In de game worden de spelers meegenomen door het ziekenhuisproces en worden ze zich bewust van de invloed van hun eigen vastlegging gedrag op de rest van de keten, en het effect op klanttevredenheid, zorgkwaliteit en kwaliteit registratie.</a:t>
                      </a:r>
                    </a:p>
                    <a:p>
                      <a:endParaRPr lang="nl-NL" sz="1200" i="1" kern="1200" baseline="0" dirty="0" smtClean="0">
                        <a:solidFill>
                          <a:schemeClr val="tx1"/>
                        </a:solidFill>
                        <a:effectLst/>
                        <a:latin typeface="Helvetica Neue"/>
                        <a:ea typeface="+mn-ea"/>
                        <a:cs typeface="Helvetica Neue"/>
                      </a:endParaRPr>
                    </a:p>
                    <a:p>
                      <a:pPr marL="0" marR="0" indent="0" algn="l" defTabSz="323872"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Helvetica Neue"/>
                          <a:ea typeface="+mn-ea"/>
                          <a:cs typeface="Helvetica Neue"/>
                        </a:rPr>
                        <a:t>Het gezamenlijk doorlopen van deze ervaring geeft de deelnemers de kans om achteraf te reflecteren op hun handelen en gedrag in deze context en het effect daarvan op het succes van het</a:t>
                      </a:r>
                      <a:r>
                        <a:rPr lang="nl-NL" sz="1200" kern="1200" baseline="0" dirty="0" smtClean="0">
                          <a:solidFill>
                            <a:schemeClr val="tx1"/>
                          </a:solidFill>
                          <a:effectLst/>
                          <a:latin typeface="Helvetica Neue"/>
                          <a:ea typeface="+mn-ea"/>
                          <a:cs typeface="Helvetica Neue"/>
                        </a:rPr>
                        <a:t> ziekenhuis</a:t>
                      </a:r>
                      <a:r>
                        <a:rPr lang="nl-NL" sz="1200" kern="1200" dirty="0" smtClean="0">
                          <a:solidFill>
                            <a:schemeClr val="tx1"/>
                          </a:solidFill>
                          <a:effectLst/>
                          <a:latin typeface="Helvetica Neue"/>
                          <a:ea typeface="+mn-ea"/>
                          <a:cs typeface="Helvetica Neue"/>
                        </a:rPr>
                        <a:t>. Zo kan de game worden ingezet als een</a:t>
                      </a:r>
                      <a:r>
                        <a:rPr lang="nl-NL" sz="1200" kern="1200" baseline="0" dirty="0" smtClean="0">
                          <a:solidFill>
                            <a:schemeClr val="tx1"/>
                          </a:solidFill>
                          <a:effectLst/>
                          <a:latin typeface="Helvetica Neue"/>
                          <a:ea typeface="+mn-ea"/>
                          <a:cs typeface="Helvetica Neue"/>
                        </a:rPr>
                        <a:t> middel om de implementatie van Zorgadministratieprocessen te versterken, of om verbetering van deze processen te ondersteunen.</a:t>
                      </a:r>
                      <a:endParaRPr lang="nl-NL" sz="1200" kern="1200" dirty="0" smtClean="0">
                        <a:solidFill>
                          <a:schemeClr val="tx1"/>
                        </a:solidFill>
                        <a:effectLst/>
                        <a:latin typeface="Helvetica Neue"/>
                        <a:ea typeface="+mn-ea"/>
                        <a:cs typeface="Helvetica Neue"/>
                      </a:endParaRPr>
                    </a:p>
                    <a:p>
                      <a:endParaRPr lang="nl-NL" sz="1200" kern="1200" baseline="0" dirty="0" smtClean="0">
                        <a:solidFill>
                          <a:schemeClr val="tx1"/>
                        </a:solidFill>
                        <a:effectLst/>
                        <a:latin typeface="Helvetica Neue"/>
                        <a:ea typeface="+mn-ea"/>
                        <a:cs typeface="Helvetica Neue"/>
                      </a:endParaRPr>
                    </a:p>
                    <a:p>
                      <a:r>
                        <a:rPr lang="nl-NL" sz="1200" kern="1200" dirty="0" smtClean="0">
                          <a:solidFill>
                            <a:schemeClr val="tx1"/>
                          </a:solidFill>
                          <a:effectLst/>
                          <a:latin typeface="Helvetica Neue"/>
                          <a:ea typeface="+mn-ea"/>
                          <a:cs typeface="Helvetica Neue"/>
                        </a:rPr>
                        <a:t>Deze spelleidershandleiding geeft bevat alle informatie die je nodig hebt om de </a:t>
                      </a:r>
                      <a:r>
                        <a:rPr lang="nl-NL" sz="1200" b="1" kern="1200" dirty="0" smtClean="0">
                          <a:solidFill>
                            <a:schemeClr val="tx1"/>
                          </a:solidFill>
                          <a:effectLst/>
                          <a:latin typeface="Helvetica Neue"/>
                          <a:ea typeface="+mn-ea"/>
                          <a:cs typeface="Helvetica Neue"/>
                        </a:rPr>
                        <a:t>R.a.d.B. Game </a:t>
                      </a:r>
                      <a:r>
                        <a:rPr lang="nl-NL" sz="1200" kern="1200" dirty="0" smtClean="0">
                          <a:solidFill>
                            <a:schemeClr val="tx1"/>
                          </a:solidFill>
                          <a:effectLst/>
                          <a:latin typeface="Helvetica Neue"/>
                          <a:ea typeface="+mn-ea"/>
                          <a:cs typeface="Helvetica Neue"/>
                        </a:rPr>
                        <a:t>voor te bereiden, op te bouwen, te faciliteren en te evalueren als spelleider. </a:t>
                      </a:r>
                    </a:p>
                    <a:p>
                      <a:endParaRPr lang="nl-NL" sz="1100" dirty="0" smtClean="0">
                        <a:solidFill>
                          <a:schemeClr val="tx1"/>
                        </a:solidFill>
                        <a:latin typeface="Helvetica Neue"/>
                        <a:cs typeface="Helvetica Neue"/>
                      </a:endParaRPr>
                    </a:p>
                    <a:p>
                      <a:r>
                        <a:rPr lang="nl-NL" sz="1200" kern="1200" dirty="0" smtClean="0">
                          <a:solidFill>
                            <a:schemeClr val="tx1"/>
                          </a:solidFill>
                          <a:effectLst/>
                          <a:latin typeface="Helvetica Neue"/>
                          <a:ea typeface="+mn-ea"/>
                          <a:cs typeface="Helvetica Neue"/>
                        </a:rPr>
                        <a:t>Veel plezier en succes! </a:t>
                      </a:r>
                      <a:endParaRPr lang="nl-NL" sz="1100" dirty="0" smtClean="0">
                        <a:solidFill>
                          <a:schemeClr val="tx1"/>
                        </a:solidFill>
                        <a:latin typeface="Helvetica Neue"/>
                        <a:cs typeface="Helvetica Neue"/>
                      </a:endParaRPr>
                    </a:p>
                    <a:p>
                      <a:endParaRPr lang="nl-NL" sz="1200" kern="1200" baseline="0" dirty="0" smtClean="0">
                        <a:solidFill>
                          <a:schemeClr val="tx1"/>
                        </a:solidFill>
                        <a:effectLst/>
                        <a:latin typeface="Helvetica Neue"/>
                        <a:ea typeface="+mn-ea"/>
                        <a:cs typeface="Helvetica Neue"/>
                      </a:endParaRPr>
                    </a:p>
                    <a:p>
                      <a:endParaRPr lang="nl-NL" sz="1200" kern="1200" dirty="0" smtClean="0">
                        <a:solidFill>
                          <a:schemeClr val="tx1"/>
                        </a:solidFill>
                        <a:effectLst/>
                        <a:latin typeface="Helvetica Neue"/>
                        <a:ea typeface="+mn-ea"/>
                        <a:cs typeface="Helvetica Neue"/>
                      </a:endParaRPr>
                    </a:p>
                    <a:p>
                      <a:endParaRPr lang="nl-NL" sz="1200" kern="1200" dirty="0" smtClean="0">
                        <a:solidFill>
                          <a:schemeClr val="tx1"/>
                        </a:solidFill>
                        <a:effectLst/>
                        <a:latin typeface="Helvetica Neue"/>
                        <a:ea typeface="+mn-ea"/>
                        <a:cs typeface="Helvetica Neue"/>
                      </a:endParaRPr>
                    </a:p>
                  </a:txBody>
                  <a:tcPr marL="110557" marR="110557" marT="58818" marB="58818">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2" name="Afbeelding 11" descr="Kleurschem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1146" y="338846"/>
            <a:ext cx="2472692" cy="1432611"/>
          </a:xfrm>
          <a:prstGeom prst="rect">
            <a:avLst/>
          </a:prstGeom>
        </p:spPr>
      </p:pic>
    </p:spTree>
    <p:extLst>
      <p:ext uri="{BB962C8B-B14F-4D97-AF65-F5344CB8AC3E}">
        <p14:creationId xmlns:p14="http://schemas.microsoft.com/office/powerpoint/2010/main" val="909677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30</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2100032" y="271007"/>
              <a:ext cx="3662994" cy="8119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Tekstvak 19"/>
            <p:cNvSpPr txBox="1"/>
            <p:nvPr/>
          </p:nvSpPr>
          <p:spPr>
            <a:xfrm>
              <a:off x="3157085" y="471061"/>
              <a:ext cx="2238354" cy="398671"/>
            </a:xfrm>
            <a:prstGeom prst="rect">
              <a:avLst/>
            </a:prstGeom>
            <a:noFill/>
          </p:spPr>
          <p:txBody>
            <a:bodyPr wrap="none" rtlCol="0">
              <a:spAutoFit/>
            </a:bodyPr>
            <a:lstStyle/>
            <a:p>
              <a:pPr algn="r"/>
              <a:r>
                <a:rPr lang="nl-NL" spc="187" dirty="0">
                  <a:solidFill>
                    <a:srgbClr val="FFFFFF"/>
                  </a:solidFill>
                  <a:latin typeface="Arial Black"/>
                  <a:cs typeface="Arial Black"/>
                </a:rPr>
                <a:t>BEGELEIDING</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2" name="Tekstvak 21"/>
          <p:cNvSpPr txBox="1"/>
          <p:nvPr/>
        </p:nvSpPr>
        <p:spPr>
          <a:xfrm>
            <a:off x="2679482" y="496810"/>
            <a:ext cx="1525511" cy="211324"/>
          </a:xfrm>
          <a:prstGeom prst="rect">
            <a:avLst/>
          </a:prstGeom>
          <a:noFill/>
        </p:spPr>
        <p:txBody>
          <a:bodyPr wrap="none" lIns="56879" tIns="28440" rIns="56879" bIns="28440" rtlCol="0">
            <a:spAutoFit/>
          </a:bodyPr>
          <a:lstStyle/>
          <a:p>
            <a:r>
              <a:rPr lang="nl-NL" sz="1000" dirty="0" smtClean="0">
                <a:solidFill>
                  <a:srgbClr val="FFFFFF"/>
                </a:solidFill>
                <a:latin typeface="Avenir Light"/>
                <a:cs typeface="Avenir Light"/>
              </a:rPr>
              <a:t>SCORE BEREKENEN 2/3</a:t>
            </a:r>
            <a:endParaRPr lang="nl-NL" sz="1000" dirty="0">
              <a:solidFill>
                <a:srgbClr val="FFFFFF"/>
              </a:solidFill>
              <a:latin typeface="Avenir Light"/>
              <a:cs typeface="Avenir Light"/>
            </a:endParaRPr>
          </a:p>
        </p:txBody>
      </p:sp>
      <p:sp>
        <p:nvSpPr>
          <p:cNvPr id="13" name="Tekstvak 12"/>
          <p:cNvSpPr txBox="1"/>
          <p:nvPr/>
        </p:nvSpPr>
        <p:spPr>
          <a:xfrm>
            <a:off x="171095" y="989079"/>
            <a:ext cx="6642135" cy="600142"/>
          </a:xfrm>
          <a:prstGeom prst="rect">
            <a:avLst/>
          </a:prstGeom>
          <a:noFill/>
        </p:spPr>
        <p:txBody>
          <a:bodyPr wrap="square" lIns="91416" tIns="45709" rIns="91416" bIns="45709" rtlCol="0">
            <a:spAutoFit/>
          </a:bodyPr>
          <a:lstStyle/>
          <a:p>
            <a:r>
              <a:rPr lang="nl-NL" sz="1100" b="1" dirty="0" smtClean="0">
                <a:latin typeface="Helvetica Neue"/>
                <a:cs typeface="Helvetica Neue"/>
              </a:rPr>
              <a:t>TABEL SCORES (TEKEN DEZE OVER OP EEN FLIPOVER)</a:t>
            </a:r>
          </a:p>
          <a:p>
            <a:pPr marL="171450" indent="-171450">
              <a:buFont typeface="Arial"/>
              <a:buChar char="•"/>
            </a:pPr>
            <a:endParaRPr lang="nl-NL" sz="1100" b="1" dirty="0" smtClean="0">
              <a:latin typeface="Helvetica Neue"/>
              <a:cs typeface="Helvetica Neue"/>
            </a:endParaRPr>
          </a:p>
          <a:p>
            <a:pPr lvl="1"/>
            <a:endParaRPr lang="nl-NL" sz="1100" dirty="0">
              <a:latin typeface="Helvetica Neue"/>
              <a:cs typeface="Helvetica Neue"/>
            </a:endParaRPr>
          </a:p>
        </p:txBody>
      </p:sp>
      <p:graphicFrame>
        <p:nvGraphicFramePr>
          <p:cNvPr id="2" name="Tabel 1"/>
          <p:cNvGraphicFramePr>
            <a:graphicFrameLocks noGrp="1"/>
          </p:cNvGraphicFramePr>
          <p:nvPr>
            <p:extLst>
              <p:ext uri="{D42A27DB-BD31-4B8C-83A1-F6EECF244321}">
                <p14:modId xmlns:p14="http://schemas.microsoft.com/office/powerpoint/2010/main" val="3809594857"/>
              </p:ext>
            </p:extLst>
          </p:nvPr>
        </p:nvGraphicFramePr>
        <p:xfrm>
          <a:off x="171094" y="1307249"/>
          <a:ext cx="7114747" cy="3330836"/>
        </p:xfrm>
        <a:graphic>
          <a:graphicData uri="http://schemas.openxmlformats.org/drawingml/2006/table">
            <a:tbl>
              <a:tblPr firstRow="1" bandRow="1">
                <a:tableStyleId>{2D5ABB26-0587-4C30-8999-92F81FD0307C}</a:tableStyleId>
              </a:tblPr>
              <a:tblGrid>
                <a:gridCol w="1185791"/>
                <a:gridCol w="1185791"/>
                <a:gridCol w="1185791"/>
                <a:gridCol w="1387479"/>
                <a:gridCol w="984104"/>
                <a:gridCol w="1185791"/>
              </a:tblGrid>
              <a:tr h="721043">
                <a:tc>
                  <a:txBody>
                    <a:bodyPr/>
                    <a:lstStyle/>
                    <a:p>
                      <a:pPr algn="ctr"/>
                      <a:r>
                        <a:rPr lang="nl-NL" sz="1400" b="1" dirty="0" smtClean="0">
                          <a:latin typeface="Helvetica Neue"/>
                          <a:cs typeface="Helvetica Neue"/>
                        </a:rPr>
                        <a:t>Patiënt #</a:t>
                      </a:r>
                      <a:endParaRPr lang="nl-NL" sz="1400" b="1"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nl-NL" sz="1400" b="1" dirty="0" smtClean="0">
                          <a:solidFill>
                            <a:schemeClr val="accent1"/>
                          </a:solidFill>
                          <a:latin typeface="Helvetica Neue"/>
                          <a:cs typeface="Helvetica Neue"/>
                        </a:rPr>
                        <a:t>Kwaliteit vóór controle</a:t>
                      </a:r>
                      <a:endParaRPr lang="nl-NL" sz="1400" b="1" dirty="0">
                        <a:solidFill>
                          <a:schemeClr val="accent1"/>
                        </a:solidFill>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nl-NL" sz="1400" b="1" dirty="0" smtClean="0">
                          <a:solidFill>
                            <a:schemeClr val="accent1"/>
                          </a:solidFill>
                          <a:latin typeface="Helvetica Neue"/>
                          <a:cs typeface="Helvetica Neue"/>
                        </a:rPr>
                        <a:t>Kwaliteit ná controle</a:t>
                      </a:r>
                      <a:endParaRPr lang="nl-NL" sz="1400" b="1" dirty="0">
                        <a:solidFill>
                          <a:schemeClr val="accent1"/>
                        </a:solidFill>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nl-NL" sz="1400" b="1" dirty="0" smtClean="0">
                          <a:solidFill>
                            <a:srgbClr val="73BBA4"/>
                          </a:solidFill>
                          <a:latin typeface="Helvetica Neue"/>
                          <a:cs typeface="Helvetica Neue"/>
                        </a:rPr>
                        <a:t>Patiënt</a:t>
                      </a:r>
                    </a:p>
                    <a:p>
                      <a:pPr algn="ctr"/>
                      <a:r>
                        <a:rPr lang="nl-NL" sz="1400" b="1" dirty="0" err="1" smtClean="0">
                          <a:solidFill>
                            <a:srgbClr val="73BBA4"/>
                          </a:solidFill>
                          <a:latin typeface="Helvetica Neue"/>
                          <a:cs typeface="Helvetica Neue"/>
                        </a:rPr>
                        <a:t>Tevreden-heid</a:t>
                      </a:r>
                      <a:endParaRPr lang="nl-NL" sz="1400" b="1" dirty="0">
                        <a:solidFill>
                          <a:srgbClr val="73BBA4"/>
                        </a:solidFill>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nl-NL" sz="1400" b="1"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NL" sz="1400" b="1" dirty="0" smtClean="0">
                          <a:solidFill>
                            <a:schemeClr val="bg1">
                              <a:lumMod val="50000"/>
                            </a:schemeClr>
                          </a:solidFill>
                          <a:latin typeface="Helvetica Neue"/>
                          <a:cs typeface="Helvetica Neue"/>
                        </a:rPr>
                        <a:t>Informatie</a:t>
                      </a:r>
                    </a:p>
                    <a:p>
                      <a:pPr algn="ctr"/>
                      <a:r>
                        <a:rPr lang="nl-NL" sz="1400" b="1" dirty="0" smtClean="0">
                          <a:solidFill>
                            <a:schemeClr val="bg1">
                              <a:lumMod val="50000"/>
                            </a:schemeClr>
                          </a:solidFill>
                          <a:latin typeface="Helvetica Neue"/>
                          <a:cs typeface="Helvetica Neue"/>
                        </a:rPr>
                        <a:t>score</a:t>
                      </a:r>
                      <a:endParaRPr lang="nl-NL" sz="1400" b="1" dirty="0">
                        <a:solidFill>
                          <a:schemeClr val="bg1">
                            <a:lumMod val="50000"/>
                          </a:schemeClr>
                        </a:solidFill>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49829">
                <a:tc>
                  <a:txBody>
                    <a:bodyPr/>
                    <a:lstStyle/>
                    <a:p>
                      <a:pPr algn="ctr"/>
                      <a:r>
                        <a:rPr lang="nl-NL" sz="1100" dirty="0" smtClean="0">
                          <a:latin typeface="Helvetica Neue"/>
                          <a:cs typeface="Helvetica Neue"/>
                        </a:rPr>
                        <a:t>Noteer nummer</a:t>
                      </a:r>
                      <a:r>
                        <a:rPr lang="nl-NL" sz="1100" baseline="0" dirty="0" smtClean="0">
                          <a:latin typeface="Helvetica Neue"/>
                          <a:cs typeface="Helvetica Neue"/>
                        </a:rPr>
                        <a:t> of naam</a:t>
                      </a: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nl-NL" sz="1100" dirty="0" smtClean="0">
                          <a:latin typeface="Helvetica Neue"/>
                          <a:cs typeface="Helvetica Neue"/>
                        </a:rPr>
                        <a:t>Noteer kwaliteit-score</a:t>
                      </a:r>
                    </a:p>
                    <a:p>
                      <a:pPr algn="ctr"/>
                      <a:r>
                        <a:rPr lang="nl-NL" sz="1100" dirty="0" smtClean="0">
                          <a:latin typeface="Helvetica Neue"/>
                          <a:cs typeface="Helvetica Neue"/>
                        </a:rPr>
                        <a:t>(../7)</a:t>
                      </a: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323872" rtl="0" eaLnBrk="1" fontAlgn="auto" latinLnBrk="0" hangingPunct="1">
                        <a:lnSpc>
                          <a:spcPct val="100000"/>
                        </a:lnSpc>
                        <a:spcBef>
                          <a:spcPts val="0"/>
                        </a:spcBef>
                        <a:spcAft>
                          <a:spcPts val="0"/>
                        </a:spcAft>
                        <a:buClrTx/>
                        <a:buSzTx/>
                        <a:buFontTx/>
                        <a:buNone/>
                        <a:tabLst/>
                        <a:defRPr/>
                      </a:pPr>
                      <a:r>
                        <a:rPr lang="nl-NL" sz="1100" dirty="0" smtClean="0">
                          <a:latin typeface="Helvetica Neue"/>
                          <a:cs typeface="Helvetica Neue"/>
                        </a:rPr>
                        <a:t>Noteer kwaliteit-score</a:t>
                      </a:r>
                    </a:p>
                    <a:p>
                      <a:pPr algn="ctr"/>
                      <a:r>
                        <a:rPr lang="nl-NL" sz="1100" dirty="0" smtClean="0">
                          <a:latin typeface="Helvetica Neue"/>
                          <a:cs typeface="Helvetica Neue"/>
                        </a:rPr>
                        <a:t>(../7)</a:t>
                      </a: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nl-NL" sz="1100" dirty="0" smtClean="0">
                          <a:latin typeface="Helvetica Neue"/>
                          <a:cs typeface="Helvetica Neue"/>
                        </a:rPr>
                        <a:t>Noteer patiënt- tevredenheid</a:t>
                      </a:r>
                    </a:p>
                    <a:p>
                      <a:pPr algn="ctr"/>
                      <a:r>
                        <a:rPr lang="nl-NL" sz="1100" dirty="0" smtClean="0">
                          <a:latin typeface="Helvetica Neue"/>
                          <a:cs typeface="Helvetica Neue"/>
                        </a:rPr>
                        <a:t>(1-10)</a:t>
                      </a: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NL" sz="1100" dirty="0" smtClean="0">
                          <a:latin typeface="Helvetica Neue"/>
                          <a:cs typeface="Helvetica Neue"/>
                        </a:rPr>
                        <a:t>Noteer score per informatie</a:t>
                      </a:r>
                      <a:r>
                        <a:rPr lang="nl-NL" sz="1100" baseline="0" dirty="0" smtClean="0">
                          <a:latin typeface="Helvetica Neue"/>
                          <a:cs typeface="Helvetica Neue"/>
                        </a:rPr>
                        <a:t> verzoek</a:t>
                      </a: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49829">
                <a:tc>
                  <a:txBody>
                    <a:bodyPr/>
                    <a:lstStyle/>
                    <a:p>
                      <a:pPr algn="ctr"/>
                      <a:endParaRPr lang="nl-NL" sz="110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nl-NL" sz="110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nl-NL" sz="110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49829">
                <a:tc>
                  <a:txBody>
                    <a:bodyPr/>
                    <a:lstStyle/>
                    <a:p>
                      <a:pPr algn="ctr"/>
                      <a:endParaRPr lang="nl-NL" sz="110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nl-NL" sz="110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nl-NL" sz="110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49829">
                <a:tc>
                  <a:txBody>
                    <a:bodyPr/>
                    <a:lstStyle/>
                    <a:p>
                      <a:pPr algn="ctr"/>
                      <a:endParaRPr lang="nl-NL" sz="110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nl-NL" sz="110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nl-NL" sz="1100" dirty="0">
                        <a:latin typeface="Helvetica Neue"/>
                        <a:cs typeface="Helvetica Neue"/>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2" name="Tekstvak 11"/>
          <p:cNvSpPr txBox="1"/>
          <p:nvPr/>
        </p:nvSpPr>
        <p:spPr>
          <a:xfrm>
            <a:off x="171095" y="4723671"/>
            <a:ext cx="7341192" cy="430865"/>
          </a:xfrm>
          <a:prstGeom prst="rect">
            <a:avLst/>
          </a:prstGeom>
          <a:noFill/>
        </p:spPr>
        <p:txBody>
          <a:bodyPr wrap="square" lIns="91416" tIns="45709" rIns="91416" bIns="45709" rtlCol="0">
            <a:spAutoFit/>
          </a:bodyPr>
          <a:lstStyle/>
          <a:p>
            <a:r>
              <a:rPr lang="nl-NL" sz="1100" b="1" i="1" dirty="0" smtClean="0">
                <a:latin typeface="Helvetica Neue"/>
                <a:cs typeface="Helvetica Neue"/>
              </a:rPr>
              <a:t>TEL ALLE PUNTEN BIJ ELKAAR OP OM DE EINDSCORE PER GAME  TE BEREKENEN</a:t>
            </a:r>
          </a:p>
          <a:p>
            <a:r>
              <a:rPr lang="nl-NL" sz="1100" b="1" i="1" dirty="0" smtClean="0">
                <a:latin typeface="Helvetica Neue"/>
                <a:cs typeface="Helvetica Neue"/>
              </a:rPr>
              <a:t>DE MAXIMALE SCORE VOOR KWALITEIT IS 77 PUNTEN &amp; 110 VOOR KLANTTEVREDENHEID</a:t>
            </a:r>
            <a:endParaRPr lang="nl-NL" sz="1100" i="1" dirty="0">
              <a:latin typeface="Helvetica Neue"/>
              <a:cs typeface="Helvetica Neue"/>
            </a:endParaRPr>
          </a:p>
        </p:txBody>
      </p:sp>
    </p:spTree>
    <p:extLst>
      <p:ext uri="{BB962C8B-B14F-4D97-AF65-F5344CB8AC3E}">
        <p14:creationId xmlns:p14="http://schemas.microsoft.com/office/powerpoint/2010/main" val="1278513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31</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2100032" y="271007"/>
              <a:ext cx="3662994" cy="811945"/>
            </a:xfrm>
            <a:prstGeom prst="rect">
              <a:avLst/>
            </a:prstGeom>
            <a:solidFill>
              <a:srgbClr val="A6D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Tekstvak 19"/>
            <p:cNvSpPr txBox="1"/>
            <p:nvPr/>
          </p:nvSpPr>
          <p:spPr>
            <a:xfrm>
              <a:off x="3157085" y="471061"/>
              <a:ext cx="2238354" cy="398671"/>
            </a:xfrm>
            <a:prstGeom prst="rect">
              <a:avLst/>
            </a:prstGeom>
            <a:noFill/>
          </p:spPr>
          <p:txBody>
            <a:bodyPr wrap="none" rtlCol="0">
              <a:spAutoFit/>
            </a:bodyPr>
            <a:lstStyle/>
            <a:p>
              <a:pPr algn="r"/>
              <a:r>
                <a:rPr lang="nl-NL" spc="187" dirty="0">
                  <a:solidFill>
                    <a:srgbClr val="FFFFFF"/>
                  </a:solidFill>
                  <a:latin typeface="Arial Black"/>
                  <a:cs typeface="Arial Black"/>
                </a:rPr>
                <a:t>BEGELEIDING</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2" name="Tekstvak 21"/>
          <p:cNvSpPr txBox="1"/>
          <p:nvPr/>
        </p:nvSpPr>
        <p:spPr>
          <a:xfrm>
            <a:off x="2679482" y="496810"/>
            <a:ext cx="1525511" cy="211324"/>
          </a:xfrm>
          <a:prstGeom prst="rect">
            <a:avLst/>
          </a:prstGeom>
          <a:noFill/>
        </p:spPr>
        <p:txBody>
          <a:bodyPr wrap="none" lIns="56879" tIns="28440" rIns="56879" bIns="28440" rtlCol="0">
            <a:spAutoFit/>
          </a:bodyPr>
          <a:lstStyle/>
          <a:p>
            <a:r>
              <a:rPr lang="nl-NL" sz="1000" dirty="0" smtClean="0">
                <a:solidFill>
                  <a:srgbClr val="FFFFFF"/>
                </a:solidFill>
                <a:latin typeface="Avenir Light"/>
                <a:cs typeface="Avenir Light"/>
              </a:rPr>
              <a:t>SCORE BEREKENEN 3/3</a:t>
            </a:r>
            <a:endParaRPr lang="nl-NL" sz="1000" dirty="0">
              <a:solidFill>
                <a:srgbClr val="FFFFFF"/>
              </a:solidFill>
              <a:latin typeface="Avenir Light"/>
              <a:cs typeface="Avenir Light"/>
            </a:endParaRPr>
          </a:p>
        </p:txBody>
      </p:sp>
      <p:sp>
        <p:nvSpPr>
          <p:cNvPr id="13" name="Tekstvak 12"/>
          <p:cNvSpPr txBox="1"/>
          <p:nvPr/>
        </p:nvSpPr>
        <p:spPr>
          <a:xfrm>
            <a:off x="171095" y="989079"/>
            <a:ext cx="6642135" cy="600142"/>
          </a:xfrm>
          <a:prstGeom prst="rect">
            <a:avLst/>
          </a:prstGeom>
          <a:noFill/>
        </p:spPr>
        <p:txBody>
          <a:bodyPr wrap="square" lIns="91416" tIns="45709" rIns="91416" bIns="45709" rtlCol="0">
            <a:spAutoFit/>
          </a:bodyPr>
          <a:lstStyle/>
          <a:p>
            <a:r>
              <a:rPr lang="nl-NL" sz="1100" b="1" dirty="0" smtClean="0">
                <a:latin typeface="Helvetica Neue"/>
                <a:cs typeface="Helvetica Neue"/>
              </a:rPr>
              <a:t>ANTWOORDEN INFORMATIEVERZOEKEN</a:t>
            </a:r>
          </a:p>
          <a:p>
            <a:r>
              <a:rPr lang="nl-NL" sz="1100" dirty="0" smtClean="0">
                <a:latin typeface="Helvetica Neue"/>
                <a:cs typeface="Helvetica Neue"/>
              </a:rPr>
              <a:t>Elk goed antwoord dat op tijd is aangeleverd is </a:t>
            </a:r>
            <a:r>
              <a:rPr lang="nl-NL" sz="1100" b="1" dirty="0" smtClean="0">
                <a:latin typeface="Helvetica Neue"/>
                <a:cs typeface="Helvetica Neue"/>
              </a:rPr>
              <a:t>5 punten waard</a:t>
            </a:r>
            <a:r>
              <a:rPr lang="nl-NL" sz="1100" dirty="0" smtClean="0">
                <a:latin typeface="Helvetica Neue"/>
                <a:cs typeface="Helvetica Neue"/>
              </a:rPr>
              <a:t>. Sommige vragen hebben geen exacte antwoordmogelijkheid. Beoordeel die dan alleen op het behalen van de deadline.</a:t>
            </a:r>
            <a:endParaRPr lang="nl-NL" sz="1100" dirty="0">
              <a:latin typeface="Helvetica Neue"/>
              <a:cs typeface="Helvetica Neue"/>
            </a:endParaRPr>
          </a:p>
        </p:txBody>
      </p:sp>
      <p:graphicFrame>
        <p:nvGraphicFramePr>
          <p:cNvPr id="2" name="Tabel 1"/>
          <p:cNvGraphicFramePr>
            <a:graphicFrameLocks noGrp="1"/>
          </p:cNvGraphicFramePr>
          <p:nvPr>
            <p:extLst>
              <p:ext uri="{D42A27DB-BD31-4B8C-83A1-F6EECF244321}">
                <p14:modId xmlns:p14="http://schemas.microsoft.com/office/powerpoint/2010/main" val="3054844106"/>
              </p:ext>
            </p:extLst>
          </p:nvPr>
        </p:nvGraphicFramePr>
        <p:xfrm>
          <a:off x="251612" y="1694570"/>
          <a:ext cx="6561618" cy="3444240"/>
        </p:xfrm>
        <a:graphic>
          <a:graphicData uri="http://schemas.openxmlformats.org/drawingml/2006/table">
            <a:tbl>
              <a:tblPr firstRow="1" bandRow="1">
                <a:tableStyleId>{2D5ABB26-0587-4C30-8999-92F81FD0307C}</a:tableStyleId>
              </a:tblPr>
              <a:tblGrid>
                <a:gridCol w="1535837"/>
                <a:gridCol w="5025781"/>
              </a:tblGrid>
              <a:tr h="254117">
                <a:tc>
                  <a:txBody>
                    <a:bodyPr/>
                    <a:lstStyle/>
                    <a:p>
                      <a:r>
                        <a:rPr lang="nl-NL" sz="1100" b="1" dirty="0" smtClean="0">
                          <a:latin typeface="Helvetica Neue"/>
                          <a:cs typeface="Helvetica Neue"/>
                        </a:rPr>
                        <a:t>Informatieverzoek</a:t>
                      </a:r>
                      <a:endParaRPr lang="nl-NL" sz="11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1" dirty="0" smtClean="0">
                          <a:latin typeface="Helvetica Neue"/>
                          <a:cs typeface="Helvetica Neue"/>
                        </a:rPr>
                        <a:t>Antwoord</a:t>
                      </a:r>
                      <a:endParaRPr lang="nl-NL" sz="1100" b="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54117">
                <a:tc>
                  <a:txBody>
                    <a:bodyPr/>
                    <a:lstStyle/>
                    <a:p>
                      <a:r>
                        <a:rPr lang="nl-NL" sz="1100" dirty="0" smtClean="0">
                          <a:latin typeface="Helvetica Neue"/>
                          <a:cs typeface="Helvetica Neue"/>
                        </a:rPr>
                        <a:t>1</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baseline="0" smtClean="0">
                          <a:latin typeface="Helvetica Neue"/>
                          <a:cs typeface="Helvetica Neue"/>
                        </a:rPr>
                        <a:t>0 patiënten</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54117">
                <a:tc>
                  <a:txBody>
                    <a:bodyPr/>
                    <a:lstStyle/>
                    <a:p>
                      <a:r>
                        <a:rPr lang="nl-NL" sz="1100" dirty="0" smtClean="0">
                          <a:latin typeface="Helvetica Neue"/>
                          <a:cs typeface="Helvetica Neue"/>
                        </a:rPr>
                        <a:t>2</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dirty="0" smtClean="0">
                          <a:latin typeface="Helvetica Neue"/>
                          <a:cs typeface="Helvetica Neue"/>
                        </a:rPr>
                        <a:t>Gemiddelde doorloop tijd is: (8/3)= +/-</a:t>
                      </a:r>
                      <a:r>
                        <a:rPr lang="nl-NL" sz="1100" baseline="0" dirty="0" smtClean="0">
                          <a:latin typeface="Helvetica Neue"/>
                          <a:cs typeface="Helvetica Neue"/>
                        </a:rPr>
                        <a:t> 2,66</a:t>
                      </a:r>
                      <a:r>
                        <a:rPr lang="nl-NL" sz="1100" dirty="0" smtClean="0">
                          <a:solidFill>
                            <a:schemeClr val="tx1"/>
                          </a:solidFill>
                          <a:latin typeface="Helvetica Neue"/>
                          <a:cs typeface="Helvetica Neue"/>
                        </a:rPr>
                        <a:t> dag</a:t>
                      </a:r>
                      <a:endParaRPr lang="nl-NL" sz="1100" dirty="0">
                        <a:solidFill>
                          <a:schemeClr val="tx1"/>
                        </a:solidFill>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54117">
                <a:tc>
                  <a:txBody>
                    <a:bodyPr/>
                    <a:lstStyle/>
                    <a:p>
                      <a:r>
                        <a:rPr lang="nl-NL" sz="1100" dirty="0" smtClean="0">
                          <a:latin typeface="Helvetica Neue"/>
                          <a:cs typeface="Helvetica Neue"/>
                        </a:rPr>
                        <a:t>3</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dirty="0" smtClean="0">
                          <a:latin typeface="Helvetica Neue"/>
                          <a:cs typeface="Helvetica Neue"/>
                        </a:rPr>
                        <a:t>2 patiënten </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54117">
                <a:tc>
                  <a:txBody>
                    <a:bodyPr/>
                    <a:lstStyle/>
                    <a:p>
                      <a:r>
                        <a:rPr lang="nl-NL" sz="1100" dirty="0" smtClean="0">
                          <a:latin typeface="Helvetica Neue"/>
                          <a:cs typeface="Helvetica Neue"/>
                        </a:rPr>
                        <a:t>4</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i="1" dirty="0" smtClean="0">
                          <a:latin typeface="Helvetica Neue"/>
                          <a:cs typeface="Helvetica Neue"/>
                        </a:rPr>
                        <a:t>Hangt af van spelverloop.</a:t>
                      </a:r>
                      <a:r>
                        <a:rPr lang="nl-NL" sz="1100" i="1" baseline="0" dirty="0" smtClean="0">
                          <a:latin typeface="Helvetica Neue"/>
                          <a:cs typeface="Helvetica Neue"/>
                        </a:rPr>
                        <a:t> Beoordeling op basis van snelheid van aanleveren.</a:t>
                      </a:r>
                      <a:endParaRPr lang="nl-NL" sz="1100" i="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54117">
                <a:tc>
                  <a:txBody>
                    <a:bodyPr/>
                    <a:lstStyle/>
                    <a:p>
                      <a:r>
                        <a:rPr lang="nl-NL" sz="1100" dirty="0" smtClean="0">
                          <a:latin typeface="Helvetica Neue"/>
                          <a:cs typeface="Helvetica Neue"/>
                        </a:rPr>
                        <a:t>5</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i="1" dirty="0" smtClean="0">
                          <a:latin typeface="Helvetica Neue"/>
                          <a:cs typeface="Helvetica Neue"/>
                        </a:rPr>
                        <a:t>Hangt af van spelverloop.</a:t>
                      </a:r>
                      <a:r>
                        <a:rPr lang="nl-NL" sz="1100" i="1" baseline="0" dirty="0" smtClean="0">
                          <a:latin typeface="Helvetica Neue"/>
                          <a:cs typeface="Helvetica Neue"/>
                        </a:rPr>
                        <a:t> Beoordeling op basis van snelheid van aanleveren.</a:t>
                      </a:r>
                      <a:endParaRPr lang="nl-NL" sz="1100" i="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54117">
                <a:tc>
                  <a:txBody>
                    <a:bodyPr/>
                    <a:lstStyle/>
                    <a:p>
                      <a:r>
                        <a:rPr lang="nl-NL" sz="1100" dirty="0" smtClean="0">
                          <a:latin typeface="Helvetica Neue"/>
                          <a:cs typeface="Helvetica Neue"/>
                        </a:rPr>
                        <a:t>6</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marR="0" indent="0" algn="l" defTabSz="323872" rtl="0" eaLnBrk="1" fontAlgn="auto" latinLnBrk="0" hangingPunct="1">
                        <a:lnSpc>
                          <a:spcPct val="100000"/>
                        </a:lnSpc>
                        <a:spcBef>
                          <a:spcPts val="0"/>
                        </a:spcBef>
                        <a:spcAft>
                          <a:spcPts val="0"/>
                        </a:spcAft>
                        <a:buClrTx/>
                        <a:buSzTx/>
                        <a:buFontTx/>
                        <a:buNone/>
                        <a:tabLst/>
                        <a:defRPr/>
                      </a:pPr>
                      <a:r>
                        <a:rPr lang="nl-NL" sz="1100" dirty="0" err="1" smtClean="0">
                          <a:latin typeface="Helvetica Neue"/>
                          <a:cs typeface="Helvetica Neue"/>
                        </a:rPr>
                        <a:t>Tumor_Darm</a:t>
                      </a:r>
                      <a:r>
                        <a:rPr lang="nl-NL" sz="1100" dirty="0" smtClean="0">
                          <a:latin typeface="Helvetica Neue"/>
                          <a:cs typeface="Helvetica Neue"/>
                        </a:rPr>
                        <a:t> (Diagnose)</a:t>
                      </a:r>
                      <a:r>
                        <a:rPr lang="nl-NL" sz="1100" baseline="0" dirty="0" smtClean="0">
                          <a:latin typeface="Helvetica Neue"/>
                          <a:cs typeface="Helvetica Neue"/>
                        </a:rPr>
                        <a:t> </a:t>
                      </a:r>
                      <a:r>
                        <a:rPr lang="nl-NL" sz="1100" dirty="0" smtClean="0">
                          <a:latin typeface="Helvetica Neue"/>
                          <a:cs typeface="Helvetica Neue"/>
                        </a:rPr>
                        <a:t>en </a:t>
                      </a:r>
                      <a:r>
                        <a:rPr lang="nl-NL" sz="1100" dirty="0" err="1" smtClean="0">
                          <a:latin typeface="Helvetica Neue"/>
                          <a:cs typeface="Helvetica Neue"/>
                        </a:rPr>
                        <a:t>Darmkanker_dagopname</a:t>
                      </a:r>
                      <a:r>
                        <a:rPr lang="nl-NL" sz="1100" baseline="0" dirty="0">
                          <a:latin typeface="Helvetica Neue"/>
                          <a:cs typeface="Helvetica Neue"/>
                        </a:rPr>
                        <a:t> </a:t>
                      </a:r>
                      <a:r>
                        <a:rPr lang="nl-NL" sz="1100" baseline="0" dirty="0" smtClean="0">
                          <a:latin typeface="Helvetica Neue"/>
                          <a:cs typeface="Helvetica Neue"/>
                        </a:rPr>
                        <a:t>(Verrichting)</a:t>
                      </a:r>
                      <a:endParaRPr lang="nl-NL" sz="1100" dirty="0" smtClean="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423528">
                <a:tc>
                  <a:txBody>
                    <a:bodyPr/>
                    <a:lstStyle/>
                    <a:p>
                      <a:r>
                        <a:rPr lang="nl-NL" sz="1100" dirty="0" smtClean="0">
                          <a:latin typeface="Helvetica Neue"/>
                          <a:cs typeface="Helvetica Neue"/>
                        </a:rPr>
                        <a:t>7</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dirty="0" smtClean="0">
                          <a:latin typeface="Helvetica Neue"/>
                          <a:cs typeface="Helvetica Neue"/>
                        </a:rPr>
                        <a:t>Pijn aan de knie,</a:t>
                      </a:r>
                      <a:r>
                        <a:rPr lang="nl-NL" sz="1100" baseline="0" dirty="0" smtClean="0">
                          <a:latin typeface="Helvetica Neue"/>
                          <a:cs typeface="Helvetica Neue"/>
                        </a:rPr>
                        <a:t> foto/echo/scopie, </a:t>
                      </a:r>
                      <a:r>
                        <a:rPr lang="nl-NL" sz="1100" baseline="0" dirty="0" err="1" smtClean="0">
                          <a:latin typeface="Helvetica Neue"/>
                          <a:cs typeface="Helvetica Neue"/>
                        </a:rPr>
                        <a:t>fractuur_ledemaat</a:t>
                      </a:r>
                      <a:r>
                        <a:rPr lang="nl-NL" sz="1100" baseline="0" dirty="0" smtClean="0">
                          <a:latin typeface="Helvetica Neue"/>
                          <a:cs typeface="Helvetica Neue"/>
                        </a:rPr>
                        <a:t>, </a:t>
                      </a:r>
                      <a:r>
                        <a:rPr lang="nl-NL" sz="1100" baseline="0" dirty="0" err="1" smtClean="0">
                          <a:latin typeface="Helvetica Neue"/>
                          <a:cs typeface="Helvetica Neue"/>
                        </a:rPr>
                        <a:t>fractuur_poliklinisch</a:t>
                      </a:r>
                      <a:r>
                        <a:rPr lang="nl-NL" sz="1100" baseline="0" dirty="0" smtClean="0">
                          <a:latin typeface="Helvetica Neue"/>
                          <a:cs typeface="Helvetica Neue"/>
                        </a:rPr>
                        <a:t>, EF of GH</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54117">
                <a:tc>
                  <a:txBody>
                    <a:bodyPr/>
                    <a:lstStyle/>
                    <a:p>
                      <a:r>
                        <a:rPr lang="nl-NL" sz="1100" dirty="0" smtClean="0">
                          <a:latin typeface="Helvetica Neue"/>
                          <a:cs typeface="Helvetica Neue"/>
                        </a:rPr>
                        <a:t>8</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marL="0" marR="0" indent="0" algn="l" defTabSz="323872" rtl="0" eaLnBrk="1" fontAlgn="auto" latinLnBrk="0" hangingPunct="1">
                        <a:lnSpc>
                          <a:spcPct val="100000"/>
                        </a:lnSpc>
                        <a:spcBef>
                          <a:spcPts val="0"/>
                        </a:spcBef>
                        <a:spcAft>
                          <a:spcPts val="0"/>
                        </a:spcAft>
                        <a:buClrTx/>
                        <a:buSzTx/>
                        <a:buFontTx/>
                        <a:buNone/>
                        <a:tabLst/>
                        <a:defRPr/>
                      </a:pPr>
                      <a:r>
                        <a:rPr lang="nl-NL" sz="1100" i="1" dirty="0" smtClean="0">
                          <a:latin typeface="Helvetica Neue"/>
                          <a:cs typeface="Helvetica Neue"/>
                        </a:rPr>
                        <a:t>Hangt af van spelverloop.</a:t>
                      </a:r>
                      <a:r>
                        <a:rPr lang="nl-NL" sz="1100" i="1" baseline="0" dirty="0" smtClean="0">
                          <a:latin typeface="Helvetica Neue"/>
                          <a:cs typeface="Helvetica Neue"/>
                        </a:rPr>
                        <a:t> Beoordeling op basis van snelheid van aanleveren.</a:t>
                      </a:r>
                      <a:r>
                        <a:rPr lang="nl-NL" sz="1100" i="1" dirty="0" smtClean="0">
                          <a:latin typeface="Helvetica Neue"/>
                          <a:cs typeface="Helvetica Neue"/>
                        </a:rPr>
                        <a:t>.</a:t>
                      </a: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54117">
                <a:tc>
                  <a:txBody>
                    <a:bodyPr/>
                    <a:lstStyle/>
                    <a:p>
                      <a:r>
                        <a:rPr lang="nl-NL" sz="1100" dirty="0" smtClean="0">
                          <a:latin typeface="Helvetica Neue"/>
                          <a:cs typeface="Helvetica Neue"/>
                        </a:rPr>
                        <a:t>9</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i="1" dirty="0" smtClean="0">
                          <a:latin typeface="Helvetica Neue"/>
                          <a:cs typeface="Helvetica Neue"/>
                        </a:rPr>
                        <a:t>Hangt af van spelverloop.</a:t>
                      </a:r>
                      <a:r>
                        <a:rPr lang="nl-NL" sz="1100" i="1" baseline="0" dirty="0" smtClean="0">
                          <a:latin typeface="Helvetica Neue"/>
                          <a:cs typeface="Helvetica Neue"/>
                        </a:rPr>
                        <a:t> Beoordeling op basis van snelheid van aanleveren.</a:t>
                      </a:r>
                      <a:endParaRPr lang="nl-NL" sz="1100" i="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254117">
                <a:tc>
                  <a:txBody>
                    <a:bodyPr/>
                    <a:lstStyle/>
                    <a:p>
                      <a:r>
                        <a:rPr lang="nl-NL" sz="1100" dirty="0" smtClean="0">
                          <a:latin typeface="Helvetica Neue"/>
                          <a:cs typeface="Helvetica Neue"/>
                        </a:rPr>
                        <a:t>10</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i="1" dirty="0" smtClean="0">
                          <a:latin typeface="Helvetica Neue"/>
                          <a:cs typeface="Helvetica Neue"/>
                        </a:rPr>
                        <a:t>Hangt af van spelverloop.</a:t>
                      </a:r>
                      <a:r>
                        <a:rPr lang="nl-NL" sz="1100" i="1" baseline="0" dirty="0" smtClean="0">
                          <a:latin typeface="Helvetica Neue"/>
                          <a:cs typeface="Helvetica Neue"/>
                        </a:rPr>
                        <a:t> Beoordeling op basis van snelheid van aanleveren.</a:t>
                      </a:r>
                      <a:endParaRPr lang="nl-NL" sz="1100" i="1"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r h="423528">
                <a:tc>
                  <a:txBody>
                    <a:bodyPr/>
                    <a:lstStyle/>
                    <a:p>
                      <a:r>
                        <a:rPr lang="nl-NL" sz="1100" dirty="0" smtClean="0">
                          <a:latin typeface="Helvetica Neue"/>
                          <a:cs typeface="Helvetica Neue"/>
                        </a:rPr>
                        <a:t>11</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r>
                        <a:rPr lang="nl-NL" sz="1100" dirty="0" smtClean="0">
                          <a:latin typeface="Helvetica Neue"/>
                          <a:cs typeface="Helvetica Neue"/>
                        </a:rPr>
                        <a:t>Dit</a:t>
                      </a:r>
                      <a:r>
                        <a:rPr lang="nl-NL" sz="1100" baseline="0" dirty="0" smtClean="0">
                          <a:latin typeface="Helvetica Neue"/>
                          <a:cs typeface="Helvetica Neue"/>
                        </a:rPr>
                        <a:t> zou 1 patiënt moeten zijn (maar als ze foute medicatie hebben gegeven zijn het er meer. Beoordeel op basis van snelheid van aanleveren.</a:t>
                      </a:r>
                      <a:endParaRPr lang="nl-NL" sz="1100" dirty="0">
                        <a:latin typeface="Helvetica Neue"/>
                        <a:cs typeface="Helvetica Neue"/>
                      </a:endParaRPr>
                    </a:p>
                  </a:txBody>
                  <a:tcPr>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3857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29" y="4604116"/>
            <a:ext cx="699057" cy="677689"/>
          </a:xfrm>
          <a:prstGeom prst="rect">
            <a:avLst/>
          </a:prstGeom>
        </p:spPr>
      </p:pic>
      <p:sp>
        <p:nvSpPr>
          <p:cNvPr id="7" name="Tijdelijke aanduiding voor dianummer 6"/>
          <p:cNvSpPr>
            <a:spLocks noGrp="1"/>
          </p:cNvSpPr>
          <p:nvPr>
            <p:ph type="sldNum" sz="quarter" idx="12"/>
          </p:nvPr>
        </p:nvSpPr>
        <p:spPr>
          <a:xfrm>
            <a:off x="7041822" y="4789550"/>
            <a:ext cx="234593" cy="283818"/>
          </a:xfrm>
        </p:spPr>
        <p:txBody>
          <a:bodyPr/>
          <a:lstStyle/>
          <a:p>
            <a:fld id="{DA8096DE-230E-6B41-A63D-34FDA7E3B8E5}" type="slidenum">
              <a:rPr lang="nl-NL" sz="1200">
                <a:solidFill>
                  <a:srgbClr val="FFFFFF"/>
                </a:solidFill>
              </a:rPr>
              <a:t>4</a:t>
            </a:fld>
            <a:endParaRPr lang="nl-NL" sz="1200" dirty="0">
              <a:solidFill>
                <a:srgbClr val="FFFFFF"/>
              </a:solidFill>
            </a:endParaRPr>
          </a:p>
        </p:txBody>
      </p:sp>
      <p:grpSp>
        <p:nvGrpSpPr>
          <p:cNvPr id="17" name="Groeperen 16"/>
          <p:cNvGrpSpPr/>
          <p:nvPr/>
        </p:nvGrpSpPr>
        <p:grpSpPr>
          <a:xfrm>
            <a:off x="1"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9" name="Rechthoek 18"/>
            <p:cNvSpPr/>
            <p:nvPr/>
          </p:nvSpPr>
          <p:spPr>
            <a:xfrm>
              <a:off x="2100032" y="271007"/>
              <a:ext cx="3662994" cy="811945"/>
            </a:xfrm>
            <a:prstGeom prst="rect">
              <a:avLst/>
            </a:prstGeom>
            <a:solidFill>
              <a:srgbClr val="73BB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0" name="Tekstvak 19"/>
            <p:cNvSpPr txBox="1"/>
            <p:nvPr/>
          </p:nvSpPr>
          <p:spPr>
            <a:xfrm>
              <a:off x="3136954" y="471061"/>
              <a:ext cx="2258483" cy="398671"/>
            </a:xfrm>
            <a:prstGeom prst="rect">
              <a:avLst/>
            </a:prstGeom>
            <a:noFill/>
          </p:spPr>
          <p:txBody>
            <a:bodyPr wrap="none" rtlCol="0">
              <a:spAutoFit/>
            </a:bodyPr>
            <a:lstStyle/>
            <a:p>
              <a:pPr algn="r"/>
              <a:r>
                <a:rPr lang="nl-NL" spc="187" dirty="0">
                  <a:solidFill>
                    <a:srgbClr val="FFFFFF"/>
                  </a:solidFill>
                  <a:latin typeface="Arial Black"/>
                  <a:cs typeface="Arial Black"/>
                </a:rPr>
                <a:t>INTRODUCTIE</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grpSp>
      <p:sp>
        <p:nvSpPr>
          <p:cNvPr id="22" name="Tekstvak 21"/>
          <p:cNvSpPr txBox="1"/>
          <p:nvPr/>
        </p:nvSpPr>
        <p:spPr>
          <a:xfrm>
            <a:off x="2679481" y="496809"/>
            <a:ext cx="1208501" cy="211332"/>
          </a:xfrm>
          <a:prstGeom prst="rect">
            <a:avLst/>
          </a:prstGeom>
          <a:noFill/>
        </p:spPr>
        <p:txBody>
          <a:bodyPr wrap="none" lIns="56886" tIns="28444" rIns="56886" bIns="28444" rtlCol="0">
            <a:spAutoFit/>
          </a:bodyPr>
          <a:lstStyle/>
          <a:p>
            <a:r>
              <a:rPr lang="nl-NL" sz="1000" dirty="0">
                <a:solidFill>
                  <a:srgbClr val="FFFFFF"/>
                </a:solidFill>
                <a:latin typeface="Helvetica Neue"/>
                <a:cs typeface="Helvetica Neue"/>
              </a:rPr>
              <a:t>INHOUDSOPGAVE</a:t>
            </a:r>
          </a:p>
        </p:txBody>
      </p:sp>
      <p:graphicFrame>
        <p:nvGraphicFramePr>
          <p:cNvPr id="12" name="Tabel 11"/>
          <p:cNvGraphicFramePr>
            <a:graphicFrameLocks noGrp="1"/>
          </p:cNvGraphicFramePr>
          <p:nvPr>
            <p:extLst>
              <p:ext uri="{D42A27DB-BD31-4B8C-83A1-F6EECF244321}">
                <p14:modId xmlns:p14="http://schemas.microsoft.com/office/powerpoint/2010/main" val="3831165983"/>
              </p:ext>
            </p:extLst>
          </p:nvPr>
        </p:nvGraphicFramePr>
        <p:xfrm>
          <a:off x="317507" y="1045423"/>
          <a:ext cx="6354607" cy="4145280"/>
        </p:xfrm>
        <a:graphic>
          <a:graphicData uri="http://schemas.openxmlformats.org/drawingml/2006/table">
            <a:tbl>
              <a:tblPr firstRow="1" bandRow="1">
                <a:tableStyleId>{F2DE63D5-997A-4646-A377-4702673A728D}</a:tableStyleId>
              </a:tblPr>
              <a:tblGrid>
                <a:gridCol w="3515705"/>
                <a:gridCol w="2838902"/>
              </a:tblGrid>
              <a:tr h="221914">
                <a:tc>
                  <a:txBody>
                    <a:bodyPr/>
                    <a:lstStyle/>
                    <a:p>
                      <a:r>
                        <a:rPr lang="nl-NL" sz="1000" dirty="0" smtClean="0">
                          <a:solidFill>
                            <a:schemeClr val="tx1"/>
                          </a:solidFill>
                          <a:latin typeface="Arial Black"/>
                          <a:cs typeface="Arial Black"/>
                        </a:rPr>
                        <a:t>INTRODUCTIE</a:t>
                      </a:r>
                      <a:endParaRPr lang="nl-NL" sz="1000" dirty="0">
                        <a:solidFill>
                          <a:schemeClr val="tx1"/>
                        </a:solidFill>
                        <a:latin typeface="Arial Black"/>
                        <a:cs typeface="Arial Blac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nl-NL" sz="1000" dirty="0" smtClean="0">
                          <a:solidFill>
                            <a:schemeClr val="tx1"/>
                          </a:solidFill>
                          <a:latin typeface="Arial Black"/>
                          <a:cs typeface="Arial Black"/>
                        </a:rPr>
                        <a:t>PAGINA NUMMERS</a:t>
                      </a:r>
                      <a:endParaRPr lang="nl-NL" sz="1000" dirty="0">
                        <a:solidFill>
                          <a:schemeClr val="tx1"/>
                        </a:solidFill>
                        <a:latin typeface="Arial Black"/>
                        <a:cs typeface="Arial Blac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21914">
                <a:tc>
                  <a:txBody>
                    <a:bodyPr/>
                    <a:lstStyle/>
                    <a:p>
                      <a:r>
                        <a:rPr lang="nl-NL" sz="1000" dirty="0" smtClean="0">
                          <a:latin typeface="Helvetica Neue"/>
                          <a:cs typeface="Helvetica Neue"/>
                        </a:rPr>
                        <a:t>1.</a:t>
                      </a:r>
                      <a:r>
                        <a:rPr lang="nl-NL" sz="1000" baseline="0" dirty="0" smtClean="0">
                          <a:latin typeface="Helvetica Neue"/>
                          <a:cs typeface="Helvetica Neue"/>
                        </a:rPr>
                        <a:t> Programma Registratie aan de Bron</a:t>
                      </a:r>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dirty="0" smtClean="0">
                          <a:latin typeface="Helvetica Neue"/>
                          <a:cs typeface="Helvetica Neue"/>
                        </a:rPr>
                        <a:t>5</a:t>
                      </a:r>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914">
                <a:tc>
                  <a:txBody>
                    <a:bodyPr/>
                    <a:lstStyle/>
                    <a:p>
                      <a:pPr marL="0" marR="0" indent="0" algn="l" defTabSz="323872" rtl="0" eaLnBrk="1" fontAlgn="auto" latinLnBrk="0" hangingPunct="1">
                        <a:lnSpc>
                          <a:spcPct val="100000"/>
                        </a:lnSpc>
                        <a:spcBef>
                          <a:spcPts val="0"/>
                        </a:spcBef>
                        <a:spcAft>
                          <a:spcPts val="0"/>
                        </a:spcAft>
                        <a:buClrTx/>
                        <a:buSzTx/>
                        <a:buFontTx/>
                        <a:buNone/>
                        <a:tabLst/>
                        <a:defRPr/>
                      </a:pPr>
                      <a:r>
                        <a:rPr lang="nl-NL" sz="1000" dirty="0" smtClean="0">
                          <a:solidFill>
                            <a:schemeClr val="tx1"/>
                          </a:solidFill>
                          <a:latin typeface="Helvetica Neue"/>
                          <a:cs typeface="Helvetica Neue"/>
                        </a:rPr>
                        <a:t>2. Leerdoelen R.a.d.B. Game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dirty="0" smtClean="0">
                          <a:latin typeface="Helvetica Neue"/>
                          <a:cs typeface="Helvetica Neue"/>
                        </a:rPr>
                        <a:t>6</a:t>
                      </a:r>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914">
                <a:tc>
                  <a:txBody>
                    <a:bodyPr/>
                    <a:lstStyle/>
                    <a:p>
                      <a:pPr marL="0" marR="0" indent="0" algn="l" defTabSz="323872" rtl="0" eaLnBrk="1" fontAlgn="auto" latinLnBrk="0" hangingPunct="1">
                        <a:lnSpc>
                          <a:spcPct val="100000"/>
                        </a:lnSpc>
                        <a:spcBef>
                          <a:spcPts val="0"/>
                        </a:spcBef>
                        <a:spcAft>
                          <a:spcPts val="0"/>
                        </a:spcAft>
                        <a:buClrTx/>
                        <a:buSzTx/>
                        <a:buFontTx/>
                        <a:buNone/>
                        <a:tabLst/>
                        <a:defRPr/>
                      </a:pPr>
                      <a:r>
                        <a:rPr lang="nl-NL" sz="1000" dirty="0" smtClean="0">
                          <a:solidFill>
                            <a:schemeClr val="tx1"/>
                          </a:solidFill>
                          <a:latin typeface="Helvetica Neue"/>
                          <a:cs typeface="Helvetica Neue"/>
                        </a:rPr>
                        <a:t>3. R.a.d.B. Game </a:t>
                      </a:r>
                      <a:r>
                        <a:rPr lang="nl-NL" sz="1000" baseline="0" dirty="0" smtClean="0">
                          <a:solidFill>
                            <a:schemeClr val="tx1"/>
                          </a:solidFill>
                          <a:latin typeface="Helvetica Neue"/>
                          <a:cs typeface="Helvetica Neue"/>
                        </a:rPr>
                        <a:t>introductie </a:t>
                      </a:r>
                      <a:endParaRPr lang="nl-NL" sz="1000" dirty="0">
                        <a:solidFill>
                          <a:schemeClr val="tx1"/>
                        </a:solidFill>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dirty="0" smtClean="0">
                          <a:latin typeface="Helvetica Neue"/>
                          <a:cs typeface="Helvetica Neue"/>
                        </a:rPr>
                        <a:t>7</a:t>
                      </a:r>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914">
                <a:tc>
                  <a:txBody>
                    <a:bodyPr/>
                    <a:lstStyle/>
                    <a:p>
                      <a:endParaRPr lang="nl-NL" sz="1000" dirty="0">
                        <a:solidFill>
                          <a:schemeClr val="tx1"/>
                        </a:solidFill>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914">
                <a:tc>
                  <a:txBody>
                    <a:bodyPr/>
                    <a:lstStyle/>
                    <a:p>
                      <a:r>
                        <a:rPr lang="nl-NL" sz="1000" b="1" dirty="0" smtClean="0">
                          <a:solidFill>
                            <a:srgbClr val="000000"/>
                          </a:solidFill>
                          <a:latin typeface="Arial Black"/>
                          <a:cs typeface="Arial Black"/>
                        </a:rPr>
                        <a:t>OPBOUW</a:t>
                      </a:r>
                      <a:endParaRPr lang="nl-NL" sz="1000" b="1" dirty="0">
                        <a:solidFill>
                          <a:srgbClr val="000000"/>
                        </a:solidFill>
                        <a:latin typeface="Arial Black"/>
                        <a:cs typeface="Arial Blac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nl-NL" sz="1000" dirty="0">
                        <a:solidFill>
                          <a:srgbClr val="000000"/>
                        </a:solidFill>
                        <a:latin typeface="Arial Black"/>
                        <a:cs typeface="Arial Blac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21914">
                <a:tc>
                  <a:txBody>
                    <a:bodyPr/>
                    <a:lstStyle/>
                    <a:p>
                      <a:r>
                        <a:rPr lang="nl-NL" sz="1000" dirty="0" smtClean="0">
                          <a:solidFill>
                            <a:schemeClr val="tx1"/>
                          </a:solidFill>
                          <a:latin typeface="Helvetica Neue"/>
                          <a:cs typeface="Helvetica Neue"/>
                        </a:rPr>
                        <a:t>5. Spelmaterialen en UV- stift beschrijving</a:t>
                      </a:r>
                      <a:endParaRPr lang="nl-NL" sz="1000" dirty="0">
                        <a:solidFill>
                          <a:schemeClr val="tx1"/>
                        </a:solidFill>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dirty="0" smtClean="0">
                          <a:latin typeface="Helvetica Neue"/>
                          <a:cs typeface="Helvetica Neue"/>
                        </a:rPr>
                        <a:t>9</a:t>
                      </a:r>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914">
                <a:tc>
                  <a:txBody>
                    <a:bodyPr/>
                    <a:lstStyle/>
                    <a:p>
                      <a:r>
                        <a:rPr lang="nl-NL" sz="1000" dirty="0" smtClean="0">
                          <a:solidFill>
                            <a:schemeClr val="tx1"/>
                          </a:solidFill>
                          <a:latin typeface="Helvetica Neue"/>
                          <a:cs typeface="Helvetica Neue"/>
                        </a:rPr>
                        <a:t>6. Spelersmatrix</a:t>
                      </a:r>
                      <a:endParaRPr lang="nl-NL" sz="1000" dirty="0">
                        <a:solidFill>
                          <a:schemeClr val="tx1"/>
                        </a:solidFill>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dirty="0" smtClean="0">
                          <a:latin typeface="Helvetica Neue"/>
                          <a:cs typeface="Helvetica Neue"/>
                        </a:rPr>
                        <a:t>10</a:t>
                      </a:r>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914">
                <a:tc>
                  <a:txBody>
                    <a:bodyPr/>
                    <a:lstStyle/>
                    <a:p>
                      <a:r>
                        <a:rPr lang="nl-NL" sz="1000" dirty="0" smtClean="0">
                          <a:solidFill>
                            <a:schemeClr val="tx1"/>
                          </a:solidFill>
                          <a:latin typeface="Helvetica Neue"/>
                          <a:cs typeface="Helvetica Neue"/>
                        </a:rPr>
                        <a:t>7. Ruimte indeling</a:t>
                      </a:r>
                      <a:endParaRPr lang="nl-NL" sz="1000" dirty="0">
                        <a:solidFill>
                          <a:schemeClr val="tx1"/>
                        </a:solidFill>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dirty="0" smtClean="0">
                          <a:latin typeface="Helvetica Neue"/>
                          <a:cs typeface="Helvetica Neue"/>
                        </a:rPr>
                        <a:t>11</a:t>
                      </a:r>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914">
                <a:tc>
                  <a:txBody>
                    <a:bodyPr/>
                    <a:lstStyle/>
                    <a:p>
                      <a:r>
                        <a:rPr lang="nl-NL" sz="1000" dirty="0" smtClean="0">
                          <a:solidFill>
                            <a:schemeClr val="tx1"/>
                          </a:solidFill>
                          <a:latin typeface="Helvetica Neue"/>
                          <a:cs typeface="Helvetica Neue"/>
                        </a:rPr>
                        <a:t>8. Rollen en materialen</a:t>
                      </a:r>
                      <a:endParaRPr lang="nl-NL" sz="1000" dirty="0">
                        <a:solidFill>
                          <a:schemeClr val="tx1"/>
                        </a:solidFill>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dirty="0" smtClean="0">
                          <a:latin typeface="Helvetica Neue"/>
                          <a:cs typeface="Helvetica Neue"/>
                        </a:rPr>
                        <a:t>1</a:t>
                      </a:r>
                      <a:r>
                        <a:rPr lang="nl-NL" sz="1000" baseline="0" dirty="0" smtClean="0">
                          <a:latin typeface="Helvetica Neue"/>
                          <a:cs typeface="Helvetica Neue"/>
                        </a:rPr>
                        <a:t>2</a:t>
                      </a:r>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914">
                <a:tc>
                  <a:txBody>
                    <a:bodyPr/>
                    <a:lstStyle/>
                    <a:p>
                      <a:r>
                        <a:rPr lang="nl-NL" sz="1000" dirty="0" smtClean="0">
                          <a:solidFill>
                            <a:schemeClr val="tx1"/>
                          </a:solidFill>
                          <a:latin typeface="Helvetica Neue"/>
                          <a:cs typeface="Helvetica Neue"/>
                        </a:rPr>
                        <a:t>9. Opbouw</a:t>
                      </a:r>
                      <a:r>
                        <a:rPr lang="nl-NL" sz="1000" baseline="0" dirty="0" smtClean="0">
                          <a:solidFill>
                            <a:schemeClr val="tx1"/>
                          </a:solidFill>
                          <a:latin typeface="Helvetica Neue"/>
                          <a:cs typeface="Helvetica Neue"/>
                        </a:rPr>
                        <a:t> instructie per rol</a:t>
                      </a:r>
                      <a:endParaRPr lang="nl-NL" sz="1000" dirty="0">
                        <a:solidFill>
                          <a:schemeClr val="tx1"/>
                        </a:solidFill>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dirty="0" smtClean="0">
                          <a:latin typeface="Helvetica Neue"/>
                          <a:cs typeface="Helvetica Neue"/>
                        </a:rPr>
                        <a:t>14 - 16</a:t>
                      </a:r>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914">
                <a:tc>
                  <a:txBody>
                    <a:bodyPr/>
                    <a:lstStyle/>
                    <a:p>
                      <a:endParaRPr lang="nl-NL" sz="1000" dirty="0">
                        <a:solidFill>
                          <a:schemeClr val="tx1"/>
                        </a:solidFill>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914">
                <a:tc>
                  <a:txBody>
                    <a:bodyPr/>
                    <a:lstStyle/>
                    <a:p>
                      <a:r>
                        <a:rPr lang="nl-NL" sz="1000" b="1" kern="1200" dirty="0" smtClean="0">
                          <a:solidFill>
                            <a:schemeClr val="tx1"/>
                          </a:solidFill>
                          <a:latin typeface="Arial Black"/>
                          <a:ea typeface="+mn-ea"/>
                          <a:cs typeface="Arial Black"/>
                        </a:rPr>
                        <a:t>BEGELEIDING</a:t>
                      </a:r>
                      <a:endParaRPr lang="nl-NL" sz="1000" b="1" kern="1200" dirty="0">
                        <a:solidFill>
                          <a:schemeClr val="tx1"/>
                        </a:solidFill>
                        <a:latin typeface="Arial Black"/>
                        <a:ea typeface="+mn-ea"/>
                        <a:cs typeface="Arial Blac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nl-NL" sz="1000" dirty="0">
                        <a:solidFill>
                          <a:srgbClr val="000000"/>
                        </a:solidFill>
                        <a:latin typeface="Arial Black"/>
                        <a:cs typeface="Arial Black"/>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21914">
                <a:tc>
                  <a:txBody>
                    <a:bodyPr/>
                    <a:lstStyle/>
                    <a:p>
                      <a:r>
                        <a:rPr lang="nl-NL" sz="1000" b="1" dirty="0" smtClean="0">
                          <a:solidFill>
                            <a:srgbClr val="FF0000"/>
                          </a:solidFill>
                          <a:latin typeface="Helvetica Neue"/>
                          <a:cs typeface="Helvetica Neue"/>
                        </a:rPr>
                        <a:t>10. Leerdoelen tijdens spel</a:t>
                      </a:r>
                      <a:endParaRPr lang="nl-NL" sz="1000" b="1" dirty="0">
                        <a:solidFill>
                          <a:srgbClr val="FF0000"/>
                        </a:solidFill>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dirty="0" smtClean="0">
                          <a:latin typeface="Helvetica Neue"/>
                          <a:cs typeface="Helvetica Neue"/>
                        </a:rPr>
                        <a:t>19-20</a:t>
                      </a:r>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914">
                <a:tc>
                  <a:txBody>
                    <a:bodyPr/>
                    <a:lstStyle/>
                    <a:p>
                      <a:r>
                        <a:rPr lang="nl-NL" sz="1000" dirty="0" smtClean="0">
                          <a:solidFill>
                            <a:schemeClr val="tx1"/>
                          </a:solidFill>
                          <a:latin typeface="Helvetica Neue"/>
                          <a:cs typeface="Helvetica Neue"/>
                        </a:rPr>
                        <a:t>10. Spelverloop </a:t>
                      </a:r>
                      <a:endParaRPr lang="nl-NL" sz="1000" dirty="0">
                        <a:solidFill>
                          <a:schemeClr val="tx1"/>
                        </a:solidFill>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dirty="0" smtClean="0">
                          <a:latin typeface="Helvetica Neue"/>
                          <a:cs typeface="Helvetica Neue"/>
                        </a:rPr>
                        <a:t>21-27</a:t>
                      </a:r>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914">
                <a:tc>
                  <a:txBody>
                    <a:bodyPr/>
                    <a:lstStyle/>
                    <a:p>
                      <a:r>
                        <a:rPr lang="nl-NL" sz="1000" dirty="0" smtClean="0">
                          <a:solidFill>
                            <a:schemeClr val="tx1"/>
                          </a:solidFill>
                          <a:latin typeface="Helvetica Neue"/>
                          <a:cs typeface="Helvetica Neue"/>
                        </a:rPr>
                        <a:t>11.</a:t>
                      </a:r>
                      <a:r>
                        <a:rPr lang="nl-NL" sz="1000" baseline="0" dirty="0" smtClean="0">
                          <a:solidFill>
                            <a:schemeClr val="tx1"/>
                          </a:solidFill>
                          <a:latin typeface="Helvetica Neue"/>
                          <a:cs typeface="Helvetica Neue"/>
                        </a:rPr>
                        <a:t> D</a:t>
                      </a:r>
                      <a:r>
                        <a:rPr lang="nl-NL" sz="1000" dirty="0" smtClean="0">
                          <a:solidFill>
                            <a:schemeClr val="tx1"/>
                          </a:solidFill>
                          <a:latin typeface="Helvetica Neue"/>
                          <a:cs typeface="Helvetica Neue"/>
                        </a:rPr>
                        <a:t>raaiknoppen</a:t>
                      </a:r>
                      <a:endParaRPr lang="nl-NL" sz="1000" dirty="0">
                        <a:solidFill>
                          <a:schemeClr val="tx1"/>
                        </a:solidFill>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dirty="0" smtClean="0">
                          <a:latin typeface="Helvetica Neue"/>
                          <a:cs typeface="Helvetica Neue"/>
                        </a:rPr>
                        <a:t>28</a:t>
                      </a:r>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1914">
                <a:tc>
                  <a:txBody>
                    <a:bodyPr/>
                    <a:lstStyle/>
                    <a:p>
                      <a:r>
                        <a:rPr lang="nl-NL" sz="1000" dirty="0" smtClean="0">
                          <a:solidFill>
                            <a:schemeClr val="tx1"/>
                          </a:solidFill>
                          <a:latin typeface="Helvetica Neue"/>
                          <a:cs typeface="Helvetica Neue"/>
                        </a:rPr>
                        <a:t>12. Score</a:t>
                      </a:r>
                      <a:r>
                        <a:rPr lang="nl-NL" sz="1000" baseline="0" dirty="0" smtClean="0">
                          <a:solidFill>
                            <a:schemeClr val="tx1"/>
                          </a:solidFill>
                          <a:latin typeface="Helvetica Neue"/>
                          <a:cs typeface="Helvetica Neue"/>
                        </a:rPr>
                        <a:t> berekenen</a:t>
                      </a:r>
                      <a:endParaRPr lang="nl-NL" sz="1000" dirty="0">
                        <a:solidFill>
                          <a:schemeClr val="tx1"/>
                        </a:solidFill>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000" dirty="0" smtClean="0">
                          <a:latin typeface="Helvetica Neue"/>
                          <a:cs typeface="Helvetica Neue"/>
                        </a:rPr>
                        <a:t>28-31</a:t>
                      </a:r>
                      <a:endParaRPr lang="nl-NL" sz="1000" dirty="0">
                        <a:latin typeface="Helvetica Neue"/>
                        <a:cs typeface="Helvetica Neue"/>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318265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eperen 123"/>
          <p:cNvGrpSpPr/>
          <p:nvPr/>
        </p:nvGrpSpPr>
        <p:grpSpPr>
          <a:xfrm>
            <a:off x="2" y="162640"/>
            <a:ext cx="4756697" cy="714692"/>
            <a:chOff x="2100032" y="271007"/>
            <a:chExt cx="6636811" cy="1028620"/>
          </a:xfrm>
        </p:grpSpPr>
        <p:sp>
          <p:nvSpPr>
            <p:cNvPr id="125" name="Rechthoek 124"/>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Helvetica Neue"/>
                <a:cs typeface="Helvetica Neue"/>
              </a:endParaRPr>
            </a:p>
          </p:txBody>
        </p:sp>
        <p:sp>
          <p:nvSpPr>
            <p:cNvPr id="126" name="Rechthoek 125"/>
            <p:cNvSpPr/>
            <p:nvPr/>
          </p:nvSpPr>
          <p:spPr>
            <a:xfrm>
              <a:off x="2100032" y="271007"/>
              <a:ext cx="3662994" cy="811945"/>
            </a:xfrm>
            <a:prstGeom prst="rect">
              <a:avLst/>
            </a:prstGeom>
            <a:solidFill>
              <a:srgbClr val="73BB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Helvetica Neue"/>
                <a:cs typeface="Helvetica Neue"/>
              </a:endParaRPr>
            </a:p>
          </p:txBody>
        </p:sp>
        <p:sp>
          <p:nvSpPr>
            <p:cNvPr id="127" name="Tekstvak 126"/>
            <p:cNvSpPr txBox="1"/>
            <p:nvPr/>
          </p:nvSpPr>
          <p:spPr>
            <a:xfrm>
              <a:off x="3133787" y="471061"/>
              <a:ext cx="2261650" cy="398671"/>
            </a:xfrm>
            <a:prstGeom prst="rect">
              <a:avLst/>
            </a:prstGeom>
            <a:noFill/>
          </p:spPr>
          <p:txBody>
            <a:bodyPr wrap="none" rtlCol="0">
              <a:spAutoFit/>
            </a:bodyPr>
            <a:lstStyle/>
            <a:p>
              <a:pPr algn="r"/>
              <a:r>
                <a:rPr lang="nl-NL" b="1" spc="187" dirty="0">
                  <a:solidFill>
                    <a:srgbClr val="FFFFFF"/>
                  </a:solidFill>
                  <a:latin typeface="Arial Black"/>
                  <a:cs typeface="Arial Black"/>
                </a:rPr>
                <a:t>INTRODUCTIE</a:t>
              </a:r>
            </a:p>
          </p:txBody>
        </p:sp>
        <p:sp>
          <p:nvSpPr>
            <p:cNvPr id="128" name="Rechthoekige driehoek 127"/>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Helvetica Neue"/>
                <a:cs typeface="Helvetica Neue"/>
              </a:endParaRPr>
            </a:p>
          </p:txBody>
        </p:sp>
      </p:grpSp>
      <p:sp>
        <p:nvSpPr>
          <p:cNvPr id="129" name="Tekstvak 128"/>
          <p:cNvSpPr txBox="1"/>
          <p:nvPr/>
        </p:nvSpPr>
        <p:spPr>
          <a:xfrm>
            <a:off x="2679482" y="496810"/>
            <a:ext cx="961254" cy="211324"/>
          </a:xfrm>
          <a:prstGeom prst="rect">
            <a:avLst/>
          </a:prstGeom>
          <a:noFill/>
        </p:spPr>
        <p:txBody>
          <a:bodyPr wrap="none" lIns="56879" tIns="28440" rIns="56879" bIns="28440" rtlCol="0">
            <a:spAutoFit/>
          </a:bodyPr>
          <a:lstStyle/>
          <a:p>
            <a:r>
              <a:rPr lang="nl-NL" sz="1000" dirty="0">
                <a:solidFill>
                  <a:srgbClr val="FFFFFF"/>
                </a:solidFill>
                <a:latin typeface="Helvetica Neue"/>
                <a:cs typeface="Helvetica Neue"/>
              </a:rPr>
              <a:t>PROGRAMMA</a:t>
            </a:r>
          </a:p>
        </p:txBody>
      </p:sp>
      <p:pic>
        <p:nvPicPr>
          <p:cNvPr id="9" name="Afbeelding 8" descr="zandloperplaceholders.ai"/>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6813229" y="4604116"/>
            <a:ext cx="699057" cy="677689"/>
          </a:xfrm>
          <a:prstGeom prst="rect">
            <a:avLst/>
          </a:prstGeom>
        </p:spPr>
      </p:pic>
      <p:sp>
        <p:nvSpPr>
          <p:cNvPr id="10" name="Tijdelijke aanduiding voor dianummer 6"/>
          <p:cNvSpPr>
            <a:spLocks noGrp="1"/>
          </p:cNvSpPr>
          <p:nvPr>
            <p:ph type="sldNum" sz="quarter" idx="12"/>
          </p:nvPr>
        </p:nvSpPr>
        <p:spPr>
          <a:xfrm>
            <a:off x="7041822" y="4789550"/>
            <a:ext cx="234593" cy="283818"/>
          </a:xfrm>
        </p:spPr>
        <p:txBody>
          <a:bodyPr/>
          <a:lstStyle/>
          <a:p>
            <a:r>
              <a:rPr lang="nl-NL" sz="1200" dirty="0">
                <a:solidFill>
                  <a:srgbClr val="FFFFFF"/>
                </a:solidFill>
              </a:rPr>
              <a:t>5</a:t>
            </a:r>
          </a:p>
        </p:txBody>
      </p:sp>
      <p:sp>
        <p:nvSpPr>
          <p:cNvPr id="13" name="Tekstvak 12"/>
          <p:cNvSpPr txBox="1"/>
          <p:nvPr/>
        </p:nvSpPr>
        <p:spPr>
          <a:xfrm>
            <a:off x="188153" y="1175373"/>
            <a:ext cx="7097690" cy="3308598"/>
          </a:xfrm>
          <a:prstGeom prst="rect">
            <a:avLst/>
          </a:prstGeom>
          <a:noFill/>
        </p:spPr>
        <p:txBody>
          <a:bodyPr wrap="square" rtlCol="0">
            <a:spAutoFit/>
          </a:bodyPr>
          <a:lstStyle/>
          <a:p>
            <a:r>
              <a:rPr lang="nl-NL" sz="1100" dirty="0" smtClean="0">
                <a:latin typeface="Helvetica Neue"/>
                <a:cs typeface="Helvetica Neue"/>
              </a:rPr>
              <a:t>Deze game is ontwikkeld door het landelijke programma Registratie aan de bron. In deze g</a:t>
            </a:r>
            <a:r>
              <a:rPr lang="nl-NL" sz="1100" dirty="0">
                <a:latin typeface="Helvetica Neue"/>
                <a:cs typeface="Helvetica Neue"/>
              </a:rPr>
              <a:t>ame wordt een ziekenhuis in het klein nagespeeld door de </a:t>
            </a:r>
            <a:r>
              <a:rPr lang="nl-NL" sz="1100" dirty="0" smtClean="0">
                <a:latin typeface="Helvetica Neue"/>
                <a:cs typeface="Helvetica Neue"/>
              </a:rPr>
              <a:t>spelers, inclusief patiënten</a:t>
            </a:r>
            <a:r>
              <a:rPr lang="nl-NL" sz="1100" dirty="0">
                <a:latin typeface="Helvetica Neue"/>
                <a:cs typeface="Helvetica Neue"/>
              </a:rPr>
              <a:t> </a:t>
            </a:r>
            <a:r>
              <a:rPr lang="nl-NL" sz="1100" dirty="0" smtClean="0">
                <a:latin typeface="Helvetica Neue"/>
                <a:cs typeface="Helvetica Neue"/>
              </a:rPr>
              <a:t>en zorgverleners. Het heeft als doel zorgverleners te activeren om zorginformatie op </a:t>
            </a:r>
            <a:r>
              <a:rPr lang="nl-NL" sz="1100" dirty="0">
                <a:latin typeface="Helvetica Neue"/>
                <a:cs typeface="Helvetica Neue"/>
              </a:rPr>
              <a:t>een eenduidige manier vast te leggen in hun epd. Alleen dan is die informatie voor veel doeleinden te </a:t>
            </a:r>
            <a:r>
              <a:rPr lang="nl-NL" sz="1100" dirty="0" smtClean="0">
                <a:latin typeface="Helvetica Neue"/>
                <a:cs typeface="Helvetica Neue"/>
              </a:rPr>
              <a:t>hergebruiken. </a:t>
            </a:r>
          </a:p>
          <a:p>
            <a:endParaRPr lang="nl-NL" sz="1100" dirty="0">
              <a:latin typeface="Helvetica Neue"/>
              <a:cs typeface="Helvetica Neue"/>
            </a:endParaRPr>
          </a:p>
          <a:p>
            <a:r>
              <a:rPr lang="nl-NL" sz="1100" dirty="0" smtClean="0">
                <a:latin typeface="Helvetica Neue"/>
                <a:cs typeface="Helvetica Neue"/>
              </a:rPr>
              <a:t>Door </a:t>
            </a:r>
            <a:r>
              <a:rPr lang="nl-NL" sz="1100" dirty="0">
                <a:latin typeface="Helvetica Neue"/>
                <a:cs typeface="Helvetica Neue"/>
              </a:rPr>
              <a:t>eenduidige en eenmalige registratie van </a:t>
            </a:r>
            <a:r>
              <a:rPr lang="nl-NL" sz="1100" dirty="0" smtClean="0">
                <a:latin typeface="Helvetica Neue"/>
                <a:cs typeface="Helvetica Neue"/>
              </a:rPr>
              <a:t>Zorgadministratie </a:t>
            </a:r>
            <a:r>
              <a:rPr lang="nl-NL" sz="1100" dirty="0">
                <a:latin typeface="Helvetica Neue"/>
                <a:cs typeface="Helvetica Neue"/>
              </a:rPr>
              <a:t>en het hergebruik van deze informatie stijgt de kwaliteit van de zorg, vooral van de overdracht. Bovendien worden wetenschappelijk onderzoek en het aanleveren aan kwaliteitsregisters eenvoudiger en is </a:t>
            </a:r>
            <a:r>
              <a:rPr lang="nl-NL" sz="1100" dirty="0" smtClean="0">
                <a:latin typeface="Helvetica Neue"/>
                <a:cs typeface="Helvetica Neue"/>
              </a:rPr>
              <a:t>Zorgadministratie </a:t>
            </a:r>
            <a:r>
              <a:rPr lang="nl-NL" sz="1100" dirty="0">
                <a:latin typeface="Helvetica Neue"/>
                <a:cs typeface="Helvetica Neue"/>
              </a:rPr>
              <a:t>voor de patiënt gemakkelijker beschikbaar en bruikbaar.</a:t>
            </a:r>
          </a:p>
          <a:p>
            <a:endParaRPr lang="nl-NL" sz="1100" dirty="0" smtClean="0">
              <a:latin typeface="Helvetica Neue"/>
              <a:cs typeface="Helvetica Neue"/>
            </a:endParaRPr>
          </a:p>
          <a:p>
            <a:r>
              <a:rPr lang="nl-NL" sz="1100" dirty="0" smtClean="0">
                <a:latin typeface="Helvetica Neue"/>
                <a:cs typeface="Helvetica Neue"/>
              </a:rPr>
              <a:t>Om eenduidige vastlegging te realiseren zijn landelijke afspraken gemaakt en standaarden ontwikkeld. De elektronische patiëntendossiers (</a:t>
            </a:r>
            <a:r>
              <a:rPr lang="nl-NL" sz="1100" dirty="0" err="1" smtClean="0">
                <a:latin typeface="Helvetica Neue"/>
                <a:cs typeface="Helvetica Neue"/>
              </a:rPr>
              <a:t>epd’s</a:t>
            </a:r>
            <a:r>
              <a:rPr lang="nl-NL" sz="1100" dirty="0" smtClean="0">
                <a:latin typeface="Helvetica Neue"/>
                <a:cs typeface="Helvetica Neue"/>
              </a:rPr>
              <a:t>) zijn/worden hierop ingericht. En vervolgens is het aan de zorgverleners om de Zorgadministratie van de patiënten op een eenduidige manier vast te leggen in het epd. Daar richt deze game zich op in de nabespreking: hoe kunnen we succesfactoren die tijdens het spelen van de game zijn geïdentificeerd ook inzetten in de dagelijkse praktijk op de werkvloer?</a:t>
            </a:r>
          </a:p>
          <a:p>
            <a:endParaRPr lang="nl-NL" sz="1100" dirty="0">
              <a:latin typeface="Helvetica Neue"/>
              <a:cs typeface="Helvetica Neue"/>
            </a:endParaRPr>
          </a:p>
          <a:p>
            <a:r>
              <a:rPr lang="nl-NL" sz="1100" dirty="0" smtClean="0">
                <a:latin typeface="Helvetica Neue"/>
                <a:cs typeface="Helvetica Neue"/>
              </a:rPr>
              <a:t>Veel plezier en succes met het spelen van de game!</a:t>
            </a:r>
          </a:p>
          <a:p>
            <a:endParaRPr lang="nl-NL" sz="1100" dirty="0" smtClean="0">
              <a:latin typeface="Helvetica Neue"/>
              <a:cs typeface="Helvetica Neue"/>
            </a:endParaRPr>
          </a:p>
          <a:p>
            <a:r>
              <a:rPr lang="nl-NL" sz="1100" dirty="0">
                <a:latin typeface="Helvetica Neue"/>
                <a:cs typeface="Helvetica Neue"/>
              </a:rPr>
              <a:t>Verdere informatie over het programma Registratie aan de bron kun je vinden op </a:t>
            </a:r>
            <a:r>
              <a:rPr lang="nl-NL" sz="1100" dirty="0" smtClean="0">
                <a:latin typeface="Helvetica Neue"/>
                <a:cs typeface="Helvetica Neue"/>
              </a:rPr>
              <a:t>www.registratieaandebron.nl</a:t>
            </a:r>
            <a:endParaRPr lang="nl-NL" sz="1100" dirty="0">
              <a:latin typeface="Helvetica Neue"/>
              <a:cs typeface="Helvetica Neue"/>
            </a:endParaRPr>
          </a:p>
        </p:txBody>
      </p:sp>
    </p:spTree>
    <p:extLst>
      <p:ext uri="{BB962C8B-B14F-4D97-AF65-F5344CB8AC3E}">
        <p14:creationId xmlns:p14="http://schemas.microsoft.com/office/powerpoint/2010/main" val="143719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6</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9" name="Rechthoek 18"/>
            <p:cNvSpPr/>
            <p:nvPr/>
          </p:nvSpPr>
          <p:spPr>
            <a:xfrm>
              <a:off x="2100032" y="271007"/>
              <a:ext cx="3662994" cy="811945"/>
            </a:xfrm>
            <a:prstGeom prst="rect">
              <a:avLst/>
            </a:prstGeom>
            <a:solidFill>
              <a:srgbClr val="73BB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0" name="Tekstvak 19"/>
            <p:cNvSpPr txBox="1"/>
            <p:nvPr/>
          </p:nvSpPr>
          <p:spPr>
            <a:xfrm>
              <a:off x="3136954" y="471061"/>
              <a:ext cx="2258483" cy="398671"/>
            </a:xfrm>
            <a:prstGeom prst="rect">
              <a:avLst/>
            </a:prstGeom>
            <a:noFill/>
          </p:spPr>
          <p:txBody>
            <a:bodyPr wrap="none" rtlCol="0">
              <a:spAutoFit/>
            </a:bodyPr>
            <a:lstStyle/>
            <a:p>
              <a:pPr algn="r"/>
              <a:r>
                <a:rPr lang="nl-NL" spc="187" dirty="0">
                  <a:solidFill>
                    <a:srgbClr val="FFFFFF"/>
                  </a:solidFill>
                  <a:latin typeface="Arial Black"/>
                  <a:cs typeface="Arial Black"/>
                </a:rPr>
                <a:t>INTRODUCTIE</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grpSp>
      <p:sp>
        <p:nvSpPr>
          <p:cNvPr id="22" name="Tekstvak 21"/>
          <p:cNvSpPr txBox="1"/>
          <p:nvPr/>
        </p:nvSpPr>
        <p:spPr>
          <a:xfrm>
            <a:off x="2679481" y="496810"/>
            <a:ext cx="939061" cy="211324"/>
          </a:xfrm>
          <a:prstGeom prst="rect">
            <a:avLst/>
          </a:prstGeom>
          <a:noFill/>
        </p:spPr>
        <p:txBody>
          <a:bodyPr wrap="none" lIns="56879" tIns="28440" rIns="56879" bIns="28440" rtlCol="0">
            <a:spAutoFit/>
          </a:bodyPr>
          <a:lstStyle/>
          <a:p>
            <a:r>
              <a:rPr lang="nl-NL" sz="1000" dirty="0">
                <a:solidFill>
                  <a:srgbClr val="FFFFFF"/>
                </a:solidFill>
                <a:latin typeface="Helvetica Neue"/>
                <a:cs typeface="Helvetica Neue"/>
              </a:rPr>
              <a:t>LEERDOELEN</a:t>
            </a:r>
          </a:p>
        </p:txBody>
      </p:sp>
      <p:sp>
        <p:nvSpPr>
          <p:cNvPr id="12" name="Tekstvak 11"/>
          <p:cNvSpPr txBox="1"/>
          <p:nvPr/>
        </p:nvSpPr>
        <p:spPr>
          <a:xfrm>
            <a:off x="188153" y="1175373"/>
            <a:ext cx="7097690" cy="2800767"/>
          </a:xfrm>
          <a:prstGeom prst="rect">
            <a:avLst/>
          </a:prstGeom>
          <a:noFill/>
        </p:spPr>
        <p:txBody>
          <a:bodyPr wrap="square" rtlCol="0">
            <a:spAutoFit/>
          </a:bodyPr>
          <a:lstStyle/>
          <a:p>
            <a:r>
              <a:rPr lang="nl-NL" sz="1100" b="1" dirty="0" smtClean="0">
                <a:latin typeface="Helvetica Neue"/>
                <a:cs typeface="Helvetica Neue"/>
              </a:rPr>
              <a:t>De leerdoelen van </a:t>
            </a:r>
            <a:r>
              <a:rPr lang="nl-NL" sz="1100" b="1" dirty="0">
                <a:latin typeface="Helvetica Neue"/>
                <a:cs typeface="Helvetica Neue"/>
              </a:rPr>
              <a:t>de R.a.d.B. Game</a:t>
            </a:r>
          </a:p>
          <a:p>
            <a:endParaRPr lang="nl-NL" sz="1100" b="1" dirty="0">
              <a:solidFill>
                <a:schemeClr val="accent1"/>
              </a:solidFill>
              <a:latin typeface="Helvetica Neue"/>
              <a:cs typeface="Helvetica Neue"/>
            </a:endParaRPr>
          </a:p>
          <a:p>
            <a:r>
              <a:rPr lang="nl-NL" sz="1100" b="1" dirty="0" smtClean="0">
                <a:latin typeface="Helvetica Neue"/>
              </a:rPr>
              <a:t>Bewustwording</a:t>
            </a:r>
            <a:r>
              <a:rPr lang="nl-NL" sz="1100" dirty="0">
                <a:latin typeface="Helvetica Neue"/>
              </a:rPr>
              <a:t>: </a:t>
            </a:r>
            <a:r>
              <a:rPr lang="nl-NL" sz="1100" b="1" dirty="0">
                <a:solidFill>
                  <a:srgbClr val="FF0000"/>
                </a:solidFill>
                <a:latin typeface="Helvetica Neue"/>
              </a:rPr>
              <a:t>bewust maken, enthousiasmeren &amp; activeren </a:t>
            </a:r>
            <a:r>
              <a:rPr lang="nl-NL" sz="1100" dirty="0">
                <a:latin typeface="Helvetica Neue"/>
              </a:rPr>
              <a:t>van zorgprofessionals voor nut en noodzaak van het eenduidig vastleggen en hergebruiken van </a:t>
            </a:r>
            <a:r>
              <a:rPr lang="nl-NL" sz="1100" dirty="0" smtClean="0">
                <a:latin typeface="Helvetica Neue"/>
              </a:rPr>
              <a:t>Zorgadministratie, </a:t>
            </a:r>
            <a:r>
              <a:rPr lang="nl-NL" sz="1100" dirty="0">
                <a:latin typeface="Helvetica Neue"/>
              </a:rPr>
              <a:t>en het belang van hun rol </a:t>
            </a:r>
            <a:r>
              <a:rPr lang="nl-NL" sz="1100" dirty="0" smtClean="0">
                <a:latin typeface="Helvetica Neue"/>
              </a:rPr>
              <a:t>daarbinnen.</a:t>
            </a:r>
          </a:p>
          <a:p>
            <a:endParaRPr lang="nl-NL" sz="1100" b="1" dirty="0">
              <a:latin typeface="Helvetica Neue"/>
            </a:endParaRPr>
          </a:p>
          <a:p>
            <a:r>
              <a:rPr lang="nl-NL" sz="1100" b="1" dirty="0" smtClean="0">
                <a:latin typeface="Helvetica Neue"/>
              </a:rPr>
              <a:t>Gedrag</a:t>
            </a:r>
            <a:r>
              <a:rPr lang="nl-NL" sz="1100" dirty="0">
                <a:latin typeface="Helvetica Neue"/>
              </a:rPr>
              <a:t>: deelnemers worden zich bewust van hun eigen gedrag in deze context en het gevolg van dit gedrag op patiënten en ketenpartners in de zorg. </a:t>
            </a:r>
            <a:endParaRPr lang="nl-NL" sz="1100" dirty="0" smtClean="0">
              <a:latin typeface="Helvetica Neue"/>
            </a:endParaRPr>
          </a:p>
          <a:p>
            <a:endParaRPr lang="nl-NL" sz="1100" b="1" dirty="0">
              <a:latin typeface="Helvetica Neue"/>
            </a:endParaRPr>
          </a:p>
          <a:p>
            <a:r>
              <a:rPr lang="nl-NL" sz="1100" b="1" dirty="0" smtClean="0">
                <a:latin typeface="Helvetica Neue"/>
              </a:rPr>
              <a:t>Wederzijds </a:t>
            </a:r>
            <a:r>
              <a:rPr lang="nl-NL" sz="1100" b="1" dirty="0">
                <a:latin typeface="Helvetica Neue"/>
              </a:rPr>
              <a:t>begrip: </a:t>
            </a:r>
            <a:r>
              <a:rPr lang="nl-NL" sz="1100" dirty="0">
                <a:latin typeface="Helvetica Neue"/>
              </a:rPr>
              <a:t>Wederzijdse empathie doordat spelers eens in de rol van een ander </a:t>
            </a:r>
            <a:r>
              <a:rPr lang="nl-NL" sz="1100" dirty="0" smtClean="0">
                <a:latin typeface="Helvetica Neue"/>
              </a:rPr>
              <a:t>stappen.</a:t>
            </a:r>
            <a:endParaRPr lang="nl-NL" sz="1100" b="1" dirty="0" smtClean="0">
              <a:latin typeface="Helvetica Neue"/>
            </a:endParaRPr>
          </a:p>
          <a:p>
            <a:endParaRPr lang="nl-NL" sz="1100" b="1" dirty="0">
              <a:latin typeface="Helvetica Neue"/>
            </a:endParaRPr>
          </a:p>
          <a:p>
            <a:r>
              <a:rPr lang="nl-NL" sz="1100" b="1" dirty="0" smtClean="0">
                <a:latin typeface="Helvetica Neue"/>
              </a:rPr>
              <a:t>Reflectie</a:t>
            </a:r>
            <a:r>
              <a:rPr lang="nl-NL" sz="1100" dirty="0">
                <a:latin typeface="Helvetica Neue"/>
              </a:rPr>
              <a:t>:</a:t>
            </a:r>
            <a:r>
              <a:rPr lang="nl-NL" sz="1100" b="1" dirty="0">
                <a:latin typeface="Helvetica Neue"/>
              </a:rPr>
              <a:t> </a:t>
            </a:r>
            <a:r>
              <a:rPr lang="nl-NL" sz="1100" dirty="0">
                <a:latin typeface="Helvetica Neue"/>
              </a:rPr>
              <a:t>na afloop van de game biedt aanknopingspunten voor gesprek met collega’s/leidinggevenden over andere werkwijzen en eventuele herinrichting van werkprocessen. (borging voor na de game).</a:t>
            </a:r>
          </a:p>
          <a:p>
            <a:pPr lvl="0">
              <a:buClr>
                <a:srgbClr val="3488A7"/>
              </a:buClr>
            </a:pPr>
            <a:endParaRPr lang="nl-NL" sz="1100" dirty="0">
              <a:latin typeface="Helvetica Neue"/>
            </a:endParaRPr>
          </a:p>
          <a:p>
            <a:pPr lvl="0">
              <a:buClr>
                <a:srgbClr val="3488A7"/>
              </a:buClr>
              <a:buFont typeface="Arial"/>
              <a:buChar char="•"/>
            </a:pPr>
            <a:endParaRPr lang="nl-NL" sz="1100" dirty="0">
              <a:latin typeface="Helvetica Neue"/>
            </a:endParaRPr>
          </a:p>
          <a:p>
            <a:pPr lvl="0">
              <a:buClr>
                <a:srgbClr val="3488A7"/>
              </a:buClr>
              <a:buFont typeface="Arial"/>
              <a:buChar char="•"/>
            </a:pPr>
            <a:endParaRPr lang="nl-NL" sz="1100" dirty="0">
              <a:latin typeface="Helvetica Neue"/>
            </a:endParaRPr>
          </a:p>
          <a:p>
            <a:endParaRPr lang="nl-NL" sz="1100" dirty="0">
              <a:latin typeface="Helvetica Neue"/>
              <a:cs typeface="Helvetica Neue"/>
            </a:endParaRPr>
          </a:p>
        </p:txBody>
      </p:sp>
    </p:spTree>
    <p:extLst>
      <p:ext uri="{BB962C8B-B14F-4D97-AF65-F5344CB8AC3E}">
        <p14:creationId xmlns:p14="http://schemas.microsoft.com/office/powerpoint/2010/main" val="722268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7</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9" name="Rechthoek 18"/>
            <p:cNvSpPr/>
            <p:nvPr/>
          </p:nvSpPr>
          <p:spPr>
            <a:xfrm>
              <a:off x="2100032" y="271007"/>
              <a:ext cx="3662994" cy="811945"/>
            </a:xfrm>
            <a:prstGeom prst="rect">
              <a:avLst/>
            </a:prstGeom>
            <a:solidFill>
              <a:srgbClr val="73BB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0" name="Tekstvak 19"/>
            <p:cNvSpPr txBox="1"/>
            <p:nvPr/>
          </p:nvSpPr>
          <p:spPr>
            <a:xfrm>
              <a:off x="3136954" y="471061"/>
              <a:ext cx="2258483" cy="398671"/>
            </a:xfrm>
            <a:prstGeom prst="rect">
              <a:avLst/>
            </a:prstGeom>
            <a:noFill/>
          </p:spPr>
          <p:txBody>
            <a:bodyPr wrap="none" rtlCol="0">
              <a:spAutoFit/>
            </a:bodyPr>
            <a:lstStyle/>
            <a:p>
              <a:pPr algn="r"/>
              <a:r>
                <a:rPr lang="nl-NL" spc="187" dirty="0">
                  <a:solidFill>
                    <a:srgbClr val="FFFFFF"/>
                  </a:solidFill>
                  <a:latin typeface="Arial Black"/>
                  <a:cs typeface="Arial Black"/>
                </a:rPr>
                <a:t>INTRODUCTIE</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grpSp>
      <p:sp>
        <p:nvSpPr>
          <p:cNvPr id="14" name="Tekstvak 13"/>
          <p:cNvSpPr txBox="1"/>
          <p:nvPr/>
        </p:nvSpPr>
        <p:spPr>
          <a:xfrm>
            <a:off x="171095" y="1247757"/>
            <a:ext cx="7114747" cy="3139299"/>
          </a:xfrm>
          <a:prstGeom prst="rect">
            <a:avLst/>
          </a:prstGeom>
          <a:noFill/>
        </p:spPr>
        <p:txBody>
          <a:bodyPr wrap="square" lIns="91416" tIns="45709" rIns="91416" bIns="45709" rtlCol="0">
            <a:spAutoFit/>
          </a:bodyPr>
          <a:lstStyle/>
          <a:p>
            <a:endParaRPr lang="nl-NL" sz="1100" i="1" dirty="0">
              <a:solidFill>
                <a:schemeClr val="accent1"/>
              </a:solidFill>
              <a:latin typeface="Arial Black"/>
              <a:cs typeface="Arial Black"/>
            </a:endParaRPr>
          </a:p>
          <a:p>
            <a:r>
              <a:rPr lang="nl-NL" sz="1100" dirty="0" smtClean="0">
                <a:latin typeface="Helvetica Neue"/>
                <a:cs typeface="Helvetica Neue"/>
              </a:rPr>
              <a:t>Welkom in Medisch Centrum Oost. Het is de dag die je wist dat zou komen: De eerste dag na de grote vakantie en je mag weer aan het werk! Naast dat je natuurlijk al je collega’s weer gaat zien en je vakantie kiekjes kan delen moet je ook natuurlijk weer even wennen op je werkplek. Onderdeel daarvan is even opfrissen waar het MC Oost voor staat. De twee belangrijkste pijlers zijn:</a:t>
            </a:r>
            <a:endParaRPr lang="nl-NL" sz="1100" dirty="0">
              <a:latin typeface="Helvetica Neue"/>
              <a:cs typeface="Helvetica Neue"/>
            </a:endParaRPr>
          </a:p>
          <a:p>
            <a:endParaRPr lang="nl-NL" sz="1100" dirty="0">
              <a:latin typeface="Helvetica Neue"/>
              <a:cs typeface="Helvetica Neue"/>
            </a:endParaRPr>
          </a:p>
          <a:p>
            <a:r>
              <a:rPr lang="nl-NL" sz="1100" b="1" dirty="0">
                <a:latin typeface="Helvetica Neue"/>
                <a:cs typeface="Helvetica Neue"/>
              </a:rPr>
              <a:t>Kwaliteit behandeling</a:t>
            </a:r>
          </a:p>
          <a:p>
            <a:pPr marL="171450" indent="-171450">
              <a:buFont typeface="Arial"/>
              <a:buChar char="•"/>
            </a:pPr>
            <a:r>
              <a:rPr lang="nl-NL" sz="1100" dirty="0">
                <a:latin typeface="Helvetica Neue"/>
                <a:cs typeface="Helvetica Neue"/>
              </a:rPr>
              <a:t> Goede diagnose</a:t>
            </a:r>
          </a:p>
          <a:p>
            <a:pPr marL="171450" indent="-171450">
              <a:buFont typeface="Arial"/>
              <a:buChar char="•"/>
            </a:pPr>
            <a:r>
              <a:rPr lang="nl-NL" sz="1100" dirty="0">
                <a:latin typeface="Helvetica Neue"/>
                <a:cs typeface="Helvetica Neue"/>
              </a:rPr>
              <a:t> Passende behandeling</a:t>
            </a:r>
          </a:p>
          <a:p>
            <a:pPr marL="171450" indent="-171450">
              <a:buFont typeface="Arial"/>
              <a:buChar char="•"/>
            </a:pPr>
            <a:r>
              <a:rPr lang="nl-NL" sz="1100" dirty="0">
                <a:latin typeface="Helvetica Neue"/>
                <a:cs typeface="Helvetica Neue"/>
              </a:rPr>
              <a:t> Goede vastlegging van </a:t>
            </a:r>
            <a:r>
              <a:rPr lang="nl-NL" sz="1100" dirty="0" smtClean="0">
                <a:latin typeface="Helvetica Neue"/>
                <a:cs typeface="Helvetica Neue"/>
              </a:rPr>
              <a:t>Zorgadministratie</a:t>
            </a:r>
            <a:endParaRPr lang="nl-NL" sz="1100" dirty="0">
              <a:latin typeface="Helvetica Neue"/>
              <a:cs typeface="Helvetica Neue"/>
            </a:endParaRPr>
          </a:p>
          <a:p>
            <a:pPr>
              <a:buFont typeface="Arial"/>
              <a:buChar char="•"/>
            </a:pPr>
            <a:endParaRPr lang="nl-NL" sz="1100" dirty="0">
              <a:latin typeface="Helvetica Neue"/>
              <a:cs typeface="Helvetica Neue"/>
            </a:endParaRPr>
          </a:p>
          <a:p>
            <a:r>
              <a:rPr lang="nl-NL" sz="1100" b="1" dirty="0">
                <a:latin typeface="Helvetica Neue"/>
                <a:cs typeface="Helvetica Neue"/>
              </a:rPr>
              <a:t>Hoge patiënttevredenheid </a:t>
            </a:r>
          </a:p>
          <a:p>
            <a:pPr marL="171450" indent="-171450">
              <a:buFont typeface="Arial"/>
              <a:buChar char="•"/>
            </a:pPr>
            <a:r>
              <a:rPr lang="nl-NL" sz="1100" dirty="0">
                <a:latin typeface="Helvetica Neue"/>
                <a:cs typeface="Helvetica Neue"/>
              </a:rPr>
              <a:t>Korte wachttijden</a:t>
            </a:r>
          </a:p>
          <a:p>
            <a:pPr marL="171450" indent="-171450">
              <a:buFont typeface="Arial"/>
              <a:buChar char="•"/>
            </a:pPr>
            <a:r>
              <a:rPr lang="nl-NL" sz="1100" dirty="0">
                <a:latin typeface="Helvetica Neue"/>
                <a:cs typeface="Helvetica Neue"/>
              </a:rPr>
              <a:t>Prettige omgang met de </a:t>
            </a:r>
            <a:r>
              <a:rPr lang="nl-NL" sz="1100" dirty="0" smtClean="0">
                <a:latin typeface="Helvetica Neue"/>
                <a:cs typeface="Helvetica Neue"/>
              </a:rPr>
              <a:t>patiënt</a:t>
            </a:r>
          </a:p>
          <a:p>
            <a:pPr marL="171450" indent="-171450">
              <a:buFont typeface="Arial"/>
              <a:buChar char="•"/>
            </a:pPr>
            <a:r>
              <a:rPr lang="nl-NL" sz="1100" dirty="0" smtClean="0">
                <a:latin typeface="Helvetica Neue"/>
                <a:cs typeface="Helvetica Neue"/>
              </a:rPr>
              <a:t>Ervaren hergebruik van (af)gegeven informatie</a:t>
            </a:r>
          </a:p>
          <a:p>
            <a:pPr marL="171450" indent="-171450">
              <a:buFont typeface="Arial"/>
              <a:buChar char="•"/>
            </a:pPr>
            <a:endParaRPr lang="nl-NL" sz="1100" dirty="0">
              <a:latin typeface="Helvetica Neue"/>
              <a:cs typeface="Helvetica Neue"/>
            </a:endParaRPr>
          </a:p>
          <a:p>
            <a:r>
              <a:rPr lang="nl-NL" sz="1100" dirty="0" smtClean="0">
                <a:latin typeface="Helvetica Neue"/>
                <a:cs typeface="Helvetica Neue"/>
              </a:rPr>
              <a:t>In deze game simuleren de spelers gezamenlijk het MC Oost in de rol van patiënt of zorgprofessional. </a:t>
            </a:r>
            <a:endParaRPr lang="nl-NL" sz="1100" dirty="0">
              <a:latin typeface="Helvetica Neue"/>
              <a:cs typeface="Helvetica Neue"/>
            </a:endParaRPr>
          </a:p>
          <a:p>
            <a:endParaRPr lang="nl-NL" sz="1100" dirty="0">
              <a:latin typeface="Helvetica Neue"/>
              <a:cs typeface="Helvetica Neue"/>
            </a:endParaRPr>
          </a:p>
        </p:txBody>
      </p:sp>
      <p:pic>
        <p:nvPicPr>
          <p:cNvPr id="2" name="Afbeelding 1" descr="LogoMCOos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8906" y="188299"/>
            <a:ext cx="2212262" cy="946931"/>
          </a:xfrm>
          <a:prstGeom prst="rect">
            <a:avLst/>
          </a:prstGeom>
        </p:spPr>
      </p:pic>
    </p:spTree>
    <p:extLst>
      <p:ext uri="{BB962C8B-B14F-4D97-AF65-F5344CB8AC3E}">
        <p14:creationId xmlns:p14="http://schemas.microsoft.com/office/powerpoint/2010/main" val="4264494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hoek 17"/>
          <p:cNvSpPr/>
          <p:nvPr/>
        </p:nvSpPr>
        <p:spPr>
          <a:xfrm>
            <a:off x="5583190" y="3163326"/>
            <a:ext cx="1979660" cy="564145"/>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15" name="Rechthoek 14"/>
          <p:cNvSpPr/>
          <p:nvPr/>
        </p:nvSpPr>
        <p:spPr>
          <a:xfrm>
            <a:off x="2" y="3147056"/>
            <a:ext cx="1979661" cy="564145"/>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17" name="Rechthoek 16"/>
          <p:cNvSpPr/>
          <p:nvPr/>
        </p:nvSpPr>
        <p:spPr>
          <a:xfrm>
            <a:off x="950379" y="4210309"/>
            <a:ext cx="3663907" cy="7370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56879" tIns="28440" rIns="56879" bIns="28440" rtlCol="0" anchor="ctr"/>
          <a:lstStyle/>
          <a:p>
            <a:pPr algn="ctr"/>
            <a:endParaRPr lang="nl-NL" dirty="0"/>
          </a:p>
        </p:txBody>
      </p:sp>
      <p:sp>
        <p:nvSpPr>
          <p:cNvPr id="8" name="Rechthoek 7"/>
          <p:cNvSpPr/>
          <p:nvPr/>
        </p:nvSpPr>
        <p:spPr>
          <a:xfrm>
            <a:off x="1716204" y="3252132"/>
            <a:ext cx="4130443" cy="564145"/>
          </a:xfrm>
          <a:prstGeom prst="rect">
            <a:avLst/>
          </a:prstGeom>
          <a:solidFill>
            <a:srgbClr val="E0C5D9"/>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7" name="Tekstvak 6"/>
          <p:cNvSpPr txBox="1"/>
          <p:nvPr/>
        </p:nvSpPr>
        <p:spPr>
          <a:xfrm>
            <a:off x="2813660" y="3391131"/>
            <a:ext cx="2125818" cy="276977"/>
          </a:xfrm>
          <a:prstGeom prst="rect">
            <a:avLst/>
          </a:prstGeom>
          <a:noFill/>
        </p:spPr>
        <p:txBody>
          <a:bodyPr wrap="none" lIns="91416" tIns="45709" rIns="91416" bIns="45709" rtlCol="0">
            <a:spAutoFit/>
          </a:bodyPr>
          <a:lstStyle/>
          <a:p>
            <a:r>
              <a:rPr lang="nl-NL" spc="187" dirty="0" smtClean="0">
                <a:solidFill>
                  <a:srgbClr val="000000"/>
                </a:solidFill>
                <a:latin typeface="Helvetica Neue"/>
                <a:cs typeface="Helvetica Neue"/>
              </a:rPr>
              <a:t>OPBOUWINSTRUCTIE</a:t>
            </a:r>
            <a:endParaRPr lang="nl-NL" spc="187" dirty="0">
              <a:solidFill>
                <a:srgbClr val="000000"/>
              </a:solidFill>
              <a:latin typeface="Helvetica Neue"/>
              <a:cs typeface="Helvetica Neue"/>
            </a:endParaRPr>
          </a:p>
        </p:txBody>
      </p:sp>
      <p:sp>
        <p:nvSpPr>
          <p:cNvPr id="11" name="Rechthoekige driehoek 10"/>
          <p:cNvSpPr/>
          <p:nvPr/>
        </p:nvSpPr>
        <p:spPr>
          <a:xfrm>
            <a:off x="5583191" y="3163324"/>
            <a:ext cx="263456" cy="88806"/>
          </a:xfrm>
          <a:prstGeom prst="rtTriangle">
            <a:avLst/>
          </a:prstGeom>
          <a:solidFill>
            <a:srgbClr val="0E204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sp>
        <p:nvSpPr>
          <p:cNvPr id="12" name="Rechthoekige driehoek 11"/>
          <p:cNvSpPr/>
          <p:nvPr/>
        </p:nvSpPr>
        <p:spPr>
          <a:xfrm flipH="1">
            <a:off x="1716204" y="3163324"/>
            <a:ext cx="263456" cy="88806"/>
          </a:xfrm>
          <a:prstGeom prst="rtTriangle">
            <a:avLst/>
          </a:prstGeom>
          <a:solidFill>
            <a:srgbClr val="0E204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rtlCol="0" anchor="ctr"/>
          <a:lstStyle/>
          <a:p>
            <a:pPr algn="ctr"/>
            <a:endParaRPr lang="nl-NL" dirty="0"/>
          </a:p>
        </p:txBody>
      </p:sp>
      <p:pic>
        <p:nvPicPr>
          <p:cNvPr id="14" name="Afbeelding 13" descr="Kleurschem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6927" y="364500"/>
            <a:ext cx="2472692" cy="1432611"/>
          </a:xfrm>
          <a:prstGeom prst="rect">
            <a:avLst/>
          </a:prstGeom>
        </p:spPr>
      </p:pic>
    </p:spTree>
    <p:extLst>
      <p:ext uri="{BB962C8B-B14F-4D97-AF65-F5344CB8AC3E}">
        <p14:creationId xmlns:p14="http://schemas.microsoft.com/office/powerpoint/2010/main" val="1382169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zandloperplaceholders.ai"/>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6813230" y="4604117"/>
            <a:ext cx="699057" cy="677689"/>
          </a:xfrm>
          <a:prstGeom prst="rect">
            <a:avLst/>
          </a:prstGeom>
        </p:spPr>
      </p:pic>
      <p:sp>
        <p:nvSpPr>
          <p:cNvPr id="7" name="Tijdelijke aanduiding voor dianummer 6"/>
          <p:cNvSpPr>
            <a:spLocks noGrp="1"/>
          </p:cNvSpPr>
          <p:nvPr>
            <p:ph type="sldNum" sz="quarter" idx="12"/>
          </p:nvPr>
        </p:nvSpPr>
        <p:spPr>
          <a:xfrm>
            <a:off x="5521177" y="4798977"/>
            <a:ext cx="1764665" cy="283818"/>
          </a:xfrm>
        </p:spPr>
        <p:txBody>
          <a:bodyPr/>
          <a:lstStyle/>
          <a:p>
            <a:fld id="{DA8096DE-230E-6B41-A63D-34FDA7E3B8E5}" type="slidenum">
              <a:rPr lang="nl-NL" sz="1200">
                <a:solidFill>
                  <a:srgbClr val="FFFFFF"/>
                </a:solidFill>
              </a:rPr>
              <a:t>9</a:t>
            </a:fld>
            <a:endParaRPr lang="nl-NL" sz="1200" dirty="0">
              <a:solidFill>
                <a:srgbClr val="FFFFFF"/>
              </a:solidFill>
            </a:endParaRPr>
          </a:p>
        </p:txBody>
      </p:sp>
      <p:grpSp>
        <p:nvGrpSpPr>
          <p:cNvPr id="17" name="Groeperen 16"/>
          <p:cNvGrpSpPr/>
          <p:nvPr/>
        </p:nvGrpSpPr>
        <p:grpSpPr>
          <a:xfrm>
            <a:off x="2" y="188299"/>
            <a:ext cx="4756697" cy="714692"/>
            <a:chOff x="2100032" y="271007"/>
            <a:chExt cx="6636811" cy="1028620"/>
          </a:xfrm>
        </p:grpSpPr>
        <p:sp>
          <p:nvSpPr>
            <p:cNvPr id="18" name="Rechthoek 17"/>
            <p:cNvSpPr/>
            <p:nvPr/>
          </p:nvSpPr>
          <p:spPr>
            <a:xfrm>
              <a:off x="5036647" y="487681"/>
              <a:ext cx="3700196" cy="811946"/>
            </a:xfrm>
            <a:prstGeom prst="rect">
              <a:avLst/>
            </a:prstGeom>
            <a:solidFill>
              <a:srgbClr val="3588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9" name="Rechthoek 18"/>
            <p:cNvSpPr/>
            <p:nvPr/>
          </p:nvSpPr>
          <p:spPr>
            <a:xfrm>
              <a:off x="2100032" y="271007"/>
              <a:ext cx="3662994" cy="811945"/>
            </a:xfrm>
            <a:prstGeom prst="rect">
              <a:avLst/>
            </a:prstGeom>
            <a:solidFill>
              <a:srgbClr val="E0C5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0" name="Tekstvak 19"/>
            <p:cNvSpPr txBox="1"/>
            <p:nvPr/>
          </p:nvSpPr>
          <p:spPr>
            <a:xfrm>
              <a:off x="3885287" y="471061"/>
              <a:ext cx="1510153" cy="398671"/>
            </a:xfrm>
            <a:prstGeom prst="rect">
              <a:avLst/>
            </a:prstGeom>
            <a:noFill/>
          </p:spPr>
          <p:txBody>
            <a:bodyPr wrap="none" rtlCol="0">
              <a:spAutoFit/>
            </a:bodyPr>
            <a:lstStyle/>
            <a:p>
              <a:pPr algn="r"/>
              <a:r>
                <a:rPr lang="nl-NL" spc="187" dirty="0">
                  <a:solidFill>
                    <a:srgbClr val="FFFFFF"/>
                  </a:solidFill>
                  <a:latin typeface="Arial Black"/>
                  <a:cs typeface="Arial Black"/>
                </a:rPr>
                <a:t>OPBOUW</a:t>
              </a:r>
            </a:p>
          </p:txBody>
        </p:sp>
        <p:sp>
          <p:nvSpPr>
            <p:cNvPr id="21" name="Rechthoekige driehoek 20"/>
            <p:cNvSpPr/>
            <p:nvPr/>
          </p:nvSpPr>
          <p:spPr>
            <a:xfrm rot="10800000" flipH="1">
              <a:off x="5036647" y="1087975"/>
              <a:ext cx="726379" cy="211652"/>
            </a:xfrm>
            <a:prstGeom prst="rtTriangle">
              <a:avLst/>
            </a:prstGeom>
            <a:solidFill>
              <a:srgbClr val="2824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grpSp>
      <p:sp>
        <p:nvSpPr>
          <p:cNvPr id="22" name="Tekstvak 21"/>
          <p:cNvSpPr txBox="1"/>
          <p:nvPr/>
        </p:nvSpPr>
        <p:spPr>
          <a:xfrm>
            <a:off x="2679481" y="496810"/>
            <a:ext cx="1212080" cy="211324"/>
          </a:xfrm>
          <a:prstGeom prst="rect">
            <a:avLst/>
          </a:prstGeom>
          <a:noFill/>
        </p:spPr>
        <p:txBody>
          <a:bodyPr wrap="none" lIns="56879" tIns="28440" rIns="56879" bIns="28440" rtlCol="0">
            <a:spAutoFit/>
          </a:bodyPr>
          <a:lstStyle/>
          <a:p>
            <a:r>
              <a:rPr lang="nl-NL" sz="1000" dirty="0">
                <a:solidFill>
                  <a:srgbClr val="FFFFFF"/>
                </a:solidFill>
                <a:latin typeface="Helvetica Neue"/>
                <a:cs typeface="Helvetica Neue"/>
              </a:rPr>
              <a:t>SPELMATERIALEN</a:t>
            </a:r>
          </a:p>
        </p:txBody>
      </p:sp>
      <p:graphicFrame>
        <p:nvGraphicFramePr>
          <p:cNvPr id="11" name="Tabel 10"/>
          <p:cNvGraphicFramePr>
            <a:graphicFrameLocks noGrp="1"/>
          </p:cNvGraphicFramePr>
          <p:nvPr>
            <p:extLst>
              <p:ext uri="{D42A27DB-BD31-4B8C-83A1-F6EECF244321}">
                <p14:modId xmlns:p14="http://schemas.microsoft.com/office/powerpoint/2010/main" val="1526830257"/>
              </p:ext>
            </p:extLst>
          </p:nvPr>
        </p:nvGraphicFramePr>
        <p:xfrm>
          <a:off x="434294" y="1053538"/>
          <a:ext cx="3020673" cy="1407154"/>
        </p:xfrm>
        <a:graphic>
          <a:graphicData uri="http://schemas.openxmlformats.org/drawingml/2006/table">
            <a:tbl>
              <a:tblPr/>
              <a:tblGrid>
                <a:gridCol w="2572566"/>
                <a:gridCol w="448107"/>
              </a:tblGrid>
              <a:tr h="213367">
                <a:tc>
                  <a:txBody>
                    <a:bodyPr/>
                    <a:lstStyle/>
                    <a:p>
                      <a:pPr algn="l" fontAlgn="b"/>
                      <a:r>
                        <a:rPr lang="nl-NL" sz="1050" b="1" i="0" u="none" strike="noStrike" dirty="0" smtClean="0">
                          <a:solidFill>
                            <a:srgbClr val="000000"/>
                          </a:solidFill>
                          <a:effectLst/>
                          <a:latin typeface="Helvetica Neue"/>
                          <a:cs typeface="Helvetica Neue"/>
                        </a:rPr>
                        <a:t>Vaste materialen (niet</a:t>
                      </a:r>
                      <a:r>
                        <a:rPr lang="nl-NL" sz="1050" b="1" i="0" u="none" strike="noStrike" baseline="0" dirty="0" smtClean="0">
                          <a:solidFill>
                            <a:srgbClr val="000000"/>
                          </a:solidFill>
                          <a:effectLst/>
                          <a:latin typeface="Helvetica Neue"/>
                          <a:cs typeface="Helvetica Neue"/>
                        </a:rPr>
                        <a:t> </a:t>
                      </a:r>
                      <a:r>
                        <a:rPr lang="nl-NL" sz="1050" b="1" i="0" u="none" strike="noStrike" baseline="0" dirty="0" err="1" smtClean="0">
                          <a:solidFill>
                            <a:srgbClr val="000000"/>
                          </a:solidFill>
                          <a:effectLst/>
                          <a:latin typeface="Helvetica Neue"/>
                          <a:cs typeface="Helvetica Neue"/>
                        </a:rPr>
                        <a:t>printbaar</a:t>
                      </a:r>
                      <a:r>
                        <a:rPr lang="nl-NL" sz="1050" b="1" i="0" u="none" strike="noStrike" baseline="0" dirty="0" smtClean="0">
                          <a:solidFill>
                            <a:srgbClr val="000000"/>
                          </a:solidFill>
                          <a:effectLst/>
                          <a:latin typeface="Helvetica Neue"/>
                          <a:cs typeface="Helvetica Neue"/>
                        </a:rPr>
                        <a:t>)</a:t>
                      </a:r>
                      <a:endParaRPr lang="nl-NL" sz="1050" b="1" i="0" u="none" strike="noStrike" dirty="0">
                        <a:solidFill>
                          <a:srgbClr val="000000"/>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algn="ctr"/>
                      <a:endParaRPr lang="nl-NL" sz="1050" b="0" dirty="0" smtClean="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baseline="0" dirty="0" smtClean="0">
                          <a:solidFill>
                            <a:schemeClr val="tx1"/>
                          </a:solidFill>
                          <a:effectLst/>
                          <a:latin typeface="Helvetica Neue"/>
                          <a:cs typeface="Helvetica Neue"/>
                        </a:rPr>
                        <a:t>EPD mappen, A4 2 </a:t>
                      </a:r>
                      <a:r>
                        <a:rPr lang="nl-NL" sz="1050" b="0" i="0" u="none" strike="noStrike" baseline="0" dirty="0" err="1" smtClean="0">
                          <a:solidFill>
                            <a:schemeClr val="tx1"/>
                          </a:solidFill>
                          <a:effectLst/>
                          <a:latin typeface="Helvetica Neue"/>
                          <a:cs typeface="Helvetica Neue"/>
                        </a:rPr>
                        <a:t>rings</a:t>
                      </a:r>
                      <a:endParaRPr lang="nl-NL" sz="1050" b="0" i="0" u="none" strike="noStrike" dirty="0" smtClean="0">
                        <a:solidFill>
                          <a:schemeClr val="tx1"/>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algn="ctr"/>
                      <a:r>
                        <a:rPr lang="nl-NL" sz="1050" b="0" dirty="0" smtClean="0">
                          <a:latin typeface="Helvetica Neue"/>
                          <a:cs typeface="Helvetica Neue"/>
                        </a:rPr>
                        <a:t>15</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dirty="0" smtClean="0">
                          <a:solidFill>
                            <a:schemeClr val="tx1"/>
                          </a:solidFill>
                          <a:effectLst/>
                          <a:latin typeface="Helvetica Neue"/>
                          <a:cs typeface="Helvetica Neue"/>
                        </a:rPr>
                        <a:t>Tabbladen: 5</a:t>
                      </a:r>
                      <a:r>
                        <a:rPr lang="nl-NL" sz="1050" b="0" i="0" u="none" strike="noStrike" baseline="0" dirty="0" smtClean="0">
                          <a:solidFill>
                            <a:schemeClr val="tx1"/>
                          </a:solidFill>
                          <a:effectLst/>
                          <a:latin typeface="Helvetica Neue"/>
                          <a:cs typeface="Helvetica Neue"/>
                        </a:rPr>
                        <a:t> bladen, printbare labels</a:t>
                      </a:r>
                      <a:endParaRPr lang="nl-NL" sz="1050" b="0" i="0" u="none" strike="noStrike" dirty="0" smtClean="0">
                        <a:solidFill>
                          <a:schemeClr val="tx1"/>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algn="ctr"/>
                      <a:r>
                        <a:rPr lang="nl-NL" sz="1050" b="0" dirty="0" smtClean="0">
                          <a:latin typeface="Helvetica Neue"/>
                          <a:cs typeface="Helvetica Neue"/>
                        </a:rPr>
                        <a:t>15</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dirty="0" smtClean="0">
                          <a:solidFill>
                            <a:schemeClr val="tx1"/>
                          </a:solidFill>
                          <a:effectLst/>
                          <a:latin typeface="Helvetica Neue"/>
                          <a:cs typeface="Helvetica Neue"/>
                        </a:rPr>
                        <a:t>Zandlopers (5</a:t>
                      </a:r>
                      <a:r>
                        <a:rPr lang="nl-NL" sz="1050" b="0" i="0" u="none" strike="noStrike" baseline="0" dirty="0" smtClean="0">
                          <a:solidFill>
                            <a:schemeClr val="tx1"/>
                          </a:solidFill>
                          <a:effectLst/>
                          <a:latin typeface="Helvetica Neue"/>
                          <a:cs typeface="Helvetica Neue"/>
                        </a:rPr>
                        <a:t> minuten)</a:t>
                      </a:r>
                      <a:endParaRPr lang="nl-NL" sz="1050" b="0" i="0" u="none" strike="noStrike" dirty="0" smtClean="0">
                        <a:solidFill>
                          <a:schemeClr val="tx1"/>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algn="ctr"/>
                      <a:r>
                        <a:rPr lang="nl-NL" sz="1050" b="0" dirty="0" smtClean="0">
                          <a:latin typeface="Helvetica Neue"/>
                          <a:cs typeface="Helvetica Neue"/>
                        </a:rPr>
                        <a:t>4</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kern="1200" dirty="0" smtClean="0">
                          <a:solidFill>
                            <a:schemeClr val="tx1"/>
                          </a:solidFill>
                          <a:effectLst/>
                          <a:latin typeface="Helvetica Neue"/>
                          <a:ea typeface="+mn-ea"/>
                          <a:cs typeface="Helvetica Neue"/>
                        </a:rPr>
                        <a:t>Groene</a:t>
                      </a:r>
                      <a:r>
                        <a:rPr lang="nl-NL" sz="1050" b="0" i="0" u="none" strike="noStrike" kern="1200" baseline="0" dirty="0" smtClean="0">
                          <a:solidFill>
                            <a:schemeClr val="tx1"/>
                          </a:solidFill>
                          <a:effectLst/>
                          <a:latin typeface="Helvetica Neue"/>
                          <a:ea typeface="+mn-ea"/>
                          <a:cs typeface="Helvetica Neue"/>
                        </a:rPr>
                        <a:t> h</a:t>
                      </a:r>
                      <a:r>
                        <a:rPr lang="nl-NL" sz="1050" b="0" i="0" u="none" strike="noStrike" kern="1200" dirty="0" smtClean="0">
                          <a:solidFill>
                            <a:schemeClr val="tx1"/>
                          </a:solidFill>
                          <a:effectLst/>
                          <a:latin typeface="Helvetica Neue"/>
                          <a:ea typeface="+mn-ea"/>
                          <a:cs typeface="Helvetica Neue"/>
                        </a:rPr>
                        <a:t>outen blokjes</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algn="ctr"/>
                      <a:r>
                        <a:rPr lang="nl-NL" sz="1050" b="0" dirty="0" smtClean="0">
                          <a:latin typeface="Helvetica Neue"/>
                          <a:cs typeface="Helvetica Neue"/>
                        </a:rPr>
                        <a:t>30</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algn="l" fontAlgn="b"/>
                      <a:r>
                        <a:rPr lang="nl-NL" sz="1050" b="0" i="0" u="none" strike="noStrike" kern="1200" dirty="0">
                          <a:solidFill>
                            <a:schemeClr val="tx1"/>
                          </a:solidFill>
                          <a:effectLst/>
                          <a:latin typeface="Helvetica Neue"/>
                          <a:ea typeface="+mn-ea"/>
                          <a:cs typeface="Helvetica Neue"/>
                        </a:rPr>
                        <a:t>Wachtkamer </a:t>
                      </a:r>
                      <a:r>
                        <a:rPr lang="nl-NL" sz="1050" b="0" i="0" u="none" strike="noStrike" kern="1200" dirty="0" smtClean="0">
                          <a:solidFill>
                            <a:schemeClr val="tx1"/>
                          </a:solidFill>
                          <a:effectLst/>
                          <a:latin typeface="Helvetica Neue"/>
                          <a:ea typeface="+mn-ea"/>
                          <a:cs typeface="Helvetica Neue"/>
                        </a:rPr>
                        <a:t>maken:</a:t>
                      </a:r>
                      <a:r>
                        <a:rPr lang="nl-NL" sz="1050" b="0" i="0" u="none" strike="noStrike" kern="1200" baseline="0" dirty="0" smtClean="0">
                          <a:solidFill>
                            <a:schemeClr val="tx1"/>
                          </a:solidFill>
                          <a:effectLst/>
                          <a:latin typeface="Helvetica Neue"/>
                          <a:ea typeface="+mn-ea"/>
                          <a:cs typeface="Helvetica Neue"/>
                        </a:rPr>
                        <a:t> kranten &amp; </a:t>
                      </a:r>
                      <a:r>
                        <a:rPr lang="nl-NL" sz="1050" b="0" i="0" u="none" strike="noStrike" kern="1200" baseline="0" dirty="0" err="1" smtClean="0">
                          <a:solidFill>
                            <a:schemeClr val="tx1"/>
                          </a:solidFill>
                          <a:effectLst/>
                          <a:latin typeface="Helvetica Neue"/>
                          <a:ea typeface="+mn-ea"/>
                          <a:cs typeface="Helvetica Neue"/>
                        </a:rPr>
                        <a:t>glossys</a:t>
                      </a:r>
                      <a:endParaRPr lang="nl-NL" sz="1050" b="0" i="0" u="none" strike="noStrike" kern="1200" dirty="0">
                        <a:solidFill>
                          <a:schemeClr val="tx1"/>
                        </a:solidFill>
                        <a:effectLst/>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algn="ctr"/>
                      <a:r>
                        <a:rPr lang="nl-NL" sz="1050" b="0" dirty="0" smtClean="0">
                          <a:latin typeface="Helvetica Neue"/>
                          <a:cs typeface="Helvetica Neue"/>
                        </a:rPr>
                        <a:t>1</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algn="l" fontAlgn="b"/>
                      <a:r>
                        <a:rPr lang="nl-NL" sz="1050" b="0" i="0" u="none" strike="noStrike" kern="1200" dirty="0">
                          <a:solidFill>
                            <a:schemeClr val="tx1"/>
                          </a:solidFill>
                          <a:effectLst/>
                          <a:latin typeface="Helvetica Neue"/>
                          <a:ea typeface="+mn-ea"/>
                          <a:cs typeface="Helvetica Neue"/>
                        </a:rPr>
                        <a:t>Blacklight &amp; stift</a:t>
                      </a: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algn="ctr"/>
                      <a:r>
                        <a:rPr lang="nl-NL" sz="1050" b="0" dirty="0" smtClean="0">
                          <a:latin typeface="Helvetica Neue"/>
                          <a:cs typeface="Helvetica Neue"/>
                        </a:rPr>
                        <a:t>1</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algn="l" fontAlgn="b"/>
                      <a:r>
                        <a:rPr lang="nl-NL" sz="1050" b="0" i="0" u="none" strike="noStrike" kern="1200" dirty="0" smtClean="0">
                          <a:solidFill>
                            <a:schemeClr val="tx1"/>
                          </a:solidFill>
                          <a:effectLst/>
                          <a:latin typeface="Helvetica Neue"/>
                          <a:ea typeface="+mn-ea"/>
                          <a:cs typeface="Helvetica Neue"/>
                        </a:rPr>
                        <a:t>Whiteboard stiften &amp; </a:t>
                      </a:r>
                      <a:r>
                        <a:rPr lang="nl-NL" sz="1050" b="0" i="0" u="none" strike="noStrike" kern="1200" dirty="0" err="1" smtClean="0">
                          <a:solidFill>
                            <a:schemeClr val="tx1"/>
                          </a:solidFill>
                          <a:effectLst/>
                          <a:latin typeface="Helvetica Neue"/>
                          <a:ea typeface="+mn-ea"/>
                          <a:cs typeface="Helvetica Neue"/>
                        </a:rPr>
                        <a:t>wipes</a:t>
                      </a:r>
                      <a:endParaRPr lang="nl-NL" sz="1050" b="0" i="0" u="none" strike="noStrike" kern="1200" dirty="0">
                        <a:solidFill>
                          <a:schemeClr val="tx1"/>
                        </a:solidFill>
                        <a:effectLst/>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algn="ctr"/>
                      <a:r>
                        <a:rPr lang="nl-NL" sz="1050" b="0" dirty="0" smtClean="0">
                          <a:latin typeface="Helvetica Neue"/>
                          <a:cs typeface="Helvetica Neue"/>
                        </a:rPr>
                        <a:t>4</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bl>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3267981645"/>
              </p:ext>
            </p:extLst>
          </p:nvPr>
        </p:nvGraphicFramePr>
        <p:xfrm>
          <a:off x="434294" y="2847506"/>
          <a:ext cx="3020673" cy="1318596"/>
        </p:xfrm>
        <a:graphic>
          <a:graphicData uri="http://schemas.openxmlformats.org/drawingml/2006/table">
            <a:tbl>
              <a:tblPr/>
              <a:tblGrid>
                <a:gridCol w="2625429"/>
                <a:gridCol w="395244"/>
              </a:tblGrid>
              <a:tr h="198456">
                <a:tc>
                  <a:txBody>
                    <a:bodyPr/>
                    <a:lstStyle/>
                    <a:p>
                      <a:pPr algn="l" fontAlgn="b"/>
                      <a:r>
                        <a:rPr lang="nl-NL" sz="1050" b="1" i="0" u="none" strike="noStrike" dirty="0" smtClean="0">
                          <a:solidFill>
                            <a:srgbClr val="000000"/>
                          </a:solidFill>
                          <a:effectLst/>
                          <a:latin typeface="Helvetica Neue"/>
                          <a:cs typeface="Helvetica Neue"/>
                        </a:rPr>
                        <a:t>Verbruiksmaterialen</a:t>
                      </a:r>
                      <a:r>
                        <a:rPr lang="nl-NL" sz="1050" b="1" i="0" u="none" strike="noStrike" baseline="0" dirty="0" smtClean="0">
                          <a:solidFill>
                            <a:srgbClr val="000000"/>
                          </a:solidFill>
                          <a:effectLst/>
                          <a:latin typeface="Helvetica Neue"/>
                          <a:cs typeface="Helvetica Neue"/>
                        </a:rPr>
                        <a:t> (per run printen)</a:t>
                      </a:r>
                      <a:endParaRPr lang="nl-NL" sz="1050" b="1" i="0" u="none" strike="noStrike" dirty="0">
                        <a:solidFill>
                          <a:srgbClr val="000000"/>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latinLnBrk="0" hangingPunct="1"/>
                      <a:endParaRPr lang="nl-NL" sz="1050" b="0" kern="1200" dirty="0" smtClean="0">
                        <a:solidFill>
                          <a:schemeClr val="tx1"/>
                        </a:solidFill>
                        <a:latin typeface="Helvetica Neue"/>
                        <a:ea typeface="+mn-ea"/>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4748">
                <a:tc>
                  <a:txBody>
                    <a:bodyPr/>
                    <a:lstStyle/>
                    <a:p>
                      <a:pPr algn="l" fontAlgn="b"/>
                      <a:r>
                        <a:rPr lang="nl-NL" sz="1050" b="0" i="0" u="none" strike="noStrike" kern="1200" dirty="0">
                          <a:solidFill>
                            <a:schemeClr val="tx1"/>
                          </a:solidFill>
                          <a:effectLst/>
                          <a:latin typeface="Helvetica Neue"/>
                          <a:ea typeface="+mn-ea"/>
                          <a:cs typeface="Helvetica Neue"/>
                        </a:rPr>
                        <a:t>EPD </a:t>
                      </a:r>
                      <a:r>
                        <a:rPr lang="nl-NL" sz="1050" b="0" i="0" u="none" strike="noStrike" kern="1200" dirty="0" err="1">
                          <a:solidFill>
                            <a:schemeClr val="tx1"/>
                          </a:solidFill>
                          <a:effectLst/>
                          <a:latin typeface="Helvetica Neue"/>
                          <a:ea typeface="+mn-ea"/>
                          <a:cs typeface="Helvetica Neue"/>
                        </a:rPr>
                        <a:t>Labresultaten</a:t>
                      </a:r>
                      <a:endParaRPr lang="nl-NL" sz="1050" b="0" i="0" u="none" strike="noStrike" kern="1200" dirty="0">
                        <a:solidFill>
                          <a:schemeClr val="tx1"/>
                        </a:solidFill>
                        <a:effectLst/>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fontAlgn="b" latinLnBrk="0" hangingPunct="1"/>
                      <a:r>
                        <a:rPr lang="nl-NL" sz="1050" b="0" kern="1200" dirty="0" smtClean="0">
                          <a:solidFill>
                            <a:schemeClr val="tx1"/>
                          </a:solidFill>
                          <a:latin typeface="Helvetica Neue"/>
                          <a:ea typeface="+mn-ea"/>
                          <a:cs typeface="Helvetica Neue"/>
                        </a:rPr>
                        <a:t>15</a:t>
                      </a:r>
                      <a:endParaRPr lang="nl-NL" sz="1050" b="0" kern="1200" dirty="0">
                        <a:solidFill>
                          <a:schemeClr val="tx1"/>
                        </a:solidFill>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4748">
                <a:tc>
                  <a:txBody>
                    <a:bodyPr/>
                    <a:lstStyle/>
                    <a:p>
                      <a:pPr algn="l" fontAlgn="b"/>
                      <a:r>
                        <a:rPr lang="nl-NL" sz="1050" b="0" i="0" u="none" strike="noStrike" kern="1200" dirty="0" smtClean="0">
                          <a:solidFill>
                            <a:schemeClr val="tx1"/>
                          </a:solidFill>
                          <a:effectLst/>
                          <a:latin typeface="Helvetica Neue"/>
                          <a:ea typeface="+mn-ea"/>
                          <a:cs typeface="Helvetica Neue"/>
                        </a:rPr>
                        <a:t>EPD Basisgegevens zorg</a:t>
                      </a:r>
                      <a:endParaRPr lang="nl-NL" sz="1050" b="0" i="0" u="none" strike="noStrike" kern="1200" dirty="0">
                        <a:solidFill>
                          <a:schemeClr val="tx1"/>
                        </a:solidFill>
                        <a:effectLst/>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fontAlgn="b" latinLnBrk="0" hangingPunct="1"/>
                      <a:r>
                        <a:rPr lang="nl-NL" sz="1050" b="0" kern="1200" dirty="0" smtClean="0">
                          <a:solidFill>
                            <a:schemeClr val="tx1"/>
                          </a:solidFill>
                          <a:latin typeface="Helvetica Neue"/>
                          <a:ea typeface="+mn-ea"/>
                          <a:cs typeface="Helvetica Neue"/>
                        </a:rPr>
                        <a:t>15</a:t>
                      </a:r>
                      <a:endParaRPr lang="nl-NL" sz="1050" b="0" kern="1200" dirty="0">
                        <a:solidFill>
                          <a:schemeClr val="tx1"/>
                        </a:solidFill>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4748">
                <a:tc>
                  <a:txBody>
                    <a:bodyPr/>
                    <a:lstStyle/>
                    <a:p>
                      <a:pPr algn="l" fontAlgn="b"/>
                      <a:r>
                        <a:rPr lang="nl-NL" sz="1050" b="0" i="0" u="none" strike="noStrike" kern="1200" dirty="0" smtClean="0">
                          <a:solidFill>
                            <a:schemeClr val="tx1"/>
                          </a:solidFill>
                          <a:effectLst/>
                          <a:latin typeface="Helvetica Neue"/>
                          <a:ea typeface="+mn-ea"/>
                          <a:cs typeface="Helvetica Neue"/>
                        </a:rPr>
                        <a:t>EPD </a:t>
                      </a:r>
                      <a:r>
                        <a:rPr lang="nl-NL" sz="1050" b="0" i="0" u="none" strike="noStrike" kern="1200" dirty="0">
                          <a:solidFill>
                            <a:schemeClr val="tx1"/>
                          </a:solidFill>
                          <a:effectLst/>
                          <a:latin typeface="Helvetica Neue"/>
                          <a:ea typeface="+mn-ea"/>
                          <a:cs typeface="Helvetica Neue"/>
                        </a:rPr>
                        <a:t>Consultverslag</a:t>
                      </a: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fontAlgn="b" latinLnBrk="0" hangingPunct="1"/>
                      <a:r>
                        <a:rPr lang="nl-NL" sz="1050" b="0" kern="1200" dirty="0" smtClean="0">
                          <a:solidFill>
                            <a:schemeClr val="tx1"/>
                          </a:solidFill>
                          <a:latin typeface="Helvetica Neue"/>
                          <a:ea typeface="+mn-ea"/>
                          <a:cs typeface="Helvetica Neue"/>
                        </a:rPr>
                        <a:t>15</a:t>
                      </a:r>
                      <a:endParaRPr lang="nl-NL" sz="1050" b="0" kern="1200" dirty="0">
                        <a:solidFill>
                          <a:schemeClr val="tx1"/>
                        </a:solidFill>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4748">
                <a:tc>
                  <a:txBody>
                    <a:bodyPr/>
                    <a:lstStyle/>
                    <a:p>
                      <a:pPr algn="l" fontAlgn="b"/>
                      <a:r>
                        <a:rPr lang="nl-NL" sz="1050" b="0" i="0" u="none" strike="noStrike" kern="1200" dirty="0">
                          <a:solidFill>
                            <a:schemeClr val="tx1"/>
                          </a:solidFill>
                          <a:effectLst/>
                          <a:latin typeface="Helvetica Neue"/>
                          <a:ea typeface="+mn-ea"/>
                          <a:cs typeface="Helvetica Neue"/>
                        </a:rPr>
                        <a:t>EPD Diagnose- en </a:t>
                      </a:r>
                      <a:r>
                        <a:rPr lang="nl-NL" sz="1050" b="0" i="0" u="none" strike="noStrike" kern="1200" dirty="0" err="1" smtClean="0">
                          <a:solidFill>
                            <a:schemeClr val="tx1"/>
                          </a:solidFill>
                          <a:effectLst/>
                          <a:latin typeface="Helvetica Neue"/>
                          <a:ea typeface="+mn-ea"/>
                          <a:cs typeface="Helvetica Neue"/>
                        </a:rPr>
                        <a:t>verrichtingformulier</a:t>
                      </a:r>
                      <a:endParaRPr lang="nl-NL" sz="1050" b="0" i="0" u="none" strike="noStrike" kern="1200" dirty="0">
                        <a:solidFill>
                          <a:schemeClr val="tx1"/>
                        </a:solidFill>
                        <a:effectLst/>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fontAlgn="b" latinLnBrk="0" hangingPunct="1"/>
                      <a:r>
                        <a:rPr lang="nl-NL" sz="1050" b="0" kern="1200" dirty="0" smtClean="0">
                          <a:solidFill>
                            <a:schemeClr val="tx1"/>
                          </a:solidFill>
                          <a:latin typeface="Helvetica Neue"/>
                          <a:ea typeface="+mn-ea"/>
                          <a:cs typeface="Helvetica Neue"/>
                        </a:rPr>
                        <a:t>15</a:t>
                      </a:r>
                      <a:endParaRPr lang="nl-NL" sz="1050" b="0" kern="1200" dirty="0">
                        <a:solidFill>
                          <a:schemeClr val="tx1"/>
                        </a:solidFill>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4748">
                <a:tc>
                  <a:txBody>
                    <a:bodyPr/>
                    <a:lstStyle/>
                    <a:p>
                      <a:pPr algn="l" fontAlgn="b"/>
                      <a:r>
                        <a:rPr lang="nl-NL" sz="1050" b="0" i="0" u="none" strike="noStrike" kern="1200" dirty="0" smtClean="0">
                          <a:solidFill>
                            <a:schemeClr val="tx1"/>
                          </a:solidFill>
                          <a:effectLst/>
                          <a:latin typeface="Helvetica Neue"/>
                          <a:ea typeface="+mn-ea"/>
                          <a:cs typeface="Helvetica Neue"/>
                        </a:rPr>
                        <a:t>EPD </a:t>
                      </a:r>
                      <a:r>
                        <a:rPr lang="nl-NL" sz="1050" b="0" i="0" u="none" strike="noStrike" kern="1200" dirty="0">
                          <a:solidFill>
                            <a:schemeClr val="tx1"/>
                          </a:solidFill>
                          <a:effectLst/>
                          <a:latin typeface="Helvetica Neue"/>
                          <a:ea typeface="+mn-ea"/>
                          <a:cs typeface="Helvetica Neue"/>
                        </a:rPr>
                        <a:t>Verpleegkundig dossier</a:t>
                      </a: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fontAlgn="b" latinLnBrk="0" hangingPunct="1"/>
                      <a:r>
                        <a:rPr lang="nl-NL" sz="1050" b="0" kern="1200" dirty="0" smtClean="0">
                          <a:solidFill>
                            <a:schemeClr val="tx1"/>
                          </a:solidFill>
                          <a:latin typeface="Helvetica Neue"/>
                          <a:ea typeface="+mn-ea"/>
                          <a:cs typeface="Helvetica Neue"/>
                        </a:rPr>
                        <a:t>15</a:t>
                      </a:r>
                      <a:endParaRPr lang="nl-NL" sz="1050" b="0" kern="1200" dirty="0">
                        <a:solidFill>
                          <a:schemeClr val="tx1"/>
                        </a:solidFill>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4748">
                <a:tc>
                  <a:txBody>
                    <a:bodyPr/>
                    <a:lstStyle/>
                    <a:p>
                      <a:pPr algn="l" fontAlgn="b"/>
                      <a:r>
                        <a:rPr lang="nl-NL" sz="1050" b="0" i="0" u="none" strike="noStrike" kern="1200" dirty="0" smtClean="0">
                          <a:solidFill>
                            <a:schemeClr val="tx1"/>
                          </a:solidFill>
                          <a:effectLst/>
                          <a:latin typeface="Helvetica Neue"/>
                          <a:ea typeface="+mn-ea"/>
                          <a:cs typeface="Helvetica Neue"/>
                        </a:rPr>
                        <a:t>Patiënt</a:t>
                      </a:r>
                      <a:r>
                        <a:rPr lang="nl-NL" sz="1050" b="0" i="0" u="none" strike="noStrike" kern="1200" baseline="0" dirty="0" smtClean="0">
                          <a:solidFill>
                            <a:schemeClr val="tx1"/>
                          </a:solidFill>
                          <a:effectLst/>
                          <a:latin typeface="Helvetica Neue"/>
                          <a:ea typeface="+mn-ea"/>
                          <a:cs typeface="Helvetica Neue"/>
                        </a:rPr>
                        <a:t>tevredenheidsonderzoek formulieren</a:t>
                      </a:r>
                      <a:endParaRPr lang="nl-NL" sz="1050" b="0" i="0" u="none" strike="noStrike" kern="1200" dirty="0">
                        <a:solidFill>
                          <a:schemeClr val="tx1"/>
                        </a:solidFill>
                        <a:effectLst/>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fontAlgn="b" latinLnBrk="0" hangingPunct="1"/>
                      <a:r>
                        <a:rPr lang="nl-NL" sz="1050" b="0" kern="1200" dirty="0" smtClean="0">
                          <a:solidFill>
                            <a:schemeClr val="tx1"/>
                          </a:solidFill>
                          <a:latin typeface="Helvetica Neue"/>
                          <a:ea typeface="+mn-ea"/>
                          <a:cs typeface="Helvetica Neue"/>
                        </a:rPr>
                        <a:t>15</a:t>
                      </a:r>
                      <a:endParaRPr lang="nl-NL" sz="1050" b="0" kern="1200" dirty="0">
                        <a:solidFill>
                          <a:schemeClr val="tx1"/>
                        </a:solidFill>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4748">
                <a:tc>
                  <a:txBody>
                    <a:bodyPr/>
                    <a:lstStyle/>
                    <a:p>
                      <a:pPr algn="l" fontAlgn="b"/>
                      <a:r>
                        <a:rPr lang="nl-NL" sz="1050" b="0" i="0" u="none" strike="noStrike" kern="1200" dirty="0">
                          <a:solidFill>
                            <a:schemeClr val="tx1"/>
                          </a:solidFill>
                          <a:effectLst/>
                          <a:latin typeface="Helvetica Neue"/>
                          <a:ea typeface="+mn-ea"/>
                          <a:cs typeface="Helvetica Neue"/>
                        </a:rPr>
                        <a:t>Declaratieformulier</a:t>
                      </a: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fontAlgn="b" latinLnBrk="0" hangingPunct="1"/>
                      <a:r>
                        <a:rPr lang="nl-NL" sz="1050" b="0" kern="1200" dirty="0" smtClean="0">
                          <a:solidFill>
                            <a:schemeClr val="tx1"/>
                          </a:solidFill>
                          <a:latin typeface="Helvetica Neue"/>
                          <a:ea typeface="+mn-ea"/>
                          <a:cs typeface="Helvetica Neue"/>
                        </a:rPr>
                        <a:t>15</a:t>
                      </a:r>
                      <a:endParaRPr lang="nl-NL" sz="1050" b="0" kern="1200" dirty="0">
                        <a:solidFill>
                          <a:schemeClr val="tx1"/>
                        </a:solidFill>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bl>
          </a:graphicData>
        </a:graphic>
      </p:graphicFrame>
      <p:graphicFrame>
        <p:nvGraphicFramePr>
          <p:cNvPr id="13" name="Tabel 12"/>
          <p:cNvGraphicFramePr>
            <a:graphicFrameLocks noGrp="1"/>
          </p:cNvGraphicFramePr>
          <p:nvPr>
            <p:extLst>
              <p:ext uri="{D42A27DB-BD31-4B8C-83A1-F6EECF244321}">
                <p14:modId xmlns:p14="http://schemas.microsoft.com/office/powerpoint/2010/main" val="1073994236"/>
              </p:ext>
            </p:extLst>
          </p:nvPr>
        </p:nvGraphicFramePr>
        <p:xfrm>
          <a:off x="4142085" y="1053538"/>
          <a:ext cx="3020673" cy="2259859"/>
        </p:xfrm>
        <a:graphic>
          <a:graphicData uri="http://schemas.openxmlformats.org/drawingml/2006/table">
            <a:tbl>
              <a:tblPr/>
              <a:tblGrid>
                <a:gridCol w="2572566"/>
                <a:gridCol w="448107"/>
              </a:tblGrid>
              <a:tr h="213367">
                <a:tc>
                  <a:txBody>
                    <a:bodyPr/>
                    <a:lstStyle/>
                    <a:p>
                      <a:pPr algn="l" fontAlgn="b"/>
                      <a:r>
                        <a:rPr lang="nl-NL" sz="1050" b="1" i="0" u="none" strike="noStrike" dirty="0" smtClean="0">
                          <a:solidFill>
                            <a:schemeClr val="tx1"/>
                          </a:solidFill>
                          <a:effectLst/>
                          <a:latin typeface="Helvetica Neue"/>
                          <a:cs typeface="Helvetica Neue"/>
                        </a:rPr>
                        <a:t>Vaste materialen (</a:t>
                      </a:r>
                      <a:r>
                        <a:rPr lang="nl-NL" sz="1050" b="1" i="0" u="none" strike="noStrike" baseline="0" dirty="0" err="1" smtClean="0">
                          <a:solidFill>
                            <a:schemeClr val="tx1"/>
                          </a:solidFill>
                          <a:effectLst/>
                          <a:latin typeface="Helvetica Neue"/>
                          <a:cs typeface="Helvetica Neue"/>
                        </a:rPr>
                        <a:t>printbaar</a:t>
                      </a:r>
                      <a:r>
                        <a:rPr lang="nl-NL" sz="1050" b="1" i="0" u="none" strike="noStrike" baseline="0" dirty="0" smtClean="0">
                          <a:solidFill>
                            <a:schemeClr val="tx1"/>
                          </a:solidFill>
                          <a:effectLst/>
                          <a:latin typeface="Helvetica Neue"/>
                          <a:cs typeface="Helvetica Neue"/>
                        </a:rPr>
                        <a:t>)</a:t>
                      </a:r>
                      <a:endParaRPr lang="nl-NL" sz="1050" b="1" i="0" u="none" strike="noStrike" dirty="0">
                        <a:solidFill>
                          <a:schemeClr val="tx1"/>
                        </a:solidFill>
                        <a:effectLst/>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algn="ctr"/>
                      <a:endParaRPr lang="nl-NL" sz="1050" b="1" dirty="0" smtClean="0">
                        <a:latin typeface="Helvetica Neue"/>
                        <a:cs typeface="Helvetica Neue"/>
                      </a:endParaRP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kern="1200" dirty="0">
                          <a:solidFill>
                            <a:schemeClr val="tx1"/>
                          </a:solidFill>
                          <a:effectLst/>
                          <a:latin typeface="Helvetica Neue"/>
                          <a:ea typeface="+mn-ea"/>
                          <a:cs typeface="Helvetica Neue"/>
                        </a:rPr>
                        <a:t>Diagnose &amp; </a:t>
                      </a:r>
                      <a:r>
                        <a:rPr lang="nl-NL" sz="1050" b="0" i="0" u="none" strike="noStrike" kern="1200" dirty="0" smtClean="0">
                          <a:solidFill>
                            <a:schemeClr val="tx1"/>
                          </a:solidFill>
                          <a:effectLst/>
                          <a:latin typeface="Helvetica Neue"/>
                          <a:ea typeface="+mn-ea"/>
                          <a:cs typeface="Helvetica Neue"/>
                        </a:rPr>
                        <a:t>verrichtingenblad (A2)</a:t>
                      </a:r>
                      <a:endParaRPr lang="nl-NL" sz="1050" b="0" i="0" u="none" strike="noStrike" kern="1200" dirty="0">
                        <a:solidFill>
                          <a:schemeClr val="tx1"/>
                        </a:solidFill>
                        <a:effectLst/>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latinLnBrk="0" hangingPunct="1"/>
                      <a:r>
                        <a:rPr lang="nl-NL" sz="1050" b="0" kern="1200" dirty="0" smtClean="0">
                          <a:solidFill>
                            <a:schemeClr val="tx1"/>
                          </a:solidFill>
                          <a:latin typeface="Helvetica Neue"/>
                          <a:ea typeface="+mn-ea"/>
                          <a:cs typeface="Helvetica Neue"/>
                        </a:rPr>
                        <a:t>3</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kern="1200" dirty="0">
                          <a:solidFill>
                            <a:schemeClr val="tx1"/>
                          </a:solidFill>
                          <a:effectLst/>
                          <a:latin typeface="Helvetica Neue"/>
                          <a:ea typeface="+mn-ea"/>
                          <a:cs typeface="Helvetica Neue"/>
                        </a:rPr>
                        <a:t>EPD voorbeeld dossier</a:t>
                      </a: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latinLnBrk="0" hangingPunct="1"/>
                      <a:r>
                        <a:rPr lang="nl-NL" sz="1050" b="0" kern="1200" dirty="0" smtClean="0">
                          <a:solidFill>
                            <a:schemeClr val="tx1"/>
                          </a:solidFill>
                          <a:latin typeface="Helvetica Neue"/>
                          <a:ea typeface="+mn-ea"/>
                          <a:cs typeface="Helvetica Neue"/>
                        </a:rPr>
                        <a:t>1</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kern="1200" dirty="0">
                          <a:solidFill>
                            <a:schemeClr val="tx1"/>
                          </a:solidFill>
                          <a:effectLst/>
                          <a:latin typeface="Helvetica Neue"/>
                          <a:ea typeface="+mn-ea"/>
                          <a:cs typeface="Helvetica Neue"/>
                        </a:rPr>
                        <a:t>EPD </a:t>
                      </a:r>
                      <a:r>
                        <a:rPr lang="nl-NL" sz="1050" b="0" i="0" u="none" strike="noStrike" kern="1200" dirty="0" err="1">
                          <a:solidFill>
                            <a:schemeClr val="tx1"/>
                          </a:solidFill>
                          <a:effectLst/>
                          <a:latin typeface="Helvetica Neue"/>
                          <a:ea typeface="+mn-ea"/>
                          <a:cs typeface="Helvetica Neue"/>
                        </a:rPr>
                        <a:t>Vooringevulde</a:t>
                      </a:r>
                      <a:r>
                        <a:rPr lang="nl-NL" sz="1050" b="0" i="0" u="none" strike="noStrike" kern="1200" dirty="0">
                          <a:solidFill>
                            <a:schemeClr val="tx1"/>
                          </a:solidFill>
                          <a:effectLst/>
                          <a:latin typeface="Helvetica Neue"/>
                          <a:ea typeface="+mn-ea"/>
                          <a:cs typeface="Helvetica Neue"/>
                        </a:rPr>
                        <a:t> dossiers: 3 stuks</a:t>
                      </a: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latinLnBrk="0" hangingPunct="1"/>
                      <a:r>
                        <a:rPr lang="nl-NL" sz="1050" b="0" kern="1200" dirty="0" smtClean="0">
                          <a:solidFill>
                            <a:schemeClr val="tx1"/>
                          </a:solidFill>
                          <a:latin typeface="Helvetica Neue"/>
                          <a:ea typeface="+mn-ea"/>
                          <a:cs typeface="Helvetica Neue"/>
                        </a:rPr>
                        <a:t>1</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kern="1200" dirty="0" smtClean="0">
                          <a:solidFill>
                            <a:schemeClr val="tx1"/>
                          </a:solidFill>
                          <a:effectLst/>
                          <a:latin typeface="Helvetica Neue"/>
                          <a:ea typeface="+mn-ea"/>
                          <a:cs typeface="Helvetica Neue"/>
                        </a:rPr>
                        <a:t>Informatieverzoeken (A6)</a:t>
                      </a:r>
                      <a:endParaRPr lang="nl-NL" sz="1050" b="0" i="0" u="none" strike="noStrike" kern="1200" dirty="0">
                        <a:solidFill>
                          <a:schemeClr val="tx1"/>
                        </a:solidFill>
                        <a:effectLst/>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latinLnBrk="0" hangingPunct="1"/>
                      <a:r>
                        <a:rPr lang="nl-NL" sz="1050" b="0" kern="1200" dirty="0" smtClean="0">
                          <a:solidFill>
                            <a:schemeClr val="tx1"/>
                          </a:solidFill>
                          <a:latin typeface="Helvetica Neue"/>
                          <a:ea typeface="+mn-ea"/>
                          <a:cs typeface="Helvetica Neue"/>
                        </a:rPr>
                        <a:t>11</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kern="1200" dirty="0">
                          <a:solidFill>
                            <a:schemeClr val="tx1"/>
                          </a:solidFill>
                          <a:effectLst/>
                          <a:latin typeface="Helvetica Neue"/>
                          <a:ea typeface="+mn-ea"/>
                          <a:cs typeface="Helvetica Neue"/>
                        </a:rPr>
                        <a:t>Instructiekaart </a:t>
                      </a:r>
                      <a:r>
                        <a:rPr lang="nl-NL" sz="1050" b="0" i="0" u="none" strike="noStrike" kern="1200" dirty="0" smtClean="0">
                          <a:solidFill>
                            <a:schemeClr val="tx1"/>
                          </a:solidFill>
                          <a:effectLst/>
                          <a:latin typeface="Helvetica Neue"/>
                          <a:ea typeface="+mn-ea"/>
                          <a:cs typeface="Helvetica Neue"/>
                        </a:rPr>
                        <a:t>labonderzoek </a:t>
                      </a:r>
                      <a:r>
                        <a:rPr lang="nl-NL" sz="1050" b="0" i="0" u="none" strike="noStrike" kern="1200" dirty="0" err="1" smtClean="0">
                          <a:solidFill>
                            <a:schemeClr val="tx1"/>
                          </a:solidFill>
                          <a:effectLst/>
                          <a:latin typeface="Helvetica Neue"/>
                          <a:ea typeface="+mn-ea"/>
                          <a:cs typeface="Helvetica Neue"/>
                        </a:rPr>
                        <a:t>vpk</a:t>
                      </a:r>
                      <a:endParaRPr lang="nl-NL" sz="1050" b="0" i="0" u="none" strike="noStrike" kern="1200" dirty="0">
                        <a:solidFill>
                          <a:schemeClr val="tx1"/>
                        </a:solidFill>
                        <a:effectLst/>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latinLnBrk="0" hangingPunct="1"/>
                      <a:r>
                        <a:rPr lang="nl-NL" sz="1050" b="0" kern="1200" dirty="0" smtClean="0">
                          <a:solidFill>
                            <a:schemeClr val="tx1"/>
                          </a:solidFill>
                          <a:latin typeface="Helvetica Neue"/>
                          <a:ea typeface="+mn-ea"/>
                          <a:cs typeface="Helvetica Neue"/>
                        </a:rPr>
                        <a:t>2</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kern="1200" dirty="0">
                          <a:solidFill>
                            <a:schemeClr val="tx1"/>
                          </a:solidFill>
                          <a:effectLst/>
                          <a:latin typeface="Helvetica Neue"/>
                          <a:ea typeface="+mn-ea"/>
                          <a:cs typeface="Helvetica Neue"/>
                        </a:rPr>
                        <a:t>Medicatie overzicht</a:t>
                      </a: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latinLnBrk="0" hangingPunct="1"/>
                      <a:r>
                        <a:rPr lang="nl-NL" sz="1050" b="0" kern="1200" dirty="0" smtClean="0">
                          <a:solidFill>
                            <a:schemeClr val="tx1"/>
                          </a:solidFill>
                          <a:latin typeface="Helvetica Neue"/>
                          <a:ea typeface="+mn-ea"/>
                          <a:cs typeface="Helvetica Neue"/>
                        </a:rPr>
                        <a:t>5</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kern="1200" dirty="0" smtClean="0">
                          <a:solidFill>
                            <a:schemeClr val="tx1"/>
                          </a:solidFill>
                          <a:effectLst/>
                          <a:latin typeface="Helvetica Neue"/>
                          <a:ea typeface="+mn-ea"/>
                          <a:cs typeface="Helvetica Neue"/>
                        </a:rPr>
                        <a:t>Onderzoeksopdracht (A6)</a:t>
                      </a:r>
                      <a:endParaRPr lang="nl-NL" sz="1050" b="0" i="0" u="none" strike="noStrike" kern="1200" dirty="0">
                        <a:solidFill>
                          <a:schemeClr val="tx1"/>
                        </a:solidFill>
                        <a:effectLst/>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latinLnBrk="0" hangingPunct="1"/>
                      <a:r>
                        <a:rPr lang="nl-NL" sz="1050" b="0" kern="1200" dirty="0" smtClean="0">
                          <a:solidFill>
                            <a:schemeClr val="tx1"/>
                          </a:solidFill>
                          <a:latin typeface="Helvetica Neue"/>
                          <a:ea typeface="+mn-ea"/>
                          <a:cs typeface="Helvetica Neue"/>
                        </a:rPr>
                        <a:t>15</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kern="1200" dirty="0" smtClean="0">
                          <a:solidFill>
                            <a:schemeClr val="tx1"/>
                          </a:solidFill>
                          <a:effectLst/>
                          <a:latin typeface="Helvetica Neue"/>
                          <a:ea typeface="+mn-ea"/>
                          <a:cs typeface="Helvetica Neue"/>
                        </a:rPr>
                        <a:t>Patiënt </a:t>
                      </a:r>
                      <a:r>
                        <a:rPr lang="nl-NL" sz="1050" b="0" i="0" u="none" strike="noStrike" kern="1200" dirty="0">
                          <a:solidFill>
                            <a:schemeClr val="tx1"/>
                          </a:solidFill>
                          <a:effectLst/>
                          <a:latin typeface="Helvetica Neue"/>
                          <a:ea typeface="+mn-ea"/>
                          <a:cs typeface="Helvetica Neue"/>
                        </a:rPr>
                        <a:t>case beschrijvingen</a:t>
                      </a: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latinLnBrk="0" hangingPunct="1"/>
                      <a:r>
                        <a:rPr lang="nl-NL" sz="1050" b="0" kern="1200" dirty="0" smtClean="0">
                          <a:solidFill>
                            <a:schemeClr val="tx1"/>
                          </a:solidFill>
                          <a:latin typeface="Helvetica Neue"/>
                          <a:ea typeface="+mn-ea"/>
                          <a:cs typeface="Helvetica Neue"/>
                        </a:rPr>
                        <a:t>11</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kern="1200" dirty="0">
                          <a:solidFill>
                            <a:schemeClr val="tx1"/>
                          </a:solidFill>
                          <a:effectLst/>
                          <a:latin typeface="Helvetica Neue"/>
                          <a:ea typeface="+mn-ea"/>
                          <a:cs typeface="Helvetica Neue"/>
                        </a:rPr>
                        <a:t>Procesplaten </a:t>
                      </a:r>
                      <a:r>
                        <a:rPr lang="nl-NL" sz="1050" b="0" i="0" u="none" strike="noStrike" kern="1200" dirty="0" smtClean="0">
                          <a:solidFill>
                            <a:schemeClr val="tx1"/>
                          </a:solidFill>
                          <a:effectLst/>
                          <a:latin typeface="Helvetica Neue"/>
                          <a:ea typeface="+mn-ea"/>
                          <a:cs typeface="Helvetica Neue"/>
                        </a:rPr>
                        <a:t>per rol</a:t>
                      </a:r>
                      <a:endParaRPr lang="nl-NL" sz="1050" b="0" i="0" u="none" strike="noStrike" kern="1200" dirty="0">
                        <a:solidFill>
                          <a:schemeClr val="tx1"/>
                        </a:solidFill>
                        <a:effectLst/>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latinLnBrk="0" hangingPunct="1"/>
                      <a:r>
                        <a:rPr lang="nl-NL" sz="1050" b="0" kern="1200" dirty="0" smtClean="0">
                          <a:solidFill>
                            <a:schemeClr val="tx1"/>
                          </a:solidFill>
                          <a:latin typeface="Helvetica Neue"/>
                          <a:ea typeface="+mn-ea"/>
                          <a:cs typeface="Helvetica Neue"/>
                        </a:rPr>
                        <a:t>1</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kern="1200" dirty="0" smtClean="0">
                          <a:solidFill>
                            <a:schemeClr val="tx1"/>
                          </a:solidFill>
                          <a:effectLst/>
                          <a:latin typeface="Helvetica Neue"/>
                          <a:ea typeface="+mn-ea"/>
                          <a:cs typeface="Helvetica Neue"/>
                        </a:rPr>
                        <a:t>Rolbeschrijvingen per rol</a:t>
                      </a:r>
                      <a:endParaRPr lang="nl-NL" sz="1050" b="0" i="0" u="none" strike="noStrike" kern="1200" dirty="0">
                        <a:solidFill>
                          <a:schemeClr val="tx1"/>
                        </a:solidFill>
                        <a:effectLst/>
                        <a:latin typeface="Helvetica Neue"/>
                        <a:ea typeface="+mn-ea"/>
                        <a:cs typeface="Helvetica Neue"/>
                      </a:endParaRP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latinLnBrk="0" hangingPunct="1"/>
                      <a:r>
                        <a:rPr lang="nl-NL" sz="1050" b="0" kern="1200" dirty="0" smtClean="0">
                          <a:solidFill>
                            <a:schemeClr val="tx1"/>
                          </a:solidFill>
                          <a:latin typeface="Helvetica Neue"/>
                          <a:ea typeface="+mn-ea"/>
                          <a:cs typeface="Helvetica Neue"/>
                        </a:rPr>
                        <a:t>1</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kern="1200" dirty="0">
                          <a:solidFill>
                            <a:schemeClr val="tx1"/>
                          </a:solidFill>
                          <a:effectLst/>
                          <a:latin typeface="Helvetica Neue"/>
                          <a:ea typeface="+mn-ea"/>
                          <a:cs typeface="Helvetica Neue"/>
                        </a:rPr>
                        <a:t>Scoreboekje spelbegeleider</a:t>
                      </a: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latinLnBrk="0" hangingPunct="1"/>
                      <a:r>
                        <a:rPr lang="nl-NL" sz="1050" b="0" kern="1200" dirty="0" smtClean="0">
                          <a:solidFill>
                            <a:schemeClr val="tx1"/>
                          </a:solidFill>
                          <a:latin typeface="Helvetica Neue"/>
                          <a:ea typeface="+mn-ea"/>
                          <a:cs typeface="Helvetica Neue"/>
                        </a:rPr>
                        <a:t>1</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r h="149037">
                <a:tc>
                  <a:txBody>
                    <a:bodyPr/>
                    <a:lstStyle/>
                    <a:p>
                      <a:pPr marL="0" marR="0" indent="0" algn="l" defTabSz="323872" rtl="0" eaLnBrk="1" fontAlgn="b" latinLnBrk="0" hangingPunct="1">
                        <a:lnSpc>
                          <a:spcPct val="100000"/>
                        </a:lnSpc>
                        <a:spcBef>
                          <a:spcPts val="0"/>
                        </a:spcBef>
                        <a:spcAft>
                          <a:spcPts val="0"/>
                        </a:spcAft>
                        <a:buClrTx/>
                        <a:buSzTx/>
                        <a:buFontTx/>
                        <a:buNone/>
                        <a:tabLst/>
                        <a:defRPr/>
                      </a:pPr>
                      <a:r>
                        <a:rPr lang="nl-NL" sz="1050" b="0" i="0" u="none" strike="noStrike" kern="1200" dirty="0">
                          <a:solidFill>
                            <a:schemeClr val="tx1"/>
                          </a:solidFill>
                          <a:effectLst/>
                          <a:latin typeface="Helvetica Neue"/>
                          <a:ea typeface="+mn-ea"/>
                          <a:cs typeface="Helvetica Neue"/>
                        </a:rPr>
                        <a:t>Thesaurus: Diagnose- &amp; verrichtingen</a:t>
                      </a:r>
                    </a:p>
                  </a:txBody>
                  <a:tcPr marL="0" marR="0" marT="0" marB="0" anchor="b">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c>
                  <a:txBody>
                    <a:bodyPr/>
                    <a:lstStyle/>
                    <a:p>
                      <a:pPr marL="0" algn="ctr" defTabSz="323872" rtl="0" eaLnBrk="1" latinLnBrk="0" hangingPunct="1"/>
                      <a:r>
                        <a:rPr lang="nl-NL" sz="1050" b="0" kern="1200" dirty="0" smtClean="0">
                          <a:solidFill>
                            <a:schemeClr val="tx1"/>
                          </a:solidFill>
                          <a:latin typeface="Helvetica Neue"/>
                          <a:ea typeface="+mn-ea"/>
                          <a:cs typeface="Helvetica Neue"/>
                        </a:rPr>
                        <a:t>5</a:t>
                      </a:r>
                    </a:p>
                  </a:txBody>
                  <a:tcPr marL="10521" marR="10521" marT="10521" marB="0"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6350" cap="flat" cmpd="sng" algn="ctr">
                      <a:solidFill>
                        <a:prstClr val="white">
                          <a:lumMod val="50000"/>
                        </a:prstClr>
                      </a:solidFill>
                      <a:prstDash val="solid"/>
                      <a:round/>
                      <a:headEnd type="none" w="med" len="med"/>
                      <a:tailEnd type="none" w="med" len="med"/>
                    </a:lnT>
                    <a:lnB w="6350" cap="flat" cmpd="sng" algn="ctr">
                      <a:solidFill>
                        <a:prstClr val="white">
                          <a:lumMod val="50000"/>
                        </a:prstClr>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21063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19259</TotalTime>
  <Words>3342</Words>
  <Application>Microsoft Macintosh PowerPoint</Application>
  <PresentationFormat>Aangepast</PresentationFormat>
  <Paragraphs>585</Paragraphs>
  <Slides>31</Slides>
  <Notes>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31</vt:i4>
      </vt:variant>
    </vt:vector>
  </HeadingPairs>
  <TitlesOfParts>
    <vt:vector size="39" baseType="lpstr">
      <vt:lpstr>Arial Black</vt:lpstr>
      <vt:lpstr>Avenir Light</vt:lpstr>
      <vt:lpstr>Calibri</vt:lpstr>
      <vt:lpstr>Courier New</vt:lpstr>
      <vt:lpstr>Helvetica Neue</vt:lpstr>
      <vt:lpstr>Wingdings</vt:lpstr>
      <vt:lpstr>Arial</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Sander Oude Veldhuis</dc:creator>
  <cp:lastModifiedBy>Marieke Hanegraaf</cp:lastModifiedBy>
  <cp:revision>741</cp:revision>
  <cp:lastPrinted>2017-07-12T09:31:05Z</cp:lastPrinted>
  <dcterms:created xsi:type="dcterms:W3CDTF">2016-06-16T11:28:34Z</dcterms:created>
  <dcterms:modified xsi:type="dcterms:W3CDTF">2018-01-16T15:12:53Z</dcterms:modified>
</cp:coreProperties>
</file>