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notesMasterIdLst>
    <p:notesMasterId r:id="rId82"/>
  </p:notesMasterIdLst>
  <p:handoutMasterIdLst>
    <p:handoutMasterId r:id="rId83"/>
  </p:handoutMasterIdLst>
  <p:sldIdLst>
    <p:sldId id="527" r:id="rId2"/>
    <p:sldId id="466" r:id="rId3"/>
    <p:sldId id="356" r:id="rId4"/>
    <p:sldId id="531" r:id="rId5"/>
    <p:sldId id="308" r:id="rId6"/>
    <p:sldId id="473" r:id="rId7"/>
    <p:sldId id="529" r:id="rId8"/>
    <p:sldId id="435" r:id="rId9"/>
    <p:sldId id="530" r:id="rId10"/>
    <p:sldId id="528" r:id="rId11"/>
    <p:sldId id="273" r:id="rId12"/>
    <p:sldId id="541" r:id="rId13"/>
    <p:sldId id="542" r:id="rId14"/>
    <p:sldId id="470" r:id="rId15"/>
    <p:sldId id="371" r:id="rId16"/>
    <p:sldId id="373" r:id="rId17"/>
    <p:sldId id="372" r:id="rId18"/>
    <p:sldId id="374" r:id="rId19"/>
    <p:sldId id="375" r:id="rId20"/>
    <p:sldId id="380" r:id="rId21"/>
    <p:sldId id="414" r:id="rId22"/>
    <p:sldId id="475" r:id="rId23"/>
    <p:sldId id="490" r:id="rId24"/>
    <p:sldId id="491" r:id="rId25"/>
    <p:sldId id="494" r:id="rId26"/>
    <p:sldId id="493" r:id="rId27"/>
    <p:sldId id="495" r:id="rId28"/>
    <p:sldId id="451" r:id="rId29"/>
    <p:sldId id="478" r:id="rId30"/>
    <p:sldId id="479" r:id="rId31"/>
    <p:sldId id="452" r:id="rId32"/>
    <p:sldId id="496" r:id="rId33"/>
    <p:sldId id="497" r:id="rId34"/>
    <p:sldId id="498" r:id="rId35"/>
    <p:sldId id="426" r:id="rId36"/>
    <p:sldId id="500" r:id="rId37"/>
    <p:sldId id="506" r:id="rId38"/>
    <p:sldId id="499" r:id="rId39"/>
    <p:sldId id="457" r:id="rId40"/>
    <p:sldId id="504" r:id="rId41"/>
    <p:sldId id="501" r:id="rId42"/>
    <p:sldId id="454" r:id="rId43"/>
    <p:sldId id="481" r:id="rId44"/>
    <p:sldId id="480" r:id="rId45"/>
    <p:sldId id="505" r:id="rId46"/>
    <p:sldId id="511" r:id="rId47"/>
    <p:sldId id="507" r:id="rId48"/>
    <p:sldId id="543" r:id="rId49"/>
    <p:sldId id="512" r:id="rId50"/>
    <p:sldId id="517" r:id="rId51"/>
    <p:sldId id="455" r:id="rId52"/>
    <p:sldId id="516" r:id="rId53"/>
    <p:sldId id="508" r:id="rId54"/>
    <p:sldId id="515" r:id="rId55"/>
    <p:sldId id="433" r:id="rId56"/>
    <p:sldId id="514" r:id="rId57"/>
    <p:sldId id="544" r:id="rId58"/>
    <p:sldId id="533" r:id="rId59"/>
    <p:sldId id="483" r:id="rId60"/>
    <p:sldId id="518" r:id="rId61"/>
    <p:sldId id="484" r:id="rId62"/>
    <p:sldId id="519" r:id="rId63"/>
    <p:sldId id="482" r:id="rId64"/>
    <p:sldId id="520" r:id="rId65"/>
    <p:sldId id="486" r:id="rId66"/>
    <p:sldId id="521" r:id="rId67"/>
    <p:sldId id="487" r:id="rId68"/>
    <p:sldId id="522" r:id="rId69"/>
    <p:sldId id="485" r:id="rId70"/>
    <p:sldId id="523" r:id="rId71"/>
    <p:sldId id="488" r:id="rId72"/>
    <p:sldId id="532" r:id="rId73"/>
    <p:sldId id="536" r:id="rId74"/>
    <p:sldId id="535" r:id="rId75"/>
    <p:sldId id="539" r:id="rId76"/>
    <p:sldId id="537" r:id="rId77"/>
    <p:sldId id="538" r:id="rId78"/>
    <p:sldId id="540" r:id="rId79"/>
    <p:sldId id="525" r:id="rId80"/>
    <p:sldId id="464" r:id="rId81"/>
  </p:sldIdLst>
  <p:sldSz cx="9144000" cy="6858000" type="screen4x3"/>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784" userDrawn="1">
          <p15:clr>
            <a:srgbClr val="A4A3A4"/>
          </p15:clr>
        </p15:guide>
        <p15:guide id="2" pos="2307" userDrawn="1">
          <p15:clr>
            <a:srgbClr val="A4A3A4"/>
          </p15:clr>
        </p15:guide>
        <p15:guide id="3" orient="horz" pos="2957" userDrawn="1">
          <p15:clr>
            <a:srgbClr val="A4A3A4"/>
          </p15:clr>
        </p15:guide>
        <p15:guide id="4" pos="2237"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Thijs Koster" initials="TK" lastIdx="7" clrIdx="0"/>
  <p:cmAuthor id="1" name="Hans van Loenen" initials="Hv" lastIdx="10" clrIdx="1"/>
  <p:cmAuthor id="2" name="HP" initials="H" lastIdx="5" clrIdx="2">
    <p:extLst/>
  </p:cmAuthor>
  <p:cmAuthor id="3" name="Herman Groen" initials="HG" lastIdx="119" clrIdx="3">
    <p:extLst/>
  </p:cmAuthor>
  <p:cmAuthor id="4" name="Ellen Krijnen" initials="EK" lastIdx="38" clrIdx="4"/>
  <p:cmAuthor id="5" name="Rob van den Brule" initials="RvdB" lastIdx="187" clrIdx="5"/>
  <p:cmAuthor id="6" name="Annemarie Drenth" initials="AD" lastIdx="1" clrIdx="6">
    <p:extLst>
      <p:ext uri="{19B8F6BF-5375-455C-9EA6-DF929625EA0E}">
        <p15:presenceInfo xmlns:p15="http://schemas.microsoft.com/office/powerpoint/2012/main" userId="S-1-5-21-91579028-871178891-190466349-211860"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0"/>
    <a:srgbClr val="CC9900"/>
    <a:srgbClr val="85AEFF"/>
    <a:srgbClr val="CD6E33"/>
    <a:srgbClr val="33CCCC"/>
    <a:srgbClr val="FE8602"/>
    <a:srgbClr val="FFF4E7"/>
    <a:srgbClr val="FFCCCC"/>
    <a:srgbClr val="DCCBAA"/>
    <a:srgbClr val="FFE3C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3824" autoAdjust="0"/>
    <p:restoredTop sz="95291" autoAdjust="0"/>
  </p:normalViewPr>
  <p:slideViewPr>
    <p:cSldViewPr snapToGrid="0">
      <p:cViewPr varScale="1">
        <p:scale>
          <a:sx n="87" d="100"/>
          <a:sy n="87" d="100"/>
        </p:scale>
        <p:origin x="955" y="67"/>
      </p:cViewPr>
      <p:guideLst>
        <p:guide orient="horz" pos="2160"/>
        <p:guide pos="2880"/>
      </p:guideLst>
    </p:cSldViewPr>
  </p:slideViewPr>
  <p:outlineViewPr>
    <p:cViewPr>
      <p:scale>
        <a:sx n="33" d="100"/>
        <a:sy n="33" d="100"/>
      </p:scale>
      <p:origin x="0" y="-17808"/>
    </p:cViewPr>
  </p:outlineViewPr>
  <p:notesTextViewPr>
    <p:cViewPr>
      <p:scale>
        <a:sx n="3" d="2"/>
        <a:sy n="3" d="2"/>
      </p:scale>
      <p:origin x="0" y="0"/>
    </p:cViewPr>
  </p:notesTextViewPr>
  <p:sorterViewPr>
    <p:cViewPr varScale="1">
      <p:scale>
        <a:sx n="1" d="1"/>
        <a:sy n="1" d="1"/>
      </p:scale>
      <p:origin x="0" y="-13140"/>
    </p:cViewPr>
  </p:sorterViewPr>
  <p:notesViewPr>
    <p:cSldViewPr snapToGrid="0">
      <p:cViewPr varScale="1">
        <p:scale>
          <a:sx n="68" d="100"/>
          <a:sy n="68" d="100"/>
        </p:scale>
        <p:origin x="3258" y="72"/>
      </p:cViewPr>
      <p:guideLst>
        <p:guide orient="horz" pos="2784"/>
        <p:guide pos="2307"/>
        <p:guide orient="horz" pos="2957"/>
        <p:guide pos="2237"/>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commentAuthors" Target="commentAuthors.xml"/><Relationship Id="rId89" Type="http://schemas.microsoft.com/office/2015/10/relationships/revisionInfo" Target="revisionInfo.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notesMaster" Target="notesMasters/notesMaster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handoutMaster" Target="handoutMasters/handoutMaster1.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2"/>
            <a:ext cx="3077739" cy="471053"/>
          </a:xfrm>
          <a:prstGeom prst="rect">
            <a:avLst/>
          </a:prstGeom>
        </p:spPr>
        <p:txBody>
          <a:bodyPr vert="horz" lIns="94575" tIns="47288" rIns="94575" bIns="47288" rtlCol="0"/>
          <a:lstStyle>
            <a:lvl1pPr algn="l">
              <a:defRPr sz="1200"/>
            </a:lvl1pPr>
          </a:lstStyle>
          <a:p>
            <a:r>
              <a:rPr lang="nl-NL" dirty="0"/>
              <a:t>Training NI MS</a:t>
            </a:r>
          </a:p>
        </p:txBody>
      </p:sp>
      <p:sp>
        <p:nvSpPr>
          <p:cNvPr id="3" name="Date Placeholder 2"/>
          <p:cNvSpPr>
            <a:spLocks noGrp="1"/>
          </p:cNvSpPr>
          <p:nvPr>
            <p:ph type="dt" sz="quarter" idx="1"/>
          </p:nvPr>
        </p:nvSpPr>
        <p:spPr>
          <a:xfrm>
            <a:off x="4023093" y="2"/>
            <a:ext cx="3077739" cy="471053"/>
          </a:xfrm>
          <a:prstGeom prst="rect">
            <a:avLst/>
          </a:prstGeom>
        </p:spPr>
        <p:txBody>
          <a:bodyPr vert="horz" lIns="94575" tIns="47288" rIns="94575" bIns="47288" rtlCol="0"/>
          <a:lstStyle>
            <a:lvl1pPr algn="r">
              <a:defRPr sz="1200"/>
            </a:lvl1pPr>
          </a:lstStyle>
          <a:p>
            <a:r>
              <a:rPr lang="nl-NL" dirty="0"/>
              <a:t>September 2017</a:t>
            </a:r>
          </a:p>
        </p:txBody>
      </p:sp>
      <p:sp>
        <p:nvSpPr>
          <p:cNvPr id="5" name="Slide Number Placeholder 4"/>
          <p:cNvSpPr>
            <a:spLocks noGrp="1"/>
          </p:cNvSpPr>
          <p:nvPr>
            <p:ph type="sldNum" sz="quarter" idx="3"/>
          </p:nvPr>
        </p:nvSpPr>
        <p:spPr>
          <a:xfrm>
            <a:off x="4023093" y="8917423"/>
            <a:ext cx="3077739" cy="471052"/>
          </a:xfrm>
          <a:prstGeom prst="rect">
            <a:avLst/>
          </a:prstGeom>
        </p:spPr>
        <p:txBody>
          <a:bodyPr vert="horz" lIns="94575" tIns="47288" rIns="94575" bIns="47288" rtlCol="0" anchor="b"/>
          <a:lstStyle>
            <a:lvl1pPr algn="r">
              <a:defRPr sz="1200"/>
            </a:lvl1pPr>
          </a:lstStyle>
          <a:p>
            <a:fld id="{B2A22DF9-1BB0-4551-82D4-27B293532C4F}" type="slidenum">
              <a:rPr lang="nl-NL" smtClean="0"/>
              <a:pPr/>
              <a:t>‹#›</a:t>
            </a:fld>
            <a:endParaRPr lang="nl-NL"/>
          </a:p>
        </p:txBody>
      </p:sp>
    </p:spTree>
    <p:extLst>
      <p:ext uri="{BB962C8B-B14F-4D97-AF65-F5344CB8AC3E}">
        <p14:creationId xmlns:p14="http://schemas.microsoft.com/office/powerpoint/2010/main" val="33468783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2"/>
            <a:ext cx="3077739" cy="471053"/>
          </a:xfrm>
          <a:prstGeom prst="rect">
            <a:avLst/>
          </a:prstGeom>
        </p:spPr>
        <p:txBody>
          <a:bodyPr vert="horz" lIns="94575" tIns="47288" rIns="94575" bIns="47288" rtlCol="0"/>
          <a:lstStyle>
            <a:lvl1pPr algn="l">
              <a:defRPr sz="1200"/>
            </a:lvl1pPr>
          </a:lstStyle>
          <a:p>
            <a:endParaRPr lang="nn-NO"/>
          </a:p>
        </p:txBody>
      </p:sp>
      <p:sp>
        <p:nvSpPr>
          <p:cNvPr id="3" name="Date Placeholder 2"/>
          <p:cNvSpPr>
            <a:spLocks noGrp="1"/>
          </p:cNvSpPr>
          <p:nvPr>
            <p:ph type="dt" idx="1"/>
          </p:nvPr>
        </p:nvSpPr>
        <p:spPr>
          <a:xfrm>
            <a:off x="4023093" y="2"/>
            <a:ext cx="3077739" cy="471053"/>
          </a:xfrm>
          <a:prstGeom prst="rect">
            <a:avLst/>
          </a:prstGeom>
        </p:spPr>
        <p:txBody>
          <a:bodyPr vert="horz" lIns="94575" tIns="47288" rIns="94575" bIns="47288" rtlCol="0"/>
          <a:lstStyle>
            <a:lvl1pPr algn="r">
              <a:defRPr sz="1200"/>
            </a:lvl1pPr>
          </a:lstStyle>
          <a:p>
            <a:fld id="{E197FB28-33E6-49EF-93C0-A8CB7835A690}" type="datetimeFigureOut">
              <a:rPr lang="nn-NO" smtClean="0"/>
              <a:pPr/>
              <a:t>30.03.2018</a:t>
            </a:fld>
            <a:endParaRPr lang="nn-NO"/>
          </a:p>
        </p:txBody>
      </p:sp>
      <p:sp>
        <p:nvSpPr>
          <p:cNvPr id="4" name="Slide Image Placeholder 3"/>
          <p:cNvSpPr>
            <a:spLocks noGrp="1" noRot="1" noChangeAspect="1"/>
          </p:cNvSpPr>
          <p:nvPr>
            <p:ph type="sldImg" idx="2"/>
          </p:nvPr>
        </p:nvSpPr>
        <p:spPr>
          <a:xfrm>
            <a:off x="1439863" y="1173163"/>
            <a:ext cx="4222750" cy="3168650"/>
          </a:xfrm>
          <a:prstGeom prst="rect">
            <a:avLst/>
          </a:prstGeom>
          <a:noFill/>
          <a:ln w="12700">
            <a:solidFill>
              <a:prstClr val="black"/>
            </a:solidFill>
          </a:ln>
        </p:spPr>
        <p:txBody>
          <a:bodyPr vert="horz" lIns="94575" tIns="47288" rIns="94575" bIns="47288" rtlCol="0" anchor="ctr"/>
          <a:lstStyle/>
          <a:p>
            <a:endParaRPr lang="nn-NO"/>
          </a:p>
        </p:txBody>
      </p:sp>
      <p:sp>
        <p:nvSpPr>
          <p:cNvPr id="5" name="Notes Placeholder 4"/>
          <p:cNvSpPr>
            <a:spLocks noGrp="1"/>
          </p:cNvSpPr>
          <p:nvPr>
            <p:ph type="body" sz="quarter" idx="3"/>
          </p:nvPr>
        </p:nvSpPr>
        <p:spPr>
          <a:xfrm>
            <a:off x="710249" y="4518203"/>
            <a:ext cx="5681980" cy="3696713"/>
          </a:xfrm>
          <a:prstGeom prst="rect">
            <a:avLst/>
          </a:prstGeom>
        </p:spPr>
        <p:txBody>
          <a:bodyPr vert="horz" lIns="94575" tIns="47288" rIns="94575" bIns="47288"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n-NO"/>
          </a:p>
        </p:txBody>
      </p:sp>
      <p:sp>
        <p:nvSpPr>
          <p:cNvPr id="6" name="Footer Placeholder 5"/>
          <p:cNvSpPr>
            <a:spLocks noGrp="1"/>
          </p:cNvSpPr>
          <p:nvPr>
            <p:ph type="ftr" sz="quarter" idx="4"/>
          </p:nvPr>
        </p:nvSpPr>
        <p:spPr>
          <a:xfrm>
            <a:off x="0" y="8917423"/>
            <a:ext cx="3077739" cy="471052"/>
          </a:xfrm>
          <a:prstGeom prst="rect">
            <a:avLst/>
          </a:prstGeom>
        </p:spPr>
        <p:txBody>
          <a:bodyPr vert="horz" lIns="94575" tIns="47288" rIns="94575" bIns="47288" rtlCol="0" anchor="b"/>
          <a:lstStyle>
            <a:lvl1pPr algn="l">
              <a:defRPr sz="1200"/>
            </a:lvl1pPr>
          </a:lstStyle>
          <a:p>
            <a:endParaRPr lang="nn-NO"/>
          </a:p>
        </p:txBody>
      </p:sp>
      <p:sp>
        <p:nvSpPr>
          <p:cNvPr id="7" name="Slide Number Placeholder 6"/>
          <p:cNvSpPr>
            <a:spLocks noGrp="1"/>
          </p:cNvSpPr>
          <p:nvPr>
            <p:ph type="sldNum" sz="quarter" idx="5"/>
          </p:nvPr>
        </p:nvSpPr>
        <p:spPr>
          <a:xfrm>
            <a:off x="4023093" y="8917423"/>
            <a:ext cx="3077739" cy="471052"/>
          </a:xfrm>
          <a:prstGeom prst="rect">
            <a:avLst/>
          </a:prstGeom>
        </p:spPr>
        <p:txBody>
          <a:bodyPr vert="horz" lIns="94575" tIns="47288" rIns="94575" bIns="47288" rtlCol="0" anchor="b"/>
          <a:lstStyle>
            <a:lvl1pPr algn="r">
              <a:defRPr sz="1200"/>
            </a:lvl1pPr>
          </a:lstStyle>
          <a:p>
            <a:fld id="{7A2BACA8-D132-419B-89D0-5F9FFE577840}" type="slidenum">
              <a:rPr lang="nn-NO" smtClean="0"/>
              <a:pPr/>
              <a:t>‹#›</a:t>
            </a:fld>
            <a:endParaRPr lang="nn-NO"/>
          </a:p>
        </p:txBody>
      </p:sp>
    </p:spTree>
    <p:extLst>
      <p:ext uri="{BB962C8B-B14F-4D97-AF65-F5344CB8AC3E}">
        <p14:creationId xmlns:p14="http://schemas.microsoft.com/office/powerpoint/2010/main" val="20727842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www.pathophys.org/immunology/"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www.pathophys.org/immunology/"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www.pathophys.org/immunology/"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en.wikipedia.org/wiki/Antigen-presenting_cell" TargetMode="External"/><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what-when-how.com/acp-medicine/organs-and-cells-of-the-immune-system-part-1/"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i="1" baseline="0" dirty="0">
                <a:solidFill>
                  <a:srgbClr val="FF0000"/>
                </a:solidFill>
              </a:rPr>
              <a:t>Verwijderen, niet nodig voor naslagwerk. </a:t>
            </a:r>
          </a:p>
        </p:txBody>
      </p:sp>
      <p:sp>
        <p:nvSpPr>
          <p:cNvPr id="4" name="Slide Number Placeholder 3"/>
          <p:cNvSpPr>
            <a:spLocks noGrp="1"/>
          </p:cNvSpPr>
          <p:nvPr>
            <p:ph type="sldNum" sz="quarter" idx="10"/>
          </p:nvPr>
        </p:nvSpPr>
        <p:spPr/>
        <p:txBody>
          <a:bodyPr/>
          <a:lstStyle/>
          <a:p>
            <a:fld id="{7A2BACA8-D132-419B-89D0-5F9FFE577840}" type="slidenum">
              <a:rPr lang="nn-NO" smtClean="0"/>
              <a:pPr/>
              <a:t>2</a:t>
            </a:fld>
            <a:endParaRPr lang="nn-NO" dirty="0"/>
          </a:p>
        </p:txBody>
      </p:sp>
    </p:spTree>
    <p:extLst>
      <p:ext uri="{BB962C8B-B14F-4D97-AF65-F5344CB8AC3E}">
        <p14:creationId xmlns:p14="http://schemas.microsoft.com/office/powerpoint/2010/main" val="58258654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De verworven immuniteit wordt geactiveerd door blootstelling aan specifieke antigenen. B-cellen worden geactiveerd door binding van een specifiek antigeen aan </a:t>
            </a:r>
            <a:r>
              <a:rPr lang="nl-NL" dirty="0">
                <a:solidFill>
                  <a:srgbClr val="FF0000"/>
                </a:solidFill>
              </a:rPr>
              <a:t>het</a:t>
            </a:r>
            <a:r>
              <a:rPr lang="nl-NL" dirty="0"/>
              <a:t> </a:t>
            </a:r>
            <a:r>
              <a:rPr lang="nl-NL" dirty="0" err="1"/>
              <a:t>antilich</a:t>
            </a:r>
            <a:r>
              <a:rPr lang="nl-NL" dirty="0" err="1">
                <a:solidFill>
                  <a:srgbClr val="FF0000"/>
                </a:solidFill>
              </a:rPr>
              <a:t>a</a:t>
            </a:r>
            <a:r>
              <a:rPr lang="nl-NL" dirty="0" err="1"/>
              <a:t>am</a:t>
            </a:r>
            <a:r>
              <a:rPr lang="nl-NL" strike="sngStrike" dirty="0" err="1"/>
              <a:t>en</a:t>
            </a:r>
            <a:r>
              <a:rPr lang="nl-NL" dirty="0"/>
              <a:t> op hun oppervlakte. Na activatie verandert de B-cel in een plasmacel die grote hoeveelheden </a:t>
            </a:r>
            <a:r>
              <a:rPr lang="nl-NL" dirty="0">
                <a:solidFill>
                  <a:srgbClr val="FF0000"/>
                </a:solidFill>
              </a:rPr>
              <a:t>van dit </a:t>
            </a:r>
            <a:r>
              <a:rPr lang="nl-NL" dirty="0"/>
              <a:t>antigeen-specifiek</a:t>
            </a:r>
            <a:r>
              <a:rPr lang="nl-NL" strike="sngStrike" dirty="0">
                <a:solidFill>
                  <a:srgbClr val="FF0000"/>
                </a:solidFill>
              </a:rPr>
              <a:t>e</a:t>
            </a:r>
            <a:r>
              <a:rPr lang="nl-NL" dirty="0"/>
              <a:t> </a:t>
            </a:r>
            <a:r>
              <a:rPr lang="nl-NL" dirty="0" err="1"/>
              <a:t>antilich</a:t>
            </a:r>
            <a:r>
              <a:rPr lang="nl-NL" dirty="0" err="1">
                <a:solidFill>
                  <a:srgbClr val="FF0000"/>
                </a:solidFill>
              </a:rPr>
              <a:t>a</a:t>
            </a:r>
            <a:r>
              <a:rPr lang="nl-NL" dirty="0" err="1"/>
              <a:t>am</a:t>
            </a:r>
            <a:r>
              <a:rPr lang="nl-NL" strike="sngStrike" dirty="0" err="1">
                <a:solidFill>
                  <a:srgbClr val="FF0000"/>
                </a:solidFill>
              </a:rPr>
              <a:t>en</a:t>
            </a:r>
            <a:r>
              <a:rPr lang="nl-NL" dirty="0"/>
              <a:t> produceert en uitscheidt. Antilichamen kunnen door binding aan antigenen op ziekteverwekkers deze op verschillende manieren elimineren.</a:t>
            </a:r>
          </a:p>
          <a:p>
            <a:endParaRPr lang="en-US" dirty="0"/>
          </a:p>
          <a:p>
            <a:r>
              <a:rPr lang="nl-NL" dirty="0"/>
              <a:t>APCs kunnen CD4</a:t>
            </a:r>
            <a:r>
              <a:rPr lang="nl-NL" baseline="30000" dirty="0"/>
              <a:t>+</a:t>
            </a:r>
            <a:r>
              <a:rPr lang="nl-NL" dirty="0"/>
              <a:t> Th cellen activeren door specifieke antigenen te presenteren in een MHC-klasse II molecuul. </a:t>
            </a:r>
          </a:p>
          <a:p>
            <a:r>
              <a:rPr lang="nl-NL" dirty="0"/>
              <a:t>Th cellen produceren </a:t>
            </a:r>
            <a:r>
              <a:rPr lang="nl-NL" dirty="0">
                <a:solidFill>
                  <a:srgbClr val="FF0000"/>
                </a:solidFill>
              </a:rPr>
              <a:t>na activatie </a:t>
            </a:r>
            <a:r>
              <a:rPr lang="nl-NL" dirty="0"/>
              <a:t>verschillende cytokines, die o.a. B-cellen, Tc-cellen en andere Th cellen kunnen activeren.</a:t>
            </a:r>
          </a:p>
          <a:p>
            <a:endParaRPr lang="en-US" dirty="0"/>
          </a:p>
          <a:p>
            <a:r>
              <a:rPr lang="nl-NL" dirty="0"/>
              <a:t>Tc-cellen worden geactiveerd na presentatie van antigeen in MHC-klasse I en vernietigen vervolgens de cellen die deze specifieke antigeen-MHC-klasse I complexen vertonen </a:t>
            </a:r>
            <a:r>
              <a:rPr lang="nl-NL" dirty="0">
                <a:solidFill>
                  <a:srgbClr val="FF0000"/>
                </a:solidFill>
              </a:rPr>
              <a:t>op de oppervlakte</a:t>
            </a:r>
            <a:r>
              <a:rPr lang="nl-NL" dirty="0"/>
              <a:t> door uitscheiding van cytotoxische en </a:t>
            </a:r>
            <a:r>
              <a:rPr lang="nl-NL" dirty="0" err="1"/>
              <a:t>membraanperforerende</a:t>
            </a:r>
            <a:r>
              <a:rPr lang="nl-NL" dirty="0"/>
              <a:t> stoffen of door het aanzetten tot geprogrammeerde celdood (apoptose) in de doelcel.</a:t>
            </a:r>
          </a:p>
          <a:p>
            <a:endParaRPr lang="en-US" dirty="0"/>
          </a:p>
          <a:p>
            <a:r>
              <a:rPr lang="nl-NL" dirty="0"/>
              <a:t>Na de immunologische reactie ondergaat de meerderheid van de geactiveerde </a:t>
            </a:r>
            <a:r>
              <a:rPr lang="nl-NL" dirty="0">
                <a:solidFill>
                  <a:srgbClr val="FF0000"/>
                </a:solidFill>
              </a:rPr>
              <a:t>B- en T-</a:t>
            </a:r>
            <a:r>
              <a:rPr lang="nl-NL" dirty="0"/>
              <a:t>cellen apoptose, maar een klein deel van de geactiveerde B- en T-cellen blijft achter als geheugencellen, die bij een volgende blootstelling aan hetzelfde antigeen een snellere en krachtiger immuunrespons kunnen starten. </a:t>
            </a:r>
          </a:p>
          <a:p>
            <a:endParaRPr lang="nl-NL" dirty="0"/>
          </a:p>
          <a:p>
            <a:endParaRPr lang="nl-NL" noProof="0" dirty="0"/>
          </a:p>
          <a:p>
            <a:endParaRPr lang="nl-NL" noProof="0" dirty="0"/>
          </a:p>
          <a:p>
            <a:r>
              <a:rPr lang="nl-NL" sz="800" i="1" dirty="0" err="1"/>
              <a:t>Ref</a:t>
            </a:r>
            <a:r>
              <a:rPr lang="nl-NL" sz="800" i="1" dirty="0"/>
              <a:t>:</a:t>
            </a:r>
          </a:p>
          <a:p>
            <a:pPr defTabSz="928116">
              <a:defRPr/>
            </a:pPr>
            <a:r>
              <a:rPr lang="nl-NL" sz="800" i="1" u="sng" dirty="0">
                <a:solidFill>
                  <a:srgbClr val="0000FF"/>
                </a:solidFill>
                <a:ea typeface="Calibri" panose="020F0502020204030204" pitchFamily="34" charset="0"/>
                <a:cs typeface="Times New Roman" panose="02020603050405020304" pitchFamily="18" charset="0"/>
                <a:hlinkClick r:id="rId3"/>
              </a:rPr>
              <a:t>http://www.pathophys.org/immunology/</a:t>
            </a:r>
            <a:endParaRPr lang="nl-NL" sz="800" i="1" dirty="0"/>
          </a:p>
          <a:p>
            <a:endParaRPr lang="nl-NL" noProof="0"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11</a:t>
            </a:fld>
            <a:endParaRPr lang="nn-NO"/>
          </a:p>
        </p:txBody>
      </p:sp>
    </p:spTree>
    <p:extLst>
      <p:ext uri="{BB962C8B-B14F-4D97-AF65-F5344CB8AC3E}">
        <p14:creationId xmlns:p14="http://schemas.microsoft.com/office/powerpoint/2010/main" val="80738318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Dendritische cellen (DC) zijn in alle weefsels aanwezig en verzamelen daar antigenen uit de lokale omgeving. Ze zijn daar echter nog niet in staat het immuunsysteem te activeren. Hiervoor moeten ze eerst naar de secundaire lymfoïde organen, zoals de lymfeklieren, migreren om antigeen te kunnen presenteren aan de juiste cellen.</a:t>
            </a:r>
          </a:p>
          <a:p>
            <a:endParaRPr lang="en-US" dirty="0"/>
          </a:p>
          <a:p>
            <a:endParaRPr lang="en-US" dirty="0"/>
          </a:p>
          <a:p>
            <a:pPr defTabSz="928116">
              <a:defRPr/>
            </a:pPr>
            <a:r>
              <a:rPr lang="en-US" sz="800" i="1" dirty="0"/>
              <a:t>Ref:</a:t>
            </a:r>
          </a:p>
          <a:p>
            <a:pPr defTabSz="928116">
              <a:defRPr/>
            </a:pPr>
            <a:r>
              <a:rPr lang="en-US" sz="800" i="1" dirty="0" err="1"/>
              <a:t>Kono</a:t>
            </a:r>
            <a:r>
              <a:rPr lang="en-US" sz="800" i="1" dirty="0"/>
              <a:t> H and Rock KL. How dying cells alert the immune system to danger. Nature Reviews Immunology 2008;8(4):279–289</a:t>
            </a:r>
          </a:p>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12</a:t>
            </a:fld>
            <a:endParaRPr lang="nn-NO"/>
          </a:p>
        </p:txBody>
      </p:sp>
    </p:spTree>
    <p:extLst>
      <p:ext uri="{BB962C8B-B14F-4D97-AF65-F5344CB8AC3E}">
        <p14:creationId xmlns:p14="http://schemas.microsoft.com/office/powerpoint/2010/main" val="12715881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De verschillende fasen van de verworven immuunrespons zijn:</a:t>
            </a:r>
          </a:p>
          <a:p>
            <a:r>
              <a:rPr lang="nl-NL" b="1" dirty="0"/>
              <a:t>Antigeen herkenning</a:t>
            </a:r>
            <a:endParaRPr lang="en-US" dirty="0"/>
          </a:p>
          <a:p>
            <a:r>
              <a:rPr lang="nl-NL" dirty="0"/>
              <a:t>Naïeve T- en B-cellen komen een nieuw vreemd antigeen tegen, wat leidt tot klonale expansie van cellen met dezelfde T- of B-celreceptoren (dus dezelfde specificiteit). B-cellen kunnen vrije antigenen en microben herkennen en als APC optreden. T-cellen hebben MHC-gekoppelde antigeenpresentatie door een APC nodig voor activatie.</a:t>
            </a:r>
          </a:p>
          <a:p>
            <a:r>
              <a:rPr lang="nl-NL" b="1" dirty="0"/>
              <a:t>Lymfocytactivatie</a:t>
            </a:r>
            <a:endParaRPr lang="en-US" dirty="0"/>
          </a:p>
          <a:p>
            <a:r>
              <a:rPr lang="nl-NL" dirty="0"/>
              <a:t>Geactiveerde B- en T-cellen delen zich snel en rijpen verder tot effectorcellen. B-cellen rijpen tot plasmacellen die specifieke antilichamen uitscheiden. Helper T-cellen differentiëren tot subgroepen met verschillende taken. Cytotoxische T-cellen vernietigen geïnfecteerde cellen direct door het uitscheiden van cytotoxische en/of perforerende stoffen. </a:t>
            </a:r>
          </a:p>
          <a:p>
            <a:r>
              <a:rPr lang="nl-NL" b="1" dirty="0"/>
              <a:t>Antigeen eliminatie</a:t>
            </a:r>
            <a:endParaRPr lang="en-US" dirty="0"/>
          </a:p>
          <a:p>
            <a:r>
              <a:rPr lang="nl-NL" dirty="0"/>
              <a:t>De effectorfase is de fase waarin het antigeen geëlimineerd wordt. </a:t>
            </a:r>
            <a:r>
              <a:rPr lang="nl-NL" i="1" dirty="0">
                <a:solidFill>
                  <a:srgbClr val="FF0000"/>
                </a:solidFill>
              </a:rPr>
              <a:t>Kan dit verder worden uitgelegd?</a:t>
            </a:r>
          </a:p>
          <a:p>
            <a:r>
              <a:rPr lang="nl-NL" b="1" dirty="0"/>
              <a:t>Contractie</a:t>
            </a:r>
            <a:endParaRPr lang="en-US" dirty="0"/>
          </a:p>
          <a:p>
            <a:r>
              <a:rPr lang="nl-NL" dirty="0"/>
              <a:t>Wanneer het antigeen verwijderd is ondergaan de meeste geactiveerde lymfocyten apoptose en neemt de immuunreactie af totdat homeostase is hersteld. Deze fase wordt oa. gereguleerd door afwezigheid van antigeen en actie van regulerende cellen.</a:t>
            </a:r>
          </a:p>
          <a:p>
            <a:r>
              <a:rPr lang="nl-NL" b="1" dirty="0"/>
              <a:t>Geheugen</a:t>
            </a:r>
            <a:endParaRPr lang="en-US" dirty="0"/>
          </a:p>
          <a:p>
            <a:pPr defTabSz="928116">
              <a:defRPr/>
            </a:pPr>
            <a:r>
              <a:rPr lang="nl-NL" dirty="0"/>
              <a:t>Sommige antigeenspecifieke T- en B-cellen blijven achter als geheugencellen die een snellere en sterkere immuunrespons kunnen inzetten bij herhaalde blootstelling. </a:t>
            </a:r>
            <a:r>
              <a:rPr lang="nl-NL" sz="1100" i="1" dirty="0">
                <a:solidFill>
                  <a:srgbClr val="FF0000"/>
                </a:solidFill>
              </a:rPr>
              <a:t>Waar blijven geheugencellen deze achter?</a:t>
            </a:r>
            <a:br>
              <a:rPr lang="nl-NL" dirty="0"/>
            </a:br>
            <a:br>
              <a:rPr lang="nl-NL" dirty="0"/>
            </a:br>
            <a:br>
              <a:rPr lang="nl-NL" dirty="0"/>
            </a:br>
            <a:br>
              <a:rPr lang="nl-NL" dirty="0"/>
            </a:br>
            <a:r>
              <a:rPr lang="nl-NL" sz="800" i="1" dirty="0" err="1"/>
              <a:t>Ref</a:t>
            </a:r>
            <a:r>
              <a:rPr lang="nl-NL" sz="800" i="1" dirty="0"/>
              <a:t>:</a:t>
            </a:r>
          </a:p>
          <a:p>
            <a:pPr defTabSz="928116">
              <a:defRPr/>
            </a:pPr>
            <a:r>
              <a:rPr lang="nl-NL" sz="800" i="1" dirty="0"/>
              <a:t>http://mol-biol4masters.masters.grkraj.org/</a:t>
            </a:r>
            <a:r>
              <a:rPr lang="nl-NL" sz="800" i="1" dirty="0" err="1"/>
              <a:t>html</a:t>
            </a:r>
            <a:r>
              <a:rPr lang="nl-NL" sz="800" i="1" dirty="0"/>
              <a:t>/</a:t>
            </a:r>
            <a:r>
              <a:rPr lang="nl-NL" sz="800" i="1" dirty="0" err="1"/>
              <a:t>Cell</a:t>
            </a:r>
            <a:r>
              <a:rPr lang="nl-NL" sz="800" i="1" dirty="0"/>
              <a:t>_And_</a:t>
            </a:r>
            <a:r>
              <a:rPr lang="nl-NL" sz="800" i="1" dirty="0" err="1"/>
              <a:t>Molecular</a:t>
            </a:r>
            <a:r>
              <a:rPr lang="nl-NL" sz="800" i="1" dirty="0"/>
              <a:t>_Immunology2-Innate_</a:t>
            </a:r>
            <a:r>
              <a:rPr lang="nl-NL" sz="800" i="1" dirty="0" err="1"/>
              <a:t>Humoral</a:t>
            </a:r>
            <a:r>
              <a:rPr lang="nl-NL" sz="800" i="1" dirty="0"/>
              <a:t>_And_</a:t>
            </a:r>
            <a:r>
              <a:rPr lang="nl-NL" sz="800" i="1" dirty="0" err="1"/>
              <a:t>Cell</a:t>
            </a:r>
            <a:r>
              <a:rPr lang="nl-NL" sz="800" i="1" dirty="0"/>
              <a:t>_</a:t>
            </a:r>
            <a:r>
              <a:rPr lang="nl-NL" sz="800" i="1" dirty="0" err="1"/>
              <a:t>Mediated</a:t>
            </a:r>
            <a:r>
              <a:rPr lang="nl-NL" sz="800" i="1" dirty="0"/>
              <a:t>_</a:t>
            </a:r>
            <a:r>
              <a:rPr lang="nl-NL" sz="800" i="1" dirty="0" err="1"/>
              <a:t>Immunity.htm</a:t>
            </a:r>
            <a:endParaRPr lang="nl-NL" sz="800" i="1" dirty="0"/>
          </a:p>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13</a:t>
            </a:fld>
            <a:endParaRPr lang="nn-NO"/>
          </a:p>
        </p:txBody>
      </p:sp>
    </p:spTree>
    <p:extLst>
      <p:ext uri="{BB962C8B-B14F-4D97-AF65-F5344CB8AC3E}">
        <p14:creationId xmlns:p14="http://schemas.microsoft.com/office/powerpoint/2010/main" val="29706206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a:xfrm>
            <a:off x="710249" y="4518203"/>
            <a:ext cx="5681980" cy="3696713"/>
          </a:xfrm>
        </p:spPr>
        <p:txBody>
          <a:bodyPr/>
          <a:lstStyle/>
          <a:p>
            <a:pPr lvl="0"/>
            <a:r>
              <a:rPr lang="nl-NL" dirty="0"/>
              <a:t>Bij het ontstaan van multiple sclerose (MS) zijn verschillende compartimenten van het lichaam betrokken: 1. de </a:t>
            </a:r>
            <a:r>
              <a:rPr lang="nl-NL" b="1" dirty="0"/>
              <a:t>PERIFERIE</a:t>
            </a:r>
            <a:r>
              <a:rPr lang="nl-NL" dirty="0"/>
              <a:t> </a:t>
            </a:r>
            <a:r>
              <a:rPr lang="nl-NL" baseline="0" dirty="0"/>
              <a:t>met </a:t>
            </a:r>
            <a:r>
              <a:rPr lang="nl-NL" dirty="0"/>
              <a:t>lymfeklieren, lymfe</a:t>
            </a:r>
            <a:r>
              <a:rPr lang="nl-NL" baseline="0" dirty="0"/>
              <a:t> en </a:t>
            </a:r>
            <a:r>
              <a:rPr lang="nl-NL" b="1" baseline="0" dirty="0" err="1"/>
              <a:t>BLOED</a:t>
            </a:r>
            <a:r>
              <a:rPr lang="nl-NL" baseline="0" dirty="0" err="1"/>
              <a:t>circulatie</a:t>
            </a:r>
            <a:r>
              <a:rPr lang="nl-NL" baseline="0" dirty="0"/>
              <a:t>, 2. de </a:t>
            </a:r>
            <a:r>
              <a:rPr lang="nl-NL" dirty="0"/>
              <a:t>bloed-hersen-barrière (</a:t>
            </a:r>
            <a:r>
              <a:rPr lang="nl-NL" b="1" dirty="0"/>
              <a:t>BHB</a:t>
            </a:r>
            <a:r>
              <a:rPr lang="nl-NL" dirty="0"/>
              <a:t>)</a:t>
            </a:r>
            <a:r>
              <a:rPr lang="nl-NL" baseline="0" dirty="0"/>
              <a:t>, en 3. het centrale zenuwstelsel (</a:t>
            </a:r>
            <a:r>
              <a:rPr lang="nl-NL" b="1" baseline="0" dirty="0"/>
              <a:t>CZS</a:t>
            </a:r>
            <a:r>
              <a:rPr lang="nl-NL" baseline="0" dirty="0"/>
              <a:t>).</a:t>
            </a:r>
          </a:p>
          <a:p>
            <a:pPr lvl="0"/>
            <a:endParaRPr lang="nl-NL" dirty="0"/>
          </a:p>
          <a:p>
            <a:r>
              <a:rPr lang="nl-NL" dirty="0"/>
              <a:t>DE BHB is een uniek membraan dat voorkomt dat eiwitten en microben vanuit het bloed het CZS kunnen binnendringen. Ook leukocyten komen normaal gesproken niet voorbij de BHB, maar er zijn aanwijzingen dat de BHB tijdens </a:t>
            </a:r>
            <a:r>
              <a:rPr lang="nl-NL" dirty="0">
                <a:solidFill>
                  <a:srgbClr val="FF0000"/>
                </a:solidFill>
              </a:rPr>
              <a:t>inflammatie </a:t>
            </a:r>
            <a:r>
              <a:rPr lang="nl-NL" dirty="0"/>
              <a:t>niet goed </a:t>
            </a:r>
            <a:r>
              <a:rPr lang="nl-NL" strike="sngStrike" dirty="0">
                <a:solidFill>
                  <a:srgbClr val="FF0000"/>
                </a:solidFill>
              </a:rPr>
              <a:t>werkt</a:t>
            </a:r>
            <a:r>
              <a:rPr lang="nl-NL" dirty="0">
                <a:solidFill>
                  <a:srgbClr val="FF0000"/>
                </a:solidFill>
              </a:rPr>
              <a:t> functioneert</a:t>
            </a:r>
            <a:r>
              <a:rPr lang="nl-NL" dirty="0"/>
              <a:t>, waardoor de deur naar de hersenen als het ware opengezet wordt. </a:t>
            </a:r>
          </a:p>
          <a:p>
            <a:endParaRPr lang="nl-NL" dirty="0"/>
          </a:p>
          <a:p>
            <a:r>
              <a:rPr lang="nl-NL" dirty="0"/>
              <a:t>De belangrijkste perifere immunologische spelers zijn </a:t>
            </a:r>
            <a:r>
              <a:rPr lang="nl-NL" dirty="0">
                <a:solidFill>
                  <a:srgbClr val="FF0000"/>
                </a:solidFill>
              </a:rPr>
              <a:t>T-</a:t>
            </a:r>
            <a:r>
              <a:rPr lang="nl-NL" dirty="0"/>
              <a:t>helper en cytotoxische T-cellen (Th, Tc), cytokines, B-cellen (B) en plasmacellen (pc), dendritische cellen (DC), monocyten en macrofagen (</a:t>
            </a:r>
            <a:r>
              <a:rPr lang="nl-NL" dirty="0" err="1"/>
              <a:t>Mf</a:t>
            </a:r>
            <a:r>
              <a:rPr lang="nl-NL" dirty="0"/>
              <a:t>). </a:t>
            </a:r>
          </a:p>
          <a:p>
            <a:endParaRPr lang="nl-NL" dirty="0"/>
          </a:p>
          <a:p>
            <a:r>
              <a:rPr lang="nl-NL" dirty="0"/>
              <a:t>De meest kenmerkende cel in het CZS is het neuron (N), de zenuwcel, dat signalen doorgeeft langs een hoofduitloper, het axon, </a:t>
            </a:r>
            <a:r>
              <a:rPr lang="nl-NL" strike="sngStrike" dirty="0">
                <a:solidFill>
                  <a:srgbClr val="FF0000"/>
                </a:solidFill>
              </a:rPr>
              <a:t>dat</a:t>
            </a:r>
            <a:r>
              <a:rPr lang="nl-NL" dirty="0"/>
              <a:t> </a:t>
            </a:r>
            <a:r>
              <a:rPr lang="nl-NL" dirty="0">
                <a:solidFill>
                  <a:srgbClr val="FF0000"/>
                </a:solidFill>
              </a:rPr>
              <a:t>en </a:t>
            </a:r>
            <a:r>
              <a:rPr lang="nl-NL" dirty="0"/>
              <a:t>omgeven is door een beschermend myeline-omhulsel (m). </a:t>
            </a:r>
          </a:p>
          <a:p>
            <a:endParaRPr lang="nl-NL" dirty="0"/>
          </a:p>
          <a:p>
            <a:r>
              <a:rPr lang="nl-NL" dirty="0"/>
              <a:t>Gliacellen zijn steuncellen in het CZS. Er zijn drie typen gliacellen: </a:t>
            </a:r>
            <a:r>
              <a:rPr lang="nl-NL" dirty="0" err="1">
                <a:solidFill>
                  <a:srgbClr val="FF0000"/>
                </a:solidFill>
              </a:rPr>
              <a:t>o</a:t>
            </a:r>
            <a:r>
              <a:rPr lang="nl-NL" dirty="0" err="1"/>
              <a:t>ligodendrocyten</a:t>
            </a:r>
            <a:r>
              <a:rPr lang="nl-NL" dirty="0"/>
              <a:t> (</a:t>
            </a:r>
            <a:r>
              <a:rPr lang="nl-NL" dirty="0" err="1"/>
              <a:t>odc</a:t>
            </a:r>
            <a:r>
              <a:rPr lang="nl-NL" dirty="0"/>
              <a:t>), cellen die de myelineschede langs axonen produceren en onderhouden; </a:t>
            </a:r>
            <a:r>
              <a:rPr lang="nl-NL" dirty="0" err="1">
                <a:solidFill>
                  <a:srgbClr val="FF0000"/>
                </a:solidFill>
              </a:rPr>
              <a:t>m</a:t>
            </a:r>
            <a:r>
              <a:rPr lang="nl-NL" dirty="0" err="1"/>
              <a:t>icroglia</a:t>
            </a:r>
            <a:r>
              <a:rPr lang="nl-NL" dirty="0"/>
              <a:t> (mg), het CZS equivalent van een macrofaag, die immunologisch geactiveerd kan worden en op kan treden als APC </a:t>
            </a:r>
            <a:r>
              <a:rPr lang="nl-NL" dirty="0">
                <a:solidFill>
                  <a:srgbClr val="FF0000"/>
                </a:solidFill>
              </a:rPr>
              <a:t>en</a:t>
            </a:r>
            <a:r>
              <a:rPr lang="nl-NL" dirty="0"/>
              <a:t> fagocyt; </a:t>
            </a:r>
            <a:r>
              <a:rPr lang="nl-NL" dirty="0" err="1">
                <a:solidFill>
                  <a:srgbClr val="FF0000"/>
                </a:solidFill>
              </a:rPr>
              <a:t>a</a:t>
            </a:r>
            <a:r>
              <a:rPr lang="nl-NL" dirty="0" err="1"/>
              <a:t>strocyten</a:t>
            </a:r>
            <a:r>
              <a:rPr lang="nl-NL" dirty="0"/>
              <a:t> (niet op dia): steuncellen in het CZS die o.a. belangrijk zijn voor de ondersteuning van de BHB en voor herstel van weefselschade.</a:t>
            </a:r>
          </a:p>
          <a:p>
            <a:pPr lvl="0"/>
            <a:endParaRPr lang="nl-NL" dirty="0"/>
          </a:p>
          <a:p>
            <a:pPr marL="177329" indent="-177329"/>
            <a:endParaRPr lang="nl-NL" dirty="0"/>
          </a:p>
          <a:p>
            <a:pPr defTabSz="928116">
              <a:defRPr/>
            </a:pPr>
            <a:r>
              <a:rPr lang="en-US" sz="800" i="1" dirty="0">
                <a:cs typeface="Helvetica" panose="020B0604020202020204" pitchFamily="34" charset="0"/>
              </a:rPr>
              <a:t>Ref:</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14</a:t>
            </a:fld>
            <a:endParaRPr lang="nn-NO"/>
          </a:p>
        </p:txBody>
      </p:sp>
    </p:spTree>
    <p:extLst>
      <p:ext uri="{BB962C8B-B14F-4D97-AF65-F5344CB8AC3E}">
        <p14:creationId xmlns:p14="http://schemas.microsoft.com/office/powerpoint/2010/main" val="41013041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MS wordt gekenmerkt door afbraak van de myelineschede, het beschermend omhulsel rond het axon</a:t>
            </a:r>
            <a:r>
              <a:rPr lang="nl-NL" strike="sngStrike" dirty="0">
                <a:solidFill>
                  <a:srgbClr val="FF0000"/>
                </a:solidFill>
              </a:rPr>
              <a:t>,</a:t>
            </a:r>
            <a:r>
              <a:rPr lang="nl-NL" dirty="0"/>
              <a:t> </a:t>
            </a:r>
            <a:r>
              <a:rPr lang="nl-NL" dirty="0">
                <a:solidFill>
                  <a:srgbClr val="FF0000"/>
                </a:solidFill>
              </a:rPr>
              <a:t>(</a:t>
            </a:r>
            <a:r>
              <a:rPr lang="nl-NL" dirty="0"/>
              <a:t>de hoofduitloper van een neuron</a:t>
            </a:r>
            <a:r>
              <a:rPr lang="nl-NL" dirty="0">
                <a:solidFill>
                  <a:srgbClr val="FF0000"/>
                </a:solidFill>
              </a:rPr>
              <a:t>)</a:t>
            </a:r>
            <a:r>
              <a:rPr lang="nl-NL" dirty="0"/>
              <a:t>, als gevolg van een autoimmuunreactie. Dit proces verloopt in verschillende stappen.</a:t>
            </a:r>
          </a:p>
          <a:p>
            <a:endParaRPr lang="nl-NL" dirty="0"/>
          </a:p>
          <a:p>
            <a:r>
              <a:rPr lang="nl-NL" b="1" dirty="0"/>
              <a:t>De eerste stap in de ontwikkeling van MS</a:t>
            </a:r>
          </a:p>
          <a:p>
            <a:endParaRPr lang="nl-NL" dirty="0"/>
          </a:p>
          <a:p>
            <a:r>
              <a:rPr lang="nl-NL" dirty="0"/>
              <a:t>Om een autoimmuunreactie in het CZS te kunnen starten, moeten myeline-specifieke T-cellen in de periferie geactiveerd worden door </a:t>
            </a:r>
            <a:r>
              <a:rPr lang="nl-NL" dirty="0" err="1"/>
              <a:t>APC</a:t>
            </a:r>
            <a:r>
              <a:rPr lang="nl-NL" dirty="0" err="1">
                <a:solidFill>
                  <a:srgbClr val="FF0000"/>
                </a:solidFill>
              </a:rPr>
              <a:t>s</a:t>
            </a:r>
            <a:r>
              <a:rPr lang="nl-NL" dirty="0"/>
              <a:t> die myeline-peptiden in hun MHC</a:t>
            </a:r>
            <a:r>
              <a:rPr lang="nl-NL" dirty="0">
                <a:solidFill>
                  <a:srgbClr val="FF0000"/>
                </a:solidFill>
              </a:rPr>
              <a:t>-II</a:t>
            </a:r>
            <a:r>
              <a:rPr lang="nl-NL" dirty="0"/>
              <a:t> tot expressie brengen. Het is niet bekend hoe deze cellen in de periferie geactiveerd worden. </a:t>
            </a:r>
          </a:p>
          <a:p>
            <a:r>
              <a:rPr lang="nl-NL" dirty="0"/>
              <a:t>Mogelijke activatieroutes zijn o.a.:</a:t>
            </a:r>
          </a:p>
          <a:p>
            <a:pPr marL="174022" indent="-174022">
              <a:buFont typeface="Arial" panose="020B0604020202020204" pitchFamily="34" charset="0"/>
              <a:buChar char="•"/>
            </a:pPr>
            <a:r>
              <a:rPr lang="nl-NL" dirty="0"/>
              <a:t>APC die myeline-specifieke peptiden uit het CZS meenemen naar </a:t>
            </a:r>
            <a:r>
              <a:rPr lang="nl-NL" dirty="0" err="1"/>
              <a:t>halslymfeklieren</a:t>
            </a:r>
            <a:endParaRPr lang="nl-NL" dirty="0"/>
          </a:p>
          <a:p>
            <a:pPr marL="174022" indent="-174022">
              <a:buFont typeface="Arial" panose="020B0604020202020204" pitchFamily="34" charset="0"/>
              <a:buChar char="•"/>
            </a:pPr>
            <a:r>
              <a:rPr lang="nl-NL" dirty="0"/>
              <a:t>Oplosbare myeline-antigenen die uit het CZS kunnen lekken naar de lymfe en in de lymfeklieren gefagocyteerd en gepresenteerd worden door lokale APC</a:t>
            </a:r>
          </a:p>
          <a:p>
            <a:pPr marL="174022" indent="-174022">
              <a:buFont typeface="Arial" panose="020B0604020202020204" pitchFamily="34" charset="0"/>
              <a:buChar char="•"/>
            </a:pPr>
            <a:r>
              <a:rPr lang="nl-NL" dirty="0"/>
              <a:t>Activatie van myeline-specifieke T-cellen door kruisreactieve peptiden (peptiden die voldoende lijken op myeline-specifieke peptiden om de cellen te activeren)</a:t>
            </a:r>
          </a:p>
          <a:p>
            <a:pPr lvl="0"/>
            <a:endParaRPr lang="nl-NL" dirty="0"/>
          </a:p>
          <a:p>
            <a:r>
              <a:rPr lang="nl-NL" dirty="0"/>
              <a:t>Normale actieve onderdrukking door regulatoire T-cellen (perifere tolerantie) is in dit geval niet in staat om activatie van deze autoreactieve T-cellen te blokkeren. </a:t>
            </a:r>
          </a:p>
          <a:p>
            <a:pPr defTabSz="928116">
              <a:defRPr/>
            </a:pPr>
            <a:br>
              <a:rPr lang="nl-NL" dirty="0"/>
            </a:br>
            <a:r>
              <a:rPr lang="nl-NL" sz="800" i="1" dirty="0"/>
              <a:t>Ref:</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endParaRPr lang="en-US" sz="800" dirty="0">
              <a:latin typeface="Helvetica" panose="020B0604020202020204" pitchFamily="34" charset="0"/>
              <a:cs typeface="Helvetica" panose="020B0604020202020204" pitchFamily="34" charset="0"/>
            </a:endParaRPr>
          </a:p>
          <a:p>
            <a:endParaRPr lang="en-US" dirty="0"/>
          </a:p>
          <a:p>
            <a:endParaRPr lang="en-US" dirty="0"/>
          </a:p>
          <a:p>
            <a:endParaRPr lang="nl-NL" b="1" dirty="0"/>
          </a:p>
          <a:p>
            <a:pPr defTabSz="928116">
              <a:defRPr/>
            </a:pPr>
            <a:endParaRPr lang="en-US" dirty="0"/>
          </a:p>
          <a:p>
            <a:endParaRPr lang="nl-NL" baseline="0"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15</a:t>
            </a:fld>
            <a:endParaRPr lang="nn-NO" dirty="0"/>
          </a:p>
        </p:txBody>
      </p:sp>
    </p:spTree>
    <p:extLst>
      <p:ext uri="{BB962C8B-B14F-4D97-AF65-F5344CB8AC3E}">
        <p14:creationId xmlns:p14="http://schemas.microsoft.com/office/powerpoint/2010/main" val="6180098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b="1" dirty="0"/>
              <a:t>De tweede stap in de ontwikkeling van MS</a:t>
            </a:r>
          </a:p>
          <a:p>
            <a:endParaRPr lang="nl-NL" b="1" dirty="0"/>
          </a:p>
          <a:p>
            <a:r>
              <a:rPr lang="en-US" dirty="0"/>
              <a:t>A</a:t>
            </a:r>
            <a:r>
              <a:rPr lang="nl-NL" dirty="0"/>
              <a:t>ctivatie van myeline-specifieke T-cellen leidt tot klonale expansie en migratie van deze cellen vanuit de lymfeklier naar de circulatie.</a:t>
            </a:r>
          </a:p>
          <a:p>
            <a:endParaRPr lang="nl-NL" dirty="0"/>
          </a:p>
          <a:p>
            <a:endParaRPr lang="nl-NL" dirty="0"/>
          </a:p>
          <a:p>
            <a:pPr defTabSz="928116">
              <a:defRPr/>
            </a:pPr>
            <a:r>
              <a:rPr lang="en-US" sz="800" i="1" dirty="0">
                <a:cs typeface="Helvetica" panose="020B0604020202020204" pitchFamily="34" charset="0"/>
              </a:rPr>
              <a:t>Ref:</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16</a:t>
            </a:fld>
            <a:endParaRPr lang="nn-NO"/>
          </a:p>
        </p:txBody>
      </p:sp>
    </p:spTree>
    <p:extLst>
      <p:ext uri="{BB962C8B-B14F-4D97-AF65-F5344CB8AC3E}">
        <p14:creationId xmlns:p14="http://schemas.microsoft.com/office/powerpoint/2010/main" val="618009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b="1" dirty="0"/>
              <a:t>De derde stap in de ontwikkeling van MS</a:t>
            </a:r>
          </a:p>
          <a:p>
            <a:endParaRPr lang="en-US" b="1" dirty="0"/>
          </a:p>
          <a:p>
            <a:r>
              <a:rPr lang="nl-NL" baseline="0" dirty="0"/>
              <a:t>In de </a:t>
            </a:r>
            <a:r>
              <a:rPr lang="nl-NL" baseline="0" dirty="0">
                <a:solidFill>
                  <a:srgbClr val="FF0000"/>
                </a:solidFill>
              </a:rPr>
              <a:t>bloedvaten van de </a:t>
            </a:r>
            <a:r>
              <a:rPr lang="nl-NL" baseline="0" dirty="0"/>
              <a:t>hersenen leiden lokale reacties tot veranderingen in de bloedvatwanden en bloed-hersen-barrière (BHB), waardoor geactiveerde T-cellen uit de circulatie in het hersenweefsel (CZS) kunnen komen. </a:t>
            </a:r>
          </a:p>
          <a:p>
            <a:endParaRPr lang="nl-NL" baseline="0" dirty="0"/>
          </a:p>
          <a:p>
            <a:pPr defTabSz="928116">
              <a:defRPr/>
            </a:pPr>
            <a:r>
              <a:rPr lang="en-US" sz="800" i="1" dirty="0">
                <a:cs typeface="Helvetica" panose="020B0604020202020204" pitchFamily="34" charset="0"/>
              </a:rPr>
              <a:t>Ref:</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17</a:t>
            </a:fld>
            <a:endParaRPr lang="nn-NO"/>
          </a:p>
        </p:txBody>
      </p:sp>
    </p:spTree>
    <p:extLst>
      <p:ext uri="{BB962C8B-B14F-4D97-AF65-F5344CB8AC3E}">
        <p14:creationId xmlns:p14="http://schemas.microsoft.com/office/powerpoint/2010/main" val="6180098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a:defRPr/>
            </a:pPr>
            <a:r>
              <a:rPr lang="nl-NL" b="1" dirty="0"/>
              <a:t>De vierde stap in de ontwikkeling van MS</a:t>
            </a:r>
          </a:p>
          <a:p>
            <a:pPr defTabSz="928116">
              <a:defRPr/>
            </a:pPr>
            <a:endParaRPr lang="nl-NL" b="1" dirty="0"/>
          </a:p>
          <a:p>
            <a:pPr defTabSz="928116">
              <a:defRPr/>
            </a:pPr>
            <a:r>
              <a:rPr lang="nl-NL" dirty="0"/>
              <a:t>In het centrale zenuwstelsel (CZS) worden</a:t>
            </a:r>
            <a:r>
              <a:rPr lang="nl-NL" baseline="0" dirty="0"/>
              <a:t> de lymfocyten opnieuw geactiveerd door lokaal aanwezige dendritische cellen (DC) en later ook door geactiveerde microgliacellen (mg). </a:t>
            </a:r>
          </a:p>
          <a:p>
            <a:pPr defTabSz="928116">
              <a:defRPr/>
            </a:pPr>
            <a:endParaRPr lang="nl-NL" baseline="0" dirty="0"/>
          </a:p>
          <a:p>
            <a:pPr defTabSz="928116">
              <a:defRPr/>
            </a:pPr>
            <a:r>
              <a:rPr lang="nl-NL" baseline="0" dirty="0"/>
              <a:t>Als gevolg van lokale ontstekingsreacties (door weefselschade en productie van cytokines en chemokines) worden meerdere soorten immuuncellen (helper T-cellen (Th), cytotoxische T-cellen (Tc), B-cellen (B)) aangetrokken. Deze vermeerderen zich en/of differentiëren tot effectorcellen. Binnengedrongen B-cellen (B) ontwikkelen zich tot antilichaam-producerende plasmacellen (pc).</a:t>
            </a:r>
          </a:p>
          <a:p>
            <a:pPr defTabSz="928116">
              <a:defRPr/>
            </a:pPr>
            <a:endParaRPr lang="nl-NL" baseline="0" dirty="0"/>
          </a:p>
          <a:p>
            <a:pPr defTabSz="928116">
              <a:defRPr/>
            </a:pPr>
            <a:r>
              <a:rPr lang="nl-NL" baseline="0" dirty="0"/>
              <a:t>Een dergelijk influx (toestroom) van (zeer veel) immuuncellen vindt ook plaats tijdens een exacerbatie.</a:t>
            </a:r>
          </a:p>
          <a:p>
            <a:pPr defTabSz="928116">
              <a:defRPr/>
            </a:pPr>
            <a:endParaRPr lang="nl-NL" i="1" baseline="0" dirty="0">
              <a:solidFill>
                <a:srgbClr val="FF0000"/>
              </a:solidFill>
            </a:endParaRPr>
          </a:p>
          <a:p>
            <a:pPr defTabSz="928116">
              <a:defRPr/>
            </a:pPr>
            <a:r>
              <a:rPr lang="en-US" sz="800" i="1" dirty="0">
                <a:cs typeface="Helvetica" panose="020B0604020202020204" pitchFamily="34" charset="0"/>
              </a:rPr>
              <a:t>Ref:</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18</a:t>
            </a:fld>
            <a:endParaRPr lang="nn-NO"/>
          </a:p>
        </p:txBody>
      </p:sp>
    </p:spTree>
    <p:extLst>
      <p:ext uri="{BB962C8B-B14F-4D97-AF65-F5344CB8AC3E}">
        <p14:creationId xmlns:p14="http://schemas.microsoft.com/office/powerpoint/2010/main" val="618009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a:defRPr/>
            </a:pPr>
            <a:r>
              <a:rPr lang="nl-NL" b="1" dirty="0"/>
              <a:t>De vijfde stap in de ontwikkeling van MS</a:t>
            </a:r>
          </a:p>
          <a:p>
            <a:pPr defTabSz="928116">
              <a:defRPr/>
            </a:pPr>
            <a:endParaRPr lang="en-US" b="1" dirty="0"/>
          </a:p>
          <a:p>
            <a:pPr defTabSz="928116">
              <a:defRPr/>
            </a:pPr>
            <a:r>
              <a:rPr lang="nl-NL" dirty="0"/>
              <a:t>De binnengedrongen, geactiveerde immuuncellen zien de myelineschede als een vijandige structuur en proberen deze te vernietigen. De geactiveerde T-helpercellen stimuleren cytotoxische T-cellen om zich te ontwikkelen tot cytotoxische effectorcellen, die d</a:t>
            </a:r>
            <a:r>
              <a:rPr lang="nl-NL" baseline="0" dirty="0"/>
              <a:t>e myelineschede rond de axonen aanvallen. </a:t>
            </a:r>
            <a:r>
              <a:rPr lang="nl-NL" dirty="0"/>
              <a:t>Plasmacellen produceren m</a:t>
            </a:r>
            <a:r>
              <a:rPr lang="nl-NL" baseline="0" dirty="0"/>
              <a:t>yeline-specifieke antilichamen </a:t>
            </a:r>
            <a:r>
              <a:rPr lang="nl-NL" dirty="0"/>
              <a:t>die bij</a:t>
            </a:r>
            <a:r>
              <a:rPr lang="nl-NL" baseline="0" dirty="0"/>
              <a:t>dragen aan de immunologische schade. Lokaal geactiveerde macrofagen produceren stoffen die schadelijk zijn voor oligodendrocyten en die myeline afbreken. Waarschijnlijk dragen geactiveerde microgliacellen ook bij aan de schade.</a:t>
            </a:r>
          </a:p>
          <a:p>
            <a:pPr defTabSz="928116">
              <a:defRPr/>
            </a:pPr>
            <a:endParaRPr lang="nl-NL" baseline="0" dirty="0"/>
          </a:p>
          <a:p>
            <a:pPr defTabSz="928116">
              <a:defRPr/>
            </a:pPr>
            <a:r>
              <a:rPr lang="nl-NL" baseline="0" dirty="0"/>
              <a:t>Dit geheel aan activiteiten leidt tot afbraak van de myelineschede, weefselschade, inflammatie en neurologische schade. </a:t>
            </a:r>
          </a:p>
          <a:p>
            <a:endParaRPr lang="nl-NL" baseline="0" dirty="0"/>
          </a:p>
          <a:p>
            <a:pPr defTabSz="928116">
              <a:defRPr/>
            </a:pPr>
            <a:r>
              <a:rPr lang="en-US" sz="800" i="1" dirty="0">
                <a:cs typeface="Helvetica" panose="020B0604020202020204" pitchFamily="34" charset="0"/>
              </a:rPr>
              <a:t>Ref:</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19</a:t>
            </a:fld>
            <a:endParaRPr lang="nn-NO"/>
          </a:p>
        </p:txBody>
      </p:sp>
    </p:spTree>
    <p:extLst>
      <p:ext uri="{BB962C8B-B14F-4D97-AF65-F5344CB8AC3E}">
        <p14:creationId xmlns:p14="http://schemas.microsoft.com/office/powerpoint/2010/main" val="618009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In deze</a:t>
            </a:r>
            <a:r>
              <a:rPr lang="nl-NL" baseline="0" dirty="0"/>
              <a:t> dia zijn alle stappen weergegeven. </a:t>
            </a:r>
            <a:r>
              <a:rPr lang="nl-NL" dirty="0"/>
              <a:t>Kort gezegd ontstaat MS wanneer myeline-specifieke, autoreactieve T-cellen in de periferie worden geactiveerd en in de bloedcirculatie terechtkomen </a:t>
            </a:r>
            <a:r>
              <a:rPr lang="nl-NL" dirty="0">
                <a:solidFill>
                  <a:srgbClr val="FF0000"/>
                </a:solidFill>
              </a:rPr>
              <a:t>(1)</a:t>
            </a:r>
            <a:r>
              <a:rPr lang="nl-NL" dirty="0"/>
              <a:t>. Deze brengt ze naar het centraal zenuwstelsel (CZS), waar afwijkingen in de bloed-hersen-barrière (BHB) ervoor zorgen dat de cellen in het CZS kunnen infiltreren </a:t>
            </a:r>
            <a:r>
              <a:rPr lang="nl-NL" dirty="0">
                <a:solidFill>
                  <a:srgbClr val="FF0000"/>
                </a:solidFill>
              </a:rPr>
              <a:t>(2)</a:t>
            </a:r>
            <a:r>
              <a:rPr lang="nl-NL" dirty="0"/>
              <a:t>. Initiële immuunreacties in het CZS leiden tot een versterking van de specifieke immuunreactie </a:t>
            </a:r>
            <a:r>
              <a:rPr lang="nl-NL" dirty="0">
                <a:solidFill>
                  <a:srgbClr val="FF0000"/>
                </a:solidFill>
              </a:rPr>
              <a:t>(3)</a:t>
            </a:r>
            <a:r>
              <a:rPr lang="nl-NL" dirty="0"/>
              <a:t>. </a:t>
            </a:r>
            <a:r>
              <a:rPr lang="nl-NL" strike="sngStrike" dirty="0">
                <a:solidFill>
                  <a:srgbClr val="FF0000"/>
                </a:solidFill>
              </a:rPr>
              <a:t> </a:t>
            </a:r>
            <a:r>
              <a:rPr lang="nl-NL" dirty="0"/>
              <a:t>Een samenspel tussen de specifieke</a:t>
            </a:r>
            <a:r>
              <a:rPr lang="nl-NL" strike="sngStrike" dirty="0">
                <a:solidFill>
                  <a:srgbClr val="FF0000"/>
                </a:solidFill>
              </a:rPr>
              <a:t> </a:t>
            </a:r>
            <a:r>
              <a:rPr lang="nl-NL" dirty="0"/>
              <a:t>, verworven immuniteit en de aangeboren immuniteit veroorzaakt afbraak van de myelineschede, ontstekingsreacties, weefselschade</a:t>
            </a:r>
            <a:r>
              <a:rPr lang="nl-NL" dirty="0">
                <a:solidFill>
                  <a:srgbClr val="FF0000"/>
                </a:solidFill>
              </a:rPr>
              <a:t>,</a:t>
            </a:r>
            <a:r>
              <a:rPr lang="nl-NL" dirty="0"/>
              <a:t> </a:t>
            </a:r>
            <a:r>
              <a:rPr lang="nl-NL" strike="sngStrike" dirty="0">
                <a:solidFill>
                  <a:srgbClr val="FF0000"/>
                </a:solidFill>
              </a:rPr>
              <a:t>en</a:t>
            </a:r>
            <a:r>
              <a:rPr lang="nl-NL" dirty="0"/>
              <a:t> neurologische schade </a:t>
            </a:r>
            <a:r>
              <a:rPr lang="nl-NL" dirty="0">
                <a:solidFill>
                  <a:srgbClr val="FF0000"/>
                </a:solidFill>
              </a:rPr>
              <a:t>en handicap</a:t>
            </a:r>
            <a:r>
              <a:rPr lang="nl-NL" dirty="0"/>
              <a:t>.</a:t>
            </a:r>
          </a:p>
          <a:p>
            <a:pPr lvl="0"/>
            <a:endParaRPr lang="nl-NL" baseline="0" dirty="0"/>
          </a:p>
          <a:p>
            <a:pPr lvl="0"/>
            <a:r>
              <a:rPr lang="nl-NL" baseline="0" dirty="0"/>
              <a:t>De aangrijpingspunten voor verschillende therapeutische opties voor MS </a:t>
            </a:r>
            <a:r>
              <a:rPr lang="nl-NL" dirty="0"/>
              <a:t>kunnen verklaard worden op </a:t>
            </a:r>
            <a:r>
              <a:rPr lang="nl-NL" baseline="0" dirty="0"/>
              <a:t>basis van de in dit model beschreven processen</a:t>
            </a:r>
            <a:r>
              <a:rPr lang="nl-NL" dirty="0"/>
              <a:t> en de verschillende immunologische aspecten van de autoimmuunreactie die leidt tot MS.</a:t>
            </a:r>
          </a:p>
          <a:p>
            <a:pPr lvl="0"/>
            <a:endParaRPr lang="nl-NL" i="1" dirty="0">
              <a:solidFill>
                <a:srgbClr val="FF0000"/>
              </a:solidFill>
            </a:endParaRPr>
          </a:p>
          <a:p>
            <a:pPr lvl="0"/>
            <a:r>
              <a:rPr lang="nl-NL" sz="800" i="1" dirty="0"/>
              <a:t>Ref:</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20</a:t>
            </a:fld>
            <a:endParaRPr lang="nn-NO"/>
          </a:p>
        </p:txBody>
      </p:sp>
    </p:spTree>
    <p:extLst>
      <p:ext uri="{BB962C8B-B14F-4D97-AF65-F5344CB8AC3E}">
        <p14:creationId xmlns:p14="http://schemas.microsoft.com/office/powerpoint/2010/main" val="618009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lvl="0">
              <a:defRPr/>
            </a:pPr>
            <a:r>
              <a:rPr lang="nl-NL" b="1" dirty="0"/>
              <a:t>Samenvatting van de aangeboren en verworven immuunrespons:</a:t>
            </a:r>
          </a:p>
          <a:p>
            <a:pPr lvl="0">
              <a:defRPr/>
            </a:pPr>
            <a:r>
              <a:rPr lang="nl-NL" noProof="0" dirty="0"/>
              <a:t>De </a:t>
            </a:r>
            <a:r>
              <a:rPr lang="nl-NL" b="1" noProof="0" dirty="0"/>
              <a:t>aangeboren immuniteit </a:t>
            </a:r>
            <a:r>
              <a:rPr lang="nl-NL" noProof="0" dirty="0"/>
              <a:t>is altijd beschikbaar, </a:t>
            </a:r>
            <a:r>
              <a:rPr lang="nl-NL" dirty="0"/>
              <a:t>niet-specifiek en verloopt volgens vaste patronen</a:t>
            </a:r>
            <a:r>
              <a:rPr lang="nl-NL" baseline="0" noProof="0" dirty="0"/>
              <a:t>. Wanneer de huid </a:t>
            </a:r>
            <a:r>
              <a:rPr lang="nl-NL" noProof="0" dirty="0"/>
              <a:t>beschadigd is, kunnen microben het lichaam binnendringen en de </a:t>
            </a:r>
            <a:r>
              <a:rPr lang="nl-NL" baseline="0" noProof="0" dirty="0"/>
              <a:t>aangeboren immuunrespons op gang brengen. Fagocyten, zoals macrofagen, kunnen bacteriën buiten de cellen doden door ze </a:t>
            </a:r>
            <a:r>
              <a:rPr lang="nl-NL" noProof="0" dirty="0">
                <a:solidFill>
                  <a:srgbClr val="FF0000"/>
                </a:solidFill>
              </a:rPr>
              <a:t>te </a:t>
            </a:r>
            <a:r>
              <a:rPr lang="nl-NL" noProof="0" dirty="0" err="1">
                <a:solidFill>
                  <a:srgbClr val="FF0000"/>
                </a:solidFill>
              </a:rPr>
              <a:t>fagocyteren</a:t>
            </a:r>
            <a:r>
              <a:rPr lang="nl-NL" noProof="0" dirty="0">
                <a:solidFill>
                  <a:srgbClr val="FF0000"/>
                </a:solidFill>
              </a:rPr>
              <a:t> </a:t>
            </a:r>
            <a:r>
              <a:rPr lang="nl-NL" baseline="0" noProof="0" dirty="0"/>
              <a:t>en produceren cytokines die een ontstekingsreactie op gang brengen en de verworven immuniteit activeren. </a:t>
            </a:r>
            <a:r>
              <a:rPr lang="nl-NL" b="0" baseline="0" noProof="0" dirty="0"/>
              <a:t>Complement, een groep eiwitten in het bloed, kan bacteriën vlaggen voor fagocyten zodat ze opgeruimd kunnen worden.</a:t>
            </a:r>
            <a:r>
              <a:rPr lang="nl-NL" baseline="0" noProof="0" dirty="0"/>
              <a:t> Natural Killer (NK) cellen herkennen en vernietigen virus-geïnfecteerde cellen. Dendritische cellen (DC) kunnen vreemde antigenen presenteren aan cellen van de verworven immuniteit, waardoor deze worden geactiveerd. </a:t>
            </a:r>
          </a:p>
          <a:p>
            <a:pPr lvl="0">
              <a:defRPr/>
            </a:pPr>
            <a:endParaRPr lang="nl-NL" baseline="0" noProof="0" dirty="0"/>
          </a:p>
          <a:p>
            <a:pPr lvl="0">
              <a:defRPr/>
            </a:pPr>
            <a:r>
              <a:rPr lang="nl-NL" baseline="0" noProof="0" dirty="0"/>
              <a:t>De belangrijkste cellen van de </a:t>
            </a:r>
            <a:r>
              <a:rPr lang="nl-NL" b="1" baseline="0" noProof="0" dirty="0"/>
              <a:t>verworven immuniteit </a:t>
            </a:r>
            <a:r>
              <a:rPr lang="nl-NL" baseline="0" noProof="0" dirty="0"/>
              <a:t>zijn helper T (</a:t>
            </a:r>
            <a:r>
              <a:rPr lang="nl-NL" dirty="0"/>
              <a:t>Th)-cellen, cytotoxische T-cellen en B-cellen. De verworven immuunrespons wordt verdeeld in humorale immuniteit door antilichamen (geproduceerd door B-cellen) en celgemedieerde immuniteit door T-cellen. Na </a:t>
            </a:r>
            <a:r>
              <a:rPr lang="nl-NL" baseline="0" noProof="0" dirty="0"/>
              <a:t>activatie door APC kunnen Th-cellen vervolgens B-cellen en Tc-cellen</a:t>
            </a:r>
            <a:r>
              <a:rPr lang="nl-NL" noProof="0" dirty="0"/>
              <a:t> </a:t>
            </a:r>
            <a:r>
              <a:rPr lang="nl-NL" baseline="0" noProof="0" dirty="0"/>
              <a:t>activeren. Th-cellen produceren ook cytokines die de immuunrespons ondersteunen en richting kunnen geven. Na een immuunreactie blijven geheugencellen achter, die ervoor zorgen dat deze specifieke immuunreactie sneller en krachtiger verloopt bij een herhaalde blootstelling.</a:t>
            </a:r>
          </a:p>
          <a:p>
            <a:pPr lvl="0">
              <a:defRPr/>
            </a:pPr>
            <a:endParaRPr lang="nl-NL" baseline="0" noProof="0" dirty="0"/>
          </a:p>
          <a:p>
            <a:pPr lvl="0">
              <a:defRPr/>
            </a:pPr>
            <a:endParaRPr lang="nl-NL" baseline="0" noProof="0" dirty="0"/>
          </a:p>
          <a:p>
            <a:pPr lvl="0">
              <a:defRPr/>
            </a:pPr>
            <a:endParaRPr lang="nl-NL" sz="800" i="1" dirty="0"/>
          </a:p>
          <a:p>
            <a:pPr lvl="0">
              <a:defRPr/>
            </a:pPr>
            <a:r>
              <a:rPr lang="nl-NL" sz="800" i="1" dirty="0" err="1"/>
              <a:t>Ref</a:t>
            </a:r>
            <a:r>
              <a:rPr lang="nl-NL" sz="800" i="1" dirty="0"/>
              <a:t>:</a:t>
            </a:r>
          </a:p>
          <a:p>
            <a:pPr defTabSz="928116">
              <a:defRPr/>
            </a:pPr>
            <a:r>
              <a:rPr lang="nl-NL" sz="800" i="1" u="sng" dirty="0">
                <a:solidFill>
                  <a:srgbClr val="0000FF"/>
                </a:solidFill>
                <a:ea typeface="Calibri" panose="020F0502020204030204" pitchFamily="34" charset="0"/>
                <a:cs typeface="Times New Roman" panose="02020603050405020304" pitchFamily="18" charset="0"/>
                <a:hlinkClick r:id="rId3"/>
              </a:rPr>
              <a:t>http://www.pathophys.org/immunology/</a:t>
            </a:r>
            <a:endParaRPr lang="nl-NL" sz="800" i="1" dirty="0"/>
          </a:p>
          <a:p>
            <a:pPr lvl="0">
              <a:defRPr/>
            </a:pPr>
            <a:endParaRPr lang="nl-NL" baseline="0" noProof="0" dirty="0"/>
          </a:p>
          <a:p>
            <a:pPr lvl="0">
              <a:defRPr/>
            </a:pPr>
            <a:endParaRPr lang="nl-NL" dirty="0"/>
          </a:p>
        </p:txBody>
      </p:sp>
      <p:sp>
        <p:nvSpPr>
          <p:cNvPr id="4" name="Slide Number Placeholder 3"/>
          <p:cNvSpPr>
            <a:spLocks noGrp="1"/>
          </p:cNvSpPr>
          <p:nvPr>
            <p:ph type="sldNum" sz="quarter" idx="10"/>
          </p:nvPr>
        </p:nvSpPr>
        <p:spPr/>
        <p:txBody>
          <a:bodyPr/>
          <a:lstStyle/>
          <a:p>
            <a:fld id="{0F4F903B-6C7F-4861-8CF3-7D0AFA121695}" type="slidenum">
              <a:rPr lang="en-US" smtClean="0"/>
              <a:pPr/>
              <a:t>3</a:t>
            </a:fld>
            <a:endParaRPr lang="en-US"/>
          </a:p>
        </p:txBody>
      </p:sp>
    </p:spTree>
    <p:extLst>
      <p:ext uri="{BB962C8B-B14F-4D97-AF65-F5344CB8AC3E}">
        <p14:creationId xmlns:p14="http://schemas.microsoft.com/office/powerpoint/2010/main" val="29444841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noProof="0" dirty="0"/>
              <a:t>Er zijn verschillende aangrijpingspunten binnen de verschillende stappen die leiden tot MS, die gebruikt kunnen worden om MS te behandelen. Deze kunnen verdeeld worden in deze vier categorieën:</a:t>
            </a:r>
          </a:p>
          <a:p>
            <a:endParaRPr lang="nl-NL" dirty="0"/>
          </a:p>
          <a:p>
            <a:r>
              <a:rPr lang="nl-NL" b="1" noProof="0" dirty="0"/>
              <a:t>Productie en proliferatie:</a:t>
            </a:r>
          </a:p>
          <a:p>
            <a:r>
              <a:rPr lang="nl-NL" dirty="0"/>
              <a:t>Binnen deze categorie vallen behandelopties die de aanmaak en vermeerdering van lymfocyten in het beenmerg, de lymfeklieren en de bloedcirculatie remmen. </a:t>
            </a:r>
          </a:p>
          <a:p>
            <a:endParaRPr lang="nl-NL" b="1" noProof="0" dirty="0"/>
          </a:p>
          <a:p>
            <a:r>
              <a:rPr lang="nl-NL" b="1" noProof="0" dirty="0"/>
              <a:t>Migratie:</a:t>
            </a:r>
          </a:p>
          <a:p>
            <a:r>
              <a:rPr lang="nl-NL" dirty="0"/>
              <a:t>Hieronder vallen behandelingen die tegengaan dat lymfocyten uit de lymfeklieren naar het bloed of en vanuit het bloed door de bloed-hersen-barrière naar het centraal zenuwstelsel migreren. </a:t>
            </a:r>
          </a:p>
          <a:p>
            <a:endParaRPr lang="nl-NL" dirty="0"/>
          </a:p>
          <a:p>
            <a:r>
              <a:rPr lang="nl-NL" b="1" noProof="0" dirty="0"/>
              <a:t>Depletie:</a:t>
            </a:r>
          </a:p>
          <a:p>
            <a:r>
              <a:rPr lang="nl-NL" dirty="0"/>
              <a:t>Behandelingen in deze categorie verwijderen lymfocyten in het beenmerg, lymfeklieren of bloedcirculatie.</a:t>
            </a:r>
          </a:p>
          <a:p>
            <a:endParaRPr lang="nl-NL" b="1" dirty="0"/>
          </a:p>
          <a:p>
            <a:r>
              <a:rPr lang="nl-NL" b="1" noProof="0" dirty="0"/>
              <a:t>Functie:</a:t>
            </a:r>
          </a:p>
          <a:p>
            <a:r>
              <a:rPr lang="nl-NL" noProof="0" dirty="0"/>
              <a:t>Hieronder vallen middelen die verschillende functies van lymfocyten kunnen beïnvloeden.</a:t>
            </a:r>
          </a:p>
          <a:p>
            <a:endParaRPr lang="nl-NL" noProof="0" dirty="0">
              <a:solidFill>
                <a:srgbClr val="FF0000"/>
              </a:solidFill>
            </a:endParaRPr>
          </a:p>
        </p:txBody>
      </p:sp>
      <p:sp>
        <p:nvSpPr>
          <p:cNvPr id="4" name="Slide Number Placeholder 3"/>
          <p:cNvSpPr>
            <a:spLocks noGrp="1"/>
          </p:cNvSpPr>
          <p:nvPr>
            <p:ph type="sldNum" sz="quarter" idx="10"/>
          </p:nvPr>
        </p:nvSpPr>
        <p:spPr/>
        <p:txBody>
          <a:bodyPr/>
          <a:lstStyle/>
          <a:p>
            <a:fld id="{7A2BACA8-D132-419B-89D0-5F9FFE577840}" type="slidenum">
              <a:rPr lang="nn-NO" smtClean="0"/>
              <a:pPr/>
              <a:t>21</a:t>
            </a:fld>
            <a:endParaRPr lang="nn-NO"/>
          </a:p>
        </p:txBody>
      </p:sp>
    </p:spTree>
    <p:extLst>
      <p:ext uri="{BB962C8B-B14F-4D97-AF65-F5344CB8AC3E}">
        <p14:creationId xmlns:p14="http://schemas.microsoft.com/office/powerpoint/2010/main" val="29583947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noProof="0" dirty="0"/>
              <a:t>Er zijn verschillende aangrijpingspunten binnen de verschillende stappen die leiden tot MS, die gebruikt kunnen worden om MS te behandelen. Deze kunnen verdeeld worden in deze vier categorieën:</a:t>
            </a:r>
          </a:p>
          <a:p>
            <a:endParaRPr lang="nl-NL" dirty="0"/>
          </a:p>
          <a:p>
            <a:r>
              <a:rPr lang="nl-NL" b="1" noProof="0" dirty="0"/>
              <a:t>Productie en proliferatie:</a:t>
            </a:r>
          </a:p>
          <a:p>
            <a:r>
              <a:rPr lang="nl-NL" dirty="0"/>
              <a:t>Binnen deze categorie vallen behandelopties die de aanmaak en vermeerdering van lymfocyten in het beenmerg, de lymfeklieren en de bloedcirculatie remmen. </a:t>
            </a:r>
          </a:p>
          <a:p>
            <a:endParaRPr lang="nl-NL" b="1" noProof="0" dirty="0"/>
          </a:p>
          <a:p>
            <a:r>
              <a:rPr lang="nl-NL" b="1" noProof="0" dirty="0"/>
              <a:t>Migratie:</a:t>
            </a:r>
          </a:p>
          <a:p>
            <a:r>
              <a:rPr lang="nl-NL" dirty="0"/>
              <a:t>Hieronder vallen behandelingen die tegengaan dat lymfocyten uit de lymfeklieren naar het bloed of en vanuit het bloed door de bloed-hersen-barrière naar het centraal zenuwstelsel migreren. </a:t>
            </a:r>
          </a:p>
          <a:p>
            <a:endParaRPr lang="nl-NL" dirty="0"/>
          </a:p>
          <a:p>
            <a:r>
              <a:rPr lang="nl-NL" b="1" noProof="0" dirty="0"/>
              <a:t>Depletie:</a:t>
            </a:r>
          </a:p>
          <a:p>
            <a:r>
              <a:rPr lang="nl-NL" dirty="0"/>
              <a:t>Behandelingen in deze categorie verwijderen lymfocyten in het beenmerg, lymfeklieren of bloedcirculatie.</a:t>
            </a:r>
          </a:p>
          <a:p>
            <a:endParaRPr lang="nl-NL" b="1" dirty="0"/>
          </a:p>
          <a:p>
            <a:r>
              <a:rPr lang="nl-NL" b="1" noProof="0" dirty="0"/>
              <a:t>Functie:</a:t>
            </a:r>
          </a:p>
          <a:p>
            <a:r>
              <a:rPr lang="nl-NL" noProof="0" dirty="0"/>
              <a:t>Hieronder vallen middelen die verschillende functies van lymfocyten kunnen beïnvloeden.</a:t>
            </a:r>
          </a:p>
          <a:p>
            <a:endParaRPr lang="nl-NL" noProof="0" dirty="0">
              <a:solidFill>
                <a:srgbClr val="FF0000"/>
              </a:solidFill>
            </a:endParaRPr>
          </a:p>
          <a:p>
            <a:r>
              <a:rPr lang="nl-NL" i="1" noProof="0" dirty="0" err="1">
                <a:solidFill>
                  <a:srgbClr val="FF0000"/>
                </a:solidFill>
              </a:rPr>
              <a:t>DMTs</a:t>
            </a:r>
            <a:r>
              <a:rPr lang="nl-NL" i="1" noProof="0" dirty="0">
                <a:solidFill>
                  <a:srgbClr val="FF0000"/>
                </a:solidFill>
              </a:rPr>
              <a:t> nog toevoegen. Dit gebruiken als laatste pagina.</a:t>
            </a:r>
          </a:p>
        </p:txBody>
      </p:sp>
      <p:sp>
        <p:nvSpPr>
          <p:cNvPr id="4" name="Slide Number Placeholder 3"/>
          <p:cNvSpPr>
            <a:spLocks noGrp="1"/>
          </p:cNvSpPr>
          <p:nvPr>
            <p:ph type="sldNum" sz="quarter" idx="10"/>
          </p:nvPr>
        </p:nvSpPr>
        <p:spPr/>
        <p:txBody>
          <a:bodyPr/>
          <a:lstStyle/>
          <a:p>
            <a:fld id="{7A2BACA8-D132-419B-89D0-5F9FFE577840}" type="slidenum">
              <a:rPr lang="nn-NO" smtClean="0"/>
              <a:pPr/>
              <a:t>22</a:t>
            </a:fld>
            <a:endParaRPr lang="nn-NO"/>
          </a:p>
        </p:txBody>
      </p:sp>
    </p:spTree>
    <p:extLst>
      <p:ext uri="{BB962C8B-B14F-4D97-AF65-F5344CB8AC3E}">
        <p14:creationId xmlns:p14="http://schemas.microsoft.com/office/powerpoint/2010/main" val="239115212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noProof="0" dirty="0"/>
              <a:t>Er zijn verschillende aangrijpingspunten binnen de verschillende stappen die leiden tot MS, die gebruikt kunnen worden om MS te behandelen. Deze kunnen verdeeld worden in deze vier categorieën:</a:t>
            </a:r>
          </a:p>
          <a:p>
            <a:endParaRPr lang="nl-NL" dirty="0"/>
          </a:p>
          <a:p>
            <a:r>
              <a:rPr lang="nl-NL" b="1" noProof="0" dirty="0"/>
              <a:t>Productie en proliferatie:</a:t>
            </a:r>
          </a:p>
          <a:p>
            <a:r>
              <a:rPr lang="nl-NL" dirty="0"/>
              <a:t>Binnen deze categorie vallen behandelopties die de aanmaak en vermeerdering van lymfocyten in het beenmerg, de lymfeklieren en de bloedcirculatie remmen. </a:t>
            </a:r>
          </a:p>
          <a:p>
            <a:endParaRPr lang="nl-NL" b="1" noProof="0" dirty="0"/>
          </a:p>
          <a:p>
            <a:r>
              <a:rPr lang="nl-NL" b="1" noProof="0" dirty="0"/>
              <a:t>Migratie:</a:t>
            </a:r>
          </a:p>
          <a:p>
            <a:r>
              <a:rPr lang="nl-NL" dirty="0"/>
              <a:t>Hieronder vallen behandelingen die tegengaan dat lymfocyten uit de lymfeklieren naar het bloed of en vanuit het bloed door de bloed-hersen-barrière naar het centraal zenuwstelsel migreren. </a:t>
            </a:r>
          </a:p>
          <a:p>
            <a:endParaRPr lang="nl-NL" dirty="0"/>
          </a:p>
          <a:p>
            <a:r>
              <a:rPr lang="nl-NL" b="1" noProof="0" dirty="0"/>
              <a:t>Depletie:</a:t>
            </a:r>
          </a:p>
          <a:p>
            <a:r>
              <a:rPr lang="nl-NL" dirty="0"/>
              <a:t>Behandelingen in deze categorie verwijderen lymfocyten in het beenmerg, lymfeklieren of bloedcirculatie.</a:t>
            </a:r>
          </a:p>
          <a:p>
            <a:endParaRPr lang="nl-NL" b="1" dirty="0"/>
          </a:p>
          <a:p>
            <a:r>
              <a:rPr lang="nl-NL" b="1" noProof="0" dirty="0"/>
              <a:t>Functie:</a:t>
            </a:r>
          </a:p>
          <a:p>
            <a:r>
              <a:rPr lang="nl-NL" noProof="0" dirty="0"/>
              <a:t>Hieronder vallen middelen die verschillende functies van lymfocyten kunnen beïnvloeden.</a:t>
            </a:r>
          </a:p>
          <a:p>
            <a:endParaRPr lang="nl-NL" noProof="0" dirty="0">
              <a:solidFill>
                <a:srgbClr val="FF0000"/>
              </a:solidFill>
            </a:endParaRPr>
          </a:p>
          <a:p>
            <a:r>
              <a:rPr lang="nl-NL" i="1" noProof="0" dirty="0" err="1">
                <a:solidFill>
                  <a:srgbClr val="FF0000"/>
                </a:solidFill>
              </a:rPr>
              <a:t>DMTs</a:t>
            </a:r>
            <a:r>
              <a:rPr lang="nl-NL" i="1" noProof="0" dirty="0">
                <a:solidFill>
                  <a:srgbClr val="FF0000"/>
                </a:solidFill>
              </a:rPr>
              <a:t> nog toevoegen. Dit gebruiken als laatste pagina.</a:t>
            </a:r>
          </a:p>
        </p:txBody>
      </p:sp>
      <p:sp>
        <p:nvSpPr>
          <p:cNvPr id="4" name="Slide Number Placeholder 3"/>
          <p:cNvSpPr>
            <a:spLocks noGrp="1"/>
          </p:cNvSpPr>
          <p:nvPr>
            <p:ph type="sldNum" sz="quarter" idx="10"/>
          </p:nvPr>
        </p:nvSpPr>
        <p:spPr/>
        <p:txBody>
          <a:bodyPr/>
          <a:lstStyle/>
          <a:p>
            <a:fld id="{7A2BACA8-D132-419B-89D0-5F9FFE577840}" type="slidenum">
              <a:rPr lang="nn-NO" smtClean="0"/>
              <a:pPr/>
              <a:t>23</a:t>
            </a:fld>
            <a:endParaRPr lang="nn-NO"/>
          </a:p>
        </p:txBody>
      </p:sp>
    </p:spTree>
    <p:extLst>
      <p:ext uri="{BB962C8B-B14F-4D97-AF65-F5344CB8AC3E}">
        <p14:creationId xmlns:p14="http://schemas.microsoft.com/office/powerpoint/2010/main" val="936503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5863" y="1254125"/>
            <a:ext cx="4514850" cy="3386138"/>
          </a:xfrm>
        </p:spPr>
      </p:sp>
      <p:sp>
        <p:nvSpPr>
          <p:cNvPr id="3" name="Notes Placeholder 2"/>
          <p:cNvSpPr>
            <a:spLocks noGrp="1"/>
          </p:cNvSpPr>
          <p:nvPr>
            <p:ph type="body" idx="1"/>
          </p:nvPr>
        </p:nvSpPr>
        <p:spPr/>
        <p:txBody>
          <a:bodyPr/>
          <a:lstStyle/>
          <a:p>
            <a:r>
              <a:rPr lang="en-US" dirty="0"/>
              <a:t>Teriflunomide </a:t>
            </a:r>
            <a:r>
              <a:rPr lang="en-US" dirty="0" err="1"/>
              <a:t>grijpt</a:t>
            </a:r>
            <a:r>
              <a:rPr lang="en-US" dirty="0"/>
              <a:t> aan op de </a:t>
            </a:r>
            <a:r>
              <a:rPr lang="en-US" dirty="0" err="1"/>
              <a:t>vermeerdering</a:t>
            </a:r>
            <a:r>
              <a:rPr lang="en-US" dirty="0"/>
              <a:t> van </a:t>
            </a:r>
            <a:r>
              <a:rPr lang="en-US" dirty="0" err="1"/>
              <a:t>geactiveerde</a:t>
            </a:r>
            <a:r>
              <a:rPr lang="en-US" dirty="0"/>
              <a:t> lymfocyten. </a:t>
            </a:r>
          </a:p>
          <a:p>
            <a:endParaRPr lang="en-US" dirty="0"/>
          </a:p>
          <a:p>
            <a:r>
              <a:rPr lang="en-US" dirty="0"/>
              <a:t>https://ec.europa.eu/health/documents/community-register/2015/20151216133467/anx_133467_nl.pdf</a:t>
            </a:r>
          </a:p>
          <a:p>
            <a:endParaRPr lang="en-US" dirty="0"/>
          </a:p>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24</a:t>
            </a:fld>
            <a:endParaRPr lang="nn-NO"/>
          </a:p>
        </p:txBody>
      </p:sp>
    </p:spTree>
    <p:extLst>
      <p:ext uri="{BB962C8B-B14F-4D97-AF65-F5344CB8AC3E}">
        <p14:creationId xmlns:p14="http://schemas.microsoft.com/office/powerpoint/2010/main" val="26335250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De verschillende fasen van de verworven immuunrespons zijn:</a:t>
            </a:r>
          </a:p>
          <a:p>
            <a:r>
              <a:rPr lang="nl-NL" b="1" dirty="0"/>
              <a:t>Antigeen herkenning</a:t>
            </a:r>
            <a:endParaRPr lang="en-US" dirty="0"/>
          </a:p>
          <a:p>
            <a:r>
              <a:rPr lang="nl-NL" dirty="0"/>
              <a:t>Naïeve T- en B-cellen komen een nieuw vreemd antigeen tegen, wat leidt tot klonale expansie van cellen met dezelfde T- of B-celreceptoren (dus dezelfde specificiteit). B-cellen kunnen vrije antigenen en microben herkennen en als APC optreden. T-cellen hebben MHC-gekoppelde antigeenpresentatie door een APC nodig voor activatie.</a:t>
            </a:r>
          </a:p>
          <a:p>
            <a:r>
              <a:rPr lang="nl-NL" b="1" dirty="0"/>
              <a:t>Lymfocytactivatie</a:t>
            </a:r>
            <a:endParaRPr lang="en-US" dirty="0"/>
          </a:p>
          <a:p>
            <a:r>
              <a:rPr lang="nl-NL" dirty="0"/>
              <a:t>Geactiveerde B- en T-cellen delen zich snel en rijpen verder tot effectorcellen. B-cellen rijpen tot plasmacellen die specifieke antilichamen uitscheiden. Helper T-cellen differentiëren tot subgroepen met verschillende taken. Cytotoxische T-cellen vernietigen geïnfecteerde cellen direct door het uitscheiden van cytotoxische en/of perforerende stoffen. </a:t>
            </a:r>
          </a:p>
          <a:p>
            <a:r>
              <a:rPr lang="nl-NL" b="1" dirty="0"/>
              <a:t>Antigeen eliminatie</a:t>
            </a:r>
            <a:endParaRPr lang="en-US" dirty="0"/>
          </a:p>
          <a:p>
            <a:r>
              <a:rPr lang="nl-NL" dirty="0"/>
              <a:t>De effectorfase is de fase waarin het antigeen geëlimineerd wordt.</a:t>
            </a:r>
          </a:p>
          <a:p>
            <a:r>
              <a:rPr lang="nl-NL" b="1" dirty="0"/>
              <a:t>Contractie</a:t>
            </a:r>
            <a:endParaRPr lang="en-US" dirty="0"/>
          </a:p>
          <a:p>
            <a:r>
              <a:rPr lang="nl-NL" dirty="0"/>
              <a:t>Wanneer het antigeen verwijderd is ondergaan de meeste geactiveerde lymfocyten apoptose en neemt de immuunreactie af totdat homeostase is hersteld. Deze fase wordt oa. gereguleerd door afwezigheid van antigeen en actie van regulerende cellen.</a:t>
            </a:r>
          </a:p>
          <a:p>
            <a:r>
              <a:rPr lang="nl-NL" b="1" dirty="0"/>
              <a:t>Geheugen</a:t>
            </a:r>
            <a:endParaRPr lang="en-US" dirty="0"/>
          </a:p>
          <a:p>
            <a:pPr defTabSz="928116">
              <a:defRPr/>
            </a:pPr>
            <a:r>
              <a:rPr lang="nl-NL" dirty="0"/>
              <a:t>Sommige antigeenspecifieke T- en B-cellen blijven achter als geheugencellen die een snellere en sterkere immuunrespons kunnen inzetten bij herhaalde blootstelling. </a:t>
            </a:r>
            <a:br>
              <a:rPr lang="nl-NL" dirty="0"/>
            </a:br>
            <a:br>
              <a:rPr lang="nl-NL" dirty="0"/>
            </a:br>
            <a:br>
              <a:rPr lang="nl-NL" dirty="0"/>
            </a:br>
            <a:br>
              <a:rPr lang="nl-NL" dirty="0"/>
            </a:br>
            <a:r>
              <a:rPr lang="nl-NL" sz="800" i="1" dirty="0" err="1"/>
              <a:t>Ref</a:t>
            </a:r>
            <a:r>
              <a:rPr lang="nl-NL" sz="800" i="1" dirty="0"/>
              <a:t>:</a:t>
            </a:r>
          </a:p>
          <a:p>
            <a:pPr defTabSz="928116">
              <a:defRPr/>
            </a:pPr>
            <a:r>
              <a:rPr lang="nl-NL" sz="800" i="1" dirty="0"/>
              <a:t>http://mol-biol4masters.masters.grkraj.org/</a:t>
            </a:r>
            <a:r>
              <a:rPr lang="nl-NL" sz="800" i="1" dirty="0" err="1"/>
              <a:t>html</a:t>
            </a:r>
            <a:r>
              <a:rPr lang="nl-NL" sz="800" i="1" dirty="0"/>
              <a:t>/</a:t>
            </a:r>
            <a:r>
              <a:rPr lang="nl-NL" sz="800" i="1" dirty="0" err="1"/>
              <a:t>Cell</a:t>
            </a:r>
            <a:r>
              <a:rPr lang="nl-NL" sz="800" i="1" dirty="0"/>
              <a:t>_And_</a:t>
            </a:r>
            <a:r>
              <a:rPr lang="nl-NL" sz="800" i="1" dirty="0" err="1"/>
              <a:t>Molecular</a:t>
            </a:r>
            <a:r>
              <a:rPr lang="nl-NL" sz="800" i="1" dirty="0"/>
              <a:t>_Immunology2-Innate_</a:t>
            </a:r>
            <a:r>
              <a:rPr lang="nl-NL" sz="800" i="1" dirty="0" err="1"/>
              <a:t>Humoral</a:t>
            </a:r>
            <a:r>
              <a:rPr lang="nl-NL" sz="800" i="1" dirty="0"/>
              <a:t>_And_</a:t>
            </a:r>
            <a:r>
              <a:rPr lang="nl-NL" sz="800" i="1" dirty="0" err="1"/>
              <a:t>Cell</a:t>
            </a:r>
            <a:r>
              <a:rPr lang="nl-NL" sz="800" i="1" dirty="0"/>
              <a:t>_</a:t>
            </a:r>
            <a:r>
              <a:rPr lang="nl-NL" sz="800" i="1" dirty="0" err="1"/>
              <a:t>Mediated</a:t>
            </a:r>
            <a:r>
              <a:rPr lang="nl-NL" sz="800" i="1" dirty="0"/>
              <a:t>_</a:t>
            </a:r>
            <a:r>
              <a:rPr lang="nl-NL" sz="800" i="1" dirty="0" err="1"/>
              <a:t>Immunity.htm</a:t>
            </a:r>
            <a:endParaRPr lang="nl-NL" sz="800" i="1" dirty="0"/>
          </a:p>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25</a:t>
            </a:fld>
            <a:endParaRPr lang="nn-NO"/>
          </a:p>
        </p:txBody>
      </p:sp>
    </p:spTree>
    <p:extLst>
      <p:ext uri="{BB962C8B-B14F-4D97-AF65-F5344CB8AC3E}">
        <p14:creationId xmlns:p14="http://schemas.microsoft.com/office/powerpoint/2010/main" val="289008489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5863" y="1254125"/>
            <a:ext cx="4514850" cy="3386138"/>
          </a:xfrm>
        </p:spPr>
      </p:sp>
      <p:sp>
        <p:nvSpPr>
          <p:cNvPr id="3" name="Notes Placeholder 2"/>
          <p:cNvSpPr>
            <a:spLocks noGrp="1"/>
          </p:cNvSpPr>
          <p:nvPr>
            <p:ph type="body" idx="1"/>
          </p:nvPr>
        </p:nvSpPr>
        <p:spPr/>
        <p:txBody>
          <a:bodyPr/>
          <a:lstStyle/>
          <a:p>
            <a:r>
              <a:rPr lang="en-US" dirty="0"/>
              <a:t>Teriflunomide </a:t>
            </a:r>
            <a:r>
              <a:rPr lang="en-US" dirty="0" err="1"/>
              <a:t>grijpt</a:t>
            </a:r>
            <a:r>
              <a:rPr lang="en-US" dirty="0"/>
              <a:t> aan op de </a:t>
            </a:r>
            <a:r>
              <a:rPr lang="en-US" dirty="0" err="1"/>
              <a:t>vermeerdering</a:t>
            </a:r>
            <a:r>
              <a:rPr lang="en-US" dirty="0"/>
              <a:t> van </a:t>
            </a:r>
            <a:r>
              <a:rPr lang="en-US" dirty="0" err="1"/>
              <a:t>geactiveerde</a:t>
            </a:r>
            <a:r>
              <a:rPr lang="en-US" dirty="0"/>
              <a:t> </a:t>
            </a:r>
            <a:r>
              <a:rPr lang="en-US" dirty="0" err="1"/>
              <a:t>lymfocyten</a:t>
            </a:r>
            <a:r>
              <a:rPr lang="en-US" dirty="0"/>
              <a:t>.</a:t>
            </a:r>
          </a:p>
          <a:p>
            <a:r>
              <a:rPr lang="en-US" dirty="0" err="1"/>
              <a:t>Halfwaardetijd</a:t>
            </a:r>
            <a:r>
              <a:rPr lang="en-US" dirty="0"/>
              <a:t> ca 19 </a:t>
            </a:r>
            <a:r>
              <a:rPr lang="en-US" dirty="0" err="1"/>
              <a:t>dagen</a:t>
            </a:r>
            <a:endParaRPr lang="en-US" dirty="0"/>
          </a:p>
          <a:p>
            <a:endParaRPr lang="en-US" dirty="0"/>
          </a:p>
          <a:p>
            <a:r>
              <a:rPr lang="en-US" dirty="0"/>
              <a:t>https://ec.europa.eu/health/documents/community-register/2015/20151216133467/anx_133467_nl</a:t>
            </a:r>
          </a:p>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26</a:t>
            </a:fld>
            <a:endParaRPr lang="nn-NO"/>
          </a:p>
        </p:txBody>
      </p:sp>
    </p:spTree>
    <p:extLst>
      <p:ext uri="{BB962C8B-B14F-4D97-AF65-F5344CB8AC3E}">
        <p14:creationId xmlns:p14="http://schemas.microsoft.com/office/powerpoint/2010/main" val="216653169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noProof="0" dirty="0"/>
              <a:t>Er zijn verschillende aangrijpingspunten binnen de verschillende stappen die leiden tot MS, die gebruikt kunnen worden om MS te behandelen. Deze kunnen verdeeld worden in deze vier categorieën:</a:t>
            </a:r>
          </a:p>
          <a:p>
            <a:endParaRPr lang="nl-NL" dirty="0"/>
          </a:p>
          <a:p>
            <a:r>
              <a:rPr lang="nl-NL" b="1" noProof="0" dirty="0"/>
              <a:t>Productie en proliferatie:</a:t>
            </a:r>
          </a:p>
          <a:p>
            <a:r>
              <a:rPr lang="nl-NL" dirty="0"/>
              <a:t>Binnen deze categorie vallen behandelopties die de aanmaak en vermeerdering van lymfocyten in het beenmerg, de lymfeklieren en de bloedcirculatie remmen. </a:t>
            </a:r>
          </a:p>
          <a:p>
            <a:endParaRPr lang="nl-NL" b="1" noProof="0" dirty="0"/>
          </a:p>
          <a:p>
            <a:r>
              <a:rPr lang="nl-NL" b="1" noProof="0" dirty="0"/>
              <a:t>Migratie:</a:t>
            </a:r>
          </a:p>
          <a:p>
            <a:r>
              <a:rPr lang="nl-NL" dirty="0"/>
              <a:t>Hieronder vallen behandelingen die tegengaan dat lymfocyten uit de lymfeklieren naar het bloed of en vanuit het bloed door de bloed-hersen-barrière naar het centraal zenuwstelsel migreren. </a:t>
            </a:r>
          </a:p>
          <a:p>
            <a:endParaRPr lang="nl-NL" dirty="0"/>
          </a:p>
          <a:p>
            <a:r>
              <a:rPr lang="nl-NL" b="1" noProof="0" dirty="0"/>
              <a:t>Depletie:</a:t>
            </a:r>
          </a:p>
          <a:p>
            <a:r>
              <a:rPr lang="nl-NL" dirty="0"/>
              <a:t>Behandelingen in deze categorie verwijderen lymfocyten in het beenmerg, lymfeklieren of bloedcirculatie.</a:t>
            </a:r>
          </a:p>
          <a:p>
            <a:endParaRPr lang="nl-NL" b="1" dirty="0"/>
          </a:p>
          <a:p>
            <a:r>
              <a:rPr lang="nl-NL" b="1" noProof="0" dirty="0"/>
              <a:t>Functie:</a:t>
            </a:r>
          </a:p>
          <a:p>
            <a:r>
              <a:rPr lang="nl-NL" noProof="0" dirty="0"/>
              <a:t>Hieronder vallen middelen die verschillende functies van lymfocyten kunnen beïnvloeden.</a:t>
            </a:r>
          </a:p>
          <a:p>
            <a:endParaRPr lang="nl-NL" noProof="0" dirty="0">
              <a:solidFill>
                <a:srgbClr val="FF0000"/>
              </a:solidFill>
            </a:endParaRPr>
          </a:p>
          <a:p>
            <a:r>
              <a:rPr lang="nl-NL" i="1" noProof="0" dirty="0" err="1">
                <a:solidFill>
                  <a:srgbClr val="FF0000"/>
                </a:solidFill>
              </a:rPr>
              <a:t>DMTs</a:t>
            </a:r>
            <a:r>
              <a:rPr lang="nl-NL" i="1" noProof="0" dirty="0">
                <a:solidFill>
                  <a:srgbClr val="FF0000"/>
                </a:solidFill>
              </a:rPr>
              <a:t> nog toevoegen. Dit gebruiken als laatste pagina.</a:t>
            </a:r>
          </a:p>
        </p:txBody>
      </p:sp>
      <p:sp>
        <p:nvSpPr>
          <p:cNvPr id="4" name="Slide Number Placeholder 3"/>
          <p:cNvSpPr>
            <a:spLocks noGrp="1"/>
          </p:cNvSpPr>
          <p:nvPr>
            <p:ph type="sldNum" sz="quarter" idx="10"/>
          </p:nvPr>
        </p:nvSpPr>
        <p:spPr/>
        <p:txBody>
          <a:bodyPr/>
          <a:lstStyle/>
          <a:p>
            <a:fld id="{7A2BACA8-D132-419B-89D0-5F9FFE577840}" type="slidenum">
              <a:rPr lang="nn-NO" smtClean="0"/>
              <a:pPr/>
              <a:t>27</a:t>
            </a:fld>
            <a:endParaRPr lang="nn-NO"/>
          </a:p>
        </p:txBody>
      </p:sp>
    </p:spTree>
    <p:extLst>
      <p:ext uri="{BB962C8B-B14F-4D97-AF65-F5344CB8AC3E}">
        <p14:creationId xmlns:p14="http://schemas.microsoft.com/office/powerpoint/2010/main" val="417451171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Migratie van T- en B-cellen vanuit de lymfeklier naar het bloed is afhankelijk van interactie tussen S1P (sphingosine-1 </a:t>
            </a:r>
            <a:r>
              <a:rPr lang="nl-NL" dirty="0" err="1"/>
              <a:t>phosphate</a:t>
            </a:r>
            <a:r>
              <a:rPr lang="nl-NL" dirty="0"/>
              <a:t>) in </a:t>
            </a:r>
            <a:r>
              <a:rPr lang="nl-NL" dirty="0" err="1"/>
              <a:t>lymfoïd</a:t>
            </a:r>
            <a:r>
              <a:rPr lang="nl-NL" dirty="0"/>
              <a:t> weefsel en de S1P-receptor-1 (S1PR1) op lymfocyten. </a:t>
            </a:r>
          </a:p>
          <a:p>
            <a:endParaRPr lang="nl-NL" dirty="0"/>
          </a:p>
          <a:p>
            <a:r>
              <a:rPr lang="nl-NL" dirty="0" err="1"/>
              <a:t>Fingolimod</a:t>
            </a:r>
            <a:r>
              <a:rPr lang="nl-NL" dirty="0"/>
              <a:t> bindt aan S1PR1 en voorkomt dat deze receptor kan binden aan S1P. Hierdoor kunnen T- en B-cellen de lymfeklieren en andere lymfoïde organen niet verlaten. De cellen blijven intact en levend, maar kunnen niet uit de lymfoïde organen naar de bloedcirculatie reizen en daardoor ook niet in de hersenen komen. </a:t>
            </a:r>
          </a:p>
          <a:p>
            <a:endParaRPr lang="nl-NL" dirty="0"/>
          </a:p>
          <a:p>
            <a:r>
              <a:rPr lang="nl-NL" dirty="0"/>
              <a:t>Omdat de lymfocyten niet in het bloed terechtkomen, zijn lymfocytenwaarden in bloed dus laag bij gebruik van </a:t>
            </a:r>
            <a:r>
              <a:rPr lang="nl-NL" dirty="0" err="1"/>
              <a:t>fingolimod</a:t>
            </a:r>
            <a:r>
              <a:rPr lang="nl-NL" dirty="0"/>
              <a:t>. </a:t>
            </a:r>
          </a:p>
          <a:p>
            <a:endParaRPr lang="nl-NL" dirty="0"/>
          </a:p>
          <a:p>
            <a:endParaRPr lang="nl-NL" dirty="0"/>
          </a:p>
          <a:p>
            <a:endParaRPr lang="nl-NL" dirty="0"/>
          </a:p>
          <a:p>
            <a:r>
              <a:rPr lang="nl-NL" sz="800" i="1" dirty="0" err="1"/>
              <a:t>Ref</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28</a:t>
            </a:fld>
            <a:endParaRPr lang="nn-NO"/>
          </a:p>
        </p:txBody>
      </p:sp>
    </p:spTree>
    <p:extLst>
      <p:ext uri="{BB962C8B-B14F-4D97-AF65-F5344CB8AC3E}">
        <p14:creationId xmlns:p14="http://schemas.microsoft.com/office/powerpoint/2010/main" val="70915633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Migratie van T- en B-cellen vanuit de lymfeklier naar het bloed is afhankelijk van interactie tussen S1P (sphingosine-1 </a:t>
            </a:r>
            <a:r>
              <a:rPr lang="nl-NL" dirty="0" err="1"/>
              <a:t>phosphate</a:t>
            </a:r>
            <a:r>
              <a:rPr lang="nl-NL" dirty="0"/>
              <a:t>) in </a:t>
            </a:r>
            <a:r>
              <a:rPr lang="nl-NL" dirty="0" err="1"/>
              <a:t>lymfoïd</a:t>
            </a:r>
            <a:r>
              <a:rPr lang="nl-NL" dirty="0"/>
              <a:t> weefsel en de S1P-receptor-1 (S1PR1) op lymfocyten. </a:t>
            </a:r>
          </a:p>
          <a:p>
            <a:endParaRPr lang="nl-NL" dirty="0"/>
          </a:p>
          <a:p>
            <a:r>
              <a:rPr lang="nl-NL" dirty="0" err="1"/>
              <a:t>Fingolimod</a:t>
            </a:r>
            <a:r>
              <a:rPr lang="nl-NL" dirty="0"/>
              <a:t> bindt aan S1PR1 en voorkomt dat deze receptor kan binden aan S1P. Hierdoor kunnen T- en B-cellen de lymfeklieren en andere lymfoïde organen niet verlaten. De cellen blijven intact en levend, maar kunnen niet uit de lymfoïde organen naar de bloedcirculatie reizen en daardoor ook niet in de hersenen komen. </a:t>
            </a:r>
          </a:p>
          <a:p>
            <a:endParaRPr lang="nl-NL" dirty="0"/>
          </a:p>
          <a:p>
            <a:r>
              <a:rPr lang="nl-NL" dirty="0"/>
              <a:t>Omdat de lymfocyten niet in het bloed terechtkomen, zijn lymfocytenwaarden in bloed dus laag bij gebruik van </a:t>
            </a:r>
            <a:r>
              <a:rPr lang="nl-NL" dirty="0" err="1"/>
              <a:t>fingolimod</a:t>
            </a:r>
            <a:r>
              <a:rPr lang="nl-NL" dirty="0"/>
              <a:t>. </a:t>
            </a:r>
          </a:p>
          <a:p>
            <a:endParaRPr lang="nl-NL" dirty="0"/>
          </a:p>
          <a:p>
            <a:endParaRPr lang="nl-NL" dirty="0"/>
          </a:p>
          <a:p>
            <a:endParaRPr lang="nl-NL" dirty="0"/>
          </a:p>
          <a:p>
            <a:r>
              <a:rPr lang="nl-NL" sz="800" i="1" dirty="0" err="1"/>
              <a:t>Ref</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29</a:t>
            </a:fld>
            <a:endParaRPr lang="nn-NO"/>
          </a:p>
        </p:txBody>
      </p:sp>
    </p:spTree>
    <p:extLst>
      <p:ext uri="{BB962C8B-B14F-4D97-AF65-F5344CB8AC3E}">
        <p14:creationId xmlns:p14="http://schemas.microsoft.com/office/powerpoint/2010/main" val="1629236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http://www.ema.europa.eu/docs/nl_NL/document_library/EPAR_-_Product_Information/human/002202/WC500104528.pdf</a:t>
            </a:r>
          </a:p>
          <a:p>
            <a:endParaRPr lang="nl-NL" dirty="0"/>
          </a:p>
          <a:p>
            <a:r>
              <a:rPr lang="nl-NL" sz="800" i="1" dirty="0" err="1"/>
              <a:t>Ref</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30</a:t>
            </a:fld>
            <a:endParaRPr lang="nn-NO"/>
          </a:p>
        </p:txBody>
      </p:sp>
    </p:spTree>
    <p:extLst>
      <p:ext uri="{BB962C8B-B14F-4D97-AF65-F5344CB8AC3E}">
        <p14:creationId xmlns:p14="http://schemas.microsoft.com/office/powerpoint/2010/main" val="28823240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lvl="0">
              <a:defRPr/>
            </a:pPr>
            <a:r>
              <a:rPr lang="nl-NL" b="1" dirty="0"/>
              <a:t>Samenvatting van de aangeboren en verworven immuunrespons:</a:t>
            </a:r>
          </a:p>
          <a:p>
            <a:pPr lvl="0">
              <a:defRPr/>
            </a:pPr>
            <a:r>
              <a:rPr lang="nl-NL" noProof="0" dirty="0"/>
              <a:t>De </a:t>
            </a:r>
            <a:r>
              <a:rPr lang="nl-NL" b="1" noProof="0" dirty="0"/>
              <a:t>aangeboren immuniteit </a:t>
            </a:r>
            <a:r>
              <a:rPr lang="nl-NL" noProof="0" dirty="0"/>
              <a:t>is altijd beschikbaar, </a:t>
            </a:r>
            <a:r>
              <a:rPr lang="nl-NL" dirty="0"/>
              <a:t>niet-specifiek en verloopt volgens vaste patronen</a:t>
            </a:r>
            <a:r>
              <a:rPr lang="nl-NL" baseline="0" noProof="0" dirty="0"/>
              <a:t>. Wanneer de huid </a:t>
            </a:r>
            <a:r>
              <a:rPr lang="nl-NL" noProof="0" dirty="0"/>
              <a:t>beschadigd is, kunnen microben het lichaam binnendringen en de </a:t>
            </a:r>
            <a:r>
              <a:rPr lang="nl-NL" baseline="0" noProof="0" dirty="0"/>
              <a:t>aangeboren immuunrespons op gang brengen. Fagocyten, zoals macrofagen, kunnen bacteriën buiten de cellen doden door ze </a:t>
            </a:r>
            <a:r>
              <a:rPr lang="nl-NL" noProof="0" dirty="0">
                <a:solidFill>
                  <a:srgbClr val="FF0000"/>
                </a:solidFill>
              </a:rPr>
              <a:t>te </a:t>
            </a:r>
            <a:r>
              <a:rPr lang="nl-NL" noProof="0" dirty="0" err="1">
                <a:solidFill>
                  <a:srgbClr val="FF0000"/>
                </a:solidFill>
              </a:rPr>
              <a:t>fagocyteren</a:t>
            </a:r>
            <a:r>
              <a:rPr lang="nl-NL" noProof="0" dirty="0">
                <a:solidFill>
                  <a:srgbClr val="FF0000"/>
                </a:solidFill>
              </a:rPr>
              <a:t> </a:t>
            </a:r>
            <a:r>
              <a:rPr lang="nl-NL" baseline="0" noProof="0" dirty="0"/>
              <a:t>en produceren cytokines die een ontstekingsreactie op gang brengen en de verworven immuniteit activeren. </a:t>
            </a:r>
            <a:r>
              <a:rPr lang="nl-NL" b="0" baseline="0" noProof="0" dirty="0"/>
              <a:t>Complement, een groep eiwitten in het bloed, kan bacteriën vlaggen voor fagocyten zodat ze opgeruimd kunnen worden.</a:t>
            </a:r>
            <a:r>
              <a:rPr lang="nl-NL" baseline="0" noProof="0" dirty="0"/>
              <a:t> Natural Killer (NK) cellen herkennen en vernietigen virus-geïnfecteerde cellen. Dendritische cellen (DC) kunnen vreemde antigenen presenteren aan cellen van de verworven immuniteit, waardoor deze worden geactiveerd. </a:t>
            </a:r>
          </a:p>
          <a:p>
            <a:pPr lvl="0">
              <a:defRPr/>
            </a:pPr>
            <a:endParaRPr lang="nl-NL" baseline="0" noProof="0" dirty="0"/>
          </a:p>
          <a:p>
            <a:pPr lvl="0">
              <a:defRPr/>
            </a:pPr>
            <a:r>
              <a:rPr lang="nl-NL" baseline="0" noProof="0" dirty="0"/>
              <a:t>De belangrijkste cellen van de </a:t>
            </a:r>
            <a:r>
              <a:rPr lang="nl-NL" b="1" baseline="0" noProof="0" dirty="0"/>
              <a:t>verworven immuniteit </a:t>
            </a:r>
            <a:r>
              <a:rPr lang="nl-NL" baseline="0" noProof="0" dirty="0"/>
              <a:t>zijn helper T (</a:t>
            </a:r>
            <a:r>
              <a:rPr lang="nl-NL" dirty="0"/>
              <a:t>Th)-cellen, cytotoxische T-cellen en B-cellen. De verworven immuunrespons wordt verdeeld in humorale immuniteit door antilichamen (geproduceerd door B-cellen) en celgemedieerde immuniteit door T-cellen. Na </a:t>
            </a:r>
            <a:r>
              <a:rPr lang="nl-NL" baseline="0" noProof="0" dirty="0"/>
              <a:t>activatie door APC kunnen Th-cellen vervolgens B-cellen en Tc-cellen</a:t>
            </a:r>
            <a:r>
              <a:rPr lang="nl-NL" noProof="0" dirty="0"/>
              <a:t> </a:t>
            </a:r>
            <a:r>
              <a:rPr lang="nl-NL" baseline="0" noProof="0" dirty="0"/>
              <a:t>activeren. Th-cellen produceren ook cytokines die de immuunrespons ondersteunen en richting kunnen geven. Na een immuunreactie blijven geheugencellen achter, die ervoor zorgen dat deze specifieke immuunreactie sneller en krachtiger verloopt bij een herhaalde blootstelling.</a:t>
            </a:r>
          </a:p>
          <a:p>
            <a:pPr lvl="0">
              <a:defRPr/>
            </a:pPr>
            <a:endParaRPr lang="nl-NL" baseline="0" noProof="0" dirty="0"/>
          </a:p>
          <a:p>
            <a:pPr lvl="0">
              <a:defRPr/>
            </a:pPr>
            <a:endParaRPr lang="nl-NL" baseline="0" noProof="0" dirty="0"/>
          </a:p>
          <a:p>
            <a:pPr lvl="0">
              <a:defRPr/>
            </a:pPr>
            <a:endParaRPr lang="nl-NL" sz="800" i="1" dirty="0"/>
          </a:p>
          <a:p>
            <a:pPr lvl="0">
              <a:defRPr/>
            </a:pPr>
            <a:r>
              <a:rPr lang="nl-NL" sz="800" i="1" dirty="0" err="1"/>
              <a:t>Ref</a:t>
            </a:r>
            <a:r>
              <a:rPr lang="nl-NL" sz="800" i="1" dirty="0"/>
              <a:t>:</a:t>
            </a:r>
          </a:p>
          <a:p>
            <a:pPr defTabSz="928116">
              <a:defRPr/>
            </a:pPr>
            <a:r>
              <a:rPr lang="nl-NL" sz="800" i="1" u="sng" dirty="0">
                <a:solidFill>
                  <a:srgbClr val="0000FF"/>
                </a:solidFill>
                <a:ea typeface="Calibri" panose="020F0502020204030204" pitchFamily="34" charset="0"/>
                <a:cs typeface="Times New Roman" panose="02020603050405020304" pitchFamily="18" charset="0"/>
                <a:hlinkClick r:id="rId3"/>
              </a:rPr>
              <a:t>http://www.pathophys.org/immunology/</a:t>
            </a:r>
            <a:endParaRPr lang="nl-NL" sz="800" i="1" dirty="0"/>
          </a:p>
          <a:p>
            <a:pPr lvl="0">
              <a:defRPr/>
            </a:pPr>
            <a:endParaRPr lang="nl-NL" baseline="0" noProof="0" dirty="0"/>
          </a:p>
          <a:p>
            <a:pPr lvl="0">
              <a:defRPr/>
            </a:pPr>
            <a:endParaRPr lang="nl-NL" dirty="0"/>
          </a:p>
        </p:txBody>
      </p:sp>
      <p:sp>
        <p:nvSpPr>
          <p:cNvPr id="4" name="Slide Number Placeholder 3"/>
          <p:cNvSpPr>
            <a:spLocks noGrp="1"/>
          </p:cNvSpPr>
          <p:nvPr>
            <p:ph type="sldNum" sz="quarter" idx="10"/>
          </p:nvPr>
        </p:nvSpPr>
        <p:spPr/>
        <p:txBody>
          <a:bodyPr/>
          <a:lstStyle/>
          <a:p>
            <a:fld id="{0F4F903B-6C7F-4861-8CF3-7D0AFA121695}" type="slidenum">
              <a:rPr lang="en-US" smtClean="0"/>
              <a:pPr/>
              <a:t>4</a:t>
            </a:fld>
            <a:endParaRPr lang="en-US"/>
          </a:p>
        </p:txBody>
      </p:sp>
    </p:spTree>
    <p:extLst>
      <p:ext uri="{BB962C8B-B14F-4D97-AF65-F5344CB8AC3E}">
        <p14:creationId xmlns:p14="http://schemas.microsoft.com/office/powerpoint/2010/main" val="9884142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defTabSz="928116">
              <a:defRPr/>
            </a:pPr>
            <a:r>
              <a:rPr lang="nl-NL" baseline="0" dirty="0"/>
              <a:t>Natalizumab bindt aan en blokkeert α4-integrine, een oppervlaktemolecuul dat adhesie (“vastplakken”) van </a:t>
            </a:r>
            <a:r>
              <a:rPr lang="nl-NL" baseline="0" dirty="0">
                <a:solidFill>
                  <a:srgbClr val="FF0000"/>
                </a:solidFill>
              </a:rPr>
              <a:t>lymfocyten </a:t>
            </a:r>
            <a:r>
              <a:rPr lang="nl-NL" baseline="0" dirty="0"/>
              <a:t>aan het endotheel van bloedvaten bevordert. </a:t>
            </a:r>
            <a:r>
              <a:rPr lang="nl-NL" baseline="0" noProof="0" dirty="0"/>
              <a:t>Dit adhesiemolecuul</a:t>
            </a:r>
            <a:r>
              <a:rPr lang="nl-NL" baseline="0" dirty="0"/>
              <a:t> wordt tot expressie gebracht door geactiveerde </a:t>
            </a:r>
            <a:r>
              <a:rPr lang="nl-NL" baseline="0" dirty="0">
                <a:solidFill>
                  <a:srgbClr val="FF0000"/>
                </a:solidFill>
              </a:rPr>
              <a:t>lymfocyten</a:t>
            </a:r>
            <a:r>
              <a:rPr lang="nl-NL" baseline="0" dirty="0"/>
              <a:t> en speelt een belangrijke rol bij de migratie van </a:t>
            </a:r>
            <a:r>
              <a:rPr lang="nl-NL" strike="sngStrike" baseline="0" dirty="0">
                <a:solidFill>
                  <a:srgbClr val="FF0000"/>
                </a:solidFill>
              </a:rPr>
              <a:t>leukocyten</a:t>
            </a:r>
            <a:r>
              <a:rPr lang="nl-NL" baseline="0" dirty="0">
                <a:solidFill>
                  <a:srgbClr val="FF0000"/>
                </a:solidFill>
              </a:rPr>
              <a:t>lymfocyten</a:t>
            </a:r>
            <a:r>
              <a:rPr lang="nl-NL" baseline="0" dirty="0"/>
              <a:t> vanuit het bloed naar weefsels en bij de migratie van leukocyten door de bloed-hersen-barrière (BHB). </a:t>
            </a:r>
          </a:p>
          <a:p>
            <a:pPr defTabSz="928116">
              <a:defRPr/>
            </a:pPr>
            <a:endParaRPr lang="nl-NL" dirty="0"/>
          </a:p>
          <a:p>
            <a:pPr lvl="0">
              <a:defRPr/>
            </a:pPr>
            <a:r>
              <a:rPr lang="nl-NL" baseline="0" dirty="0"/>
              <a:t>Omdat natalizumab </a:t>
            </a:r>
            <a:r>
              <a:rPr lang="nl-NL" dirty="0"/>
              <a:t>de functie van α4-integrine hindert, </a:t>
            </a:r>
            <a:r>
              <a:rPr lang="nl-NL" baseline="0" dirty="0"/>
              <a:t>vermindert behandeling met natalizumab de passage van lymfocyten uit het </a:t>
            </a:r>
            <a:r>
              <a:rPr lang="nl-NL" dirty="0"/>
              <a:t>bloed, </a:t>
            </a:r>
            <a:r>
              <a:rPr lang="nl-NL" baseline="0" dirty="0"/>
              <a:t>door de BHB, naar het centraal zenuwstelsel. </a:t>
            </a:r>
            <a:endParaRPr lang="nl-NL" strike="sngStrike" baseline="0" noProof="0" dirty="0">
              <a:solidFill>
                <a:srgbClr val="FF0000"/>
              </a:solidFill>
            </a:endParaRPr>
          </a:p>
          <a:p>
            <a:pPr lvl="0">
              <a:defRPr/>
            </a:pPr>
            <a:endParaRPr lang="nl-NL" baseline="0" noProof="0" dirty="0"/>
          </a:p>
          <a:p>
            <a:pPr lvl="0">
              <a:defRPr/>
            </a:pPr>
            <a:endParaRPr lang="nl-NL" baseline="0" noProof="0" dirty="0"/>
          </a:p>
          <a:p>
            <a:pPr defTabSz="928116">
              <a:defRPr/>
            </a:pPr>
            <a:r>
              <a:rPr lang="nl-NL" sz="800" i="1" dirty="0" err="1"/>
              <a:t>Refs</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https://www.tysabrihcp.com/en_us/home/about/mechanism-of-action.html</a:t>
            </a:r>
          </a:p>
          <a:p>
            <a:pPr lvl="0">
              <a:defRPr/>
            </a:pPr>
            <a:endParaRPr lang="nl-NL" baseline="0" noProof="0" dirty="0"/>
          </a:p>
          <a:p>
            <a:endParaRPr lang="en-US" baseline="0" dirty="0"/>
          </a:p>
          <a:p>
            <a:endParaRPr lang="nl-NL" baseline="0" dirty="0"/>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31</a:t>
            </a:fld>
            <a:endParaRPr lang="nn-NO"/>
          </a:p>
        </p:txBody>
      </p:sp>
    </p:spTree>
    <p:extLst>
      <p:ext uri="{BB962C8B-B14F-4D97-AF65-F5344CB8AC3E}">
        <p14:creationId xmlns:p14="http://schemas.microsoft.com/office/powerpoint/2010/main" val="19012403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defTabSz="928116">
              <a:defRPr/>
            </a:pPr>
            <a:r>
              <a:rPr lang="nl-NL" baseline="0" dirty="0"/>
              <a:t>Natalizumab bindt aan en blokkeert α4-integrine, een oppervlaktemolecuul dat adhesie (“vastplakken”) van </a:t>
            </a:r>
            <a:r>
              <a:rPr lang="nl-NL" baseline="0" dirty="0">
                <a:solidFill>
                  <a:srgbClr val="FF0000"/>
                </a:solidFill>
              </a:rPr>
              <a:t>lymfocyten </a:t>
            </a:r>
            <a:r>
              <a:rPr lang="nl-NL" baseline="0" dirty="0"/>
              <a:t>aan het endotheel van bloedvaten bevordert. </a:t>
            </a:r>
            <a:r>
              <a:rPr lang="nl-NL" baseline="0" noProof="0" dirty="0"/>
              <a:t>Dit adhesiemolecuul</a:t>
            </a:r>
            <a:r>
              <a:rPr lang="nl-NL" baseline="0" dirty="0"/>
              <a:t> wordt tot expressie gebracht door geactiveerde </a:t>
            </a:r>
            <a:r>
              <a:rPr lang="nl-NL" baseline="0" dirty="0">
                <a:solidFill>
                  <a:srgbClr val="FF0000"/>
                </a:solidFill>
              </a:rPr>
              <a:t>lymfocyten</a:t>
            </a:r>
            <a:r>
              <a:rPr lang="nl-NL" baseline="0" dirty="0"/>
              <a:t> en speelt een belangrijke rol bij de migratie van </a:t>
            </a:r>
            <a:r>
              <a:rPr lang="nl-NL" baseline="0" dirty="0">
                <a:solidFill>
                  <a:srgbClr val="FF0000"/>
                </a:solidFill>
              </a:rPr>
              <a:t>lymfocyten</a:t>
            </a:r>
            <a:r>
              <a:rPr lang="nl-NL" baseline="0" dirty="0"/>
              <a:t> vanuit het bloed naar weefsels en bij de migratie van leukocyten door de bloed-hersen-barrière (BHB). </a:t>
            </a:r>
          </a:p>
          <a:p>
            <a:pPr defTabSz="928116">
              <a:defRPr/>
            </a:pPr>
            <a:endParaRPr lang="nl-NL" dirty="0"/>
          </a:p>
          <a:p>
            <a:pPr lvl="0">
              <a:defRPr/>
            </a:pPr>
            <a:r>
              <a:rPr lang="nl-NL" baseline="0" dirty="0"/>
              <a:t>Omdat natalizumab </a:t>
            </a:r>
            <a:r>
              <a:rPr lang="nl-NL" dirty="0"/>
              <a:t>de functie van α4-integrine hindert, </a:t>
            </a:r>
            <a:r>
              <a:rPr lang="nl-NL" baseline="0" dirty="0"/>
              <a:t>vermindert behandeling met natalizumab de passage van lymfocyten uit het </a:t>
            </a:r>
            <a:r>
              <a:rPr lang="nl-NL" dirty="0"/>
              <a:t>bloed, </a:t>
            </a:r>
            <a:r>
              <a:rPr lang="nl-NL" baseline="0" dirty="0"/>
              <a:t>door de BHB, naar het centraal zenuwstelsel.</a:t>
            </a:r>
            <a:r>
              <a:rPr lang="nl-NL" strike="sngStrike" baseline="0" noProof="0" dirty="0">
                <a:solidFill>
                  <a:srgbClr val="FF0000"/>
                </a:solidFill>
              </a:rPr>
              <a:t> </a:t>
            </a:r>
          </a:p>
          <a:p>
            <a:pPr lvl="0">
              <a:defRPr/>
            </a:pPr>
            <a:endParaRPr lang="nl-NL" baseline="0" noProof="0" dirty="0"/>
          </a:p>
          <a:p>
            <a:pPr lvl="0">
              <a:defRPr/>
            </a:pPr>
            <a:endParaRPr lang="nl-NL" baseline="0" noProof="0" dirty="0"/>
          </a:p>
          <a:p>
            <a:pPr lvl="0">
              <a:defRPr/>
            </a:pPr>
            <a:endParaRPr lang="nl-NL" baseline="0" noProof="0" dirty="0"/>
          </a:p>
          <a:p>
            <a:pPr defTabSz="928116">
              <a:defRPr/>
            </a:pPr>
            <a:r>
              <a:rPr lang="nl-NL" sz="800" i="1" dirty="0" err="1"/>
              <a:t>Refs</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https://www.tysabrihcp.com/en_us/home/about/mechanism-of-action.html</a:t>
            </a:r>
          </a:p>
          <a:p>
            <a:pPr lvl="0">
              <a:defRPr/>
            </a:pPr>
            <a:endParaRPr lang="nl-NL" baseline="0" noProof="0" dirty="0"/>
          </a:p>
          <a:p>
            <a:endParaRPr lang="en-US" baseline="0" dirty="0"/>
          </a:p>
          <a:p>
            <a:endParaRPr lang="nl-NL" baseline="0" dirty="0"/>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32</a:t>
            </a:fld>
            <a:endParaRPr lang="nn-NO"/>
          </a:p>
        </p:txBody>
      </p:sp>
    </p:spTree>
    <p:extLst>
      <p:ext uri="{BB962C8B-B14F-4D97-AF65-F5344CB8AC3E}">
        <p14:creationId xmlns:p14="http://schemas.microsoft.com/office/powerpoint/2010/main" val="1299530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defTabSz="928116">
              <a:defRPr/>
            </a:pPr>
            <a:r>
              <a:rPr lang="nl-NL" baseline="0" dirty="0"/>
              <a:t>Natalizumab bindt aan en blokkeert α4-integrine, een oppervlaktemolecuul dat adhesie (“vastplakken”) van </a:t>
            </a:r>
            <a:r>
              <a:rPr lang="nl-NL" baseline="0" dirty="0">
                <a:solidFill>
                  <a:srgbClr val="FF0000"/>
                </a:solidFill>
              </a:rPr>
              <a:t>lymfocyten </a:t>
            </a:r>
            <a:r>
              <a:rPr lang="nl-NL" baseline="0" dirty="0"/>
              <a:t>aan het endotheel van bloedvaten bevordert. </a:t>
            </a:r>
            <a:r>
              <a:rPr lang="nl-NL" baseline="0" noProof="0" dirty="0"/>
              <a:t>Dit adhesiemolecuul</a:t>
            </a:r>
            <a:r>
              <a:rPr lang="nl-NL" baseline="0" dirty="0"/>
              <a:t> wordt tot expressie gebracht door geactiveerde l</a:t>
            </a:r>
            <a:r>
              <a:rPr lang="nl-NL" baseline="0" dirty="0">
                <a:solidFill>
                  <a:srgbClr val="FF0000"/>
                </a:solidFill>
              </a:rPr>
              <a:t>ymfocyten</a:t>
            </a:r>
            <a:r>
              <a:rPr lang="nl-NL" baseline="0" dirty="0"/>
              <a:t> en speelt een belangrijke rol bij de migratie van </a:t>
            </a:r>
            <a:r>
              <a:rPr lang="nl-NL" baseline="0" dirty="0">
                <a:solidFill>
                  <a:srgbClr val="FF0000"/>
                </a:solidFill>
              </a:rPr>
              <a:t>lymfocyten</a:t>
            </a:r>
            <a:r>
              <a:rPr lang="nl-NL" baseline="0" dirty="0"/>
              <a:t> vanuit het bloed naar weefsels en bij de migratie van leukocyten door de bloed-hersen-barrière (BHB). </a:t>
            </a:r>
          </a:p>
          <a:p>
            <a:pPr defTabSz="928116">
              <a:defRPr/>
            </a:pPr>
            <a:endParaRPr lang="nl-NL" dirty="0"/>
          </a:p>
          <a:p>
            <a:pPr lvl="0">
              <a:defRPr/>
            </a:pPr>
            <a:r>
              <a:rPr lang="nl-NL" baseline="0" dirty="0"/>
              <a:t>Omdat natalizumab </a:t>
            </a:r>
            <a:r>
              <a:rPr lang="nl-NL" dirty="0"/>
              <a:t>de functie van α4-integrine hindert, </a:t>
            </a:r>
            <a:r>
              <a:rPr lang="nl-NL" baseline="0" dirty="0"/>
              <a:t>vermindert behandeling met natalizumab de passage van lymfocyten uit het </a:t>
            </a:r>
            <a:r>
              <a:rPr lang="nl-NL" dirty="0"/>
              <a:t>bloed, </a:t>
            </a:r>
            <a:r>
              <a:rPr lang="nl-NL" baseline="0" dirty="0"/>
              <a:t>door de BHB, naar het centraal zenuwstelsel.</a:t>
            </a:r>
            <a:endParaRPr lang="nl-NL" strike="sngStrike" baseline="0" noProof="0" dirty="0">
              <a:solidFill>
                <a:srgbClr val="FF0000"/>
              </a:solidFill>
            </a:endParaRPr>
          </a:p>
          <a:p>
            <a:pPr lvl="0">
              <a:defRPr/>
            </a:pPr>
            <a:endParaRPr lang="nl-NL" baseline="0" noProof="0" dirty="0"/>
          </a:p>
          <a:p>
            <a:pPr defTabSz="928116">
              <a:defRPr/>
            </a:pPr>
            <a:r>
              <a:rPr lang="nl-NL" sz="800" i="1" dirty="0"/>
              <a:t>Refs:</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https://www.tysabrihcp.com/en_us/home/about/mechanism-of-action.html</a:t>
            </a:r>
          </a:p>
          <a:p>
            <a:pPr lvl="0">
              <a:defRPr/>
            </a:pPr>
            <a:endParaRPr lang="nl-NL" baseline="0" noProof="0" dirty="0"/>
          </a:p>
          <a:p>
            <a:endParaRPr lang="en-US" baseline="0" dirty="0"/>
          </a:p>
          <a:p>
            <a:endParaRPr lang="nl-NL" baseline="0" dirty="0"/>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33</a:t>
            </a:fld>
            <a:endParaRPr lang="nn-NO"/>
          </a:p>
        </p:txBody>
      </p:sp>
    </p:spTree>
    <p:extLst>
      <p:ext uri="{BB962C8B-B14F-4D97-AF65-F5344CB8AC3E}">
        <p14:creationId xmlns:p14="http://schemas.microsoft.com/office/powerpoint/2010/main" val="202270681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noProof="0" dirty="0"/>
              <a:t>Er zijn verschillende aangrijpingspunten binnen de verschillende stappen die leiden tot MS, die gebruikt kunnen worden om MS te behandelen. Deze kunnen verdeeld worden in deze vier categorieën:</a:t>
            </a:r>
          </a:p>
          <a:p>
            <a:endParaRPr lang="nl-NL" dirty="0"/>
          </a:p>
          <a:p>
            <a:r>
              <a:rPr lang="nl-NL" b="1" noProof="0" dirty="0"/>
              <a:t>Productie en proliferatie:</a:t>
            </a:r>
          </a:p>
          <a:p>
            <a:r>
              <a:rPr lang="nl-NL" dirty="0"/>
              <a:t>Binnen deze categorie vallen behandelopties die de aanmaak en vermeerdering van lymfocyten in het beenmerg, de lymfeklieren en de bloedcirculatie remmen. </a:t>
            </a:r>
          </a:p>
          <a:p>
            <a:endParaRPr lang="nl-NL" b="1" noProof="0" dirty="0"/>
          </a:p>
          <a:p>
            <a:r>
              <a:rPr lang="nl-NL" b="1" noProof="0" dirty="0"/>
              <a:t>Migratie:</a:t>
            </a:r>
          </a:p>
          <a:p>
            <a:r>
              <a:rPr lang="nl-NL" dirty="0"/>
              <a:t>Hieronder vallen behandelingen die tegengaan dat lymfocyten uit de lymfeklieren naar het bloed of en vanuit het bloed door de bloed-hersen-barrière naar het centraal zenuwstelsel migreren. </a:t>
            </a:r>
          </a:p>
          <a:p>
            <a:endParaRPr lang="nl-NL" dirty="0"/>
          </a:p>
          <a:p>
            <a:r>
              <a:rPr lang="nl-NL" b="1" noProof="0" dirty="0"/>
              <a:t>Depletie:</a:t>
            </a:r>
          </a:p>
          <a:p>
            <a:r>
              <a:rPr lang="nl-NL" dirty="0"/>
              <a:t>Behandelingen in deze categorie verwijderen lymfocyten in het beenmerg, lymfeklieren of bloedcirculatie.</a:t>
            </a:r>
          </a:p>
          <a:p>
            <a:endParaRPr lang="nl-NL" b="1" dirty="0"/>
          </a:p>
          <a:p>
            <a:r>
              <a:rPr lang="nl-NL" b="1" noProof="0" dirty="0"/>
              <a:t>Functie:</a:t>
            </a:r>
          </a:p>
          <a:p>
            <a:r>
              <a:rPr lang="nl-NL" noProof="0" dirty="0"/>
              <a:t>Hieronder vallen middelen die verschillende functies van lymfocyten kunnen beïnvloeden.</a:t>
            </a:r>
          </a:p>
          <a:p>
            <a:endParaRPr lang="nl-NL" noProof="0" dirty="0">
              <a:solidFill>
                <a:srgbClr val="FF0000"/>
              </a:solidFill>
            </a:endParaRPr>
          </a:p>
          <a:p>
            <a:r>
              <a:rPr lang="nl-NL" i="1" noProof="0" dirty="0" err="1">
                <a:solidFill>
                  <a:srgbClr val="FF0000"/>
                </a:solidFill>
              </a:rPr>
              <a:t>DMTs</a:t>
            </a:r>
            <a:r>
              <a:rPr lang="nl-NL" i="1" noProof="0" dirty="0">
                <a:solidFill>
                  <a:srgbClr val="FF0000"/>
                </a:solidFill>
              </a:rPr>
              <a:t> nog toevoegen. Dit gebruiken als laatste pagina.</a:t>
            </a:r>
          </a:p>
        </p:txBody>
      </p:sp>
      <p:sp>
        <p:nvSpPr>
          <p:cNvPr id="4" name="Slide Number Placeholder 3"/>
          <p:cNvSpPr>
            <a:spLocks noGrp="1"/>
          </p:cNvSpPr>
          <p:nvPr>
            <p:ph type="sldNum" sz="quarter" idx="10"/>
          </p:nvPr>
        </p:nvSpPr>
        <p:spPr/>
        <p:txBody>
          <a:bodyPr/>
          <a:lstStyle/>
          <a:p>
            <a:fld id="{7A2BACA8-D132-419B-89D0-5F9FFE577840}" type="slidenum">
              <a:rPr lang="nn-NO" smtClean="0"/>
              <a:pPr/>
              <a:t>34</a:t>
            </a:fld>
            <a:endParaRPr lang="nn-NO"/>
          </a:p>
        </p:txBody>
      </p:sp>
    </p:spTree>
    <p:extLst>
      <p:ext uri="{BB962C8B-B14F-4D97-AF65-F5344CB8AC3E}">
        <p14:creationId xmlns:p14="http://schemas.microsoft.com/office/powerpoint/2010/main" val="54064519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err="1"/>
              <a:t>Alemtuzumab</a:t>
            </a:r>
            <a:r>
              <a:rPr lang="nl-NL" dirty="0"/>
              <a:t> </a:t>
            </a:r>
            <a:r>
              <a:rPr lang="nl-NL" dirty="0" err="1"/>
              <a:t>depleteert</a:t>
            </a:r>
            <a:r>
              <a:rPr lang="nl-NL" dirty="0"/>
              <a:t> T- en B-lymfocyten </a:t>
            </a:r>
            <a:r>
              <a:rPr lang="nl-NL" dirty="0">
                <a:solidFill>
                  <a:srgbClr val="FF0000"/>
                </a:solidFill>
              </a:rPr>
              <a:t>en NK-cellen</a:t>
            </a:r>
            <a:r>
              <a:rPr lang="nl-NL" dirty="0"/>
              <a:t> via binding aan CD52, een oppervlaktemarker die door deze cellen tot expressie gebracht wordt. Deze binding veroorzaakt celdood door complement gemedieerde cytotoxiciteit (Complement </a:t>
            </a:r>
            <a:r>
              <a:rPr lang="nl-NL" dirty="0" err="1"/>
              <a:t>Dependent</a:t>
            </a:r>
            <a:r>
              <a:rPr lang="nl-NL" dirty="0"/>
              <a:t> </a:t>
            </a:r>
            <a:r>
              <a:rPr lang="nl-NL" dirty="0" err="1"/>
              <a:t>Cytotoxicity</a:t>
            </a:r>
            <a:r>
              <a:rPr lang="nl-NL" dirty="0"/>
              <a:t>; CDC), door Antibody-</a:t>
            </a:r>
            <a:r>
              <a:rPr lang="nl-NL" dirty="0" err="1"/>
              <a:t>Dependent</a:t>
            </a:r>
            <a:r>
              <a:rPr lang="nl-NL" dirty="0"/>
              <a:t> </a:t>
            </a:r>
            <a:r>
              <a:rPr lang="nl-NL" dirty="0" err="1"/>
              <a:t>Cell-mediated</a:t>
            </a:r>
            <a:r>
              <a:rPr lang="nl-NL" dirty="0"/>
              <a:t> </a:t>
            </a:r>
            <a:r>
              <a:rPr lang="nl-NL" dirty="0" err="1"/>
              <a:t>Cytotoxicity</a:t>
            </a:r>
            <a:r>
              <a:rPr lang="nl-NL" dirty="0"/>
              <a:t> (ADCC) via NK cellen of door directie inductie van apoptose. </a:t>
            </a:r>
          </a:p>
          <a:p>
            <a:endParaRPr lang="en-US" dirty="0"/>
          </a:p>
          <a:p>
            <a:r>
              <a:rPr lang="nl-NL" dirty="0"/>
              <a:t>Behandeling met </a:t>
            </a:r>
            <a:r>
              <a:rPr lang="nl-NL" dirty="0" err="1"/>
              <a:t>alemtuzumab</a:t>
            </a:r>
            <a:r>
              <a:rPr lang="nl-NL" dirty="0"/>
              <a:t> zorgt ervoor dat T- en B-lymfocyten doodgaan en leidt daardoor tot lage lymfocytenwaarden. </a:t>
            </a:r>
            <a:r>
              <a:rPr lang="nl-NL" dirty="0" err="1"/>
              <a:t>Alemtuzum</a:t>
            </a:r>
            <a:r>
              <a:rPr lang="nl-NL" dirty="0" err="1">
                <a:solidFill>
                  <a:srgbClr val="FF0000"/>
                </a:solidFill>
              </a:rPr>
              <a:t>a</a:t>
            </a:r>
            <a:r>
              <a:rPr lang="nl-NL" dirty="0" err="1"/>
              <a:t>b</a:t>
            </a:r>
            <a:r>
              <a:rPr lang="nl-NL" dirty="0"/>
              <a:t> blijft nog ca. 12 weken in het bloed na het stoppen van de behandeling. Na het stoppen van de behandeling zullen de lymfocytenwaarden uiteindelijk weer oplopen omdat deze na aanmaak niet meer gedood worden als </a:t>
            </a:r>
            <a:r>
              <a:rPr lang="nl-NL" dirty="0" err="1">
                <a:solidFill>
                  <a:srgbClr val="FF0000"/>
                </a:solidFill>
              </a:rPr>
              <a:t>alemtuzumab</a:t>
            </a:r>
            <a:r>
              <a:rPr lang="nl-NL" dirty="0">
                <a:solidFill>
                  <a:srgbClr val="FF0000"/>
                </a:solidFill>
              </a:rPr>
              <a:t> niet meer aanwezig is</a:t>
            </a:r>
            <a:r>
              <a:rPr lang="nl-NL" dirty="0"/>
              <a:t>. </a:t>
            </a:r>
          </a:p>
          <a:p>
            <a:endParaRPr lang="nl-NL" dirty="0"/>
          </a:p>
          <a:p>
            <a:r>
              <a:rPr lang="nl-NL" dirty="0"/>
              <a:t>De populatie van de B-lymfocyten herstelt eerder dan die van de T-lymfocyten, waardoor er een periode is waarin B-cellen niet gereguleerd worden door </a:t>
            </a:r>
            <a:r>
              <a:rPr lang="nl-NL" dirty="0" err="1"/>
              <a:t>T</a:t>
            </a:r>
            <a:r>
              <a:rPr lang="nl-NL" dirty="0" err="1">
                <a:solidFill>
                  <a:srgbClr val="FF0000"/>
                </a:solidFill>
              </a:rPr>
              <a:t>h</a:t>
            </a:r>
            <a:r>
              <a:rPr lang="nl-NL" dirty="0" err="1"/>
              <a:t>-cellen</a:t>
            </a:r>
            <a:r>
              <a:rPr lang="nl-NL" dirty="0"/>
              <a:t>. </a:t>
            </a:r>
            <a:r>
              <a:rPr lang="nl-NL" strike="sngStrike" dirty="0">
                <a:solidFill>
                  <a:srgbClr val="FF0000"/>
                </a:solidFill>
              </a:rPr>
              <a:t>In deze periode moet </a:t>
            </a:r>
            <a:r>
              <a:rPr lang="nl-NL" dirty="0">
                <a:solidFill>
                  <a:srgbClr val="FF0000"/>
                </a:solidFill>
              </a:rPr>
              <a:t>M</a:t>
            </a:r>
            <a:r>
              <a:rPr lang="nl-NL" dirty="0"/>
              <a:t>en </a:t>
            </a:r>
            <a:r>
              <a:rPr lang="nl-NL" dirty="0">
                <a:solidFill>
                  <a:srgbClr val="FF0000"/>
                </a:solidFill>
              </a:rPr>
              <a:t>dient</a:t>
            </a:r>
            <a:r>
              <a:rPr lang="nl-NL" dirty="0"/>
              <a:t> alert </a:t>
            </a:r>
            <a:r>
              <a:rPr lang="nl-NL" dirty="0">
                <a:solidFill>
                  <a:srgbClr val="FF0000"/>
                </a:solidFill>
              </a:rPr>
              <a:t>te</a:t>
            </a:r>
            <a:r>
              <a:rPr lang="nl-NL" dirty="0"/>
              <a:t> zijn op het eventueel optreden van autoimmuniteit (met name aan de schildklier).</a:t>
            </a:r>
          </a:p>
          <a:p>
            <a:endParaRPr lang="nl-NL" dirty="0"/>
          </a:p>
          <a:p>
            <a:endParaRPr lang="nl-NL" dirty="0"/>
          </a:p>
          <a:p>
            <a:endParaRPr lang="nl-NL" dirty="0"/>
          </a:p>
          <a:p>
            <a:r>
              <a:rPr lang="nl-NL" sz="800" i="1" dirty="0" err="1"/>
              <a:t>Ref</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https://www.lemtradahcp.com/mechanism-of-action</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35</a:t>
            </a:fld>
            <a:endParaRPr lang="nn-NO" dirty="0"/>
          </a:p>
        </p:txBody>
      </p:sp>
    </p:spTree>
    <p:extLst>
      <p:ext uri="{BB962C8B-B14F-4D97-AF65-F5344CB8AC3E}">
        <p14:creationId xmlns:p14="http://schemas.microsoft.com/office/powerpoint/2010/main" val="618009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en-US" sz="1200" dirty="0"/>
              <a:t>Alemtuzumab </a:t>
            </a:r>
            <a:r>
              <a:rPr lang="en-US" sz="1200" dirty="0" err="1"/>
              <a:t>bindt</a:t>
            </a:r>
            <a:r>
              <a:rPr lang="en-US" sz="1200" dirty="0"/>
              <a:t> </a:t>
            </a:r>
            <a:r>
              <a:rPr lang="en-US" sz="1200" dirty="0" err="1"/>
              <a:t>zich</a:t>
            </a:r>
            <a:r>
              <a:rPr lang="en-US" sz="1200" dirty="0"/>
              <a:t> </a:t>
            </a:r>
            <a:r>
              <a:rPr lang="en-US" sz="1200" dirty="0" err="1"/>
              <a:t>aan</a:t>
            </a:r>
            <a:r>
              <a:rPr lang="en-US" sz="1200" dirty="0"/>
              <a:t> CD52, </a:t>
            </a:r>
            <a:r>
              <a:rPr lang="en-US" sz="1200" dirty="0" err="1"/>
              <a:t>een</a:t>
            </a:r>
            <a:r>
              <a:rPr lang="en-US" sz="1200" dirty="0"/>
              <a:t> </a:t>
            </a:r>
            <a:r>
              <a:rPr lang="en-US" sz="1200" dirty="0" err="1"/>
              <a:t>celoppervlakantigen</a:t>
            </a:r>
            <a:r>
              <a:rPr lang="en-US" sz="1200" dirty="0"/>
              <a:t> </a:t>
            </a:r>
            <a:r>
              <a:rPr lang="en-US" sz="1200" dirty="0" err="1"/>
              <a:t>dat</a:t>
            </a:r>
            <a:r>
              <a:rPr lang="en-US" sz="1200" dirty="0"/>
              <a:t> in </a:t>
            </a:r>
            <a:r>
              <a:rPr lang="en-US" sz="1200" dirty="0" err="1"/>
              <a:t>hoge</a:t>
            </a:r>
            <a:r>
              <a:rPr lang="en-US" sz="1200" dirty="0"/>
              <a:t> </a:t>
            </a:r>
            <a:r>
              <a:rPr lang="en-US" sz="1200" dirty="0" err="1"/>
              <a:t>concentraties</a:t>
            </a:r>
            <a:r>
              <a:rPr lang="en-US" sz="1200" dirty="0"/>
              <a:t> </a:t>
            </a:r>
            <a:r>
              <a:rPr lang="en-US" sz="1200" dirty="0" err="1"/>
              <a:t>voorkomt</a:t>
            </a:r>
            <a:r>
              <a:rPr lang="en-US" sz="1200" dirty="0"/>
              <a:t> op T- </a:t>
            </a:r>
            <a:r>
              <a:rPr lang="en-US" sz="1200" dirty="0" err="1"/>
              <a:t>en</a:t>
            </a:r>
            <a:r>
              <a:rPr lang="en-US" sz="1200" dirty="0"/>
              <a:t> B-</a:t>
            </a:r>
            <a:r>
              <a:rPr lang="en-US" sz="1200" dirty="0" err="1"/>
              <a:t>lymfocyten</a:t>
            </a:r>
            <a:r>
              <a:rPr lang="en-US" sz="1200" dirty="0"/>
              <a:t> </a:t>
            </a:r>
            <a:r>
              <a:rPr lang="en-US" sz="1200" dirty="0" err="1"/>
              <a:t>en</a:t>
            </a:r>
            <a:r>
              <a:rPr lang="en-US" sz="1200" dirty="0"/>
              <a:t> in </a:t>
            </a:r>
            <a:r>
              <a:rPr lang="en-US" sz="1200" dirty="0" err="1"/>
              <a:t>lagere</a:t>
            </a:r>
            <a:r>
              <a:rPr lang="en-US" sz="1200" dirty="0"/>
              <a:t> </a:t>
            </a:r>
            <a:r>
              <a:rPr lang="en-US" sz="1200" dirty="0" err="1"/>
              <a:t>concentraties</a:t>
            </a:r>
            <a:r>
              <a:rPr lang="en-US" sz="1200" dirty="0"/>
              <a:t> op natural killer-</a:t>
            </a:r>
            <a:r>
              <a:rPr lang="en-US" sz="1200" dirty="0" err="1"/>
              <a:t>cellen</a:t>
            </a:r>
            <a:r>
              <a:rPr lang="en-US" sz="1200" dirty="0"/>
              <a:t>, </a:t>
            </a:r>
            <a:r>
              <a:rPr lang="en-US" sz="1200" dirty="0" err="1"/>
              <a:t>monocyten</a:t>
            </a:r>
            <a:r>
              <a:rPr lang="en-US" sz="1200" dirty="0"/>
              <a:t> </a:t>
            </a:r>
            <a:r>
              <a:rPr lang="en-US" sz="1200" dirty="0" err="1"/>
              <a:t>en</a:t>
            </a:r>
            <a:endParaRPr lang="en-US" sz="1200" dirty="0"/>
          </a:p>
          <a:p>
            <a:r>
              <a:rPr lang="en-US" sz="1200" dirty="0" err="1"/>
              <a:t>macrofagen</a:t>
            </a:r>
            <a:r>
              <a:rPr lang="en-US" sz="1200" dirty="0"/>
              <a:t>. </a:t>
            </a:r>
            <a:r>
              <a:rPr lang="en-US" sz="1200" dirty="0" err="1"/>
              <a:t>Daling</a:t>
            </a:r>
            <a:r>
              <a:rPr lang="en-US" sz="1200" dirty="0"/>
              <a:t> tot 80% van </a:t>
            </a:r>
            <a:r>
              <a:rPr lang="en-US" sz="1200" dirty="0" err="1"/>
              <a:t>uitgangswaarden</a:t>
            </a:r>
            <a:r>
              <a:rPr lang="en-US" sz="1200" dirty="0"/>
              <a:t> van </a:t>
            </a:r>
            <a:r>
              <a:rPr lang="en-US" sz="1200" dirty="0" err="1"/>
              <a:t>neutrofielen</a:t>
            </a:r>
            <a:endParaRPr lang="en-US" sz="1200" dirty="0"/>
          </a:p>
          <a:p>
            <a:endParaRPr lang="nl-NL" dirty="0"/>
          </a:p>
          <a:p>
            <a:r>
              <a:rPr lang="nl-NL" dirty="0" err="1"/>
              <a:t>Alemtuzumab</a:t>
            </a:r>
            <a:r>
              <a:rPr lang="nl-NL" dirty="0"/>
              <a:t> </a:t>
            </a:r>
            <a:r>
              <a:rPr lang="nl-NL" dirty="0" err="1"/>
              <a:t>depleteert</a:t>
            </a:r>
            <a:r>
              <a:rPr lang="nl-NL" dirty="0"/>
              <a:t> T- en B-lymfocyten </a:t>
            </a:r>
            <a:r>
              <a:rPr lang="nl-NL" dirty="0">
                <a:solidFill>
                  <a:srgbClr val="FF0000"/>
                </a:solidFill>
              </a:rPr>
              <a:t>en NK-cellen</a:t>
            </a:r>
            <a:r>
              <a:rPr lang="nl-NL" dirty="0"/>
              <a:t> via binding aan CD52, een oppervlaktemarker die door deze cellen tot expressie gebracht wordt. Deze binding veroorzaakt celdood door complement gemedieerde cytotoxiciteit (Complement </a:t>
            </a:r>
            <a:r>
              <a:rPr lang="nl-NL" dirty="0" err="1"/>
              <a:t>Dependent</a:t>
            </a:r>
            <a:r>
              <a:rPr lang="nl-NL" dirty="0"/>
              <a:t> </a:t>
            </a:r>
            <a:r>
              <a:rPr lang="nl-NL" dirty="0" err="1"/>
              <a:t>Cytotoxicity</a:t>
            </a:r>
            <a:r>
              <a:rPr lang="nl-NL" dirty="0"/>
              <a:t>; CDC), door Antibody-</a:t>
            </a:r>
            <a:r>
              <a:rPr lang="nl-NL" dirty="0" err="1"/>
              <a:t>Dependent</a:t>
            </a:r>
            <a:r>
              <a:rPr lang="nl-NL" dirty="0"/>
              <a:t> </a:t>
            </a:r>
            <a:r>
              <a:rPr lang="nl-NL" dirty="0" err="1"/>
              <a:t>Cell-mediated</a:t>
            </a:r>
            <a:r>
              <a:rPr lang="nl-NL" dirty="0"/>
              <a:t> </a:t>
            </a:r>
            <a:r>
              <a:rPr lang="nl-NL" dirty="0" err="1"/>
              <a:t>Cytotoxicity</a:t>
            </a:r>
            <a:r>
              <a:rPr lang="nl-NL" dirty="0"/>
              <a:t> (ADCC) via NK cellen of door directie inductie van apoptose. </a:t>
            </a:r>
          </a:p>
          <a:p>
            <a:endParaRPr lang="en-US" dirty="0"/>
          </a:p>
          <a:p>
            <a:r>
              <a:rPr lang="nl-NL" dirty="0"/>
              <a:t>Behandeling met </a:t>
            </a:r>
            <a:r>
              <a:rPr lang="nl-NL" dirty="0" err="1"/>
              <a:t>alemtuzumab</a:t>
            </a:r>
            <a:r>
              <a:rPr lang="nl-NL" dirty="0"/>
              <a:t> zorgt ervoor dat T- en B-lymfocyten doodgaan en leidt daardoor tot lage lymfocytenwaarden. </a:t>
            </a:r>
            <a:r>
              <a:rPr lang="nl-NL" dirty="0" err="1"/>
              <a:t>Alemtuzum</a:t>
            </a:r>
            <a:r>
              <a:rPr lang="nl-NL" dirty="0" err="1">
                <a:solidFill>
                  <a:srgbClr val="FF0000"/>
                </a:solidFill>
              </a:rPr>
              <a:t>a</a:t>
            </a:r>
            <a:r>
              <a:rPr lang="nl-NL" dirty="0" err="1"/>
              <a:t>b</a:t>
            </a:r>
            <a:r>
              <a:rPr lang="nl-NL" dirty="0"/>
              <a:t> blijft nog ca. 12 weken in het bloed na het stoppen van de behandeling. Na het stoppen van de behandeling zullen de lymfocytenwaarden uiteindelijk weer oplopen omdat deze na aanmaak niet meer gedood worden als </a:t>
            </a:r>
            <a:r>
              <a:rPr lang="nl-NL" dirty="0" err="1">
                <a:solidFill>
                  <a:srgbClr val="FF0000"/>
                </a:solidFill>
              </a:rPr>
              <a:t>alemtuzumab</a:t>
            </a:r>
            <a:r>
              <a:rPr lang="nl-NL" dirty="0">
                <a:solidFill>
                  <a:srgbClr val="FF0000"/>
                </a:solidFill>
              </a:rPr>
              <a:t> niet meer aanwezig is</a:t>
            </a:r>
            <a:r>
              <a:rPr lang="nl-NL" dirty="0"/>
              <a:t>. </a:t>
            </a:r>
          </a:p>
          <a:p>
            <a:endParaRPr lang="nl-NL" dirty="0"/>
          </a:p>
          <a:p>
            <a:r>
              <a:rPr lang="nl-NL" dirty="0"/>
              <a:t>De populatie van de B-lymfocyten herstelt eerder dan die van de T-lymfocyten, waardoor er een periode is waarin B-cellen niet gereguleerd worden door </a:t>
            </a:r>
            <a:r>
              <a:rPr lang="nl-NL" dirty="0" err="1"/>
              <a:t>T</a:t>
            </a:r>
            <a:r>
              <a:rPr lang="nl-NL" dirty="0" err="1">
                <a:solidFill>
                  <a:srgbClr val="FF0000"/>
                </a:solidFill>
              </a:rPr>
              <a:t>h</a:t>
            </a:r>
            <a:r>
              <a:rPr lang="nl-NL" dirty="0" err="1"/>
              <a:t>-cellen</a:t>
            </a:r>
            <a:r>
              <a:rPr lang="nl-NL" dirty="0"/>
              <a:t>.</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36</a:t>
            </a:fld>
            <a:endParaRPr lang="nn-NO" dirty="0"/>
          </a:p>
        </p:txBody>
      </p:sp>
    </p:spTree>
    <p:extLst>
      <p:ext uri="{BB962C8B-B14F-4D97-AF65-F5344CB8AC3E}">
        <p14:creationId xmlns:p14="http://schemas.microsoft.com/office/powerpoint/2010/main" val="95788319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37</a:t>
            </a:fld>
            <a:endParaRPr lang="nn-NO" dirty="0"/>
          </a:p>
        </p:txBody>
      </p:sp>
    </p:spTree>
    <p:extLst>
      <p:ext uri="{BB962C8B-B14F-4D97-AF65-F5344CB8AC3E}">
        <p14:creationId xmlns:p14="http://schemas.microsoft.com/office/powerpoint/2010/main" val="193380207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nl-NL" sz="1200" dirty="0" err="1"/>
              <a:t>Repopulatie</a:t>
            </a:r>
            <a:r>
              <a:rPr lang="nl-NL" sz="1200" dirty="0"/>
              <a:t> van lymfocyten vindt geleidelijk plaats, waarbij de B-cellen meestal binnen 6 maanden zijn aangevuld. Het aantal CD3+- en CD4+ -lymfocyten neemt langzaam tot normaal toe, maar deze zijn 12 maanden na behandeling nog niet terug op de referentiewaarde.</a:t>
            </a:r>
          </a:p>
          <a:p>
            <a:r>
              <a:rPr lang="nl-NL" sz="1200" dirty="0"/>
              <a:t>Bij ongeveer 40% van de patiënten bereikte het totaal aantal lymfocyten 6 maanden na elke behandelingskuur de ondergrens van de normaalwaarde (LLN); bij ongeveer 80% van de patiënten werd de LLN van het totaal aantal lymfocyten 12 maanden na elke kuur bereikt</a:t>
            </a:r>
            <a:endParaRPr lang="nl-NL" dirty="0"/>
          </a:p>
          <a:p>
            <a:endParaRPr lang="nl-NL" dirty="0"/>
          </a:p>
          <a:p>
            <a:r>
              <a:rPr lang="nl-NL" dirty="0" err="1"/>
              <a:t>Alemtuzumab</a:t>
            </a:r>
            <a:r>
              <a:rPr lang="nl-NL" dirty="0"/>
              <a:t> </a:t>
            </a:r>
            <a:r>
              <a:rPr lang="nl-NL" dirty="0" err="1"/>
              <a:t>depleteert</a:t>
            </a:r>
            <a:r>
              <a:rPr lang="nl-NL" dirty="0"/>
              <a:t> T- en B-lymfocyten </a:t>
            </a:r>
            <a:r>
              <a:rPr lang="nl-NL" dirty="0">
                <a:solidFill>
                  <a:srgbClr val="FF0000"/>
                </a:solidFill>
              </a:rPr>
              <a:t>en NK-cellen</a:t>
            </a:r>
            <a:r>
              <a:rPr lang="nl-NL" dirty="0"/>
              <a:t> via binding aan CD52, een oppervlaktemarker die door deze cellen tot expressie gebracht wordt. Deze binding veroorzaakt celdood door complement gemedieerde cytotoxiciteit (Complement </a:t>
            </a:r>
            <a:r>
              <a:rPr lang="nl-NL" dirty="0" err="1"/>
              <a:t>Dependent</a:t>
            </a:r>
            <a:r>
              <a:rPr lang="nl-NL" dirty="0"/>
              <a:t> </a:t>
            </a:r>
            <a:r>
              <a:rPr lang="nl-NL" dirty="0" err="1"/>
              <a:t>Cytotoxicity</a:t>
            </a:r>
            <a:r>
              <a:rPr lang="nl-NL" dirty="0"/>
              <a:t>; CDC), door Antibody-</a:t>
            </a:r>
            <a:r>
              <a:rPr lang="nl-NL" dirty="0" err="1"/>
              <a:t>Dependent</a:t>
            </a:r>
            <a:r>
              <a:rPr lang="nl-NL" dirty="0"/>
              <a:t> </a:t>
            </a:r>
            <a:r>
              <a:rPr lang="nl-NL" dirty="0" err="1"/>
              <a:t>Cell-mediated</a:t>
            </a:r>
            <a:r>
              <a:rPr lang="nl-NL" dirty="0"/>
              <a:t> </a:t>
            </a:r>
            <a:r>
              <a:rPr lang="nl-NL" dirty="0" err="1"/>
              <a:t>Cytotoxicity</a:t>
            </a:r>
            <a:r>
              <a:rPr lang="nl-NL" dirty="0"/>
              <a:t> (ADCC) via NK cellen of door directie inductie van apoptose. </a:t>
            </a:r>
          </a:p>
          <a:p>
            <a:endParaRPr lang="en-US" dirty="0"/>
          </a:p>
          <a:p>
            <a:r>
              <a:rPr lang="nl-NL" dirty="0"/>
              <a:t>Behandeling met </a:t>
            </a:r>
            <a:r>
              <a:rPr lang="nl-NL" dirty="0" err="1"/>
              <a:t>alemtuzumab</a:t>
            </a:r>
            <a:r>
              <a:rPr lang="nl-NL" dirty="0"/>
              <a:t> zorgt ervoor dat T- en B-lymfocyten doodgaan en leidt daardoor tot lage lymfocytenwaarden. </a:t>
            </a:r>
            <a:r>
              <a:rPr lang="nl-NL" dirty="0" err="1"/>
              <a:t>Alemtuzum</a:t>
            </a:r>
            <a:r>
              <a:rPr lang="nl-NL" dirty="0" err="1">
                <a:solidFill>
                  <a:srgbClr val="FF0000"/>
                </a:solidFill>
              </a:rPr>
              <a:t>a</a:t>
            </a:r>
            <a:r>
              <a:rPr lang="nl-NL" dirty="0" err="1"/>
              <a:t>b</a:t>
            </a:r>
            <a:r>
              <a:rPr lang="nl-NL" dirty="0"/>
              <a:t> blijft nog ca. 12 weken in het bloed na het stoppen van de behandeling. Na het stoppen van de behandeling zullen de lymfocytenwaarden uiteindelijk weer oplopen omdat deze na aanmaak niet meer gedood worden als </a:t>
            </a:r>
            <a:r>
              <a:rPr lang="nl-NL" dirty="0" err="1">
                <a:solidFill>
                  <a:srgbClr val="FF0000"/>
                </a:solidFill>
              </a:rPr>
              <a:t>alemtuzumab</a:t>
            </a:r>
            <a:r>
              <a:rPr lang="nl-NL" dirty="0">
                <a:solidFill>
                  <a:srgbClr val="FF0000"/>
                </a:solidFill>
              </a:rPr>
              <a:t> niet meer aanwezig is</a:t>
            </a:r>
            <a:r>
              <a:rPr lang="nl-NL" dirty="0"/>
              <a:t>. </a:t>
            </a:r>
          </a:p>
          <a:p>
            <a:endParaRPr lang="nl-NL" dirty="0"/>
          </a:p>
          <a:p>
            <a:r>
              <a:rPr lang="nl-NL" dirty="0"/>
              <a:t>De populatie van de B-lymfocyten herstelt eerder dan die van de T-lymfocyten, waardoor er een periode is waarin B-cellen niet gereguleerd worden door </a:t>
            </a:r>
            <a:r>
              <a:rPr lang="nl-NL" dirty="0" err="1"/>
              <a:t>T</a:t>
            </a:r>
            <a:r>
              <a:rPr lang="nl-NL" dirty="0" err="1">
                <a:solidFill>
                  <a:srgbClr val="FF0000"/>
                </a:solidFill>
              </a:rPr>
              <a:t>h</a:t>
            </a:r>
            <a:r>
              <a:rPr lang="nl-NL" dirty="0" err="1"/>
              <a:t>-cellen</a:t>
            </a:r>
            <a:r>
              <a:rPr lang="nl-NL" dirty="0"/>
              <a:t>. </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38</a:t>
            </a:fld>
            <a:endParaRPr lang="nn-NO" dirty="0"/>
          </a:p>
        </p:txBody>
      </p:sp>
    </p:spTree>
    <p:extLst>
      <p:ext uri="{BB962C8B-B14F-4D97-AF65-F5344CB8AC3E}">
        <p14:creationId xmlns:p14="http://schemas.microsoft.com/office/powerpoint/2010/main" val="230810487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eaLnBrk="0" fontAlgn="base" hangingPunct="0">
              <a:spcBef>
                <a:spcPct val="0"/>
              </a:spcBef>
              <a:spcAft>
                <a:spcPct val="0"/>
              </a:spcAft>
              <a:defRPr/>
            </a:pPr>
            <a:r>
              <a:rPr lang="nl-NL" dirty="0"/>
              <a:t>Lymfocyten hebben het enzym adenosine </a:t>
            </a:r>
            <a:r>
              <a:rPr lang="nl-NL" dirty="0" err="1"/>
              <a:t>deaminase</a:t>
            </a:r>
            <a:r>
              <a:rPr lang="nl-NL" dirty="0"/>
              <a:t> (ADA) nodig voor celdeling. Cladribine (2-CdA) wordt in de cel omgezet </a:t>
            </a:r>
            <a:r>
              <a:rPr lang="nl-NL" dirty="0">
                <a:solidFill>
                  <a:srgbClr val="FF0000"/>
                </a:solidFill>
              </a:rPr>
              <a:t>door middel van het enzym </a:t>
            </a:r>
            <a:r>
              <a:rPr lang="nl-NL" dirty="0" err="1">
                <a:solidFill>
                  <a:srgbClr val="FF0000"/>
                </a:solidFill>
              </a:rPr>
              <a:t>deoxycytidine</a:t>
            </a:r>
            <a:r>
              <a:rPr lang="nl-NL" dirty="0">
                <a:solidFill>
                  <a:srgbClr val="FF0000"/>
                </a:solidFill>
              </a:rPr>
              <a:t> kinase (DCK)</a:t>
            </a:r>
            <a:r>
              <a:rPr lang="nl-NL" dirty="0"/>
              <a:t> tot een actieve vorm (2-CdATP), die directe en indirecte effecten heeft op DNA synthese en de energiehuishouding. In </a:t>
            </a:r>
            <a:r>
              <a:rPr lang="nl-NL" b="1" i="1" dirty="0"/>
              <a:t>delende</a:t>
            </a:r>
            <a:r>
              <a:rPr lang="nl-NL" dirty="0"/>
              <a:t> cellen remt </a:t>
            </a:r>
            <a:r>
              <a:rPr lang="nl-NL" strike="sngStrike" dirty="0">
                <a:solidFill>
                  <a:srgbClr val="FF0000"/>
                </a:solidFill>
              </a:rPr>
              <a:t>het</a:t>
            </a:r>
            <a:r>
              <a:rPr lang="nl-NL" dirty="0">
                <a:solidFill>
                  <a:srgbClr val="FF0000"/>
                </a:solidFill>
              </a:rPr>
              <a:t> 2-CdATP</a:t>
            </a:r>
            <a:r>
              <a:rPr lang="nl-NL" dirty="0"/>
              <a:t> de DNA synthese. In </a:t>
            </a:r>
            <a:r>
              <a:rPr lang="nl-NL" b="1" i="1" dirty="0"/>
              <a:t>rustende</a:t>
            </a:r>
            <a:r>
              <a:rPr lang="nl-NL" dirty="0"/>
              <a:t> cellen zorgt het voor breuken in enkelstrengs DNA en snelle energiedepletie waardoor celdood optreedt. </a:t>
            </a:r>
          </a:p>
          <a:p>
            <a:pPr lvl="0" eaLnBrk="0" fontAlgn="base" hangingPunct="0">
              <a:spcBef>
                <a:spcPct val="0"/>
              </a:spcBef>
              <a:spcAft>
                <a:spcPct val="0"/>
              </a:spcAft>
              <a:defRPr/>
            </a:pPr>
            <a:endParaRPr lang="nl-NL" dirty="0"/>
          </a:p>
          <a:p>
            <a:pPr lvl="0" eaLnBrk="0" fontAlgn="base" hangingPunct="0">
              <a:spcBef>
                <a:spcPct val="0"/>
              </a:spcBef>
              <a:spcAft>
                <a:spcPct val="0"/>
              </a:spcAft>
              <a:defRPr/>
            </a:pPr>
            <a:r>
              <a:rPr lang="nl-NL" dirty="0"/>
              <a:t>DCK bepaalt de snelheid waarmee 2-CdA wordt omgezet in 2-CdATP.  Het enzym 5'-nucleotidase (5'-NTase) katalyseert juist de omzetting tot de inactieve vorm. Omdat lymfocyten relatief veel DCK bevatten ten opzichte van 5’-NTase, wordt cladribine daar erg efficiënt omgezet tot het apoptose-inducerende 2-CdATP. T- en B-cellen zijn daardoor erg gevoelig voor depletie door cladribine in vergelijking met andere immuuncellen met een lagere DCK/5’-NTase balans, zoals de cellen van het aangeboren immuunsysteem. </a:t>
            </a:r>
          </a:p>
          <a:p>
            <a:endParaRPr lang="nl-NL" strike="sngStrike" dirty="0">
              <a:solidFill>
                <a:srgbClr val="FF0000"/>
              </a:solidFill>
            </a:endParaRPr>
          </a:p>
          <a:p>
            <a:r>
              <a:rPr lang="nl-NL" sz="800" i="1" dirty="0"/>
              <a:t>Refs:</a:t>
            </a:r>
          </a:p>
          <a:p>
            <a:r>
              <a:rPr lang="nl-NL" sz="800" i="1" dirty="0"/>
              <a:t> https://ec.europa.eu/health/documents/community-register/2017/20170822138481/anx_138481_nl.pdf</a:t>
            </a:r>
          </a:p>
          <a:p>
            <a:br>
              <a:rPr lang="nl-NL" sz="800" i="1" dirty="0"/>
            </a:br>
            <a:r>
              <a:rPr lang="nl-NL" sz="800" i="1" dirty="0"/>
              <a:t>Gold and </a:t>
            </a:r>
            <a:r>
              <a:rPr lang="nl-NL" sz="800" i="1" dirty="0" err="1"/>
              <a:t>Wolinsky</a:t>
            </a:r>
            <a:r>
              <a:rPr lang="nl-NL" sz="800" i="1" dirty="0"/>
              <a:t>. 2011</a:t>
            </a:r>
            <a:br>
              <a:rPr lang="nl-NL" sz="800" i="1" dirty="0"/>
            </a:br>
            <a:r>
              <a:rPr lang="nl-NL" sz="800" i="1" dirty="0" err="1"/>
              <a:t>Warnke</a:t>
            </a:r>
            <a:r>
              <a:rPr lang="nl-NL" sz="800" i="1" dirty="0"/>
              <a:t> C, et al. 2009</a:t>
            </a:r>
            <a:br>
              <a:rPr lang="nl-NL" sz="800" i="1" dirty="0"/>
            </a:br>
            <a:r>
              <a:rPr lang="nl-NL" sz="800" i="1" dirty="0" err="1"/>
              <a:t>Wiendl</a:t>
            </a:r>
            <a:r>
              <a:rPr lang="nl-NL" sz="800" i="1" dirty="0"/>
              <a:t>, 2017</a:t>
            </a:r>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39</a:t>
            </a:fld>
            <a:endParaRPr lang="nn-NO" dirty="0"/>
          </a:p>
        </p:txBody>
      </p:sp>
    </p:spTree>
    <p:extLst>
      <p:ext uri="{BB962C8B-B14F-4D97-AF65-F5344CB8AC3E}">
        <p14:creationId xmlns:p14="http://schemas.microsoft.com/office/powerpoint/2010/main" val="97082165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nl-NL" sz="1200" dirty="0">
                <a:solidFill>
                  <a:srgbClr val="000000"/>
                </a:solidFill>
                <a:latin typeface="Times New Roman" panose="02020603050405020304" pitchFamily="18" charset="0"/>
              </a:rPr>
              <a:t>Behandeling met oraal </a:t>
            </a:r>
            <a:r>
              <a:rPr lang="nl-NL" sz="1200" dirty="0" err="1">
                <a:solidFill>
                  <a:srgbClr val="000000"/>
                </a:solidFill>
                <a:latin typeface="Times New Roman" panose="02020603050405020304" pitchFamily="18" charset="0"/>
              </a:rPr>
              <a:t>cladribine</a:t>
            </a:r>
            <a:r>
              <a:rPr lang="nl-NL" sz="1200" dirty="0">
                <a:solidFill>
                  <a:srgbClr val="000000"/>
                </a:solidFill>
                <a:latin typeface="Times New Roman" panose="02020603050405020304" pitchFamily="18" charset="0"/>
              </a:rPr>
              <a:t> leidt tot snelle dalingen in circulerende CD4+- en CD8+-T-cellen. CD8+-T-cellen vertonen een minder uitgesproken daling en een sneller herstel dan CD4+-T-cellen, wat leidt tot een tijdelijke daling van de verhouding van CD4 tot CD8. </a:t>
            </a:r>
            <a:r>
              <a:rPr lang="nl-NL" sz="1200" dirty="0" err="1">
                <a:solidFill>
                  <a:srgbClr val="000000"/>
                </a:solidFill>
                <a:latin typeface="Times New Roman" panose="02020603050405020304" pitchFamily="18" charset="0"/>
              </a:rPr>
              <a:t>Cladribine</a:t>
            </a:r>
            <a:r>
              <a:rPr lang="nl-NL" sz="1200" dirty="0">
                <a:solidFill>
                  <a:srgbClr val="000000"/>
                </a:solidFill>
                <a:latin typeface="Times New Roman" panose="02020603050405020304" pitchFamily="18" charset="0"/>
              </a:rPr>
              <a:t> vermindert CD19+-B-cellen en CD16+/CD56+ natuurlijke killercellen, die ook sneller herstellen dan CD4+-T-cellen.</a:t>
            </a:r>
            <a:endParaRPr lang="en-US" sz="1200" dirty="0"/>
          </a:p>
          <a:p>
            <a:pPr lvl="0" eaLnBrk="0" fontAlgn="base" hangingPunct="0">
              <a:spcBef>
                <a:spcPct val="0"/>
              </a:spcBef>
              <a:spcAft>
                <a:spcPct val="0"/>
              </a:spcAft>
              <a:defRPr/>
            </a:pPr>
            <a:endParaRPr lang="nl-NL" dirty="0"/>
          </a:p>
          <a:p>
            <a:pPr lvl="0" eaLnBrk="0" fontAlgn="base" hangingPunct="0">
              <a:spcBef>
                <a:spcPct val="0"/>
              </a:spcBef>
              <a:spcAft>
                <a:spcPct val="0"/>
              </a:spcAft>
              <a:defRPr/>
            </a:pPr>
            <a:endParaRPr lang="nl-NL" dirty="0"/>
          </a:p>
          <a:p>
            <a:pPr lvl="0" eaLnBrk="0" fontAlgn="base" hangingPunct="0">
              <a:spcBef>
                <a:spcPct val="0"/>
              </a:spcBef>
              <a:spcAft>
                <a:spcPct val="0"/>
              </a:spcAft>
              <a:defRPr/>
            </a:pPr>
            <a:r>
              <a:rPr lang="nl-NL" dirty="0"/>
              <a:t>Lymfocyten hebben het enzym adenosine </a:t>
            </a:r>
            <a:r>
              <a:rPr lang="nl-NL" dirty="0" err="1"/>
              <a:t>deaminase</a:t>
            </a:r>
            <a:r>
              <a:rPr lang="nl-NL" dirty="0"/>
              <a:t> (ADA) nodig voor celdeling. Cladribine (2-CdA) wordt in de cel omgezet </a:t>
            </a:r>
            <a:r>
              <a:rPr lang="nl-NL" dirty="0">
                <a:solidFill>
                  <a:srgbClr val="FF0000"/>
                </a:solidFill>
              </a:rPr>
              <a:t>door middel van het enzym </a:t>
            </a:r>
            <a:r>
              <a:rPr lang="nl-NL" dirty="0" err="1">
                <a:solidFill>
                  <a:srgbClr val="FF0000"/>
                </a:solidFill>
              </a:rPr>
              <a:t>deoxycytidine</a:t>
            </a:r>
            <a:r>
              <a:rPr lang="nl-NL" dirty="0">
                <a:solidFill>
                  <a:srgbClr val="FF0000"/>
                </a:solidFill>
              </a:rPr>
              <a:t> kinase (DCK)</a:t>
            </a:r>
            <a:r>
              <a:rPr lang="nl-NL" dirty="0"/>
              <a:t> tot een actieve vorm (2-CdATP), die directe en indirecte effecten heeft op DNA synthese en de energiehuishouding. In </a:t>
            </a:r>
            <a:r>
              <a:rPr lang="nl-NL" b="1" i="1" dirty="0"/>
              <a:t>delende</a:t>
            </a:r>
            <a:r>
              <a:rPr lang="nl-NL" dirty="0"/>
              <a:t> cellen remt </a:t>
            </a:r>
            <a:r>
              <a:rPr lang="nl-NL" strike="sngStrike" dirty="0">
                <a:solidFill>
                  <a:srgbClr val="FF0000"/>
                </a:solidFill>
              </a:rPr>
              <a:t>het</a:t>
            </a:r>
            <a:r>
              <a:rPr lang="nl-NL" dirty="0">
                <a:solidFill>
                  <a:srgbClr val="FF0000"/>
                </a:solidFill>
              </a:rPr>
              <a:t> 2-CdATP</a:t>
            </a:r>
            <a:r>
              <a:rPr lang="nl-NL" dirty="0"/>
              <a:t> de DNA synthese. In </a:t>
            </a:r>
            <a:r>
              <a:rPr lang="nl-NL" b="1" i="1" dirty="0"/>
              <a:t>rustende</a:t>
            </a:r>
            <a:r>
              <a:rPr lang="nl-NL" dirty="0"/>
              <a:t> cellen zorgt het voor breuken in enkelstrengs DNA en snelle energiedepletie waardoor celdood optreedt. </a:t>
            </a:r>
          </a:p>
          <a:p>
            <a:pPr lvl="0" eaLnBrk="0" fontAlgn="base" hangingPunct="0">
              <a:spcBef>
                <a:spcPct val="0"/>
              </a:spcBef>
              <a:spcAft>
                <a:spcPct val="0"/>
              </a:spcAft>
              <a:defRPr/>
            </a:pPr>
            <a:endParaRPr lang="nl-NL" dirty="0"/>
          </a:p>
          <a:p>
            <a:pPr lvl="0" eaLnBrk="0" fontAlgn="base" hangingPunct="0">
              <a:spcBef>
                <a:spcPct val="0"/>
              </a:spcBef>
              <a:spcAft>
                <a:spcPct val="0"/>
              </a:spcAft>
              <a:defRPr/>
            </a:pPr>
            <a:r>
              <a:rPr lang="nl-NL" dirty="0"/>
              <a:t>DCK bepaalt de snelheid waarmee 2-CdA wordt omgezet in 2-CdATP.  Het enzym 5'-nucleotidase (5'-NTase) katalyseert juist de omzetting tot de inactieve vorm. Omdat lymfocyten relatief veel DCK bevatten ten opzichte van 5’-NTase, wordt cladribine daar erg efficiënt omgezet tot het apoptose-inducerende 2-CdATP. T- en B-cellen zijn daardoor erg gevoelig voor depletie door cladribine in vergelijking met andere immuuncellen met een lagere DCK/5’-NTase balans, zoals de cellen van het aangeboren immuunsysteem. </a:t>
            </a:r>
          </a:p>
          <a:p>
            <a:endParaRPr lang="nl-NL" strike="sngStrike" dirty="0">
              <a:solidFill>
                <a:srgbClr val="FF0000"/>
              </a:solidFill>
            </a:endParaRPr>
          </a:p>
          <a:p>
            <a:endParaRPr lang="nl-NL" dirty="0"/>
          </a:p>
          <a:p>
            <a:r>
              <a:rPr lang="nl-NL" sz="800" i="1" dirty="0"/>
              <a:t>Refs: </a:t>
            </a:r>
            <a:br>
              <a:rPr lang="nl-NL" sz="800" i="1" dirty="0"/>
            </a:br>
            <a:r>
              <a:rPr lang="nl-NL" sz="800" i="1" dirty="0"/>
              <a:t>https://ec.europa.eu/health/documents/community-register/2017/20170822138481/anx_138481_nl.pdf</a:t>
            </a:r>
          </a:p>
          <a:p>
            <a:endParaRPr lang="nl-NL" sz="800" i="1" dirty="0"/>
          </a:p>
          <a:p>
            <a:r>
              <a:rPr lang="nl-NL" sz="800" i="1" dirty="0"/>
              <a:t>Gold and </a:t>
            </a:r>
            <a:r>
              <a:rPr lang="nl-NL" sz="800" i="1" dirty="0" err="1"/>
              <a:t>Wolinsky</a:t>
            </a:r>
            <a:r>
              <a:rPr lang="nl-NL" sz="800" i="1" dirty="0"/>
              <a:t>. 2011</a:t>
            </a:r>
            <a:br>
              <a:rPr lang="nl-NL" sz="800" i="1" dirty="0"/>
            </a:br>
            <a:r>
              <a:rPr lang="nl-NL" sz="800" i="1" dirty="0" err="1"/>
              <a:t>Warnke</a:t>
            </a:r>
            <a:r>
              <a:rPr lang="nl-NL" sz="800" i="1" dirty="0"/>
              <a:t> C, et al. 2009</a:t>
            </a:r>
            <a:br>
              <a:rPr lang="nl-NL" sz="800" i="1" dirty="0"/>
            </a:br>
            <a:r>
              <a:rPr lang="nl-NL" sz="800" i="1" dirty="0" err="1"/>
              <a:t>Wiendl</a:t>
            </a:r>
            <a:r>
              <a:rPr lang="nl-NL" sz="800" i="1" dirty="0"/>
              <a:t>, 2017</a:t>
            </a:r>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40</a:t>
            </a:fld>
            <a:endParaRPr lang="nn-NO" dirty="0"/>
          </a:p>
        </p:txBody>
      </p:sp>
    </p:spTree>
    <p:extLst>
      <p:ext uri="{BB962C8B-B14F-4D97-AF65-F5344CB8AC3E}">
        <p14:creationId xmlns:p14="http://schemas.microsoft.com/office/powerpoint/2010/main" val="21426095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Antigeenpresenterende cellen (APC) zijn ondersteunende cellen die stukjes van  vreemde eiwitten, antigenen, koppelen aan een MHC-molecuul en dit presenteren aan andere immuuncellen. Dit proces wordt </a:t>
            </a:r>
            <a:r>
              <a:rPr lang="nl-NL" b="1">
                <a:solidFill>
                  <a:srgbClr val="FF0000"/>
                </a:solidFill>
              </a:rPr>
              <a:t>antigeenpresentatie </a:t>
            </a:r>
            <a:r>
              <a:rPr lang="nl-NL" sz="1000" i="1">
                <a:solidFill>
                  <a:srgbClr val="FF0000"/>
                </a:solidFill>
              </a:rPr>
              <a:t>(dikgedrukt maken)</a:t>
            </a:r>
            <a:r>
              <a:rPr lang="nl-NL"/>
              <a:t> genoemd</a:t>
            </a:r>
            <a:r>
              <a:rPr lang="nl-NL" dirty="0"/>
              <a:t>. </a:t>
            </a:r>
          </a:p>
          <a:p>
            <a:endParaRPr lang="nl-NL" dirty="0"/>
          </a:p>
          <a:p>
            <a:r>
              <a:rPr lang="nl-NL" dirty="0"/>
              <a:t>MHC bestaat uit klasse I en klasse II moleculen. CD8</a:t>
            </a:r>
            <a:r>
              <a:rPr lang="nl-NL" baseline="30000" dirty="0"/>
              <a:t>+</a:t>
            </a:r>
            <a:r>
              <a:rPr lang="nl-NL" dirty="0"/>
              <a:t> cytotoxische T-cellen herkennen aan MHC-I gekoppelde antigenen en CD4</a:t>
            </a:r>
            <a:r>
              <a:rPr lang="nl-NL" baseline="30000" dirty="0"/>
              <a:t>+</a:t>
            </a:r>
            <a:r>
              <a:rPr lang="nl-NL" dirty="0"/>
              <a:t> helper T(Th)-cellen herkennen aan MHC-II gekoppelde antigenen. Alle kernhoudende cellen kunnen antigeen in MHC-I aan CD8</a:t>
            </a:r>
            <a:r>
              <a:rPr lang="nl-NL" baseline="30000" dirty="0"/>
              <a:t>+</a:t>
            </a:r>
            <a:r>
              <a:rPr lang="nl-NL" dirty="0"/>
              <a:t> T cellen presenteren, maar slechts een beperkt aantal celtypen, de APC (dendritische cellen (DC), macrofagen en B-cellen), doen dit “professioneel”. Deze cellen kunnen antigenen niet alleen in MHC-I, maar ook in MHC-II presenteren en kunnen daarmee CD8</a:t>
            </a:r>
            <a:r>
              <a:rPr lang="nl-NL" baseline="30000" dirty="0"/>
              <a:t>+</a:t>
            </a:r>
            <a:r>
              <a:rPr lang="nl-NL" dirty="0"/>
              <a:t> en CD4</a:t>
            </a:r>
            <a:r>
              <a:rPr lang="nl-NL" baseline="30000" dirty="0"/>
              <a:t>+</a:t>
            </a:r>
            <a:r>
              <a:rPr lang="nl-NL" dirty="0"/>
              <a:t> T-cellen activeren. DC zijn het meest flexibel in de mate van antigeenpresentatie en ze zijn de belangrijkste APC. Geactiveerde DC zijn sterke activators van CD4</a:t>
            </a:r>
            <a:r>
              <a:rPr lang="nl-NL" baseline="30000" dirty="0"/>
              <a:t>+</a:t>
            </a:r>
            <a:r>
              <a:rPr lang="nl-NL" dirty="0"/>
              <a:t> Th-cellen omdat ze ook andere, zogeheten co-</a:t>
            </a:r>
            <a:r>
              <a:rPr lang="nl-NL" dirty="0" err="1"/>
              <a:t>stimulatoire</a:t>
            </a:r>
            <a:r>
              <a:rPr lang="nl-NL" dirty="0"/>
              <a:t>, moleculen tot expressie brengen.</a:t>
            </a:r>
          </a:p>
          <a:p>
            <a:endParaRPr lang="en-US" dirty="0"/>
          </a:p>
          <a:p>
            <a:r>
              <a:rPr lang="nl-NL" dirty="0"/>
              <a:t>Daarnaast kunnen B-cellen antigeen-specifieke antilichamen produceren en kunnen DC en </a:t>
            </a:r>
            <a:r>
              <a:rPr lang="nl-NL"/>
              <a:t>macrofagen fagocyteren </a:t>
            </a:r>
            <a:r>
              <a:rPr lang="nl-NL" strike="sngStrike">
                <a:solidFill>
                  <a:srgbClr val="FF0000"/>
                </a:solidFill>
              </a:rPr>
              <a:t>(“opeten” van microben, geïnfecteerde cellen of celdebris)</a:t>
            </a:r>
            <a:r>
              <a:rPr lang="nl-NL"/>
              <a:t>. Fagocyten </a:t>
            </a:r>
            <a:r>
              <a:rPr lang="nl-NL" dirty="0"/>
              <a:t>produceren ook verschillende stoffen, zoals groeifactoren, bepaalde cytokines en </a:t>
            </a:r>
            <a:r>
              <a:rPr lang="nl-NL" dirty="0" err="1"/>
              <a:t>chemokines</a:t>
            </a:r>
            <a:r>
              <a:rPr lang="nl-NL" dirty="0"/>
              <a:t> (</a:t>
            </a:r>
            <a:r>
              <a:rPr lang="nl-NL"/>
              <a:t>signaalstoffen die </a:t>
            </a:r>
            <a:r>
              <a:rPr lang="nl-NL" strike="sngStrike">
                <a:solidFill>
                  <a:srgbClr val="FF0000"/>
                </a:solidFill>
              </a:rPr>
              <a:t>daarvoor</a:t>
            </a:r>
            <a:r>
              <a:rPr lang="nl-NL"/>
              <a:t> gevoelige </a:t>
            </a:r>
            <a:r>
              <a:rPr lang="nl-NL" dirty="0"/>
              <a:t>immuuncellen in de omgeving aan kunnen trekken</a:t>
            </a:r>
            <a:r>
              <a:rPr lang="nl-NL" dirty="0">
                <a:solidFill>
                  <a:srgbClr val="FF0000"/>
                </a:solidFill>
              </a:rPr>
              <a:t>,</a:t>
            </a:r>
            <a:r>
              <a:rPr lang="nl-NL" dirty="0"/>
              <a:t> naar bijvoorbeeld een infectieplaats). </a:t>
            </a:r>
          </a:p>
          <a:p>
            <a:endParaRPr lang="nl-NL" dirty="0"/>
          </a:p>
          <a:p>
            <a:endParaRPr lang="nl-NL" dirty="0"/>
          </a:p>
          <a:p>
            <a:endParaRPr lang="nl-NL" dirty="0"/>
          </a:p>
          <a:p>
            <a:r>
              <a:rPr lang="nl-NL" sz="800" i="1" dirty="0"/>
              <a:t>Ref: </a:t>
            </a:r>
            <a:r>
              <a:rPr lang="nl-NL" sz="800" i="1" u="sng" dirty="0">
                <a:solidFill>
                  <a:srgbClr val="0000FF"/>
                </a:solidFill>
                <a:ea typeface="Calibri" panose="020F0502020204030204" pitchFamily="34" charset="0"/>
                <a:cs typeface="Times New Roman" panose="02020603050405020304" pitchFamily="18" charset="0"/>
                <a:hlinkClick r:id="rId3"/>
              </a:rPr>
              <a:t>https://en.wikipedia.org/wiki/Antigen-presenting_cell</a:t>
            </a:r>
            <a:endParaRPr lang="nl-NL" sz="800" i="1" dirty="0"/>
          </a:p>
          <a:p>
            <a:endParaRPr lang="nl-NL" noProof="0"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a:t>
            </a:fld>
            <a:endParaRPr lang="nn-NO" dirty="0"/>
          </a:p>
        </p:txBody>
      </p:sp>
    </p:spTree>
    <p:extLst>
      <p:ext uri="{BB962C8B-B14F-4D97-AF65-F5344CB8AC3E}">
        <p14:creationId xmlns:p14="http://schemas.microsoft.com/office/powerpoint/2010/main" val="98225511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eaLnBrk="0" fontAlgn="base" hangingPunct="0">
              <a:spcBef>
                <a:spcPct val="0"/>
              </a:spcBef>
              <a:spcAft>
                <a:spcPct val="0"/>
              </a:spcAft>
              <a:defRPr/>
            </a:pPr>
            <a:r>
              <a:rPr lang="nl-NL" dirty="0"/>
              <a:t>Lymfocyten hebben het enzym adenosine </a:t>
            </a:r>
            <a:r>
              <a:rPr lang="nl-NL" dirty="0" err="1"/>
              <a:t>deaminase</a:t>
            </a:r>
            <a:r>
              <a:rPr lang="nl-NL" dirty="0"/>
              <a:t> (ADA) nodig voor celdeling. Cladribine (2-CdA) wordt in de cel omgezet </a:t>
            </a:r>
            <a:r>
              <a:rPr lang="nl-NL" dirty="0">
                <a:solidFill>
                  <a:srgbClr val="FF0000"/>
                </a:solidFill>
              </a:rPr>
              <a:t>door middel van het enzym </a:t>
            </a:r>
            <a:r>
              <a:rPr lang="nl-NL" dirty="0" err="1">
                <a:solidFill>
                  <a:srgbClr val="FF0000"/>
                </a:solidFill>
              </a:rPr>
              <a:t>deoxycytidine</a:t>
            </a:r>
            <a:r>
              <a:rPr lang="nl-NL" dirty="0">
                <a:solidFill>
                  <a:srgbClr val="FF0000"/>
                </a:solidFill>
              </a:rPr>
              <a:t> kinase (DCK)</a:t>
            </a:r>
            <a:r>
              <a:rPr lang="nl-NL" dirty="0"/>
              <a:t> tot een actieve vorm (2-CdATP), die directe en indirecte effecten heeft op DNA synthese en de energiehuishouding. In </a:t>
            </a:r>
            <a:r>
              <a:rPr lang="nl-NL" b="1" i="1" dirty="0"/>
              <a:t>delende</a:t>
            </a:r>
            <a:r>
              <a:rPr lang="nl-NL" dirty="0"/>
              <a:t> cellen remt </a:t>
            </a:r>
            <a:r>
              <a:rPr lang="nl-NL" strike="sngStrike" dirty="0">
                <a:solidFill>
                  <a:srgbClr val="FF0000"/>
                </a:solidFill>
              </a:rPr>
              <a:t>het</a:t>
            </a:r>
            <a:r>
              <a:rPr lang="nl-NL" dirty="0">
                <a:solidFill>
                  <a:srgbClr val="FF0000"/>
                </a:solidFill>
              </a:rPr>
              <a:t> 2-CdATP</a:t>
            </a:r>
            <a:r>
              <a:rPr lang="nl-NL" dirty="0"/>
              <a:t> de DNA synthese. In </a:t>
            </a:r>
            <a:r>
              <a:rPr lang="nl-NL" b="1" i="1" dirty="0"/>
              <a:t>rustende</a:t>
            </a:r>
            <a:r>
              <a:rPr lang="nl-NL" dirty="0"/>
              <a:t> cellen zorgt het voor breuken in enkelstrengs DNA en snelle energiedepletie waardoor celdood optreedt. </a:t>
            </a:r>
          </a:p>
          <a:p>
            <a:pPr lvl="0" eaLnBrk="0" fontAlgn="base" hangingPunct="0">
              <a:spcBef>
                <a:spcPct val="0"/>
              </a:spcBef>
              <a:spcAft>
                <a:spcPct val="0"/>
              </a:spcAft>
              <a:defRPr/>
            </a:pPr>
            <a:endParaRPr lang="nl-NL" dirty="0"/>
          </a:p>
          <a:p>
            <a:pPr lvl="0" eaLnBrk="0" fontAlgn="base" hangingPunct="0">
              <a:spcBef>
                <a:spcPct val="0"/>
              </a:spcBef>
              <a:spcAft>
                <a:spcPct val="0"/>
              </a:spcAft>
              <a:defRPr/>
            </a:pPr>
            <a:r>
              <a:rPr lang="nl-NL" dirty="0"/>
              <a:t>DCK bepaalt de snelheid waarmee 2-CdA wordt omgezet in 2-CdATP.  Het enzym 5'-nucleotidase (5'-NTase) katalyseert juist de omzetting tot de inactieve vorm. Omdat lymfocyten relatief veel DCK bevatten ten opzichte van 5’-NTase, wordt cladribine daar erg efficiënt omgezet tot het apoptose-inducerende 2-CdATP. T- en B-cellen zijn daardoor erg gevoelig voor depletie door cladribine in vergelijking met andere immuuncellen met een lagere DCK/5’-NTase balans, zoals de cellen van het aangeboren immuunsysteem. </a:t>
            </a:r>
          </a:p>
          <a:p>
            <a:endParaRPr lang="nl-NL" strike="sngStrike" dirty="0">
              <a:solidFill>
                <a:srgbClr val="FF0000"/>
              </a:solidFill>
            </a:endParaRPr>
          </a:p>
          <a:p>
            <a:endParaRPr lang="nl-NL" dirty="0"/>
          </a:p>
          <a:p>
            <a:r>
              <a:rPr lang="nl-NL" sz="800" i="1" dirty="0"/>
              <a:t>Refs: </a:t>
            </a:r>
            <a:br>
              <a:rPr lang="nl-NL" sz="800" i="1" dirty="0"/>
            </a:br>
            <a:r>
              <a:rPr lang="nl-NL" sz="800" i="1" dirty="0"/>
              <a:t>https://ec.europa.eu/health/documents/community-register/2017/20170822138481/anx_138481_nl.pdf</a:t>
            </a:r>
          </a:p>
          <a:p>
            <a:endParaRPr lang="nl-NL" sz="800" i="1" dirty="0"/>
          </a:p>
          <a:p>
            <a:r>
              <a:rPr lang="nl-NL" sz="800" i="1" dirty="0"/>
              <a:t>Gold and </a:t>
            </a:r>
            <a:r>
              <a:rPr lang="nl-NL" sz="800" i="1" dirty="0" err="1"/>
              <a:t>Wolinsky</a:t>
            </a:r>
            <a:r>
              <a:rPr lang="nl-NL" sz="800" i="1" dirty="0"/>
              <a:t>. 2011</a:t>
            </a:r>
            <a:br>
              <a:rPr lang="nl-NL" sz="800" i="1" dirty="0"/>
            </a:br>
            <a:r>
              <a:rPr lang="nl-NL" sz="800" i="1" dirty="0" err="1"/>
              <a:t>Warnke</a:t>
            </a:r>
            <a:r>
              <a:rPr lang="nl-NL" sz="800" i="1" dirty="0"/>
              <a:t> C, et al. 2009</a:t>
            </a:r>
            <a:br>
              <a:rPr lang="nl-NL" sz="800" i="1" dirty="0"/>
            </a:br>
            <a:r>
              <a:rPr lang="nl-NL" sz="800" i="1" dirty="0" err="1"/>
              <a:t>Wiendl</a:t>
            </a:r>
            <a:r>
              <a:rPr lang="nl-NL" sz="800" i="1" dirty="0"/>
              <a:t>, 2017</a:t>
            </a:r>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41</a:t>
            </a:fld>
            <a:endParaRPr lang="nn-NO" dirty="0"/>
          </a:p>
        </p:txBody>
      </p:sp>
    </p:spTree>
    <p:extLst>
      <p:ext uri="{BB962C8B-B14F-4D97-AF65-F5344CB8AC3E}">
        <p14:creationId xmlns:p14="http://schemas.microsoft.com/office/powerpoint/2010/main" val="308434101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Ocrelizumab </a:t>
            </a:r>
            <a:r>
              <a:rPr lang="nl-NL" dirty="0" err="1"/>
              <a:t>depleteert</a:t>
            </a:r>
            <a:r>
              <a:rPr lang="nl-NL" dirty="0"/>
              <a:t> B-lymfocyten via binding aan CD20. Deze oppervlaktemarker wordt door bijna alle B-cellen tot expressie gebracht (met uitzondering van de pro-B-cel en plasmacel). Ocrelizumab veroorzaakt celdood van B-cellen ADCC en, in mindere mate, via CDC.</a:t>
            </a:r>
          </a:p>
          <a:p>
            <a:endParaRPr lang="nl-NL" dirty="0"/>
          </a:p>
          <a:p>
            <a:r>
              <a:rPr lang="nl-NL" dirty="0"/>
              <a:t>Omdat ocrelizumab ervoor zorgt dat B-cellen doodgaan vermindert het aantal B-lymfocyten in het bloed. Dit leidt tot verlaagde lymfocytenwaarden in het bloed bij behandeling met ocrelizumab. </a:t>
            </a:r>
          </a:p>
          <a:p>
            <a:endParaRPr lang="nl-NL" dirty="0"/>
          </a:p>
          <a:p>
            <a:r>
              <a:rPr lang="nl-NL" sz="800" i="1" dirty="0"/>
              <a:t>Refs:</a:t>
            </a:r>
          </a:p>
          <a:p>
            <a:r>
              <a:rPr lang="nl-NL" sz="800" i="1" dirty="0"/>
              <a:t>http://www.ema.europa.eu/docs/nl_NL/document_library/EPAR_-_Product_Information/human/004043/WC500241124.pdf</a:t>
            </a:r>
          </a:p>
          <a:p>
            <a:endParaRPr lang="nl-NL" sz="800" i="1" dirty="0"/>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https://www.drugbank.ca/drugs/DB11988</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42</a:t>
            </a:fld>
            <a:endParaRPr lang="nn-NO"/>
          </a:p>
        </p:txBody>
      </p:sp>
    </p:spTree>
    <p:extLst>
      <p:ext uri="{BB962C8B-B14F-4D97-AF65-F5344CB8AC3E}">
        <p14:creationId xmlns:p14="http://schemas.microsoft.com/office/powerpoint/2010/main" val="39047505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Ocrelizumab </a:t>
            </a:r>
            <a:r>
              <a:rPr lang="nl-NL" dirty="0" err="1"/>
              <a:t>depleteert</a:t>
            </a:r>
            <a:r>
              <a:rPr lang="nl-NL" dirty="0"/>
              <a:t> B-lymfocyten via binding aan CD20. Deze oppervlaktemarker wordt door bijna alle B-cellen tot expressie gebracht (met uitzondering van de pro-B-cel en plasmacel). Ocrelizumab veroorzaakt celdood van B-cellen ADCC en, in mindere mate, CDC.</a:t>
            </a:r>
          </a:p>
          <a:p>
            <a:endParaRPr lang="nl-NL" dirty="0"/>
          </a:p>
          <a:p>
            <a:r>
              <a:rPr lang="nl-NL" dirty="0"/>
              <a:t>Omdat ocrelizumab ervoor zorgt dat B-cellen doodgaan vermindert het aantal B-lymfocyten in het bloed. Dit leidt tot verlaagde lymfocytenwaarden in het bloed bij behandeling met ocrelizumab. </a:t>
            </a:r>
          </a:p>
          <a:p>
            <a:r>
              <a:rPr lang="nl-NL" strike="sngStrike" dirty="0">
                <a:solidFill>
                  <a:srgbClr val="FF0000"/>
                </a:solidFill>
              </a:rPr>
              <a:t> </a:t>
            </a:r>
          </a:p>
          <a:p>
            <a:endParaRPr lang="nl-NL" dirty="0"/>
          </a:p>
          <a:p>
            <a:r>
              <a:rPr lang="nl-NL" sz="800" i="1" dirty="0"/>
              <a:t>Refs:</a:t>
            </a:r>
          </a:p>
          <a:p>
            <a:r>
              <a:rPr lang="nl-NL" sz="800" i="1" dirty="0"/>
              <a:t>http://www.ema.europa.eu/docs/nl_NL/document_library/EPAR_-_Product_Information/human/004043/WC500241124.pdf</a:t>
            </a:r>
          </a:p>
          <a:p>
            <a:endParaRPr lang="nl-NL" sz="800" i="1" dirty="0"/>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https://www.drugbank.ca/drugs/DB11988</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43</a:t>
            </a:fld>
            <a:endParaRPr lang="nn-NO"/>
          </a:p>
        </p:txBody>
      </p:sp>
    </p:spTree>
    <p:extLst>
      <p:ext uri="{BB962C8B-B14F-4D97-AF65-F5344CB8AC3E}">
        <p14:creationId xmlns:p14="http://schemas.microsoft.com/office/powerpoint/2010/main" val="168069489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Ocrelizumab </a:t>
            </a:r>
            <a:r>
              <a:rPr lang="nl-NL" dirty="0" err="1"/>
              <a:t>depleteert</a:t>
            </a:r>
            <a:r>
              <a:rPr lang="nl-NL" dirty="0"/>
              <a:t> B-lymfocyten via binding aan CD20. Deze oppervlaktemarker wordt door bijna alle B-cellen tot expressie gebracht (met uitzondering van de pro-B-cel en plasmacel). Ocrelizumab veroorzaakt celdood van B-cellen, ADCC en, in mindere mate, via CDC.</a:t>
            </a:r>
          </a:p>
          <a:p>
            <a:endParaRPr lang="nl-NL" dirty="0"/>
          </a:p>
          <a:p>
            <a:r>
              <a:rPr lang="nl-NL" dirty="0"/>
              <a:t>Omdat ocrelizumab ervoor zorgt dat B-cellen doodgaan vermindert het aantal B-lymfocyten in het bloed. Dit leidt tot verlaagde lymfocytenwaarden in het bloed bij behandeling met ocrelizumab. </a:t>
            </a:r>
          </a:p>
          <a:p>
            <a:endParaRPr lang="nl-NL" dirty="0"/>
          </a:p>
          <a:p>
            <a:endParaRPr lang="nl-NL" dirty="0"/>
          </a:p>
          <a:p>
            <a:r>
              <a:rPr lang="nl-NL" sz="800" i="1" dirty="0"/>
              <a:t>Refs:</a:t>
            </a:r>
          </a:p>
          <a:p>
            <a:r>
              <a:rPr lang="nl-NL" sz="800" i="1" dirty="0"/>
              <a:t>http://www.ema.europa.eu/docs/nl_NL/document_library/EPAR_-_Product_Information/human/004043/WC500241124.pdf</a:t>
            </a:r>
          </a:p>
          <a:p>
            <a:endParaRPr lang="nl-NL" sz="800" i="1" dirty="0"/>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https://www.drugbank.ca/drugs/DB11988</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44</a:t>
            </a:fld>
            <a:endParaRPr lang="nn-NO"/>
          </a:p>
        </p:txBody>
      </p:sp>
    </p:spTree>
    <p:extLst>
      <p:ext uri="{BB962C8B-B14F-4D97-AF65-F5344CB8AC3E}">
        <p14:creationId xmlns:p14="http://schemas.microsoft.com/office/powerpoint/2010/main" val="173121966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noProof="0" dirty="0"/>
              <a:t>Er zijn verschillende aangrijpingspunten binnen de verschillende stappen die leiden tot MS, die gebruikt kunnen worden om MS te behandelen. Deze kunnen verdeeld worden in deze vier categorieën:</a:t>
            </a:r>
          </a:p>
          <a:p>
            <a:endParaRPr lang="nl-NL" dirty="0"/>
          </a:p>
          <a:p>
            <a:r>
              <a:rPr lang="nl-NL" b="1" noProof="0" dirty="0"/>
              <a:t>Productie en proliferatie:</a:t>
            </a:r>
          </a:p>
          <a:p>
            <a:r>
              <a:rPr lang="nl-NL" dirty="0"/>
              <a:t>Binnen deze categorie vallen behandelopties die de aanmaak en vermeerdering van lymfocyten in het beenmerg, de lymfeklieren en de bloedcirculatie remmen. </a:t>
            </a:r>
          </a:p>
          <a:p>
            <a:endParaRPr lang="nl-NL" b="1" noProof="0" dirty="0"/>
          </a:p>
          <a:p>
            <a:r>
              <a:rPr lang="nl-NL" b="1" noProof="0" dirty="0"/>
              <a:t>Migratie:</a:t>
            </a:r>
          </a:p>
          <a:p>
            <a:r>
              <a:rPr lang="nl-NL" dirty="0"/>
              <a:t>Hieronder vallen behandelingen die tegengaan dat lymfocyten uit de lymfeklieren naar het bloed of en vanuit het bloed door de bloed-hersen-barrière naar het centraal zenuwstelsel migreren. </a:t>
            </a:r>
          </a:p>
          <a:p>
            <a:endParaRPr lang="nl-NL" dirty="0"/>
          </a:p>
          <a:p>
            <a:r>
              <a:rPr lang="nl-NL" b="1" noProof="0" dirty="0"/>
              <a:t>Depletie:</a:t>
            </a:r>
          </a:p>
          <a:p>
            <a:r>
              <a:rPr lang="nl-NL" dirty="0"/>
              <a:t>Behandelingen in deze categorie verwijderen lymfocyten in het beenmerg, lymfeklieren of bloedcirculatie.</a:t>
            </a:r>
          </a:p>
          <a:p>
            <a:endParaRPr lang="nl-NL" b="1" dirty="0"/>
          </a:p>
          <a:p>
            <a:r>
              <a:rPr lang="nl-NL" b="1" noProof="0" dirty="0"/>
              <a:t>Functie:</a:t>
            </a:r>
          </a:p>
          <a:p>
            <a:r>
              <a:rPr lang="nl-NL" noProof="0" dirty="0"/>
              <a:t>Hieronder vallen middelen die verschillende functies van lymfocyten kunnen beïnvloeden.</a:t>
            </a:r>
          </a:p>
          <a:p>
            <a:endParaRPr lang="nl-NL" noProof="0" dirty="0">
              <a:solidFill>
                <a:srgbClr val="FF0000"/>
              </a:solidFill>
            </a:endParaRPr>
          </a:p>
          <a:p>
            <a:r>
              <a:rPr lang="nl-NL" i="1" noProof="0" dirty="0" err="1">
                <a:solidFill>
                  <a:srgbClr val="FF0000"/>
                </a:solidFill>
              </a:rPr>
              <a:t>DMTs</a:t>
            </a:r>
            <a:r>
              <a:rPr lang="nl-NL" i="1" noProof="0" dirty="0">
                <a:solidFill>
                  <a:srgbClr val="FF0000"/>
                </a:solidFill>
              </a:rPr>
              <a:t> nog toevoegen. Dit gebruiken als laatste pagina.</a:t>
            </a:r>
          </a:p>
        </p:txBody>
      </p:sp>
      <p:sp>
        <p:nvSpPr>
          <p:cNvPr id="4" name="Slide Number Placeholder 3"/>
          <p:cNvSpPr>
            <a:spLocks noGrp="1"/>
          </p:cNvSpPr>
          <p:nvPr>
            <p:ph type="sldNum" sz="quarter" idx="10"/>
          </p:nvPr>
        </p:nvSpPr>
        <p:spPr/>
        <p:txBody>
          <a:bodyPr/>
          <a:lstStyle/>
          <a:p>
            <a:fld id="{7A2BACA8-D132-419B-89D0-5F9FFE577840}" type="slidenum">
              <a:rPr lang="nn-NO" smtClean="0"/>
              <a:pPr/>
              <a:t>45</a:t>
            </a:fld>
            <a:endParaRPr lang="nn-NO"/>
          </a:p>
        </p:txBody>
      </p:sp>
    </p:spTree>
    <p:extLst>
      <p:ext uri="{BB962C8B-B14F-4D97-AF65-F5344CB8AC3E}">
        <p14:creationId xmlns:p14="http://schemas.microsoft.com/office/powerpoint/2010/main" val="99342256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77925" y="1233488"/>
            <a:ext cx="4441825" cy="3332162"/>
          </a:xfrm>
        </p:spPr>
      </p:sp>
      <p:sp>
        <p:nvSpPr>
          <p:cNvPr id="3" name="Notes Placeholder 2"/>
          <p:cNvSpPr>
            <a:spLocks noGrp="1"/>
          </p:cNvSpPr>
          <p:nvPr>
            <p:ph type="body" idx="1"/>
          </p:nvPr>
        </p:nvSpPr>
        <p:spPr/>
        <p:txBody>
          <a:bodyPr/>
          <a:lstStyle/>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46</a:t>
            </a:fld>
            <a:endParaRPr lang="nn-NO"/>
          </a:p>
        </p:txBody>
      </p:sp>
    </p:spTree>
    <p:extLst>
      <p:ext uri="{BB962C8B-B14F-4D97-AF65-F5344CB8AC3E}">
        <p14:creationId xmlns:p14="http://schemas.microsoft.com/office/powerpoint/2010/main" val="292828974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77925" y="1233488"/>
            <a:ext cx="4441825" cy="3332162"/>
          </a:xfrm>
        </p:spPr>
      </p:sp>
      <p:sp>
        <p:nvSpPr>
          <p:cNvPr id="3" name="Notes Placeholder 2"/>
          <p:cNvSpPr>
            <a:spLocks noGrp="1"/>
          </p:cNvSpPr>
          <p:nvPr>
            <p:ph type="body" idx="1"/>
          </p:nvPr>
        </p:nvSpPr>
        <p:spPr/>
        <p:txBody>
          <a:bodyPr/>
          <a:lstStyle/>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48</a:t>
            </a:fld>
            <a:endParaRPr lang="nn-NO"/>
          </a:p>
        </p:txBody>
      </p:sp>
    </p:spTree>
    <p:extLst>
      <p:ext uri="{BB962C8B-B14F-4D97-AF65-F5344CB8AC3E}">
        <p14:creationId xmlns:p14="http://schemas.microsoft.com/office/powerpoint/2010/main" val="306690095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Aanwezigheid van zuurstofradicalen en inflammatie dragen bij aan het ontstaan en de voortgang van MS. </a:t>
            </a:r>
            <a:r>
              <a:rPr lang="nl-NL" dirty="0" err="1"/>
              <a:t>Dimethylfumaraat</a:t>
            </a:r>
            <a:r>
              <a:rPr lang="nl-NL" dirty="0"/>
              <a:t> (DMF) zorgt via verhoging van nucleaire factor 2 (Nrf2) in verschillende celtypes voor een verhoging van de anti-oxidatieve en anti-inflammatoire respons. </a:t>
            </a:r>
          </a:p>
          <a:p>
            <a:endParaRPr lang="nl-NL" dirty="0"/>
          </a:p>
          <a:p>
            <a:r>
              <a:rPr lang="nl-NL" dirty="0"/>
              <a:t>Door de aanwezigheid van Nrf2 “denkt” de cel dat er sprake van oxidatieve stress is en neemt maatregelen om zich daartegen te wapenen, o.a. door beïnvloeding van de cytokineproductie. Dit blijkt een positief effect te hebben voor mensen met MS. Naast dit proces zijn er andere processen die worden beïnvloed door DMF en die een effect op MS kunnen hebben </a:t>
            </a:r>
            <a:r>
              <a:rPr lang="nl-NL" dirty="0">
                <a:solidFill>
                  <a:srgbClr val="FF0000"/>
                </a:solidFill>
              </a:rPr>
              <a:t>zoals…</a:t>
            </a:r>
            <a:r>
              <a:rPr lang="nl-NL" dirty="0"/>
              <a:t>. </a:t>
            </a:r>
          </a:p>
          <a:p>
            <a:pPr lvl="0"/>
            <a:endParaRPr lang="nl-NL" noProof="0" dirty="0"/>
          </a:p>
          <a:p>
            <a:pPr lvl="0"/>
            <a:r>
              <a:rPr lang="nl-NL" sz="800" i="1" dirty="0"/>
              <a:t>Refs:</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https://www.drugbank.ca/drugs/DB08908</a:t>
            </a:r>
          </a:p>
          <a:p>
            <a:pPr lvl="0"/>
            <a:endParaRPr lang="nl-NL" noProof="0"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49</a:t>
            </a:fld>
            <a:endParaRPr lang="nn-NO"/>
          </a:p>
        </p:txBody>
      </p:sp>
    </p:spTree>
    <p:extLst>
      <p:ext uri="{BB962C8B-B14F-4D97-AF65-F5344CB8AC3E}">
        <p14:creationId xmlns:p14="http://schemas.microsoft.com/office/powerpoint/2010/main" val="112020956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77925" y="1233488"/>
            <a:ext cx="4441825" cy="3332162"/>
          </a:xfrm>
        </p:spPr>
      </p:sp>
      <p:sp>
        <p:nvSpPr>
          <p:cNvPr id="3" name="Notes Placeholder 2"/>
          <p:cNvSpPr>
            <a:spLocks noGrp="1"/>
          </p:cNvSpPr>
          <p:nvPr>
            <p:ph type="body" idx="1"/>
          </p:nvPr>
        </p:nvSpPr>
        <p:spPr/>
        <p:txBody>
          <a:bodyPr/>
          <a:lstStyle/>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50</a:t>
            </a:fld>
            <a:endParaRPr lang="nn-NO"/>
          </a:p>
        </p:txBody>
      </p:sp>
    </p:spTree>
    <p:extLst>
      <p:ext uri="{BB962C8B-B14F-4D97-AF65-F5344CB8AC3E}">
        <p14:creationId xmlns:p14="http://schemas.microsoft.com/office/powerpoint/2010/main" val="111427937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err="1"/>
              <a:t>Glatirameer</a:t>
            </a:r>
            <a:r>
              <a:rPr lang="nl-NL" dirty="0"/>
              <a:t> acetaat is een polypeptide van 4 aminozuren (</a:t>
            </a:r>
            <a:r>
              <a:rPr lang="nl-NL" dirty="0" err="1">
                <a:solidFill>
                  <a:srgbClr val="FF0000"/>
                </a:solidFill>
              </a:rPr>
              <a:t>G</a:t>
            </a:r>
            <a:r>
              <a:rPr lang="nl-NL" dirty="0" err="1"/>
              <a:t>lutamaat</a:t>
            </a:r>
            <a:r>
              <a:rPr lang="nl-NL" dirty="0"/>
              <a:t>, </a:t>
            </a:r>
            <a:r>
              <a:rPr lang="nl-NL" dirty="0">
                <a:solidFill>
                  <a:srgbClr val="FF0000"/>
                </a:solidFill>
              </a:rPr>
              <a:t>L</a:t>
            </a:r>
            <a:r>
              <a:rPr lang="nl-NL" dirty="0"/>
              <a:t>ysine, </a:t>
            </a:r>
            <a:r>
              <a:rPr lang="nl-NL" dirty="0">
                <a:solidFill>
                  <a:srgbClr val="FF0000"/>
                </a:solidFill>
              </a:rPr>
              <a:t>A</a:t>
            </a:r>
            <a:r>
              <a:rPr lang="nl-NL" dirty="0"/>
              <a:t>lanine en </a:t>
            </a:r>
            <a:r>
              <a:rPr lang="nl-NL" dirty="0" err="1">
                <a:solidFill>
                  <a:srgbClr val="FF0000"/>
                </a:solidFill>
              </a:rPr>
              <a:t>T</a:t>
            </a:r>
            <a:r>
              <a:rPr lang="nl-NL" dirty="0" err="1"/>
              <a:t>yrosine</a:t>
            </a:r>
            <a:r>
              <a:rPr lang="nl-NL" dirty="0"/>
              <a:t>; GLAT), die ook in het </a:t>
            </a:r>
            <a:r>
              <a:rPr lang="nl-NL" dirty="0" err="1"/>
              <a:t>Myelin</a:t>
            </a:r>
            <a:r>
              <a:rPr lang="nl-NL" dirty="0"/>
              <a:t> Basic </a:t>
            </a:r>
            <a:r>
              <a:rPr lang="nl-NL" dirty="0" err="1"/>
              <a:t>Protein</a:t>
            </a:r>
            <a:r>
              <a:rPr lang="nl-NL" dirty="0"/>
              <a:t> (MBP) gevonden wordt. MBP </a:t>
            </a:r>
            <a:r>
              <a:rPr lang="nl-NL" dirty="0">
                <a:solidFill>
                  <a:srgbClr val="FF0000"/>
                </a:solidFill>
              </a:rPr>
              <a:t>heeft </a:t>
            </a:r>
            <a:r>
              <a:rPr lang="nl-NL" dirty="0"/>
              <a:t>een belangrijke rol bij het onderhouden van de myelineschede rond de axonen. </a:t>
            </a:r>
          </a:p>
          <a:p>
            <a:endParaRPr lang="nl-NL" dirty="0"/>
          </a:p>
          <a:p>
            <a:r>
              <a:rPr lang="nl-NL" dirty="0" err="1"/>
              <a:t>Glatirameer</a:t>
            </a:r>
            <a:r>
              <a:rPr lang="nl-NL" dirty="0"/>
              <a:t> werkt waarschijnlijk als afleidingsdoel voor het immuunsysteem. GLAT bindt sterk aan MHC-moleculen waardoor het de competitie aangaat met “echte” MBP antigenen voor presentatie aan T-cellen. Hierdoor misleidt </a:t>
            </a:r>
            <a:r>
              <a:rPr lang="nl-NL" dirty="0" err="1"/>
              <a:t>glatirameer</a:t>
            </a:r>
            <a:r>
              <a:rPr lang="nl-NL" dirty="0"/>
              <a:t> als het ware het immuunsysteem.</a:t>
            </a:r>
          </a:p>
          <a:p>
            <a:endParaRPr lang="nl-NL" dirty="0"/>
          </a:p>
          <a:p>
            <a:endParaRPr lang="nl-NL" dirty="0"/>
          </a:p>
          <a:p>
            <a:endParaRPr lang="nl-NL" dirty="0"/>
          </a:p>
          <a:p>
            <a:r>
              <a:rPr lang="nl-NL" sz="800" i="1" dirty="0" err="1"/>
              <a:t>Refs</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https://www.drugbank.ca/drugs/DB05259</a:t>
            </a:r>
          </a:p>
          <a:p>
            <a:endParaRPr lang="nl-NL" dirty="0"/>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51</a:t>
            </a:fld>
            <a:endParaRPr lang="nn-NO"/>
          </a:p>
        </p:txBody>
      </p:sp>
    </p:spTree>
    <p:extLst>
      <p:ext uri="{BB962C8B-B14F-4D97-AF65-F5344CB8AC3E}">
        <p14:creationId xmlns:p14="http://schemas.microsoft.com/office/powerpoint/2010/main" val="32668018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i="1" dirty="0">
                <a:solidFill>
                  <a:srgbClr val="FF0000"/>
                </a:solidFill>
              </a:rPr>
              <a:t>Hier een slide toevoegen over Lymfocyten in het algemeen, daarna per onderdeel (per celtype) verder uitweiden zoals hierna gebeurt.</a:t>
            </a:r>
            <a:endParaRPr lang="en-US" i="1"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6</a:t>
            </a:fld>
            <a:endParaRPr lang="nn-NO"/>
          </a:p>
        </p:txBody>
      </p:sp>
    </p:spTree>
    <p:extLst>
      <p:ext uri="{BB962C8B-B14F-4D97-AF65-F5344CB8AC3E}">
        <p14:creationId xmlns:p14="http://schemas.microsoft.com/office/powerpoint/2010/main" val="19252569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sz="1200" dirty="0"/>
              <a:t>In vitro gegevens en een beperkte hoeveelheid gegevens bij gezonde vrijwilligers laten zien dat, na subcutane toediening, </a:t>
            </a:r>
            <a:r>
              <a:rPr lang="nl-NL" sz="1200" dirty="0" err="1"/>
              <a:t>glatirameer</a:t>
            </a:r>
            <a:r>
              <a:rPr lang="nl-NL" sz="1200" dirty="0"/>
              <a:t> acetaat gemakkelijk wordt geresorbeerd en dat een groot deel van de dosis al in het subcutane weefsel snel wordt afgebroken in kleinere fragmenten</a:t>
            </a:r>
            <a:endParaRPr lang="en-US" sz="1200" dirty="0"/>
          </a:p>
          <a:p>
            <a:endParaRPr lang="nl-NL" dirty="0"/>
          </a:p>
          <a:p>
            <a:r>
              <a:rPr lang="nl-NL" dirty="0" err="1"/>
              <a:t>Glatirameer</a:t>
            </a:r>
            <a:r>
              <a:rPr lang="nl-NL" dirty="0"/>
              <a:t> acetaat is een </a:t>
            </a:r>
            <a:r>
              <a:rPr lang="nl-NL" strike="sngStrike" dirty="0">
                <a:solidFill>
                  <a:srgbClr val="FF0000"/>
                </a:solidFill>
              </a:rPr>
              <a:t>willekeurig</a:t>
            </a:r>
            <a:r>
              <a:rPr lang="nl-NL" dirty="0"/>
              <a:t> polypeptide van 4 aminozuren (</a:t>
            </a:r>
            <a:r>
              <a:rPr lang="nl-NL" dirty="0" err="1">
                <a:solidFill>
                  <a:srgbClr val="FF0000"/>
                </a:solidFill>
              </a:rPr>
              <a:t>G</a:t>
            </a:r>
            <a:r>
              <a:rPr lang="nl-NL" dirty="0" err="1"/>
              <a:t>lutamaat</a:t>
            </a:r>
            <a:r>
              <a:rPr lang="nl-NL" dirty="0"/>
              <a:t>, </a:t>
            </a:r>
            <a:r>
              <a:rPr lang="nl-NL" dirty="0">
                <a:solidFill>
                  <a:srgbClr val="FF0000"/>
                </a:solidFill>
              </a:rPr>
              <a:t>L</a:t>
            </a:r>
            <a:r>
              <a:rPr lang="nl-NL" dirty="0"/>
              <a:t>ysine, </a:t>
            </a:r>
            <a:r>
              <a:rPr lang="nl-NL" dirty="0">
                <a:solidFill>
                  <a:srgbClr val="FF0000"/>
                </a:solidFill>
              </a:rPr>
              <a:t>A</a:t>
            </a:r>
            <a:r>
              <a:rPr lang="nl-NL" dirty="0"/>
              <a:t>lanine en </a:t>
            </a:r>
            <a:r>
              <a:rPr lang="nl-NL" dirty="0" err="1">
                <a:solidFill>
                  <a:srgbClr val="FF0000"/>
                </a:solidFill>
              </a:rPr>
              <a:t>T</a:t>
            </a:r>
            <a:r>
              <a:rPr lang="nl-NL" dirty="0" err="1"/>
              <a:t>yrosine</a:t>
            </a:r>
            <a:r>
              <a:rPr lang="nl-NL" dirty="0"/>
              <a:t>; GLAT), die ook in het </a:t>
            </a:r>
            <a:r>
              <a:rPr lang="nl-NL" dirty="0" err="1"/>
              <a:t>Myelin</a:t>
            </a:r>
            <a:r>
              <a:rPr lang="nl-NL" dirty="0"/>
              <a:t> Basic </a:t>
            </a:r>
            <a:r>
              <a:rPr lang="nl-NL" dirty="0" err="1"/>
              <a:t>Protein</a:t>
            </a:r>
            <a:r>
              <a:rPr lang="nl-NL" dirty="0"/>
              <a:t> (MBP) gevonden wordt. MBP </a:t>
            </a:r>
            <a:r>
              <a:rPr lang="nl-NL" strike="sngStrike" dirty="0">
                <a:solidFill>
                  <a:srgbClr val="FF0000"/>
                </a:solidFill>
              </a:rPr>
              <a:t>speelt</a:t>
            </a:r>
            <a:r>
              <a:rPr lang="nl-NL" dirty="0"/>
              <a:t> </a:t>
            </a:r>
            <a:r>
              <a:rPr lang="nl-NL" dirty="0">
                <a:solidFill>
                  <a:srgbClr val="FF0000"/>
                </a:solidFill>
              </a:rPr>
              <a:t>heeft </a:t>
            </a:r>
            <a:r>
              <a:rPr lang="nl-NL" dirty="0"/>
              <a:t>een belangrijke rol bij het onderhouden van de myelineschede rond de axonen. </a:t>
            </a:r>
          </a:p>
          <a:p>
            <a:endParaRPr lang="nl-NL" dirty="0"/>
          </a:p>
          <a:p>
            <a:r>
              <a:rPr lang="nl-NL" dirty="0" err="1"/>
              <a:t>Glatirameer</a:t>
            </a:r>
            <a:r>
              <a:rPr lang="nl-NL" dirty="0"/>
              <a:t> werkt waarschijnlijk als afleidingsdoel voor het immuunsysteem. GLAT bindt sterk aan MHC-moleculen waardoor het de competitie aangaat met “echte” MBP antigenen voor presentatie aan T-cellen. Hierdoor misleidt </a:t>
            </a:r>
            <a:r>
              <a:rPr lang="nl-NL" dirty="0" err="1"/>
              <a:t>glatirameer</a:t>
            </a:r>
            <a:r>
              <a:rPr lang="nl-NL" dirty="0"/>
              <a:t> als het ware het immuunsysteem.</a:t>
            </a:r>
          </a:p>
          <a:p>
            <a:endParaRPr lang="nl-NL" dirty="0"/>
          </a:p>
          <a:p>
            <a:endParaRPr lang="nl-NL" dirty="0"/>
          </a:p>
          <a:p>
            <a:endParaRPr lang="nl-NL" dirty="0"/>
          </a:p>
          <a:p>
            <a:r>
              <a:rPr lang="nl-NL" sz="800" i="1" dirty="0" err="1"/>
              <a:t>Refs</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https://www.drugbank.ca/drugs/DB05259</a:t>
            </a:r>
          </a:p>
          <a:p>
            <a:endParaRPr lang="nl-NL" dirty="0"/>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52</a:t>
            </a:fld>
            <a:endParaRPr lang="nn-NO"/>
          </a:p>
        </p:txBody>
      </p:sp>
    </p:spTree>
    <p:extLst>
      <p:ext uri="{BB962C8B-B14F-4D97-AF65-F5344CB8AC3E}">
        <p14:creationId xmlns:p14="http://schemas.microsoft.com/office/powerpoint/2010/main" val="9097487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Ivashkiv</a:t>
            </a:r>
            <a:r>
              <a:rPr lang="en-US" dirty="0"/>
              <a:t> 2014 Nature Reviews Immunology  Regulation of type I interferon responses</a:t>
            </a:r>
          </a:p>
        </p:txBody>
      </p:sp>
      <p:sp>
        <p:nvSpPr>
          <p:cNvPr id="4" name="Slide Number Placeholder 3"/>
          <p:cNvSpPr>
            <a:spLocks noGrp="1"/>
          </p:cNvSpPr>
          <p:nvPr>
            <p:ph type="sldNum" sz="quarter" idx="10"/>
          </p:nvPr>
        </p:nvSpPr>
        <p:spPr/>
        <p:txBody>
          <a:bodyPr/>
          <a:lstStyle/>
          <a:p>
            <a:fld id="{7A2BACA8-D132-419B-89D0-5F9FFE577840}" type="slidenum">
              <a:rPr lang="nn-NO" smtClean="0"/>
              <a:pPr/>
              <a:t>53</a:t>
            </a:fld>
            <a:endParaRPr lang="nn-NO"/>
          </a:p>
        </p:txBody>
      </p:sp>
    </p:spTree>
    <p:extLst>
      <p:ext uri="{BB962C8B-B14F-4D97-AF65-F5344CB8AC3E}">
        <p14:creationId xmlns:p14="http://schemas.microsoft.com/office/powerpoint/2010/main" val="29875541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77925" y="1233488"/>
            <a:ext cx="4441825" cy="3332162"/>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IFN-</a:t>
            </a:r>
            <a:r>
              <a:rPr lang="el-GR" dirty="0"/>
              <a:t>β</a:t>
            </a:r>
            <a:r>
              <a:rPr lang="en-US" dirty="0"/>
              <a:t> </a:t>
            </a:r>
            <a:r>
              <a:rPr lang="en-US" dirty="0" err="1"/>
              <a:t>reduceert</a:t>
            </a:r>
            <a:r>
              <a:rPr lang="en-US" dirty="0"/>
              <a:t> het </a:t>
            </a:r>
            <a:r>
              <a:rPr lang="en-US" dirty="0" err="1"/>
              <a:t>aantal</a:t>
            </a:r>
            <a:r>
              <a:rPr lang="en-US" dirty="0"/>
              <a:t> </a:t>
            </a:r>
            <a:r>
              <a:rPr lang="en-US" dirty="0" err="1"/>
              <a:t>ontstekings-cellen</a:t>
            </a:r>
            <a:r>
              <a:rPr lang="en-US" dirty="0"/>
              <a:t> </a:t>
            </a:r>
            <a:r>
              <a:rPr lang="en-US" dirty="0" err="1"/>
              <a:t>dat</a:t>
            </a:r>
            <a:r>
              <a:rPr lang="en-US" dirty="0"/>
              <a:t> de BHB </a:t>
            </a:r>
            <a:r>
              <a:rPr lang="en-US" dirty="0" err="1"/>
              <a:t>passeert</a:t>
            </a:r>
            <a:r>
              <a:rPr lang="en-US" dirty="0"/>
              <a:t> </a:t>
            </a:r>
            <a:r>
              <a:rPr lang="en-US" dirty="0" err="1"/>
              <a:t>en</a:t>
            </a:r>
            <a:r>
              <a:rPr lang="en-US" dirty="0"/>
              <a:t> het </a:t>
            </a:r>
            <a:r>
              <a:rPr lang="en-US" dirty="0" err="1"/>
              <a:t>stimuleert</a:t>
            </a:r>
            <a:r>
              <a:rPr lang="en-US" dirty="0"/>
              <a:t> </a:t>
            </a:r>
            <a:r>
              <a:rPr lang="en-US" dirty="0" err="1"/>
              <a:t>een</a:t>
            </a:r>
            <a:r>
              <a:rPr lang="en-US" dirty="0"/>
              <a:t> anti-</a:t>
            </a:r>
            <a:r>
              <a:rPr lang="en-US" dirty="0" err="1"/>
              <a:t>inflammatoire</a:t>
            </a:r>
            <a:r>
              <a:rPr lang="en-US" dirty="0"/>
              <a:t> </a:t>
            </a:r>
            <a:r>
              <a:rPr lang="en-US" dirty="0" err="1"/>
              <a:t>respons</a:t>
            </a:r>
            <a:r>
              <a:rPr lang="en-US" dirty="0"/>
              <a:t> </a:t>
            </a:r>
            <a:r>
              <a:rPr lang="en-US" dirty="0" err="1"/>
              <a:t>onder</a:t>
            </a:r>
            <a:r>
              <a:rPr lang="en-US" dirty="0"/>
              <a:t> </a:t>
            </a:r>
            <a:r>
              <a:rPr lang="en-US" dirty="0" err="1"/>
              <a:t>andere</a:t>
            </a:r>
            <a:r>
              <a:rPr lang="en-US" dirty="0"/>
              <a:t> door de </a:t>
            </a:r>
            <a:r>
              <a:rPr lang="en-US" dirty="0" err="1"/>
              <a:t>remming</a:t>
            </a:r>
            <a:r>
              <a:rPr lang="en-US" dirty="0"/>
              <a:t> van de </a:t>
            </a:r>
            <a:r>
              <a:rPr lang="en-US" dirty="0" err="1"/>
              <a:t>vorming</a:t>
            </a:r>
            <a:r>
              <a:rPr lang="en-US" dirty="0"/>
              <a:t> van T</a:t>
            </a:r>
            <a:r>
              <a:rPr lang="en-US" baseline="-25000" dirty="0"/>
              <a:t>h</a:t>
            </a:r>
            <a:r>
              <a:rPr lang="en-US" dirty="0"/>
              <a:t>17 </a:t>
            </a:r>
            <a:r>
              <a:rPr lang="en-US" dirty="0" err="1"/>
              <a:t>cellen</a:t>
            </a:r>
            <a:r>
              <a:rPr lang="en-US" dirty="0"/>
              <a:t>.</a:t>
            </a:r>
            <a:endParaRPr lang="nl-NL" dirty="0"/>
          </a:p>
          <a:p>
            <a:pPr marL="0" indent="0">
              <a:buNone/>
            </a:pPr>
            <a:endParaRPr lang="nl-NL" baseline="0" dirty="0"/>
          </a:p>
          <a:p>
            <a:pPr marL="0" indent="0">
              <a:buNone/>
            </a:pPr>
            <a:endParaRPr lang="nl-NL" baseline="0" dirty="0"/>
          </a:p>
          <a:p>
            <a:pPr marL="0" indent="0">
              <a:buNone/>
            </a:pPr>
            <a:r>
              <a:rPr lang="nl-NL" baseline="0" dirty="0"/>
              <a:t>Interferon beta reduceert het aantal ontstekingscellen dat de BHB passeert en stimuleert een anti-inflammatoire respons (Th2; IL-10 up)</a:t>
            </a:r>
          </a:p>
          <a:p>
            <a:pPr marL="0" indent="0">
              <a:buNone/>
            </a:pPr>
            <a:endParaRPr lang="nl-NL" baseline="0" dirty="0"/>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54</a:t>
            </a:fld>
            <a:endParaRPr lang="nn-NO"/>
          </a:p>
        </p:txBody>
      </p:sp>
    </p:spTree>
    <p:extLst>
      <p:ext uri="{BB962C8B-B14F-4D97-AF65-F5344CB8AC3E}">
        <p14:creationId xmlns:p14="http://schemas.microsoft.com/office/powerpoint/2010/main" val="286289040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a:defRPr/>
            </a:pPr>
            <a:r>
              <a:rPr lang="nl-NL" baseline="0" dirty="0"/>
              <a:t>Interferonen (IFN) binden aan de aan de interferonreceptor in de celkern </a:t>
            </a:r>
            <a:r>
              <a:rPr lang="nl-NL" baseline="0" dirty="0">
                <a:solidFill>
                  <a:srgbClr val="FF0000"/>
                </a:solidFill>
              </a:rPr>
              <a:t>waardoor de cel zich wapent tegen een virus infectie (die er niet is)</a:t>
            </a:r>
            <a:r>
              <a:rPr lang="nl-NL" baseline="0" dirty="0"/>
              <a:t>. Interferon-</a:t>
            </a:r>
            <a:r>
              <a:rPr lang="nl-NL" baseline="0" dirty="0" err="1"/>
              <a:t>beta</a:t>
            </a:r>
            <a:r>
              <a:rPr lang="nl-NL" baseline="0" dirty="0"/>
              <a:t> (</a:t>
            </a:r>
            <a:r>
              <a:rPr lang="nl-NL" dirty="0"/>
              <a:t>IFNβ) wordt gebruikt voor de behandeling van MS.</a:t>
            </a:r>
          </a:p>
          <a:p>
            <a:pPr>
              <a:defRPr/>
            </a:pPr>
            <a:endParaRPr lang="nl-NL" baseline="0" dirty="0"/>
          </a:p>
          <a:p>
            <a:pPr>
              <a:defRPr/>
            </a:pPr>
            <a:r>
              <a:rPr lang="nl-NL" dirty="0"/>
              <a:t>IFNβ stimuleert de anti-inflammatoire respons, o.a. doordat het de ontwikkeling van Th2 cellen stimuleert, </a:t>
            </a:r>
            <a:r>
              <a:rPr lang="nl-NL" strike="sngStrike" dirty="0">
                <a:solidFill>
                  <a:srgbClr val="FF0000"/>
                </a:solidFill>
              </a:rPr>
              <a:t>dat</a:t>
            </a:r>
            <a:r>
              <a:rPr lang="nl-NL" dirty="0"/>
              <a:t> </a:t>
            </a:r>
            <a:r>
              <a:rPr lang="nl-NL" dirty="0">
                <a:solidFill>
                  <a:srgbClr val="FF0000"/>
                </a:solidFill>
              </a:rPr>
              <a:t>de ontwikkeling </a:t>
            </a:r>
            <a:r>
              <a:rPr lang="nl-NL" dirty="0"/>
              <a:t>van Th17 cellen tegengaat en de productie van het regulerende cytokine IL-10 bevordert. Hierdoor neemt het aantal ontstekingscellen dat de bloed-hersen-barrière (BHB) passeert af.</a:t>
            </a:r>
          </a:p>
          <a:p>
            <a:pPr>
              <a:defRPr/>
            </a:pPr>
            <a:endParaRPr lang="nl-NL" dirty="0"/>
          </a:p>
          <a:p>
            <a:r>
              <a:rPr lang="en-US" dirty="0" err="1"/>
              <a:t>Biologische</a:t>
            </a:r>
            <a:r>
              <a:rPr lang="en-US" dirty="0"/>
              <a:t> </a:t>
            </a:r>
            <a:r>
              <a:rPr lang="en-US" dirty="0" err="1"/>
              <a:t>effecten</a:t>
            </a:r>
            <a:r>
              <a:rPr lang="en-US" dirty="0"/>
              <a:t> die </a:t>
            </a:r>
            <a:r>
              <a:rPr lang="en-US" dirty="0" err="1"/>
              <a:t>kunnen</a:t>
            </a:r>
            <a:r>
              <a:rPr lang="en-US" dirty="0"/>
              <a:t> </a:t>
            </a:r>
            <a:r>
              <a:rPr lang="en-US" dirty="0" err="1"/>
              <a:t>optreden</a:t>
            </a:r>
            <a:r>
              <a:rPr lang="en-US" dirty="0"/>
              <a:t> </a:t>
            </a:r>
            <a:r>
              <a:rPr lang="en-US" dirty="0" err="1"/>
              <a:t>zijn</a:t>
            </a:r>
            <a:r>
              <a:rPr lang="en-US" dirty="0"/>
              <a:t>:</a:t>
            </a:r>
          </a:p>
          <a:p>
            <a:pPr marL="285750" indent="-285750">
              <a:buFont typeface="Arial" panose="020B0604020202020204" pitchFamily="34" charset="0"/>
              <a:buChar char="•"/>
            </a:pPr>
            <a:r>
              <a:rPr lang="en-US" dirty="0" err="1"/>
              <a:t>toename</a:t>
            </a:r>
            <a:r>
              <a:rPr lang="en-US" dirty="0"/>
              <a:t> van anti-</a:t>
            </a:r>
            <a:r>
              <a:rPr lang="en-US" dirty="0" err="1"/>
              <a:t>inflammatoire</a:t>
            </a:r>
            <a:r>
              <a:rPr lang="en-US" dirty="0"/>
              <a:t> </a:t>
            </a:r>
            <a:r>
              <a:rPr lang="en-US" dirty="0" err="1"/>
              <a:t>cytokinen</a:t>
            </a:r>
            <a:r>
              <a:rPr lang="en-US" dirty="0"/>
              <a:t> (</a:t>
            </a:r>
            <a:r>
              <a:rPr lang="en-US" dirty="0" err="1"/>
              <a:t>bijv</a:t>
            </a:r>
            <a:r>
              <a:rPr lang="en-US" dirty="0"/>
              <a:t>. IL-4, IL-10, IL-27),</a:t>
            </a:r>
          </a:p>
          <a:p>
            <a:pPr marL="285750" indent="-285750">
              <a:buFont typeface="Arial" panose="020B0604020202020204" pitchFamily="34" charset="0"/>
              <a:buChar char="•"/>
            </a:pPr>
            <a:r>
              <a:rPr lang="en-US" dirty="0" err="1"/>
              <a:t>afname</a:t>
            </a:r>
            <a:r>
              <a:rPr lang="en-US" dirty="0"/>
              <a:t> van pro-</a:t>
            </a:r>
            <a:r>
              <a:rPr lang="en-US" dirty="0" err="1"/>
              <a:t>inflammatoire</a:t>
            </a:r>
            <a:r>
              <a:rPr lang="en-US" dirty="0"/>
              <a:t> </a:t>
            </a:r>
            <a:r>
              <a:rPr lang="en-US" dirty="0" err="1"/>
              <a:t>cytokinen</a:t>
            </a:r>
            <a:r>
              <a:rPr lang="en-US" dirty="0"/>
              <a:t> (</a:t>
            </a:r>
            <a:r>
              <a:rPr lang="en-US" dirty="0" err="1"/>
              <a:t>bijv</a:t>
            </a:r>
            <a:r>
              <a:rPr lang="en-US" dirty="0"/>
              <a:t>. IL-2, IL-12, IFN-</a:t>
            </a:r>
            <a:r>
              <a:rPr lang="el-GR" dirty="0"/>
              <a:t>γ, </a:t>
            </a:r>
            <a:r>
              <a:rPr lang="en-US" dirty="0"/>
              <a:t>TNF-</a:t>
            </a:r>
            <a:r>
              <a:rPr lang="el-GR" dirty="0"/>
              <a:t>α) </a:t>
            </a:r>
            <a:r>
              <a:rPr lang="en-US" dirty="0"/>
              <a:t>en </a:t>
            </a:r>
          </a:p>
          <a:p>
            <a:pPr marL="285750" indent="-285750">
              <a:buFont typeface="Arial" panose="020B0604020202020204" pitchFamily="34" charset="0"/>
              <a:buChar char="•"/>
            </a:pPr>
            <a:r>
              <a:rPr lang="en-US" dirty="0" err="1"/>
              <a:t>remming</a:t>
            </a:r>
            <a:r>
              <a:rPr lang="en-US" dirty="0"/>
              <a:t> van de </a:t>
            </a:r>
            <a:r>
              <a:rPr lang="en-US" dirty="0" err="1"/>
              <a:t>migratie</a:t>
            </a:r>
            <a:r>
              <a:rPr lang="en-US" dirty="0"/>
              <a:t> van </a:t>
            </a:r>
            <a:r>
              <a:rPr lang="en-US" dirty="0" err="1"/>
              <a:t>geactiveerde</a:t>
            </a:r>
            <a:r>
              <a:rPr lang="en-US" dirty="0"/>
              <a:t> T-</a:t>
            </a:r>
            <a:r>
              <a:rPr lang="en-US" dirty="0" err="1"/>
              <a:t>cellen</a:t>
            </a:r>
            <a:r>
              <a:rPr lang="en-US" dirty="0"/>
              <a:t> door de </a:t>
            </a:r>
            <a:r>
              <a:rPr lang="en-US" dirty="0" err="1"/>
              <a:t>bloedhersenbarrière</a:t>
            </a:r>
            <a:r>
              <a:rPr lang="en-US" dirty="0"/>
              <a:t>. </a:t>
            </a:r>
          </a:p>
          <a:p>
            <a:r>
              <a:rPr lang="en-US" dirty="0" err="1"/>
              <a:t>Dit</a:t>
            </a:r>
            <a:r>
              <a:rPr lang="en-US" dirty="0"/>
              <a:t> </a:t>
            </a:r>
            <a:r>
              <a:rPr lang="en-US" dirty="0" err="1"/>
              <a:t>kan</a:t>
            </a:r>
            <a:r>
              <a:rPr lang="en-US" dirty="0"/>
              <a:t> </a:t>
            </a:r>
            <a:r>
              <a:rPr lang="en-US" dirty="0" err="1"/>
              <a:t>eventueel</a:t>
            </a:r>
            <a:r>
              <a:rPr lang="en-US" dirty="0"/>
              <a:t> </a:t>
            </a:r>
            <a:r>
              <a:rPr lang="en-US" dirty="0" err="1"/>
              <a:t>leiden</a:t>
            </a:r>
            <a:r>
              <a:rPr lang="en-US" dirty="0"/>
              <a:t> tot </a:t>
            </a:r>
            <a:r>
              <a:rPr lang="en-US" dirty="0" err="1"/>
              <a:t>verandering</a:t>
            </a:r>
            <a:r>
              <a:rPr lang="en-US" dirty="0"/>
              <a:t> in </a:t>
            </a:r>
            <a:r>
              <a:rPr lang="en-US" dirty="0" err="1"/>
              <a:t>aantal</a:t>
            </a:r>
            <a:r>
              <a:rPr lang="en-US" dirty="0"/>
              <a:t> </a:t>
            </a:r>
            <a:r>
              <a:rPr lang="en-US" dirty="0" err="1"/>
              <a:t>immuuncellen</a:t>
            </a:r>
            <a:r>
              <a:rPr lang="en-US" dirty="0"/>
              <a:t>.</a:t>
            </a:r>
            <a:endParaRPr lang="nl-NL" dirty="0"/>
          </a:p>
          <a:p>
            <a:pPr>
              <a:defRPr/>
            </a:pPr>
            <a:endParaRPr lang="nl-NL" dirty="0"/>
          </a:p>
          <a:p>
            <a:pPr>
              <a:defRPr/>
            </a:pPr>
            <a:endParaRPr lang="nl-NL" dirty="0"/>
          </a:p>
          <a:p>
            <a:pPr>
              <a:defRPr/>
            </a:pPr>
            <a:endParaRPr lang="nl-NL" dirty="0"/>
          </a:p>
          <a:p>
            <a:pPr>
              <a:defRPr/>
            </a:pPr>
            <a:r>
              <a:rPr lang="nl-NL" sz="800" i="1" dirty="0" err="1"/>
              <a:t>Refs</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https://www.drugbank.ca/drugs/DB00060</a:t>
            </a:r>
          </a:p>
          <a:p>
            <a:pPr>
              <a:defRPr/>
            </a:pPr>
            <a:endParaRPr lang="nl-NL" baseline="0" dirty="0"/>
          </a:p>
          <a:p>
            <a:pPr defTabSz="928116">
              <a:defRPr/>
            </a:pPr>
            <a:endParaRPr lang="nl-NL" dirty="0"/>
          </a:p>
          <a:p>
            <a:pPr defTabSz="928116">
              <a:defRPr/>
            </a:pPr>
            <a:endParaRPr lang="nl-NL" baseline="0" dirty="0"/>
          </a:p>
          <a:p>
            <a:endParaRPr lang="nl-NL" baseline="0" dirty="0"/>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55</a:t>
            </a:fld>
            <a:endParaRPr lang="nn-NO"/>
          </a:p>
        </p:txBody>
      </p:sp>
    </p:spTree>
    <p:extLst>
      <p:ext uri="{BB962C8B-B14F-4D97-AF65-F5344CB8AC3E}">
        <p14:creationId xmlns:p14="http://schemas.microsoft.com/office/powerpoint/2010/main" val="6180098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a:defRPr/>
            </a:pPr>
            <a:r>
              <a:rPr lang="nl-NL" baseline="0" dirty="0"/>
              <a:t>Interferonen (IFN) binden aan de aan de interferonreceptor in de celkern </a:t>
            </a:r>
            <a:r>
              <a:rPr lang="nl-NL" baseline="0" dirty="0">
                <a:solidFill>
                  <a:srgbClr val="FF0000"/>
                </a:solidFill>
              </a:rPr>
              <a:t>waardoor de cel zich wapent tegen een virus infectie (die er niet is)</a:t>
            </a:r>
            <a:r>
              <a:rPr lang="nl-NL" baseline="0" dirty="0"/>
              <a:t>. Interferon-</a:t>
            </a:r>
            <a:r>
              <a:rPr lang="nl-NL" baseline="0" dirty="0" err="1"/>
              <a:t>beta</a:t>
            </a:r>
            <a:r>
              <a:rPr lang="nl-NL" baseline="0" dirty="0"/>
              <a:t> (</a:t>
            </a:r>
            <a:r>
              <a:rPr lang="nl-NL" dirty="0"/>
              <a:t>IFNβ) wordt gebruikt voor de behandeling van MS.</a:t>
            </a:r>
          </a:p>
          <a:p>
            <a:pPr>
              <a:defRPr/>
            </a:pPr>
            <a:endParaRPr lang="nl-NL" baseline="0" dirty="0"/>
          </a:p>
          <a:p>
            <a:pPr>
              <a:defRPr/>
            </a:pPr>
            <a:r>
              <a:rPr lang="nl-NL" dirty="0"/>
              <a:t>IFNβ stimuleert de anti-inflammatoire respons, o.a. doordat het de ontwikkeling van Th2 cellen stimuleert, </a:t>
            </a:r>
            <a:r>
              <a:rPr lang="nl-NL" strike="sngStrike" dirty="0">
                <a:solidFill>
                  <a:srgbClr val="FF0000"/>
                </a:solidFill>
              </a:rPr>
              <a:t>dat</a:t>
            </a:r>
            <a:r>
              <a:rPr lang="nl-NL" dirty="0"/>
              <a:t> </a:t>
            </a:r>
            <a:r>
              <a:rPr lang="nl-NL" dirty="0">
                <a:solidFill>
                  <a:srgbClr val="FF0000"/>
                </a:solidFill>
              </a:rPr>
              <a:t>de ontwikkeling </a:t>
            </a:r>
            <a:r>
              <a:rPr lang="nl-NL" dirty="0"/>
              <a:t>van Th17 cellen tegengaat en de productie van het regulerende cytokine IL-10 bevordert. Hierdoor neemt het aantal ontstekingscellen dat de bloed-hersen-barrière (BHB) passeert af.</a:t>
            </a:r>
          </a:p>
          <a:p>
            <a:pPr>
              <a:defRPr/>
            </a:pPr>
            <a:endParaRPr lang="nl-NL" dirty="0"/>
          </a:p>
          <a:p>
            <a:pPr>
              <a:defRPr/>
            </a:pPr>
            <a:endParaRPr lang="nl-NL" dirty="0"/>
          </a:p>
          <a:p>
            <a:pPr>
              <a:defRPr/>
            </a:pPr>
            <a:endParaRPr lang="nl-NL" dirty="0"/>
          </a:p>
          <a:p>
            <a:pPr>
              <a:defRPr/>
            </a:pPr>
            <a:r>
              <a:rPr lang="nl-NL" sz="800" i="1" dirty="0" err="1"/>
              <a:t>Refs</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https://www.drugbank.ca/drugs/DB00060</a:t>
            </a:r>
          </a:p>
          <a:p>
            <a:pPr>
              <a:defRPr/>
            </a:pPr>
            <a:endParaRPr lang="nl-NL" baseline="0" dirty="0"/>
          </a:p>
          <a:p>
            <a:pPr defTabSz="928116">
              <a:defRPr/>
            </a:pPr>
            <a:endParaRPr lang="nl-NL" dirty="0"/>
          </a:p>
          <a:p>
            <a:pPr defTabSz="928116">
              <a:defRPr/>
            </a:pPr>
            <a:endParaRPr lang="nl-NL" baseline="0" dirty="0"/>
          </a:p>
          <a:p>
            <a:endParaRPr lang="nl-NL" baseline="0" dirty="0"/>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56</a:t>
            </a:fld>
            <a:endParaRPr lang="nn-NO"/>
          </a:p>
        </p:txBody>
      </p:sp>
    </p:spTree>
    <p:extLst>
      <p:ext uri="{BB962C8B-B14F-4D97-AF65-F5344CB8AC3E}">
        <p14:creationId xmlns:p14="http://schemas.microsoft.com/office/powerpoint/2010/main" val="341153420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lvl="0"/>
            <a:r>
              <a:rPr lang="nl-NL" dirty="0"/>
              <a:t>Dit overzicht geeft een beeld van de verschillende aangrijpingspunten voor de verschillende therapeutische opties voor MS.</a:t>
            </a:r>
          </a:p>
          <a:p>
            <a:pPr lvl="0"/>
            <a:endParaRPr lang="nl-NL" noProof="0" dirty="0"/>
          </a:p>
          <a:p>
            <a:pPr lvl="0"/>
            <a:r>
              <a:rPr lang="nl-NL" noProof="0" dirty="0"/>
              <a:t>In dit totaaloverzicht</a:t>
            </a:r>
            <a:r>
              <a:rPr lang="nl-NL" baseline="0" noProof="0" dirty="0"/>
              <a:t> is </a:t>
            </a:r>
            <a:r>
              <a:rPr lang="nl-NL" dirty="0"/>
              <a:t>methylprednison niet </a:t>
            </a:r>
            <a:r>
              <a:rPr lang="nl-NL" baseline="0" noProof="0" dirty="0"/>
              <a:t>opgenomen omdat het zo diverse en brede aangrijpingspunten en mechanismen heeft en in alle </a:t>
            </a:r>
            <a:r>
              <a:rPr lang="nl-NL" dirty="0"/>
              <a:t>compartimenten werkt. IVIG is hierin niet opgenomen omdat van</a:t>
            </a:r>
            <a:r>
              <a:rPr lang="nl-NL" baseline="0" noProof="0" dirty="0"/>
              <a:t> IVIG grotendeels onbekend is hoe het werkt.</a:t>
            </a:r>
          </a:p>
          <a:p>
            <a:pPr defTabSz="928116">
              <a:defRPr/>
            </a:pPr>
            <a:br>
              <a:rPr lang="nl-NL" baseline="0" noProof="0" dirty="0">
                <a:solidFill>
                  <a:srgbClr val="FF0000"/>
                </a:solidFill>
              </a:rPr>
            </a:br>
            <a:r>
              <a:rPr lang="nl-NL" i="1" baseline="0" noProof="0" dirty="0">
                <a:solidFill>
                  <a:srgbClr val="FF0000"/>
                </a:solidFill>
              </a:rPr>
              <a:t>Bèta nog toevoegen aan </a:t>
            </a:r>
            <a:r>
              <a:rPr lang="nl-NL" i="1" baseline="0" noProof="0" dirty="0" err="1">
                <a:solidFill>
                  <a:srgbClr val="FF0000"/>
                </a:solidFill>
              </a:rPr>
              <a:t>daclizumab</a:t>
            </a:r>
            <a:r>
              <a:rPr lang="nl-NL" i="1" baseline="0" noProof="0" dirty="0">
                <a:solidFill>
                  <a:srgbClr val="FF0000"/>
                </a:solidFill>
              </a:rPr>
              <a:t>.</a:t>
            </a:r>
            <a:br>
              <a:rPr lang="nl-NL" baseline="0" noProof="0" dirty="0"/>
            </a:br>
            <a:br>
              <a:rPr lang="nl-NL" baseline="0" noProof="0" dirty="0"/>
            </a:br>
            <a:r>
              <a:rPr lang="nl-NL" sz="800" i="1" dirty="0" err="1"/>
              <a:t>Ref</a:t>
            </a:r>
            <a:r>
              <a:rPr lang="nl-NL" sz="800" i="1" dirty="0"/>
              <a:t>:</a:t>
            </a:r>
            <a:br>
              <a:rPr lang="nl-NL" baseline="0" noProof="0" dirty="0"/>
            </a:b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en-US" sz="800" i="1" dirty="0" err="1">
                <a:solidFill>
                  <a:srgbClr val="FF0000"/>
                </a:solidFill>
                <a:cs typeface="Helvetica" panose="020B0604020202020204" pitchFamily="34" charset="0"/>
              </a:rPr>
              <a:t>Klopt</a:t>
            </a:r>
            <a:r>
              <a:rPr lang="en-US" sz="800" i="1" dirty="0">
                <a:solidFill>
                  <a:srgbClr val="FF0000"/>
                </a:solidFill>
                <a:cs typeface="Helvetica" panose="020B0604020202020204" pitchFamily="34" charset="0"/>
              </a:rPr>
              <a:t> de </a:t>
            </a:r>
            <a:r>
              <a:rPr lang="en-US" sz="800" i="1" dirty="0" err="1">
                <a:solidFill>
                  <a:srgbClr val="FF0000"/>
                </a:solidFill>
                <a:cs typeface="Helvetica" panose="020B0604020202020204" pitchFamily="34" charset="0"/>
              </a:rPr>
              <a:t>bron</a:t>
            </a:r>
            <a:r>
              <a:rPr lang="en-US" sz="800" i="1" dirty="0">
                <a:solidFill>
                  <a:srgbClr val="FF0000"/>
                </a:solidFill>
                <a:cs typeface="Helvetica" panose="020B0604020202020204" pitchFamily="34" charset="0"/>
              </a:rPr>
              <a:t> </a:t>
            </a:r>
            <a:r>
              <a:rPr lang="en-US" sz="800" i="1" dirty="0" err="1">
                <a:solidFill>
                  <a:srgbClr val="FF0000"/>
                </a:solidFill>
                <a:cs typeface="Helvetica" panose="020B0604020202020204" pitchFamily="34" charset="0"/>
              </a:rPr>
              <a:t>wel</a:t>
            </a:r>
            <a:r>
              <a:rPr lang="en-US" sz="800" i="1" dirty="0">
                <a:solidFill>
                  <a:srgbClr val="FF0000"/>
                </a:solidFill>
                <a:cs typeface="Helvetica" panose="020B0604020202020204" pitchFamily="34" charset="0"/>
              </a:rPr>
              <a:t>?</a:t>
            </a:r>
          </a:p>
          <a:p>
            <a:pPr lvl="0"/>
            <a:endParaRPr lang="nl-NL" noProof="0"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57</a:t>
            </a:fld>
            <a:endParaRPr lang="nn-NO"/>
          </a:p>
        </p:txBody>
      </p:sp>
    </p:spTree>
    <p:extLst>
      <p:ext uri="{BB962C8B-B14F-4D97-AF65-F5344CB8AC3E}">
        <p14:creationId xmlns:p14="http://schemas.microsoft.com/office/powerpoint/2010/main" val="366474234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58</a:t>
            </a:fld>
            <a:endParaRPr lang="nn-NO"/>
          </a:p>
        </p:txBody>
      </p:sp>
    </p:spTree>
    <p:extLst>
      <p:ext uri="{BB962C8B-B14F-4D97-AF65-F5344CB8AC3E}">
        <p14:creationId xmlns:p14="http://schemas.microsoft.com/office/powerpoint/2010/main" val="203297460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59</a:t>
            </a:fld>
            <a:endParaRPr lang="nn-NO"/>
          </a:p>
        </p:txBody>
      </p:sp>
    </p:spTree>
    <p:extLst>
      <p:ext uri="{BB962C8B-B14F-4D97-AF65-F5344CB8AC3E}">
        <p14:creationId xmlns:p14="http://schemas.microsoft.com/office/powerpoint/2010/main" val="164495979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60</a:t>
            </a:fld>
            <a:endParaRPr lang="nn-NO"/>
          </a:p>
        </p:txBody>
      </p:sp>
    </p:spTree>
    <p:extLst>
      <p:ext uri="{BB962C8B-B14F-4D97-AF65-F5344CB8AC3E}">
        <p14:creationId xmlns:p14="http://schemas.microsoft.com/office/powerpoint/2010/main" val="201296604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i="1" baseline="0" dirty="0">
                <a:solidFill>
                  <a:srgbClr val="FF0000"/>
                </a:solidFill>
              </a:rPr>
              <a:t>Verwijderen, niet nodig voor naslagwerk. </a:t>
            </a:r>
          </a:p>
        </p:txBody>
      </p:sp>
      <p:sp>
        <p:nvSpPr>
          <p:cNvPr id="4" name="Slide Number Placeholder 3"/>
          <p:cNvSpPr>
            <a:spLocks noGrp="1"/>
          </p:cNvSpPr>
          <p:nvPr>
            <p:ph type="sldNum" sz="quarter" idx="10"/>
          </p:nvPr>
        </p:nvSpPr>
        <p:spPr/>
        <p:txBody>
          <a:bodyPr/>
          <a:lstStyle/>
          <a:p>
            <a:fld id="{7A2BACA8-D132-419B-89D0-5F9FFE577840}" type="slidenum">
              <a:rPr lang="nn-NO" smtClean="0"/>
              <a:pPr/>
              <a:t>78</a:t>
            </a:fld>
            <a:endParaRPr lang="nn-NO" dirty="0"/>
          </a:p>
        </p:txBody>
      </p:sp>
    </p:spTree>
    <p:extLst>
      <p:ext uri="{BB962C8B-B14F-4D97-AF65-F5344CB8AC3E}">
        <p14:creationId xmlns:p14="http://schemas.microsoft.com/office/powerpoint/2010/main" val="40476595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i="1" dirty="0">
                <a:solidFill>
                  <a:srgbClr val="FF0000"/>
                </a:solidFill>
              </a:rPr>
              <a:t>Hier een slide toevoegen over Lymfocyten in het algemeen, daarna per onderdeel (per celtype) verder uitweiden zoals hierna gebeurt.</a:t>
            </a:r>
            <a:endParaRPr lang="en-US" i="1"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7</a:t>
            </a:fld>
            <a:endParaRPr lang="nn-NO"/>
          </a:p>
        </p:txBody>
      </p:sp>
    </p:spTree>
    <p:extLst>
      <p:ext uri="{BB962C8B-B14F-4D97-AF65-F5344CB8AC3E}">
        <p14:creationId xmlns:p14="http://schemas.microsoft.com/office/powerpoint/2010/main" val="339649021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a:xfrm>
            <a:off x="710249" y="4518203"/>
            <a:ext cx="5681980" cy="4729632"/>
          </a:xfrm>
        </p:spPr>
        <p:txBody>
          <a:bodyPr/>
          <a:lstStyle/>
          <a:p>
            <a:r>
              <a:rPr lang="nl-NL" baseline="0" dirty="0"/>
              <a:t>Er worden veel verschillende termen gebruikt voor antilichamen en voor de rol die ze spelen tijdens immuunreacties. Deze dia geeft de</a:t>
            </a:r>
            <a:r>
              <a:rPr lang="nl-NL" dirty="0"/>
              <a:t> meest gebruikte termen en afgeleiden weer en waar en hoe ze geplaatst moeten worden in de immuunreactie.</a:t>
            </a:r>
          </a:p>
          <a:p>
            <a:endParaRPr lang="nl-NL" sz="400" dirty="0"/>
          </a:p>
          <a:p>
            <a:r>
              <a:rPr lang="nl-NL" baseline="0" dirty="0"/>
              <a:t>Antistoffen, ook wel antilichamen of antibodies,</a:t>
            </a:r>
            <a:r>
              <a:rPr lang="nl-NL" dirty="0"/>
              <a:t> zijn in het menselijk lichaam door plasmacellen gemaakte immuunglobulines. </a:t>
            </a:r>
          </a:p>
          <a:p>
            <a:r>
              <a:rPr lang="nl-NL" dirty="0"/>
              <a:t>Als er erg veel antilichamen gemaakt worden door slechts een paar verschillende plasmacelklonen, dan kunnen deze antilichamen zichtbaar gemaakt worden als zogeheten oligoklonale banden. Deze zijn bij zeer veel MS patiënten in bloed en/of CSF aanwezig en zijn daarmee een belangrijk diagnostisch kenmerk voor MS. </a:t>
            </a:r>
          </a:p>
          <a:p>
            <a:r>
              <a:rPr lang="nl-NL" dirty="0"/>
              <a:t>Antilichamen kunnen ook ingezet worden om therapie en diagnostiek mee te bedrijven. Het is dan echter belangrijk dat er slechts één specificiteit aanwezig is, en niet zoals in menselijk serum, heel veel verschillende</a:t>
            </a:r>
            <a:r>
              <a:rPr lang="en-US" dirty="0"/>
              <a:t>. </a:t>
            </a:r>
            <a:r>
              <a:rPr lang="nl-NL" dirty="0"/>
              <a:t>Deze situatie kan bereikt worden door gebruik te maken van speciaal gemaakte monoklonale antilichamen (</a:t>
            </a:r>
            <a:r>
              <a:rPr lang="nl-NL" b="1" dirty="0"/>
              <a:t>m</a:t>
            </a:r>
            <a:r>
              <a:rPr lang="nl-NL" dirty="0"/>
              <a:t>onoclonal </a:t>
            </a:r>
            <a:r>
              <a:rPr lang="nl-NL" b="1" dirty="0"/>
              <a:t>a</a:t>
            </a:r>
            <a:r>
              <a:rPr lang="nl-NL" dirty="0"/>
              <a:t>nti</a:t>
            </a:r>
            <a:r>
              <a:rPr lang="nl-NL" b="1" dirty="0"/>
              <a:t>b</a:t>
            </a:r>
            <a:r>
              <a:rPr lang="nl-NL" dirty="0"/>
              <a:t>odies: Mab’s); antilichamen afkomstig van één kloon </a:t>
            </a:r>
            <a:r>
              <a:rPr lang="nl-NL" dirty="0">
                <a:solidFill>
                  <a:srgbClr val="FF0000"/>
                </a:solidFill>
              </a:rPr>
              <a:t>(plasmacel)</a:t>
            </a:r>
            <a:r>
              <a:rPr lang="nl-NL" dirty="0"/>
              <a:t>. Voorbeelden van Mab’s zijn de eerdergenoemde CD markers, maar ook de MS middelen natalizumab en </a:t>
            </a:r>
            <a:r>
              <a:rPr lang="nl-NL" dirty="0" err="1"/>
              <a:t>ocreliz</a:t>
            </a:r>
            <a:r>
              <a:rPr lang="nl-NL" dirty="0" err="1">
                <a:solidFill>
                  <a:srgbClr val="FF0000"/>
                </a:solidFill>
              </a:rPr>
              <a:t>u</a:t>
            </a:r>
            <a:r>
              <a:rPr lang="nl-NL" dirty="0" err="1"/>
              <a:t>mab</a:t>
            </a:r>
            <a:r>
              <a:rPr lang="nl-NL" dirty="0"/>
              <a:t>, of </a:t>
            </a:r>
            <a:r>
              <a:rPr lang="nl-NL" dirty="0">
                <a:solidFill>
                  <a:srgbClr val="FF0000"/>
                </a:solidFill>
              </a:rPr>
              <a:t>bij </a:t>
            </a:r>
            <a:r>
              <a:rPr lang="nl-NL" dirty="0"/>
              <a:t>passieve vaccinatie </a:t>
            </a:r>
            <a:r>
              <a:rPr lang="nl-NL" dirty="0">
                <a:solidFill>
                  <a:srgbClr val="FF0000"/>
                </a:solidFill>
              </a:rPr>
              <a:t>dat </a:t>
            </a:r>
            <a:r>
              <a:rPr lang="nl-NL" dirty="0"/>
              <a:t>beschermt tegen een infectie zonder dat het afweersysteem zelf actief iets hoeft te ondernemen (net zoals antilichamen in moedermelk een baby beschermen). Dit in tegenstelling tot actieve vaccinatie (zoals het griepvaccin), waarbij het afweersysteem actief een respons moet ontketenen om het lichaam tegen een infectie te beschermen.</a:t>
            </a:r>
          </a:p>
          <a:p>
            <a:r>
              <a:rPr lang="nl-NL" dirty="0"/>
              <a:t>Een andere veelgebruikte term is IVIG. Dit staat voor intraveneus immuunglobuline en is een verzameling niet gespecificeerde antilichamen gewonnen uit menselijk serum en geschikt gemaakt voor intraveneus gebruik. Het wordt toegepast bij MS, maar de werking is niet geheel duidelijk</a:t>
            </a:r>
            <a:r>
              <a:rPr lang="en-US" dirty="0"/>
              <a:t>.</a:t>
            </a:r>
          </a:p>
          <a:p>
            <a:endParaRPr lang="en-US" dirty="0"/>
          </a:p>
          <a:p>
            <a:endParaRPr lang="nl-NL" dirty="0"/>
          </a:p>
          <a:p>
            <a:endParaRPr lang="nl-NL" dirty="0"/>
          </a:p>
          <a:p>
            <a:r>
              <a:rPr lang="nl-NL" dirty="0"/>
              <a:t> </a:t>
            </a:r>
          </a:p>
          <a:p>
            <a:endParaRPr lang="nl-NL" dirty="0"/>
          </a:p>
          <a:p>
            <a:endParaRPr lang="en-US" baseline="0" dirty="0"/>
          </a:p>
          <a:p>
            <a:endParaRPr lang="nl-NL" baseline="0" dirty="0"/>
          </a:p>
        </p:txBody>
      </p:sp>
      <p:sp>
        <p:nvSpPr>
          <p:cNvPr id="4" name="Tijdelijke aanduiding voor dianummer 3"/>
          <p:cNvSpPr>
            <a:spLocks noGrp="1"/>
          </p:cNvSpPr>
          <p:nvPr>
            <p:ph type="sldNum" sz="quarter" idx="10"/>
          </p:nvPr>
        </p:nvSpPr>
        <p:spPr/>
        <p:txBody>
          <a:bodyPr/>
          <a:lstStyle/>
          <a:p>
            <a:fld id="{7A2BACA8-D132-419B-89D0-5F9FFE577840}" type="slidenum">
              <a:rPr lang="nn-NO" smtClean="0"/>
              <a:pPr/>
              <a:t>80</a:t>
            </a:fld>
            <a:endParaRPr lang="nn-NO" dirty="0"/>
          </a:p>
        </p:txBody>
      </p:sp>
    </p:spTree>
    <p:extLst>
      <p:ext uri="{BB962C8B-B14F-4D97-AF65-F5344CB8AC3E}">
        <p14:creationId xmlns:p14="http://schemas.microsoft.com/office/powerpoint/2010/main" val="21830883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noProof="0" dirty="0"/>
              <a:t>Rijpe B-cellen hebben verschillende functies:</a:t>
            </a:r>
          </a:p>
          <a:p>
            <a:endParaRPr lang="nl-NL" dirty="0"/>
          </a:p>
          <a:p>
            <a:pPr marL="174022" indent="-174022">
              <a:buFont typeface="Arial" panose="020B0604020202020204" pitchFamily="34" charset="0"/>
              <a:buChar char="•"/>
            </a:pPr>
            <a:r>
              <a:rPr lang="nl-NL" b="1" noProof="0" dirty="0">
                <a:solidFill>
                  <a:srgbClr val="FF0000"/>
                </a:solidFill>
              </a:rPr>
              <a:t>Productie</a:t>
            </a:r>
            <a:r>
              <a:rPr lang="nl-NL" noProof="0" dirty="0">
                <a:solidFill>
                  <a:srgbClr val="FF0000"/>
                </a:solidFill>
              </a:rPr>
              <a:t> van immunoglobulines</a:t>
            </a:r>
          </a:p>
          <a:p>
            <a:pPr marL="174022" indent="-174022">
              <a:buFont typeface="Arial" panose="020B0604020202020204" pitchFamily="34" charset="0"/>
              <a:buChar char="•"/>
            </a:pPr>
            <a:r>
              <a:rPr lang="nl-NL" b="1" noProof="0" dirty="0"/>
              <a:t>Antigeenpresentatie</a:t>
            </a:r>
            <a:r>
              <a:rPr lang="nl-NL" noProof="0" dirty="0"/>
              <a:t> van vreemde antigenen aan andere immuuncellen</a:t>
            </a:r>
          </a:p>
          <a:p>
            <a:pPr marL="174022" indent="-174022">
              <a:buFont typeface="Arial" panose="020B0604020202020204" pitchFamily="34" charset="0"/>
              <a:buChar char="•"/>
            </a:pPr>
            <a:r>
              <a:rPr lang="nl-NL" b="1" dirty="0"/>
              <a:t>Regulatie </a:t>
            </a:r>
            <a:r>
              <a:rPr lang="nl-NL" dirty="0"/>
              <a:t>van andere T- en B- cellen </a:t>
            </a:r>
          </a:p>
          <a:p>
            <a:pPr marL="174022" indent="-174022">
              <a:buFont typeface="Arial" panose="020B0604020202020204" pitchFamily="34" charset="0"/>
              <a:buChar char="•"/>
            </a:pPr>
            <a:r>
              <a:rPr lang="nl-NL" b="1" dirty="0"/>
              <a:t>Productie</a:t>
            </a:r>
            <a:r>
              <a:rPr lang="nl-NL" dirty="0"/>
              <a:t> van signaalstoffen (cytokines)</a:t>
            </a:r>
          </a:p>
          <a:p>
            <a:endParaRPr lang="nl-NL" dirty="0"/>
          </a:p>
          <a:p>
            <a:r>
              <a:rPr lang="nl-NL" noProof="0" dirty="0"/>
              <a:t>Daarnaast kunnen rijpe B-cellen zich verder ontwikkelen en uitdifferentiëren tot plasmacellen die grote hoeveelheden antilichaam produceren.</a:t>
            </a:r>
            <a:r>
              <a:rPr lang="nl-NL" baseline="0" noProof="0" dirty="0"/>
              <a:t> Deze antilichamen kunnen zich vasthechten aan hun specifieke antigeen op ziekteverwekkers of afwijkende cellen en fungeren als een vlag die de indringer markeert voor eliminatie. Dit proces wordt opsonisatie genoemd en zorgt ervoor dat fagocyten, immuuncellen van de aangeboren immuniteit, </a:t>
            </a:r>
            <a:r>
              <a:rPr lang="nl-NL" strike="sngStrike" noProof="0" dirty="0">
                <a:solidFill>
                  <a:srgbClr val="FF0000"/>
                </a:solidFill>
              </a:rPr>
              <a:t> </a:t>
            </a:r>
            <a:r>
              <a:rPr lang="nl-NL" baseline="0" noProof="0" dirty="0"/>
              <a:t>aangezet worden om de gemarkeerde indringer te </a:t>
            </a:r>
            <a:r>
              <a:rPr lang="nl-NL" baseline="0" noProof="0" dirty="0" err="1"/>
              <a:t>fagocyteren</a:t>
            </a:r>
            <a:r>
              <a:rPr lang="nl-NL" baseline="0" noProof="0" dirty="0"/>
              <a:t> </a:t>
            </a:r>
            <a:r>
              <a:rPr lang="nl-NL" baseline="0" noProof="0" dirty="0">
                <a:solidFill>
                  <a:srgbClr val="FF0000"/>
                </a:solidFill>
              </a:rPr>
              <a:t>of op een andere manier</a:t>
            </a:r>
            <a:r>
              <a:rPr lang="nl-NL" baseline="0" noProof="0" dirty="0"/>
              <a:t> te vernietigen. </a:t>
            </a:r>
          </a:p>
          <a:p>
            <a:endParaRPr lang="nl-NL" baseline="0" noProof="0" dirty="0"/>
          </a:p>
          <a:p>
            <a:endParaRPr lang="nl-NL" baseline="0" noProof="0" dirty="0"/>
          </a:p>
          <a:p>
            <a:r>
              <a:rPr lang="nl-NL" sz="800" i="1" dirty="0"/>
              <a:t>Ref: </a:t>
            </a:r>
            <a:r>
              <a:rPr lang="nl-NL" sz="800" i="1" u="sng" dirty="0">
                <a:solidFill>
                  <a:srgbClr val="0000FF"/>
                </a:solidFill>
                <a:ea typeface="Calibri" panose="020F0502020204030204" pitchFamily="34" charset="0"/>
                <a:cs typeface="Times New Roman" panose="02020603050405020304" pitchFamily="18" charset="0"/>
                <a:hlinkClick r:id="rId3"/>
              </a:rPr>
              <a:t>http://what-when-how.com/acp-medicine/organs-and-cells-of-the-immune-system-part-1/</a:t>
            </a:r>
            <a:endParaRPr lang="nl-NL" sz="800" i="1" dirty="0"/>
          </a:p>
          <a:p>
            <a:endParaRPr lang="nl-NL" baseline="0" noProof="0"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a:t>
            </a:fld>
            <a:endParaRPr lang="nn-NO"/>
          </a:p>
        </p:txBody>
      </p:sp>
    </p:spTree>
    <p:extLst>
      <p:ext uri="{BB962C8B-B14F-4D97-AF65-F5344CB8AC3E}">
        <p14:creationId xmlns:p14="http://schemas.microsoft.com/office/powerpoint/2010/main" val="11527065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i="1" dirty="0">
                <a:solidFill>
                  <a:srgbClr val="FF0000"/>
                </a:solidFill>
              </a:rPr>
              <a:t>Hier een slide toevoegen over Lymfocyten in het algemeen, daarna per onderdeel (per celtype) verder uitweiden zoals hierna gebeurt.</a:t>
            </a:r>
            <a:endParaRPr lang="en-US" i="1"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9</a:t>
            </a:fld>
            <a:endParaRPr lang="nn-NO"/>
          </a:p>
        </p:txBody>
      </p:sp>
    </p:spTree>
    <p:extLst>
      <p:ext uri="{BB962C8B-B14F-4D97-AF65-F5344CB8AC3E}">
        <p14:creationId xmlns:p14="http://schemas.microsoft.com/office/powerpoint/2010/main" val="1852280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i="1" dirty="0">
                <a:solidFill>
                  <a:srgbClr val="FF0000"/>
                </a:solidFill>
              </a:rPr>
              <a:t>Hier een slide toevoegen over Lymfocyten in het algemeen, daarna per onderdeel (per celtype) verder uitweiden zoals hierna gebeurt.</a:t>
            </a:r>
            <a:endParaRPr lang="en-US" i="1"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10</a:t>
            </a:fld>
            <a:endParaRPr lang="nn-NO"/>
          </a:p>
        </p:txBody>
      </p:sp>
    </p:spTree>
    <p:extLst>
      <p:ext uri="{BB962C8B-B14F-4D97-AF65-F5344CB8AC3E}">
        <p14:creationId xmlns:p14="http://schemas.microsoft.com/office/powerpoint/2010/main" val="349439257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dia">
    <p:spTree>
      <p:nvGrpSpPr>
        <p:cNvPr id="1" name=""/>
        <p:cNvGrpSpPr/>
        <p:nvPr/>
      </p:nvGrpSpPr>
      <p:grpSpPr>
        <a:xfrm>
          <a:off x="0" y="0"/>
          <a:ext cx="0" cy="0"/>
          <a:chOff x="0" y="0"/>
          <a:chExt cx="0" cy="0"/>
        </a:xfrm>
      </p:grpSpPr>
      <p:pic>
        <p:nvPicPr>
          <p:cNvPr id="4" name="Picture 5" descr="C:\Users\IKleiss\AppData\Local\Microsoft\Windows\Temporary Internet Files\Content.Outlook\PL3UZXG0\banner-600x235-12-mei.jp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429000" y="0"/>
            <a:ext cx="5715000"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el 1"/>
          <p:cNvSpPr>
            <a:spLocks noGrp="1"/>
          </p:cNvSpPr>
          <p:nvPr>
            <p:ph type="ctrTitle"/>
          </p:nvPr>
        </p:nvSpPr>
        <p:spPr>
          <a:xfrm>
            <a:off x="685800" y="2130431"/>
            <a:ext cx="7772400" cy="1470025"/>
          </a:xfrm>
        </p:spPr>
        <p:txBody>
          <a:bodyPr/>
          <a:lstStyle>
            <a:lvl1pPr algn="l">
              <a:defRPr b="1">
                <a:solidFill>
                  <a:schemeClr val="tx1"/>
                </a:solidFill>
                <a:latin typeface="+mn-lt"/>
              </a:defRPr>
            </a:lvl1pPr>
          </a:lstStyle>
          <a:p>
            <a:r>
              <a:rPr lang="nl-NL" dirty="0"/>
              <a:t>Klik om de stijl te bewerken</a:t>
            </a:r>
          </a:p>
        </p:txBody>
      </p:sp>
      <p:sp>
        <p:nvSpPr>
          <p:cNvPr id="3" name="Ondertitel 2"/>
          <p:cNvSpPr>
            <a:spLocks noGrp="1"/>
          </p:cNvSpPr>
          <p:nvPr>
            <p:ph type="subTitle" idx="1"/>
          </p:nvPr>
        </p:nvSpPr>
        <p:spPr>
          <a:xfrm>
            <a:off x="1371600" y="3886200"/>
            <a:ext cx="6400800" cy="1752600"/>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dirty="0"/>
              <a:t>Klik om het opmaakprofiel van de modelondertitel te bewerken</a:t>
            </a:r>
          </a:p>
        </p:txBody>
      </p:sp>
      <p:sp>
        <p:nvSpPr>
          <p:cNvPr id="5" name="Tijdelijke aanduiding voor dianummer 5"/>
          <p:cNvSpPr>
            <a:spLocks noGrp="1"/>
          </p:cNvSpPr>
          <p:nvPr>
            <p:ph type="sldNum" sz="quarter" idx="10"/>
          </p:nvPr>
        </p:nvSpPr>
        <p:spPr/>
        <p:txBody>
          <a:bodyPr/>
          <a:lstStyle>
            <a:lvl1pPr>
              <a:defRPr/>
            </a:lvl1pPr>
          </a:lstStyle>
          <a:p>
            <a:fld id="{45B6B2BE-001D-4EA0-BF08-6CB51F2A3646}" type="slidenum">
              <a:rPr lang="nl-NL" altLang="nb-NO"/>
              <a:pPr/>
              <a:t>‹#›</a:t>
            </a:fld>
            <a:endParaRPr lang="nl-NL" altLang="nb-NO"/>
          </a:p>
        </p:txBody>
      </p:sp>
      <p:sp>
        <p:nvSpPr>
          <p:cNvPr id="6" name="Tekstvak 5"/>
          <p:cNvSpPr txBox="1"/>
          <p:nvPr userDrawn="1"/>
        </p:nvSpPr>
        <p:spPr>
          <a:xfrm>
            <a:off x="4781865" y="1873774"/>
            <a:ext cx="2443397" cy="269823"/>
          </a:xfrm>
          <a:prstGeom prst="rect">
            <a:avLst/>
          </a:prstGeom>
          <a:solidFill>
            <a:schemeClr val="bg1"/>
          </a:solidFill>
        </p:spPr>
        <p:txBody>
          <a:bodyPr wrap="square" rtlCol="0">
            <a:noAutofit/>
          </a:bodyPr>
          <a:lstStyle/>
          <a:p>
            <a:endParaRPr lang="nl-NL" dirty="0"/>
          </a:p>
        </p:txBody>
      </p:sp>
      <p:sp>
        <p:nvSpPr>
          <p:cNvPr id="7" name="Tekstvak 6"/>
          <p:cNvSpPr txBox="1"/>
          <p:nvPr userDrawn="1"/>
        </p:nvSpPr>
        <p:spPr>
          <a:xfrm>
            <a:off x="5921118" y="976859"/>
            <a:ext cx="1306643" cy="732020"/>
          </a:xfrm>
          <a:prstGeom prst="rect">
            <a:avLst/>
          </a:prstGeom>
          <a:solidFill>
            <a:schemeClr val="bg1"/>
          </a:solidFill>
        </p:spPr>
        <p:txBody>
          <a:bodyPr wrap="square" rtlCol="0">
            <a:noAutofit/>
          </a:bodyPr>
          <a:lstStyle/>
          <a:p>
            <a:endParaRPr lang="nl-NL" dirty="0"/>
          </a:p>
        </p:txBody>
      </p:sp>
      <p:sp>
        <p:nvSpPr>
          <p:cNvPr id="8" name="Tekstvak 7"/>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
        <p:nvSpPr>
          <p:cNvPr id="9" name="Tekstvak 8"/>
          <p:cNvSpPr txBox="1"/>
          <p:nvPr userDrawn="1"/>
        </p:nvSpPr>
        <p:spPr>
          <a:xfrm>
            <a:off x="7315200" y="0"/>
            <a:ext cx="1828800" cy="2218544"/>
          </a:xfrm>
          <a:prstGeom prst="rect">
            <a:avLst/>
          </a:prstGeom>
          <a:solidFill>
            <a:srgbClr val="85AEFF"/>
          </a:solidFill>
        </p:spPr>
        <p:txBody>
          <a:bodyPr wrap="square" rtlCol="0">
            <a:noAutofit/>
          </a:bodyPr>
          <a:lstStyle/>
          <a:p>
            <a:endParaRPr lang="nl-NL" dirty="0"/>
          </a:p>
          <a:p>
            <a:endParaRPr lang="nl-NL" dirty="0"/>
          </a:p>
          <a:p>
            <a:endParaRPr lang="nl-NL" dirty="0"/>
          </a:p>
          <a:p>
            <a:endParaRPr lang="nl-NL" dirty="0"/>
          </a:p>
          <a:p>
            <a:r>
              <a:rPr lang="nl-NL" sz="1700" dirty="0" err="1">
                <a:solidFill>
                  <a:schemeClr val="bg1"/>
                </a:solidFill>
                <a:latin typeface="Comic Sans MS" pitchFamily="66" charset="0"/>
              </a:rPr>
              <a:t>Immunologischebasis-principes</a:t>
            </a:r>
            <a:endParaRPr lang="nl-NL" sz="1700" dirty="0">
              <a:solidFill>
                <a:schemeClr val="bg1"/>
              </a:solidFill>
              <a:latin typeface="Comic Sans MS" pitchFamily="66" charset="0"/>
            </a:endParaRPr>
          </a:p>
        </p:txBody>
      </p:sp>
    </p:spTree>
    <p:extLst>
      <p:ext uri="{BB962C8B-B14F-4D97-AF65-F5344CB8AC3E}">
        <p14:creationId xmlns:p14="http://schemas.microsoft.com/office/powerpoint/2010/main" val="19290015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pic>
        <p:nvPicPr>
          <p:cNvPr id="2" name="Picture 10" descr="BIOXXX MS institute #37F374.jpg                                0037F361SCORE Documenten               7C26881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2700" y="2"/>
            <a:ext cx="91821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userDrawn="1"/>
        </p:nvSpPr>
        <p:spPr>
          <a:xfrm>
            <a:off x="8805447" y="3573466"/>
            <a:ext cx="338554" cy="1150937"/>
          </a:xfrm>
          <a:prstGeom prst="rect">
            <a:avLst/>
          </a:prstGeom>
          <a:noFill/>
        </p:spPr>
        <p:txBody>
          <a:bodyPr vert="vert">
            <a:spAutoFit/>
          </a:bodyPr>
          <a:lstStyle/>
          <a:p>
            <a:pPr>
              <a:defRPr/>
            </a:pPr>
            <a:r>
              <a:rPr lang="en-US" sz="1000" dirty="0"/>
              <a:t>TYS-NED-0131</a:t>
            </a:r>
            <a:endParaRPr lang="nl-NL" sz="1000" dirty="0"/>
          </a:p>
        </p:txBody>
      </p:sp>
      <p:sp>
        <p:nvSpPr>
          <p:cNvPr id="4" name="Tekstvak 3"/>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034022481"/>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pic>
        <p:nvPicPr>
          <p:cNvPr id="2" name="Picture 10" descr="BIOXXX MS institute #37F374.jpg                                0037F361SCORE Documenten               7C26881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2700" y="2"/>
            <a:ext cx="91821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userDrawn="1"/>
        </p:nvSpPr>
        <p:spPr>
          <a:xfrm>
            <a:off x="8805447" y="3573466"/>
            <a:ext cx="338554" cy="1150937"/>
          </a:xfrm>
          <a:prstGeom prst="rect">
            <a:avLst/>
          </a:prstGeom>
          <a:noFill/>
        </p:spPr>
        <p:txBody>
          <a:bodyPr vert="vert">
            <a:spAutoFit/>
          </a:bodyPr>
          <a:lstStyle/>
          <a:p>
            <a:pPr>
              <a:defRPr/>
            </a:pPr>
            <a:r>
              <a:rPr lang="en-US" sz="1000" dirty="0"/>
              <a:t>TYS-NED-0131</a:t>
            </a:r>
            <a:endParaRPr lang="nl-NL" sz="1000" dirty="0"/>
          </a:p>
        </p:txBody>
      </p:sp>
      <p:sp>
        <p:nvSpPr>
          <p:cNvPr id="4" name="Tekstvak 3"/>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553542508"/>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7203" y="1998275"/>
            <a:ext cx="6894137" cy="3482472"/>
          </a:xfrm>
        </p:spPr>
        <p:txBody>
          <a:bodyPr>
            <a:noAutofit/>
          </a:bodyPr>
          <a:lstStyle>
            <a:lvl1pPr marL="171450" marR="0" indent="-171450" algn="l" defTabSz="457200" rtl="0" eaLnBrk="1" fontAlgn="auto" latinLnBrk="0" hangingPunct="1">
              <a:lnSpc>
                <a:spcPct val="140000"/>
              </a:lnSpc>
              <a:spcBef>
                <a:spcPct val="20000"/>
              </a:spcBef>
              <a:spcAft>
                <a:spcPts val="600"/>
              </a:spcAft>
              <a:buClrTx/>
              <a:buSzTx/>
              <a:buFont typeface="Arial"/>
              <a:buChar char="•"/>
              <a:tabLst/>
              <a:defRPr lang="en-US" sz="1400" b="0" i="0" baseline="0" smtClean="0">
                <a:solidFill>
                  <a:srgbClr val="7C878E"/>
                </a:solidFill>
                <a:effectLst/>
                <a:latin typeface="Arial"/>
                <a:cs typeface="Arial"/>
              </a:defRPr>
            </a:lvl1pPr>
            <a:lvl2pPr marL="0" indent="0" algn="l">
              <a:spcAft>
                <a:spcPts val="600"/>
              </a:spcAft>
              <a:buNone/>
              <a:defRPr sz="1400">
                <a:solidFill>
                  <a:srgbClr val="578196"/>
                </a:solidFill>
              </a:defRPr>
            </a:lvl2pPr>
            <a:lvl3pPr marL="346075" indent="-111125" algn="l" defTabSz="169863">
              <a:lnSpc>
                <a:spcPct val="100000"/>
              </a:lnSpc>
              <a:spcAft>
                <a:spcPts val="600"/>
              </a:spcAft>
              <a:defRPr sz="1400" b="0" i="0">
                <a:solidFill>
                  <a:srgbClr val="7C878E"/>
                </a:solidFill>
                <a:latin typeface="+mn-lt"/>
                <a:cs typeface="Arial"/>
              </a:defRPr>
            </a:lvl3pPr>
            <a:lvl4pPr marL="568325" indent="-111125" algn="l" defTabSz="-109538">
              <a:lnSpc>
                <a:spcPct val="100000"/>
              </a:lnSpc>
              <a:spcAft>
                <a:spcPts val="600"/>
              </a:spcAft>
              <a:tabLst>
                <a:tab pos="690563" algn="l"/>
              </a:tabLst>
              <a:defRPr sz="1400" b="0" i="0">
                <a:solidFill>
                  <a:srgbClr val="7C878E"/>
                </a:solidFill>
                <a:latin typeface="+mn-lt"/>
                <a:cs typeface="Arial"/>
              </a:defRPr>
            </a:lvl4pPr>
            <a:lvl5pPr marL="690563" indent="-9525" algn="l" defTabSz="-9525">
              <a:defRPr sz="1100">
                <a:solidFill>
                  <a:srgbClr val="578196"/>
                </a:solidFill>
              </a:defRPr>
            </a:lvl5pPr>
          </a:lstStyle>
          <a:p>
            <a:pPr marL="0" indent="0">
              <a:buNone/>
            </a:pPr>
            <a:r>
              <a:rPr lang="en-US" dirty="0">
                <a:ea typeface="ＭＳ 明朝"/>
                <a:cs typeface="Times New Roman"/>
              </a:rPr>
              <a:t>The slide content should not be too crowded (the simpler the better), should not be scaled up to fill the slide area. Body copy text size ideally should be consistent across the whole set of slides (shown in examples), but not larger than 16.</a:t>
            </a:r>
            <a:endParaRPr lang="en-US" dirty="0"/>
          </a:p>
        </p:txBody>
      </p:sp>
      <p:sp>
        <p:nvSpPr>
          <p:cNvPr id="9" name="Title 8"/>
          <p:cNvSpPr>
            <a:spLocks noGrp="1"/>
          </p:cNvSpPr>
          <p:nvPr>
            <p:ph type="title"/>
          </p:nvPr>
        </p:nvSpPr>
        <p:spPr>
          <a:xfrm>
            <a:off x="457200" y="855275"/>
            <a:ext cx="8229600" cy="1143000"/>
          </a:xfrm>
        </p:spPr>
        <p:txBody>
          <a:bodyPr anchor="b">
            <a:normAutofit/>
          </a:bodyPr>
          <a:lstStyle>
            <a:lvl1pPr algn="l">
              <a:defRPr sz="3600" b="1">
                <a:solidFill>
                  <a:srgbClr val="2573BA"/>
                </a:solidFill>
              </a:defRPr>
            </a:lvl1pPr>
          </a:lstStyle>
          <a:p>
            <a:endParaRPr lang="en-US" dirty="0"/>
          </a:p>
        </p:txBody>
      </p:sp>
    </p:spTree>
    <p:extLst>
      <p:ext uri="{BB962C8B-B14F-4D97-AF65-F5344CB8AC3E}">
        <p14:creationId xmlns:p14="http://schemas.microsoft.com/office/powerpoint/2010/main" val="28970402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en object">
    <p:spTree>
      <p:nvGrpSpPr>
        <p:cNvPr id="1" name=""/>
        <p:cNvGrpSpPr/>
        <p:nvPr/>
      </p:nvGrpSpPr>
      <p:grpSpPr>
        <a:xfrm>
          <a:off x="0" y="0"/>
          <a:ext cx="0" cy="0"/>
          <a:chOff x="0" y="0"/>
          <a:chExt cx="0" cy="0"/>
        </a:xfrm>
      </p:grpSpPr>
      <p:pic>
        <p:nvPicPr>
          <p:cNvPr id="4"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134227" y="6"/>
            <a:ext cx="2009775"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el 1"/>
          <p:cNvSpPr>
            <a:spLocks noGrp="1"/>
          </p:cNvSpPr>
          <p:nvPr>
            <p:ph type="title"/>
          </p:nvPr>
        </p:nvSpPr>
        <p:spPr>
          <a:xfrm>
            <a:off x="457202" y="274644"/>
            <a:ext cx="6677025" cy="609781"/>
          </a:xfrm>
        </p:spPr>
        <p:txBody>
          <a:bodyPr/>
          <a:lstStyle>
            <a:lvl1pPr>
              <a:defRPr b="1">
                <a:solidFill>
                  <a:schemeClr val="tx1"/>
                </a:solidFill>
              </a:defRPr>
            </a:lvl1pPr>
          </a:lstStyle>
          <a:p>
            <a:r>
              <a:rPr lang="nl-NL" noProof="0" dirty="0"/>
              <a:t>Klik om de stijl te bewerken</a:t>
            </a:r>
          </a:p>
        </p:txBody>
      </p:sp>
      <p:sp>
        <p:nvSpPr>
          <p:cNvPr id="3" name="Tijdelijke aanduiding voor inhoud 2"/>
          <p:cNvSpPr>
            <a:spLocks noGrp="1"/>
          </p:cNvSpPr>
          <p:nvPr>
            <p:ph idx="1"/>
          </p:nvPr>
        </p:nvSpPr>
        <p:spPr/>
        <p:txBody>
          <a:bodyPr/>
          <a:lstStyle>
            <a:lvl1pPr marL="342900" indent="-342900">
              <a:buFont typeface="Wingdings" panose="05000000000000000000" pitchFamily="2" charset="2"/>
              <a:buChar char="§"/>
              <a:defRPr sz="2800">
                <a:solidFill>
                  <a:schemeClr val="tx1"/>
                </a:solidFill>
              </a:defRPr>
            </a:lvl1pPr>
            <a:lvl2pPr marL="742950" indent="-285750">
              <a:buFont typeface="Wingdings" panose="05000000000000000000" pitchFamily="2" charset="2"/>
              <a:buChar char="§"/>
              <a:defRPr sz="2400">
                <a:solidFill>
                  <a:schemeClr val="tx1"/>
                </a:solidFill>
              </a:defRPr>
            </a:lvl2pPr>
            <a:lvl3pPr marL="1143000" indent="-228600">
              <a:buFont typeface="Wingdings" panose="05000000000000000000" pitchFamily="2" charset="2"/>
              <a:buChar char="§"/>
              <a:defRPr sz="2000">
                <a:solidFill>
                  <a:schemeClr val="tx1"/>
                </a:solidFill>
              </a:defRPr>
            </a:lvl3pPr>
            <a:lvl4pPr marL="1600200" indent="-228600">
              <a:buFont typeface="Wingdings" panose="05000000000000000000" pitchFamily="2" charset="2"/>
              <a:buChar char="§"/>
              <a:defRPr sz="1800">
                <a:solidFill>
                  <a:schemeClr val="tx1"/>
                </a:solidFill>
              </a:defRPr>
            </a:lvl4pPr>
            <a:lvl5pPr marL="2057400" indent="-228600">
              <a:buFont typeface="Wingdings" panose="05000000000000000000" pitchFamily="2" charset="2"/>
              <a:buChar char="§"/>
              <a:defRPr sz="1800">
                <a:solidFill>
                  <a:schemeClr val="tx1"/>
                </a:solidFill>
              </a:defRPr>
            </a:lvl5pPr>
          </a:lstStyle>
          <a:p>
            <a:pPr lvl="0"/>
            <a:r>
              <a:rPr lang="nl-NL" dirty="0"/>
              <a:t>Klik om de modelstijlen te bewerken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5" name="Tijdelijke aanduiding voor dianummer 5"/>
          <p:cNvSpPr>
            <a:spLocks noGrp="1"/>
          </p:cNvSpPr>
          <p:nvPr>
            <p:ph type="sldNum" sz="quarter" idx="10"/>
          </p:nvPr>
        </p:nvSpPr>
        <p:spPr/>
        <p:txBody>
          <a:bodyPr/>
          <a:lstStyle>
            <a:lvl1pPr>
              <a:defRPr/>
            </a:lvl1pPr>
          </a:lstStyle>
          <a:p>
            <a:fld id="{017042A6-828A-4061-A8AD-9F52EBEEDB45}" type="slidenum">
              <a:rPr lang="nl-NL" altLang="nb-NO"/>
              <a:pPr/>
              <a:t>‹#›</a:t>
            </a:fld>
            <a:endParaRPr lang="nl-NL" altLang="nb-NO"/>
          </a:p>
        </p:txBody>
      </p:sp>
      <p:sp>
        <p:nvSpPr>
          <p:cNvPr id="6" name="Tekstvak 5"/>
          <p:cNvSpPr txBox="1"/>
          <p:nvPr userDrawn="1"/>
        </p:nvSpPr>
        <p:spPr>
          <a:xfrm>
            <a:off x="8420400" y="479690"/>
            <a:ext cx="627522" cy="404735"/>
          </a:xfrm>
          <a:prstGeom prst="rect">
            <a:avLst/>
          </a:prstGeom>
          <a:solidFill>
            <a:schemeClr val="bg1"/>
          </a:solidFill>
        </p:spPr>
        <p:txBody>
          <a:bodyPr wrap="square" rtlCol="0">
            <a:noAutofit/>
          </a:bodyPr>
          <a:lstStyle/>
          <a:p>
            <a:endParaRPr lang="nl-NL" dirty="0"/>
          </a:p>
        </p:txBody>
      </p:sp>
      <p:sp>
        <p:nvSpPr>
          <p:cNvPr id="7" name="Tekstvak 6"/>
          <p:cNvSpPr txBox="1"/>
          <p:nvPr userDrawn="1"/>
        </p:nvSpPr>
        <p:spPr>
          <a:xfrm>
            <a:off x="7390154" y="615596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6732867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ekop">
    <p:spTree>
      <p:nvGrpSpPr>
        <p:cNvPr id="1" name=""/>
        <p:cNvGrpSpPr/>
        <p:nvPr/>
      </p:nvGrpSpPr>
      <p:grpSpPr>
        <a:xfrm>
          <a:off x="0" y="0"/>
          <a:ext cx="0" cy="0"/>
          <a:chOff x="0" y="0"/>
          <a:chExt cx="0" cy="0"/>
        </a:xfrm>
      </p:grpSpPr>
      <p:sp>
        <p:nvSpPr>
          <p:cNvPr id="2" name="Titel 1"/>
          <p:cNvSpPr>
            <a:spLocks noGrp="1"/>
          </p:cNvSpPr>
          <p:nvPr>
            <p:ph type="title"/>
          </p:nvPr>
        </p:nvSpPr>
        <p:spPr>
          <a:xfrm>
            <a:off x="722313" y="4406906"/>
            <a:ext cx="7772400" cy="1362075"/>
          </a:xfrm>
        </p:spPr>
        <p:txBody>
          <a:bodyPr anchor="t"/>
          <a:lstStyle>
            <a:lvl1pPr algn="l">
              <a:defRPr sz="4000" b="1" cap="all">
                <a:solidFill>
                  <a:schemeClr val="tx1"/>
                </a:solidFill>
              </a:defRPr>
            </a:lvl1pPr>
          </a:lstStyle>
          <a:p>
            <a:r>
              <a:rPr lang="nl-NL" dirty="0"/>
              <a:t>Klik om de stijl te bewerken</a:t>
            </a:r>
          </a:p>
        </p:txBody>
      </p:sp>
      <p:sp>
        <p:nvSpPr>
          <p:cNvPr id="3" name="Tijdelijke aanduiding voor tekst 2"/>
          <p:cNvSpPr>
            <a:spLocks noGrp="1"/>
          </p:cNvSpPr>
          <p:nvPr>
            <p:ph type="body" idx="1"/>
          </p:nvPr>
        </p:nvSpPr>
        <p:spPr>
          <a:xfrm>
            <a:off x="722313" y="2906713"/>
            <a:ext cx="7772400" cy="1500187"/>
          </a:xfrm>
        </p:spPr>
        <p:txBody>
          <a:bodyPr anchor="b"/>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NL" dirty="0"/>
              <a:t>Klik om de modelstijlen te bewerken</a:t>
            </a:r>
          </a:p>
        </p:txBody>
      </p:sp>
      <p:sp>
        <p:nvSpPr>
          <p:cNvPr id="4" name="Tijdelijke aanduiding voor dianummer 5"/>
          <p:cNvSpPr>
            <a:spLocks noGrp="1"/>
          </p:cNvSpPr>
          <p:nvPr>
            <p:ph type="sldNum" sz="quarter" idx="10"/>
          </p:nvPr>
        </p:nvSpPr>
        <p:spPr/>
        <p:txBody>
          <a:bodyPr/>
          <a:lstStyle>
            <a:lvl1pPr>
              <a:defRPr/>
            </a:lvl1pPr>
          </a:lstStyle>
          <a:p>
            <a:fld id="{F36DE6D4-24D4-49E4-B3F5-7C8211D00797}" type="slidenum">
              <a:rPr lang="nl-NL" altLang="nb-NO"/>
              <a:pPr/>
              <a:t>‹#›</a:t>
            </a:fld>
            <a:endParaRPr lang="nl-NL" altLang="nb-NO"/>
          </a:p>
        </p:txBody>
      </p:sp>
      <p:sp>
        <p:nvSpPr>
          <p:cNvPr id="5" name="Tekstvak 4"/>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3102059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Alleen titel">
    <p:spTree>
      <p:nvGrpSpPr>
        <p:cNvPr id="1" name=""/>
        <p:cNvGrpSpPr/>
        <p:nvPr/>
      </p:nvGrpSpPr>
      <p:grpSpPr>
        <a:xfrm>
          <a:off x="0" y="0"/>
          <a:ext cx="0" cy="0"/>
          <a:chOff x="0" y="0"/>
          <a:chExt cx="0" cy="0"/>
        </a:xfrm>
      </p:grpSpPr>
      <p:pic>
        <p:nvPicPr>
          <p:cNvPr id="3" name="Picture 6"/>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134227" y="6"/>
            <a:ext cx="2009775"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el 1"/>
          <p:cNvSpPr>
            <a:spLocks noGrp="1"/>
          </p:cNvSpPr>
          <p:nvPr>
            <p:ph type="title"/>
          </p:nvPr>
        </p:nvSpPr>
        <p:spPr>
          <a:xfrm>
            <a:off x="457202" y="274638"/>
            <a:ext cx="6677025" cy="1143000"/>
          </a:xfrm>
        </p:spPr>
        <p:txBody>
          <a:bodyPr/>
          <a:lstStyle>
            <a:lvl1pPr>
              <a:defRPr b="1">
                <a:solidFill>
                  <a:schemeClr val="tx1"/>
                </a:solidFill>
              </a:defRPr>
            </a:lvl1pPr>
          </a:lstStyle>
          <a:p>
            <a:r>
              <a:rPr lang="nl-NL" dirty="0"/>
              <a:t>Klik om de stijl te bewerken</a:t>
            </a:r>
          </a:p>
        </p:txBody>
      </p:sp>
      <p:sp>
        <p:nvSpPr>
          <p:cNvPr id="4" name="Tijdelijke aanduiding voor dianummer 5"/>
          <p:cNvSpPr>
            <a:spLocks noGrp="1"/>
          </p:cNvSpPr>
          <p:nvPr>
            <p:ph type="sldNum" sz="quarter" idx="10"/>
          </p:nvPr>
        </p:nvSpPr>
        <p:spPr/>
        <p:txBody>
          <a:bodyPr/>
          <a:lstStyle>
            <a:lvl1pPr>
              <a:defRPr/>
            </a:lvl1pPr>
          </a:lstStyle>
          <a:p>
            <a:fld id="{7FBACC48-B2FE-4237-877A-5BA6199E8060}" type="slidenum">
              <a:rPr lang="nl-NL" altLang="nb-NO"/>
              <a:pPr/>
              <a:t>‹#›</a:t>
            </a:fld>
            <a:endParaRPr lang="nl-NL" altLang="nb-NO"/>
          </a:p>
        </p:txBody>
      </p:sp>
      <p:sp>
        <p:nvSpPr>
          <p:cNvPr id="5" name="Tekstvak 4"/>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
        <p:nvSpPr>
          <p:cNvPr id="6" name="Tekstvak 5"/>
          <p:cNvSpPr txBox="1"/>
          <p:nvPr userDrawn="1"/>
        </p:nvSpPr>
        <p:spPr>
          <a:xfrm>
            <a:off x="8420400" y="479690"/>
            <a:ext cx="627522" cy="404735"/>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15075699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Leeg">
    <p:spTree>
      <p:nvGrpSpPr>
        <p:cNvPr id="1" name=""/>
        <p:cNvGrpSpPr/>
        <p:nvPr/>
      </p:nvGrpSpPr>
      <p:grpSpPr>
        <a:xfrm>
          <a:off x="0" y="0"/>
          <a:ext cx="0" cy="0"/>
          <a:chOff x="0" y="0"/>
          <a:chExt cx="0" cy="0"/>
        </a:xfrm>
      </p:grpSpPr>
      <p:pic>
        <p:nvPicPr>
          <p:cNvPr id="2"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134227" y="6"/>
            <a:ext cx="2009775"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jdelijke aanduiding voor dianummer 5"/>
          <p:cNvSpPr>
            <a:spLocks noGrp="1"/>
          </p:cNvSpPr>
          <p:nvPr>
            <p:ph type="sldNum" sz="quarter" idx="10"/>
          </p:nvPr>
        </p:nvSpPr>
        <p:spPr/>
        <p:txBody>
          <a:bodyPr/>
          <a:lstStyle>
            <a:lvl1pPr>
              <a:defRPr/>
            </a:lvl1pPr>
          </a:lstStyle>
          <a:p>
            <a:fld id="{5F7544F2-F7B9-4B89-8C5B-1897B284B35E}" type="slidenum">
              <a:rPr lang="nl-NL" altLang="nb-NO"/>
              <a:pPr/>
              <a:t>‹#›</a:t>
            </a:fld>
            <a:endParaRPr lang="nl-NL" altLang="nb-NO"/>
          </a:p>
        </p:txBody>
      </p:sp>
      <p:sp>
        <p:nvSpPr>
          <p:cNvPr id="4" name="Tekstvak 3"/>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
        <p:nvSpPr>
          <p:cNvPr id="5" name="Tekstvak 4"/>
          <p:cNvSpPr txBox="1"/>
          <p:nvPr userDrawn="1"/>
        </p:nvSpPr>
        <p:spPr>
          <a:xfrm>
            <a:off x="8420400" y="479690"/>
            <a:ext cx="627522" cy="404735"/>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4761633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kstdia met beeld">
    <p:spTree>
      <p:nvGrpSpPr>
        <p:cNvPr id="1" name=""/>
        <p:cNvGrpSpPr/>
        <p:nvPr/>
      </p:nvGrpSpPr>
      <p:grpSpPr>
        <a:xfrm>
          <a:off x="0" y="0"/>
          <a:ext cx="0" cy="0"/>
          <a:chOff x="0" y="0"/>
          <a:chExt cx="0" cy="0"/>
        </a:xfrm>
      </p:grpSpPr>
      <p:sp>
        <p:nvSpPr>
          <p:cNvPr id="2" name="Titel 1"/>
          <p:cNvSpPr>
            <a:spLocks noGrp="1"/>
          </p:cNvSpPr>
          <p:nvPr>
            <p:ph type="title"/>
          </p:nvPr>
        </p:nvSpPr>
        <p:spPr>
          <a:xfrm>
            <a:off x="522000" y="1004344"/>
            <a:ext cx="8100000" cy="533400"/>
          </a:xfrm>
        </p:spPr>
        <p:txBody>
          <a:bodyPr/>
          <a:lstStyle/>
          <a:p>
            <a:r>
              <a:rPr lang="nl-NL" dirty="0"/>
              <a:t>Klik om de stijl te bewerken</a:t>
            </a:r>
          </a:p>
        </p:txBody>
      </p:sp>
      <p:sp>
        <p:nvSpPr>
          <p:cNvPr id="11" name="Tijdelijke aanduiding voor tekst 10"/>
          <p:cNvSpPr>
            <a:spLocks noGrp="1"/>
          </p:cNvSpPr>
          <p:nvPr>
            <p:ph type="body" sz="quarter" idx="14"/>
          </p:nvPr>
        </p:nvSpPr>
        <p:spPr>
          <a:xfrm>
            <a:off x="522288" y="1652400"/>
            <a:ext cx="4039200" cy="4125600"/>
          </a:xfrm>
        </p:spPr>
        <p:txBody>
          <a:body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4" name="Tijdelijke aanduiding voor afbeelding 3"/>
          <p:cNvSpPr>
            <a:spLocks noGrp="1"/>
          </p:cNvSpPr>
          <p:nvPr>
            <p:ph type="pic" sz="quarter" idx="15"/>
          </p:nvPr>
        </p:nvSpPr>
        <p:spPr>
          <a:xfrm>
            <a:off x="4647601" y="1652400"/>
            <a:ext cx="3974900" cy="4125600"/>
          </a:xfrm>
        </p:spPr>
        <p:txBody>
          <a:bodyPr/>
          <a:lstStyle>
            <a:lvl1pPr marL="0" indent="0">
              <a:buNone/>
              <a:defRPr/>
            </a:lvl1pPr>
          </a:lstStyle>
          <a:p>
            <a:pPr lvl="0"/>
            <a:r>
              <a:rPr lang="nl-NL" noProof="0"/>
              <a:t>Klik op het pictogram als u een afbeelding wilt toevoegen</a:t>
            </a:r>
            <a:endParaRPr lang="nl-NL" noProof="0" dirty="0"/>
          </a:p>
        </p:txBody>
      </p:sp>
      <p:sp>
        <p:nvSpPr>
          <p:cNvPr id="5" name="Tijdelijke aanduiding voor dianummer 5"/>
          <p:cNvSpPr>
            <a:spLocks noGrp="1"/>
          </p:cNvSpPr>
          <p:nvPr>
            <p:ph type="sldNum" sz="quarter" idx="16"/>
          </p:nvPr>
        </p:nvSpPr>
        <p:spPr>
          <a:xfrm>
            <a:off x="522290" y="6415088"/>
            <a:ext cx="809625" cy="152400"/>
          </a:xfrm>
        </p:spPr>
        <p:txBody>
          <a:bodyPr lIns="0" tIns="0" rIns="0" bIns="0"/>
          <a:lstStyle>
            <a:lvl1pPr algn="l">
              <a:lnSpc>
                <a:spcPts val="1200"/>
              </a:lnSpc>
              <a:defRPr sz="1000">
                <a:solidFill>
                  <a:schemeClr val="accent1"/>
                </a:solidFill>
              </a:defRPr>
            </a:lvl1pPr>
          </a:lstStyle>
          <a:p>
            <a:r>
              <a:rPr lang="nl-NL" altLang="nb-NO"/>
              <a:t>Pagina </a:t>
            </a:r>
            <a:fld id="{E329129A-0529-489E-80AB-3D8329A42141}" type="slidenum">
              <a:rPr lang="nl-NL" altLang="nb-NO"/>
              <a:pPr/>
              <a:t>‹#›</a:t>
            </a:fld>
            <a:endParaRPr lang="nl-NL" altLang="nb-NO"/>
          </a:p>
        </p:txBody>
      </p:sp>
      <p:sp>
        <p:nvSpPr>
          <p:cNvPr id="6" name="Tekstvak 5"/>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1408445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9_Title and Content">
    <p:spTree>
      <p:nvGrpSpPr>
        <p:cNvPr id="1" name=""/>
        <p:cNvGrpSpPr/>
        <p:nvPr/>
      </p:nvGrpSpPr>
      <p:grpSpPr>
        <a:xfrm>
          <a:off x="0" y="0"/>
          <a:ext cx="0" cy="0"/>
          <a:chOff x="0" y="0"/>
          <a:chExt cx="0" cy="0"/>
        </a:xfrm>
      </p:grpSpPr>
      <p:sp>
        <p:nvSpPr>
          <p:cNvPr id="4" name="Rectangle 4"/>
          <p:cNvSpPr/>
          <p:nvPr/>
        </p:nvSpPr>
        <p:spPr>
          <a:xfrm>
            <a:off x="0" y="6"/>
            <a:ext cx="9144000" cy="1111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FFFF"/>
              </a:solidFill>
            </a:endParaRPr>
          </a:p>
        </p:txBody>
      </p:sp>
      <p:grpSp>
        <p:nvGrpSpPr>
          <p:cNvPr id="5" name="Group 5"/>
          <p:cNvGrpSpPr>
            <a:grpSpLocks/>
          </p:cNvGrpSpPr>
          <p:nvPr/>
        </p:nvGrpSpPr>
        <p:grpSpPr bwMode="auto">
          <a:xfrm>
            <a:off x="-4762" y="149228"/>
            <a:ext cx="9144001" cy="157163"/>
            <a:chOff x="-4863" y="148832"/>
            <a:chExt cx="9144000" cy="158258"/>
          </a:xfrm>
        </p:grpSpPr>
        <p:pic>
          <p:nvPicPr>
            <p:cNvPr id="6" name="Picture 6"/>
            <p:cNvPicPr>
              <a:picLocks noChangeAspect="1"/>
            </p:cNvPicPr>
            <p:nvPr userDrawn="1"/>
          </p:nvPicPr>
          <p:blipFill>
            <a:blip r:embed="rId2" cstate="print">
              <a:extLst>
                <a:ext uri="{28A0092B-C50C-407E-A947-70E740481C1C}">
                  <a14:useLocalDpi xmlns:a14="http://schemas.microsoft.com/office/drawing/2010/main" val="0"/>
                </a:ext>
              </a:extLst>
            </a:blip>
            <a:srcRect t="58733" b="34810"/>
            <a:stretch>
              <a:fillRect/>
            </a:stretch>
          </p:blipFill>
          <p:spPr bwMode="auto">
            <a:xfrm>
              <a:off x="-4863" y="148832"/>
              <a:ext cx="9144000" cy="158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Straight Connector 7"/>
            <p:cNvCxnSpPr/>
            <p:nvPr userDrawn="1"/>
          </p:nvCxnSpPr>
          <p:spPr>
            <a:xfrm>
              <a:off x="-100" y="307090"/>
              <a:ext cx="9139237"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8" name="Rectangle 9"/>
          <p:cNvSpPr/>
          <p:nvPr/>
        </p:nvSpPr>
        <p:spPr>
          <a:xfrm>
            <a:off x="0" y="6"/>
            <a:ext cx="9144000" cy="1111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FFFF"/>
              </a:solidFill>
            </a:endParaRPr>
          </a:p>
        </p:txBody>
      </p:sp>
      <p:grpSp>
        <p:nvGrpSpPr>
          <p:cNvPr id="9" name="Group 10"/>
          <p:cNvGrpSpPr>
            <a:grpSpLocks/>
          </p:cNvGrpSpPr>
          <p:nvPr/>
        </p:nvGrpSpPr>
        <p:grpSpPr bwMode="auto">
          <a:xfrm>
            <a:off x="-4762" y="149228"/>
            <a:ext cx="9144001" cy="157163"/>
            <a:chOff x="-4863" y="148832"/>
            <a:chExt cx="9144000" cy="158258"/>
          </a:xfrm>
        </p:grpSpPr>
        <p:pic>
          <p:nvPicPr>
            <p:cNvPr id="10" name="Picture 11"/>
            <p:cNvPicPr>
              <a:picLocks noChangeAspect="1"/>
            </p:cNvPicPr>
            <p:nvPr userDrawn="1"/>
          </p:nvPicPr>
          <p:blipFill>
            <a:blip r:embed="rId2" cstate="print">
              <a:extLst>
                <a:ext uri="{28A0092B-C50C-407E-A947-70E740481C1C}">
                  <a14:useLocalDpi xmlns:a14="http://schemas.microsoft.com/office/drawing/2010/main" val="0"/>
                </a:ext>
              </a:extLst>
            </a:blip>
            <a:srcRect t="58733" b="34810"/>
            <a:stretch>
              <a:fillRect/>
            </a:stretch>
          </p:blipFill>
          <p:spPr bwMode="auto">
            <a:xfrm>
              <a:off x="-4863" y="148832"/>
              <a:ext cx="9144000" cy="158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Connector 12"/>
            <p:cNvCxnSpPr/>
            <p:nvPr userDrawn="1"/>
          </p:nvCxnSpPr>
          <p:spPr>
            <a:xfrm>
              <a:off x="-100" y="307090"/>
              <a:ext cx="9139237"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2" name="Rectangle 11"/>
          <p:cNvSpPr/>
          <p:nvPr userDrawn="1"/>
        </p:nvSpPr>
        <p:spPr>
          <a:xfrm>
            <a:off x="0" y="6"/>
            <a:ext cx="9144000" cy="1111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FFFF"/>
              </a:solidFill>
            </a:endParaRPr>
          </a:p>
        </p:txBody>
      </p:sp>
      <p:grpSp>
        <p:nvGrpSpPr>
          <p:cNvPr id="13" name="Group 15"/>
          <p:cNvGrpSpPr>
            <a:grpSpLocks/>
          </p:cNvGrpSpPr>
          <p:nvPr userDrawn="1"/>
        </p:nvGrpSpPr>
        <p:grpSpPr bwMode="auto">
          <a:xfrm>
            <a:off x="-4762" y="149228"/>
            <a:ext cx="9144001" cy="157163"/>
            <a:chOff x="-4863" y="148832"/>
            <a:chExt cx="9144000" cy="158258"/>
          </a:xfrm>
        </p:grpSpPr>
        <p:pic>
          <p:nvPicPr>
            <p:cNvPr id="15" name="Picture 16"/>
            <p:cNvPicPr>
              <a:picLocks noChangeAspect="1"/>
            </p:cNvPicPr>
            <p:nvPr userDrawn="1"/>
          </p:nvPicPr>
          <p:blipFill>
            <a:blip r:embed="rId2" cstate="print">
              <a:extLst>
                <a:ext uri="{28A0092B-C50C-407E-A947-70E740481C1C}">
                  <a14:useLocalDpi xmlns:a14="http://schemas.microsoft.com/office/drawing/2010/main" val="0"/>
                </a:ext>
              </a:extLst>
            </a:blip>
            <a:srcRect t="58733" b="34810"/>
            <a:stretch>
              <a:fillRect/>
            </a:stretch>
          </p:blipFill>
          <p:spPr bwMode="auto">
            <a:xfrm>
              <a:off x="-4863" y="148832"/>
              <a:ext cx="9144000" cy="158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6" name="Straight Connector 15"/>
            <p:cNvCxnSpPr/>
            <p:nvPr userDrawn="1"/>
          </p:nvCxnSpPr>
          <p:spPr>
            <a:xfrm>
              <a:off x="-100" y="307090"/>
              <a:ext cx="9139237"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7" name="Action Button: Home 18">
            <a:hlinkClick r:id="" action="ppaction://hlinkshowjump?jump=firstslide" highlightClick="1"/>
          </p:cNvPr>
          <p:cNvSpPr/>
          <p:nvPr userDrawn="1"/>
        </p:nvSpPr>
        <p:spPr>
          <a:xfrm>
            <a:off x="3" y="6442081"/>
            <a:ext cx="296863" cy="385763"/>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nl-NL"/>
          </a:p>
        </p:txBody>
      </p:sp>
      <p:sp>
        <p:nvSpPr>
          <p:cNvPr id="3" name="Content Placeholder 2"/>
          <p:cNvSpPr>
            <a:spLocks noGrp="1"/>
          </p:cNvSpPr>
          <p:nvPr>
            <p:ph idx="1"/>
          </p:nvPr>
        </p:nvSpPr>
        <p:spPr/>
        <p:txBody>
          <a:bodyPr/>
          <a:lstStyle>
            <a:lvl1pPr marL="342900" indent="-342900">
              <a:buClr>
                <a:schemeClr val="bg2"/>
              </a:buClr>
              <a:buFont typeface="Wingdings" pitchFamily="2" charset="2"/>
              <a:buChar char="§"/>
              <a:defRPr sz="2000">
                <a:solidFill>
                  <a:schemeClr val="bg1">
                    <a:lumMod val="50000"/>
                  </a:schemeClr>
                </a:solidFill>
              </a:defRPr>
            </a:lvl1pPr>
            <a:lvl2pPr marL="742950" indent="-285750">
              <a:buClr>
                <a:schemeClr val="bg2"/>
              </a:buClr>
              <a:buFont typeface="Wingdings" pitchFamily="2" charset="2"/>
              <a:buChar char="§"/>
              <a:defRPr sz="1800">
                <a:solidFill>
                  <a:schemeClr val="bg1">
                    <a:lumMod val="50000"/>
                  </a:schemeClr>
                </a:solidFill>
              </a:defRPr>
            </a:lvl2pPr>
            <a:lvl3pPr marL="1143000" indent="-228600">
              <a:buClr>
                <a:schemeClr val="bg2"/>
              </a:buClr>
              <a:buFont typeface="Wingdings" pitchFamily="2" charset="2"/>
              <a:buChar char="§"/>
              <a:defRPr sz="1600">
                <a:solidFill>
                  <a:schemeClr val="bg1">
                    <a:lumMod val="50000"/>
                  </a:schemeClr>
                </a:solidFill>
              </a:defRPr>
            </a:lvl3pPr>
            <a:lvl4pPr marL="1600200" indent="-228600">
              <a:buClr>
                <a:schemeClr val="bg2"/>
              </a:buClr>
              <a:buFont typeface="Wingdings" pitchFamily="2" charset="2"/>
              <a:buChar char="§"/>
              <a:defRPr sz="1400">
                <a:solidFill>
                  <a:schemeClr val="bg1">
                    <a:lumMod val="50000"/>
                  </a:schemeClr>
                </a:solidFill>
              </a:defRPr>
            </a:lvl4pPr>
            <a:lvl5pPr marL="2057400" indent="-228600">
              <a:buClr>
                <a:schemeClr val="bg2"/>
              </a:buClr>
              <a:buFont typeface="Wingdings" pitchFamily="2" charset="2"/>
              <a:buChar char="§"/>
              <a:defRPr sz="1400">
                <a:solidFill>
                  <a:schemeClr val="bg1">
                    <a:lumMod val="50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itle 1"/>
          <p:cNvSpPr>
            <a:spLocks noGrp="1"/>
          </p:cNvSpPr>
          <p:nvPr>
            <p:ph type="title"/>
          </p:nvPr>
        </p:nvSpPr>
        <p:spPr>
          <a:xfrm>
            <a:off x="383061" y="96659"/>
            <a:ext cx="8303740" cy="1143000"/>
          </a:xfrm>
          <a:prstGeom prst="rect">
            <a:avLst/>
          </a:prstGeom>
        </p:spPr>
        <p:txBody>
          <a:bodyPr/>
          <a:lstStyle>
            <a:lvl1pPr>
              <a:defRPr sz="2200"/>
            </a:lvl1pPr>
          </a:lstStyle>
          <a:p>
            <a:r>
              <a:rPr lang="en-US"/>
              <a:t>Click to edit Master title style</a:t>
            </a:r>
            <a:endParaRPr lang="en-US" dirty="0"/>
          </a:p>
        </p:txBody>
      </p:sp>
      <p:sp>
        <p:nvSpPr>
          <p:cNvPr id="18" name="Rectangle 5"/>
          <p:cNvSpPr>
            <a:spLocks noGrp="1" noChangeArrowheads="1"/>
          </p:cNvSpPr>
          <p:nvPr>
            <p:ph type="dt" sz="half" idx="10"/>
          </p:nvPr>
        </p:nvSpPr>
        <p:spPr>
          <a:xfrm>
            <a:off x="-23812" y="6557969"/>
            <a:ext cx="2133601" cy="320675"/>
          </a:xfrm>
          <a:prstGeom prst="rect">
            <a:avLst/>
          </a:prstGeom>
        </p:spPr>
        <p:txBody>
          <a:bodyPr/>
          <a:lstStyle>
            <a:lvl1pPr fontAlgn="auto">
              <a:spcBef>
                <a:spcPts val="0"/>
              </a:spcBef>
              <a:spcAft>
                <a:spcPts val="0"/>
              </a:spcAft>
              <a:defRPr>
                <a:solidFill>
                  <a:srgbClr val="005CAB"/>
                </a:solidFill>
                <a:latin typeface="+mn-lt"/>
                <a:cs typeface="+mn-cs"/>
              </a:defRPr>
            </a:lvl1pPr>
          </a:lstStyle>
          <a:p>
            <a:pPr>
              <a:defRPr/>
            </a:pPr>
            <a:endParaRPr lang="en-US"/>
          </a:p>
        </p:txBody>
      </p:sp>
      <p:sp>
        <p:nvSpPr>
          <p:cNvPr id="19" name="Slide Number Placeholder 1"/>
          <p:cNvSpPr>
            <a:spLocks noGrp="1"/>
          </p:cNvSpPr>
          <p:nvPr>
            <p:ph type="sldNum" sz="quarter" idx="11"/>
          </p:nvPr>
        </p:nvSpPr>
        <p:spPr>
          <a:xfrm>
            <a:off x="5583238" y="6376994"/>
            <a:ext cx="2133600" cy="365125"/>
          </a:xfrm>
        </p:spPr>
        <p:txBody>
          <a:bodyPr/>
          <a:lstStyle>
            <a:lvl1pPr>
              <a:defRPr/>
            </a:lvl1pPr>
          </a:lstStyle>
          <a:p>
            <a:fld id="{0CAC55F5-C433-47D5-B747-EFF7DF365ABF}" type="slidenum">
              <a:rPr lang="en-US" altLang="nb-NO"/>
              <a:pPr/>
              <a:t>‹#›</a:t>
            </a:fld>
            <a:endParaRPr lang="en-US" altLang="nb-NO"/>
          </a:p>
        </p:txBody>
      </p:sp>
      <p:sp>
        <p:nvSpPr>
          <p:cNvPr id="20" name="Tekstvak 19"/>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555068177"/>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11138" y="1573213"/>
            <a:ext cx="4284662" cy="44465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573213"/>
            <a:ext cx="4286250" cy="44465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kstvak 4"/>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3587782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PhAnim="0" preserve="1" userDrawn="1">
  <p:cSld name="CONTENT: Text, Bullets &amp; Subheader - Blue">
    <p:spTree>
      <p:nvGrpSpPr>
        <p:cNvPr id="1" name=""/>
        <p:cNvGrpSpPr/>
        <p:nvPr/>
      </p:nvGrpSpPr>
      <p:grpSpPr>
        <a:xfrm>
          <a:off x="0" y="0"/>
          <a:ext cx="0" cy="0"/>
          <a:chOff x="0" y="0"/>
          <a:chExt cx="0" cy="0"/>
        </a:xfrm>
      </p:grpSpPr>
      <p:sp>
        <p:nvSpPr>
          <p:cNvPr id="5" name="Rectangle 4"/>
          <p:cNvSpPr/>
          <p:nvPr userDrawn="1"/>
        </p:nvSpPr>
        <p:spPr>
          <a:xfrm>
            <a:off x="239715" y="217491"/>
            <a:ext cx="8642350" cy="6423025"/>
          </a:xfrm>
          <a:prstGeom prst="rect">
            <a:avLst/>
          </a:prstGeom>
          <a:solidFill>
            <a:srgbClr val="F6F3EE"/>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 name="Rectangle 5"/>
          <p:cNvSpPr/>
          <p:nvPr userDrawn="1"/>
        </p:nvSpPr>
        <p:spPr>
          <a:xfrm>
            <a:off x="0" y="596900"/>
            <a:ext cx="9144000" cy="755650"/>
          </a:xfrm>
          <a:prstGeom prst="rect">
            <a:avLst/>
          </a:prstGeom>
          <a:solidFill>
            <a:srgbClr val="578AD6">
              <a:alpha val="91765"/>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pic>
        <p:nvPicPr>
          <p:cNvPr id="7" name="Picture 8"/>
          <p:cNvPicPr>
            <a:picLocks noChangeAspect="1"/>
          </p:cNvPicPr>
          <p:nvPr userDrawn="1"/>
        </p:nvPicPr>
        <p:blipFill>
          <a:blip r:embed="rId2" cstate="print">
            <a:extLst>
              <a:ext uri="{28A0092B-C50C-407E-A947-70E740481C1C}">
                <a14:useLocalDpi xmlns:a14="http://schemas.microsoft.com/office/drawing/2010/main" val="0"/>
              </a:ext>
            </a:extLst>
          </a:blip>
          <a:srcRect l="294" r="21341" b="79222"/>
          <a:stretch>
            <a:fillRect/>
          </a:stretch>
        </p:blipFill>
        <p:spPr bwMode="auto">
          <a:xfrm>
            <a:off x="241300" y="741363"/>
            <a:ext cx="866775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39"/>
          <p:cNvPicPr>
            <a:picLocks/>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7743825" y="6383344"/>
            <a:ext cx="1112838" cy="21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Slide Number Placeholder 5"/>
          <p:cNvSpPr txBox="1">
            <a:spLocks/>
          </p:cNvSpPr>
          <p:nvPr userDrawn="1"/>
        </p:nvSpPr>
        <p:spPr>
          <a:xfrm rot="16200000">
            <a:off x="-1538288" y="4808541"/>
            <a:ext cx="3332163" cy="147638"/>
          </a:xfrm>
          <a:prstGeom prst="rect">
            <a:avLst/>
          </a:prstGeom>
        </p:spPr>
        <p:txBody>
          <a:bodyPr lIns="0" tIns="0" rIns="0" bIns="0" anchor="b"/>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a:defRPr/>
            </a:pPr>
            <a:r>
              <a:rPr lang="en-US" sz="600" dirty="0"/>
              <a:t>Training material, for internal use only.</a:t>
            </a:r>
          </a:p>
        </p:txBody>
      </p:sp>
      <p:sp>
        <p:nvSpPr>
          <p:cNvPr id="10" name="Slide Number Placeholder 5"/>
          <p:cNvSpPr txBox="1">
            <a:spLocks/>
          </p:cNvSpPr>
          <p:nvPr userDrawn="1"/>
        </p:nvSpPr>
        <p:spPr>
          <a:xfrm>
            <a:off x="442916" y="6381750"/>
            <a:ext cx="650875" cy="192088"/>
          </a:xfrm>
          <a:prstGeom prst="rect">
            <a:avLst/>
          </a:prstGeom>
        </p:spPr>
        <p:txBody>
          <a:bodyPr lIns="0" tIns="0" rIns="0" bIns="0"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BB170287-8AB3-44A6-893D-76C12CC21F78}" type="slidenum">
              <a:rPr lang="en-US" altLang="nb-NO" sz="600">
                <a:solidFill>
                  <a:srgbClr val="909090"/>
                </a:solidFill>
                <a:latin typeface="Helvetica" panose="020B0604020202020204" pitchFamily="34" charset="0"/>
                <a:ea typeface="MS PGothic" panose="020B0600070205080204" pitchFamily="34" charset="-128"/>
              </a:rPr>
              <a:pPr eaLnBrk="1" hangingPunct="1"/>
              <a:t>‹#›</a:t>
            </a:fld>
            <a:endParaRPr lang="en-US" altLang="nb-NO" sz="600">
              <a:solidFill>
                <a:srgbClr val="909090"/>
              </a:solidFill>
              <a:latin typeface="Helvetica" panose="020B0604020202020204" pitchFamily="34" charset="0"/>
              <a:ea typeface="MS PGothic" panose="020B0600070205080204" pitchFamily="34" charset="-128"/>
            </a:endParaRPr>
          </a:p>
        </p:txBody>
      </p:sp>
      <p:sp>
        <p:nvSpPr>
          <p:cNvPr id="2" name="Title 1"/>
          <p:cNvSpPr>
            <a:spLocks noGrp="1"/>
          </p:cNvSpPr>
          <p:nvPr>
            <p:ph type="title"/>
          </p:nvPr>
        </p:nvSpPr>
        <p:spPr>
          <a:xfrm>
            <a:off x="428636" y="818462"/>
            <a:ext cx="8286749" cy="355600"/>
          </a:xfrm>
        </p:spPr>
        <p:txBody>
          <a:bodyPr/>
          <a:lstStyle>
            <a:lvl1pPr>
              <a:defRPr sz="2800" baseline="0">
                <a:solidFill>
                  <a:schemeClr val="bg1"/>
                </a:solidFill>
                <a:latin typeface="Helvetica" pitchFamily="34" charset="0"/>
              </a:defRPr>
            </a:lvl1pPr>
          </a:lstStyle>
          <a:p>
            <a:r>
              <a:rPr lang="en-US" dirty="0"/>
              <a:t>Click to edit Master title style</a:t>
            </a:r>
          </a:p>
        </p:txBody>
      </p:sp>
      <p:sp>
        <p:nvSpPr>
          <p:cNvPr id="18" name="Text Placeholder 17"/>
          <p:cNvSpPr>
            <a:spLocks noGrp="1"/>
          </p:cNvSpPr>
          <p:nvPr>
            <p:ph type="body" sz="quarter" idx="44"/>
          </p:nvPr>
        </p:nvSpPr>
        <p:spPr>
          <a:xfrm>
            <a:off x="441437" y="1578310"/>
            <a:ext cx="8240111" cy="284436"/>
          </a:xfrm>
        </p:spPr>
        <p:txBody>
          <a:bodyPr/>
          <a:lstStyle>
            <a:lvl1pPr>
              <a:defRPr sz="1800" baseline="0">
                <a:solidFill>
                  <a:srgbClr val="578AD6"/>
                </a:solidFill>
                <a:latin typeface="Helvetica" pitchFamily="34" charset="0"/>
              </a:defRPr>
            </a:lvl1pPr>
          </a:lstStyle>
          <a:p>
            <a:pPr lvl="0"/>
            <a:r>
              <a:rPr lang="en-US"/>
              <a:t>Click to edit Master text styles</a:t>
            </a:r>
          </a:p>
        </p:txBody>
      </p:sp>
      <p:sp>
        <p:nvSpPr>
          <p:cNvPr id="20" name="Content Placeholder 3"/>
          <p:cNvSpPr>
            <a:spLocks noGrp="1"/>
          </p:cNvSpPr>
          <p:nvPr>
            <p:ph sz="quarter" idx="45"/>
          </p:nvPr>
        </p:nvSpPr>
        <p:spPr>
          <a:xfrm>
            <a:off x="440205" y="2001800"/>
            <a:ext cx="8024176" cy="4470503"/>
          </a:xfrm>
        </p:spPr>
        <p:txBody>
          <a:bodyPr/>
          <a:lstStyle>
            <a:lvl1pPr marL="228600" indent="-228600">
              <a:lnSpc>
                <a:spcPct val="100000"/>
              </a:lnSpc>
              <a:buClr>
                <a:srgbClr val="578AD6"/>
              </a:buClr>
              <a:buSzPct val="80000"/>
              <a:buFont typeface="Helvetica" pitchFamily="34" charset="0"/>
              <a:buChar char="►"/>
              <a:defRPr sz="1600">
                <a:latin typeface="Helvetica" pitchFamily="34" charset="0"/>
              </a:defRPr>
            </a:lvl1pPr>
            <a:lvl2pPr marL="457200" indent="-257175">
              <a:lnSpc>
                <a:spcPct val="100000"/>
              </a:lnSpc>
              <a:buClr>
                <a:srgbClr val="578AD6"/>
              </a:buClr>
              <a:buSzPct val="80000"/>
              <a:buFont typeface="Helvetica" pitchFamily="34" charset="0"/>
              <a:buChar char="►"/>
              <a:defRPr sz="1600">
                <a:latin typeface="Helvetica" pitchFamily="34" charset="0"/>
              </a:defRPr>
            </a:lvl2pPr>
            <a:lvl3pPr marL="800100" indent="-244475">
              <a:lnSpc>
                <a:spcPct val="100000"/>
              </a:lnSpc>
              <a:buClr>
                <a:srgbClr val="578AD6"/>
              </a:buClr>
              <a:buSzPct val="80000"/>
              <a:buFont typeface="Helvetica" pitchFamily="34" charset="0"/>
              <a:buChar char="►"/>
              <a:defRPr sz="1600">
                <a:latin typeface="Helvetica" pitchFamily="34" charset="0"/>
              </a:defRPr>
            </a:lvl3pPr>
            <a:lvl4pPr marL="1158875" indent="-234950">
              <a:lnSpc>
                <a:spcPct val="100000"/>
              </a:lnSpc>
              <a:buClr>
                <a:srgbClr val="578AD6"/>
              </a:buClr>
              <a:buSzPct val="80000"/>
              <a:buFont typeface="Helvetica" pitchFamily="34" charset="0"/>
              <a:buChar char="►"/>
              <a:defRPr sz="1600">
                <a:latin typeface="Helvetica" pitchFamily="34" charset="0"/>
              </a:defRPr>
            </a:lvl4pPr>
            <a:lvl5pPr marL="1598613" indent="-234950">
              <a:lnSpc>
                <a:spcPct val="100000"/>
              </a:lnSpc>
              <a:buClr>
                <a:srgbClr val="578AD6"/>
              </a:buClr>
              <a:buSzPct val="80000"/>
              <a:buFont typeface="Helvetica" pitchFamily="34" charset="0"/>
              <a:buChar char="►"/>
              <a:defRPr sz="1600">
                <a:latin typeface="Helvetica"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kstvak 10"/>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195738074"/>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jdelijke aanduiding voor titel 1"/>
          <p:cNvSpPr>
            <a:spLocks noGrp="1"/>
          </p:cNvSpPr>
          <p:nvPr>
            <p:ph type="title"/>
          </p:nvPr>
        </p:nvSpPr>
        <p:spPr bwMode="auto">
          <a:xfrm>
            <a:off x="457200" y="274638"/>
            <a:ext cx="8229600" cy="57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nl-NL" altLang="nl-NL" noProof="0" dirty="0"/>
              <a:t>Klik om de stijl te bewerken</a:t>
            </a:r>
          </a:p>
        </p:txBody>
      </p:sp>
      <p:sp>
        <p:nvSpPr>
          <p:cNvPr id="1027" name="Tijdelijke aanduiding voor tekst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nl-NL" altLang="nl-NL" noProof="0" dirty="0"/>
              <a:t>Klik om de modelstijlen te bewerken</a:t>
            </a:r>
          </a:p>
          <a:p>
            <a:pPr lvl="1"/>
            <a:r>
              <a:rPr lang="nl-NL" altLang="nl-NL" noProof="0" dirty="0"/>
              <a:t>Tweede niveau</a:t>
            </a:r>
          </a:p>
          <a:p>
            <a:pPr lvl="2"/>
            <a:r>
              <a:rPr lang="nl-NL" altLang="nl-NL" noProof="0" dirty="0"/>
              <a:t>Derde niveau</a:t>
            </a:r>
          </a:p>
          <a:p>
            <a:pPr lvl="3"/>
            <a:r>
              <a:rPr lang="nl-NL" altLang="nl-NL" noProof="0" dirty="0"/>
              <a:t>Vierde niveau</a:t>
            </a:r>
          </a:p>
          <a:p>
            <a:pPr lvl="4"/>
            <a:r>
              <a:rPr lang="nl-NL" altLang="nl-NL" noProof="0" dirty="0"/>
              <a:t>Vijfde niveau</a:t>
            </a:r>
          </a:p>
        </p:txBody>
      </p:sp>
      <p:sp>
        <p:nvSpPr>
          <p:cNvPr id="6" name="Tijdelijke aanduiding voor dianummer 5"/>
          <p:cNvSpPr>
            <a:spLocks noGrp="1"/>
          </p:cNvSpPr>
          <p:nvPr>
            <p:ph type="sldNum" sz="quarter" idx="4"/>
          </p:nvPr>
        </p:nvSpPr>
        <p:spPr>
          <a:xfrm>
            <a:off x="468313" y="6381756"/>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fld id="{0854A1F4-6BB5-4AF5-8CD7-478C7D2FA17D}" type="slidenum">
              <a:rPr lang="nl-NL" altLang="nb-NO"/>
              <a:pPr/>
              <a:t>‹#›</a:t>
            </a:fld>
            <a:endParaRPr lang="nl-NL" altLang="nb-NO"/>
          </a:p>
        </p:txBody>
      </p:sp>
      <p:pic>
        <p:nvPicPr>
          <p:cNvPr id="1029" name="Picture 3" descr="C:\Users\ekrijnen\AppData\Local\Microsoft\Windows\Temporary Internet Files\Content.Outlook\SCDNG80I\MS Institute_klein.jpg"/>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a:off x="7596190" y="6454775"/>
            <a:ext cx="13398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F7091A54-7BEA-4676-9254-ED7C4ABFFC53}"/>
              </a:ext>
            </a:extLst>
          </p:cNvPr>
          <p:cNvSpPr txBox="1"/>
          <p:nvPr userDrawn="1"/>
        </p:nvSpPr>
        <p:spPr>
          <a:xfrm rot="5400000">
            <a:off x="8188693" y="3858726"/>
            <a:ext cx="1494693" cy="230832"/>
          </a:xfrm>
          <a:prstGeom prst="rect">
            <a:avLst/>
          </a:prstGeom>
          <a:noFill/>
        </p:spPr>
        <p:txBody>
          <a:bodyPr wrap="square" rtlCol="0">
            <a:spAutoFit/>
          </a:bodyPr>
          <a:lstStyle/>
          <a:p>
            <a:r>
              <a:rPr lang="nl-NL" sz="900" dirty="0"/>
              <a:t>MSP-NED-0157c</a:t>
            </a:r>
          </a:p>
        </p:txBody>
      </p:sp>
    </p:spTree>
    <p:extLst>
      <p:ext uri="{BB962C8B-B14F-4D97-AF65-F5344CB8AC3E}">
        <p14:creationId xmlns:p14="http://schemas.microsoft.com/office/powerpoint/2010/main" val="273494839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701" r:id="rId12"/>
  </p:sldLayoutIdLst>
  <p:txStyles>
    <p:title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hyperlink" Target="https://en.wikipedia.org/wiki/Lymphocyte" TargetMode="External"/><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hyperlink" Target="http://www.pathophys.org/immunology/"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13.xml.rels><?xml version="1.0" encoding="UTF-8" standalone="yes"?>
<Relationships xmlns="http://schemas.openxmlformats.org/package/2006/relationships"><Relationship Id="rId8" Type="http://schemas.openxmlformats.org/officeDocument/2006/relationships/image" Target="../media/image24.png"/><Relationship Id="rId13" Type="http://schemas.openxmlformats.org/officeDocument/2006/relationships/image" Target="../media/image29.png"/><Relationship Id="rId3" Type="http://schemas.openxmlformats.org/officeDocument/2006/relationships/image" Target="../media/image13.png"/><Relationship Id="rId7" Type="http://schemas.openxmlformats.org/officeDocument/2006/relationships/image" Target="../media/image23.png"/><Relationship Id="rId12"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22.png"/><Relationship Id="rId11" Type="http://schemas.openxmlformats.org/officeDocument/2006/relationships/image" Target="../media/image27.png"/><Relationship Id="rId5" Type="http://schemas.openxmlformats.org/officeDocument/2006/relationships/image" Target="../media/image21.png"/><Relationship Id="rId10" Type="http://schemas.openxmlformats.org/officeDocument/2006/relationships/image" Target="../media/image26.png"/><Relationship Id="rId4" Type="http://schemas.openxmlformats.org/officeDocument/2006/relationships/image" Target="../media/image20.png"/><Relationship Id="rId9" Type="http://schemas.openxmlformats.org/officeDocument/2006/relationships/image" Target="../media/image25.png"/><Relationship Id="rId14" Type="http://schemas.openxmlformats.org/officeDocument/2006/relationships/image" Target="../media/image30.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 Id="rId9" Type="http://schemas.openxmlformats.org/officeDocument/2006/relationships/hyperlink" Target="http://www.pathophys.org/immunology/" TargetMode="Externa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 Id="rId9" Type="http://schemas.openxmlformats.org/officeDocument/2006/relationships/hyperlink" Target="http://www.pathophys.org/immunology/" TargetMode="Externa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hyperlink" Target="https://en.wikipedia.org/wiki/Antigen-presenting_cell" TargetMode="External"/><Relationship Id="rId4" Type="http://schemas.openxmlformats.org/officeDocument/2006/relationships/image" Target="../media/image15.png"/></Relationships>
</file>

<file path=ppt/slides/_rels/slide50.xml.rels><?xml version="1.0" encoding="UTF-8" standalone="yes"?>
<Relationships xmlns="http://schemas.openxmlformats.org/package/2006/relationships"><Relationship Id="rId3" Type="http://schemas.openxmlformats.org/officeDocument/2006/relationships/hyperlink" Target="https://db.cbg-meb.nl/IB-teksten/h30086.pdf" TargetMode="External"/><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hyperlink" Target="https://db.cbg-meb.nl/IB-teksten/h30086.pdf" TargetMode="External"/><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hyperlink" Target="https://db.cbg-meb.nl/IB-teksten/h30086.pdf" TargetMode="External"/><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hyperlink" Target="https://www.drugbank.ca/drugs/DB00060" TargetMode="External"/><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hyperlink" Target="https://en.wikipedia.org/wiki/Lymphocyte" TargetMode="Externa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hyperlink" Target="https://en.wikipedia.org/wiki/Lymphocyte" TargetMode="External"/><Relationship Id="rId4" Type="http://schemas.openxmlformats.org/officeDocument/2006/relationships/image" Target="../media/image8.png"/></Relationships>
</file>

<file path=ppt/slides/_rels/slide70.xml.rels><?xml version="1.0" encoding="UTF-8" standalone="yes"?>
<Relationships xmlns="http://schemas.openxmlformats.org/package/2006/relationships"><Relationship Id="rId2" Type="http://schemas.openxmlformats.org/officeDocument/2006/relationships/hyperlink" Target="https://db.cbg-meb.nl/IB-teksten/h30086.pdf" TargetMode="Externa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hyperlink" Target="http://www.imgt.org/IMGTeducation/IMGTlexique/A/ADCC_and_CDC.html" TargetMode="External"/><Relationship Id="rId5" Type="http://schemas.openxmlformats.org/officeDocument/2006/relationships/hyperlink" Target="http://what-when-how.com/acp-medicine/organs-and-cells-of-the-immune-system-part-1%20/" TargetMode="External"/><Relationship Id="rId4" Type="http://schemas.openxmlformats.org/officeDocument/2006/relationships/image" Target="../media/image8.png"/></Relationships>
</file>

<file path=ppt/slides/_rels/slide80.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5.jpeg"/><Relationship Id="rId7" Type="http://schemas.openxmlformats.org/officeDocument/2006/relationships/image" Target="../media/image39.png"/><Relationship Id="rId2" Type="http://schemas.openxmlformats.org/officeDocument/2006/relationships/notesSlide" Target="../notesSlides/notesSlide60.xml"/><Relationship Id="rId1" Type="http://schemas.openxmlformats.org/officeDocument/2006/relationships/slideLayout" Target="../slideLayouts/slideLayout2.xml"/><Relationship Id="rId6" Type="http://schemas.openxmlformats.org/officeDocument/2006/relationships/image" Target="../media/image38.png"/><Relationship Id="rId5" Type="http://schemas.openxmlformats.org/officeDocument/2006/relationships/image" Target="../media/image37.png"/><Relationship Id="rId10" Type="http://schemas.openxmlformats.org/officeDocument/2006/relationships/hyperlink" Target="https://www.ge-bu.nl/artikel/monoklonale-antilichamen" TargetMode="External"/><Relationship Id="rId4" Type="http://schemas.openxmlformats.org/officeDocument/2006/relationships/image" Target="../media/image36.png"/><Relationship Id="rId9" Type="http://schemas.openxmlformats.org/officeDocument/2006/relationships/hyperlink" Target="https://www.nationaalmsfonds.nl/behandelen/aanvalstoppende-medicaties/gammaglobuline/achtergrondinformatie-gammaglobuline"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hyperlink" Target="https://en.wikipedia.org/wiki/Lymphocyte"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719337-B59C-415D-891E-640932AA40D4}"/>
              </a:ext>
            </a:extLst>
          </p:cNvPr>
          <p:cNvSpPr>
            <a:spLocks noGrp="1"/>
          </p:cNvSpPr>
          <p:nvPr>
            <p:ph type="title"/>
          </p:nvPr>
        </p:nvSpPr>
        <p:spPr>
          <a:xfrm>
            <a:off x="1233487" y="5287319"/>
            <a:ext cx="6677025" cy="609781"/>
          </a:xfrm>
        </p:spPr>
        <p:txBody>
          <a:bodyPr/>
          <a:lstStyle/>
          <a:p>
            <a:pPr algn="l"/>
            <a:r>
              <a:rPr lang="en-US" sz="2000" b="0" dirty="0"/>
              <a:t>Datum en </a:t>
            </a:r>
            <a:r>
              <a:rPr lang="en-US" sz="2000" b="0" dirty="0" err="1"/>
              <a:t>plaats</a:t>
            </a:r>
            <a:r>
              <a:rPr lang="en-US" sz="2000" b="0" dirty="0"/>
              <a:t>: </a:t>
            </a:r>
            <a:r>
              <a:rPr lang="en-US" sz="2000" b="0" dirty="0" err="1"/>
              <a:t>xxxxx</a:t>
            </a:r>
            <a:br>
              <a:rPr lang="en-US" sz="2000" b="0" dirty="0"/>
            </a:br>
            <a:r>
              <a:rPr lang="en-US" sz="2000" b="0" dirty="0" err="1"/>
              <a:t>Presentator</a:t>
            </a:r>
            <a:r>
              <a:rPr lang="en-US" sz="2000" b="0" dirty="0"/>
              <a:t>: </a:t>
            </a:r>
            <a:r>
              <a:rPr lang="en-US" sz="2000" b="0" dirty="0" err="1"/>
              <a:t>xxxx</a:t>
            </a:r>
            <a:br>
              <a:rPr lang="en-US" sz="2000" b="0" dirty="0"/>
            </a:br>
            <a:endParaRPr lang="en-US" sz="2000" b="0" dirty="0"/>
          </a:p>
        </p:txBody>
      </p:sp>
      <p:sp>
        <p:nvSpPr>
          <p:cNvPr id="3" name="Content Placeholder 2">
            <a:extLst>
              <a:ext uri="{FF2B5EF4-FFF2-40B4-BE49-F238E27FC236}">
                <a16:creationId xmlns:a16="http://schemas.microsoft.com/office/drawing/2014/main" id="{AB620119-2966-49E6-8D7F-F76DDC2D51CA}"/>
              </a:ext>
            </a:extLst>
          </p:cNvPr>
          <p:cNvSpPr>
            <a:spLocks noGrp="1"/>
          </p:cNvSpPr>
          <p:nvPr>
            <p:ph idx="1"/>
          </p:nvPr>
        </p:nvSpPr>
        <p:spPr>
          <a:xfrm>
            <a:off x="457200" y="1600207"/>
            <a:ext cx="8229600" cy="3324334"/>
          </a:xfrm>
        </p:spPr>
        <p:txBody>
          <a:bodyPr/>
          <a:lstStyle/>
          <a:p>
            <a:pPr marL="0" indent="0" algn="ctr">
              <a:buNone/>
            </a:pPr>
            <a:br>
              <a:rPr lang="nl-NL" sz="4000" b="1" cap="all" dirty="0">
                <a:solidFill>
                  <a:srgbClr val="000000"/>
                </a:solidFill>
                <a:ea typeface="+mj-ea"/>
                <a:cs typeface="+mj-cs"/>
              </a:rPr>
            </a:br>
            <a:r>
              <a:rPr lang="nl-NL" sz="4000" b="1" cap="all" dirty="0">
                <a:solidFill>
                  <a:srgbClr val="000000"/>
                </a:solidFill>
                <a:ea typeface="+mj-ea"/>
                <a:cs typeface="+mj-cs"/>
              </a:rPr>
              <a:t>MS behandeling</a:t>
            </a:r>
            <a:br>
              <a:rPr lang="nl-NL" sz="4000" b="1" cap="all" dirty="0">
                <a:solidFill>
                  <a:srgbClr val="000000"/>
                </a:solidFill>
                <a:ea typeface="+mj-ea"/>
                <a:cs typeface="+mj-cs"/>
              </a:rPr>
            </a:br>
            <a:r>
              <a:rPr lang="nl-NL" sz="4000" b="1" cap="all" dirty="0">
                <a:solidFill>
                  <a:srgbClr val="000000"/>
                </a:solidFill>
                <a:ea typeface="+mj-ea"/>
                <a:cs typeface="+mj-cs"/>
              </a:rPr>
              <a:t>en het</a:t>
            </a:r>
            <a:br>
              <a:rPr lang="nl-NL" sz="4000" b="1" cap="all" dirty="0">
                <a:solidFill>
                  <a:srgbClr val="000000"/>
                </a:solidFill>
                <a:ea typeface="+mj-ea"/>
                <a:cs typeface="+mj-cs"/>
              </a:rPr>
            </a:br>
            <a:r>
              <a:rPr lang="nl-NL" sz="4000" b="1" cap="all" dirty="0">
                <a:solidFill>
                  <a:srgbClr val="000000"/>
                </a:solidFill>
                <a:ea typeface="+mj-ea"/>
                <a:cs typeface="+mj-cs"/>
              </a:rPr>
              <a:t>immuunsysteem</a:t>
            </a:r>
            <a:endParaRPr lang="en-US" dirty="0"/>
          </a:p>
        </p:txBody>
      </p:sp>
    </p:spTree>
    <p:extLst>
      <p:ext uri="{BB962C8B-B14F-4D97-AF65-F5344CB8AC3E}">
        <p14:creationId xmlns:p14="http://schemas.microsoft.com/office/powerpoint/2010/main" val="383584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Lymfocyten, vragen?</a:t>
            </a:r>
          </a:p>
        </p:txBody>
      </p:sp>
      <p:pic>
        <p:nvPicPr>
          <p:cNvPr id="4099"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87700" b="8652"/>
          <a:stretch/>
        </p:blipFill>
        <p:spPr bwMode="auto">
          <a:xfrm>
            <a:off x="498390" y="472185"/>
            <a:ext cx="1181101" cy="8758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874" r="49463" b="8652"/>
          <a:stretch/>
        </p:blipFill>
        <p:spPr bwMode="auto">
          <a:xfrm>
            <a:off x="672182" y="4043793"/>
            <a:ext cx="1023939" cy="8758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75981" r="11025"/>
          <a:stretch/>
        </p:blipFill>
        <p:spPr bwMode="auto">
          <a:xfrm>
            <a:off x="4797867" y="1347347"/>
            <a:ext cx="1247775" cy="9587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xtBox 13"/>
          <p:cNvSpPr txBox="1"/>
          <p:nvPr/>
        </p:nvSpPr>
        <p:spPr>
          <a:xfrm>
            <a:off x="332277" y="1308987"/>
            <a:ext cx="3789202" cy="2339102"/>
          </a:xfrm>
          <a:prstGeom prst="rect">
            <a:avLst/>
          </a:prstGeom>
          <a:noFill/>
        </p:spPr>
        <p:txBody>
          <a:bodyPr wrap="square" rtlCol="0">
            <a:spAutoFit/>
          </a:bodyPr>
          <a:lstStyle/>
          <a:p>
            <a:r>
              <a:rPr lang="nl-NL" b="1" dirty="0">
                <a:solidFill>
                  <a:srgbClr val="FFC000"/>
                </a:solidFill>
              </a:rPr>
              <a:t>Natural Killer  (NK) cel</a:t>
            </a:r>
          </a:p>
          <a:p>
            <a:endParaRPr lang="nl-NL" sz="1000" dirty="0"/>
          </a:p>
          <a:p>
            <a:pPr marL="285750" indent="-285750">
              <a:buFontTx/>
              <a:buChar char="-"/>
            </a:pPr>
            <a:r>
              <a:rPr lang="nl-NL" sz="1600" dirty="0"/>
              <a:t>Ca. 7% van lymfocyten</a:t>
            </a:r>
          </a:p>
          <a:p>
            <a:pPr marL="285750" indent="-285750">
              <a:buFontTx/>
              <a:buChar char="-"/>
            </a:pPr>
            <a:r>
              <a:rPr lang="nl-NL" sz="1600" dirty="0"/>
              <a:t>Doodt op basis van MHC-I afwijkingen</a:t>
            </a:r>
          </a:p>
          <a:p>
            <a:pPr marL="285750" indent="-285750">
              <a:buFontTx/>
              <a:buChar char="-"/>
            </a:pPr>
            <a:r>
              <a:rPr lang="nl-NL" sz="1600" dirty="0"/>
              <a:t>Doodt met perforines en granzymes</a:t>
            </a:r>
          </a:p>
          <a:p>
            <a:pPr marL="285750" indent="-285750">
              <a:buFontTx/>
              <a:buChar char="-"/>
            </a:pPr>
            <a:r>
              <a:rPr lang="nl-NL" b="1" dirty="0">
                <a:solidFill>
                  <a:srgbClr val="FFC000"/>
                </a:solidFill>
              </a:rPr>
              <a:t>Doodt cellen die gemarkeerd zijn met antilichaam</a:t>
            </a:r>
          </a:p>
          <a:p>
            <a:pPr marL="285750" indent="-285750">
              <a:buFontTx/>
              <a:buChar char="-"/>
            </a:pPr>
            <a:r>
              <a:rPr lang="nl-NL" sz="1600" dirty="0"/>
              <a:t>Belangrijke rol bij </a:t>
            </a:r>
            <a:r>
              <a:rPr lang="nl-NL" sz="1600" dirty="0" err="1"/>
              <a:t>immuunregulatie</a:t>
            </a:r>
            <a:r>
              <a:rPr lang="nl-NL" sz="1600" dirty="0"/>
              <a:t> van het verworven immuunsysteem</a:t>
            </a:r>
            <a:endParaRPr lang="nl-NL" dirty="0"/>
          </a:p>
        </p:txBody>
      </p:sp>
      <p:pic>
        <p:nvPicPr>
          <p:cNvPr id="15"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0537" r="38800" b="8652"/>
          <a:stretch/>
        </p:blipFill>
        <p:spPr bwMode="auto">
          <a:xfrm>
            <a:off x="5217819" y="4042794"/>
            <a:ext cx="1023938" cy="8758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Box 15"/>
          <p:cNvSpPr txBox="1"/>
          <p:nvPr/>
        </p:nvSpPr>
        <p:spPr>
          <a:xfrm>
            <a:off x="254190" y="4072306"/>
            <a:ext cx="3295910" cy="1908215"/>
          </a:xfrm>
          <a:prstGeom prst="rect">
            <a:avLst/>
          </a:prstGeom>
          <a:noFill/>
        </p:spPr>
        <p:txBody>
          <a:bodyPr wrap="square" rtlCol="0">
            <a:spAutoFit/>
          </a:bodyPr>
          <a:lstStyle/>
          <a:p>
            <a:pPr algn="ctr"/>
            <a:r>
              <a:rPr lang="nl-NL" b="1" dirty="0">
                <a:solidFill>
                  <a:srgbClr val="FF0000"/>
                </a:solidFill>
              </a:rPr>
              <a:t>T helper</a:t>
            </a:r>
          </a:p>
          <a:p>
            <a:pPr algn="ctr"/>
            <a:r>
              <a:rPr lang="nl-NL" b="1" dirty="0">
                <a:solidFill>
                  <a:srgbClr val="FF0000"/>
                </a:solidFill>
              </a:rPr>
              <a:t>(T</a:t>
            </a:r>
            <a:r>
              <a:rPr lang="nl-NL" b="1" baseline="-25000" dirty="0">
                <a:solidFill>
                  <a:srgbClr val="FF0000"/>
                </a:solidFill>
              </a:rPr>
              <a:t>h</a:t>
            </a:r>
            <a:r>
              <a:rPr lang="nl-NL" b="1" dirty="0">
                <a:solidFill>
                  <a:srgbClr val="FF0000"/>
                </a:solidFill>
              </a:rPr>
              <a:t>) cel</a:t>
            </a:r>
          </a:p>
          <a:p>
            <a:endParaRPr lang="nl-NL" sz="1600" dirty="0"/>
          </a:p>
          <a:p>
            <a:pPr marL="285750" indent="-285750">
              <a:buFontTx/>
              <a:buChar char="-"/>
            </a:pPr>
            <a:r>
              <a:rPr lang="nl-NL" sz="1600" dirty="0"/>
              <a:t>Ca. 46% van lymfocyten</a:t>
            </a:r>
          </a:p>
          <a:p>
            <a:pPr marL="285750" indent="-285750">
              <a:buFontTx/>
              <a:buChar char="-"/>
            </a:pPr>
            <a:r>
              <a:rPr lang="nl-NL" sz="1600" dirty="0"/>
              <a:t>Herkent antigen in context MHC-II</a:t>
            </a:r>
          </a:p>
          <a:p>
            <a:pPr indent="-285750">
              <a:buFontTx/>
              <a:buChar char="-"/>
            </a:pPr>
            <a:r>
              <a:rPr lang="nl-NL" b="1" dirty="0">
                <a:solidFill>
                  <a:srgbClr val="FF0000"/>
                </a:solidFill>
              </a:rPr>
              <a:t>Produceert cytokines</a:t>
            </a:r>
          </a:p>
          <a:p>
            <a:pPr marL="285750" indent="-285750">
              <a:buFontTx/>
              <a:buChar char="-"/>
            </a:pPr>
            <a:r>
              <a:rPr lang="nl-NL" sz="1600" dirty="0"/>
              <a:t>Expressie CD52, CD4</a:t>
            </a:r>
          </a:p>
        </p:txBody>
      </p:sp>
      <p:sp>
        <p:nvSpPr>
          <p:cNvPr id="17" name="TextBox 16"/>
          <p:cNvSpPr txBox="1"/>
          <p:nvPr/>
        </p:nvSpPr>
        <p:spPr>
          <a:xfrm>
            <a:off x="3732319" y="4096503"/>
            <a:ext cx="3251531" cy="1908215"/>
          </a:xfrm>
          <a:prstGeom prst="rect">
            <a:avLst/>
          </a:prstGeom>
          <a:noFill/>
        </p:spPr>
        <p:txBody>
          <a:bodyPr wrap="none" rtlCol="0">
            <a:spAutoFit/>
          </a:bodyPr>
          <a:lstStyle/>
          <a:p>
            <a:r>
              <a:rPr lang="nl-NL" b="1" dirty="0">
                <a:solidFill>
                  <a:srgbClr val="FF0000"/>
                </a:solidFill>
              </a:rPr>
              <a:t>Cytotoxische</a:t>
            </a:r>
          </a:p>
          <a:p>
            <a:r>
              <a:rPr lang="nl-NL" b="1" dirty="0">
                <a:solidFill>
                  <a:srgbClr val="FF0000"/>
                </a:solidFill>
              </a:rPr>
              <a:t>T cel (CTL)</a:t>
            </a:r>
          </a:p>
          <a:p>
            <a:endParaRPr lang="nl-NL" sz="1600" dirty="0"/>
          </a:p>
          <a:p>
            <a:pPr marL="285750" indent="-285750">
              <a:buFontTx/>
              <a:buChar char="-"/>
            </a:pPr>
            <a:r>
              <a:rPr lang="nl-NL" sz="1600" dirty="0"/>
              <a:t>Ca. 19% van lymfocyten</a:t>
            </a:r>
          </a:p>
          <a:p>
            <a:pPr marL="285750" indent="-285750">
              <a:buFontTx/>
              <a:buChar char="-"/>
            </a:pPr>
            <a:r>
              <a:rPr lang="nl-NL" sz="1600" dirty="0"/>
              <a:t>Herkent antigen in context MHC-I</a:t>
            </a:r>
          </a:p>
          <a:p>
            <a:pPr indent="-285750">
              <a:buFontTx/>
              <a:buChar char="-"/>
            </a:pPr>
            <a:r>
              <a:rPr lang="nl-NL" b="1" dirty="0">
                <a:solidFill>
                  <a:srgbClr val="FF0000"/>
                </a:solidFill>
              </a:rPr>
              <a:t>Doodt geïnfecteerde cellen</a:t>
            </a:r>
          </a:p>
          <a:p>
            <a:pPr marL="285750" indent="-285750">
              <a:buFontTx/>
              <a:buChar char="-"/>
            </a:pPr>
            <a:r>
              <a:rPr lang="nl-NL" sz="1600" dirty="0"/>
              <a:t>Expressie CD52, CD8</a:t>
            </a:r>
          </a:p>
        </p:txBody>
      </p:sp>
      <p:sp>
        <p:nvSpPr>
          <p:cNvPr id="18" name="TextBox 17"/>
          <p:cNvSpPr txBox="1"/>
          <p:nvPr/>
        </p:nvSpPr>
        <p:spPr>
          <a:xfrm>
            <a:off x="4504501" y="2281795"/>
            <a:ext cx="2793664" cy="1277273"/>
          </a:xfrm>
          <a:prstGeom prst="rect">
            <a:avLst/>
          </a:prstGeom>
          <a:noFill/>
        </p:spPr>
        <p:txBody>
          <a:bodyPr wrap="square" rtlCol="0">
            <a:spAutoFit/>
          </a:bodyPr>
          <a:lstStyle/>
          <a:p>
            <a:r>
              <a:rPr lang="nl-NL" b="1" dirty="0">
                <a:solidFill>
                  <a:schemeClr val="accent2">
                    <a:lumMod val="40000"/>
                    <a:lumOff val="60000"/>
                  </a:schemeClr>
                </a:solidFill>
              </a:rPr>
              <a:t>            B cel</a:t>
            </a:r>
          </a:p>
          <a:p>
            <a:endParaRPr lang="nl-NL" sz="1100" dirty="0"/>
          </a:p>
          <a:p>
            <a:pPr marL="285750" indent="-285750">
              <a:buFontTx/>
              <a:buChar char="-"/>
            </a:pPr>
            <a:r>
              <a:rPr lang="nl-NL" sz="1600" dirty="0"/>
              <a:t>Ca. 23% van lymfocyten</a:t>
            </a:r>
          </a:p>
          <a:p>
            <a:pPr marL="285750" indent="-285750">
              <a:buFontTx/>
              <a:buChar char="-"/>
            </a:pPr>
            <a:r>
              <a:rPr lang="nl-NL" sz="1600" dirty="0"/>
              <a:t>Produceert antilichaam</a:t>
            </a:r>
          </a:p>
          <a:p>
            <a:pPr marL="285750" indent="-285750">
              <a:buFontTx/>
              <a:buChar char="-"/>
            </a:pPr>
            <a:r>
              <a:rPr lang="nl-NL" sz="1600" dirty="0"/>
              <a:t>Expressie CD20 en CD52</a:t>
            </a:r>
            <a:endParaRPr lang="nl-NL" dirty="0"/>
          </a:p>
        </p:txBody>
      </p:sp>
      <p:pic>
        <p:nvPicPr>
          <p:cNvPr id="19" name="Bild 4" descr="7-Components-Adaptive-Imm-Response.png"/>
          <p:cNvPicPr>
            <a:picLocks noChangeAspect="1"/>
          </p:cNvPicPr>
          <p:nvPr/>
        </p:nvPicPr>
        <p:blipFill rotWithShape="1">
          <a:blip r:embed="rId4" cstate="print">
            <a:lum bright="-5000" contrast="10000"/>
            <a:extLst>
              <a:ext uri="{28A0092B-C50C-407E-A947-70E740481C1C}">
                <a14:useLocalDpi xmlns:a14="http://schemas.microsoft.com/office/drawing/2010/main" val="0"/>
              </a:ext>
            </a:extLst>
          </a:blip>
          <a:srcRect l="67804" r="20073" b="86708"/>
          <a:stretch/>
        </p:blipFill>
        <p:spPr>
          <a:xfrm>
            <a:off x="7093122" y="1185889"/>
            <a:ext cx="1733440" cy="1050285"/>
          </a:xfrm>
          <a:prstGeom prst="rect">
            <a:avLst/>
          </a:prstGeom>
        </p:spPr>
      </p:pic>
      <p:sp>
        <p:nvSpPr>
          <p:cNvPr id="20" name="TextBox 19"/>
          <p:cNvSpPr txBox="1"/>
          <p:nvPr/>
        </p:nvSpPr>
        <p:spPr>
          <a:xfrm>
            <a:off x="6965194" y="2271336"/>
            <a:ext cx="2222874" cy="1523494"/>
          </a:xfrm>
          <a:prstGeom prst="rect">
            <a:avLst/>
          </a:prstGeom>
          <a:noFill/>
        </p:spPr>
        <p:txBody>
          <a:bodyPr wrap="square" rtlCol="0">
            <a:spAutoFit/>
          </a:bodyPr>
          <a:lstStyle/>
          <a:p>
            <a:r>
              <a:rPr lang="nl-NL" b="1" dirty="0">
                <a:solidFill>
                  <a:schemeClr val="accent2">
                    <a:lumMod val="40000"/>
                    <a:lumOff val="60000"/>
                  </a:schemeClr>
                </a:solidFill>
              </a:rPr>
              <a:t>     Plasmacel</a:t>
            </a:r>
          </a:p>
          <a:p>
            <a:endParaRPr lang="nl-NL" sz="1100" dirty="0"/>
          </a:p>
          <a:p>
            <a:pPr marL="285750" indent="-285750">
              <a:buFontTx/>
              <a:buChar char="-"/>
            </a:pPr>
            <a:r>
              <a:rPr lang="nl-NL" sz="1600" dirty="0"/>
              <a:t>Uitgedifferentieerde B cel</a:t>
            </a:r>
          </a:p>
          <a:p>
            <a:pPr marL="285750" indent="-285750">
              <a:buFontTx/>
              <a:buChar char="-"/>
            </a:pPr>
            <a:r>
              <a:rPr lang="nl-NL" sz="1600" dirty="0"/>
              <a:t>Produceert veel antilichaam</a:t>
            </a:r>
          </a:p>
        </p:txBody>
      </p:sp>
      <p:sp>
        <p:nvSpPr>
          <p:cNvPr id="3" name="Rectangle 2"/>
          <p:cNvSpPr/>
          <p:nvPr/>
        </p:nvSpPr>
        <p:spPr bwMode="auto">
          <a:xfrm>
            <a:off x="4121479" y="1104181"/>
            <a:ext cx="2755055" cy="2441276"/>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1" name="Rectangle 20"/>
          <p:cNvSpPr/>
          <p:nvPr/>
        </p:nvSpPr>
        <p:spPr bwMode="auto">
          <a:xfrm>
            <a:off x="0" y="4037518"/>
            <a:ext cx="3583151" cy="2820481"/>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7" name="Group 6"/>
          <p:cNvGrpSpPr/>
          <p:nvPr/>
        </p:nvGrpSpPr>
        <p:grpSpPr>
          <a:xfrm>
            <a:off x="3802751" y="4037518"/>
            <a:ext cx="3848879" cy="2449539"/>
            <a:chOff x="3802751" y="4037518"/>
            <a:chExt cx="3848879" cy="2449539"/>
          </a:xfrm>
          <a:noFill/>
        </p:grpSpPr>
        <p:sp>
          <p:nvSpPr>
            <p:cNvPr id="22" name="Rectangle 21"/>
            <p:cNvSpPr/>
            <p:nvPr/>
          </p:nvSpPr>
          <p:spPr bwMode="auto">
            <a:xfrm>
              <a:off x="3802751" y="4037518"/>
              <a:ext cx="3118376" cy="2449539"/>
            </a:xfrm>
            <a:prstGeom prst="rect">
              <a:avLst/>
            </a:prstGeom>
            <a:gr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3" name="Rectangle 22"/>
            <p:cNvSpPr/>
            <p:nvPr/>
          </p:nvSpPr>
          <p:spPr bwMode="auto">
            <a:xfrm>
              <a:off x="6921127" y="6012611"/>
              <a:ext cx="730503" cy="474446"/>
            </a:xfrm>
            <a:prstGeom prst="rect">
              <a:avLst/>
            </a:prstGeom>
            <a:gr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
        <p:nvSpPr>
          <p:cNvPr id="4" name="Rectangle 3"/>
          <p:cNvSpPr/>
          <p:nvPr/>
        </p:nvSpPr>
        <p:spPr bwMode="auto">
          <a:xfrm>
            <a:off x="6921127" y="2070340"/>
            <a:ext cx="2153862" cy="2848281"/>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 name="Rectangle 4"/>
          <p:cNvSpPr/>
          <p:nvPr/>
        </p:nvSpPr>
        <p:spPr>
          <a:xfrm>
            <a:off x="573485" y="6614653"/>
            <a:ext cx="6050595" cy="184666"/>
          </a:xfrm>
          <a:prstGeom prst="rect">
            <a:avLst/>
          </a:prstGeom>
        </p:spPr>
        <p:txBody>
          <a:bodyPr wrap="square">
            <a:spAutoFit/>
          </a:bodyPr>
          <a:lstStyle/>
          <a:p>
            <a:pPr>
              <a:spcAft>
                <a:spcPts val="0"/>
              </a:spcAft>
            </a:pPr>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5"/>
              </a:rPr>
              <a:t>https://en.wikipedia.org/wiki/Lymphocyte</a:t>
            </a:r>
            <a:r>
              <a:rPr lang="nl-NL" sz="600" dirty="0">
                <a:latin typeface="Calibri" panose="020F0502020204030204" pitchFamily="34" charset="0"/>
                <a:ea typeface="Calibri" panose="020F0502020204030204" pitchFamily="34" charset="0"/>
                <a:cs typeface="Times New Roman" panose="02020603050405020304" pitchFamily="18" charset="0"/>
              </a:rPr>
              <a:t>            </a:t>
            </a:r>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5"/>
              </a:rPr>
              <a:t>https://en.wikipedia.org/wiki/Lymphocyte#/media/File:Hematopoiesis_(human)_diagram.png</a:t>
            </a:r>
            <a:endParaRPr lang="nl-NL" sz="600" dirty="0"/>
          </a:p>
        </p:txBody>
      </p:sp>
      <p:sp>
        <p:nvSpPr>
          <p:cNvPr id="6" name="Arrow: Right 5">
            <a:extLst>
              <a:ext uri="{FF2B5EF4-FFF2-40B4-BE49-F238E27FC236}">
                <a16:creationId xmlns:a16="http://schemas.microsoft.com/office/drawing/2014/main" id="{BE80222D-15F1-4E0B-91A5-69B5EA52118E}"/>
              </a:ext>
            </a:extLst>
          </p:cNvPr>
          <p:cNvSpPr/>
          <p:nvPr/>
        </p:nvSpPr>
        <p:spPr bwMode="auto">
          <a:xfrm>
            <a:off x="6149796" y="1620545"/>
            <a:ext cx="991262" cy="297536"/>
          </a:xfrm>
          <a:prstGeom prst="rightArrow">
            <a:avLst/>
          </a:prstGeom>
          <a:gradFill>
            <a:gsLst>
              <a:gs pos="0">
                <a:srgbClr val="00B050"/>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Tree>
    <p:extLst>
      <p:ext uri="{BB962C8B-B14F-4D97-AF65-F5344CB8AC3E}">
        <p14:creationId xmlns:p14="http://schemas.microsoft.com/office/powerpoint/2010/main" val="1698043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1" grpId="0"/>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De verworven respons</a:t>
            </a:r>
            <a:br>
              <a:rPr lang="nl-NL" dirty="0"/>
            </a:br>
            <a:r>
              <a:rPr lang="nl-NL" sz="1800" dirty="0"/>
              <a:t>Het vervolg van de immuunrespons</a:t>
            </a:r>
            <a:endParaRPr lang="nl-NL" dirty="0"/>
          </a:p>
        </p:txBody>
      </p:sp>
      <p:pic>
        <p:nvPicPr>
          <p:cNvPr id="4" name="Bild 4" descr="7-Components-Adaptive-Imm-Response.png"/>
          <p:cNvPicPr>
            <a:picLocks noChangeAspect="1"/>
          </p:cNvPicPr>
          <p:nvPr/>
        </p:nvPicPr>
        <p:blipFill>
          <a:blip r:embed="rId3" cstate="print">
            <a:lum bright="-5000" contrast="10000"/>
            <a:extLst>
              <a:ext uri="{28A0092B-C50C-407E-A947-70E740481C1C}">
                <a14:useLocalDpi xmlns:a14="http://schemas.microsoft.com/office/drawing/2010/main" val="0"/>
              </a:ext>
            </a:extLst>
          </a:blip>
          <a:stretch>
            <a:fillRect/>
          </a:stretch>
        </p:blipFill>
        <p:spPr>
          <a:xfrm>
            <a:off x="-199900" y="1241005"/>
            <a:ext cx="9283183" cy="5123968"/>
          </a:xfrm>
          <a:prstGeom prst="rect">
            <a:avLst/>
          </a:prstGeom>
        </p:spPr>
      </p:pic>
      <p:sp>
        <p:nvSpPr>
          <p:cNvPr id="3" name="Rectangle 2"/>
          <p:cNvSpPr/>
          <p:nvPr/>
        </p:nvSpPr>
        <p:spPr bwMode="auto">
          <a:xfrm>
            <a:off x="971552" y="4533900"/>
            <a:ext cx="1514475" cy="590550"/>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6" name="Rectangle 5"/>
          <p:cNvSpPr/>
          <p:nvPr/>
        </p:nvSpPr>
        <p:spPr bwMode="auto">
          <a:xfrm>
            <a:off x="47627" y="4143375"/>
            <a:ext cx="1514475" cy="590550"/>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8" name="Rectangle 7"/>
          <p:cNvSpPr/>
          <p:nvPr/>
        </p:nvSpPr>
        <p:spPr bwMode="auto">
          <a:xfrm>
            <a:off x="0" y="2879817"/>
            <a:ext cx="971550" cy="1228725"/>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7"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t="28500" r="88202" b="43000"/>
          <a:stretch/>
        </p:blipFill>
        <p:spPr>
          <a:xfrm>
            <a:off x="133476" y="2797354"/>
            <a:ext cx="1095250" cy="1460323"/>
          </a:xfrm>
          <a:prstGeom prst="rect">
            <a:avLst/>
          </a:prstGeom>
        </p:spPr>
      </p:pic>
      <p:sp>
        <p:nvSpPr>
          <p:cNvPr id="9" name="TextBox 8"/>
          <p:cNvSpPr txBox="1"/>
          <p:nvPr/>
        </p:nvSpPr>
        <p:spPr>
          <a:xfrm>
            <a:off x="152400" y="4178805"/>
            <a:ext cx="1228726" cy="954107"/>
          </a:xfrm>
          <a:prstGeom prst="rect">
            <a:avLst/>
          </a:prstGeom>
          <a:solidFill>
            <a:schemeClr val="bg1"/>
          </a:solidFill>
        </p:spPr>
        <p:txBody>
          <a:bodyPr wrap="square" rtlCol="0">
            <a:spAutoFit/>
          </a:bodyPr>
          <a:lstStyle/>
          <a:p>
            <a:r>
              <a:rPr lang="nl-NL" sz="1400" dirty="0"/>
              <a:t>Pathogenen</a:t>
            </a:r>
            <a:r>
              <a:rPr lang="en-US" sz="1400" dirty="0"/>
              <a:t> met </a:t>
            </a:r>
            <a:r>
              <a:rPr lang="nl-NL" sz="1400" dirty="0"/>
              <a:t>antigenen</a:t>
            </a:r>
            <a:r>
              <a:rPr lang="en-US" sz="1400" dirty="0"/>
              <a:t> </a:t>
            </a:r>
            <a:r>
              <a:rPr lang="nl-NL" sz="1400" dirty="0"/>
              <a:t>aan</a:t>
            </a:r>
            <a:r>
              <a:rPr lang="en-US" sz="1400" dirty="0"/>
              <a:t> </a:t>
            </a:r>
            <a:r>
              <a:rPr lang="nl-NL" sz="1400" dirty="0"/>
              <a:t>oppervlak</a:t>
            </a:r>
          </a:p>
        </p:txBody>
      </p:sp>
      <p:sp>
        <p:nvSpPr>
          <p:cNvPr id="10" name="TextBox 9"/>
          <p:cNvSpPr txBox="1"/>
          <p:nvPr/>
        </p:nvSpPr>
        <p:spPr>
          <a:xfrm>
            <a:off x="2400300" y="1260836"/>
            <a:ext cx="1188146" cy="584775"/>
          </a:xfrm>
          <a:prstGeom prst="rect">
            <a:avLst/>
          </a:prstGeom>
          <a:solidFill>
            <a:schemeClr val="bg1"/>
          </a:solidFill>
        </p:spPr>
        <p:txBody>
          <a:bodyPr wrap="none" rtlCol="0">
            <a:spAutoFit/>
          </a:bodyPr>
          <a:lstStyle/>
          <a:p>
            <a:r>
              <a:rPr lang="en-US" sz="1600" b="1" dirty="0">
                <a:solidFill>
                  <a:schemeClr val="tx2"/>
                </a:solidFill>
                <a:latin typeface="Arial" panose="020B0604020202020204" pitchFamily="34" charset="0"/>
                <a:cs typeface="Arial" panose="020B0604020202020204" pitchFamily="34" charset="0"/>
              </a:rPr>
              <a:t>Humorale </a:t>
            </a:r>
          </a:p>
          <a:p>
            <a:r>
              <a:rPr lang="en-US" sz="1600" b="1" dirty="0">
                <a:solidFill>
                  <a:schemeClr val="tx2"/>
                </a:solidFill>
                <a:latin typeface="Arial" panose="020B0604020202020204" pitchFamily="34" charset="0"/>
                <a:cs typeface="Arial" panose="020B0604020202020204" pitchFamily="34" charset="0"/>
              </a:rPr>
              <a:t>Respons</a:t>
            </a:r>
          </a:p>
        </p:txBody>
      </p:sp>
      <p:sp>
        <p:nvSpPr>
          <p:cNvPr id="11" name="TextBox 10"/>
          <p:cNvSpPr txBox="1"/>
          <p:nvPr/>
        </p:nvSpPr>
        <p:spPr>
          <a:xfrm>
            <a:off x="2057403" y="4308836"/>
            <a:ext cx="1826141" cy="584775"/>
          </a:xfrm>
          <a:prstGeom prst="rect">
            <a:avLst/>
          </a:prstGeom>
          <a:solidFill>
            <a:schemeClr val="bg1"/>
          </a:solidFill>
        </p:spPr>
        <p:txBody>
          <a:bodyPr wrap="none" rtlCol="0">
            <a:spAutoFit/>
          </a:bodyPr>
          <a:lstStyle/>
          <a:p>
            <a:r>
              <a:rPr lang="en-US" sz="1600" b="1" dirty="0">
                <a:solidFill>
                  <a:schemeClr val="tx2"/>
                </a:solidFill>
                <a:latin typeface="Arial" panose="020B0604020202020204" pitchFamily="34" charset="0"/>
                <a:cs typeface="Arial" panose="020B0604020202020204" pitchFamily="34" charset="0"/>
              </a:rPr>
              <a:t>Cel gemedieerde</a:t>
            </a:r>
          </a:p>
          <a:p>
            <a:r>
              <a:rPr lang="en-US" sz="1600" b="1" dirty="0">
                <a:solidFill>
                  <a:schemeClr val="tx2"/>
                </a:solidFill>
                <a:latin typeface="Arial" panose="020B0604020202020204" pitchFamily="34" charset="0"/>
                <a:cs typeface="Arial" panose="020B0604020202020204" pitchFamily="34" charset="0"/>
              </a:rPr>
              <a:t>Respons</a:t>
            </a:r>
          </a:p>
        </p:txBody>
      </p:sp>
      <p:sp>
        <p:nvSpPr>
          <p:cNvPr id="12" name="TextBox 11"/>
          <p:cNvSpPr txBox="1"/>
          <p:nvPr/>
        </p:nvSpPr>
        <p:spPr>
          <a:xfrm>
            <a:off x="4017074" y="1897249"/>
            <a:ext cx="745429" cy="307777"/>
          </a:xfrm>
          <a:prstGeom prst="rect">
            <a:avLst/>
          </a:prstGeom>
          <a:solidFill>
            <a:schemeClr val="bg1"/>
          </a:solidFill>
        </p:spPr>
        <p:txBody>
          <a:bodyPr wrap="square" rtlCol="0">
            <a:spAutoFit/>
          </a:bodyPr>
          <a:lstStyle/>
          <a:p>
            <a:r>
              <a:rPr lang="en-US" sz="1400" dirty="0"/>
              <a:t>B cel +</a:t>
            </a:r>
          </a:p>
        </p:txBody>
      </p:sp>
      <p:sp>
        <p:nvSpPr>
          <p:cNvPr id="13" name="TextBox 12"/>
          <p:cNvSpPr txBox="1"/>
          <p:nvPr/>
        </p:nvSpPr>
        <p:spPr>
          <a:xfrm>
            <a:off x="4932509" y="1260836"/>
            <a:ext cx="853245" cy="307777"/>
          </a:xfrm>
          <a:prstGeom prst="rect">
            <a:avLst/>
          </a:prstGeom>
          <a:solidFill>
            <a:schemeClr val="bg1"/>
          </a:solidFill>
        </p:spPr>
        <p:txBody>
          <a:bodyPr wrap="square" rtlCol="0">
            <a:spAutoFit/>
          </a:bodyPr>
          <a:lstStyle/>
          <a:p>
            <a:r>
              <a:rPr lang="en-US" sz="1400" dirty="0"/>
              <a:t>Activatie</a:t>
            </a:r>
          </a:p>
        </p:txBody>
      </p:sp>
      <p:sp>
        <p:nvSpPr>
          <p:cNvPr id="14" name="TextBox 13"/>
          <p:cNvSpPr txBox="1"/>
          <p:nvPr/>
        </p:nvSpPr>
        <p:spPr>
          <a:xfrm>
            <a:off x="5032244" y="1691718"/>
            <a:ext cx="1031179" cy="307777"/>
          </a:xfrm>
          <a:prstGeom prst="rect">
            <a:avLst/>
          </a:prstGeom>
          <a:solidFill>
            <a:schemeClr val="bg1"/>
          </a:solidFill>
        </p:spPr>
        <p:txBody>
          <a:bodyPr wrap="square" rtlCol="0">
            <a:spAutoFit/>
          </a:bodyPr>
          <a:lstStyle/>
          <a:p>
            <a:r>
              <a:rPr lang="en-US" sz="1400" dirty="0"/>
              <a:t>Proliferatie</a:t>
            </a:r>
          </a:p>
        </p:txBody>
      </p:sp>
      <p:sp>
        <p:nvSpPr>
          <p:cNvPr id="16" name="TextBox 15"/>
          <p:cNvSpPr txBox="1"/>
          <p:nvPr/>
        </p:nvSpPr>
        <p:spPr>
          <a:xfrm>
            <a:off x="7075635" y="1914129"/>
            <a:ext cx="944416" cy="276999"/>
          </a:xfrm>
          <a:prstGeom prst="rect">
            <a:avLst/>
          </a:prstGeom>
          <a:solidFill>
            <a:schemeClr val="bg1"/>
          </a:solidFill>
        </p:spPr>
        <p:txBody>
          <a:bodyPr wrap="square" rtlCol="0">
            <a:spAutoFit/>
          </a:bodyPr>
          <a:lstStyle/>
          <a:p>
            <a:r>
              <a:rPr lang="en-US" sz="1200" dirty="0"/>
              <a:t>Antilichaam</a:t>
            </a:r>
          </a:p>
        </p:txBody>
      </p:sp>
      <p:sp>
        <p:nvSpPr>
          <p:cNvPr id="17" name="TextBox 16"/>
          <p:cNvSpPr txBox="1"/>
          <p:nvPr/>
        </p:nvSpPr>
        <p:spPr>
          <a:xfrm>
            <a:off x="8285309" y="1383945"/>
            <a:ext cx="853245" cy="461665"/>
          </a:xfrm>
          <a:prstGeom prst="rect">
            <a:avLst/>
          </a:prstGeom>
          <a:solidFill>
            <a:schemeClr val="bg1"/>
          </a:solidFill>
        </p:spPr>
        <p:txBody>
          <a:bodyPr wrap="square" rtlCol="0">
            <a:spAutoFit/>
          </a:bodyPr>
          <a:lstStyle/>
          <a:p>
            <a:r>
              <a:rPr lang="en-US" sz="1200" dirty="0"/>
              <a:t>Eliminatie</a:t>
            </a:r>
          </a:p>
          <a:p>
            <a:r>
              <a:rPr lang="en-US" sz="1200" dirty="0"/>
              <a:t>antigen</a:t>
            </a:r>
          </a:p>
        </p:txBody>
      </p:sp>
      <p:sp>
        <p:nvSpPr>
          <p:cNvPr id="18" name="Rectangle 17"/>
          <p:cNvSpPr/>
          <p:nvPr/>
        </p:nvSpPr>
        <p:spPr bwMode="auto">
          <a:xfrm>
            <a:off x="5999309" y="1885550"/>
            <a:ext cx="1076325" cy="412504"/>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lnSpcReduction="1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15" name="TextBox 14"/>
          <p:cNvSpPr txBox="1"/>
          <p:nvPr/>
        </p:nvSpPr>
        <p:spPr>
          <a:xfrm>
            <a:off x="5988747" y="1756816"/>
            <a:ext cx="1097854" cy="646331"/>
          </a:xfrm>
          <a:prstGeom prst="rect">
            <a:avLst/>
          </a:prstGeom>
          <a:noFill/>
        </p:spPr>
        <p:txBody>
          <a:bodyPr wrap="square" rtlCol="0">
            <a:spAutoFit/>
          </a:bodyPr>
          <a:lstStyle/>
          <a:p>
            <a:r>
              <a:rPr lang="en-US" sz="1200" dirty="0"/>
              <a:t>Antilichaam-producerende plasmacel</a:t>
            </a:r>
          </a:p>
        </p:txBody>
      </p:sp>
      <p:sp>
        <p:nvSpPr>
          <p:cNvPr id="19" name="TextBox 18"/>
          <p:cNvSpPr txBox="1"/>
          <p:nvPr/>
        </p:nvSpPr>
        <p:spPr>
          <a:xfrm>
            <a:off x="3921822" y="4838706"/>
            <a:ext cx="586546" cy="307777"/>
          </a:xfrm>
          <a:prstGeom prst="rect">
            <a:avLst/>
          </a:prstGeom>
          <a:solidFill>
            <a:schemeClr val="bg1"/>
          </a:solidFill>
        </p:spPr>
        <p:txBody>
          <a:bodyPr wrap="square" rtlCol="0">
            <a:spAutoFit/>
          </a:bodyPr>
          <a:lstStyle/>
          <a:p>
            <a:r>
              <a:rPr lang="en-US" sz="1400" dirty="0"/>
              <a:t>T cel</a:t>
            </a:r>
          </a:p>
        </p:txBody>
      </p:sp>
      <p:sp>
        <p:nvSpPr>
          <p:cNvPr id="20" name="TextBox 19"/>
          <p:cNvSpPr txBox="1"/>
          <p:nvPr/>
        </p:nvSpPr>
        <p:spPr>
          <a:xfrm>
            <a:off x="4798123" y="5810250"/>
            <a:ext cx="1631255" cy="523220"/>
          </a:xfrm>
          <a:prstGeom prst="rect">
            <a:avLst/>
          </a:prstGeom>
          <a:solidFill>
            <a:schemeClr val="bg1"/>
          </a:solidFill>
        </p:spPr>
        <p:txBody>
          <a:bodyPr wrap="square" rtlCol="0">
            <a:spAutoFit/>
          </a:bodyPr>
          <a:lstStyle/>
          <a:p>
            <a:r>
              <a:rPr lang="en-US" sz="1400" dirty="0"/>
              <a:t>CD8</a:t>
            </a:r>
            <a:r>
              <a:rPr lang="en-US" sz="1400" baseline="30000" dirty="0"/>
              <a:t>+</a:t>
            </a:r>
            <a:r>
              <a:rPr lang="en-US" sz="1400" dirty="0"/>
              <a:t> </a:t>
            </a:r>
          </a:p>
          <a:p>
            <a:r>
              <a:rPr lang="en-US" sz="1400" dirty="0"/>
              <a:t>cytotoxische T cel</a:t>
            </a:r>
          </a:p>
        </p:txBody>
      </p:sp>
      <p:sp>
        <p:nvSpPr>
          <p:cNvPr id="22" name="Rectangle 21"/>
          <p:cNvSpPr/>
          <p:nvPr/>
        </p:nvSpPr>
        <p:spPr bwMode="auto">
          <a:xfrm>
            <a:off x="5123491" y="4065316"/>
            <a:ext cx="609600" cy="383929"/>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92500" lnSpcReduction="1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1" name="TextBox 20"/>
          <p:cNvSpPr txBox="1"/>
          <p:nvPr/>
        </p:nvSpPr>
        <p:spPr>
          <a:xfrm>
            <a:off x="5028727" y="4075211"/>
            <a:ext cx="1065835" cy="523220"/>
          </a:xfrm>
          <a:prstGeom prst="rect">
            <a:avLst/>
          </a:prstGeom>
          <a:noFill/>
        </p:spPr>
        <p:txBody>
          <a:bodyPr wrap="square" rtlCol="0">
            <a:spAutoFit/>
          </a:bodyPr>
          <a:lstStyle/>
          <a:p>
            <a:r>
              <a:rPr lang="en-US" sz="1400" dirty="0"/>
              <a:t>CD4</a:t>
            </a:r>
            <a:r>
              <a:rPr lang="en-US" sz="1400" baseline="30000" dirty="0"/>
              <a:t>+</a:t>
            </a:r>
          </a:p>
          <a:p>
            <a:r>
              <a:rPr lang="en-US" sz="1400" dirty="0"/>
              <a:t>T helper cel</a:t>
            </a:r>
          </a:p>
        </p:txBody>
      </p:sp>
      <p:sp>
        <p:nvSpPr>
          <p:cNvPr id="23" name="TextBox 22"/>
          <p:cNvSpPr txBox="1"/>
          <p:nvPr/>
        </p:nvSpPr>
        <p:spPr>
          <a:xfrm>
            <a:off x="6390799" y="4075211"/>
            <a:ext cx="1162526" cy="523220"/>
          </a:xfrm>
          <a:prstGeom prst="rect">
            <a:avLst/>
          </a:prstGeom>
          <a:solidFill>
            <a:schemeClr val="bg1"/>
          </a:solidFill>
        </p:spPr>
        <p:txBody>
          <a:bodyPr wrap="square" rtlCol="0">
            <a:spAutoFit/>
          </a:bodyPr>
          <a:lstStyle/>
          <a:p>
            <a:r>
              <a:rPr lang="en-US" sz="1400" dirty="0"/>
              <a:t>Geactiveerde</a:t>
            </a:r>
            <a:endParaRPr lang="en-US" sz="1400" baseline="30000" dirty="0"/>
          </a:p>
          <a:p>
            <a:r>
              <a:rPr lang="en-US" sz="1400" dirty="0"/>
              <a:t>T helper cel</a:t>
            </a:r>
          </a:p>
        </p:txBody>
      </p:sp>
      <p:sp>
        <p:nvSpPr>
          <p:cNvPr id="24" name="TextBox 23"/>
          <p:cNvSpPr txBox="1"/>
          <p:nvPr/>
        </p:nvSpPr>
        <p:spPr>
          <a:xfrm>
            <a:off x="6789741" y="6038165"/>
            <a:ext cx="1697034" cy="738664"/>
          </a:xfrm>
          <a:prstGeom prst="rect">
            <a:avLst/>
          </a:prstGeom>
          <a:solidFill>
            <a:schemeClr val="bg1"/>
          </a:solidFill>
        </p:spPr>
        <p:txBody>
          <a:bodyPr wrap="square" rtlCol="0">
            <a:spAutoFit/>
          </a:bodyPr>
          <a:lstStyle/>
          <a:p>
            <a:r>
              <a:rPr lang="en-US" sz="1400" dirty="0"/>
              <a:t>Killing van veranderde of geinfecteerde cel</a:t>
            </a:r>
          </a:p>
        </p:txBody>
      </p:sp>
      <p:sp>
        <p:nvSpPr>
          <p:cNvPr id="30" name="Rectangle 29"/>
          <p:cNvSpPr/>
          <p:nvPr/>
        </p:nvSpPr>
        <p:spPr>
          <a:xfrm>
            <a:off x="198109" y="6679573"/>
            <a:ext cx="1483098" cy="184666"/>
          </a:xfrm>
          <a:prstGeom prst="rect">
            <a:avLst/>
          </a:prstGeom>
        </p:spPr>
        <p:txBody>
          <a:bodyPr wrap="none">
            <a:spAutoFit/>
          </a:bodyPr>
          <a:lstStyle/>
          <a:p>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4"/>
              </a:rPr>
              <a:t>http://www.pathophys.org/immunology/</a:t>
            </a:r>
            <a:endParaRPr lang="nl-NL" sz="600" dirty="0"/>
          </a:p>
        </p:txBody>
      </p:sp>
    </p:spTree>
    <p:extLst>
      <p:ext uri="{BB962C8B-B14F-4D97-AF65-F5344CB8AC3E}">
        <p14:creationId xmlns:p14="http://schemas.microsoft.com/office/powerpoint/2010/main" val="251939508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Herkenning antigen en antigenpresentatie</a:t>
            </a:r>
          </a:p>
        </p:txBody>
      </p:sp>
      <p:sp>
        <p:nvSpPr>
          <p:cNvPr id="5" name="Slide Number Placeholder 5"/>
          <p:cNvSpPr txBox="1">
            <a:spLocks/>
          </p:cNvSpPr>
          <p:nvPr/>
        </p:nvSpPr>
        <p:spPr>
          <a:xfrm>
            <a:off x="138996" y="6685854"/>
            <a:ext cx="6155123" cy="92333"/>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a:defRPr/>
            </a:pPr>
            <a:r>
              <a:rPr lang="en-US" sz="600" dirty="0" err="1">
                <a:solidFill>
                  <a:schemeClr val="tx1"/>
                </a:solidFill>
              </a:rPr>
              <a:t>Kono</a:t>
            </a:r>
            <a:r>
              <a:rPr lang="en-US" sz="600" dirty="0">
                <a:solidFill>
                  <a:schemeClr val="tx1"/>
                </a:solidFill>
              </a:rPr>
              <a:t> H and Rock KL. How dying cells alert the immune system to danger. Nature Reviews Immunology 2008;8(4):279–289.</a:t>
            </a:r>
          </a:p>
        </p:txBody>
      </p:sp>
      <p:pic>
        <p:nvPicPr>
          <p:cNvPr id="7" name="Bild 1" descr="6-Initiation-Adaptive-Stranger-Model.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010" y="1216152"/>
            <a:ext cx="9428493" cy="5314694"/>
          </a:xfrm>
          <a:prstGeom prst="rect">
            <a:avLst/>
          </a:prstGeom>
        </p:spPr>
      </p:pic>
      <p:sp>
        <p:nvSpPr>
          <p:cNvPr id="6" name="TextBox 5"/>
          <p:cNvSpPr txBox="1"/>
          <p:nvPr/>
        </p:nvSpPr>
        <p:spPr>
          <a:xfrm>
            <a:off x="0" y="4274055"/>
            <a:ext cx="1242204" cy="954107"/>
          </a:xfrm>
          <a:prstGeom prst="rect">
            <a:avLst/>
          </a:prstGeom>
          <a:solidFill>
            <a:schemeClr val="bg1"/>
          </a:solidFill>
        </p:spPr>
        <p:txBody>
          <a:bodyPr wrap="square" rtlCol="0">
            <a:spAutoFit/>
          </a:bodyPr>
          <a:lstStyle/>
          <a:p>
            <a:r>
              <a:rPr lang="nl-NL" sz="1400" dirty="0"/>
              <a:t>Pathogeen</a:t>
            </a:r>
          </a:p>
          <a:p>
            <a:r>
              <a:rPr lang="en-US" sz="1400" dirty="0"/>
              <a:t>met </a:t>
            </a:r>
            <a:r>
              <a:rPr lang="nl-NL" sz="1400" dirty="0"/>
              <a:t>antigenen</a:t>
            </a:r>
            <a:r>
              <a:rPr lang="en-US" sz="1400" dirty="0"/>
              <a:t> </a:t>
            </a:r>
            <a:r>
              <a:rPr lang="nl-NL" sz="1400" dirty="0"/>
              <a:t>aan</a:t>
            </a:r>
            <a:r>
              <a:rPr lang="en-US" sz="1400" dirty="0"/>
              <a:t> </a:t>
            </a:r>
            <a:r>
              <a:rPr lang="nl-NL" sz="1400" dirty="0"/>
              <a:t>celoppervlak</a:t>
            </a:r>
          </a:p>
        </p:txBody>
      </p:sp>
      <p:sp>
        <p:nvSpPr>
          <p:cNvPr id="8" name="TextBox 7"/>
          <p:cNvSpPr txBox="1"/>
          <p:nvPr/>
        </p:nvSpPr>
        <p:spPr>
          <a:xfrm>
            <a:off x="1152525" y="4407405"/>
            <a:ext cx="1247776" cy="523220"/>
          </a:xfrm>
          <a:prstGeom prst="rect">
            <a:avLst/>
          </a:prstGeom>
          <a:solidFill>
            <a:schemeClr val="bg1"/>
          </a:solidFill>
        </p:spPr>
        <p:txBody>
          <a:bodyPr wrap="square" rtlCol="0">
            <a:spAutoFit/>
          </a:bodyPr>
          <a:lstStyle/>
          <a:p>
            <a:r>
              <a:rPr lang="nl-NL" sz="1400" dirty="0"/>
              <a:t>Dendritische cel</a:t>
            </a:r>
          </a:p>
        </p:txBody>
      </p:sp>
      <p:sp>
        <p:nvSpPr>
          <p:cNvPr id="9" name="TextBox 8"/>
          <p:cNvSpPr txBox="1"/>
          <p:nvPr/>
        </p:nvSpPr>
        <p:spPr>
          <a:xfrm>
            <a:off x="2695575" y="4428214"/>
            <a:ext cx="1022062" cy="738664"/>
          </a:xfrm>
          <a:prstGeom prst="rect">
            <a:avLst/>
          </a:prstGeom>
          <a:solidFill>
            <a:schemeClr val="bg1"/>
          </a:solidFill>
        </p:spPr>
        <p:txBody>
          <a:bodyPr wrap="square" rtlCol="0">
            <a:spAutoFit/>
          </a:bodyPr>
          <a:lstStyle/>
          <a:p>
            <a:pPr algn="ctr"/>
            <a:r>
              <a:rPr lang="nl-NL" sz="1400" dirty="0"/>
              <a:t>Fagocytose</a:t>
            </a:r>
          </a:p>
          <a:p>
            <a:pPr algn="ctr"/>
            <a:r>
              <a:rPr lang="nl-NL" sz="1400" dirty="0"/>
              <a:t>en </a:t>
            </a:r>
          </a:p>
          <a:p>
            <a:pPr algn="ctr"/>
            <a:r>
              <a:rPr lang="nl-NL" sz="1400" dirty="0"/>
              <a:t>processing</a:t>
            </a:r>
          </a:p>
        </p:txBody>
      </p:sp>
      <p:sp>
        <p:nvSpPr>
          <p:cNvPr id="10" name="TextBox 9"/>
          <p:cNvSpPr txBox="1"/>
          <p:nvPr/>
        </p:nvSpPr>
        <p:spPr>
          <a:xfrm>
            <a:off x="754350" y="1656439"/>
            <a:ext cx="1474500" cy="738664"/>
          </a:xfrm>
          <a:prstGeom prst="rect">
            <a:avLst/>
          </a:prstGeom>
          <a:solidFill>
            <a:schemeClr val="bg1"/>
          </a:solidFill>
        </p:spPr>
        <p:txBody>
          <a:bodyPr wrap="square" rtlCol="0">
            <a:spAutoFit/>
          </a:bodyPr>
          <a:lstStyle/>
          <a:p>
            <a:pPr algn="ctr"/>
            <a:r>
              <a:rPr lang="nl-NL" sz="1400" dirty="0"/>
              <a:t>Patroon Herkennende Receptor</a:t>
            </a:r>
          </a:p>
        </p:txBody>
      </p:sp>
      <p:sp>
        <p:nvSpPr>
          <p:cNvPr id="3" name="Rectangle 2"/>
          <p:cNvSpPr/>
          <p:nvPr/>
        </p:nvSpPr>
        <p:spPr bwMode="auto">
          <a:xfrm>
            <a:off x="3717638" y="2572392"/>
            <a:ext cx="790575" cy="305437"/>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0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12" name="Rectangle 11"/>
          <p:cNvSpPr/>
          <p:nvPr/>
        </p:nvSpPr>
        <p:spPr bwMode="auto">
          <a:xfrm rot="5400000">
            <a:off x="4301205" y="2432055"/>
            <a:ext cx="790575" cy="376556"/>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92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11" name="TextBox 10"/>
          <p:cNvSpPr txBox="1"/>
          <p:nvPr/>
        </p:nvSpPr>
        <p:spPr>
          <a:xfrm>
            <a:off x="3533775" y="2175117"/>
            <a:ext cx="1022062" cy="738664"/>
          </a:xfrm>
          <a:prstGeom prst="rect">
            <a:avLst/>
          </a:prstGeom>
          <a:solidFill>
            <a:schemeClr val="bg1"/>
          </a:solidFill>
        </p:spPr>
        <p:txBody>
          <a:bodyPr wrap="square" rtlCol="0">
            <a:spAutoFit/>
          </a:bodyPr>
          <a:lstStyle/>
          <a:p>
            <a:r>
              <a:rPr lang="nl-NL" sz="1400" dirty="0"/>
              <a:t>Antigeen peptide in MHC-II</a:t>
            </a:r>
          </a:p>
        </p:txBody>
      </p:sp>
      <p:sp>
        <p:nvSpPr>
          <p:cNvPr id="13" name="TextBox 12"/>
          <p:cNvSpPr txBox="1"/>
          <p:nvPr/>
        </p:nvSpPr>
        <p:spPr>
          <a:xfrm>
            <a:off x="4352925" y="1686189"/>
            <a:ext cx="1571626" cy="523220"/>
          </a:xfrm>
          <a:prstGeom prst="rect">
            <a:avLst/>
          </a:prstGeom>
          <a:solidFill>
            <a:schemeClr val="bg1"/>
          </a:solidFill>
        </p:spPr>
        <p:txBody>
          <a:bodyPr wrap="square" rtlCol="0">
            <a:spAutoFit/>
          </a:bodyPr>
          <a:lstStyle/>
          <a:p>
            <a:r>
              <a:rPr lang="nl-NL" sz="1400" dirty="0"/>
              <a:t>Co-</a:t>
            </a:r>
            <a:r>
              <a:rPr lang="nl-NL" sz="1400" dirty="0" err="1"/>
              <a:t>stimulatoire</a:t>
            </a:r>
            <a:r>
              <a:rPr lang="nl-NL" sz="1400" dirty="0"/>
              <a:t> moleculen</a:t>
            </a:r>
          </a:p>
        </p:txBody>
      </p:sp>
      <p:sp>
        <p:nvSpPr>
          <p:cNvPr id="14" name="TextBox 13"/>
          <p:cNvSpPr txBox="1"/>
          <p:nvPr/>
        </p:nvSpPr>
        <p:spPr>
          <a:xfrm>
            <a:off x="4260880" y="5026527"/>
            <a:ext cx="1663670" cy="523220"/>
          </a:xfrm>
          <a:prstGeom prst="rect">
            <a:avLst/>
          </a:prstGeom>
          <a:solidFill>
            <a:schemeClr val="bg1"/>
          </a:solidFill>
        </p:spPr>
        <p:txBody>
          <a:bodyPr wrap="square" rtlCol="0">
            <a:spAutoFit/>
          </a:bodyPr>
          <a:lstStyle/>
          <a:p>
            <a:r>
              <a:rPr lang="nl-NL" sz="1400" dirty="0"/>
              <a:t>Geactiveerde dendritische cel</a:t>
            </a:r>
          </a:p>
        </p:txBody>
      </p:sp>
      <p:sp>
        <p:nvSpPr>
          <p:cNvPr id="15" name="TextBox 14"/>
          <p:cNvSpPr txBox="1"/>
          <p:nvPr/>
        </p:nvSpPr>
        <p:spPr>
          <a:xfrm>
            <a:off x="6143625" y="3966275"/>
            <a:ext cx="809626" cy="307777"/>
          </a:xfrm>
          <a:prstGeom prst="rect">
            <a:avLst/>
          </a:prstGeom>
          <a:solidFill>
            <a:schemeClr val="bg1"/>
          </a:solidFill>
        </p:spPr>
        <p:txBody>
          <a:bodyPr wrap="square" rtlCol="0">
            <a:spAutoFit/>
          </a:bodyPr>
          <a:lstStyle/>
          <a:p>
            <a:r>
              <a:rPr lang="nl-NL" sz="1400" dirty="0"/>
              <a:t>Migratie</a:t>
            </a:r>
          </a:p>
        </p:txBody>
      </p:sp>
      <p:sp>
        <p:nvSpPr>
          <p:cNvPr id="16" name="TextBox 15"/>
          <p:cNvSpPr txBox="1"/>
          <p:nvPr/>
        </p:nvSpPr>
        <p:spPr>
          <a:xfrm>
            <a:off x="6186542" y="5395864"/>
            <a:ext cx="1104901" cy="307777"/>
          </a:xfrm>
          <a:prstGeom prst="rect">
            <a:avLst/>
          </a:prstGeom>
          <a:solidFill>
            <a:schemeClr val="bg1"/>
          </a:solidFill>
        </p:spPr>
        <p:txBody>
          <a:bodyPr wrap="square" rtlCol="0">
            <a:spAutoFit/>
          </a:bodyPr>
          <a:lstStyle/>
          <a:p>
            <a:r>
              <a:rPr lang="nl-NL" sz="1400" b="1" dirty="0">
                <a:solidFill>
                  <a:schemeClr val="accent1"/>
                </a:solidFill>
              </a:rPr>
              <a:t>Lymfeklier</a:t>
            </a:r>
          </a:p>
        </p:txBody>
      </p:sp>
      <p:pic>
        <p:nvPicPr>
          <p:cNvPr id="18" name="Bild 1" descr="6-Initiation-Adaptive-Stranger-Model.png"/>
          <p:cNvPicPr>
            <a:picLocks noChangeAspect="1"/>
          </p:cNvPicPr>
          <p:nvPr/>
        </p:nvPicPr>
        <p:blipFill rotWithShape="1">
          <a:blip r:embed="rId3" cstate="print">
            <a:extLst>
              <a:ext uri="{28A0092B-C50C-407E-A947-70E740481C1C}">
                <a14:useLocalDpi xmlns:a14="http://schemas.microsoft.com/office/drawing/2010/main" val="0"/>
              </a:ext>
            </a:extLst>
          </a:blip>
          <a:srcRect l="88827" t="38948" r="3798" b="51122"/>
          <a:stretch/>
        </p:blipFill>
        <p:spPr>
          <a:xfrm>
            <a:off x="7148512" y="2950329"/>
            <a:ext cx="566738" cy="527750"/>
          </a:xfrm>
          <a:prstGeom prst="rect">
            <a:avLst/>
          </a:prstGeom>
        </p:spPr>
      </p:pic>
      <p:pic>
        <p:nvPicPr>
          <p:cNvPr id="20" name="Bild 1" descr="6-Initiation-Adaptive-Stranger-Model.png"/>
          <p:cNvPicPr>
            <a:picLocks noChangeAspect="1"/>
          </p:cNvPicPr>
          <p:nvPr/>
        </p:nvPicPr>
        <p:blipFill rotWithShape="1">
          <a:blip r:embed="rId4" cstate="print">
            <a:extLst>
              <a:ext uri="{28A0092B-C50C-407E-A947-70E740481C1C}">
                <a14:useLocalDpi xmlns:a14="http://schemas.microsoft.com/office/drawing/2010/main" val="0"/>
              </a:ext>
            </a:extLst>
          </a:blip>
          <a:srcRect l="88827" t="38948" r="3798" b="51122"/>
          <a:stretch/>
        </p:blipFill>
        <p:spPr>
          <a:xfrm>
            <a:off x="8652230" y="2611362"/>
            <a:ext cx="240507" cy="373861"/>
          </a:xfrm>
          <a:prstGeom prst="rect">
            <a:avLst/>
          </a:prstGeom>
        </p:spPr>
      </p:pic>
      <p:sp>
        <p:nvSpPr>
          <p:cNvPr id="17" name="TextBox 16"/>
          <p:cNvSpPr txBox="1"/>
          <p:nvPr/>
        </p:nvSpPr>
        <p:spPr>
          <a:xfrm>
            <a:off x="7050881" y="2974698"/>
            <a:ext cx="847725" cy="461665"/>
          </a:xfrm>
          <a:prstGeom prst="rect">
            <a:avLst/>
          </a:prstGeom>
          <a:noFill/>
        </p:spPr>
        <p:txBody>
          <a:bodyPr wrap="square" rtlCol="0">
            <a:spAutoFit/>
          </a:bodyPr>
          <a:lstStyle/>
          <a:p>
            <a:r>
              <a:rPr lang="en-US" sz="1200" dirty="0"/>
              <a:t>Co-</a:t>
            </a:r>
          </a:p>
          <a:p>
            <a:r>
              <a:rPr lang="en-US" sz="1200" dirty="0"/>
              <a:t>stimulatie</a:t>
            </a:r>
          </a:p>
        </p:txBody>
      </p:sp>
      <p:sp>
        <p:nvSpPr>
          <p:cNvPr id="4" name="Rectangle 3"/>
          <p:cNvSpPr/>
          <p:nvPr/>
        </p:nvSpPr>
        <p:spPr bwMode="auto">
          <a:xfrm>
            <a:off x="7396424" y="5443109"/>
            <a:ext cx="1149051" cy="301214"/>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0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1" name="TextBox 20"/>
          <p:cNvSpPr txBox="1"/>
          <p:nvPr/>
        </p:nvSpPr>
        <p:spPr>
          <a:xfrm>
            <a:off x="7390879" y="5405910"/>
            <a:ext cx="1381602" cy="523220"/>
          </a:xfrm>
          <a:prstGeom prst="rect">
            <a:avLst/>
          </a:prstGeom>
          <a:noFill/>
        </p:spPr>
        <p:txBody>
          <a:bodyPr wrap="square" rtlCol="0">
            <a:spAutoFit/>
          </a:bodyPr>
          <a:lstStyle/>
          <a:p>
            <a:pPr algn="ctr"/>
            <a:r>
              <a:rPr lang="nl-NL" sz="1400" b="1" dirty="0"/>
              <a:t>T celactivatie in de lymfeklier</a:t>
            </a:r>
          </a:p>
        </p:txBody>
      </p:sp>
    </p:spTree>
    <p:extLst>
      <p:ext uri="{BB962C8B-B14F-4D97-AF65-F5344CB8AC3E}">
        <p14:creationId xmlns:p14="http://schemas.microsoft.com/office/powerpoint/2010/main" val="275231814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Verloop verworven immuunrespons</a:t>
            </a:r>
          </a:p>
        </p:txBody>
      </p:sp>
      <p:pic>
        <p:nvPicPr>
          <p:cNvPr id="9" name="Bild 5" descr="8-Adapt-Imm-Resp-Timing.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t="5630"/>
          <a:stretch/>
        </p:blipFill>
        <p:spPr>
          <a:xfrm>
            <a:off x="0" y="1509822"/>
            <a:ext cx="9144000" cy="4974857"/>
          </a:xfrm>
          <a:prstGeom prst="rect">
            <a:avLst/>
          </a:prstGeom>
        </p:spPr>
      </p:pic>
      <p:sp>
        <p:nvSpPr>
          <p:cNvPr id="5" name="Rectangle 4"/>
          <p:cNvSpPr/>
          <p:nvPr/>
        </p:nvSpPr>
        <p:spPr bwMode="auto">
          <a:xfrm>
            <a:off x="4866268" y="1541727"/>
            <a:ext cx="1148316" cy="329609"/>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11" name="Bild 5" descr="8-Adapt-Imm-Resp-Timing.png"/>
          <p:cNvPicPr>
            <a:picLocks noChangeAspect="1"/>
          </p:cNvPicPr>
          <p:nvPr/>
        </p:nvPicPr>
        <p:blipFill rotWithShape="1">
          <a:blip r:embed="rId4" cstate="print">
            <a:lum bright="-5000" contrast="10000"/>
            <a:extLst>
              <a:ext uri="{28A0092B-C50C-407E-A947-70E740481C1C}">
                <a14:useLocalDpi xmlns:a14="http://schemas.microsoft.com/office/drawing/2010/main" val="0"/>
              </a:ext>
            </a:extLst>
          </a:blip>
          <a:srcRect l="32093" t="33262" r="50233" b="10869"/>
          <a:stretch/>
        </p:blipFill>
        <p:spPr>
          <a:xfrm rot="18122472">
            <a:off x="2025742" y="4823202"/>
            <a:ext cx="620413" cy="857536"/>
          </a:xfrm>
          <a:prstGeom prst="rect">
            <a:avLst/>
          </a:prstGeom>
        </p:spPr>
      </p:pic>
      <p:pic>
        <p:nvPicPr>
          <p:cNvPr id="12" name="Bild 5" descr="8-Adapt-Imm-Resp-Timing.png"/>
          <p:cNvPicPr>
            <a:picLocks noChangeAspect="1"/>
          </p:cNvPicPr>
          <p:nvPr/>
        </p:nvPicPr>
        <p:blipFill rotWithShape="1">
          <a:blip r:embed="rId5" cstate="print">
            <a:lum bright="-5000" contrast="10000"/>
            <a:extLst>
              <a:ext uri="{28A0092B-C50C-407E-A947-70E740481C1C}">
                <a14:useLocalDpi xmlns:a14="http://schemas.microsoft.com/office/drawing/2010/main" val="0"/>
              </a:ext>
            </a:extLst>
          </a:blip>
          <a:srcRect l="71240" t="9099" r="12481" b="61090"/>
          <a:stretch/>
        </p:blipFill>
        <p:spPr>
          <a:xfrm rot="20325894">
            <a:off x="6781972" y="3526795"/>
            <a:ext cx="1002278" cy="702657"/>
          </a:xfrm>
          <a:prstGeom prst="rect">
            <a:avLst/>
          </a:prstGeom>
        </p:spPr>
      </p:pic>
      <p:sp>
        <p:nvSpPr>
          <p:cNvPr id="7" name="TextBox 6"/>
          <p:cNvSpPr txBox="1"/>
          <p:nvPr/>
        </p:nvSpPr>
        <p:spPr>
          <a:xfrm>
            <a:off x="12676" y="6184236"/>
            <a:ext cx="2665858" cy="338554"/>
          </a:xfrm>
          <a:prstGeom prst="rect">
            <a:avLst/>
          </a:prstGeom>
          <a:solidFill>
            <a:schemeClr val="bg1"/>
          </a:solidFill>
        </p:spPr>
        <p:txBody>
          <a:bodyPr wrap="none" rtlCol="0">
            <a:spAutoFit/>
          </a:bodyPr>
          <a:lstStyle/>
          <a:p>
            <a:r>
              <a:rPr lang="nl-NL" sz="1600" dirty="0"/>
              <a:t>Dagen na antigenblootstelling</a:t>
            </a:r>
          </a:p>
        </p:txBody>
      </p:sp>
      <p:sp>
        <p:nvSpPr>
          <p:cNvPr id="13" name="TextBox 12"/>
          <p:cNvSpPr txBox="1"/>
          <p:nvPr/>
        </p:nvSpPr>
        <p:spPr>
          <a:xfrm>
            <a:off x="-15889" y="4111990"/>
            <a:ext cx="1258358" cy="738664"/>
          </a:xfrm>
          <a:prstGeom prst="rect">
            <a:avLst/>
          </a:prstGeom>
          <a:solidFill>
            <a:schemeClr val="bg1"/>
          </a:solidFill>
        </p:spPr>
        <p:txBody>
          <a:bodyPr wrap="none" rtlCol="0">
            <a:spAutoFit/>
          </a:bodyPr>
          <a:lstStyle/>
          <a:p>
            <a:pPr algn="r"/>
            <a:r>
              <a:rPr lang="nl-NL" sz="1400" dirty="0"/>
              <a:t>Antigen</a:t>
            </a:r>
          </a:p>
          <a:p>
            <a:pPr algn="r"/>
            <a:r>
              <a:rPr lang="nl-NL" sz="1400" dirty="0"/>
              <a:t>Presenterende</a:t>
            </a:r>
          </a:p>
          <a:p>
            <a:pPr algn="r"/>
            <a:r>
              <a:rPr lang="nl-NL" sz="1400" dirty="0"/>
              <a:t>Cel</a:t>
            </a:r>
          </a:p>
        </p:txBody>
      </p:sp>
      <p:sp>
        <p:nvSpPr>
          <p:cNvPr id="14" name="Rectangle 13"/>
          <p:cNvSpPr/>
          <p:nvPr/>
        </p:nvSpPr>
        <p:spPr bwMode="auto">
          <a:xfrm>
            <a:off x="65841" y="4747688"/>
            <a:ext cx="635908" cy="621754"/>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16" name="Bild 5" descr="8-Adapt-Imm-Resp-Timing.png"/>
          <p:cNvPicPr>
            <a:picLocks noChangeAspect="1"/>
          </p:cNvPicPr>
          <p:nvPr/>
        </p:nvPicPr>
        <p:blipFill rotWithShape="1">
          <a:blip r:embed="rId6" cstate="print">
            <a:lum bright="-5000" contrast="10000"/>
            <a:extLst>
              <a:ext uri="{28A0092B-C50C-407E-A947-70E740481C1C}">
                <a14:useLocalDpi xmlns:a14="http://schemas.microsoft.com/office/drawing/2010/main" val="0"/>
              </a:ext>
            </a:extLst>
          </a:blip>
          <a:srcRect l="71240" t="7731" r="14380" b="61090"/>
          <a:stretch/>
        </p:blipFill>
        <p:spPr>
          <a:xfrm>
            <a:off x="2232840" y="1706525"/>
            <a:ext cx="659218" cy="824022"/>
          </a:xfrm>
          <a:prstGeom prst="rect">
            <a:avLst/>
          </a:prstGeom>
        </p:spPr>
      </p:pic>
      <p:pic>
        <p:nvPicPr>
          <p:cNvPr id="17" name="Bild 5" descr="8-Adapt-Imm-Resp-Timing.png"/>
          <p:cNvPicPr>
            <a:picLocks noChangeAspect="1"/>
          </p:cNvPicPr>
          <p:nvPr/>
        </p:nvPicPr>
        <p:blipFill rotWithShape="1">
          <a:blip r:embed="rId7" cstate="print">
            <a:lum bright="-5000" contrast="10000"/>
            <a:extLst>
              <a:ext uri="{28A0092B-C50C-407E-A947-70E740481C1C}">
                <a14:useLocalDpi xmlns:a14="http://schemas.microsoft.com/office/drawing/2010/main" val="0"/>
              </a:ext>
            </a:extLst>
          </a:blip>
          <a:srcRect l="71240" t="7731" r="14380" b="61090"/>
          <a:stretch/>
        </p:blipFill>
        <p:spPr>
          <a:xfrm rot="18774615">
            <a:off x="1582257" y="4828618"/>
            <a:ext cx="379949" cy="294799"/>
          </a:xfrm>
          <a:prstGeom prst="rect">
            <a:avLst/>
          </a:prstGeom>
        </p:spPr>
      </p:pic>
      <p:sp>
        <p:nvSpPr>
          <p:cNvPr id="15" name="TextBox 14"/>
          <p:cNvSpPr txBox="1"/>
          <p:nvPr/>
        </p:nvSpPr>
        <p:spPr>
          <a:xfrm>
            <a:off x="1824372" y="1860697"/>
            <a:ext cx="1216551" cy="738664"/>
          </a:xfrm>
          <a:prstGeom prst="rect">
            <a:avLst/>
          </a:prstGeom>
          <a:noFill/>
        </p:spPr>
        <p:txBody>
          <a:bodyPr wrap="none" rtlCol="0">
            <a:spAutoFit/>
          </a:bodyPr>
          <a:lstStyle/>
          <a:p>
            <a:pPr algn="r"/>
            <a:r>
              <a:rPr lang="nl-NL" sz="1400" dirty="0"/>
              <a:t>Antilichaam</a:t>
            </a:r>
          </a:p>
          <a:p>
            <a:pPr algn="r"/>
            <a:r>
              <a:rPr lang="nl-NL" sz="1400" dirty="0"/>
              <a:t>producerende</a:t>
            </a:r>
          </a:p>
          <a:p>
            <a:pPr algn="r"/>
            <a:r>
              <a:rPr lang="nl-NL" sz="1400" dirty="0"/>
              <a:t>cel</a:t>
            </a:r>
          </a:p>
        </p:txBody>
      </p:sp>
      <p:pic>
        <p:nvPicPr>
          <p:cNvPr id="18" name="Bild 5" descr="8-Adapt-Imm-Resp-Timing.png"/>
          <p:cNvPicPr>
            <a:picLocks noChangeAspect="1"/>
          </p:cNvPicPr>
          <p:nvPr/>
        </p:nvPicPr>
        <p:blipFill rotWithShape="1">
          <a:blip r:embed="rId8" cstate="print">
            <a:lum bright="-5000" contrast="10000"/>
            <a:extLst>
              <a:ext uri="{28A0092B-C50C-407E-A947-70E740481C1C}">
                <a14:useLocalDpi xmlns:a14="http://schemas.microsoft.com/office/drawing/2010/main" val="0"/>
              </a:ext>
            </a:extLst>
          </a:blip>
          <a:srcRect l="32093" t="33262" r="50233" b="29936"/>
          <a:stretch/>
        </p:blipFill>
        <p:spPr>
          <a:xfrm>
            <a:off x="3736953" y="2051437"/>
            <a:ext cx="718090" cy="266054"/>
          </a:xfrm>
          <a:prstGeom prst="rect">
            <a:avLst/>
          </a:prstGeom>
        </p:spPr>
      </p:pic>
      <p:sp>
        <p:nvSpPr>
          <p:cNvPr id="19" name="TextBox 18"/>
          <p:cNvSpPr txBox="1"/>
          <p:nvPr/>
        </p:nvSpPr>
        <p:spPr>
          <a:xfrm>
            <a:off x="3587719" y="1983474"/>
            <a:ext cx="751360" cy="523220"/>
          </a:xfrm>
          <a:prstGeom prst="rect">
            <a:avLst/>
          </a:prstGeom>
          <a:noFill/>
        </p:spPr>
        <p:txBody>
          <a:bodyPr wrap="none" rtlCol="0">
            <a:spAutoFit/>
          </a:bodyPr>
          <a:lstStyle/>
          <a:p>
            <a:pPr algn="r"/>
            <a:r>
              <a:rPr lang="nl-NL" sz="1400" dirty="0"/>
              <a:t>Effector</a:t>
            </a:r>
          </a:p>
          <a:p>
            <a:pPr algn="r"/>
            <a:r>
              <a:rPr lang="nl-NL" sz="1400" dirty="0"/>
              <a:t>T cel</a:t>
            </a:r>
          </a:p>
        </p:txBody>
      </p:sp>
      <p:pic>
        <p:nvPicPr>
          <p:cNvPr id="20" name="Bild 5" descr="8-Adapt-Imm-Resp-Timing.png"/>
          <p:cNvPicPr>
            <a:picLocks noChangeAspect="1"/>
          </p:cNvPicPr>
          <p:nvPr/>
        </p:nvPicPr>
        <p:blipFill rotWithShape="1">
          <a:blip r:embed="rId9" cstate="print">
            <a:lum bright="-5000" contrast="10000"/>
            <a:extLst>
              <a:ext uri="{28A0092B-C50C-407E-A947-70E740481C1C}">
                <a14:useLocalDpi xmlns:a14="http://schemas.microsoft.com/office/drawing/2010/main" val="0"/>
              </a:ext>
            </a:extLst>
          </a:blip>
          <a:srcRect l="32093" t="33262" r="50233" b="27594"/>
          <a:stretch/>
        </p:blipFill>
        <p:spPr>
          <a:xfrm>
            <a:off x="1296364" y="5501624"/>
            <a:ext cx="982440" cy="223316"/>
          </a:xfrm>
          <a:prstGeom prst="rect">
            <a:avLst/>
          </a:prstGeom>
        </p:spPr>
      </p:pic>
      <p:sp>
        <p:nvSpPr>
          <p:cNvPr id="22" name="TextBox 21"/>
          <p:cNvSpPr txBox="1"/>
          <p:nvPr/>
        </p:nvSpPr>
        <p:spPr>
          <a:xfrm>
            <a:off x="1229418" y="5322989"/>
            <a:ext cx="686983" cy="523220"/>
          </a:xfrm>
          <a:prstGeom prst="rect">
            <a:avLst/>
          </a:prstGeom>
          <a:noFill/>
        </p:spPr>
        <p:txBody>
          <a:bodyPr wrap="none" rtlCol="0">
            <a:spAutoFit/>
          </a:bodyPr>
          <a:lstStyle/>
          <a:p>
            <a:r>
              <a:rPr lang="nl-NL" sz="1400" dirty="0"/>
              <a:t>Naïeve</a:t>
            </a:r>
          </a:p>
          <a:p>
            <a:r>
              <a:rPr lang="nl-NL" sz="1400" dirty="0"/>
              <a:t>B cel</a:t>
            </a:r>
          </a:p>
        </p:txBody>
      </p:sp>
      <p:sp>
        <p:nvSpPr>
          <p:cNvPr id="23" name="Isosceles Triangle 22"/>
          <p:cNvSpPr/>
          <p:nvPr/>
        </p:nvSpPr>
        <p:spPr bwMode="auto">
          <a:xfrm rot="16200000">
            <a:off x="1355903" y="4867523"/>
            <a:ext cx="540689" cy="187092"/>
          </a:xfrm>
          <a:prstGeom prst="triangle">
            <a:avLst>
              <a:gd name="adj" fmla="val 45588"/>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1" name="TextBox 20"/>
          <p:cNvSpPr txBox="1"/>
          <p:nvPr/>
        </p:nvSpPr>
        <p:spPr>
          <a:xfrm>
            <a:off x="1532702" y="4841631"/>
            <a:ext cx="686983" cy="523220"/>
          </a:xfrm>
          <a:prstGeom prst="rect">
            <a:avLst/>
          </a:prstGeom>
          <a:noFill/>
        </p:spPr>
        <p:txBody>
          <a:bodyPr wrap="none" rtlCol="0">
            <a:spAutoFit/>
          </a:bodyPr>
          <a:lstStyle/>
          <a:p>
            <a:r>
              <a:rPr lang="nl-NL" sz="1400" dirty="0"/>
              <a:t>Naïeve</a:t>
            </a:r>
          </a:p>
          <a:p>
            <a:r>
              <a:rPr lang="nl-NL" sz="1400" dirty="0"/>
              <a:t>T cel</a:t>
            </a:r>
          </a:p>
        </p:txBody>
      </p:sp>
      <p:sp>
        <p:nvSpPr>
          <p:cNvPr id="24" name="TextBox 23"/>
          <p:cNvSpPr txBox="1"/>
          <p:nvPr/>
        </p:nvSpPr>
        <p:spPr>
          <a:xfrm>
            <a:off x="8014022" y="3556705"/>
            <a:ext cx="1114857" cy="738664"/>
          </a:xfrm>
          <a:prstGeom prst="rect">
            <a:avLst/>
          </a:prstGeom>
          <a:solidFill>
            <a:schemeClr val="bg1"/>
          </a:solidFill>
        </p:spPr>
        <p:txBody>
          <a:bodyPr wrap="none" rtlCol="0">
            <a:spAutoFit/>
          </a:bodyPr>
          <a:lstStyle/>
          <a:p>
            <a:pPr algn="ctr"/>
            <a:r>
              <a:rPr lang="nl-NL" sz="1400" dirty="0"/>
              <a:t>Overlevende</a:t>
            </a:r>
          </a:p>
          <a:p>
            <a:pPr algn="ctr"/>
            <a:r>
              <a:rPr lang="nl-NL" sz="1400" dirty="0"/>
              <a:t>Memory</a:t>
            </a:r>
          </a:p>
          <a:p>
            <a:pPr algn="ctr"/>
            <a:r>
              <a:rPr lang="nl-NL" sz="1400" dirty="0"/>
              <a:t>cellen</a:t>
            </a:r>
          </a:p>
        </p:txBody>
      </p:sp>
      <p:pic>
        <p:nvPicPr>
          <p:cNvPr id="26" name="Bild 5" descr="8-Adapt-Imm-Resp-Timing.png"/>
          <p:cNvPicPr>
            <a:picLocks noChangeAspect="1"/>
          </p:cNvPicPr>
          <p:nvPr/>
        </p:nvPicPr>
        <p:blipFill rotWithShape="1">
          <a:blip r:embed="rId10" cstate="print">
            <a:lum bright="-5000" contrast="10000"/>
            <a:extLst>
              <a:ext uri="{28A0092B-C50C-407E-A947-70E740481C1C}">
                <a14:useLocalDpi xmlns:a14="http://schemas.microsoft.com/office/drawing/2010/main" val="0"/>
              </a:ext>
            </a:extLst>
          </a:blip>
          <a:srcRect l="32093" t="33262" r="50233" b="27594"/>
          <a:stretch/>
        </p:blipFill>
        <p:spPr>
          <a:xfrm>
            <a:off x="4680850" y="2230029"/>
            <a:ext cx="854988" cy="369332"/>
          </a:xfrm>
          <a:prstGeom prst="rect">
            <a:avLst/>
          </a:prstGeom>
        </p:spPr>
      </p:pic>
      <p:pic>
        <p:nvPicPr>
          <p:cNvPr id="27" name="Bild 5" descr="8-Adapt-Imm-Resp-Timing.png"/>
          <p:cNvPicPr>
            <a:picLocks noChangeAspect="1"/>
          </p:cNvPicPr>
          <p:nvPr/>
        </p:nvPicPr>
        <p:blipFill rotWithShape="1">
          <a:blip r:embed="rId11" cstate="print">
            <a:lum bright="-5000" contrast="10000"/>
            <a:extLst>
              <a:ext uri="{28A0092B-C50C-407E-A947-70E740481C1C}">
                <a14:useLocalDpi xmlns:a14="http://schemas.microsoft.com/office/drawing/2010/main" val="0"/>
              </a:ext>
            </a:extLst>
          </a:blip>
          <a:srcRect l="32093" t="33262" r="50233" b="27594"/>
          <a:stretch/>
        </p:blipFill>
        <p:spPr>
          <a:xfrm>
            <a:off x="4866270" y="3288878"/>
            <a:ext cx="1090325" cy="369332"/>
          </a:xfrm>
          <a:prstGeom prst="rect">
            <a:avLst/>
          </a:prstGeom>
        </p:spPr>
      </p:pic>
      <p:sp>
        <p:nvSpPr>
          <p:cNvPr id="28" name="TextBox 27"/>
          <p:cNvSpPr txBox="1"/>
          <p:nvPr/>
        </p:nvSpPr>
        <p:spPr>
          <a:xfrm>
            <a:off x="4556097" y="2158101"/>
            <a:ext cx="997069" cy="523220"/>
          </a:xfrm>
          <a:prstGeom prst="rect">
            <a:avLst/>
          </a:prstGeom>
          <a:noFill/>
        </p:spPr>
        <p:txBody>
          <a:bodyPr wrap="none" rtlCol="0">
            <a:spAutoFit/>
          </a:bodyPr>
          <a:lstStyle/>
          <a:p>
            <a:pPr algn="ctr"/>
            <a:r>
              <a:rPr lang="nl-NL" sz="1400" dirty="0"/>
              <a:t>Humorale</a:t>
            </a:r>
          </a:p>
          <a:p>
            <a:pPr algn="ctr"/>
            <a:r>
              <a:rPr lang="nl-NL" sz="1400" dirty="0"/>
              <a:t>Immuniteit</a:t>
            </a:r>
          </a:p>
        </p:txBody>
      </p:sp>
      <p:sp>
        <p:nvSpPr>
          <p:cNvPr id="29" name="TextBox 28"/>
          <p:cNvSpPr txBox="1"/>
          <p:nvPr/>
        </p:nvSpPr>
        <p:spPr>
          <a:xfrm>
            <a:off x="4835715" y="3169209"/>
            <a:ext cx="997069" cy="523220"/>
          </a:xfrm>
          <a:prstGeom prst="rect">
            <a:avLst/>
          </a:prstGeom>
          <a:noFill/>
        </p:spPr>
        <p:txBody>
          <a:bodyPr wrap="none" rtlCol="0">
            <a:spAutoFit/>
          </a:bodyPr>
          <a:lstStyle/>
          <a:p>
            <a:pPr algn="ctr"/>
            <a:r>
              <a:rPr lang="nl-NL" sz="1400" dirty="0"/>
              <a:t>Cellulaire</a:t>
            </a:r>
          </a:p>
          <a:p>
            <a:pPr algn="ctr"/>
            <a:r>
              <a:rPr lang="nl-NL" sz="1400" dirty="0"/>
              <a:t>Immuniteit</a:t>
            </a:r>
          </a:p>
        </p:txBody>
      </p:sp>
      <p:pic>
        <p:nvPicPr>
          <p:cNvPr id="30" name="Bild 5" descr="8-Adapt-Imm-Resp-Timing.png"/>
          <p:cNvPicPr>
            <a:picLocks noChangeAspect="1"/>
          </p:cNvPicPr>
          <p:nvPr/>
        </p:nvPicPr>
        <p:blipFill rotWithShape="1">
          <a:blip r:embed="rId12" cstate="print">
            <a:lum bright="-5000" contrast="10000"/>
            <a:extLst>
              <a:ext uri="{28A0092B-C50C-407E-A947-70E740481C1C}">
                <a14:useLocalDpi xmlns:a14="http://schemas.microsoft.com/office/drawing/2010/main" val="0"/>
              </a:ext>
            </a:extLst>
          </a:blip>
          <a:srcRect l="71240" t="7731" r="14380" b="61090"/>
          <a:stretch/>
        </p:blipFill>
        <p:spPr>
          <a:xfrm rot="17640449">
            <a:off x="1812291" y="4331370"/>
            <a:ext cx="379949" cy="342225"/>
          </a:xfrm>
          <a:prstGeom prst="rect">
            <a:avLst/>
          </a:prstGeom>
        </p:spPr>
      </p:pic>
      <p:sp>
        <p:nvSpPr>
          <p:cNvPr id="33" name="TextBox 32"/>
          <p:cNvSpPr txBox="1"/>
          <p:nvPr/>
        </p:nvSpPr>
        <p:spPr>
          <a:xfrm>
            <a:off x="6857268" y="3443229"/>
            <a:ext cx="1004186" cy="846386"/>
          </a:xfrm>
          <a:prstGeom prst="rect">
            <a:avLst/>
          </a:prstGeom>
          <a:noFill/>
        </p:spPr>
        <p:txBody>
          <a:bodyPr wrap="none" rtlCol="0">
            <a:spAutoFit/>
          </a:bodyPr>
          <a:lstStyle/>
          <a:p>
            <a:r>
              <a:rPr lang="nl-NL" sz="1600" b="1" dirty="0">
                <a:solidFill>
                  <a:schemeClr val="tx2"/>
                </a:solidFill>
              </a:rPr>
              <a:t>Apoptose</a:t>
            </a:r>
          </a:p>
          <a:p>
            <a:r>
              <a:rPr lang="nl-NL" sz="1100" b="1" dirty="0">
                <a:solidFill>
                  <a:schemeClr val="tx2"/>
                </a:solidFill>
              </a:rPr>
              <a:t>geïnduceerd</a:t>
            </a:r>
          </a:p>
          <a:p>
            <a:r>
              <a:rPr lang="nl-NL" sz="1100" b="1" dirty="0">
                <a:solidFill>
                  <a:schemeClr val="tx2"/>
                </a:solidFill>
              </a:rPr>
              <a:t>door DC en </a:t>
            </a:r>
          </a:p>
          <a:p>
            <a:r>
              <a:rPr lang="nl-NL" sz="1100" b="1" dirty="0">
                <a:solidFill>
                  <a:schemeClr val="tx2"/>
                </a:solidFill>
              </a:rPr>
              <a:t>NK cellen</a:t>
            </a:r>
          </a:p>
        </p:txBody>
      </p:sp>
      <p:pic>
        <p:nvPicPr>
          <p:cNvPr id="34" name="Bild 5" descr="8-Adapt-Imm-Resp-Timing.png"/>
          <p:cNvPicPr>
            <a:picLocks noChangeAspect="1"/>
          </p:cNvPicPr>
          <p:nvPr/>
        </p:nvPicPr>
        <p:blipFill rotWithShape="1">
          <a:blip r:embed="rId13" cstate="print">
            <a:lum bright="-5000" contrast="10000"/>
            <a:extLst>
              <a:ext uri="{28A0092B-C50C-407E-A947-70E740481C1C}">
                <a14:useLocalDpi xmlns:a14="http://schemas.microsoft.com/office/drawing/2010/main" val="0"/>
              </a:ext>
            </a:extLst>
          </a:blip>
          <a:srcRect l="32093" t="33262" r="50233" b="27594"/>
          <a:stretch/>
        </p:blipFill>
        <p:spPr>
          <a:xfrm>
            <a:off x="2884107" y="2636208"/>
            <a:ext cx="1079292" cy="223316"/>
          </a:xfrm>
          <a:prstGeom prst="rect">
            <a:avLst/>
          </a:prstGeom>
        </p:spPr>
      </p:pic>
      <p:sp>
        <p:nvSpPr>
          <p:cNvPr id="32" name="TextBox 31"/>
          <p:cNvSpPr txBox="1"/>
          <p:nvPr/>
        </p:nvSpPr>
        <p:spPr>
          <a:xfrm>
            <a:off x="2756072" y="2531471"/>
            <a:ext cx="1319465" cy="338554"/>
          </a:xfrm>
          <a:prstGeom prst="rect">
            <a:avLst/>
          </a:prstGeom>
          <a:noFill/>
        </p:spPr>
        <p:txBody>
          <a:bodyPr wrap="none" rtlCol="0">
            <a:spAutoFit/>
          </a:bodyPr>
          <a:lstStyle/>
          <a:p>
            <a:pPr algn="ctr"/>
            <a:r>
              <a:rPr lang="nl-NL" sz="1600" b="1" dirty="0">
                <a:solidFill>
                  <a:schemeClr val="tx2"/>
                </a:solidFill>
              </a:rPr>
              <a:t>Differentiatie</a:t>
            </a:r>
          </a:p>
        </p:txBody>
      </p:sp>
      <p:pic>
        <p:nvPicPr>
          <p:cNvPr id="35" name="Bild 5" descr="8-Adapt-Imm-Resp-Timing.png"/>
          <p:cNvPicPr>
            <a:picLocks noChangeAspect="1"/>
          </p:cNvPicPr>
          <p:nvPr/>
        </p:nvPicPr>
        <p:blipFill rotWithShape="1">
          <a:blip r:embed="rId14" cstate="print">
            <a:lum bright="-5000" contrast="10000"/>
            <a:extLst>
              <a:ext uri="{28A0092B-C50C-407E-A947-70E740481C1C}">
                <a14:useLocalDpi xmlns:a14="http://schemas.microsoft.com/office/drawing/2010/main" val="0"/>
              </a:ext>
            </a:extLst>
          </a:blip>
          <a:srcRect l="32093" t="33262" r="50233" b="10869"/>
          <a:stretch/>
        </p:blipFill>
        <p:spPr>
          <a:xfrm rot="17517943">
            <a:off x="2324788" y="4186287"/>
            <a:ext cx="582726" cy="857536"/>
          </a:xfrm>
          <a:prstGeom prst="rect">
            <a:avLst/>
          </a:prstGeom>
        </p:spPr>
      </p:pic>
      <p:sp>
        <p:nvSpPr>
          <p:cNvPr id="31" name="TextBox 30"/>
          <p:cNvSpPr txBox="1"/>
          <p:nvPr/>
        </p:nvSpPr>
        <p:spPr>
          <a:xfrm>
            <a:off x="2031251" y="4195981"/>
            <a:ext cx="1256434" cy="769441"/>
          </a:xfrm>
          <a:prstGeom prst="rect">
            <a:avLst/>
          </a:prstGeom>
          <a:noFill/>
        </p:spPr>
        <p:txBody>
          <a:bodyPr wrap="none" rtlCol="0">
            <a:spAutoFit/>
          </a:bodyPr>
          <a:lstStyle/>
          <a:p>
            <a:r>
              <a:rPr lang="nl-NL" sz="1600" b="1" dirty="0">
                <a:solidFill>
                  <a:schemeClr val="tx2"/>
                </a:solidFill>
              </a:rPr>
              <a:t>Klonale </a:t>
            </a:r>
          </a:p>
          <a:p>
            <a:r>
              <a:rPr lang="nl-NL" sz="1600" b="1" dirty="0">
                <a:solidFill>
                  <a:schemeClr val="tx2"/>
                </a:solidFill>
              </a:rPr>
              <a:t>Expansie</a:t>
            </a:r>
          </a:p>
          <a:p>
            <a:r>
              <a:rPr lang="nl-NL" sz="1200" b="1" dirty="0">
                <a:solidFill>
                  <a:schemeClr val="tx2"/>
                </a:solidFill>
              </a:rPr>
              <a:t>van T en B cellen</a:t>
            </a:r>
          </a:p>
        </p:txBody>
      </p:sp>
      <p:sp>
        <p:nvSpPr>
          <p:cNvPr id="36" name="TextBox 35"/>
          <p:cNvSpPr txBox="1"/>
          <p:nvPr/>
        </p:nvSpPr>
        <p:spPr>
          <a:xfrm>
            <a:off x="302070" y="1260249"/>
            <a:ext cx="1260410" cy="646331"/>
          </a:xfrm>
          <a:prstGeom prst="rect">
            <a:avLst/>
          </a:prstGeom>
          <a:noFill/>
        </p:spPr>
        <p:txBody>
          <a:bodyPr wrap="none" rtlCol="0">
            <a:spAutoFit/>
          </a:bodyPr>
          <a:lstStyle/>
          <a:p>
            <a:pPr algn="ctr"/>
            <a:r>
              <a:rPr lang="nl-NL" b="1" dirty="0">
                <a:solidFill>
                  <a:schemeClr val="accent6"/>
                </a:solidFill>
              </a:rPr>
              <a:t>Antigeen-</a:t>
            </a:r>
          </a:p>
          <a:p>
            <a:pPr algn="ctr"/>
            <a:r>
              <a:rPr lang="nl-NL" b="1" dirty="0">
                <a:solidFill>
                  <a:schemeClr val="accent6"/>
                </a:solidFill>
              </a:rPr>
              <a:t>herkenning</a:t>
            </a:r>
          </a:p>
        </p:txBody>
      </p:sp>
      <p:sp>
        <p:nvSpPr>
          <p:cNvPr id="37" name="TextBox 36"/>
          <p:cNvSpPr txBox="1"/>
          <p:nvPr/>
        </p:nvSpPr>
        <p:spPr>
          <a:xfrm>
            <a:off x="2268181" y="1260243"/>
            <a:ext cx="1861600" cy="369332"/>
          </a:xfrm>
          <a:prstGeom prst="rect">
            <a:avLst/>
          </a:prstGeom>
          <a:noFill/>
        </p:spPr>
        <p:txBody>
          <a:bodyPr wrap="none" rtlCol="0">
            <a:spAutoFit/>
          </a:bodyPr>
          <a:lstStyle/>
          <a:p>
            <a:pPr algn="ctr"/>
            <a:r>
              <a:rPr lang="nl-NL" b="1" dirty="0">
                <a:solidFill>
                  <a:schemeClr val="accent6"/>
                </a:solidFill>
              </a:rPr>
              <a:t>Lymfocytactivatie</a:t>
            </a:r>
          </a:p>
        </p:txBody>
      </p:sp>
      <p:sp>
        <p:nvSpPr>
          <p:cNvPr id="38" name="TextBox 37"/>
          <p:cNvSpPr txBox="1"/>
          <p:nvPr/>
        </p:nvSpPr>
        <p:spPr>
          <a:xfrm>
            <a:off x="4854760" y="1260249"/>
            <a:ext cx="1142750" cy="646331"/>
          </a:xfrm>
          <a:prstGeom prst="rect">
            <a:avLst/>
          </a:prstGeom>
          <a:noFill/>
        </p:spPr>
        <p:txBody>
          <a:bodyPr wrap="none" rtlCol="0">
            <a:spAutoFit/>
          </a:bodyPr>
          <a:lstStyle/>
          <a:p>
            <a:pPr algn="ctr"/>
            <a:r>
              <a:rPr lang="nl-NL" b="1" dirty="0">
                <a:solidFill>
                  <a:schemeClr val="accent6"/>
                </a:solidFill>
              </a:rPr>
              <a:t>Antigeen-</a:t>
            </a:r>
          </a:p>
          <a:p>
            <a:pPr algn="ctr"/>
            <a:r>
              <a:rPr lang="nl-NL" b="1" dirty="0">
                <a:solidFill>
                  <a:schemeClr val="accent6"/>
                </a:solidFill>
              </a:rPr>
              <a:t>eliminatie</a:t>
            </a:r>
          </a:p>
        </p:txBody>
      </p:sp>
      <p:sp>
        <p:nvSpPr>
          <p:cNvPr id="39" name="TextBox 38"/>
          <p:cNvSpPr txBox="1"/>
          <p:nvPr/>
        </p:nvSpPr>
        <p:spPr>
          <a:xfrm>
            <a:off x="6651240" y="1260243"/>
            <a:ext cx="1169744" cy="369332"/>
          </a:xfrm>
          <a:prstGeom prst="rect">
            <a:avLst/>
          </a:prstGeom>
          <a:noFill/>
        </p:spPr>
        <p:txBody>
          <a:bodyPr wrap="none" rtlCol="0">
            <a:spAutoFit/>
          </a:bodyPr>
          <a:lstStyle/>
          <a:p>
            <a:pPr algn="ctr"/>
            <a:r>
              <a:rPr lang="nl-NL" b="1" dirty="0">
                <a:solidFill>
                  <a:schemeClr val="accent6"/>
                </a:solidFill>
              </a:rPr>
              <a:t>Contractie</a:t>
            </a:r>
          </a:p>
        </p:txBody>
      </p:sp>
      <p:sp>
        <p:nvSpPr>
          <p:cNvPr id="40" name="TextBox 39"/>
          <p:cNvSpPr txBox="1"/>
          <p:nvPr/>
        </p:nvSpPr>
        <p:spPr>
          <a:xfrm>
            <a:off x="7935053" y="1260243"/>
            <a:ext cx="1155189" cy="369332"/>
          </a:xfrm>
          <a:prstGeom prst="rect">
            <a:avLst/>
          </a:prstGeom>
          <a:noFill/>
        </p:spPr>
        <p:txBody>
          <a:bodyPr wrap="none" rtlCol="0">
            <a:spAutoFit/>
          </a:bodyPr>
          <a:lstStyle/>
          <a:p>
            <a:pPr algn="ctr"/>
            <a:r>
              <a:rPr lang="nl-NL" b="1" dirty="0">
                <a:solidFill>
                  <a:schemeClr val="accent6"/>
                </a:solidFill>
              </a:rPr>
              <a:t>Geheugen</a:t>
            </a:r>
          </a:p>
        </p:txBody>
      </p:sp>
      <p:sp>
        <p:nvSpPr>
          <p:cNvPr id="3" name="Rectangle 2"/>
          <p:cNvSpPr/>
          <p:nvPr/>
        </p:nvSpPr>
        <p:spPr>
          <a:xfrm>
            <a:off x="49945" y="6676151"/>
            <a:ext cx="4572000" cy="184666"/>
          </a:xfrm>
          <a:prstGeom prst="rect">
            <a:avLst/>
          </a:prstGeom>
        </p:spPr>
        <p:txBody>
          <a:bodyPr>
            <a:spAutoFit/>
          </a:bodyPr>
          <a:lstStyle/>
          <a:p>
            <a:r>
              <a:rPr lang="nl-NL" sz="600" dirty="0"/>
              <a:t>http://mol-biol4masters.masters.grkraj.org/html/Cell_And_Molecular_Immunology2-Innate_Humoral_And_Cell_Mediated_Immunity.htm</a:t>
            </a:r>
          </a:p>
        </p:txBody>
      </p:sp>
    </p:spTree>
    <p:extLst>
      <p:ext uri="{BB962C8B-B14F-4D97-AF65-F5344CB8AC3E}">
        <p14:creationId xmlns:p14="http://schemas.microsoft.com/office/powerpoint/2010/main" val="42320651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 name="Title 1"/>
          <p:cNvSpPr>
            <a:spLocks noGrp="1"/>
          </p:cNvSpPr>
          <p:nvPr>
            <p:ph type="title"/>
          </p:nvPr>
        </p:nvSpPr>
        <p:spPr/>
        <p:txBody>
          <a:bodyPr/>
          <a:lstStyle/>
          <a:p>
            <a:pPr algn="l"/>
            <a:r>
              <a:rPr lang="nl-NL" sz="2400" dirty="0"/>
              <a:t>Immunologie van MS – de spelers</a:t>
            </a:r>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57" name="TextBox 56"/>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304" name="Group 303"/>
          <p:cNvGrpSpPr/>
          <p:nvPr/>
        </p:nvGrpSpPr>
        <p:grpSpPr>
          <a:xfrm>
            <a:off x="6909306" y="3438078"/>
            <a:ext cx="1671397" cy="1607034"/>
            <a:chOff x="7346614" y="3438078"/>
            <a:chExt cx="1671397" cy="1607034"/>
          </a:xfrm>
        </p:grpSpPr>
        <p:sp>
          <p:nvSpPr>
            <p:cNvPr id="3" name="TextBox 2"/>
            <p:cNvSpPr txBox="1"/>
            <p:nvPr/>
          </p:nvSpPr>
          <p:spPr>
            <a:xfrm>
              <a:off x="7417252" y="4675780"/>
              <a:ext cx="1600759" cy="369332"/>
            </a:xfrm>
            <a:prstGeom prst="rect">
              <a:avLst/>
            </a:prstGeom>
            <a:noFill/>
          </p:spPr>
          <p:txBody>
            <a:bodyPr wrap="none" rtlCol="0">
              <a:spAutoFit/>
            </a:bodyPr>
            <a:lstStyle/>
            <a:p>
              <a:r>
                <a:rPr lang="nl-NL" dirty="0">
                  <a:solidFill>
                    <a:schemeClr val="accent6"/>
                  </a:solidFill>
                </a:rPr>
                <a:t>oligodendrocyt</a:t>
              </a:r>
            </a:p>
          </p:txBody>
        </p:sp>
        <p:grpSp>
          <p:nvGrpSpPr>
            <p:cNvPr id="257" name="Group 256"/>
            <p:cNvGrpSpPr/>
            <p:nvPr/>
          </p:nvGrpSpPr>
          <p:grpSpPr>
            <a:xfrm>
              <a:off x="7346614"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cxnSp>
          <p:nvCxnSpPr>
            <p:cNvPr id="274" name="Straight Connector 273"/>
            <p:cNvCxnSpPr>
              <a:endCxn id="3" idx="0"/>
            </p:cNvCxnSpPr>
            <p:nvPr/>
          </p:nvCxnSpPr>
          <p:spPr>
            <a:xfrm>
              <a:off x="8071887" y="4285414"/>
              <a:ext cx="145745" cy="390366"/>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41" name="Group 340"/>
          <p:cNvGrpSpPr/>
          <p:nvPr/>
        </p:nvGrpSpPr>
        <p:grpSpPr>
          <a:xfrm>
            <a:off x="6117467" y="1795543"/>
            <a:ext cx="2245151" cy="3934786"/>
            <a:chOff x="6117467" y="1795543"/>
            <a:chExt cx="2245151" cy="3934786"/>
          </a:xfrm>
        </p:grpSpPr>
        <p:grpSp>
          <p:nvGrpSpPr>
            <p:cNvPr id="300" name="Group 299"/>
            <p:cNvGrpSpPr/>
            <p:nvPr/>
          </p:nvGrpSpPr>
          <p:grpSpPr>
            <a:xfrm>
              <a:off x="6117467" y="1795543"/>
              <a:ext cx="2245151" cy="3690471"/>
              <a:chOff x="6554772" y="1795543"/>
              <a:chExt cx="2245151" cy="3690471"/>
            </a:xfrm>
          </p:grpSpPr>
          <p:sp>
            <p:nvSpPr>
              <p:cNvPr id="200" name="TextBox 199"/>
              <p:cNvSpPr txBox="1"/>
              <p:nvPr/>
            </p:nvSpPr>
            <p:spPr>
              <a:xfrm>
                <a:off x="7936097" y="1795543"/>
                <a:ext cx="863826" cy="369332"/>
              </a:xfrm>
              <a:prstGeom prst="rect">
                <a:avLst/>
              </a:prstGeom>
              <a:noFill/>
            </p:spPr>
            <p:txBody>
              <a:bodyPr wrap="none" rtlCol="0">
                <a:spAutoFit/>
              </a:bodyPr>
              <a:lstStyle/>
              <a:p>
                <a:r>
                  <a:rPr lang="nl-NL" dirty="0">
                    <a:solidFill>
                      <a:schemeClr val="accent6"/>
                    </a:solidFill>
                  </a:rPr>
                  <a:t>neuron</a:t>
                </a:r>
              </a:p>
            </p:txBody>
          </p:sp>
          <p:grpSp>
            <p:nvGrpSpPr>
              <p:cNvPr id="267" name="Group 266"/>
              <p:cNvGrpSpPr/>
              <p:nvPr/>
            </p:nvGrpSpPr>
            <p:grpSpPr>
              <a:xfrm>
                <a:off x="6554772" y="1840481"/>
                <a:ext cx="1514676" cy="3645533"/>
                <a:chOff x="6068997" y="1840481"/>
                <a:chExt cx="1514676" cy="3645533"/>
              </a:xfrm>
            </p:grpSpPr>
            <p:grpSp>
              <p:nvGrpSpPr>
                <p:cNvPr id="266" name="Group 265"/>
                <p:cNvGrpSpPr/>
                <p:nvPr/>
              </p:nvGrpSpPr>
              <p:grpSpPr>
                <a:xfrm>
                  <a:off x="6068997" y="1840481"/>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264" name="Group 263"/>
                <p:cNvGrpSpPr/>
                <p:nvPr/>
              </p:nvGrpSpPr>
              <p:grpSpPr>
                <a:xfrm>
                  <a:off x="6605336" y="3194317"/>
                  <a:ext cx="351378" cy="1571114"/>
                  <a:chOff x="6605336" y="3194317"/>
                  <a:chExt cx="351378" cy="1571114"/>
                </a:xfrm>
              </p:grpSpPr>
              <p:grpSp>
                <p:nvGrpSpPr>
                  <p:cNvPr id="258" name="Group 257"/>
                  <p:cNvGrpSpPr/>
                  <p:nvPr/>
                </p:nvGrpSpPr>
                <p:grpSpPr>
                  <a:xfrm>
                    <a:off x="6690742" y="3280075"/>
                    <a:ext cx="171992" cy="1485356"/>
                    <a:chOff x="6185917" y="3280075"/>
                    <a:chExt cx="171992" cy="1485356"/>
                  </a:xfrm>
                </p:grpSpPr>
                <p:sp>
                  <p:nvSpPr>
                    <p:cNvPr id="135" name="Rounded Rectangle 97"/>
                    <p:cNvSpPr/>
                    <p:nvPr/>
                  </p:nvSpPr>
                  <p:spPr>
                    <a:xfrm rot="5400000">
                      <a:off x="6048654"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057240"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057240"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05336" y="3194317"/>
                    <a:ext cx="351378" cy="338554"/>
                  </a:xfrm>
                  <a:prstGeom prst="rect">
                    <a:avLst/>
                  </a:prstGeom>
                  <a:noFill/>
                </p:spPr>
                <p:txBody>
                  <a:bodyPr wrap="none" rtlCol="0">
                    <a:spAutoFit/>
                  </a:bodyPr>
                  <a:lstStyle/>
                  <a:p>
                    <a:r>
                      <a:rPr lang="en-US" sz="1600" b="1" dirty="0">
                        <a:solidFill>
                          <a:schemeClr val="bg1"/>
                        </a:solidFill>
                      </a:rPr>
                      <a:t>m</a:t>
                    </a:r>
                  </a:p>
                </p:txBody>
              </p:sp>
            </p:grpSp>
          </p:grpSp>
          <p:cxnSp>
            <p:nvCxnSpPr>
              <p:cNvPr id="269" name="Straight Connector 268"/>
              <p:cNvCxnSpPr/>
              <p:nvPr/>
            </p:nvCxnSpPr>
            <p:spPr>
              <a:xfrm flipV="1">
                <a:off x="7468807" y="2094859"/>
                <a:ext cx="525657" cy="315252"/>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01" name="Group 300"/>
            <p:cNvGrpSpPr/>
            <p:nvPr/>
          </p:nvGrpSpPr>
          <p:grpSpPr>
            <a:xfrm>
              <a:off x="6914193" y="2881709"/>
              <a:ext cx="1309831" cy="369332"/>
              <a:chOff x="7351498" y="2881709"/>
              <a:chExt cx="1309831" cy="369332"/>
            </a:xfrm>
          </p:grpSpPr>
          <p:sp>
            <p:nvSpPr>
              <p:cNvPr id="199" name="TextBox 198"/>
              <p:cNvSpPr txBox="1"/>
              <p:nvPr/>
            </p:nvSpPr>
            <p:spPr>
              <a:xfrm>
                <a:off x="8031348" y="2881709"/>
                <a:ext cx="629981" cy="369332"/>
              </a:xfrm>
              <a:prstGeom prst="rect">
                <a:avLst/>
              </a:prstGeom>
              <a:noFill/>
            </p:spPr>
            <p:txBody>
              <a:bodyPr wrap="none" rtlCol="0">
                <a:spAutoFit/>
              </a:bodyPr>
              <a:lstStyle/>
              <a:p>
                <a:r>
                  <a:rPr lang="nl-NL" dirty="0">
                    <a:solidFill>
                      <a:schemeClr val="accent6"/>
                    </a:solidFill>
                  </a:rPr>
                  <a:t>axon</a:t>
                </a:r>
              </a:p>
            </p:txBody>
          </p:sp>
          <p:cxnSp>
            <p:nvCxnSpPr>
              <p:cNvPr id="271" name="Straight Connector 270"/>
              <p:cNvCxnSpPr/>
              <p:nvPr/>
            </p:nvCxnSpPr>
            <p:spPr>
              <a:xfrm flipV="1">
                <a:off x="7351498" y="3097368"/>
                <a:ext cx="642966" cy="73592"/>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02" name="Group 301"/>
            <p:cNvGrpSpPr/>
            <p:nvPr/>
          </p:nvGrpSpPr>
          <p:grpSpPr>
            <a:xfrm>
              <a:off x="6820914" y="4724788"/>
              <a:ext cx="1403110" cy="1005541"/>
              <a:chOff x="7258219" y="4724788"/>
              <a:chExt cx="1403110" cy="1005541"/>
            </a:xfrm>
          </p:grpSpPr>
          <p:sp>
            <p:nvSpPr>
              <p:cNvPr id="198" name="TextBox 197"/>
              <p:cNvSpPr txBox="1"/>
              <p:nvPr/>
            </p:nvSpPr>
            <p:spPr>
              <a:xfrm>
                <a:off x="7666248" y="5083998"/>
                <a:ext cx="995081" cy="646331"/>
              </a:xfrm>
              <a:prstGeom prst="rect">
                <a:avLst/>
              </a:prstGeom>
              <a:noFill/>
            </p:spPr>
            <p:txBody>
              <a:bodyPr wrap="none" rtlCol="0">
                <a:spAutoFit/>
              </a:bodyPr>
              <a:lstStyle/>
              <a:p>
                <a:r>
                  <a:rPr lang="nl-NL" dirty="0">
                    <a:solidFill>
                      <a:schemeClr val="accent6"/>
                    </a:solidFill>
                  </a:rPr>
                  <a:t>myeline-</a:t>
                </a:r>
              </a:p>
              <a:p>
                <a:r>
                  <a:rPr lang="nl-NL" dirty="0">
                    <a:solidFill>
                      <a:schemeClr val="accent6"/>
                    </a:solidFill>
                  </a:rPr>
                  <a:t>schede</a:t>
                </a:r>
              </a:p>
            </p:txBody>
          </p:sp>
          <p:cxnSp>
            <p:nvCxnSpPr>
              <p:cNvPr id="276" name="Straight Connector 275"/>
              <p:cNvCxnSpPr/>
              <p:nvPr/>
            </p:nvCxnSpPr>
            <p:spPr>
              <a:xfrm>
                <a:off x="7258219" y="4724788"/>
                <a:ext cx="414762" cy="518983"/>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303" name="Group 302"/>
          <p:cNvGrpSpPr/>
          <p:nvPr/>
        </p:nvGrpSpPr>
        <p:grpSpPr>
          <a:xfrm>
            <a:off x="5408865" y="3804106"/>
            <a:ext cx="1175736" cy="1342213"/>
            <a:chOff x="5846170" y="3804100"/>
            <a:chExt cx="1175736" cy="1342213"/>
          </a:xfrm>
        </p:grpSpPr>
        <p:sp>
          <p:nvSpPr>
            <p:cNvPr id="201" name="TextBox 200"/>
            <p:cNvSpPr txBox="1"/>
            <p:nvPr/>
          </p:nvSpPr>
          <p:spPr>
            <a:xfrm>
              <a:off x="5846170" y="4776981"/>
              <a:ext cx="1043363" cy="369332"/>
            </a:xfrm>
            <a:prstGeom prst="rect">
              <a:avLst/>
            </a:prstGeom>
            <a:noFill/>
          </p:spPr>
          <p:txBody>
            <a:bodyPr wrap="none" rtlCol="0">
              <a:spAutoFit/>
            </a:bodyPr>
            <a:lstStyle/>
            <a:p>
              <a:r>
                <a:rPr lang="nl-NL" dirty="0" err="1">
                  <a:solidFill>
                    <a:schemeClr val="accent6"/>
                  </a:solidFill>
                </a:rPr>
                <a:t>microglia</a:t>
              </a:r>
              <a:endParaRPr lang="nl-NL" dirty="0">
                <a:solidFill>
                  <a:schemeClr val="accent6"/>
                </a:solidFill>
              </a:endParaRPr>
            </a:p>
          </p:txBody>
        </p:sp>
        <p:grpSp>
          <p:nvGrpSpPr>
            <p:cNvPr id="39" name="Group 38"/>
            <p:cNvGrpSpPr/>
            <p:nvPr/>
          </p:nvGrpSpPr>
          <p:grpSpPr>
            <a:xfrm>
              <a:off x="5908916"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41164" y="3932508"/>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278" name="Straight Connector 277"/>
            <p:cNvCxnSpPr/>
            <p:nvPr/>
          </p:nvCxnSpPr>
          <p:spPr>
            <a:xfrm>
              <a:off x="6525507" y="4546466"/>
              <a:ext cx="72875" cy="28171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108609" y="3447712"/>
            <a:ext cx="1397062" cy="2033585"/>
            <a:chOff x="108608" y="3447706"/>
            <a:chExt cx="1397062" cy="2033585"/>
          </a:xfrm>
        </p:grpSpPr>
        <p:grpSp>
          <p:nvGrpSpPr>
            <p:cNvPr id="253" name="Group 252"/>
            <p:cNvGrpSpPr/>
            <p:nvPr/>
          </p:nvGrpSpPr>
          <p:grpSpPr>
            <a:xfrm>
              <a:off x="108608" y="3447706"/>
              <a:ext cx="782437" cy="705593"/>
              <a:chOff x="108608" y="3567822"/>
              <a:chExt cx="782437" cy="705593"/>
            </a:xfrm>
          </p:grpSpPr>
          <p:grpSp>
            <p:nvGrpSpPr>
              <p:cNvPr id="224" name="Group 223"/>
              <p:cNvGrpSpPr/>
              <p:nvPr/>
            </p:nvGrpSpPr>
            <p:grpSpPr>
              <a:xfrm>
                <a:off x="108608" y="3567822"/>
                <a:ext cx="782437" cy="705593"/>
                <a:chOff x="9632115" y="3841615"/>
                <a:chExt cx="782437" cy="705593"/>
              </a:xfrm>
            </p:grpSpPr>
            <p:sp>
              <p:nvSpPr>
                <p:cNvPr id="225" name="Oval 224"/>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6" name="Oval 225"/>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27" name="Group 171"/>
                <p:cNvGrpSpPr/>
                <p:nvPr/>
              </p:nvGrpSpPr>
              <p:grpSpPr>
                <a:xfrm rot="18169265">
                  <a:off x="10232913" y="4152954"/>
                  <a:ext cx="124964" cy="238314"/>
                  <a:chOff x="6272999" y="403029"/>
                  <a:chExt cx="199769" cy="365671"/>
                </a:xfrm>
              </p:grpSpPr>
              <p:sp>
                <p:nvSpPr>
                  <p:cNvPr id="240" name="Rectangle 23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Rectangle 24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2" name="Rectangle 24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28" name="Group 173"/>
                <p:cNvGrpSpPr/>
                <p:nvPr/>
              </p:nvGrpSpPr>
              <p:grpSpPr>
                <a:xfrm rot="14155649">
                  <a:off x="10226787" y="3804084"/>
                  <a:ext cx="124964" cy="238314"/>
                  <a:chOff x="6272999" y="403029"/>
                  <a:chExt cx="199769" cy="365671"/>
                </a:xfrm>
              </p:grpSpPr>
              <p:sp>
                <p:nvSpPr>
                  <p:cNvPr id="237" name="Rectangle 23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Rectangle 23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Rectangle 23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29" name="Group 203"/>
                <p:cNvGrpSpPr/>
                <p:nvPr/>
              </p:nvGrpSpPr>
              <p:grpSpPr>
                <a:xfrm rot="669115" flipH="1">
                  <a:off x="9845209" y="4308894"/>
                  <a:ext cx="124964" cy="238314"/>
                  <a:chOff x="6272999" y="403029"/>
                  <a:chExt cx="199769" cy="365671"/>
                </a:xfrm>
              </p:grpSpPr>
              <p:sp>
                <p:nvSpPr>
                  <p:cNvPr id="234" name="Rectangle 23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5" name="Rectangle 23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6" name="Rectangle 23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30" name="Group 171"/>
                <p:cNvGrpSpPr/>
                <p:nvPr/>
              </p:nvGrpSpPr>
              <p:grpSpPr>
                <a:xfrm rot="7717811">
                  <a:off x="9688790" y="3784940"/>
                  <a:ext cx="124964" cy="238314"/>
                  <a:chOff x="6272999" y="403029"/>
                  <a:chExt cx="199769" cy="365671"/>
                </a:xfrm>
              </p:grpSpPr>
              <p:sp>
                <p:nvSpPr>
                  <p:cNvPr id="231" name="Rectangle 23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Rectangle 23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Rectangle 23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47" name="TextBox 246"/>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55" name="Group 254"/>
            <p:cNvGrpSpPr/>
            <p:nvPr/>
          </p:nvGrpSpPr>
          <p:grpSpPr>
            <a:xfrm>
              <a:off x="180355" y="4771903"/>
              <a:ext cx="1325315" cy="709388"/>
              <a:chOff x="1296225" y="4553117"/>
              <a:chExt cx="1325315" cy="709388"/>
            </a:xfrm>
          </p:grpSpPr>
          <p:grpSp>
            <p:nvGrpSpPr>
              <p:cNvPr id="59" name="Group 207"/>
              <p:cNvGrpSpPr/>
              <p:nvPr/>
            </p:nvGrpSpPr>
            <p:grpSpPr>
              <a:xfrm rot="16200000">
                <a:off x="1784650" y="4758980"/>
                <a:ext cx="668949" cy="338102"/>
                <a:chOff x="5148932" y="630657"/>
                <a:chExt cx="750349" cy="364012"/>
              </a:xfrm>
            </p:grpSpPr>
            <p:grpSp>
              <p:nvGrpSpPr>
                <p:cNvPr id="73" name="Group 171"/>
                <p:cNvGrpSpPr/>
                <p:nvPr/>
              </p:nvGrpSpPr>
              <p:grpSpPr>
                <a:xfrm>
                  <a:off x="5465001" y="738092"/>
                  <a:ext cx="140170" cy="256577"/>
                  <a:chOff x="6272999" y="403029"/>
                  <a:chExt cx="199769" cy="365671"/>
                </a:xfrm>
              </p:grpSpPr>
              <p:sp>
                <p:nvSpPr>
                  <p:cNvPr id="82" name="Rectangle 8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 name="Rectangle 8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 name="Rectangle 8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4" name="Group 173"/>
                <p:cNvGrpSpPr/>
                <p:nvPr/>
              </p:nvGrpSpPr>
              <p:grpSpPr>
                <a:xfrm rot="18956938">
                  <a:off x="5759111" y="630657"/>
                  <a:ext cx="140170" cy="256577"/>
                  <a:chOff x="6272999" y="403029"/>
                  <a:chExt cx="199769" cy="365671"/>
                </a:xfrm>
              </p:grpSpPr>
              <p:sp>
                <p:nvSpPr>
                  <p:cNvPr id="79" name="Rectangle 7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0" name="Rectangle 7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1" name="Rectangle 8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5" name="Group 203"/>
                <p:cNvGrpSpPr/>
                <p:nvPr/>
              </p:nvGrpSpPr>
              <p:grpSpPr>
                <a:xfrm rot="2643062" flipH="1">
                  <a:off x="5148932" y="631164"/>
                  <a:ext cx="140170" cy="256577"/>
                  <a:chOff x="6272999" y="403029"/>
                  <a:chExt cx="199769" cy="365671"/>
                </a:xfrm>
              </p:grpSpPr>
              <p:sp>
                <p:nvSpPr>
                  <p:cNvPr id="76" name="Rectangle 7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7" name="Rectangle 7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8" name="Rectangle 7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0" name="Group 207"/>
              <p:cNvGrpSpPr/>
              <p:nvPr/>
            </p:nvGrpSpPr>
            <p:grpSpPr>
              <a:xfrm rot="16200000">
                <a:off x="2118014" y="4718541"/>
                <a:ext cx="668949" cy="338102"/>
                <a:chOff x="5148932" y="630657"/>
                <a:chExt cx="750349" cy="364012"/>
              </a:xfrm>
            </p:grpSpPr>
            <p:grpSp>
              <p:nvGrpSpPr>
                <p:cNvPr id="61" name="Group 171"/>
                <p:cNvGrpSpPr/>
                <p:nvPr/>
              </p:nvGrpSpPr>
              <p:grpSpPr>
                <a:xfrm>
                  <a:off x="5465001" y="738092"/>
                  <a:ext cx="140170" cy="256577"/>
                  <a:chOff x="6272999" y="403029"/>
                  <a:chExt cx="199769" cy="365671"/>
                </a:xfrm>
              </p:grpSpPr>
              <p:sp>
                <p:nvSpPr>
                  <p:cNvPr id="70" name="Rectangle 6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 name="Rectangle 7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2" name="Rectangle 7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2" name="Group 173"/>
                <p:cNvGrpSpPr/>
                <p:nvPr/>
              </p:nvGrpSpPr>
              <p:grpSpPr>
                <a:xfrm rot="18956938">
                  <a:off x="5759111" y="630657"/>
                  <a:ext cx="140170" cy="256577"/>
                  <a:chOff x="6272999" y="403029"/>
                  <a:chExt cx="199769" cy="365671"/>
                </a:xfrm>
              </p:grpSpPr>
              <p:sp>
                <p:nvSpPr>
                  <p:cNvPr id="67" name="Rectangle 6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 name="Rectangle 6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 name="Rectangle 6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 name="Group 203"/>
                <p:cNvGrpSpPr/>
                <p:nvPr/>
              </p:nvGrpSpPr>
              <p:grpSpPr>
                <a:xfrm rot="2643062" flipH="1">
                  <a:off x="5148932" y="631164"/>
                  <a:ext cx="140170" cy="256577"/>
                  <a:chOff x="6272999" y="403029"/>
                  <a:chExt cx="199769" cy="365671"/>
                </a:xfrm>
              </p:grpSpPr>
              <p:sp>
                <p:nvSpPr>
                  <p:cNvPr id="64" name="Rectangle 6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 name="Rectangle 6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 name="Rectangle 6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54" name="Group 253"/>
              <p:cNvGrpSpPr/>
              <p:nvPr/>
            </p:nvGrpSpPr>
            <p:grpSpPr>
              <a:xfrm>
                <a:off x="1296225" y="4749032"/>
                <a:ext cx="592975" cy="396752"/>
                <a:chOff x="1296225" y="4749032"/>
                <a:chExt cx="592975" cy="396752"/>
              </a:xfrm>
            </p:grpSpPr>
            <p:grpSp>
              <p:nvGrpSpPr>
                <p:cNvPr id="58" name="Group 346"/>
                <p:cNvGrpSpPr/>
                <p:nvPr/>
              </p:nvGrpSpPr>
              <p:grpSpPr>
                <a:xfrm>
                  <a:off x="1296225" y="4749032"/>
                  <a:ext cx="592975" cy="396752"/>
                  <a:chOff x="7484401" y="352840"/>
                  <a:chExt cx="505324" cy="352252"/>
                </a:xfrm>
              </p:grpSpPr>
              <p:sp>
                <p:nvSpPr>
                  <p:cNvPr id="85" name="Oval 84"/>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6" name="Oval 85"/>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7" name="Moon 86"/>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8" name="Moon 87"/>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9" name="Moon 88"/>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0" name="TextBox 249"/>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grpSp>
        <p:nvGrpSpPr>
          <p:cNvPr id="307" name="Group 306"/>
          <p:cNvGrpSpPr/>
          <p:nvPr/>
        </p:nvGrpSpPr>
        <p:grpSpPr>
          <a:xfrm>
            <a:off x="1050526"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72135"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4" name="Group 3"/>
          <p:cNvGrpSpPr/>
          <p:nvPr/>
        </p:nvGrpSpPr>
        <p:grpSpPr>
          <a:xfrm>
            <a:off x="345828" y="2467321"/>
            <a:ext cx="1796410" cy="729014"/>
            <a:chOff x="345826" y="2467321"/>
            <a:chExt cx="1796410" cy="729014"/>
          </a:xfrm>
        </p:grpSpPr>
        <p:grpSp>
          <p:nvGrpSpPr>
            <p:cNvPr id="23" name="Group 22"/>
            <p:cNvGrpSpPr/>
            <p:nvPr/>
          </p:nvGrpSpPr>
          <p:grpSpPr>
            <a:xfrm>
              <a:off x="1773973" y="2750949"/>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2" name="Group 21"/>
            <p:cNvGrpSpPr/>
            <p:nvPr/>
          </p:nvGrpSpPr>
          <p:grpSpPr>
            <a:xfrm>
              <a:off x="1281109" y="2467321"/>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345826" y="2675264"/>
              <a:ext cx="513335" cy="521071"/>
              <a:chOff x="1696729" y="1401791"/>
              <a:chExt cx="513335" cy="521071"/>
            </a:xfrm>
          </p:grpSpPr>
          <p:grpSp>
            <p:nvGrpSpPr>
              <p:cNvPr id="323" name="Group 165"/>
              <p:cNvGrpSpPr/>
              <p:nvPr/>
            </p:nvGrpSpPr>
            <p:grpSpPr>
              <a:xfrm>
                <a:off x="1696729" y="1425711"/>
                <a:ext cx="474194" cy="497151"/>
                <a:chOff x="5095749" y="0"/>
                <a:chExt cx="769047" cy="840013"/>
              </a:xfrm>
            </p:grpSpPr>
            <p:sp>
              <p:nvSpPr>
                <p:cNvPr id="32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Oval 32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Oval 32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1794566"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sp>
        <p:nvSpPr>
          <p:cNvPr id="331" name="TextBox 330"/>
          <p:cNvSpPr txBox="1"/>
          <p:nvPr/>
        </p:nvSpPr>
        <p:spPr>
          <a:xfrm>
            <a:off x="544078"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19" name="Group 218"/>
          <p:cNvGrpSpPr/>
          <p:nvPr/>
        </p:nvGrpSpPr>
        <p:grpSpPr>
          <a:xfrm>
            <a:off x="1768707" y="5318058"/>
            <a:ext cx="891491" cy="433667"/>
            <a:chOff x="1820069" y="3261168"/>
            <a:chExt cx="891491" cy="433667"/>
          </a:xfrm>
        </p:grpSpPr>
        <p:grpSp>
          <p:nvGrpSpPr>
            <p:cNvPr id="220" name="Group 219"/>
            <p:cNvGrpSpPr/>
            <p:nvPr/>
          </p:nvGrpSpPr>
          <p:grpSpPr>
            <a:xfrm>
              <a:off x="1820069" y="3261168"/>
              <a:ext cx="891491" cy="367381"/>
              <a:chOff x="10400285" y="1485383"/>
              <a:chExt cx="891491" cy="367381"/>
            </a:xfrm>
          </p:grpSpPr>
          <p:sp>
            <p:nvSpPr>
              <p:cNvPr id="222" name="Oval 221"/>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1" name="TextBox 220"/>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sp>
        <p:nvSpPr>
          <p:cNvPr id="270" name="TextBox 269"/>
          <p:cNvSpPr txBox="1"/>
          <p:nvPr/>
        </p:nvSpPr>
        <p:spPr>
          <a:xfrm>
            <a:off x="192907" y="1488251"/>
            <a:ext cx="633763" cy="292388"/>
          </a:xfrm>
          <a:prstGeom prst="rect">
            <a:avLst/>
          </a:prstGeom>
          <a:noFill/>
        </p:spPr>
        <p:txBody>
          <a:bodyPr wrap="none" rtlCol="0">
            <a:spAutoFit/>
          </a:bodyPr>
          <a:lstStyle/>
          <a:p>
            <a:pPr algn="ctr"/>
            <a:r>
              <a:rPr lang="nl-NL" sz="1300" dirty="0">
                <a:latin typeface="Arial" pitchFamily="34" charset="0"/>
                <a:cs typeface="Arial" pitchFamily="34" charset="0"/>
              </a:rPr>
              <a:t>Lymfe</a:t>
            </a:r>
          </a:p>
        </p:txBody>
      </p:sp>
    </p:spTree>
    <p:extLst>
      <p:ext uri="{BB962C8B-B14F-4D97-AF65-F5344CB8AC3E}">
        <p14:creationId xmlns:p14="http://schemas.microsoft.com/office/powerpoint/2010/main" val="350761479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292"/>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 name="Title 1"/>
          <p:cNvSpPr>
            <a:spLocks noGrp="1"/>
          </p:cNvSpPr>
          <p:nvPr>
            <p:ph type="title"/>
          </p:nvPr>
        </p:nvSpPr>
        <p:spPr/>
        <p:txBody>
          <a:bodyPr/>
          <a:lstStyle/>
          <a:p>
            <a:pPr algn="l"/>
            <a:r>
              <a:rPr lang="nl-NL" sz="2400" dirty="0"/>
              <a:t>Immunologie van MS – stap 1: perifere activatie</a:t>
            </a:r>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sp>
        <p:nvSpPr>
          <p:cNvPr id="141" name="Freeform 91"/>
          <p:cNvSpPr/>
          <p:nvPr/>
        </p:nvSpPr>
        <p:spPr>
          <a:xfrm rot="5400000">
            <a:off x="5592063" y="3950449"/>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8" name="Group 7"/>
          <p:cNvGrpSpPr/>
          <p:nvPr/>
        </p:nvGrpSpPr>
        <p:grpSpPr>
          <a:xfrm>
            <a:off x="6117467" y="1840484"/>
            <a:ext cx="1514676" cy="1167291"/>
            <a:chOff x="6117467" y="1840484"/>
            <a:chExt cx="1514676" cy="1167291"/>
          </a:xfrm>
        </p:grpSpPr>
        <p:sp>
          <p:nvSpPr>
            <p:cNvPr id="142" name="Freeform 92"/>
            <p:cNvSpPr/>
            <p:nvPr/>
          </p:nvSpPr>
          <p:spPr>
            <a:xfrm rot="5400000">
              <a:off x="7036458" y="2201671"/>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59928" y="1840484"/>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122423" y="2028775"/>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520691" y="2467692"/>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710443" y="2581577"/>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82381" y="2527570"/>
              <a:ext cx="336952" cy="369332"/>
            </a:xfrm>
            <a:prstGeom prst="rect">
              <a:avLst/>
            </a:prstGeom>
            <a:noFill/>
          </p:spPr>
          <p:txBody>
            <a:bodyPr wrap="none" rtlCol="0">
              <a:spAutoFit/>
            </a:bodyPr>
            <a:lstStyle/>
            <a:p>
              <a:r>
                <a:rPr lang="en-US" b="1" dirty="0">
                  <a:solidFill>
                    <a:schemeClr val="bg1"/>
                  </a:solidFill>
                </a:rPr>
                <a:t>N</a:t>
              </a:r>
            </a:p>
          </p:txBody>
        </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03" y="3438078"/>
            <a:ext cx="894072" cy="1290050"/>
            <a:chOff x="6346489" y="3438078"/>
            <a:chExt cx="894072"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48118" y="3743106"/>
              <a:ext cx="492443" cy="338554"/>
            </a:xfrm>
            <a:prstGeom prst="rect">
              <a:avLst/>
            </a:prstGeom>
            <a:noFill/>
          </p:spPr>
          <p:txBody>
            <a:bodyPr wrap="none" rtlCol="0">
              <a:spAutoFit/>
            </a:bodyPr>
            <a:lstStyle/>
            <a:p>
              <a:r>
                <a:rPr lang="en-US" sz="16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01" name="Group 200"/>
          <p:cNvGrpSpPr/>
          <p:nvPr/>
        </p:nvGrpSpPr>
        <p:grpSpPr>
          <a:xfrm>
            <a:off x="1829392" y="2750955"/>
            <a:ext cx="368263" cy="274645"/>
            <a:chOff x="11376212" y="1890719"/>
            <a:chExt cx="313828" cy="243840"/>
          </a:xfrm>
        </p:grpSpPr>
        <p:grpSp>
          <p:nvGrpSpPr>
            <p:cNvPr id="202" name="Group 311"/>
            <p:cNvGrpSpPr/>
            <p:nvPr/>
          </p:nvGrpSpPr>
          <p:grpSpPr>
            <a:xfrm>
              <a:off x="11468727" y="1890719"/>
              <a:ext cx="221313" cy="198120"/>
              <a:chOff x="10326049" y="1402160"/>
              <a:chExt cx="221313" cy="198120"/>
            </a:xfrm>
          </p:grpSpPr>
          <p:sp>
            <p:nvSpPr>
              <p:cNvPr id="207" name="Oval 206"/>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8" name="Oval 207"/>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9" name="Oval 208"/>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0" name="Oval 209"/>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3" name="Oval 202"/>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4" name="Oval 203"/>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Oval 205"/>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11" name="Group 210"/>
          <p:cNvGrpSpPr/>
          <p:nvPr/>
        </p:nvGrpSpPr>
        <p:grpSpPr>
          <a:xfrm>
            <a:off x="1059763" y="3124815"/>
            <a:ext cx="1112990" cy="907596"/>
            <a:chOff x="5038726" y="3648212"/>
            <a:chExt cx="1112990" cy="907596"/>
          </a:xfrm>
        </p:grpSpPr>
        <p:grpSp>
          <p:nvGrpSpPr>
            <p:cNvPr id="212" name="Group 250"/>
            <p:cNvGrpSpPr/>
            <p:nvPr/>
          </p:nvGrpSpPr>
          <p:grpSpPr>
            <a:xfrm>
              <a:off x="5038726" y="3648212"/>
              <a:ext cx="1112990" cy="907596"/>
              <a:chOff x="1098341" y="4367954"/>
              <a:chExt cx="1534341" cy="1386379"/>
            </a:xfrm>
          </p:grpSpPr>
          <p:sp>
            <p:nvSpPr>
              <p:cNvPr id="214"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3" name="TextBox 212"/>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219" name="Group 218"/>
          <p:cNvGrpSpPr/>
          <p:nvPr/>
        </p:nvGrpSpPr>
        <p:grpSpPr>
          <a:xfrm>
            <a:off x="1290348" y="2467327"/>
            <a:ext cx="532571" cy="521071"/>
            <a:chOff x="1696729" y="1401791"/>
            <a:chExt cx="532571" cy="521071"/>
          </a:xfrm>
        </p:grpSpPr>
        <p:grpSp>
          <p:nvGrpSpPr>
            <p:cNvPr id="221" name="Group 165"/>
            <p:cNvGrpSpPr/>
            <p:nvPr/>
          </p:nvGrpSpPr>
          <p:grpSpPr>
            <a:xfrm>
              <a:off x="1696729" y="1425711"/>
              <a:ext cx="474194" cy="497151"/>
              <a:chOff x="5095749" y="0"/>
              <a:chExt cx="769047" cy="840013"/>
            </a:xfrm>
          </p:grpSpPr>
          <p:sp>
            <p:nvSpPr>
              <p:cNvPr id="22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6" name="Oval 225"/>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7" name="Oval 22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2" name="TextBox 221"/>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4" name="Group 3"/>
          <p:cNvGrpSpPr/>
          <p:nvPr/>
        </p:nvGrpSpPr>
        <p:grpSpPr>
          <a:xfrm>
            <a:off x="578670" y="2977966"/>
            <a:ext cx="5192436" cy="3580157"/>
            <a:chOff x="578670" y="2977960"/>
            <a:chExt cx="5192436" cy="3580157"/>
          </a:xfrm>
        </p:grpSpPr>
        <p:sp>
          <p:nvSpPr>
            <p:cNvPr id="19" name="Curved Up Arrow 18"/>
            <p:cNvSpPr/>
            <p:nvPr/>
          </p:nvSpPr>
          <p:spPr bwMode="auto">
            <a:xfrm flipH="1">
              <a:off x="640746" y="3620674"/>
              <a:ext cx="5130360" cy="2937443"/>
            </a:xfrm>
            <a:prstGeom prst="curvedUpArrow">
              <a:avLst>
                <a:gd name="adj1" fmla="val 13547"/>
                <a:gd name="adj2" fmla="val 30248"/>
                <a:gd name="adj3" fmla="val 23469"/>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216" name="Group 215"/>
            <p:cNvGrpSpPr/>
            <p:nvPr/>
          </p:nvGrpSpPr>
          <p:grpSpPr>
            <a:xfrm>
              <a:off x="1379550" y="2977960"/>
              <a:ext cx="300082" cy="261610"/>
              <a:chOff x="9582545" y="2303286"/>
              <a:chExt cx="300082" cy="261610"/>
            </a:xfrm>
          </p:grpSpPr>
          <p:sp>
            <p:nvSpPr>
              <p:cNvPr id="217"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8" name="Rectangle 21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74" name="Group 273"/>
            <p:cNvGrpSpPr/>
            <p:nvPr/>
          </p:nvGrpSpPr>
          <p:grpSpPr>
            <a:xfrm>
              <a:off x="578670" y="3120711"/>
              <a:ext cx="602255" cy="576626"/>
              <a:chOff x="9432772" y="2303286"/>
              <a:chExt cx="602255" cy="576626"/>
            </a:xfrm>
          </p:grpSpPr>
          <p:grpSp>
            <p:nvGrpSpPr>
              <p:cNvPr id="275" name="Group 274"/>
              <p:cNvGrpSpPr/>
              <p:nvPr/>
            </p:nvGrpSpPr>
            <p:grpSpPr>
              <a:xfrm>
                <a:off x="9582545" y="2303286"/>
                <a:ext cx="300082" cy="261610"/>
                <a:chOff x="9582545" y="2303286"/>
                <a:chExt cx="300082" cy="261610"/>
              </a:xfrm>
            </p:grpSpPr>
            <p:sp>
              <p:nvSpPr>
                <p:cNvPr id="287"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76" name="Group 275"/>
              <p:cNvGrpSpPr/>
              <p:nvPr/>
            </p:nvGrpSpPr>
            <p:grpSpPr>
              <a:xfrm>
                <a:off x="9734945" y="2455686"/>
                <a:ext cx="300082" cy="261610"/>
                <a:chOff x="9582545" y="2303286"/>
                <a:chExt cx="300082" cy="261610"/>
              </a:xfrm>
            </p:grpSpPr>
            <p:sp>
              <p:nvSpPr>
                <p:cNvPr id="285"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6" name="Rectangle 28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77" name="Group 276"/>
              <p:cNvGrpSpPr/>
              <p:nvPr/>
            </p:nvGrpSpPr>
            <p:grpSpPr>
              <a:xfrm>
                <a:off x="9563495" y="2618302"/>
                <a:ext cx="300082" cy="261610"/>
                <a:chOff x="9582545" y="2303286"/>
                <a:chExt cx="300082" cy="261610"/>
              </a:xfrm>
            </p:grpSpPr>
            <p:sp>
              <p:nvSpPr>
                <p:cNvPr id="282"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78" name="Group 277"/>
              <p:cNvGrpSpPr/>
              <p:nvPr/>
            </p:nvGrpSpPr>
            <p:grpSpPr>
              <a:xfrm>
                <a:off x="9432772" y="2407852"/>
                <a:ext cx="300082" cy="261610"/>
                <a:chOff x="9582545" y="2303286"/>
                <a:chExt cx="300082" cy="261610"/>
              </a:xfrm>
            </p:grpSpPr>
            <p:sp>
              <p:nvSpPr>
                <p:cNvPr id="279"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0" name="Rectangle 279"/>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grpSp>
        <p:nvGrpSpPr>
          <p:cNvPr id="3" name="Group 2"/>
          <p:cNvGrpSpPr/>
          <p:nvPr/>
        </p:nvGrpSpPr>
        <p:grpSpPr>
          <a:xfrm>
            <a:off x="4253246" y="1875684"/>
            <a:ext cx="1908831" cy="1718450"/>
            <a:chOff x="4253246" y="1875684"/>
            <a:chExt cx="1908831" cy="1718450"/>
          </a:xfrm>
        </p:grpSpPr>
        <p:grpSp>
          <p:nvGrpSpPr>
            <p:cNvPr id="32" name="Group 31"/>
            <p:cNvGrpSpPr/>
            <p:nvPr/>
          </p:nvGrpSpPr>
          <p:grpSpPr>
            <a:xfrm>
              <a:off x="5139968" y="2649615"/>
              <a:ext cx="1022109" cy="944519"/>
              <a:chOff x="5139968" y="2603435"/>
              <a:chExt cx="1022109" cy="944519"/>
            </a:xfrm>
          </p:grpSpPr>
          <p:sp>
            <p:nvSpPr>
              <p:cNvPr id="6" name="Line Callout 1 5"/>
              <p:cNvSpPr/>
              <p:nvPr/>
            </p:nvSpPr>
            <p:spPr bwMode="auto">
              <a:xfrm rot="10800000">
                <a:off x="5139968" y="2603435"/>
                <a:ext cx="1022109" cy="944519"/>
              </a:xfrm>
              <a:prstGeom prst="borderCallout1">
                <a:avLst>
                  <a:gd name="adj1" fmla="val 18750"/>
                  <a:gd name="adj2" fmla="val -8333"/>
                  <a:gd name="adj3" fmla="val -1397"/>
                  <a:gd name="adj4" fmla="val -53243"/>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14" name="Group 13"/>
              <p:cNvGrpSpPr/>
              <p:nvPr/>
            </p:nvGrpSpPr>
            <p:grpSpPr>
              <a:xfrm>
                <a:off x="5172470" y="2627057"/>
                <a:ext cx="890904" cy="874075"/>
                <a:chOff x="9535794" y="3701059"/>
                <a:chExt cx="890904" cy="874075"/>
              </a:xfrm>
            </p:grpSpPr>
            <p:grpSp>
              <p:nvGrpSpPr>
                <p:cNvPr id="10" name="Group 9"/>
                <p:cNvGrpSpPr/>
                <p:nvPr/>
              </p:nvGrpSpPr>
              <p:grpSpPr>
                <a:xfrm>
                  <a:off x="9535794" y="3881934"/>
                  <a:ext cx="372218" cy="369332"/>
                  <a:chOff x="9597280" y="3939102"/>
                  <a:chExt cx="372218" cy="369332"/>
                </a:xfrm>
              </p:grpSpPr>
              <p:sp>
                <p:nvSpPr>
                  <p:cNvPr id="220" name="Rounded Rectangle 99"/>
                  <p:cNvSpPr/>
                  <p:nvPr/>
                </p:nvSpPr>
                <p:spPr>
                  <a:xfrm rot="5400000">
                    <a:off x="9623081" y="3989129"/>
                    <a:ext cx="320616" cy="28616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 name="Rectangle 6"/>
                  <p:cNvSpPr/>
                  <p:nvPr/>
                </p:nvSpPr>
                <p:spPr>
                  <a:xfrm>
                    <a:off x="9597280" y="3939102"/>
                    <a:ext cx="372218" cy="369332"/>
                  </a:xfrm>
                  <a:prstGeom prst="rect">
                    <a:avLst/>
                  </a:prstGeom>
                </p:spPr>
                <p:txBody>
                  <a:bodyPr wrap="none">
                    <a:spAutoFit/>
                  </a:bodyPr>
                  <a:lstStyle/>
                  <a:p>
                    <a:r>
                      <a:rPr lang="en-US" b="1" dirty="0">
                        <a:solidFill>
                          <a:schemeClr val="bg1"/>
                        </a:solidFill>
                      </a:rPr>
                      <a:t>m</a:t>
                    </a:r>
                    <a:endParaRPr lang="en-US" dirty="0"/>
                  </a:p>
                </p:txBody>
              </p:sp>
            </p:grpSp>
            <p:grpSp>
              <p:nvGrpSpPr>
                <p:cNvPr id="244" name="Group 243"/>
                <p:cNvGrpSpPr/>
                <p:nvPr/>
              </p:nvGrpSpPr>
              <p:grpSpPr>
                <a:xfrm>
                  <a:off x="9868371" y="3701059"/>
                  <a:ext cx="372218" cy="369332"/>
                  <a:chOff x="9597280" y="3939102"/>
                  <a:chExt cx="372218" cy="369332"/>
                </a:xfrm>
              </p:grpSpPr>
              <p:sp>
                <p:nvSpPr>
                  <p:cNvPr id="245" name="Rounded Rectangle 99"/>
                  <p:cNvSpPr/>
                  <p:nvPr/>
                </p:nvSpPr>
                <p:spPr>
                  <a:xfrm rot="5400000">
                    <a:off x="9623081" y="3989129"/>
                    <a:ext cx="320616" cy="28616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6" name="Rectangle 245"/>
                  <p:cNvSpPr/>
                  <p:nvPr/>
                </p:nvSpPr>
                <p:spPr>
                  <a:xfrm>
                    <a:off x="9597280" y="3939102"/>
                    <a:ext cx="372218" cy="369332"/>
                  </a:xfrm>
                  <a:prstGeom prst="rect">
                    <a:avLst/>
                  </a:prstGeom>
                </p:spPr>
                <p:txBody>
                  <a:bodyPr wrap="none">
                    <a:spAutoFit/>
                  </a:bodyPr>
                  <a:lstStyle/>
                  <a:p>
                    <a:r>
                      <a:rPr lang="en-US" b="1" dirty="0">
                        <a:solidFill>
                          <a:schemeClr val="bg1"/>
                        </a:solidFill>
                      </a:rPr>
                      <a:t>m</a:t>
                    </a:r>
                    <a:endParaRPr lang="en-US" dirty="0"/>
                  </a:p>
                </p:txBody>
              </p:sp>
            </p:grpSp>
            <p:grpSp>
              <p:nvGrpSpPr>
                <p:cNvPr id="260" name="Group 259"/>
                <p:cNvGrpSpPr/>
                <p:nvPr/>
              </p:nvGrpSpPr>
              <p:grpSpPr>
                <a:xfrm>
                  <a:off x="9749680" y="4205802"/>
                  <a:ext cx="372218" cy="369332"/>
                  <a:chOff x="9597280" y="3939102"/>
                  <a:chExt cx="372218" cy="369332"/>
                </a:xfrm>
              </p:grpSpPr>
              <p:sp>
                <p:nvSpPr>
                  <p:cNvPr id="261" name="Rounded Rectangle 99"/>
                  <p:cNvSpPr/>
                  <p:nvPr/>
                </p:nvSpPr>
                <p:spPr>
                  <a:xfrm rot="5400000">
                    <a:off x="9623081" y="3989129"/>
                    <a:ext cx="320616" cy="28616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2" name="Rectangle 261"/>
                  <p:cNvSpPr/>
                  <p:nvPr/>
                </p:nvSpPr>
                <p:spPr>
                  <a:xfrm>
                    <a:off x="9597280" y="3939102"/>
                    <a:ext cx="372218" cy="369332"/>
                  </a:xfrm>
                  <a:prstGeom prst="rect">
                    <a:avLst/>
                  </a:prstGeom>
                </p:spPr>
                <p:txBody>
                  <a:bodyPr wrap="none">
                    <a:spAutoFit/>
                  </a:bodyPr>
                  <a:lstStyle/>
                  <a:p>
                    <a:r>
                      <a:rPr lang="en-US" b="1" dirty="0">
                        <a:solidFill>
                          <a:schemeClr val="bg1"/>
                        </a:solidFill>
                      </a:rPr>
                      <a:t>m</a:t>
                    </a:r>
                    <a:endParaRPr lang="en-US" dirty="0"/>
                  </a:p>
                </p:txBody>
              </p:sp>
            </p:grpSp>
            <p:grpSp>
              <p:nvGrpSpPr>
                <p:cNvPr id="263" name="Group 262"/>
                <p:cNvGrpSpPr/>
                <p:nvPr/>
              </p:nvGrpSpPr>
              <p:grpSpPr>
                <a:xfrm>
                  <a:off x="10054480" y="4091502"/>
                  <a:ext cx="372218" cy="369332"/>
                  <a:chOff x="9597280" y="3939102"/>
                  <a:chExt cx="372218" cy="369332"/>
                </a:xfrm>
              </p:grpSpPr>
              <p:sp>
                <p:nvSpPr>
                  <p:cNvPr id="268" name="Rounded Rectangle 99"/>
                  <p:cNvSpPr/>
                  <p:nvPr/>
                </p:nvSpPr>
                <p:spPr>
                  <a:xfrm rot="5400000">
                    <a:off x="9623081" y="3989129"/>
                    <a:ext cx="320616" cy="28616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0" name="Rectangle 269"/>
                  <p:cNvSpPr/>
                  <p:nvPr/>
                </p:nvSpPr>
                <p:spPr>
                  <a:xfrm>
                    <a:off x="9597280" y="3939102"/>
                    <a:ext cx="372218" cy="369332"/>
                  </a:xfrm>
                  <a:prstGeom prst="rect">
                    <a:avLst/>
                  </a:prstGeom>
                </p:spPr>
                <p:txBody>
                  <a:bodyPr wrap="none">
                    <a:spAutoFit/>
                  </a:bodyPr>
                  <a:lstStyle/>
                  <a:p>
                    <a:r>
                      <a:rPr lang="en-US" b="1" dirty="0">
                        <a:solidFill>
                          <a:schemeClr val="bg1"/>
                        </a:solidFill>
                      </a:rPr>
                      <a:t>m</a:t>
                    </a:r>
                    <a:endParaRPr lang="en-US" dirty="0"/>
                  </a:p>
                </p:txBody>
              </p:sp>
            </p:grpSp>
          </p:grpSp>
        </p:grpSp>
        <p:grpSp>
          <p:nvGrpSpPr>
            <p:cNvPr id="289" name="Group 288"/>
            <p:cNvGrpSpPr/>
            <p:nvPr/>
          </p:nvGrpSpPr>
          <p:grpSpPr>
            <a:xfrm>
              <a:off x="4253246" y="1875684"/>
              <a:ext cx="1826334" cy="738909"/>
              <a:chOff x="3990109" y="3223491"/>
              <a:chExt cx="1826334" cy="738909"/>
            </a:xfrm>
          </p:grpSpPr>
          <p:sp>
            <p:nvSpPr>
              <p:cNvPr id="290" name="TextBox 289"/>
              <p:cNvSpPr txBox="1"/>
              <p:nvPr/>
            </p:nvSpPr>
            <p:spPr>
              <a:xfrm>
                <a:off x="3990109" y="3223491"/>
                <a:ext cx="1826334" cy="338554"/>
              </a:xfrm>
              <a:prstGeom prst="rect">
                <a:avLst/>
              </a:prstGeom>
              <a:solidFill>
                <a:schemeClr val="accent1">
                  <a:lumMod val="20000"/>
                  <a:lumOff val="80000"/>
                </a:schemeClr>
              </a:solidFill>
            </p:spPr>
            <p:txBody>
              <a:bodyPr wrap="none" rtlCol="0">
                <a:spAutoFit/>
              </a:bodyPr>
              <a:lstStyle/>
              <a:p>
                <a:r>
                  <a:rPr lang="nl-NL" sz="1600" dirty="0">
                    <a:solidFill>
                      <a:srgbClr val="0070C0"/>
                    </a:solidFill>
                  </a:rPr>
                  <a:t>Myelinefragmenten</a:t>
                </a:r>
              </a:p>
            </p:txBody>
          </p:sp>
          <p:cxnSp>
            <p:nvCxnSpPr>
              <p:cNvPr id="291" name="Straight Connector 290"/>
              <p:cNvCxnSpPr/>
              <p:nvPr/>
            </p:nvCxnSpPr>
            <p:spPr>
              <a:xfrm>
                <a:off x="5107709" y="3574473"/>
                <a:ext cx="147782" cy="387927"/>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97" name="TextBox 296"/>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Tree>
    <p:extLst>
      <p:ext uri="{BB962C8B-B14F-4D97-AF65-F5344CB8AC3E}">
        <p14:creationId xmlns:p14="http://schemas.microsoft.com/office/powerpoint/2010/main" val="397760258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 name="Title 1"/>
          <p:cNvSpPr>
            <a:spLocks noGrp="1"/>
          </p:cNvSpPr>
          <p:nvPr>
            <p:ph type="title"/>
          </p:nvPr>
        </p:nvSpPr>
        <p:spPr>
          <a:xfrm>
            <a:off x="457202" y="274644"/>
            <a:ext cx="6962775" cy="609781"/>
          </a:xfrm>
        </p:spPr>
        <p:txBody>
          <a:bodyPr/>
          <a:lstStyle/>
          <a:p>
            <a:pPr algn="l"/>
            <a:r>
              <a:rPr lang="nl-NL" sz="2400" dirty="0"/>
              <a:t>Immunologie van MS – stap 2: klonale vermeerdering</a:t>
            </a:r>
            <a:br>
              <a:rPr lang="nl-NL" sz="2400" dirty="0"/>
            </a:br>
            <a:r>
              <a:rPr lang="nl-NL" sz="2400" dirty="0"/>
              <a:t>                                                        en migratie naar bloed</a:t>
            </a:r>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23" name="Group 22"/>
          <p:cNvGrpSpPr/>
          <p:nvPr/>
        </p:nvGrpSpPr>
        <p:grpSpPr>
          <a:xfrm>
            <a:off x="1829392" y="2750955"/>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1737761" y="769155"/>
            <a:ext cx="2120315" cy="2355803"/>
            <a:chOff x="1737760" y="769154"/>
            <a:chExt cx="2120315" cy="2355803"/>
          </a:xfrm>
        </p:grpSpPr>
        <p:sp>
          <p:nvSpPr>
            <p:cNvPr id="382" name="Curved Up Arrow 381"/>
            <p:cNvSpPr/>
            <p:nvPr/>
          </p:nvSpPr>
          <p:spPr bwMode="auto">
            <a:xfrm rot="11230231" flipH="1">
              <a:off x="1737760" y="769154"/>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6" name="Group 5"/>
            <p:cNvGrpSpPr/>
            <p:nvPr/>
          </p:nvGrpSpPr>
          <p:grpSpPr>
            <a:xfrm>
              <a:off x="3220729" y="2203836"/>
              <a:ext cx="637346" cy="921121"/>
              <a:chOff x="3220729" y="2203836"/>
              <a:chExt cx="637346" cy="921121"/>
            </a:xfrm>
          </p:grpSpPr>
          <p:grpSp>
            <p:nvGrpSpPr>
              <p:cNvPr id="358" name="Group 357"/>
              <p:cNvGrpSpPr/>
              <p:nvPr/>
            </p:nvGrpSpPr>
            <p:grpSpPr>
              <a:xfrm>
                <a:off x="3220729" y="2203836"/>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3287404" y="2356236"/>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3325504" y="2603886"/>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4" name="Group 3"/>
          <p:cNvGrpSpPr/>
          <p:nvPr/>
        </p:nvGrpSpPr>
        <p:grpSpPr>
          <a:xfrm>
            <a:off x="1418595" y="1519735"/>
            <a:ext cx="896430" cy="1151449"/>
            <a:chOff x="1418595" y="1519734"/>
            <a:chExt cx="896430" cy="1151449"/>
          </a:xfrm>
        </p:grpSpPr>
        <p:grpSp>
          <p:nvGrpSpPr>
            <p:cNvPr id="3" name="Group 2"/>
            <p:cNvGrpSpPr/>
            <p:nvPr/>
          </p:nvGrpSpPr>
          <p:grpSpPr>
            <a:xfrm>
              <a:off x="1418595" y="1519734"/>
              <a:ext cx="896430" cy="675778"/>
              <a:chOff x="1418595" y="1519734"/>
              <a:chExt cx="896430" cy="675778"/>
            </a:xfrm>
          </p:grpSpPr>
          <p:grpSp>
            <p:nvGrpSpPr>
              <p:cNvPr id="350" name="Group 349"/>
              <p:cNvGrpSpPr/>
              <p:nvPr/>
            </p:nvGrpSpPr>
            <p:grpSpPr>
              <a:xfrm>
                <a:off x="1801504" y="1519734"/>
                <a:ext cx="513521" cy="521071"/>
                <a:chOff x="1696729" y="1401791"/>
                <a:chExt cx="513521"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42" name="Group 341"/>
              <p:cNvGrpSpPr/>
              <p:nvPr/>
            </p:nvGrpSpPr>
            <p:grpSpPr>
              <a:xfrm>
                <a:off x="1418595" y="1522041"/>
                <a:ext cx="474194" cy="521071"/>
                <a:chOff x="1696729" y="1401791"/>
                <a:chExt cx="474194"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199" name="Group 198"/>
              <p:cNvGrpSpPr/>
              <p:nvPr/>
            </p:nvGrpSpPr>
            <p:grpSpPr>
              <a:xfrm>
                <a:off x="1570995" y="1674441"/>
                <a:ext cx="513521" cy="521071"/>
                <a:chOff x="1696729" y="1401791"/>
                <a:chExt cx="513521" cy="521071"/>
              </a:xfrm>
            </p:grpSpPr>
            <p:grpSp>
              <p:nvGrpSpPr>
                <p:cNvPr id="200" name="Group 165"/>
                <p:cNvGrpSpPr/>
                <p:nvPr/>
              </p:nvGrpSpPr>
              <p:grpSpPr>
                <a:xfrm>
                  <a:off x="1696729" y="1425711"/>
                  <a:ext cx="474194" cy="497151"/>
                  <a:chOff x="5095749" y="0"/>
                  <a:chExt cx="769047" cy="840013"/>
                </a:xfrm>
              </p:grpSpPr>
              <p:sp>
                <p:nvSpPr>
                  <p:cNvPr id="20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Oval 20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7" name="Oval 20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1" name="TextBox 20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nvGrpSpPr>
            <p:cNvPr id="208" name="Group 207"/>
            <p:cNvGrpSpPr/>
            <p:nvPr/>
          </p:nvGrpSpPr>
          <p:grpSpPr>
            <a:xfrm>
              <a:off x="1778805" y="2150112"/>
              <a:ext cx="513521" cy="521071"/>
              <a:chOff x="1696729" y="1401791"/>
              <a:chExt cx="51352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224" name="Straight Arrow Connector 223"/>
            <p:cNvCxnSpPr/>
            <p:nvPr/>
          </p:nvCxnSpPr>
          <p:spPr>
            <a:xfrm flipH="1" flipV="1">
              <a:off x="1577472"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26" name="Group 225"/>
          <p:cNvGrpSpPr/>
          <p:nvPr/>
        </p:nvGrpSpPr>
        <p:grpSpPr>
          <a:xfrm>
            <a:off x="878253" y="2302518"/>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1030653" y="245491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Tree>
    <p:extLst>
      <p:ext uri="{BB962C8B-B14F-4D97-AF65-F5344CB8AC3E}">
        <p14:creationId xmlns:p14="http://schemas.microsoft.com/office/powerpoint/2010/main" val="157095941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 name="Title 1"/>
          <p:cNvSpPr>
            <a:spLocks noGrp="1"/>
          </p:cNvSpPr>
          <p:nvPr>
            <p:ph type="title"/>
          </p:nvPr>
        </p:nvSpPr>
        <p:spPr/>
        <p:txBody>
          <a:bodyPr/>
          <a:lstStyle/>
          <a:p>
            <a:pPr algn="l"/>
            <a:r>
              <a:rPr lang="nl-NL" sz="2400" dirty="0"/>
              <a:t>Immunologie van MS – stap 3: passage door BHB</a:t>
            </a:r>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0" name="Group 349"/>
          <p:cNvGrpSpPr/>
          <p:nvPr/>
        </p:nvGrpSpPr>
        <p:grpSpPr>
          <a:xfrm>
            <a:off x="4609734" y="2428288"/>
            <a:ext cx="532571" cy="521071"/>
            <a:chOff x="1696729" y="1401791"/>
            <a:chExt cx="532571"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6" name="Group 5"/>
          <p:cNvGrpSpPr/>
          <p:nvPr/>
        </p:nvGrpSpPr>
        <p:grpSpPr>
          <a:xfrm>
            <a:off x="3197133" y="2111048"/>
            <a:ext cx="1397508" cy="1080874"/>
            <a:chOff x="3197133" y="2111048"/>
            <a:chExt cx="1397508" cy="1080874"/>
          </a:xfrm>
        </p:grpSpPr>
        <p:grpSp>
          <p:nvGrpSpPr>
            <p:cNvPr id="3" name="Group 2"/>
            <p:cNvGrpSpPr/>
            <p:nvPr/>
          </p:nvGrpSpPr>
          <p:grpSpPr>
            <a:xfrm>
              <a:off x="3220729" y="2203836"/>
              <a:ext cx="578969" cy="921121"/>
              <a:chOff x="3220729" y="2203836"/>
              <a:chExt cx="578969" cy="921121"/>
            </a:xfrm>
          </p:grpSpPr>
          <p:grpSp>
            <p:nvGrpSpPr>
              <p:cNvPr id="358" name="Group 357"/>
              <p:cNvGrpSpPr/>
              <p:nvPr/>
            </p:nvGrpSpPr>
            <p:grpSpPr>
              <a:xfrm>
                <a:off x="3220729" y="2203836"/>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3287404" y="2356236"/>
                <a:ext cx="474194" cy="521071"/>
                <a:chOff x="1696729" y="1401791"/>
                <a:chExt cx="474194"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74" name="Group 373"/>
              <p:cNvGrpSpPr/>
              <p:nvPr/>
            </p:nvGrpSpPr>
            <p:grpSpPr>
              <a:xfrm>
                <a:off x="3325504" y="2603886"/>
                <a:ext cx="474194" cy="521071"/>
                <a:chOff x="1696729" y="1401791"/>
                <a:chExt cx="474194"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sp>
          <p:nvSpPr>
            <p:cNvPr id="4" name="Right Arrow Callout 3"/>
            <p:cNvSpPr/>
            <p:nvPr/>
          </p:nvSpPr>
          <p:spPr bwMode="auto">
            <a:xfrm>
              <a:off x="3197133" y="2111048"/>
              <a:ext cx="1397508" cy="1080874"/>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
        <p:nvSpPr>
          <p:cNvPr id="305" name="Rectangle 304"/>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06" name="TextBox 305"/>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Tree>
    <p:extLst>
      <p:ext uri="{BB962C8B-B14F-4D97-AF65-F5344CB8AC3E}">
        <p14:creationId xmlns:p14="http://schemas.microsoft.com/office/powerpoint/2010/main" val="68399620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 name="Title 1"/>
          <p:cNvSpPr>
            <a:spLocks noGrp="1"/>
          </p:cNvSpPr>
          <p:nvPr>
            <p:ph type="title"/>
          </p:nvPr>
        </p:nvSpPr>
        <p:spPr/>
        <p:txBody>
          <a:bodyPr/>
          <a:lstStyle/>
          <a:p>
            <a:pPr algn="l"/>
            <a:r>
              <a:rPr lang="nl-NL" sz="2400" dirty="0"/>
              <a:t>Immunologie van MS – stap 4: re-activatie in CZS</a:t>
            </a:r>
            <a:br>
              <a:rPr lang="nl-NL" sz="2400" dirty="0"/>
            </a:br>
            <a:r>
              <a:rPr lang="nl-NL" sz="2400" dirty="0"/>
              <a:t>                                            en influx meerdere cellen</a:t>
            </a:r>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65173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03" y="3438078"/>
            <a:ext cx="894072" cy="1290050"/>
            <a:chOff x="6346489" y="3438078"/>
            <a:chExt cx="894072"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48118" y="3743106"/>
              <a:ext cx="492443" cy="338554"/>
            </a:xfrm>
            <a:prstGeom prst="rect">
              <a:avLst/>
            </a:prstGeom>
            <a:noFill/>
          </p:spPr>
          <p:txBody>
            <a:bodyPr wrap="none" rtlCol="0">
              <a:spAutoFit/>
            </a:bodyPr>
            <a:lstStyle/>
            <a:p>
              <a:r>
                <a:rPr lang="en-US" sz="16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5457457" y="2866432"/>
            <a:ext cx="1138346" cy="1845264"/>
            <a:chOff x="5457456" y="2866432"/>
            <a:chExt cx="1138346" cy="1845264"/>
          </a:xfrm>
        </p:grpSpPr>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20" name="Group 319"/>
            <p:cNvGrpSpPr/>
            <p:nvPr/>
          </p:nvGrpSpPr>
          <p:grpSpPr>
            <a:xfrm>
              <a:off x="5796258" y="3532965"/>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4" name="Group 223"/>
            <p:cNvGrpSpPr/>
            <p:nvPr/>
          </p:nvGrpSpPr>
          <p:grpSpPr>
            <a:xfrm>
              <a:off x="5705106" y="2866432"/>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6" y="2980732"/>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79" y="3016451"/>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nvGrpSpPr>
          <p:cNvPr id="8" name="Group 7"/>
          <p:cNvGrpSpPr/>
          <p:nvPr/>
        </p:nvGrpSpPr>
        <p:grpSpPr>
          <a:xfrm>
            <a:off x="4826731" y="2136174"/>
            <a:ext cx="827660" cy="797296"/>
            <a:chOff x="4826731" y="2136174"/>
            <a:chExt cx="827660" cy="797296"/>
          </a:xfrm>
        </p:grpSpPr>
        <p:grpSp>
          <p:nvGrpSpPr>
            <p:cNvPr id="536" name="Group 535"/>
            <p:cNvGrpSpPr/>
            <p:nvPr/>
          </p:nvGrpSpPr>
          <p:grpSpPr>
            <a:xfrm>
              <a:off x="4826731" y="2183799"/>
              <a:ext cx="474194" cy="521071"/>
              <a:chOff x="1696729" y="1401791"/>
              <a:chExt cx="474194" cy="521071"/>
            </a:xfrm>
          </p:grpSpPr>
          <p:grpSp>
            <p:nvGrpSpPr>
              <p:cNvPr id="537" name="Group 165"/>
              <p:cNvGrpSpPr/>
              <p:nvPr/>
            </p:nvGrpSpPr>
            <p:grpSpPr>
              <a:xfrm>
                <a:off x="1696729" y="1425711"/>
                <a:ext cx="474194" cy="497151"/>
                <a:chOff x="5095749" y="0"/>
                <a:chExt cx="769047" cy="840013"/>
              </a:xfrm>
            </p:grpSpPr>
            <p:sp>
              <p:nvSpPr>
                <p:cNvPr id="53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2" name="Oval 54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3" name="Oval 54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8" name="TextBox 537"/>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44" name="Group 543"/>
            <p:cNvGrpSpPr/>
            <p:nvPr/>
          </p:nvGrpSpPr>
          <p:grpSpPr>
            <a:xfrm>
              <a:off x="5150581" y="2136174"/>
              <a:ext cx="503810" cy="521071"/>
              <a:chOff x="1696729" y="1401791"/>
              <a:chExt cx="503810" cy="521071"/>
            </a:xfrm>
          </p:grpSpPr>
          <p:grpSp>
            <p:nvGrpSpPr>
              <p:cNvPr id="545" name="Group 165"/>
              <p:cNvGrpSpPr/>
              <p:nvPr/>
            </p:nvGrpSpPr>
            <p:grpSpPr>
              <a:xfrm>
                <a:off x="1696729" y="1425711"/>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0" name="Oval 54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46" name="TextBox 54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477" name="Group 476"/>
            <p:cNvGrpSpPr/>
            <p:nvPr/>
          </p:nvGrpSpPr>
          <p:grpSpPr>
            <a:xfrm>
              <a:off x="4998181" y="2412399"/>
              <a:ext cx="503810" cy="521071"/>
              <a:chOff x="1696729" y="1401791"/>
              <a:chExt cx="503810" cy="521071"/>
            </a:xfrm>
          </p:grpSpPr>
          <p:grpSp>
            <p:nvGrpSpPr>
              <p:cNvPr id="478" name="Group 165"/>
              <p:cNvGrpSpPr/>
              <p:nvPr/>
            </p:nvGrpSpPr>
            <p:grpSpPr>
              <a:xfrm>
                <a:off x="1696729" y="1425711"/>
                <a:ext cx="474194" cy="497151"/>
                <a:chOff x="5095749" y="0"/>
                <a:chExt cx="769047" cy="840013"/>
              </a:xfrm>
            </p:grpSpPr>
            <p:sp>
              <p:nvSpPr>
                <p:cNvPr id="4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79" name="TextBox 478"/>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sp>
        <p:nvSpPr>
          <p:cNvPr id="340" name="Rectangle 339"/>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41" name="TextBox 340"/>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16" name="Group 15"/>
          <p:cNvGrpSpPr/>
          <p:nvPr/>
        </p:nvGrpSpPr>
        <p:grpSpPr>
          <a:xfrm>
            <a:off x="4165153" y="2856907"/>
            <a:ext cx="1112990" cy="1664606"/>
            <a:chOff x="4165153" y="2856907"/>
            <a:chExt cx="1112990" cy="1664606"/>
          </a:xfrm>
        </p:grpSpPr>
        <p:grpSp>
          <p:nvGrpSpPr>
            <p:cNvPr id="6" name="Group 5"/>
            <p:cNvGrpSpPr/>
            <p:nvPr/>
          </p:nvGrpSpPr>
          <p:grpSpPr>
            <a:xfrm>
              <a:off x="4165153" y="2856907"/>
              <a:ext cx="1112990" cy="1664606"/>
              <a:chOff x="4165153" y="2856907"/>
              <a:chExt cx="1112990" cy="1664606"/>
            </a:xfrm>
          </p:grpSpPr>
          <p:grpSp>
            <p:nvGrpSpPr>
              <p:cNvPr id="208" name="Group 207"/>
              <p:cNvGrpSpPr/>
              <p:nvPr/>
            </p:nvGrpSpPr>
            <p:grpSpPr>
              <a:xfrm>
                <a:off x="4600206" y="2856907"/>
                <a:ext cx="523046" cy="521071"/>
                <a:chOff x="1696729" y="1401791"/>
                <a:chExt cx="523046"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50" name="Group 349"/>
              <p:cNvGrpSpPr/>
              <p:nvPr/>
            </p:nvGrpSpPr>
            <p:grpSpPr>
              <a:xfrm>
                <a:off x="4400181" y="2961682"/>
                <a:ext cx="523046" cy="521071"/>
                <a:chOff x="1696729" y="1401791"/>
                <a:chExt cx="523046"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0" name="TextBox 199"/>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203" name="Group 202"/>
              <p:cNvGrpSpPr/>
              <p:nvPr/>
            </p:nvGrpSpPr>
            <p:grpSpPr>
              <a:xfrm>
                <a:off x="4519908" y="3456765"/>
                <a:ext cx="300082" cy="261610"/>
                <a:chOff x="9582545" y="2303286"/>
                <a:chExt cx="300082" cy="261610"/>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Rectangle 20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358" name="Group 357"/>
            <p:cNvGrpSpPr/>
            <p:nvPr/>
          </p:nvGrpSpPr>
          <p:grpSpPr>
            <a:xfrm>
              <a:off x="4186427" y="2885932"/>
              <a:ext cx="368263" cy="274645"/>
              <a:chOff x="11376212" y="1890719"/>
              <a:chExt cx="313828" cy="243840"/>
            </a:xfrm>
          </p:grpSpPr>
          <p:grpSp>
            <p:nvGrpSpPr>
              <p:cNvPr id="359" name="Group 311"/>
              <p:cNvGrpSpPr/>
              <p:nvPr/>
            </p:nvGrpSpPr>
            <p:grpSpPr>
              <a:xfrm>
                <a:off x="11468727" y="1890719"/>
                <a:ext cx="221313" cy="198120"/>
                <a:chOff x="10326049" y="1402160"/>
                <a:chExt cx="221313" cy="198120"/>
              </a:xfrm>
            </p:grpSpPr>
            <p:sp>
              <p:nvSpPr>
                <p:cNvPr id="363" name="Oval 36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6" name="Oval 36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Oval 359"/>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1" name="Oval 360"/>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Oval 36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389" name="Group 388"/>
          <p:cNvGrpSpPr/>
          <p:nvPr/>
        </p:nvGrpSpPr>
        <p:grpSpPr>
          <a:xfrm>
            <a:off x="144471" y="3370621"/>
            <a:ext cx="782437" cy="705593"/>
            <a:chOff x="108608" y="3567822"/>
            <a:chExt cx="782437" cy="705593"/>
          </a:xfrm>
        </p:grpSpPr>
        <p:grpSp>
          <p:nvGrpSpPr>
            <p:cNvPr id="390" name="Group 389"/>
            <p:cNvGrpSpPr/>
            <p:nvPr/>
          </p:nvGrpSpPr>
          <p:grpSpPr>
            <a:xfrm>
              <a:off x="108608" y="3567822"/>
              <a:ext cx="782437" cy="705593"/>
              <a:chOff x="9632115" y="3841615"/>
              <a:chExt cx="782437" cy="705593"/>
            </a:xfrm>
          </p:grpSpPr>
          <p:sp>
            <p:nvSpPr>
              <p:cNvPr id="392" name="Oval 39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Oval 39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94" name="Group 171"/>
              <p:cNvGrpSpPr/>
              <p:nvPr/>
            </p:nvGrpSpPr>
            <p:grpSpPr>
              <a:xfrm rot="18169265">
                <a:off x="10232913" y="4152954"/>
                <a:ext cx="124964" cy="238314"/>
                <a:chOff x="6272999" y="403029"/>
                <a:chExt cx="199769" cy="365671"/>
              </a:xfrm>
            </p:grpSpPr>
            <p:sp>
              <p:nvSpPr>
                <p:cNvPr id="407" name="Rectangle 40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8" name="Rectangle 40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9" name="Rectangle 40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4155649">
                <a:off x="10226787" y="3804084"/>
                <a:ext cx="124964" cy="238314"/>
                <a:chOff x="6272999" y="403029"/>
                <a:chExt cx="199769" cy="365671"/>
              </a:xfrm>
            </p:grpSpPr>
            <p:sp>
              <p:nvSpPr>
                <p:cNvPr id="404" name="Rectangle 40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6" name="Rectangle 40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669115" flipH="1">
                <a:off x="9845209" y="4308894"/>
                <a:ext cx="124964" cy="238314"/>
                <a:chOff x="6272999" y="403029"/>
                <a:chExt cx="199769" cy="365671"/>
              </a:xfrm>
            </p:grpSpPr>
            <p:sp>
              <p:nvSpPr>
                <p:cNvPr id="401" name="Rectangle 40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3" name="Rectangle 40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7" name="Group 171"/>
              <p:cNvGrpSpPr/>
              <p:nvPr/>
            </p:nvGrpSpPr>
            <p:grpSpPr>
              <a:xfrm rot="7717811">
                <a:off x="9688790" y="3784940"/>
                <a:ext cx="124964" cy="238314"/>
                <a:chOff x="6272999" y="403029"/>
                <a:chExt cx="199769" cy="365671"/>
              </a:xfrm>
            </p:grpSpPr>
            <p:sp>
              <p:nvSpPr>
                <p:cNvPr id="398" name="Rectangle 39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0" name="Rectangle 39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91" name="TextBox 39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15" name="Group 14"/>
          <p:cNvGrpSpPr/>
          <p:nvPr/>
        </p:nvGrpSpPr>
        <p:grpSpPr>
          <a:xfrm>
            <a:off x="644071" y="4054010"/>
            <a:ext cx="3950570" cy="2554237"/>
            <a:chOff x="644071" y="4054004"/>
            <a:chExt cx="3950570" cy="2554237"/>
          </a:xfrm>
        </p:grpSpPr>
        <p:grpSp>
          <p:nvGrpSpPr>
            <p:cNvPr id="3" name="Group 2"/>
            <p:cNvGrpSpPr/>
            <p:nvPr/>
          </p:nvGrpSpPr>
          <p:grpSpPr>
            <a:xfrm>
              <a:off x="3003815" y="4409266"/>
              <a:ext cx="1590826" cy="1524419"/>
              <a:chOff x="3003815" y="4409266"/>
              <a:chExt cx="1590826" cy="1524419"/>
            </a:xfrm>
          </p:grpSpPr>
          <p:sp>
            <p:nvSpPr>
              <p:cNvPr id="501" name="Right Arrow Callout 500"/>
              <p:cNvSpPr/>
              <p:nvPr/>
            </p:nvSpPr>
            <p:spPr bwMode="auto">
              <a:xfrm>
                <a:off x="3142847" y="4409266"/>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11" name="Group 510"/>
              <p:cNvGrpSpPr/>
              <p:nvPr/>
            </p:nvGrpSpPr>
            <p:grpSpPr>
              <a:xfrm>
                <a:off x="3003815" y="4916235"/>
                <a:ext cx="967738" cy="909821"/>
                <a:chOff x="108608" y="3363594"/>
                <a:chExt cx="967738" cy="909821"/>
              </a:xfrm>
            </p:grpSpPr>
            <p:grpSp>
              <p:nvGrpSpPr>
                <p:cNvPr id="512" name="Group 511"/>
                <p:cNvGrpSpPr/>
                <p:nvPr/>
              </p:nvGrpSpPr>
              <p:grpSpPr>
                <a:xfrm>
                  <a:off x="108608" y="3567822"/>
                  <a:ext cx="782437" cy="705593"/>
                  <a:chOff x="108608" y="3567822"/>
                  <a:chExt cx="782437" cy="705593"/>
                </a:xfrm>
              </p:grpSpPr>
              <p:grpSp>
                <p:nvGrpSpPr>
                  <p:cNvPr id="516" name="Group 515"/>
                  <p:cNvGrpSpPr/>
                  <p:nvPr/>
                </p:nvGrpSpPr>
                <p:grpSpPr>
                  <a:xfrm>
                    <a:off x="108608" y="3567822"/>
                    <a:ext cx="782437" cy="705593"/>
                    <a:chOff x="9632115" y="3841615"/>
                    <a:chExt cx="782437" cy="705593"/>
                  </a:xfrm>
                </p:grpSpPr>
                <p:sp>
                  <p:nvSpPr>
                    <p:cNvPr id="518" name="Oval 517"/>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9" name="Oval 518"/>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520" name="Group 171"/>
                    <p:cNvGrpSpPr/>
                    <p:nvPr/>
                  </p:nvGrpSpPr>
                  <p:grpSpPr>
                    <a:xfrm rot="18169265">
                      <a:off x="10232913" y="4152954"/>
                      <a:ext cx="124964" cy="238314"/>
                      <a:chOff x="6272999" y="403029"/>
                      <a:chExt cx="199769" cy="365671"/>
                    </a:xfrm>
                  </p:grpSpPr>
                  <p:sp>
                    <p:nvSpPr>
                      <p:cNvPr id="533" name="Rectangle 5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Rectangle 5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Rectangle 5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1" name="Group 173"/>
                    <p:cNvGrpSpPr/>
                    <p:nvPr/>
                  </p:nvGrpSpPr>
                  <p:grpSpPr>
                    <a:xfrm rot="14155649">
                      <a:off x="10226787" y="3804084"/>
                      <a:ext cx="124964" cy="238314"/>
                      <a:chOff x="6272999" y="403029"/>
                      <a:chExt cx="199769" cy="365671"/>
                    </a:xfrm>
                  </p:grpSpPr>
                  <p:sp>
                    <p:nvSpPr>
                      <p:cNvPr id="530" name="Rectangle 52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Rectangle 53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Rectangle 53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2" name="Group 203"/>
                    <p:cNvGrpSpPr/>
                    <p:nvPr/>
                  </p:nvGrpSpPr>
                  <p:grpSpPr>
                    <a:xfrm rot="669115" flipH="1">
                      <a:off x="9845209" y="4308894"/>
                      <a:ext cx="124964" cy="238314"/>
                      <a:chOff x="6272999" y="403029"/>
                      <a:chExt cx="199769" cy="365671"/>
                    </a:xfrm>
                  </p:grpSpPr>
                  <p:sp>
                    <p:nvSpPr>
                      <p:cNvPr id="527" name="Rectangle 5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8" name="Rectangle 5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Rectangle 5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3" name="Group 171"/>
                    <p:cNvGrpSpPr/>
                    <p:nvPr/>
                  </p:nvGrpSpPr>
                  <p:grpSpPr>
                    <a:xfrm rot="7717811">
                      <a:off x="9688790" y="3784940"/>
                      <a:ext cx="124964" cy="238314"/>
                      <a:chOff x="6272999" y="403029"/>
                      <a:chExt cx="199769" cy="365671"/>
                    </a:xfrm>
                  </p:grpSpPr>
                  <p:sp>
                    <p:nvSpPr>
                      <p:cNvPr id="524" name="Rectangle 5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Rectangle 5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6" name="Rectangle 5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517" name="TextBox 516"/>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513" name="Group 512"/>
                <p:cNvGrpSpPr/>
                <p:nvPr/>
              </p:nvGrpSpPr>
              <p:grpSpPr>
                <a:xfrm>
                  <a:off x="776264" y="3363594"/>
                  <a:ext cx="300082" cy="261610"/>
                  <a:chOff x="9582545" y="2303286"/>
                  <a:chExt cx="300082" cy="261610"/>
                </a:xfrm>
              </p:grpSpPr>
              <p:sp>
                <p:nvSpPr>
                  <p:cNvPr id="51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Rectangle 514"/>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grpSp>
          <p:nvGrpSpPr>
            <p:cNvPr id="367" name="Group 366"/>
            <p:cNvGrpSpPr/>
            <p:nvPr/>
          </p:nvGrpSpPr>
          <p:grpSpPr>
            <a:xfrm>
              <a:off x="727180" y="5190460"/>
              <a:ext cx="782437" cy="705593"/>
              <a:chOff x="108608" y="3567822"/>
              <a:chExt cx="782437" cy="705593"/>
            </a:xfrm>
          </p:grpSpPr>
          <p:grpSp>
            <p:nvGrpSpPr>
              <p:cNvPr id="368" name="Group 367"/>
              <p:cNvGrpSpPr/>
              <p:nvPr/>
            </p:nvGrpSpPr>
            <p:grpSpPr>
              <a:xfrm>
                <a:off x="108608" y="3567822"/>
                <a:ext cx="782437" cy="705593"/>
                <a:chOff x="9632115" y="3841615"/>
                <a:chExt cx="782437" cy="705593"/>
              </a:xfrm>
            </p:grpSpPr>
            <p:sp>
              <p:nvSpPr>
                <p:cNvPr id="370" name="Oval 369"/>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Oval 370"/>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72" name="Group 171"/>
                <p:cNvGrpSpPr/>
                <p:nvPr/>
              </p:nvGrpSpPr>
              <p:grpSpPr>
                <a:xfrm rot="18169265">
                  <a:off x="10232913" y="4152954"/>
                  <a:ext cx="124964" cy="238314"/>
                  <a:chOff x="6272999" y="403029"/>
                  <a:chExt cx="199769" cy="365671"/>
                </a:xfrm>
              </p:grpSpPr>
              <p:sp>
                <p:nvSpPr>
                  <p:cNvPr id="385" name="Rectangle 38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Rectangle 38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Rectangle 38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3" name="Group 173"/>
                <p:cNvGrpSpPr/>
                <p:nvPr/>
              </p:nvGrpSpPr>
              <p:grpSpPr>
                <a:xfrm rot="14155649">
                  <a:off x="10226787" y="3804084"/>
                  <a:ext cx="124964" cy="238314"/>
                  <a:chOff x="6272999" y="403029"/>
                  <a:chExt cx="199769" cy="365671"/>
                </a:xfrm>
              </p:grpSpPr>
              <p:sp>
                <p:nvSpPr>
                  <p:cNvPr id="382" name="Rectangle 38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3" name="Rectangle 38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4" name="Group 203"/>
                <p:cNvGrpSpPr/>
                <p:nvPr/>
              </p:nvGrpSpPr>
              <p:grpSpPr>
                <a:xfrm rot="669115" flipH="1">
                  <a:off x="9845209" y="4308894"/>
                  <a:ext cx="124964" cy="238314"/>
                  <a:chOff x="6272999" y="403029"/>
                  <a:chExt cx="199769" cy="365671"/>
                </a:xfrm>
              </p:grpSpPr>
              <p:sp>
                <p:nvSpPr>
                  <p:cNvPr id="379" name="Rectangle 37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Rectangle 37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Rectangle 38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5" name="Group 171"/>
                <p:cNvGrpSpPr/>
                <p:nvPr/>
              </p:nvGrpSpPr>
              <p:grpSpPr>
                <a:xfrm rot="7717811">
                  <a:off x="9688790" y="3784940"/>
                  <a:ext cx="124964" cy="238314"/>
                  <a:chOff x="6272999" y="403029"/>
                  <a:chExt cx="199769" cy="365671"/>
                </a:xfrm>
              </p:grpSpPr>
              <p:sp>
                <p:nvSpPr>
                  <p:cNvPr id="376" name="Rectangle 37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Rectangle 37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69" name="TextBox 368"/>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388" name="Curved Up Arrow 387"/>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cxnSp>
          <p:nvCxnSpPr>
            <p:cNvPr id="410" name="Straight Arrow Connector 409"/>
            <p:cNvCxnSpPr/>
            <p:nvPr/>
          </p:nvCxnSpPr>
          <p:spPr>
            <a:xfrm>
              <a:off x="644071" y="4054004"/>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411" name="Group 410"/>
          <p:cNvGrpSpPr/>
          <p:nvPr/>
        </p:nvGrpSpPr>
        <p:grpSpPr>
          <a:xfrm>
            <a:off x="1829392" y="2750955"/>
            <a:ext cx="368263" cy="274645"/>
            <a:chOff x="11376212" y="1890719"/>
            <a:chExt cx="313828" cy="243840"/>
          </a:xfrm>
        </p:grpSpPr>
        <p:grpSp>
          <p:nvGrpSpPr>
            <p:cNvPr id="412" name="Group 311"/>
            <p:cNvGrpSpPr/>
            <p:nvPr/>
          </p:nvGrpSpPr>
          <p:grpSpPr>
            <a:xfrm>
              <a:off x="11468727" y="1890719"/>
              <a:ext cx="221313" cy="198120"/>
              <a:chOff x="10326049" y="1402160"/>
              <a:chExt cx="221313" cy="198120"/>
            </a:xfrm>
          </p:grpSpPr>
          <p:sp>
            <p:nvSpPr>
              <p:cNvPr id="553" name="Oval 55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4" name="Oval 55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5" name="Oval 55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6" name="Oval 55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13" name="Oval 412"/>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Oval 413"/>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2" name="Oval 55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73" name="Group 572"/>
          <p:cNvGrpSpPr/>
          <p:nvPr/>
        </p:nvGrpSpPr>
        <p:grpSpPr>
          <a:xfrm>
            <a:off x="1327292" y="2467327"/>
            <a:ext cx="532571" cy="521071"/>
            <a:chOff x="1696729" y="1401791"/>
            <a:chExt cx="532571" cy="521071"/>
          </a:xfrm>
        </p:grpSpPr>
        <p:grpSp>
          <p:nvGrpSpPr>
            <p:cNvPr id="574" name="Group 165"/>
            <p:cNvGrpSpPr/>
            <p:nvPr/>
          </p:nvGrpSpPr>
          <p:grpSpPr>
            <a:xfrm>
              <a:off x="1696729" y="1425711"/>
              <a:ext cx="474194" cy="497151"/>
              <a:chOff x="5095749" y="0"/>
              <a:chExt cx="769047" cy="840013"/>
            </a:xfrm>
          </p:grpSpPr>
          <p:sp>
            <p:nvSpPr>
              <p:cNvPr id="57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9" name="Oval 57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0" name="Oval 57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5" name="TextBox 574"/>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98" name="Group 597"/>
          <p:cNvGrpSpPr/>
          <p:nvPr/>
        </p:nvGrpSpPr>
        <p:grpSpPr>
          <a:xfrm>
            <a:off x="1030653" y="2454918"/>
            <a:ext cx="513521" cy="521071"/>
            <a:chOff x="1696729" y="1401791"/>
            <a:chExt cx="513521" cy="521071"/>
          </a:xfrm>
        </p:grpSpPr>
        <p:grpSp>
          <p:nvGrpSpPr>
            <p:cNvPr id="599" name="Group 165"/>
            <p:cNvGrpSpPr/>
            <p:nvPr/>
          </p:nvGrpSpPr>
          <p:grpSpPr>
            <a:xfrm>
              <a:off x="1696729" y="1425711"/>
              <a:ext cx="474194" cy="497151"/>
              <a:chOff x="5095749" y="0"/>
              <a:chExt cx="769047" cy="840013"/>
            </a:xfrm>
          </p:grpSpPr>
          <p:sp>
            <p:nvSpPr>
              <p:cNvPr id="6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4" name="Oval 60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5" name="Oval 6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0" name="TextBox 59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4" name="Group 13"/>
          <p:cNvGrpSpPr/>
          <p:nvPr/>
        </p:nvGrpSpPr>
        <p:grpSpPr>
          <a:xfrm>
            <a:off x="1418595" y="769156"/>
            <a:ext cx="3176046" cy="2499603"/>
            <a:chOff x="1418595" y="769154"/>
            <a:chExt cx="3176046" cy="2499603"/>
          </a:xfrm>
        </p:grpSpPr>
        <p:grpSp>
          <p:nvGrpSpPr>
            <p:cNvPr id="10" name="Group 9"/>
            <p:cNvGrpSpPr/>
            <p:nvPr/>
          </p:nvGrpSpPr>
          <p:grpSpPr>
            <a:xfrm>
              <a:off x="3197133" y="1942126"/>
              <a:ext cx="1397508" cy="1326631"/>
              <a:chOff x="3197133" y="1942126"/>
              <a:chExt cx="1397508" cy="1326631"/>
            </a:xfrm>
          </p:grpSpPr>
          <p:sp>
            <p:nvSpPr>
              <p:cNvPr id="476" name="Right Arrow Callout 475"/>
              <p:cNvSpPr/>
              <p:nvPr/>
            </p:nvSpPr>
            <p:spPr bwMode="auto">
              <a:xfrm>
                <a:off x="3197133" y="1942126"/>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85" name="Group 484"/>
              <p:cNvGrpSpPr/>
              <p:nvPr/>
            </p:nvGrpSpPr>
            <p:grpSpPr>
              <a:xfrm>
                <a:off x="3265246" y="2054061"/>
                <a:ext cx="474194" cy="521071"/>
                <a:chOff x="1696729" y="1401791"/>
                <a:chExt cx="474194" cy="521071"/>
              </a:xfrm>
            </p:grpSpPr>
            <p:grpSp>
              <p:nvGrpSpPr>
                <p:cNvPr id="486" name="Group 165"/>
                <p:cNvGrpSpPr/>
                <p:nvPr/>
              </p:nvGrpSpPr>
              <p:grpSpPr>
                <a:xfrm>
                  <a:off x="1696729" y="1425711"/>
                  <a:ext cx="474194" cy="497151"/>
                  <a:chOff x="5095749" y="0"/>
                  <a:chExt cx="769047" cy="840013"/>
                </a:xfrm>
              </p:grpSpPr>
              <p:sp>
                <p:nvSpPr>
                  <p:cNvPr id="4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Oval 4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2" name="Oval 4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7" name="TextBox 486"/>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493" name="Group 492"/>
              <p:cNvGrpSpPr/>
              <p:nvPr/>
            </p:nvGrpSpPr>
            <p:grpSpPr>
              <a:xfrm>
                <a:off x="3258829" y="2689611"/>
                <a:ext cx="474194" cy="521071"/>
                <a:chOff x="1696729" y="1401791"/>
                <a:chExt cx="474194" cy="521071"/>
              </a:xfrm>
            </p:grpSpPr>
            <p:grpSp>
              <p:nvGrpSpPr>
                <p:cNvPr id="494" name="Group 165"/>
                <p:cNvGrpSpPr/>
                <p:nvPr/>
              </p:nvGrpSpPr>
              <p:grpSpPr>
                <a:xfrm>
                  <a:off x="1696729" y="1425711"/>
                  <a:ext cx="474194" cy="497151"/>
                  <a:chOff x="5095749" y="0"/>
                  <a:chExt cx="769047" cy="840013"/>
                </a:xfrm>
              </p:grpSpPr>
              <p:sp>
                <p:nvSpPr>
                  <p:cNvPr id="49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5" name="TextBox 494"/>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grpSp>
          <p:nvGrpSpPr>
            <p:cNvPr id="13" name="Group 12"/>
            <p:cNvGrpSpPr/>
            <p:nvPr/>
          </p:nvGrpSpPr>
          <p:grpSpPr>
            <a:xfrm>
              <a:off x="1418595" y="769154"/>
              <a:ext cx="2435545" cy="1902029"/>
              <a:chOff x="1418595" y="769154"/>
              <a:chExt cx="2435545" cy="1902029"/>
            </a:xfrm>
          </p:grpSpPr>
          <p:sp>
            <p:nvSpPr>
              <p:cNvPr id="606" name="Curved Up Arrow 605"/>
              <p:cNvSpPr/>
              <p:nvPr/>
            </p:nvSpPr>
            <p:spPr bwMode="auto">
              <a:xfrm rot="11230231" flipH="1">
                <a:off x="1737760" y="769154"/>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 name="Group 3"/>
              <p:cNvGrpSpPr/>
              <p:nvPr/>
            </p:nvGrpSpPr>
            <p:grpSpPr>
              <a:xfrm>
                <a:off x="1418595" y="1519734"/>
                <a:ext cx="896430" cy="1151449"/>
                <a:chOff x="1418595" y="1519734"/>
                <a:chExt cx="896430" cy="1151449"/>
              </a:xfrm>
            </p:grpSpPr>
            <p:grpSp>
              <p:nvGrpSpPr>
                <p:cNvPr id="589" name="Group 588"/>
                <p:cNvGrpSpPr/>
                <p:nvPr/>
              </p:nvGrpSpPr>
              <p:grpSpPr>
                <a:xfrm>
                  <a:off x="1778805" y="2150112"/>
                  <a:ext cx="513521" cy="521071"/>
                  <a:chOff x="1696729" y="1401791"/>
                  <a:chExt cx="513521" cy="521071"/>
                </a:xfrm>
              </p:grpSpPr>
              <p:grpSp>
                <p:nvGrpSpPr>
                  <p:cNvPr id="590" name="Group 165"/>
                  <p:cNvGrpSpPr/>
                  <p:nvPr/>
                </p:nvGrpSpPr>
                <p:grpSpPr>
                  <a:xfrm>
                    <a:off x="1696729" y="1425711"/>
                    <a:ext cx="474194" cy="497151"/>
                    <a:chOff x="5095749" y="0"/>
                    <a:chExt cx="769047" cy="840013"/>
                  </a:xfrm>
                </p:grpSpPr>
                <p:sp>
                  <p:nvSpPr>
                    <p:cNvPr id="59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6" name="Oval 59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1" name="TextBox 59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597" name="Straight Arrow Connector 596"/>
                <p:cNvCxnSpPr/>
                <p:nvPr/>
              </p:nvCxnSpPr>
              <p:spPr>
                <a:xfrm flipH="1" flipV="1">
                  <a:off x="1577472"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557" name="Group 556"/>
                <p:cNvGrpSpPr/>
                <p:nvPr/>
              </p:nvGrpSpPr>
              <p:grpSpPr>
                <a:xfrm>
                  <a:off x="1801504" y="1519734"/>
                  <a:ext cx="513521" cy="521071"/>
                  <a:chOff x="1696729" y="1401791"/>
                  <a:chExt cx="513521" cy="521071"/>
                </a:xfrm>
              </p:grpSpPr>
              <p:grpSp>
                <p:nvGrpSpPr>
                  <p:cNvPr id="558" name="Group 165"/>
                  <p:cNvGrpSpPr/>
                  <p:nvPr/>
                </p:nvGrpSpPr>
                <p:grpSpPr>
                  <a:xfrm>
                    <a:off x="1696729" y="1425711"/>
                    <a:ext cx="474194" cy="497151"/>
                    <a:chOff x="5095749" y="0"/>
                    <a:chExt cx="769047" cy="840013"/>
                  </a:xfrm>
                </p:grpSpPr>
                <p:sp>
                  <p:nvSpPr>
                    <p:cNvPr id="56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3" name="Oval 56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4" name="Oval 56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59" name="TextBox 55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65" name="Group 564"/>
                <p:cNvGrpSpPr/>
                <p:nvPr/>
              </p:nvGrpSpPr>
              <p:grpSpPr>
                <a:xfrm>
                  <a:off x="1418595" y="1522041"/>
                  <a:ext cx="474194" cy="521071"/>
                  <a:chOff x="1696729" y="1401791"/>
                  <a:chExt cx="474194" cy="521071"/>
                </a:xfrm>
              </p:grpSpPr>
              <p:grpSp>
                <p:nvGrpSpPr>
                  <p:cNvPr id="566" name="Group 165"/>
                  <p:cNvGrpSpPr/>
                  <p:nvPr/>
                </p:nvGrpSpPr>
                <p:grpSpPr>
                  <a:xfrm>
                    <a:off x="1696729" y="1425711"/>
                    <a:ext cx="474194" cy="497151"/>
                    <a:chOff x="5095749" y="0"/>
                    <a:chExt cx="769047" cy="840013"/>
                  </a:xfrm>
                </p:grpSpPr>
                <p:sp>
                  <p:nvSpPr>
                    <p:cNvPr id="56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1" name="Oval 57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2" name="Oval 57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67" name="TextBox 566"/>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581" name="Group 580"/>
                <p:cNvGrpSpPr/>
                <p:nvPr/>
              </p:nvGrpSpPr>
              <p:grpSpPr>
                <a:xfrm>
                  <a:off x="1570995" y="1674441"/>
                  <a:ext cx="513521" cy="521071"/>
                  <a:chOff x="1696729" y="1401791"/>
                  <a:chExt cx="513521"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grpSp>
      <p:grpSp>
        <p:nvGrpSpPr>
          <p:cNvPr id="607" name="Group 606"/>
          <p:cNvGrpSpPr/>
          <p:nvPr/>
        </p:nvGrpSpPr>
        <p:grpSpPr>
          <a:xfrm>
            <a:off x="4655101" y="4797255"/>
            <a:ext cx="1325315" cy="709388"/>
            <a:chOff x="7310938" y="5220127"/>
            <a:chExt cx="1325315" cy="709388"/>
          </a:xfrm>
        </p:grpSpPr>
        <p:grpSp>
          <p:nvGrpSpPr>
            <p:cNvPr id="608" name="Group 207"/>
            <p:cNvGrpSpPr/>
            <p:nvPr/>
          </p:nvGrpSpPr>
          <p:grpSpPr>
            <a:xfrm rot="16200000">
              <a:off x="7799363" y="5425990"/>
              <a:ext cx="668949" cy="338102"/>
              <a:chOff x="5148932" y="630657"/>
              <a:chExt cx="750349" cy="364012"/>
            </a:xfrm>
          </p:grpSpPr>
          <p:grpSp>
            <p:nvGrpSpPr>
              <p:cNvPr id="630" name="Group 171"/>
              <p:cNvGrpSpPr/>
              <p:nvPr/>
            </p:nvGrpSpPr>
            <p:grpSpPr>
              <a:xfrm>
                <a:off x="5465001" y="738092"/>
                <a:ext cx="140170" cy="256577"/>
                <a:chOff x="6272999" y="403029"/>
                <a:chExt cx="199769" cy="365671"/>
              </a:xfrm>
            </p:grpSpPr>
            <p:sp>
              <p:nvSpPr>
                <p:cNvPr id="639" name="Rectangle 63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0" name="Rectangle 63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1" name="Rectangle 64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1" name="Group 173"/>
              <p:cNvGrpSpPr/>
              <p:nvPr/>
            </p:nvGrpSpPr>
            <p:grpSpPr>
              <a:xfrm rot="18956938">
                <a:off x="5759111" y="630657"/>
                <a:ext cx="140170" cy="256577"/>
                <a:chOff x="6272999" y="403029"/>
                <a:chExt cx="199769" cy="365671"/>
              </a:xfrm>
            </p:grpSpPr>
            <p:sp>
              <p:nvSpPr>
                <p:cNvPr id="636" name="Rectangle 63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Rectangle 63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8" name="Rectangle 63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2" name="Group 203"/>
              <p:cNvGrpSpPr/>
              <p:nvPr/>
            </p:nvGrpSpPr>
            <p:grpSpPr>
              <a:xfrm rot="2643062" flipH="1">
                <a:off x="5148932" y="631164"/>
                <a:ext cx="140170" cy="256577"/>
                <a:chOff x="6272999" y="403029"/>
                <a:chExt cx="199769" cy="365671"/>
              </a:xfrm>
            </p:grpSpPr>
            <p:sp>
              <p:nvSpPr>
                <p:cNvPr id="633" name="Rectangle 6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4" name="Rectangle 6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5" name="Rectangle 6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09" name="Group 207"/>
            <p:cNvGrpSpPr/>
            <p:nvPr/>
          </p:nvGrpSpPr>
          <p:grpSpPr>
            <a:xfrm rot="16200000">
              <a:off x="8132727" y="5385551"/>
              <a:ext cx="668949" cy="338102"/>
              <a:chOff x="5148932" y="630657"/>
              <a:chExt cx="750349" cy="364012"/>
            </a:xfrm>
          </p:grpSpPr>
          <p:grpSp>
            <p:nvGrpSpPr>
              <p:cNvPr id="618" name="Group 171"/>
              <p:cNvGrpSpPr/>
              <p:nvPr/>
            </p:nvGrpSpPr>
            <p:grpSpPr>
              <a:xfrm>
                <a:off x="5465001" y="738092"/>
                <a:ext cx="140170" cy="256577"/>
                <a:chOff x="6272999" y="403029"/>
                <a:chExt cx="199769" cy="365671"/>
              </a:xfrm>
            </p:grpSpPr>
            <p:sp>
              <p:nvSpPr>
                <p:cNvPr id="627" name="Rectangle 6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Rectangle 6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Rectangle 6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19" name="Group 173"/>
              <p:cNvGrpSpPr/>
              <p:nvPr/>
            </p:nvGrpSpPr>
            <p:grpSpPr>
              <a:xfrm rot="18956938">
                <a:off x="5759111" y="630657"/>
                <a:ext cx="140170" cy="256577"/>
                <a:chOff x="6272999" y="403029"/>
                <a:chExt cx="199769" cy="365671"/>
              </a:xfrm>
            </p:grpSpPr>
            <p:sp>
              <p:nvSpPr>
                <p:cNvPr id="624" name="Rectangle 6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Rectangle 6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6" name="Rectangle 6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20" name="Group 203"/>
              <p:cNvGrpSpPr/>
              <p:nvPr/>
            </p:nvGrpSpPr>
            <p:grpSpPr>
              <a:xfrm rot="2643062" flipH="1">
                <a:off x="5148932" y="631164"/>
                <a:ext cx="140170" cy="256577"/>
                <a:chOff x="6272999" y="403029"/>
                <a:chExt cx="199769" cy="365671"/>
              </a:xfrm>
            </p:grpSpPr>
            <p:sp>
              <p:nvSpPr>
                <p:cNvPr id="621" name="Rectangle 62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Rectangle 62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Rectangle 62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10" name="Group 609"/>
            <p:cNvGrpSpPr/>
            <p:nvPr/>
          </p:nvGrpSpPr>
          <p:grpSpPr>
            <a:xfrm>
              <a:off x="7310938" y="5416042"/>
              <a:ext cx="592975" cy="396752"/>
              <a:chOff x="1296225" y="4749032"/>
              <a:chExt cx="592975" cy="396752"/>
            </a:xfrm>
          </p:grpSpPr>
          <p:grpSp>
            <p:nvGrpSpPr>
              <p:cNvPr id="611" name="Group 346"/>
              <p:cNvGrpSpPr/>
              <p:nvPr/>
            </p:nvGrpSpPr>
            <p:grpSpPr>
              <a:xfrm>
                <a:off x="1296225" y="4749032"/>
                <a:ext cx="592975" cy="396752"/>
                <a:chOff x="7484401" y="352840"/>
                <a:chExt cx="505324" cy="352252"/>
              </a:xfrm>
            </p:grpSpPr>
            <p:sp>
              <p:nvSpPr>
                <p:cNvPr id="613" name="Oval 612"/>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Oval 613"/>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Moon 614"/>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Moon 615"/>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7" name="Moon 616"/>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2" name="TextBox 611"/>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Tree>
    <p:extLst>
      <p:ext uri="{BB962C8B-B14F-4D97-AF65-F5344CB8AC3E}">
        <p14:creationId xmlns:p14="http://schemas.microsoft.com/office/powerpoint/2010/main" val="21461341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 name="Title 1"/>
          <p:cNvSpPr>
            <a:spLocks noGrp="1"/>
          </p:cNvSpPr>
          <p:nvPr>
            <p:ph type="title"/>
          </p:nvPr>
        </p:nvSpPr>
        <p:spPr/>
        <p:txBody>
          <a:bodyPr/>
          <a:lstStyle/>
          <a:p>
            <a:pPr algn="l"/>
            <a:r>
              <a:rPr lang="nl-NL" sz="2400" dirty="0"/>
              <a:t>Immunologie van MS – stap 5: aanval myeline-</a:t>
            </a:r>
            <a:br>
              <a:rPr lang="nl-NL" sz="2400" dirty="0"/>
            </a:br>
            <a:r>
              <a:rPr lang="nl-NL" sz="2400" dirty="0"/>
              <a:t>                                            schede</a:t>
            </a:r>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208" name="Group 207"/>
          <p:cNvGrpSpPr/>
          <p:nvPr/>
        </p:nvGrpSpPr>
        <p:grpSpPr>
          <a:xfrm>
            <a:off x="4600209" y="2856913"/>
            <a:ext cx="532571" cy="521071"/>
            <a:chOff x="1696729" y="1401791"/>
            <a:chExt cx="53257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0" name="Group 349"/>
          <p:cNvGrpSpPr/>
          <p:nvPr/>
        </p:nvGrpSpPr>
        <p:grpSpPr>
          <a:xfrm>
            <a:off x="4400184" y="2961688"/>
            <a:ext cx="532571" cy="521071"/>
            <a:chOff x="1696729" y="1401791"/>
            <a:chExt cx="532571"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4" name="Group 223"/>
          <p:cNvGrpSpPr/>
          <p:nvPr/>
        </p:nvGrpSpPr>
        <p:grpSpPr>
          <a:xfrm>
            <a:off x="5705107" y="2866438"/>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7" y="2980738"/>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80" y="3016457"/>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7115271" y="463202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grpSp>
        <p:nvGrpSpPr>
          <p:cNvPr id="3" name="Group 2"/>
          <p:cNvGrpSpPr/>
          <p:nvPr/>
        </p:nvGrpSpPr>
        <p:grpSpPr>
          <a:xfrm>
            <a:off x="4655101" y="4797255"/>
            <a:ext cx="1325315" cy="709388"/>
            <a:chOff x="7310938" y="5220127"/>
            <a:chExt cx="1325315" cy="709388"/>
          </a:xfrm>
        </p:grpSpPr>
        <p:grpSp>
          <p:nvGrpSpPr>
            <p:cNvPr id="276" name="Group 207"/>
            <p:cNvGrpSpPr/>
            <p:nvPr/>
          </p:nvGrpSpPr>
          <p:grpSpPr>
            <a:xfrm rot="16200000">
              <a:off x="7799363" y="5425990"/>
              <a:ext cx="668949" cy="338102"/>
              <a:chOff x="5148932" y="630657"/>
              <a:chExt cx="750349" cy="364012"/>
            </a:xfrm>
          </p:grpSpPr>
          <p:grpSp>
            <p:nvGrpSpPr>
              <p:cNvPr id="303" name="Group 171"/>
              <p:cNvGrpSpPr/>
              <p:nvPr/>
            </p:nvGrpSpPr>
            <p:grpSpPr>
              <a:xfrm>
                <a:off x="5465001" y="738092"/>
                <a:ext cx="140170" cy="256577"/>
                <a:chOff x="6272999" y="403029"/>
                <a:chExt cx="199769" cy="365671"/>
              </a:xfrm>
            </p:grpSpPr>
            <p:sp>
              <p:nvSpPr>
                <p:cNvPr id="318" name="Rectangle 31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9" name="Rectangle 31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1" name="Rectangle 32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4" name="Group 173"/>
              <p:cNvGrpSpPr/>
              <p:nvPr/>
            </p:nvGrpSpPr>
            <p:grpSpPr>
              <a:xfrm rot="18956938">
                <a:off x="5759111" y="630657"/>
                <a:ext cx="140170" cy="256577"/>
                <a:chOff x="6272999" y="403029"/>
                <a:chExt cx="199769" cy="365671"/>
              </a:xfrm>
            </p:grpSpPr>
            <p:sp>
              <p:nvSpPr>
                <p:cNvPr id="312" name="Rectangle 31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Rectangle 3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ectangle 31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203"/>
              <p:cNvGrpSpPr/>
              <p:nvPr/>
            </p:nvGrpSpPr>
            <p:grpSpPr>
              <a:xfrm rot="2643062" flipH="1">
                <a:off x="5148932" y="631164"/>
                <a:ext cx="140170" cy="256577"/>
                <a:chOff x="6272999" y="403029"/>
                <a:chExt cx="199769" cy="365671"/>
              </a:xfrm>
            </p:grpSpPr>
            <p:sp>
              <p:nvSpPr>
                <p:cNvPr id="309" name="Rectangle 30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0" name="Rectangle 30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1" name="Rectangle 31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7" name="Group 207"/>
            <p:cNvGrpSpPr/>
            <p:nvPr/>
          </p:nvGrpSpPr>
          <p:grpSpPr>
            <a:xfrm rot="16200000">
              <a:off x="8132727" y="5385551"/>
              <a:ext cx="668949" cy="338102"/>
              <a:chOff x="5148932" y="630657"/>
              <a:chExt cx="750349" cy="364012"/>
            </a:xfrm>
          </p:grpSpPr>
          <p:grpSp>
            <p:nvGrpSpPr>
              <p:cNvPr id="286" name="Group 171"/>
              <p:cNvGrpSpPr/>
              <p:nvPr/>
            </p:nvGrpSpPr>
            <p:grpSpPr>
              <a:xfrm>
                <a:off x="5465001" y="738092"/>
                <a:ext cx="140170" cy="256577"/>
                <a:chOff x="6272999" y="403029"/>
                <a:chExt cx="199769" cy="365671"/>
              </a:xfrm>
            </p:grpSpPr>
            <p:sp>
              <p:nvSpPr>
                <p:cNvPr id="300" name="Rectangle 2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Rectangle 3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Rectangle 3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7" name="Group 173"/>
              <p:cNvGrpSpPr/>
              <p:nvPr/>
            </p:nvGrpSpPr>
            <p:grpSpPr>
              <a:xfrm rot="18956938">
                <a:off x="5759111" y="630657"/>
                <a:ext cx="140170" cy="256577"/>
                <a:chOff x="6272999" y="403029"/>
                <a:chExt cx="199769" cy="365671"/>
              </a:xfrm>
            </p:grpSpPr>
            <p:sp>
              <p:nvSpPr>
                <p:cNvPr id="293" name="Rectangle 29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7" name="Rectangle 29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8" name="Rectangle 29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8" name="Group 203"/>
              <p:cNvGrpSpPr/>
              <p:nvPr/>
            </p:nvGrpSpPr>
            <p:grpSpPr>
              <a:xfrm rot="2643062" flipH="1">
                <a:off x="5148932" y="631164"/>
                <a:ext cx="140170" cy="256577"/>
                <a:chOff x="6272999" y="403029"/>
                <a:chExt cx="199769" cy="365671"/>
              </a:xfrm>
            </p:grpSpPr>
            <p:sp>
              <p:nvSpPr>
                <p:cNvPr id="289" name="Rectangle 28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0" name="Rectangle 28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8" name="Group 277"/>
            <p:cNvGrpSpPr/>
            <p:nvPr/>
          </p:nvGrpSpPr>
          <p:grpSpPr>
            <a:xfrm>
              <a:off x="7310938" y="5416042"/>
              <a:ext cx="592975" cy="396752"/>
              <a:chOff x="1296225" y="4749032"/>
              <a:chExt cx="592975" cy="396752"/>
            </a:xfrm>
          </p:grpSpPr>
          <p:grpSp>
            <p:nvGrpSpPr>
              <p:cNvPr id="279" name="Group 346"/>
              <p:cNvGrpSpPr/>
              <p:nvPr/>
            </p:nvGrpSpPr>
            <p:grpSpPr>
              <a:xfrm>
                <a:off x="1296225" y="4749032"/>
                <a:ext cx="592975" cy="396752"/>
                <a:chOff x="7484401" y="352840"/>
                <a:chExt cx="505324" cy="352252"/>
              </a:xfrm>
            </p:grpSpPr>
            <p:sp>
              <p:nvSpPr>
                <p:cNvPr id="281" name="Oval 280"/>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Oval 281"/>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Moon 282"/>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Moon 283"/>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Moon 284"/>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80" name="TextBox 279"/>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
        <p:nvSpPr>
          <p:cNvPr id="490" name="Freeform 248"/>
          <p:cNvSpPr/>
          <p:nvPr/>
        </p:nvSpPr>
        <p:spPr>
          <a:xfrm>
            <a:off x="5471611" y="3804100"/>
            <a:ext cx="1112990" cy="907596"/>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TextBox 490"/>
          <p:cNvSpPr txBox="1"/>
          <p:nvPr/>
        </p:nvSpPr>
        <p:spPr>
          <a:xfrm>
            <a:off x="5864524" y="4078877"/>
            <a:ext cx="415498" cy="307777"/>
          </a:xfrm>
          <a:prstGeom prst="rect">
            <a:avLst/>
          </a:prstGeom>
          <a:noFill/>
        </p:spPr>
        <p:txBody>
          <a:bodyPr wrap="none" rtlCol="0">
            <a:spAutoFit/>
          </a:bodyPr>
          <a:lstStyle/>
          <a:p>
            <a:r>
              <a:rPr lang="en-US" sz="1400" b="1" dirty="0">
                <a:solidFill>
                  <a:schemeClr val="bg1"/>
                </a:solidFill>
              </a:rPr>
              <a:t>mg</a:t>
            </a:r>
          </a:p>
        </p:txBody>
      </p:sp>
      <p:grpSp>
        <p:nvGrpSpPr>
          <p:cNvPr id="501" name="Group 500"/>
          <p:cNvGrpSpPr/>
          <p:nvPr/>
        </p:nvGrpSpPr>
        <p:grpSpPr>
          <a:xfrm>
            <a:off x="4826731" y="2136174"/>
            <a:ext cx="827660" cy="797296"/>
            <a:chOff x="4826731" y="2136174"/>
            <a:chExt cx="827660" cy="797296"/>
          </a:xfrm>
        </p:grpSpPr>
        <p:grpSp>
          <p:nvGrpSpPr>
            <p:cNvPr id="502" name="Group 501"/>
            <p:cNvGrpSpPr/>
            <p:nvPr/>
          </p:nvGrpSpPr>
          <p:grpSpPr>
            <a:xfrm>
              <a:off x="4826731" y="2183799"/>
              <a:ext cx="474194" cy="521071"/>
              <a:chOff x="1696729" y="1401791"/>
              <a:chExt cx="474194" cy="521071"/>
            </a:xfrm>
          </p:grpSpPr>
          <p:grpSp>
            <p:nvGrpSpPr>
              <p:cNvPr id="519" name="Group 165"/>
              <p:cNvGrpSpPr/>
              <p:nvPr/>
            </p:nvGrpSpPr>
            <p:grpSpPr>
              <a:xfrm>
                <a:off x="1696729" y="1425711"/>
                <a:ext cx="474194" cy="497151"/>
                <a:chOff x="5095749" y="0"/>
                <a:chExt cx="769047" cy="840013"/>
              </a:xfrm>
            </p:grpSpPr>
            <p:sp>
              <p:nvSpPr>
                <p:cNvPr id="5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4" name="Oval 5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Oval 5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0" name="TextBox 519"/>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03" name="Group 502"/>
            <p:cNvGrpSpPr/>
            <p:nvPr/>
          </p:nvGrpSpPr>
          <p:grpSpPr>
            <a:xfrm>
              <a:off x="5150581" y="2136174"/>
              <a:ext cx="503810" cy="521071"/>
              <a:chOff x="1696729" y="1401791"/>
              <a:chExt cx="503810" cy="521071"/>
            </a:xfrm>
          </p:grpSpPr>
          <p:grpSp>
            <p:nvGrpSpPr>
              <p:cNvPr id="512" name="Group 165"/>
              <p:cNvGrpSpPr/>
              <p:nvPr/>
            </p:nvGrpSpPr>
            <p:grpSpPr>
              <a:xfrm>
                <a:off x="1696729" y="1425711"/>
                <a:ext cx="474194" cy="497151"/>
                <a:chOff x="5095749" y="0"/>
                <a:chExt cx="769047" cy="840013"/>
              </a:xfrm>
            </p:grpSpPr>
            <p:sp>
              <p:nvSpPr>
                <p:cNvPr id="51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7" name="Oval 51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8" name="Oval 51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13" name="TextBox 512"/>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504" name="Group 503"/>
            <p:cNvGrpSpPr/>
            <p:nvPr/>
          </p:nvGrpSpPr>
          <p:grpSpPr>
            <a:xfrm>
              <a:off x="4998181" y="2412399"/>
              <a:ext cx="503810" cy="521071"/>
              <a:chOff x="1696729" y="1401791"/>
              <a:chExt cx="503810" cy="521071"/>
            </a:xfrm>
          </p:grpSpPr>
          <p:grpSp>
            <p:nvGrpSpPr>
              <p:cNvPr id="505" name="Group 165"/>
              <p:cNvGrpSpPr/>
              <p:nvPr/>
            </p:nvGrpSpPr>
            <p:grpSpPr>
              <a:xfrm>
                <a:off x="1696729" y="1425711"/>
                <a:ext cx="474194" cy="497151"/>
                <a:chOff x="5095749" y="0"/>
                <a:chExt cx="769047" cy="840013"/>
              </a:xfrm>
            </p:grpSpPr>
            <p:sp>
              <p:nvSpPr>
                <p:cNvPr id="50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0" name="Oval 50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1" name="Oval 51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06" name="TextBox 50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sp>
        <p:nvSpPr>
          <p:cNvPr id="294" name="Rectangle 293"/>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5" name="TextBox 29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14" name="Group 13"/>
          <p:cNvGrpSpPr/>
          <p:nvPr/>
        </p:nvGrpSpPr>
        <p:grpSpPr>
          <a:xfrm>
            <a:off x="5084540" y="2944907"/>
            <a:ext cx="2309805" cy="1035146"/>
            <a:chOff x="5084539" y="2944907"/>
            <a:chExt cx="2309805" cy="1035146"/>
          </a:xfrm>
        </p:grpSpPr>
        <p:sp>
          <p:nvSpPr>
            <p:cNvPr id="4" name="Oval 3"/>
            <p:cNvSpPr/>
            <p:nvPr/>
          </p:nvSpPr>
          <p:spPr bwMode="auto">
            <a:xfrm>
              <a:off x="6691855" y="3226073"/>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nvGrpSpPr>
            <p:cNvPr id="6" name="Group 5"/>
            <p:cNvGrpSpPr/>
            <p:nvPr/>
          </p:nvGrpSpPr>
          <p:grpSpPr>
            <a:xfrm>
              <a:off x="5084539" y="2944907"/>
              <a:ext cx="2309805" cy="992059"/>
              <a:chOff x="5084539" y="2944907"/>
              <a:chExt cx="2309805" cy="992059"/>
            </a:xfrm>
          </p:grpSpPr>
          <p:grpSp>
            <p:nvGrpSpPr>
              <p:cNvPr id="8" name="Group 7"/>
              <p:cNvGrpSpPr/>
              <p:nvPr/>
            </p:nvGrpSpPr>
            <p:grpSpPr>
              <a:xfrm>
                <a:off x="5084539" y="2944907"/>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92" name="Oval 291"/>
              <p:cNvSpPr/>
              <p:nvPr/>
            </p:nvSpPr>
            <p:spPr bwMode="auto">
              <a:xfrm>
                <a:off x="6704592" y="3439642"/>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sp>
          <p:nvSpPr>
            <p:cNvPr id="296" name="Oval 295"/>
            <p:cNvSpPr/>
            <p:nvPr/>
          </p:nvSpPr>
          <p:spPr bwMode="auto">
            <a:xfrm>
              <a:off x="6693993" y="3873388"/>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5" name="Group 14"/>
          <p:cNvGrpSpPr/>
          <p:nvPr/>
        </p:nvGrpSpPr>
        <p:grpSpPr>
          <a:xfrm>
            <a:off x="6058541" y="4066370"/>
            <a:ext cx="757419" cy="1405425"/>
            <a:chOff x="6058539" y="4066364"/>
            <a:chExt cx="757419" cy="1405425"/>
          </a:xfrm>
        </p:grpSpPr>
        <p:grpSp>
          <p:nvGrpSpPr>
            <p:cNvPr id="10" name="Group 9"/>
            <p:cNvGrpSpPr/>
            <p:nvPr/>
          </p:nvGrpSpPr>
          <p:grpSpPr>
            <a:xfrm>
              <a:off x="6058539" y="4066364"/>
              <a:ext cx="652665" cy="1405425"/>
              <a:chOff x="6058539" y="4066364"/>
              <a:chExt cx="652665" cy="1405425"/>
            </a:xfrm>
          </p:grpSpPr>
          <p:grpSp>
            <p:nvGrpSpPr>
              <p:cNvPr id="393" name="Group 207"/>
              <p:cNvGrpSpPr/>
              <p:nvPr/>
            </p:nvGrpSpPr>
            <p:grpSpPr>
              <a:xfrm rot="16200000">
                <a:off x="6207678" y="4231788"/>
                <a:ext cx="668949" cy="338102"/>
                <a:chOff x="5148932" y="630657"/>
                <a:chExt cx="750349" cy="364012"/>
              </a:xfrm>
            </p:grpSpPr>
            <p:grpSp>
              <p:nvGrpSpPr>
                <p:cNvPr id="394" name="Group 171"/>
                <p:cNvGrpSpPr/>
                <p:nvPr/>
              </p:nvGrpSpPr>
              <p:grpSpPr>
                <a:xfrm>
                  <a:off x="5465001" y="738092"/>
                  <a:ext cx="140170" cy="256577"/>
                  <a:chOff x="6272999" y="403029"/>
                  <a:chExt cx="199769" cy="365671"/>
                </a:xfrm>
              </p:grpSpPr>
              <p:sp>
                <p:nvSpPr>
                  <p:cNvPr id="403" name="Rectangle 4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4" name="Rectangle 4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8956938">
                  <a:off x="5759111" y="630657"/>
                  <a:ext cx="140170" cy="256577"/>
                  <a:chOff x="6272999" y="403029"/>
                  <a:chExt cx="199769" cy="365671"/>
                </a:xfrm>
              </p:grpSpPr>
              <p:sp>
                <p:nvSpPr>
                  <p:cNvPr id="400" name="Rectangle 3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2643062" flipH="1">
                  <a:off x="5148932" y="631164"/>
                  <a:ext cx="140170" cy="256577"/>
                  <a:chOff x="6272999" y="403029"/>
                  <a:chExt cx="199769" cy="365671"/>
                </a:xfrm>
              </p:grpSpPr>
              <p:sp>
                <p:nvSpPr>
                  <p:cNvPr id="397" name="Rectangle 3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8" name="Rectangle 3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06" name="Group 207"/>
              <p:cNvGrpSpPr/>
              <p:nvPr/>
            </p:nvGrpSpPr>
            <p:grpSpPr>
              <a:xfrm rot="16200000">
                <a:off x="5893115" y="4968264"/>
                <a:ext cx="668949" cy="338102"/>
                <a:chOff x="5148932" y="630657"/>
                <a:chExt cx="750349" cy="364012"/>
              </a:xfrm>
            </p:grpSpPr>
            <p:grpSp>
              <p:nvGrpSpPr>
                <p:cNvPr id="407" name="Group 171"/>
                <p:cNvGrpSpPr/>
                <p:nvPr/>
              </p:nvGrpSpPr>
              <p:grpSpPr>
                <a:xfrm>
                  <a:off x="5465001" y="738092"/>
                  <a:ext cx="140170" cy="256577"/>
                  <a:chOff x="6272999" y="403029"/>
                  <a:chExt cx="199769" cy="365671"/>
                </a:xfrm>
              </p:grpSpPr>
              <p:sp>
                <p:nvSpPr>
                  <p:cNvPr id="477" name="Rectangle 4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8" name="Rectangle 4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9" name="Rectangle 4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173"/>
                <p:cNvGrpSpPr/>
                <p:nvPr/>
              </p:nvGrpSpPr>
              <p:grpSpPr>
                <a:xfrm rot="18956938">
                  <a:off x="5759111" y="630657"/>
                  <a:ext cx="140170" cy="256577"/>
                  <a:chOff x="6272999" y="403029"/>
                  <a:chExt cx="199769" cy="365671"/>
                </a:xfrm>
              </p:grpSpPr>
              <p:sp>
                <p:nvSpPr>
                  <p:cNvPr id="413" name="Rectangle 41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6" name="Rectangle 47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203"/>
                <p:cNvGrpSpPr/>
                <p:nvPr/>
              </p:nvGrpSpPr>
              <p:grpSpPr>
                <a:xfrm rot="2643062" flipH="1">
                  <a:off x="5148932" y="631164"/>
                  <a:ext cx="140170" cy="256577"/>
                  <a:chOff x="6272999" y="403029"/>
                  <a:chExt cx="199769" cy="365671"/>
                </a:xfrm>
              </p:grpSpPr>
              <p:sp>
                <p:nvSpPr>
                  <p:cNvPr id="410" name="Rectangle 40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sp>
          <p:nvSpPr>
            <p:cNvPr id="299" name="Oval 298"/>
            <p:cNvSpPr/>
            <p:nvPr/>
          </p:nvSpPr>
          <p:spPr bwMode="auto">
            <a:xfrm>
              <a:off x="6725523" y="4557093"/>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05" name="Oval 304"/>
            <p:cNvSpPr/>
            <p:nvPr/>
          </p:nvSpPr>
          <p:spPr bwMode="auto">
            <a:xfrm>
              <a:off x="6689255" y="4368164"/>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6" name="Group 15"/>
          <p:cNvGrpSpPr/>
          <p:nvPr/>
        </p:nvGrpSpPr>
        <p:grpSpPr>
          <a:xfrm>
            <a:off x="6423760" y="4119620"/>
            <a:ext cx="1088444" cy="952550"/>
            <a:chOff x="6423760" y="4119620"/>
            <a:chExt cx="1088444" cy="952550"/>
          </a:xfrm>
        </p:grpSpPr>
        <p:grpSp>
          <p:nvGrpSpPr>
            <p:cNvPr id="13" name="Group 12"/>
            <p:cNvGrpSpPr/>
            <p:nvPr/>
          </p:nvGrpSpPr>
          <p:grpSpPr>
            <a:xfrm>
              <a:off x="6423760" y="4119620"/>
              <a:ext cx="1088444" cy="952550"/>
              <a:chOff x="7117083" y="4059332"/>
              <a:chExt cx="1088444" cy="952550"/>
            </a:xfrm>
          </p:grpSpPr>
          <p:grpSp>
            <p:nvGrpSpPr>
              <p:cNvPr id="268" name="Group 267"/>
              <p:cNvGrpSpPr/>
              <p:nvPr/>
            </p:nvGrpSpPr>
            <p:grpSpPr>
              <a:xfrm>
                <a:off x="7837264" y="4059332"/>
                <a:ext cx="368263" cy="274645"/>
                <a:chOff x="11376212" y="1890719"/>
                <a:chExt cx="313828" cy="243840"/>
              </a:xfrm>
              <a:solidFill>
                <a:srgbClr val="FF0000"/>
              </a:solidFill>
            </p:grpSpPr>
            <p:grpSp>
              <p:nvGrpSpPr>
                <p:cNvPr id="269" name="Group 311"/>
                <p:cNvGrpSpPr/>
                <p:nvPr/>
              </p:nvGrpSpPr>
              <p:grpSpPr>
                <a:xfrm>
                  <a:off x="11468727" y="1890719"/>
                  <a:ext cx="221313" cy="198120"/>
                  <a:chOff x="10326049" y="1402160"/>
                  <a:chExt cx="221313" cy="198120"/>
                </a:xfrm>
                <a:grpFill/>
              </p:grpSpPr>
              <p:sp>
                <p:nvSpPr>
                  <p:cNvPr id="274" name="Oval 273"/>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7" name="Oval 326"/>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Oval 327"/>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Oval 328"/>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70" name="Oval 269"/>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Oval 270"/>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0" name="Group 479"/>
              <p:cNvGrpSpPr/>
              <p:nvPr/>
            </p:nvGrpSpPr>
            <p:grpSpPr>
              <a:xfrm>
                <a:off x="7117083" y="4737237"/>
                <a:ext cx="368263" cy="274645"/>
                <a:chOff x="11376212" y="1890719"/>
                <a:chExt cx="313828" cy="243840"/>
              </a:xfrm>
              <a:solidFill>
                <a:srgbClr val="FF0000"/>
              </a:solidFill>
            </p:grpSpPr>
            <p:grpSp>
              <p:nvGrpSpPr>
                <p:cNvPr id="481" name="Group 311"/>
                <p:cNvGrpSpPr/>
                <p:nvPr/>
              </p:nvGrpSpPr>
              <p:grpSpPr>
                <a:xfrm>
                  <a:off x="11468727" y="1890719"/>
                  <a:ext cx="221313" cy="198120"/>
                  <a:chOff x="10326049" y="1402160"/>
                  <a:chExt cx="221313" cy="198120"/>
                </a:xfrm>
                <a:grpFill/>
              </p:grpSpPr>
              <p:sp>
                <p:nvSpPr>
                  <p:cNvPr id="485" name="Oval 484"/>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6" name="Oval 485"/>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7" name="Oval 486"/>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8" name="Oval 487"/>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2" name="Oval 481"/>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08" name="Oval 307"/>
            <p:cNvSpPr/>
            <p:nvPr/>
          </p:nvSpPr>
          <p:spPr bwMode="auto">
            <a:xfrm>
              <a:off x="6723664" y="4726419"/>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13" name="Oval 312"/>
            <p:cNvSpPr/>
            <p:nvPr/>
          </p:nvSpPr>
          <p:spPr bwMode="auto">
            <a:xfrm>
              <a:off x="6855744" y="4183531"/>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spTree>
    <p:extLst>
      <p:ext uri="{BB962C8B-B14F-4D97-AF65-F5344CB8AC3E}">
        <p14:creationId xmlns:p14="http://schemas.microsoft.com/office/powerpoint/2010/main" val="312906334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Leerdoelen</a:t>
            </a:r>
          </a:p>
        </p:txBody>
      </p:sp>
      <p:sp>
        <p:nvSpPr>
          <p:cNvPr id="3" name="Content Placeholder 2"/>
          <p:cNvSpPr>
            <a:spLocks noGrp="1"/>
          </p:cNvSpPr>
          <p:nvPr>
            <p:ph idx="1"/>
          </p:nvPr>
        </p:nvSpPr>
        <p:spPr>
          <a:xfrm>
            <a:off x="457200" y="1219204"/>
            <a:ext cx="8229600" cy="4525963"/>
          </a:xfrm>
        </p:spPr>
        <p:txBody>
          <a:bodyPr/>
          <a:lstStyle/>
          <a:p>
            <a:pPr marL="0" lvl="0" indent="0">
              <a:buNone/>
            </a:pPr>
            <a:r>
              <a:rPr lang="nl-NL" dirty="0"/>
              <a:t>Na deze sessie bent u in staat om</a:t>
            </a:r>
            <a:r>
              <a:rPr lang="en-US" dirty="0"/>
              <a:t>: </a:t>
            </a:r>
            <a:endParaRPr lang="nl-NL" dirty="0"/>
          </a:p>
          <a:p>
            <a:pPr lvl="0"/>
            <a:r>
              <a:rPr lang="nn-NO" sz="2400" dirty="0"/>
              <a:t>uit te leggen hoe de immuunreactie verloopt bij RRMS</a:t>
            </a:r>
          </a:p>
          <a:p>
            <a:pPr lvl="0"/>
            <a:r>
              <a:rPr lang="nn-NO" sz="2400" dirty="0"/>
              <a:t>aan te geven waar MS-therapieën op aangrijpen</a:t>
            </a:r>
          </a:p>
          <a:p>
            <a:pPr lvl="0"/>
            <a:r>
              <a:rPr lang="nn-NO" sz="2400" dirty="0"/>
              <a:t>aan te geven wat de status is van het immuunsysteem </a:t>
            </a:r>
            <a:r>
              <a:rPr lang="nn-NO" sz="2400" b="1" dirty="0"/>
              <a:t>tijdens</a:t>
            </a:r>
            <a:r>
              <a:rPr lang="nn-NO" sz="2400" dirty="0"/>
              <a:t> behandeling met een middel</a:t>
            </a:r>
          </a:p>
          <a:p>
            <a:pPr lvl="0"/>
            <a:r>
              <a:rPr lang="nn-NO" sz="2400" dirty="0"/>
              <a:t>aan te geven wat de status is van het immuunsysteem </a:t>
            </a:r>
            <a:r>
              <a:rPr lang="nn-NO" sz="2400" b="1" dirty="0"/>
              <a:t>na</a:t>
            </a:r>
            <a:r>
              <a:rPr lang="nn-NO" sz="2400" dirty="0"/>
              <a:t> behandeling met een middel.</a:t>
            </a:r>
            <a:endParaRPr lang="nn-NO" sz="2600" dirty="0"/>
          </a:p>
        </p:txBody>
      </p:sp>
    </p:spTree>
    <p:extLst>
      <p:ext uri="{BB962C8B-B14F-4D97-AF65-F5344CB8AC3E}">
        <p14:creationId xmlns:p14="http://schemas.microsoft.com/office/powerpoint/2010/main" val="17622248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3" y="274644"/>
            <a:ext cx="6929269" cy="609781"/>
          </a:xfrm>
        </p:spPr>
        <p:txBody>
          <a:bodyPr/>
          <a:lstStyle/>
          <a:p>
            <a:pPr algn="l"/>
            <a:r>
              <a:rPr lang="nl-NL" sz="2400" dirty="0"/>
              <a:t>Immunologie van MS – totaaloverzicht</a:t>
            </a:r>
            <a:br>
              <a:rPr lang="nl-NL" sz="2400" dirty="0"/>
            </a:br>
            <a:r>
              <a:rPr lang="nl-NL" sz="2400" dirty="0"/>
              <a:t>                       </a:t>
            </a:r>
          </a:p>
        </p:txBody>
      </p:sp>
      <p:grpSp>
        <p:nvGrpSpPr>
          <p:cNvPr id="3" name="Group 2"/>
          <p:cNvGrpSpPr/>
          <p:nvPr/>
        </p:nvGrpSpPr>
        <p:grpSpPr>
          <a:xfrm>
            <a:off x="90326" y="769155"/>
            <a:ext cx="8995893" cy="6063793"/>
            <a:chOff x="90324" y="769154"/>
            <a:chExt cx="8995893" cy="6063793"/>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208" name="Group 207"/>
            <p:cNvGrpSpPr/>
            <p:nvPr/>
          </p:nvGrpSpPr>
          <p:grpSpPr>
            <a:xfrm>
              <a:off x="4600206" y="2856907"/>
              <a:ext cx="513521" cy="521071"/>
              <a:chOff x="1696729" y="1401791"/>
              <a:chExt cx="51352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48" name="Group 56"/>
            <p:cNvGrpSpPr/>
            <p:nvPr/>
          </p:nvGrpSpPr>
          <p:grpSpPr>
            <a:xfrm rot="5400000">
              <a:off x="1598351" y="3639148"/>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48"/>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897" y="914400"/>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3" y="6666970"/>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0"/>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1"/>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2"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09"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690968"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41164"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cxnSp>
          <p:nvCxnSpPr>
            <p:cNvPr id="335" name="Straight Arrow Connector 334"/>
            <p:cNvCxnSpPr/>
            <p:nvPr/>
          </p:nvCxnSpPr>
          <p:spPr>
            <a:xfrm flipH="1">
              <a:off x="300772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20" name="Group 319"/>
            <p:cNvGrpSpPr/>
            <p:nvPr/>
          </p:nvGrpSpPr>
          <p:grpSpPr>
            <a:xfrm>
              <a:off x="5796258" y="3532965"/>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50" name="Group 349"/>
            <p:cNvGrpSpPr/>
            <p:nvPr/>
          </p:nvGrpSpPr>
          <p:grpSpPr>
            <a:xfrm>
              <a:off x="4400181" y="2961682"/>
              <a:ext cx="523046" cy="521071"/>
              <a:chOff x="1696729" y="1401791"/>
              <a:chExt cx="523046"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0" name="TextBox 199"/>
              <p:cNvSpPr txBox="1"/>
              <p:nvPr/>
            </p:nvSpPr>
            <p:spPr>
              <a:xfrm>
                <a:off x="5472135"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203" name="Group 202"/>
            <p:cNvGrpSpPr/>
            <p:nvPr/>
          </p:nvGrpSpPr>
          <p:grpSpPr>
            <a:xfrm>
              <a:off x="4519908" y="3456765"/>
              <a:ext cx="300082" cy="261610"/>
              <a:chOff x="9582545" y="2303286"/>
              <a:chExt cx="300082" cy="261610"/>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Rectangle 20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4" name="Group 223"/>
            <p:cNvGrpSpPr/>
            <p:nvPr/>
          </p:nvGrpSpPr>
          <p:grpSpPr>
            <a:xfrm>
              <a:off x="5705106" y="2866432"/>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6" y="2980732"/>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79" y="3016451"/>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7458168" y="4414848"/>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grpSp>
          <p:nvGrpSpPr>
            <p:cNvPr id="268" name="Group 267"/>
            <p:cNvGrpSpPr/>
            <p:nvPr/>
          </p:nvGrpSpPr>
          <p:grpSpPr>
            <a:xfrm>
              <a:off x="7837264" y="4059332"/>
              <a:ext cx="368263" cy="274645"/>
              <a:chOff x="11376212" y="1890719"/>
              <a:chExt cx="313828" cy="243840"/>
            </a:xfrm>
            <a:solidFill>
              <a:srgbClr val="FF0000"/>
            </a:solidFill>
          </p:grpSpPr>
          <p:grpSp>
            <p:nvGrpSpPr>
              <p:cNvPr id="269" name="Group 311"/>
              <p:cNvGrpSpPr/>
              <p:nvPr/>
            </p:nvGrpSpPr>
            <p:grpSpPr>
              <a:xfrm>
                <a:off x="11468727" y="1890719"/>
                <a:ext cx="221313" cy="198120"/>
                <a:chOff x="10326049" y="1402160"/>
                <a:chExt cx="221313" cy="198120"/>
              </a:xfrm>
              <a:grpFill/>
            </p:grpSpPr>
            <p:sp>
              <p:nvSpPr>
                <p:cNvPr id="274" name="Oval 273"/>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7" name="Oval 326"/>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Oval 327"/>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Oval 328"/>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70" name="Oval 269"/>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Oval 270"/>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69" name="Group 368"/>
            <p:cNvGrpSpPr/>
            <p:nvPr/>
          </p:nvGrpSpPr>
          <p:grpSpPr>
            <a:xfrm>
              <a:off x="4826731" y="2183799"/>
              <a:ext cx="474194" cy="521071"/>
              <a:chOff x="1696729" y="1401791"/>
              <a:chExt cx="474194"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377" name="Group 376"/>
            <p:cNvGrpSpPr/>
            <p:nvPr/>
          </p:nvGrpSpPr>
          <p:grpSpPr>
            <a:xfrm>
              <a:off x="5150581" y="2136174"/>
              <a:ext cx="503810" cy="521071"/>
              <a:chOff x="1696729" y="1401791"/>
              <a:chExt cx="503810" cy="521071"/>
            </a:xfrm>
          </p:grpSpPr>
          <p:grpSp>
            <p:nvGrpSpPr>
              <p:cNvPr id="378" name="Group 165"/>
              <p:cNvGrpSpPr/>
              <p:nvPr/>
            </p:nvGrpSpPr>
            <p:grpSpPr>
              <a:xfrm>
                <a:off x="1696729" y="1425711"/>
                <a:ext cx="474194" cy="497151"/>
                <a:chOff x="5095749" y="0"/>
                <a:chExt cx="769047" cy="840013"/>
              </a:xfrm>
            </p:grpSpPr>
            <p:sp>
              <p:nvSpPr>
                <p:cNvPr id="3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3" name="Oval 3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Oval 3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9" name="TextBox 378"/>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4998181" y="2412399"/>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60" name="Group 359"/>
            <p:cNvGrpSpPr/>
            <p:nvPr/>
          </p:nvGrpSpPr>
          <p:grpSpPr>
            <a:xfrm>
              <a:off x="727180" y="5190460"/>
              <a:ext cx="782437" cy="705593"/>
              <a:chOff x="108608" y="3567822"/>
              <a:chExt cx="782437" cy="705593"/>
            </a:xfrm>
          </p:grpSpPr>
          <p:grpSp>
            <p:nvGrpSpPr>
              <p:cNvPr id="362" name="Group 361"/>
              <p:cNvGrpSpPr/>
              <p:nvPr/>
            </p:nvGrpSpPr>
            <p:grpSpPr>
              <a:xfrm>
                <a:off x="108608" y="3567822"/>
                <a:ext cx="782437" cy="705593"/>
                <a:chOff x="9632115" y="3841615"/>
                <a:chExt cx="782437" cy="705593"/>
              </a:xfrm>
            </p:grpSpPr>
            <p:sp>
              <p:nvSpPr>
                <p:cNvPr id="364" name="Oval 363"/>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66" name="Group 171"/>
                <p:cNvGrpSpPr/>
                <p:nvPr/>
              </p:nvGrpSpPr>
              <p:grpSpPr>
                <a:xfrm rot="18169265">
                  <a:off x="10232913" y="4152954"/>
                  <a:ext cx="124964" cy="238314"/>
                  <a:chOff x="6272999" y="403029"/>
                  <a:chExt cx="199769" cy="365671"/>
                </a:xfrm>
              </p:grpSpPr>
              <p:sp>
                <p:nvSpPr>
                  <p:cNvPr id="403" name="Rectangle 4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4" name="Rectangle 4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67" name="Group 173"/>
                <p:cNvGrpSpPr/>
                <p:nvPr/>
              </p:nvGrpSpPr>
              <p:grpSpPr>
                <a:xfrm rot="14155649">
                  <a:off x="10226787" y="3804084"/>
                  <a:ext cx="124964" cy="238314"/>
                  <a:chOff x="6272999" y="403029"/>
                  <a:chExt cx="199769" cy="365671"/>
                </a:xfrm>
              </p:grpSpPr>
              <p:sp>
                <p:nvSpPr>
                  <p:cNvPr id="400" name="Rectangle 3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68" name="Group 203"/>
                <p:cNvGrpSpPr/>
                <p:nvPr/>
              </p:nvGrpSpPr>
              <p:grpSpPr>
                <a:xfrm rot="669115" flipH="1">
                  <a:off x="9845209" y="4308894"/>
                  <a:ext cx="124964" cy="238314"/>
                  <a:chOff x="6272999" y="403029"/>
                  <a:chExt cx="199769" cy="365671"/>
                </a:xfrm>
              </p:grpSpPr>
              <p:sp>
                <p:nvSpPr>
                  <p:cNvPr id="397" name="Rectangle 3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8" name="Rectangle 3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3" name="Group 171"/>
                <p:cNvGrpSpPr/>
                <p:nvPr/>
              </p:nvGrpSpPr>
              <p:grpSpPr>
                <a:xfrm rot="7717811">
                  <a:off x="9688790" y="3784940"/>
                  <a:ext cx="124964" cy="238314"/>
                  <a:chOff x="6272999" y="403029"/>
                  <a:chExt cx="199769" cy="365671"/>
                </a:xfrm>
              </p:grpSpPr>
              <p:sp>
                <p:nvSpPr>
                  <p:cNvPr id="394" name="Rectangle 39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5" name="Rectangle 39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6" name="Rectangle 39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63" name="TextBox 362"/>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531" name="Right Arrow Callout 530"/>
            <p:cNvSpPr/>
            <p:nvPr/>
          </p:nvSpPr>
          <p:spPr bwMode="auto">
            <a:xfrm>
              <a:off x="3197133" y="1942126"/>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32" name="Right Arrow Callout 531"/>
            <p:cNvSpPr/>
            <p:nvPr/>
          </p:nvSpPr>
          <p:spPr bwMode="auto">
            <a:xfrm>
              <a:off x="3142847" y="4409266"/>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33" name="Group 532"/>
            <p:cNvGrpSpPr/>
            <p:nvPr/>
          </p:nvGrpSpPr>
          <p:grpSpPr>
            <a:xfrm>
              <a:off x="3265246" y="2054061"/>
              <a:ext cx="474194" cy="521071"/>
              <a:chOff x="1696729" y="1401791"/>
              <a:chExt cx="474194" cy="521071"/>
            </a:xfrm>
          </p:grpSpPr>
          <p:grpSp>
            <p:nvGrpSpPr>
              <p:cNvPr id="534" name="Group 165"/>
              <p:cNvGrpSpPr/>
              <p:nvPr/>
            </p:nvGrpSpPr>
            <p:grpSpPr>
              <a:xfrm>
                <a:off x="1696729" y="1425711"/>
                <a:ext cx="474194" cy="497151"/>
                <a:chOff x="5095749" y="0"/>
                <a:chExt cx="769047" cy="840013"/>
              </a:xfrm>
            </p:grpSpPr>
            <p:sp>
              <p:nvSpPr>
                <p:cNvPr id="53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9" name="Oval 53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Oval 53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5" name="TextBox 534"/>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41" name="Group 540"/>
            <p:cNvGrpSpPr/>
            <p:nvPr/>
          </p:nvGrpSpPr>
          <p:grpSpPr>
            <a:xfrm>
              <a:off x="3258829" y="2689611"/>
              <a:ext cx="474194" cy="521071"/>
              <a:chOff x="1696729" y="1401791"/>
              <a:chExt cx="474194" cy="521071"/>
            </a:xfrm>
          </p:grpSpPr>
          <p:grpSp>
            <p:nvGrpSpPr>
              <p:cNvPr id="542" name="Group 165"/>
              <p:cNvGrpSpPr/>
              <p:nvPr/>
            </p:nvGrpSpPr>
            <p:grpSpPr>
              <a:xfrm>
                <a:off x="1696729" y="1425711"/>
                <a:ext cx="474194" cy="497151"/>
                <a:chOff x="5095749" y="0"/>
                <a:chExt cx="769047" cy="840013"/>
              </a:xfrm>
            </p:grpSpPr>
            <p:sp>
              <p:nvSpPr>
                <p:cNvPr id="54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7" name="Oval 54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Oval 54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43" name="TextBox 542"/>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558" name="Group 557"/>
            <p:cNvGrpSpPr/>
            <p:nvPr/>
          </p:nvGrpSpPr>
          <p:grpSpPr>
            <a:xfrm>
              <a:off x="3003815" y="4916235"/>
              <a:ext cx="967738" cy="909821"/>
              <a:chOff x="108608" y="3363594"/>
              <a:chExt cx="967738" cy="909821"/>
            </a:xfrm>
          </p:grpSpPr>
          <p:grpSp>
            <p:nvGrpSpPr>
              <p:cNvPr id="559" name="Group 558"/>
              <p:cNvGrpSpPr/>
              <p:nvPr/>
            </p:nvGrpSpPr>
            <p:grpSpPr>
              <a:xfrm>
                <a:off x="108608" y="3567822"/>
                <a:ext cx="782437" cy="705593"/>
                <a:chOff x="108608" y="3567822"/>
                <a:chExt cx="782437" cy="705593"/>
              </a:xfrm>
            </p:grpSpPr>
            <p:grpSp>
              <p:nvGrpSpPr>
                <p:cNvPr id="563" name="Group 562"/>
                <p:cNvGrpSpPr/>
                <p:nvPr/>
              </p:nvGrpSpPr>
              <p:grpSpPr>
                <a:xfrm>
                  <a:off x="108608" y="3567822"/>
                  <a:ext cx="782437" cy="705593"/>
                  <a:chOff x="9632115" y="3841615"/>
                  <a:chExt cx="782437" cy="705593"/>
                </a:xfrm>
              </p:grpSpPr>
              <p:sp>
                <p:nvSpPr>
                  <p:cNvPr id="565" name="Oval 564"/>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6" name="Oval 565"/>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567" name="Group 171"/>
                  <p:cNvGrpSpPr/>
                  <p:nvPr/>
                </p:nvGrpSpPr>
                <p:grpSpPr>
                  <a:xfrm rot="18169265">
                    <a:off x="10232913" y="4152954"/>
                    <a:ext cx="124964" cy="238314"/>
                    <a:chOff x="6272999" y="403029"/>
                    <a:chExt cx="199769" cy="365671"/>
                  </a:xfrm>
                </p:grpSpPr>
                <p:sp>
                  <p:nvSpPr>
                    <p:cNvPr id="580" name="Rectangle 5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1" name="Rectangle 5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2" name="Rectangle 5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68" name="Group 173"/>
                  <p:cNvGrpSpPr/>
                  <p:nvPr/>
                </p:nvGrpSpPr>
                <p:grpSpPr>
                  <a:xfrm rot="14155649">
                    <a:off x="10226787" y="3804084"/>
                    <a:ext cx="124964" cy="238314"/>
                    <a:chOff x="6272999" y="403029"/>
                    <a:chExt cx="199769" cy="365671"/>
                  </a:xfrm>
                </p:grpSpPr>
                <p:sp>
                  <p:nvSpPr>
                    <p:cNvPr id="577" name="Rectangle 5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8" name="Rectangle 5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9" name="Rectangle 5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69" name="Group 203"/>
                  <p:cNvGrpSpPr/>
                  <p:nvPr/>
                </p:nvGrpSpPr>
                <p:grpSpPr>
                  <a:xfrm rot="669115" flipH="1">
                    <a:off x="9845209" y="4308894"/>
                    <a:ext cx="124964" cy="238314"/>
                    <a:chOff x="6272999" y="403029"/>
                    <a:chExt cx="199769" cy="365671"/>
                  </a:xfrm>
                </p:grpSpPr>
                <p:sp>
                  <p:nvSpPr>
                    <p:cNvPr id="574" name="Rectangle 57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5" name="Rectangle 57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6" name="Rectangle 57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70" name="Group 171"/>
                  <p:cNvGrpSpPr/>
                  <p:nvPr/>
                </p:nvGrpSpPr>
                <p:grpSpPr>
                  <a:xfrm rot="7717811">
                    <a:off x="9688790" y="3784940"/>
                    <a:ext cx="124964" cy="238314"/>
                    <a:chOff x="6272999" y="403029"/>
                    <a:chExt cx="199769" cy="365671"/>
                  </a:xfrm>
                </p:grpSpPr>
                <p:sp>
                  <p:nvSpPr>
                    <p:cNvPr id="571" name="Rectangle 57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2" name="Rectangle 57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3" name="Rectangle 57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564" name="TextBox 563"/>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560" name="Group 559"/>
              <p:cNvGrpSpPr/>
              <p:nvPr/>
            </p:nvGrpSpPr>
            <p:grpSpPr>
              <a:xfrm>
                <a:off x="776264" y="3363594"/>
                <a:ext cx="300082" cy="261610"/>
                <a:chOff x="9582545" y="2303286"/>
                <a:chExt cx="300082" cy="261610"/>
              </a:xfrm>
            </p:grpSpPr>
            <p:sp>
              <p:nvSpPr>
                <p:cNvPr id="561"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2" name="Rectangle 561"/>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598" name="Curved Up Arrow 597"/>
            <p:cNvSpPr/>
            <p:nvPr/>
          </p:nvSpPr>
          <p:spPr bwMode="auto">
            <a:xfrm rot="11230231" flipH="1">
              <a:off x="1737760" y="769154"/>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99" name="Curved Up Arrow 598"/>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31" name="TextBox 330"/>
            <p:cNvSpPr txBox="1"/>
            <p:nvPr/>
          </p:nvSpPr>
          <p:spPr>
            <a:xfrm>
              <a:off x="534839" y="915731"/>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79" y="914400"/>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600" name="Group 599"/>
            <p:cNvGrpSpPr/>
            <p:nvPr/>
          </p:nvGrpSpPr>
          <p:grpSpPr>
            <a:xfrm>
              <a:off x="5084539" y="2944907"/>
              <a:ext cx="2309805" cy="992059"/>
              <a:chOff x="5084539" y="2944907"/>
              <a:chExt cx="2309805" cy="992059"/>
            </a:xfrm>
          </p:grpSpPr>
          <p:grpSp>
            <p:nvGrpSpPr>
              <p:cNvPr id="601" name="Group 600"/>
              <p:cNvGrpSpPr/>
              <p:nvPr/>
            </p:nvGrpSpPr>
            <p:grpSpPr>
              <a:xfrm>
                <a:off x="6227539" y="3144932"/>
                <a:ext cx="368263" cy="274645"/>
                <a:chOff x="11376212" y="1890719"/>
                <a:chExt cx="313828" cy="243840"/>
              </a:xfrm>
            </p:grpSpPr>
            <p:grpSp>
              <p:nvGrpSpPr>
                <p:cNvPr id="628" name="Group 311"/>
                <p:cNvGrpSpPr/>
                <p:nvPr/>
              </p:nvGrpSpPr>
              <p:grpSpPr>
                <a:xfrm>
                  <a:off x="11468727" y="1890719"/>
                  <a:ext cx="221313" cy="198120"/>
                  <a:chOff x="10326049" y="1402160"/>
                  <a:chExt cx="221313" cy="198120"/>
                </a:xfrm>
              </p:grpSpPr>
              <p:sp>
                <p:nvSpPr>
                  <p:cNvPr id="632" name="Oval 631"/>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3" name="Oval 632"/>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4" name="Oval 633"/>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5" name="Oval 634"/>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29" name="Oval 628"/>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0" name="Oval 629"/>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1" name="Oval 630"/>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02" name="Group 601"/>
              <p:cNvGrpSpPr/>
              <p:nvPr/>
            </p:nvGrpSpPr>
            <p:grpSpPr>
              <a:xfrm>
                <a:off x="6265017" y="2965703"/>
                <a:ext cx="1129327" cy="971263"/>
                <a:chOff x="6265017" y="2965703"/>
                <a:chExt cx="1129327" cy="971263"/>
              </a:xfrm>
            </p:grpSpPr>
            <p:grpSp>
              <p:nvGrpSpPr>
                <p:cNvPr id="612" name="Group 611"/>
                <p:cNvGrpSpPr/>
                <p:nvPr/>
              </p:nvGrpSpPr>
              <p:grpSpPr>
                <a:xfrm>
                  <a:off x="6890534" y="2965703"/>
                  <a:ext cx="503810" cy="521071"/>
                  <a:chOff x="1696729" y="1401791"/>
                  <a:chExt cx="503810" cy="521071"/>
                </a:xfrm>
              </p:grpSpPr>
              <p:grpSp>
                <p:nvGrpSpPr>
                  <p:cNvPr id="621" name="Group 165"/>
                  <p:cNvGrpSpPr/>
                  <p:nvPr/>
                </p:nvGrpSpPr>
                <p:grpSpPr>
                  <a:xfrm>
                    <a:off x="1696729" y="1425711"/>
                    <a:ext cx="474194" cy="497151"/>
                    <a:chOff x="5095749" y="0"/>
                    <a:chExt cx="769047" cy="840013"/>
                  </a:xfrm>
                </p:grpSpPr>
                <p:sp>
                  <p:nvSpPr>
                    <p:cNvPr id="62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6" name="Oval 62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7" name="Oval 62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22" name="TextBox 621"/>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613" name="Group 612"/>
                <p:cNvGrpSpPr/>
                <p:nvPr/>
              </p:nvGrpSpPr>
              <p:grpSpPr>
                <a:xfrm>
                  <a:off x="6265017" y="3415895"/>
                  <a:ext cx="503810" cy="521071"/>
                  <a:chOff x="1696729" y="1401791"/>
                  <a:chExt cx="503810" cy="521071"/>
                </a:xfrm>
              </p:grpSpPr>
              <p:grpSp>
                <p:nvGrpSpPr>
                  <p:cNvPr id="614" name="Group 165"/>
                  <p:cNvGrpSpPr/>
                  <p:nvPr/>
                </p:nvGrpSpPr>
                <p:grpSpPr>
                  <a:xfrm>
                    <a:off x="1696729" y="1425711"/>
                    <a:ext cx="474194" cy="497151"/>
                    <a:chOff x="5095749" y="0"/>
                    <a:chExt cx="769047" cy="840013"/>
                  </a:xfrm>
                </p:grpSpPr>
                <p:sp>
                  <p:nvSpPr>
                    <p:cNvPr id="61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9" name="Oval 61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0" name="Oval 61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5" name="TextBox 614"/>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603" name="Group 602"/>
              <p:cNvGrpSpPr/>
              <p:nvPr/>
            </p:nvGrpSpPr>
            <p:grpSpPr>
              <a:xfrm>
                <a:off x="5084539" y="2944907"/>
                <a:ext cx="368263" cy="274645"/>
                <a:chOff x="11376212" y="1890719"/>
                <a:chExt cx="313828" cy="243840"/>
              </a:xfrm>
            </p:grpSpPr>
            <p:grpSp>
              <p:nvGrpSpPr>
                <p:cNvPr id="604" name="Group 311"/>
                <p:cNvGrpSpPr/>
                <p:nvPr/>
              </p:nvGrpSpPr>
              <p:grpSpPr>
                <a:xfrm>
                  <a:off x="11468727" y="1890719"/>
                  <a:ext cx="221313" cy="198120"/>
                  <a:chOff x="10326049" y="1402160"/>
                  <a:chExt cx="221313" cy="198120"/>
                </a:xfrm>
              </p:grpSpPr>
              <p:sp>
                <p:nvSpPr>
                  <p:cNvPr id="608" name="Oval 60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9" name="Oval 60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0" name="Oval 60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1" name="Oval 61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5" name="Oval 60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6" name="Oval 60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7" name="Oval 60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36" name="Group 635"/>
            <p:cNvGrpSpPr/>
            <p:nvPr/>
          </p:nvGrpSpPr>
          <p:grpSpPr>
            <a:xfrm>
              <a:off x="6058539" y="4066364"/>
              <a:ext cx="652665" cy="1405425"/>
              <a:chOff x="6058539" y="4066364"/>
              <a:chExt cx="652665" cy="1405425"/>
            </a:xfrm>
          </p:grpSpPr>
          <p:grpSp>
            <p:nvGrpSpPr>
              <p:cNvPr id="637" name="Group 207"/>
              <p:cNvGrpSpPr/>
              <p:nvPr/>
            </p:nvGrpSpPr>
            <p:grpSpPr>
              <a:xfrm rot="16200000">
                <a:off x="6207678" y="4231788"/>
                <a:ext cx="668949" cy="338102"/>
                <a:chOff x="5148932" y="630657"/>
                <a:chExt cx="750349" cy="364012"/>
              </a:xfrm>
            </p:grpSpPr>
            <p:grpSp>
              <p:nvGrpSpPr>
                <p:cNvPr id="651" name="Group 171"/>
                <p:cNvGrpSpPr/>
                <p:nvPr/>
              </p:nvGrpSpPr>
              <p:grpSpPr>
                <a:xfrm>
                  <a:off x="5465001" y="738092"/>
                  <a:ext cx="140170" cy="256577"/>
                  <a:chOff x="6272999" y="403029"/>
                  <a:chExt cx="199769" cy="365671"/>
                </a:xfrm>
              </p:grpSpPr>
              <p:sp>
                <p:nvSpPr>
                  <p:cNvPr id="660" name="Rectangle 65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1" name="Rectangle 66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2" name="Rectangle 66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52" name="Group 173"/>
                <p:cNvGrpSpPr/>
                <p:nvPr/>
              </p:nvGrpSpPr>
              <p:grpSpPr>
                <a:xfrm rot="18956938">
                  <a:off x="5759111" y="630657"/>
                  <a:ext cx="140170" cy="256577"/>
                  <a:chOff x="6272999" y="403029"/>
                  <a:chExt cx="199769" cy="365671"/>
                </a:xfrm>
              </p:grpSpPr>
              <p:sp>
                <p:nvSpPr>
                  <p:cNvPr id="657" name="Rectangle 65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8" name="Rectangle 65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9" name="Rectangle 65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53" name="Group 203"/>
                <p:cNvGrpSpPr/>
                <p:nvPr/>
              </p:nvGrpSpPr>
              <p:grpSpPr>
                <a:xfrm rot="2643062" flipH="1">
                  <a:off x="5148932" y="631164"/>
                  <a:ext cx="140170" cy="256577"/>
                  <a:chOff x="6272999" y="403029"/>
                  <a:chExt cx="199769" cy="365671"/>
                </a:xfrm>
              </p:grpSpPr>
              <p:sp>
                <p:nvSpPr>
                  <p:cNvPr id="654" name="Rectangle 65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5" name="Rectangle 65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6" name="Rectangle 65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38" name="Group 207"/>
              <p:cNvGrpSpPr/>
              <p:nvPr/>
            </p:nvGrpSpPr>
            <p:grpSpPr>
              <a:xfrm rot="16200000">
                <a:off x="5893115" y="4968264"/>
                <a:ext cx="668949" cy="338102"/>
                <a:chOff x="5148932" y="630657"/>
                <a:chExt cx="750349" cy="364012"/>
              </a:xfrm>
            </p:grpSpPr>
            <p:grpSp>
              <p:nvGrpSpPr>
                <p:cNvPr id="639" name="Group 171"/>
                <p:cNvGrpSpPr/>
                <p:nvPr/>
              </p:nvGrpSpPr>
              <p:grpSpPr>
                <a:xfrm>
                  <a:off x="5465001" y="738092"/>
                  <a:ext cx="140170" cy="256577"/>
                  <a:chOff x="6272999" y="403029"/>
                  <a:chExt cx="199769" cy="365671"/>
                </a:xfrm>
              </p:grpSpPr>
              <p:sp>
                <p:nvSpPr>
                  <p:cNvPr id="648" name="Rectangle 64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9" name="Rectangle 64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0" name="Rectangle 64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40" name="Group 173"/>
                <p:cNvGrpSpPr/>
                <p:nvPr/>
              </p:nvGrpSpPr>
              <p:grpSpPr>
                <a:xfrm rot="18956938">
                  <a:off x="5759111" y="630657"/>
                  <a:ext cx="140170" cy="256577"/>
                  <a:chOff x="6272999" y="403029"/>
                  <a:chExt cx="199769" cy="365671"/>
                </a:xfrm>
              </p:grpSpPr>
              <p:sp>
                <p:nvSpPr>
                  <p:cNvPr id="645" name="Rectangle 64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6" name="Rectangle 64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7" name="Rectangle 64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41" name="Group 203"/>
                <p:cNvGrpSpPr/>
                <p:nvPr/>
              </p:nvGrpSpPr>
              <p:grpSpPr>
                <a:xfrm rot="2643062" flipH="1">
                  <a:off x="5148932" y="631164"/>
                  <a:ext cx="140170" cy="256577"/>
                  <a:chOff x="6272999" y="403029"/>
                  <a:chExt cx="199769" cy="365671"/>
                </a:xfrm>
              </p:grpSpPr>
              <p:sp>
                <p:nvSpPr>
                  <p:cNvPr id="642" name="Rectangle 64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3" name="Rectangle 64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4" name="Rectangle 64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grpSp>
          <p:nvGrpSpPr>
            <p:cNvPr id="663" name="Group 662"/>
            <p:cNvGrpSpPr/>
            <p:nvPr/>
          </p:nvGrpSpPr>
          <p:grpSpPr>
            <a:xfrm>
              <a:off x="6279772" y="4584678"/>
              <a:ext cx="368263" cy="274645"/>
              <a:chOff x="11376212" y="1890719"/>
              <a:chExt cx="313828" cy="243840"/>
            </a:xfrm>
            <a:solidFill>
              <a:srgbClr val="FF0000"/>
            </a:solidFill>
          </p:grpSpPr>
          <p:grpSp>
            <p:nvGrpSpPr>
              <p:cNvPr id="664" name="Group 311"/>
              <p:cNvGrpSpPr/>
              <p:nvPr/>
            </p:nvGrpSpPr>
            <p:grpSpPr>
              <a:xfrm>
                <a:off x="11468727" y="1890719"/>
                <a:ext cx="221313" cy="198120"/>
                <a:chOff x="10326049" y="1402160"/>
                <a:chExt cx="221313" cy="198120"/>
              </a:xfrm>
              <a:grpFill/>
            </p:grpSpPr>
            <p:sp>
              <p:nvSpPr>
                <p:cNvPr id="668" name="Oval 667"/>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9" name="Oval 668"/>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70" name="Oval 669"/>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71" name="Oval 670"/>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65" name="Oval 664"/>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6" name="Oval 665"/>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7" name="Oval 666"/>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72" name="Group 671"/>
            <p:cNvGrpSpPr/>
            <p:nvPr/>
          </p:nvGrpSpPr>
          <p:grpSpPr>
            <a:xfrm>
              <a:off x="7117083" y="4059332"/>
              <a:ext cx="1088444" cy="952550"/>
              <a:chOff x="7117083" y="4059332"/>
              <a:chExt cx="1088444" cy="952550"/>
            </a:xfrm>
          </p:grpSpPr>
          <p:grpSp>
            <p:nvGrpSpPr>
              <p:cNvPr id="673" name="Group 672"/>
              <p:cNvGrpSpPr/>
              <p:nvPr/>
            </p:nvGrpSpPr>
            <p:grpSpPr>
              <a:xfrm>
                <a:off x="7837264" y="4059332"/>
                <a:ext cx="368263" cy="274645"/>
                <a:chOff x="11376212" y="1890719"/>
                <a:chExt cx="313828" cy="243840"/>
              </a:xfrm>
              <a:solidFill>
                <a:srgbClr val="FF0000"/>
              </a:solidFill>
            </p:grpSpPr>
            <p:grpSp>
              <p:nvGrpSpPr>
                <p:cNvPr id="683" name="Group 311"/>
                <p:cNvGrpSpPr/>
                <p:nvPr/>
              </p:nvGrpSpPr>
              <p:grpSpPr>
                <a:xfrm>
                  <a:off x="11468727" y="1890719"/>
                  <a:ext cx="221313" cy="198120"/>
                  <a:chOff x="10326049" y="1402160"/>
                  <a:chExt cx="221313" cy="198120"/>
                </a:xfrm>
                <a:grpFill/>
              </p:grpSpPr>
              <p:sp>
                <p:nvSpPr>
                  <p:cNvPr id="687" name="Oval 686"/>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8" name="Oval 687"/>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9" name="Oval 688"/>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0" name="Oval 689"/>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84" name="Oval 683"/>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5" name="Oval 684"/>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6" name="Oval 685"/>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74" name="Group 673"/>
              <p:cNvGrpSpPr/>
              <p:nvPr/>
            </p:nvGrpSpPr>
            <p:grpSpPr>
              <a:xfrm>
                <a:off x="7117083" y="4737237"/>
                <a:ext cx="368263" cy="274645"/>
                <a:chOff x="11376212" y="1890719"/>
                <a:chExt cx="313828" cy="243840"/>
              </a:xfrm>
              <a:solidFill>
                <a:srgbClr val="FF0000"/>
              </a:solidFill>
            </p:grpSpPr>
            <p:grpSp>
              <p:nvGrpSpPr>
                <p:cNvPr id="675" name="Group 311"/>
                <p:cNvGrpSpPr/>
                <p:nvPr/>
              </p:nvGrpSpPr>
              <p:grpSpPr>
                <a:xfrm>
                  <a:off x="11468727" y="1890719"/>
                  <a:ext cx="221313" cy="198120"/>
                  <a:chOff x="10326049" y="1402160"/>
                  <a:chExt cx="221313" cy="198120"/>
                </a:xfrm>
                <a:grpFill/>
              </p:grpSpPr>
              <p:sp>
                <p:nvSpPr>
                  <p:cNvPr id="679" name="Oval 678"/>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0" name="Oval 679"/>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1" name="Oval 680"/>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2" name="Oval 681"/>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76" name="Oval 675"/>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77" name="Oval 676"/>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78" name="Oval 677"/>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584" name="Group 583"/>
            <p:cNvGrpSpPr/>
            <p:nvPr/>
          </p:nvGrpSpPr>
          <p:grpSpPr>
            <a:xfrm>
              <a:off x="4655098" y="4797255"/>
              <a:ext cx="1325315" cy="709388"/>
              <a:chOff x="7310938" y="5220127"/>
              <a:chExt cx="1325315" cy="709388"/>
            </a:xfrm>
          </p:grpSpPr>
          <p:grpSp>
            <p:nvGrpSpPr>
              <p:cNvPr id="585" name="Group 207"/>
              <p:cNvGrpSpPr/>
              <p:nvPr/>
            </p:nvGrpSpPr>
            <p:grpSpPr>
              <a:xfrm rot="16200000">
                <a:off x="7799363" y="5425990"/>
                <a:ext cx="668949" cy="338102"/>
                <a:chOff x="5148932" y="630657"/>
                <a:chExt cx="750349" cy="364012"/>
              </a:xfrm>
            </p:grpSpPr>
            <p:grpSp>
              <p:nvGrpSpPr>
                <p:cNvPr id="700" name="Group 171"/>
                <p:cNvGrpSpPr/>
                <p:nvPr/>
              </p:nvGrpSpPr>
              <p:grpSpPr>
                <a:xfrm>
                  <a:off x="5465001" y="738092"/>
                  <a:ext cx="140170" cy="256577"/>
                  <a:chOff x="6272999" y="403029"/>
                  <a:chExt cx="199769" cy="365671"/>
                </a:xfrm>
              </p:grpSpPr>
              <p:sp>
                <p:nvSpPr>
                  <p:cNvPr id="709" name="Rectangle 70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0" name="Rectangle 70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1" name="Rectangle 71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01" name="Group 173"/>
                <p:cNvGrpSpPr/>
                <p:nvPr/>
              </p:nvGrpSpPr>
              <p:grpSpPr>
                <a:xfrm rot="18956938">
                  <a:off x="5759111" y="630657"/>
                  <a:ext cx="140170" cy="256577"/>
                  <a:chOff x="6272999" y="403029"/>
                  <a:chExt cx="199769" cy="365671"/>
                </a:xfrm>
              </p:grpSpPr>
              <p:sp>
                <p:nvSpPr>
                  <p:cNvPr id="706" name="Rectangle 70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07" name="Rectangle 70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08" name="Rectangle 70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02" name="Group 203"/>
                <p:cNvGrpSpPr/>
                <p:nvPr/>
              </p:nvGrpSpPr>
              <p:grpSpPr>
                <a:xfrm rot="2643062" flipH="1">
                  <a:off x="5148932" y="631164"/>
                  <a:ext cx="140170" cy="256577"/>
                  <a:chOff x="6272999" y="403029"/>
                  <a:chExt cx="199769" cy="365671"/>
                </a:xfrm>
              </p:grpSpPr>
              <p:sp>
                <p:nvSpPr>
                  <p:cNvPr id="703" name="Rectangle 7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04" name="Rectangle 7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05" name="Rectangle 7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586" name="Group 207"/>
              <p:cNvGrpSpPr/>
              <p:nvPr/>
            </p:nvGrpSpPr>
            <p:grpSpPr>
              <a:xfrm rot="16200000">
                <a:off x="8132727" y="5385551"/>
                <a:ext cx="668949" cy="338102"/>
                <a:chOff x="5148932" y="630657"/>
                <a:chExt cx="750349" cy="364012"/>
              </a:xfrm>
            </p:grpSpPr>
            <p:grpSp>
              <p:nvGrpSpPr>
                <p:cNvPr id="595" name="Group 171"/>
                <p:cNvGrpSpPr/>
                <p:nvPr/>
              </p:nvGrpSpPr>
              <p:grpSpPr>
                <a:xfrm>
                  <a:off x="5465001" y="738092"/>
                  <a:ext cx="140170" cy="256577"/>
                  <a:chOff x="6272999" y="403029"/>
                  <a:chExt cx="199769" cy="365671"/>
                </a:xfrm>
              </p:grpSpPr>
              <p:sp>
                <p:nvSpPr>
                  <p:cNvPr id="697" name="Rectangle 6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8" name="Rectangle 6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9" name="Rectangle 6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96" name="Group 173"/>
                <p:cNvGrpSpPr/>
                <p:nvPr/>
              </p:nvGrpSpPr>
              <p:grpSpPr>
                <a:xfrm rot="18956938">
                  <a:off x="5759111" y="630657"/>
                  <a:ext cx="140170" cy="256577"/>
                  <a:chOff x="6272999" y="403029"/>
                  <a:chExt cx="199769" cy="365671"/>
                </a:xfrm>
              </p:grpSpPr>
              <p:sp>
                <p:nvSpPr>
                  <p:cNvPr id="694" name="Rectangle 69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5" name="Rectangle 69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6" name="Rectangle 69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97" name="Group 203"/>
                <p:cNvGrpSpPr/>
                <p:nvPr/>
              </p:nvGrpSpPr>
              <p:grpSpPr>
                <a:xfrm rot="2643062" flipH="1">
                  <a:off x="5148932" y="631164"/>
                  <a:ext cx="140170" cy="256577"/>
                  <a:chOff x="6272999" y="403029"/>
                  <a:chExt cx="199769" cy="365671"/>
                </a:xfrm>
              </p:grpSpPr>
              <p:sp>
                <p:nvSpPr>
                  <p:cNvPr id="691" name="Rectangle 69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2" name="Rectangle 69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3" name="Rectangle 69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587" name="Group 586"/>
              <p:cNvGrpSpPr/>
              <p:nvPr/>
            </p:nvGrpSpPr>
            <p:grpSpPr>
              <a:xfrm>
                <a:off x="7310938" y="5416042"/>
                <a:ext cx="592975" cy="396752"/>
                <a:chOff x="1296225" y="4749032"/>
                <a:chExt cx="592975" cy="396752"/>
              </a:xfrm>
            </p:grpSpPr>
            <p:grpSp>
              <p:nvGrpSpPr>
                <p:cNvPr id="588" name="Group 346"/>
                <p:cNvGrpSpPr/>
                <p:nvPr/>
              </p:nvGrpSpPr>
              <p:grpSpPr>
                <a:xfrm>
                  <a:off x="1296225" y="4749032"/>
                  <a:ext cx="592975" cy="396752"/>
                  <a:chOff x="7484401" y="352840"/>
                  <a:chExt cx="505324" cy="352252"/>
                </a:xfrm>
              </p:grpSpPr>
              <p:sp>
                <p:nvSpPr>
                  <p:cNvPr id="590" name="Oval 589"/>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1" name="Oval 590"/>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2" name="Moon 591"/>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Moon 592"/>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Moon 593"/>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9" name="TextBox 588"/>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nvGrpSpPr>
            <p:cNvPr id="712" name="Group 711"/>
            <p:cNvGrpSpPr/>
            <p:nvPr/>
          </p:nvGrpSpPr>
          <p:grpSpPr>
            <a:xfrm>
              <a:off x="4186427" y="2885932"/>
              <a:ext cx="368263" cy="274645"/>
              <a:chOff x="11376212" y="1890719"/>
              <a:chExt cx="313828" cy="243840"/>
            </a:xfrm>
          </p:grpSpPr>
          <p:grpSp>
            <p:nvGrpSpPr>
              <p:cNvPr id="713" name="Group 311"/>
              <p:cNvGrpSpPr/>
              <p:nvPr/>
            </p:nvGrpSpPr>
            <p:grpSpPr>
              <a:xfrm>
                <a:off x="11468727" y="1890719"/>
                <a:ext cx="221313" cy="198120"/>
                <a:chOff x="10326049" y="1402160"/>
                <a:chExt cx="221313" cy="198120"/>
              </a:xfrm>
            </p:grpSpPr>
            <p:sp>
              <p:nvSpPr>
                <p:cNvPr id="717" name="Oval 716"/>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8" name="Oval 717"/>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9" name="Oval 718"/>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20" name="Oval 719"/>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714" name="Oval 713"/>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5" name="Oval 714"/>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6" name="Oval 715"/>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03" name="Rectangle 802"/>
            <p:cNvSpPr/>
            <p:nvPr/>
          </p:nvSpPr>
          <p:spPr bwMode="auto">
            <a:xfrm>
              <a:off x="90324" y="2424530"/>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nvGrpSpPr>
            <p:cNvPr id="804" name="Group 803"/>
            <p:cNvGrpSpPr/>
            <p:nvPr/>
          </p:nvGrpSpPr>
          <p:grpSpPr>
            <a:xfrm>
              <a:off x="1829389" y="2750949"/>
              <a:ext cx="368263" cy="274645"/>
              <a:chOff x="11376212" y="1890719"/>
              <a:chExt cx="313828" cy="243840"/>
            </a:xfrm>
          </p:grpSpPr>
          <p:grpSp>
            <p:nvGrpSpPr>
              <p:cNvPr id="805" name="Group 311"/>
              <p:cNvGrpSpPr/>
              <p:nvPr/>
            </p:nvGrpSpPr>
            <p:grpSpPr>
              <a:xfrm>
                <a:off x="11468727" y="1890719"/>
                <a:ext cx="221313" cy="198120"/>
                <a:chOff x="10326049" y="1402160"/>
                <a:chExt cx="221313" cy="198120"/>
              </a:xfrm>
            </p:grpSpPr>
            <p:sp>
              <p:nvSpPr>
                <p:cNvPr id="809" name="Oval 808"/>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10" name="Oval 809"/>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11" name="Oval 810"/>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12" name="Oval 811"/>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06" name="Oval 805"/>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07" name="Oval 806"/>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08" name="Oval 807"/>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813" name="Group 812"/>
            <p:cNvGrpSpPr/>
            <p:nvPr/>
          </p:nvGrpSpPr>
          <p:grpSpPr>
            <a:xfrm>
              <a:off x="1096705" y="3124815"/>
              <a:ext cx="1112990" cy="907596"/>
              <a:chOff x="5038726" y="3648212"/>
              <a:chExt cx="1112990" cy="907596"/>
            </a:xfrm>
          </p:grpSpPr>
          <p:grpSp>
            <p:nvGrpSpPr>
              <p:cNvPr id="814" name="Group 250"/>
              <p:cNvGrpSpPr/>
              <p:nvPr/>
            </p:nvGrpSpPr>
            <p:grpSpPr>
              <a:xfrm>
                <a:off x="5038726" y="3648212"/>
                <a:ext cx="1112990" cy="907596"/>
                <a:chOff x="1098341" y="4367954"/>
                <a:chExt cx="1534341" cy="1386379"/>
              </a:xfrm>
            </p:grpSpPr>
            <p:sp>
              <p:nvSpPr>
                <p:cNvPr id="816"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17" name="Oval 816"/>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15" name="TextBox 814"/>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818" name="Group 817"/>
            <p:cNvGrpSpPr/>
            <p:nvPr/>
          </p:nvGrpSpPr>
          <p:grpSpPr>
            <a:xfrm>
              <a:off x="954743" y="3420898"/>
              <a:ext cx="300082" cy="261610"/>
              <a:chOff x="9582545" y="2303286"/>
              <a:chExt cx="300082" cy="261610"/>
            </a:xfrm>
          </p:grpSpPr>
          <p:sp>
            <p:nvSpPr>
              <p:cNvPr id="819"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20" name="Rectangle 819"/>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821" name="Group 820"/>
            <p:cNvGrpSpPr/>
            <p:nvPr/>
          </p:nvGrpSpPr>
          <p:grpSpPr>
            <a:xfrm>
              <a:off x="1512970" y="3860598"/>
              <a:ext cx="300082" cy="261610"/>
              <a:chOff x="9582545" y="2303286"/>
              <a:chExt cx="300082" cy="261610"/>
            </a:xfrm>
          </p:grpSpPr>
          <p:sp>
            <p:nvSpPr>
              <p:cNvPr id="822"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23" name="Rectangle 822"/>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824" name="Group 823"/>
            <p:cNvGrpSpPr/>
            <p:nvPr/>
          </p:nvGrpSpPr>
          <p:grpSpPr>
            <a:xfrm>
              <a:off x="1416494" y="2977960"/>
              <a:ext cx="300082" cy="261610"/>
              <a:chOff x="9582545" y="2303286"/>
              <a:chExt cx="300082" cy="261610"/>
            </a:xfrm>
          </p:grpSpPr>
          <p:sp>
            <p:nvSpPr>
              <p:cNvPr id="825"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26" name="Rectangle 82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827" name="Group 826"/>
            <p:cNvGrpSpPr/>
            <p:nvPr/>
          </p:nvGrpSpPr>
          <p:grpSpPr>
            <a:xfrm>
              <a:off x="1801504" y="1519734"/>
              <a:ext cx="513521" cy="521071"/>
              <a:chOff x="1696729" y="1401791"/>
              <a:chExt cx="513521" cy="521071"/>
            </a:xfrm>
          </p:grpSpPr>
          <p:grpSp>
            <p:nvGrpSpPr>
              <p:cNvPr id="828" name="Group 165"/>
              <p:cNvGrpSpPr/>
              <p:nvPr/>
            </p:nvGrpSpPr>
            <p:grpSpPr>
              <a:xfrm>
                <a:off x="1696729" y="1425711"/>
                <a:ext cx="474194" cy="497151"/>
                <a:chOff x="5095749" y="0"/>
                <a:chExt cx="769047" cy="840013"/>
              </a:xfrm>
            </p:grpSpPr>
            <p:sp>
              <p:nvSpPr>
                <p:cNvPr id="83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3" name="Oval 83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4" name="Oval 83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29" name="TextBox 82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835" name="Group 834"/>
            <p:cNvGrpSpPr/>
            <p:nvPr/>
          </p:nvGrpSpPr>
          <p:grpSpPr>
            <a:xfrm>
              <a:off x="1418595" y="1522041"/>
              <a:ext cx="474194" cy="521071"/>
              <a:chOff x="1696729" y="1401791"/>
              <a:chExt cx="474194" cy="521071"/>
            </a:xfrm>
          </p:grpSpPr>
          <p:grpSp>
            <p:nvGrpSpPr>
              <p:cNvPr id="836" name="Group 165"/>
              <p:cNvGrpSpPr/>
              <p:nvPr/>
            </p:nvGrpSpPr>
            <p:grpSpPr>
              <a:xfrm>
                <a:off x="1696729" y="1425711"/>
                <a:ext cx="474194" cy="497151"/>
                <a:chOff x="5095749" y="0"/>
                <a:chExt cx="769047" cy="840013"/>
              </a:xfrm>
            </p:grpSpPr>
            <p:sp>
              <p:nvSpPr>
                <p:cNvPr id="83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1" name="Oval 84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2" name="Oval 84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37" name="TextBox 836"/>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843" name="Group 842"/>
            <p:cNvGrpSpPr/>
            <p:nvPr/>
          </p:nvGrpSpPr>
          <p:grpSpPr>
            <a:xfrm>
              <a:off x="1327289" y="2467321"/>
              <a:ext cx="532571" cy="521071"/>
              <a:chOff x="1696729" y="1401791"/>
              <a:chExt cx="532571" cy="521071"/>
            </a:xfrm>
          </p:grpSpPr>
          <p:grpSp>
            <p:nvGrpSpPr>
              <p:cNvPr id="844" name="Group 165"/>
              <p:cNvGrpSpPr/>
              <p:nvPr/>
            </p:nvGrpSpPr>
            <p:grpSpPr>
              <a:xfrm>
                <a:off x="1696729" y="1425711"/>
                <a:ext cx="474194" cy="497151"/>
                <a:chOff x="5095749" y="0"/>
                <a:chExt cx="769047" cy="840013"/>
              </a:xfrm>
            </p:grpSpPr>
            <p:sp>
              <p:nvSpPr>
                <p:cNvPr id="84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9" name="Oval 84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0" name="Oval 84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45" name="TextBox 844"/>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851" name="Group 850"/>
            <p:cNvGrpSpPr/>
            <p:nvPr/>
          </p:nvGrpSpPr>
          <p:grpSpPr>
            <a:xfrm>
              <a:off x="1570995" y="1674441"/>
              <a:ext cx="513521" cy="521071"/>
              <a:chOff x="1696729" y="1401791"/>
              <a:chExt cx="513521" cy="521071"/>
            </a:xfrm>
          </p:grpSpPr>
          <p:grpSp>
            <p:nvGrpSpPr>
              <p:cNvPr id="852" name="Group 165"/>
              <p:cNvGrpSpPr/>
              <p:nvPr/>
            </p:nvGrpSpPr>
            <p:grpSpPr>
              <a:xfrm>
                <a:off x="1696729" y="1425711"/>
                <a:ext cx="474194" cy="497151"/>
                <a:chOff x="5095749" y="0"/>
                <a:chExt cx="769047" cy="840013"/>
              </a:xfrm>
            </p:grpSpPr>
            <p:sp>
              <p:nvSpPr>
                <p:cNvPr id="85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7" name="Oval 85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8" name="Oval 85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53" name="TextBox 852"/>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859" name="Group 858"/>
            <p:cNvGrpSpPr/>
            <p:nvPr/>
          </p:nvGrpSpPr>
          <p:grpSpPr>
            <a:xfrm>
              <a:off x="1778805" y="2150112"/>
              <a:ext cx="513521" cy="521071"/>
              <a:chOff x="1696729" y="1401791"/>
              <a:chExt cx="513521" cy="521071"/>
            </a:xfrm>
          </p:grpSpPr>
          <p:grpSp>
            <p:nvGrpSpPr>
              <p:cNvPr id="860" name="Group 165"/>
              <p:cNvGrpSpPr/>
              <p:nvPr/>
            </p:nvGrpSpPr>
            <p:grpSpPr>
              <a:xfrm>
                <a:off x="1696729" y="1425711"/>
                <a:ext cx="474194" cy="497151"/>
                <a:chOff x="5095749" y="0"/>
                <a:chExt cx="769047" cy="840013"/>
              </a:xfrm>
            </p:grpSpPr>
            <p:sp>
              <p:nvSpPr>
                <p:cNvPr id="86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6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6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65" name="Oval 86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66" name="Oval 86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61" name="TextBox 86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867" name="Straight Arrow Connector 866"/>
            <p:cNvCxnSpPr/>
            <p:nvPr/>
          </p:nvCxnSpPr>
          <p:spPr>
            <a:xfrm flipH="1" flipV="1">
              <a:off x="1577472"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868" name="TextBox 867"/>
            <p:cNvSpPr txBox="1"/>
            <p:nvPr/>
          </p:nvSpPr>
          <p:spPr>
            <a:xfrm>
              <a:off x="1758760"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869" name="Group 868"/>
            <p:cNvGrpSpPr/>
            <p:nvPr/>
          </p:nvGrpSpPr>
          <p:grpSpPr>
            <a:xfrm>
              <a:off x="878250" y="2302512"/>
              <a:ext cx="513521" cy="521071"/>
              <a:chOff x="1696729" y="1401791"/>
              <a:chExt cx="513521" cy="521071"/>
            </a:xfrm>
          </p:grpSpPr>
          <p:grpSp>
            <p:nvGrpSpPr>
              <p:cNvPr id="870" name="Group 165"/>
              <p:cNvGrpSpPr/>
              <p:nvPr/>
            </p:nvGrpSpPr>
            <p:grpSpPr>
              <a:xfrm>
                <a:off x="1696729" y="1425711"/>
                <a:ext cx="474194" cy="497151"/>
                <a:chOff x="5095749" y="0"/>
                <a:chExt cx="769047" cy="840013"/>
              </a:xfrm>
            </p:grpSpPr>
            <p:sp>
              <p:nvSpPr>
                <p:cNvPr id="8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75" name="Oval 8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76" name="Oval 8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71" name="TextBox 87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877" name="Group 876"/>
            <p:cNvGrpSpPr/>
            <p:nvPr/>
          </p:nvGrpSpPr>
          <p:grpSpPr>
            <a:xfrm>
              <a:off x="1030650" y="2454912"/>
              <a:ext cx="513521" cy="521071"/>
              <a:chOff x="1696729" y="1401791"/>
              <a:chExt cx="513521" cy="521071"/>
            </a:xfrm>
          </p:grpSpPr>
          <p:grpSp>
            <p:nvGrpSpPr>
              <p:cNvPr id="878" name="Group 165"/>
              <p:cNvGrpSpPr/>
              <p:nvPr/>
            </p:nvGrpSpPr>
            <p:grpSpPr>
              <a:xfrm>
                <a:off x="1696729" y="1425711"/>
                <a:ext cx="474194" cy="497151"/>
                <a:chOff x="5095749" y="0"/>
                <a:chExt cx="769047" cy="840013"/>
              </a:xfrm>
            </p:grpSpPr>
            <p:sp>
              <p:nvSpPr>
                <p:cNvPr id="8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83" name="Oval 8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84" name="Oval 8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79" name="TextBox 87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906" name="Group 905"/>
            <p:cNvGrpSpPr/>
            <p:nvPr/>
          </p:nvGrpSpPr>
          <p:grpSpPr>
            <a:xfrm>
              <a:off x="144468" y="3370615"/>
              <a:ext cx="782437" cy="705593"/>
              <a:chOff x="108608" y="3567822"/>
              <a:chExt cx="782437" cy="705593"/>
            </a:xfrm>
          </p:grpSpPr>
          <p:grpSp>
            <p:nvGrpSpPr>
              <p:cNvPr id="907" name="Group 906"/>
              <p:cNvGrpSpPr/>
              <p:nvPr/>
            </p:nvGrpSpPr>
            <p:grpSpPr>
              <a:xfrm>
                <a:off x="108608" y="3567822"/>
                <a:ext cx="782437" cy="705593"/>
                <a:chOff x="9632115" y="3841615"/>
                <a:chExt cx="782437" cy="705593"/>
              </a:xfrm>
            </p:grpSpPr>
            <p:sp>
              <p:nvSpPr>
                <p:cNvPr id="909" name="Oval 908"/>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10" name="Oval 909"/>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911" name="Group 171"/>
                <p:cNvGrpSpPr/>
                <p:nvPr/>
              </p:nvGrpSpPr>
              <p:grpSpPr>
                <a:xfrm rot="18169265">
                  <a:off x="10232913" y="4152954"/>
                  <a:ext cx="124964" cy="238314"/>
                  <a:chOff x="6272999" y="403029"/>
                  <a:chExt cx="199769" cy="365671"/>
                </a:xfrm>
              </p:grpSpPr>
              <p:sp>
                <p:nvSpPr>
                  <p:cNvPr id="924" name="Rectangle 9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5" name="Rectangle 9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6" name="Rectangle 9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912" name="Group 173"/>
                <p:cNvGrpSpPr/>
                <p:nvPr/>
              </p:nvGrpSpPr>
              <p:grpSpPr>
                <a:xfrm rot="14155649">
                  <a:off x="10226787" y="3804084"/>
                  <a:ext cx="124964" cy="238314"/>
                  <a:chOff x="6272999" y="403029"/>
                  <a:chExt cx="199769" cy="365671"/>
                </a:xfrm>
              </p:grpSpPr>
              <p:sp>
                <p:nvSpPr>
                  <p:cNvPr id="921" name="Rectangle 92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2" name="Rectangle 92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3" name="Rectangle 92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913" name="Group 203"/>
                <p:cNvGrpSpPr/>
                <p:nvPr/>
              </p:nvGrpSpPr>
              <p:grpSpPr>
                <a:xfrm rot="669115" flipH="1">
                  <a:off x="9845209" y="4308894"/>
                  <a:ext cx="124964" cy="238314"/>
                  <a:chOff x="6272999" y="403029"/>
                  <a:chExt cx="199769" cy="365671"/>
                </a:xfrm>
              </p:grpSpPr>
              <p:sp>
                <p:nvSpPr>
                  <p:cNvPr id="918" name="Rectangle 91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19" name="Rectangle 91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0" name="Rectangle 91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914" name="Group 171"/>
                <p:cNvGrpSpPr/>
                <p:nvPr/>
              </p:nvGrpSpPr>
              <p:grpSpPr>
                <a:xfrm rot="7717811">
                  <a:off x="9688790" y="3784940"/>
                  <a:ext cx="124964" cy="238314"/>
                  <a:chOff x="6272999" y="403029"/>
                  <a:chExt cx="199769" cy="365671"/>
                </a:xfrm>
              </p:grpSpPr>
              <p:sp>
                <p:nvSpPr>
                  <p:cNvPr id="915" name="Rectangle 91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16" name="Rectangle 91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17" name="Rectangle 91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908" name="TextBox 907"/>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cxnSp>
          <p:nvCxnSpPr>
            <p:cNvPr id="927" name="Straight Arrow Connector 926"/>
            <p:cNvCxnSpPr/>
            <p:nvPr/>
          </p:nvCxnSpPr>
          <p:spPr>
            <a:xfrm>
              <a:off x="644071" y="4054004"/>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89" name="Oval 488"/>
            <p:cNvSpPr/>
            <p:nvPr/>
          </p:nvSpPr>
          <p:spPr bwMode="auto">
            <a:xfrm>
              <a:off x="6704592" y="3439642"/>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90" name="Oval 489"/>
            <p:cNvSpPr/>
            <p:nvPr/>
          </p:nvSpPr>
          <p:spPr bwMode="auto">
            <a:xfrm>
              <a:off x="6693993" y="3873388"/>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91" name="Oval 490"/>
            <p:cNvSpPr/>
            <p:nvPr/>
          </p:nvSpPr>
          <p:spPr bwMode="auto">
            <a:xfrm>
              <a:off x="6725523" y="4557093"/>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92" name="Oval 491"/>
            <p:cNvSpPr/>
            <p:nvPr/>
          </p:nvSpPr>
          <p:spPr bwMode="auto">
            <a:xfrm>
              <a:off x="6689255" y="4368164"/>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93" name="Oval 492"/>
            <p:cNvSpPr/>
            <p:nvPr/>
          </p:nvSpPr>
          <p:spPr bwMode="auto">
            <a:xfrm>
              <a:off x="6855744" y="4183531"/>
              <a:ext cx="90435" cy="106665"/>
            </a:xfrm>
            <a:prstGeom prst="ellipse">
              <a:avLst/>
            </a:prstGeom>
            <a:solidFill>
              <a:schemeClr val="bg1">
                <a:lumMod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sp>
        <p:nvSpPr>
          <p:cNvPr id="496" name="TextBox 495"/>
          <p:cNvSpPr txBox="1"/>
          <p:nvPr/>
        </p:nvSpPr>
        <p:spPr>
          <a:xfrm>
            <a:off x="4551325" y="5624308"/>
            <a:ext cx="4064960" cy="523220"/>
          </a:xfrm>
          <a:prstGeom prst="rect">
            <a:avLst/>
          </a:prstGeom>
          <a:noFill/>
        </p:spPr>
        <p:txBody>
          <a:bodyPr wrap="none" rtlCol="0">
            <a:spAutoFit/>
          </a:bodyPr>
          <a:lstStyle/>
          <a:p>
            <a:pPr algn="ctr"/>
            <a:r>
              <a:rPr lang="nl-NL" sz="1400" b="1" dirty="0">
                <a:solidFill>
                  <a:schemeClr val="tx2"/>
                </a:solidFill>
              </a:rPr>
              <a:t>Wat voor soort therapieën (aangrijpingspunten) kun</a:t>
            </a:r>
          </a:p>
          <a:p>
            <a:pPr algn="ctr"/>
            <a:r>
              <a:rPr lang="nl-NL" sz="1400" b="1" dirty="0">
                <a:solidFill>
                  <a:schemeClr val="tx2"/>
                </a:solidFill>
              </a:rPr>
              <a:t> je nu op basis van dit overzicht bedenken? </a:t>
            </a:r>
          </a:p>
        </p:txBody>
      </p:sp>
    </p:spTree>
    <p:extLst>
      <p:ext uri="{BB962C8B-B14F-4D97-AF65-F5344CB8AC3E}">
        <p14:creationId xmlns:p14="http://schemas.microsoft.com/office/powerpoint/2010/main" val="99181513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Aangrijpingspunten therapie</a:t>
            </a:r>
            <a:endParaRPr lang="en-US" dirty="0"/>
          </a:p>
        </p:txBody>
      </p:sp>
      <p:sp>
        <p:nvSpPr>
          <p:cNvPr id="3" name="Content Placeholder 2"/>
          <p:cNvSpPr>
            <a:spLocks noGrp="1"/>
          </p:cNvSpPr>
          <p:nvPr>
            <p:ph idx="1"/>
          </p:nvPr>
        </p:nvSpPr>
        <p:spPr>
          <a:xfrm>
            <a:off x="457200" y="1324171"/>
            <a:ext cx="8229600" cy="4525963"/>
          </a:xfrm>
        </p:spPr>
        <p:txBody>
          <a:bodyPr/>
          <a:lstStyle/>
          <a:p>
            <a:r>
              <a:rPr lang="en-US" sz="2400" b="1" dirty="0"/>
              <a:t>Productie en proliferatie</a:t>
            </a:r>
          </a:p>
          <a:p>
            <a:pPr lvl="1"/>
            <a:r>
              <a:rPr lang="nl-NL" sz="2000" dirty="0"/>
              <a:t>Remming aanmaak en vermeerdering van lymfocyten in beenmerg, lymfeklieren en bloed</a:t>
            </a:r>
            <a:endParaRPr lang="en-US" sz="2000" dirty="0"/>
          </a:p>
          <a:p>
            <a:r>
              <a:rPr lang="en-US" sz="2400" b="1" dirty="0"/>
              <a:t>Migratie</a:t>
            </a:r>
          </a:p>
          <a:p>
            <a:pPr lvl="1"/>
            <a:r>
              <a:rPr lang="nl-NL" sz="2000" dirty="0"/>
              <a:t>Blokkeren migratie van lymfocyten vanuit de lymfeklieren naar de circulatie en vanuit het bloed voorbij de bloedhersen-barrière</a:t>
            </a:r>
            <a:endParaRPr lang="en-US" sz="2000" dirty="0"/>
          </a:p>
          <a:p>
            <a:r>
              <a:rPr lang="en-US" sz="2400" b="1" dirty="0"/>
              <a:t>Depletie</a:t>
            </a:r>
          </a:p>
          <a:p>
            <a:pPr lvl="1"/>
            <a:r>
              <a:rPr lang="nl-NL" sz="2000" dirty="0"/>
              <a:t>Depletie van lymfocyten in het beenmerg, lymfeklieren en/of circulatie</a:t>
            </a:r>
            <a:endParaRPr lang="en-US" sz="2000" dirty="0"/>
          </a:p>
          <a:p>
            <a:r>
              <a:rPr lang="en-US" sz="2400" b="1" dirty="0"/>
              <a:t>Functie</a:t>
            </a:r>
          </a:p>
          <a:p>
            <a:pPr lvl="1"/>
            <a:r>
              <a:rPr lang="nl-NL" sz="2000" dirty="0"/>
              <a:t>Beïnvloeden van de functie van lymfocyten</a:t>
            </a:r>
            <a:endParaRPr lang="en-US" sz="2000" dirty="0"/>
          </a:p>
        </p:txBody>
      </p:sp>
    </p:spTree>
    <p:extLst>
      <p:ext uri="{BB962C8B-B14F-4D97-AF65-F5344CB8AC3E}">
        <p14:creationId xmlns:p14="http://schemas.microsoft.com/office/powerpoint/2010/main" val="268091656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Aangrijpingspunten therapie</a:t>
            </a:r>
            <a:endParaRPr lang="en-US" dirty="0"/>
          </a:p>
        </p:txBody>
      </p:sp>
      <p:sp>
        <p:nvSpPr>
          <p:cNvPr id="3" name="Content Placeholder 2"/>
          <p:cNvSpPr>
            <a:spLocks noGrp="1"/>
          </p:cNvSpPr>
          <p:nvPr>
            <p:ph idx="1"/>
          </p:nvPr>
        </p:nvSpPr>
        <p:spPr>
          <a:xfrm>
            <a:off x="457200" y="1127232"/>
            <a:ext cx="8229600" cy="4525963"/>
          </a:xfrm>
        </p:spPr>
        <p:txBody>
          <a:bodyPr/>
          <a:lstStyle/>
          <a:p>
            <a:r>
              <a:rPr lang="en-US" sz="2400" b="1" dirty="0"/>
              <a:t>Productie en proliferatie</a:t>
            </a:r>
          </a:p>
          <a:p>
            <a:pPr lvl="1"/>
            <a:r>
              <a:rPr lang="en-US" sz="2000" dirty="0"/>
              <a:t>Teriflunomide</a:t>
            </a:r>
          </a:p>
          <a:p>
            <a:r>
              <a:rPr lang="en-US" sz="2400" b="1" dirty="0" err="1"/>
              <a:t>Migratie</a:t>
            </a:r>
            <a:endParaRPr lang="en-US" sz="2400" b="1" dirty="0"/>
          </a:p>
          <a:p>
            <a:pPr lvl="1"/>
            <a:r>
              <a:rPr lang="en-US" sz="2000" dirty="0"/>
              <a:t>Fingolimod</a:t>
            </a:r>
          </a:p>
          <a:p>
            <a:pPr lvl="1"/>
            <a:r>
              <a:rPr lang="en-US" sz="2000" dirty="0"/>
              <a:t>Natalizumab</a:t>
            </a:r>
          </a:p>
          <a:p>
            <a:r>
              <a:rPr lang="en-US" sz="2400" b="1" dirty="0"/>
              <a:t>Depletie</a:t>
            </a:r>
          </a:p>
          <a:p>
            <a:pPr lvl="1"/>
            <a:r>
              <a:rPr lang="nl-NL" sz="2000" dirty="0" err="1"/>
              <a:t>Alemtuzumab</a:t>
            </a:r>
            <a:endParaRPr lang="nl-NL" sz="2000" dirty="0"/>
          </a:p>
          <a:p>
            <a:pPr lvl="1"/>
            <a:r>
              <a:rPr lang="nl-NL" sz="2000" dirty="0" err="1"/>
              <a:t>Cladribine</a:t>
            </a:r>
            <a:endParaRPr lang="nl-NL" sz="2000" dirty="0"/>
          </a:p>
          <a:p>
            <a:pPr lvl="1"/>
            <a:r>
              <a:rPr lang="nl-NL" sz="2000" dirty="0" err="1"/>
              <a:t>Ocrelizumab</a:t>
            </a:r>
            <a:endParaRPr lang="nl-NL" sz="2000" dirty="0"/>
          </a:p>
          <a:p>
            <a:r>
              <a:rPr lang="en-US" sz="2400" b="1" dirty="0" err="1"/>
              <a:t>Functie</a:t>
            </a:r>
            <a:endParaRPr lang="en-US" sz="2400" b="1" dirty="0"/>
          </a:p>
          <a:p>
            <a:pPr lvl="1"/>
            <a:r>
              <a:rPr lang="nl-NL" sz="2000" dirty="0" err="1"/>
              <a:t>Dimethylfumaraat</a:t>
            </a:r>
            <a:endParaRPr lang="nl-NL" sz="2000" dirty="0"/>
          </a:p>
          <a:p>
            <a:pPr lvl="1"/>
            <a:r>
              <a:rPr lang="nl-NL" sz="2000" dirty="0" err="1"/>
              <a:t>Glatirameer</a:t>
            </a:r>
            <a:r>
              <a:rPr lang="nl-NL" sz="2000" dirty="0"/>
              <a:t> acetaat</a:t>
            </a:r>
          </a:p>
          <a:p>
            <a:pPr lvl="1"/>
            <a:r>
              <a:rPr lang="nl-NL" sz="2000" dirty="0"/>
              <a:t>Interferon </a:t>
            </a:r>
            <a:r>
              <a:rPr lang="nl-NL" sz="2000" dirty="0" err="1"/>
              <a:t>Beta</a:t>
            </a:r>
            <a:endParaRPr lang="en-US" sz="2000" dirty="0"/>
          </a:p>
        </p:txBody>
      </p:sp>
    </p:spTree>
    <p:extLst>
      <p:ext uri="{BB962C8B-B14F-4D97-AF65-F5344CB8AC3E}">
        <p14:creationId xmlns:p14="http://schemas.microsoft.com/office/powerpoint/2010/main" val="37620648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Aangrijpingspunten therapie</a:t>
            </a:r>
            <a:endParaRPr lang="en-US" dirty="0"/>
          </a:p>
        </p:txBody>
      </p:sp>
      <p:sp>
        <p:nvSpPr>
          <p:cNvPr id="3" name="Content Placeholder 2"/>
          <p:cNvSpPr>
            <a:spLocks noGrp="1"/>
          </p:cNvSpPr>
          <p:nvPr>
            <p:ph idx="1"/>
          </p:nvPr>
        </p:nvSpPr>
        <p:spPr>
          <a:xfrm>
            <a:off x="457200" y="1127232"/>
            <a:ext cx="8229600" cy="4525963"/>
          </a:xfrm>
        </p:spPr>
        <p:txBody>
          <a:bodyPr/>
          <a:lstStyle/>
          <a:p>
            <a:r>
              <a:rPr lang="en-US" sz="2400" b="1" dirty="0"/>
              <a:t>Productie en proliferatie</a:t>
            </a:r>
          </a:p>
          <a:p>
            <a:pPr lvl="1"/>
            <a:r>
              <a:rPr lang="en-US" sz="2000" dirty="0"/>
              <a:t>Teriflunomide</a:t>
            </a:r>
          </a:p>
          <a:p>
            <a:r>
              <a:rPr lang="en-US" sz="2400" b="1" dirty="0" err="1">
                <a:solidFill>
                  <a:schemeClr val="bg1">
                    <a:lumMod val="85000"/>
                  </a:schemeClr>
                </a:solidFill>
              </a:rPr>
              <a:t>Migratie</a:t>
            </a:r>
            <a:endParaRPr lang="en-US" sz="2400" b="1" dirty="0">
              <a:solidFill>
                <a:schemeClr val="bg1">
                  <a:lumMod val="85000"/>
                </a:schemeClr>
              </a:solidFill>
            </a:endParaRPr>
          </a:p>
          <a:p>
            <a:pPr lvl="1"/>
            <a:r>
              <a:rPr lang="en-US" sz="2000" dirty="0">
                <a:solidFill>
                  <a:schemeClr val="bg1">
                    <a:lumMod val="85000"/>
                  </a:schemeClr>
                </a:solidFill>
              </a:rPr>
              <a:t>Fingolimod</a:t>
            </a:r>
          </a:p>
          <a:p>
            <a:pPr lvl="1"/>
            <a:r>
              <a:rPr lang="en-US" sz="2000" dirty="0">
                <a:solidFill>
                  <a:schemeClr val="bg1">
                    <a:lumMod val="85000"/>
                  </a:schemeClr>
                </a:solidFill>
              </a:rPr>
              <a:t>Natalizumab</a:t>
            </a:r>
          </a:p>
          <a:p>
            <a:r>
              <a:rPr lang="en-US" sz="2400" b="1" dirty="0" err="1">
                <a:solidFill>
                  <a:schemeClr val="bg1">
                    <a:lumMod val="85000"/>
                  </a:schemeClr>
                </a:solidFill>
              </a:rPr>
              <a:t>Depletie</a:t>
            </a:r>
            <a:endParaRPr lang="en-US" sz="2400" b="1" dirty="0">
              <a:solidFill>
                <a:schemeClr val="bg1">
                  <a:lumMod val="85000"/>
                </a:schemeClr>
              </a:solidFill>
            </a:endParaRPr>
          </a:p>
          <a:p>
            <a:pPr lvl="1"/>
            <a:r>
              <a:rPr lang="nl-NL" sz="2000" dirty="0" err="1">
                <a:solidFill>
                  <a:schemeClr val="bg1">
                    <a:lumMod val="85000"/>
                  </a:schemeClr>
                </a:solidFill>
              </a:rPr>
              <a:t>Alemtuzumab</a:t>
            </a:r>
            <a:endParaRPr lang="nl-NL" sz="2000" dirty="0">
              <a:solidFill>
                <a:schemeClr val="bg1">
                  <a:lumMod val="85000"/>
                </a:schemeClr>
              </a:solidFill>
            </a:endParaRPr>
          </a:p>
          <a:p>
            <a:pPr lvl="1"/>
            <a:r>
              <a:rPr lang="nl-NL" sz="2000" dirty="0" err="1">
                <a:solidFill>
                  <a:schemeClr val="bg1">
                    <a:lumMod val="85000"/>
                  </a:schemeClr>
                </a:solidFill>
              </a:rPr>
              <a:t>Cladribine</a:t>
            </a:r>
            <a:endParaRPr lang="nl-NL" sz="2000" dirty="0">
              <a:solidFill>
                <a:schemeClr val="bg1">
                  <a:lumMod val="85000"/>
                </a:schemeClr>
              </a:solidFill>
            </a:endParaRPr>
          </a:p>
          <a:p>
            <a:pPr lvl="1"/>
            <a:r>
              <a:rPr lang="nl-NL" sz="2000" dirty="0" err="1">
                <a:solidFill>
                  <a:schemeClr val="bg1">
                    <a:lumMod val="85000"/>
                  </a:schemeClr>
                </a:solidFill>
              </a:rPr>
              <a:t>Ocrelizumab</a:t>
            </a:r>
            <a:endParaRPr lang="nl-NL" sz="2000" dirty="0">
              <a:solidFill>
                <a:schemeClr val="bg1">
                  <a:lumMod val="85000"/>
                </a:schemeClr>
              </a:solidFill>
            </a:endParaRPr>
          </a:p>
          <a:p>
            <a:r>
              <a:rPr lang="en-US" sz="2400" b="1" dirty="0" err="1">
                <a:solidFill>
                  <a:schemeClr val="bg1">
                    <a:lumMod val="85000"/>
                  </a:schemeClr>
                </a:solidFill>
              </a:rPr>
              <a:t>Functie</a:t>
            </a:r>
            <a:endParaRPr lang="en-US" sz="2400" b="1" dirty="0">
              <a:solidFill>
                <a:schemeClr val="bg1">
                  <a:lumMod val="85000"/>
                </a:schemeClr>
              </a:solidFill>
            </a:endParaRPr>
          </a:p>
          <a:p>
            <a:pPr lvl="1"/>
            <a:r>
              <a:rPr lang="nl-NL" sz="2000" dirty="0" err="1">
                <a:solidFill>
                  <a:schemeClr val="bg1">
                    <a:lumMod val="85000"/>
                  </a:schemeClr>
                </a:solidFill>
              </a:rPr>
              <a:t>Dimethylfumaraat</a:t>
            </a:r>
            <a:endParaRPr lang="nl-NL" sz="2000" dirty="0">
              <a:solidFill>
                <a:schemeClr val="bg1">
                  <a:lumMod val="85000"/>
                </a:schemeClr>
              </a:solidFill>
            </a:endParaRPr>
          </a:p>
          <a:p>
            <a:pPr lvl="1"/>
            <a:r>
              <a:rPr lang="nl-NL" sz="2000" dirty="0" err="1">
                <a:solidFill>
                  <a:schemeClr val="bg1">
                    <a:lumMod val="85000"/>
                  </a:schemeClr>
                </a:solidFill>
              </a:rPr>
              <a:t>Glatirameer</a:t>
            </a:r>
            <a:r>
              <a:rPr lang="nl-NL" sz="2000" dirty="0">
                <a:solidFill>
                  <a:schemeClr val="bg1">
                    <a:lumMod val="85000"/>
                  </a:schemeClr>
                </a:solidFill>
              </a:rPr>
              <a:t> acetaat</a:t>
            </a:r>
          </a:p>
          <a:p>
            <a:pPr lvl="1"/>
            <a:r>
              <a:rPr lang="nl-NL" sz="2000" dirty="0">
                <a:solidFill>
                  <a:schemeClr val="bg1">
                    <a:lumMod val="85000"/>
                  </a:schemeClr>
                </a:solidFill>
              </a:rPr>
              <a:t>Interferon </a:t>
            </a:r>
            <a:r>
              <a:rPr lang="nl-NL" sz="2000" dirty="0" err="1">
                <a:solidFill>
                  <a:schemeClr val="bg1">
                    <a:lumMod val="85000"/>
                  </a:schemeClr>
                </a:solidFill>
              </a:rPr>
              <a:t>Beta</a:t>
            </a:r>
            <a:endParaRPr lang="en-US" sz="2000" dirty="0">
              <a:solidFill>
                <a:schemeClr val="bg1">
                  <a:lumMod val="85000"/>
                </a:schemeClr>
              </a:solidFill>
            </a:endParaRPr>
          </a:p>
        </p:txBody>
      </p:sp>
    </p:spTree>
    <p:extLst>
      <p:ext uri="{BB962C8B-B14F-4D97-AF65-F5344CB8AC3E}">
        <p14:creationId xmlns:p14="http://schemas.microsoft.com/office/powerpoint/2010/main" val="357753647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 name="Title 1"/>
          <p:cNvSpPr>
            <a:spLocks noGrp="1"/>
          </p:cNvSpPr>
          <p:nvPr>
            <p:ph type="title"/>
          </p:nvPr>
        </p:nvSpPr>
        <p:spPr>
          <a:xfrm>
            <a:off x="457202" y="274644"/>
            <a:ext cx="6962775" cy="609781"/>
          </a:xfrm>
        </p:spPr>
        <p:txBody>
          <a:bodyPr/>
          <a:lstStyle/>
          <a:p>
            <a:r>
              <a:rPr lang="nl-NL" sz="2400" dirty="0" err="1"/>
              <a:t>Teriflunomide</a:t>
            </a:r>
            <a:r>
              <a:rPr lang="nl-NL" sz="2400" dirty="0"/>
              <a:t>, werkingsmechanisme</a:t>
            </a:r>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307" name="Group 306"/>
          <p:cNvGrpSpPr/>
          <p:nvPr/>
        </p:nvGrpSpPr>
        <p:grpSpPr>
          <a:xfrm>
            <a:off x="1096705"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54703" y="3420898"/>
            <a:ext cx="300082" cy="261610"/>
            <a:chOff x="9582545" y="2303286"/>
            <a:chExt cx="300082" cy="261610"/>
          </a:xfrm>
        </p:grpSpPr>
        <p:sp>
          <p:nvSpPr>
            <p:cNvPr id="2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9" name="Rectangle 298"/>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05" name="Group 304"/>
          <p:cNvGrpSpPr/>
          <p:nvPr/>
        </p:nvGrpSpPr>
        <p:grpSpPr>
          <a:xfrm>
            <a:off x="1512930" y="3860598"/>
            <a:ext cx="300082" cy="261610"/>
            <a:chOff x="9582545" y="2303286"/>
            <a:chExt cx="300082" cy="261610"/>
          </a:xfrm>
        </p:grpSpPr>
        <p:sp>
          <p:nvSpPr>
            <p:cNvPr id="30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8" name="Rectangle 30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1416454" y="2977960"/>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cxnSp>
        <p:nvCxnSpPr>
          <p:cNvPr id="224" name="Straight Arrow Connector 223"/>
          <p:cNvCxnSpPr/>
          <p:nvPr/>
        </p:nvCxnSpPr>
        <p:spPr>
          <a:xfrm flipH="1" flipV="1">
            <a:off x="847728" y="2713670"/>
            <a:ext cx="400345" cy="7387"/>
          </a:xfrm>
          <a:prstGeom prst="straightConnector1">
            <a:avLst/>
          </a:prstGeom>
          <a:ln w="19050">
            <a:solidFill>
              <a:schemeClr val="accent6"/>
            </a:solidFill>
            <a:tailEnd type="arrow"/>
          </a:ln>
        </p:spPr>
        <p:style>
          <a:lnRef idx="1">
            <a:schemeClr val="accent1"/>
          </a:lnRef>
          <a:fillRef idx="0">
            <a:schemeClr val="accent1"/>
          </a:fillRef>
          <a:effectRef idx="0">
            <a:schemeClr val="accent1"/>
          </a:effectRef>
          <a:fontRef idx="minor">
            <a:schemeClr val="tx1"/>
          </a:fontRef>
        </p:style>
      </p:cxn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16" name="Group 215"/>
          <p:cNvGrpSpPr/>
          <p:nvPr/>
        </p:nvGrpSpPr>
        <p:grpSpPr>
          <a:xfrm>
            <a:off x="259128" y="2454918"/>
            <a:ext cx="513521" cy="521071"/>
            <a:chOff x="1696729" y="1401791"/>
            <a:chExt cx="513521"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6" name="Group 225"/>
          <p:cNvGrpSpPr/>
          <p:nvPr/>
        </p:nvGrpSpPr>
        <p:grpSpPr>
          <a:xfrm>
            <a:off x="259128" y="2712093"/>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249603" y="289306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7" name="Group 6"/>
          <p:cNvGrpSpPr/>
          <p:nvPr/>
        </p:nvGrpSpPr>
        <p:grpSpPr>
          <a:xfrm>
            <a:off x="915048" y="2584540"/>
            <a:ext cx="328192" cy="293330"/>
            <a:chOff x="1150378" y="1508432"/>
            <a:chExt cx="328192" cy="293330"/>
          </a:xfrm>
        </p:grpSpPr>
        <p:cxnSp>
          <p:nvCxnSpPr>
            <p:cNvPr id="6" name="Straight Connector 5"/>
            <p:cNvCxnSpPr/>
            <p:nvPr/>
          </p:nvCxnSpPr>
          <p:spPr>
            <a:xfrm>
              <a:off x="1159903" y="1508432"/>
              <a:ext cx="318667" cy="2933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flipV="1">
              <a:off x="1150378" y="1508432"/>
              <a:ext cx="318667" cy="2933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132403" y="762002"/>
            <a:ext cx="8814872" cy="6033997"/>
            <a:chOff x="132403" y="762001"/>
            <a:chExt cx="8814872" cy="6033997"/>
          </a:xfrm>
        </p:grpSpPr>
        <p:grpSp>
          <p:nvGrpSpPr>
            <p:cNvPr id="4" name="Group 3"/>
            <p:cNvGrpSpPr/>
            <p:nvPr/>
          </p:nvGrpSpPr>
          <p:grpSpPr>
            <a:xfrm>
              <a:off x="132403" y="762001"/>
              <a:ext cx="8814872" cy="5784700"/>
              <a:chOff x="132403" y="762001"/>
              <a:chExt cx="8814872" cy="5784700"/>
            </a:xfrm>
          </p:grpSpPr>
          <p:grpSp>
            <p:nvGrpSpPr>
              <p:cNvPr id="431" name="Group 430"/>
              <p:cNvGrpSpPr/>
              <p:nvPr/>
            </p:nvGrpSpPr>
            <p:grpSpPr>
              <a:xfrm>
                <a:off x="962025" y="762001"/>
                <a:ext cx="7985250" cy="5467350"/>
                <a:chOff x="1123950" y="704851"/>
                <a:chExt cx="7985250" cy="5467350"/>
              </a:xfrm>
            </p:grpSpPr>
            <p:sp>
              <p:nvSpPr>
                <p:cNvPr id="432" name="Rectangle 431"/>
                <p:cNvSpPr/>
                <p:nvPr/>
              </p:nvSpPr>
              <p:spPr bwMode="auto">
                <a:xfrm>
                  <a:off x="2952750" y="704851"/>
                  <a:ext cx="5142037" cy="5467350"/>
                </a:xfrm>
                <a:prstGeom prst="rect">
                  <a:avLst/>
                </a:prstGeom>
                <a:solidFill>
                  <a:schemeClr val="bg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33" name="TextBox 432"/>
                <p:cNvSpPr txBox="1"/>
                <p:nvPr/>
              </p:nvSpPr>
              <p:spPr>
                <a:xfrm>
                  <a:off x="1123950" y="2958424"/>
                  <a:ext cx="2028825" cy="2308324"/>
                </a:xfrm>
                <a:prstGeom prst="rect">
                  <a:avLst/>
                </a:prstGeom>
                <a:solidFill>
                  <a:srgbClr val="FFF4E7"/>
                </a:solidFill>
              </p:spPr>
              <p:txBody>
                <a:bodyPr wrap="square" rtlCol="0">
                  <a:spAutoFit/>
                </a:bodyPr>
                <a:lstStyle/>
                <a:p>
                  <a:r>
                    <a:rPr lang="nl-NL" sz="1600" dirty="0"/>
                    <a:t>Sneldelende lymfocyten hebben het enzym DHODH nodig om voldoende pyrimidine te maken om te kunnen delen.</a:t>
                  </a:r>
                </a:p>
                <a:p>
                  <a:endParaRPr lang="nl-NL" sz="1600" dirty="0"/>
                </a:p>
                <a:p>
                  <a:r>
                    <a:rPr lang="nl-NL" sz="1600" dirty="0"/>
                    <a:t>Teriflunomide remt de werking van DHODH.</a:t>
                  </a:r>
                </a:p>
              </p:txBody>
            </p:sp>
            <p:grpSp>
              <p:nvGrpSpPr>
                <p:cNvPr id="434" name="Group 433"/>
                <p:cNvGrpSpPr/>
                <p:nvPr/>
              </p:nvGrpSpPr>
              <p:grpSpPr>
                <a:xfrm>
                  <a:off x="3126440" y="790575"/>
                  <a:ext cx="5982760" cy="5058758"/>
                  <a:chOff x="3126440" y="790575"/>
                  <a:chExt cx="5982760" cy="5058758"/>
                </a:xfrm>
              </p:grpSpPr>
              <p:sp>
                <p:nvSpPr>
                  <p:cNvPr id="435" name="Left-Right Arrow 434"/>
                  <p:cNvSpPr/>
                  <p:nvPr/>
                </p:nvSpPr>
                <p:spPr bwMode="auto">
                  <a:xfrm>
                    <a:off x="4549008" y="3016536"/>
                    <a:ext cx="1632717" cy="266700"/>
                  </a:xfrm>
                  <a:prstGeom prst="lef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36" name="Group 165"/>
                  <p:cNvGrpSpPr/>
                  <p:nvPr/>
                </p:nvGrpSpPr>
                <p:grpSpPr>
                  <a:xfrm>
                    <a:off x="3653839" y="2188408"/>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0" name="Oval 54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37" name="Group 436"/>
                  <p:cNvGrpSpPr/>
                  <p:nvPr/>
                </p:nvGrpSpPr>
                <p:grpSpPr>
                  <a:xfrm>
                    <a:off x="3126440" y="4545625"/>
                    <a:ext cx="1548042" cy="1303708"/>
                    <a:chOff x="2535890" y="4450375"/>
                    <a:chExt cx="1548042" cy="1303708"/>
                  </a:xfrm>
                </p:grpSpPr>
                <p:grpSp>
                  <p:nvGrpSpPr>
                    <p:cNvPr id="487" name="Group 165"/>
                    <p:cNvGrpSpPr/>
                    <p:nvPr/>
                  </p:nvGrpSpPr>
                  <p:grpSpPr>
                    <a:xfrm>
                      <a:off x="3000138" y="4450375"/>
                      <a:ext cx="474194" cy="497151"/>
                      <a:chOff x="5095749" y="0"/>
                      <a:chExt cx="769047" cy="840013"/>
                    </a:xfrm>
                  </p:grpSpPr>
                  <p:sp>
                    <p:nvSpPr>
                      <p:cNvPr id="54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5" name="Oval 54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6" name="Oval 54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8" name="Group 165"/>
                    <p:cNvGrpSpPr/>
                    <p:nvPr/>
                  </p:nvGrpSpPr>
                  <p:grpSpPr>
                    <a:xfrm>
                      <a:off x="2535890" y="4647332"/>
                      <a:ext cx="474194" cy="497151"/>
                      <a:chOff x="5095749" y="0"/>
                      <a:chExt cx="769047" cy="840013"/>
                    </a:xfrm>
                  </p:grpSpPr>
                  <p:sp>
                    <p:nvSpPr>
                      <p:cNvPr id="5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Oval 5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Oval 5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9" name="Group 165"/>
                    <p:cNvGrpSpPr/>
                    <p:nvPr/>
                  </p:nvGrpSpPr>
                  <p:grpSpPr>
                    <a:xfrm>
                      <a:off x="3152538" y="4602775"/>
                      <a:ext cx="474194" cy="497151"/>
                      <a:chOff x="5095749" y="0"/>
                      <a:chExt cx="769047" cy="840013"/>
                    </a:xfrm>
                  </p:grpSpPr>
                  <p:sp>
                    <p:nvSpPr>
                      <p:cNvPr id="53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Oval 53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6" name="Oval 53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0" name="Group 165"/>
                    <p:cNvGrpSpPr/>
                    <p:nvPr/>
                  </p:nvGrpSpPr>
                  <p:grpSpPr>
                    <a:xfrm>
                      <a:off x="2688290" y="4799732"/>
                      <a:ext cx="474194" cy="497151"/>
                      <a:chOff x="5095749" y="0"/>
                      <a:chExt cx="769047" cy="840013"/>
                    </a:xfrm>
                  </p:grpSpPr>
                  <p:sp>
                    <p:nvSpPr>
                      <p:cNvPr id="5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Oval 5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1" name="Group 165"/>
                    <p:cNvGrpSpPr/>
                    <p:nvPr/>
                  </p:nvGrpSpPr>
                  <p:grpSpPr>
                    <a:xfrm>
                      <a:off x="3304938" y="4755175"/>
                      <a:ext cx="474194" cy="497151"/>
                      <a:chOff x="5095749" y="0"/>
                      <a:chExt cx="769047" cy="840013"/>
                    </a:xfrm>
                  </p:grpSpPr>
                  <p:sp>
                    <p:nvSpPr>
                      <p:cNvPr id="52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Oval 52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6" name="Oval 52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2" name="Group 165"/>
                    <p:cNvGrpSpPr/>
                    <p:nvPr/>
                  </p:nvGrpSpPr>
                  <p:grpSpPr>
                    <a:xfrm>
                      <a:off x="2840690" y="4952132"/>
                      <a:ext cx="474194" cy="497151"/>
                      <a:chOff x="5095749" y="0"/>
                      <a:chExt cx="769047" cy="840013"/>
                    </a:xfrm>
                  </p:grpSpPr>
                  <p:sp>
                    <p:nvSpPr>
                      <p:cNvPr id="51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0" name="Oval 51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1" name="Oval 52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3" name="Group 165"/>
                    <p:cNvGrpSpPr/>
                    <p:nvPr/>
                  </p:nvGrpSpPr>
                  <p:grpSpPr>
                    <a:xfrm>
                      <a:off x="3457338" y="4907575"/>
                      <a:ext cx="474194" cy="497151"/>
                      <a:chOff x="5095749" y="0"/>
                      <a:chExt cx="769047" cy="840013"/>
                    </a:xfrm>
                  </p:grpSpPr>
                  <p:sp>
                    <p:nvSpPr>
                      <p:cNvPr id="51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Oval 51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6" name="Oval 51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4" name="Group 165"/>
                    <p:cNvGrpSpPr/>
                    <p:nvPr/>
                  </p:nvGrpSpPr>
                  <p:grpSpPr>
                    <a:xfrm>
                      <a:off x="2993090" y="5104532"/>
                      <a:ext cx="474194" cy="497151"/>
                      <a:chOff x="5095749" y="0"/>
                      <a:chExt cx="769047" cy="840013"/>
                    </a:xfrm>
                  </p:grpSpPr>
                  <p:sp>
                    <p:nvSpPr>
                      <p:cNvPr id="50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0" name="Oval 50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1" name="Oval 51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5" name="Group 165"/>
                    <p:cNvGrpSpPr/>
                    <p:nvPr/>
                  </p:nvGrpSpPr>
                  <p:grpSpPr>
                    <a:xfrm>
                      <a:off x="3609738" y="5059975"/>
                      <a:ext cx="474194" cy="497151"/>
                      <a:chOff x="5095749" y="0"/>
                      <a:chExt cx="769047" cy="840013"/>
                    </a:xfrm>
                  </p:grpSpPr>
                  <p:sp>
                    <p:nvSpPr>
                      <p:cNvPr id="50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5" name="Oval 50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6" name="Oval 50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6" name="Group 165"/>
                    <p:cNvGrpSpPr/>
                    <p:nvPr/>
                  </p:nvGrpSpPr>
                  <p:grpSpPr>
                    <a:xfrm>
                      <a:off x="3145490" y="5256932"/>
                      <a:ext cx="474194" cy="497151"/>
                      <a:chOff x="5095749" y="0"/>
                      <a:chExt cx="769047" cy="840013"/>
                    </a:xfrm>
                  </p:grpSpPr>
                  <p:sp>
                    <p:nvSpPr>
                      <p:cNvPr id="49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1" name="Oval 50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38" name="Group 165"/>
                  <p:cNvGrpSpPr/>
                  <p:nvPr/>
                </p:nvGrpSpPr>
                <p:grpSpPr>
                  <a:xfrm>
                    <a:off x="6533940" y="2188408"/>
                    <a:ext cx="474194" cy="497151"/>
                    <a:chOff x="5095749" y="0"/>
                    <a:chExt cx="769047" cy="840013"/>
                  </a:xfrm>
                  <a:solidFill>
                    <a:schemeClr val="tx2">
                      <a:lumMod val="40000"/>
                      <a:lumOff val="60000"/>
                    </a:schemeClr>
                  </a:solidFill>
                </p:grpSpPr>
                <p:sp>
                  <p:nvSpPr>
                    <p:cNvPr id="48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5" name="Oval 484"/>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6" name="Oval 485"/>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39" name="Group 438"/>
                  <p:cNvGrpSpPr/>
                  <p:nvPr/>
                </p:nvGrpSpPr>
                <p:grpSpPr>
                  <a:xfrm>
                    <a:off x="6305340" y="4625054"/>
                    <a:ext cx="931394" cy="954351"/>
                    <a:chOff x="5200440" y="4625054"/>
                    <a:chExt cx="931394" cy="954351"/>
                  </a:xfrm>
                </p:grpSpPr>
                <p:grpSp>
                  <p:nvGrpSpPr>
                    <p:cNvPr id="458" name="Group 165"/>
                    <p:cNvGrpSpPr/>
                    <p:nvPr/>
                  </p:nvGrpSpPr>
                  <p:grpSpPr>
                    <a:xfrm>
                      <a:off x="5200440" y="4625054"/>
                      <a:ext cx="474194" cy="497151"/>
                      <a:chOff x="5095749" y="0"/>
                      <a:chExt cx="769047" cy="840013"/>
                    </a:xfrm>
                    <a:solidFill>
                      <a:schemeClr val="tx2">
                        <a:lumMod val="40000"/>
                        <a:lumOff val="60000"/>
                      </a:schemeClr>
                    </a:solidFill>
                  </p:grpSpPr>
                  <p:sp>
                    <p:nvSpPr>
                      <p:cNvPr id="4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0" name="Oval 479"/>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1" name="Oval 480"/>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59" name="Group 165"/>
                    <p:cNvGrpSpPr/>
                    <p:nvPr/>
                  </p:nvGrpSpPr>
                  <p:grpSpPr>
                    <a:xfrm>
                      <a:off x="5352840" y="4777454"/>
                      <a:ext cx="474194" cy="497151"/>
                      <a:chOff x="5095749" y="0"/>
                      <a:chExt cx="769047" cy="840013"/>
                    </a:xfrm>
                    <a:solidFill>
                      <a:schemeClr val="tx2">
                        <a:lumMod val="40000"/>
                        <a:lumOff val="60000"/>
                      </a:schemeClr>
                    </a:solidFill>
                  </p:grpSpPr>
                  <p:sp>
                    <p:nvSpPr>
                      <p:cNvPr id="4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5" name="Oval 474"/>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6" name="Oval 475"/>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60" name="Group 165"/>
                    <p:cNvGrpSpPr/>
                    <p:nvPr/>
                  </p:nvGrpSpPr>
                  <p:grpSpPr>
                    <a:xfrm>
                      <a:off x="5505240" y="4929854"/>
                      <a:ext cx="474194" cy="497151"/>
                      <a:chOff x="5095749" y="0"/>
                      <a:chExt cx="769047" cy="840013"/>
                    </a:xfrm>
                    <a:solidFill>
                      <a:schemeClr val="tx2">
                        <a:lumMod val="40000"/>
                        <a:lumOff val="60000"/>
                      </a:schemeClr>
                    </a:solidFill>
                  </p:grpSpPr>
                  <p:sp>
                    <p:nvSpPr>
                      <p:cNvPr id="46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0" name="Oval 469"/>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1" name="Oval 470"/>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61" name="Group 165"/>
                    <p:cNvGrpSpPr/>
                    <p:nvPr/>
                  </p:nvGrpSpPr>
                  <p:grpSpPr>
                    <a:xfrm>
                      <a:off x="5657640" y="5082254"/>
                      <a:ext cx="474194" cy="497151"/>
                      <a:chOff x="5095749" y="0"/>
                      <a:chExt cx="769047" cy="840013"/>
                    </a:xfrm>
                    <a:solidFill>
                      <a:schemeClr val="tx2">
                        <a:lumMod val="40000"/>
                        <a:lumOff val="60000"/>
                      </a:schemeClr>
                    </a:solidFill>
                  </p:grpSpPr>
                  <p:sp>
                    <p:nvSpPr>
                      <p:cNvPr id="46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5" name="Oval 464"/>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6" name="Oval 465"/>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40" name="Down Arrow 439"/>
                  <p:cNvSpPr/>
                  <p:nvPr/>
                </p:nvSpPr>
                <p:spPr bwMode="auto">
                  <a:xfrm>
                    <a:off x="6601736" y="2777096"/>
                    <a:ext cx="342900" cy="1711894"/>
                  </a:xfrm>
                  <a:prstGeom prst="down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1" name="Down Arrow 440"/>
                  <p:cNvSpPr/>
                  <p:nvPr/>
                </p:nvSpPr>
                <p:spPr bwMode="auto">
                  <a:xfrm>
                    <a:off x="3628163" y="2786621"/>
                    <a:ext cx="558218" cy="1711894"/>
                  </a:xfrm>
                  <a:prstGeom prst="down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2" name="TextBox 441"/>
                  <p:cNvSpPr txBox="1"/>
                  <p:nvPr/>
                </p:nvSpPr>
                <p:spPr>
                  <a:xfrm>
                    <a:off x="3277485" y="1504949"/>
                    <a:ext cx="1440664" cy="592157"/>
                  </a:xfrm>
                  <a:prstGeom prst="rect">
                    <a:avLst/>
                  </a:prstGeom>
                  <a:noFill/>
                </p:spPr>
                <p:txBody>
                  <a:bodyPr wrap="square" rtlCol="0">
                    <a:spAutoFit/>
                  </a:bodyPr>
                  <a:lstStyle/>
                  <a:p>
                    <a:pPr algn="ctr"/>
                    <a:r>
                      <a:rPr lang="nl-NL" sz="1600" b="1" dirty="0"/>
                      <a:t>Geactiveerde lymfocyten</a:t>
                    </a:r>
                  </a:p>
                </p:txBody>
              </p:sp>
              <p:sp>
                <p:nvSpPr>
                  <p:cNvPr id="443" name="TextBox 442"/>
                  <p:cNvSpPr txBox="1"/>
                  <p:nvPr/>
                </p:nvSpPr>
                <p:spPr>
                  <a:xfrm>
                    <a:off x="5855212" y="1512332"/>
                    <a:ext cx="2079113" cy="584775"/>
                  </a:xfrm>
                  <a:prstGeom prst="rect">
                    <a:avLst/>
                  </a:prstGeom>
                  <a:noFill/>
                </p:spPr>
                <p:txBody>
                  <a:bodyPr wrap="square" rtlCol="0">
                    <a:spAutoFit/>
                  </a:bodyPr>
                  <a:lstStyle/>
                  <a:p>
                    <a:pPr algn="ctr"/>
                    <a:r>
                      <a:rPr lang="nl-NL" sz="1600" b="1" dirty="0"/>
                      <a:t>Langzaamdelende of rustende lymfocyten</a:t>
                    </a:r>
                  </a:p>
                </p:txBody>
              </p:sp>
              <p:sp>
                <p:nvSpPr>
                  <p:cNvPr id="444" name="TextBox 443"/>
                  <p:cNvSpPr txBox="1"/>
                  <p:nvPr/>
                </p:nvSpPr>
                <p:spPr>
                  <a:xfrm>
                    <a:off x="4801485" y="2857499"/>
                    <a:ext cx="1110877" cy="523220"/>
                  </a:xfrm>
                  <a:prstGeom prst="rect">
                    <a:avLst/>
                  </a:prstGeom>
                  <a:solidFill>
                    <a:schemeClr val="bg1"/>
                  </a:solidFill>
                  <a:ln w="19050">
                    <a:noFill/>
                  </a:ln>
                </p:spPr>
                <p:txBody>
                  <a:bodyPr wrap="square" rtlCol="0">
                    <a:spAutoFit/>
                  </a:bodyPr>
                  <a:lstStyle/>
                  <a:p>
                    <a:pPr algn="ctr"/>
                    <a:r>
                      <a:rPr lang="nl-NL" sz="1400" b="1" dirty="0"/>
                      <a:t>Pyrimidine behoefte</a:t>
                    </a:r>
                  </a:p>
                </p:txBody>
              </p:sp>
              <p:grpSp>
                <p:nvGrpSpPr>
                  <p:cNvPr id="445" name="Group 444"/>
                  <p:cNvGrpSpPr/>
                  <p:nvPr/>
                </p:nvGrpSpPr>
                <p:grpSpPr>
                  <a:xfrm>
                    <a:off x="3649748" y="3535498"/>
                    <a:ext cx="514088" cy="499090"/>
                    <a:chOff x="1150378" y="1508432"/>
                    <a:chExt cx="328192" cy="293330"/>
                  </a:xfrm>
                </p:grpSpPr>
                <p:cxnSp>
                  <p:nvCxnSpPr>
                    <p:cNvPr id="456" name="Straight Connector 455"/>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446" name="TextBox 445"/>
                  <p:cNvSpPr txBox="1"/>
                  <p:nvPr/>
                </p:nvSpPr>
                <p:spPr>
                  <a:xfrm>
                    <a:off x="3439410" y="3007873"/>
                    <a:ext cx="999240" cy="338554"/>
                  </a:xfrm>
                  <a:prstGeom prst="rect">
                    <a:avLst/>
                  </a:prstGeom>
                  <a:solidFill>
                    <a:schemeClr val="bg1"/>
                  </a:solidFill>
                  <a:ln w="19050">
                    <a:solidFill>
                      <a:schemeClr val="accent2">
                        <a:lumMod val="60000"/>
                        <a:lumOff val="40000"/>
                      </a:schemeClr>
                    </a:solidFill>
                  </a:ln>
                </p:spPr>
                <p:txBody>
                  <a:bodyPr wrap="square" rtlCol="0">
                    <a:spAutoFit/>
                  </a:bodyPr>
                  <a:lstStyle/>
                  <a:p>
                    <a:pPr algn="ctr"/>
                    <a:r>
                      <a:rPr lang="nl-NL" sz="1600" dirty="0"/>
                      <a:t>DHODH</a:t>
                    </a:r>
                  </a:p>
                </p:txBody>
              </p:sp>
              <p:sp>
                <p:nvSpPr>
                  <p:cNvPr id="447" name="TextBox 446"/>
                  <p:cNvSpPr txBox="1"/>
                  <p:nvPr/>
                </p:nvSpPr>
                <p:spPr>
                  <a:xfrm>
                    <a:off x="6271635" y="2893573"/>
                    <a:ext cx="999240" cy="584775"/>
                  </a:xfrm>
                  <a:prstGeom prst="rect">
                    <a:avLst/>
                  </a:prstGeom>
                  <a:solidFill>
                    <a:schemeClr val="bg1"/>
                  </a:solidFill>
                  <a:ln w="19050">
                    <a:solidFill>
                      <a:srgbClr val="00B050"/>
                    </a:solidFill>
                  </a:ln>
                </p:spPr>
                <p:txBody>
                  <a:bodyPr wrap="square" rtlCol="0">
                    <a:spAutoFit/>
                  </a:bodyPr>
                  <a:lstStyle/>
                  <a:p>
                    <a:pPr algn="ctr"/>
                    <a:r>
                      <a:rPr lang="nl-NL" sz="1600" dirty="0"/>
                      <a:t>Salvage pathway</a:t>
                    </a:r>
                  </a:p>
                </p:txBody>
              </p:sp>
              <p:grpSp>
                <p:nvGrpSpPr>
                  <p:cNvPr id="448" name="Group 447"/>
                  <p:cNvGrpSpPr/>
                  <p:nvPr/>
                </p:nvGrpSpPr>
                <p:grpSpPr>
                  <a:xfrm>
                    <a:off x="3364881" y="4669965"/>
                    <a:ext cx="1259649" cy="928209"/>
                    <a:chOff x="1150378" y="1508432"/>
                    <a:chExt cx="328192" cy="293330"/>
                  </a:xfrm>
                </p:grpSpPr>
                <p:cxnSp>
                  <p:nvCxnSpPr>
                    <p:cNvPr id="454" name="Straight Connector 453"/>
                    <p:cNvCxnSpPr/>
                    <p:nvPr/>
                  </p:nvCxnSpPr>
                  <p:spPr>
                    <a:xfrm>
                      <a:off x="1159903" y="1508432"/>
                      <a:ext cx="318667" cy="293330"/>
                    </a:xfrm>
                    <a:prstGeom prst="line">
                      <a:avLst/>
                    </a:prstGeom>
                    <a:ln w="952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p:cNvCxnSpPr/>
                    <p:nvPr/>
                  </p:nvCxnSpPr>
                  <p:spPr>
                    <a:xfrm flipV="1">
                      <a:off x="1150378" y="1508432"/>
                      <a:ext cx="318667" cy="293330"/>
                    </a:xfrm>
                    <a:prstGeom prst="line">
                      <a:avLst/>
                    </a:prstGeom>
                    <a:ln w="95250">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449" name="Straight Connector 448"/>
                  <p:cNvCxnSpPr/>
                  <p:nvPr/>
                </p:nvCxnSpPr>
                <p:spPr>
                  <a:xfrm>
                    <a:off x="4472809" y="3007873"/>
                    <a:ext cx="0" cy="56702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p:cNvCxnSpPr/>
                  <p:nvPr/>
                </p:nvCxnSpPr>
                <p:spPr>
                  <a:xfrm>
                    <a:off x="4482334" y="3467164"/>
                    <a:ext cx="23812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451" name="TextBox 450"/>
                  <p:cNvSpPr txBox="1"/>
                  <p:nvPr/>
                </p:nvSpPr>
                <p:spPr>
                  <a:xfrm>
                    <a:off x="4720459" y="3407380"/>
                    <a:ext cx="1497911" cy="369332"/>
                  </a:xfrm>
                  <a:prstGeom prst="rect">
                    <a:avLst/>
                  </a:prstGeom>
                  <a:noFill/>
                  <a:ln>
                    <a:solidFill>
                      <a:srgbClr val="FF0000"/>
                    </a:solidFill>
                  </a:ln>
                </p:spPr>
                <p:txBody>
                  <a:bodyPr wrap="none" rtlCol="0">
                    <a:spAutoFit/>
                  </a:bodyPr>
                  <a:lstStyle/>
                  <a:p>
                    <a:r>
                      <a:rPr lang="en-US" b="1" dirty="0">
                        <a:solidFill>
                          <a:srgbClr val="FF0000"/>
                        </a:solidFill>
                      </a:rPr>
                      <a:t>teriflunomide</a:t>
                    </a:r>
                  </a:p>
                </p:txBody>
              </p:sp>
              <p:sp>
                <p:nvSpPr>
                  <p:cNvPr id="452" name="TextBox 451"/>
                  <p:cNvSpPr txBox="1"/>
                  <p:nvPr/>
                </p:nvSpPr>
                <p:spPr>
                  <a:xfrm>
                    <a:off x="3518344" y="790575"/>
                    <a:ext cx="3667094" cy="369332"/>
                  </a:xfrm>
                  <a:prstGeom prst="rect">
                    <a:avLst/>
                  </a:prstGeom>
                  <a:noFill/>
                </p:spPr>
                <p:txBody>
                  <a:bodyPr wrap="none" rtlCol="0">
                    <a:spAutoFit/>
                  </a:bodyPr>
                  <a:lstStyle/>
                  <a:p>
                    <a:r>
                      <a:rPr lang="en-US" b="1" dirty="0" err="1"/>
                      <a:t>Werkingsmechanisme</a:t>
                    </a:r>
                    <a:r>
                      <a:rPr lang="en-US" b="1" dirty="0"/>
                      <a:t> teriflunomide</a:t>
                    </a:r>
                  </a:p>
                </p:txBody>
              </p:sp>
              <p:sp>
                <p:nvSpPr>
                  <p:cNvPr id="453" name="TextBox 452"/>
                  <p:cNvSpPr txBox="1"/>
                  <p:nvPr/>
                </p:nvSpPr>
                <p:spPr>
                  <a:xfrm>
                    <a:off x="7080375" y="3558499"/>
                    <a:ext cx="2028825" cy="1569660"/>
                  </a:xfrm>
                  <a:prstGeom prst="rect">
                    <a:avLst/>
                  </a:prstGeom>
                  <a:solidFill>
                    <a:srgbClr val="FFF4E7"/>
                  </a:solidFill>
                </p:spPr>
                <p:txBody>
                  <a:bodyPr wrap="square" rtlCol="0">
                    <a:spAutoFit/>
                  </a:bodyPr>
                  <a:lstStyle/>
                  <a:p>
                    <a:r>
                      <a:rPr lang="nl-NL" sz="1600" dirty="0"/>
                      <a:t>Langzaamdelende of rustende lymfocyten hebben geen DHODH nodig. Ze hebben voldoende aan het ‘salvage pathway’.</a:t>
                    </a:r>
                  </a:p>
                </p:txBody>
              </p:sp>
            </p:grpSp>
          </p:grpSp>
          <p:sp>
            <p:nvSpPr>
              <p:cNvPr id="3" name="Rectangle 2"/>
              <p:cNvSpPr/>
              <p:nvPr/>
            </p:nvSpPr>
            <p:spPr>
              <a:xfrm>
                <a:off x="132403" y="6362035"/>
                <a:ext cx="4188006" cy="184666"/>
              </a:xfrm>
              <a:prstGeom prst="rect">
                <a:avLst/>
              </a:prstGeom>
            </p:spPr>
            <p:txBody>
              <a:bodyPr wrap="square">
                <a:spAutoFit/>
              </a:bodyPr>
              <a:lstStyle/>
              <a:p>
                <a:r>
                  <a:rPr lang="nl-NL" sz="600" dirty="0" err="1"/>
                  <a:t>Adapted</a:t>
                </a:r>
                <a:r>
                  <a:rPr lang="nl-NL" sz="600" dirty="0"/>
                  <a:t> </a:t>
                </a:r>
                <a:r>
                  <a:rPr lang="nl-NL" sz="600" dirty="0" err="1"/>
                  <a:t>from</a:t>
                </a:r>
                <a:r>
                  <a:rPr lang="nl-NL" sz="600" dirty="0"/>
                  <a:t>: Gold </a:t>
                </a:r>
                <a:r>
                  <a:rPr lang="nl-NL" sz="600" dirty="0" err="1"/>
                  <a:t>and</a:t>
                </a:r>
                <a:r>
                  <a:rPr lang="nl-NL" sz="600" dirty="0"/>
                  <a:t> </a:t>
                </a:r>
                <a:r>
                  <a:rPr lang="nl-NL" sz="600" dirty="0" err="1"/>
                  <a:t>Wolinsky</a:t>
                </a:r>
                <a:r>
                  <a:rPr lang="nl-NL" sz="600" dirty="0"/>
                  <a:t>. Acta </a:t>
                </a:r>
                <a:r>
                  <a:rPr lang="nl-NL" sz="600" dirty="0" err="1"/>
                  <a:t>Neurol</a:t>
                </a:r>
                <a:r>
                  <a:rPr lang="nl-NL" sz="600" dirty="0"/>
                  <a:t> </a:t>
                </a:r>
                <a:r>
                  <a:rPr lang="nl-NL" sz="600" dirty="0" err="1"/>
                  <a:t>Scand</a:t>
                </a:r>
                <a:r>
                  <a:rPr lang="nl-NL" sz="600" dirty="0"/>
                  <a:t>. 2011;124:75-84; </a:t>
                </a:r>
                <a:r>
                  <a:rPr lang="nl-NL" sz="600" dirty="0" err="1"/>
                  <a:t>Warnke</a:t>
                </a:r>
                <a:r>
                  <a:rPr lang="nl-NL" sz="600" dirty="0"/>
                  <a:t> C, et al. </a:t>
                </a:r>
                <a:r>
                  <a:rPr lang="nl-NL" sz="600" dirty="0" err="1"/>
                  <a:t>Neuropsychiatr</a:t>
                </a:r>
                <a:r>
                  <a:rPr lang="nl-NL" sz="600" dirty="0"/>
                  <a:t> Dis </a:t>
                </a:r>
                <a:r>
                  <a:rPr lang="nl-NL" sz="600" dirty="0" err="1"/>
                  <a:t>Treat</a:t>
                </a:r>
                <a:r>
                  <a:rPr lang="nl-NL" sz="600" dirty="0"/>
                  <a:t>. 2009;5:333-40</a:t>
                </a:r>
              </a:p>
            </p:txBody>
          </p:sp>
        </p:grpSp>
        <p:sp>
          <p:nvSpPr>
            <p:cNvPr id="10" name="Rectangle 9"/>
            <p:cNvSpPr/>
            <p:nvPr/>
          </p:nvSpPr>
          <p:spPr>
            <a:xfrm>
              <a:off x="154693" y="6518999"/>
              <a:ext cx="4572000" cy="276999"/>
            </a:xfrm>
            <a:prstGeom prst="rect">
              <a:avLst/>
            </a:prstGeom>
          </p:spPr>
          <p:txBody>
            <a:bodyPr>
              <a:spAutoFit/>
            </a:bodyPr>
            <a:lstStyle/>
            <a:p>
              <a:r>
                <a:rPr lang="nl-NL" sz="600" dirty="0"/>
                <a:t>https://ec.europa.eu/health/documents/community-register/2015/20151216133467/anx_133467_nl.pdf</a:t>
              </a:r>
            </a:p>
            <a:p>
              <a:r>
                <a:rPr lang="nl-NL" sz="600" dirty="0"/>
                <a:t>https://www.farmacotherapeutischkompas.nl/bladeren/preparaatteksten/t/teriflunomide</a:t>
              </a:r>
            </a:p>
          </p:txBody>
        </p:sp>
      </p:grpSp>
    </p:spTree>
    <p:extLst>
      <p:ext uri="{BB962C8B-B14F-4D97-AF65-F5344CB8AC3E}">
        <p14:creationId xmlns:p14="http://schemas.microsoft.com/office/powerpoint/2010/main" val="1435435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9731" y="258605"/>
            <a:ext cx="7477851" cy="609781"/>
          </a:xfrm>
        </p:spPr>
        <p:txBody>
          <a:bodyPr/>
          <a:lstStyle/>
          <a:p>
            <a:r>
              <a:rPr lang="nl-NL" dirty="0"/>
              <a:t>Remming van proliferatie</a:t>
            </a:r>
          </a:p>
        </p:txBody>
      </p:sp>
      <p:pic>
        <p:nvPicPr>
          <p:cNvPr id="9" name="Bild 5" descr="8-Adapt-Imm-Resp-Timing.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t="5630"/>
          <a:stretch/>
        </p:blipFill>
        <p:spPr>
          <a:xfrm>
            <a:off x="108850" y="1515358"/>
            <a:ext cx="9144000" cy="4974857"/>
          </a:xfrm>
          <a:prstGeom prst="rect">
            <a:avLst/>
          </a:prstGeom>
        </p:spPr>
      </p:pic>
      <p:sp>
        <p:nvSpPr>
          <p:cNvPr id="5" name="Rectangle 4"/>
          <p:cNvSpPr/>
          <p:nvPr/>
        </p:nvSpPr>
        <p:spPr bwMode="auto">
          <a:xfrm>
            <a:off x="4734008" y="1583057"/>
            <a:ext cx="1148316" cy="329609"/>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7" name="TextBox 6"/>
          <p:cNvSpPr txBox="1"/>
          <p:nvPr/>
        </p:nvSpPr>
        <p:spPr>
          <a:xfrm>
            <a:off x="12676" y="6184236"/>
            <a:ext cx="2665858" cy="338554"/>
          </a:xfrm>
          <a:prstGeom prst="rect">
            <a:avLst/>
          </a:prstGeom>
          <a:solidFill>
            <a:schemeClr val="bg1"/>
          </a:solidFill>
        </p:spPr>
        <p:txBody>
          <a:bodyPr wrap="none" rtlCol="0">
            <a:spAutoFit/>
          </a:bodyPr>
          <a:lstStyle/>
          <a:p>
            <a:r>
              <a:rPr lang="nl-NL" sz="1600" dirty="0"/>
              <a:t>Dagen na antigenblootstelling</a:t>
            </a:r>
          </a:p>
        </p:txBody>
      </p:sp>
      <p:sp>
        <p:nvSpPr>
          <p:cNvPr id="14" name="Rectangle 13"/>
          <p:cNvSpPr/>
          <p:nvPr/>
        </p:nvSpPr>
        <p:spPr bwMode="auto">
          <a:xfrm>
            <a:off x="65840" y="4747688"/>
            <a:ext cx="716357" cy="621754"/>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16" name="Bild 5" descr="8-Adapt-Imm-Resp-Timing.png"/>
          <p:cNvPicPr>
            <a:picLocks noChangeAspect="1"/>
          </p:cNvPicPr>
          <p:nvPr/>
        </p:nvPicPr>
        <p:blipFill rotWithShape="1">
          <a:blip r:embed="rId4" cstate="print">
            <a:lum bright="-5000" contrast="10000"/>
            <a:extLst>
              <a:ext uri="{28A0092B-C50C-407E-A947-70E740481C1C}">
                <a14:useLocalDpi xmlns:a14="http://schemas.microsoft.com/office/drawing/2010/main" val="0"/>
              </a:ext>
            </a:extLst>
          </a:blip>
          <a:srcRect l="71240" t="7731" r="14380" b="61090"/>
          <a:stretch/>
        </p:blipFill>
        <p:spPr>
          <a:xfrm>
            <a:off x="2331993" y="1739576"/>
            <a:ext cx="659218" cy="824022"/>
          </a:xfrm>
          <a:prstGeom prst="rect">
            <a:avLst/>
          </a:prstGeom>
        </p:spPr>
      </p:pic>
      <p:sp>
        <p:nvSpPr>
          <p:cNvPr id="15" name="TextBox 14"/>
          <p:cNvSpPr txBox="1"/>
          <p:nvPr/>
        </p:nvSpPr>
        <p:spPr>
          <a:xfrm>
            <a:off x="1922016" y="1957337"/>
            <a:ext cx="1216551" cy="738664"/>
          </a:xfrm>
          <a:prstGeom prst="rect">
            <a:avLst/>
          </a:prstGeom>
          <a:noFill/>
        </p:spPr>
        <p:txBody>
          <a:bodyPr wrap="none" rtlCol="0">
            <a:spAutoFit/>
          </a:bodyPr>
          <a:lstStyle/>
          <a:p>
            <a:pPr algn="r"/>
            <a:r>
              <a:rPr lang="nl-NL" sz="1400" dirty="0"/>
              <a:t>Antilichaam</a:t>
            </a:r>
          </a:p>
          <a:p>
            <a:pPr algn="r"/>
            <a:r>
              <a:rPr lang="nl-NL" sz="1400" dirty="0"/>
              <a:t>producerende</a:t>
            </a:r>
          </a:p>
          <a:p>
            <a:pPr algn="r"/>
            <a:r>
              <a:rPr lang="nl-NL" sz="1400" dirty="0"/>
              <a:t>cel</a:t>
            </a:r>
          </a:p>
        </p:txBody>
      </p:sp>
      <p:sp>
        <p:nvSpPr>
          <p:cNvPr id="36" name="TextBox 35"/>
          <p:cNvSpPr txBox="1"/>
          <p:nvPr/>
        </p:nvSpPr>
        <p:spPr>
          <a:xfrm>
            <a:off x="302070" y="1260249"/>
            <a:ext cx="1260410" cy="646331"/>
          </a:xfrm>
          <a:prstGeom prst="rect">
            <a:avLst/>
          </a:prstGeom>
          <a:noFill/>
        </p:spPr>
        <p:txBody>
          <a:bodyPr wrap="none" rtlCol="0">
            <a:spAutoFit/>
          </a:bodyPr>
          <a:lstStyle/>
          <a:p>
            <a:pPr algn="ctr"/>
            <a:r>
              <a:rPr lang="nl-NL" b="1" dirty="0">
                <a:solidFill>
                  <a:schemeClr val="accent6"/>
                </a:solidFill>
              </a:rPr>
              <a:t>Antigeen-</a:t>
            </a:r>
          </a:p>
          <a:p>
            <a:pPr algn="ctr"/>
            <a:r>
              <a:rPr lang="nl-NL" b="1" dirty="0">
                <a:solidFill>
                  <a:schemeClr val="accent6"/>
                </a:solidFill>
              </a:rPr>
              <a:t>herkenning</a:t>
            </a:r>
          </a:p>
        </p:txBody>
      </p:sp>
      <p:sp>
        <p:nvSpPr>
          <p:cNvPr id="37" name="TextBox 36"/>
          <p:cNvSpPr txBox="1"/>
          <p:nvPr/>
        </p:nvSpPr>
        <p:spPr>
          <a:xfrm>
            <a:off x="2268181" y="1260243"/>
            <a:ext cx="1861600" cy="369332"/>
          </a:xfrm>
          <a:prstGeom prst="rect">
            <a:avLst/>
          </a:prstGeom>
          <a:noFill/>
        </p:spPr>
        <p:txBody>
          <a:bodyPr wrap="none" rtlCol="0">
            <a:spAutoFit/>
          </a:bodyPr>
          <a:lstStyle/>
          <a:p>
            <a:pPr algn="ctr"/>
            <a:r>
              <a:rPr lang="nl-NL" b="1" dirty="0">
                <a:solidFill>
                  <a:schemeClr val="accent6"/>
                </a:solidFill>
              </a:rPr>
              <a:t>Lymfocytactivatie</a:t>
            </a:r>
          </a:p>
        </p:txBody>
      </p:sp>
      <p:sp>
        <p:nvSpPr>
          <p:cNvPr id="38" name="TextBox 37"/>
          <p:cNvSpPr txBox="1"/>
          <p:nvPr/>
        </p:nvSpPr>
        <p:spPr>
          <a:xfrm>
            <a:off x="4899294" y="1227316"/>
            <a:ext cx="1263445" cy="646331"/>
          </a:xfrm>
          <a:prstGeom prst="rect">
            <a:avLst/>
          </a:prstGeom>
          <a:solidFill>
            <a:schemeClr val="bg1"/>
          </a:solidFill>
        </p:spPr>
        <p:txBody>
          <a:bodyPr wrap="square" rtlCol="0">
            <a:spAutoFit/>
          </a:bodyPr>
          <a:lstStyle/>
          <a:p>
            <a:pPr algn="ctr"/>
            <a:r>
              <a:rPr lang="nl-NL" b="1" dirty="0">
                <a:solidFill>
                  <a:schemeClr val="accent6"/>
                </a:solidFill>
              </a:rPr>
              <a:t>Antigeen-</a:t>
            </a:r>
          </a:p>
          <a:p>
            <a:pPr algn="ctr"/>
            <a:r>
              <a:rPr lang="nl-NL" b="1" dirty="0">
                <a:solidFill>
                  <a:schemeClr val="accent6"/>
                </a:solidFill>
              </a:rPr>
              <a:t>eliminatie</a:t>
            </a:r>
          </a:p>
        </p:txBody>
      </p:sp>
      <p:sp>
        <p:nvSpPr>
          <p:cNvPr id="39" name="TextBox 38"/>
          <p:cNvSpPr txBox="1"/>
          <p:nvPr/>
        </p:nvSpPr>
        <p:spPr>
          <a:xfrm>
            <a:off x="6651240" y="1260243"/>
            <a:ext cx="1169744" cy="369332"/>
          </a:xfrm>
          <a:prstGeom prst="rect">
            <a:avLst/>
          </a:prstGeom>
          <a:noFill/>
        </p:spPr>
        <p:txBody>
          <a:bodyPr wrap="none" rtlCol="0">
            <a:spAutoFit/>
          </a:bodyPr>
          <a:lstStyle/>
          <a:p>
            <a:pPr algn="ctr"/>
            <a:r>
              <a:rPr lang="nl-NL" b="1" dirty="0">
                <a:solidFill>
                  <a:schemeClr val="accent6"/>
                </a:solidFill>
              </a:rPr>
              <a:t>Contractie</a:t>
            </a:r>
          </a:p>
        </p:txBody>
      </p:sp>
      <p:sp>
        <p:nvSpPr>
          <p:cNvPr id="40" name="TextBox 39"/>
          <p:cNvSpPr txBox="1"/>
          <p:nvPr/>
        </p:nvSpPr>
        <p:spPr>
          <a:xfrm>
            <a:off x="7935053" y="1260243"/>
            <a:ext cx="1155189" cy="369332"/>
          </a:xfrm>
          <a:prstGeom prst="rect">
            <a:avLst/>
          </a:prstGeom>
          <a:noFill/>
        </p:spPr>
        <p:txBody>
          <a:bodyPr wrap="none" rtlCol="0">
            <a:spAutoFit/>
          </a:bodyPr>
          <a:lstStyle/>
          <a:p>
            <a:pPr algn="ctr"/>
            <a:r>
              <a:rPr lang="nl-NL" b="1" dirty="0">
                <a:solidFill>
                  <a:schemeClr val="accent6"/>
                </a:solidFill>
              </a:rPr>
              <a:t>Geheugen</a:t>
            </a:r>
          </a:p>
        </p:txBody>
      </p:sp>
      <p:sp>
        <p:nvSpPr>
          <p:cNvPr id="3" name="Rectangle 2"/>
          <p:cNvSpPr/>
          <p:nvPr/>
        </p:nvSpPr>
        <p:spPr>
          <a:xfrm>
            <a:off x="49945" y="6676151"/>
            <a:ext cx="4572000" cy="184666"/>
          </a:xfrm>
          <a:prstGeom prst="rect">
            <a:avLst/>
          </a:prstGeom>
        </p:spPr>
        <p:txBody>
          <a:bodyPr>
            <a:spAutoFit/>
          </a:bodyPr>
          <a:lstStyle/>
          <a:p>
            <a:r>
              <a:rPr lang="nl-NL" sz="600" dirty="0"/>
              <a:t>http://mol-biol4masters.masters.grkraj.org/html/Cell_And_Molecular_Immunology2-Innate_Humoral_And_Cell_Mediated_Immunity.htm</a:t>
            </a:r>
          </a:p>
        </p:txBody>
      </p:sp>
      <p:sp>
        <p:nvSpPr>
          <p:cNvPr id="4" name="TextBox 3">
            <a:extLst>
              <a:ext uri="{FF2B5EF4-FFF2-40B4-BE49-F238E27FC236}">
                <a16:creationId xmlns:a16="http://schemas.microsoft.com/office/drawing/2014/main" id="{46B58A7B-BE3F-4BBA-8888-41C292F67FDA}"/>
              </a:ext>
            </a:extLst>
          </p:cNvPr>
          <p:cNvSpPr txBox="1"/>
          <p:nvPr/>
        </p:nvSpPr>
        <p:spPr>
          <a:xfrm rot="5400000">
            <a:off x="2361992" y="3465950"/>
            <a:ext cx="473649" cy="1200329"/>
          </a:xfrm>
          <a:prstGeom prst="rect">
            <a:avLst/>
          </a:prstGeom>
          <a:noFill/>
        </p:spPr>
        <p:txBody>
          <a:bodyPr wrap="square" rtlCol="0">
            <a:spAutoFit/>
          </a:bodyPr>
          <a:lstStyle/>
          <a:p>
            <a:r>
              <a:rPr lang="en-US" sz="7200" dirty="0">
                <a:solidFill>
                  <a:srgbClr val="FF0000"/>
                </a:solidFill>
              </a:rPr>
              <a:t>X</a:t>
            </a:r>
          </a:p>
        </p:txBody>
      </p:sp>
      <p:sp>
        <p:nvSpPr>
          <p:cNvPr id="6" name="Rectangle 5">
            <a:extLst>
              <a:ext uri="{FF2B5EF4-FFF2-40B4-BE49-F238E27FC236}">
                <a16:creationId xmlns:a16="http://schemas.microsoft.com/office/drawing/2014/main" id="{DBDA4D16-37E2-4540-8EE9-4FEEBDD89C70}"/>
              </a:ext>
            </a:extLst>
          </p:cNvPr>
          <p:cNvSpPr/>
          <p:nvPr/>
        </p:nvSpPr>
        <p:spPr>
          <a:xfrm>
            <a:off x="2960776" y="3975876"/>
            <a:ext cx="1720074" cy="584775"/>
          </a:xfrm>
          <a:prstGeom prst="rect">
            <a:avLst/>
          </a:prstGeom>
          <a:solidFill>
            <a:schemeClr val="bg1"/>
          </a:solidFill>
        </p:spPr>
        <p:txBody>
          <a:bodyPr wrap="square">
            <a:spAutoFit/>
          </a:bodyPr>
          <a:lstStyle/>
          <a:p>
            <a:r>
              <a:rPr lang="nl-NL" sz="1600" b="1" dirty="0">
                <a:solidFill>
                  <a:srgbClr val="FF0000"/>
                </a:solidFill>
              </a:rPr>
              <a:t>afname &lt;15% in aantal T-cellen</a:t>
            </a:r>
            <a:endParaRPr lang="en-US" sz="1600" b="1" dirty="0">
              <a:solidFill>
                <a:srgbClr val="FF0000"/>
              </a:solidFill>
            </a:endParaRPr>
          </a:p>
        </p:txBody>
      </p:sp>
      <p:sp>
        <p:nvSpPr>
          <p:cNvPr id="41" name="Rectangle 40">
            <a:extLst>
              <a:ext uri="{FF2B5EF4-FFF2-40B4-BE49-F238E27FC236}">
                <a16:creationId xmlns:a16="http://schemas.microsoft.com/office/drawing/2014/main" id="{653821BF-3C5D-4E2F-8165-C2260AA9F7A5}"/>
              </a:ext>
            </a:extLst>
          </p:cNvPr>
          <p:cNvSpPr/>
          <p:nvPr/>
        </p:nvSpPr>
        <p:spPr>
          <a:xfrm>
            <a:off x="4556097" y="6673334"/>
            <a:ext cx="4572000" cy="184666"/>
          </a:xfrm>
          <a:prstGeom prst="rect">
            <a:avLst/>
          </a:prstGeom>
        </p:spPr>
        <p:txBody>
          <a:bodyPr>
            <a:spAutoFit/>
          </a:bodyPr>
          <a:lstStyle/>
          <a:p>
            <a:r>
              <a:rPr lang="nl-NL" sz="600" dirty="0"/>
              <a:t>https://ec.europa.eu/health/documents/community-register/2015/20151216133467/anx_133467_nl</a:t>
            </a:r>
          </a:p>
        </p:txBody>
      </p:sp>
    </p:spTree>
    <p:extLst>
      <p:ext uri="{BB962C8B-B14F-4D97-AF65-F5344CB8AC3E}">
        <p14:creationId xmlns:p14="http://schemas.microsoft.com/office/powerpoint/2010/main" val="3710856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 name="Title 1"/>
          <p:cNvSpPr>
            <a:spLocks noGrp="1"/>
          </p:cNvSpPr>
          <p:nvPr>
            <p:ph type="title"/>
          </p:nvPr>
        </p:nvSpPr>
        <p:spPr>
          <a:xfrm>
            <a:off x="457202" y="274644"/>
            <a:ext cx="6962775" cy="609781"/>
          </a:xfrm>
        </p:spPr>
        <p:txBody>
          <a:bodyPr/>
          <a:lstStyle/>
          <a:p>
            <a:r>
              <a:rPr lang="nl-NL" sz="2400" dirty="0" err="1"/>
              <a:t>Teriflunomide</a:t>
            </a:r>
            <a:r>
              <a:rPr lang="nl-NL" sz="2400" dirty="0"/>
              <a:t>, na stoppen</a:t>
            </a:r>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307" name="Group 306"/>
          <p:cNvGrpSpPr/>
          <p:nvPr/>
        </p:nvGrpSpPr>
        <p:grpSpPr>
          <a:xfrm>
            <a:off x="1096705"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54703" y="3420898"/>
            <a:ext cx="300082" cy="261610"/>
            <a:chOff x="9582545" y="2303286"/>
            <a:chExt cx="300082" cy="261610"/>
          </a:xfrm>
        </p:grpSpPr>
        <p:sp>
          <p:nvSpPr>
            <p:cNvPr id="2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9" name="Rectangle 298"/>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05" name="Group 304"/>
          <p:cNvGrpSpPr/>
          <p:nvPr/>
        </p:nvGrpSpPr>
        <p:grpSpPr>
          <a:xfrm>
            <a:off x="1512930" y="3860598"/>
            <a:ext cx="300082" cy="261610"/>
            <a:chOff x="9582545" y="2303286"/>
            <a:chExt cx="300082" cy="261610"/>
          </a:xfrm>
        </p:grpSpPr>
        <p:sp>
          <p:nvSpPr>
            <p:cNvPr id="30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8" name="Rectangle 30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1416454" y="2977960"/>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cxnSp>
        <p:nvCxnSpPr>
          <p:cNvPr id="224" name="Straight Arrow Connector 223"/>
          <p:cNvCxnSpPr/>
          <p:nvPr/>
        </p:nvCxnSpPr>
        <p:spPr>
          <a:xfrm flipH="1" flipV="1">
            <a:off x="847728" y="2713670"/>
            <a:ext cx="400345" cy="7387"/>
          </a:xfrm>
          <a:prstGeom prst="straightConnector1">
            <a:avLst/>
          </a:prstGeom>
          <a:ln w="19050">
            <a:solidFill>
              <a:schemeClr val="accent6"/>
            </a:solidFill>
            <a:tailEnd type="arrow"/>
          </a:ln>
        </p:spPr>
        <p:style>
          <a:lnRef idx="1">
            <a:schemeClr val="accent1"/>
          </a:lnRef>
          <a:fillRef idx="0">
            <a:schemeClr val="accent1"/>
          </a:fillRef>
          <a:effectRef idx="0">
            <a:schemeClr val="accent1"/>
          </a:effectRef>
          <a:fontRef idx="minor">
            <a:schemeClr val="tx1"/>
          </a:fontRef>
        </p:style>
      </p:cxn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16" name="Group 215"/>
          <p:cNvGrpSpPr/>
          <p:nvPr/>
        </p:nvGrpSpPr>
        <p:grpSpPr>
          <a:xfrm>
            <a:off x="259128" y="2454918"/>
            <a:ext cx="513521" cy="521071"/>
            <a:chOff x="1696729" y="1401791"/>
            <a:chExt cx="513521"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6" name="Group 225"/>
          <p:cNvGrpSpPr/>
          <p:nvPr/>
        </p:nvGrpSpPr>
        <p:grpSpPr>
          <a:xfrm>
            <a:off x="259128" y="2712093"/>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249603" y="289306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62" name="TextBox 261">
            <a:extLst>
              <a:ext uri="{FF2B5EF4-FFF2-40B4-BE49-F238E27FC236}">
                <a16:creationId xmlns:a16="http://schemas.microsoft.com/office/drawing/2014/main" id="{8144609D-1BD5-43EE-A0B6-1E24B34372B8}"/>
              </a:ext>
            </a:extLst>
          </p:cNvPr>
          <p:cNvSpPr txBox="1"/>
          <p:nvPr/>
        </p:nvSpPr>
        <p:spPr>
          <a:xfrm>
            <a:off x="2304128" y="5205032"/>
            <a:ext cx="6058779" cy="646331"/>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r>
              <a:rPr lang="en-US" dirty="0" err="1"/>
              <a:t>Herstel</a:t>
            </a:r>
            <a:r>
              <a:rPr lang="en-US" dirty="0"/>
              <a:t> van </a:t>
            </a:r>
            <a:r>
              <a:rPr lang="en-US" dirty="0" err="1"/>
              <a:t>evenwicht</a:t>
            </a:r>
            <a:r>
              <a:rPr lang="en-US" dirty="0"/>
              <a:t> door </a:t>
            </a:r>
            <a:r>
              <a:rPr lang="en-US" dirty="0" err="1"/>
              <a:t>verdwijnen</a:t>
            </a:r>
            <a:r>
              <a:rPr lang="en-US" dirty="0"/>
              <a:t> </a:t>
            </a:r>
            <a:r>
              <a:rPr lang="en-US" dirty="0" err="1"/>
              <a:t>remming</a:t>
            </a:r>
            <a:r>
              <a:rPr lang="en-US" dirty="0"/>
              <a:t> </a:t>
            </a:r>
            <a:r>
              <a:rPr lang="en-US" dirty="0" err="1"/>
              <a:t>snelle</a:t>
            </a:r>
            <a:r>
              <a:rPr lang="en-US" dirty="0"/>
              <a:t> T-</a:t>
            </a:r>
            <a:r>
              <a:rPr lang="en-US" dirty="0" err="1"/>
              <a:t>celdeling</a:t>
            </a:r>
            <a:r>
              <a:rPr lang="en-US" dirty="0"/>
              <a:t>, in </a:t>
            </a:r>
            <a:r>
              <a:rPr lang="en-US" dirty="0" err="1"/>
              <a:t>ongeveer</a:t>
            </a:r>
            <a:r>
              <a:rPr lang="en-US" dirty="0"/>
              <a:t> 3,5 </a:t>
            </a:r>
            <a:r>
              <a:rPr lang="en-US" dirty="0" err="1"/>
              <a:t>maanden</a:t>
            </a:r>
            <a:endParaRPr lang="en-US" dirty="0"/>
          </a:p>
        </p:txBody>
      </p:sp>
      <p:sp>
        <p:nvSpPr>
          <p:cNvPr id="199" name="Rectangle 198">
            <a:extLst>
              <a:ext uri="{FF2B5EF4-FFF2-40B4-BE49-F238E27FC236}">
                <a16:creationId xmlns:a16="http://schemas.microsoft.com/office/drawing/2014/main" id="{FE18C10A-3306-4F83-8710-F15BC4C120BA}"/>
              </a:ext>
            </a:extLst>
          </p:cNvPr>
          <p:cNvSpPr/>
          <p:nvPr/>
        </p:nvSpPr>
        <p:spPr>
          <a:xfrm>
            <a:off x="90327" y="6630696"/>
            <a:ext cx="4572000" cy="184666"/>
          </a:xfrm>
          <a:prstGeom prst="rect">
            <a:avLst/>
          </a:prstGeom>
        </p:spPr>
        <p:txBody>
          <a:bodyPr>
            <a:spAutoFit/>
          </a:bodyPr>
          <a:lstStyle/>
          <a:p>
            <a:r>
              <a:rPr lang="nl-NL" sz="600" dirty="0"/>
              <a:t>https://ec.europa.eu/health/documents/community-register/2015/20151216133467/anx_133467_nl</a:t>
            </a:r>
          </a:p>
        </p:txBody>
      </p:sp>
    </p:spTree>
    <p:extLst>
      <p:ext uri="{BB962C8B-B14F-4D97-AF65-F5344CB8AC3E}">
        <p14:creationId xmlns:p14="http://schemas.microsoft.com/office/powerpoint/2010/main" val="467175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Aangrijpingspunten therapie</a:t>
            </a:r>
            <a:endParaRPr lang="en-US" dirty="0"/>
          </a:p>
        </p:txBody>
      </p:sp>
      <p:sp>
        <p:nvSpPr>
          <p:cNvPr id="3" name="Content Placeholder 2"/>
          <p:cNvSpPr>
            <a:spLocks noGrp="1"/>
          </p:cNvSpPr>
          <p:nvPr>
            <p:ph idx="1"/>
          </p:nvPr>
        </p:nvSpPr>
        <p:spPr>
          <a:xfrm>
            <a:off x="457200" y="1127232"/>
            <a:ext cx="8229600" cy="4525963"/>
          </a:xfrm>
        </p:spPr>
        <p:txBody>
          <a:bodyPr/>
          <a:lstStyle/>
          <a:p>
            <a:r>
              <a:rPr lang="en-US" sz="2400" b="1" dirty="0">
                <a:solidFill>
                  <a:schemeClr val="bg1">
                    <a:lumMod val="85000"/>
                  </a:schemeClr>
                </a:solidFill>
              </a:rPr>
              <a:t>Productie en proliferatie</a:t>
            </a:r>
          </a:p>
          <a:p>
            <a:pPr lvl="1"/>
            <a:r>
              <a:rPr lang="en-US" sz="2000" dirty="0">
                <a:solidFill>
                  <a:schemeClr val="bg1">
                    <a:lumMod val="85000"/>
                  </a:schemeClr>
                </a:solidFill>
              </a:rPr>
              <a:t>Teriflunomide</a:t>
            </a:r>
          </a:p>
          <a:p>
            <a:r>
              <a:rPr lang="en-US" sz="2400" b="1" dirty="0" err="1"/>
              <a:t>Migratie</a:t>
            </a:r>
            <a:endParaRPr lang="en-US" sz="2400" b="1" dirty="0"/>
          </a:p>
          <a:p>
            <a:pPr lvl="1"/>
            <a:r>
              <a:rPr lang="en-US" sz="2000" dirty="0"/>
              <a:t>Fingolimod</a:t>
            </a:r>
          </a:p>
          <a:p>
            <a:pPr lvl="1"/>
            <a:r>
              <a:rPr lang="en-US" sz="2000" dirty="0"/>
              <a:t>Natalizumab</a:t>
            </a:r>
          </a:p>
          <a:p>
            <a:r>
              <a:rPr lang="en-US" sz="2400" b="1" dirty="0" err="1">
                <a:solidFill>
                  <a:schemeClr val="bg1">
                    <a:lumMod val="85000"/>
                  </a:schemeClr>
                </a:solidFill>
              </a:rPr>
              <a:t>Depletie</a:t>
            </a:r>
            <a:endParaRPr lang="en-US" sz="2400" b="1" dirty="0">
              <a:solidFill>
                <a:schemeClr val="bg1">
                  <a:lumMod val="85000"/>
                </a:schemeClr>
              </a:solidFill>
            </a:endParaRPr>
          </a:p>
          <a:p>
            <a:pPr lvl="1"/>
            <a:r>
              <a:rPr lang="nl-NL" sz="2000" dirty="0" err="1">
                <a:solidFill>
                  <a:schemeClr val="bg1">
                    <a:lumMod val="85000"/>
                  </a:schemeClr>
                </a:solidFill>
              </a:rPr>
              <a:t>Alemtuzumab</a:t>
            </a:r>
            <a:endParaRPr lang="nl-NL" sz="2000" dirty="0">
              <a:solidFill>
                <a:schemeClr val="bg1">
                  <a:lumMod val="85000"/>
                </a:schemeClr>
              </a:solidFill>
            </a:endParaRPr>
          </a:p>
          <a:p>
            <a:pPr lvl="1"/>
            <a:r>
              <a:rPr lang="nl-NL" sz="2000" dirty="0" err="1">
                <a:solidFill>
                  <a:schemeClr val="bg1">
                    <a:lumMod val="85000"/>
                  </a:schemeClr>
                </a:solidFill>
              </a:rPr>
              <a:t>Cladribine</a:t>
            </a:r>
            <a:endParaRPr lang="nl-NL" sz="2000" dirty="0">
              <a:solidFill>
                <a:schemeClr val="bg1">
                  <a:lumMod val="85000"/>
                </a:schemeClr>
              </a:solidFill>
            </a:endParaRPr>
          </a:p>
          <a:p>
            <a:pPr lvl="1"/>
            <a:r>
              <a:rPr lang="nl-NL" sz="2000" dirty="0" err="1">
                <a:solidFill>
                  <a:schemeClr val="bg1">
                    <a:lumMod val="85000"/>
                  </a:schemeClr>
                </a:solidFill>
              </a:rPr>
              <a:t>Ocrelizumab</a:t>
            </a:r>
            <a:endParaRPr lang="nl-NL" sz="2000" dirty="0">
              <a:solidFill>
                <a:schemeClr val="bg1">
                  <a:lumMod val="85000"/>
                </a:schemeClr>
              </a:solidFill>
            </a:endParaRPr>
          </a:p>
          <a:p>
            <a:r>
              <a:rPr lang="en-US" sz="2400" b="1" dirty="0" err="1">
                <a:solidFill>
                  <a:schemeClr val="bg1">
                    <a:lumMod val="85000"/>
                  </a:schemeClr>
                </a:solidFill>
              </a:rPr>
              <a:t>Functie</a:t>
            </a:r>
            <a:endParaRPr lang="en-US" sz="2400" b="1" dirty="0">
              <a:solidFill>
                <a:schemeClr val="bg1">
                  <a:lumMod val="85000"/>
                </a:schemeClr>
              </a:solidFill>
            </a:endParaRPr>
          </a:p>
          <a:p>
            <a:pPr lvl="1"/>
            <a:r>
              <a:rPr lang="nl-NL" sz="2000" dirty="0" err="1">
                <a:solidFill>
                  <a:schemeClr val="bg1">
                    <a:lumMod val="85000"/>
                  </a:schemeClr>
                </a:solidFill>
              </a:rPr>
              <a:t>Dimethylfumaraat</a:t>
            </a:r>
            <a:endParaRPr lang="nl-NL" sz="2000" dirty="0">
              <a:solidFill>
                <a:schemeClr val="bg1">
                  <a:lumMod val="85000"/>
                </a:schemeClr>
              </a:solidFill>
            </a:endParaRPr>
          </a:p>
          <a:p>
            <a:pPr lvl="1"/>
            <a:r>
              <a:rPr lang="nl-NL" sz="2000" dirty="0" err="1">
                <a:solidFill>
                  <a:schemeClr val="bg1">
                    <a:lumMod val="85000"/>
                  </a:schemeClr>
                </a:solidFill>
              </a:rPr>
              <a:t>Glatirameer</a:t>
            </a:r>
            <a:r>
              <a:rPr lang="nl-NL" sz="2000" dirty="0">
                <a:solidFill>
                  <a:schemeClr val="bg1">
                    <a:lumMod val="85000"/>
                  </a:schemeClr>
                </a:solidFill>
              </a:rPr>
              <a:t> acetaat</a:t>
            </a:r>
          </a:p>
          <a:p>
            <a:pPr lvl="1"/>
            <a:r>
              <a:rPr lang="nl-NL" sz="2000" dirty="0">
                <a:solidFill>
                  <a:schemeClr val="bg1">
                    <a:lumMod val="85000"/>
                  </a:schemeClr>
                </a:solidFill>
              </a:rPr>
              <a:t>Interferon </a:t>
            </a:r>
            <a:r>
              <a:rPr lang="nl-NL" sz="2000" dirty="0" err="1">
                <a:solidFill>
                  <a:schemeClr val="bg1">
                    <a:lumMod val="85000"/>
                  </a:schemeClr>
                </a:solidFill>
              </a:rPr>
              <a:t>Beta</a:t>
            </a:r>
            <a:endParaRPr lang="en-US" sz="2000" dirty="0">
              <a:solidFill>
                <a:schemeClr val="bg1">
                  <a:lumMod val="85000"/>
                </a:schemeClr>
              </a:solidFill>
            </a:endParaRPr>
          </a:p>
        </p:txBody>
      </p:sp>
    </p:spTree>
    <p:extLst>
      <p:ext uri="{BB962C8B-B14F-4D97-AF65-F5344CB8AC3E}">
        <p14:creationId xmlns:p14="http://schemas.microsoft.com/office/powerpoint/2010/main" val="17259733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23" name="Group 22"/>
          <p:cNvGrpSpPr/>
          <p:nvPr/>
        </p:nvGrpSpPr>
        <p:grpSpPr>
          <a:xfrm>
            <a:off x="1829392" y="2750955"/>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306"/>
          <p:cNvGrpSpPr/>
          <p:nvPr/>
        </p:nvGrpSpPr>
        <p:grpSpPr>
          <a:xfrm>
            <a:off x="1096705"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54703" y="3420898"/>
            <a:ext cx="300082" cy="261610"/>
            <a:chOff x="9582545" y="2303286"/>
            <a:chExt cx="300082" cy="261610"/>
          </a:xfrm>
        </p:grpSpPr>
        <p:sp>
          <p:nvSpPr>
            <p:cNvPr id="2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9" name="Rectangle 298"/>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05" name="Group 304"/>
          <p:cNvGrpSpPr/>
          <p:nvPr/>
        </p:nvGrpSpPr>
        <p:grpSpPr>
          <a:xfrm>
            <a:off x="1512930" y="3860598"/>
            <a:ext cx="300082" cy="261610"/>
            <a:chOff x="9582545" y="2303286"/>
            <a:chExt cx="300082" cy="261610"/>
          </a:xfrm>
        </p:grpSpPr>
        <p:sp>
          <p:nvSpPr>
            <p:cNvPr id="30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8" name="Rectangle 30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1416454" y="2977960"/>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08" name="Group 207"/>
          <p:cNvGrpSpPr/>
          <p:nvPr/>
        </p:nvGrpSpPr>
        <p:grpSpPr>
          <a:xfrm>
            <a:off x="1864533" y="2454918"/>
            <a:ext cx="513521" cy="521071"/>
            <a:chOff x="1696729" y="1401791"/>
            <a:chExt cx="51352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26" name="Group 225"/>
          <p:cNvGrpSpPr/>
          <p:nvPr/>
        </p:nvGrpSpPr>
        <p:grpSpPr>
          <a:xfrm>
            <a:off x="554403" y="2473968"/>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1030653" y="245491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16" name="Title 1"/>
          <p:cNvSpPr>
            <a:spLocks noGrp="1"/>
          </p:cNvSpPr>
          <p:nvPr>
            <p:ph type="title"/>
          </p:nvPr>
        </p:nvSpPr>
        <p:spPr>
          <a:xfrm>
            <a:off x="457202" y="274644"/>
            <a:ext cx="6962775" cy="609781"/>
          </a:xfrm>
        </p:spPr>
        <p:txBody>
          <a:bodyPr/>
          <a:lstStyle/>
          <a:p>
            <a:r>
              <a:rPr lang="nl-NL" sz="2400" dirty="0" err="1"/>
              <a:t>Fingolimod</a:t>
            </a:r>
            <a:r>
              <a:rPr lang="nl-NL" sz="2400" dirty="0"/>
              <a:t>, </a:t>
            </a:r>
            <a:r>
              <a:rPr lang="nl-NL" sz="2400" dirty="0" err="1"/>
              <a:t>werkingmechanisme</a:t>
            </a:r>
            <a:endParaRPr lang="nl-NL" sz="2400" dirty="0"/>
          </a:p>
        </p:txBody>
      </p:sp>
      <p:cxnSp>
        <p:nvCxnSpPr>
          <p:cNvPr id="217" name="Straight Arrow Connector 216"/>
          <p:cNvCxnSpPr/>
          <p:nvPr/>
        </p:nvCxnSpPr>
        <p:spPr>
          <a:xfrm flipV="1">
            <a:off x="1416495" y="1998802"/>
            <a:ext cx="8632" cy="488486"/>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a:off x="526236" y="4074724"/>
            <a:ext cx="0" cy="937158"/>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219" name="Group 218"/>
          <p:cNvGrpSpPr/>
          <p:nvPr/>
        </p:nvGrpSpPr>
        <p:grpSpPr>
          <a:xfrm>
            <a:off x="144471" y="3370621"/>
            <a:ext cx="782437" cy="705593"/>
            <a:chOff x="108608" y="3567822"/>
            <a:chExt cx="782437" cy="705593"/>
          </a:xfrm>
        </p:grpSpPr>
        <p:grpSp>
          <p:nvGrpSpPr>
            <p:cNvPr id="220" name="Group 219"/>
            <p:cNvGrpSpPr/>
            <p:nvPr/>
          </p:nvGrpSpPr>
          <p:grpSpPr>
            <a:xfrm>
              <a:off x="108608" y="3567822"/>
              <a:ext cx="782437" cy="705593"/>
              <a:chOff x="9632115" y="3841615"/>
              <a:chExt cx="782437" cy="705593"/>
            </a:xfrm>
          </p:grpSpPr>
          <p:sp>
            <p:nvSpPr>
              <p:cNvPr id="222" name="Oval 22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42" name="Group 171"/>
              <p:cNvGrpSpPr/>
              <p:nvPr/>
            </p:nvGrpSpPr>
            <p:grpSpPr>
              <a:xfrm rot="18169265">
                <a:off x="10232913" y="4152954"/>
                <a:ext cx="124964" cy="238314"/>
                <a:chOff x="6272999" y="403029"/>
                <a:chExt cx="199769" cy="365671"/>
              </a:xfrm>
            </p:grpSpPr>
            <p:sp>
              <p:nvSpPr>
                <p:cNvPr id="261" name="Rectangle 26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2" name="Rectangle 26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3" name="Rectangle 26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4" name="Group 173"/>
              <p:cNvGrpSpPr/>
              <p:nvPr/>
            </p:nvGrpSpPr>
            <p:grpSpPr>
              <a:xfrm rot="14155649">
                <a:off x="10226787" y="3804084"/>
                <a:ext cx="124964" cy="238314"/>
                <a:chOff x="6272999" y="403029"/>
                <a:chExt cx="199769" cy="365671"/>
              </a:xfrm>
            </p:grpSpPr>
            <p:sp>
              <p:nvSpPr>
                <p:cNvPr id="255" name="Rectangle 25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8" name="Rectangle 25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0" name="Rectangle 25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5" name="Group 203"/>
              <p:cNvGrpSpPr/>
              <p:nvPr/>
            </p:nvGrpSpPr>
            <p:grpSpPr>
              <a:xfrm rot="669115" flipH="1">
                <a:off x="9845209" y="4308894"/>
                <a:ext cx="124964" cy="238314"/>
                <a:chOff x="6272999" y="403029"/>
                <a:chExt cx="199769" cy="365671"/>
              </a:xfrm>
            </p:grpSpPr>
            <p:sp>
              <p:nvSpPr>
                <p:cNvPr id="250" name="Rectangle 24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3" name="Rectangle 25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4" name="Rectangle 25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6" name="Group 171"/>
              <p:cNvGrpSpPr/>
              <p:nvPr/>
            </p:nvGrpSpPr>
            <p:grpSpPr>
              <a:xfrm rot="7717811">
                <a:off x="9688790" y="3784940"/>
                <a:ext cx="124964" cy="238314"/>
                <a:chOff x="6272999" y="403029"/>
                <a:chExt cx="199769" cy="365671"/>
              </a:xfrm>
            </p:grpSpPr>
            <p:sp>
              <p:nvSpPr>
                <p:cNvPr id="247" name="Rectangle 24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8" name="Rectangle 24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9" name="Rectangle 24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21" name="TextBox 22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1267473" y="2184490"/>
            <a:ext cx="328192" cy="293330"/>
            <a:chOff x="1150378" y="1508432"/>
            <a:chExt cx="328192" cy="293330"/>
          </a:xfrm>
        </p:grpSpPr>
        <p:cxnSp>
          <p:nvCxnSpPr>
            <p:cNvPr id="267" name="Straight Connector 266"/>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69" name="Group 268"/>
          <p:cNvGrpSpPr/>
          <p:nvPr/>
        </p:nvGrpSpPr>
        <p:grpSpPr>
          <a:xfrm>
            <a:off x="362598" y="4346665"/>
            <a:ext cx="328192" cy="293330"/>
            <a:chOff x="1150378" y="1508432"/>
            <a:chExt cx="328192" cy="293330"/>
          </a:xfrm>
        </p:grpSpPr>
        <p:cxnSp>
          <p:nvCxnSpPr>
            <p:cNvPr id="270" name="Straight Connector 269"/>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72" name="Group 271"/>
          <p:cNvGrpSpPr/>
          <p:nvPr/>
        </p:nvGrpSpPr>
        <p:grpSpPr>
          <a:xfrm>
            <a:off x="125421" y="5170846"/>
            <a:ext cx="782437" cy="705593"/>
            <a:chOff x="108608" y="3567822"/>
            <a:chExt cx="782437" cy="705593"/>
          </a:xfrm>
        </p:grpSpPr>
        <p:grpSp>
          <p:nvGrpSpPr>
            <p:cNvPr id="273" name="Group 272"/>
            <p:cNvGrpSpPr/>
            <p:nvPr/>
          </p:nvGrpSpPr>
          <p:grpSpPr>
            <a:xfrm>
              <a:off x="108608" y="3567822"/>
              <a:ext cx="782437" cy="705593"/>
              <a:chOff x="9632115" y="3841615"/>
              <a:chExt cx="782437" cy="705593"/>
            </a:xfrm>
          </p:grpSpPr>
          <p:sp>
            <p:nvSpPr>
              <p:cNvPr id="275" name="Oval 274"/>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6" name="Oval 275"/>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7" name="Group 171"/>
              <p:cNvGrpSpPr/>
              <p:nvPr/>
            </p:nvGrpSpPr>
            <p:grpSpPr>
              <a:xfrm rot="18169265">
                <a:off x="10232913" y="4152954"/>
                <a:ext cx="124964" cy="238314"/>
                <a:chOff x="6272999" y="403029"/>
                <a:chExt cx="199769" cy="365671"/>
              </a:xfrm>
            </p:grpSpPr>
            <p:sp>
              <p:nvSpPr>
                <p:cNvPr id="290" name="Rectangle 28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2" name="Rectangle 29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8" name="Group 173"/>
              <p:cNvGrpSpPr/>
              <p:nvPr/>
            </p:nvGrpSpPr>
            <p:grpSpPr>
              <a:xfrm rot="14155649">
                <a:off x="10226787" y="3804084"/>
                <a:ext cx="124964" cy="238314"/>
                <a:chOff x="6272999" y="403029"/>
                <a:chExt cx="199769" cy="365671"/>
              </a:xfrm>
            </p:grpSpPr>
            <p:sp>
              <p:nvSpPr>
                <p:cNvPr id="287" name="Rectangle 28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9" name="Rectangle 28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9" name="Group 203"/>
              <p:cNvGrpSpPr/>
              <p:nvPr/>
            </p:nvGrpSpPr>
            <p:grpSpPr>
              <a:xfrm rot="669115" flipH="1">
                <a:off x="9845209" y="4308894"/>
                <a:ext cx="124964" cy="238314"/>
                <a:chOff x="6272999" y="403029"/>
                <a:chExt cx="199769" cy="365671"/>
              </a:xfrm>
            </p:grpSpPr>
            <p:sp>
              <p:nvSpPr>
                <p:cNvPr id="284" name="Rectangle 28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6" name="Rectangle 28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0" name="Group 171"/>
              <p:cNvGrpSpPr/>
              <p:nvPr/>
            </p:nvGrpSpPr>
            <p:grpSpPr>
              <a:xfrm rot="7717811">
                <a:off x="9688790" y="3784940"/>
                <a:ext cx="124964" cy="238314"/>
                <a:chOff x="6272999" y="403029"/>
                <a:chExt cx="199769" cy="365671"/>
              </a:xfrm>
            </p:grpSpPr>
            <p:sp>
              <p:nvSpPr>
                <p:cNvPr id="281" name="Rectangle 28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Rectangle 28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4" name="TextBox 273"/>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93" name="Group 292"/>
          <p:cNvGrpSpPr/>
          <p:nvPr/>
        </p:nvGrpSpPr>
        <p:grpSpPr>
          <a:xfrm>
            <a:off x="1202103" y="1378593"/>
            <a:ext cx="513521" cy="521071"/>
            <a:chOff x="1696729" y="1401791"/>
            <a:chExt cx="513521" cy="521071"/>
          </a:xfrm>
        </p:grpSpPr>
        <p:grpSp>
          <p:nvGrpSpPr>
            <p:cNvPr id="294" name="Group 165"/>
            <p:cNvGrpSpPr/>
            <p:nvPr/>
          </p:nvGrpSpPr>
          <p:grpSpPr>
            <a:xfrm>
              <a:off x="1696729" y="1425711"/>
              <a:ext cx="474194" cy="497151"/>
              <a:chOff x="5095749" y="0"/>
              <a:chExt cx="769047" cy="840013"/>
            </a:xfrm>
          </p:grpSpPr>
          <p:sp>
            <p:nvSpPr>
              <p:cNvPr id="29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Oval 30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Oval 30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97" name="TextBox 296"/>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4" name="Rectangle 13"/>
          <p:cNvSpPr/>
          <p:nvPr/>
        </p:nvSpPr>
        <p:spPr bwMode="auto">
          <a:xfrm>
            <a:off x="1043687" y="1333929"/>
            <a:ext cx="812529" cy="645829"/>
          </a:xfrm>
          <a:prstGeom prst="rect">
            <a:avLst/>
          </a:prstGeom>
          <a:solidFill>
            <a:schemeClr val="bg1">
              <a:alpha val="8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04" name="Rectangle 303"/>
          <p:cNvSpPr/>
          <p:nvPr/>
        </p:nvSpPr>
        <p:spPr bwMode="auto">
          <a:xfrm>
            <a:off x="45441" y="5068309"/>
            <a:ext cx="971380" cy="913397"/>
          </a:xfrm>
          <a:prstGeom prst="rect">
            <a:avLst/>
          </a:prstGeom>
          <a:solidFill>
            <a:schemeClr val="bg1">
              <a:alpha val="8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03" name="TextBox 202">
            <a:extLst>
              <a:ext uri="{FF2B5EF4-FFF2-40B4-BE49-F238E27FC236}">
                <a16:creationId xmlns:a16="http://schemas.microsoft.com/office/drawing/2014/main" id="{12471B36-E1C0-4278-A46A-EDB3F3041B77}"/>
              </a:ext>
            </a:extLst>
          </p:cNvPr>
          <p:cNvSpPr txBox="1"/>
          <p:nvPr/>
        </p:nvSpPr>
        <p:spPr>
          <a:xfrm>
            <a:off x="2225090" y="4944341"/>
            <a:ext cx="5396815" cy="646331"/>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r>
              <a:rPr lang="en-US" dirty="0" err="1"/>
              <a:t>Lymfocyten</a:t>
            </a:r>
            <a:r>
              <a:rPr lang="en-US" dirty="0"/>
              <a:t> </a:t>
            </a:r>
            <a:r>
              <a:rPr lang="en-US" dirty="0" err="1"/>
              <a:t>blijven</a:t>
            </a:r>
            <a:r>
              <a:rPr lang="en-US" dirty="0"/>
              <a:t> in de </a:t>
            </a:r>
            <a:r>
              <a:rPr lang="en-US" dirty="0" err="1"/>
              <a:t>lymfeklier</a:t>
            </a:r>
            <a:r>
              <a:rPr lang="en-US" dirty="0"/>
              <a:t> en </a:t>
            </a:r>
            <a:r>
              <a:rPr lang="en-US" dirty="0" err="1"/>
              <a:t>kunnen</a:t>
            </a:r>
            <a:r>
              <a:rPr lang="en-US" dirty="0"/>
              <a:t> het </a:t>
            </a:r>
            <a:r>
              <a:rPr lang="en-US" dirty="0" err="1"/>
              <a:t>brein</a:t>
            </a:r>
            <a:r>
              <a:rPr lang="en-US" dirty="0"/>
              <a:t> </a:t>
            </a:r>
            <a:r>
              <a:rPr lang="en-US" dirty="0" err="1"/>
              <a:t>niet</a:t>
            </a:r>
            <a:r>
              <a:rPr lang="en-US" dirty="0"/>
              <a:t> </a:t>
            </a:r>
            <a:r>
              <a:rPr lang="en-US" dirty="0" err="1"/>
              <a:t>bereiken</a:t>
            </a:r>
            <a:r>
              <a:rPr lang="en-US" dirty="0"/>
              <a:t>.</a:t>
            </a:r>
          </a:p>
        </p:txBody>
      </p:sp>
      <p:sp>
        <p:nvSpPr>
          <p:cNvPr id="204" name="Rectangle 203">
            <a:extLst>
              <a:ext uri="{FF2B5EF4-FFF2-40B4-BE49-F238E27FC236}">
                <a16:creationId xmlns:a16="http://schemas.microsoft.com/office/drawing/2014/main" id="{8275B3A7-EF89-41D5-83CF-A5511C27EF97}"/>
              </a:ext>
            </a:extLst>
          </p:cNvPr>
          <p:cNvSpPr/>
          <p:nvPr/>
        </p:nvSpPr>
        <p:spPr>
          <a:xfrm>
            <a:off x="67989" y="6689810"/>
            <a:ext cx="4097597" cy="184666"/>
          </a:xfrm>
          <a:prstGeom prst="rect">
            <a:avLst/>
          </a:prstGeom>
        </p:spPr>
        <p:txBody>
          <a:bodyPr wrap="none">
            <a:spAutoFit/>
          </a:bodyPr>
          <a:lstStyle/>
          <a:p>
            <a:r>
              <a:rPr lang="nl-NL" sz="600" dirty="0"/>
              <a:t>http://www.ema.europa.eu/docs/nl_NL/document_library/EPAR_-_Product_Information/human/002202/WC500104528.pdf</a:t>
            </a:r>
          </a:p>
        </p:txBody>
      </p:sp>
    </p:spTree>
    <p:extLst>
      <p:ext uri="{BB962C8B-B14F-4D97-AF65-F5344CB8AC3E}">
        <p14:creationId xmlns:p14="http://schemas.microsoft.com/office/powerpoint/2010/main" val="355852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23" name="Group 22"/>
          <p:cNvGrpSpPr/>
          <p:nvPr/>
        </p:nvGrpSpPr>
        <p:grpSpPr>
          <a:xfrm>
            <a:off x="1829392" y="2750955"/>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306"/>
          <p:cNvGrpSpPr/>
          <p:nvPr/>
        </p:nvGrpSpPr>
        <p:grpSpPr>
          <a:xfrm>
            <a:off x="1096705"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54703" y="3420898"/>
            <a:ext cx="300082" cy="261610"/>
            <a:chOff x="9582545" y="2303286"/>
            <a:chExt cx="300082" cy="261610"/>
          </a:xfrm>
        </p:grpSpPr>
        <p:sp>
          <p:nvSpPr>
            <p:cNvPr id="2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9" name="Rectangle 298"/>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05" name="Group 304"/>
          <p:cNvGrpSpPr/>
          <p:nvPr/>
        </p:nvGrpSpPr>
        <p:grpSpPr>
          <a:xfrm>
            <a:off x="1512930" y="3860598"/>
            <a:ext cx="300082" cy="261610"/>
            <a:chOff x="9582545" y="2303286"/>
            <a:chExt cx="300082" cy="261610"/>
          </a:xfrm>
        </p:grpSpPr>
        <p:sp>
          <p:nvSpPr>
            <p:cNvPr id="30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8" name="Rectangle 30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1416454" y="2977960"/>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08" name="Group 207"/>
          <p:cNvGrpSpPr/>
          <p:nvPr/>
        </p:nvGrpSpPr>
        <p:grpSpPr>
          <a:xfrm>
            <a:off x="1864533" y="2454918"/>
            <a:ext cx="513521" cy="521071"/>
            <a:chOff x="1696729" y="1401791"/>
            <a:chExt cx="51352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26" name="Group 225"/>
          <p:cNvGrpSpPr/>
          <p:nvPr/>
        </p:nvGrpSpPr>
        <p:grpSpPr>
          <a:xfrm>
            <a:off x="554403" y="2473968"/>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1030653" y="245491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16" name="Title 1"/>
          <p:cNvSpPr>
            <a:spLocks noGrp="1"/>
          </p:cNvSpPr>
          <p:nvPr>
            <p:ph type="title"/>
          </p:nvPr>
        </p:nvSpPr>
        <p:spPr>
          <a:xfrm>
            <a:off x="457202" y="274644"/>
            <a:ext cx="6962775" cy="609781"/>
          </a:xfrm>
        </p:spPr>
        <p:txBody>
          <a:bodyPr/>
          <a:lstStyle/>
          <a:p>
            <a:r>
              <a:rPr lang="nl-NL" sz="2400" dirty="0" err="1"/>
              <a:t>Fingolimod</a:t>
            </a:r>
            <a:r>
              <a:rPr lang="nl-NL" sz="2400" dirty="0"/>
              <a:t>, </a:t>
            </a:r>
            <a:r>
              <a:rPr lang="nl-NL" sz="2400" dirty="0" err="1"/>
              <a:t>immuunstatus</a:t>
            </a:r>
            <a:r>
              <a:rPr lang="nl-NL" sz="2400" dirty="0"/>
              <a:t> tijdens behandeling</a:t>
            </a:r>
          </a:p>
        </p:txBody>
      </p:sp>
      <p:cxnSp>
        <p:nvCxnSpPr>
          <p:cNvPr id="217" name="Straight Arrow Connector 216"/>
          <p:cNvCxnSpPr/>
          <p:nvPr/>
        </p:nvCxnSpPr>
        <p:spPr>
          <a:xfrm flipV="1">
            <a:off x="1416495" y="1998802"/>
            <a:ext cx="8632" cy="488486"/>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a:off x="526236" y="4074724"/>
            <a:ext cx="0" cy="937158"/>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219" name="Group 218"/>
          <p:cNvGrpSpPr/>
          <p:nvPr/>
        </p:nvGrpSpPr>
        <p:grpSpPr>
          <a:xfrm>
            <a:off x="144471" y="3370621"/>
            <a:ext cx="782437" cy="705593"/>
            <a:chOff x="108608" y="3567822"/>
            <a:chExt cx="782437" cy="705593"/>
          </a:xfrm>
        </p:grpSpPr>
        <p:grpSp>
          <p:nvGrpSpPr>
            <p:cNvPr id="220" name="Group 219"/>
            <p:cNvGrpSpPr/>
            <p:nvPr/>
          </p:nvGrpSpPr>
          <p:grpSpPr>
            <a:xfrm>
              <a:off x="108608" y="3567822"/>
              <a:ext cx="782437" cy="705593"/>
              <a:chOff x="9632115" y="3841615"/>
              <a:chExt cx="782437" cy="705593"/>
            </a:xfrm>
          </p:grpSpPr>
          <p:sp>
            <p:nvSpPr>
              <p:cNvPr id="222" name="Oval 22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42" name="Group 171"/>
              <p:cNvGrpSpPr/>
              <p:nvPr/>
            </p:nvGrpSpPr>
            <p:grpSpPr>
              <a:xfrm rot="18169265">
                <a:off x="10232913" y="4152954"/>
                <a:ext cx="124964" cy="238314"/>
                <a:chOff x="6272999" y="403029"/>
                <a:chExt cx="199769" cy="365671"/>
              </a:xfrm>
            </p:grpSpPr>
            <p:sp>
              <p:nvSpPr>
                <p:cNvPr id="261" name="Rectangle 26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2" name="Rectangle 26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3" name="Rectangle 26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4" name="Group 173"/>
              <p:cNvGrpSpPr/>
              <p:nvPr/>
            </p:nvGrpSpPr>
            <p:grpSpPr>
              <a:xfrm rot="14155649">
                <a:off x="10226787" y="3804084"/>
                <a:ext cx="124964" cy="238314"/>
                <a:chOff x="6272999" y="403029"/>
                <a:chExt cx="199769" cy="365671"/>
              </a:xfrm>
            </p:grpSpPr>
            <p:sp>
              <p:nvSpPr>
                <p:cNvPr id="255" name="Rectangle 25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8" name="Rectangle 25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0" name="Rectangle 25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5" name="Group 203"/>
              <p:cNvGrpSpPr/>
              <p:nvPr/>
            </p:nvGrpSpPr>
            <p:grpSpPr>
              <a:xfrm rot="669115" flipH="1">
                <a:off x="9845209" y="4308894"/>
                <a:ext cx="124964" cy="238314"/>
                <a:chOff x="6272999" y="403029"/>
                <a:chExt cx="199769" cy="365671"/>
              </a:xfrm>
            </p:grpSpPr>
            <p:sp>
              <p:nvSpPr>
                <p:cNvPr id="250" name="Rectangle 24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3" name="Rectangle 25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4" name="Rectangle 25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6" name="Group 171"/>
              <p:cNvGrpSpPr/>
              <p:nvPr/>
            </p:nvGrpSpPr>
            <p:grpSpPr>
              <a:xfrm rot="7717811">
                <a:off x="9688790" y="3784940"/>
                <a:ext cx="124964" cy="238314"/>
                <a:chOff x="6272999" y="403029"/>
                <a:chExt cx="199769" cy="365671"/>
              </a:xfrm>
            </p:grpSpPr>
            <p:sp>
              <p:nvSpPr>
                <p:cNvPr id="247" name="Rectangle 24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8" name="Rectangle 24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9" name="Rectangle 24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21" name="TextBox 22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1267473" y="2184490"/>
            <a:ext cx="328192" cy="293330"/>
            <a:chOff x="1150378" y="1508432"/>
            <a:chExt cx="328192" cy="293330"/>
          </a:xfrm>
        </p:grpSpPr>
        <p:cxnSp>
          <p:nvCxnSpPr>
            <p:cNvPr id="267" name="Straight Connector 266"/>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69" name="Group 268"/>
          <p:cNvGrpSpPr/>
          <p:nvPr/>
        </p:nvGrpSpPr>
        <p:grpSpPr>
          <a:xfrm>
            <a:off x="362598" y="4346665"/>
            <a:ext cx="328192" cy="293330"/>
            <a:chOff x="1150378" y="1508432"/>
            <a:chExt cx="328192" cy="293330"/>
          </a:xfrm>
        </p:grpSpPr>
        <p:cxnSp>
          <p:nvCxnSpPr>
            <p:cNvPr id="270" name="Straight Connector 269"/>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72" name="Group 271"/>
          <p:cNvGrpSpPr/>
          <p:nvPr/>
        </p:nvGrpSpPr>
        <p:grpSpPr>
          <a:xfrm>
            <a:off x="125421" y="5170846"/>
            <a:ext cx="782437" cy="705593"/>
            <a:chOff x="108608" y="3567822"/>
            <a:chExt cx="782437" cy="705593"/>
          </a:xfrm>
        </p:grpSpPr>
        <p:grpSp>
          <p:nvGrpSpPr>
            <p:cNvPr id="273" name="Group 272"/>
            <p:cNvGrpSpPr/>
            <p:nvPr/>
          </p:nvGrpSpPr>
          <p:grpSpPr>
            <a:xfrm>
              <a:off x="108608" y="3567822"/>
              <a:ext cx="782437" cy="705593"/>
              <a:chOff x="9632115" y="3841615"/>
              <a:chExt cx="782437" cy="705593"/>
            </a:xfrm>
          </p:grpSpPr>
          <p:sp>
            <p:nvSpPr>
              <p:cNvPr id="275" name="Oval 274"/>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6" name="Oval 275"/>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7" name="Group 171"/>
              <p:cNvGrpSpPr/>
              <p:nvPr/>
            </p:nvGrpSpPr>
            <p:grpSpPr>
              <a:xfrm rot="18169265">
                <a:off x="10232913" y="4152954"/>
                <a:ext cx="124964" cy="238314"/>
                <a:chOff x="6272999" y="403029"/>
                <a:chExt cx="199769" cy="365671"/>
              </a:xfrm>
            </p:grpSpPr>
            <p:sp>
              <p:nvSpPr>
                <p:cNvPr id="290" name="Rectangle 28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2" name="Rectangle 29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8" name="Group 173"/>
              <p:cNvGrpSpPr/>
              <p:nvPr/>
            </p:nvGrpSpPr>
            <p:grpSpPr>
              <a:xfrm rot="14155649">
                <a:off x="10226787" y="3804084"/>
                <a:ext cx="124964" cy="238314"/>
                <a:chOff x="6272999" y="403029"/>
                <a:chExt cx="199769" cy="365671"/>
              </a:xfrm>
            </p:grpSpPr>
            <p:sp>
              <p:nvSpPr>
                <p:cNvPr id="287" name="Rectangle 28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9" name="Rectangle 28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9" name="Group 203"/>
              <p:cNvGrpSpPr/>
              <p:nvPr/>
            </p:nvGrpSpPr>
            <p:grpSpPr>
              <a:xfrm rot="669115" flipH="1">
                <a:off x="9845209" y="4308894"/>
                <a:ext cx="124964" cy="238314"/>
                <a:chOff x="6272999" y="403029"/>
                <a:chExt cx="199769" cy="365671"/>
              </a:xfrm>
            </p:grpSpPr>
            <p:sp>
              <p:nvSpPr>
                <p:cNvPr id="284" name="Rectangle 28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6" name="Rectangle 28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0" name="Group 171"/>
              <p:cNvGrpSpPr/>
              <p:nvPr/>
            </p:nvGrpSpPr>
            <p:grpSpPr>
              <a:xfrm rot="7717811">
                <a:off x="9688790" y="3784940"/>
                <a:ext cx="124964" cy="238314"/>
                <a:chOff x="6272999" y="403029"/>
                <a:chExt cx="199769" cy="365671"/>
              </a:xfrm>
            </p:grpSpPr>
            <p:sp>
              <p:nvSpPr>
                <p:cNvPr id="281" name="Rectangle 28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Rectangle 28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4" name="TextBox 273"/>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93" name="Group 292"/>
          <p:cNvGrpSpPr/>
          <p:nvPr/>
        </p:nvGrpSpPr>
        <p:grpSpPr>
          <a:xfrm>
            <a:off x="1202103" y="1378593"/>
            <a:ext cx="513521" cy="521071"/>
            <a:chOff x="1696729" y="1401791"/>
            <a:chExt cx="513521" cy="521071"/>
          </a:xfrm>
        </p:grpSpPr>
        <p:grpSp>
          <p:nvGrpSpPr>
            <p:cNvPr id="294" name="Group 165"/>
            <p:cNvGrpSpPr/>
            <p:nvPr/>
          </p:nvGrpSpPr>
          <p:grpSpPr>
            <a:xfrm>
              <a:off x="1696729" y="1425711"/>
              <a:ext cx="474194" cy="497151"/>
              <a:chOff x="5095749" y="0"/>
              <a:chExt cx="769047" cy="840013"/>
            </a:xfrm>
          </p:grpSpPr>
          <p:sp>
            <p:nvSpPr>
              <p:cNvPr id="29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Oval 30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Oval 30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97" name="TextBox 296"/>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4" name="Rectangle 13"/>
          <p:cNvSpPr/>
          <p:nvPr/>
        </p:nvSpPr>
        <p:spPr bwMode="auto">
          <a:xfrm>
            <a:off x="1043687" y="1333929"/>
            <a:ext cx="812529" cy="645829"/>
          </a:xfrm>
          <a:prstGeom prst="rect">
            <a:avLst/>
          </a:prstGeom>
          <a:solidFill>
            <a:schemeClr val="bg1">
              <a:alpha val="8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04" name="Rectangle 303"/>
          <p:cNvSpPr/>
          <p:nvPr/>
        </p:nvSpPr>
        <p:spPr bwMode="auto">
          <a:xfrm>
            <a:off x="45441" y="5068309"/>
            <a:ext cx="971380" cy="913397"/>
          </a:xfrm>
          <a:prstGeom prst="rect">
            <a:avLst/>
          </a:prstGeom>
          <a:solidFill>
            <a:schemeClr val="bg1">
              <a:alpha val="8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04" name="TextBox 203">
            <a:extLst>
              <a:ext uri="{FF2B5EF4-FFF2-40B4-BE49-F238E27FC236}">
                <a16:creationId xmlns:a16="http://schemas.microsoft.com/office/drawing/2014/main" id="{A08706F7-9963-412A-8A6A-8D3479CD3A3B}"/>
              </a:ext>
            </a:extLst>
          </p:cNvPr>
          <p:cNvSpPr txBox="1"/>
          <p:nvPr/>
        </p:nvSpPr>
        <p:spPr>
          <a:xfrm>
            <a:off x="3784661" y="4735516"/>
            <a:ext cx="5206058" cy="646331"/>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en-US" dirty="0" err="1"/>
              <a:t>Lymfocytendaling</a:t>
            </a:r>
            <a:r>
              <a:rPr lang="en-US" dirty="0"/>
              <a:t> van 75%</a:t>
            </a:r>
          </a:p>
          <a:p>
            <a:pPr marL="285750" indent="-285750">
              <a:buFont typeface="Arial" panose="020B0604020202020204" pitchFamily="34" charset="0"/>
              <a:buChar char="•"/>
            </a:pPr>
            <a:r>
              <a:rPr lang="en-US" dirty="0" err="1"/>
              <a:t>Neutrofielendaling</a:t>
            </a:r>
            <a:r>
              <a:rPr lang="en-US" dirty="0"/>
              <a:t> tot 80% van </a:t>
            </a:r>
            <a:r>
              <a:rPr lang="en-US" dirty="0" err="1"/>
              <a:t>uitgangswaarden</a:t>
            </a:r>
            <a:endParaRPr lang="en-US" dirty="0"/>
          </a:p>
        </p:txBody>
      </p:sp>
      <p:sp>
        <p:nvSpPr>
          <p:cNvPr id="206" name="Rectangle 205">
            <a:extLst>
              <a:ext uri="{FF2B5EF4-FFF2-40B4-BE49-F238E27FC236}">
                <a16:creationId xmlns:a16="http://schemas.microsoft.com/office/drawing/2014/main" id="{89BE77B1-F99A-4D5C-A4FC-DE732208FC7C}"/>
              </a:ext>
            </a:extLst>
          </p:cNvPr>
          <p:cNvSpPr/>
          <p:nvPr/>
        </p:nvSpPr>
        <p:spPr>
          <a:xfrm>
            <a:off x="67989" y="6689810"/>
            <a:ext cx="4097597" cy="184666"/>
          </a:xfrm>
          <a:prstGeom prst="rect">
            <a:avLst/>
          </a:prstGeom>
        </p:spPr>
        <p:txBody>
          <a:bodyPr wrap="none">
            <a:spAutoFit/>
          </a:bodyPr>
          <a:lstStyle/>
          <a:p>
            <a:r>
              <a:rPr lang="nl-NL" sz="600" dirty="0"/>
              <a:t>http://www.ema.europa.eu/docs/nl_NL/document_library/EPAR_-_Product_Information/human/002202/WC500104528.pdf</a:t>
            </a:r>
          </a:p>
        </p:txBody>
      </p:sp>
    </p:spTree>
    <p:extLst>
      <p:ext uri="{BB962C8B-B14F-4D97-AF65-F5344CB8AC3E}">
        <p14:creationId xmlns:p14="http://schemas.microsoft.com/office/powerpoint/2010/main" val="2598440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Aangeboren en verworven immuunrespons</a:t>
            </a:r>
          </a:p>
        </p:txBody>
      </p:sp>
      <p:grpSp>
        <p:nvGrpSpPr>
          <p:cNvPr id="14" name="Group 13"/>
          <p:cNvGrpSpPr/>
          <p:nvPr/>
        </p:nvGrpSpPr>
        <p:grpSpPr>
          <a:xfrm>
            <a:off x="158444" y="923315"/>
            <a:ext cx="8863639" cy="5875475"/>
            <a:chOff x="158441" y="923310"/>
            <a:chExt cx="8863639" cy="5875475"/>
          </a:xfrm>
        </p:grpSpPr>
        <p:grpSp>
          <p:nvGrpSpPr>
            <p:cNvPr id="26" name="Group 25"/>
            <p:cNvGrpSpPr/>
            <p:nvPr/>
          </p:nvGrpSpPr>
          <p:grpSpPr>
            <a:xfrm>
              <a:off x="158441" y="923310"/>
              <a:ext cx="8863639" cy="5875475"/>
              <a:chOff x="158441" y="923310"/>
              <a:chExt cx="8863639" cy="5875475"/>
            </a:xfrm>
          </p:grpSpPr>
          <p:pic>
            <p:nvPicPr>
              <p:cNvPr id="50"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43138" t="-2928" r="-459" b="79179"/>
              <a:stretch/>
            </p:blipFill>
            <p:spPr>
              <a:xfrm>
                <a:off x="3884588" y="1634212"/>
                <a:ext cx="4741252" cy="1084328"/>
              </a:xfrm>
              <a:prstGeom prst="rect">
                <a:avLst/>
              </a:prstGeom>
            </p:spPr>
          </p:pic>
          <p:sp>
            <p:nvSpPr>
              <p:cNvPr id="6" name="TextBox 5"/>
              <p:cNvSpPr txBox="1"/>
              <p:nvPr/>
            </p:nvSpPr>
            <p:spPr>
              <a:xfrm>
                <a:off x="310961" y="923310"/>
                <a:ext cx="1370248" cy="461665"/>
              </a:xfrm>
              <a:prstGeom prst="rect">
                <a:avLst/>
              </a:prstGeom>
              <a:noFill/>
            </p:spPr>
            <p:txBody>
              <a:bodyPr wrap="none" rtlCol="0">
                <a:spAutoFit/>
              </a:bodyPr>
              <a:lstStyle/>
              <a:p>
                <a:pPr algn="ctr"/>
                <a:r>
                  <a:rPr lang="nl-NL" sz="1200" dirty="0"/>
                  <a:t>Microben </a:t>
                </a:r>
              </a:p>
              <a:p>
                <a:pPr algn="ctr"/>
                <a:r>
                  <a:rPr lang="nl-NL" sz="1200" dirty="0"/>
                  <a:t>(bv. virus, bacterie)</a:t>
                </a:r>
              </a:p>
            </p:txBody>
          </p:sp>
          <p:pic>
            <p:nvPicPr>
              <p:cNvPr id="7"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50755" b="78521"/>
              <a:stretch/>
            </p:blipFill>
            <p:spPr>
              <a:xfrm>
                <a:off x="311875" y="2114853"/>
                <a:ext cx="1279937" cy="667914"/>
              </a:xfrm>
              <a:prstGeom prst="rect">
                <a:avLst/>
              </a:prstGeom>
            </p:spPr>
          </p:pic>
          <p:cxnSp>
            <p:nvCxnSpPr>
              <p:cNvPr id="10" name="Straight Arrow Connector 9"/>
              <p:cNvCxnSpPr>
                <a:cxnSpLocks/>
              </p:cNvCxnSpPr>
              <p:nvPr/>
            </p:nvCxnSpPr>
            <p:spPr>
              <a:xfrm>
                <a:off x="657958" y="1841594"/>
                <a:ext cx="1201" cy="414505"/>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11"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3381" t="31359" r="74762" b="49980"/>
              <a:stretch/>
            </p:blipFill>
            <p:spPr>
              <a:xfrm>
                <a:off x="1326830" y="3702565"/>
                <a:ext cx="612168" cy="625304"/>
              </a:xfrm>
              <a:prstGeom prst="rect">
                <a:avLst/>
              </a:prstGeom>
            </p:spPr>
          </p:pic>
          <p:pic>
            <p:nvPicPr>
              <p:cNvPr id="13"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63325" t="60839" r="3289" b="22700"/>
              <a:stretch/>
            </p:blipFill>
            <p:spPr>
              <a:xfrm>
                <a:off x="2538052" y="1627951"/>
                <a:ext cx="1123901" cy="662984"/>
              </a:xfrm>
              <a:prstGeom prst="rect">
                <a:avLst/>
              </a:prstGeom>
            </p:spPr>
          </p:pic>
          <p:sp>
            <p:nvSpPr>
              <p:cNvPr id="15" name="TextBox 14"/>
              <p:cNvSpPr txBox="1"/>
              <p:nvPr/>
            </p:nvSpPr>
            <p:spPr>
              <a:xfrm>
                <a:off x="2363646" y="952215"/>
                <a:ext cx="1230111" cy="830997"/>
              </a:xfrm>
              <a:prstGeom prst="rect">
                <a:avLst/>
              </a:prstGeom>
              <a:noFill/>
            </p:spPr>
            <p:txBody>
              <a:bodyPr wrap="square" rtlCol="0">
                <a:spAutoFit/>
              </a:bodyPr>
              <a:lstStyle/>
              <a:p>
                <a:r>
                  <a:rPr lang="nl-NL" sz="1200" b="1" dirty="0"/>
                  <a:t>NK-cel</a:t>
                </a:r>
              </a:p>
              <a:p>
                <a:r>
                  <a:rPr lang="nl-NL" sz="1200" dirty="0"/>
                  <a:t>doodt virus-geïnfecteerde – en kankercellen</a:t>
                </a:r>
              </a:p>
            </p:txBody>
          </p:sp>
          <p:cxnSp>
            <p:nvCxnSpPr>
              <p:cNvPr id="20" name="Straight Arrow Connector 19"/>
              <p:cNvCxnSpPr>
                <a:cxnSpLocks/>
              </p:cNvCxnSpPr>
              <p:nvPr/>
            </p:nvCxnSpPr>
            <p:spPr>
              <a:xfrm>
                <a:off x="1362277" y="2910919"/>
                <a:ext cx="342110" cy="827905"/>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2" name="Straight Arrow Connector 21"/>
              <p:cNvCxnSpPr>
                <a:cxnSpLocks/>
                <a:endCxn id="53" idx="1"/>
              </p:cNvCxnSpPr>
              <p:nvPr/>
            </p:nvCxnSpPr>
            <p:spPr>
              <a:xfrm>
                <a:off x="1547320" y="2782767"/>
                <a:ext cx="1630442" cy="456939"/>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34"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t="31576" r="93127" b="61966"/>
              <a:stretch/>
            </p:blipFill>
            <p:spPr>
              <a:xfrm>
                <a:off x="659159" y="1365853"/>
                <a:ext cx="638050" cy="330926"/>
              </a:xfrm>
              <a:prstGeom prst="rect">
                <a:avLst/>
              </a:prstGeom>
            </p:spPr>
          </p:pic>
          <p:pic>
            <p:nvPicPr>
              <p:cNvPr id="35" name="Bild 4" descr="7-Components-Adaptive-Imm-Response.png"/>
              <p:cNvPicPr>
                <a:picLocks noChangeAspect="1"/>
              </p:cNvPicPr>
              <p:nvPr/>
            </p:nvPicPr>
            <p:blipFill rotWithShape="1">
              <a:blip r:embed="rId5" cstate="print">
                <a:lum bright="-5000" contrast="10000"/>
                <a:extLst>
                  <a:ext uri="{28A0092B-C50C-407E-A947-70E740481C1C}">
                    <a14:useLocalDpi xmlns:a14="http://schemas.microsoft.com/office/drawing/2010/main" val="0"/>
                  </a:ext>
                </a:extLst>
              </a:blip>
              <a:srcRect l="3824" t="47550" r="92142" b="44632"/>
              <a:stretch/>
            </p:blipFill>
            <p:spPr>
              <a:xfrm>
                <a:off x="613448" y="1598625"/>
                <a:ext cx="193779" cy="207298"/>
              </a:xfrm>
              <a:prstGeom prst="rect">
                <a:avLst/>
              </a:prstGeom>
            </p:spPr>
          </p:pic>
          <p:sp>
            <p:nvSpPr>
              <p:cNvPr id="38" name="TextBox 37"/>
              <p:cNvSpPr txBox="1"/>
              <p:nvPr/>
            </p:nvSpPr>
            <p:spPr>
              <a:xfrm>
                <a:off x="1142922" y="6120299"/>
                <a:ext cx="2908232" cy="369332"/>
              </a:xfrm>
              <a:prstGeom prst="rect">
                <a:avLst/>
              </a:prstGeom>
              <a:noFill/>
            </p:spPr>
            <p:txBody>
              <a:bodyPr wrap="none" rtlCol="0">
                <a:spAutoFit/>
              </a:bodyPr>
              <a:lstStyle/>
              <a:p>
                <a:r>
                  <a:rPr lang="nl-NL" dirty="0"/>
                  <a:t>Aangeboren immuunrespons</a:t>
                </a:r>
              </a:p>
            </p:txBody>
          </p:sp>
          <p:cxnSp>
            <p:nvCxnSpPr>
              <p:cNvPr id="41" name="Straight Arrow Connector 40"/>
              <p:cNvCxnSpPr>
                <a:cxnSpLocks/>
              </p:cNvCxnSpPr>
              <p:nvPr/>
            </p:nvCxnSpPr>
            <p:spPr>
              <a:xfrm>
                <a:off x="363158" y="6489631"/>
                <a:ext cx="3476974" cy="0"/>
              </a:xfrm>
              <a:prstGeom prst="straightConnector1">
                <a:avLst/>
              </a:prstGeom>
              <a:ln w="2857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43" name="TextBox 42"/>
              <p:cNvSpPr txBox="1"/>
              <p:nvPr/>
            </p:nvSpPr>
            <p:spPr>
              <a:xfrm>
                <a:off x="1246926" y="6429453"/>
                <a:ext cx="1322542" cy="369332"/>
              </a:xfrm>
              <a:prstGeom prst="rect">
                <a:avLst/>
              </a:prstGeom>
              <a:noFill/>
            </p:spPr>
            <p:txBody>
              <a:bodyPr wrap="none" rtlCol="0">
                <a:spAutoFit/>
              </a:bodyPr>
              <a:lstStyle/>
              <a:p>
                <a:r>
                  <a:rPr lang="nl-NL" dirty="0"/>
                  <a:t>Direct actief</a:t>
                </a:r>
              </a:p>
            </p:txBody>
          </p:sp>
          <p:cxnSp>
            <p:nvCxnSpPr>
              <p:cNvPr id="46" name="Straight Arrow Connector 45"/>
              <p:cNvCxnSpPr>
                <a:cxnSpLocks/>
                <a:endCxn id="13" idx="1"/>
              </p:cNvCxnSpPr>
              <p:nvPr/>
            </p:nvCxnSpPr>
            <p:spPr>
              <a:xfrm flipV="1">
                <a:off x="1686151" y="1959443"/>
                <a:ext cx="851901" cy="385817"/>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24" name="TextBox 23"/>
              <p:cNvSpPr txBox="1"/>
              <p:nvPr/>
            </p:nvSpPr>
            <p:spPr>
              <a:xfrm>
                <a:off x="158441" y="4532678"/>
                <a:ext cx="1398273" cy="1200329"/>
              </a:xfrm>
              <a:prstGeom prst="rect">
                <a:avLst/>
              </a:prstGeom>
              <a:noFill/>
            </p:spPr>
            <p:txBody>
              <a:bodyPr wrap="square" rtlCol="0">
                <a:spAutoFit/>
              </a:bodyPr>
              <a:lstStyle/>
              <a:p>
                <a:r>
                  <a:rPr lang="nl-NL" sz="1200" b="1" dirty="0"/>
                  <a:t>Complement</a:t>
                </a:r>
                <a:r>
                  <a:rPr lang="nl-NL" sz="1200" dirty="0"/>
                  <a:t> </a:t>
                </a:r>
              </a:p>
              <a:p>
                <a:r>
                  <a:rPr lang="nl-NL" sz="1200" dirty="0"/>
                  <a:t>Markeert bacteriën en geïnfecteerde cellen voor fagocyten en kan direct cellen doden</a:t>
                </a:r>
              </a:p>
            </p:txBody>
          </p:sp>
          <p:cxnSp>
            <p:nvCxnSpPr>
              <p:cNvPr id="49" name="Straight Arrow Connector 48"/>
              <p:cNvCxnSpPr>
                <a:cxnSpLocks/>
              </p:cNvCxnSpPr>
              <p:nvPr/>
            </p:nvCxnSpPr>
            <p:spPr>
              <a:xfrm>
                <a:off x="4005030" y="6489631"/>
                <a:ext cx="4620810" cy="0"/>
              </a:xfrm>
              <a:prstGeom prst="straightConnector1">
                <a:avLst/>
              </a:prstGeom>
              <a:ln w="2857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53" name="Bild 9" descr="4-Innate-Adaptive-rechts.png"/>
              <p:cNvPicPr>
                <a:picLocks noChangeAspect="1"/>
              </p:cNvPicPr>
              <p:nvPr/>
            </p:nvPicPr>
            <p:blipFill rotWithShape="1">
              <a:blip r:embed="rId6" cstate="print">
                <a:extLst>
                  <a:ext uri="{28A0092B-C50C-407E-A947-70E740481C1C}">
                    <a14:useLocalDpi xmlns:a14="http://schemas.microsoft.com/office/drawing/2010/main" val="0"/>
                  </a:ext>
                </a:extLst>
              </a:blip>
              <a:srcRect t="42461" r="70346" b="31757"/>
              <a:stretch/>
            </p:blipFill>
            <p:spPr>
              <a:xfrm>
                <a:off x="3177762" y="2725341"/>
                <a:ext cx="1652959" cy="1028730"/>
              </a:xfrm>
              <a:prstGeom prst="rect">
                <a:avLst/>
              </a:prstGeom>
            </p:spPr>
          </p:pic>
          <p:sp>
            <p:nvSpPr>
              <p:cNvPr id="60" name="TextBox 59"/>
              <p:cNvSpPr txBox="1"/>
              <p:nvPr/>
            </p:nvSpPr>
            <p:spPr>
              <a:xfrm>
                <a:off x="5059153" y="6429453"/>
                <a:ext cx="3543791" cy="369332"/>
              </a:xfrm>
              <a:prstGeom prst="rect">
                <a:avLst/>
              </a:prstGeom>
              <a:noFill/>
            </p:spPr>
            <p:txBody>
              <a:bodyPr wrap="none" rtlCol="0">
                <a:spAutoFit/>
              </a:bodyPr>
              <a:lstStyle/>
              <a:p>
                <a:r>
                  <a:rPr lang="nl-NL" dirty="0"/>
                  <a:t>Duurt dagen tot weken tot activiteit</a:t>
                </a:r>
              </a:p>
            </p:txBody>
          </p:sp>
          <p:sp>
            <p:nvSpPr>
              <p:cNvPr id="61" name="TextBox 60"/>
              <p:cNvSpPr txBox="1"/>
              <p:nvPr/>
            </p:nvSpPr>
            <p:spPr>
              <a:xfrm>
                <a:off x="5430888" y="6120299"/>
                <a:ext cx="2785250" cy="369332"/>
              </a:xfrm>
              <a:prstGeom prst="rect">
                <a:avLst/>
              </a:prstGeom>
              <a:noFill/>
            </p:spPr>
            <p:txBody>
              <a:bodyPr wrap="none" rtlCol="0">
                <a:spAutoFit/>
              </a:bodyPr>
              <a:lstStyle/>
              <a:p>
                <a:r>
                  <a:rPr lang="nl-NL" dirty="0"/>
                  <a:t>Verworven immuunrespons</a:t>
                </a:r>
              </a:p>
            </p:txBody>
          </p:sp>
          <p:sp>
            <p:nvSpPr>
              <p:cNvPr id="3" name="TextBox 2"/>
              <p:cNvSpPr txBox="1"/>
              <p:nvPr/>
            </p:nvSpPr>
            <p:spPr>
              <a:xfrm>
                <a:off x="675178" y="1707319"/>
                <a:ext cx="1170599" cy="523220"/>
              </a:xfrm>
              <a:prstGeom prst="rect">
                <a:avLst/>
              </a:prstGeom>
              <a:noFill/>
            </p:spPr>
            <p:txBody>
              <a:bodyPr wrap="square" rtlCol="0">
                <a:spAutoFit/>
              </a:bodyPr>
              <a:lstStyle/>
              <a:p>
                <a:r>
                  <a:rPr lang="nl-NL" sz="1400" dirty="0"/>
                  <a:t>Infectie bij huidschade</a:t>
                </a:r>
                <a:endParaRPr lang="nl-NL" dirty="0"/>
              </a:p>
            </p:txBody>
          </p:sp>
          <p:sp>
            <p:nvSpPr>
              <p:cNvPr id="51" name="Rectangle 50"/>
              <p:cNvSpPr/>
              <p:nvPr/>
            </p:nvSpPr>
            <p:spPr bwMode="auto">
              <a:xfrm>
                <a:off x="5072117" y="3110089"/>
                <a:ext cx="1314960" cy="1340444"/>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58"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55653" t="70483" r="-460" b="-283"/>
              <a:stretch/>
            </p:blipFill>
            <p:spPr>
              <a:xfrm>
                <a:off x="4312832" y="4297293"/>
                <a:ext cx="3706123" cy="1360612"/>
              </a:xfrm>
              <a:prstGeom prst="rect">
                <a:avLst/>
              </a:prstGeom>
            </p:spPr>
          </p:pic>
          <p:sp>
            <p:nvSpPr>
              <p:cNvPr id="65" name="Rectangle 64"/>
              <p:cNvSpPr/>
              <p:nvPr/>
            </p:nvSpPr>
            <p:spPr bwMode="auto">
              <a:xfrm>
                <a:off x="5611091" y="3688901"/>
                <a:ext cx="427068" cy="444730"/>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0" name="Rectangle 39"/>
              <p:cNvSpPr/>
              <p:nvPr/>
            </p:nvSpPr>
            <p:spPr bwMode="auto">
              <a:xfrm>
                <a:off x="5665546" y="3979526"/>
                <a:ext cx="525013" cy="567742"/>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66" name="Rectangle 65"/>
              <p:cNvSpPr/>
              <p:nvPr/>
            </p:nvSpPr>
            <p:spPr bwMode="auto">
              <a:xfrm>
                <a:off x="5322349" y="4263397"/>
                <a:ext cx="525013" cy="567742"/>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67" name="Rectangle 66"/>
              <p:cNvSpPr/>
              <p:nvPr/>
            </p:nvSpPr>
            <p:spPr bwMode="auto">
              <a:xfrm>
                <a:off x="5363995" y="2500222"/>
                <a:ext cx="321040" cy="383366"/>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92500" lnSpcReduction="1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64" name="Straight Arrow Connector 63"/>
              <p:cNvCxnSpPr>
                <a:cxnSpLocks/>
              </p:cNvCxnSpPr>
              <p:nvPr/>
            </p:nvCxnSpPr>
            <p:spPr>
              <a:xfrm>
                <a:off x="4467887" y="3832926"/>
                <a:ext cx="233199" cy="692588"/>
              </a:xfrm>
              <a:prstGeom prst="straightConnector1">
                <a:avLst/>
              </a:prstGeom>
              <a:ln w="19050">
                <a:prstDash val="solid"/>
                <a:tailEnd type="triangle"/>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bwMode="auto">
              <a:xfrm>
                <a:off x="4188823" y="4531437"/>
                <a:ext cx="248018" cy="226621"/>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59"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81781" t="43418" r="-461" b="42193"/>
              <a:stretch/>
            </p:blipFill>
            <p:spPr>
              <a:xfrm>
                <a:off x="4758041" y="2915125"/>
                <a:ext cx="1546055" cy="657437"/>
              </a:xfrm>
              <a:prstGeom prst="rect">
                <a:avLst/>
              </a:prstGeom>
            </p:spPr>
          </p:pic>
          <p:sp>
            <p:nvSpPr>
              <p:cNvPr id="33" name="Rectangle 32"/>
              <p:cNvSpPr/>
              <p:nvPr/>
            </p:nvSpPr>
            <p:spPr bwMode="auto">
              <a:xfrm>
                <a:off x="5473757" y="3379748"/>
                <a:ext cx="373605" cy="335566"/>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nvGrpSpPr>
              <p:cNvPr id="99" name="Group 98"/>
              <p:cNvGrpSpPr/>
              <p:nvPr/>
            </p:nvGrpSpPr>
            <p:grpSpPr>
              <a:xfrm>
                <a:off x="329102" y="3848538"/>
                <a:ext cx="856634" cy="746937"/>
                <a:chOff x="1278020" y="3575381"/>
                <a:chExt cx="856634" cy="746937"/>
              </a:xfrm>
            </p:grpSpPr>
            <p:pic>
              <p:nvPicPr>
                <p:cNvPr id="45" name="Bild 9" descr="6-Inflammatory-Response-m.png"/>
                <p:cNvPicPr>
                  <a:picLocks noChangeAspect="1"/>
                </p:cNvPicPr>
                <p:nvPr/>
              </p:nvPicPr>
              <p:blipFill rotWithShape="1">
                <a:blip r:embed="rId7" cstate="print">
                  <a:lum bright="-5000" contrast="10000"/>
                  <a:extLst>
                    <a:ext uri="{28A0092B-C50C-407E-A947-70E740481C1C}">
                      <a14:useLocalDpi xmlns:a14="http://schemas.microsoft.com/office/drawing/2010/main" val="0"/>
                    </a:ext>
                  </a:extLst>
                </a:blip>
                <a:srcRect l="72318" t="872" r="18843" b="80360"/>
                <a:stretch/>
              </p:blipFill>
              <p:spPr>
                <a:xfrm>
                  <a:off x="1411497" y="3575381"/>
                  <a:ext cx="605187" cy="707619"/>
                </a:xfrm>
                <a:prstGeom prst="rect">
                  <a:avLst/>
                </a:prstGeom>
              </p:spPr>
            </p:pic>
            <p:sp>
              <p:nvSpPr>
                <p:cNvPr id="83" name="Rectangle 82"/>
                <p:cNvSpPr/>
                <p:nvPr/>
              </p:nvSpPr>
              <p:spPr bwMode="auto">
                <a:xfrm>
                  <a:off x="1879342" y="3997678"/>
                  <a:ext cx="255312" cy="324640"/>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4" name="Rectangle 83"/>
                <p:cNvSpPr/>
                <p:nvPr/>
              </p:nvSpPr>
              <p:spPr bwMode="auto">
                <a:xfrm>
                  <a:off x="1278020" y="3947944"/>
                  <a:ext cx="255312" cy="324640"/>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sp>
            <p:nvSpPr>
              <p:cNvPr id="70" name="Rectangle 69"/>
              <p:cNvSpPr/>
              <p:nvPr/>
            </p:nvSpPr>
            <p:spPr bwMode="auto">
              <a:xfrm>
                <a:off x="4686737" y="2877753"/>
                <a:ext cx="213725" cy="274498"/>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8" name="TextBox 87"/>
              <p:cNvSpPr txBox="1"/>
              <p:nvPr/>
            </p:nvSpPr>
            <p:spPr>
              <a:xfrm>
                <a:off x="4326424" y="1230099"/>
                <a:ext cx="4695656" cy="461665"/>
              </a:xfrm>
              <a:prstGeom prst="rect">
                <a:avLst/>
              </a:prstGeom>
              <a:noFill/>
            </p:spPr>
            <p:txBody>
              <a:bodyPr wrap="square" rtlCol="0">
                <a:spAutoFit/>
              </a:bodyPr>
              <a:lstStyle/>
              <a:p>
                <a:r>
                  <a:rPr lang="nl-NL" sz="1200" b="1" dirty="0"/>
                  <a:t>B-cel</a:t>
                </a:r>
              </a:p>
              <a:p>
                <a:r>
                  <a:rPr lang="nl-NL" sz="1200" dirty="0"/>
                  <a:t>verandert na activatie in plasmacel die specifiek antilichaam maakt</a:t>
                </a:r>
              </a:p>
            </p:txBody>
          </p:sp>
          <p:cxnSp>
            <p:nvCxnSpPr>
              <p:cNvPr id="16" name="Straight Arrow Connector 15"/>
              <p:cNvCxnSpPr>
                <a:cxnSpLocks/>
              </p:cNvCxnSpPr>
              <p:nvPr/>
            </p:nvCxnSpPr>
            <p:spPr>
              <a:xfrm flipH="1">
                <a:off x="753983" y="3013354"/>
                <a:ext cx="205566" cy="984324"/>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48" name="TextBox 47"/>
              <p:cNvSpPr txBox="1"/>
              <p:nvPr/>
            </p:nvSpPr>
            <p:spPr>
              <a:xfrm>
                <a:off x="2207298" y="3509499"/>
                <a:ext cx="1650542" cy="461665"/>
              </a:xfrm>
              <a:prstGeom prst="rect">
                <a:avLst/>
              </a:prstGeom>
              <a:solidFill>
                <a:schemeClr val="bg1"/>
              </a:solidFill>
            </p:spPr>
            <p:txBody>
              <a:bodyPr wrap="square" rtlCol="0">
                <a:spAutoFit/>
              </a:bodyPr>
              <a:lstStyle/>
              <a:p>
                <a:pPr algn="ctr"/>
                <a:r>
                  <a:rPr lang="nl-NL" sz="1200" b="1" dirty="0"/>
                  <a:t>Dendritische cel</a:t>
                </a:r>
              </a:p>
              <a:p>
                <a:pPr algn="ctr"/>
                <a:r>
                  <a:rPr lang="nl-NL" sz="1200" dirty="0"/>
                  <a:t>presenteert antigenen</a:t>
                </a:r>
              </a:p>
            </p:txBody>
          </p:sp>
          <p:cxnSp>
            <p:nvCxnSpPr>
              <p:cNvPr id="63" name="Straight Arrow Connector 62"/>
              <p:cNvCxnSpPr>
                <a:cxnSpLocks/>
              </p:cNvCxnSpPr>
              <p:nvPr/>
            </p:nvCxnSpPr>
            <p:spPr>
              <a:xfrm flipV="1">
                <a:off x="4246669" y="2563637"/>
                <a:ext cx="53296" cy="340971"/>
              </a:xfrm>
              <a:prstGeom prst="straightConnector1">
                <a:avLst/>
              </a:prstGeom>
              <a:ln w="19050">
                <a:prstDash val="solid"/>
                <a:tailEnd type="triangle"/>
              </a:ln>
              <a:effectLst/>
            </p:spPr>
            <p:style>
              <a:lnRef idx="2">
                <a:schemeClr val="accent1"/>
              </a:lnRef>
              <a:fillRef idx="0">
                <a:schemeClr val="accent1"/>
              </a:fillRef>
              <a:effectRef idx="1">
                <a:schemeClr val="accent1"/>
              </a:effectRef>
              <a:fontRef idx="minor">
                <a:schemeClr val="tx1"/>
              </a:fontRef>
            </p:style>
          </p:cxnSp>
          <p:pic>
            <p:nvPicPr>
              <p:cNvPr id="115" name="Bild 5" descr="8-Adapt-Imm-Resp-Timing.png"/>
              <p:cNvPicPr>
                <a:picLocks noChangeAspect="1"/>
              </p:cNvPicPr>
              <p:nvPr/>
            </p:nvPicPr>
            <p:blipFill rotWithShape="1">
              <a:blip r:embed="rId8" cstate="print">
                <a:lum bright="-5000" contrast="10000"/>
                <a:extLst>
                  <a:ext uri="{28A0092B-C50C-407E-A947-70E740481C1C}">
                    <a14:useLocalDpi xmlns:a14="http://schemas.microsoft.com/office/drawing/2010/main" val="0"/>
                  </a:ext>
                </a:extLst>
              </a:blip>
              <a:srcRect l="88762" t="59918" r="1428" b="25545"/>
              <a:stretch/>
            </p:blipFill>
            <p:spPr>
              <a:xfrm>
                <a:off x="7587466" y="2912418"/>
                <a:ext cx="1199163" cy="1024528"/>
              </a:xfrm>
              <a:prstGeom prst="rect">
                <a:avLst/>
              </a:prstGeom>
            </p:spPr>
          </p:pic>
          <p:sp>
            <p:nvSpPr>
              <p:cNvPr id="116" name="TextBox 115"/>
              <p:cNvSpPr txBox="1"/>
              <p:nvPr/>
            </p:nvSpPr>
            <p:spPr>
              <a:xfrm>
                <a:off x="6436418" y="3288193"/>
                <a:ext cx="1737592" cy="830997"/>
              </a:xfrm>
              <a:prstGeom prst="rect">
                <a:avLst/>
              </a:prstGeom>
              <a:noFill/>
            </p:spPr>
            <p:txBody>
              <a:bodyPr wrap="square" rtlCol="0">
                <a:spAutoFit/>
              </a:bodyPr>
              <a:lstStyle/>
              <a:p>
                <a:r>
                  <a:rPr lang="nl-NL" sz="1200" b="1" dirty="0"/>
                  <a:t>Geheugencellen</a:t>
                </a:r>
              </a:p>
              <a:p>
                <a:r>
                  <a:rPr lang="nl-NL" sz="1200" dirty="0"/>
                  <a:t>zorgen voor een snellere en sterkere reactie na herhaalde infectie</a:t>
                </a:r>
              </a:p>
            </p:txBody>
          </p:sp>
          <p:cxnSp>
            <p:nvCxnSpPr>
              <p:cNvPr id="117" name="Straight Arrow Connector 116"/>
              <p:cNvCxnSpPr>
                <a:cxnSpLocks/>
              </p:cNvCxnSpPr>
              <p:nvPr/>
            </p:nvCxnSpPr>
            <p:spPr>
              <a:xfrm>
                <a:off x="5611091" y="2447744"/>
                <a:ext cx="2086253" cy="63018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120" name="Straight Arrow Connector 119"/>
              <p:cNvCxnSpPr>
                <a:cxnSpLocks/>
              </p:cNvCxnSpPr>
              <p:nvPr/>
            </p:nvCxnSpPr>
            <p:spPr>
              <a:xfrm flipV="1">
                <a:off x="6637309" y="3918790"/>
                <a:ext cx="1381646" cy="673118"/>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124" name="Rectangle 123"/>
              <p:cNvSpPr/>
              <p:nvPr/>
            </p:nvSpPr>
            <p:spPr bwMode="auto">
              <a:xfrm>
                <a:off x="4362609" y="5240694"/>
                <a:ext cx="1001386" cy="281279"/>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25" name="Rectangle 124"/>
              <p:cNvSpPr/>
              <p:nvPr/>
            </p:nvSpPr>
            <p:spPr bwMode="auto">
              <a:xfrm>
                <a:off x="6008551" y="5423634"/>
                <a:ext cx="1506946" cy="225391"/>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9" name="TextBox 88"/>
              <p:cNvSpPr txBox="1"/>
              <p:nvPr/>
            </p:nvSpPr>
            <p:spPr>
              <a:xfrm>
                <a:off x="4216009" y="5351181"/>
                <a:ext cx="4409831" cy="461665"/>
              </a:xfrm>
              <a:prstGeom prst="rect">
                <a:avLst/>
              </a:prstGeom>
              <a:noFill/>
            </p:spPr>
            <p:txBody>
              <a:bodyPr wrap="square" rtlCol="0">
                <a:spAutoFit/>
              </a:bodyPr>
              <a:lstStyle/>
              <a:p>
                <a:r>
                  <a:rPr lang="nl-NL" sz="1200" b="1" dirty="0"/>
                  <a:t>Cytotoxische T-cel</a:t>
                </a:r>
              </a:p>
              <a:p>
                <a:r>
                  <a:rPr lang="nl-NL" sz="1200" dirty="0"/>
                  <a:t>doodt cellen die specifieke antigenen op hun oppervlak vertonen  </a:t>
                </a:r>
              </a:p>
            </p:txBody>
          </p:sp>
          <p:sp>
            <p:nvSpPr>
              <p:cNvPr id="25" name="TextBox 24"/>
              <p:cNvSpPr txBox="1"/>
              <p:nvPr/>
            </p:nvSpPr>
            <p:spPr>
              <a:xfrm>
                <a:off x="1395073" y="4250383"/>
                <a:ext cx="1536709" cy="646331"/>
              </a:xfrm>
              <a:prstGeom prst="rect">
                <a:avLst/>
              </a:prstGeom>
              <a:noFill/>
            </p:spPr>
            <p:txBody>
              <a:bodyPr wrap="square" rtlCol="0">
                <a:spAutoFit/>
              </a:bodyPr>
              <a:lstStyle/>
              <a:p>
                <a:r>
                  <a:rPr lang="nl-NL" sz="1200" b="1" dirty="0"/>
                  <a:t>Macrofaag</a:t>
                </a:r>
              </a:p>
              <a:p>
                <a:r>
                  <a:rPr lang="nl-NL" sz="1200" dirty="0"/>
                  <a:t>doodt bacteriën en produceert cytokines </a:t>
                </a:r>
              </a:p>
            </p:txBody>
          </p:sp>
          <p:sp>
            <p:nvSpPr>
              <p:cNvPr id="4" name="Rectangle 3"/>
              <p:cNvSpPr/>
              <p:nvPr/>
            </p:nvSpPr>
            <p:spPr bwMode="auto">
              <a:xfrm>
                <a:off x="3848603" y="3446925"/>
                <a:ext cx="944995" cy="184666"/>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32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82" name="TextBox 81"/>
              <p:cNvSpPr txBox="1"/>
              <p:nvPr/>
            </p:nvSpPr>
            <p:spPr>
              <a:xfrm>
                <a:off x="3964337" y="3437688"/>
                <a:ext cx="1422040" cy="369332"/>
              </a:xfrm>
              <a:prstGeom prst="rect">
                <a:avLst/>
              </a:prstGeom>
              <a:solidFill>
                <a:schemeClr val="bg1"/>
              </a:solidFill>
            </p:spPr>
            <p:txBody>
              <a:bodyPr wrap="square" lIns="0" tIns="0" rIns="0" bIns="0" rtlCol="0">
                <a:spAutoFit/>
              </a:bodyPr>
              <a:lstStyle/>
              <a:p>
                <a:r>
                  <a:rPr lang="nl-NL" sz="1200" b="1" dirty="0"/>
                  <a:t>Helper T-cel</a:t>
                </a:r>
              </a:p>
              <a:p>
                <a:r>
                  <a:rPr lang="nl-NL" sz="1200" dirty="0"/>
                  <a:t>produceert cytokines</a:t>
                </a:r>
              </a:p>
            </p:txBody>
          </p:sp>
          <p:sp>
            <p:nvSpPr>
              <p:cNvPr id="5" name="Rectangle 4"/>
              <p:cNvSpPr/>
              <p:nvPr/>
            </p:nvSpPr>
            <p:spPr bwMode="auto">
              <a:xfrm>
                <a:off x="4136318" y="2345259"/>
                <a:ext cx="564768" cy="216327"/>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5" name="TextBox 54"/>
              <p:cNvSpPr txBox="1"/>
              <p:nvPr/>
            </p:nvSpPr>
            <p:spPr>
              <a:xfrm>
                <a:off x="4141916" y="2310310"/>
                <a:ext cx="745429" cy="276999"/>
              </a:xfrm>
              <a:prstGeom prst="rect">
                <a:avLst/>
              </a:prstGeom>
              <a:noFill/>
            </p:spPr>
            <p:txBody>
              <a:bodyPr wrap="square" rtlCol="0">
                <a:spAutoFit/>
              </a:bodyPr>
              <a:lstStyle/>
              <a:p>
                <a:r>
                  <a:rPr lang="en-US" sz="1200" dirty="0"/>
                  <a:t>B cel +</a:t>
                </a:r>
              </a:p>
            </p:txBody>
          </p:sp>
          <p:sp>
            <p:nvSpPr>
              <p:cNvPr id="57" name="TextBox 56"/>
              <p:cNvSpPr txBox="1"/>
              <p:nvPr/>
            </p:nvSpPr>
            <p:spPr>
              <a:xfrm>
                <a:off x="4937372" y="1828638"/>
                <a:ext cx="853245" cy="261610"/>
              </a:xfrm>
              <a:prstGeom prst="rect">
                <a:avLst/>
              </a:prstGeom>
              <a:solidFill>
                <a:schemeClr val="bg1"/>
              </a:solidFill>
            </p:spPr>
            <p:txBody>
              <a:bodyPr wrap="square" rtlCol="0">
                <a:spAutoFit/>
              </a:bodyPr>
              <a:lstStyle/>
              <a:p>
                <a:r>
                  <a:rPr lang="en-US" sz="1100" dirty="0"/>
                  <a:t>Activatie</a:t>
                </a:r>
              </a:p>
            </p:txBody>
          </p:sp>
          <p:sp>
            <p:nvSpPr>
              <p:cNvPr id="62" name="TextBox 61"/>
              <p:cNvSpPr txBox="1"/>
              <p:nvPr/>
            </p:nvSpPr>
            <p:spPr>
              <a:xfrm>
                <a:off x="5050793" y="2179505"/>
                <a:ext cx="858787" cy="261610"/>
              </a:xfrm>
              <a:prstGeom prst="rect">
                <a:avLst/>
              </a:prstGeom>
              <a:solidFill>
                <a:schemeClr val="bg1"/>
              </a:solidFill>
            </p:spPr>
            <p:txBody>
              <a:bodyPr wrap="square" rtlCol="0">
                <a:spAutoFit/>
              </a:bodyPr>
              <a:lstStyle/>
              <a:p>
                <a:r>
                  <a:rPr lang="en-US" sz="1100" dirty="0"/>
                  <a:t>Proliferatie</a:t>
                </a:r>
              </a:p>
            </p:txBody>
          </p:sp>
          <p:sp>
            <p:nvSpPr>
              <p:cNvPr id="68" name="TextBox 67"/>
              <p:cNvSpPr txBox="1"/>
              <p:nvPr/>
            </p:nvSpPr>
            <p:spPr>
              <a:xfrm>
                <a:off x="6880788" y="2392981"/>
                <a:ext cx="944416" cy="261610"/>
              </a:xfrm>
              <a:prstGeom prst="rect">
                <a:avLst/>
              </a:prstGeom>
              <a:solidFill>
                <a:schemeClr val="bg1"/>
              </a:solidFill>
            </p:spPr>
            <p:txBody>
              <a:bodyPr wrap="square" rtlCol="0">
                <a:spAutoFit/>
              </a:bodyPr>
              <a:lstStyle/>
              <a:p>
                <a:r>
                  <a:rPr lang="en-US" sz="1050" dirty="0"/>
                  <a:t>Antilichaam</a:t>
                </a:r>
              </a:p>
            </p:txBody>
          </p:sp>
          <p:sp>
            <p:nvSpPr>
              <p:cNvPr id="71" name="TextBox 70"/>
              <p:cNvSpPr txBox="1"/>
              <p:nvPr/>
            </p:nvSpPr>
            <p:spPr>
              <a:xfrm>
                <a:off x="7905676" y="1836609"/>
                <a:ext cx="853245" cy="430887"/>
              </a:xfrm>
              <a:prstGeom prst="rect">
                <a:avLst/>
              </a:prstGeom>
              <a:solidFill>
                <a:schemeClr val="bg1"/>
              </a:solidFill>
            </p:spPr>
            <p:txBody>
              <a:bodyPr wrap="square" rtlCol="0">
                <a:spAutoFit/>
              </a:bodyPr>
              <a:lstStyle/>
              <a:p>
                <a:r>
                  <a:rPr lang="en-US" sz="1050" dirty="0"/>
                  <a:t>Eliminatie</a:t>
                </a:r>
              </a:p>
              <a:p>
                <a:r>
                  <a:rPr lang="en-US" sz="1050" dirty="0"/>
                  <a:t>antigen</a:t>
                </a:r>
              </a:p>
            </p:txBody>
          </p:sp>
          <p:sp>
            <p:nvSpPr>
              <p:cNvPr id="72" name="TextBox 71"/>
              <p:cNvSpPr txBox="1"/>
              <p:nvPr/>
            </p:nvSpPr>
            <p:spPr>
              <a:xfrm>
                <a:off x="5847362" y="2390766"/>
                <a:ext cx="1097854" cy="577081"/>
              </a:xfrm>
              <a:prstGeom prst="rect">
                <a:avLst/>
              </a:prstGeom>
              <a:solidFill>
                <a:schemeClr val="bg1"/>
              </a:solidFill>
            </p:spPr>
            <p:txBody>
              <a:bodyPr wrap="square" rtlCol="0">
                <a:spAutoFit/>
              </a:bodyPr>
              <a:lstStyle/>
              <a:p>
                <a:r>
                  <a:rPr lang="en-US" sz="1050" dirty="0"/>
                  <a:t>Antilichaam-producerende plasmacel</a:t>
                </a:r>
              </a:p>
            </p:txBody>
          </p:sp>
          <p:cxnSp>
            <p:nvCxnSpPr>
              <p:cNvPr id="73" name="Straight Arrow Connector 72"/>
              <p:cNvCxnSpPr>
                <a:cxnSpLocks/>
              </p:cNvCxnSpPr>
              <p:nvPr/>
            </p:nvCxnSpPr>
            <p:spPr>
              <a:xfrm>
                <a:off x="4807911" y="3346406"/>
                <a:ext cx="1645852" cy="164556"/>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4" name="Straight Arrow Connector 73"/>
              <p:cNvCxnSpPr>
                <a:cxnSpLocks/>
              </p:cNvCxnSpPr>
              <p:nvPr/>
            </p:nvCxnSpPr>
            <p:spPr>
              <a:xfrm flipV="1">
                <a:off x="4901559" y="2132432"/>
                <a:ext cx="937177" cy="1"/>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5" name="Straight Arrow Connector 74"/>
              <p:cNvCxnSpPr>
                <a:cxnSpLocks/>
              </p:cNvCxnSpPr>
              <p:nvPr/>
            </p:nvCxnSpPr>
            <p:spPr>
              <a:xfrm>
                <a:off x="7453223" y="2120939"/>
                <a:ext cx="357999" cy="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6" name="Straight Arrow Connector 75"/>
              <p:cNvCxnSpPr>
                <a:cxnSpLocks/>
              </p:cNvCxnSpPr>
              <p:nvPr/>
            </p:nvCxnSpPr>
            <p:spPr>
              <a:xfrm>
                <a:off x="5388961" y="4999443"/>
                <a:ext cx="357999" cy="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7" name="Straight Arrow Connector 76"/>
              <p:cNvCxnSpPr>
                <a:cxnSpLocks/>
              </p:cNvCxnSpPr>
              <p:nvPr/>
            </p:nvCxnSpPr>
            <p:spPr>
              <a:xfrm>
                <a:off x="6732758" y="4759931"/>
                <a:ext cx="45186" cy="239512"/>
              </a:xfrm>
              <a:prstGeom prst="straightConnector1">
                <a:avLst/>
              </a:prstGeom>
              <a:ln w="28575" cap="flat" cmpd="sng" algn="ctr">
                <a:solidFill>
                  <a:srgbClr val="00B0F0"/>
                </a:solidFill>
                <a:prstDash val="solid"/>
                <a:round/>
                <a:headEnd type="none" w="med" len="med"/>
                <a:tailEnd type="oval" w="med" len="med"/>
              </a:ln>
            </p:spPr>
            <p:style>
              <a:lnRef idx="0">
                <a:scrgbClr r="0" g="0" b="0"/>
              </a:lnRef>
              <a:fillRef idx="0">
                <a:scrgbClr r="0" g="0" b="0"/>
              </a:fillRef>
              <a:effectRef idx="0">
                <a:scrgbClr r="0" g="0" b="0"/>
              </a:effectRef>
              <a:fontRef idx="minor">
                <a:schemeClr val="tx1"/>
              </a:fontRef>
            </p:style>
          </p:cxnSp>
        </p:grpSp>
        <p:cxnSp>
          <p:nvCxnSpPr>
            <p:cNvPr id="78" name="Straight Arrow Connector 77"/>
            <p:cNvCxnSpPr>
              <a:cxnSpLocks/>
            </p:cNvCxnSpPr>
            <p:nvPr/>
          </p:nvCxnSpPr>
          <p:spPr>
            <a:xfrm flipV="1">
              <a:off x="4226642" y="2523786"/>
              <a:ext cx="62313" cy="388632"/>
            </a:xfrm>
            <a:prstGeom prst="straightConnector1">
              <a:avLst/>
            </a:prstGeom>
            <a:ln w="28575" cap="flat" cmpd="sng" algn="ctr">
              <a:solidFill>
                <a:srgbClr val="00B0F0"/>
              </a:solidFill>
              <a:prstDash val="solid"/>
              <a:round/>
              <a:headEnd type="arrow" w="med" len="med"/>
              <a:tailEnd type="arrow" w="med" len="med"/>
            </a:ln>
          </p:spPr>
          <p:style>
            <a:lnRef idx="0">
              <a:scrgbClr r="0" g="0" b="0"/>
            </a:lnRef>
            <a:fillRef idx="0">
              <a:scrgbClr r="0" g="0" b="0"/>
            </a:fillRef>
            <a:effectRef idx="0">
              <a:scrgbClr r="0" g="0" b="0"/>
            </a:effectRef>
            <a:fontRef idx="minor">
              <a:schemeClr val="tx1"/>
            </a:fontRef>
          </p:style>
        </p:cxnSp>
      </p:grpSp>
      <p:sp>
        <p:nvSpPr>
          <p:cNvPr id="12" name="Rectangle 11"/>
          <p:cNvSpPr/>
          <p:nvPr/>
        </p:nvSpPr>
        <p:spPr>
          <a:xfrm>
            <a:off x="198109" y="6679573"/>
            <a:ext cx="1483098" cy="184666"/>
          </a:xfrm>
          <a:prstGeom prst="rect">
            <a:avLst/>
          </a:prstGeom>
        </p:spPr>
        <p:txBody>
          <a:bodyPr wrap="none">
            <a:spAutoFit/>
          </a:bodyPr>
          <a:lstStyle/>
          <a:p>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9"/>
              </a:rPr>
              <a:t>http://www.pathophys.org/immunology/</a:t>
            </a:r>
            <a:endParaRPr lang="nl-NL" sz="600" dirty="0"/>
          </a:p>
        </p:txBody>
      </p:sp>
    </p:spTree>
    <p:extLst>
      <p:ext uri="{BB962C8B-B14F-4D97-AF65-F5344CB8AC3E}">
        <p14:creationId xmlns:p14="http://schemas.microsoft.com/office/powerpoint/2010/main" val="177784393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10640" y="1323316"/>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23" name="Group 22"/>
          <p:cNvGrpSpPr/>
          <p:nvPr/>
        </p:nvGrpSpPr>
        <p:grpSpPr>
          <a:xfrm>
            <a:off x="1829392" y="2750955"/>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306"/>
          <p:cNvGrpSpPr/>
          <p:nvPr/>
        </p:nvGrpSpPr>
        <p:grpSpPr>
          <a:xfrm>
            <a:off x="1096705"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54703" y="3420898"/>
            <a:ext cx="300082" cy="261610"/>
            <a:chOff x="9582545" y="2303286"/>
            <a:chExt cx="300082" cy="261610"/>
          </a:xfrm>
        </p:grpSpPr>
        <p:sp>
          <p:nvSpPr>
            <p:cNvPr id="2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9" name="Rectangle 298"/>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05" name="Group 304"/>
          <p:cNvGrpSpPr/>
          <p:nvPr/>
        </p:nvGrpSpPr>
        <p:grpSpPr>
          <a:xfrm>
            <a:off x="1512930" y="3860598"/>
            <a:ext cx="300082" cy="261610"/>
            <a:chOff x="9582545" y="2303286"/>
            <a:chExt cx="300082" cy="261610"/>
          </a:xfrm>
        </p:grpSpPr>
        <p:sp>
          <p:nvSpPr>
            <p:cNvPr id="30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8" name="Rectangle 30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1416454" y="2977960"/>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08" name="Group 207"/>
          <p:cNvGrpSpPr/>
          <p:nvPr/>
        </p:nvGrpSpPr>
        <p:grpSpPr>
          <a:xfrm>
            <a:off x="1864533" y="2454918"/>
            <a:ext cx="513521" cy="521071"/>
            <a:chOff x="1696729" y="1401791"/>
            <a:chExt cx="51352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26" name="Group 225"/>
          <p:cNvGrpSpPr/>
          <p:nvPr/>
        </p:nvGrpSpPr>
        <p:grpSpPr>
          <a:xfrm>
            <a:off x="554403" y="2473968"/>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1030653" y="245491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16" name="Title 1"/>
          <p:cNvSpPr>
            <a:spLocks noGrp="1"/>
          </p:cNvSpPr>
          <p:nvPr>
            <p:ph type="title"/>
          </p:nvPr>
        </p:nvSpPr>
        <p:spPr>
          <a:xfrm>
            <a:off x="457202" y="274644"/>
            <a:ext cx="6962775" cy="609781"/>
          </a:xfrm>
        </p:spPr>
        <p:txBody>
          <a:bodyPr/>
          <a:lstStyle/>
          <a:p>
            <a:r>
              <a:rPr lang="nl-NL" sz="2400" dirty="0" err="1"/>
              <a:t>Fingolimod</a:t>
            </a:r>
            <a:r>
              <a:rPr lang="nl-NL" sz="2400" dirty="0"/>
              <a:t>, na stoppen</a:t>
            </a:r>
          </a:p>
        </p:txBody>
      </p:sp>
      <p:cxnSp>
        <p:nvCxnSpPr>
          <p:cNvPr id="217" name="Straight Arrow Connector 216"/>
          <p:cNvCxnSpPr/>
          <p:nvPr/>
        </p:nvCxnSpPr>
        <p:spPr>
          <a:xfrm flipV="1">
            <a:off x="1416495" y="1998802"/>
            <a:ext cx="8632" cy="488486"/>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a:off x="526236" y="4074724"/>
            <a:ext cx="0" cy="937158"/>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219" name="Group 218"/>
          <p:cNvGrpSpPr/>
          <p:nvPr/>
        </p:nvGrpSpPr>
        <p:grpSpPr>
          <a:xfrm>
            <a:off x="144471" y="3370621"/>
            <a:ext cx="782437" cy="705593"/>
            <a:chOff x="108608" y="3567822"/>
            <a:chExt cx="782437" cy="705593"/>
          </a:xfrm>
        </p:grpSpPr>
        <p:grpSp>
          <p:nvGrpSpPr>
            <p:cNvPr id="220" name="Group 219"/>
            <p:cNvGrpSpPr/>
            <p:nvPr/>
          </p:nvGrpSpPr>
          <p:grpSpPr>
            <a:xfrm>
              <a:off x="108608" y="3567822"/>
              <a:ext cx="782437" cy="705593"/>
              <a:chOff x="9632115" y="3841615"/>
              <a:chExt cx="782437" cy="705593"/>
            </a:xfrm>
          </p:grpSpPr>
          <p:sp>
            <p:nvSpPr>
              <p:cNvPr id="222" name="Oval 22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42" name="Group 171"/>
              <p:cNvGrpSpPr/>
              <p:nvPr/>
            </p:nvGrpSpPr>
            <p:grpSpPr>
              <a:xfrm rot="18169265">
                <a:off x="10232913" y="4152954"/>
                <a:ext cx="124964" cy="238314"/>
                <a:chOff x="6272999" y="403029"/>
                <a:chExt cx="199769" cy="365671"/>
              </a:xfrm>
            </p:grpSpPr>
            <p:sp>
              <p:nvSpPr>
                <p:cNvPr id="261" name="Rectangle 26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2" name="Rectangle 26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3" name="Rectangle 26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4" name="Group 173"/>
              <p:cNvGrpSpPr/>
              <p:nvPr/>
            </p:nvGrpSpPr>
            <p:grpSpPr>
              <a:xfrm rot="14155649">
                <a:off x="10226787" y="3804084"/>
                <a:ext cx="124964" cy="238314"/>
                <a:chOff x="6272999" y="403029"/>
                <a:chExt cx="199769" cy="365671"/>
              </a:xfrm>
            </p:grpSpPr>
            <p:sp>
              <p:nvSpPr>
                <p:cNvPr id="255" name="Rectangle 25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8" name="Rectangle 25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0" name="Rectangle 25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5" name="Group 203"/>
              <p:cNvGrpSpPr/>
              <p:nvPr/>
            </p:nvGrpSpPr>
            <p:grpSpPr>
              <a:xfrm rot="669115" flipH="1">
                <a:off x="9845209" y="4308894"/>
                <a:ext cx="124964" cy="238314"/>
                <a:chOff x="6272999" y="403029"/>
                <a:chExt cx="199769" cy="365671"/>
              </a:xfrm>
            </p:grpSpPr>
            <p:sp>
              <p:nvSpPr>
                <p:cNvPr id="250" name="Rectangle 24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3" name="Rectangle 25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4" name="Rectangle 25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6" name="Group 171"/>
              <p:cNvGrpSpPr/>
              <p:nvPr/>
            </p:nvGrpSpPr>
            <p:grpSpPr>
              <a:xfrm rot="7717811">
                <a:off x="9688790" y="3784940"/>
                <a:ext cx="124964" cy="238314"/>
                <a:chOff x="6272999" y="403029"/>
                <a:chExt cx="199769" cy="365671"/>
              </a:xfrm>
            </p:grpSpPr>
            <p:sp>
              <p:nvSpPr>
                <p:cNvPr id="247" name="Rectangle 24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8" name="Rectangle 24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9" name="Rectangle 24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21" name="TextBox 22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72" name="Group 271"/>
          <p:cNvGrpSpPr/>
          <p:nvPr/>
        </p:nvGrpSpPr>
        <p:grpSpPr>
          <a:xfrm>
            <a:off x="125421" y="5170846"/>
            <a:ext cx="782437" cy="705593"/>
            <a:chOff x="108608" y="3567822"/>
            <a:chExt cx="782437" cy="705593"/>
          </a:xfrm>
        </p:grpSpPr>
        <p:grpSp>
          <p:nvGrpSpPr>
            <p:cNvPr id="273" name="Group 272"/>
            <p:cNvGrpSpPr/>
            <p:nvPr/>
          </p:nvGrpSpPr>
          <p:grpSpPr>
            <a:xfrm>
              <a:off x="108608" y="3567822"/>
              <a:ext cx="782437" cy="705593"/>
              <a:chOff x="9632115" y="3841615"/>
              <a:chExt cx="782437" cy="705593"/>
            </a:xfrm>
          </p:grpSpPr>
          <p:sp>
            <p:nvSpPr>
              <p:cNvPr id="275" name="Oval 274"/>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6" name="Oval 275"/>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7" name="Group 171"/>
              <p:cNvGrpSpPr/>
              <p:nvPr/>
            </p:nvGrpSpPr>
            <p:grpSpPr>
              <a:xfrm rot="18169265">
                <a:off x="10232913" y="4152954"/>
                <a:ext cx="124964" cy="238314"/>
                <a:chOff x="6272999" y="403029"/>
                <a:chExt cx="199769" cy="365671"/>
              </a:xfrm>
            </p:grpSpPr>
            <p:sp>
              <p:nvSpPr>
                <p:cNvPr id="290" name="Rectangle 28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2" name="Rectangle 29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8" name="Group 173"/>
              <p:cNvGrpSpPr/>
              <p:nvPr/>
            </p:nvGrpSpPr>
            <p:grpSpPr>
              <a:xfrm rot="14155649">
                <a:off x="10226787" y="3804084"/>
                <a:ext cx="124964" cy="238314"/>
                <a:chOff x="6272999" y="403029"/>
                <a:chExt cx="199769" cy="365671"/>
              </a:xfrm>
            </p:grpSpPr>
            <p:sp>
              <p:nvSpPr>
                <p:cNvPr id="287" name="Rectangle 28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9" name="Rectangle 28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9" name="Group 203"/>
              <p:cNvGrpSpPr/>
              <p:nvPr/>
            </p:nvGrpSpPr>
            <p:grpSpPr>
              <a:xfrm rot="669115" flipH="1">
                <a:off x="9845209" y="4308894"/>
                <a:ext cx="124964" cy="238314"/>
                <a:chOff x="6272999" y="403029"/>
                <a:chExt cx="199769" cy="365671"/>
              </a:xfrm>
            </p:grpSpPr>
            <p:sp>
              <p:nvSpPr>
                <p:cNvPr id="284" name="Rectangle 28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6" name="Rectangle 28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0" name="Group 171"/>
              <p:cNvGrpSpPr/>
              <p:nvPr/>
            </p:nvGrpSpPr>
            <p:grpSpPr>
              <a:xfrm rot="7717811">
                <a:off x="9688790" y="3784940"/>
                <a:ext cx="124964" cy="238314"/>
                <a:chOff x="6272999" y="403029"/>
                <a:chExt cx="199769" cy="365671"/>
              </a:xfrm>
            </p:grpSpPr>
            <p:sp>
              <p:nvSpPr>
                <p:cNvPr id="281" name="Rectangle 28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Rectangle 28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4" name="TextBox 273"/>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93" name="Group 292"/>
          <p:cNvGrpSpPr/>
          <p:nvPr/>
        </p:nvGrpSpPr>
        <p:grpSpPr>
          <a:xfrm>
            <a:off x="1202103" y="1378593"/>
            <a:ext cx="513521" cy="521071"/>
            <a:chOff x="1696729" y="1401791"/>
            <a:chExt cx="513521" cy="521071"/>
          </a:xfrm>
        </p:grpSpPr>
        <p:grpSp>
          <p:nvGrpSpPr>
            <p:cNvPr id="294" name="Group 165"/>
            <p:cNvGrpSpPr/>
            <p:nvPr/>
          </p:nvGrpSpPr>
          <p:grpSpPr>
            <a:xfrm>
              <a:off x="1696729" y="1425711"/>
              <a:ext cx="474194" cy="497151"/>
              <a:chOff x="5095749" y="0"/>
              <a:chExt cx="769047" cy="840013"/>
            </a:xfrm>
          </p:grpSpPr>
          <p:sp>
            <p:nvSpPr>
              <p:cNvPr id="29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Oval 30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Oval 30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97" name="TextBox 296"/>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4" name="Rectangle 13"/>
          <p:cNvSpPr/>
          <p:nvPr/>
        </p:nvSpPr>
        <p:spPr bwMode="auto">
          <a:xfrm>
            <a:off x="1043687" y="1333929"/>
            <a:ext cx="812529" cy="645829"/>
          </a:xfrm>
          <a:prstGeom prst="rect">
            <a:avLst/>
          </a:prstGeom>
          <a:solidFill>
            <a:schemeClr val="bg1">
              <a:alpha val="8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04" name="Rectangle 303"/>
          <p:cNvSpPr/>
          <p:nvPr/>
        </p:nvSpPr>
        <p:spPr bwMode="auto">
          <a:xfrm>
            <a:off x="45441" y="5068309"/>
            <a:ext cx="971380" cy="913397"/>
          </a:xfrm>
          <a:prstGeom prst="rect">
            <a:avLst/>
          </a:prstGeom>
          <a:solidFill>
            <a:schemeClr val="bg1">
              <a:alpha val="8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03" name="TextBox 202">
            <a:extLst>
              <a:ext uri="{FF2B5EF4-FFF2-40B4-BE49-F238E27FC236}">
                <a16:creationId xmlns:a16="http://schemas.microsoft.com/office/drawing/2014/main" id="{BFD75052-569B-4DDC-8DE4-85F9B1ECCC1C}"/>
              </a:ext>
            </a:extLst>
          </p:cNvPr>
          <p:cNvSpPr txBox="1"/>
          <p:nvPr/>
        </p:nvSpPr>
        <p:spPr>
          <a:xfrm>
            <a:off x="1972559" y="4631683"/>
            <a:ext cx="6839341" cy="923330"/>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en-US" dirty="0" err="1"/>
              <a:t>Lymfocyten</a:t>
            </a:r>
            <a:r>
              <a:rPr lang="en-US" dirty="0"/>
              <a:t> </a:t>
            </a:r>
            <a:r>
              <a:rPr lang="en-US" dirty="0" err="1"/>
              <a:t>kunnen</a:t>
            </a:r>
            <a:r>
              <a:rPr lang="en-US" dirty="0"/>
              <a:t> </a:t>
            </a:r>
            <a:r>
              <a:rPr lang="en-US" dirty="0" err="1"/>
              <a:t>lymfeklier</a:t>
            </a:r>
            <a:r>
              <a:rPr lang="en-US" dirty="0"/>
              <a:t> </a:t>
            </a:r>
            <a:r>
              <a:rPr lang="en-US" dirty="0" err="1"/>
              <a:t>verlaten</a:t>
            </a:r>
            <a:r>
              <a:rPr lang="en-US" dirty="0"/>
              <a:t> </a:t>
            </a:r>
          </a:p>
          <a:p>
            <a:pPr marL="285750" indent="-285750">
              <a:buFont typeface="Arial" panose="020B0604020202020204" pitchFamily="34" charset="0"/>
              <a:buChar char="•"/>
            </a:pPr>
            <a:r>
              <a:rPr lang="en-US" dirty="0" err="1"/>
              <a:t>Herstel</a:t>
            </a:r>
            <a:r>
              <a:rPr lang="en-US" dirty="0"/>
              <a:t> </a:t>
            </a:r>
            <a:r>
              <a:rPr lang="en-US" dirty="0" err="1"/>
              <a:t>lymfocytenaantal</a:t>
            </a:r>
            <a:r>
              <a:rPr lang="en-US" dirty="0"/>
              <a:t> </a:t>
            </a:r>
            <a:r>
              <a:rPr lang="en-US" dirty="0" err="1"/>
              <a:t>vanaf</a:t>
            </a:r>
            <a:r>
              <a:rPr lang="en-US" dirty="0"/>
              <a:t> </a:t>
            </a:r>
            <a:r>
              <a:rPr lang="en-US" dirty="0" err="1"/>
              <a:t>enkele</a:t>
            </a:r>
            <a:r>
              <a:rPr lang="en-US" dirty="0"/>
              <a:t> </a:t>
            </a:r>
            <a:r>
              <a:rPr lang="en-US" dirty="0" err="1"/>
              <a:t>dagen</a:t>
            </a:r>
            <a:r>
              <a:rPr lang="en-US" dirty="0"/>
              <a:t> en </a:t>
            </a:r>
            <a:r>
              <a:rPr lang="en-US" dirty="0" err="1"/>
              <a:t>bereiken</a:t>
            </a:r>
            <a:r>
              <a:rPr lang="en-US" dirty="0"/>
              <a:t> </a:t>
            </a:r>
            <a:r>
              <a:rPr lang="en-US" dirty="0" err="1"/>
              <a:t>normaalwaarden</a:t>
            </a:r>
            <a:r>
              <a:rPr lang="en-US" dirty="0"/>
              <a:t> in 1 -2 </a:t>
            </a:r>
            <a:r>
              <a:rPr lang="en-US" dirty="0" err="1"/>
              <a:t>maanden</a:t>
            </a:r>
            <a:endParaRPr lang="en-US" dirty="0"/>
          </a:p>
        </p:txBody>
      </p:sp>
      <p:sp>
        <p:nvSpPr>
          <p:cNvPr id="199" name="Rectangle 198">
            <a:extLst>
              <a:ext uri="{FF2B5EF4-FFF2-40B4-BE49-F238E27FC236}">
                <a16:creationId xmlns:a16="http://schemas.microsoft.com/office/drawing/2014/main" id="{6F95671C-153F-4ACC-A77E-A4F306A1ECB7}"/>
              </a:ext>
            </a:extLst>
          </p:cNvPr>
          <p:cNvSpPr/>
          <p:nvPr/>
        </p:nvSpPr>
        <p:spPr>
          <a:xfrm>
            <a:off x="67989" y="6689810"/>
            <a:ext cx="4097597" cy="184666"/>
          </a:xfrm>
          <a:prstGeom prst="rect">
            <a:avLst/>
          </a:prstGeom>
        </p:spPr>
        <p:txBody>
          <a:bodyPr wrap="none">
            <a:spAutoFit/>
          </a:bodyPr>
          <a:lstStyle/>
          <a:p>
            <a:r>
              <a:rPr lang="nl-NL" sz="600" dirty="0"/>
              <a:t>http://www.ema.europa.eu/docs/nl_NL/document_library/EPAR_-_Product_Information/human/002202/WC500104528.pdf</a:t>
            </a:r>
          </a:p>
        </p:txBody>
      </p:sp>
      <p:grpSp>
        <p:nvGrpSpPr>
          <p:cNvPr id="202" name="Group 201">
            <a:extLst>
              <a:ext uri="{FF2B5EF4-FFF2-40B4-BE49-F238E27FC236}">
                <a16:creationId xmlns:a16="http://schemas.microsoft.com/office/drawing/2014/main" id="{CB7E4F68-EF45-46C8-BE8D-D03C3D981D23}"/>
              </a:ext>
            </a:extLst>
          </p:cNvPr>
          <p:cNvGrpSpPr/>
          <p:nvPr/>
        </p:nvGrpSpPr>
        <p:grpSpPr>
          <a:xfrm>
            <a:off x="121288" y="5172006"/>
            <a:ext cx="782437" cy="705593"/>
            <a:chOff x="108608" y="3567822"/>
            <a:chExt cx="782437" cy="705593"/>
          </a:xfrm>
        </p:grpSpPr>
        <p:grpSp>
          <p:nvGrpSpPr>
            <p:cNvPr id="204" name="Group 203">
              <a:extLst>
                <a:ext uri="{FF2B5EF4-FFF2-40B4-BE49-F238E27FC236}">
                  <a16:creationId xmlns:a16="http://schemas.microsoft.com/office/drawing/2014/main" id="{037DF514-93DF-4253-9D5C-3E46DA1B9B2C}"/>
                </a:ext>
              </a:extLst>
            </p:cNvPr>
            <p:cNvGrpSpPr/>
            <p:nvPr/>
          </p:nvGrpSpPr>
          <p:grpSpPr>
            <a:xfrm>
              <a:off x="108608" y="3567822"/>
              <a:ext cx="782437" cy="705593"/>
              <a:chOff x="9632115" y="3841615"/>
              <a:chExt cx="782437" cy="705593"/>
            </a:xfrm>
          </p:grpSpPr>
          <p:sp>
            <p:nvSpPr>
              <p:cNvPr id="207" name="Oval 206">
                <a:extLst>
                  <a:ext uri="{FF2B5EF4-FFF2-40B4-BE49-F238E27FC236}">
                    <a16:creationId xmlns:a16="http://schemas.microsoft.com/office/drawing/2014/main" id="{F4A008E8-C5D8-4ACC-9C09-FBFD71A255FB}"/>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4" name="Oval 223">
                <a:extLst>
                  <a:ext uri="{FF2B5EF4-FFF2-40B4-BE49-F238E27FC236}">
                    <a16:creationId xmlns:a16="http://schemas.microsoft.com/office/drawing/2014/main" id="{0D8DE28C-B104-4B36-8B0B-08FB81530B24}"/>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4" name="Group 171">
                <a:extLst>
                  <a:ext uri="{FF2B5EF4-FFF2-40B4-BE49-F238E27FC236}">
                    <a16:creationId xmlns:a16="http://schemas.microsoft.com/office/drawing/2014/main" id="{299BE23E-80E6-4662-8076-3137F4AEF0FA}"/>
                  </a:ext>
                </a:extLst>
              </p:cNvPr>
              <p:cNvGrpSpPr/>
              <p:nvPr/>
            </p:nvGrpSpPr>
            <p:grpSpPr>
              <a:xfrm rot="18169265">
                <a:off x="10232913" y="4152954"/>
                <a:ext cx="124964" cy="238314"/>
                <a:chOff x="6272999" y="403029"/>
                <a:chExt cx="199769" cy="365671"/>
              </a:xfrm>
            </p:grpSpPr>
            <p:sp>
              <p:nvSpPr>
                <p:cNvPr id="321" name="Rectangle 320">
                  <a:extLst>
                    <a:ext uri="{FF2B5EF4-FFF2-40B4-BE49-F238E27FC236}">
                      <a16:creationId xmlns:a16="http://schemas.microsoft.com/office/drawing/2014/main" id="{22E34359-A221-4E36-801A-1B8235F5059D}"/>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2" name="Rectangle 321">
                  <a:extLst>
                    <a:ext uri="{FF2B5EF4-FFF2-40B4-BE49-F238E27FC236}">
                      <a16:creationId xmlns:a16="http://schemas.microsoft.com/office/drawing/2014/main" id="{B99CCAD1-AFFC-41E6-A992-BD12EA00161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3" name="Rectangle 322">
                  <a:extLst>
                    <a:ext uri="{FF2B5EF4-FFF2-40B4-BE49-F238E27FC236}">
                      <a16:creationId xmlns:a16="http://schemas.microsoft.com/office/drawing/2014/main" id="{E6FB2A4B-AA68-4CB5-82B2-87D127BF7083}"/>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67" name="Group 173">
                <a:extLst>
                  <a:ext uri="{FF2B5EF4-FFF2-40B4-BE49-F238E27FC236}">
                    <a16:creationId xmlns:a16="http://schemas.microsoft.com/office/drawing/2014/main" id="{BFA66768-C953-4F6F-82F4-E89E7F028A1F}"/>
                  </a:ext>
                </a:extLst>
              </p:cNvPr>
              <p:cNvGrpSpPr/>
              <p:nvPr/>
            </p:nvGrpSpPr>
            <p:grpSpPr>
              <a:xfrm rot="14155649">
                <a:off x="10226787" y="3804084"/>
                <a:ext cx="124964" cy="238314"/>
                <a:chOff x="6272999" y="403029"/>
                <a:chExt cx="199769" cy="365671"/>
              </a:xfrm>
            </p:grpSpPr>
            <p:sp>
              <p:nvSpPr>
                <p:cNvPr id="317" name="Rectangle 316">
                  <a:extLst>
                    <a:ext uri="{FF2B5EF4-FFF2-40B4-BE49-F238E27FC236}">
                      <a16:creationId xmlns:a16="http://schemas.microsoft.com/office/drawing/2014/main" id="{8907DFD9-25C3-4CC8-A4DC-A470357C661A}"/>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8" name="Rectangle 317">
                  <a:extLst>
                    <a:ext uri="{FF2B5EF4-FFF2-40B4-BE49-F238E27FC236}">
                      <a16:creationId xmlns:a16="http://schemas.microsoft.com/office/drawing/2014/main" id="{18D45194-5E54-4EB7-9843-0689477E703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9" name="Rectangle 318">
                  <a:extLst>
                    <a:ext uri="{FF2B5EF4-FFF2-40B4-BE49-F238E27FC236}">
                      <a16:creationId xmlns:a16="http://schemas.microsoft.com/office/drawing/2014/main" id="{586B672B-7F80-400F-8BEE-BBF984E61951}"/>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68" name="Group 203">
                <a:extLst>
                  <a:ext uri="{FF2B5EF4-FFF2-40B4-BE49-F238E27FC236}">
                    <a16:creationId xmlns:a16="http://schemas.microsoft.com/office/drawing/2014/main" id="{0147D59E-E5C2-47B7-BD9A-7C2EDFD1C8C3}"/>
                  </a:ext>
                </a:extLst>
              </p:cNvPr>
              <p:cNvGrpSpPr/>
              <p:nvPr/>
            </p:nvGrpSpPr>
            <p:grpSpPr>
              <a:xfrm rot="669115" flipH="1">
                <a:off x="9845209" y="4308894"/>
                <a:ext cx="124964" cy="238314"/>
                <a:chOff x="6272999" y="403029"/>
                <a:chExt cx="199769" cy="365671"/>
              </a:xfrm>
            </p:grpSpPr>
            <p:sp>
              <p:nvSpPr>
                <p:cNvPr id="314" name="Rectangle 313">
                  <a:extLst>
                    <a:ext uri="{FF2B5EF4-FFF2-40B4-BE49-F238E27FC236}">
                      <a16:creationId xmlns:a16="http://schemas.microsoft.com/office/drawing/2014/main" id="{F45FC619-B38E-4455-9170-00045EF1C79C}"/>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5" name="Rectangle 314">
                  <a:extLst>
                    <a:ext uri="{FF2B5EF4-FFF2-40B4-BE49-F238E27FC236}">
                      <a16:creationId xmlns:a16="http://schemas.microsoft.com/office/drawing/2014/main" id="{82E8FB86-5B65-416B-B5E1-C82BD4560C19}"/>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6" name="Rectangle 315">
                  <a:extLst>
                    <a:ext uri="{FF2B5EF4-FFF2-40B4-BE49-F238E27FC236}">
                      <a16:creationId xmlns:a16="http://schemas.microsoft.com/office/drawing/2014/main" id="{D64376A6-B621-4999-A77B-2CD3751FDA4C}"/>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69" name="Group 171">
                <a:extLst>
                  <a:ext uri="{FF2B5EF4-FFF2-40B4-BE49-F238E27FC236}">
                    <a16:creationId xmlns:a16="http://schemas.microsoft.com/office/drawing/2014/main" id="{0FE08C6F-606D-45ED-BDA9-F79333F92D54}"/>
                  </a:ext>
                </a:extLst>
              </p:cNvPr>
              <p:cNvGrpSpPr/>
              <p:nvPr/>
            </p:nvGrpSpPr>
            <p:grpSpPr>
              <a:xfrm rot="7717811">
                <a:off x="9688790" y="3784940"/>
                <a:ext cx="124964" cy="238314"/>
                <a:chOff x="6272999" y="403029"/>
                <a:chExt cx="199769" cy="365671"/>
              </a:xfrm>
            </p:grpSpPr>
            <p:sp>
              <p:nvSpPr>
                <p:cNvPr id="270" name="Rectangle 269">
                  <a:extLst>
                    <a:ext uri="{FF2B5EF4-FFF2-40B4-BE49-F238E27FC236}">
                      <a16:creationId xmlns:a16="http://schemas.microsoft.com/office/drawing/2014/main" id="{3078E048-F758-4243-8D1B-A414734DCC7C}"/>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Rectangle 270">
                  <a:extLst>
                    <a:ext uri="{FF2B5EF4-FFF2-40B4-BE49-F238E27FC236}">
                      <a16:creationId xmlns:a16="http://schemas.microsoft.com/office/drawing/2014/main" id="{796128BC-011A-42C0-85E4-3C00AEA03313}"/>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3" name="Rectangle 312">
                  <a:extLst>
                    <a:ext uri="{FF2B5EF4-FFF2-40B4-BE49-F238E27FC236}">
                      <a16:creationId xmlns:a16="http://schemas.microsoft.com/office/drawing/2014/main" id="{A5BC761E-B641-479F-9CFE-6B4EFA4566E7}"/>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06" name="TextBox 205">
              <a:extLst>
                <a:ext uri="{FF2B5EF4-FFF2-40B4-BE49-F238E27FC236}">
                  <a16:creationId xmlns:a16="http://schemas.microsoft.com/office/drawing/2014/main" id="{EA83267C-B50C-4DAE-B0B6-F07734E50E89}"/>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24" name="Group 323">
            <a:extLst>
              <a:ext uri="{FF2B5EF4-FFF2-40B4-BE49-F238E27FC236}">
                <a16:creationId xmlns:a16="http://schemas.microsoft.com/office/drawing/2014/main" id="{19807905-4BBB-4B68-9C33-9B1FE36BC0F8}"/>
              </a:ext>
            </a:extLst>
          </p:cNvPr>
          <p:cNvGrpSpPr/>
          <p:nvPr/>
        </p:nvGrpSpPr>
        <p:grpSpPr>
          <a:xfrm>
            <a:off x="1204783" y="1386370"/>
            <a:ext cx="513521" cy="521071"/>
            <a:chOff x="1696729" y="1401791"/>
            <a:chExt cx="513521" cy="521071"/>
          </a:xfrm>
        </p:grpSpPr>
        <p:grpSp>
          <p:nvGrpSpPr>
            <p:cNvPr id="325" name="Group 165">
              <a:extLst>
                <a:ext uri="{FF2B5EF4-FFF2-40B4-BE49-F238E27FC236}">
                  <a16:creationId xmlns:a16="http://schemas.microsoft.com/office/drawing/2014/main" id="{1B923097-69B1-4953-9EEF-B77A054EFAB1}"/>
                </a:ext>
              </a:extLst>
            </p:cNvPr>
            <p:cNvGrpSpPr/>
            <p:nvPr/>
          </p:nvGrpSpPr>
          <p:grpSpPr>
            <a:xfrm>
              <a:off x="1696729" y="1425711"/>
              <a:ext cx="474194" cy="497151"/>
              <a:chOff x="5095749" y="0"/>
              <a:chExt cx="769047" cy="840013"/>
            </a:xfrm>
          </p:grpSpPr>
          <p:sp>
            <p:nvSpPr>
              <p:cNvPr id="327" name="Freeform 138">
                <a:extLst>
                  <a:ext uri="{FF2B5EF4-FFF2-40B4-BE49-F238E27FC236}">
                    <a16:creationId xmlns:a16="http://schemas.microsoft.com/office/drawing/2014/main" id="{D4908AD3-7DA2-433F-A787-F7CD73884835}"/>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Freeform 139">
                <a:extLst>
                  <a:ext uri="{FF2B5EF4-FFF2-40B4-BE49-F238E27FC236}">
                    <a16:creationId xmlns:a16="http://schemas.microsoft.com/office/drawing/2014/main" id="{A481EFAB-F693-456B-A367-D64CCE9CE948}"/>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Freeform 140">
                <a:extLst>
                  <a:ext uri="{FF2B5EF4-FFF2-40B4-BE49-F238E27FC236}">
                    <a16:creationId xmlns:a16="http://schemas.microsoft.com/office/drawing/2014/main" id="{116F3453-A281-4D46-BF90-200FA7C3CE93}"/>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0" name="Oval 329">
                <a:extLst>
                  <a:ext uri="{FF2B5EF4-FFF2-40B4-BE49-F238E27FC236}">
                    <a16:creationId xmlns:a16="http://schemas.microsoft.com/office/drawing/2014/main" id="{88FA2891-262C-4E42-B8F3-7FDD64179765}"/>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Oval 331">
                <a:extLst>
                  <a:ext uri="{FF2B5EF4-FFF2-40B4-BE49-F238E27FC236}">
                    <a16:creationId xmlns:a16="http://schemas.microsoft.com/office/drawing/2014/main" id="{5F01D252-3242-4C92-A951-79D2422F70A7}"/>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6" name="TextBox 325">
              <a:extLst>
                <a:ext uri="{FF2B5EF4-FFF2-40B4-BE49-F238E27FC236}">
                  <a16:creationId xmlns:a16="http://schemas.microsoft.com/office/drawing/2014/main" id="{353208F6-6287-467E-8F60-F2204DDBE508}"/>
                </a:ext>
              </a:extLst>
            </p:cNvPr>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Tree>
    <p:extLst>
      <p:ext uri="{BB962C8B-B14F-4D97-AF65-F5344CB8AC3E}">
        <p14:creationId xmlns:p14="http://schemas.microsoft.com/office/powerpoint/2010/main" val="2042011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60601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a:t>
            </a:r>
            <a:r>
              <a:rPr lang="en-US" sz="600" dirty="0" err="1">
                <a:cs typeface="Helvetica" panose="020B0604020202020204" pitchFamily="34" charset="0"/>
              </a:rPr>
              <a:t>Kerschensteiner</a:t>
            </a:r>
            <a:r>
              <a:rPr lang="en-US" sz="600" dirty="0">
                <a:cs typeface="Helvetica" panose="020B0604020202020204" pitchFamily="34" charset="0"/>
              </a:rPr>
              <a:t>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03" y="3438078"/>
            <a:ext cx="894072" cy="1290050"/>
            <a:chOff x="6346489" y="3438078"/>
            <a:chExt cx="894072"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48118" y="3743106"/>
              <a:ext cx="492443" cy="338554"/>
            </a:xfrm>
            <a:prstGeom prst="rect">
              <a:avLst/>
            </a:prstGeom>
            <a:noFill/>
          </p:spPr>
          <p:txBody>
            <a:bodyPr wrap="none" rtlCol="0">
              <a:spAutoFit/>
            </a:bodyPr>
            <a:lstStyle/>
            <a:p>
              <a:r>
                <a:rPr lang="en-US" sz="16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4165153" y="2856907"/>
            <a:ext cx="1112990" cy="1664606"/>
            <a:chOff x="4165153" y="2856907"/>
            <a:chExt cx="1112990" cy="1664606"/>
          </a:xfrm>
        </p:grpSpPr>
        <p:grpSp>
          <p:nvGrpSpPr>
            <p:cNvPr id="208" name="Group 207"/>
            <p:cNvGrpSpPr/>
            <p:nvPr/>
          </p:nvGrpSpPr>
          <p:grpSpPr>
            <a:xfrm>
              <a:off x="4600206" y="2856907"/>
              <a:ext cx="523046" cy="521071"/>
              <a:chOff x="1696729" y="1401791"/>
              <a:chExt cx="523046"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50" name="Group 349"/>
            <p:cNvGrpSpPr/>
            <p:nvPr/>
          </p:nvGrpSpPr>
          <p:grpSpPr>
            <a:xfrm>
              <a:off x="4400181" y="2961682"/>
              <a:ext cx="523046" cy="521071"/>
              <a:chOff x="1696729" y="1401791"/>
              <a:chExt cx="523046"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0" name="TextBox 199"/>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203" name="Group 202"/>
            <p:cNvGrpSpPr/>
            <p:nvPr/>
          </p:nvGrpSpPr>
          <p:grpSpPr>
            <a:xfrm>
              <a:off x="4519908" y="3456765"/>
              <a:ext cx="300082" cy="261610"/>
              <a:chOff x="9582545" y="2303286"/>
              <a:chExt cx="300082" cy="261610"/>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Rectangle 20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7" name="Group 6"/>
          <p:cNvGrpSpPr/>
          <p:nvPr/>
        </p:nvGrpSpPr>
        <p:grpSpPr>
          <a:xfrm>
            <a:off x="5457457" y="2866432"/>
            <a:ext cx="1138346" cy="1845264"/>
            <a:chOff x="5457456" y="2866432"/>
            <a:chExt cx="1138346" cy="1845264"/>
          </a:xfrm>
        </p:grpSpPr>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20" name="Group 319"/>
            <p:cNvGrpSpPr/>
            <p:nvPr/>
          </p:nvGrpSpPr>
          <p:grpSpPr>
            <a:xfrm>
              <a:off x="5796258" y="3532965"/>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4" name="Group 223"/>
            <p:cNvGrpSpPr/>
            <p:nvPr/>
          </p:nvGrpSpPr>
          <p:grpSpPr>
            <a:xfrm>
              <a:off x="5705106" y="2866432"/>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6" y="2980732"/>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79" y="3016451"/>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nvGrpSpPr>
          <p:cNvPr id="8" name="Group 7"/>
          <p:cNvGrpSpPr/>
          <p:nvPr/>
        </p:nvGrpSpPr>
        <p:grpSpPr>
          <a:xfrm>
            <a:off x="4826731" y="2136174"/>
            <a:ext cx="827660" cy="797296"/>
            <a:chOff x="4826731" y="2136174"/>
            <a:chExt cx="827660" cy="797296"/>
          </a:xfrm>
        </p:grpSpPr>
        <p:grpSp>
          <p:nvGrpSpPr>
            <p:cNvPr id="536" name="Group 535"/>
            <p:cNvGrpSpPr/>
            <p:nvPr/>
          </p:nvGrpSpPr>
          <p:grpSpPr>
            <a:xfrm>
              <a:off x="4826731" y="2183799"/>
              <a:ext cx="474194" cy="521071"/>
              <a:chOff x="1696729" y="1401791"/>
              <a:chExt cx="474194" cy="521071"/>
            </a:xfrm>
          </p:grpSpPr>
          <p:grpSp>
            <p:nvGrpSpPr>
              <p:cNvPr id="537" name="Group 165"/>
              <p:cNvGrpSpPr/>
              <p:nvPr/>
            </p:nvGrpSpPr>
            <p:grpSpPr>
              <a:xfrm>
                <a:off x="1696729" y="1425711"/>
                <a:ext cx="474194" cy="497151"/>
                <a:chOff x="5095749" y="0"/>
                <a:chExt cx="769047" cy="840013"/>
              </a:xfrm>
            </p:grpSpPr>
            <p:sp>
              <p:nvSpPr>
                <p:cNvPr id="53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2" name="Oval 54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3" name="Oval 54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8" name="TextBox 537"/>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44" name="Group 543"/>
            <p:cNvGrpSpPr/>
            <p:nvPr/>
          </p:nvGrpSpPr>
          <p:grpSpPr>
            <a:xfrm>
              <a:off x="5150581" y="2136174"/>
              <a:ext cx="503810" cy="521071"/>
              <a:chOff x="1696729" y="1401791"/>
              <a:chExt cx="503810" cy="521071"/>
            </a:xfrm>
          </p:grpSpPr>
          <p:grpSp>
            <p:nvGrpSpPr>
              <p:cNvPr id="545" name="Group 165"/>
              <p:cNvGrpSpPr/>
              <p:nvPr/>
            </p:nvGrpSpPr>
            <p:grpSpPr>
              <a:xfrm>
                <a:off x="1696729" y="1425711"/>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0" name="Oval 54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46" name="TextBox 54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477" name="Group 476"/>
            <p:cNvGrpSpPr/>
            <p:nvPr/>
          </p:nvGrpSpPr>
          <p:grpSpPr>
            <a:xfrm>
              <a:off x="4998181" y="2412399"/>
              <a:ext cx="503810" cy="521071"/>
              <a:chOff x="1696729" y="1401791"/>
              <a:chExt cx="503810" cy="521071"/>
            </a:xfrm>
          </p:grpSpPr>
          <p:grpSp>
            <p:nvGrpSpPr>
              <p:cNvPr id="478" name="Group 165"/>
              <p:cNvGrpSpPr/>
              <p:nvPr/>
            </p:nvGrpSpPr>
            <p:grpSpPr>
              <a:xfrm>
                <a:off x="1696729" y="1425711"/>
                <a:ext cx="474194" cy="497151"/>
                <a:chOff x="5095749" y="0"/>
                <a:chExt cx="769047" cy="840013"/>
              </a:xfrm>
            </p:grpSpPr>
            <p:sp>
              <p:nvSpPr>
                <p:cNvPr id="4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79" name="TextBox 478"/>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10" name="Group 9"/>
          <p:cNvGrpSpPr/>
          <p:nvPr/>
        </p:nvGrpSpPr>
        <p:grpSpPr>
          <a:xfrm>
            <a:off x="3197133" y="1942132"/>
            <a:ext cx="1397508" cy="1326631"/>
            <a:chOff x="3197133" y="1942126"/>
            <a:chExt cx="1397508" cy="1326631"/>
          </a:xfrm>
        </p:grpSpPr>
        <p:sp>
          <p:nvSpPr>
            <p:cNvPr id="476" name="Right Arrow Callout 475"/>
            <p:cNvSpPr/>
            <p:nvPr/>
          </p:nvSpPr>
          <p:spPr bwMode="auto">
            <a:xfrm>
              <a:off x="3197133" y="1942126"/>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85" name="Group 484"/>
            <p:cNvGrpSpPr/>
            <p:nvPr/>
          </p:nvGrpSpPr>
          <p:grpSpPr>
            <a:xfrm>
              <a:off x="3265246" y="2054061"/>
              <a:ext cx="474194" cy="521071"/>
              <a:chOff x="1696729" y="1401791"/>
              <a:chExt cx="474194" cy="521071"/>
            </a:xfrm>
          </p:grpSpPr>
          <p:grpSp>
            <p:nvGrpSpPr>
              <p:cNvPr id="486" name="Group 165"/>
              <p:cNvGrpSpPr/>
              <p:nvPr/>
            </p:nvGrpSpPr>
            <p:grpSpPr>
              <a:xfrm>
                <a:off x="1696729" y="1425711"/>
                <a:ext cx="474194" cy="497151"/>
                <a:chOff x="5095749" y="0"/>
                <a:chExt cx="769047" cy="840013"/>
              </a:xfrm>
            </p:grpSpPr>
            <p:sp>
              <p:nvSpPr>
                <p:cNvPr id="4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Oval 4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2" name="Oval 4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7" name="TextBox 486"/>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493" name="Group 492"/>
            <p:cNvGrpSpPr/>
            <p:nvPr/>
          </p:nvGrpSpPr>
          <p:grpSpPr>
            <a:xfrm>
              <a:off x="3258829" y="2689611"/>
              <a:ext cx="474194" cy="521071"/>
              <a:chOff x="1696729" y="1401791"/>
              <a:chExt cx="474194" cy="521071"/>
            </a:xfrm>
          </p:grpSpPr>
          <p:grpSp>
            <p:nvGrpSpPr>
              <p:cNvPr id="494" name="Group 165"/>
              <p:cNvGrpSpPr/>
              <p:nvPr/>
            </p:nvGrpSpPr>
            <p:grpSpPr>
              <a:xfrm>
                <a:off x="1696729" y="1425711"/>
                <a:ext cx="474194" cy="497151"/>
                <a:chOff x="5095749" y="0"/>
                <a:chExt cx="769047" cy="840013"/>
              </a:xfrm>
            </p:grpSpPr>
            <p:sp>
              <p:nvSpPr>
                <p:cNvPr id="49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5" name="TextBox 494"/>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sp>
        <p:nvSpPr>
          <p:cNvPr id="501" name="Right Arrow Callout 500"/>
          <p:cNvSpPr/>
          <p:nvPr/>
        </p:nvSpPr>
        <p:spPr bwMode="auto">
          <a:xfrm>
            <a:off x="3142848" y="4409272"/>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11" name="Group 510"/>
          <p:cNvGrpSpPr/>
          <p:nvPr/>
        </p:nvGrpSpPr>
        <p:grpSpPr>
          <a:xfrm>
            <a:off x="3003815" y="4916241"/>
            <a:ext cx="967738" cy="909821"/>
            <a:chOff x="108608" y="3363594"/>
            <a:chExt cx="967738" cy="909821"/>
          </a:xfrm>
        </p:grpSpPr>
        <p:grpSp>
          <p:nvGrpSpPr>
            <p:cNvPr id="512" name="Group 511"/>
            <p:cNvGrpSpPr/>
            <p:nvPr/>
          </p:nvGrpSpPr>
          <p:grpSpPr>
            <a:xfrm>
              <a:off x="108608" y="3567822"/>
              <a:ext cx="782437" cy="705593"/>
              <a:chOff x="108608" y="3567822"/>
              <a:chExt cx="782437" cy="705593"/>
            </a:xfrm>
          </p:grpSpPr>
          <p:grpSp>
            <p:nvGrpSpPr>
              <p:cNvPr id="516" name="Group 515"/>
              <p:cNvGrpSpPr/>
              <p:nvPr/>
            </p:nvGrpSpPr>
            <p:grpSpPr>
              <a:xfrm>
                <a:off x="108608" y="3567822"/>
                <a:ext cx="782437" cy="705593"/>
                <a:chOff x="9632115" y="3841615"/>
                <a:chExt cx="782437" cy="705593"/>
              </a:xfrm>
            </p:grpSpPr>
            <p:sp>
              <p:nvSpPr>
                <p:cNvPr id="518" name="Oval 517"/>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9" name="Oval 518"/>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520" name="Group 171"/>
                <p:cNvGrpSpPr/>
                <p:nvPr/>
              </p:nvGrpSpPr>
              <p:grpSpPr>
                <a:xfrm rot="18169265">
                  <a:off x="10232913" y="4152954"/>
                  <a:ext cx="124964" cy="238314"/>
                  <a:chOff x="6272999" y="403029"/>
                  <a:chExt cx="199769" cy="365671"/>
                </a:xfrm>
              </p:grpSpPr>
              <p:sp>
                <p:nvSpPr>
                  <p:cNvPr id="533" name="Rectangle 5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Rectangle 5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Rectangle 5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1" name="Group 173"/>
                <p:cNvGrpSpPr/>
                <p:nvPr/>
              </p:nvGrpSpPr>
              <p:grpSpPr>
                <a:xfrm rot="14155649">
                  <a:off x="10226787" y="3804084"/>
                  <a:ext cx="124964" cy="238314"/>
                  <a:chOff x="6272999" y="403029"/>
                  <a:chExt cx="199769" cy="365671"/>
                </a:xfrm>
              </p:grpSpPr>
              <p:sp>
                <p:nvSpPr>
                  <p:cNvPr id="530" name="Rectangle 52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Rectangle 53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Rectangle 53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2" name="Group 203"/>
                <p:cNvGrpSpPr/>
                <p:nvPr/>
              </p:nvGrpSpPr>
              <p:grpSpPr>
                <a:xfrm rot="669115" flipH="1">
                  <a:off x="9845209" y="4308894"/>
                  <a:ext cx="124964" cy="238314"/>
                  <a:chOff x="6272999" y="403029"/>
                  <a:chExt cx="199769" cy="365671"/>
                </a:xfrm>
              </p:grpSpPr>
              <p:sp>
                <p:nvSpPr>
                  <p:cNvPr id="527" name="Rectangle 5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8" name="Rectangle 5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Rectangle 5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3" name="Group 171"/>
                <p:cNvGrpSpPr/>
                <p:nvPr/>
              </p:nvGrpSpPr>
              <p:grpSpPr>
                <a:xfrm rot="7717811">
                  <a:off x="9688790" y="3784940"/>
                  <a:ext cx="124964" cy="238314"/>
                  <a:chOff x="6272999" y="403029"/>
                  <a:chExt cx="199769" cy="365671"/>
                </a:xfrm>
              </p:grpSpPr>
              <p:sp>
                <p:nvSpPr>
                  <p:cNvPr id="524" name="Rectangle 5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Rectangle 5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6" name="Rectangle 5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517" name="TextBox 516"/>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513" name="Group 512"/>
            <p:cNvGrpSpPr/>
            <p:nvPr/>
          </p:nvGrpSpPr>
          <p:grpSpPr>
            <a:xfrm>
              <a:off x="776264" y="3363594"/>
              <a:ext cx="300082" cy="261610"/>
              <a:chOff x="9582545" y="2303286"/>
              <a:chExt cx="300082" cy="261610"/>
            </a:xfrm>
          </p:grpSpPr>
          <p:sp>
            <p:nvSpPr>
              <p:cNvPr id="51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Rectangle 514"/>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340" name="Rectangle 339"/>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41" name="TextBox 340"/>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67" name="Group 366"/>
          <p:cNvGrpSpPr/>
          <p:nvPr/>
        </p:nvGrpSpPr>
        <p:grpSpPr>
          <a:xfrm>
            <a:off x="727183" y="5190466"/>
            <a:ext cx="782437" cy="705593"/>
            <a:chOff x="108608" y="3567822"/>
            <a:chExt cx="782437" cy="705593"/>
          </a:xfrm>
        </p:grpSpPr>
        <p:grpSp>
          <p:nvGrpSpPr>
            <p:cNvPr id="368" name="Group 367"/>
            <p:cNvGrpSpPr/>
            <p:nvPr/>
          </p:nvGrpSpPr>
          <p:grpSpPr>
            <a:xfrm>
              <a:off x="108608" y="3567822"/>
              <a:ext cx="782437" cy="705593"/>
              <a:chOff x="9632115" y="3841615"/>
              <a:chExt cx="782437" cy="705593"/>
            </a:xfrm>
          </p:grpSpPr>
          <p:sp>
            <p:nvSpPr>
              <p:cNvPr id="370" name="Oval 369"/>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Oval 370"/>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72" name="Group 171"/>
              <p:cNvGrpSpPr/>
              <p:nvPr/>
            </p:nvGrpSpPr>
            <p:grpSpPr>
              <a:xfrm rot="18169265">
                <a:off x="10232913" y="4152954"/>
                <a:ext cx="124964" cy="238314"/>
                <a:chOff x="6272999" y="403029"/>
                <a:chExt cx="199769" cy="365671"/>
              </a:xfrm>
            </p:grpSpPr>
            <p:sp>
              <p:nvSpPr>
                <p:cNvPr id="385" name="Rectangle 38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Rectangle 38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Rectangle 38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3" name="Group 173"/>
              <p:cNvGrpSpPr/>
              <p:nvPr/>
            </p:nvGrpSpPr>
            <p:grpSpPr>
              <a:xfrm rot="14155649">
                <a:off x="10226787" y="3804084"/>
                <a:ext cx="124964" cy="238314"/>
                <a:chOff x="6272999" y="403029"/>
                <a:chExt cx="199769" cy="365671"/>
              </a:xfrm>
            </p:grpSpPr>
            <p:sp>
              <p:nvSpPr>
                <p:cNvPr id="382" name="Rectangle 38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3" name="Rectangle 38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4" name="Group 203"/>
              <p:cNvGrpSpPr/>
              <p:nvPr/>
            </p:nvGrpSpPr>
            <p:grpSpPr>
              <a:xfrm rot="669115" flipH="1">
                <a:off x="9845209" y="4308894"/>
                <a:ext cx="124964" cy="238314"/>
                <a:chOff x="6272999" y="403029"/>
                <a:chExt cx="199769" cy="365671"/>
              </a:xfrm>
            </p:grpSpPr>
            <p:sp>
              <p:nvSpPr>
                <p:cNvPr id="379" name="Rectangle 37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Rectangle 37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Rectangle 38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5" name="Group 171"/>
              <p:cNvGrpSpPr/>
              <p:nvPr/>
            </p:nvGrpSpPr>
            <p:grpSpPr>
              <a:xfrm rot="7717811">
                <a:off x="9688790" y="3784940"/>
                <a:ext cx="124964" cy="238314"/>
                <a:chOff x="6272999" y="403029"/>
                <a:chExt cx="199769" cy="365671"/>
              </a:xfrm>
            </p:grpSpPr>
            <p:sp>
              <p:nvSpPr>
                <p:cNvPr id="376" name="Rectangle 37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Rectangle 37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69" name="TextBox 368"/>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388" name="Curved Up Arrow 387"/>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389" name="Group 388"/>
          <p:cNvGrpSpPr/>
          <p:nvPr/>
        </p:nvGrpSpPr>
        <p:grpSpPr>
          <a:xfrm>
            <a:off x="144471" y="3370621"/>
            <a:ext cx="782437" cy="705593"/>
            <a:chOff x="108608" y="3567822"/>
            <a:chExt cx="782437" cy="705593"/>
          </a:xfrm>
        </p:grpSpPr>
        <p:grpSp>
          <p:nvGrpSpPr>
            <p:cNvPr id="390" name="Group 389"/>
            <p:cNvGrpSpPr/>
            <p:nvPr/>
          </p:nvGrpSpPr>
          <p:grpSpPr>
            <a:xfrm>
              <a:off x="108608" y="3567822"/>
              <a:ext cx="782437" cy="705593"/>
              <a:chOff x="9632115" y="3841615"/>
              <a:chExt cx="782437" cy="705593"/>
            </a:xfrm>
          </p:grpSpPr>
          <p:sp>
            <p:nvSpPr>
              <p:cNvPr id="392" name="Oval 39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Oval 39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94" name="Group 171"/>
              <p:cNvGrpSpPr/>
              <p:nvPr/>
            </p:nvGrpSpPr>
            <p:grpSpPr>
              <a:xfrm rot="18169265">
                <a:off x="10232913" y="4152954"/>
                <a:ext cx="124964" cy="238314"/>
                <a:chOff x="6272999" y="403029"/>
                <a:chExt cx="199769" cy="365671"/>
              </a:xfrm>
            </p:grpSpPr>
            <p:sp>
              <p:nvSpPr>
                <p:cNvPr id="407" name="Rectangle 40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8" name="Rectangle 40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9" name="Rectangle 40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4155649">
                <a:off x="10226787" y="3804084"/>
                <a:ext cx="124964" cy="238314"/>
                <a:chOff x="6272999" y="403029"/>
                <a:chExt cx="199769" cy="365671"/>
              </a:xfrm>
            </p:grpSpPr>
            <p:sp>
              <p:nvSpPr>
                <p:cNvPr id="404" name="Rectangle 40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6" name="Rectangle 40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669115" flipH="1">
                <a:off x="9845209" y="4308894"/>
                <a:ext cx="124964" cy="238314"/>
                <a:chOff x="6272999" y="403029"/>
                <a:chExt cx="199769" cy="365671"/>
              </a:xfrm>
            </p:grpSpPr>
            <p:sp>
              <p:nvSpPr>
                <p:cNvPr id="401" name="Rectangle 40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3" name="Rectangle 40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7" name="Group 171"/>
              <p:cNvGrpSpPr/>
              <p:nvPr/>
            </p:nvGrpSpPr>
            <p:grpSpPr>
              <a:xfrm rot="7717811">
                <a:off x="9688790" y="3784940"/>
                <a:ext cx="124964" cy="238314"/>
                <a:chOff x="6272999" y="403029"/>
                <a:chExt cx="199769" cy="365671"/>
              </a:xfrm>
            </p:grpSpPr>
            <p:sp>
              <p:nvSpPr>
                <p:cNvPr id="398" name="Rectangle 39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0" name="Rectangle 39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91" name="TextBox 39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cxnSp>
        <p:nvCxnSpPr>
          <p:cNvPr id="410" name="Straight Arrow Connector 409"/>
          <p:cNvCxnSpPr/>
          <p:nvPr/>
        </p:nvCxnSpPr>
        <p:spPr>
          <a:xfrm>
            <a:off x="644072" y="4054010"/>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411" name="Group 410"/>
          <p:cNvGrpSpPr/>
          <p:nvPr/>
        </p:nvGrpSpPr>
        <p:grpSpPr>
          <a:xfrm>
            <a:off x="1829392" y="2750955"/>
            <a:ext cx="368263" cy="274645"/>
            <a:chOff x="11376212" y="1890719"/>
            <a:chExt cx="313828" cy="243840"/>
          </a:xfrm>
        </p:grpSpPr>
        <p:grpSp>
          <p:nvGrpSpPr>
            <p:cNvPr id="412" name="Group 311"/>
            <p:cNvGrpSpPr/>
            <p:nvPr/>
          </p:nvGrpSpPr>
          <p:grpSpPr>
            <a:xfrm>
              <a:off x="11468727" y="1890719"/>
              <a:ext cx="221313" cy="198120"/>
              <a:chOff x="10326049" y="1402160"/>
              <a:chExt cx="221313" cy="198120"/>
            </a:xfrm>
          </p:grpSpPr>
          <p:sp>
            <p:nvSpPr>
              <p:cNvPr id="553" name="Oval 55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4" name="Oval 55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5" name="Oval 55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6" name="Oval 55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13" name="Oval 412"/>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Oval 413"/>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2" name="Oval 55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73" name="Group 572"/>
          <p:cNvGrpSpPr/>
          <p:nvPr/>
        </p:nvGrpSpPr>
        <p:grpSpPr>
          <a:xfrm>
            <a:off x="1327292" y="2467327"/>
            <a:ext cx="532571" cy="521071"/>
            <a:chOff x="1696729" y="1401791"/>
            <a:chExt cx="532571" cy="521071"/>
          </a:xfrm>
        </p:grpSpPr>
        <p:grpSp>
          <p:nvGrpSpPr>
            <p:cNvPr id="574" name="Group 165"/>
            <p:cNvGrpSpPr/>
            <p:nvPr/>
          </p:nvGrpSpPr>
          <p:grpSpPr>
            <a:xfrm>
              <a:off x="1696729" y="1425711"/>
              <a:ext cx="474194" cy="497151"/>
              <a:chOff x="5095749" y="0"/>
              <a:chExt cx="769047" cy="840013"/>
            </a:xfrm>
          </p:grpSpPr>
          <p:sp>
            <p:nvSpPr>
              <p:cNvPr id="57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9" name="Oval 57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0" name="Oval 57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5" name="TextBox 574"/>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89" name="Group 588"/>
          <p:cNvGrpSpPr/>
          <p:nvPr/>
        </p:nvGrpSpPr>
        <p:grpSpPr>
          <a:xfrm>
            <a:off x="1778808" y="2150118"/>
            <a:ext cx="513521" cy="521071"/>
            <a:chOff x="1696729" y="1401791"/>
            <a:chExt cx="513521" cy="521071"/>
          </a:xfrm>
        </p:grpSpPr>
        <p:grpSp>
          <p:nvGrpSpPr>
            <p:cNvPr id="590" name="Group 165"/>
            <p:cNvGrpSpPr/>
            <p:nvPr/>
          </p:nvGrpSpPr>
          <p:grpSpPr>
            <a:xfrm>
              <a:off x="1696729" y="1425711"/>
              <a:ext cx="474194" cy="497151"/>
              <a:chOff x="5095749" y="0"/>
              <a:chExt cx="769047" cy="840013"/>
            </a:xfrm>
          </p:grpSpPr>
          <p:sp>
            <p:nvSpPr>
              <p:cNvPr id="59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6" name="Oval 59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1" name="TextBox 59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597" name="Straight Arrow Connector 596"/>
          <p:cNvCxnSpPr/>
          <p:nvPr/>
        </p:nvCxnSpPr>
        <p:spPr>
          <a:xfrm flipH="1" flipV="1">
            <a:off x="1577473"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598" name="Group 597"/>
          <p:cNvGrpSpPr/>
          <p:nvPr/>
        </p:nvGrpSpPr>
        <p:grpSpPr>
          <a:xfrm>
            <a:off x="1030653" y="2454918"/>
            <a:ext cx="513521" cy="521071"/>
            <a:chOff x="1696729" y="1401791"/>
            <a:chExt cx="513521" cy="521071"/>
          </a:xfrm>
        </p:grpSpPr>
        <p:grpSp>
          <p:nvGrpSpPr>
            <p:cNvPr id="599" name="Group 165"/>
            <p:cNvGrpSpPr/>
            <p:nvPr/>
          </p:nvGrpSpPr>
          <p:grpSpPr>
            <a:xfrm>
              <a:off x="1696729" y="1425711"/>
              <a:ext cx="474194" cy="497151"/>
              <a:chOff x="5095749" y="0"/>
              <a:chExt cx="769047" cy="840013"/>
            </a:xfrm>
          </p:grpSpPr>
          <p:sp>
            <p:nvSpPr>
              <p:cNvPr id="6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4" name="Oval 60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5" name="Oval 6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0" name="TextBox 59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606" name="Curved Up Arrow 605"/>
          <p:cNvSpPr/>
          <p:nvPr/>
        </p:nvSpPr>
        <p:spPr bwMode="auto">
          <a:xfrm rot="11230231" flipH="1">
            <a:off x="1737760" y="769160"/>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57" name="Group 556"/>
          <p:cNvGrpSpPr/>
          <p:nvPr/>
        </p:nvGrpSpPr>
        <p:grpSpPr>
          <a:xfrm>
            <a:off x="1801507" y="1519738"/>
            <a:ext cx="513521" cy="521071"/>
            <a:chOff x="1696729" y="1401791"/>
            <a:chExt cx="513521" cy="521071"/>
          </a:xfrm>
        </p:grpSpPr>
        <p:grpSp>
          <p:nvGrpSpPr>
            <p:cNvPr id="558" name="Group 165"/>
            <p:cNvGrpSpPr/>
            <p:nvPr/>
          </p:nvGrpSpPr>
          <p:grpSpPr>
            <a:xfrm>
              <a:off x="1696729" y="1425711"/>
              <a:ext cx="474194" cy="497151"/>
              <a:chOff x="5095749" y="0"/>
              <a:chExt cx="769047" cy="840013"/>
            </a:xfrm>
          </p:grpSpPr>
          <p:sp>
            <p:nvSpPr>
              <p:cNvPr id="56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3" name="Oval 56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4" name="Oval 56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59" name="TextBox 55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65" name="Group 564"/>
          <p:cNvGrpSpPr/>
          <p:nvPr/>
        </p:nvGrpSpPr>
        <p:grpSpPr>
          <a:xfrm>
            <a:off x="1418596" y="1522045"/>
            <a:ext cx="474194" cy="521071"/>
            <a:chOff x="1696729" y="1401791"/>
            <a:chExt cx="474194" cy="521071"/>
          </a:xfrm>
        </p:grpSpPr>
        <p:grpSp>
          <p:nvGrpSpPr>
            <p:cNvPr id="566" name="Group 165"/>
            <p:cNvGrpSpPr/>
            <p:nvPr/>
          </p:nvGrpSpPr>
          <p:grpSpPr>
            <a:xfrm>
              <a:off x="1696729" y="1425711"/>
              <a:ext cx="474194" cy="497151"/>
              <a:chOff x="5095749" y="0"/>
              <a:chExt cx="769047" cy="840013"/>
            </a:xfrm>
          </p:grpSpPr>
          <p:sp>
            <p:nvSpPr>
              <p:cNvPr id="56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1" name="Oval 57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2" name="Oval 57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67" name="TextBox 566"/>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581" name="Group 580"/>
          <p:cNvGrpSpPr/>
          <p:nvPr/>
        </p:nvGrpSpPr>
        <p:grpSpPr>
          <a:xfrm>
            <a:off x="1570998" y="1674443"/>
            <a:ext cx="513521" cy="521071"/>
            <a:chOff x="1696729" y="1401791"/>
            <a:chExt cx="513521"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607" name="Group 606"/>
          <p:cNvGrpSpPr/>
          <p:nvPr/>
        </p:nvGrpSpPr>
        <p:grpSpPr>
          <a:xfrm>
            <a:off x="4655101" y="4797255"/>
            <a:ext cx="1325315" cy="709388"/>
            <a:chOff x="7310938" y="5220127"/>
            <a:chExt cx="1325315" cy="709388"/>
          </a:xfrm>
        </p:grpSpPr>
        <p:grpSp>
          <p:nvGrpSpPr>
            <p:cNvPr id="608" name="Group 207"/>
            <p:cNvGrpSpPr/>
            <p:nvPr/>
          </p:nvGrpSpPr>
          <p:grpSpPr>
            <a:xfrm rot="16200000">
              <a:off x="7799363" y="5425990"/>
              <a:ext cx="668949" cy="338102"/>
              <a:chOff x="5148932" y="630657"/>
              <a:chExt cx="750349" cy="364012"/>
            </a:xfrm>
          </p:grpSpPr>
          <p:grpSp>
            <p:nvGrpSpPr>
              <p:cNvPr id="630" name="Group 171"/>
              <p:cNvGrpSpPr/>
              <p:nvPr/>
            </p:nvGrpSpPr>
            <p:grpSpPr>
              <a:xfrm>
                <a:off x="5465001" y="738092"/>
                <a:ext cx="140170" cy="256577"/>
                <a:chOff x="6272999" y="403029"/>
                <a:chExt cx="199769" cy="365671"/>
              </a:xfrm>
            </p:grpSpPr>
            <p:sp>
              <p:nvSpPr>
                <p:cNvPr id="639" name="Rectangle 63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0" name="Rectangle 63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1" name="Rectangle 64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1" name="Group 173"/>
              <p:cNvGrpSpPr/>
              <p:nvPr/>
            </p:nvGrpSpPr>
            <p:grpSpPr>
              <a:xfrm rot="18956938">
                <a:off x="5759111" y="630657"/>
                <a:ext cx="140170" cy="256577"/>
                <a:chOff x="6272999" y="403029"/>
                <a:chExt cx="199769" cy="365671"/>
              </a:xfrm>
            </p:grpSpPr>
            <p:sp>
              <p:nvSpPr>
                <p:cNvPr id="636" name="Rectangle 63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Rectangle 63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8" name="Rectangle 63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2" name="Group 203"/>
              <p:cNvGrpSpPr/>
              <p:nvPr/>
            </p:nvGrpSpPr>
            <p:grpSpPr>
              <a:xfrm rot="2643062" flipH="1">
                <a:off x="5148932" y="631164"/>
                <a:ext cx="140170" cy="256577"/>
                <a:chOff x="6272999" y="403029"/>
                <a:chExt cx="199769" cy="365671"/>
              </a:xfrm>
            </p:grpSpPr>
            <p:sp>
              <p:nvSpPr>
                <p:cNvPr id="633" name="Rectangle 6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4" name="Rectangle 6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5" name="Rectangle 6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09" name="Group 207"/>
            <p:cNvGrpSpPr/>
            <p:nvPr/>
          </p:nvGrpSpPr>
          <p:grpSpPr>
            <a:xfrm rot="16200000">
              <a:off x="8132727" y="5385551"/>
              <a:ext cx="668949" cy="338102"/>
              <a:chOff x="5148932" y="630657"/>
              <a:chExt cx="750349" cy="364012"/>
            </a:xfrm>
          </p:grpSpPr>
          <p:grpSp>
            <p:nvGrpSpPr>
              <p:cNvPr id="618" name="Group 171"/>
              <p:cNvGrpSpPr/>
              <p:nvPr/>
            </p:nvGrpSpPr>
            <p:grpSpPr>
              <a:xfrm>
                <a:off x="5465001" y="738092"/>
                <a:ext cx="140170" cy="256577"/>
                <a:chOff x="6272999" y="403029"/>
                <a:chExt cx="199769" cy="365671"/>
              </a:xfrm>
            </p:grpSpPr>
            <p:sp>
              <p:nvSpPr>
                <p:cNvPr id="627" name="Rectangle 6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Rectangle 6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Rectangle 6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19" name="Group 173"/>
              <p:cNvGrpSpPr/>
              <p:nvPr/>
            </p:nvGrpSpPr>
            <p:grpSpPr>
              <a:xfrm rot="18956938">
                <a:off x="5759111" y="630657"/>
                <a:ext cx="140170" cy="256577"/>
                <a:chOff x="6272999" y="403029"/>
                <a:chExt cx="199769" cy="365671"/>
              </a:xfrm>
            </p:grpSpPr>
            <p:sp>
              <p:nvSpPr>
                <p:cNvPr id="624" name="Rectangle 6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Rectangle 6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6" name="Rectangle 6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20" name="Group 203"/>
              <p:cNvGrpSpPr/>
              <p:nvPr/>
            </p:nvGrpSpPr>
            <p:grpSpPr>
              <a:xfrm rot="2643062" flipH="1">
                <a:off x="5148932" y="631164"/>
                <a:ext cx="140170" cy="256577"/>
                <a:chOff x="6272999" y="403029"/>
                <a:chExt cx="199769" cy="365671"/>
              </a:xfrm>
            </p:grpSpPr>
            <p:sp>
              <p:nvSpPr>
                <p:cNvPr id="621" name="Rectangle 62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Rectangle 62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Rectangle 62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10" name="Group 609"/>
            <p:cNvGrpSpPr/>
            <p:nvPr/>
          </p:nvGrpSpPr>
          <p:grpSpPr>
            <a:xfrm>
              <a:off x="7310938" y="5416042"/>
              <a:ext cx="592975" cy="396752"/>
              <a:chOff x="1296225" y="4749032"/>
              <a:chExt cx="592975" cy="396752"/>
            </a:xfrm>
          </p:grpSpPr>
          <p:grpSp>
            <p:nvGrpSpPr>
              <p:cNvPr id="611" name="Group 346"/>
              <p:cNvGrpSpPr/>
              <p:nvPr/>
            </p:nvGrpSpPr>
            <p:grpSpPr>
              <a:xfrm>
                <a:off x="1296225" y="4749032"/>
                <a:ext cx="592975" cy="396752"/>
                <a:chOff x="7484401" y="352840"/>
                <a:chExt cx="505324" cy="352252"/>
              </a:xfrm>
            </p:grpSpPr>
            <p:sp>
              <p:nvSpPr>
                <p:cNvPr id="613" name="Oval 612"/>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Oval 613"/>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Moon 614"/>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Moon 615"/>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7" name="Moon 616"/>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2" name="TextBox 611"/>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
        <p:nvSpPr>
          <p:cNvPr id="415" name="Title 1"/>
          <p:cNvSpPr>
            <a:spLocks noGrp="1"/>
          </p:cNvSpPr>
          <p:nvPr>
            <p:ph type="title"/>
          </p:nvPr>
        </p:nvSpPr>
        <p:spPr>
          <a:xfrm>
            <a:off x="457202" y="274644"/>
            <a:ext cx="6962775" cy="609781"/>
          </a:xfrm>
        </p:spPr>
        <p:txBody>
          <a:bodyPr/>
          <a:lstStyle/>
          <a:p>
            <a:r>
              <a:rPr lang="nl-NL" sz="2400" dirty="0" err="1"/>
              <a:t>Natalizumab</a:t>
            </a:r>
            <a:r>
              <a:rPr lang="nl-NL" sz="2400" dirty="0"/>
              <a:t>, werkingsmechanisme</a:t>
            </a:r>
          </a:p>
        </p:txBody>
      </p:sp>
      <p:grpSp>
        <p:nvGrpSpPr>
          <p:cNvPr id="13" name="Group 12"/>
          <p:cNvGrpSpPr/>
          <p:nvPr/>
        </p:nvGrpSpPr>
        <p:grpSpPr>
          <a:xfrm>
            <a:off x="3735969" y="2096773"/>
            <a:ext cx="2917839" cy="3623003"/>
            <a:chOff x="3735967" y="2096768"/>
            <a:chExt cx="2917839" cy="3623003"/>
          </a:xfrm>
        </p:grpSpPr>
        <p:grpSp>
          <p:nvGrpSpPr>
            <p:cNvPr id="416" name="Group 415"/>
            <p:cNvGrpSpPr/>
            <p:nvPr/>
          </p:nvGrpSpPr>
          <p:grpSpPr>
            <a:xfrm>
              <a:off x="3735967" y="2240421"/>
              <a:ext cx="752047" cy="726981"/>
              <a:chOff x="3487823" y="3659323"/>
              <a:chExt cx="514088" cy="499090"/>
            </a:xfrm>
          </p:grpSpPr>
          <p:cxnSp>
            <p:nvCxnSpPr>
              <p:cNvPr id="417" name="Straight Connector 416"/>
              <p:cNvCxnSpPr/>
              <p:nvPr/>
            </p:nvCxnSpPr>
            <p:spPr>
              <a:xfrm>
                <a:off x="350274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flipV="1">
                <a:off x="348782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19" name="Group 418"/>
            <p:cNvGrpSpPr/>
            <p:nvPr/>
          </p:nvGrpSpPr>
          <p:grpSpPr>
            <a:xfrm>
              <a:off x="3745492" y="4831221"/>
              <a:ext cx="752047" cy="726981"/>
              <a:chOff x="3487823" y="3659323"/>
              <a:chExt cx="514088" cy="499090"/>
            </a:xfrm>
          </p:grpSpPr>
          <p:cxnSp>
            <p:nvCxnSpPr>
              <p:cNvPr id="420" name="Straight Connector 419"/>
              <p:cNvCxnSpPr/>
              <p:nvPr/>
            </p:nvCxnSpPr>
            <p:spPr>
              <a:xfrm>
                <a:off x="350274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flipV="1">
                <a:off x="348782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bwMode="auto">
            <a:xfrm>
              <a:off x="4645422" y="2096768"/>
              <a:ext cx="1155032" cy="858675"/>
            </a:xfrm>
            <a:prstGeom prst="ellipse">
              <a:avLst/>
            </a:prstGeom>
            <a:solidFill>
              <a:schemeClr val="bg1">
                <a:lumMod val="85000"/>
                <a:alpha val="83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2" name="Oval 421"/>
            <p:cNvSpPr/>
            <p:nvPr/>
          </p:nvSpPr>
          <p:spPr bwMode="auto">
            <a:xfrm>
              <a:off x="5312172" y="2806554"/>
              <a:ext cx="1341634" cy="759212"/>
            </a:xfrm>
            <a:prstGeom prst="ellipse">
              <a:avLst/>
            </a:prstGeom>
            <a:solidFill>
              <a:schemeClr val="bg1">
                <a:lumMod val="85000"/>
                <a:alpha val="83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3" name="Oval 422"/>
            <p:cNvSpPr/>
            <p:nvPr/>
          </p:nvSpPr>
          <p:spPr bwMode="auto">
            <a:xfrm>
              <a:off x="4620353" y="4588047"/>
              <a:ext cx="1574038" cy="1131724"/>
            </a:xfrm>
            <a:prstGeom prst="ellipse">
              <a:avLst/>
            </a:prstGeom>
            <a:solidFill>
              <a:schemeClr val="bg1">
                <a:lumMod val="85000"/>
                <a:alpha val="83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4" name="Oval 423"/>
            <p:cNvSpPr/>
            <p:nvPr/>
          </p:nvSpPr>
          <p:spPr bwMode="auto">
            <a:xfrm>
              <a:off x="4226322" y="2828194"/>
              <a:ext cx="944688" cy="670848"/>
            </a:xfrm>
            <a:prstGeom prst="ellipse">
              <a:avLst/>
            </a:prstGeom>
            <a:solidFill>
              <a:schemeClr val="bg1">
                <a:lumMod val="85000"/>
                <a:alpha val="83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
        <p:nvSpPr>
          <p:cNvPr id="2" name="Rectangle 1"/>
          <p:cNvSpPr/>
          <p:nvPr/>
        </p:nvSpPr>
        <p:spPr>
          <a:xfrm>
            <a:off x="76239" y="6712247"/>
            <a:ext cx="2674427" cy="184666"/>
          </a:xfrm>
          <a:prstGeom prst="rect">
            <a:avLst/>
          </a:prstGeom>
        </p:spPr>
        <p:txBody>
          <a:bodyPr wrap="square">
            <a:spAutoFit/>
          </a:bodyPr>
          <a:lstStyle/>
          <a:p>
            <a:r>
              <a:rPr lang="nl-NL" sz="600" dirty="0"/>
              <a:t>https://www.tysabrihcp.com/en_us/home/about/mechanism-of-action.html</a:t>
            </a:r>
          </a:p>
        </p:txBody>
      </p:sp>
      <p:sp>
        <p:nvSpPr>
          <p:cNvPr id="426" name="Down Arrow 425">
            <a:extLst>
              <a:ext uri="{FF2B5EF4-FFF2-40B4-BE49-F238E27FC236}">
                <a16:creationId xmlns:a16="http://schemas.microsoft.com/office/drawing/2014/main" id="{A3DA7A16-FF2E-4F42-8A97-C0BC7439CEA0}"/>
              </a:ext>
            </a:extLst>
          </p:cNvPr>
          <p:cNvSpPr/>
          <p:nvPr/>
        </p:nvSpPr>
        <p:spPr bwMode="auto">
          <a:xfrm rot="1753293">
            <a:off x="4327648" y="1514155"/>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27" name="Down Arrow 426">
            <a:extLst>
              <a:ext uri="{FF2B5EF4-FFF2-40B4-BE49-F238E27FC236}">
                <a16:creationId xmlns:a16="http://schemas.microsoft.com/office/drawing/2014/main" id="{3CD28760-3B49-4EE8-A083-0D21CAE095E6}"/>
              </a:ext>
            </a:extLst>
          </p:cNvPr>
          <p:cNvSpPr/>
          <p:nvPr/>
        </p:nvSpPr>
        <p:spPr bwMode="auto">
          <a:xfrm rot="8825179">
            <a:off x="4433156" y="5582061"/>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 name="Rectangle 2">
            <a:extLst>
              <a:ext uri="{FF2B5EF4-FFF2-40B4-BE49-F238E27FC236}">
                <a16:creationId xmlns:a16="http://schemas.microsoft.com/office/drawing/2014/main" id="{036E1D90-6AC1-4CC8-A896-4788FAAD6CE1}"/>
              </a:ext>
            </a:extLst>
          </p:cNvPr>
          <p:cNvSpPr/>
          <p:nvPr/>
        </p:nvSpPr>
        <p:spPr>
          <a:xfrm>
            <a:off x="2525641" y="6696645"/>
            <a:ext cx="4572000" cy="184666"/>
          </a:xfrm>
          <a:prstGeom prst="rect">
            <a:avLst/>
          </a:prstGeom>
        </p:spPr>
        <p:txBody>
          <a:bodyPr>
            <a:spAutoFit/>
          </a:bodyPr>
          <a:lstStyle/>
          <a:p>
            <a:r>
              <a:rPr lang="en-US" sz="600" dirty="0"/>
              <a:t>http://www.ema.europa.eu/docs/nl_NL/document_library/EPAR_-_Product_Information/human/000603/WC500044686.pdf</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Tree>
    <p:extLst>
      <p:ext uri="{BB962C8B-B14F-4D97-AF65-F5344CB8AC3E}">
        <p14:creationId xmlns:p14="http://schemas.microsoft.com/office/powerpoint/2010/main" val="256209307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60601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03" y="3438078"/>
            <a:ext cx="894072" cy="1290050"/>
            <a:chOff x="6346489" y="3438078"/>
            <a:chExt cx="894072"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48118" y="3743106"/>
              <a:ext cx="492443" cy="338554"/>
            </a:xfrm>
            <a:prstGeom prst="rect">
              <a:avLst/>
            </a:prstGeom>
            <a:noFill/>
          </p:spPr>
          <p:txBody>
            <a:bodyPr wrap="none" rtlCol="0">
              <a:spAutoFit/>
            </a:bodyPr>
            <a:lstStyle/>
            <a:p>
              <a:r>
                <a:rPr lang="en-US" sz="16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4165153" y="2856907"/>
            <a:ext cx="1112990" cy="1664606"/>
            <a:chOff x="4165153" y="2856907"/>
            <a:chExt cx="1112990" cy="1664606"/>
          </a:xfrm>
        </p:grpSpPr>
        <p:grpSp>
          <p:nvGrpSpPr>
            <p:cNvPr id="208" name="Group 207"/>
            <p:cNvGrpSpPr/>
            <p:nvPr/>
          </p:nvGrpSpPr>
          <p:grpSpPr>
            <a:xfrm>
              <a:off x="4600206" y="2856907"/>
              <a:ext cx="523046" cy="521071"/>
              <a:chOff x="1696729" y="1401791"/>
              <a:chExt cx="523046"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50" name="Group 349"/>
            <p:cNvGrpSpPr/>
            <p:nvPr/>
          </p:nvGrpSpPr>
          <p:grpSpPr>
            <a:xfrm>
              <a:off x="4400181" y="2961682"/>
              <a:ext cx="523046" cy="521071"/>
              <a:chOff x="1696729" y="1401791"/>
              <a:chExt cx="523046"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0" name="TextBox 199"/>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203" name="Group 202"/>
            <p:cNvGrpSpPr/>
            <p:nvPr/>
          </p:nvGrpSpPr>
          <p:grpSpPr>
            <a:xfrm>
              <a:off x="4519908" y="3456765"/>
              <a:ext cx="300082" cy="261610"/>
              <a:chOff x="9582545" y="2303286"/>
              <a:chExt cx="300082" cy="261610"/>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Rectangle 20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7" name="Group 6"/>
          <p:cNvGrpSpPr/>
          <p:nvPr/>
        </p:nvGrpSpPr>
        <p:grpSpPr>
          <a:xfrm>
            <a:off x="5457457" y="2866432"/>
            <a:ext cx="1138346" cy="1845264"/>
            <a:chOff x="5457456" y="2866432"/>
            <a:chExt cx="1138346" cy="1845264"/>
          </a:xfrm>
        </p:grpSpPr>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20" name="Group 319"/>
            <p:cNvGrpSpPr/>
            <p:nvPr/>
          </p:nvGrpSpPr>
          <p:grpSpPr>
            <a:xfrm>
              <a:off x="5796258" y="3532965"/>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4" name="Group 223"/>
            <p:cNvGrpSpPr/>
            <p:nvPr/>
          </p:nvGrpSpPr>
          <p:grpSpPr>
            <a:xfrm>
              <a:off x="5705106" y="2866432"/>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6" y="2980732"/>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79" y="3016451"/>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nvGrpSpPr>
          <p:cNvPr id="8" name="Group 7"/>
          <p:cNvGrpSpPr/>
          <p:nvPr/>
        </p:nvGrpSpPr>
        <p:grpSpPr>
          <a:xfrm>
            <a:off x="4826731" y="2136174"/>
            <a:ext cx="827660" cy="797296"/>
            <a:chOff x="4826731" y="2136174"/>
            <a:chExt cx="827660" cy="797296"/>
          </a:xfrm>
        </p:grpSpPr>
        <p:grpSp>
          <p:nvGrpSpPr>
            <p:cNvPr id="536" name="Group 535"/>
            <p:cNvGrpSpPr/>
            <p:nvPr/>
          </p:nvGrpSpPr>
          <p:grpSpPr>
            <a:xfrm>
              <a:off x="4826731" y="2183799"/>
              <a:ext cx="474194" cy="521071"/>
              <a:chOff x="1696729" y="1401791"/>
              <a:chExt cx="474194" cy="521071"/>
            </a:xfrm>
          </p:grpSpPr>
          <p:grpSp>
            <p:nvGrpSpPr>
              <p:cNvPr id="537" name="Group 165"/>
              <p:cNvGrpSpPr/>
              <p:nvPr/>
            </p:nvGrpSpPr>
            <p:grpSpPr>
              <a:xfrm>
                <a:off x="1696729" y="1425711"/>
                <a:ext cx="474194" cy="497151"/>
                <a:chOff x="5095749" y="0"/>
                <a:chExt cx="769047" cy="840013"/>
              </a:xfrm>
            </p:grpSpPr>
            <p:sp>
              <p:nvSpPr>
                <p:cNvPr id="53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2" name="Oval 54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3" name="Oval 54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8" name="TextBox 537"/>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44" name="Group 543"/>
            <p:cNvGrpSpPr/>
            <p:nvPr/>
          </p:nvGrpSpPr>
          <p:grpSpPr>
            <a:xfrm>
              <a:off x="5150581" y="2136174"/>
              <a:ext cx="503810" cy="521071"/>
              <a:chOff x="1696729" y="1401791"/>
              <a:chExt cx="503810" cy="521071"/>
            </a:xfrm>
          </p:grpSpPr>
          <p:grpSp>
            <p:nvGrpSpPr>
              <p:cNvPr id="545" name="Group 165"/>
              <p:cNvGrpSpPr/>
              <p:nvPr/>
            </p:nvGrpSpPr>
            <p:grpSpPr>
              <a:xfrm>
                <a:off x="1696729" y="1425711"/>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0" name="Oval 54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46" name="TextBox 54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477" name="Group 476"/>
            <p:cNvGrpSpPr/>
            <p:nvPr/>
          </p:nvGrpSpPr>
          <p:grpSpPr>
            <a:xfrm>
              <a:off x="4998181" y="2412399"/>
              <a:ext cx="503810" cy="521071"/>
              <a:chOff x="1696729" y="1401791"/>
              <a:chExt cx="503810" cy="521071"/>
            </a:xfrm>
          </p:grpSpPr>
          <p:grpSp>
            <p:nvGrpSpPr>
              <p:cNvPr id="478" name="Group 165"/>
              <p:cNvGrpSpPr/>
              <p:nvPr/>
            </p:nvGrpSpPr>
            <p:grpSpPr>
              <a:xfrm>
                <a:off x="1696729" y="1425711"/>
                <a:ext cx="474194" cy="497151"/>
                <a:chOff x="5095749" y="0"/>
                <a:chExt cx="769047" cy="840013"/>
              </a:xfrm>
            </p:grpSpPr>
            <p:sp>
              <p:nvSpPr>
                <p:cNvPr id="4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79" name="TextBox 478"/>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sp>
        <p:nvSpPr>
          <p:cNvPr id="501" name="Right Arrow Callout 500"/>
          <p:cNvSpPr/>
          <p:nvPr/>
        </p:nvSpPr>
        <p:spPr bwMode="auto">
          <a:xfrm>
            <a:off x="3142848" y="4409272"/>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11" name="Group 510"/>
          <p:cNvGrpSpPr/>
          <p:nvPr/>
        </p:nvGrpSpPr>
        <p:grpSpPr>
          <a:xfrm>
            <a:off x="3003815" y="4916241"/>
            <a:ext cx="967738" cy="909821"/>
            <a:chOff x="108608" y="3363594"/>
            <a:chExt cx="967738" cy="909821"/>
          </a:xfrm>
        </p:grpSpPr>
        <p:grpSp>
          <p:nvGrpSpPr>
            <p:cNvPr id="512" name="Group 511"/>
            <p:cNvGrpSpPr/>
            <p:nvPr/>
          </p:nvGrpSpPr>
          <p:grpSpPr>
            <a:xfrm>
              <a:off x="108608" y="3567822"/>
              <a:ext cx="782437" cy="705593"/>
              <a:chOff x="108608" y="3567822"/>
              <a:chExt cx="782437" cy="705593"/>
            </a:xfrm>
          </p:grpSpPr>
          <p:grpSp>
            <p:nvGrpSpPr>
              <p:cNvPr id="516" name="Group 515"/>
              <p:cNvGrpSpPr/>
              <p:nvPr/>
            </p:nvGrpSpPr>
            <p:grpSpPr>
              <a:xfrm>
                <a:off x="108608" y="3567822"/>
                <a:ext cx="782437" cy="705593"/>
                <a:chOff x="9632115" y="3841615"/>
                <a:chExt cx="782437" cy="705593"/>
              </a:xfrm>
            </p:grpSpPr>
            <p:sp>
              <p:nvSpPr>
                <p:cNvPr id="518" name="Oval 517"/>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9" name="Oval 518"/>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520" name="Group 171"/>
                <p:cNvGrpSpPr/>
                <p:nvPr/>
              </p:nvGrpSpPr>
              <p:grpSpPr>
                <a:xfrm rot="18169265">
                  <a:off x="10232913" y="4152954"/>
                  <a:ext cx="124964" cy="238314"/>
                  <a:chOff x="6272999" y="403029"/>
                  <a:chExt cx="199769" cy="365671"/>
                </a:xfrm>
              </p:grpSpPr>
              <p:sp>
                <p:nvSpPr>
                  <p:cNvPr id="533" name="Rectangle 5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Rectangle 5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Rectangle 5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1" name="Group 173"/>
                <p:cNvGrpSpPr/>
                <p:nvPr/>
              </p:nvGrpSpPr>
              <p:grpSpPr>
                <a:xfrm rot="14155649">
                  <a:off x="10226787" y="3804084"/>
                  <a:ext cx="124964" cy="238314"/>
                  <a:chOff x="6272999" y="403029"/>
                  <a:chExt cx="199769" cy="365671"/>
                </a:xfrm>
              </p:grpSpPr>
              <p:sp>
                <p:nvSpPr>
                  <p:cNvPr id="530" name="Rectangle 52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Rectangle 53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Rectangle 53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2" name="Group 203"/>
                <p:cNvGrpSpPr/>
                <p:nvPr/>
              </p:nvGrpSpPr>
              <p:grpSpPr>
                <a:xfrm rot="669115" flipH="1">
                  <a:off x="9845209" y="4308894"/>
                  <a:ext cx="124964" cy="238314"/>
                  <a:chOff x="6272999" y="403029"/>
                  <a:chExt cx="199769" cy="365671"/>
                </a:xfrm>
              </p:grpSpPr>
              <p:sp>
                <p:nvSpPr>
                  <p:cNvPr id="527" name="Rectangle 5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8" name="Rectangle 5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Rectangle 5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3" name="Group 171"/>
                <p:cNvGrpSpPr/>
                <p:nvPr/>
              </p:nvGrpSpPr>
              <p:grpSpPr>
                <a:xfrm rot="7717811">
                  <a:off x="9688790" y="3784940"/>
                  <a:ext cx="124964" cy="238314"/>
                  <a:chOff x="6272999" y="403029"/>
                  <a:chExt cx="199769" cy="365671"/>
                </a:xfrm>
              </p:grpSpPr>
              <p:sp>
                <p:nvSpPr>
                  <p:cNvPr id="524" name="Rectangle 5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Rectangle 5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6" name="Rectangle 5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517" name="TextBox 516"/>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513" name="Group 512"/>
            <p:cNvGrpSpPr/>
            <p:nvPr/>
          </p:nvGrpSpPr>
          <p:grpSpPr>
            <a:xfrm>
              <a:off x="776264" y="3363594"/>
              <a:ext cx="300082" cy="261610"/>
              <a:chOff x="9582545" y="2303286"/>
              <a:chExt cx="300082" cy="261610"/>
            </a:xfrm>
          </p:grpSpPr>
          <p:sp>
            <p:nvSpPr>
              <p:cNvPr id="51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Rectangle 514"/>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340" name="Rectangle 339"/>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41" name="TextBox 340"/>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67" name="Group 366"/>
          <p:cNvGrpSpPr/>
          <p:nvPr/>
        </p:nvGrpSpPr>
        <p:grpSpPr>
          <a:xfrm>
            <a:off x="727183" y="5190466"/>
            <a:ext cx="782437" cy="705593"/>
            <a:chOff x="108608" y="3567822"/>
            <a:chExt cx="782437" cy="705593"/>
          </a:xfrm>
        </p:grpSpPr>
        <p:grpSp>
          <p:nvGrpSpPr>
            <p:cNvPr id="368" name="Group 367"/>
            <p:cNvGrpSpPr/>
            <p:nvPr/>
          </p:nvGrpSpPr>
          <p:grpSpPr>
            <a:xfrm>
              <a:off x="108608" y="3567822"/>
              <a:ext cx="782437" cy="705593"/>
              <a:chOff x="9632115" y="3841615"/>
              <a:chExt cx="782437" cy="705593"/>
            </a:xfrm>
          </p:grpSpPr>
          <p:sp>
            <p:nvSpPr>
              <p:cNvPr id="370" name="Oval 369"/>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Oval 370"/>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72" name="Group 171"/>
              <p:cNvGrpSpPr/>
              <p:nvPr/>
            </p:nvGrpSpPr>
            <p:grpSpPr>
              <a:xfrm rot="18169265">
                <a:off x="10232913" y="4152954"/>
                <a:ext cx="124964" cy="238314"/>
                <a:chOff x="6272999" y="403029"/>
                <a:chExt cx="199769" cy="365671"/>
              </a:xfrm>
            </p:grpSpPr>
            <p:sp>
              <p:nvSpPr>
                <p:cNvPr id="385" name="Rectangle 38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Rectangle 38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Rectangle 38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3" name="Group 173"/>
              <p:cNvGrpSpPr/>
              <p:nvPr/>
            </p:nvGrpSpPr>
            <p:grpSpPr>
              <a:xfrm rot="14155649">
                <a:off x="10226787" y="3804084"/>
                <a:ext cx="124964" cy="238314"/>
                <a:chOff x="6272999" y="403029"/>
                <a:chExt cx="199769" cy="365671"/>
              </a:xfrm>
            </p:grpSpPr>
            <p:sp>
              <p:nvSpPr>
                <p:cNvPr id="382" name="Rectangle 38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3" name="Rectangle 38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4" name="Group 203"/>
              <p:cNvGrpSpPr/>
              <p:nvPr/>
            </p:nvGrpSpPr>
            <p:grpSpPr>
              <a:xfrm rot="669115" flipH="1">
                <a:off x="9845209" y="4308894"/>
                <a:ext cx="124964" cy="238314"/>
                <a:chOff x="6272999" y="403029"/>
                <a:chExt cx="199769" cy="365671"/>
              </a:xfrm>
            </p:grpSpPr>
            <p:sp>
              <p:nvSpPr>
                <p:cNvPr id="379" name="Rectangle 37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Rectangle 37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Rectangle 38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5" name="Group 171"/>
              <p:cNvGrpSpPr/>
              <p:nvPr/>
            </p:nvGrpSpPr>
            <p:grpSpPr>
              <a:xfrm rot="7717811">
                <a:off x="9688790" y="3784940"/>
                <a:ext cx="124964" cy="238314"/>
                <a:chOff x="6272999" y="403029"/>
                <a:chExt cx="199769" cy="365671"/>
              </a:xfrm>
            </p:grpSpPr>
            <p:sp>
              <p:nvSpPr>
                <p:cNvPr id="376" name="Rectangle 37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Rectangle 37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69" name="TextBox 368"/>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388" name="Curved Up Arrow 387"/>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389" name="Group 388"/>
          <p:cNvGrpSpPr/>
          <p:nvPr/>
        </p:nvGrpSpPr>
        <p:grpSpPr>
          <a:xfrm>
            <a:off x="144471" y="3370621"/>
            <a:ext cx="782437" cy="705593"/>
            <a:chOff x="108608" y="3567822"/>
            <a:chExt cx="782437" cy="705593"/>
          </a:xfrm>
        </p:grpSpPr>
        <p:grpSp>
          <p:nvGrpSpPr>
            <p:cNvPr id="390" name="Group 389"/>
            <p:cNvGrpSpPr/>
            <p:nvPr/>
          </p:nvGrpSpPr>
          <p:grpSpPr>
            <a:xfrm>
              <a:off x="108608" y="3567822"/>
              <a:ext cx="782437" cy="705593"/>
              <a:chOff x="9632115" y="3841615"/>
              <a:chExt cx="782437" cy="705593"/>
            </a:xfrm>
          </p:grpSpPr>
          <p:sp>
            <p:nvSpPr>
              <p:cNvPr id="392" name="Oval 39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Oval 39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94" name="Group 171"/>
              <p:cNvGrpSpPr/>
              <p:nvPr/>
            </p:nvGrpSpPr>
            <p:grpSpPr>
              <a:xfrm rot="18169265">
                <a:off x="10232913" y="4152954"/>
                <a:ext cx="124964" cy="238314"/>
                <a:chOff x="6272999" y="403029"/>
                <a:chExt cx="199769" cy="365671"/>
              </a:xfrm>
            </p:grpSpPr>
            <p:sp>
              <p:nvSpPr>
                <p:cNvPr id="407" name="Rectangle 40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8" name="Rectangle 40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9" name="Rectangle 40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4155649">
                <a:off x="10226787" y="3804084"/>
                <a:ext cx="124964" cy="238314"/>
                <a:chOff x="6272999" y="403029"/>
                <a:chExt cx="199769" cy="365671"/>
              </a:xfrm>
            </p:grpSpPr>
            <p:sp>
              <p:nvSpPr>
                <p:cNvPr id="404" name="Rectangle 40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6" name="Rectangle 40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669115" flipH="1">
                <a:off x="9845209" y="4308894"/>
                <a:ext cx="124964" cy="238314"/>
                <a:chOff x="6272999" y="403029"/>
                <a:chExt cx="199769" cy="365671"/>
              </a:xfrm>
            </p:grpSpPr>
            <p:sp>
              <p:nvSpPr>
                <p:cNvPr id="401" name="Rectangle 40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3" name="Rectangle 40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7" name="Group 171"/>
              <p:cNvGrpSpPr/>
              <p:nvPr/>
            </p:nvGrpSpPr>
            <p:grpSpPr>
              <a:xfrm rot="7717811">
                <a:off x="9688790" y="3784940"/>
                <a:ext cx="124964" cy="238314"/>
                <a:chOff x="6272999" y="403029"/>
                <a:chExt cx="199769" cy="365671"/>
              </a:xfrm>
            </p:grpSpPr>
            <p:sp>
              <p:nvSpPr>
                <p:cNvPr id="398" name="Rectangle 39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0" name="Rectangle 39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91" name="TextBox 39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cxnSp>
        <p:nvCxnSpPr>
          <p:cNvPr id="410" name="Straight Arrow Connector 409"/>
          <p:cNvCxnSpPr/>
          <p:nvPr/>
        </p:nvCxnSpPr>
        <p:spPr>
          <a:xfrm>
            <a:off x="644072" y="4054010"/>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411" name="Group 410"/>
          <p:cNvGrpSpPr/>
          <p:nvPr/>
        </p:nvGrpSpPr>
        <p:grpSpPr>
          <a:xfrm>
            <a:off x="1829392" y="2750955"/>
            <a:ext cx="368263" cy="274645"/>
            <a:chOff x="11376212" y="1890719"/>
            <a:chExt cx="313828" cy="243840"/>
          </a:xfrm>
        </p:grpSpPr>
        <p:grpSp>
          <p:nvGrpSpPr>
            <p:cNvPr id="412" name="Group 311"/>
            <p:cNvGrpSpPr/>
            <p:nvPr/>
          </p:nvGrpSpPr>
          <p:grpSpPr>
            <a:xfrm>
              <a:off x="11468727" y="1890719"/>
              <a:ext cx="221313" cy="198120"/>
              <a:chOff x="10326049" y="1402160"/>
              <a:chExt cx="221313" cy="198120"/>
            </a:xfrm>
          </p:grpSpPr>
          <p:sp>
            <p:nvSpPr>
              <p:cNvPr id="553" name="Oval 55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4" name="Oval 55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5" name="Oval 55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6" name="Oval 55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13" name="Oval 412"/>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Oval 413"/>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2" name="Oval 55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73" name="Group 572"/>
          <p:cNvGrpSpPr/>
          <p:nvPr/>
        </p:nvGrpSpPr>
        <p:grpSpPr>
          <a:xfrm>
            <a:off x="1327292" y="2467327"/>
            <a:ext cx="532571" cy="521071"/>
            <a:chOff x="1696729" y="1401791"/>
            <a:chExt cx="532571" cy="521071"/>
          </a:xfrm>
        </p:grpSpPr>
        <p:grpSp>
          <p:nvGrpSpPr>
            <p:cNvPr id="574" name="Group 165"/>
            <p:cNvGrpSpPr/>
            <p:nvPr/>
          </p:nvGrpSpPr>
          <p:grpSpPr>
            <a:xfrm>
              <a:off x="1696729" y="1425711"/>
              <a:ext cx="474194" cy="497151"/>
              <a:chOff x="5095749" y="0"/>
              <a:chExt cx="769047" cy="840013"/>
            </a:xfrm>
          </p:grpSpPr>
          <p:sp>
            <p:nvSpPr>
              <p:cNvPr id="57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9" name="Oval 57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0" name="Oval 57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5" name="TextBox 574"/>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89" name="Group 588"/>
          <p:cNvGrpSpPr/>
          <p:nvPr/>
        </p:nvGrpSpPr>
        <p:grpSpPr>
          <a:xfrm>
            <a:off x="1778808" y="2150118"/>
            <a:ext cx="513521" cy="521071"/>
            <a:chOff x="1696729" y="1401791"/>
            <a:chExt cx="513521" cy="521071"/>
          </a:xfrm>
        </p:grpSpPr>
        <p:grpSp>
          <p:nvGrpSpPr>
            <p:cNvPr id="590" name="Group 165"/>
            <p:cNvGrpSpPr/>
            <p:nvPr/>
          </p:nvGrpSpPr>
          <p:grpSpPr>
            <a:xfrm>
              <a:off x="1696729" y="1425711"/>
              <a:ext cx="474194" cy="497151"/>
              <a:chOff x="5095749" y="0"/>
              <a:chExt cx="769047" cy="840013"/>
            </a:xfrm>
          </p:grpSpPr>
          <p:sp>
            <p:nvSpPr>
              <p:cNvPr id="59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6" name="Oval 59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1" name="TextBox 59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597" name="Straight Arrow Connector 596"/>
          <p:cNvCxnSpPr/>
          <p:nvPr/>
        </p:nvCxnSpPr>
        <p:spPr>
          <a:xfrm flipH="1" flipV="1">
            <a:off x="1577473"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598" name="Group 597"/>
          <p:cNvGrpSpPr/>
          <p:nvPr/>
        </p:nvGrpSpPr>
        <p:grpSpPr>
          <a:xfrm>
            <a:off x="1030651" y="2454918"/>
            <a:ext cx="513523" cy="521071"/>
            <a:chOff x="1696727" y="1401791"/>
            <a:chExt cx="513523" cy="521071"/>
          </a:xfrm>
        </p:grpSpPr>
        <p:grpSp>
          <p:nvGrpSpPr>
            <p:cNvPr id="599" name="Group 165"/>
            <p:cNvGrpSpPr/>
            <p:nvPr/>
          </p:nvGrpSpPr>
          <p:grpSpPr>
            <a:xfrm>
              <a:off x="1696727" y="1425711"/>
              <a:ext cx="474200" cy="497151"/>
              <a:chOff x="5095749" y="0"/>
              <a:chExt cx="769057" cy="840013"/>
            </a:xfrm>
          </p:grpSpPr>
          <p:sp>
            <p:nvSpPr>
              <p:cNvPr id="6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2" name="Freeform 139"/>
              <p:cNvSpPr/>
              <p:nvPr/>
            </p:nvSpPr>
            <p:spPr>
              <a:xfrm rot="18706381">
                <a:off x="5714853" y="544977"/>
                <a:ext cx="140081" cy="159824"/>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4" name="Oval 60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5" name="Oval 6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0" name="TextBox 59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606" name="Curved Up Arrow 605"/>
          <p:cNvSpPr/>
          <p:nvPr/>
        </p:nvSpPr>
        <p:spPr bwMode="auto">
          <a:xfrm rot="11230231" flipH="1">
            <a:off x="1737760" y="769160"/>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57" name="Group 556"/>
          <p:cNvGrpSpPr/>
          <p:nvPr/>
        </p:nvGrpSpPr>
        <p:grpSpPr>
          <a:xfrm>
            <a:off x="1801507" y="1519738"/>
            <a:ext cx="513521" cy="521071"/>
            <a:chOff x="1696729" y="1401791"/>
            <a:chExt cx="513521" cy="521071"/>
          </a:xfrm>
        </p:grpSpPr>
        <p:grpSp>
          <p:nvGrpSpPr>
            <p:cNvPr id="558" name="Group 165"/>
            <p:cNvGrpSpPr/>
            <p:nvPr/>
          </p:nvGrpSpPr>
          <p:grpSpPr>
            <a:xfrm>
              <a:off x="1696729" y="1425711"/>
              <a:ext cx="474194" cy="497151"/>
              <a:chOff x="5095749" y="0"/>
              <a:chExt cx="769047" cy="840013"/>
            </a:xfrm>
          </p:grpSpPr>
          <p:sp>
            <p:nvSpPr>
              <p:cNvPr id="56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3" name="Oval 56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4" name="Oval 56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59" name="TextBox 55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65" name="Group 564"/>
          <p:cNvGrpSpPr/>
          <p:nvPr/>
        </p:nvGrpSpPr>
        <p:grpSpPr>
          <a:xfrm>
            <a:off x="1418596" y="1522045"/>
            <a:ext cx="474194" cy="521071"/>
            <a:chOff x="1696729" y="1401791"/>
            <a:chExt cx="474194" cy="521071"/>
          </a:xfrm>
        </p:grpSpPr>
        <p:grpSp>
          <p:nvGrpSpPr>
            <p:cNvPr id="566" name="Group 165"/>
            <p:cNvGrpSpPr/>
            <p:nvPr/>
          </p:nvGrpSpPr>
          <p:grpSpPr>
            <a:xfrm>
              <a:off x="1696729" y="1425711"/>
              <a:ext cx="474194" cy="497151"/>
              <a:chOff x="5095749" y="0"/>
              <a:chExt cx="769047" cy="840013"/>
            </a:xfrm>
          </p:grpSpPr>
          <p:sp>
            <p:nvSpPr>
              <p:cNvPr id="56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1" name="Oval 57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2" name="Oval 57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67" name="TextBox 566"/>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581" name="Group 580"/>
          <p:cNvGrpSpPr/>
          <p:nvPr/>
        </p:nvGrpSpPr>
        <p:grpSpPr>
          <a:xfrm>
            <a:off x="1570998" y="1674443"/>
            <a:ext cx="513521" cy="521071"/>
            <a:chOff x="1696729" y="1401791"/>
            <a:chExt cx="513521"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607" name="Group 606"/>
          <p:cNvGrpSpPr/>
          <p:nvPr/>
        </p:nvGrpSpPr>
        <p:grpSpPr>
          <a:xfrm>
            <a:off x="4655101" y="4797255"/>
            <a:ext cx="1325315" cy="709388"/>
            <a:chOff x="7310938" y="5220127"/>
            <a:chExt cx="1325315" cy="709388"/>
          </a:xfrm>
        </p:grpSpPr>
        <p:grpSp>
          <p:nvGrpSpPr>
            <p:cNvPr id="608" name="Group 207"/>
            <p:cNvGrpSpPr/>
            <p:nvPr/>
          </p:nvGrpSpPr>
          <p:grpSpPr>
            <a:xfrm rot="16200000">
              <a:off x="7799363" y="5425990"/>
              <a:ext cx="668949" cy="338102"/>
              <a:chOff x="5148932" y="630657"/>
              <a:chExt cx="750349" cy="364012"/>
            </a:xfrm>
          </p:grpSpPr>
          <p:grpSp>
            <p:nvGrpSpPr>
              <p:cNvPr id="630" name="Group 171"/>
              <p:cNvGrpSpPr/>
              <p:nvPr/>
            </p:nvGrpSpPr>
            <p:grpSpPr>
              <a:xfrm>
                <a:off x="5465001" y="738092"/>
                <a:ext cx="140170" cy="256577"/>
                <a:chOff x="6272999" y="403029"/>
                <a:chExt cx="199769" cy="365671"/>
              </a:xfrm>
            </p:grpSpPr>
            <p:sp>
              <p:nvSpPr>
                <p:cNvPr id="639" name="Rectangle 63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0" name="Rectangle 63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1" name="Rectangle 64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1" name="Group 173"/>
              <p:cNvGrpSpPr/>
              <p:nvPr/>
            </p:nvGrpSpPr>
            <p:grpSpPr>
              <a:xfrm rot="18956938">
                <a:off x="5759111" y="630657"/>
                <a:ext cx="140170" cy="256577"/>
                <a:chOff x="6272999" y="403029"/>
                <a:chExt cx="199769" cy="365671"/>
              </a:xfrm>
            </p:grpSpPr>
            <p:sp>
              <p:nvSpPr>
                <p:cNvPr id="636" name="Rectangle 63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Rectangle 63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8" name="Rectangle 63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2" name="Group 203"/>
              <p:cNvGrpSpPr/>
              <p:nvPr/>
            </p:nvGrpSpPr>
            <p:grpSpPr>
              <a:xfrm rot="2643062" flipH="1">
                <a:off x="5148932" y="631164"/>
                <a:ext cx="140170" cy="256577"/>
                <a:chOff x="6272999" y="403029"/>
                <a:chExt cx="199769" cy="365671"/>
              </a:xfrm>
            </p:grpSpPr>
            <p:sp>
              <p:nvSpPr>
                <p:cNvPr id="633" name="Rectangle 6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4" name="Rectangle 6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5" name="Rectangle 6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09" name="Group 207"/>
            <p:cNvGrpSpPr/>
            <p:nvPr/>
          </p:nvGrpSpPr>
          <p:grpSpPr>
            <a:xfrm rot="16200000">
              <a:off x="8132727" y="5385551"/>
              <a:ext cx="668949" cy="338102"/>
              <a:chOff x="5148932" y="630657"/>
              <a:chExt cx="750349" cy="364012"/>
            </a:xfrm>
          </p:grpSpPr>
          <p:grpSp>
            <p:nvGrpSpPr>
              <p:cNvPr id="618" name="Group 171"/>
              <p:cNvGrpSpPr/>
              <p:nvPr/>
            </p:nvGrpSpPr>
            <p:grpSpPr>
              <a:xfrm>
                <a:off x="5465001" y="738092"/>
                <a:ext cx="140170" cy="256577"/>
                <a:chOff x="6272999" y="403029"/>
                <a:chExt cx="199769" cy="365671"/>
              </a:xfrm>
            </p:grpSpPr>
            <p:sp>
              <p:nvSpPr>
                <p:cNvPr id="627" name="Rectangle 6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Rectangle 6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Rectangle 6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19" name="Group 173"/>
              <p:cNvGrpSpPr/>
              <p:nvPr/>
            </p:nvGrpSpPr>
            <p:grpSpPr>
              <a:xfrm rot="18956938">
                <a:off x="5759111" y="630657"/>
                <a:ext cx="140170" cy="256577"/>
                <a:chOff x="6272999" y="403029"/>
                <a:chExt cx="199769" cy="365671"/>
              </a:xfrm>
            </p:grpSpPr>
            <p:sp>
              <p:nvSpPr>
                <p:cNvPr id="624" name="Rectangle 6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Rectangle 6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6" name="Rectangle 6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20" name="Group 203"/>
              <p:cNvGrpSpPr/>
              <p:nvPr/>
            </p:nvGrpSpPr>
            <p:grpSpPr>
              <a:xfrm rot="2643062" flipH="1">
                <a:off x="5148932" y="631164"/>
                <a:ext cx="140170" cy="256577"/>
                <a:chOff x="6272999" y="403029"/>
                <a:chExt cx="199769" cy="365671"/>
              </a:xfrm>
            </p:grpSpPr>
            <p:sp>
              <p:nvSpPr>
                <p:cNvPr id="621" name="Rectangle 62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Rectangle 62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Rectangle 62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10" name="Group 609"/>
            <p:cNvGrpSpPr/>
            <p:nvPr/>
          </p:nvGrpSpPr>
          <p:grpSpPr>
            <a:xfrm>
              <a:off x="7310938" y="5416042"/>
              <a:ext cx="592975" cy="396752"/>
              <a:chOff x="1296225" y="4749032"/>
              <a:chExt cx="592975" cy="396752"/>
            </a:xfrm>
          </p:grpSpPr>
          <p:grpSp>
            <p:nvGrpSpPr>
              <p:cNvPr id="611" name="Group 346"/>
              <p:cNvGrpSpPr/>
              <p:nvPr/>
            </p:nvGrpSpPr>
            <p:grpSpPr>
              <a:xfrm>
                <a:off x="1296225" y="4749032"/>
                <a:ext cx="592975" cy="396752"/>
                <a:chOff x="7484401" y="352840"/>
                <a:chExt cx="505324" cy="352252"/>
              </a:xfrm>
            </p:grpSpPr>
            <p:sp>
              <p:nvSpPr>
                <p:cNvPr id="613" name="Oval 612"/>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Oval 613"/>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Moon 614"/>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Moon 615"/>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7" name="Moon 616"/>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2" name="TextBox 611"/>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
        <p:nvSpPr>
          <p:cNvPr id="415" name="Title 1"/>
          <p:cNvSpPr>
            <a:spLocks noGrp="1"/>
          </p:cNvSpPr>
          <p:nvPr>
            <p:ph type="title"/>
          </p:nvPr>
        </p:nvSpPr>
        <p:spPr>
          <a:xfrm>
            <a:off x="457202" y="274644"/>
            <a:ext cx="6962775" cy="609781"/>
          </a:xfrm>
        </p:spPr>
        <p:txBody>
          <a:bodyPr/>
          <a:lstStyle/>
          <a:p>
            <a:r>
              <a:rPr lang="nl-NL" sz="2400" dirty="0" err="1"/>
              <a:t>Natalizumab</a:t>
            </a:r>
            <a:r>
              <a:rPr lang="nl-NL" sz="2400" dirty="0"/>
              <a:t>, </a:t>
            </a:r>
            <a:r>
              <a:rPr lang="nl-NL" sz="2400" dirty="0" err="1"/>
              <a:t>immuunstatus</a:t>
            </a:r>
            <a:r>
              <a:rPr lang="nl-NL" sz="2400" dirty="0"/>
              <a:t> tijdens behandeling</a:t>
            </a:r>
          </a:p>
        </p:txBody>
      </p:sp>
      <p:grpSp>
        <p:nvGrpSpPr>
          <p:cNvPr id="13" name="Group 12"/>
          <p:cNvGrpSpPr/>
          <p:nvPr/>
        </p:nvGrpSpPr>
        <p:grpSpPr>
          <a:xfrm>
            <a:off x="3735969" y="2096773"/>
            <a:ext cx="2917839" cy="3623003"/>
            <a:chOff x="3735967" y="2096768"/>
            <a:chExt cx="2917839" cy="3623003"/>
          </a:xfrm>
        </p:grpSpPr>
        <p:grpSp>
          <p:nvGrpSpPr>
            <p:cNvPr id="416" name="Group 415"/>
            <p:cNvGrpSpPr/>
            <p:nvPr/>
          </p:nvGrpSpPr>
          <p:grpSpPr>
            <a:xfrm>
              <a:off x="3735967" y="2240421"/>
              <a:ext cx="752047" cy="726981"/>
              <a:chOff x="3487823" y="3659323"/>
              <a:chExt cx="514088" cy="499090"/>
            </a:xfrm>
          </p:grpSpPr>
          <p:cxnSp>
            <p:nvCxnSpPr>
              <p:cNvPr id="417" name="Straight Connector 416"/>
              <p:cNvCxnSpPr/>
              <p:nvPr/>
            </p:nvCxnSpPr>
            <p:spPr>
              <a:xfrm>
                <a:off x="350274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flipV="1">
                <a:off x="348782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19" name="Group 418"/>
            <p:cNvGrpSpPr/>
            <p:nvPr/>
          </p:nvGrpSpPr>
          <p:grpSpPr>
            <a:xfrm>
              <a:off x="3745492" y="4831221"/>
              <a:ext cx="752047" cy="726981"/>
              <a:chOff x="3487823" y="3659323"/>
              <a:chExt cx="514088" cy="499090"/>
            </a:xfrm>
          </p:grpSpPr>
          <p:cxnSp>
            <p:nvCxnSpPr>
              <p:cNvPr id="420" name="Straight Connector 419"/>
              <p:cNvCxnSpPr/>
              <p:nvPr/>
            </p:nvCxnSpPr>
            <p:spPr>
              <a:xfrm>
                <a:off x="350274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flipV="1">
                <a:off x="348782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bwMode="auto">
            <a:xfrm>
              <a:off x="4645422" y="2096768"/>
              <a:ext cx="1155032" cy="858675"/>
            </a:xfrm>
            <a:prstGeom prst="ellipse">
              <a:avLst/>
            </a:prstGeom>
            <a:solidFill>
              <a:schemeClr val="bg1">
                <a:lumMod val="85000"/>
                <a:alpha val="83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2" name="Oval 421"/>
            <p:cNvSpPr/>
            <p:nvPr/>
          </p:nvSpPr>
          <p:spPr bwMode="auto">
            <a:xfrm>
              <a:off x="5312172" y="2806554"/>
              <a:ext cx="1341634" cy="759212"/>
            </a:xfrm>
            <a:prstGeom prst="ellipse">
              <a:avLst/>
            </a:prstGeom>
            <a:solidFill>
              <a:schemeClr val="bg1">
                <a:lumMod val="85000"/>
                <a:alpha val="83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3" name="Oval 422"/>
            <p:cNvSpPr/>
            <p:nvPr/>
          </p:nvSpPr>
          <p:spPr bwMode="auto">
            <a:xfrm>
              <a:off x="4620353" y="4588047"/>
              <a:ext cx="1574038" cy="1131724"/>
            </a:xfrm>
            <a:prstGeom prst="ellipse">
              <a:avLst/>
            </a:prstGeom>
            <a:solidFill>
              <a:schemeClr val="bg1">
                <a:lumMod val="85000"/>
                <a:alpha val="83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4" name="Oval 423"/>
            <p:cNvSpPr/>
            <p:nvPr/>
          </p:nvSpPr>
          <p:spPr bwMode="auto">
            <a:xfrm>
              <a:off x="4226322" y="2828194"/>
              <a:ext cx="944688" cy="670848"/>
            </a:xfrm>
            <a:prstGeom prst="ellipse">
              <a:avLst/>
            </a:prstGeom>
            <a:solidFill>
              <a:schemeClr val="bg1">
                <a:lumMod val="85000"/>
                <a:alpha val="83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
        <p:nvSpPr>
          <p:cNvPr id="2" name="Rectangle 1"/>
          <p:cNvSpPr/>
          <p:nvPr/>
        </p:nvSpPr>
        <p:spPr>
          <a:xfrm>
            <a:off x="76239" y="6712247"/>
            <a:ext cx="2674427" cy="184666"/>
          </a:xfrm>
          <a:prstGeom prst="rect">
            <a:avLst/>
          </a:prstGeom>
        </p:spPr>
        <p:txBody>
          <a:bodyPr wrap="square">
            <a:spAutoFit/>
          </a:bodyPr>
          <a:lstStyle/>
          <a:p>
            <a:r>
              <a:rPr lang="nl-NL" sz="600" dirty="0"/>
              <a:t>https://www.tysabrihcp.com/en_us/home/about/mechanism-of-action.html</a:t>
            </a:r>
          </a:p>
        </p:txBody>
      </p:sp>
      <p:sp>
        <p:nvSpPr>
          <p:cNvPr id="426" name="Down Arrow 425">
            <a:extLst>
              <a:ext uri="{FF2B5EF4-FFF2-40B4-BE49-F238E27FC236}">
                <a16:creationId xmlns:a16="http://schemas.microsoft.com/office/drawing/2014/main" id="{A3DA7A16-FF2E-4F42-8A97-C0BC7439CEA0}"/>
              </a:ext>
            </a:extLst>
          </p:cNvPr>
          <p:cNvSpPr/>
          <p:nvPr/>
        </p:nvSpPr>
        <p:spPr bwMode="auto">
          <a:xfrm rot="1753293">
            <a:off x="4327648" y="1514155"/>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27" name="Down Arrow 426">
            <a:extLst>
              <a:ext uri="{FF2B5EF4-FFF2-40B4-BE49-F238E27FC236}">
                <a16:creationId xmlns:a16="http://schemas.microsoft.com/office/drawing/2014/main" id="{3CD28760-3B49-4EE8-A083-0D21CAE095E6}"/>
              </a:ext>
            </a:extLst>
          </p:cNvPr>
          <p:cNvSpPr/>
          <p:nvPr/>
        </p:nvSpPr>
        <p:spPr bwMode="auto">
          <a:xfrm rot="8825179">
            <a:off x="4433156" y="5582061"/>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nvGrpSpPr>
          <p:cNvPr id="429" name="Group 428">
            <a:extLst>
              <a:ext uri="{FF2B5EF4-FFF2-40B4-BE49-F238E27FC236}">
                <a16:creationId xmlns:a16="http://schemas.microsoft.com/office/drawing/2014/main" id="{D98B1282-9CA0-44C8-800C-9E39351A4BFF}"/>
              </a:ext>
            </a:extLst>
          </p:cNvPr>
          <p:cNvGrpSpPr/>
          <p:nvPr/>
        </p:nvGrpSpPr>
        <p:grpSpPr>
          <a:xfrm>
            <a:off x="3027581" y="4296412"/>
            <a:ext cx="782437" cy="705593"/>
            <a:chOff x="108608" y="3567822"/>
            <a:chExt cx="782437" cy="705593"/>
          </a:xfrm>
        </p:grpSpPr>
        <p:grpSp>
          <p:nvGrpSpPr>
            <p:cNvPr id="430" name="Group 429">
              <a:extLst>
                <a:ext uri="{FF2B5EF4-FFF2-40B4-BE49-F238E27FC236}">
                  <a16:creationId xmlns:a16="http://schemas.microsoft.com/office/drawing/2014/main" id="{AB7868CE-0D54-4F9E-B7B4-60DBC061E422}"/>
                </a:ext>
              </a:extLst>
            </p:cNvPr>
            <p:cNvGrpSpPr/>
            <p:nvPr/>
          </p:nvGrpSpPr>
          <p:grpSpPr>
            <a:xfrm>
              <a:off x="108608" y="3567822"/>
              <a:ext cx="782437" cy="705593"/>
              <a:chOff x="9632115" y="3841615"/>
              <a:chExt cx="782437" cy="705593"/>
            </a:xfrm>
          </p:grpSpPr>
          <p:sp>
            <p:nvSpPr>
              <p:cNvPr id="432" name="Oval 431">
                <a:extLst>
                  <a:ext uri="{FF2B5EF4-FFF2-40B4-BE49-F238E27FC236}">
                    <a16:creationId xmlns:a16="http://schemas.microsoft.com/office/drawing/2014/main" id="{0CADB88F-3D64-4F90-AFED-97F970827E32}"/>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3" name="Oval 432">
                <a:extLst>
                  <a:ext uri="{FF2B5EF4-FFF2-40B4-BE49-F238E27FC236}">
                    <a16:creationId xmlns:a16="http://schemas.microsoft.com/office/drawing/2014/main" id="{38FFCF92-4D8C-4E97-9B77-F242F86B5E6E}"/>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434" name="Group 171">
                <a:extLst>
                  <a:ext uri="{FF2B5EF4-FFF2-40B4-BE49-F238E27FC236}">
                    <a16:creationId xmlns:a16="http://schemas.microsoft.com/office/drawing/2014/main" id="{BA544C3E-E601-4A76-89B2-99CC7ABC72D6}"/>
                  </a:ext>
                </a:extLst>
              </p:cNvPr>
              <p:cNvGrpSpPr/>
              <p:nvPr/>
            </p:nvGrpSpPr>
            <p:grpSpPr>
              <a:xfrm rot="18169265">
                <a:off x="10232913" y="4152954"/>
                <a:ext cx="124964" cy="238314"/>
                <a:chOff x="6272999" y="403029"/>
                <a:chExt cx="199769" cy="365671"/>
              </a:xfrm>
            </p:grpSpPr>
            <p:sp>
              <p:nvSpPr>
                <p:cNvPr id="447" name="Rectangle 446">
                  <a:extLst>
                    <a:ext uri="{FF2B5EF4-FFF2-40B4-BE49-F238E27FC236}">
                      <a16:creationId xmlns:a16="http://schemas.microsoft.com/office/drawing/2014/main" id="{428AA128-4DF3-47D9-9787-E7E7BC4976E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8" name="Rectangle 447">
                  <a:extLst>
                    <a:ext uri="{FF2B5EF4-FFF2-40B4-BE49-F238E27FC236}">
                      <a16:creationId xmlns:a16="http://schemas.microsoft.com/office/drawing/2014/main" id="{5E9E9789-4578-4364-A94A-AB8C8D817C3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9" name="Rectangle 448">
                  <a:extLst>
                    <a:ext uri="{FF2B5EF4-FFF2-40B4-BE49-F238E27FC236}">
                      <a16:creationId xmlns:a16="http://schemas.microsoft.com/office/drawing/2014/main" id="{3D784060-BAC9-4928-B3ED-7940E54B3395}"/>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35" name="Group 173">
                <a:extLst>
                  <a:ext uri="{FF2B5EF4-FFF2-40B4-BE49-F238E27FC236}">
                    <a16:creationId xmlns:a16="http://schemas.microsoft.com/office/drawing/2014/main" id="{0713D904-06CE-4AB7-B1F0-E607DE1CD80E}"/>
                  </a:ext>
                </a:extLst>
              </p:cNvPr>
              <p:cNvGrpSpPr/>
              <p:nvPr/>
            </p:nvGrpSpPr>
            <p:grpSpPr>
              <a:xfrm rot="14155649">
                <a:off x="10226787" y="3804084"/>
                <a:ext cx="124964" cy="238314"/>
                <a:chOff x="6272999" y="403029"/>
                <a:chExt cx="199769" cy="365671"/>
              </a:xfrm>
            </p:grpSpPr>
            <p:sp>
              <p:nvSpPr>
                <p:cNvPr id="444" name="Rectangle 443">
                  <a:extLst>
                    <a:ext uri="{FF2B5EF4-FFF2-40B4-BE49-F238E27FC236}">
                      <a16:creationId xmlns:a16="http://schemas.microsoft.com/office/drawing/2014/main" id="{6B5C99A7-D68F-4D8F-AC83-F122C840B1ED}"/>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5" name="Rectangle 444">
                  <a:extLst>
                    <a:ext uri="{FF2B5EF4-FFF2-40B4-BE49-F238E27FC236}">
                      <a16:creationId xmlns:a16="http://schemas.microsoft.com/office/drawing/2014/main" id="{11A1F047-1F95-4605-8C7B-3BBB2EEC8EBC}"/>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6" name="Rectangle 445">
                  <a:extLst>
                    <a:ext uri="{FF2B5EF4-FFF2-40B4-BE49-F238E27FC236}">
                      <a16:creationId xmlns:a16="http://schemas.microsoft.com/office/drawing/2014/main" id="{64E92004-5BDC-441F-8F0D-A73EB37C6026}"/>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36" name="Group 203">
                <a:extLst>
                  <a:ext uri="{FF2B5EF4-FFF2-40B4-BE49-F238E27FC236}">
                    <a16:creationId xmlns:a16="http://schemas.microsoft.com/office/drawing/2014/main" id="{C7CF5EBE-A522-4F63-A11C-07FB1079B890}"/>
                  </a:ext>
                </a:extLst>
              </p:cNvPr>
              <p:cNvGrpSpPr/>
              <p:nvPr/>
            </p:nvGrpSpPr>
            <p:grpSpPr>
              <a:xfrm rot="669115" flipH="1">
                <a:off x="9845209" y="4308894"/>
                <a:ext cx="124964" cy="238314"/>
                <a:chOff x="6272999" y="403029"/>
                <a:chExt cx="199769" cy="365671"/>
              </a:xfrm>
            </p:grpSpPr>
            <p:sp>
              <p:nvSpPr>
                <p:cNvPr id="441" name="Rectangle 440">
                  <a:extLst>
                    <a:ext uri="{FF2B5EF4-FFF2-40B4-BE49-F238E27FC236}">
                      <a16:creationId xmlns:a16="http://schemas.microsoft.com/office/drawing/2014/main" id="{852DBC88-6877-40F7-A8DE-1BDB5C2FA90B}"/>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2" name="Rectangle 441">
                  <a:extLst>
                    <a:ext uri="{FF2B5EF4-FFF2-40B4-BE49-F238E27FC236}">
                      <a16:creationId xmlns:a16="http://schemas.microsoft.com/office/drawing/2014/main" id="{108823AC-BB74-432B-B61C-21789C0231E7}"/>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3" name="Rectangle 442">
                  <a:extLst>
                    <a:ext uri="{FF2B5EF4-FFF2-40B4-BE49-F238E27FC236}">
                      <a16:creationId xmlns:a16="http://schemas.microsoft.com/office/drawing/2014/main" id="{C55CB5A7-EAF2-4F3C-B333-60908800B4B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37" name="Group 171">
                <a:extLst>
                  <a:ext uri="{FF2B5EF4-FFF2-40B4-BE49-F238E27FC236}">
                    <a16:creationId xmlns:a16="http://schemas.microsoft.com/office/drawing/2014/main" id="{4919413A-9918-46B6-90CC-9845CF99B523}"/>
                  </a:ext>
                </a:extLst>
              </p:cNvPr>
              <p:cNvGrpSpPr/>
              <p:nvPr/>
            </p:nvGrpSpPr>
            <p:grpSpPr>
              <a:xfrm rot="7717811">
                <a:off x="9688790" y="3784940"/>
                <a:ext cx="124964" cy="238314"/>
                <a:chOff x="6272999" y="403029"/>
                <a:chExt cx="199769" cy="365671"/>
              </a:xfrm>
            </p:grpSpPr>
            <p:sp>
              <p:nvSpPr>
                <p:cNvPr id="438" name="Rectangle 437">
                  <a:extLst>
                    <a:ext uri="{FF2B5EF4-FFF2-40B4-BE49-F238E27FC236}">
                      <a16:creationId xmlns:a16="http://schemas.microsoft.com/office/drawing/2014/main" id="{AF2CCD7C-F91B-4AF9-8B15-F5B2AA569DA1}"/>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9" name="Rectangle 438">
                  <a:extLst>
                    <a:ext uri="{FF2B5EF4-FFF2-40B4-BE49-F238E27FC236}">
                      <a16:creationId xmlns:a16="http://schemas.microsoft.com/office/drawing/2014/main" id="{5C266020-AB84-424B-BA05-1C59F1FAB831}"/>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0" name="Rectangle 439">
                  <a:extLst>
                    <a:ext uri="{FF2B5EF4-FFF2-40B4-BE49-F238E27FC236}">
                      <a16:creationId xmlns:a16="http://schemas.microsoft.com/office/drawing/2014/main" id="{70B4B349-B670-405C-803E-FCCC6421E6BC}"/>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31" name="TextBox 430">
              <a:extLst>
                <a:ext uri="{FF2B5EF4-FFF2-40B4-BE49-F238E27FC236}">
                  <a16:creationId xmlns:a16="http://schemas.microsoft.com/office/drawing/2014/main" id="{83F83D69-E86E-427B-9018-5DBF8CB472C7}"/>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466" name="Oval 465">
            <a:extLst>
              <a:ext uri="{FF2B5EF4-FFF2-40B4-BE49-F238E27FC236}">
                <a16:creationId xmlns:a16="http://schemas.microsoft.com/office/drawing/2014/main" id="{3B6FC745-958F-4052-A4F1-BD0FC0BC6008}"/>
              </a:ext>
            </a:extLst>
          </p:cNvPr>
          <p:cNvSpPr/>
          <p:nvPr/>
        </p:nvSpPr>
        <p:spPr>
          <a:xfrm>
            <a:off x="3401624" y="2401470"/>
            <a:ext cx="422864" cy="40588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7" name="Oval 466">
            <a:extLst>
              <a:ext uri="{FF2B5EF4-FFF2-40B4-BE49-F238E27FC236}">
                <a16:creationId xmlns:a16="http://schemas.microsoft.com/office/drawing/2014/main" id="{088F1E51-A9FE-49DB-9EE6-24341EA5401E}"/>
              </a:ext>
            </a:extLst>
          </p:cNvPr>
          <p:cNvSpPr/>
          <p:nvPr/>
        </p:nvSpPr>
        <p:spPr>
          <a:xfrm>
            <a:off x="3495593" y="2440085"/>
            <a:ext cx="234924" cy="22549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9" name="Oval 468">
            <a:extLst>
              <a:ext uri="{FF2B5EF4-FFF2-40B4-BE49-F238E27FC236}">
                <a16:creationId xmlns:a16="http://schemas.microsoft.com/office/drawing/2014/main" id="{A4106818-BBBD-4A62-9E01-823843ACBBA2}"/>
              </a:ext>
            </a:extLst>
          </p:cNvPr>
          <p:cNvSpPr/>
          <p:nvPr/>
        </p:nvSpPr>
        <p:spPr>
          <a:xfrm>
            <a:off x="3242444" y="2592162"/>
            <a:ext cx="234924" cy="22549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10" name="Group 9"/>
          <p:cNvGrpSpPr/>
          <p:nvPr/>
        </p:nvGrpSpPr>
        <p:grpSpPr>
          <a:xfrm>
            <a:off x="3197133" y="1942132"/>
            <a:ext cx="1397508" cy="1326631"/>
            <a:chOff x="3197133" y="1942126"/>
            <a:chExt cx="1397508" cy="1326631"/>
          </a:xfrm>
        </p:grpSpPr>
        <p:sp>
          <p:nvSpPr>
            <p:cNvPr id="476" name="Right Arrow Callout 475"/>
            <p:cNvSpPr/>
            <p:nvPr/>
          </p:nvSpPr>
          <p:spPr bwMode="auto">
            <a:xfrm>
              <a:off x="3197133" y="1942126"/>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85" name="Group 484"/>
            <p:cNvGrpSpPr/>
            <p:nvPr/>
          </p:nvGrpSpPr>
          <p:grpSpPr>
            <a:xfrm>
              <a:off x="3265246" y="2054061"/>
              <a:ext cx="474194" cy="521071"/>
              <a:chOff x="1696729" y="1401791"/>
              <a:chExt cx="474194" cy="521071"/>
            </a:xfrm>
          </p:grpSpPr>
          <p:grpSp>
            <p:nvGrpSpPr>
              <p:cNvPr id="486" name="Group 165"/>
              <p:cNvGrpSpPr/>
              <p:nvPr/>
            </p:nvGrpSpPr>
            <p:grpSpPr>
              <a:xfrm>
                <a:off x="1696729" y="1425711"/>
                <a:ext cx="474194" cy="497151"/>
                <a:chOff x="5095749" y="0"/>
                <a:chExt cx="769047" cy="840013"/>
              </a:xfrm>
            </p:grpSpPr>
            <p:sp>
              <p:nvSpPr>
                <p:cNvPr id="4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Oval 4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2" name="Oval 4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7" name="TextBox 486"/>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493" name="Group 492"/>
            <p:cNvGrpSpPr/>
            <p:nvPr/>
          </p:nvGrpSpPr>
          <p:grpSpPr>
            <a:xfrm>
              <a:off x="3258829" y="2689611"/>
              <a:ext cx="474194" cy="521071"/>
              <a:chOff x="1696729" y="1401791"/>
              <a:chExt cx="474194" cy="521071"/>
            </a:xfrm>
          </p:grpSpPr>
          <p:grpSp>
            <p:nvGrpSpPr>
              <p:cNvPr id="494" name="Group 165"/>
              <p:cNvGrpSpPr/>
              <p:nvPr/>
            </p:nvGrpSpPr>
            <p:grpSpPr>
              <a:xfrm>
                <a:off x="1696729" y="1425711"/>
                <a:ext cx="474194" cy="497151"/>
                <a:chOff x="5095749" y="0"/>
                <a:chExt cx="769047" cy="840013"/>
              </a:xfrm>
            </p:grpSpPr>
            <p:sp>
              <p:nvSpPr>
                <p:cNvPr id="49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5" name="TextBox 494"/>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sp>
        <p:nvSpPr>
          <p:cNvPr id="468" name="Oval 467">
            <a:extLst>
              <a:ext uri="{FF2B5EF4-FFF2-40B4-BE49-F238E27FC236}">
                <a16:creationId xmlns:a16="http://schemas.microsoft.com/office/drawing/2014/main" id="{E5EB59EA-0B82-4C45-BDA4-E291ABD81485}"/>
              </a:ext>
            </a:extLst>
          </p:cNvPr>
          <p:cNvSpPr/>
          <p:nvPr/>
        </p:nvSpPr>
        <p:spPr>
          <a:xfrm>
            <a:off x="3160041" y="2397990"/>
            <a:ext cx="422864" cy="40588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a:solidFill>
                  <a:schemeClr val="bg1"/>
                </a:solidFill>
              </a:rPr>
              <a:t>T</a:t>
            </a:r>
            <a:endParaRPr lang="nl-NL" dirty="0"/>
          </a:p>
        </p:txBody>
      </p:sp>
      <p:sp>
        <p:nvSpPr>
          <p:cNvPr id="3" name="Rectangle 2">
            <a:extLst>
              <a:ext uri="{FF2B5EF4-FFF2-40B4-BE49-F238E27FC236}">
                <a16:creationId xmlns:a16="http://schemas.microsoft.com/office/drawing/2014/main" id="{C19F9844-DBD7-41AA-BDB5-D62799307290}"/>
              </a:ext>
            </a:extLst>
          </p:cNvPr>
          <p:cNvSpPr/>
          <p:nvPr/>
        </p:nvSpPr>
        <p:spPr>
          <a:xfrm>
            <a:off x="3325286" y="2418062"/>
            <a:ext cx="268022" cy="369332"/>
          </a:xfrm>
          <a:prstGeom prst="rect">
            <a:avLst/>
          </a:prstGeom>
        </p:spPr>
        <p:txBody>
          <a:bodyPr wrap="none">
            <a:spAutoFit/>
          </a:bodyPr>
          <a:lstStyle/>
          <a:p>
            <a:r>
              <a:rPr lang="en-US" b="1" baseline="-25000" dirty="0">
                <a:solidFill>
                  <a:schemeClr val="bg1"/>
                </a:solidFill>
              </a:rPr>
              <a:t>h</a:t>
            </a:r>
            <a:endParaRPr lang="en-US" dirty="0"/>
          </a:p>
        </p:txBody>
      </p:sp>
      <p:sp>
        <p:nvSpPr>
          <p:cNvPr id="425" name="TextBox 424">
            <a:extLst>
              <a:ext uri="{FF2B5EF4-FFF2-40B4-BE49-F238E27FC236}">
                <a16:creationId xmlns:a16="http://schemas.microsoft.com/office/drawing/2014/main" id="{EB0200C1-B3FD-4F67-9736-983AE607D751}"/>
              </a:ext>
            </a:extLst>
          </p:cNvPr>
          <p:cNvSpPr txBox="1"/>
          <p:nvPr/>
        </p:nvSpPr>
        <p:spPr>
          <a:xfrm>
            <a:off x="4393986" y="3742104"/>
            <a:ext cx="4468198" cy="1200329"/>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r>
              <a:rPr lang="nl-NL" dirty="0"/>
              <a:t>Stijging van het aantal circulerende lymfocyten (T- en B-cellen): kunnen de bloedbaan niet verlaten en het brein niet kunnen bereiken </a:t>
            </a:r>
            <a:endParaRPr lang="en-US" dirty="0"/>
          </a:p>
        </p:txBody>
      </p:sp>
      <p:sp>
        <p:nvSpPr>
          <p:cNvPr id="428" name="Rectangle 427">
            <a:extLst>
              <a:ext uri="{FF2B5EF4-FFF2-40B4-BE49-F238E27FC236}">
                <a16:creationId xmlns:a16="http://schemas.microsoft.com/office/drawing/2014/main" id="{187A0914-E138-428A-8158-1CD67A1D1F89}"/>
              </a:ext>
            </a:extLst>
          </p:cNvPr>
          <p:cNvSpPr/>
          <p:nvPr/>
        </p:nvSpPr>
        <p:spPr>
          <a:xfrm>
            <a:off x="2525641" y="6696645"/>
            <a:ext cx="4572000" cy="184666"/>
          </a:xfrm>
          <a:prstGeom prst="rect">
            <a:avLst/>
          </a:prstGeom>
        </p:spPr>
        <p:txBody>
          <a:bodyPr>
            <a:spAutoFit/>
          </a:bodyPr>
          <a:lstStyle/>
          <a:p>
            <a:r>
              <a:rPr lang="en-US" sz="600" dirty="0"/>
              <a:t>http://www.ema.europa.eu/docs/nl_NL/document_library/EPAR_-_Product_Information/human/000603/WC500044686.pdf</a:t>
            </a:r>
          </a:p>
        </p:txBody>
      </p:sp>
    </p:spTree>
    <p:extLst>
      <p:ext uri="{BB962C8B-B14F-4D97-AF65-F5344CB8AC3E}">
        <p14:creationId xmlns:p14="http://schemas.microsoft.com/office/powerpoint/2010/main" val="42184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60601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03" y="3438078"/>
            <a:ext cx="894072" cy="1290050"/>
            <a:chOff x="6346489" y="3438078"/>
            <a:chExt cx="894072"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48118" y="3743106"/>
              <a:ext cx="492443" cy="338554"/>
            </a:xfrm>
            <a:prstGeom prst="rect">
              <a:avLst/>
            </a:prstGeom>
            <a:noFill/>
          </p:spPr>
          <p:txBody>
            <a:bodyPr wrap="none" rtlCol="0">
              <a:spAutoFit/>
            </a:bodyPr>
            <a:lstStyle/>
            <a:p>
              <a:r>
                <a:rPr lang="en-US" sz="16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4165153" y="2856907"/>
            <a:ext cx="1112990" cy="1664606"/>
            <a:chOff x="4165153" y="2856907"/>
            <a:chExt cx="1112990" cy="1664606"/>
          </a:xfrm>
        </p:grpSpPr>
        <p:grpSp>
          <p:nvGrpSpPr>
            <p:cNvPr id="208" name="Group 207"/>
            <p:cNvGrpSpPr/>
            <p:nvPr/>
          </p:nvGrpSpPr>
          <p:grpSpPr>
            <a:xfrm>
              <a:off x="4600206" y="2856907"/>
              <a:ext cx="523046" cy="521071"/>
              <a:chOff x="1696729" y="1401791"/>
              <a:chExt cx="523046"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50" name="Group 349"/>
            <p:cNvGrpSpPr/>
            <p:nvPr/>
          </p:nvGrpSpPr>
          <p:grpSpPr>
            <a:xfrm>
              <a:off x="4400181" y="2961682"/>
              <a:ext cx="523046" cy="521071"/>
              <a:chOff x="1696729" y="1401791"/>
              <a:chExt cx="523046"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0" name="TextBox 199"/>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203" name="Group 202"/>
            <p:cNvGrpSpPr/>
            <p:nvPr/>
          </p:nvGrpSpPr>
          <p:grpSpPr>
            <a:xfrm>
              <a:off x="4519908" y="3456765"/>
              <a:ext cx="300082" cy="261610"/>
              <a:chOff x="9582545" y="2303286"/>
              <a:chExt cx="300082" cy="261610"/>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Rectangle 20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7" name="Group 6"/>
          <p:cNvGrpSpPr/>
          <p:nvPr/>
        </p:nvGrpSpPr>
        <p:grpSpPr>
          <a:xfrm>
            <a:off x="5457457" y="2866432"/>
            <a:ext cx="1138346" cy="1845264"/>
            <a:chOff x="5457456" y="2866432"/>
            <a:chExt cx="1138346" cy="1845264"/>
          </a:xfrm>
        </p:grpSpPr>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20" name="Group 319"/>
            <p:cNvGrpSpPr/>
            <p:nvPr/>
          </p:nvGrpSpPr>
          <p:grpSpPr>
            <a:xfrm>
              <a:off x="5796258" y="3532965"/>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4" name="Group 223"/>
            <p:cNvGrpSpPr/>
            <p:nvPr/>
          </p:nvGrpSpPr>
          <p:grpSpPr>
            <a:xfrm>
              <a:off x="5705106" y="2866432"/>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6" y="2980732"/>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79" y="3016451"/>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nvGrpSpPr>
          <p:cNvPr id="8" name="Group 7"/>
          <p:cNvGrpSpPr/>
          <p:nvPr/>
        </p:nvGrpSpPr>
        <p:grpSpPr>
          <a:xfrm>
            <a:off x="4826731" y="2136174"/>
            <a:ext cx="827660" cy="797296"/>
            <a:chOff x="4826731" y="2136174"/>
            <a:chExt cx="827660" cy="797296"/>
          </a:xfrm>
        </p:grpSpPr>
        <p:grpSp>
          <p:nvGrpSpPr>
            <p:cNvPr id="536" name="Group 535"/>
            <p:cNvGrpSpPr/>
            <p:nvPr/>
          </p:nvGrpSpPr>
          <p:grpSpPr>
            <a:xfrm>
              <a:off x="4826731" y="2183799"/>
              <a:ext cx="474194" cy="521071"/>
              <a:chOff x="1696729" y="1401791"/>
              <a:chExt cx="474194" cy="521071"/>
            </a:xfrm>
          </p:grpSpPr>
          <p:grpSp>
            <p:nvGrpSpPr>
              <p:cNvPr id="537" name="Group 165"/>
              <p:cNvGrpSpPr/>
              <p:nvPr/>
            </p:nvGrpSpPr>
            <p:grpSpPr>
              <a:xfrm>
                <a:off x="1696729" y="1425711"/>
                <a:ext cx="474194" cy="497151"/>
                <a:chOff x="5095749" y="0"/>
                <a:chExt cx="769047" cy="840013"/>
              </a:xfrm>
            </p:grpSpPr>
            <p:sp>
              <p:nvSpPr>
                <p:cNvPr id="53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2" name="Oval 54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3" name="Oval 54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8" name="TextBox 537"/>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44" name="Group 543"/>
            <p:cNvGrpSpPr/>
            <p:nvPr/>
          </p:nvGrpSpPr>
          <p:grpSpPr>
            <a:xfrm>
              <a:off x="5150581" y="2136174"/>
              <a:ext cx="503810" cy="521071"/>
              <a:chOff x="1696729" y="1401791"/>
              <a:chExt cx="503810" cy="521071"/>
            </a:xfrm>
          </p:grpSpPr>
          <p:grpSp>
            <p:nvGrpSpPr>
              <p:cNvPr id="545" name="Group 165"/>
              <p:cNvGrpSpPr/>
              <p:nvPr/>
            </p:nvGrpSpPr>
            <p:grpSpPr>
              <a:xfrm>
                <a:off x="1696729" y="1425711"/>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0" name="Oval 54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46" name="TextBox 54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477" name="Group 476"/>
            <p:cNvGrpSpPr/>
            <p:nvPr/>
          </p:nvGrpSpPr>
          <p:grpSpPr>
            <a:xfrm>
              <a:off x="4998181" y="2412399"/>
              <a:ext cx="503810" cy="521071"/>
              <a:chOff x="1696729" y="1401791"/>
              <a:chExt cx="503810" cy="521071"/>
            </a:xfrm>
          </p:grpSpPr>
          <p:grpSp>
            <p:nvGrpSpPr>
              <p:cNvPr id="478" name="Group 165"/>
              <p:cNvGrpSpPr/>
              <p:nvPr/>
            </p:nvGrpSpPr>
            <p:grpSpPr>
              <a:xfrm>
                <a:off x="1696729" y="1425711"/>
                <a:ext cx="474194" cy="497151"/>
                <a:chOff x="5095749" y="0"/>
                <a:chExt cx="769047" cy="840013"/>
              </a:xfrm>
            </p:grpSpPr>
            <p:sp>
              <p:nvSpPr>
                <p:cNvPr id="4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79" name="TextBox 478"/>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10" name="Group 9"/>
          <p:cNvGrpSpPr/>
          <p:nvPr/>
        </p:nvGrpSpPr>
        <p:grpSpPr>
          <a:xfrm>
            <a:off x="3197133" y="1942132"/>
            <a:ext cx="1397508" cy="1326631"/>
            <a:chOff x="3197133" y="1942126"/>
            <a:chExt cx="1397508" cy="1326631"/>
          </a:xfrm>
        </p:grpSpPr>
        <p:sp>
          <p:nvSpPr>
            <p:cNvPr id="476" name="Right Arrow Callout 475"/>
            <p:cNvSpPr/>
            <p:nvPr/>
          </p:nvSpPr>
          <p:spPr bwMode="auto">
            <a:xfrm>
              <a:off x="3197133" y="1942126"/>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85" name="Group 484"/>
            <p:cNvGrpSpPr/>
            <p:nvPr/>
          </p:nvGrpSpPr>
          <p:grpSpPr>
            <a:xfrm>
              <a:off x="3265246" y="2054061"/>
              <a:ext cx="474194" cy="521071"/>
              <a:chOff x="1696729" y="1401791"/>
              <a:chExt cx="474194" cy="521071"/>
            </a:xfrm>
          </p:grpSpPr>
          <p:grpSp>
            <p:nvGrpSpPr>
              <p:cNvPr id="486" name="Group 165"/>
              <p:cNvGrpSpPr/>
              <p:nvPr/>
            </p:nvGrpSpPr>
            <p:grpSpPr>
              <a:xfrm>
                <a:off x="1696729" y="1425711"/>
                <a:ext cx="474194" cy="497151"/>
                <a:chOff x="5095749" y="0"/>
                <a:chExt cx="769047" cy="840013"/>
              </a:xfrm>
            </p:grpSpPr>
            <p:sp>
              <p:nvSpPr>
                <p:cNvPr id="4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Oval 4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2" name="Oval 4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7" name="TextBox 486"/>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493" name="Group 492"/>
            <p:cNvGrpSpPr/>
            <p:nvPr/>
          </p:nvGrpSpPr>
          <p:grpSpPr>
            <a:xfrm>
              <a:off x="3258829" y="2689611"/>
              <a:ext cx="474194" cy="521071"/>
              <a:chOff x="1696729" y="1401791"/>
              <a:chExt cx="474194" cy="521071"/>
            </a:xfrm>
          </p:grpSpPr>
          <p:grpSp>
            <p:nvGrpSpPr>
              <p:cNvPr id="494" name="Group 165"/>
              <p:cNvGrpSpPr/>
              <p:nvPr/>
            </p:nvGrpSpPr>
            <p:grpSpPr>
              <a:xfrm>
                <a:off x="1696729" y="1425711"/>
                <a:ext cx="474194" cy="497151"/>
                <a:chOff x="5095749" y="0"/>
                <a:chExt cx="769047" cy="840013"/>
              </a:xfrm>
            </p:grpSpPr>
            <p:sp>
              <p:nvSpPr>
                <p:cNvPr id="49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5" name="TextBox 494"/>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sp>
        <p:nvSpPr>
          <p:cNvPr id="501" name="Right Arrow Callout 500"/>
          <p:cNvSpPr/>
          <p:nvPr/>
        </p:nvSpPr>
        <p:spPr bwMode="auto">
          <a:xfrm>
            <a:off x="3142848" y="4409272"/>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11" name="Group 510"/>
          <p:cNvGrpSpPr/>
          <p:nvPr/>
        </p:nvGrpSpPr>
        <p:grpSpPr>
          <a:xfrm>
            <a:off x="3003815" y="4916241"/>
            <a:ext cx="967738" cy="909821"/>
            <a:chOff x="108608" y="3363594"/>
            <a:chExt cx="967738" cy="909821"/>
          </a:xfrm>
        </p:grpSpPr>
        <p:grpSp>
          <p:nvGrpSpPr>
            <p:cNvPr id="512" name="Group 511"/>
            <p:cNvGrpSpPr/>
            <p:nvPr/>
          </p:nvGrpSpPr>
          <p:grpSpPr>
            <a:xfrm>
              <a:off x="108608" y="3567822"/>
              <a:ext cx="782437" cy="705593"/>
              <a:chOff x="108608" y="3567822"/>
              <a:chExt cx="782437" cy="705593"/>
            </a:xfrm>
          </p:grpSpPr>
          <p:grpSp>
            <p:nvGrpSpPr>
              <p:cNvPr id="516" name="Group 515"/>
              <p:cNvGrpSpPr/>
              <p:nvPr/>
            </p:nvGrpSpPr>
            <p:grpSpPr>
              <a:xfrm>
                <a:off x="108608" y="3567822"/>
                <a:ext cx="782437" cy="705593"/>
                <a:chOff x="9632115" y="3841615"/>
                <a:chExt cx="782437" cy="705593"/>
              </a:xfrm>
            </p:grpSpPr>
            <p:sp>
              <p:nvSpPr>
                <p:cNvPr id="518" name="Oval 517"/>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9" name="Oval 518"/>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520" name="Group 171"/>
                <p:cNvGrpSpPr/>
                <p:nvPr/>
              </p:nvGrpSpPr>
              <p:grpSpPr>
                <a:xfrm rot="18169265">
                  <a:off x="10232913" y="4152954"/>
                  <a:ext cx="124964" cy="238314"/>
                  <a:chOff x="6272999" y="403029"/>
                  <a:chExt cx="199769" cy="365671"/>
                </a:xfrm>
              </p:grpSpPr>
              <p:sp>
                <p:nvSpPr>
                  <p:cNvPr id="533" name="Rectangle 5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Rectangle 5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Rectangle 5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1" name="Group 173"/>
                <p:cNvGrpSpPr/>
                <p:nvPr/>
              </p:nvGrpSpPr>
              <p:grpSpPr>
                <a:xfrm rot="14155649">
                  <a:off x="10226787" y="3804084"/>
                  <a:ext cx="124964" cy="238314"/>
                  <a:chOff x="6272999" y="403029"/>
                  <a:chExt cx="199769" cy="365671"/>
                </a:xfrm>
              </p:grpSpPr>
              <p:sp>
                <p:nvSpPr>
                  <p:cNvPr id="530" name="Rectangle 52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Rectangle 53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Rectangle 53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2" name="Group 203"/>
                <p:cNvGrpSpPr/>
                <p:nvPr/>
              </p:nvGrpSpPr>
              <p:grpSpPr>
                <a:xfrm rot="669115" flipH="1">
                  <a:off x="9845209" y="4308894"/>
                  <a:ext cx="124964" cy="238314"/>
                  <a:chOff x="6272999" y="403029"/>
                  <a:chExt cx="199769" cy="365671"/>
                </a:xfrm>
              </p:grpSpPr>
              <p:sp>
                <p:nvSpPr>
                  <p:cNvPr id="527" name="Rectangle 5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8" name="Rectangle 5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Rectangle 5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3" name="Group 171"/>
                <p:cNvGrpSpPr/>
                <p:nvPr/>
              </p:nvGrpSpPr>
              <p:grpSpPr>
                <a:xfrm rot="7717811">
                  <a:off x="9688790" y="3784940"/>
                  <a:ext cx="124964" cy="238314"/>
                  <a:chOff x="6272999" y="403029"/>
                  <a:chExt cx="199769" cy="365671"/>
                </a:xfrm>
              </p:grpSpPr>
              <p:sp>
                <p:nvSpPr>
                  <p:cNvPr id="524" name="Rectangle 5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Rectangle 5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6" name="Rectangle 5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517" name="TextBox 516"/>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513" name="Group 512"/>
            <p:cNvGrpSpPr/>
            <p:nvPr/>
          </p:nvGrpSpPr>
          <p:grpSpPr>
            <a:xfrm>
              <a:off x="776264" y="3363594"/>
              <a:ext cx="300082" cy="261610"/>
              <a:chOff x="9582545" y="2303286"/>
              <a:chExt cx="300082" cy="261610"/>
            </a:xfrm>
          </p:grpSpPr>
          <p:sp>
            <p:nvSpPr>
              <p:cNvPr id="51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Rectangle 514"/>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340" name="Rectangle 339"/>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41" name="TextBox 340"/>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67" name="Group 366"/>
          <p:cNvGrpSpPr/>
          <p:nvPr/>
        </p:nvGrpSpPr>
        <p:grpSpPr>
          <a:xfrm>
            <a:off x="727183" y="5190466"/>
            <a:ext cx="782437" cy="705593"/>
            <a:chOff x="108608" y="3567822"/>
            <a:chExt cx="782437" cy="705593"/>
          </a:xfrm>
        </p:grpSpPr>
        <p:grpSp>
          <p:nvGrpSpPr>
            <p:cNvPr id="368" name="Group 367"/>
            <p:cNvGrpSpPr/>
            <p:nvPr/>
          </p:nvGrpSpPr>
          <p:grpSpPr>
            <a:xfrm>
              <a:off x="108608" y="3567822"/>
              <a:ext cx="782437" cy="705593"/>
              <a:chOff x="9632115" y="3841615"/>
              <a:chExt cx="782437" cy="705593"/>
            </a:xfrm>
          </p:grpSpPr>
          <p:sp>
            <p:nvSpPr>
              <p:cNvPr id="370" name="Oval 369"/>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Oval 370"/>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72" name="Group 171"/>
              <p:cNvGrpSpPr/>
              <p:nvPr/>
            </p:nvGrpSpPr>
            <p:grpSpPr>
              <a:xfrm rot="18169265">
                <a:off x="10232913" y="4152954"/>
                <a:ext cx="124964" cy="238314"/>
                <a:chOff x="6272999" y="403029"/>
                <a:chExt cx="199769" cy="365671"/>
              </a:xfrm>
            </p:grpSpPr>
            <p:sp>
              <p:nvSpPr>
                <p:cNvPr id="385" name="Rectangle 38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Rectangle 38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Rectangle 38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3" name="Group 173"/>
              <p:cNvGrpSpPr/>
              <p:nvPr/>
            </p:nvGrpSpPr>
            <p:grpSpPr>
              <a:xfrm rot="14155649">
                <a:off x="10226787" y="3804084"/>
                <a:ext cx="124964" cy="238314"/>
                <a:chOff x="6272999" y="403029"/>
                <a:chExt cx="199769" cy="365671"/>
              </a:xfrm>
            </p:grpSpPr>
            <p:sp>
              <p:nvSpPr>
                <p:cNvPr id="382" name="Rectangle 38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3" name="Rectangle 38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4" name="Group 203"/>
              <p:cNvGrpSpPr/>
              <p:nvPr/>
            </p:nvGrpSpPr>
            <p:grpSpPr>
              <a:xfrm rot="669115" flipH="1">
                <a:off x="9845209" y="4308894"/>
                <a:ext cx="124964" cy="238314"/>
                <a:chOff x="6272999" y="403029"/>
                <a:chExt cx="199769" cy="365671"/>
              </a:xfrm>
            </p:grpSpPr>
            <p:sp>
              <p:nvSpPr>
                <p:cNvPr id="379" name="Rectangle 37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Rectangle 37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Rectangle 38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5" name="Group 171"/>
              <p:cNvGrpSpPr/>
              <p:nvPr/>
            </p:nvGrpSpPr>
            <p:grpSpPr>
              <a:xfrm rot="7717811">
                <a:off x="9688790" y="3784940"/>
                <a:ext cx="124964" cy="238314"/>
                <a:chOff x="6272999" y="403029"/>
                <a:chExt cx="199769" cy="365671"/>
              </a:xfrm>
            </p:grpSpPr>
            <p:sp>
              <p:nvSpPr>
                <p:cNvPr id="376" name="Rectangle 37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Rectangle 37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69" name="TextBox 368"/>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388" name="Curved Up Arrow 387"/>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389" name="Group 388"/>
          <p:cNvGrpSpPr/>
          <p:nvPr/>
        </p:nvGrpSpPr>
        <p:grpSpPr>
          <a:xfrm>
            <a:off x="144471" y="3370621"/>
            <a:ext cx="782437" cy="705593"/>
            <a:chOff x="108608" y="3567822"/>
            <a:chExt cx="782437" cy="705593"/>
          </a:xfrm>
        </p:grpSpPr>
        <p:grpSp>
          <p:nvGrpSpPr>
            <p:cNvPr id="390" name="Group 389"/>
            <p:cNvGrpSpPr/>
            <p:nvPr/>
          </p:nvGrpSpPr>
          <p:grpSpPr>
            <a:xfrm>
              <a:off x="108608" y="3567822"/>
              <a:ext cx="782437" cy="705593"/>
              <a:chOff x="9632115" y="3841615"/>
              <a:chExt cx="782437" cy="705593"/>
            </a:xfrm>
          </p:grpSpPr>
          <p:sp>
            <p:nvSpPr>
              <p:cNvPr id="392" name="Oval 39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Oval 39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94" name="Group 171"/>
              <p:cNvGrpSpPr/>
              <p:nvPr/>
            </p:nvGrpSpPr>
            <p:grpSpPr>
              <a:xfrm rot="18169265">
                <a:off x="10232913" y="4152954"/>
                <a:ext cx="124964" cy="238314"/>
                <a:chOff x="6272999" y="403029"/>
                <a:chExt cx="199769" cy="365671"/>
              </a:xfrm>
            </p:grpSpPr>
            <p:sp>
              <p:nvSpPr>
                <p:cNvPr id="407" name="Rectangle 40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8" name="Rectangle 40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9" name="Rectangle 40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4155649">
                <a:off x="10226787" y="3804084"/>
                <a:ext cx="124964" cy="238314"/>
                <a:chOff x="6272999" y="403029"/>
                <a:chExt cx="199769" cy="365671"/>
              </a:xfrm>
            </p:grpSpPr>
            <p:sp>
              <p:nvSpPr>
                <p:cNvPr id="404" name="Rectangle 40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6" name="Rectangle 40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669115" flipH="1">
                <a:off x="9845209" y="4308894"/>
                <a:ext cx="124964" cy="238314"/>
                <a:chOff x="6272999" y="403029"/>
                <a:chExt cx="199769" cy="365671"/>
              </a:xfrm>
            </p:grpSpPr>
            <p:sp>
              <p:nvSpPr>
                <p:cNvPr id="401" name="Rectangle 40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3" name="Rectangle 40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7" name="Group 171"/>
              <p:cNvGrpSpPr/>
              <p:nvPr/>
            </p:nvGrpSpPr>
            <p:grpSpPr>
              <a:xfrm rot="7717811">
                <a:off x="9688790" y="3784940"/>
                <a:ext cx="124964" cy="238314"/>
                <a:chOff x="6272999" y="403029"/>
                <a:chExt cx="199769" cy="365671"/>
              </a:xfrm>
            </p:grpSpPr>
            <p:sp>
              <p:nvSpPr>
                <p:cNvPr id="398" name="Rectangle 39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0" name="Rectangle 39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91" name="TextBox 39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cxnSp>
        <p:nvCxnSpPr>
          <p:cNvPr id="410" name="Straight Arrow Connector 409"/>
          <p:cNvCxnSpPr/>
          <p:nvPr/>
        </p:nvCxnSpPr>
        <p:spPr>
          <a:xfrm>
            <a:off x="644072" y="4054010"/>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411" name="Group 410"/>
          <p:cNvGrpSpPr/>
          <p:nvPr/>
        </p:nvGrpSpPr>
        <p:grpSpPr>
          <a:xfrm>
            <a:off x="1829392" y="2750955"/>
            <a:ext cx="368263" cy="274645"/>
            <a:chOff x="11376212" y="1890719"/>
            <a:chExt cx="313828" cy="243840"/>
          </a:xfrm>
        </p:grpSpPr>
        <p:grpSp>
          <p:nvGrpSpPr>
            <p:cNvPr id="412" name="Group 311"/>
            <p:cNvGrpSpPr/>
            <p:nvPr/>
          </p:nvGrpSpPr>
          <p:grpSpPr>
            <a:xfrm>
              <a:off x="11468727" y="1890719"/>
              <a:ext cx="221313" cy="198120"/>
              <a:chOff x="10326049" y="1402160"/>
              <a:chExt cx="221313" cy="198120"/>
            </a:xfrm>
          </p:grpSpPr>
          <p:sp>
            <p:nvSpPr>
              <p:cNvPr id="553" name="Oval 55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4" name="Oval 55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5" name="Oval 55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6" name="Oval 55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13" name="Oval 412"/>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Oval 413"/>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2" name="Oval 55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73" name="Group 572"/>
          <p:cNvGrpSpPr/>
          <p:nvPr/>
        </p:nvGrpSpPr>
        <p:grpSpPr>
          <a:xfrm>
            <a:off x="1327292" y="2467327"/>
            <a:ext cx="532571" cy="521071"/>
            <a:chOff x="1696729" y="1401791"/>
            <a:chExt cx="532571" cy="521071"/>
          </a:xfrm>
        </p:grpSpPr>
        <p:grpSp>
          <p:nvGrpSpPr>
            <p:cNvPr id="574" name="Group 165"/>
            <p:cNvGrpSpPr/>
            <p:nvPr/>
          </p:nvGrpSpPr>
          <p:grpSpPr>
            <a:xfrm>
              <a:off x="1696729" y="1425711"/>
              <a:ext cx="474194" cy="497151"/>
              <a:chOff x="5095749" y="0"/>
              <a:chExt cx="769047" cy="840013"/>
            </a:xfrm>
          </p:grpSpPr>
          <p:sp>
            <p:nvSpPr>
              <p:cNvPr id="57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9" name="Oval 57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0" name="Oval 57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5" name="TextBox 574"/>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89" name="Group 588"/>
          <p:cNvGrpSpPr/>
          <p:nvPr/>
        </p:nvGrpSpPr>
        <p:grpSpPr>
          <a:xfrm>
            <a:off x="1778808" y="2150118"/>
            <a:ext cx="513521" cy="521071"/>
            <a:chOff x="1696729" y="1401791"/>
            <a:chExt cx="513521" cy="521071"/>
          </a:xfrm>
        </p:grpSpPr>
        <p:grpSp>
          <p:nvGrpSpPr>
            <p:cNvPr id="590" name="Group 165"/>
            <p:cNvGrpSpPr/>
            <p:nvPr/>
          </p:nvGrpSpPr>
          <p:grpSpPr>
            <a:xfrm>
              <a:off x="1696729" y="1425711"/>
              <a:ext cx="474194" cy="497151"/>
              <a:chOff x="5095749" y="0"/>
              <a:chExt cx="769047" cy="840013"/>
            </a:xfrm>
          </p:grpSpPr>
          <p:sp>
            <p:nvSpPr>
              <p:cNvPr id="59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6" name="Oval 59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1" name="TextBox 59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597" name="Straight Arrow Connector 596"/>
          <p:cNvCxnSpPr/>
          <p:nvPr/>
        </p:nvCxnSpPr>
        <p:spPr>
          <a:xfrm flipH="1" flipV="1">
            <a:off x="1577473"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598" name="Group 597"/>
          <p:cNvGrpSpPr/>
          <p:nvPr/>
        </p:nvGrpSpPr>
        <p:grpSpPr>
          <a:xfrm>
            <a:off x="1030653" y="2454918"/>
            <a:ext cx="513521" cy="521071"/>
            <a:chOff x="1696729" y="1401791"/>
            <a:chExt cx="513521" cy="521071"/>
          </a:xfrm>
        </p:grpSpPr>
        <p:grpSp>
          <p:nvGrpSpPr>
            <p:cNvPr id="599" name="Group 165"/>
            <p:cNvGrpSpPr/>
            <p:nvPr/>
          </p:nvGrpSpPr>
          <p:grpSpPr>
            <a:xfrm>
              <a:off x="1696729" y="1425711"/>
              <a:ext cx="474194" cy="497151"/>
              <a:chOff x="5095749" y="0"/>
              <a:chExt cx="769047" cy="840013"/>
            </a:xfrm>
          </p:grpSpPr>
          <p:sp>
            <p:nvSpPr>
              <p:cNvPr id="6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4" name="Oval 60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5" name="Oval 6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0" name="TextBox 59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606" name="Curved Up Arrow 605"/>
          <p:cNvSpPr/>
          <p:nvPr/>
        </p:nvSpPr>
        <p:spPr bwMode="auto">
          <a:xfrm rot="11230231" flipH="1">
            <a:off x="1737760" y="769160"/>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57" name="Group 556"/>
          <p:cNvGrpSpPr/>
          <p:nvPr/>
        </p:nvGrpSpPr>
        <p:grpSpPr>
          <a:xfrm>
            <a:off x="1801507" y="1519738"/>
            <a:ext cx="513521" cy="521071"/>
            <a:chOff x="1696729" y="1401791"/>
            <a:chExt cx="513521" cy="521071"/>
          </a:xfrm>
        </p:grpSpPr>
        <p:grpSp>
          <p:nvGrpSpPr>
            <p:cNvPr id="558" name="Group 165"/>
            <p:cNvGrpSpPr/>
            <p:nvPr/>
          </p:nvGrpSpPr>
          <p:grpSpPr>
            <a:xfrm>
              <a:off x="1696729" y="1425711"/>
              <a:ext cx="474194" cy="497151"/>
              <a:chOff x="5095749" y="0"/>
              <a:chExt cx="769047" cy="840013"/>
            </a:xfrm>
          </p:grpSpPr>
          <p:sp>
            <p:nvSpPr>
              <p:cNvPr id="56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3" name="Oval 56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4" name="Oval 56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59" name="TextBox 55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65" name="Group 564"/>
          <p:cNvGrpSpPr/>
          <p:nvPr/>
        </p:nvGrpSpPr>
        <p:grpSpPr>
          <a:xfrm>
            <a:off x="1418596" y="1522045"/>
            <a:ext cx="474194" cy="521071"/>
            <a:chOff x="1696729" y="1401791"/>
            <a:chExt cx="474194" cy="521071"/>
          </a:xfrm>
        </p:grpSpPr>
        <p:grpSp>
          <p:nvGrpSpPr>
            <p:cNvPr id="566" name="Group 165"/>
            <p:cNvGrpSpPr/>
            <p:nvPr/>
          </p:nvGrpSpPr>
          <p:grpSpPr>
            <a:xfrm>
              <a:off x="1696729" y="1425711"/>
              <a:ext cx="474194" cy="497151"/>
              <a:chOff x="5095749" y="0"/>
              <a:chExt cx="769047" cy="840013"/>
            </a:xfrm>
          </p:grpSpPr>
          <p:sp>
            <p:nvSpPr>
              <p:cNvPr id="56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1" name="Oval 57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2" name="Oval 57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67" name="TextBox 566"/>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581" name="Group 580"/>
          <p:cNvGrpSpPr/>
          <p:nvPr/>
        </p:nvGrpSpPr>
        <p:grpSpPr>
          <a:xfrm>
            <a:off x="1570998" y="1674443"/>
            <a:ext cx="513521" cy="521071"/>
            <a:chOff x="1696729" y="1401791"/>
            <a:chExt cx="513521"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607" name="Group 606"/>
          <p:cNvGrpSpPr/>
          <p:nvPr/>
        </p:nvGrpSpPr>
        <p:grpSpPr>
          <a:xfrm>
            <a:off x="4655101" y="4797255"/>
            <a:ext cx="1325315" cy="709388"/>
            <a:chOff x="7310938" y="5220127"/>
            <a:chExt cx="1325315" cy="709388"/>
          </a:xfrm>
        </p:grpSpPr>
        <p:grpSp>
          <p:nvGrpSpPr>
            <p:cNvPr id="608" name="Group 207"/>
            <p:cNvGrpSpPr/>
            <p:nvPr/>
          </p:nvGrpSpPr>
          <p:grpSpPr>
            <a:xfrm rot="16200000">
              <a:off x="7799363" y="5425990"/>
              <a:ext cx="668949" cy="338102"/>
              <a:chOff x="5148932" y="630657"/>
              <a:chExt cx="750349" cy="364012"/>
            </a:xfrm>
          </p:grpSpPr>
          <p:grpSp>
            <p:nvGrpSpPr>
              <p:cNvPr id="630" name="Group 171"/>
              <p:cNvGrpSpPr/>
              <p:nvPr/>
            </p:nvGrpSpPr>
            <p:grpSpPr>
              <a:xfrm>
                <a:off x="5465001" y="738092"/>
                <a:ext cx="140170" cy="256577"/>
                <a:chOff x="6272999" y="403029"/>
                <a:chExt cx="199769" cy="365671"/>
              </a:xfrm>
            </p:grpSpPr>
            <p:sp>
              <p:nvSpPr>
                <p:cNvPr id="639" name="Rectangle 63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0" name="Rectangle 63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1" name="Rectangle 64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1" name="Group 173"/>
              <p:cNvGrpSpPr/>
              <p:nvPr/>
            </p:nvGrpSpPr>
            <p:grpSpPr>
              <a:xfrm rot="18956938">
                <a:off x="5759111" y="630657"/>
                <a:ext cx="140170" cy="256577"/>
                <a:chOff x="6272999" y="403029"/>
                <a:chExt cx="199769" cy="365671"/>
              </a:xfrm>
            </p:grpSpPr>
            <p:sp>
              <p:nvSpPr>
                <p:cNvPr id="636" name="Rectangle 63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Rectangle 63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8" name="Rectangle 63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2" name="Group 203"/>
              <p:cNvGrpSpPr/>
              <p:nvPr/>
            </p:nvGrpSpPr>
            <p:grpSpPr>
              <a:xfrm rot="2643062" flipH="1">
                <a:off x="5148932" y="631164"/>
                <a:ext cx="140170" cy="256577"/>
                <a:chOff x="6272999" y="403029"/>
                <a:chExt cx="199769" cy="365671"/>
              </a:xfrm>
            </p:grpSpPr>
            <p:sp>
              <p:nvSpPr>
                <p:cNvPr id="633" name="Rectangle 6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4" name="Rectangle 6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5" name="Rectangle 6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09" name="Group 207"/>
            <p:cNvGrpSpPr/>
            <p:nvPr/>
          </p:nvGrpSpPr>
          <p:grpSpPr>
            <a:xfrm rot="16200000">
              <a:off x="8132727" y="5385551"/>
              <a:ext cx="668949" cy="338102"/>
              <a:chOff x="5148932" y="630657"/>
              <a:chExt cx="750349" cy="364012"/>
            </a:xfrm>
          </p:grpSpPr>
          <p:grpSp>
            <p:nvGrpSpPr>
              <p:cNvPr id="618" name="Group 171"/>
              <p:cNvGrpSpPr/>
              <p:nvPr/>
            </p:nvGrpSpPr>
            <p:grpSpPr>
              <a:xfrm>
                <a:off x="5465001" y="738092"/>
                <a:ext cx="140170" cy="256577"/>
                <a:chOff x="6272999" y="403029"/>
                <a:chExt cx="199769" cy="365671"/>
              </a:xfrm>
            </p:grpSpPr>
            <p:sp>
              <p:nvSpPr>
                <p:cNvPr id="627" name="Rectangle 6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Rectangle 6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Rectangle 6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19" name="Group 173"/>
              <p:cNvGrpSpPr/>
              <p:nvPr/>
            </p:nvGrpSpPr>
            <p:grpSpPr>
              <a:xfrm rot="18956938">
                <a:off x="5759111" y="630657"/>
                <a:ext cx="140170" cy="256577"/>
                <a:chOff x="6272999" y="403029"/>
                <a:chExt cx="199769" cy="365671"/>
              </a:xfrm>
            </p:grpSpPr>
            <p:sp>
              <p:nvSpPr>
                <p:cNvPr id="624" name="Rectangle 6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Rectangle 6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6" name="Rectangle 6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20" name="Group 203"/>
              <p:cNvGrpSpPr/>
              <p:nvPr/>
            </p:nvGrpSpPr>
            <p:grpSpPr>
              <a:xfrm rot="2643062" flipH="1">
                <a:off x="5148932" y="631164"/>
                <a:ext cx="140170" cy="256577"/>
                <a:chOff x="6272999" y="403029"/>
                <a:chExt cx="199769" cy="365671"/>
              </a:xfrm>
            </p:grpSpPr>
            <p:sp>
              <p:nvSpPr>
                <p:cNvPr id="621" name="Rectangle 62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Rectangle 62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Rectangle 62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10" name="Group 609"/>
            <p:cNvGrpSpPr/>
            <p:nvPr/>
          </p:nvGrpSpPr>
          <p:grpSpPr>
            <a:xfrm>
              <a:off x="7310938" y="5416042"/>
              <a:ext cx="592975" cy="396752"/>
              <a:chOff x="1296225" y="4749032"/>
              <a:chExt cx="592975" cy="396752"/>
            </a:xfrm>
          </p:grpSpPr>
          <p:grpSp>
            <p:nvGrpSpPr>
              <p:cNvPr id="611" name="Group 346"/>
              <p:cNvGrpSpPr/>
              <p:nvPr/>
            </p:nvGrpSpPr>
            <p:grpSpPr>
              <a:xfrm>
                <a:off x="1296225" y="4749032"/>
                <a:ext cx="592975" cy="396752"/>
                <a:chOff x="7484401" y="352840"/>
                <a:chExt cx="505324" cy="352252"/>
              </a:xfrm>
            </p:grpSpPr>
            <p:sp>
              <p:nvSpPr>
                <p:cNvPr id="613" name="Oval 612"/>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Oval 613"/>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Moon 614"/>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Moon 615"/>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7" name="Moon 616"/>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2" name="TextBox 611"/>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
        <p:nvSpPr>
          <p:cNvPr id="415" name="Title 1"/>
          <p:cNvSpPr>
            <a:spLocks noGrp="1"/>
          </p:cNvSpPr>
          <p:nvPr>
            <p:ph type="title"/>
          </p:nvPr>
        </p:nvSpPr>
        <p:spPr>
          <a:xfrm>
            <a:off x="457202" y="274644"/>
            <a:ext cx="6962775" cy="609781"/>
          </a:xfrm>
        </p:spPr>
        <p:txBody>
          <a:bodyPr/>
          <a:lstStyle/>
          <a:p>
            <a:r>
              <a:rPr lang="nl-NL" sz="2400" dirty="0" err="1"/>
              <a:t>Natalizumab</a:t>
            </a:r>
            <a:r>
              <a:rPr lang="nl-NL" sz="2400" dirty="0"/>
              <a:t>, na stoppen</a:t>
            </a:r>
          </a:p>
        </p:txBody>
      </p:sp>
      <p:sp>
        <p:nvSpPr>
          <p:cNvPr id="2" name="Rectangle 1"/>
          <p:cNvSpPr/>
          <p:nvPr/>
        </p:nvSpPr>
        <p:spPr>
          <a:xfrm>
            <a:off x="76239" y="6712247"/>
            <a:ext cx="2674427" cy="184666"/>
          </a:xfrm>
          <a:prstGeom prst="rect">
            <a:avLst/>
          </a:prstGeom>
        </p:spPr>
        <p:txBody>
          <a:bodyPr wrap="square">
            <a:spAutoFit/>
          </a:bodyPr>
          <a:lstStyle/>
          <a:p>
            <a:r>
              <a:rPr lang="nl-NL" sz="600" dirty="0"/>
              <a:t>https://www.tysabrihcp.com/en_us/home/about/mechanism-of-action.html</a:t>
            </a:r>
          </a:p>
        </p:txBody>
      </p:sp>
      <p:sp>
        <p:nvSpPr>
          <p:cNvPr id="426" name="Down Arrow 425">
            <a:extLst>
              <a:ext uri="{FF2B5EF4-FFF2-40B4-BE49-F238E27FC236}">
                <a16:creationId xmlns:a16="http://schemas.microsoft.com/office/drawing/2014/main" id="{A3DA7A16-FF2E-4F42-8A97-C0BC7439CEA0}"/>
              </a:ext>
            </a:extLst>
          </p:cNvPr>
          <p:cNvSpPr/>
          <p:nvPr/>
        </p:nvSpPr>
        <p:spPr bwMode="auto">
          <a:xfrm rot="1753293">
            <a:off x="4327648" y="1514155"/>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27" name="Down Arrow 426">
            <a:extLst>
              <a:ext uri="{FF2B5EF4-FFF2-40B4-BE49-F238E27FC236}">
                <a16:creationId xmlns:a16="http://schemas.microsoft.com/office/drawing/2014/main" id="{3CD28760-3B49-4EE8-A083-0D21CAE095E6}"/>
              </a:ext>
            </a:extLst>
          </p:cNvPr>
          <p:cNvSpPr/>
          <p:nvPr/>
        </p:nvSpPr>
        <p:spPr bwMode="auto">
          <a:xfrm rot="8825179">
            <a:off x="4433156" y="5582061"/>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25" name="TextBox 424">
            <a:extLst>
              <a:ext uri="{FF2B5EF4-FFF2-40B4-BE49-F238E27FC236}">
                <a16:creationId xmlns:a16="http://schemas.microsoft.com/office/drawing/2014/main" id="{E2D947A7-83AA-4BF7-963B-0ABC1855E778}"/>
              </a:ext>
            </a:extLst>
          </p:cNvPr>
          <p:cNvSpPr txBox="1"/>
          <p:nvPr/>
        </p:nvSpPr>
        <p:spPr>
          <a:xfrm>
            <a:off x="2449471" y="2948060"/>
            <a:ext cx="6077583" cy="646331"/>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en-US" dirty="0" err="1"/>
              <a:t>Lymfocyten</a:t>
            </a:r>
            <a:r>
              <a:rPr lang="en-US" dirty="0"/>
              <a:t> </a:t>
            </a:r>
            <a:r>
              <a:rPr lang="en-US" dirty="0" err="1"/>
              <a:t>kunnen</a:t>
            </a:r>
            <a:r>
              <a:rPr lang="en-US" dirty="0"/>
              <a:t> </a:t>
            </a:r>
            <a:r>
              <a:rPr lang="en-US" dirty="0" err="1"/>
              <a:t>bloedbaan</a:t>
            </a:r>
            <a:r>
              <a:rPr lang="en-US" dirty="0"/>
              <a:t> </a:t>
            </a:r>
            <a:r>
              <a:rPr lang="en-US" dirty="0" err="1"/>
              <a:t>verlaten</a:t>
            </a:r>
            <a:r>
              <a:rPr lang="en-US" dirty="0"/>
              <a:t>  </a:t>
            </a:r>
          </a:p>
          <a:p>
            <a:pPr marL="285750" indent="-285750">
              <a:buFont typeface="Arial" panose="020B0604020202020204" pitchFamily="34" charset="0"/>
              <a:buChar char="•"/>
            </a:pPr>
            <a:r>
              <a:rPr lang="en-US" dirty="0" err="1"/>
              <a:t>Normalisatie</a:t>
            </a:r>
            <a:r>
              <a:rPr lang="en-US" dirty="0"/>
              <a:t> </a:t>
            </a:r>
            <a:r>
              <a:rPr lang="en-US" dirty="0" err="1"/>
              <a:t>gewoonlijk</a:t>
            </a:r>
            <a:r>
              <a:rPr lang="en-US" dirty="0"/>
              <a:t> </a:t>
            </a:r>
            <a:r>
              <a:rPr lang="en-US" dirty="0" err="1"/>
              <a:t>binnen</a:t>
            </a:r>
            <a:r>
              <a:rPr lang="en-US" dirty="0"/>
              <a:t> 16 </a:t>
            </a:r>
            <a:r>
              <a:rPr lang="en-US" dirty="0" err="1"/>
              <a:t>weken</a:t>
            </a:r>
            <a:r>
              <a:rPr lang="en-US" dirty="0"/>
              <a:t> </a:t>
            </a:r>
            <a:r>
              <a:rPr lang="en-US" dirty="0" err="1"/>
              <a:t>na</a:t>
            </a:r>
            <a:r>
              <a:rPr lang="en-US" dirty="0"/>
              <a:t> </a:t>
            </a:r>
            <a:r>
              <a:rPr lang="en-US" dirty="0" err="1"/>
              <a:t>laatste</a:t>
            </a:r>
            <a:r>
              <a:rPr lang="en-US" dirty="0"/>
              <a:t> </a:t>
            </a:r>
            <a:r>
              <a:rPr lang="en-US" dirty="0" err="1"/>
              <a:t>dosis</a:t>
            </a:r>
            <a:endParaRPr lang="en-US" dirty="0"/>
          </a:p>
        </p:txBody>
      </p:sp>
      <p:sp>
        <p:nvSpPr>
          <p:cNvPr id="361" name="Rectangle 360">
            <a:extLst>
              <a:ext uri="{FF2B5EF4-FFF2-40B4-BE49-F238E27FC236}">
                <a16:creationId xmlns:a16="http://schemas.microsoft.com/office/drawing/2014/main" id="{DA547AA1-7D6B-4BDA-A0B6-BCE3315AA809}"/>
              </a:ext>
            </a:extLst>
          </p:cNvPr>
          <p:cNvSpPr/>
          <p:nvPr/>
        </p:nvSpPr>
        <p:spPr>
          <a:xfrm>
            <a:off x="2525641" y="6696645"/>
            <a:ext cx="4572000" cy="184666"/>
          </a:xfrm>
          <a:prstGeom prst="rect">
            <a:avLst/>
          </a:prstGeom>
        </p:spPr>
        <p:txBody>
          <a:bodyPr>
            <a:spAutoFit/>
          </a:bodyPr>
          <a:lstStyle/>
          <a:p>
            <a:r>
              <a:rPr lang="en-US" sz="600" dirty="0"/>
              <a:t>http://www.ema.europa.eu/docs/nl_NL/document_library/EPAR_-_Product_Information/human/000603/WC500044686.pdf</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Tree>
    <p:extLst>
      <p:ext uri="{BB962C8B-B14F-4D97-AF65-F5344CB8AC3E}">
        <p14:creationId xmlns:p14="http://schemas.microsoft.com/office/powerpoint/2010/main" val="1815558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Aangrijpingspunten therapie</a:t>
            </a:r>
            <a:endParaRPr lang="en-US" dirty="0"/>
          </a:p>
        </p:txBody>
      </p:sp>
      <p:sp>
        <p:nvSpPr>
          <p:cNvPr id="3" name="Content Placeholder 2"/>
          <p:cNvSpPr>
            <a:spLocks noGrp="1"/>
          </p:cNvSpPr>
          <p:nvPr>
            <p:ph idx="1"/>
          </p:nvPr>
        </p:nvSpPr>
        <p:spPr>
          <a:xfrm>
            <a:off x="457200" y="1127232"/>
            <a:ext cx="8229600" cy="4525963"/>
          </a:xfrm>
        </p:spPr>
        <p:txBody>
          <a:bodyPr/>
          <a:lstStyle/>
          <a:p>
            <a:r>
              <a:rPr lang="en-US" sz="2400" b="1" dirty="0">
                <a:solidFill>
                  <a:schemeClr val="bg1">
                    <a:lumMod val="85000"/>
                  </a:schemeClr>
                </a:solidFill>
              </a:rPr>
              <a:t>Productie en proliferatie</a:t>
            </a:r>
          </a:p>
          <a:p>
            <a:pPr lvl="1"/>
            <a:r>
              <a:rPr lang="en-US" sz="2000" dirty="0">
                <a:solidFill>
                  <a:schemeClr val="bg1">
                    <a:lumMod val="85000"/>
                  </a:schemeClr>
                </a:solidFill>
              </a:rPr>
              <a:t>Teriflunomide</a:t>
            </a:r>
          </a:p>
          <a:p>
            <a:r>
              <a:rPr lang="en-US" sz="2400" b="1" dirty="0" err="1">
                <a:solidFill>
                  <a:schemeClr val="bg1">
                    <a:lumMod val="75000"/>
                  </a:schemeClr>
                </a:solidFill>
              </a:rPr>
              <a:t>Migratie</a:t>
            </a:r>
            <a:endParaRPr lang="en-US" sz="2400" b="1" dirty="0">
              <a:solidFill>
                <a:schemeClr val="bg1">
                  <a:lumMod val="75000"/>
                </a:schemeClr>
              </a:solidFill>
            </a:endParaRPr>
          </a:p>
          <a:p>
            <a:pPr lvl="1"/>
            <a:r>
              <a:rPr lang="en-US" sz="2000" dirty="0">
                <a:solidFill>
                  <a:schemeClr val="bg1">
                    <a:lumMod val="75000"/>
                  </a:schemeClr>
                </a:solidFill>
              </a:rPr>
              <a:t>Fingolimod</a:t>
            </a:r>
          </a:p>
          <a:p>
            <a:pPr lvl="1"/>
            <a:r>
              <a:rPr lang="en-US" sz="2000" dirty="0">
                <a:solidFill>
                  <a:schemeClr val="bg1">
                    <a:lumMod val="75000"/>
                  </a:schemeClr>
                </a:solidFill>
              </a:rPr>
              <a:t>Natalizumab</a:t>
            </a:r>
          </a:p>
          <a:p>
            <a:r>
              <a:rPr lang="en-US" sz="2400" b="1" dirty="0" err="1"/>
              <a:t>Depletie</a:t>
            </a:r>
            <a:endParaRPr lang="en-US" sz="2400" b="1" dirty="0"/>
          </a:p>
          <a:p>
            <a:pPr lvl="1"/>
            <a:r>
              <a:rPr lang="nl-NL" sz="2000" dirty="0" err="1"/>
              <a:t>Alemtuzumab</a:t>
            </a:r>
            <a:endParaRPr lang="nl-NL" sz="2000" dirty="0"/>
          </a:p>
          <a:p>
            <a:pPr lvl="1"/>
            <a:r>
              <a:rPr lang="nl-NL" sz="2000" dirty="0" err="1"/>
              <a:t>Cladribine</a:t>
            </a:r>
            <a:endParaRPr lang="nl-NL" sz="2000" dirty="0"/>
          </a:p>
          <a:p>
            <a:pPr lvl="1"/>
            <a:r>
              <a:rPr lang="nl-NL" sz="2000" dirty="0" err="1"/>
              <a:t>Ocrelizumab</a:t>
            </a:r>
            <a:endParaRPr lang="nl-NL" sz="2000" dirty="0"/>
          </a:p>
          <a:p>
            <a:r>
              <a:rPr lang="en-US" sz="2400" b="1" dirty="0" err="1">
                <a:solidFill>
                  <a:schemeClr val="bg1">
                    <a:lumMod val="85000"/>
                  </a:schemeClr>
                </a:solidFill>
              </a:rPr>
              <a:t>Functie</a:t>
            </a:r>
            <a:endParaRPr lang="en-US" sz="2400" b="1" dirty="0">
              <a:solidFill>
                <a:schemeClr val="bg1">
                  <a:lumMod val="85000"/>
                </a:schemeClr>
              </a:solidFill>
            </a:endParaRPr>
          </a:p>
          <a:p>
            <a:pPr lvl="1"/>
            <a:r>
              <a:rPr lang="nl-NL" sz="2000" dirty="0" err="1">
                <a:solidFill>
                  <a:schemeClr val="bg1">
                    <a:lumMod val="85000"/>
                  </a:schemeClr>
                </a:solidFill>
              </a:rPr>
              <a:t>Dimethylfumaraat</a:t>
            </a:r>
            <a:endParaRPr lang="nl-NL" sz="2000" dirty="0">
              <a:solidFill>
                <a:schemeClr val="bg1">
                  <a:lumMod val="85000"/>
                </a:schemeClr>
              </a:solidFill>
            </a:endParaRPr>
          </a:p>
          <a:p>
            <a:pPr lvl="1"/>
            <a:r>
              <a:rPr lang="nl-NL" sz="2000" dirty="0" err="1">
                <a:solidFill>
                  <a:schemeClr val="bg1">
                    <a:lumMod val="85000"/>
                  </a:schemeClr>
                </a:solidFill>
              </a:rPr>
              <a:t>Glatirameer</a:t>
            </a:r>
            <a:r>
              <a:rPr lang="nl-NL" sz="2000" dirty="0">
                <a:solidFill>
                  <a:schemeClr val="bg1">
                    <a:lumMod val="85000"/>
                  </a:schemeClr>
                </a:solidFill>
              </a:rPr>
              <a:t> acetaat</a:t>
            </a:r>
          </a:p>
          <a:p>
            <a:pPr lvl="1"/>
            <a:r>
              <a:rPr lang="nl-NL" sz="2000" dirty="0">
                <a:solidFill>
                  <a:schemeClr val="bg1">
                    <a:lumMod val="85000"/>
                  </a:schemeClr>
                </a:solidFill>
              </a:rPr>
              <a:t>Interferon </a:t>
            </a:r>
            <a:r>
              <a:rPr lang="nl-NL" sz="2000" dirty="0" err="1">
                <a:solidFill>
                  <a:schemeClr val="bg1">
                    <a:lumMod val="85000"/>
                  </a:schemeClr>
                </a:solidFill>
              </a:rPr>
              <a:t>Beta</a:t>
            </a:r>
            <a:endParaRPr lang="en-US" sz="2000" dirty="0">
              <a:solidFill>
                <a:schemeClr val="bg1">
                  <a:lumMod val="85000"/>
                </a:schemeClr>
              </a:solidFill>
            </a:endParaRPr>
          </a:p>
        </p:txBody>
      </p:sp>
    </p:spTree>
    <p:extLst>
      <p:ext uri="{BB962C8B-B14F-4D97-AF65-F5344CB8AC3E}">
        <p14:creationId xmlns:p14="http://schemas.microsoft.com/office/powerpoint/2010/main" val="270088906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651058" y="1327636"/>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2074523" y="1434302"/>
            <a:ext cx="7011694" cy="4771647"/>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727962" y="3565019"/>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757880" y="3565019"/>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4972687" y="841332"/>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691469" y="3568621"/>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591192" y="183454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7212938" y="327413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7383037" y="343213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945336" y="379816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68141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39038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894416" y="2129710"/>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961091" y="2282110"/>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999194" y="2529760"/>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836569" y="840274"/>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216" name="Title 1"/>
          <p:cNvSpPr>
            <a:spLocks noGrp="1"/>
          </p:cNvSpPr>
          <p:nvPr>
            <p:ph type="title"/>
          </p:nvPr>
        </p:nvSpPr>
        <p:spPr>
          <a:xfrm>
            <a:off x="457202" y="274644"/>
            <a:ext cx="6962775" cy="609781"/>
          </a:xfrm>
        </p:spPr>
        <p:txBody>
          <a:bodyPr/>
          <a:lstStyle/>
          <a:p>
            <a:r>
              <a:rPr lang="nl-NL" sz="2400" dirty="0" err="1"/>
              <a:t>Alemtuzumab</a:t>
            </a:r>
            <a:r>
              <a:rPr lang="nl-NL" sz="2400" dirty="0"/>
              <a:t>, werkingsmechanisme</a:t>
            </a:r>
          </a:p>
        </p:txBody>
      </p:sp>
      <p:grpSp>
        <p:nvGrpSpPr>
          <p:cNvPr id="262" name="Group 261"/>
          <p:cNvGrpSpPr/>
          <p:nvPr/>
        </p:nvGrpSpPr>
        <p:grpSpPr>
          <a:xfrm>
            <a:off x="677502" y="4842109"/>
            <a:ext cx="967738" cy="909821"/>
            <a:chOff x="108608" y="3363594"/>
            <a:chExt cx="967738" cy="909821"/>
          </a:xfrm>
        </p:grpSpPr>
        <p:grpSp>
          <p:nvGrpSpPr>
            <p:cNvPr id="263" name="Group 262"/>
            <p:cNvGrpSpPr/>
            <p:nvPr/>
          </p:nvGrpSpPr>
          <p:grpSpPr>
            <a:xfrm>
              <a:off x="108608" y="3567822"/>
              <a:ext cx="782437" cy="705593"/>
              <a:chOff x="108608" y="3567822"/>
              <a:chExt cx="782437" cy="705593"/>
            </a:xfrm>
          </p:grpSpPr>
          <p:grpSp>
            <p:nvGrpSpPr>
              <p:cNvPr id="269" name="Group 268"/>
              <p:cNvGrpSpPr/>
              <p:nvPr/>
            </p:nvGrpSpPr>
            <p:grpSpPr>
              <a:xfrm>
                <a:off x="108608" y="3567822"/>
                <a:ext cx="782437" cy="705593"/>
                <a:chOff x="9632115" y="3841615"/>
                <a:chExt cx="782437" cy="705593"/>
              </a:xfrm>
            </p:grpSpPr>
            <p:sp>
              <p:nvSpPr>
                <p:cNvPr id="271" name="Oval 270"/>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3" name="Group 171"/>
                <p:cNvGrpSpPr/>
                <p:nvPr/>
              </p:nvGrpSpPr>
              <p:grpSpPr>
                <a:xfrm rot="18169265">
                  <a:off x="10232913" y="4152954"/>
                  <a:ext cx="124964" cy="238314"/>
                  <a:chOff x="6272999" y="403029"/>
                  <a:chExt cx="199769" cy="365671"/>
                </a:xfrm>
              </p:grpSpPr>
              <p:sp>
                <p:nvSpPr>
                  <p:cNvPr id="286" name="Rectangle 28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7" name="Rectangle 28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4" name="Group 173"/>
                <p:cNvGrpSpPr/>
                <p:nvPr/>
              </p:nvGrpSpPr>
              <p:grpSpPr>
                <a:xfrm rot="14155649">
                  <a:off x="10226787" y="3804084"/>
                  <a:ext cx="124964" cy="238314"/>
                  <a:chOff x="6272999" y="403029"/>
                  <a:chExt cx="199769" cy="365671"/>
                </a:xfrm>
              </p:grpSpPr>
              <p:sp>
                <p:nvSpPr>
                  <p:cNvPr id="283" name="Rectangle 28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5" name="Group 203"/>
                <p:cNvGrpSpPr/>
                <p:nvPr/>
              </p:nvGrpSpPr>
              <p:grpSpPr>
                <a:xfrm rot="669115" flipH="1">
                  <a:off x="9845209" y="4308894"/>
                  <a:ext cx="124964" cy="238314"/>
                  <a:chOff x="6272999" y="403029"/>
                  <a:chExt cx="199769" cy="365671"/>
                </a:xfrm>
              </p:grpSpPr>
              <p:sp>
                <p:nvSpPr>
                  <p:cNvPr id="280" name="Rectangle 2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1" name="Rectangle 2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6" name="Group 171"/>
                <p:cNvGrpSpPr/>
                <p:nvPr/>
              </p:nvGrpSpPr>
              <p:grpSpPr>
                <a:xfrm rot="7717811">
                  <a:off x="9688790" y="3784940"/>
                  <a:ext cx="124964" cy="238314"/>
                  <a:chOff x="6272999" y="403029"/>
                  <a:chExt cx="199769" cy="365671"/>
                </a:xfrm>
              </p:grpSpPr>
              <p:sp>
                <p:nvSpPr>
                  <p:cNvPr id="277" name="Rectangle 2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8" name="Rectangle 2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9" name="Rectangle 2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0" name="TextBox 269"/>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776264" y="3363594"/>
              <a:ext cx="300082" cy="261610"/>
              <a:chOff x="9582545" y="2303286"/>
              <a:chExt cx="300082" cy="261610"/>
            </a:xfrm>
          </p:grpSpPr>
          <p:sp>
            <p:nvSpPr>
              <p:cNvPr id="267"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8" name="Rectangle 26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324" name="Group 323"/>
          <p:cNvGrpSpPr/>
          <p:nvPr/>
        </p:nvGrpSpPr>
        <p:grpSpPr>
          <a:xfrm>
            <a:off x="904466" y="2356473"/>
            <a:ext cx="514088" cy="499090"/>
            <a:chOff x="3487823" y="3659323"/>
            <a:chExt cx="514088" cy="499090"/>
          </a:xfrm>
        </p:grpSpPr>
        <p:cxnSp>
          <p:nvCxnSpPr>
            <p:cNvPr id="325" name="Straight Connector 324"/>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27" name="Group 326"/>
          <p:cNvGrpSpPr/>
          <p:nvPr/>
        </p:nvGrpSpPr>
        <p:grpSpPr>
          <a:xfrm>
            <a:off x="830018" y="5080624"/>
            <a:ext cx="514088" cy="499090"/>
            <a:chOff x="3487823" y="3659323"/>
            <a:chExt cx="514088" cy="499090"/>
          </a:xfrm>
        </p:grpSpPr>
        <p:cxnSp>
          <p:nvCxnSpPr>
            <p:cNvPr id="328" name="Straight Connector 327"/>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 name="Rectangle 1"/>
          <p:cNvSpPr/>
          <p:nvPr/>
        </p:nvSpPr>
        <p:spPr>
          <a:xfrm>
            <a:off x="79933" y="6700787"/>
            <a:ext cx="4572000" cy="184666"/>
          </a:xfrm>
          <a:prstGeom prst="rect">
            <a:avLst/>
          </a:prstGeom>
        </p:spPr>
        <p:txBody>
          <a:bodyPr>
            <a:spAutoFit/>
          </a:bodyPr>
          <a:lstStyle/>
          <a:p>
            <a:r>
              <a:rPr lang="nl-NL" sz="600" dirty="0"/>
              <a:t>https://www.lemtradahcp.com/mechanism-of-action</a:t>
            </a:r>
          </a:p>
        </p:txBody>
      </p:sp>
      <p:sp>
        <p:nvSpPr>
          <p:cNvPr id="289" name="Down Arrow 288"/>
          <p:cNvSpPr/>
          <p:nvPr/>
        </p:nvSpPr>
        <p:spPr bwMode="auto">
          <a:xfrm rot="1753293">
            <a:off x="1110386" y="1416577"/>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0" name="Down Arrow 289"/>
          <p:cNvSpPr/>
          <p:nvPr/>
        </p:nvSpPr>
        <p:spPr bwMode="auto">
          <a:xfrm rot="8825179">
            <a:off x="1143293" y="5631518"/>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4" name="TextBox 293">
            <a:extLst>
              <a:ext uri="{FF2B5EF4-FFF2-40B4-BE49-F238E27FC236}">
                <a16:creationId xmlns:a16="http://schemas.microsoft.com/office/drawing/2014/main" id="{C867BC3F-E275-4E63-814C-88BD147F170A}"/>
              </a:ext>
            </a:extLst>
          </p:cNvPr>
          <p:cNvSpPr txBox="1"/>
          <p:nvPr/>
        </p:nvSpPr>
        <p:spPr>
          <a:xfrm rot="16200000">
            <a:off x="3491507" y="363681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97" name="Group 296">
            <a:extLst>
              <a:ext uri="{FF2B5EF4-FFF2-40B4-BE49-F238E27FC236}">
                <a16:creationId xmlns:a16="http://schemas.microsoft.com/office/drawing/2014/main" id="{05EC17E8-76E3-4D41-8CD3-3FFFD1A14ACA}"/>
              </a:ext>
            </a:extLst>
          </p:cNvPr>
          <p:cNvGrpSpPr/>
          <p:nvPr/>
        </p:nvGrpSpPr>
        <p:grpSpPr>
          <a:xfrm>
            <a:off x="6591192" y="1834544"/>
            <a:ext cx="1514676" cy="3645533"/>
            <a:chOff x="6068997" y="1840481"/>
            <a:chExt cx="1514676" cy="3645533"/>
          </a:xfrm>
        </p:grpSpPr>
        <p:sp>
          <p:nvSpPr>
            <p:cNvPr id="298" name="Freeform 91">
              <a:extLst>
                <a:ext uri="{FF2B5EF4-FFF2-40B4-BE49-F238E27FC236}">
                  <a16:creationId xmlns:a16="http://schemas.microsoft.com/office/drawing/2014/main" id="{84E39702-6841-46DB-A3DA-241DDFDDD751}"/>
                </a:ext>
              </a:extLst>
            </p:cNvPr>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00" name="Group 299">
              <a:extLst>
                <a:ext uri="{FF2B5EF4-FFF2-40B4-BE49-F238E27FC236}">
                  <a16:creationId xmlns:a16="http://schemas.microsoft.com/office/drawing/2014/main" id="{6D151669-FDA7-4415-BD35-44637E4D09A6}"/>
                </a:ext>
              </a:extLst>
            </p:cNvPr>
            <p:cNvGrpSpPr/>
            <p:nvPr/>
          </p:nvGrpSpPr>
          <p:grpSpPr>
            <a:xfrm>
              <a:off x="6068997" y="1840481"/>
              <a:ext cx="1514676" cy="1167291"/>
              <a:chOff x="6068997" y="1840481"/>
              <a:chExt cx="1514676" cy="1167291"/>
            </a:xfrm>
          </p:grpSpPr>
          <p:sp>
            <p:nvSpPr>
              <p:cNvPr id="301" name="Freeform 92">
                <a:extLst>
                  <a:ext uri="{FF2B5EF4-FFF2-40B4-BE49-F238E27FC236}">
                    <a16:creationId xmlns:a16="http://schemas.microsoft.com/office/drawing/2014/main" id="{5162E42E-92EE-4085-B314-073A0099F76D}"/>
                  </a:ext>
                </a:extLst>
              </p:cNvPr>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Freeform 93">
                <a:extLst>
                  <a:ext uri="{FF2B5EF4-FFF2-40B4-BE49-F238E27FC236}">
                    <a16:creationId xmlns:a16="http://schemas.microsoft.com/office/drawing/2014/main" id="{B4ED8C00-363D-4551-ACA5-790AC4BDA478}"/>
                  </a:ext>
                </a:extLst>
              </p:cNvPr>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Freeform 94">
                <a:extLst>
                  <a:ext uri="{FF2B5EF4-FFF2-40B4-BE49-F238E27FC236}">
                    <a16:creationId xmlns:a16="http://schemas.microsoft.com/office/drawing/2014/main" id="{F4950D18-D187-4ABF-B106-547F3DCEA217}"/>
                  </a:ext>
                </a:extLst>
              </p:cNvPr>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4" name="Oval 303">
                <a:extLst>
                  <a:ext uri="{FF2B5EF4-FFF2-40B4-BE49-F238E27FC236}">
                    <a16:creationId xmlns:a16="http://schemas.microsoft.com/office/drawing/2014/main" id="{9515424C-4662-4886-9F5E-62D1A136000B}"/>
                  </a:ext>
                </a:extLst>
              </p:cNvPr>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3" name="Oval 312">
                <a:extLst>
                  <a:ext uri="{FF2B5EF4-FFF2-40B4-BE49-F238E27FC236}">
                    <a16:creationId xmlns:a16="http://schemas.microsoft.com/office/drawing/2014/main" id="{21E17FC2-A2C7-4062-A9F4-4551BF97140E}"/>
                  </a:ext>
                </a:extLst>
              </p:cNvPr>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TextBox 313">
                <a:extLst>
                  <a:ext uri="{FF2B5EF4-FFF2-40B4-BE49-F238E27FC236}">
                    <a16:creationId xmlns:a16="http://schemas.microsoft.com/office/drawing/2014/main" id="{34FCC6C8-0337-4E90-BDE8-B20CFCEB9A98}"/>
                  </a:ext>
                </a:extLst>
              </p:cNvPr>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315" name="Group 314">
            <a:extLst>
              <a:ext uri="{FF2B5EF4-FFF2-40B4-BE49-F238E27FC236}">
                <a16:creationId xmlns:a16="http://schemas.microsoft.com/office/drawing/2014/main" id="{6D217A86-472F-4814-81A5-BBE36D974817}"/>
              </a:ext>
            </a:extLst>
          </p:cNvPr>
          <p:cNvGrpSpPr/>
          <p:nvPr/>
        </p:nvGrpSpPr>
        <p:grpSpPr>
          <a:xfrm>
            <a:off x="7212938" y="3274135"/>
            <a:ext cx="171992" cy="1485356"/>
            <a:chOff x="6739212" y="3280075"/>
            <a:chExt cx="171992" cy="1485356"/>
          </a:xfrm>
        </p:grpSpPr>
        <p:sp>
          <p:nvSpPr>
            <p:cNvPr id="316" name="Rounded Rectangle 97">
              <a:extLst>
                <a:ext uri="{FF2B5EF4-FFF2-40B4-BE49-F238E27FC236}">
                  <a16:creationId xmlns:a16="http://schemas.microsoft.com/office/drawing/2014/main" id="{41B20758-5175-474B-93A0-AA69C4B7B2EF}"/>
                </a:ext>
              </a:extLst>
            </p:cNvPr>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ounded Rectangle 98">
              <a:extLst>
                <a:ext uri="{FF2B5EF4-FFF2-40B4-BE49-F238E27FC236}">
                  <a16:creationId xmlns:a16="http://schemas.microsoft.com/office/drawing/2014/main" id="{3359D30B-A423-40B3-A1FA-63BB92B0F330}"/>
                </a:ext>
              </a:extLst>
            </p:cNvPr>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8" name="Rounded Rectangle 99">
              <a:extLst>
                <a:ext uri="{FF2B5EF4-FFF2-40B4-BE49-F238E27FC236}">
                  <a16:creationId xmlns:a16="http://schemas.microsoft.com/office/drawing/2014/main" id="{FA597F0E-7502-4C5E-839C-480CA4402B45}"/>
                </a:ext>
              </a:extLst>
            </p:cNvPr>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9" name="TextBox 318">
            <a:extLst>
              <a:ext uri="{FF2B5EF4-FFF2-40B4-BE49-F238E27FC236}">
                <a16:creationId xmlns:a16="http://schemas.microsoft.com/office/drawing/2014/main" id="{25EB9D76-7396-4DB2-88D3-7D5D4FC4E970}"/>
              </a:ext>
            </a:extLst>
          </p:cNvPr>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321" name="Group 320">
            <a:extLst>
              <a:ext uri="{FF2B5EF4-FFF2-40B4-BE49-F238E27FC236}">
                <a16:creationId xmlns:a16="http://schemas.microsoft.com/office/drawing/2014/main" id="{0CFB537C-09D9-4A20-9488-931E33C83D9C}"/>
              </a:ext>
            </a:extLst>
          </p:cNvPr>
          <p:cNvGrpSpPr/>
          <p:nvPr/>
        </p:nvGrpSpPr>
        <p:grpSpPr>
          <a:xfrm>
            <a:off x="7383037" y="3432138"/>
            <a:ext cx="832825" cy="1290050"/>
            <a:chOff x="6346489" y="3438078"/>
            <a:chExt cx="832825" cy="1290050"/>
          </a:xfrm>
        </p:grpSpPr>
        <p:grpSp>
          <p:nvGrpSpPr>
            <p:cNvPr id="322" name="Group 100">
              <a:extLst>
                <a:ext uri="{FF2B5EF4-FFF2-40B4-BE49-F238E27FC236}">
                  <a16:creationId xmlns:a16="http://schemas.microsoft.com/office/drawing/2014/main" id="{67CCDE10-14B2-4B99-8956-F1689D907F60}"/>
                </a:ext>
              </a:extLst>
            </p:cNvPr>
            <p:cNvGrpSpPr/>
            <p:nvPr/>
          </p:nvGrpSpPr>
          <p:grpSpPr>
            <a:xfrm rot="5400000">
              <a:off x="6117877" y="3666690"/>
              <a:ext cx="1290050" cy="832825"/>
              <a:chOff x="5518485" y="1611376"/>
              <a:chExt cx="1892818" cy="1172884"/>
            </a:xfrm>
          </p:grpSpPr>
          <p:sp>
            <p:nvSpPr>
              <p:cNvPr id="330" name="Freeform 101">
                <a:extLst>
                  <a:ext uri="{FF2B5EF4-FFF2-40B4-BE49-F238E27FC236}">
                    <a16:creationId xmlns:a16="http://schemas.microsoft.com/office/drawing/2014/main" id="{5559868D-C094-4864-8B4B-255A0C7A40D0}"/>
                  </a:ext>
                </a:extLst>
              </p:cNvPr>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Oval 331">
                <a:extLst>
                  <a:ext uri="{FF2B5EF4-FFF2-40B4-BE49-F238E27FC236}">
                    <a16:creationId xmlns:a16="http://schemas.microsoft.com/office/drawing/2014/main" id="{FAB3B2D1-B37B-465C-B9CD-8EB49B8BA0F5}"/>
                  </a:ext>
                </a:extLst>
              </p:cNvPr>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3" name="TextBox 322">
              <a:extLst>
                <a:ext uri="{FF2B5EF4-FFF2-40B4-BE49-F238E27FC236}">
                  <a16:creationId xmlns:a16="http://schemas.microsoft.com/office/drawing/2014/main" id="{7CAB7687-BB9F-41F0-9A42-5671180EAB14}"/>
                </a:ext>
              </a:extLst>
            </p:cNvPr>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33" name="Group 332">
            <a:extLst>
              <a:ext uri="{FF2B5EF4-FFF2-40B4-BE49-F238E27FC236}">
                <a16:creationId xmlns:a16="http://schemas.microsoft.com/office/drawing/2014/main" id="{5A27036D-2F10-490E-94F2-BC5E9A1DD9F1}"/>
              </a:ext>
            </a:extLst>
          </p:cNvPr>
          <p:cNvGrpSpPr/>
          <p:nvPr/>
        </p:nvGrpSpPr>
        <p:grpSpPr>
          <a:xfrm>
            <a:off x="5945336" y="3798160"/>
            <a:ext cx="1112990" cy="907596"/>
            <a:chOff x="5038726" y="3648212"/>
            <a:chExt cx="1112990" cy="907596"/>
          </a:xfrm>
        </p:grpSpPr>
        <p:grpSp>
          <p:nvGrpSpPr>
            <p:cNvPr id="337" name="Group 250">
              <a:extLst>
                <a:ext uri="{FF2B5EF4-FFF2-40B4-BE49-F238E27FC236}">
                  <a16:creationId xmlns:a16="http://schemas.microsoft.com/office/drawing/2014/main" id="{56FBFEFE-17C1-4E75-8400-6FC52034C217}"/>
                </a:ext>
              </a:extLst>
            </p:cNvPr>
            <p:cNvGrpSpPr/>
            <p:nvPr/>
          </p:nvGrpSpPr>
          <p:grpSpPr>
            <a:xfrm>
              <a:off x="5038726" y="3648212"/>
              <a:ext cx="1112990" cy="907596"/>
              <a:chOff x="1098341" y="4367954"/>
              <a:chExt cx="1534342" cy="1386379"/>
            </a:xfrm>
          </p:grpSpPr>
          <p:sp>
            <p:nvSpPr>
              <p:cNvPr id="340" name="Freeform 248">
                <a:extLst>
                  <a:ext uri="{FF2B5EF4-FFF2-40B4-BE49-F238E27FC236}">
                    <a16:creationId xmlns:a16="http://schemas.microsoft.com/office/drawing/2014/main" id="{4CF3B645-21DD-4240-A2AC-D7419BC9A9DC}"/>
                  </a:ext>
                </a:extLst>
              </p:cNvPr>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1" name="Oval 340">
                <a:extLst>
                  <a:ext uri="{FF2B5EF4-FFF2-40B4-BE49-F238E27FC236}">
                    <a16:creationId xmlns:a16="http://schemas.microsoft.com/office/drawing/2014/main" id="{A4E4784A-EF0B-4168-A09D-6ECFF3E41F80}"/>
                  </a:ext>
                </a:extLst>
              </p:cNvPr>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8" name="TextBox 337">
              <a:extLst>
                <a:ext uri="{FF2B5EF4-FFF2-40B4-BE49-F238E27FC236}">
                  <a16:creationId xmlns:a16="http://schemas.microsoft.com/office/drawing/2014/main" id="{20EDB2C5-9B88-4783-96A3-7B0E0AA87A37}"/>
                </a:ext>
              </a:extLst>
            </p:cNvPr>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342" name="Group 341">
            <a:extLst>
              <a:ext uri="{FF2B5EF4-FFF2-40B4-BE49-F238E27FC236}">
                <a16:creationId xmlns:a16="http://schemas.microsoft.com/office/drawing/2014/main" id="{EBBEA4B0-A584-430B-8A03-51E91206A3E4}"/>
              </a:ext>
            </a:extLst>
          </p:cNvPr>
          <p:cNvGrpSpPr/>
          <p:nvPr/>
        </p:nvGrpSpPr>
        <p:grpSpPr>
          <a:xfrm>
            <a:off x="1986655" y="3854658"/>
            <a:ext cx="300082" cy="261610"/>
            <a:chOff x="9582545" y="2303286"/>
            <a:chExt cx="300082" cy="261610"/>
          </a:xfrm>
        </p:grpSpPr>
        <p:sp>
          <p:nvSpPr>
            <p:cNvPr id="343" name="Rounded Rectangle 99">
              <a:extLst>
                <a:ext uri="{FF2B5EF4-FFF2-40B4-BE49-F238E27FC236}">
                  <a16:creationId xmlns:a16="http://schemas.microsoft.com/office/drawing/2014/main" id="{87263753-A8DB-42C4-B190-82F1875C9541}"/>
                </a:ext>
              </a:extLst>
            </p:cNvPr>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4" name="Rectangle 343">
              <a:extLst>
                <a:ext uri="{FF2B5EF4-FFF2-40B4-BE49-F238E27FC236}">
                  <a16:creationId xmlns:a16="http://schemas.microsoft.com/office/drawing/2014/main" id="{F8517EFD-3ABC-4D5E-A94C-C3FC9F457CFA}"/>
                </a:ext>
              </a:extLst>
            </p:cNvPr>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45" name="Group 344">
            <a:extLst>
              <a:ext uri="{FF2B5EF4-FFF2-40B4-BE49-F238E27FC236}">
                <a16:creationId xmlns:a16="http://schemas.microsoft.com/office/drawing/2014/main" id="{8B0289E7-6508-4E05-98A2-DB056151F70B}"/>
              </a:ext>
            </a:extLst>
          </p:cNvPr>
          <p:cNvGrpSpPr/>
          <p:nvPr/>
        </p:nvGrpSpPr>
        <p:grpSpPr>
          <a:xfrm>
            <a:off x="1890179" y="2972020"/>
            <a:ext cx="300082" cy="261610"/>
            <a:chOff x="9582545" y="2303286"/>
            <a:chExt cx="300082" cy="261610"/>
          </a:xfrm>
        </p:grpSpPr>
        <p:sp>
          <p:nvSpPr>
            <p:cNvPr id="346" name="Rounded Rectangle 99">
              <a:extLst>
                <a:ext uri="{FF2B5EF4-FFF2-40B4-BE49-F238E27FC236}">
                  <a16:creationId xmlns:a16="http://schemas.microsoft.com/office/drawing/2014/main" id="{60E76140-AA97-4F66-82E7-07661E7667D1}"/>
                </a:ext>
              </a:extLst>
            </p:cNvPr>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Rectangle 346">
              <a:extLst>
                <a:ext uri="{FF2B5EF4-FFF2-40B4-BE49-F238E27FC236}">
                  <a16:creationId xmlns:a16="http://schemas.microsoft.com/office/drawing/2014/main" id="{DED328F7-2C8C-40DC-8C3F-E7A14375C5E7}"/>
                </a:ext>
              </a:extLst>
            </p:cNvPr>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48" name="Group 347">
            <a:extLst>
              <a:ext uri="{FF2B5EF4-FFF2-40B4-BE49-F238E27FC236}">
                <a16:creationId xmlns:a16="http://schemas.microsoft.com/office/drawing/2014/main" id="{2F7E1264-5F7D-48F3-B533-90B08C04584B}"/>
              </a:ext>
            </a:extLst>
          </p:cNvPr>
          <p:cNvGrpSpPr/>
          <p:nvPr/>
        </p:nvGrpSpPr>
        <p:grpSpPr>
          <a:xfrm>
            <a:off x="3694454" y="2197902"/>
            <a:ext cx="474194" cy="521071"/>
            <a:chOff x="1696729" y="1401791"/>
            <a:chExt cx="474194" cy="521071"/>
          </a:xfrm>
        </p:grpSpPr>
        <p:grpSp>
          <p:nvGrpSpPr>
            <p:cNvPr id="349" name="Group 165">
              <a:extLst>
                <a:ext uri="{FF2B5EF4-FFF2-40B4-BE49-F238E27FC236}">
                  <a16:creationId xmlns:a16="http://schemas.microsoft.com/office/drawing/2014/main" id="{FBB1CDA4-5857-43D4-ACB8-3FEC98698B2D}"/>
                </a:ext>
              </a:extLst>
            </p:cNvPr>
            <p:cNvGrpSpPr/>
            <p:nvPr/>
          </p:nvGrpSpPr>
          <p:grpSpPr>
            <a:xfrm>
              <a:off x="1696729" y="1425711"/>
              <a:ext cx="474194" cy="497151"/>
              <a:chOff x="5095749" y="0"/>
              <a:chExt cx="769047" cy="840013"/>
            </a:xfrm>
          </p:grpSpPr>
          <p:sp>
            <p:nvSpPr>
              <p:cNvPr id="351" name="Freeform 138">
                <a:extLst>
                  <a:ext uri="{FF2B5EF4-FFF2-40B4-BE49-F238E27FC236}">
                    <a16:creationId xmlns:a16="http://schemas.microsoft.com/office/drawing/2014/main" id="{1B885D60-43BC-4144-A7CB-FB3038404C24}"/>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2" name="Freeform 139">
                <a:extLst>
                  <a:ext uri="{FF2B5EF4-FFF2-40B4-BE49-F238E27FC236}">
                    <a16:creationId xmlns:a16="http://schemas.microsoft.com/office/drawing/2014/main" id="{43421BF8-1C2F-45D9-8319-CA34AAAE4456}"/>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3" name="Freeform 140">
                <a:extLst>
                  <a:ext uri="{FF2B5EF4-FFF2-40B4-BE49-F238E27FC236}">
                    <a16:creationId xmlns:a16="http://schemas.microsoft.com/office/drawing/2014/main" id="{C26DB196-D1D5-4805-8F5A-C2AE4E7DD1AD}"/>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Oval 353">
                <a:extLst>
                  <a:ext uri="{FF2B5EF4-FFF2-40B4-BE49-F238E27FC236}">
                    <a16:creationId xmlns:a16="http://schemas.microsoft.com/office/drawing/2014/main" id="{56B4AE54-D11B-42F3-9828-8BB95100774E}"/>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Oval 354">
                <a:extLst>
                  <a:ext uri="{FF2B5EF4-FFF2-40B4-BE49-F238E27FC236}">
                    <a16:creationId xmlns:a16="http://schemas.microsoft.com/office/drawing/2014/main" id="{4B51E348-69AC-4ED1-92F2-0B941DBBDDEB}"/>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0" name="TextBox 349">
              <a:extLst>
                <a:ext uri="{FF2B5EF4-FFF2-40B4-BE49-F238E27FC236}">
                  <a16:creationId xmlns:a16="http://schemas.microsoft.com/office/drawing/2014/main" id="{C771BF79-E850-4ED9-B8E8-39BA27EE5031}"/>
                </a:ext>
              </a:extLst>
            </p:cNvPr>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56" name="Group 355">
            <a:extLst>
              <a:ext uri="{FF2B5EF4-FFF2-40B4-BE49-F238E27FC236}">
                <a16:creationId xmlns:a16="http://schemas.microsoft.com/office/drawing/2014/main" id="{37D53636-4242-4CF3-9ABC-A8227BBD1EB2}"/>
              </a:ext>
            </a:extLst>
          </p:cNvPr>
          <p:cNvGrpSpPr/>
          <p:nvPr/>
        </p:nvGrpSpPr>
        <p:grpSpPr>
          <a:xfrm>
            <a:off x="3761129" y="2350302"/>
            <a:ext cx="523046" cy="521071"/>
            <a:chOff x="1696729" y="1401791"/>
            <a:chExt cx="523046" cy="521071"/>
          </a:xfrm>
        </p:grpSpPr>
        <p:grpSp>
          <p:nvGrpSpPr>
            <p:cNvPr id="357" name="Group 165">
              <a:extLst>
                <a:ext uri="{FF2B5EF4-FFF2-40B4-BE49-F238E27FC236}">
                  <a16:creationId xmlns:a16="http://schemas.microsoft.com/office/drawing/2014/main" id="{0031BA72-24F5-4FDF-942B-5D0A218BEA27}"/>
                </a:ext>
              </a:extLst>
            </p:cNvPr>
            <p:cNvGrpSpPr/>
            <p:nvPr/>
          </p:nvGrpSpPr>
          <p:grpSpPr>
            <a:xfrm>
              <a:off x="1696729" y="1425711"/>
              <a:ext cx="474194" cy="497151"/>
              <a:chOff x="5095749" y="0"/>
              <a:chExt cx="769047" cy="840013"/>
            </a:xfrm>
          </p:grpSpPr>
          <p:sp>
            <p:nvSpPr>
              <p:cNvPr id="383" name="Freeform 138">
                <a:extLst>
                  <a:ext uri="{FF2B5EF4-FFF2-40B4-BE49-F238E27FC236}">
                    <a16:creationId xmlns:a16="http://schemas.microsoft.com/office/drawing/2014/main" id="{703D00DC-95C3-40FF-B1DC-E5F0103F16A4}"/>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Freeform 139">
                <a:extLst>
                  <a:ext uri="{FF2B5EF4-FFF2-40B4-BE49-F238E27FC236}">
                    <a16:creationId xmlns:a16="http://schemas.microsoft.com/office/drawing/2014/main" id="{25BE488C-516C-41DF-89C7-BADBFF238AE2}"/>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5" name="Freeform 140">
                <a:extLst>
                  <a:ext uri="{FF2B5EF4-FFF2-40B4-BE49-F238E27FC236}">
                    <a16:creationId xmlns:a16="http://schemas.microsoft.com/office/drawing/2014/main" id="{45C9CFF5-73E8-41D7-90A5-14D6C2059EA8}"/>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Oval 385">
                <a:extLst>
                  <a:ext uri="{FF2B5EF4-FFF2-40B4-BE49-F238E27FC236}">
                    <a16:creationId xmlns:a16="http://schemas.microsoft.com/office/drawing/2014/main" id="{66C4E0D3-13E8-4395-8BF3-B7206151C378}"/>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Oval 386">
                <a:extLst>
                  <a:ext uri="{FF2B5EF4-FFF2-40B4-BE49-F238E27FC236}">
                    <a16:creationId xmlns:a16="http://schemas.microsoft.com/office/drawing/2014/main" id="{0BEECB35-D8BD-4AFC-A3B7-CBEB0B37728E}"/>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2" name="TextBox 381">
              <a:extLst>
                <a:ext uri="{FF2B5EF4-FFF2-40B4-BE49-F238E27FC236}">
                  <a16:creationId xmlns:a16="http://schemas.microsoft.com/office/drawing/2014/main" id="{24502FC8-4C2F-4311-B8AC-72B826F6CC51}"/>
                </a:ext>
              </a:extLst>
            </p:cNvPr>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88" name="Group 387">
            <a:extLst>
              <a:ext uri="{FF2B5EF4-FFF2-40B4-BE49-F238E27FC236}">
                <a16:creationId xmlns:a16="http://schemas.microsoft.com/office/drawing/2014/main" id="{8EF4E95E-5B56-46AD-8FC7-D82C4E0C930E}"/>
              </a:ext>
            </a:extLst>
          </p:cNvPr>
          <p:cNvGrpSpPr/>
          <p:nvPr/>
        </p:nvGrpSpPr>
        <p:grpSpPr>
          <a:xfrm>
            <a:off x="3799232" y="2597952"/>
            <a:ext cx="532571" cy="521071"/>
            <a:chOff x="1696729" y="1401791"/>
            <a:chExt cx="532571" cy="521071"/>
          </a:xfrm>
        </p:grpSpPr>
        <p:grpSp>
          <p:nvGrpSpPr>
            <p:cNvPr id="389" name="Group 165">
              <a:extLst>
                <a:ext uri="{FF2B5EF4-FFF2-40B4-BE49-F238E27FC236}">
                  <a16:creationId xmlns:a16="http://schemas.microsoft.com/office/drawing/2014/main" id="{30E6D88F-DF97-456F-8476-27EF80FC7220}"/>
                </a:ext>
              </a:extLst>
            </p:cNvPr>
            <p:cNvGrpSpPr/>
            <p:nvPr/>
          </p:nvGrpSpPr>
          <p:grpSpPr>
            <a:xfrm>
              <a:off x="1696729" y="1425711"/>
              <a:ext cx="474194" cy="497151"/>
              <a:chOff x="5095749" y="0"/>
              <a:chExt cx="769047" cy="840013"/>
            </a:xfrm>
          </p:grpSpPr>
          <p:sp>
            <p:nvSpPr>
              <p:cNvPr id="391" name="Freeform 138">
                <a:extLst>
                  <a:ext uri="{FF2B5EF4-FFF2-40B4-BE49-F238E27FC236}">
                    <a16:creationId xmlns:a16="http://schemas.microsoft.com/office/drawing/2014/main" id="{E47095A3-C362-4BF0-A421-88F55923A2C8}"/>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Freeform 139">
                <a:extLst>
                  <a:ext uri="{FF2B5EF4-FFF2-40B4-BE49-F238E27FC236}">
                    <a16:creationId xmlns:a16="http://schemas.microsoft.com/office/drawing/2014/main" id="{455A52FE-54AC-488A-ADEB-3CF9CB1A5648}"/>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Freeform 140">
                <a:extLst>
                  <a:ext uri="{FF2B5EF4-FFF2-40B4-BE49-F238E27FC236}">
                    <a16:creationId xmlns:a16="http://schemas.microsoft.com/office/drawing/2014/main" id="{96B40EC1-6D43-4D2A-AC7D-7B851CF370D5}"/>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4" name="Oval 393">
                <a:extLst>
                  <a:ext uri="{FF2B5EF4-FFF2-40B4-BE49-F238E27FC236}">
                    <a16:creationId xmlns:a16="http://schemas.microsoft.com/office/drawing/2014/main" id="{897903F6-E7E6-43F0-9D7B-758E2EC90CE4}"/>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5" name="Oval 394">
                <a:extLst>
                  <a:ext uri="{FF2B5EF4-FFF2-40B4-BE49-F238E27FC236}">
                    <a16:creationId xmlns:a16="http://schemas.microsoft.com/office/drawing/2014/main" id="{F32DE0DA-8535-41ED-A45E-74EBC275C3B0}"/>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90" name="TextBox 389">
              <a:extLst>
                <a:ext uri="{FF2B5EF4-FFF2-40B4-BE49-F238E27FC236}">
                  <a16:creationId xmlns:a16="http://schemas.microsoft.com/office/drawing/2014/main" id="{94E1A932-2B73-4AE2-B525-A439160EFA22}"/>
                </a:ext>
              </a:extLst>
            </p:cNvPr>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96" name="TextBox 395">
            <a:extLst>
              <a:ext uri="{FF2B5EF4-FFF2-40B4-BE49-F238E27FC236}">
                <a16:creationId xmlns:a16="http://schemas.microsoft.com/office/drawing/2014/main" id="{8516C825-B280-46F7-BEC9-0F6FE8C2B068}"/>
              </a:ext>
            </a:extLst>
          </p:cNvPr>
          <p:cNvSpPr txBox="1"/>
          <p:nvPr/>
        </p:nvSpPr>
        <p:spPr>
          <a:xfrm>
            <a:off x="2232488" y="418855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97" name="Group 396">
            <a:extLst>
              <a:ext uri="{FF2B5EF4-FFF2-40B4-BE49-F238E27FC236}">
                <a16:creationId xmlns:a16="http://schemas.microsoft.com/office/drawing/2014/main" id="{EE5DE0B8-6B24-4F79-9E85-B363E7BCA56C}"/>
              </a:ext>
            </a:extLst>
          </p:cNvPr>
          <p:cNvGrpSpPr/>
          <p:nvPr/>
        </p:nvGrpSpPr>
        <p:grpSpPr>
          <a:xfrm>
            <a:off x="3477540" y="4910301"/>
            <a:ext cx="967738" cy="909821"/>
            <a:chOff x="108608" y="3363594"/>
            <a:chExt cx="967738" cy="909821"/>
          </a:xfrm>
        </p:grpSpPr>
        <p:grpSp>
          <p:nvGrpSpPr>
            <p:cNvPr id="398" name="Group 397">
              <a:extLst>
                <a:ext uri="{FF2B5EF4-FFF2-40B4-BE49-F238E27FC236}">
                  <a16:creationId xmlns:a16="http://schemas.microsoft.com/office/drawing/2014/main" id="{274E5B3E-3F78-49C1-929B-0ADD056D7ADB}"/>
                </a:ext>
              </a:extLst>
            </p:cNvPr>
            <p:cNvGrpSpPr/>
            <p:nvPr/>
          </p:nvGrpSpPr>
          <p:grpSpPr>
            <a:xfrm>
              <a:off x="108608" y="3567822"/>
              <a:ext cx="782437" cy="705593"/>
              <a:chOff x="108608" y="3567822"/>
              <a:chExt cx="782437" cy="705593"/>
            </a:xfrm>
          </p:grpSpPr>
          <p:grpSp>
            <p:nvGrpSpPr>
              <p:cNvPr id="402" name="Group 401">
                <a:extLst>
                  <a:ext uri="{FF2B5EF4-FFF2-40B4-BE49-F238E27FC236}">
                    <a16:creationId xmlns:a16="http://schemas.microsoft.com/office/drawing/2014/main" id="{5DFAFA0B-E7F3-44B5-B047-200124116918}"/>
                  </a:ext>
                </a:extLst>
              </p:cNvPr>
              <p:cNvGrpSpPr/>
              <p:nvPr/>
            </p:nvGrpSpPr>
            <p:grpSpPr>
              <a:xfrm>
                <a:off x="108608" y="3567822"/>
                <a:ext cx="782437" cy="705593"/>
                <a:chOff x="9632115" y="3841615"/>
                <a:chExt cx="782437" cy="705593"/>
              </a:xfrm>
            </p:grpSpPr>
            <p:sp>
              <p:nvSpPr>
                <p:cNvPr id="404" name="Oval 403">
                  <a:extLst>
                    <a:ext uri="{FF2B5EF4-FFF2-40B4-BE49-F238E27FC236}">
                      <a16:creationId xmlns:a16="http://schemas.microsoft.com/office/drawing/2014/main" id="{2AEE3121-F212-4235-88C0-AA72AA45E3A6}"/>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Oval 404">
                  <a:extLst>
                    <a:ext uri="{FF2B5EF4-FFF2-40B4-BE49-F238E27FC236}">
                      <a16:creationId xmlns:a16="http://schemas.microsoft.com/office/drawing/2014/main" id="{06CE34E7-82D3-4120-9065-29597E95497A}"/>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406" name="Group 171">
                  <a:extLst>
                    <a:ext uri="{FF2B5EF4-FFF2-40B4-BE49-F238E27FC236}">
                      <a16:creationId xmlns:a16="http://schemas.microsoft.com/office/drawing/2014/main" id="{318BEC02-ED82-4C11-8E9B-165F6097F19D}"/>
                    </a:ext>
                  </a:extLst>
                </p:cNvPr>
                <p:cNvGrpSpPr/>
                <p:nvPr/>
              </p:nvGrpSpPr>
              <p:grpSpPr>
                <a:xfrm rot="18169265">
                  <a:off x="10232913" y="4152954"/>
                  <a:ext cx="124964" cy="238314"/>
                  <a:chOff x="6272999" y="403029"/>
                  <a:chExt cx="199769" cy="365671"/>
                </a:xfrm>
              </p:grpSpPr>
              <p:sp>
                <p:nvSpPr>
                  <p:cNvPr id="419" name="Rectangle 418">
                    <a:extLst>
                      <a:ext uri="{FF2B5EF4-FFF2-40B4-BE49-F238E27FC236}">
                        <a16:creationId xmlns:a16="http://schemas.microsoft.com/office/drawing/2014/main" id="{6136D9C6-CA0A-48AE-8156-D9CE72C501F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0" name="Rectangle 419">
                    <a:extLst>
                      <a:ext uri="{FF2B5EF4-FFF2-40B4-BE49-F238E27FC236}">
                        <a16:creationId xmlns:a16="http://schemas.microsoft.com/office/drawing/2014/main" id="{B1F6CED9-55F2-4889-A1C3-F52FC28B9E9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1" name="Rectangle 420">
                    <a:extLst>
                      <a:ext uri="{FF2B5EF4-FFF2-40B4-BE49-F238E27FC236}">
                        <a16:creationId xmlns:a16="http://schemas.microsoft.com/office/drawing/2014/main" id="{58B44045-3223-4E18-BDD7-E08A2D15F92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7" name="Group 173">
                  <a:extLst>
                    <a:ext uri="{FF2B5EF4-FFF2-40B4-BE49-F238E27FC236}">
                      <a16:creationId xmlns:a16="http://schemas.microsoft.com/office/drawing/2014/main" id="{4FEB4991-95E5-4A9B-815F-976C85C66E1A}"/>
                    </a:ext>
                  </a:extLst>
                </p:cNvPr>
                <p:cNvGrpSpPr/>
                <p:nvPr/>
              </p:nvGrpSpPr>
              <p:grpSpPr>
                <a:xfrm rot="14155649">
                  <a:off x="10226787" y="3804084"/>
                  <a:ext cx="124964" cy="238314"/>
                  <a:chOff x="6272999" y="403029"/>
                  <a:chExt cx="199769" cy="365671"/>
                </a:xfrm>
              </p:grpSpPr>
              <p:sp>
                <p:nvSpPr>
                  <p:cNvPr id="416" name="Rectangle 415">
                    <a:extLst>
                      <a:ext uri="{FF2B5EF4-FFF2-40B4-BE49-F238E27FC236}">
                        <a16:creationId xmlns:a16="http://schemas.microsoft.com/office/drawing/2014/main" id="{41E2DB93-F2FA-4A41-9189-C764E7D21AD5}"/>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7" name="Rectangle 416">
                    <a:extLst>
                      <a:ext uri="{FF2B5EF4-FFF2-40B4-BE49-F238E27FC236}">
                        <a16:creationId xmlns:a16="http://schemas.microsoft.com/office/drawing/2014/main" id="{EB989B40-817D-44CF-98AB-E5870FC2CF71}"/>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8" name="Rectangle 417">
                    <a:extLst>
                      <a:ext uri="{FF2B5EF4-FFF2-40B4-BE49-F238E27FC236}">
                        <a16:creationId xmlns:a16="http://schemas.microsoft.com/office/drawing/2014/main" id="{F9FE95BD-3B65-479A-BD77-E1A1B651C30D}"/>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203">
                  <a:extLst>
                    <a:ext uri="{FF2B5EF4-FFF2-40B4-BE49-F238E27FC236}">
                      <a16:creationId xmlns:a16="http://schemas.microsoft.com/office/drawing/2014/main" id="{BF7A61B6-8E3A-4391-BC8A-E88ECE00FADB}"/>
                    </a:ext>
                  </a:extLst>
                </p:cNvPr>
                <p:cNvGrpSpPr/>
                <p:nvPr/>
              </p:nvGrpSpPr>
              <p:grpSpPr>
                <a:xfrm rot="669115" flipH="1">
                  <a:off x="9845209" y="4308894"/>
                  <a:ext cx="124964" cy="238314"/>
                  <a:chOff x="6272999" y="403029"/>
                  <a:chExt cx="199769" cy="365671"/>
                </a:xfrm>
              </p:grpSpPr>
              <p:sp>
                <p:nvSpPr>
                  <p:cNvPr id="413" name="Rectangle 412">
                    <a:extLst>
                      <a:ext uri="{FF2B5EF4-FFF2-40B4-BE49-F238E27FC236}">
                        <a16:creationId xmlns:a16="http://schemas.microsoft.com/office/drawing/2014/main" id="{ADE6BC5B-C58A-4396-8692-572DF176962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a:extLst>
                      <a:ext uri="{FF2B5EF4-FFF2-40B4-BE49-F238E27FC236}">
                        <a16:creationId xmlns:a16="http://schemas.microsoft.com/office/drawing/2014/main" id="{02628B72-F764-422F-B356-6BCE7897CF4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5" name="Rectangle 414">
                    <a:extLst>
                      <a:ext uri="{FF2B5EF4-FFF2-40B4-BE49-F238E27FC236}">
                        <a16:creationId xmlns:a16="http://schemas.microsoft.com/office/drawing/2014/main" id="{06A0EC0F-5D4C-4A37-933A-C93D3BAC69A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171">
                  <a:extLst>
                    <a:ext uri="{FF2B5EF4-FFF2-40B4-BE49-F238E27FC236}">
                      <a16:creationId xmlns:a16="http://schemas.microsoft.com/office/drawing/2014/main" id="{9B116DA7-68B3-4DD9-AA7F-4AE75254CC75}"/>
                    </a:ext>
                  </a:extLst>
                </p:cNvPr>
                <p:cNvGrpSpPr/>
                <p:nvPr/>
              </p:nvGrpSpPr>
              <p:grpSpPr>
                <a:xfrm rot="7717811">
                  <a:off x="9688790" y="3784940"/>
                  <a:ext cx="124964" cy="238314"/>
                  <a:chOff x="6272999" y="403029"/>
                  <a:chExt cx="199769" cy="365671"/>
                </a:xfrm>
              </p:grpSpPr>
              <p:sp>
                <p:nvSpPr>
                  <p:cNvPr id="410" name="Rectangle 409">
                    <a:extLst>
                      <a:ext uri="{FF2B5EF4-FFF2-40B4-BE49-F238E27FC236}">
                        <a16:creationId xmlns:a16="http://schemas.microsoft.com/office/drawing/2014/main" id="{9291F2B9-5C0F-450D-A51A-F6CC8D43D63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a:extLst>
                      <a:ext uri="{FF2B5EF4-FFF2-40B4-BE49-F238E27FC236}">
                        <a16:creationId xmlns:a16="http://schemas.microsoft.com/office/drawing/2014/main" id="{FDB83D57-9431-4B80-BEFF-DF20267E600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a:extLst>
                      <a:ext uri="{FF2B5EF4-FFF2-40B4-BE49-F238E27FC236}">
                        <a16:creationId xmlns:a16="http://schemas.microsoft.com/office/drawing/2014/main" id="{8DA04896-822C-43FF-B505-49523FDFCAD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03" name="TextBox 402">
                <a:extLst>
                  <a:ext uri="{FF2B5EF4-FFF2-40B4-BE49-F238E27FC236}">
                    <a16:creationId xmlns:a16="http://schemas.microsoft.com/office/drawing/2014/main" id="{2F9BEBBE-7C36-4A5B-96F1-FC2285BA19B6}"/>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99" name="Group 398">
              <a:extLst>
                <a:ext uri="{FF2B5EF4-FFF2-40B4-BE49-F238E27FC236}">
                  <a16:creationId xmlns:a16="http://schemas.microsoft.com/office/drawing/2014/main" id="{C2E58715-C26D-45B9-B70A-297222C28C08}"/>
                </a:ext>
              </a:extLst>
            </p:cNvPr>
            <p:cNvGrpSpPr/>
            <p:nvPr/>
          </p:nvGrpSpPr>
          <p:grpSpPr>
            <a:xfrm>
              <a:off x="776264" y="3363594"/>
              <a:ext cx="300082" cy="261610"/>
              <a:chOff x="9582545" y="2303286"/>
              <a:chExt cx="300082" cy="261610"/>
            </a:xfrm>
          </p:grpSpPr>
          <p:sp>
            <p:nvSpPr>
              <p:cNvPr id="400" name="Rounded Rectangle 99">
                <a:extLst>
                  <a:ext uri="{FF2B5EF4-FFF2-40B4-BE49-F238E27FC236}">
                    <a16:creationId xmlns:a16="http://schemas.microsoft.com/office/drawing/2014/main" id="{E139CA23-AD23-4E6F-A1F3-3B0061269162}"/>
                  </a:ext>
                </a:extLst>
              </p:cNvPr>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a:extLst>
                  <a:ext uri="{FF2B5EF4-FFF2-40B4-BE49-F238E27FC236}">
                    <a16:creationId xmlns:a16="http://schemas.microsoft.com/office/drawing/2014/main" id="{3A80FC53-4284-4CD6-A332-D1B766498F8B}"/>
                  </a:ext>
                </a:extLst>
              </p:cNvPr>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422" name="Group 421">
            <a:extLst>
              <a:ext uri="{FF2B5EF4-FFF2-40B4-BE49-F238E27FC236}">
                <a16:creationId xmlns:a16="http://schemas.microsoft.com/office/drawing/2014/main" id="{2724E6D7-771F-4122-AADB-D56558D43BAF}"/>
              </a:ext>
            </a:extLst>
          </p:cNvPr>
          <p:cNvGrpSpPr/>
          <p:nvPr/>
        </p:nvGrpSpPr>
        <p:grpSpPr>
          <a:xfrm>
            <a:off x="3704504" y="2424665"/>
            <a:ext cx="514088" cy="499090"/>
            <a:chOff x="3487823" y="3659323"/>
            <a:chExt cx="514088" cy="499090"/>
          </a:xfrm>
        </p:grpSpPr>
        <p:cxnSp>
          <p:nvCxnSpPr>
            <p:cNvPr id="423" name="Straight Connector 422">
              <a:extLst>
                <a:ext uri="{FF2B5EF4-FFF2-40B4-BE49-F238E27FC236}">
                  <a16:creationId xmlns:a16="http://schemas.microsoft.com/office/drawing/2014/main" id="{AEDB41C1-7D4E-4D1B-A75F-BAACD9AE4CBF}"/>
                </a:ext>
              </a:extLst>
            </p:cNvPr>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7541E7F-61FB-47BD-8463-42E5288906A2}"/>
                </a:ext>
              </a:extLst>
            </p:cNvPr>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25" name="Group 424">
            <a:extLst>
              <a:ext uri="{FF2B5EF4-FFF2-40B4-BE49-F238E27FC236}">
                <a16:creationId xmlns:a16="http://schemas.microsoft.com/office/drawing/2014/main" id="{25C6E52A-4D29-442F-8911-B98ADA22A4FC}"/>
              </a:ext>
            </a:extLst>
          </p:cNvPr>
          <p:cNvGrpSpPr/>
          <p:nvPr/>
        </p:nvGrpSpPr>
        <p:grpSpPr>
          <a:xfrm>
            <a:off x="3630056" y="5148816"/>
            <a:ext cx="514088" cy="499090"/>
            <a:chOff x="3487823" y="3659323"/>
            <a:chExt cx="514088" cy="499090"/>
          </a:xfrm>
        </p:grpSpPr>
        <p:cxnSp>
          <p:nvCxnSpPr>
            <p:cNvPr id="426" name="Straight Connector 425">
              <a:extLst>
                <a:ext uri="{FF2B5EF4-FFF2-40B4-BE49-F238E27FC236}">
                  <a16:creationId xmlns:a16="http://schemas.microsoft.com/office/drawing/2014/main" id="{406E5F75-016E-44D9-AA5B-79FCCA81A2F5}"/>
                </a:ext>
              </a:extLst>
            </p:cNvPr>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2409378B-062C-417D-A9A6-9DBD3EEEE8FC}"/>
                </a:ext>
              </a:extLst>
            </p:cNvPr>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460FFE80-8F8C-42FC-B35E-A2DE235ADFF0}"/>
              </a:ext>
            </a:extLst>
          </p:cNvPr>
          <p:cNvGrpSpPr/>
          <p:nvPr/>
        </p:nvGrpSpPr>
        <p:grpSpPr>
          <a:xfrm>
            <a:off x="1958163" y="1632851"/>
            <a:ext cx="6602681" cy="4310743"/>
            <a:chOff x="2196935" y="1294410"/>
            <a:chExt cx="6602681" cy="4310743"/>
          </a:xfrm>
        </p:grpSpPr>
        <p:grpSp>
          <p:nvGrpSpPr>
            <p:cNvPr id="429" name="Group 428">
              <a:extLst>
                <a:ext uri="{FF2B5EF4-FFF2-40B4-BE49-F238E27FC236}">
                  <a16:creationId xmlns:a16="http://schemas.microsoft.com/office/drawing/2014/main" id="{074BCB22-0445-4782-B647-68B55FC62E1F}"/>
                </a:ext>
              </a:extLst>
            </p:cNvPr>
            <p:cNvGrpSpPr/>
            <p:nvPr/>
          </p:nvGrpSpPr>
          <p:grpSpPr>
            <a:xfrm>
              <a:off x="2196935" y="1294410"/>
              <a:ext cx="6602681" cy="4310743"/>
              <a:chOff x="2196935" y="1294410"/>
              <a:chExt cx="6602681" cy="4310743"/>
            </a:xfrm>
          </p:grpSpPr>
          <p:sp>
            <p:nvSpPr>
              <p:cNvPr id="431" name="Rectangle 430">
                <a:extLst>
                  <a:ext uri="{FF2B5EF4-FFF2-40B4-BE49-F238E27FC236}">
                    <a16:creationId xmlns:a16="http://schemas.microsoft.com/office/drawing/2014/main" id="{41F6536B-8213-4556-8F44-8A60A62A556D}"/>
                  </a:ext>
                </a:extLst>
              </p:cNvPr>
              <p:cNvSpPr/>
              <p:nvPr/>
            </p:nvSpPr>
            <p:spPr bwMode="auto">
              <a:xfrm>
                <a:off x="2196935" y="1294410"/>
                <a:ext cx="6602681" cy="4310743"/>
              </a:xfrm>
              <a:prstGeom prst="rect">
                <a:avLst/>
              </a:prstGeom>
              <a:solidFill>
                <a:schemeClr val="bg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32" name="Group 431">
                <a:extLst>
                  <a:ext uri="{FF2B5EF4-FFF2-40B4-BE49-F238E27FC236}">
                    <a16:creationId xmlns:a16="http://schemas.microsoft.com/office/drawing/2014/main" id="{56AB8168-0E5A-4C4E-9AF5-98B50C00BD86}"/>
                  </a:ext>
                </a:extLst>
              </p:cNvPr>
              <p:cNvGrpSpPr/>
              <p:nvPr/>
            </p:nvGrpSpPr>
            <p:grpSpPr>
              <a:xfrm>
                <a:off x="2441499" y="2829822"/>
                <a:ext cx="1354539" cy="1065109"/>
                <a:chOff x="2429624" y="2296434"/>
                <a:chExt cx="1354539" cy="1065109"/>
              </a:xfrm>
            </p:grpSpPr>
            <p:grpSp>
              <p:nvGrpSpPr>
                <p:cNvPr id="475" name="Group 474">
                  <a:extLst>
                    <a:ext uri="{FF2B5EF4-FFF2-40B4-BE49-F238E27FC236}">
                      <a16:creationId xmlns:a16="http://schemas.microsoft.com/office/drawing/2014/main" id="{37F992C1-AA84-40EF-B848-09F652B3ADEC}"/>
                    </a:ext>
                  </a:extLst>
                </p:cNvPr>
                <p:cNvGrpSpPr/>
                <p:nvPr/>
              </p:nvGrpSpPr>
              <p:grpSpPr>
                <a:xfrm>
                  <a:off x="2429624" y="2762250"/>
                  <a:ext cx="845413" cy="599293"/>
                  <a:chOff x="1439024" y="1352550"/>
                  <a:chExt cx="845413" cy="599293"/>
                </a:xfrm>
              </p:grpSpPr>
              <p:sp>
                <p:nvSpPr>
                  <p:cNvPr id="482" name="Freeform 139">
                    <a:extLst>
                      <a:ext uri="{FF2B5EF4-FFF2-40B4-BE49-F238E27FC236}">
                        <a16:creationId xmlns:a16="http://schemas.microsoft.com/office/drawing/2014/main" id="{754CC35A-2B26-4B04-9E33-855A1B833358}"/>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a:extLst>
                      <a:ext uri="{FF2B5EF4-FFF2-40B4-BE49-F238E27FC236}">
                        <a16:creationId xmlns:a16="http://schemas.microsoft.com/office/drawing/2014/main" id="{993B992A-2F01-4E29-A700-1E9BAEF4F873}"/>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a:extLst>
                      <a:ext uri="{FF2B5EF4-FFF2-40B4-BE49-F238E27FC236}">
                        <a16:creationId xmlns:a16="http://schemas.microsoft.com/office/drawing/2014/main" id="{4CC449B5-9CD7-48B4-AA4A-EF7194B31448}"/>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76" name="Rectangle 475">
                  <a:extLst>
                    <a:ext uri="{FF2B5EF4-FFF2-40B4-BE49-F238E27FC236}">
                      <a16:creationId xmlns:a16="http://schemas.microsoft.com/office/drawing/2014/main" id="{F683C90F-0594-47D1-B4A8-B35772A580EB}"/>
                    </a:ext>
                  </a:extLst>
                </p:cNvPr>
                <p:cNvSpPr/>
                <p:nvPr/>
              </p:nvSpPr>
              <p:spPr>
                <a:xfrm>
                  <a:off x="3009038" y="2987159"/>
                  <a:ext cx="628698" cy="338554"/>
                </a:xfrm>
                <a:prstGeom prst="rect">
                  <a:avLst/>
                </a:prstGeom>
              </p:spPr>
              <p:txBody>
                <a:bodyPr wrap="none">
                  <a:spAutoFit/>
                </a:bodyPr>
                <a:lstStyle/>
                <a:p>
                  <a:r>
                    <a:rPr lang="nl-NL" sz="1600" dirty="0"/>
                    <a:t>CD52</a:t>
                  </a:r>
                  <a:endParaRPr lang="en-US" sz="1600" dirty="0"/>
                </a:p>
              </p:txBody>
            </p:sp>
            <p:grpSp>
              <p:nvGrpSpPr>
                <p:cNvPr id="477" name="Group 476">
                  <a:extLst>
                    <a:ext uri="{FF2B5EF4-FFF2-40B4-BE49-F238E27FC236}">
                      <a16:creationId xmlns:a16="http://schemas.microsoft.com/office/drawing/2014/main" id="{2A839290-4E85-40A0-9A2D-1C9146B26490}"/>
                    </a:ext>
                  </a:extLst>
                </p:cNvPr>
                <p:cNvGrpSpPr/>
                <p:nvPr/>
              </p:nvGrpSpPr>
              <p:grpSpPr>
                <a:xfrm rot="15256912">
                  <a:off x="3401145" y="2442150"/>
                  <a:ext cx="90694" cy="527354"/>
                  <a:chOff x="5617822" y="3339110"/>
                  <a:chExt cx="90694" cy="527354"/>
                </a:xfrm>
              </p:grpSpPr>
              <p:cxnSp>
                <p:nvCxnSpPr>
                  <p:cNvPr id="479" name="Straight Connector 478">
                    <a:extLst>
                      <a:ext uri="{FF2B5EF4-FFF2-40B4-BE49-F238E27FC236}">
                        <a16:creationId xmlns:a16="http://schemas.microsoft.com/office/drawing/2014/main" id="{62582A3A-CC8B-441A-81F0-197A32E1DF13}"/>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5A95C1E0-A3E6-4F88-B71C-6E1FA5D4FDA2}"/>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89E2894B-C76B-49B4-98F9-CB28F74A6511}"/>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478" name="Rectangle 477">
                  <a:extLst>
                    <a:ext uri="{FF2B5EF4-FFF2-40B4-BE49-F238E27FC236}">
                      <a16:creationId xmlns:a16="http://schemas.microsoft.com/office/drawing/2014/main" id="{3566E2E5-CA07-49DC-905D-15F7DFD8C7F4}"/>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grpSp>
            <p:nvGrpSpPr>
              <p:cNvPr id="433" name="Group 432">
                <a:extLst>
                  <a:ext uri="{FF2B5EF4-FFF2-40B4-BE49-F238E27FC236}">
                    <a16:creationId xmlns:a16="http://schemas.microsoft.com/office/drawing/2014/main" id="{27A8150D-E623-4E82-94C2-75E583B94689}"/>
                  </a:ext>
                </a:extLst>
              </p:cNvPr>
              <p:cNvGrpSpPr/>
              <p:nvPr/>
            </p:nvGrpSpPr>
            <p:grpSpPr>
              <a:xfrm>
                <a:off x="3626570" y="1416886"/>
                <a:ext cx="4985651" cy="1419137"/>
                <a:chOff x="3626570" y="1416886"/>
                <a:chExt cx="4985651" cy="1419137"/>
              </a:xfrm>
            </p:grpSpPr>
            <p:sp>
              <p:nvSpPr>
                <p:cNvPr id="434" name="Right Arrow 340">
                  <a:extLst>
                    <a:ext uri="{FF2B5EF4-FFF2-40B4-BE49-F238E27FC236}">
                      <a16:creationId xmlns:a16="http://schemas.microsoft.com/office/drawing/2014/main" id="{46772128-4259-4236-A997-619AFD70915E}"/>
                    </a:ext>
                  </a:extLst>
                </p:cNvPr>
                <p:cNvSpPr/>
                <p:nvPr/>
              </p:nvSpPr>
              <p:spPr bwMode="auto">
                <a:xfrm>
                  <a:off x="6472052" y="2032279"/>
                  <a:ext cx="508588"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35" name="Group 434">
                  <a:extLst>
                    <a:ext uri="{FF2B5EF4-FFF2-40B4-BE49-F238E27FC236}">
                      <a16:creationId xmlns:a16="http://schemas.microsoft.com/office/drawing/2014/main" id="{E18D4847-F504-43AD-B81F-2ABCF4526A9D}"/>
                    </a:ext>
                  </a:extLst>
                </p:cNvPr>
                <p:cNvGrpSpPr/>
                <p:nvPr/>
              </p:nvGrpSpPr>
              <p:grpSpPr>
                <a:xfrm>
                  <a:off x="7140049" y="1545347"/>
                  <a:ext cx="1354539" cy="1065109"/>
                  <a:chOff x="2429624" y="2296434"/>
                  <a:chExt cx="1354539" cy="1065109"/>
                </a:xfrm>
              </p:grpSpPr>
              <p:grpSp>
                <p:nvGrpSpPr>
                  <p:cNvPr id="465" name="Group 464">
                    <a:extLst>
                      <a:ext uri="{FF2B5EF4-FFF2-40B4-BE49-F238E27FC236}">
                        <a16:creationId xmlns:a16="http://schemas.microsoft.com/office/drawing/2014/main" id="{377D911E-9811-4AC4-91DD-283472760746}"/>
                      </a:ext>
                    </a:extLst>
                  </p:cNvPr>
                  <p:cNvGrpSpPr/>
                  <p:nvPr/>
                </p:nvGrpSpPr>
                <p:grpSpPr>
                  <a:xfrm>
                    <a:off x="2429624" y="2762250"/>
                    <a:ext cx="845413" cy="599293"/>
                    <a:chOff x="1439024" y="1352550"/>
                    <a:chExt cx="845413" cy="599293"/>
                  </a:xfrm>
                </p:grpSpPr>
                <p:sp>
                  <p:nvSpPr>
                    <p:cNvPr id="472" name="Freeform 139">
                      <a:extLst>
                        <a:ext uri="{FF2B5EF4-FFF2-40B4-BE49-F238E27FC236}">
                          <a16:creationId xmlns:a16="http://schemas.microsoft.com/office/drawing/2014/main" id="{FAE0893D-1F76-4997-8292-09BE0B8AD966}"/>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3" name="Oval 472">
                      <a:extLst>
                        <a:ext uri="{FF2B5EF4-FFF2-40B4-BE49-F238E27FC236}">
                          <a16:creationId xmlns:a16="http://schemas.microsoft.com/office/drawing/2014/main" id="{3431DAC6-61D5-43BD-8960-52B559BDE979}"/>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4" name="Oval 473">
                      <a:extLst>
                        <a:ext uri="{FF2B5EF4-FFF2-40B4-BE49-F238E27FC236}">
                          <a16:creationId xmlns:a16="http://schemas.microsoft.com/office/drawing/2014/main" id="{E9EDE1E3-E04D-471A-88A5-3B561E640AD6}"/>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66" name="Rectangle 465">
                    <a:extLst>
                      <a:ext uri="{FF2B5EF4-FFF2-40B4-BE49-F238E27FC236}">
                        <a16:creationId xmlns:a16="http://schemas.microsoft.com/office/drawing/2014/main" id="{5760E974-5C5C-4AC0-9E50-0887A09E3A64}"/>
                      </a:ext>
                    </a:extLst>
                  </p:cNvPr>
                  <p:cNvSpPr/>
                  <p:nvPr/>
                </p:nvSpPr>
                <p:spPr>
                  <a:xfrm>
                    <a:off x="3009038" y="2987159"/>
                    <a:ext cx="628698" cy="338554"/>
                  </a:xfrm>
                  <a:prstGeom prst="rect">
                    <a:avLst/>
                  </a:prstGeom>
                </p:spPr>
                <p:txBody>
                  <a:bodyPr wrap="none">
                    <a:spAutoFit/>
                  </a:bodyPr>
                  <a:lstStyle/>
                  <a:p>
                    <a:r>
                      <a:rPr lang="nl-NL" sz="1600" dirty="0"/>
                      <a:t>CD52</a:t>
                    </a:r>
                    <a:endParaRPr lang="en-US" sz="1600" dirty="0"/>
                  </a:p>
                </p:txBody>
              </p:sp>
              <p:grpSp>
                <p:nvGrpSpPr>
                  <p:cNvPr id="467" name="Group 466">
                    <a:extLst>
                      <a:ext uri="{FF2B5EF4-FFF2-40B4-BE49-F238E27FC236}">
                        <a16:creationId xmlns:a16="http://schemas.microsoft.com/office/drawing/2014/main" id="{4835CE05-96BA-472D-8EA2-03DC9D13B08F}"/>
                      </a:ext>
                    </a:extLst>
                  </p:cNvPr>
                  <p:cNvGrpSpPr/>
                  <p:nvPr/>
                </p:nvGrpSpPr>
                <p:grpSpPr>
                  <a:xfrm rot="15256912">
                    <a:off x="3401145" y="2442150"/>
                    <a:ext cx="90694" cy="527354"/>
                    <a:chOff x="5617822" y="3339110"/>
                    <a:chExt cx="90694" cy="527354"/>
                  </a:xfrm>
                </p:grpSpPr>
                <p:cxnSp>
                  <p:nvCxnSpPr>
                    <p:cNvPr id="469" name="Straight Connector 468">
                      <a:extLst>
                        <a:ext uri="{FF2B5EF4-FFF2-40B4-BE49-F238E27FC236}">
                          <a16:creationId xmlns:a16="http://schemas.microsoft.com/office/drawing/2014/main" id="{707D4BBE-3A9E-4923-B58F-20C8B8963925}"/>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2DC792F0-31DE-4C43-91D0-BC815ED22001}"/>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D72BF352-D39F-4D2F-A66E-1BF4BDF8084A}"/>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468" name="Rectangle 467">
                    <a:extLst>
                      <a:ext uri="{FF2B5EF4-FFF2-40B4-BE49-F238E27FC236}">
                        <a16:creationId xmlns:a16="http://schemas.microsoft.com/office/drawing/2014/main" id="{95D9A321-CA1E-4C0C-A25F-32C5B4250BA3}"/>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sp>
              <p:nvSpPr>
                <p:cNvPr id="436" name="Rectangle 435">
                  <a:extLst>
                    <a:ext uri="{FF2B5EF4-FFF2-40B4-BE49-F238E27FC236}">
                      <a16:creationId xmlns:a16="http://schemas.microsoft.com/office/drawing/2014/main" id="{96AC5CA3-F7C1-43B9-A151-4B6E68A2038F}"/>
                    </a:ext>
                  </a:extLst>
                </p:cNvPr>
                <p:cNvSpPr/>
                <p:nvPr/>
              </p:nvSpPr>
              <p:spPr bwMode="auto">
                <a:xfrm>
                  <a:off x="7059532" y="1416886"/>
                  <a:ext cx="1552689" cy="1246909"/>
                </a:xfrm>
                <a:prstGeom prst="rect">
                  <a:avLst/>
                </a:prstGeom>
                <a:solidFill>
                  <a:schemeClr val="bg1">
                    <a:alpha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37" name="TextBox 436">
                  <a:extLst>
                    <a:ext uri="{FF2B5EF4-FFF2-40B4-BE49-F238E27FC236}">
                      <a16:creationId xmlns:a16="http://schemas.microsoft.com/office/drawing/2014/main" id="{5E937EBD-FB6B-4CBE-9D53-1E35B51B586D}"/>
                    </a:ext>
                  </a:extLst>
                </p:cNvPr>
                <p:cNvSpPr txBox="1"/>
                <p:nvPr/>
              </p:nvSpPr>
              <p:spPr>
                <a:xfrm rot="19872110">
                  <a:off x="7181347" y="2077851"/>
                  <a:ext cx="619465" cy="369332"/>
                </a:xfrm>
                <a:prstGeom prst="rect">
                  <a:avLst/>
                </a:prstGeom>
                <a:noFill/>
              </p:spPr>
              <p:txBody>
                <a:bodyPr wrap="none" rtlCol="0">
                  <a:spAutoFit/>
                </a:bodyPr>
                <a:lstStyle/>
                <a:p>
                  <a:r>
                    <a:rPr lang="en-US" b="1" dirty="0">
                      <a:solidFill>
                        <a:schemeClr val="accent6"/>
                      </a:solidFill>
                    </a:rPr>
                    <a:t>Lysis</a:t>
                  </a:r>
                </a:p>
              </p:txBody>
            </p:sp>
            <p:grpSp>
              <p:nvGrpSpPr>
                <p:cNvPr id="438" name="Group 437">
                  <a:extLst>
                    <a:ext uri="{FF2B5EF4-FFF2-40B4-BE49-F238E27FC236}">
                      <a16:creationId xmlns:a16="http://schemas.microsoft.com/office/drawing/2014/main" id="{E89A5425-2834-4592-9386-F20761EFC2DA}"/>
                    </a:ext>
                  </a:extLst>
                </p:cNvPr>
                <p:cNvGrpSpPr/>
                <p:nvPr/>
              </p:nvGrpSpPr>
              <p:grpSpPr>
                <a:xfrm>
                  <a:off x="4349424" y="1533472"/>
                  <a:ext cx="2085801" cy="1116765"/>
                  <a:chOff x="2429624" y="2296434"/>
                  <a:chExt cx="2085801" cy="1116765"/>
                </a:xfrm>
              </p:grpSpPr>
              <p:grpSp>
                <p:nvGrpSpPr>
                  <p:cNvPr id="455" name="Group 454">
                    <a:extLst>
                      <a:ext uri="{FF2B5EF4-FFF2-40B4-BE49-F238E27FC236}">
                        <a16:creationId xmlns:a16="http://schemas.microsoft.com/office/drawing/2014/main" id="{85C1DC3B-F2EA-4F1A-9D40-7170169E66C7}"/>
                      </a:ext>
                    </a:extLst>
                  </p:cNvPr>
                  <p:cNvGrpSpPr/>
                  <p:nvPr/>
                </p:nvGrpSpPr>
                <p:grpSpPr>
                  <a:xfrm>
                    <a:off x="2429624" y="2762250"/>
                    <a:ext cx="845413" cy="599293"/>
                    <a:chOff x="1439024" y="1352550"/>
                    <a:chExt cx="845413" cy="599293"/>
                  </a:xfrm>
                </p:grpSpPr>
                <p:sp>
                  <p:nvSpPr>
                    <p:cNvPr id="462" name="Freeform 139">
                      <a:extLst>
                        <a:ext uri="{FF2B5EF4-FFF2-40B4-BE49-F238E27FC236}">
                          <a16:creationId xmlns:a16="http://schemas.microsoft.com/office/drawing/2014/main" id="{C68F10AB-8691-44FE-97F2-9C379E950CD4}"/>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3" name="Oval 462">
                      <a:extLst>
                        <a:ext uri="{FF2B5EF4-FFF2-40B4-BE49-F238E27FC236}">
                          <a16:creationId xmlns:a16="http://schemas.microsoft.com/office/drawing/2014/main" id="{B2E35EFE-EC0D-4DC9-BFF9-E266AC2D86A5}"/>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4" name="Oval 463">
                      <a:extLst>
                        <a:ext uri="{FF2B5EF4-FFF2-40B4-BE49-F238E27FC236}">
                          <a16:creationId xmlns:a16="http://schemas.microsoft.com/office/drawing/2014/main" id="{19405A64-A796-41B2-BEC8-0D2947858951}"/>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6" name="Rectangle 455">
                    <a:extLst>
                      <a:ext uri="{FF2B5EF4-FFF2-40B4-BE49-F238E27FC236}">
                        <a16:creationId xmlns:a16="http://schemas.microsoft.com/office/drawing/2014/main" id="{E5F3DD50-6E13-44F0-80C1-D7C6ECDC7648}"/>
                      </a:ext>
                    </a:extLst>
                  </p:cNvPr>
                  <p:cNvSpPr/>
                  <p:nvPr/>
                </p:nvSpPr>
                <p:spPr>
                  <a:xfrm>
                    <a:off x="3020913" y="2951534"/>
                    <a:ext cx="1494512" cy="461665"/>
                  </a:xfrm>
                  <a:prstGeom prst="rect">
                    <a:avLst/>
                  </a:prstGeom>
                </p:spPr>
                <p:txBody>
                  <a:bodyPr wrap="none">
                    <a:spAutoFit/>
                  </a:bodyPr>
                  <a:lstStyle/>
                  <a:p>
                    <a:r>
                      <a:rPr lang="nl-NL" sz="1200" b="1" dirty="0"/>
                      <a:t>Complementbinding</a:t>
                    </a:r>
                  </a:p>
                  <a:p>
                    <a:r>
                      <a:rPr lang="nl-NL" sz="1200" b="1" dirty="0"/>
                      <a:t>en activatie</a:t>
                    </a:r>
                    <a:endParaRPr lang="en-US" sz="1200" b="1" dirty="0"/>
                  </a:p>
                </p:txBody>
              </p:sp>
              <p:grpSp>
                <p:nvGrpSpPr>
                  <p:cNvPr id="457" name="Group 456">
                    <a:extLst>
                      <a:ext uri="{FF2B5EF4-FFF2-40B4-BE49-F238E27FC236}">
                        <a16:creationId xmlns:a16="http://schemas.microsoft.com/office/drawing/2014/main" id="{61B280FE-51D0-492B-A02D-561E01E3DD19}"/>
                      </a:ext>
                    </a:extLst>
                  </p:cNvPr>
                  <p:cNvGrpSpPr/>
                  <p:nvPr/>
                </p:nvGrpSpPr>
                <p:grpSpPr>
                  <a:xfrm rot="15256912">
                    <a:off x="3401145" y="2442150"/>
                    <a:ext cx="90694" cy="527354"/>
                    <a:chOff x="5617822" y="3339110"/>
                    <a:chExt cx="90694" cy="527354"/>
                  </a:xfrm>
                </p:grpSpPr>
                <p:cxnSp>
                  <p:nvCxnSpPr>
                    <p:cNvPr id="459" name="Straight Connector 458">
                      <a:extLst>
                        <a:ext uri="{FF2B5EF4-FFF2-40B4-BE49-F238E27FC236}">
                          <a16:creationId xmlns:a16="http://schemas.microsoft.com/office/drawing/2014/main" id="{D0FF5276-D347-433A-9876-097B476E7F93}"/>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399ED3EB-BB75-4773-92B1-A5075D62A8D6}"/>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1ADF4F3E-7EDA-41AB-8D1B-1CCA2498007D}"/>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458" name="Rectangle 457">
                    <a:extLst>
                      <a:ext uri="{FF2B5EF4-FFF2-40B4-BE49-F238E27FC236}">
                        <a16:creationId xmlns:a16="http://schemas.microsoft.com/office/drawing/2014/main" id="{BDD3F011-7BB6-4151-BF77-F61291DC2A56}"/>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grpSp>
              <p:nvGrpSpPr>
                <p:cNvPr id="439" name="Group 438">
                  <a:extLst>
                    <a:ext uri="{FF2B5EF4-FFF2-40B4-BE49-F238E27FC236}">
                      <a16:creationId xmlns:a16="http://schemas.microsoft.com/office/drawing/2014/main" id="{8CBD980B-AA31-45C2-9D83-057183183AAF}"/>
                    </a:ext>
                  </a:extLst>
                </p:cNvPr>
                <p:cNvGrpSpPr/>
                <p:nvPr/>
              </p:nvGrpSpPr>
              <p:grpSpPr>
                <a:xfrm>
                  <a:off x="5527813" y="1723660"/>
                  <a:ext cx="447323" cy="486461"/>
                  <a:chOff x="1217214" y="1070761"/>
                  <a:chExt cx="447323" cy="486461"/>
                </a:xfrm>
              </p:grpSpPr>
              <p:sp>
                <p:nvSpPr>
                  <p:cNvPr id="443" name="Oval 442">
                    <a:extLst>
                      <a:ext uri="{FF2B5EF4-FFF2-40B4-BE49-F238E27FC236}">
                        <a16:creationId xmlns:a16="http://schemas.microsoft.com/office/drawing/2014/main" id="{D270453D-D97C-4E55-8F91-2CCB5240961D}"/>
                      </a:ext>
                    </a:extLst>
                  </p:cNvPr>
                  <p:cNvSpPr/>
                  <p:nvPr/>
                </p:nvSpPr>
                <p:spPr bwMode="auto">
                  <a:xfrm>
                    <a:off x="1270660" y="12469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4" name="Oval 443">
                    <a:extLst>
                      <a:ext uri="{FF2B5EF4-FFF2-40B4-BE49-F238E27FC236}">
                        <a16:creationId xmlns:a16="http://schemas.microsoft.com/office/drawing/2014/main" id="{3C23228B-AA2D-487B-A354-24BEB2252C64}"/>
                      </a:ext>
                    </a:extLst>
                  </p:cNvPr>
                  <p:cNvSpPr/>
                  <p:nvPr/>
                </p:nvSpPr>
                <p:spPr bwMode="auto">
                  <a:xfrm>
                    <a:off x="1423060" y="118555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5" name="Oval 444">
                    <a:extLst>
                      <a:ext uri="{FF2B5EF4-FFF2-40B4-BE49-F238E27FC236}">
                        <a16:creationId xmlns:a16="http://schemas.microsoft.com/office/drawing/2014/main" id="{810A0B3E-E39B-47A3-8D92-E76B6B25A63D}"/>
                      </a:ext>
                    </a:extLst>
                  </p:cNvPr>
                  <p:cNvSpPr/>
                  <p:nvPr/>
                </p:nvSpPr>
                <p:spPr bwMode="auto">
                  <a:xfrm>
                    <a:off x="1504210" y="133795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6" name="Oval 445">
                    <a:extLst>
                      <a:ext uri="{FF2B5EF4-FFF2-40B4-BE49-F238E27FC236}">
                        <a16:creationId xmlns:a16="http://schemas.microsoft.com/office/drawing/2014/main" id="{D0D5AAE3-D6DB-4C32-8C58-3657578DAE4A}"/>
                      </a:ext>
                    </a:extLst>
                  </p:cNvPr>
                  <p:cNvSpPr/>
                  <p:nvPr/>
                </p:nvSpPr>
                <p:spPr bwMode="auto">
                  <a:xfrm>
                    <a:off x="1335985" y="1383478"/>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7" name="Oval 446">
                    <a:extLst>
                      <a:ext uri="{FF2B5EF4-FFF2-40B4-BE49-F238E27FC236}">
                        <a16:creationId xmlns:a16="http://schemas.microsoft.com/office/drawing/2014/main" id="{4038552D-4B8E-419F-9CD1-BAC949F7DC5E}"/>
                      </a:ext>
                    </a:extLst>
                  </p:cNvPr>
                  <p:cNvSpPr/>
                  <p:nvPr/>
                </p:nvSpPr>
                <p:spPr bwMode="auto">
                  <a:xfrm>
                    <a:off x="1452760" y="1464628"/>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8" name="Oval 447">
                    <a:extLst>
                      <a:ext uri="{FF2B5EF4-FFF2-40B4-BE49-F238E27FC236}">
                        <a16:creationId xmlns:a16="http://schemas.microsoft.com/office/drawing/2014/main" id="{16D17C01-18BC-467D-A13B-D7BB7FD164FC}"/>
                      </a:ext>
                    </a:extLst>
                  </p:cNvPr>
                  <p:cNvSpPr/>
                  <p:nvPr/>
                </p:nvSpPr>
                <p:spPr bwMode="auto">
                  <a:xfrm>
                    <a:off x="1569535" y="12014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9" name="Oval 448">
                    <a:extLst>
                      <a:ext uri="{FF2B5EF4-FFF2-40B4-BE49-F238E27FC236}">
                        <a16:creationId xmlns:a16="http://schemas.microsoft.com/office/drawing/2014/main" id="{6865F860-38B1-4040-BA6C-EB2302A0D1C3}"/>
                      </a:ext>
                    </a:extLst>
                  </p:cNvPr>
                  <p:cNvSpPr/>
                  <p:nvPr/>
                </p:nvSpPr>
                <p:spPr bwMode="auto">
                  <a:xfrm>
                    <a:off x="1411185" y="13043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0" name="Oval 449">
                    <a:extLst>
                      <a:ext uri="{FF2B5EF4-FFF2-40B4-BE49-F238E27FC236}">
                        <a16:creationId xmlns:a16="http://schemas.microsoft.com/office/drawing/2014/main" id="{7C337E30-F09C-40BD-87E3-54C0919C4A25}"/>
                      </a:ext>
                    </a:extLst>
                  </p:cNvPr>
                  <p:cNvSpPr/>
                  <p:nvPr/>
                </p:nvSpPr>
                <p:spPr bwMode="auto">
                  <a:xfrm>
                    <a:off x="1337966" y="111430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1" name="Oval 450">
                    <a:extLst>
                      <a:ext uri="{FF2B5EF4-FFF2-40B4-BE49-F238E27FC236}">
                        <a16:creationId xmlns:a16="http://schemas.microsoft.com/office/drawing/2014/main" id="{52F348A4-15C7-45FB-98B9-6F41388D5A86}"/>
                      </a:ext>
                    </a:extLst>
                  </p:cNvPr>
                  <p:cNvSpPr/>
                  <p:nvPr/>
                </p:nvSpPr>
                <p:spPr bwMode="auto">
                  <a:xfrm>
                    <a:off x="1217214" y="141910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2" name="Oval 451">
                    <a:extLst>
                      <a:ext uri="{FF2B5EF4-FFF2-40B4-BE49-F238E27FC236}">
                        <a16:creationId xmlns:a16="http://schemas.microsoft.com/office/drawing/2014/main" id="{522A6B47-CEA9-465D-A599-18CD43C03AF9}"/>
                      </a:ext>
                    </a:extLst>
                  </p:cNvPr>
                  <p:cNvSpPr/>
                  <p:nvPr/>
                </p:nvSpPr>
                <p:spPr bwMode="auto">
                  <a:xfrm>
                    <a:off x="1462645" y="107076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3" name="Oval 452">
                    <a:extLst>
                      <a:ext uri="{FF2B5EF4-FFF2-40B4-BE49-F238E27FC236}">
                        <a16:creationId xmlns:a16="http://schemas.microsoft.com/office/drawing/2014/main" id="{AF942F76-ED25-416D-AFEF-B4843E1584C6}"/>
                      </a:ext>
                    </a:extLst>
                  </p:cNvPr>
                  <p:cNvSpPr/>
                  <p:nvPr/>
                </p:nvSpPr>
                <p:spPr bwMode="auto">
                  <a:xfrm>
                    <a:off x="1571516" y="1485970"/>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4" name="Oval 453">
                    <a:extLst>
                      <a:ext uri="{FF2B5EF4-FFF2-40B4-BE49-F238E27FC236}">
                        <a16:creationId xmlns:a16="http://schemas.microsoft.com/office/drawing/2014/main" id="{8B5BA769-565A-43BE-AEB8-354978B235BC}"/>
                      </a:ext>
                    </a:extLst>
                  </p:cNvPr>
                  <p:cNvSpPr/>
                  <p:nvPr/>
                </p:nvSpPr>
                <p:spPr bwMode="auto">
                  <a:xfrm>
                    <a:off x="1617036" y="13538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grpSp>
              <p:nvGrpSpPr>
                <p:cNvPr id="440" name="Group 439">
                  <a:extLst>
                    <a:ext uri="{FF2B5EF4-FFF2-40B4-BE49-F238E27FC236}">
                      <a16:creationId xmlns:a16="http://schemas.microsoft.com/office/drawing/2014/main" id="{15CAD590-D513-406E-B16F-56D5F7AD3758}"/>
                    </a:ext>
                  </a:extLst>
                </p:cNvPr>
                <p:cNvGrpSpPr/>
                <p:nvPr/>
              </p:nvGrpSpPr>
              <p:grpSpPr>
                <a:xfrm>
                  <a:off x="3626570" y="2341029"/>
                  <a:ext cx="634645" cy="494994"/>
                  <a:chOff x="3626570" y="2341029"/>
                  <a:chExt cx="634645" cy="494994"/>
                </a:xfrm>
              </p:grpSpPr>
              <p:sp>
                <p:nvSpPr>
                  <p:cNvPr id="441" name="Right Arrow 388">
                    <a:extLst>
                      <a:ext uri="{FF2B5EF4-FFF2-40B4-BE49-F238E27FC236}">
                        <a16:creationId xmlns:a16="http://schemas.microsoft.com/office/drawing/2014/main" id="{114E1D2B-5A93-4919-895F-84BF92B87233}"/>
                      </a:ext>
                    </a:extLst>
                  </p:cNvPr>
                  <p:cNvSpPr/>
                  <p:nvPr/>
                </p:nvSpPr>
                <p:spPr bwMode="auto">
                  <a:xfrm rot="20003644">
                    <a:off x="3679375" y="2341029"/>
                    <a:ext cx="510639"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2" name="TextBox 441">
                    <a:extLst>
                      <a:ext uri="{FF2B5EF4-FFF2-40B4-BE49-F238E27FC236}">
                        <a16:creationId xmlns:a16="http://schemas.microsoft.com/office/drawing/2014/main" id="{64C6F4E7-5B3C-46EF-BF26-4002FC20E000}"/>
                      </a:ext>
                    </a:extLst>
                  </p:cNvPr>
                  <p:cNvSpPr txBox="1"/>
                  <p:nvPr/>
                </p:nvSpPr>
                <p:spPr>
                  <a:xfrm rot="20103925">
                    <a:off x="3626570" y="2425368"/>
                    <a:ext cx="634645" cy="307777"/>
                  </a:xfrm>
                  <a:prstGeom prst="rect">
                    <a:avLst/>
                  </a:prstGeom>
                  <a:noFill/>
                </p:spPr>
                <p:txBody>
                  <a:bodyPr wrap="square" rtlCol="0">
                    <a:spAutoFit/>
                  </a:bodyPr>
                  <a:lstStyle/>
                  <a:p>
                    <a:r>
                      <a:rPr lang="en-US" sz="1400" dirty="0"/>
                      <a:t>CDC</a:t>
                    </a:r>
                    <a:endParaRPr lang="nl-NL" sz="1400" dirty="0"/>
                  </a:p>
                </p:txBody>
              </p:sp>
            </p:grpSp>
          </p:grpSp>
        </p:grpSp>
        <p:sp>
          <p:nvSpPr>
            <p:cNvPr id="430" name="TextBox 429">
              <a:extLst>
                <a:ext uri="{FF2B5EF4-FFF2-40B4-BE49-F238E27FC236}">
                  <a16:creationId xmlns:a16="http://schemas.microsoft.com/office/drawing/2014/main" id="{6410F2FC-4C8F-4A72-B011-55ED2119375A}"/>
                </a:ext>
              </a:extLst>
            </p:cNvPr>
            <p:cNvSpPr txBox="1"/>
            <p:nvPr/>
          </p:nvSpPr>
          <p:spPr>
            <a:xfrm>
              <a:off x="2335443" y="4065799"/>
              <a:ext cx="1123008" cy="615553"/>
            </a:xfrm>
            <a:prstGeom prst="rect">
              <a:avLst/>
            </a:prstGeom>
            <a:noFill/>
          </p:spPr>
          <p:txBody>
            <a:bodyPr wrap="square" rtlCol="0">
              <a:spAutoFit/>
            </a:bodyPr>
            <a:lstStyle/>
            <a:p>
              <a:r>
                <a:rPr lang="en-US" dirty="0"/>
                <a:t>T- </a:t>
              </a:r>
              <a:r>
                <a:rPr lang="en-US" sz="1600" dirty="0" err="1"/>
                <a:t>en</a:t>
              </a:r>
              <a:r>
                <a:rPr lang="en-US" sz="1600" dirty="0"/>
                <a:t> </a:t>
              </a:r>
              <a:r>
                <a:rPr lang="en-US" dirty="0"/>
                <a:t>B- </a:t>
              </a:r>
              <a:r>
                <a:rPr lang="nl-NL" sz="1600" dirty="0"/>
                <a:t>lymfocyten</a:t>
              </a:r>
            </a:p>
          </p:txBody>
        </p:sp>
      </p:grpSp>
      <p:grpSp>
        <p:nvGrpSpPr>
          <p:cNvPr id="485" name="Group 484">
            <a:extLst>
              <a:ext uri="{FF2B5EF4-FFF2-40B4-BE49-F238E27FC236}">
                <a16:creationId xmlns:a16="http://schemas.microsoft.com/office/drawing/2014/main" id="{143930B7-2426-44C3-938D-C8D255E0AE0C}"/>
              </a:ext>
            </a:extLst>
          </p:cNvPr>
          <p:cNvGrpSpPr/>
          <p:nvPr/>
        </p:nvGrpSpPr>
        <p:grpSpPr>
          <a:xfrm>
            <a:off x="3367488" y="3049696"/>
            <a:ext cx="5039611" cy="1335660"/>
            <a:chOff x="3606260" y="2711261"/>
            <a:chExt cx="5039611" cy="1335660"/>
          </a:xfrm>
        </p:grpSpPr>
        <p:grpSp>
          <p:nvGrpSpPr>
            <p:cNvPr id="486" name="Group 485">
              <a:extLst>
                <a:ext uri="{FF2B5EF4-FFF2-40B4-BE49-F238E27FC236}">
                  <a16:creationId xmlns:a16="http://schemas.microsoft.com/office/drawing/2014/main" id="{489B4D76-D5D0-4AE8-B07D-BB32DA06FC49}"/>
                </a:ext>
              </a:extLst>
            </p:cNvPr>
            <p:cNvGrpSpPr/>
            <p:nvPr/>
          </p:nvGrpSpPr>
          <p:grpSpPr>
            <a:xfrm>
              <a:off x="3606260" y="3316754"/>
              <a:ext cx="759720" cy="494994"/>
              <a:chOff x="3606260" y="3316754"/>
              <a:chExt cx="759720" cy="494994"/>
            </a:xfrm>
          </p:grpSpPr>
          <p:sp>
            <p:nvSpPr>
              <p:cNvPr id="516" name="Right Arrow 463">
                <a:extLst>
                  <a:ext uri="{FF2B5EF4-FFF2-40B4-BE49-F238E27FC236}">
                    <a16:creationId xmlns:a16="http://schemas.microsoft.com/office/drawing/2014/main" id="{FE2310D7-A270-4B4F-AC5F-C5CD439929FB}"/>
                  </a:ext>
                </a:extLst>
              </p:cNvPr>
              <p:cNvSpPr/>
              <p:nvPr/>
            </p:nvSpPr>
            <p:spPr bwMode="auto">
              <a:xfrm>
                <a:off x="3681350" y="3316754"/>
                <a:ext cx="510639"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17" name="TextBox 516">
                <a:extLst>
                  <a:ext uri="{FF2B5EF4-FFF2-40B4-BE49-F238E27FC236}">
                    <a16:creationId xmlns:a16="http://schemas.microsoft.com/office/drawing/2014/main" id="{D98EFDA2-38D3-45D3-BA28-79759FA493DB}"/>
                  </a:ext>
                </a:extLst>
              </p:cNvPr>
              <p:cNvSpPr txBox="1"/>
              <p:nvPr/>
            </p:nvSpPr>
            <p:spPr>
              <a:xfrm>
                <a:off x="3606260" y="3397364"/>
                <a:ext cx="759720" cy="307777"/>
              </a:xfrm>
              <a:prstGeom prst="rect">
                <a:avLst/>
              </a:prstGeom>
              <a:noFill/>
            </p:spPr>
            <p:txBody>
              <a:bodyPr wrap="square" rtlCol="0">
                <a:spAutoFit/>
              </a:bodyPr>
              <a:lstStyle/>
              <a:p>
                <a:r>
                  <a:rPr lang="en-US" sz="1400" dirty="0"/>
                  <a:t>ADCC</a:t>
                </a:r>
                <a:endParaRPr lang="nl-NL" sz="1400" dirty="0"/>
              </a:p>
            </p:txBody>
          </p:sp>
        </p:grpSp>
        <p:grpSp>
          <p:nvGrpSpPr>
            <p:cNvPr id="487" name="Group 486">
              <a:extLst>
                <a:ext uri="{FF2B5EF4-FFF2-40B4-BE49-F238E27FC236}">
                  <a16:creationId xmlns:a16="http://schemas.microsoft.com/office/drawing/2014/main" id="{B7AB5215-A982-4D6B-BA39-4DEBA88C40EF}"/>
                </a:ext>
              </a:extLst>
            </p:cNvPr>
            <p:cNvGrpSpPr/>
            <p:nvPr/>
          </p:nvGrpSpPr>
          <p:grpSpPr>
            <a:xfrm>
              <a:off x="4351399" y="2711261"/>
              <a:ext cx="4294472" cy="1335660"/>
              <a:chOff x="4351399" y="2711261"/>
              <a:chExt cx="4294472" cy="1335660"/>
            </a:xfrm>
          </p:grpSpPr>
          <p:sp>
            <p:nvSpPr>
              <p:cNvPr id="488" name="Rectangle 487">
                <a:extLst>
                  <a:ext uri="{FF2B5EF4-FFF2-40B4-BE49-F238E27FC236}">
                    <a16:creationId xmlns:a16="http://schemas.microsoft.com/office/drawing/2014/main" id="{631230D0-DE0C-4317-8C73-CD59E718A440}"/>
                  </a:ext>
                </a:extLst>
              </p:cNvPr>
              <p:cNvSpPr/>
              <p:nvPr/>
            </p:nvSpPr>
            <p:spPr bwMode="auto">
              <a:xfrm>
                <a:off x="7047657" y="2711261"/>
                <a:ext cx="1552689" cy="1246909"/>
              </a:xfrm>
              <a:prstGeom prst="rect">
                <a:avLst/>
              </a:prstGeom>
              <a:solidFill>
                <a:schemeClr val="bg1">
                  <a:alpha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489" name="Picture 3">
                <a:extLst>
                  <a:ext uri="{FF2B5EF4-FFF2-40B4-BE49-F238E27FC236}">
                    <a16:creationId xmlns:a16="http://schemas.microsoft.com/office/drawing/2014/main" id="{055A0D64-ECB9-48D1-8FFA-9F19EDE7387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87700" b="8652"/>
              <a:stretch/>
            </p:blipFill>
            <p:spPr bwMode="auto">
              <a:xfrm>
                <a:off x="5404934" y="3178276"/>
                <a:ext cx="1045402" cy="7752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90" name="Group 489">
                <a:extLst>
                  <a:ext uri="{FF2B5EF4-FFF2-40B4-BE49-F238E27FC236}">
                    <a16:creationId xmlns:a16="http://schemas.microsoft.com/office/drawing/2014/main" id="{9A863C0E-5364-4C39-A72B-592DC940CB40}"/>
                  </a:ext>
                </a:extLst>
              </p:cNvPr>
              <p:cNvGrpSpPr/>
              <p:nvPr/>
            </p:nvGrpSpPr>
            <p:grpSpPr>
              <a:xfrm>
                <a:off x="4351399" y="2829822"/>
                <a:ext cx="1527098" cy="1217099"/>
                <a:chOff x="2429624" y="2296434"/>
                <a:chExt cx="1527098" cy="1217099"/>
              </a:xfrm>
            </p:grpSpPr>
            <p:grpSp>
              <p:nvGrpSpPr>
                <p:cNvPr id="506" name="Group 505">
                  <a:extLst>
                    <a:ext uri="{FF2B5EF4-FFF2-40B4-BE49-F238E27FC236}">
                      <a16:creationId xmlns:a16="http://schemas.microsoft.com/office/drawing/2014/main" id="{24E1A988-48AC-4A53-9C0C-319260624CD8}"/>
                    </a:ext>
                  </a:extLst>
                </p:cNvPr>
                <p:cNvGrpSpPr/>
                <p:nvPr/>
              </p:nvGrpSpPr>
              <p:grpSpPr>
                <a:xfrm>
                  <a:off x="2429624" y="2762250"/>
                  <a:ext cx="845413" cy="599293"/>
                  <a:chOff x="1439024" y="1352550"/>
                  <a:chExt cx="845413" cy="599293"/>
                </a:xfrm>
              </p:grpSpPr>
              <p:sp>
                <p:nvSpPr>
                  <p:cNvPr id="513" name="Freeform 139">
                    <a:extLst>
                      <a:ext uri="{FF2B5EF4-FFF2-40B4-BE49-F238E27FC236}">
                        <a16:creationId xmlns:a16="http://schemas.microsoft.com/office/drawing/2014/main" id="{7D8F1028-EEB7-406D-B186-468FA37EF1EF}"/>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4" name="Oval 513">
                    <a:extLst>
                      <a:ext uri="{FF2B5EF4-FFF2-40B4-BE49-F238E27FC236}">
                        <a16:creationId xmlns:a16="http://schemas.microsoft.com/office/drawing/2014/main" id="{95407FFE-24DD-40FF-A8BF-C43F2BCB99EA}"/>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Oval 514">
                    <a:extLst>
                      <a:ext uri="{FF2B5EF4-FFF2-40B4-BE49-F238E27FC236}">
                        <a16:creationId xmlns:a16="http://schemas.microsoft.com/office/drawing/2014/main" id="{AFD35937-E44F-4A8D-B3B5-7545E76F88B1}"/>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07" name="Rectangle 506">
                  <a:extLst>
                    <a:ext uri="{FF2B5EF4-FFF2-40B4-BE49-F238E27FC236}">
                      <a16:creationId xmlns:a16="http://schemas.microsoft.com/office/drawing/2014/main" id="{805436D3-076F-4FF9-AD19-FD3A1C2D53A6}"/>
                    </a:ext>
                  </a:extLst>
                </p:cNvPr>
                <p:cNvSpPr/>
                <p:nvPr/>
              </p:nvSpPr>
              <p:spPr>
                <a:xfrm>
                  <a:off x="2878413" y="3236534"/>
                  <a:ext cx="1078309" cy="276999"/>
                </a:xfrm>
                <a:prstGeom prst="rect">
                  <a:avLst/>
                </a:prstGeom>
              </p:spPr>
              <p:txBody>
                <a:bodyPr wrap="none">
                  <a:spAutoFit/>
                </a:bodyPr>
                <a:lstStyle/>
                <a:p>
                  <a:r>
                    <a:rPr lang="nl-NL" sz="1200" b="1" dirty="0"/>
                    <a:t>Effectorcel NK</a:t>
                  </a:r>
                  <a:endParaRPr lang="en-US" sz="1200" b="1" dirty="0"/>
                </a:p>
              </p:txBody>
            </p:sp>
            <p:grpSp>
              <p:nvGrpSpPr>
                <p:cNvPr id="508" name="Group 507">
                  <a:extLst>
                    <a:ext uri="{FF2B5EF4-FFF2-40B4-BE49-F238E27FC236}">
                      <a16:creationId xmlns:a16="http://schemas.microsoft.com/office/drawing/2014/main" id="{65FC87DF-F950-451B-887C-B8CCA437BDC7}"/>
                    </a:ext>
                  </a:extLst>
                </p:cNvPr>
                <p:cNvGrpSpPr/>
                <p:nvPr/>
              </p:nvGrpSpPr>
              <p:grpSpPr>
                <a:xfrm rot="15256912">
                  <a:off x="3401145" y="2442150"/>
                  <a:ext cx="90694" cy="527354"/>
                  <a:chOff x="5617822" y="3339110"/>
                  <a:chExt cx="90694" cy="527354"/>
                </a:xfrm>
              </p:grpSpPr>
              <p:cxnSp>
                <p:nvCxnSpPr>
                  <p:cNvPr id="510" name="Straight Connector 509">
                    <a:extLst>
                      <a:ext uri="{FF2B5EF4-FFF2-40B4-BE49-F238E27FC236}">
                        <a16:creationId xmlns:a16="http://schemas.microsoft.com/office/drawing/2014/main" id="{4CEF6853-0982-40A6-9726-D51BD504899B}"/>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E22EDE98-91D6-4A30-A167-334B363CE379}"/>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DB02352B-4703-4C0F-9F6C-CD277087A081}"/>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09" name="Rectangle 508">
                  <a:extLst>
                    <a:ext uri="{FF2B5EF4-FFF2-40B4-BE49-F238E27FC236}">
                      <a16:creationId xmlns:a16="http://schemas.microsoft.com/office/drawing/2014/main" id="{F4242835-B409-4703-B40D-4D223BADD1F3}"/>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grpSp>
            <p:nvGrpSpPr>
              <p:cNvPr id="491" name="Group 490">
                <a:extLst>
                  <a:ext uri="{FF2B5EF4-FFF2-40B4-BE49-F238E27FC236}">
                    <a16:creationId xmlns:a16="http://schemas.microsoft.com/office/drawing/2014/main" id="{54E241F3-4FE0-4B18-99BC-0A8744DC1FFC}"/>
                  </a:ext>
                </a:extLst>
              </p:cNvPr>
              <p:cNvGrpSpPr/>
              <p:nvPr/>
            </p:nvGrpSpPr>
            <p:grpSpPr>
              <a:xfrm>
                <a:off x="7140049" y="2839722"/>
                <a:ext cx="1354539" cy="1065109"/>
                <a:chOff x="2429624" y="2296434"/>
                <a:chExt cx="1354539" cy="1065109"/>
              </a:xfrm>
            </p:grpSpPr>
            <p:grpSp>
              <p:nvGrpSpPr>
                <p:cNvPr id="496" name="Group 495">
                  <a:extLst>
                    <a:ext uri="{FF2B5EF4-FFF2-40B4-BE49-F238E27FC236}">
                      <a16:creationId xmlns:a16="http://schemas.microsoft.com/office/drawing/2014/main" id="{0D921A61-CC6B-4C57-B434-8EF828780F08}"/>
                    </a:ext>
                  </a:extLst>
                </p:cNvPr>
                <p:cNvGrpSpPr/>
                <p:nvPr/>
              </p:nvGrpSpPr>
              <p:grpSpPr>
                <a:xfrm>
                  <a:off x="2429624" y="2762250"/>
                  <a:ext cx="845413" cy="599293"/>
                  <a:chOff x="1439024" y="1352550"/>
                  <a:chExt cx="845413" cy="599293"/>
                </a:xfrm>
              </p:grpSpPr>
              <p:sp>
                <p:nvSpPr>
                  <p:cNvPr id="503" name="Freeform 139">
                    <a:extLst>
                      <a:ext uri="{FF2B5EF4-FFF2-40B4-BE49-F238E27FC236}">
                        <a16:creationId xmlns:a16="http://schemas.microsoft.com/office/drawing/2014/main" id="{150CDBD1-6713-4930-91CF-448BA235BAB2}"/>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4" name="Oval 503">
                    <a:extLst>
                      <a:ext uri="{FF2B5EF4-FFF2-40B4-BE49-F238E27FC236}">
                        <a16:creationId xmlns:a16="http://schemas.microsoft.com/office/drawing/2014/main" id="{B6D64C47-F7ED-43B2-83E9-CE7DDDAB6750}"/>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5" name="Oval 504">
                    <a:extLst>
                      <a:ext uri="{FF2B5EF4-FFF2-40B4-BE49-F238E27FC236}">
                        <a16:creationId xmlns:a16="http://schemas.microsoft.com/office/drawing/2014/main" id="{FA81E222-9A69-478E-ACD6-03C701C302F2}"/>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7" name="Rectangle 496">
                  <a:extLst>
                    <a:ext uri="{FF2B5EF4-FFF2-40B4-BE49-F238E27FC236}">
                      <a16:creationId xmlns:a16="http://schemas.microsoft.com/office/drawing/2014/main" id="{53E46B21-31D0-4BAC-9663-F417EDFD5CEF}"/>
                    </a:ext>
                  </a:extLst>
                </p:cNvPr>
                <p:cNvSpPr/>
                <p:nvPr/>
              </p:nvSpPr>
              <p:spPr>
                <a:xfrm>
                  <a:off x="3009038" y="2987159"/>
                  <a:ext cx="628698" cy="338554"/>
                </a:xfrm>
                <a:prstGeom prst="rect">
                  <a:avLst/>
                </a:prstGeom>
              </p:spPr>
              <p:txBody>
                <a:bodyPr wrap="none">
                  <a:spAutoFit/>
                </a:bodyPr>
                <a:lstStyle/>
                <a:p>
                  <a:r>
                    <a:rPr lang="nl-NL" sz="1600" dirty="0"/>
                    <a:t>CD52</a:t>
                  </a:r>
                  <a:endParaRPr lang="en-US" sz="1600" dirty="0"/>
                </a:p>
              </p:txBody>
            </p:sp>
            <p:grpSp>
              <p:nvGrpSpPr>
                <p:cNvPr id="498" name="Group 497">
                  <a:extLst>
                    <a:ext uri="{FF2B5EF4-FFF2-40B4-BE49-F238E27FC236}">
                      <a16:creationId xmlns:a16="http://schemas.microsoft.com/office/drawing/2014/main" id="{B3AA2A3F-EA12-4947-B13B-DC75C5126483}"/>
                    </a:ext>
                  </a:extLst>
                </p:cNvPr>
                <p:cNvGrpSpPr/>
                <p:nvPr/>
              </p:nvGrpSpPr>
              <p:grpSpPr>
                <a:xfrm rot="15256912">
                  <a:off x="3401145" y="2442150"/>
                  <a:ext cx="90694" cy="527354"/>
                  <a:chOff x="5617822" y="3339110"/>
                  <a:chExt cx="90694" cy="527354"/>
                </a:xfrm>
              </p:grpSpPr>
              <p:cxnSp>
                <p:nvCxnSpPr>
                  <p:cNvPr id="500" name="Straight Connector 499">
                    <a:extLst>
                      <a:ext uri="{FF2B5EF4-FFF2-40B4-BE49-F238E27FC236}">
                        <a16:creationId xmlns:a16="http://schemas.microsoft.com/office/drawing/2014/main" id="{31CACB0A-81FA-4831-BBA8-20EA2FC3B2D2}"/>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30FEBE65-75BA-4D22-9665-14A3EDF056AF}"/>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F6925212-921D-42F0-9A66-E6BB510E23F8}"/>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499" name="Rectangle 498">
                  <a:extLst>
                    <a:ext uri="{FF2B5EF4-FFF2-40B4-BE49-F238E27FC236}">
                      <a16:creationId xmlns:a16="http://schemas.microsoft.com/office/drawing/2014/main" id="{CCD61171-3092-4917-BE63-D6D2BCBF6B0E}"/>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sp>
            <p:nvSpPr>
              <p:cNvPr id="492" name="Right Arrow 439">
                <a:extLst>
                  <a:ext uri="{FF2B5EF4-FFF2-40B4-BE49-F238E27FC236}">
                    <a16:creationId xmlns:a16="http://schemas.microsoft.com/office/drawing/2014/main" id="{4CAEFA5B-8FA4-4B59-BA1B-922BE4F3346F}"/>
                  </a:ext>
                </a:extLst>
              </p:cNvPr>
              <p:cNvSpPr/>
              <p:nvPr/>
            </p:nvSpPr>
            <p:spPr bwMode="auto">
              <a:xfrm>
                <a:off x="6481952" y="3324679"/>
                <a:ext cx="508588"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3" name="Rectangle 492">
                <a:extLst>
                  <a:ext uri="{FF2B5EF4-FFF2-40B4-BE49-F238E27FC236}">
                    <a16:creationId xmlns:a16="http://schemas.microsoft.com/office/drawing/2014/main" id="{ADE77B24-611B-47E4-89C9-F5405E18263C}"/>
                  </a:ext>
                </a:extLst>
              </p:cNvPr>
              <p:cNvSpPr/>
              <p:nvPr/>
            </p:nvSpPr>
            <p:spPr bwMode="auto">
              <a:xfrm rot="3036102">
                <a:off x="5533878" y="3226436"/>
                <a:ext cx="124275" cy="105179"/>
              </a:xfrm>
              <a:prstGeom prst="rect">
                <a:avLst/>
              </a:prstGeom>
              <a:solidFill>
                <a:srgbClr val="FFC000"/>
              </a:solidFill>
              <a:ln w="25400" cap="flat" cmpd="sng" algn="ctr">
                <a:solidFill>
                  <a:srgbClr val="CC99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4" name="Rectangle 493">
                <a:extLst>
                  <a:ext uri="{FF2B5EF4-FFF2-40B4-BE49-F238E27FC236}">
                    <a16:creationId xmlns:a16="http://schemas.microsoft.com/office/drawing/2014/main" id="{FF62C321-A158-4867-8D5E-BCC3031AA654}"/>
                  </a:ext>
                </a:extLst>
              </p:cNvPr>
              <p:cNvSpPr/>
              <p:nvPr/>
            </p:nvSpPr>
            <p:spPr bwMode="auto">
              <a:xfrm>
                <a:off x="7093182" y="2768661"/>
                <a:ext cx="1552689" cy="1246909"/>
              </a:xfrm>
              <a:prstGeom prst="rect">
                <a:avLst/>
              </a:prstGeom>
              <a:solidFill>
                <a:schemeClr val="bg1">
                  <a:alpha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5" name="TextBox 494">
                <a:extLst>
                  <a:ext uri="{FF2B5EF4-FFF2-40B4-BE49-F238E27FC236}">
                    <a16:creationId xmlns:a16="http://schemas.microsoft.com/office/drawing/2014/main" id="{53B086FE-C27E-4306-A736-E7C8FD788358}"/>
                  </a:ext>
                </a:extLst>
              </p:cNvPr>
              <p:cNvSpPr txBox="1"/>
              <p:nvPr/>
            </p:nvSpPr>
            <p:spPr>
              <a:xfrm rot="19872110">
                <a:off x="7145722" y="3372226"/>
                <a:ext cx="619465" cy="369332"/>
              </a:xfrm>
              <a:prstGeom prst="rect">
                <a:avLst/>
              </a:prstGeom>
              <a:noFill/>
            </p:spPr>
            <p:txBody>
              <a:bodyPr wrap="none" rtlCol="0">
                <a:spAutoFit/>
              </a:bodyPr>
              <a:lstStyle/>
              <a:p>
                <a:r>
                  <a:rPr lang="en-US" b="1" dirty="0">
                    <a:solidFill>
                      <a:schemeClr val="accent6"/>
                    </a:solidFill>
                  </a:rPr>
                  <a:t>Lysis</a:t>
                </a:r>
              </a:p>
            </p:txBody>
          </p:sp>
        </p:grpSp>
      </p:grpSp>
      <p:grpSp>
        <p:nvGrpSpPr>
          <p:cNvPr id="518" name="Group 517">
            <a:extLst>
              <a:ext uri="{FF2B5EF4-FFF2-40B4-BE49-F238E27FC236}">
                <a16:creationId xmlns:a16="http://schemas.microsoft.com/office/drawing/2014/main" id="{BE1793CF-6A92-4182-ABB0-533C99151FED}"/>
              </a:ext>
            </a:extLst>
          </p:cNvPr>
          <p:cNvGrpSpPr/>
          <p:nvPr/>
        </p:nvGrpSpPr>
        <p:grpSpPr>
          <a:xfrm>
            <a:off x="3227437" y="4353977"/>
            <a:ext cx="5167786" cy="1294409"/>
            <a:chOff x="3466210" y="4015536"/>
            <a:chExt cx="5167786" cy="1294409"/>
          </a:xfrm>
        </p:grpSpPr>
        <p:sp>
          <p:nvSpPr>
            <p:cNvPr id="519" name="Rectangle 518">
              <a:extLst>
                <a:ext uri="{FF2B5EF4-FFF2-40B4-BE49-F238E27FC236}">
                  <a16:creationId xmlns:a16="http://schemas.microsoft.com/office/drawing/2014/main" id="{23AAF12D-4E14-4E6C-9D7B-1D36282D1AAE}"/>
                </a:ext>
              </a:extLst>
            </p:cNvPr>
            <p:cNvSpPr/>
            <p:nvPr/>
          </p:nvSpPr>
          <p:spPr bwMode="auto">
            <a:xfrm>
              <a:off x="7057557" y="4015536"/>
              <a:ext cx="1552689" cy="1246909"/>
            </a:xfrm>
            <a:prstGeom prst="rect">
              <a:avLst/>
            </a:prstGeom>
            <a:solidFill>
              <a:schemeClr val="bg1">
                <a:alpha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20" name="Group 519">
              <a:extLst>
                <a:ext uri="{FF2B5EF4-FFF2-40B4-BE49-F238E27FC236}">
                  <a16:creationId xmlns:a16="http://schemas.microsoft.com/office/drawing/2014/main" id="{1E2F4B74-D780-4C41-933D-4B997BB723A3}"/>
                </a:ext>
              </a:extLst>
            </p:cNvPr>
            <p:cNvGrpSpPr/>
            <p:nvPr/>
          </p:nvGrpSpPr>
          <p:grpSpPr>
            <a:xfrm>
              <a:off x="7149949" y="4143997"/>
              <a:ext cx="1354539" cy="1065109"/>
              <a:chOff x="2429624" y="2296434"/>
              <a:chExt cx="1354539" cy="1065109"/>
            </a:xfrm>
          </p:grpSpPr>
          <p:grpSp>
            <p:nvGrpSpPr>
              <p:cNvPr id="537" name="Group 536">
                <a:extLst>
                  <a:ext uri="{FF2B5EF4-FFF2-40B4-BE49-F238E27FC236}">
                    <a16:creationId xmlns:a16="http://schemas.microsoft.com/office/drawing/2014/main" id="{09F95DCB-79A3-4816-A166-682A134F45FE}"/>
                  </a:ext>
                </a:extLst>
              </p:cNvPr>
              <p:cNvGrpSpPr/>
              <p:nvPr/>
            </p:nvGrpSpPr>
            <p:grpSpPr>
              <a:xfrm>
                <a:off x="2429624" y="2762250"/>
                <a:ext cx="845413" cy="599293"/>
                <a:chOff x="1439024" y="1352550"/>
                <a:chExt cx="845413" cy="599293"/>
              </a:xfrm>
            </p:grpSpPr>
            <p:sp>
              <p:nvSpPr>
                <p:cNvPr id="544" name="Freeform 139">
                  <a:extLst>
                    <a:ext uri="{FF2B5EF4-FFF2-40B4-BE49-F238E27FC236}">
                      <a16:creationId xmlns:a16="http://schemas.microsoft.com/office/drawing/2014/main" id="{4E7EBD96-27B4-47B5-89D1-76246FEB708A}"/>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5" name="Oval 544">
                  <a:extLst>
                    <a:ext uri="{FF2B5EF4-FFF2-40B4-BE49-F238E27FC236}">
                      <a16:creationId xmlns:a16="http://schemas.microsoft.com/office/drawing/2014/main" id="{84145505-8791-4A7B-9944-F3F2C3CC97E6}"/>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6" name="Oval 545">
                  <a:extLst>
                    <a:ext uri="{FF2B5EF4-FFF2-40B4-BE49-F238E27FC236}">
                      <a16:creationId xmlns:a16="http://schemas.microsoft.com/office/drawing/2014/main" id="{1C4D7730-7875-49B7-89C1-3BF7DED9B2A2}"/>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8" name="Rectangle 537">
                <a:extLst>
                  <a:ext uri="{FF2B5EF4-FFF2-40B4-BE49-F238E27FC236}">
                    <a16:creationId xmlns:a16="http://schemas.microsoft.com/office/drawing/2014/main" id="{7FD2E4A9-66AF-47C1-997B-676DF0FD62C0}"/>
                  </a:ext>
                </a:extLst>
              </p:cNvPr>
              <p:cNvSpPr/>
              <p:nvPr/>
            </p:nvSpPr>
            <p:spPr>
              <a:xfrm>
                <a:off x="3009038" y="2987159"/>
                <a:ext cx="628698" cy="338554"/>
              </a:xfrm>
              <a:prstGeom prst="rect">
                <a:avLst/>
              </a:prstGeom>
            </p:spPr>
            <p:txBody>
              <a:bodyPr wrap="none">
                <a:spAutoFit/>
              </a:bodyPr>
              <a:lstStyle/>
              <a:p>
                <a:r>
                  <a:rPr lang="nl-NL" sz="1600" dirty="0"/>
                  <a:t>CD52</a:t>
                </a:r>
                <a:endParaRPr lang="en-US" sz="1600" dirty="0"/>
              </a:p>
            </p:txBody>
          </p:sp>
          <p:grpSp>
            <p:nvGrpSpPr>
              <p:cNvPr id="539" name="Group 538">
                <a:extLst>
                  <a:ext uri="{FF2B5EF4-FFF2-40B4-BE49-F238E27FC236}">
                    <a16:creationId xmlns:a16="http://schemas.microsoft.com/office/drawing/2014/main" id="{D1C9DFB0-DDA7-49B7-8EC8-2AAC5CF5EF49}"/>
                  </a:ext>
                </a:extLst>
              </p:cNvPr>
              <p:cNvGrpSpPr/>
              <p:nvPr/>
            </p:nvGrpSpPr>
            <p:grpSpPr>
              <a:xfrm rot="15256912">
                <a:off x="3401145" y="2442150"/>
                <a:ext cx="90694" cy="527354"/>
                <a:chOff x="5617822" y="3339110"/>
                <a:chExt cx="90694" cy="527354"/>
              </a:xfrm>
            </p:grpSpPr>
            <p:cxnSp>
              <p:nvCxnSpPr>
                <p:cNvPr id="541" name="Straight Connector 540">
                  <a:extLst>
                    <a:ext uri="{FF2B5EF4-FFF2-40B4-BE49-F238E27FC236}">
                      <a16:creationId xmlns:a16="http://schemas.microsoft.com/office/drawing/2014/main" id="{7FCD3314-3AB7-48DF-A851-23E94E6FDBC5}"/>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a:extLst>
                    <a:ext uri="{FF2B5EF4-FFF2-40B4-BE49-F238E27FC236}">
                      <a16:creationId xmlns:a16="http://schemas.microsoft.com/office/drawing/2014/main" id="{673C4A31-6E81-4216-B900-18B19FCB9062}"/>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DD1600B-44AE-4E01-A3B7-1FFF502EEF66}"/>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40" name="Rectangle 539">
                <a:extLst>
                  <a:ext uri="{FF2B5EF4-FFF2-40B4-BE49-F238E27FC236}">
                    <a16:creationId xmlns:a16="http://schemas.microsoft.com/office/drawing/2014/main" id="{CF68C8DD-2A4B-43E9-A646-6AF9F8C565DD}"/>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grpSp>
          <p:nvGrpSpPr>
            <p:cNvPr id="521" name="Group 520">
              <a:extLst>
                <a:ext uri="{FF2B5EF4-FFF2-40B4-BE49-F238E27FC236}">
                  <a16:creationId xmlns:a16="http://schemas.microsoft.com/office/drawing/2014/main" id="{B25B7690-D7CC-41AA-B41E-85AE6B0A1CC0}"/>
                </a:ext>
              </a:extLst>
            </p:cNvPr>
            <p:cNvGrpSpPr/>
            <p:nvPr/>
          </p:nvGrpSpPr>
          <p:grpSpPr>
            <a:xfrm>
              <a:off x="4349424" y="4122222"/>
              <a:ext cx="1354539" cy="1065109"/>
              <a:chOff x="2429624" y="2296434"/>
              <a:chExt cx="1354539" cy="1065109"/>
            </a:xfrm>
          </p:grpSpPr>
          <p:grpSp>
            <p:nvGrpSpPr>
              <p:cNvPr id="527" name="Group 526">
                <a:extLst>
                  <a:ext uri="{FF2B5EF4-FFF2-40B4-BE49-F238E27FC236}">
                    <a16:creationId xmlns:a16="http://schemas.microsoft.com/office/drawing/2014/main" id="{F3129463-0172-43DB-968C-67E71B9039DC}"/>
                  </a:ext>
                </a:extLst>
              </p:cNvPr>
              <p:cNvGrpSpPr/>
              <p:nvPr/>
            </p:nvGrpSpPr>
            <p:grpSpPr>
              <a:xfrm>
                <a:off x="2429624" y="2762250"/>
                <a:ext cx="845413" cy="599293"/>
                <a:chOff x="1439024" y="1352550"/>
                <a:chExt cx="845413" cy="599293"/>
              </a:xfrm>
            </p:grpSpPr>
            <p:sp>
              <p:nvSpPr>
                <p:cNvPr id="534" name="Freeform 139">
                  <a:extLst>
                    <a:ext uri="{FF2B5EF4-FFF2-40B4-BE49-F238E27FC236}">
                      <a16:creationId xmlns:a16="http://schemas.microsoft.com/office/drawing/2014/main" id="{D8F77F39-15A8-4FFB-87BF-80779E3753E4}"/>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Oval 534">
                  <a:extLst>
                    <a:ext uri="{FF2B5EF4-FFF2-40B4-BE49-F238E27FC236}">
                      <a16:creationId xmlns:a16="http://schemas.microsoft.com/office/drawing/2014/main" id="{DECAD3F3-8982-468A-922F-E88B6443BA13}"/>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6" name="Oval 535">
                  <a:extLst>
                    <a:ext uri="{FF2B5EF4-FFF2-40B4-BE49-F238E27FC236}">
                      <a16:creationId xmlns:a16="http://schemas.microsoft.com/office/drawing/2014/main" id="{B8C676AA-4BCC-4329-BBB8-0343C935934B}"/>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Rectangle 527">
                <a:extLst>
                  <a:ext uri="{FF2B5EF4-FFF2-40B4-BE49-F238E27FC236}">
                    <a16:creationId xmlns:a16="http://schemas.microsoft.com/office/drawing/2014/main" id="{23AFF5B8-D42A-4F23-A6E2-8F571B6365A6}"/>
                  </a:ext>
                </a:extLst>
              </p:cNvPr>
              <p:cNvSpPr/>
              <p:nvPr/>
            </p:nvSpPr>
            <p:spPr>
              <a:xfrm>
                <a:off x="3009038" y="2987159"/>
                <a:ext cx="184731" cy="338554"/>
              </a:xfrm>
              <a:prstGeom prst="rect">
                <a:avLst/>
              </a:prstGeom>
            </p:spPr>
            <p:txBody>
              <a:bodyPr wrap="none">
                <a:spAutoFit/>
              </a:bodyPr>
              <a:lstStyle/>
              <a:p>
                <a:endParaRPr lang="en-US" sz="1600" dirty="0"/>
              </a:p>
            </p:txBody>
          </p:sp>
          <p:grpSp>
            <p:nvGrpSpPr>
              <p:cNvPr id="529" name="Group 528">
                <a:extLst>
                  <a:ext uri="{FF2B5EF4-FFF2-40B4-BE49-F238E27FC236}">
                    <a16:creationId xmlns:a16="http://schemas.microsoft.com/office/drawing/2014/main" id="{D4A303A0-47BA-49F3-A245-EB83E5853D78}"/>
                  </a:ext>
                </a:extLst>
              </p:cNvPr>
              <p:cNvGrpSpPr/>
              <p:nvPr/>
            </p:nvGrpSpPr>
            <p:grpSpPr>
              <a:xfrm rot="15256912">
                <a:off x="3401145" y="2442150"/>
                <a:ext cx="90694" cy="527354"/>
                <a:chOff x="5617822" y="3339110"/>
                <a:chExt cx="90694" cy="527354"/>
              </a:xfrm>
            </p:grpSpPr>
            <p:cxnSp>
              <p:nvCxnSpPr>
                <p:cNvPr id="531" name="Straight Connector 530">
                  <a:extLst>
                    <a:ext uri="{FF2B5EF4-FFF2-40B4-BE49-F238E27FC236}">
                      <a16:creationId xmlns:a16="http://schemas.microsoft.com/office/drawing/2014/main" id="{D35B09EE-1DBD-40E6-BCF8-4594CF1907B0}"/>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5DC77952-E8C7-48D2-AE99-6F14C64ED3CF}"/>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24DEDAE-1E69-4FBE-90EE-D4E26C89073D}"/>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30" name="Rectangle 529">
                <a:extLst>
                  <a:ext uri="{FF2B5EF4-FFF2-40B4-BE49-F238E27FC236}">
                    <a16:creationId xmlns:a16="http://schemas.microsoft.com/office/drawing/2014/main" id="{C952DB97-F00C-4CBD-B0DF-5038C75DF575}"/>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sp>
          <p:nvSpPr>
            <p:cNvPr id="522" name="Right Arrow 469">
              <a:extLst>
                <a:ext uri="{FF2B5EF4-FFF2-40B4-BE49-F238E27FC236}">
                  <a16:creationId xmlns:a16="http://schemas.microsoft.com/office/drawing/2014/main" id="{B6ABCEBD-E268-4F81-9903-338E8C86C875}"/>
                </a:ext>
              </a:extLst>
            </p:cNvPr>
            <p:cNvSpPr/>
            <p:nvPr/>
          </p:nvSpPr>
          <p:spPr bwMode="auto">
            <a:xfrm>
              <a:off x="6470077" y="4630929"/>
              <a:ext cx="508588"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23" name="Right Arrow 470">
              <a:extLst>
                <a:ext uri="{FF2B5EF4-FFF2-40B4-BE49-F238E27FC236}">
                  <a16:creationId xmlns:a16="http://schemas.microsoft.com/office/drawing/2014/main" id="{8C6CB22A-D70A-4CA7-AEDE-FE795B136765}"/>
                </a:ext>
              </a:extLst>
            </p:cNvPr>
            <p:cNvSpPr/>
            <p:nvPr/>
          </p:nvSpPr>
          <p:spPr bwMode="auto">
            <a:xfrm rot="1584915">
              <a:off x="3679375" y="4276654"/>
              <a:ext cx="510639"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24" name="TextBox 523">
              <a:extLst>
                <a:ext uri="{FF2B5EF4-FFF2-40B4-BE49-F238E27FC236}">
                  <a16:creationId xmlns:a16="http://schemas.microsoft.com/office/drawing/2014/main" id="{468DA767-B839-4943-AB09-01EAB7D660DC}"/>
                </a:ext>
              </a:extLst>
            </p:cNvPr>
            <p:cNvSpPr txBox="1"/>
            <p:nvPr/>
          </p:nvSpPr>
          <p:spPr>
            <a:xfrm>
              <a:off x="3466210" y="4725148"/>
              <a:ext cx="1093901" cy="523220"/>
            </a:xfrm>
            <a:prstGeom prst="rect">
              <a:avLst/>
            </a:prstGeom>
            <a:noFill/>
          </p:spPr>
          <p:txBody>
            <a:bodyPr wrap="square" rtlCol="0">
              <a:spAutoFit/>
            </a:bodyPr>
            <a:lstStyle/>
            <a:p>
              <a:r>
                <a:rPr lang="nl-NL" sz="1400" dirty="0"/>
                <a:t>Directe apoptose</a:t>
              </a:r>
            </a:p>
          </p:txBody>
        </p:sp>
        <p:sp>
          <p:nvSpPr>
            <p:cNvPr id="525" name="Rectangle 524">
              <a:extLst>
                <a:ext uri="{FF2B5EF4-FFF2-40B4-BE49-F238E27FC236}">
                  <a16:creationId xmlns:a16="http://schemas.microsoft.com/office/drawing/2014/main" id="{3C3E61B6-60D7-40BE-A066-ADF9EA6500B2}"/>
                </a:ext>
              </a:extLst>
            </p:cNvPr>
            <p:cNvSpPr/>
            <p:nvPr/>
          </p:nvSpPr>
          <p:spPr bwMode="auto">
            <a:xfrm>
              <a:off x="7081307" y="4063036"/>
              <a:ext cx="1552689" cy="1246909"/>
            </a:xfrm>
            <a:prstGeom prst="rect">
              <a:avLst/>
            </a:prstGeom>
            <a:solidFill>
              <a:schemeClr val="bg1">
                <a:alpha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26" name="TextBox 525">
              <a:extLst>
                <a:ext uri="{FF2B5EF4-FFF2-40B4-BE49-F238E27FC236}">
                  <a16:creationId xmlns:a16="http://schemas.microsoft.com/office/drawing/2014/main" id="{86FFE9E9-9163-4C60-A4FF-00744D31F422}"/>
                </a:ext>
              </a:extLst>
            </p:cNvPr>
            <p:cNvSpPr txBox="1"/>
            <p:nvPr/>
          </p:nvSpPr>
          <p:spPr>
            <a:xfrm rot="19872110">
              <a:off x="7021406" y="4676501"/>
              <a:ext cx="1101648" cy="369332"/>
            </a:xfrm>
            <a:prstGeom prst="rect">
              <a:avLst/>
            </a:prstGeom>
            <a:noFill/>
          </p:spPr>
          <p:txBody>
            <a:bodyPr wrap="none" rtlCol="0">
              <a:spAutoFit/>
            </a:bodyPr>
            <a:lstStyle/>
            <a:p>
              <a:r>
                <a:rPr lang="nl-NL" b="1" dirty="0">
                  <a:solidFill>
                    <a:schemeClr val="accent6"/>
                  </a:solidFill>
                </a:rPr>
                <a:t>Apoptose</a:t>
              </a:r>
            </a:p>
          </p:txBody>
        </p:sp>
      </p:grpSp>
      <p:sp>
        <p:nvSpPr>
          <p:cNvPr id="547" name="Rectangle 546">
            <a:extLst>
              <a:ext uri="{FF2B5EF4-FFF2-40B4-BE49-F238E27FC236}">
                <a16:creationId xmlns:a16="http://schemas.microsoft.com/office/drawing/2014/main" id="{06B7F47F-D035-4F84-9222-72BDD62EBD0E}"/>
              </a:ext>
            </a:extLst>
          </p:cNvPr>
          <p:cNvSpPr/>
          <p:nvPr/>
        </p:nvSpPr>
        <p:spPr>
          <a:xfrm>
            <a:off x="85243" y="6398049"/>
            <a:ext cx="3478837" cy="184666"/>
          </a:xfrm>
          <a:prstGeom prst="rect">
            <a:avLst/>
          </a:prstGeom>
        </p:spPr>
        <p:txBody>
          <a:bodyPr wrap="none">
            <a:spAutoFit/>
          </a:bodyPr>
          <a:lstStyle/>
          <a:p>
            <a:r>
              <a:rPr lang="nl-NL" sz="600" dirty="0"/>
              <a:t>https://ec.europa.eu/health/documents/community-register/2016/20160621135036/anx_135036_nl.pdf</a:t>
            </a:r>
          </a:p>
        </p:txBody>
      </p:sp>
    </p:spTree>
    <p:extLst>
      <p:ext uri="{BB962C8B-B14F-4D97-AF65-F5344CB8AC3E}">
        <p14:creationId xmlns:p14="http://schemas.microsoft.com/office/powerpoint/2010/main" val="353131513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651058" y="1327636"/>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2074523" y="1434302"/>
            <a:ext cx="7011694" cy="4771647"/>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727962" y="3565019"/>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757880" y="3565019"/>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4972687" y="841332"/>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691469" y="3568621"/>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591192" y="183454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7212938" y="327413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7383037" y="343213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945336" y="379816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68141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39038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894416" y="2129710"/>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sp>
        <p:nvSpPr>
          <p:cNvPr id="11" name="TextBox 10"/>
          <p:cNvSpPr txBox="1"/>
          <p:nvPr/>
        </p:nvSpPr>
        <p:spPr>
          <a:xfrm>
            <a:off x="836569" y="840274"/>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216" name="Title 1"/>
          <p:cNvSpPr>
            <a:spLocks noGrp="1"/>
          </p:cNvSpPr>
          <p:nvPr>
            <p:ph type="title"/>
          </p:nvPr>
        </p:nvSpPr>
        <p:spPr>
          <a:xfrm>
            <a:off x="457202" y="274644"/>
            <a:ext cx="6962775" cy="609781"/>
          </a:xfrm>
        </p:spPr>
        <p:txBody>
          <a:bodyPr/>
          <a:lstStyle/>
          <a:p>
            <a:r>
              <a:rPr lang="nl-NL" sz="2400" dirty="0" err="1"/>
              <a:t>Alemtuzumab</a:t>
            </a:r>
            <a:r>
              <a:rPr lang="nl-NL" sz="2400" dirty="0"/>
              <a:t>, </a:t>
            </a:r>
            <a:r>
              <a:rPr lang="nl-NL" sz="2400" dirty="0" err="1"/>
              <a:t>immuunstatus</a:t>
            </a:r>
            <a:r>
              <a:rPr lang="nl-NL" sz="2400" dirty="0"/>
              <a:t> tijdens behandeling</a:t>
            </a:r>
          </a:p>
        </p:txBody>
      </p:sp>
      <p:grpSp>
        <p:nvGrpSpPr>
          <p:cNvPr id="262" name="Group 261"/>
          <p:cNvGrpSpPr/>
          <p:nvPr/>
        </p:nvGrpSpPr>
        <p:grpSpPr>
          <a:xfrm>
            <a:off x="677502" y="4842109"/>
            <a:ext cx="967738" cy="909821"/>
            <a:chOff x="108608" y="3363594"/>
            <a:chExt cx="967738" cy="909821"/>
          </a:xfrm>
        </p:grpSpPr>
        <p:grpSp>
          <p:nvGrpSpPr>
            <p:cNvPr id="263" name="Group 262"/>
            <p:cNvGrpSpPr/>
            <p:nvPr/>
          </p:nvGrpSpPr>
          <p:grpSpPr>
            <a:xfrm>
              <a:off x="108608" y="3567822"/>
              <a:ext cx="782437" cy="705593"/>
              <a:chOff x="108608" y="3567822"/>
              <a:chExt cx="782437" cy="705593"/>
            </a:xfrm>
          </p:grpSpPr>
          <p:grpSp>
            <p:nvGrpSpPr>
              <p:cNvPr id="269" name="Group 268"/>
              <p:cNvGrpSpPr/>
              <p:nvPr/>
            </p:nvGrpSpPr>
            <p:grpSpPr>
              <a:xfrm>
                <a:off x="108608" y="3567822"/>
                <a:ext cx="782437" cy="705593"/>
                <a:chOff x="9632115" y="3841615"/>
                <a:chExt cx="782437" cy="705593"/>
              </a:xfrm>
            </p:grpSpPr>
            <p:sp>
              <p:nvSpPr>
                <p:cNvPr id="271" name="Oval 270"/>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3" name="Group 171"/>
                <p:cNvGrpSpPr/>
                <p:nvPr/>
              </p:nvGrpSpPr>
              <p:grpSpPr>
                <a:xfrm rot="18169265">
                  <a:off x="10232913" y="4152954"/>
                  <a:ext cx="124964" cy="238314"/>
                  <a:chOff x="6272999" y="403029"/>
                  <a:chExt cx="199769" cy="365671"/>
                </a:xfrm>
              </p:grpSpPr>
              <p:sp>
                <p:nvSpPr>
                  <p:cNvPr id="286" name="Rectangle 28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7" name="Rectangle 28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4" name="Group 173"/>
                <p:cNvGrpSpPr/>
                <p:nvPr/>
              </p:nvGrpSpPr>
              <p:grpSpPr>
                <a:xfrm rot="14155649">
                  <a:off x="10226787" y="3804084"/>
                  <a:ext cx="124964" cy="238314"/>
                  <a:chOff x="6272999" y="403029"/>
                  <a:chExt cx="199769" cy="365671"/>
                </a:xfrm>
              </p:grpSpPr>
              <p:sp>
                <p:nvSpPr>
                  <p:cNvPr id="283" name="Rectangle 28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5" name="Group 203"/>
                <p:cNvGrpSpPr/>
                <p:nvPr/>
              </p:nvGrpSpPr>
              <p:grpSpPr>
                <a:xfrm rot="669115" flipH="1">
                  <a:off x="9845209" y="4308894"/>
                  <a:ext cx="124964" cy="238314"/>
                  <a:chOff x="6272999" y="403029"/>
                  <a:chExt cx="199769" cy="365671"/>
                </a:xfrm>
              </p:grpSpPr>
              <p:sp>
                <p:nvSpPr>
                  <p:cNvPr id="280" name="Rectangle 2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1" name="Rectangle 2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6" name="Group 171"/>
                <p:cNvGrpSpPr/>
                <p:nvPr/>
              </p:nvGrpSpPr>
              <p:grpSpPr>
                <a:xfrm rot="7717811">
                  <a:off x="9688790" y="3784940"/>
                  <a:ext cx="124964" cy="238314"/>
                  <a:chOff x="6272999" y="403029"/>
                  <a:chExt cx="199769" cy="365671"/>
                </a:xfrm>
              </p:grpSpPr>
              <p:sp>
                <p:nvSpPr>
                  <p:cNvPr id="277" name="Rectangle 2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8" name="Rectangle 2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9" name="Rectangle 2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0" name="TextBox 269"/>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776264" y="3363594"/>
              <a:ext cx="300082" cy="261610"/>
              <a:chOff x="9582545" y="2303286"/>
              <a:chExt cx="300082" cy="261610"/>
            </a:xfrm>
          </p:grpSpPr>
          <p:sp>
            <p:nvSpPr>
              <p:cNvPr id="267"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8" name="Rectangle 26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2" name="Rectangle 1"/>
          <p:cNvSpPr/>
          <p:nvPr/>
        </p:nvSpPr>
        <p:spPr>
          <a:xfrm>
            <a:off x="79933" y="6700787"/>
            <a:ext cx="4572000" cy="184666"/>
          </a:xfrm>
          <a:prstGeom prst="rect">
            <a:avLst/>
          </a:prstGeom>
        </p:spPr>
        <p:txBody>
          <a:bodyPr>
            <a:spAutoFit/>
          </a:bodyPr>
          <a:lstStyle/>
          <a:p>
            <a:r>
              <a:rPr lang="nl-NL" sz="600" dirty="0"/>
              <a:t>https://www.lemtradahcp.com/mechanism-of-action</a:t>
            </a:r>
          </a:p>
        </p:txBody>
      </p:sp>
      <p:sp>
        <p:nvSpPr>
          <p:cNvPr id="294" name="TextBox 293">
            <a:extLst>
              <a:ext uri="{FF2B5EF4-FFF2-40B4-BE49-F238E27FC236}">
                <a16:creationId xmlns:a16="http://schemas.microsoft.com/office/drawing/2014/main" id="{C867BC3F-E275-4E63-814C-88BD147F170A}"/>
              </a:ext>
            </a:extLst>
          </p:cNvPr>
          <p:cNvSpPr txBox="1"/>
          <p:nvPr/>
        </p:nvSpPr>
        <p:spPr>
          <a:xfrm rot="16200000">
            <a:off x="3491507" y="363681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97" name="Group 296">
            <a:extLst>
              <a:ext uri="{FF2B5EF4-FFF2-40B4-BE49-F238E27FC236}">
                <a16:creationId xmlns:a16="http://schemas.microsoft.com/office/drawing/2014/main" id="{05EC17E8-76E3-4D41-8CD3-3FFFD1A14ACA}"/>
              </a:ext>
            </a:extLst>
          </p:cNvPr>
          <p:cNvGrpSpPr/>
          <p:nvPr/>
        </p:nvGrpSpPr>
        <p:grpSpPr>
          <a:xfrm>
            <a:off x="6591192" y="1834544"/>
            <a:ext cx="1514676" cy="3645533"/>
            <a:chOff x="6068997" y="1840481"/>
            <a:chExt cx="1514676" cy="3645533"/>
          </a:xfrm>
        </p:grpSpPr>
        <p:sp>
          <p:nvSpPr>
            <p:cNvPr id="298" name="Freeform 91">
              <a:extLst>
                <a:ext uri="{FF2B5EF4-FFF2-40B4-BE49-F238E27FC236}">
                  <a16:creationId xmlns:a16="http://schemas.microsoft.com/office/drawing/2014/main" id="{84E39702-6841-46DB-A3DA-241DDFDDD751}"/>
                </a:ext>
              </a:extLst>
            </p:cNvPr>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00" name="Group 299">
              <a:extLst>
                <a:ext uri="{FF2B5EF4-FFF2-40B4-BE49-F238E27FC236}">
                  <a16:creationId xmlns:a16="http://schemas.microsoft.com/office/drawing/2014/main" id="{6D151669-FDA7-4415-BD35-44637E4D09A6}"/>
                </a:ext>
              </a:extLst>
            </p:cNvPr>
            <p:cNvGrpSpPr/>
            <p:nvPr/>
          </p:nvGrpSpPr>
          <p:grpSpPr>
            <a:xfrm>
              <a:off x="6068997" y="1840481"/>
              <a:ext cx="1514676" cy="1167291"/>
              <a:chOff x="6068997" y="1840481"/>
              <a:chExt cx="1514676" cy="1167291"/>
            </a:xfrm>
          </p:grpSpPr>
          <p:sp>
            <p:nvSpPr>
              <p:cNvPr id="301" name="Freeform 92">
                <a:extLst>
                  <a:ext uri="{FF2B5EF4-FFF2-40B4-BE49-F238E27FC236}">
                    <a16:creationId xmlns:a16="http://schemas.microsoft.com/office/drawing/2014/main" id="{5162E42E-92EE-4085-B314-073A0099F76D}"/>
                  </a:ext>
                </a:extLst>
              </p:cNvPr>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Freeform 93">
                <a:extLst>
                  <a:ext uri="{FF2B5EF4-FFF2-40B4-BE49-F238E27FC236}">
                    <a16:creationId xmlns:a16="http://schemas.microsoft.com/office/drawing/2014/main" id="{B4ED8C00-363D-4551-ACA5-790AC4BDA478}"/>
                  </a:ext>
                </a:extLst>
              </p:cNvPr>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Freeform 94">
                <a:extLst>
                  <a:ext uri="{FF2B5EF4-FFF2-40B4-BE49-F238E27FC236}">
                    <a16:creationId xmlns:a16="http://schemas.microsoft.com/office/drawing/2014/main" id="{F4950D18-D187-4ABF-B106-547F3DCEA217}"/>
                  </a:ext>
                </a:extLst>
              </p:cNvPr>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4" name="Oval 303">
                <a:extLst>
                  <a:ext uri="{FF2B5EF4-FFF2-40B4-BE49-F238E27FC236}">
                    <a16:creationId xmlns:a16="http://schemas.microsoft.com/office/drawing/2014/main" id="{9515424C-4662-4886-9F5E-62D1A136000B}"/>
                  </a:ext>
                </a:extLst>
              </p:cNvPr>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3" name="Oval 312">
                <a:extLst>
                  <a:ext uri="{FF2B5EF4-FFF2-40B4-BE49-F238E27FC236}">
                    <a16:creationId xmlns:a16="http://schemas.microsoft.com/office/drawing/2014/main" id="{21E17FC2-A2C7-4062-A9F4-4551BF97140E}"/>
                  </a:ext>
                </a:extLst>
              </p:cNvPr>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TextBox 313">
                <a:extLst>
                  <a:ext uri="{FF2B5EF4-FFF2-40B4-BE49-F238E27FC236}">
                    <a16:creationId xmlns:a16="http://schemas.microsoft.com/office/drawing/2014/main" id="{34FCC6C8-0337-4E90-BDE8-B20CFCEB9A98}"/>
                  </a:ext>
                </a:extLst>
              </p:cNvPr>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315" name="Group 314">
            <a:extLst>
              <a:ext uri="{FF2B5EF4-FFF2-40B4-BE49-F238E27FC236}">
                <a16:creationId xmlns:a16="http://schemas.microsoft.com/office/drawing/2014/main" id="{6D217A86-472F-4814-81A5-BBE36D974817}"/>
              </a:ext>
            </a:extLst>
          </p:cNvPr>
          <p:cNvGrpSpPr/>
          <p:nvPr/>
        </p:nvGrpSpPr>
        <p:grpSpPr>
          <a:xfrm>
            <a:off x="7212938" y="3274135"/>
            <a:ext cx="171992" cy="1485356"/>
            <a:chOff x="6739212" y="3280075"/>
            <a:chExt cx="171992" cy="1485356"/>
          </a:xfrm>
        </p:grpSpPr>
        <p:sp>
          <p:nvSpPr>
            <p:cNvPr id="316" name="Rounded Rectangle 97">
              <a:extLst>
                <a:ext uri="{FF2B5EF4-FFF2-40B4-BE49-F238E27FC236}">
                  <a16:creationId xmlns:a16="http://schemas.microsoft.com/office/drawing/2014/main" id="{41B20758-5175-474B-93A0-AA69C4B7B2EF}"/>
                </a:ext>
              </a:extLst>
            </p:cNvPr>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ounded Rectangle 98">
              <a:extLst>
                <a:ext uri="{FF2B5EF4-FFF2-40B4-BE49-F238E27FC236}">
                  <a16:creationId xmlns:a16="http://schemas.microsoft.com/office/drawing/2014/main" id="{3359D30B-A423-40B3-A1FA-63BB92B0F330}"/>
                </a:ext>
              </a:extLst>
            </p:cNvPr>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8" name="Rounded Rectangle 99">
              <a:extLst>
                <a:ext uri="{FF2B5EF4-FFF2-40B4-BE49-F238E27FC236}">
                  <a16:creationId xmlns:a16="http://schemas.microsoft.com/office/drawing/2014/main" id="{FA597F0E-7502-4C5E-839C-480CA4402B45}"/>
                </a:ext>
              </a:extLst>
            </p:cNvPr>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9" name="TextBox 318">
            <a:extLst>
              <a:ext uri="{FF2B5EF4-FFF2-40B4-BE49-F238E27FC236}">
                <a16:creationId xmlns:a16="http://schemas.microsoft.com/office/drawing/2014/main" id="{25EB9D76-7396-4DB2-88D3-7D5D4FC4E970}"/>
              </a:ext>
            </a:extLst>
          </p:cNvPr>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321" name="Group 320">
            <a:extLst>
              <a:ext uri="{FF2B5EF4-FFF2-40B4-BE49-F238E27FC236}">
                <a16:creationId xmlns:a16="http://schemas.microsoft.com/office/drawing/2014/main" id="{0CFB537C-09D9-4A20-9488-931E33C83D9C}"/>
              </a:ext>
            </a:extLst>
          </p:cNvPr>
          <p:cNvGrpSpPr/>
          <p:nvPr/>
        </p:nvGrpSpPr>
        <p:grpSpPr>
          <a:xfrm>
            <a:off x="7383037" y="3432138"/>
            <a:ext cx="832825" cy="1290050"/>
            <a:chOff x="6346489" y="3438078"/>
            <a:chExt cx="832825" cy="1290050"/>
          </a:xfrm>
        </p:grpSpPr>
        <p:grpSp>
          <p:nvGrpSpPr>
            <p:cNvPr id="322" name="Group 100">
              <a:extLst>
                <a:ext uri="{FF2B5EF4-FFF2-40B4-BE49-F238E27FC236}">
                  <a16:creationId xmlns:a16="http://schemas.microsoft.com/office/drawing/2014/main" id="{67CCDE10-14B2-4B99-8956-F1689D907F60}"/>
                </a:ext>
              </a:extLst>
            </p:cNvPr>
            <p:cNvGrpSpPr/>
            <p:nvPr/>
          </p:nvGrpSpPr>
          <p:grpSpPr>
            <a:xfrm rot="5400000">
              <a:off x="6117877" y="3666690"/>
              <a:ext cx="1290050" cy="832825"/>
              <a:chOff x="5518485" y="1611376"/>
              <a:chExt cx="1892818" cy="1172884"/>
            </a:xfrm>
          </p:grpSpPr>
          <p:sp>
            <p:nvSpPr>
              <p:cNvPr id="330" name="Freeform 101">
                <a:extLst>
                  <a:ext uri="{FF2B5EF4-FFF2-40B4-BE49-F238E27FC236}">
                    <a16:creationId xmlns:a16="http://schemas.microsoft.com/office/drawing/2014/main" id="{5559868D-C094-4864-8B4B-255A0C7A40D0}"/>
                  </a:ext>
                </a:extLst>
              </p:cNvPr>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Oval 331">
                <a:extLst>
                  <a:ext uri="{FF2B5EF4-FFF2-40B4-BE49-F238E27FC236}">
                    <a16:creationId xmlns:a16="http://schemas.microsoft.com/office/drawing/2014/main" id="{FAB3B2D1-B37B-465C-B9CD-8EB49B8BA0F5}"/>
                  </a:ext>
                </a:extLst>
              </p:cNvPr>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3" name="TextBox 322">
              <a:extLst>
                <a:ext uri="{FF2B5EF4-FFF2-40B4-BE49-F238E27FC236}">
                  <a16:creationId xmlns:a16="http://schemas.microsoft.com/office/drawing/2014/main" id="{7CAB7687-BB9F-41F0-9A42-5671180EAB14}"/>
                </a:ext>
              </a:extLst>
            </p:cNvPr>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33" name="Group 332">
            <a:extLst>
              <a:ext uri="{FF2B5EF4-FFF2-40B4-BE49-F238E27FC236}">
                <a16:creationId xmlns:a16="http://schemas.microsoft.com/office/drawing/2014/main" id="{5A27036D-2F10-490E-94F2-BC5E9A1DD9F1}"/>
              </a:ext>
            </a:extLst>
          </p:cNvPr>
          <p:cNvGrpSpPr/>
          <p:nvPr/>
        </p:nvGrpSpPr>
        <p:grpSpPr>
          <a:xfrm>
            <a:off x="5945336" y="3798160"/>
            <a:ext cx="1112990" cy="907596"/>
            <a:chOff x="5038726" y="3648212"/>
            <a:chExt cx="1112990" cy="907596"/>
          </a:xfrm>
        </p:grpSpPr>
        <p:grpSp>
          <p:nvGrpSpPr>
            <p:cNvPr id="337" name="Group 250">
              <a:extLst>
                <a:ext uri="{FF2B5EF4-FFF2-40B4-BE49-F238E27FC236}">
                  <a16:creationId xmlns:a16="http://schemas.microsoft.com/office/drawing/2014/main" id="{56FBFEFE-17C1-4E75-8400-6FC52034C217}"/>
                </a:ext>
              </a:extLst>
            </p:cNvPr>
            <p:cNvGrpSpPr/>
            <p:nvPr/>
          </p:nvGrpSpPr>
          <p:grpSpPr>
            <a:xfrm>
              <a:off x="5038726" y="3648212"/>
              <a:ext cx="1112990" cy="907596"/>
              <a:chOff x="1098341" y="4367954"/>
              <a:chExt cx="1534342" cy="1386379"/>
            </a:xfrm>
          </p:grpSpPr>
          <p:sp>
            <p:nvSpPr>
              <p:cNvPr id="340" name="Freeform 248">
                <a:extLst>
                  <a:ext uri="{FF2B5EF4-FFF2-40B4-BE49-F238E27FC236}">
                    <a16:creationId xmlns:a16="http://schemas.microsoft.com/office/drawing/2014/main" id="{4CF3B645-21DD-4240-A2AC-D7419BC9A9DC}"/>
                  </a:ext>
                </a:extLst>
              </p:cNvPr>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1" name="Oval 340">
                <a:extLst>
                  <a:ext uri="{FF2B5EF4-FFF2-40B4-BE49-F238E27FC236}">
                    <a16:creationId xmlns:a16="http://schemas.microsoft.com/office/drawing/2014/main" id="{A4E4784A-EF0B-4168-A09D-6ECFF3E41F80}"/>
                  </a:ext>
                </a:extLst>
              </p:cNvPr>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8" name="TextBox 337">
              <a:extLst>
                <a:ext uri="{FF2B5EF4-FFF2-40B4-BE49-F238E27FC236}">
                  <a16:creationId xmlns:a16="http://schemas.microsoft.com/office/drawing/2014/main" id="{20EDB2C5-9B88-4783-96A3-7B0E0AA87A37}"/>
                </a:ext>
              </a:extLst>
            </p:cNvPr>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sp>
        <p:nvSpPr>
          <p:cNvPr id="396" name="TextBox 395">
            <a:extLst>
              <a:ext uri="{FF2B5EF4-FFF2-40B4-BE49-F238E27FC236}">
                <a16:creationId xmlns:a16="http://schemas.microsoft.com/office/drawing/2014/main" id="{8516C825-B280-46F7-BEC9-0F6FE8C2B068}"/>
              </a:ext>
            </a:extLst>
          </p:cNvPr>
          <p:cNvSpPr txBox="1"/>
          <p:nvPr/>
        </p:nvSpPr>
        <p:spPr>
          <a:xfrm>
            <a:off x="2232488" y="418855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
        <p:nvSpPr>
          <p:cNvPr id="547" name="TextBox 546">
            <a:extLst>
              <a:ext uri="{FF2B5EF4-FFF2-40B4-BE49-F238E27FC236}">
                <a16:creationId xmlns:a16="http://schemas.microsoft.com/office/drawing/2014/main" id="{07803955-09FB-4C43-BA0A-73C2BF619CD5}"/>
              </a:ext>
            </a:extLst>
          </p:cNvPr>
          <p:cNvSpPr txBox="1"/>
          <p:nvPr/>
        </p:nvSpPr>
        <p:spPr>
          <a:xfrm>
            <a:off x="2273654" y="2395470"/>
            <a:ext cx="6617128" cy="1754326"/>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en-US" dirty="0"/>
              <a:t>Alemtuzumab </a:t>
            </a:r>
            <a:r>
              <a:rPr lang="en-US" dirty="0" err="1"/>
              <a:t>bindt</a:t>
            </a:r>
            <a:r>
              <a:rPr lang="en-US" dirty="0"/>
              <a:t> </a:t>
            </a:r>
            <a:r>
              <a:rPr lang="en-US" dirty="0" err="1"/>
              <a:t>zich</a:t>
            </a:r>
            <a:r>
              <a:rPr lang="en-US" dirty="0"/>
              <a:t> </a:t>
            </a:r>
            <a:r>
              <a:rPr lang="en-US" dirty="0" err="1"/>
              <a:t>aan</a:t>
            </a:r>
            <a:r>
              <a:rPr lang="en-US" dirty="0"/>
              <a:t> CD52, </a:t>
            </a:r>
          </a:p>
          <a:p>
            <a:pPr marL="285750" indent="-285750">
              <a:buFont typeface="Arial" panose="020B0604020202020204" pitchFamily="34" charset="0"/>
              <a:buChar char="•"/>
            </a:pPr>
            <a:r>
              <a:rPr lang="en-US" dirty="0" err="1"/>
              <a:t>dat</a:t>
            </a:r>
            <a:r>
              <a:rPr lang="en-US" dirty="0"/>
              <a:t> in </a:t>
            </a:r>
            <a:r>
              <a:rPr lang="en-US" dirty="0" err="1"/>
              <a:t>hoge</a:t>
            </a:r>
            <a:r>
              <a:rPr lang="en-US" dirty="0"/>
              <a:t> </a:t>
            </a:r>
            <a:r>
              <a:rPr lang="en-US" dirty="0" err="1"/>
              <a:t>concentraties</a:t>
            </a:r>
            <a:r>
              <a:rPr lang="en-US" dirty="0"/>
              <a:t> </a:t>
            </a:r>
            <a:r>
              <a:rPr lang="en-US" dirty="0" err="1"/>
              <a:t>voorkomt</a:t>
            </a:r>
            <a:r>
              <a:rPr lang="en-US" dirty="0"/>
              <a:t> op T- en B-</a:t>
            </a:r>
            <a:r>
              <a:rPr lang="en-US" dirty="0" err="1"/>
              <a:t>lymfocyten</a:t>
            </a:r>
            <a:r>
              <a:rPr lang="en-US" dirty="0"/>
              <a:t> en </a:t>
            </a:r>
          </a:p>
          <a:p>
            <a:pPr marL="285750" indent="-285750">
              <a:buFont typeface="Arial" panose="020B0604020202020204" pitchFamily="34" charset="0"/>
              <a:buChar char="•"/>
            </a:pPr>
            <a:r>
              <a:rPr lang="en-US" dirty="0"/>
              <a:t>in </a:t>
            </a:r>
            <a:r>
              <a:rPr lang="en-US" dirty="0" err="1"/>
              <a:t>lagere</a:t>
            </a:r>
            <a:r>
              <a:rPr lang="en-US" dirty="0"/>
              <a:t> </a:t>
            </a:r>
            <a:r>
              <a:rPr lang="en-US" dirty="0" err="1"/>
              <a:t>concentraties</a:t>
            </a:r>
            <a:r>
              <a:rPr lang="en-US" dirty="0"/>
              <a:t> op natural killer-</a:t>
            </a:r>
            <a:r>
              <a:rPr lang="en-US" dirty="0" err="1"/>
              <a:t>cellen</a:t>
            </a:r>
            <a:r>
              <a:rPr lang="en-US" dirty="0"/>
              <a:t>, </a:t>
            </a:r>
            <a:r>
              <a:rPr lang="en-US" dirty="0" err="1"/>
              <a:t>monocyten</a:t>
            </a:r>
            <a:r>
              <a:rPr lang="en-US" dirty="0"/>
              <a:t> en </a:t>
            </a:r>
            <a:r>
              <a:rPr lang="en-US" dirty="0" err="1"/>
              <a:t>macrofagen</a:t>
            </a:r>
            <a:endParaRPr lang="en-US" dirty="0"/>
          </a:p>
          <a:p>
            <a:pPr marL="285750" indent="-285750">
              <a:buFont typeface="Arial" panose="020B0604020202020204" pitchFamily="34" charset="0"/>
              <a:buChar char="•"/>
            </a:pPr>
            <a:r>
              <a:rPr lang="nl-NL" dirty="0"/>
              <a:t>Er is weinig tot geen CD52 aangetroffen op neutrofielen, plasmacellen of beenmergstamcellen.</a:t>
            </a:r>
            <a:endParaRPr lang="en-US" dirty="0"/>
          </a:p>
        </p:txBody>
      </p:sp>
      <p:sp>
        <p:nvSpPr>
          <p:cNvPr id="198" name="Rectangle 197">
            <a:extLst>
              <a:ext uri="{FF2B5EF4-FFF2-40B4-BE49-F238E27FC236}">
                <a16:creationId xmlns:a16="http://schemas.microsoft.com/office/drawing/2014/main" id="{5DE63A2A-B449-4586-9D51-91ACC52C086B}"/>
              </a:ext>
            </a:extLst>
          </p:cNvPr>
          <p:cNvSpPr/>
          <p:nvPr/>
        </p:nvSpPr>
        <p:spPr>
          <a:xfrm>
            <a:off x="85243" y="6398049"/>
            <a:ext cx="3478837" cy="184666"/>
          </a:xfrm>
          <a:prstGeom prst="rect">
            <a:avLst/>
          </a:prstGeom>
        </p:spPr>
        <p:txBody>
          <a:bodyPr wrap="none">
            <a:spAutoFit/>
          </a:bodyPr>
          <a:lstStyle/>
          <a:p>
            <a:r>
              <a:rPr lang="nl-NL" sz="600" dirty="0"/>
              <a:t>https://ec.europa.eu/health/documents/community-register/2016/20160621135036/anx_135036_nl.pdf</a:t>
            </a:r>
          </a:p>
        </p:txBody>
      </p:sp>
    </p:spTree>
    <p:extLst>
      <p:ext uri="{BB962C8B-B14F-4D97-AF65-F5344CB8AC3E}">
        <p14:creationId xmlns:p14="http://schemas.microsoft.com/office/powerpoint/2010/main" val="1602664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animBg="1"/>
    </p:bld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3" name="Picture 2">
            <a:extLst>
              <a:ext uri="{FF2B5EF4-FFF2-40B4-BE49-F238E27FC236}">
                <a16:creationId xmlns:a16="http://schemas.microsoft.com/office/drawing/2014/main" id="{81A770BF-C62C-4C3C-AADB-5BF59D9644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2886" y="1213070"/>
            <a:ext cx="5746209" cy="481971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16" name="Title 1"/>
          <p:cNvSpPr>
            <a:spLocks noGrp="1"/>
          </p:cNvSpPr>
          <p:nvPr>
            <p:ph type="title"/>
          </p:nvPr>
        </p:nvSpPr>
        <p:spPr>
          <a:xfrm>
            <a:off x="457202" y="274644"/>
            <a:ext cx="6962775" cy="609781"/>
          </a:xfrm>
        </p:spPr>
        <p:txBody>
          <a:bodyPr/>
          <a:lstStyle/>
          <a:p>
            <a:r>
              <a:rPr lang="nl-NL" sz="2400" dirty="0" err="1"/>
              <a:t>Alemtuzumab</a:t>
            </a:r>
            <a:r>
              <a:rPr lang="nl-NL" sz="2400" dirty="0"/>
              <a:t>, </a:t>
            </a:r>
            <a:r>
              <a:rPr lang="nl-NL" sz="2400" dirty="0" err="1"/>
              <a:t>immuunstatus</a:t>
            </a:r>
            <a:r>
              <a:rPr lang="nl-NL" sz="2400" dirty="0"/>
              <a:t> tijdens behandeling</a:t>
            </a:r>
          </a:p>
        </p:txBody>
      </p:sp>
      <p:sp>
        <p:nvSpPr>
          <p:cNvPr id="295" name="Title 1">
            <a:extLst>
              <a:ext uri="{FF2B5EF4-FFF2-40B4-BE49-F238E27FC236}">
                <a16:creationId xmlns:a16="http://schemas.microsoft.com/office/drawing/2014/main" id="{C95995B4-3A5B-49AE-B8FC-C66CEB3A7FF7}"/>
              </a:ext>
            </a:extLst>
          </p:cNvPr>
          <p:cNvSpPr txBox="1">
            <a:spLocks/>
          </p:cNvSpPr>
          <p:nvPr/>
        </p:nvSpPr>
        <p:spPr bwMode="auto">
          <a:xfrm>
            <a:off x="457202" y="6152700"/>
            <a:ext cx="8157988" cy="60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algn="l"/>
            <a:endParaRPr lang="en-US" sz="1200" b="0" dirty="0"/>
          </a:p>
          <a:p>
            <a:pPr algn="l"/>
            <a:endParaRPr lang="en-US" sz="1200" b="0" dirty="0"/>
          </a:p>
          <a:p>
            <a:pPr algn="l"/>
            <a:r>
              <a:rPr lang="en-US" sz="1200" b="0" dirty="0"/>
              <a:t>Baker 2017 JAMA Neurol.  2017 Interpreting Lymphocyte Reconstitution Data From the Pivotal Phase 3 Trials of Alemtuzumab</a:t>
            </a:r>
          </a:p>
          <a:p>
            <a:pPr algn="l"/>
            <a:endParaRPr lang="en-US" sz="1200" b="0" dirty="0"/>
          </a:p>
        </p:txBody>
      </p:sp>
    </p:spTree>
    <p:extLst>
      <p:ext uri="{BB962C8B-B14F-4D97-AF65-F5344CB8AC3E}">
        <p14:creationId xmlns:p14="http://schemas.microsoft.com/office/powerpoint/2010/main" val="186530959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651058" y="1327636"/>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2074523" y="1434302"/>
            <a:ext cx="7011694" cy="4771647"/>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727962" y="3565019"/>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757880" y="3565019"/>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4972687" y="841332"/>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691469" y="3568621"/>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591192" y="183454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7212938" y="327413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7383037" y="343213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945336" y="379816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68141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39038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894416" y="2129710"/>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961091" y="2282110"/>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999194" y="2529760"/>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836569" y="840274"/>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216" name="Title 1"/>
          <p:cNvSpPr>
            <a:spLocks noGrp="1"/>
          </p:cNvSpPr>
          <p:nvPr>
            <p:ph type="title"/>
          </p:nvPr>
        </p:nvSpPr>
        <p:spPr>
          <a:xfrm>
            <a:off x="452312" y="35586"/>
            <a:ext cx="6962775" cy="609781"/>
          </a:xfrm>
        </p:spPr>
        <p:txBody>
          <a:bodyPr/>
          <a:lstStyle/>
          <a:p>
            <a:r>
              <a:rPr lang="nl-NL" sz="2400" dirty="0" err="1"/>
              <a:t>Alemtuzumab</a:t>
            </a:r>
            <a:r>
              <a:rPr lang="nl-NL" sz="2400" dirty="0"/>
              <a:t>, na stoppen</a:t>
            </a:r>
          </a:p>
        </p:txBody>
      </p:sp>
      <p:grpSp>
        <p:nvGrpSpPr>
          <p:cNvPr id="262" name="Group 261"/>
          <p:cNvGrpSpPr/>
          <p:nvPr/>
        </p:nvGrpSpPr>
        <p:grpSpPr>
          <a:xfrm>
            <a:off x="677502" y="4842109"/>
            <a:ext cx="967738" cy="909821"/>
            <a:chOff x="108608" y="3363594"/>
            <a:chExt cx="967738" cy="909821"/>
          </a:xfrm>
        </p:grpSpPr>
        <p:grpSp>
          <p:nvGrpSpPr>
            <p:cNvPr id="263" name="Group 262"/>
            <p:cNvGrpSpPr/>
            <p:nvPr/>
          </p:nvGrpSpPr>
          <p:grpSpPr>
            <a:xfrm>
              <a:off x="108608" y="3567822"/>
              <a:ext cx="782437" cy="705593"/>
              <a:chOff x="108608" y="3567822"/>
              <a:chExt cx="782437" cy="705593"/>
            </a:xfrm>
          </p:grpSpPr>
          <p:grpSp>
            <p:nvGrpSpPr>
              <p:cNvPr id="269" name="Group 268"/>
              <p:cNvGrpSpPr/>
              <p:nvPr/>
            </p:nvGrpSpPr>
            <p:grpSpPr>
              <a:xfrm>
                <a:off x="108608" y="3567822"/>
                <a:ext cx="782437" cy="705593"/>
                <a:chOff x="9632115" y="3841615"/>
                <a:chExt cx="782437" cy="705593"/>
              </a:xfrm>
            </p:grpSpPr>
            <p:sp>
              <p:nvSpPr>
                <p:cNvPr id="271" name="Oval 270"/>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3" name="Group 171"/>
                <p:cNvGrpSpPr/>
                <p:nvPr/>
              </p:nvGrpSpPr>
              <p:grpSpPr>
                <a:xfrm rot="18169265">
                  <a:off x="10232913" y="4152954"/>
                  <a:ext cx="124964" cy="238314"/>
                  <a:chOff x="6272999" y="403029"/>
                  <a:chExt cx="199769" cy="365671"/>
                </a:xfrm>
              </p:grpSpPr>
              <p:sp>
                <p:nvSpPr>
                  <p:cNvPr id="286" name="Rectangle 28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7" name="Rectangle 28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4" name="Group 173"/>
                <p:cNvGrpSpPr/>
                <p:nvPr/>
              </p:nvGrpSpPr>
              <p:grpSpPr>
                <a:xfrm rot="14155649">
                  <a:off x="10226787" y="3804084"/>
                  <a:ext cx="124964" cy="238314"/>
                  <a:chOff x="6272999" y="403029"/>
                  <a:chExt cx="199769" cy="365671"/>
                </a:xfrm>
              </p:grpSpPr>
              <p:sp>
                <p:nvSpPr>
                  <p:cNvPr id="283" name="Rectangle 28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5" name="Group 203"/>
                <p:cNvGrpSpPr/>
                <p:nvPr/>
              </p:nvGrpSpPr>
              <p:grpSpPr>
                <a:xfrm rot="669115" flipH="1">
                  <a:off x="9845209" y="4308894"/>
                  <a:ext cx="124964" cy="238314"/>
                  <a:chOff x="6272999" y="403029"/>
                  <a:chExt cx="199769" cy="365671"/>
                </a:xfrm>
              </p:grpSpPr>
              <p:sp>
                <p:nvSpPr>
                  <p:cNvPr id="280" name="Rectangle 2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1" name="Rectangle 2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6" name="Group 171"/>
                <p:cNvGrpSpPr/>
                <p:nvPr/>
              </p:nvGrpSpPr>
              <p:grpSpPr>
                <a:xfrm rot="7717811">
                  <a:off x="9688790" y="3784940"/>
                  <a:ext cx="124964" cy="238314"/>
                  <a:chOff x="6272999" y="403029"/>
                  <a:chExt cx="199769" cy="365671"/>
                </a:xfrm>
              </p:grpSpPr>
              <p:sp>
                <p:nvSpPr>
                  <p:cNvPr id="277" name="Rectangle 2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8" name="Rectangle 2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9" name="Rectangle 2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0" name="TextBox 269"/>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776264" y="3363594"/>
              <a:ext cx="300082" cy="261610"/>
              <a:chOff x="9582545" y="2303286"/>
              <a:chExt cx="300082" cy="261610"/>
            </a:xfrm>
          </p:grpSpPr>
          <p:sp>
            <p:nvSpPr>
              <p:cNvPr id="267"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8" name="Rectangle 26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2" name="Rectangle 1"/>
          <p:cNvSpPr/>
          <p:nvPr/>
        </p:nvSpPr>
        <p:spPr>
          <a:xfrm>
            <a:off x="79933" y="6700787"/>
            <a:ext cx="4572000" cy="184666"/>
          </a:xfrm>
          <a:prstGeom prst="rect">
            <a:avLst/>
          </a:prstGeom>
        </p:spPr>
        <p:txBody>
          <a:bodyPr>
            <a:spAutoFit/>
          </a:bodyPr>
          <a:lstStyle/>
          <a:p>
            <a:r>
              <a:rPr lang="nl-NL" sz="600" dirty="0"/>
              <a:t>https://www.lemtradahcp.com/mechanism-of-action</a:t>
            </a:r>
          </a:p>
        </p:txBody>
      </p:sp>
      <p:sp>
        <p:nvSpPr>
          <p:cNvPr id="294" name="TextBox 293">
            <a:extLst>
              <a:ext uri="{FF2B5EF4-FFF2-40B4-BE49-F238E27FC236}">
                <a16:creationId xmlns:a16="http://schemas.microsoft.com/office/drawing/2014/main" id="{C867BC3F-E275-4E63-814C-88BD147F170A}"/>
              </a:ext>
            </a:extLst>
          </p:cNvPr>
          <p:cNvSpPr txBox="1"/>
          <p:nvPr/>
        </p:nvSpPr>
        <p:spPr>
          <a:xfrm rot="16200000">
            <a:off x="3491507" y="363681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97" name="Group 296">
            <a:extLst>
              <a:ext uri="{FF2B5EF4-FFF2-40B4-BE49-F238E27FC236}">
                <a16:creationId xmlns:a16="http://schemas.microsoft.com/office/drawing/2014/main" id="{05EC17E8-76E3-4D41-8CD3-3FFFD1A14ACA}"/>
              </a:ext>
            </a:extLst>
          </p:cNvPr>
          <p:cNvGrpSpPr/>
          <p:nvPr/>
        </p:nvGrpSpPr>
        <p:grpSpPr>
          <a:xfrm>
            <a:off x="6591192" y="1834544"/>
            <a:ext cx="1514676" cy="3645533"/>
            <a:chOff x="6068997" y="1840481"/>
            <a:chExt cx="1514676" cy="3645533"/>
          </a:xfrm>
        </p:grpSpPr>
        <p:sp>
          <p:nvSpPr>
            <p:cNvPr id="298" name="Freeform 91">
              <a:extLst>
                <a:ext uri="{FF2B5EF4-FFF2-40B4-BE49-F238E27FC236}">
                  <a16:creationId xmlns:a16="http://schemas.microsoft.com/office/drawing/2014/main" id="{84E39702-6841-46DB-A3DA-241DDFDDD751}"/>
                </a:ext>
              </a:extLst>
            </p:cNvPr>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00" name="Group 299">
              <a:extLst>
                <a:ext uri="{FF2B5EF4-FFF2-40B4-BE49-F238E27FC236}">
                  <a16:creationId xmlns:a16="http://schemas.microsoft.com/office/drawing/2014/main" id="{6D151669-FDA7-4415-BD35-44637E4D09A6}"/>
                </a:ext>
              </a:extLst>
            </p:cNvPr>
            <p:cNvGrpSpPr/>
            <p:nvPr/>
          </p:nvGrpSpPr>
          <p:grpSpPr>
            <a:xfrm>
              <a:off x="6068997" y="1840481"/>
              <a:ext cx="1514676" cy="1167291"/>
              <a:chOff x="6068997" y="1840481"/>
              <a:chExt cx="1514676" cy="1167291"/>
            </a:xfrm>
          </p:grpSpPr>
          <p:sp>
            <p:nvSpPr>
              <p:cNvPr id="301" name="Freeform 92">
                <a:extLst>
                  <a:ext uri="{FF2B5EF4-FFF2-40B4-BE49-F238E27FC236}">
                    <a16:creationId xmlns:a16="http://schemas.microsoft.com/office/drawing/2014/main" id="{5162E42E-92EE-4085-B314-073A0099F76D}"/>
                  </a:ext>
                </a:extLst>
              </p:cNvPr>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Freeform 93">
                <a:extLst>
                  <a:ext uri="{FF2B5EF4-FFF2-40B4-BE49-F238E27FC236}">
                    <a16:creationId xmlns:a16="http://schemas.microsoft.com/office/drawing/2014/main" id="{B4ED8C00-363D-4551-ACA5-790AC4BDA478}"/>
                  </a:ext>
                </a:extLst>
              </p:cNvPr>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Freeform 94">
                <a:extLst>
                  <a:ext uri="{FF2B5EF4-FFF2-40B4-BE49-F238E27FC236}">
                    <a16:creationId xmlns:a16="http://schemas.microsoft.com/office/drawing/2014/main" id="{F4950D18-D187-4ABF-B106-547F3DCEA217}"/>
                  </a:ext>
                </a:extLst>
              </p:cNvPr>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4" name="Oval 303">
                <a:extLst>
                  <a:ext uri="{FF2B5EF4-FFF2-40B4-BE49-F238E27FC236}">
                    <a16:creationId xmlns:a16="http://schemas.microsoft.com/office/drawing/2014/main" id="{9515424C-4662-4886-9F5E-62D1A136000B}"/>
                  </a:ext>
                </a:extLst>
              </p:cNvPr>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3" name="Oval 312">
                <a:extLst>
                  <a:ext uri="{FF2B5EF4-FFF2-40B4-BE49-F238E27FC236}">
                    <a16:creationId xmlns:a16="http://schemas.microsoft.com/office/drawing/2014/main" id="{21E17FC2-A2C7-4062-A9F4-4551BF97140E}"/>
                  </a:ext>
                </a:extLst>
              </p:cNvPr>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TextBox 313">
                <a:extLst>
                  <a:ext uri="{FF2B5EF4-FFF2-40B4-BE49-F238E27FC236}">
                    <a16:creationId xmlns:a16="http://schemas.microsoft.com/office/drawing/2014/main" id="{34FCC6C8-0337-4E90-BDE8-B20CFCEB9A98}"/>
                  </a:ext>
                </a:extLst>
              </p:cNvPr>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315" name="Group 314">
            <a:extLst>
              <a:ext uri="{FF2B5EF4-FFF2-40B4-BE49-F238E27FC236}">
                <a16:creationId xmlns:a16="http://schemas.microsoft.com/office/drawing/2014/main" id="{6D217A86-472F-4814-81A5-BBE36D974817}"/>
              </a:ext>
            </a:extLst>
          </p:cNvPr>
          <p:cNvGrpSpPr/>
          <p:nvPr/>
        </p:nvGrpSpPr>
        <p:grpSpPr>
          <a:xfrm>
            <a:off x="7212938" y="3274135"/>
            <a:ext cx="171992" cy="1485356"/>
            <a:chOff x="6739212" y="3280075"/>
            <a:chExt cx="171992" cy="1485356"/>
          </a:xfrm>
        </p:grpSpPr>
        <p:sp>
          <p:nvSpPr>
            <p:cNvPr id="316" name="Rounded Rectangle 97">
              <a:extLst>
                <a:ext uri="{FF2B5EF4-FFF2-40B4-BE49-F238E27FC236}">
                  <a16:creationId xmlns:a16="http://schemas.microsoft.com/office/drawing/2014/main" id="{41B20758-5175-474B-93A0-AA69C4B7B2EF}"/>
                </a:ext>
              </a:extLst>
            </p:cNvPr>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ounded Rectangle 98">
              <a:extLst>
                <a:ext uri="{FF2B5EF4-FFF2-40B4-BE49-F238E27FC236}">
                  <a16:creationId xmlns:a16="http://schemas.microsoft.com/office/drawing/2014/main" id="{3359D30B-A423-40B3-A1FA-63BB92B0F330}"/>
                </a:ext>
              </a:extLst>
            </p:cNvPr>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8" name="Rounded Rectangle 99">
              <a:extLst>
                <a:ext uri="{FF2B5EF4-FFF2-40B4-BE49-F238E27FC236}">
                  <a16:creationId xmlns:a16="http://schemas.microsoft.com/office/drawing/2014/main" id="{FA597F0E-7502-4C5E-839C-480CA4402B45}"/>
                </a:ext>
              </a:extLst>
            </p:cNvPr>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9" name="TextBox 318">
            <a:extLst>
              <a:ext uri="{FF2B5EF4-FFF2-40B4-BE49-F238E27FC236}">
                <a16:creationId xmlns:a16="http://schemas.microsoft.com/office/drawing/2014/main" id="{25EB9D76-7396-4DB2-88D3-7D5D4FC4E970}"/>
              </a:ext>
            </a:extLst>
          </p:cNvPr>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321" name="Group 320">
            <a:extLst>
              <a:ext uri="{FF2B5EF4-FFF2-40B4-BE49-F238E27FC236}">
                <a16:creationId xmlns:a16="http://schemas.microsoft.com/office/drawing/2014/main" id="{0CFB537C-09D9-4A20-9488-931E33C83D9C}"/>
              </a:ext>
            </a:extLst>
          </p:cNvPr>
          <p:cNvGrpSpPr/>
          <p:nvPr/>
        </p:nvGrpSpPr>
        <p:grpSpPr>
          <a:xfrm>
            <a:off x="7383037" y="3432138"/>
            <a:ext cx="832825" cy="1290050"/>
            <a:chOff x="6346489" y="3438078"/>
            <a:chExt cx="832825" cy="1290050"/>
          </a:xfrm>
        </p:grpSpPr>
        <p:grpSp>
          <p:nvGrpSpPr>
            <p:cNvPr id="322" name="Group 100">
              <a:extLst>
                <a:ext uri="{FF2B5EF4-FFF2-40B4-BE49-F238E27FC236}">
                  <a16:creationId xmlns:a16="http://schemas.microsoft.com/office/drawing/2014/main" id="{67CCDE10-14B2-4B99-8956-F1689D907F60}"/>
                </a:ext>
              </a:extLst>
            </p:cNvPr>
            <p:cNvGrpSpPr/>
            <p:nvPr/>
          </p:nvGrpSpPr>
          <p:grpSpPr>
            <a:xfrm rot="5400000">
              <a:off x="6117877" y="3666690"/>
              <a:ext cx="1290050" cy="832825"/>
              <a:chOff x="5518485" y="1611376"/>
              <a:chExt cx="1892818" cy="1172884"/>
            </a:xfrm>
          </p:grpSpPr>
          <p:sp>
            <p:nvSpPr>
              <p:cNvPr id="330" name="Freeform 101">
                <a:extLst>
                  <a:ext uri="{FF2B5EF4-FFF2-40B4-BE49-F238E27FC236}">
                    <a16:creationId xmlns:a16="http://schemas.microsoft.com/office/drawing/2014/main" id="{5559868D-C094-4864-8B4B-255A0C7A40D0}"/>
                  </a:ext>
                </a:extLst>
              </p:cNvPr>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Oval 331">
                <a:extLst>
                  <a:ext uri="{FF2B5EF4-FFF2-40B4-BE49-F238E27FC236}">
                    <a16:creationId xmlns:a16="http://schemas.microsoft.com/office/drawing/2014/main" id="{FAB3B2D1-B37B-465C-B9CD-8EB49B8BA0F5}"/>
                  </a:ext>
                </a:extLst>
              </p:cNvPr>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3" name="TextBox 322">
              <a:extLst>
                <a:ext uri="{FF2B5EF4-FFF2-40B4-BE49-F238E27FC236}">
                  <a16:creationId xmlns:a16="http://schemas.microsoft.com/office/drawing/2014/main" id="{7CAB7687-BB9F-41F0-9A42-5671180EAB14}"/>
                </a:ext>
              </a:extLst>
            </p:cNvPr>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33" name="Group 332">
            <a:extLst>
              <a:ext uri="{FF2B5EF4-FFF2-40B4-BE49-F238E27FC236}">
                <a16:creationId xmlns:a16="http://schemas.microsoft.com/office/drawing/2014/main" id="{5A27036D-2F10-490E-94F2-BC5E9A1DD9F1}"/>
              </a:ext>
            </a:extLst>
          </p:cNvPr>
          <p:cNvGrpSpPr/>
          <p:nvPr/>
        </p:nvGrpSpPr>
        <p:grpSpPr>
          <a:xfrm>
            <a:off x="5945336" y="3798160"/>
            <a:ext cx="1112990" cy="907596"/>
            <a:chOff x="5038726" y="3648212"/>
            <a:chExt cx="1112990" cy="907596"/>
          </a:xfrm>
        </p:grpSpPr>
        <p:grpSp>
          <p:nvGrpSpPr>
            <p:cNvPr id="337" name="Group 250">
              <a:extLst>
                <a:ext uri="{FF2B5EF4-FFF2-40B4-BE49-F238E27FC236}">
                  <a16:creationId xmlns:a16="http://schemas.microsoft.com/office/drawing/2014/main" id="{56FBFEFE-17C1-4E75-8400-6FC52034C217}"/>
                </a:ext>
              </a:extLst>
            </p:cNvPr>
            <p:cNvGrpSpPr/>
            <p:nvPr/>
          </p:nvGrpSpPr>
          <p:grpSpPr>
            <a:xfrm>
              <a:off x="5038726" y="3648212"/>
              <a:ext cx="1112990" cy="907596"/>
              <a:chOff x="1098341" y="4367954"/>
              <a:chExt cx="1534342" cy="1386379"/>
            </a:xfrm>
          </p:grpSpPr>
          <p:sp>
            <p:nvSpPr>
              <p:cNvPr id="340" name="Freeform 248">
                <a:extLst>
                  <a:ext uri="{FF2B5EF4-FFF2-40B4-BE49-F238E27FC236}">
                    <a16:creationId xmlns:a16="http://schemas.microsoft.com/office/drawing/2014/main" id="{4CF3B645-21DD-4240-A2AC-D7419BC9A9DC}"/>
                  </a:ext>
                </a:extLst>
              </p:cNvPr>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1" name="Oval 340">
                <a:extLst>
                  <a:ext uri="{FF2B5EF4-FFF2-40B4-BE49-F238E27FC236}">
                    <a16:creationId xmlns:a16="http://schemas.microsoft.com/office/drawing/2014/main" id="{A4E4784A-EF0B-4168-A09D-6ECFF3E41F80}"/>
                  </a:ext>
                </a:extLst>
              </p:cNvPr>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8" name="TextBox 337">
              <a:extLst>
                <a:ext uri="{FF2B5EF4-FFF2-40B4-BE49-F238E27FC236}">
                  <a16:creationId xmlns:a16="http://schemas.microsoft.com/office/drawing/2014/main" id="{20EDB2C5-9B88-4783-96A3-7B0E0AA87A37}"/>
                </a:ext>
              </a:extLst>
            </p:cNvPr>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342" name="Group 341">
            <a:extLst>
              <a:ext uri="{FF2B5EF4-FFF2-40B4-BE49-F238E27FC236}">
                <a16:creationId xmlns:a16="http://schemas.microsoft.com/office/drawing/2014/main" id="{EBBEA4B0-A584-430B-8A03-51E91206A3E4}"/>
              </a:ext>
            </a:extLst>
          </p:cNvPr>
          <p:cNvGrpSpPr/>
          <p:nvPr/>
        </p:nvGrpSpPr>
        <p:grpSpPr>
          <a:xfrm>
            <a:off x="1986655" y="3854658"/>
            <a:ext cx="300082" cy="261610"/>
            <a:chOff x="9582545" y="2303286"/>
            <a:chExt cx="300082" cy="261610"/>
          </a:xfrm>
        </p:grpSpPr>
        <p:sp>
          <p:nvSpPr>
            <p:cNvPr id="343" name="Rounded Rectangle 99">
              <a:extLst>
                <a:ext uri="{FF2B5EF4-FFF2-40B4-BE49-F238E27FC236}">
                  <a16:creationId xmlns:a16="http://schemas.microsoft.com/office/drawing/2014/main" id="{87263753-A8DB-42C4-B190-82F1875C9541}"/>
                </a:ext>
              </a:extLst>
            </p:cNvPr>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4" name="Rectangle 343">
              <a:extLst>
                <a:ext uri="{FF2B5EF4-FFF2-40B4-BE49-F238E27FC236}">
                  <a16:creationId xmlns:a16="http://schemas.microsoft.com/office/drawing/2014/main" id="{F8517EFD-3ABC-4D5E-A94C-C3FC9F457CFA}"/>
                </a:ext>
              </a:extLst>
            </p:cNvPr>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45" name="Group 344">
            <a:extLst>
              <a:ext uri="{FF2B5EF4-FFF2-40B4-BE49-F238E27FC236}">
                <a16:creationId xmlns:a16="http://schemas.microsoft.com/office/drawing/2014/main" id="{8B0289E7-6508-4E05-98A2-DB056151F70B}"/>
              </a:ext>
            </a:extLst>
          </p:cNvPr>
          <p:cNvGrpSpPr/>
          <p:nvPr/>
        </p:nvGrpSpPr>
        <p:grpSpPr>
          <a:xfrm>
            <a:off x="1890179" y="2972020"/>
            <a:ext cx="300082" cy="261610"/>
            <a:chOff x="9582545" y="2303286"/>
            <a:chExt cx="300082" cy="261610"/>
          </a:xfrm>
        </p:grpSpPr>
        <p:sp>
          <p:nvSpPr>
            <p:cNvPr id="346" name="Rounded Rectangle 99">
              <a:extLst>
                <a:ext uri="{FF2B5EF4-FFF2-40B4-BE49-F238E27FC236}">
                  <a16:creationId xmlns:a16="http://schemas.microsoft.com/office/drawing/2014/main" id="{60E76140-AA97-4F66-82E7-07661E7667D1}"/>
                </a:ext>
              </a:extLst>
            </p:cNvPr>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Rectangle 346">
              <a:extLst>
                <a:ext uri="{FF2B5EF4-FFF2-40B4-BE49-F238E27FC236}">
                  <a16:creationId xmlns:a16="http://schemas.microsoft.com/office/drawing/2014/main" id="{DED328F7-2C8C-40DC-8C3F-E7A14375C5E7}"/>
                </a:ext>
              </a:extLst>
            </p:cNvPr>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48" name="Group 347">
            <a:extLst>
              <a:ext uri="{FF2B5EF4-FFF2-40B4-BE49-F238E27FC236}">
                <a16:creationId xmlns:a16="http://schemas.microsoft.com/office/drawing/2014/main" id="{2F7E1264-5F7D-48F3-B533-90B08C04584B}"/>
              </a:ext>
            </a:extLst>
          </p:cNvPr>
          <p:cNvGrpSpPr/>
          <p:nvPr/>
        </p:nvGrpSpPr>
        <p:grpSpPr>
          <a:xfrm>
            <a:off x="3694454" y="2197902"/>
            <a:ext cx="474194" cy="521071"/>
            <a:chOff x="1696729" y="1401791"/>
            <a:chExt cx="474194" cy="521071"/>
          </a:xfrm>
        </p:grpSpPr>
        <p:grpSp>
          <p:nvGrpSpPr>
            <p:cNvPr id="349" name="Group 165">
              <a:extLst>
                <a:ext uri="{FF2B5EF4-FFF2-40B4-BE49-F238E27FC236}">
                  <a16:creationId xmlns:a16="http://schemas.microsoft.com/office/drawing/2014/main" id="{FBB1CDA4-5857-43D4-ACB8-3FEC98698B2D}"/>
                </a:ext>
              </a:extLst>
            </p:cNvPr>
            <p:cNvGrpSpPr/>
            <p:nvPr/>
          </p:nvGrpSpPr>
          <p:grpSpPr>
            <a:xfrm>
              <a:off x="1696729" y="1425711"/>
              <a:ext cx="474194" cy="497151"/>
              <a:chOff x="5095749" y="0"/>
              <a:chExt cx="769047" cy="840013"/>
            </a:xfrm>
          </p:grpSpPr>
          <p:sp>
            <p:nvSpPr>
              <p:cNvPr id="351" name="Freeform 138">
                <a:extLst>
                  <a:ext uri="{FF2B5EF4-FFF2-40B4-BE49-F238E27FC236}">
                    <a16:creationId xmlns:a16="http://schemas.microsoft.com/office/drawing/2014/main" id="{1B885D60-43BC-4144-A7CB-FB3038404C24}"/>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2" name="Freeform 139">
                <a:extLst>
                  <a:ext uri="{FF2B5EF4-FFF2-40B4-BE49-F238E27FC236}">
                    <a16:creationId xmlns:a16="http://schemas.microsoft.com/office/drawing/2014/main" id="{43421BF8-1C2F-45D9-8319-CA34AAAE4456}"/>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3" name="Freeform 140">
                <a:extLst>
                  <a:ext uri="{FF2B5EF4-FFF2-40B4-BE49-F238E27FC236}">
                    <a16:creationId xmlns:a16="http://schemas.microsoft.com/office/drawing/2014/main" id="{C26DB196-D1D5-4805-8F5A-C2AE4E7DD1AD}"/>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Oval 353">
                <a:extLst>
                  <a:ext uri="{FF2B5EF4-FFF2-40B4-BE49-F238E27FC236}">
                    <a16:creationId xmlns:a16="http://schemas.microsoft.com/office/drawing/2014/main" id="{56B4AE54-D11B-42F3-9828-8BB95100774E}"/>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Oval 354">
                <a:extLst>
                  <a:ext uri="{FF2B5EF4-FFF2-40B4-BE49-F238E27FC236}">
                    <a16:creationId xmlns:a16="http://schemas.microsoft.com/office/drawing/2014/main" id="{4B51E348-69AC-4ED1-92F2-0B941DBBDDEB}"/>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0" name="TextBox 349">
              <a:extLst>
                <a:ext uri="{FF2B5EF4-FFF2-40B4-BE49-F238E27FC236}">
                  <a16:creationId xmlns:a16="http://schemas.microsoft.com/office/drawing/2014/main" id="{C771BF79-E850-4ED9-B8E8-39BA27EE5031}"/>
                </a:ext>
              </a:extLst>
            </p:cNvPr>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56" name="Group 355">
            <a:extLst>
              <a:ext uri="{FF2B5EF4-FFF2-40B4-BE49-F238E27FC236}">
                <a16:creationId xmlns:a16="http://schemas.microsoft.com/office/drawing/2014/main" id="{37D53636-4242-4CF3-9ABC-A8227BBD1EB2}"/>
              </a:ext>
            </a:extLst>
          </p:cNvPr>
          <p:cNvGrpSpPr/>
          <p:nvPr/>
        </p:nvGrpSpPr>
        <p:grpSpPr>
          <a:xfrm>
            <a:off x="3761129" y="2350302"/>
            <a:ext cx="523046" cy="521071"/>
            <a:chOff x="1696729" y="1401791"/>
            <a:chExt cx="523046" cy="521071"/>
          </a:xfrm>
        </p:grpSpPr>
        <p:grpSp>
          <p:nvGrpSpPr>
            <p:cNvPr id="357" name="Group 165">
              <a:extLst>
                <a:ext uri="{FF2B5EF4-FFF2-40B4-BE49-F238E27FC236}">
                  <a16:creationId xmlns:a16="http://schemas.microsoft.com/office/drawing/2014/main" id="{0031BA72-24F5-4FDF-942B-5D0A218BEA27}"/>
                </a:ext>
              </a:extLst>
            </p:cNvPr>
            <p:cNvGrpSpPr/>
            <p:nvPr/>
          </p:nvGrpSpPr>
          <p:grpSpPr>
            <a:xfrm>
              <a:off x="1696729" y="1425711"/>
              <a:ext cx="474194" cy="497151"/>
              <a:chOff x="5095749" y="0"/>
              <a:chExt cx="769047" cy="840013"/>
            </a:xfrm>
          </p:grpSpPr>
          <p:sp>
            <p:nvSpPr>
              <p:cNvPr id="383" name="Freeform 138">
                <a:extLst>
                  <a:ext uri="{FF2B5EF4-FFF2-40B4-BE49-F238E27FC236}">
                    <a16:creationId xmlns:a16="http://schemas.microsoft.com/office/drawing/2014/main" id="{703D00DC-95C3-40FF-B1DC-E5F0103F16A4}"/>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Freeform 139">
                <a:extLst>
                  <a:ext uri="{FF2B5EF4-FFF2-40B4-BE49-F238E27FC236}">
                    <a16:creationId xmlns:a16="http://schemas.microsoft.com/office/drawing/2014/main" id="{25BE488C-516C-41DF-89C7-BADBFF238AE2}"/>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5" name="Freeform 140">
                <a:extLst>
                  <a:ext uri="{FF2B5EF4-FFF2-40B4-BE49-F238E27FC236}">
                    <a16:creationId xmlns:a16="http://schemas.microsoft.com/office/drawing/2014/main" id="{45C9CFF5-73E8-41D7-90A5-14D6C2059EA8}"/>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Oval 385">
                <a:extLst>
                  <a:ext uri="{FF2B5EF4-FFF2-40B4-BE49-F238E27FC236}">
                    <a16:creationId xmlns:a16="http://schemas.microsoft.com/office/drawing/2014/main" id="{66C4E0D3-13E8-4395-8BF3-B7206151C378}"/>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Oval 386">
                <a:extLst>
                  <a:ext uri="{FF2B5EF4-FFF2-40B4-BE49-F238E27FC236}">
                    <a16:creationId xmlns:a16="http://schemas.microsoft.com/office/drawing/2014/main" id="{0BEECB35-D8BD-4AFC-A3B7-CBEB0B37728E}"/>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2" name="TextBox 381">
              <a:extLst>
                <a:ext uri="{FF2B5EF4-FFF2-40B4-BE49-F238E27FC236}">
                  <a16:creationId xmlns:a16="http://schemas.microsoft.com/office/drawing/2014/main" id="{24502FC8-4C2F-4311-B8AC-72B826F6CC51}"/>
                </a:ext>
              </a:extLst>
            </p:cNvPr>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88" name="Group 387">
            <a:extLst>
              <a:ext uri="{FF2B5EF4-FFF2-40B4-BE49-F238E27FC236}">
                <a16:creationId xmlns:a16="http://schemas.microsoft.com/office/drawing/2014/main" id="{8EF4E95E-5B56-46AD-8FC7-D82C4E0C930E}"/>
              </a:ext>
            </a:extLst>
          </p:cNvPr>
          <p:cNvGrpSpPr/>
          <p:nvPr/>
        </p:nvGrpSpPr>
        <p:grpSpPr>
          <a:xfrm>
            <a:off x="3799232" y="2597952"/>
            <a:ext cx="532571" cy="521071"/>
            <a:chOff x="1696729" y="1401791"/>
            <a:chExt cx="532571" cy="521071"/>
          </a:xfrm>
        </p:grpSpPr>
        <p:grpSp>
          <p:nvGrpSpPr>
            <p:cNvPr id="389" name="Group 165">
              <a:extLst>
                <a:ext uri="{FF2B5EF4-FFF2-40B4-BE49-F238E27FC236}">
                  <a16:creationId xmlns:a16="http://schemas.microsoft.com/office/drawing/2014/main" id="{30E6D88F-DF97-456F-8476-27EF80FC7220}"/>
                </a:ext>
              </a:extLst>
            </p:cNvPr>
            <p:cNvGrpSpPr/>
            <p:nvPr/>
          </p:nvGrpSpPr>
          <p:grpSpPr>
            <a:xfrm>
              <a:off x="1696729" y="1425711"/>
              <a:ext cx="474194" cy="497151"/>
              <a:chOff x="5095749" y="0"/>
              <a:chExt cx="769047" cy="840013"/>
            </a:xfrm>
          </p:grpSpPr>
          <p:sp>
            <p:nvSpPr>
              <p:cNvPr id="391" name="Freeform 138">
                <a:extLst>
                  <a:ext uri="{FF2B5EF4-FFF2-40B4-BE49-F238E27FC236}">
                    <a16:creationId xmlns:a16="http://schemas.microsoft.com/office/drawing/2014/main" id="{E47095A3-C362-4BF0-A421-88F55923A2C8}"/>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Freeform 139">
                <a:extLst>
                  <a:ext uri="{FF2B5EF4-FFF2-40B4-BE49-F238E27FC236}">
                    <a16:creationId xmlns:a16="http://schemas.microsoft.com/office/drawing/2014/main" id="{455A52FE-54AC-488A-ADEB-3CF9CB1A5648}"/>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Freeform 140">
                <a:extLst>
                  <a:ext uri="{FF2B5EF4-FFF2-40B4-BE49-F238E27FC236}">
                    <a16:creationId xmlns:a16="http://schemas.microsoft.com/office/drawing/2014/main" id="{96B40EC1-6D43-4D2A-AC7D-7B851CF370D5}"/>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4" name="Oval 393">
                <a:extLst>
                  <a:ext uri="{FF2B5EF4-FFF2-40B4-BE49-F238E27FC236}">
                    <a16:creationId xmlns:a16="http://schemas.microsoft.com/office/drawing/2014/main" id="{897903F6-E7E6-43F0-9D7B-758E2EC90CE4}"/>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5" name="Oval 394">
                <a:extLst>
                  <a:ext uri="{FF2B5EF4-FFF2-40B4-BE49-F238E27FC236}">
                    <a16:creationId xmlns:a16="http://schemas.microsoft.com/office/drawing/2014/main" id="{F32DE0DA-8535-41ED-A45E-74EBC275C3B0}"/>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90" name="TextBox 389">
              <a:extLst>
                <a:ext uri="{FF2B5EF4-FFF2-40B4-BE49-F238E27FC236}">
                  <a16:creationId xmlns:a16="http://schemas.microsoft.com/office/drawing/2014/main" id="{94E1A932-2B73-4AE2-B525-A439160EFA22}"/>
                </a:ext>
              </a:extLst>
            </p:cNvPr>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96" name="TextBox 395">
            <a:extLst>
              <a:ext uri="{FF2B5EF4-FFF2-40B4-BE49-F238E27FC236}">
                <a16:creationId xmlns:a16="http://schemas.microsoft.com/office/drawing/2014/main" id="{8516C825-B280-46F7-BEC9-0F6FE8C2B068}"/>
              </a:ext>
            </a:extLst>
          </p:cNvPr>
          <p:cNvSpPr txBox="1"/>
          <p:nvPr/>
        </p:nvSpPr>
        <p:spPr>
          <a:xfrm>
            <a:off x="2232488" y="418855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97" name="Group 396">
            <a:extLst>
              <a:ext uri="{FF2B5EF4-FFF2-40B4-BE49-F238E27FC236}">
                <a16:creationId xmlns:a16="http://schemas.microsoft.com/office/drawing/2014/main" id="{EE5DE0B8-6B24-4F79-9E85-B363E7BCA56C}"/>
              </a:ext>
            </a:extLst>
          </p:cNvPr>
          <p:cNvGrpSpPr/>
          <p:nvPr/>
        </p:nvGrpSpPr>
        <p:grpSpPr>
          <a:xfrm>
            <a:off x="3477540" y="4910301"/>
            <a:ext cx="967738" cy="909821"/>
            <a:chOff x="108608" y="3363594"/>
            <a:chExt cx="967738" cy="909821"/>
          </a:xfrm>
        </p:grpSpPr>
        <p:grpSp>
          <p:nvGrpSpPr>
            <p:cNvPr id="398" name="Group 397">
              <a:extLst>
                <a:ext uri="{FF2B5EF4-FFF2-40B4-BE49-F238E27FC236}">
                  <a16:creationId xmlns:a16="http://schemas.microsoft.com/office/drawing/2014/main" id="{274E5B3E-3F78-49C1-929B-0ADD056D7ADB}"/>
                </a:ext>
              </a:extLst>
            </p:cNvPr>
            <p:cNvGrpSpPr/>
            <p:nvPr/>
          </p:nvGrpSpPr>
          <p:grpSpPr>
            <a:xfrm>
              <a:off x="108608" y="3567822"/>
              <a:ext cx="782437" cy="705593"/>
              <a:chOff x="108608" y="3567822"/>
              <a:chExt cx="782437" cy="705593"/>
            </a:xfrm>
          </p:grpSpPr>
          <p:grpSp>
            <p:nvGrpSpPr>
              <p:cNvPr id="402" name="Group 401">
                <a:extLst>
                  <a:ext uri="{FF2B5EF4-FFF2-40B4-BE49-F238E27FC236}">
                    <a16:creationId xmlns:a16="http://schemas.microsoft.com/office/drawing/2014/main" id="{5DFAFA0B-E7F3-44B5-B047-200124116918}"/>
                  </a:ext>
                </a:extLst>
              </p:cNvPr>
              <p:cNvGrpSpPr/>
              <p:nvPr/>
            </p:nvGrpSpPr>
            <p:grpSpPr>
              <a:xfrm>
                <a:off x="108608" y="3567822"/>
                <a:ext cx="782437" cy="705593"/>
                <a:chOff x="9632115" y="3841615"/>
                <a:chExt cx="782437" cy="705593"/>
              </a:xfrm>
            </p:grpSpPr>
            <p:sp>
              <p:nvSpPr>
                <p:cNvPr id="404" name="Oval 403">
                  <a:extLst>
                    <a:ext uri="{FF2B5EF4-FFF2-40B4-BE49-F238E27FC236}">
                      <a16:creationId xmlns:a16="http://schemas.microsoft.com/office/drawing/2014/main" id="{2AEE3121-F212-4235-88C0-AA72AA45E3A6}"/>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Oval 404">
                  <a:extLst>
                    <a:ext uri="{FF2B5EF4-FFF2-40B4-BE49-F238E27FC236}">
                      <a16:creationId xmlns:a16="http://schemas.microsoft.com/office/drawing/2014/main" id="{06CE34E7-82D3-4120-9065-29597E95497A}"/>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406" name="Group 171">
                  <a:extLst>
                    <a:ext uri="{FF2B5EF4-FFF2-40B4-BE49-F238E27FC236}">
                      <a16:creationId xmlns:a16="http://schemas.microsoft.com/office/drawing/2014/main" id="{318BEC02-ED82-4C11-8E9B-165F6097F19D}"/>
                    </a:ext>
                  </a:extLst>
                </p:cNvPr>
                <p:cNvGrpSpPr/>
                <p:nvPr/>
              </p:nvGrpSpPr>
              <p:grpSpPr>
                <a:xfrm rot="18169265">
                  <a:off x="10232913" y="4152954"/>
                  <a:ext cx="124964" cy="238314"/>
                  <a:chOff x="6272999" y="403029"/>
                  <a:chExt cx="199769" cy="365671"/>
                </a:xfrm>
              </p:grpSpPr>
              <p:sp>
                <p:nvSpPr>
                  <p:cNvPr id="419" name="Rectangle 418">
                    <a:extLst>
                      <a:ext uri="{FF2B5EF4-FFF2-40B4-BE49-F238E27FC236}">
                        <a16:creationId xmlns:a16="http://schemas.microsoft.com/office/drawing/2014/main" id="{6136D9C6-CA0A-48AE-8156-D9CE72C501F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0" name="Rectangle 419">
                    <a:extLst>
                      <a:ext uri="{FF2B5EF4-FFF2-40B4-BE49-F238E27FC236}">
                        <a16:creationId xmlns:a16="http://schemas.microsoft.com/office/drawing/2014/main" id="{B1F6CED9-55F2-4889-A1C3-F52FC28B9E9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1" name="Rectangle 420">
                    <a:extLst>
                      <a:ext uri="{FF2B5EF4-FFF2-40B4-BE49-F238E27FC236}">
                        <a16:creationId xmlns:a16="http://schemas.microsoft.com/office/drawing/2014/main" id="{58B44045-3223-4E18-BDD7-E08A2D15F92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7" name="Group 173">
                  <a:extLst>
                    <a:ext uri="{FF2B5EF4-FFF2-40B4-BE49-F238E27FC236}">
                      <a16:creationId xmlns:a16="http://schemas.microsoft.com/office/drawing/2014/main" id="{4FEB4991-95E5-4A9B-815F-976C85C66E1A}"/>
                    </a:ext>
                  </a:extLst>
                </p:cNvPr>
                <p:cNvGrpSpPr/>
                <p:nvPr/>
              </p:nvGrpSpPr>
              <p:grpSpPr>
                <a:xfrm rot="14155649">
                  <a:off x="10226787" y="3804084"/>
                  <a:ext cx="124964" cy="238314"/>
                  <a:chOff x="6272999" y="403029"/>
                  <a:chExt cx="199769" cy="365671"/>
                </a:xfrm>
              </p:grpSpPr>
              <p:sp>
                <p:nvSpPr>
                  <p:cNvPr id="416" name="Rectangle 415">
                    <a:extLst>
                      <a:ext uri="{FF2B5EF4-FFF2-40B4-BE49-F238E27FC236}">
                        <a16:creationId xmlns:a16="http://schemas.microsoft.com/office/drawing/2014/main" id="{41E2DB93-F2FA-4A41-9189-C764E7D21AD5}"/>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7" name="Rectangle 416">
                    <a:extLst>
                      <a:ext uri="{FF2B5EF4-FFF2-40B4-BE49-F238E27FC236}">
                        <a16:creationId xmlns:a16="http://schemas.microsoft.com/office/drawing/2014/main" id="{EB989B40-817D-44CF-98AB-E5870FC2CF71}"/>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8" name="Rectangle 417">
                    <a:extLst>
                      <a:ext uri="{FF2B5EF4-FFF2-40B4-BE49-F238E27FC236}">
                        <a16:creationId xmlns:a16="http://schemas.microsoft.com/office/drawing/2014/main" id="{F9FE95BD-3B65-479A-BD77-E1A1B651C30D}"/>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203">
                  <a:extLst>
                    <a:ext uri="{FF2B5EF4-FFF2-40B4-BE49-F238E27FC236}">
                      <a16:creationId xmlns:a16="http://schemas.microsoft.com/office/drawing/2014/main" id="{BF7A61B6-8E3A-4391-BC8A-E88ECE00FADB}"/>
                    </a:ext>
                  </a:extLst>
                </p:cNvPr>
                <p:cNvGrpSpPr/>
                <p:nvPr/>
              </p:nvGrpSpPr>
              <p:grpSpPr>
                <a:xfrm rot="669115" flipH="1">
                  <a:off x="9845209" y="4308894"/>
                  <a:ext cx="124964" cy="238314"/>
                  <a:chOff x="6272999" y="403029"/>
                  <a:chExt cx="199769" cy="365671"/>
                </a:xfrm>
              </p:grpSpPr>
              <p:sp>
                <p:nvSpPr>
                  <p:cNvPr id="413" name="Rectangle 412">
                    <a:extLst>
                      <a:ext uri="{FF2B5EF4-FFF2-40B4-BE49-F238E27FC236}">
                        <a16:creationId xmlns:a16="http://schemas.microsoft.com/office/drawing/2014/main" id="{ADE6BC5B-C58A-4396-8692-572DF176962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a:extLst>
                      <a:ext uri="{FF2B5EF4-FFF2-40B4-BE49-F238E27FC236}">
                        <a16:creationId xmlns:a16="http://schemas.microsoft.com/office/drawing/2014/main" id="{02628B72-F764-422F-B356-6BCE7897CF4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5" name="Rectangle 414">
                    <a:extLst>
                      <a:ext uri="{FF2B5EF4-FFF2-40B4-BE49-F238E27FC236}">
                        <a16:creationId xmlns:a16="http://schemas.microsoft.com/office/drawing/2014/main" id="{06A0EC0F-5D4C-4A37-933A-C93D3BAC69A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171">
                  <a:extLst>
                    <a:ext uri="{FF2B5EF4-FFF2-40B4-BE49-F238E27FC236}">
                      <a16:creationId xmlns:a16="http://schemas.microsoft.com/office/drawing/2014/main" id="{9B116DA7-68B3-4DD9-AA7F-4AE75254CC75}"/>
                    </a:ext>
                  </a:extLst>
                </p:cNvPr>
                <p:cNvGrpSpPr/>
                <p:nvPr/>
              </p:nvGrpSpPr>
              <p:grpSpPr>
                <a:xfrm rot="7717811">
                  <a:off x="9688790" y="3784940"/>
                  <a:ext cx="124964" cy="238314"/>
                  <a:chOff x="6272999" y="403029"/>
                  <a:chExt cx="199769" cy="365671"/>
                </a:xfrm>
              </p:grpSpPr>
              <p:sp>
                <p:nvSpPr>
                  <p:cNvPr id="410" name="Rectangle 409">
                    <a:extLst>
                      <a:ext uri="{FF2B5EF4-FFF2-40B4-BE49-F238E27FC236}">
                        <a16:creationId xmlns:a16="http://schemas.microsoft.com/office/drawing/2014/main" id="{9291F2B9-5C0F-450D-A51A-F6CC8D43D63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a:extLst>
                      <a:ext uri="{FF2B5EF4-FFF2-40B4-BE49-F238E27FC236}">
                        <a16:creationId xmlns:a16="http://schemas.microsoft.com/office/drawing/2014/main" id="{FDB83D57-9431-4B80-BEFF-DF20267E600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a:extLst>
                      <a:ext uri="{FF2B5EF4-FFF2-40B4-BE49-F238E27FC236}">
                        <a16:creationId xmlns:a16="http://schemas.microsoft.com/office/drawing/2014/main" id="{8DA04896-822C-43FF-B505-49523FDFCAD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03" name="TextBox 402">
                <a:extLst>
                  <a:ext uri="{FF2B5EF4-FFF2-40B4-BE49-F238E27FC236}">
                    <a16:creationId xmlns:a16="http://schemas.microsoft.com/office/drawing/2014/main" id="{2F9BEBBE-7C36-4A5B-96F1-FC2285BA19B6}"/>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99" name="Group 398">
              <a:extLst>
                <a:ext uri="{FF2B5EF4-FFF2-40B4-BE49-F238E27FC236}">
                  <a16:creationId xmlns:a16="http://schemas.microsoft.com/office/drawing/2014/main" id="{C2E58715-C26D-45B9-B70A-297222C28C08}"/>
                </a:ext>
              </a:extLst>
            </p:cNvPr>
            <p:cNvGrpSpPr/>
            <p:nvPr/>
          </p:nvGrpSpPr>
          <p:grpSpPr>
            <a:xfrm>
              <a:off x="776264" y="3363594"/>
              <a:ext cx="300082" cy="261610"/>
              <a:chOff x="9582545" y="2303286"/>
              <a:chExt cx="300082" cy="261610"/>
            </a:xfrm>
          </p:grpSpPr>
          <p:sp>
            <p:nvSpPr>
              <p:cNvPr id="400" name="Rounded Rectangle 99">
                <a:extLst>
                  <a:ext uri="{FF2B5EF4-FFF2-40B4-BE49-F238E27FC236}">
                    <a16:creationId xmlns:a16="http://schemas.microsoft.com/office/drawing/2014/main" id="{E139CA23-AD23-4E6F-A1F3-3B0061269162}"/>
                  </a:ext>
                </a:extLst>
              </p:cNvPr>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a:extLst>
                  <a:ext uri="{FF2B5EF4-FFF2-40B4-BE49-F238E27FC236}">
                    <a16:creationId xmlns:a16="http://schemas.microsoft.com/office/drawing/2014/main" id="{3A80FC53-4284-4CD6-A332-D1B766498F8B}"/>
                  </a:ext>
                </a:extLst>
              </p:cNvPr>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547" name="TextBox 546">
            <a:extLst>
              <a:ext uri="{FF2B5EF4-FFF2-40B4-BE49-F238E27FC236}">
                <a16:creationId xmlns:a16="http://schemas.microsoft.com/office/drawing/2014/main" id="{2F6CB602-F896-4A43-9D71-085A836474EC}"/>
              </a:ext>
            </a:extLst>
          </p:cNvPr>
          <p:cNvSpPr txBox="1"/>
          <p:nvPr/>
        </p:nvSpPr>
        <p:spPr>
          <a:xfrm>
            <a:off x="2425944" y="1626156"/>
            <a:ext cx="6574837" cy="2308324"/>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nl-NL" dirty="0"/>
              <a:t>Geleidelijke </a:t>
            </a:r>
            <a:r>
              <a:rPr lang="nl-NL" dirty="0" err="1"/>
              <a:t>repopulatie</a:t>
            </a:r>
            <a:r>
              <a:rPr lang="nl-NL" dirty="0"/>
              <a:t> van lymfocyten </a:t>
            </a:r>
          </a:p>
          <a:p>
            <a:pPr marL="285750" indent="-285750">
              <a:buFont typeface="Arial" panose="020B0604020202020204" pitchFamily="34" charset="0"/>
              <a:buChar char="•"/>
            </a:pPr>
            <a:r>
              <a:rPr lang="nl-NL" dirty="0"/>
              <a:t>B-cellen meestal binnen 6 maanden</a:t>
            </a:r>
          </a:p>
          <a:p>
            <a:pPr marL="285750" indent="-285750">
              <a:buFont typeface="Arial" panose="020B0604020202020204" pitchFamily="34" charset="0"/>
              <a:buChar char="•"/>
            </a:pPr>
            <a:r>
              <a:rPr lang="nl-NL" dirty="0"/>
              <a:t>Het aantal T-lymfocyten neemt langzaam toe, deze zijn na 12 maanden nog niet terug op de referentiewaarde</a:t>
            </a:r>
          </a:p>
          <a:p>
            <a:endParaRPr lang="nl-NL" dirty="0"/>
          </a:p>
          <a:p>
            <a:pPr marL="285750" indent="-285750">
              <a:buFont typeface="Arial" panose="020B0604020202020204" pitchFamily="34" charset="0"/>
              <a:buChar char="•"/>
            </a:pPr>
            <a:r>
              <a:rPr lang="nl-NL" dirty="0"/>
              <a:t>Na 6 maanden bereikt ongeveer 40% van de patiënten de ondergrens van de normaalwaarde (LLN); Na 12 maanden is dit ongeveer 80% </a:t>
            </a:r>
            <a:endParaRPr lang="en-US" dirty="0"/>
          </a:p>
        </p:txBody>
      </p:sp>
      <p:sp>
        <p:nvSpPr>
          <p:cNvPr id="217" name="Rectangle 216">
            <a:extLst>
              <a:ext uri="{FF2B5EF4-FFF2-40B4-BE49-F238E27FC236}">
                <a16:creationId xmlns:a16="http://schemas.microsoft.com/office/drawing/2014/main" id="{2AC0A67C-8E9D-4425-94C0-B9D6C7E36789}"/>
              </a:ext>
            </a:extLst>
          </p:cNvPr>
          <p:cNvSpPr/>
          <p:nvPr/>
        </p:nvSpPr>
        <p:spPr>
          <a:xfrm>
            <a:off x="85243" y="6398049"/>
            <a:ext cx="3478837" cy="184666"/>
          </a:xfrm>
          <a:prstGeom prst="rect">
            <a:avLst/>
          </a:prstGeom>
        </p:spPr>
        <p:txBody>
          <a:bodyPr wrap="none">
            <a:spAutoFit/>
          </a:bodyPr>
          <a:lstStyle/>
          <a:p>
            <a:r>
              <a:rPr lang="nl-NL" sz="600" dirty="0"/>
              <a:t>https://ec.europa.eu/health/documents/community-register/2016/20160621135036/anx_135036_nl.pdf</a:t>
            </a:r>
          </a:p>
        </p:txBody>
      </p:sp>
    </p:spTree>
    <p:extLst>
      <p:ext uri="{BB962C8B-B14F-4D97-AF65-F5344CB8AC3E}">
        <p14:creationId xmlns:p14="http://schemas.microsoft.com/office/powerpoint/2010/main" val="21553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47">
                                            <p:txEl>
                                              <p:pRg st="1" end="1"/>
                                            </p:txEl>
                                          </p:spTgt>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547">
                                            <p:txEl>
                                              <p:pRg st="2" end="2"/>
                                            </p:txEl>
                                          </p:spTgt>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54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0324" y="2424530"/>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nl-NL" sz="2400" b="0" i="1" u="none" strike="noStrike" kern="1200" cap="none" spc="0" normalizeH="0" baseline="0" noProof="0" dirty="0" err="1">
              <a:ln>
                <a:noFill/>
              </a:ln>
              <a:solidFill>
                <a:srgbClr val="0070C0"/>
              </a:solidFill>
              <a:effectLst/>
              <a:uLnTx/>
              <a:uFillTx/>
              <a:latin typeface="Arial"/>
              <a:ea typeface="+mn-ea"/>
              <a:cs typeface="+mn-cs"/>
            </a:endParaRPr>
          </a:p>
        </p:txBody>
      </p:sp>
      <p:sp>
        <p:nvSpPr>
          <p:cNvPr id="3" name="Rectangle 2"/>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 name="Title 1"/>
          <p:cNvSpPr txBox="1">
            <a:spLocks/>
          </p:cNvSpPr>
          <p:nvPr/>
        </p:nvSpPr>
        <p:spPr>
          <a:xfrm>
            <a:off x="457200" y="274638"/>
            <a:ext cx="6962775" cy="609781"/>
          </a:xfrm>
          <a:prstGeom prst="rect">
            <a:avLst/>
          </a:prstGeom>
        </p:spPr>
        <p:txBody>
          <a:bodyPr/>
          <a:lst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nl-NL" sz="2400" dirty="0" err="1"/>
              <a:t>Cladribine</a:t>
            </a:r>
            <a:r>
              <a:rPr lang="nl-NL" sz="2400" dirty="0"/>
              <a:t>, </a:t>
            </a:r>
            <a:r>
              <a:rPr lang="nl-NL" sz="2400" dirty="0" err="1"/>
              <a:t>werkingsmechisme</a:t>
            </a:r>
            <a:endParaRPr lang="nl-NL" sz="2400" dirty="0"/>
          </a:p>
        </p:txBody>
      </p:sp>
      <p:sp>
        <p:nvSpPr>
          <p:cNvPr id="5" name="Rectangle 4"/>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 name="Group 56"/>
          <p:cNvGrpSpPr/>
          <p:nvPr/>
        </p:nvGrpSpPr>
        <p:grpSpPr>
          <a:xfrm rot="5400000">
            <a:off x="1598351" y="3639148"/>
            <a:ext cx="4804182" cy="329421"/>
            <a:chOff x="2755246" y="4587573"/>
            <a:chExt cx="6529353" cy="351589"/>
          </a:xfrm>
        </p:grpSpPr>
        <p:grpSp>
          <p:nvGrpSpPr>
            <p:cNvPr id="7" name="Group 32"/>
            <p:cNvGrpSpPr/>
            <p:nvPr/>
          </p:nvGrpSpPr>
          <p:grpSpPr>
            <a:xfrm>
              <a:off x="2755246" y="4587573"/>
              <a:ext cx="811427" cy="351589"/>
              <a:chOff x="1734065" y="5460206"/>
              <a:chExt cx="811427" cy="351589"/>
            </a:xfrm>
          </p:grpSpPr>
          <p:sp>
            <p:nvSpPr>
              <p:cNvPr id="29"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30" name="Oval 2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8" name="Group 35"/>
            <p:cNvGrpSpPr/>
            <p:nvPr/>
          </p:nvGrpSpPr>
          <p:grpSpPr>
            <a:xfrm>
              <a:off x="3574260" y="4587573"/>
              <a:ext cx="811427" cy="351589"/>
              <a:chOff x="1734065" y="5460206"/>
              <a:chExt cx="811427" cy="351589"/>
            </a:xfrm>
          </p:grpSpPr>
          <p:sp>
            <p:nvSpPr>
              <p:cNvPr id="27"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8" name="Oval 2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9" name="Group 38"/>
            <p:cNvGrpSpPr/>
            <p:nvPr/>
          </p:nvGrpSpPr>
          <p:grpSpPr>
            <a:xfrm>
              <a:off x="4393274" y="4587573"/>
              <a:ext cx="811427" cy="351589"/>
              <a:chOff x="1734065" y="5460206"/>
              <a:chExt cx="811427" cy="351589"/>
            </a:xfrm>
          </p:grpSpPr>
          <p:sp>
            <p:nvSpPr>
              <p:cNvPr id="25"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6" name="Oval 2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0" name="Group 41"/>
            <p:cNvGrpSpPr/>
            <p:nvPr/>
          </p:nvGrpSpPr>
          <p:grpSpPr>
            <a:xfrm>
              <a:off x="5212288" y="4587573"/>
              <a:ext cx="811427" cy="351589"/>
              <a:chOff x="1734065" y="5460206"/>
              <a:chExt cx="811427" cy="351589"/>
            </a:xfrm>
          </p:grpSpPr>
          <p:sp>
            <p:nvSpPr>
              <p:cNvPr id="23"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4" name="Oval 23"/>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1" name="Group 44"/>
            <p:cNvGrpSpPr/>
            <p:nvPr/>
          </p:nvGrpSpPr>
          <p:grpSpPr>
            <a:xfrm>
              <a:off x="6031302" y="4587573"/>
              <a:ext cx="811427" cy="351589"/>
              <a:chOff x="1734065" y="5460206"/>
              <a:chExt cx="811427" cy="351589"/>
            </a:xfrm>
          </p:grpSpPr>
          <p:sp>
            <p:nvSpPr>
              <p:cNvPr id="21"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 name="Oval 21"/>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2" name="Group 47"/>
            <p:cNvGrpSpPr/>
            <p:nvPr/>
          </p:nvGrpSpPr>
          <p:grpSpPr>
            <a:xfrm>
              <a:off x="6850318" y="4587573"/>
              <a:ext cx="811427" cy="351589"/>
              <a:chOff x="1734065" y="5460206"/>
              <a:chExt cx="811427" cy="351589"/>
            </a:xfrm>
          </p:grpSpPr>
          <p:sp>
            <p:nvSpPr>
              <p:cNvPr id="19"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 name="Oval 1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3" name="Group 50"/>
            <p:cNvGrpSpPr/>
            <p:nvPr/>
          </p:nvGrpSpPr>
          <p:grpSpPr>
            <a:xfrm>
              <a:off x="7661745" y="4587573"/>
              <a:ext cx="811427" cy="351589"/>
              <a:chOff x="1734065" y="5460206"/>
              <a:chExt cx="811427" cy="351589"/>
            </a:xfrm>
          </p:grpSpPr>
          <p:sp>
            <p:nvSpPr>
              <p:cNvPr id="17"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 name="Oval 1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4" name="Group 53"/>
            <p:cNvGrpSpPr/>
            <p:nvPr/>
          </p:nvGrpSpPr>
          <p:grpSpPr>
            <a:xfrm>
              <a:off x="8473172" y="4587573"/>
              <a:ext cx="811427" cy="351589"/>
              <a:chOff x="1734065" y="5460206"/>
              <a:chExt cx="811427" cy="351589"/>
            </a:xfrm>
          </p:grpSpPr>
          <p:sp>
            <p:nvSpPr>
              <p:cNvPr id="15"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6" name="Oval 1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31" name="Group 57"/>
          <p:cNvGrpSpPr/>
          <p:nvPr/>
        </p:nvGrpSpPr>
        <p:grpSpPr>
          <a:xfrm rot="5400000">
            <a:off x="568433" y="3639148"/>
            <a:ext cx="4804182" cy="329421"/>
            <a:chOff x="2755246" y="4587573"/>
            <a:chExt cx="6529353" cy="351589"/>
          </a:xfrm>
        </p:grpSpPr>
        <p:grpSp>
          <p:nvGrpSpPr>
            <p:cNvPr id="32" name="Group 32"/>
            <p:cNvGrpSpPr/>
            <p:nvPr/>
          </p:nvGrpSpPr>
          <p:grpSpPr>
            <a:xfrm>
              <a:off x="2755246" y="4587573"/>
              <a:ext cx="811427" cy="351589"/>
              <a:chOff x="1734065" y="5460206"/>
              <a:chExt cx="811427" cy="351589"/>
            </a:xfrm>
          </p:grpSpPr>
          <p:sp>
            <p:nvSpPr>
              <p:cNvPr id="54"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5" name="Oval 5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3" name="Group 35"/>
            <p:cNvGrpSpPr/>
            <p:nvPr/>
          </p:nvGrpSpPr>
          <p:grpSpPr>
            <a:xfrm>
              <a:off x="3574260" y="4587573"/>
              <a:ext cx="811427" cy="351589"/>
              <a:chOff x="1734065" y="5460206"/>
              <a:chExt cx="811427" cy="351589"/>
            </a:xfrm>
          </p:grpSpPr>
          <p:sp>
            <p:nvSpPr>
              <p:cNvPr id="52"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3" name="Oval 5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4" name="Group 38"/>
            <p:cNvGrpSpPr/>
            <p:nvPr/>
          </p:nvGrpSpPr>
          <p:grpSpPr>
            <a:xfrm>
              <a:off x="4393274" y="4587573"/>
              <a:ext cx="811427" cy="351589"/>
              <a:chOff x="1734065" y="5460206"/>
              <a:chExt cx="811427" cy="351589"/>
            </a:xfrm>
          </p:grpSpPr>
          <p:sp>
            <p:nvSpPr>
              <p:cNvPr id="50"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1" name="Oval 5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5" name="Group 41"/>
            <p:cNvGrpSpPr/>
            <p:nvPr/>
          </p:nvGrpSpPr>
          <p:grpSpPr>
            <a:xfrm>
              <a:off x="5212288" y="4587573"/>
              <a:ext cx="811427" cy="351589"/>
              <a:chOff x="1734065" y="5460206"/>
              <a:chExt cx="811427" cy="351589"/>
            </a:xfrm>
          </p:grpSpPr>
          <p:sp>
            <p:nvSpPr>
              <p:cNvPr id="48"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9" name="Oval 4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6" name="Group 44"/>
            <p:cNvGrpSpPr/>
            <p:nvPr/>
          </p:nvGrpSpPr>
          <p:grpSpPr>
            <a:xfrm>
              <a:off x="6031302" y="4587573"/>
              <a:ext cx="811427" cy="351589"/>
              <a:chOff x="1734065" y="5460206"/>
              <a:chExt cx="811427" cy="351589"/>
            </a:xfrm>
          </p:grpSpPr>
          <p:sp>
            <p:nvSpPr>
              <p:cNvPr id="46"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7" name="Oval 4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7" name="Group 47"/>
            <p:cNvGrpSpPr/>
            <p:nvPr/>
          </p:nvGrpSpPr>
          <p:grpSpPr>
            <a:xfrm>
              <a:off x="6850318" y="4587573"/>
              <a:ext cx="811427" cy="351589"/>
              <a:chOff x="1734065" y="5460206"/>
              <a:chExt cx="811427" cy="351589"/>
            </a:xfrm>
          </p:grpSpPr>
          <p:sp>
            <p:nvSpPr>
              <p:cNvPr id="44"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5" name="Oval 4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8" name="Group 50"/>
            <p:cNvGrpSpPr/>
            <p:nvPr/>
          </p:nvGrpSpPr>
          <p:grpSpPr>
            <a:xfrm>
              <a:off x="7661745" y="4587573"/>
              <a:ext cx="811427" cy="351589"/>
              <a:chOff x="1734065" y="5460206"/>
              <a:chExt cx="811427" cy="351589"/>
            </a:xfrm>
          </p:grpSpPr>
          <p:sp>
            <p:nvSpPr>
              <p:cNvPr id="42"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3" name="Oval 4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9" name="Group 53"/>
            <p:cNvGrpSpPr/>
            <p:nvPr/>
          </p:nvGrpSpPr>
          <p:grpSpPr>
            <a:xfrm>
              <a:off x="8473172" y="4587573"/>
              <a:ext cx="811427" cy="351589"/>
              <a:chOff x="1734065" y="5460206"/>
              <a:chExt cx="811427" cy="351589"/>
            </a:xfrm>
          </p:grpSpPr>
          <p:sp>
            <p:nvSpPr>
              <p:cNvPr id="40"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1" name="Oval 4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sp>
        <p:nvSpPr>
          <p:cNvPr id="56" name="TextBox 55"/>
          <p:cNvSpPr txBox="1"/>
          <p:nvPr/>
        </p:nvSpPr>
        <p:spPr>
          <a:xfrm>
            <a:off x="5758897" y="914400"/>
            <a:ext cx="608955"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CZS</a:t>
            </a:r>
          </a:p>
        </p:txBody>
      </p:sp>
      <p:sp>
        <p:nvSpPr>
          <p:cNvPr id="57" name="TextBox 56"/>
          <p:cNvSpPr txBox="1"/>
          <p:nvPr/>
        </p:nvSpPr>
        <p:spPr>
          <a:xfrm rot="16200000">
            <a:off x="3017782" y="3642750"/>
            <a:ext cx="929556"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BLOED</a:t>
            </a:r>
          </a:p>
        </p:txBody>
      </p:sp>
      <p:grpSp>
        <p:nvGrpSpPr>
          <p:cNvPr id="58" name="Group 57"/>
          <p:cNvGrpSpPr/>
          <p:nvPr/>
        </p:nvGrpSpPr>
        <p:grpSpPr>
          <a:xfrm>
            <a:off x="6117467" y="1840481"/>
            <a:ext cx="1514676" cy="3645533"/>
            <a:chOff x="6068997" y="1840481"/>
            <a:chExt cx="1514676" cy="3645533"/>
          </a:xfrm>
        </p:grpSpPr>
        <p:sp>
          <p:nvSpPr>
            <p:cNvPr id="59"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0" name="Group 59"/>
            <p:cNvGrpSpPr/>
            <p:nvPr/>
          </p:nvGrpSpPr>
          <p:grpSpPr>
            <a:xfrm>
              <a:off x="6068997" y="1840481"/>
              <a:ext cx="1514676" cy="1167291"/>
              <a:chOff x="6068997" y="1840481"/>
              <a:chExt cx="1514676" cy="1167291"/>
            </a:xfrm>
          </p:grpSpPr>
          <p:sp>
            <p:nvSpPr>
              <p:cNvPr id="61"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2"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3"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4" name="Oval 63"/>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5" name="Oval 64"/>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6" name="TextBox 65"/>
              <p:cNvSpPr txBox="1"/>
              <p:nvPr/>
            </p:nvSpPr>
            <p:spPr>
              <a:xfrm>
                <a:off x="6633911" y="2527567"/>
                <a:ext cx="33695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N</a:t>
                </a:r>
              </a:p>
            </p:txBody>
          </p:sp>
        </p:grpSp>
      </p:grpSp>
      <p:grpSp>
        <p:nvGrpSpPr>
          <p:cNvPr id="67" name="Group 66"/>
          <p:cNvGrpSpPr/>
          <p:nvPr/>
        </p:nvGrpSpPr>
        <p:grpSpPr>
          <a:xfrm>
            <a:off x="6739212" y="3280075"/>
            <a:ext cx="171992" cy="1485356"/>
            <a:chOff x="6739212" y="3280075"/>
            <a:chExt cx="171992" cy="1485356"/>
          </a:xfrm>
        </p:grpSpPr>
        <p:sp>
          <p:nvSpPr>
            <p:cNvPr id="68"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9"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0"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1" name="TextBox 70"/>
          <p:cNvSpPr txBox="1"/>
          <p:nvPr/>
        </p:nvSpPr>
        <p:spPr>
          <a:xfrm>
            <a:off x="6653806" y="3194317"/>
            <a:ext cx="351378" cy="33855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uLnTx/>
                <a:uFillTx/>
                <a:latin typeface="Arial" charset="0"/>
                <a:ea typeface="+mn-ea"/>
                <a:cs typeface="+mn-cs"/>
              </a:rPr>
              <a:t>m</a:t>
            </a:r>
          </a:p>
        </p:txBody>
      </p:sp>
      <p:grpSp>
        <p:nvGrpSpPr>
          <p:cNvPr id="72" name="Group 71"/>
          <p:cNvGrpSpPr/>
          <p:nvPr/>
        </p:nvGrpSpPr>
        <p:grpSpPr>
          <a:xfrm>
            <a:off x="6909309" y="3438078"/>
            <a:ext cx="832825" cy="1290050"/>
            <a:chOff x="6346489" y="3438078"/>
            <a:chExt cx="832825" cy="1290050"/>
          </a:xfrm>
        </p:grpSpPr>
        <p:grpSp>
          <p:nvGrpSpPr>
            <p:cNvPr id="73" name="Group 100"/>
            <p:cNvGrpSpPr/>
            <p:nvPr/>
          </p:nvGrpSpPr>
          <p:grpSpPr>
            <a:xfrm rot="5400000">
              <a:off x="6117877" y="3666690"/>
              <a:ext cx="1290050" cy="832825"/>
              <a:chOff x="5518485" y="1611376"/>
              <a:chExt cx="1892818" cy="1172884"/>
            </a:xfrm>
          </p:grpSpPr>
          <p:sp>
            <p:nvSpPr>
              <p:cNvPr id="75"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6" name="Oval 75"/>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4" name="TextBox 73"/>
            <p:cNvSpPr txBox="1"/>
            <p:nvPr/>
          </p:nvSpPr>
          <p:spPr>
            <a:xfrm>
              <a:off x="6700493" y="3590706"/>
              <a:ext cx="45236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E0DC24"/>
                  </a:solidFill>
                  <a:effectLst/>
                  <a:uLnTx/>
                  <a:uFillTx/>
                  <a:latin typeface="Arial" charset="0"/>
                  <a:ea typeface="+mn-ea"/>
                  <a:cs typeface="+mn-cs"/>
                </a:rPr>
                <a:t>odc</a:t>
              </a:r>
            </a:p>
          </p:txBody>
        </p:sp>
      </p:grpSp>
      <p:grpSp>
        <p:nvGrpSpPr>
          <p:cNvPr id="77" name="Group 76"/>
          <p:cNvGrpSpPr/>
          <p:nvPr/>
        </p:nvGrpSpPr>
        <p:grpSpPr>
          <a:xfrm>
            <a:off x="5471611" y="3804100"/>
            <a:ext cx="1112990" cy="907596"/>
            <a:chOff x="5038726" y="3648212"/>
            <a:chExt cx="1112990" cy="907596"/>
          </a:xfrm>
        </p:grpSpPr>
        <p:grpSp>
          <p:nvGrpSpPr>
            <p:cNvPr id="78" name="Group 250"/>
            <p:cNvGrpSpPr/>
            <p:nvPr/>
          </p:nvGrpSpPr>
          <p:grpSpPr>
            <a:xfrm>
              <a:off x="5038726" y="3648212"/>
              <a:ext cx="1112990" cy="907596"/>
              <a:chOff x="1098341" y="4367954"/>
              <a:chExt cx="1534342" cy="1386379"/>
            </a:xfrm>
          </p:grpSpPr>
          <p:sp>
            <p:nvSpPr>
              <p:cNvPr id="80"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1" name="Oval 80"/>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9" name="TextBox 78"/>
            <p:cNvSpPr txBox="1"/>
            <p:nvPr/>
          </p:nvSpPr>
          <p:spPr>
            <a:xfrm>
              <a:off x="5450689" y="3922983"/>
              <a:ext cx="41549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Arial" charset="0"/>
                  <a:ea typeface="+mn-ea"/>
                  <a:cs typeface="+mn-cs"/>
                </a:rPr>
                <a:t>mg</a:t>
              </a:r>
            </a:p>
          </p:txBody>
        </p:sp>
      </p:grpSp>
      <p:grpSp>
        <p:nvGrpSpPr>
          <p:cNvPr id="82" name="Group 81"/>
          <p:cNvGrpSpPr/>
          <p:nvPr/>
        </p:nvGrpSpPr>
        <p:grpSpPr>
          <a:xfrm>
            <a:off x="1096705" y="3124815"/>
            <a:ext cx="1112990" cy="907596"/>
            <a:chOff x="5038726" y="3648212"/>
            <a:chExt cx="1112990" cy="907596"/>
          </a:xfrm>
        </p:grpSpPr>
        <p:grpSp>
          <p:nvGrpSpPr>
            <p:cNvPr id="83" name="Group 250"/>
            <p:cNvGrpSpPr/>
            <p:nvPr/>
          </p:nvGrpSpPr>
          <p:grpSpPr>
            <a:xfrm>
              <a:off x="5038726" y="3648212"/>
              <a:ext cx="1112990" cy="907596"/>
              <a:chOff x="1098341" y="4367954"/>
              <a:chExt cx="1534341" cy="1386379"/>
            </a:xfrm>
          </p:grpSpPr>
          <p:sp>
            <p:nvSpPr>
              <p:cNvPr id="85"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6" name="Oval 85"/>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84" name="TextBox 83"/>
            <p:cNvSpPr txBox="1"/>
            <p:nvPr/>
          </p:nvSpPr>
          <p:spPr>
            <a:xfrm>
              <a:off x="5481660" y="3951471"/>
              <a:ext cx="364202" cy="2769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FFFFFF"/>
                  </a:solidFill>
                  <a:effectLst/>
                  <a:uLnTx/>
                  <a:uFillTx/>
                  <a:latin typeface="Arial" charset="0"/>
                  <a:ea typeface="+mn-ea"/>
                  <a:cs typeface="+mn-cs"/>
                </a:rPr>
                <a:t>DC</a:t>
              </a:r>
            </a:p>
          </p:txBody>
        </p:sp>
      </p:grpSp>
      <p:cxnSp>
        <p:nvCxnSpPr>
          <p:cNvPr id="87" name="Straight Arrow Connector 86"/>
          <p:cNvCxnSpPr/>
          <p:nvPr/>
        </p:nvCxnSpPr>
        <p:spPr>
          <a:xfrm flipH="1">
            <a:off x="300772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a:off x="371669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89" name="Group 88"/>
          <p:cNvGrpSpPr/>
          <p:nvPr/>
        </p:nvGrpSpPr>
        <p:grpSpPr>
          <a:xfrm>
            <a:off x="954743" y="3420898"/>
            <a:ext cx="300082" cy="261610"/>
            <a:chOff x="9582545" y="2303286"/>
            <a:chExt cx="300082" cy="261610"/>
          </a:xfrm>
        </p:grpSpPr>
        <p:sp>
          <p:nvSpPr>
            <p:cNvPr id="90"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1" name="Rectangle 90"/>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2" name="Group 91"/>
          <p:cNvGrpSpPr/>
          <p:nvPr/>
        </p:nvGrpSpPr>
        <p:grpSpPr>
          <a:xfrm>
            <a:off x="1512970" y="3860598"/>
            <a:ext cx="300082" cy="261610"/>
            <a:chOff x="9582545" y="2303286"/>
            <a:chExt cx="300082" cy="261610"/>
          </a:xfrm>
        </p:grpSpPr>
        <p:sp>
          <p:nvSpPr>
            <p:cNvPr id="93"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4" name="Rectangle 93"/>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5" name="Group 94"/>
          <p:cNvGrpSpPr/>
          <p:nvPr/>
        </p:nvGrpSpPr>
        <p:grpSpPr>
          <a:xfrm>
            <a:off x="1416494" y="2977960"/>
            <a:ext cx="300082" cy="261610"/>
            <a:chOff x="9582545" y="2303286"/>
            <a:chExt cx="300082" cy="261610"/>
          </a:xfrm>
        </p:grpSpPr>
        <p:sp>
          <p:nvSpPr>
            <p:cNvPr id="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7" name="Rectangle 96"/>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8" name="Group 97"/>
          <p:cNvGrpSpPr/>
          <p:nvPr/>
        </p:nvGrpSpPr>
        <p:grpSpPr>
          <a:xfrm>
            <a:off x="1327289" y="2467321"/>
            <a:ext cx="532571" cy="521071"/>
            <a:chOff x="1696729" y="1401791"/>
            <a:chExt cx="532571" cy="521071"/>
          </a:xfrm>
        </p:grpSpPr>
        <p:grpSp>
          <p:nvGrpSpPr>
            <p:cNvPr id="99" name="Group 165"/>
            <p:cNvGrpSpPr/>
            <p:nvPr/>
          </p:nvGrpSpPr>
          <p:grpSpPr>
            <a:xfrm>
              <a:off x="1696729" y="1425711"/>
              <a:ext cx="474194" cy="497151"/>
              <a:chOff x="5095749" y="0"/>
              <a:chExt cx="769047" cy="840013"/>
            </a:xfrm>
          </p:grpSpPr>
          <p:sp>
            <p:nvSpPr>
              <p:cNvPr id="1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4" name="Oval 103"/>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5" name="Oval 1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00" name="TextBox 99"/>
            <p:cNvSpPr txBox="1"/>
            <p:nvPr/>
          </p:nvSpPr>
          <p:spPr>
            <a:xfrm>
              <a:off x="179456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sp>
        <p:nvSpPr>
          <p:cNvPr id="107" name="TextBox 106"/>
          <p:cNvSpPr txBox="1"/>
          <p:nvPr/>
        </p:nvSpPr>
        <p:spPr>
          <a:xfrm>
            <a:off x="3162879" y="914400"/>
            <a:ext cx="621779"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BHB</a:t>
            </a:r>
          </a:p>
        </p:txBody>
      </p:sp>
      <p:cxnSp>
        <p:nvCxnSpPr>
          <p:cNvPr id="108" name="Straight Arrow Connector 107"/>
          <p:cNvCxnSpPr/>
          <p:nvPr/>
        </p:nvCxnSpPr>
        <p:spPr>
          <a:xfrm flipH="1" flipV="1">
            <a:off x="847725" y="2713664"/>
            <a:ext cx="400345" cy="7387"/>
          </a:xfrm>
          <a:prstGeom prst="straightConnector1">
            <a:avLst/>
          </a:prstGeom>
          <a:ln w="19050">
            <a:solidFill>
              <a:schemeClr val="accent6"/>
            </a:solidFill>
            <a:tailEnd type="arrow"/>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105547" y="4181306"/>
            <a:ext cx="939937" cy="29238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nl-NL" sz="1300" b="0" i="1" u="none" strike="noStrike" kern="1200" cap="none" spc="0" normalizeH="0" baseline="0" noProof="0" dirty="0">
                <a:ln>
                  <a:noFill/>
                </a:ln>
                <a:solidFill>
                  <a:srgbClr val="0D1F74"/>
                </a:solidFill>
                <a:effectLst/>
                <a:uLnTx/>
                <a:uFillTx/>
                <a:latin typeface="Arial" pitchFamily="34" charset="0"/>
                <a:ea typeface="+mn-ea"/>
                <a:cs typeface="Arial" pitchFamily="34" charset="0"/>
              </a:rPr>
              <a:t>Lymfeklier</a:t>
            </a:r>
          </a:p>
        </p:txBody>
      </p:sp>
      <p:grpSp>
        <p:nvGrpSpPr>
          <p:cNvPr id="110" name="Group 109"/>
          <p:cNvGrpSpPr/>
          <p:nvPr/>
        </p:nvGrpSpPr>
        <p:grpSpPr>
          <a:xfrm>
            <a:off x="259125" y="2454912"/>
            <a:ext cx="513521" cy="521071"/>
            <a:chOff x="1696729" y="1401791"/>
            <a:chExt cx="513521" cy="521071"/>
          </a:xfrm>
        </p:grpSpPr>
        <p:grpSp>
          <p:nvGrpSpPr>
            <p:cNvPr id="111" name="Group 165"/>
            <p:cNvGrpSpPr/>
            <p:nvPr/>
          </p:nvGrpSpPr>
          <p:grpSpPr>
            <a:xfrm>
              <a:off x="1696729" y="1425711"/>
              <a:ext cx="474194" cy="497151"/>
              <a:chOff x="5095749" y="0"/>
              <a:chExt cx="769047" cy="840013"/>
            </a:xfrm>
          </p:grpSpPr>
          <p:sp>
            <p:nvSpPr>
              <p:cNvPr id="11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6" name="Oval 11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7" name="Oval 11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12" name="TextBox 111"/>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18" name="Group 117"/>
          <p:cNvGrpSpPr/>
          <p:nvPr/>
        </p:nvGrpSpPr>
        <p:grpSpPr>
          <a:xfrm>
            <a:off x="259125" y="2712087"/>
            <a:ext cx="513521" cy="521071"/>
            <a:chOff x="1696729" y="1401791"/>
            <a:chExt cx="513521" cy="521071"/>
          </a:xfrm>
        </p:grpSpPr>
        <p:grpSp>
          <p:nvGrpSpPr>
            <p:cNvPr id="119" name="Group 165"/>
            <p:cNvGrpSpPr/>
            <p:nvPr/>
          </p:nvGrpSpPr>
          <p:grpSpPr>
            <a:xfrm>
              <a:off x="1696729" y="1425711"/>
              <a:ext cx="474194" cy="497151"/>
              <a:chOff x="5095749" y="0"/>
              <a:chExt cx="769047" cy="840013"/>
            </a:xfrm>
          </p:grpSpPr>
          <p:sp>
            <p:nvSpPr>
              <p:cNvPr id="1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4" name="Oval 1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5" name="Oval 1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20" name="TextBox 119"/>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26" name="Group 125"/>
          <p:cNvGrpSpPr/>
          <p:nvPr/>
        </p:nvGrpSpPr>
        <p:grpSpPr>
          <a:xfrm>
            <a:off x="249600" y="2893062"/>
            <a:ext cx="513521" cy="521071"/>
            <a:chOff x="1696729" y="1401791"/>
            <a:chExt cx="513521" cy="521071"/>
          </a:xfrm>
        </p:grpSpPr>
        <p:grpSp>
          <p:nvGrpSpPr>
            <p:cNvPr id="127" name="Group 165"/>
            <p:cNvGrpSpPr/>
            <p:nvPr/>
          </p:nvGrpSpPr>
          <p:grpSpPr>
            <a:xfrm>
              <a:off x="1696729" y="1425711"/>
              <a:ext cx="474194" cy="497151"/>
              <a:chOff x="5095749" y="0"/>
              <a:chExt cx="769047" cy="840013"/>
            </a:xfrm>
          </p:grpSpPr>
          <p:sp>
            <p:nvSpPr>
              <p:cNvPr id="1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2" name="Oval 1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3" name="Oval 1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28" name="TextBox 127"/>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34" name="Group 133"/>
          <p:cNvGrpSpPr/>
          <p:nvPr/>
        </p:nvGrpSpPr>
        <p:grpSpPr>
          <a:xfrm>
            <a:off x="915046" y="2584540"/>
            <a:ext cx="328192" cy="293330"/>
            <a:chOff x="1150378" y="1508432"/>
            <a:chExt cx="328192" cy="293330"/>
          </a:xfrm>
        </p:grpSpPr>
        <p:cxnSp>
          <p:nvCxnSpPr>
            <p:cNvPr id="135" name="Straight Connector 134"/>
            <p:cNvCxnSpPr/>
            <p:nvPr/>
          </p:nvCxnSpPr>
          <p:spPr>
            <a:xfrm>
              <a:off x="1159903" y="1508432"/>
              <a:ext cx="318667" cy="2933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flipV="1">
              <a:off x="1150378" y="1508432"/>
              <a:ext cx="318667" cy="2933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73163" y="826920"/>
            <a:ext cx="7276570" cy="5786855"/>
            <a:chOff x="553808" y="847725"/>
            <a:chExt cx="7276570" cy="5786855"/>
          </a:xfrm>
        </p:grpSpPr>
        <p:grpSp>
          <p:nvGrpSpPr>
            <p:cNvPr id="138" name="Group 137"/>
            <p:cNvGrpSpPr/>
            <p:nvPr/>
          </p:nvGrpSpPr>
          <p:grpSpPr>
            <a:xfrm>
              <a:off x="553808" y="847725"/>
              <a:ext cx="6570597" cy="5786855"/>
              <a:chOff x="553808" y="847725"/>
              <a:chExt cx="6570597" cy="5786855"/>
            </a:xfrm>
          </p:grpSpPr>
          <p:grpSp>
            <p:nvGrpSpPr>
              <p:cNvPr id="140" name="Group 139"/>
              <p:cNvGrpSpPr/>
              <p:nvPr/>
            </p:nvGrpSpPr>
            <p:grpSpPr>
              <a:xfrm>
                <a:off x="2790982" y="847725"/>
                <a:ext cx="4333423" cy="5486154"/>
                <a:chOff x="2952907" y="790575"/>
                <a:chExt cx="4333423" cy="5486154"/>
              </a:xfrm>
            </p:grpSpPr>
            <p:sp>
              <p:nvSpPr>
                <p:cNvPr id="142" name="Rectangle 141"/>
                <p:cNvSpPr/>
                <p:nvPr/>
              </p:nvSpPr>
              <p:spPr bwMode="auto">
                <a:xfrm>
                  <a:off x="2952907" y="809379"/>
                  <a:ext cx="4333423" cy="5467350"/>
                </a:xfrm>
                <a:prstGeom prst="rect">
                  <a:avLst/>
                </a:prstGeom>
                <a:solidFill>
                  <a:schemeClr val="bg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en-US" sz="2400" b="0" i="1" u="none" strike="noStrike" kern="1200" cap="none" spc="0" normalizeH="0" baseline="0" noProof="0" dirty="0" err="1">
                    <a:ln>
                      <a:noFill/>
                    </a:ln>
                    <a:solidFill>
                      <a:srgbClr val="0070C0"/>
                    </a:solidFill>
                    <a:effectLst/>
                    <a:uLnTx/>
                    <a:uFillTx/>
                    <a:latin typeface="Arial"/>
                    <a:ea typeface="+mn-ea"/>
                    <a:cs typeface="+mn-cs"/>
                  </a:endParaRPr>
                </a:p>
              </p:txBody>
            </p:sp>
            <p:grpSp>
              <p:nvGrpSpPr>
                <p:cNvPr id="144" name="Group 143"/>
                <p:cNvGrpSpPr/>
                <p:nvPr/>
              </p:nvGrpSpPr>
              <p:grpSpPr>
                <a:xfrm>
                  <a:off x="3126440" y="790575"/>
                  <a:ext cx="3279426" cy="5058758"/>
                  <a:chOff x="3126440" y="790575"/>
                  <a:chExt cx="3279426" cy="5058758"/>
                </a:xfrm>
              </p:grpSpPr>
              <p:grpSp>
                <p:nvGrpSpPr>
                  <p:cNvPr id="145" name="Group 165"/>
                  <p:cNvGrpSpPr/>
                  <p:nvPr/>
                </p:nvGrpSpPr>
                <p:grpSpPr>
                  <a:xfrm>
                    <a:off x="3662154" y="1962879"/>
                    <a:ext cx="474196" cy="488515"/>
                    <a:chOff x="5109233" y="-381066"/>
                    <a:chExt cx="769050" cy="825422"/>
                  </a:xfrm>
                </p:grpSpPr>
                <p:sp>
                  <p:nvSpPr>
                    <p:cNvPr id="220" name="Freeform 138"/>
                    <p:cNvSpPr/>
                    <p:nvPr/>
                  </p:nvSpPr>
                  <p:spPr>
                    <a:xfrm>
                      <a:off x="5427199" y="284533"/>
                      <a:ext cx="140079"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1" name="Freeform 139"/>
                    <p:cNvSpPr/>
                    <p:nvPr/>
                  </p:nvSpPr>
                  <p:spPr>
                    <a:xfrm rot="18706381">
                      <a:off x="5728331" y="149318"/>
                      <a:ext cx="140081"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2" name="Freeform 140"/>
                    <p:cNvSpPr/>
                    <p:nvPr/>
                  </p:nvSpPr>
                  <p:spPr>
                    <a:xfrm rot="2893619" flipH="1">
                      <a:off x="5119104" y="149318"/>
                      <a:ext cx="140081"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3" name="Oval 222"/>
                    <p:cNvSpPr/>
                    <p:nvPr/>
                  </p:nvSpPr>
                  <p:spPr>
                    <a:xfrm>
                      <a:off x="5167884" y="-381066"/>
                      <a:ext cx="685798" cy="685801"/>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4" name="Oval 223"/>
                    <p:cNvSpPr/>
                    <p:nvPr/>
                  </p:nvSpPr>
                  <p:spPr>
                    <a:xfrm>
                      <a:off x="5319489" y="-285933"/>
                      <a:ext cx="380999"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46" name="Group 145"/>
                  <p:cNvGrpSpPr/>
                  <p:nvPr/>
                </p:nvGrpSpPr>
                <p:grpSpPr>
                  <a:xfrm>
                    <a:off x="3126440" y="4545625"/>
                    <a:ext cx="1548042" cy="1303708"/>
                    <a:chOff x="2535890" y="4450375"/>
                    <a:chExt cx="1548042" cy="1303708"/>
                  </a:xfrm>
                </p:grpSpPr>
                <p:grpSp>
                  <p:nvGrpSpPr>
                    <p:cNvPr id="160" name="Group 165"/>
                    <p:cNvGrpSpPr/>
                    <p:nvPr/>
                  </p:nvGrpSpPr>
                  <p:grpSpPr>
                    <a:xfrm>
                      <a:off x="3000138" y="4450375"/>
                      <a:ext cx="474194" cy="497151"/>
                      <a:chOff x="5095749" y="0"/>
                      <a:chExt cx="769047" cy="840013"/>
                    </a:xfrm>
                  </p:grpSpPr>
                  <p:sp>
                    <p:nvSpPr>
                      <p:cNvPr id="21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8" name="Oval 21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9" name="Oval 21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1" name="Group 165"/>
                    <p:cNvGrpSpPr/>
                    <p:nvPr/>
                  </p:nvGrpSpPr>
                  <p:grpSpPr>
                    <a:xfrm>
                      <a:off x="2535890" y="4647332"/>
                      <a:ext cx="474194" cy="497151"/>
                      <a:chOff x="5095749" y="0"/>
                      <a:chExt cx="769047" cy="840013"/>
                    </a:xfrm>
                  </p:grpSpPr>
                  <p:sp>
                    <p:nvSpPr>
                      <p:cNvPr id="21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3" name="Oval 21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4" name="Oval 21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2" name="Group 165"/>
                    <p:cNvGrpSpPr/>
                    <p:nvPr/>
                  </p:nvGrpSpPr>
                  <p:grpSpPr>
                    <a:xfrm>
                      <a:off x="3152538" y="4602775"/>
                      <a:ext cx="474194" cy="497151"/>
                      <a:chOff x="5095749" y="0"/>
                      <a:chExt cx="769047" cy="840013"/>
                    </a:xfrm>
                  </p:grpSpPr>
                  <p:sp>
                    <p:nvSpPr>
                      <p:cNvPr id="20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8" name="Oval 20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9" name="Oval 20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3" name="Group 165"/>
                    <p:cNvGrpSpPr/>
                    <p:nvPr/>
                  </p:nvGrpSpPr>
                  <p:grpSpPr>
                    <a:xfrm>
                      <a:off x="2688290" y="4799732"/>
                      <a:ext cx="474194" cy="497151"/>
                      <a:chOff x="5095749" y="0"/>
                      <a:chExt cx="769047" cy="840013"/>
                    </a:xfrm>
                  </p:grpSpPr>
                  <p:sp>
                    <p:nvSpPr>
                      <p:cNvPr id="20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3" name="Oval 20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4" name="Oval 20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4" name="Group 165"/>
                    <p:cNvGrpSpPr/>
                    <p:nvPr/>
                  </p:nvGrpSpPr>
                  <p:grpSpPr>
                    <a:xfrm>
                      <a:off x="3304938" y="4755175"/>
                      <a:ext cx="474194" cy="497151"/>
                      <a:chOff x="5095749" y="0"/>
                      <a:chExt cx="769047" cy="840013"/>
                    </a:xfrm>
                  </p:grpSpPr>
                  <p:sp>
                    <p:nvSpPr>
                      <p:cNvPr id="19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8" name="Oval 19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9" name="Oval 19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5" name="Group 165"/>
                    <p:cNvGrpSpPr/>
                    <p:nvPr/>
                  </p:nvGrpSpPr>
                  <p:grpSpPr>
                    <a:xfrm>
                      <a:off x="2840690" y="4952132"/>
                      <a:ext cx="474194" cy="497151"/>
                      <a:chOff x="5095749" y="0"/>
                      <a:chExt cx="769047" cy="840013"/>
                    </a:xfrm>
                  </p:grpSpPr>
                  <p:sp>
                    <p:nvSpPr>
                      <p:cNvPr id="19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3" name="Oval 19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4" name="Oval 19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6" name="Group 165"/>
                    <p:cNvGrpSpPr/>
                    <p:nvPr/>
                  </p:nvGrpSpPr>
                  <p:grpSpPr>
                    <a:xfrm>
                      <a:off x="3457338" y="4907575"/>
                      <a:ext cx="474194" cy="497151"/>
                      <a:chOff x="5095749" y="0"/>
                      <a:chExt cx="769047" cy="840013"/>
                    </a:xfrm>
                  </p:grpSpPr>
                  <p:sp>
                    <p:nvSpPr>
                      <p:cNvPr id="18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8" name="Oval 18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9" name="Oval 18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7" name="Group 165"/>
                    <p:cNvGrpSpPr/>
                    <p:nvPr/>
                  </p:nvGrpSpPr>
                  <p:grpSpPr>
                    <a:xfrm>
                      <a:off x="2993090" y="5104532"/>
                      <a:ext cx="474194" cy="497151"/>
                      <a:chOff x="5095749" y="0"/>
                      <a:chExt cx="769047" cy="840013"/>
                    </a:xfrm>
                  </p:grpSpPr>
                  <p:sp>
                    <p:nvSpPr>
                      <p:cNvPr id="1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3" name="Oval 1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4" name="Oval 1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8" name="Group 165"/>
                    <p:cNvGrpSpPr/>
                    <p:nvPr/>
                  </p:nvGrpSpPr>
                  <p:grpSpPr>
                    <a:xfrm>
                      <a:off x="3609738" y="5059975"/>
                      <a:ext cx="474194" cy="497151"/>
                      <a:chOff x="5095749" y="0"/>
                      <a:chExt cx="769047" cy="840013"/>
                    </a:xfrm>
                  </p:grpSpPr>
                  <p:sp>
                    <p:nvSpPr>
                      <p:cNvPr id="17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8" name="Oval 17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9" name="Oval 17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9" name="Group 165"/>
                    <p:cNvGrpSpPr/>
                    <p:nvPr/>
                  </p:nvGrpSpPr>
                  <p:grpSpPr>
                    <a:xfrm>
                      <a:off x="3145490" y="5256932"/>
                      <a:ext cx="474194" cy="497151"/>
                      <a:chOff x="5095749" y="0"/>
                      <a:chExt cx="769047" cy="840013"/>
                    </a:xfrm>
                  </p:grpSpPr>
                  <p:sp>
                    <p:nvSpPr>
                      <p:cNvPr id="17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3" name="Oval 17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4" name="Oval 17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sp>
                <p:nvSpPr>
                  <p:cNvPr id="147" name="Down Arrow 146"/>
                  <p:cNvSpPr/>
                  <p:nvPr/>
                </p:nvSpPr>
                <p:spPr bwMode="auto">
                  <a:xfrm>
                    <a:off x="3628163" y="3045074"/>
                    <a:ext cx="558218" cy="1453440"/>
                  </a:xfrm>
                  <a:prstGeom prst="down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en-US" sz="2400" b="0" i="1" u="none" strike="noStrike" kern="1200" cap="none" spc="0" normalizeH="0" baseline="0" noProof="0" dirty="0" err="1">
                      <a:ln>
                        <a:noFill/>
                      </a:ln>
                      <a:solidFill>
                        <a:srgbClr val="0070C0"/>
                      </a:solidFill>
                      <a:effectLst/>
                      <a:uLnTx/>
                      <a:uFillTx/>
                      <a:latin typeface="Arial"/>
                      <a:ea typeface="+mn-ea"/>
                      <a:cs typeface="+mn-cs"/>
                    </a:endParaRPr>
                  </a:p>
                </p:txBody>
              </p:sp>
              <p:sp>
                <p:nvSpPr>
                  <p:cNvPr id="148" name="TextBox 147"/>
                  <p:cNvSpPr txBox="1"/>
                  <p:nvPr/>
                </p:nvSpPr>
                <p:spPr>
                  <a:xfrm>
                    <a:off x="3277485" y="1504949"/>
                    <a:ext cx="144066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nl-NL" sz="1600" b="1" i="1" u="none" strike="noStrike" kern="1200" cap="none" spc="0" normalizeH="0" baseline="0" noProof="0" dirty="0">
                        <a:ln>
                          <a:noFill/>
                        </a:ln>
                        <a:solidFill>
                          <a:srgbClr val="0D1F74"/>
                        </a:solidFill>
                        <a:effectLst/>
                        <a:uLnTx/>
                        <a:uFillTx/>
                        <a:latin typeface="Arial" charset="0"/>
                        <a:ea typeface="+mn-ea"/>
                        <a:cs typeface="+mn-cs"/>
                      </a:rPr>
                      <a:t>lymfocyten</a:t>
                    </a:r>
                  </a:p>
                </p:txBody>
              </p:sp>
              <p:grpSp>
                <p:nvGrpSpPr>
                  <p:cNvPr id="149" name="Group 148"/>
                  <p:cNvGrpSpPr/>
                  <p:nvPr/>
                </p:nvGrpSpPr>
                <p:grpSpPr>
                  <a:xfrm>
                    <a:off x="3649748" y="3535498"/>
                    <a:ext cx="514088" cy="499090"/>
                    <a:chOff x="1150378" y="1508432"/>
                    <a:chExt cx="328192" cy="293330"/>
                  </a:xfrm>
                </p:grpSpPr>
                <p:cxnSp>
                  <p:nvCxnSpPr>
                    <p:cNvPr id="158" name="Straight Connector 157"/>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51" name="Group 150"/>
                  <p:cNvGrpSpPr/>
                  <p:nvPr/>
                </p:nvGrpSpPr>
                <p:grpSpPr>
                  <a:xfrm>
                    <a:off x="3364881" y="4669965"/>
                    <a:ext cx="1259649" cy="928209"/>
                    <a:chOff x="1150378" y="1508432"/>
                    <a:chExt cx="328192" cy="293330"/>
                  </a:xfrm>
                </p:grpSpPr>
                <p:cxnSp>
                  <p:nvCxnSpPr>
                    <p:cNvPr id="156" name="Straight Connector 155"/>
                    <p:cNvCxnSpPr/>
                    <p:nvPr/>
                  </p:nvCxnSpPr>
                  <p:spPr>
                    <a:xfrm>
                      <a:off x="1159903" y="1508432"/>
                      <a:ext cx="318667" cy="293330"/>
                    </a:xfrm>
                    <a:prstGeom prst="line">
                      <a:avLst/>
                    </a:prstGeom>
                    <a:ln w="952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flipV="1">
                      <a:off x="1150378" y="1508432"/>
                      <a:ext cx="318667" cy="293330"/>
                    </a:xfrm>
                    <a:prstGeom prst="line">
                      <a:avLst/>
                    </a:prstGeom>
                    <a:ln w="9525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54" name="TextBox 153"/>
                  <p:cNvSpPr txBox="1"/>
                  <p:nvPr/>
                </p:nvSpPr>
                <p:spPr>
                  <a:xfrm>
                    <a:off x="3165166" y="2602687"/>
                    <a:ext cx="1438214" cy="400110"/>
                  </a:xfrm>
                  <a:prstGeom prst="rect">
                    <a:avLst/>
                  </a:prstGeom>
                  <a:noFill/>
                  <a:ln>
                    <a:solidFill>
                      <a:srgbClr val="FF0000"/>
                    </a:solidFill>
                  </a:ln>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0000"/>
                        </a:solidFill>
                        <a:effectLst/>
                        <a:uLnTx/>
                        <a:uFillTx/>
                        <a:latin typeface="Arial" charset="0"/>
                        <a:ea typeface="+mn-ea"/>
                        <a:cs typeface="+mn-cs"/>
                      </a:rPr>
                      <a:t>Cladribine</a:t>
                    </a:r>
                  </a:p>
                </p:txBody>
              </p:sp>
              <p:sp>
                <p:nvSpPr>
                  <p:cNvPr id="155" name="TextBox 154"/>
                  <p:cNvSpPr txBox="1"/>
                  <p:nvPr/>
                </p:nvSpPr>
                <p:spPr>
                  <a:xfrm>
                    <a:off x="3518344" y="790575"/>
                    <a:ext cx="2887522" cy="400110"/>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1" i="1" u="none" strike="noStrike" kern="1200" cap="none" spc="0" normalizeH="0" baseline="0" dirty="0">
                        <a:ln>
                          <a:noFill/>
                        </a:ln>
                        <a:solidFill>
                          <a:srgbClr val="0D1F74"/>
                        </a:solidFill>
                        <a:effectLst/>
                        <a:uLnTx/>
                        <a:uFillTx/>
                        <a:latin typeface="Arial" charset="0"/>
                        <a:ea typeface="+mn-ea"/>
                        <a:cs typeface="+mn-cs"/>
                      </a:rPr>
                      <a:t>Werkingsmechanisme</a:t>
                    </a:r>
                  </a:p>
                </p:txBody>
              </p:sp>
            </p:grpSp>
          </p:grpSp>
          <p:sp>
            <p:nvSpPr>
              <p:cNvPr id="141" name="Rectangle 140"/>
              <p:cNvSpPr/>
              <p:nvPr/>
            </p:nvSpPr>
            <p:spPr>
              <a:xfrm>
                <a:off x="553808" y="6449914"/>
                <a:ext cx="5976056" cy="184666"/>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Adapted</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from</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Gold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and</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Wolinsky</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Acta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Neurol</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Scand</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2011;124:75-84;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Warnke</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C, et al.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Neuropsychiatr</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Dis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Treat</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2009;5:333-40;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Wiendl</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Nat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rev</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a:t>
                </a:r>
                <a:r>
                  <a:rPr kumimoji="0" lang="nl-NL" sz="600" b="0" i="1" u="none" strike="noStrike" kern="1200" cap="none" spc="0" normalizeH="0" baseline="0" noProof="0" dirty="0" err="1">
                    <a:ln>
                      <a:noFill/>
                    </a:ln>
                    <a:solidFill>
                      <a:srgbClr val="0D1F74"/>
                    </a:solidFill>
                    <a:effectLst/>
                    <a:uLnTx/>
                    <a:uFillTx/>
                    <a:latin typeface="Arial" charset="0"/>
                    <a:ea typeface="+mn-ea"/>
                    <a:cs typeface="+mn-cs"/>
                  </a:rPr>
                  <a:t>Neurol</a:t>
                </a:r>
                <a:r>
                  <a:rPr kumimoji="0" lang="nl-NL" sz="600" b="0" i="1" u="none" strike="noStrike" kern="1200" cap="none" spc="0" normalizeH="0" baseline="0" noProof="0" dirty="0">
                    <a:ln>
                      <a:noFill/>
                    </a:ln>
                    <a:solidFill>
                      <a:srgbClr val="0D1F74"/>
                    </a:solidFill>
                    <a:effectLst/>
                    <a:uLnTx/>
                    <a:uFillTx/>
                    <a:latin typeface="Arial" charset="0"/>
                    <a:ea typeface="+mn-ea"/>
                    <a:cs typeface="+mn-cs"/>
                  </a:rPr>
                  <a:t>, 2017</a:t>
                </a:r>
              </a:p>
            </p:txBody>
          </p:sp>
        </p:grpSp>
        <p:sp>
          <p:nvSpPr>
            <p:cNvPr id="139" name="Rectangle 138"/>
            <p:cNvSpPr/>
            <p:nvPr/>
          </p:nvSpPr>
          <p:spPr>
            <a:xfrm>
              <a:off x="3258378" y="6386464"/>
              <a:ext cx="4572000" cy="184666"/>
            </a:xfrm>
            <a:prstGeom prst="rect">
              <a:avLst/>
            </a:prstGeom>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nl-NL" sz="600" b="0" i="1" u="none" strike="noStrike" kern="1200" cap="none" spc="0" normalizeH="0" baseline="0" noProof="0" dirty="0">
                <a:ln>
                  <a:noFill/>
                </a:ln>
                <a:solidFill>
                  <a:srgbClr val="0D1F74"/>
                </a:solidFill>
                <a:effectLst/>
                <a:uLnTx/>
                <a:uFillTx/>
                <a:latin typeface="Arial" charset="0"/>
                <a:ea typeface="+mn-ea"/>
                <a:cs typeface="+mn-cs"/>
              </a:endParaRPr>
            </a:p>
          </p:txBody>
        </p:sp>
      </p:grpSp>
      <p:sp>
        <p:nvSpPr>
          <p:cNvPr id="225" name="TextBox 224"/>
          <p:cNvSpPr txBox="1"/>
          <p:nvPr/>
        </p:nvSpPr>
        <p:spPr>
          <a:xfrm>
            <a:off x="2672235" y="5888286"/>
            <a:ext cx="1212191" cy="400110"/>
          </a:xfrm>
          <a:prstGeom prst="rect">
            <a:avLst/>
          </a:prstGeom>
          <a:noFill/>
          <a:ln>
            <a:noFill/>
          </a:ln>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1" i="1" u="none" strike="noStrike" kern="1200" cap="none" spc="0" normalizeH="0" baseline="0" dirty="0">
                <a:ln>
                  <a:noFill/>
                </a:ln>
                <a:solidFill>
                  <a:srgbClr val="FF0000"/>
                </a:solidFill>
                <a:effectLst/>
                <a:uLnTx/>
                <a:uFillTx/>
                <a:latin typeface="Arial" charset="0"/>
                <a:ea typeface="+mn-ea"/>
                <a:cs typeface="+mn-cs"/>
              </a:rPr>
              <a:t>Celdood</a:t>
            </a:r>
          </a:p>
        </p:txBody>
      </p:sp>
      <p:sp>
        <p:nvSpPr>
          <p:cNvPr id="227" name="TextBox 226"/>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grpSp>
        <p:nvGrpSpPr>
          <p:cNvPr id="229" name="Group 228">
            <a:extLst>
              <a:ext uri="{FF2B5EF4-FFF2-40B4-BE49-F238E27FC236}">
                <a16:creationId xmlns:a16="http://schemas.microsoft.com/office/drawing/2014/main" id="{71FA90F5-EE8C-4E22-A818-58F1C60B846F}"/>
              </a:ext>
            </a:extLst>
          </p:cNvPr>
          <p:cNvGrpSpPr/>
          <p:nvPr/>
        </p:nvGrpSpPr>
        <p:grpSpPr>
          <a:xfrm>
            <a:off x="4308762" y="1508432"/>
            <a:ext cx="4600728" cy="4377246"/>
            <a:chOff x="3886200" y="1447800"/>
            <a:chExt cx="4800601" cy="4648200"/>
          </a:xfrm>
        </p:grpSpPr>
        <p:sp>
          <p:nvSpPr>
            <p:cNvPr id="230" name="Rectangle 229">
              <a:extLst>
                <a:ext uri="{FF2B5EF4-FFF2-40B4-BE49-F238E27FC236}">
                  <a16:creationId xmlns:a16="http://schemas.microsoft.com/office/drawing/2014/main" id="{BC25AEB6-7931-4D9B-81EA-604DEF85BD49}"/>
                </a:ext>
              </a:extLst>
            </p:cNvPr>
            <p:cNvSpPr/>
            <p:nvPr/>
          </p:nvSpPr>
          <p:spPr>
            <a:xfrm>
              <a:off x="3886200" y="1447800"/>
              <a:ext cx="4800601" cy="4648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31" name="Group 230">
              <a:extLst>
                <a:ext uri="{FF2B5EF4-FFF2-40B4-BE49-F238E27FC236}">
                  <a16:creationId xmlns:a16="http://schemas.microsoft.com/office/drawing/2014/main" id="{C452D0BD-7C9B-44F3-9144-3B7E782A6858}"/>
                </a:ext>
              </a:extLst>
            </p:cNvPr>
            <p:cNvGrpSpPr/>
            <p:nvPr/>
          </p:nvGrpSpPr>
          <p:grpSpPr>
            <a:xfrm>
              <a:off x="4010977" y="1524000"/>
              <a:ext cx="4632973" cy="4463534"/>
              <a:chOff x="4010977" y="1524000"/>
              <a:chExt cx="4632973" cy="4463534"/>
            </a:xfrm>
            <a:solidFill>
              <a:schemeClr val="bg1"/>
            </a:solidFill>
          </p:grpSpPr>
          <p:grpSp>
            <p:nvGrpSpPr>
              <p:cNvPr id="232" name="Group 231">
                <a:extLst>
                  <a:ext uri="{FF2B5EF4-FFF2-40B4-BE49-F238E27FC236}">
                    <a16:creationId xmlns:a16="http://schemas.microsoft.com/office/drawing/2014/main" id="{123136A9-D7CB-4B5A-8C25-D36FC32DDAED}"/>
                  </a:ext>
                </a:extLst>
              </p:cNvPr>
              <p:cNvGrpSpPr/>
              <p:nvPr/>
            </p:nvGrpSpPr>
            <p:grpSpPr>
              <a:xfrm>
                <a:off x="4343400" y="1524000"/>
                <a:ext cx="3578158" cy="2620962"/>
                <a:chOff x="4343400" y="1725838"/>
                <a:chExt cx="3578158" cy="2620962"/>
              </a:xfrm>
              <a:grpFill/>
            </p:grpSpPr>
            <p:grpSp>
              <p:nvGrpSpPr>
                <p:cNvPr id="248" name="Group 247">
                  <a:extLst>
                    <a:ext uri="{FF2B5EF4-FFF2-40B4-BE49-F238E27FC236}">
                      <a16:creationId xmlns:a16="http://schemas.microsoft.com/office/drawing/2014/main" id="{B6FB63E8-8904-423B-8307-2417EB48E058}"/>
                    </a:ext>
                  </a:extLst>
                </p:cNvPr>
                <p:cNvGrpSpPr/>
                <p:nvPr/>
              </p:nvGrpSpPr>
              <p:grpSpPr>
                <a:xfrm>
                  <a:off x="4876800" y="1725838"/>
                  <a:ext cx="2552844" cy="2312762"/>
                  <a:chOff x="4876800" y="1725838"/>
                  <a:chExt cx="2552844" cy="2312762"/>
                </a:xfrm>
                <a:grpFill/>
              </p:grpSpPr>
              <p:pic>
                <p:nvPicPr>
                  <p:cNvPr id="251" name="Picture 250">
                    <a:extLst>
                      <a:ext uri="{FF2B5EF4-FFF2-40B4-BE49-F238E27FC236}">
                        <a16:creationId xmlns:a16="http://schemas.microsoft.com/office/drawing/2014/main" id="{78A8B7C6-2C0F-4E11-8EB3-C348AB2DA448}"/>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0680" r="30552" b="57027"/>
                  <a:stretch/>
                </p:blipFill>
                <p:spPr bwMode="auto">
                  <a:xfrm>
                    <a:off x="4876800" y="1725838"/>
                    <a:ext cx="2362200" cy="2312762"/>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sp>
                <p:nvSpPr>
                  <p:cNvPr id="252" name="TextBox 251">
                    <a:extLst>
                      <a:ext uri="{FF2B5EF4-FFF2-40B4-BE49-F238E27FC236}">
                        <a16:creationId xmlns:a16="http://schemas.microsoft.com/office/drawing/2014/main" id="{F12EB4CA-797E-4E72-8170-9C517BBE0FD0}"/>
                      </a:ext>
                    </a:extLst>
                  </p:cNvPr>
                  <p:cNvSpPr txBox="1"/>
                  <p:nvPr/>
                </p:nvSpPr>
                <p:spPr>
                  <a:xfrm rot="893287">
                    <a:off x="6705600" y="2576173"/>
                    <a:ext cx="724044" cy="307777"/>
                  </a:xfrm>
                  <a:prstGeom prst="rect">
                    <a:avLst/>
                  </a:prstGeom>
                  <a:grpFill/>
                </p:spPr>
                <p:txBody>
                  <a:bodyPr wrap="none" rtlCol="0">
                    <a:spAutoFit/>
                  </a:bodyPr>
                  <a:lstStyle/>
                  <a:p>
                    <a:r>
                      <a:rPr lang="en-US" sz="1400" dirty="0">
                        <a:solidFill>
                          <a:schemeClr val="bg1">
                            <a:lumMod val="65000"/>
                          </a:schemeClr>
                        </a:solidFill>
                      </a:rPr>
                      <a:t>Cytosol</a:t>
                    </a:r>
                    <a:endParaRPr lang="nl-NL" sz="1400" dirty="0">
                      <a:solidFill>
                        <a:schemeClr val="bg1">
                          <a:lumMod val="65000"/>
                        </a:schemeClr>
                      </a:solidFill>
                    </a:endParaRPr>
                  </a:p>
                </p:txBody>
              </p:sp>
            </p:grpSp>
            <p:sp>
              <p:nvSpPr>
                <p:cNvPr id="249" name="TextBox 248">
                  <a:extLst>
                    <a:ext uri="{FF2B5EF4-FFF2-40B4-BE49-F238E27FC236}">
                      <a16:creationId xmlns:a16="http://schemas.microsoft.com/office/drawing/2014/main" id="{412900D9-C23E-4BAB-AEAE-B5DFBC886838}"/>
                    </a:ext>
                  </a:extLst>
                </p:cNvPr>
                <p:cNvSpPr txBox="1"/>
                <p:nvPr/>
              </p:nvSpPr>
              <p:spPr>
                <a:xfrm>
                  <a:off x="4343400" y="4039023"/>
                  <a:ext cx="1285929" cy="307777"/>
                </a:xfrm>
                <a:prstGeom prst="rect">
                  <a:avLst/>
                </a:prstGeom>
                <a:grpFill/>
              </p:spPr>
              <p:txBody>
                <a:bodyPr wrap="none" rtlCol="0">
                  <a:spAutoFit/>
                </a:bodyPr>
                <a:lstStyle/>
                <a:p>
                  <a:r>
                    <a:rPr lang="nl-NL" sz="1400" b="1" dirty="0"/>
                    <a:t>Delende cellen</a:t>
                  </a:r>
                </a:p>
              </p:txBody>
            </p:sp>
            <p:sp>
              <p:nvSpPr>
                <p:cNvPr id="250" name="TextBox 249">
                  <a:extLst>
                    <a:ext uri="{FF2B5EF4-FFF2-40B4-BE49-F238E27FC236}">
                      <a16:creationId xmlns:a16="http://schemas.microsoft.com/office/drawing/2014/main" id="{36DA4644-46CD-4277-9E36-598D3A19DA4E}"/>
                    </a:ext>
                  </a:extLst>
                </p:cNvPr>
                <p:cNvSpPr txBox="1"/>
                <p:nvPr/>
              </p:nvSpPr>
              <p:spPr>
                <a:xfrm>
                  <a:off x="6556441" y="4038600"/>
                  <a:ext cx="1365117" cy="307777"/>
                </a:xfrm>
                <a:prstGeom prst="rect">
                  <a:avLst/>
                </a:prstGeom>
                <a:grpFill/>
              </p:spPr>
              <p:txBody>
                <a:bodyPr wrap="none" rtlCol="0">
                  <a:spAutoFit/>
                </a:bodyPr>
                <a:lstStyle/>
                <a:p>
                  <a:r>
                    <a:rPr lang="nl-NL" sz="1400" b="1" dirty="0"/>
                    <a:t>Rustende cellen</a:t>
                  </a:r>
                </a:p>
              </p:txBody>
            </p:sp>
          </p:grpSp>
          <p:cxnSp>
            <p:nvCxnSpPr>
              <p:cNvPr id="233" name="Straight Arrow Connector 232">
                <a:extLst>
                  <a:ext uri="{FF2B5EF4-FFF2-40B4-BE49-F238E27FC236}">
                    <a16:creationId xmlns:a16="http://schemas.microsoft.com/office/drawing/2014/main" id="{D09C9301-350E-436E-9DFB-14F4DA4E157C}"/>
                  </a:ext>
                </a:extLst>
              </p:cNvPr>
              <p:cNvCxnSpPr/>
              <p:nvPr/>
            </p:nvCxnSpPr>
            <p:spPr>
              <a:xfrm>
                <a:off x="4572000"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cxnSp>
            <p:nvCxnSpPr>
              <p:cNvPr id="234" name="Straight Arrow Connector 233">
                <a:extLst>
                  <a:ext uri="{FF2B5EF4-FFF2-40B4-BE49-F238E27FC236}">
                    <a16:creationId xmlns:a16="http://schemas.microsoft.com/office/drawing/2014/main" id="{2273EB73-F00F-47EB-BA60-268A5E5F9D20}"/>
                  </a:ext>
                </a:extLst>
              </p:cNvPr>
              <p:cNvCxnSpPr/>
              <p:nvPr/>
            </p:nvCxnSpPr>
            <p:spPr>
              <a:xfrm>
                <a:off x="7287791"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cxnSp>
            <p:nvCxnSpPr>
              <p:cNvPr id="235" name="Straight Arrow Connector 234">
                <a:extLst>
                  <a:ext uri="{FF2B5EF4-FFF2-40B4-BE49-F238E27FC236}">
                    <a16:creationId xmlns:a16="http://schemas.microsoft.com/office/drawing/2014/main" id="{47BE5DAE-24E0-4102-9A79-7F11ACD935B3}"/>
                  </a:ext>
                </a:extLst>
              </p:cNvPr>
              <p:cNvCxnSpPr/>
              <p:nvPr/>
            </p:nvCxnSpPr>
            <p:spPr>
              <a:xfrm>
                <a:off x="5410200"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cxnSp>
            <p:nvCxnSpPr>
              <p:cNvPr id="236" name="Straight Arrow Connector 235">
                <a:extLst>
                  <a:ext uri="{FF2B5EF4-FFF2-40B4-BE49-F238E27FC236}">
                    <a16:creationId xmlns:a16="http://schemas.microsoft.com/office/drawing/2014/main" id="{22812E77-CA60-4396-AAE0-15544752AF5C}"/>
                  </a:ext>
                </a:extLst>
              </p:cNvPr>
              <p:cNvCxnSpPr/>
              <p:nvPr/>
            </p:nvCxnSpPr>
            <p:spPr>
              <a:xfrm>
                <a:off x="8153400"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cxnSp>
            <p:nvCxnSpPr>
              <p:cNvPr id="237" name="Straight Arrow Connector 236">
                <a:extLst>
                  <a:ext uri="{FF2B5EF4-FFF2-40B4-BE49-F238E27FC236}">
                    <a16:creationId xmlns:a16="http://schemas.microsoft.com/office/drawing/2014/main" id="{1332BAC0-D5A9-4915-BE06-B0FED7EB4374}"/>
                  </a:ext>
                </a:extLst>
              </p:cNvPr>
              <p:cNvCxnSpPr/>
              <p:nvPr/>
            </p:nvCxnSpPr>
            <p:spPr>
              <a:xfrm>
                <a:off x="6400800"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sp>
            <p:nvSpPr>
              <p:cNvPr id="238" name="TextBox 237">
                <a:extLst>
                  <a:ext uri="{FF2B5EF4-FFF2-40B4-BE49-F238E27FC236}">
                    <a16:creationId xmlns:a16="http://schemas.microsoft.com/office/drawing/2014/main" id="{0F0A25AE-018B-49AB-90D3-8353B8C8FC72}"/>
                  </a:ext>
                </a:extLst>
              </p:cNvPr>
              <p:cNvSpPr txBox="1"/>
              <p:nvPr/>
            </p:nvSpPr>
            <p:spPr>
              <a:xfrm>
                <a:off x="4072860" y="4419600"/>
                <a:ext cx="934358" cy="646331"/>
              </a:xfrm>
              <a:prstGeom prst="rect">
                <a:avLst/>
              </a:prstGeom>
              <a:grpFill/>
            </p:spPr>
            <p:txBody>
              <a:bodyPr wrap="none" rtlCol="0">
                <a:spAutoFit/>
              </a:bodyPr>
              <a:lstStyle/>
              <a:p>
                <a:pPr algn="ctr"/>
                <a:r>
                  <a:rPr lang="nl-NL" sz="1200" dirty="0"/>
                  <a:t>Verlaging</a:t>
                </a:r>
              </a:p>
              <a:p>
                <a:pPr algn="ctr"/>
                <a:r>
                  <a:rPr lang="nl-NL" sz="1200" dirty="0"/>
                  <a:t>DNA </a:t>
                </a:r>
              </a:p>
              <a:p>
                <a:pPr algn="ctr"/>
                <a:r>
                  <a:rPr lang="nl-NL" sz="1200" dirty="0"/>
                  <a:t>methylering</a:t>
                </a:r>
              </a:p>
            </p:txBody>
          </p:sp>
          <p:sp>
            <p:nvSpPr>
              <p:cNvPr id="239" name="TextBox 238">
                <a:extLst>
                  <a:ext uri="{FF2B5EF4-FFF2-40B4-BE49-F238E27FC236}">
                    <a16:creationId xmlns:a16="http://schemas.microsoft.com/office/drawing/2014/main" id="{89CA6A80-DD67-49BB-86CD-ACCEDAFA646F}"/>
                  </a:ext>
                </a:extLst>
              </p:cNvPr>
              <p:cNvSpPr txBox="1"/>
              <p:nvPr/>
            </p:nvSpPr>
            <p:spPr>
              <a:xfrm>
                <a:off x="5014513" y="4419600"/>
                <a:ext cx="776687" cy="646331"/>
              </a:xfrm>
              <a:prstGeom prst="rect">
                <a:avLst/>
              </a:prstGeom>
              <a:grpFill/>
            </p:spPr>
            <p:txBody>
              <a:bodyPr wrap="none" rtlCol="0">
                <a:spAutoFit/>
              </a:bodyPr>
              <a:lstStyle/>
              <a:p>
                <a:pPr algn="ctr"/>
                <a:r>
                  <a:rPr lang="nl-NL" sz="1200" dirty="0"/>
                  <a:t>Remming</a:t>
                </a:r>
              </a:p>
              <a:p>
                <a:pPr algn="ctr"/>
                <a:r>
                  <a:rPr lang="nl-NL" sz="1200" dirty="0"/>
                  <a:t>DNA </a:t>
                </a:r>
              </a:p>
              <a:p>
                <a:pPr algn="ctr"/>
                <a:r>
                  <a:rPr lang="nl-NL" sz="1200" dirty="0"/>
                  <a:t>synthese</a:t>
                </a:r>
              </a:p>
            </p:txBody>
          </p:sp>
          <p:sp>
            <p:nvSpPr>
              <p:cNvPr id="240" name="TextBox 239">
                <a:extLst>
                  <a:ext uri="{FF2B5EF4-FFF2-40B4-BE49-F238E27FC236}">
                    <a16:creationId xmlns:a16="http://schemas.microsoft.com/office/drawing/2014/main" id="{E71EEB57-17EE-4256-85A2-C20F932BA8D9}"/>
                  </a:ext>
                </a:extLst>
              </p:cNvPr>
              <p:cNvSpPr txBox="1"/>
              <p:nvPr/>
            </p:nvSpPr>
            <p:spPr>
              <a:xfrm>
                <a:off x="4010977" y="5525869"/>
                <a:ext cx="1102097" cy="461665"/>
              </a:xfrm>
              <a:prstGeom prst="rect">
                <a:avLst/>
              </a:prstGeom>
              <a:grpFill/>
            </p:spPr>
            <p:txBody>
              <a:bodyPr wrap="none" rtlCol="0">
                <a:spAutoFit/>
              </a:bodyPr>
              <a:lstStyle/>
              <a:p>
                <a:pPr algn="ctr"/>
                <a:r>
                  <a:rPr lang="nl-NL" sz="1200" b="1" dirty="0"/>
                  <a:t>Epigenetische </a:t>
                </a:r>
              </a:p>
              <a:p>
                <a:pPr algn="ctr"/>
                <a:r>
                  <a:rPr lang="nl-NL" sz="1200" b="1" dirty="0"/>
                  <a:t>effecten</a:t>
                </a:r>
              </a:p>
            </p:txBody>
          </p:sp>
          <p:sp>
            <p:nvSpPr>
              <p:cNvPr id="241" name="TextBox 240">
                <a:extLst>
                  <a:ext uri="{FF2B5EF4-FFF2-40B4-BE49-F238E27FC236}">
                    <a16:creationId xmlns:a16="http://schemas.microsoft.com/office/drawing/2014/main" id="{915FD66D-3DD0-461B-981F-2B0185831B89}"/>
                  </a:ext>
                </a:extLst>
              </p:cNvPr>
              <p:cNvSpPr txBox="1"/>
              <p:nvPr/>
            </p:nvSpPr>
            <p:spPr>
              <a:xfrm>
                <a:off x="5029200" y="5525869"/>
                <a:ext cx="715260" cy="276999"/>
              </a:xfrm>
              <a:prstGeom prst="rect">
                <a:avLst/>
              </a:prstGeom>
              <a:grpFill/>
            </p:spPr>
            <p:txBody>
              <a:bodyPr wrap="none" rtlCol="0">
                <a:spAutoFit/>
              </a:bodyPr>
              <a:lstStyle/>
              <a:p>
                <a:pPr algn="ctr"/>
                <a:r>
                  <a:rPr lang="nl-NL" sz="1200" b="1" dirty="0"/>
                  <a:t>Celdood</a:t>
                </a:r>
              </a:p>
            </p:txBody>
          </p:sp>
          <p:cxnSp>
            <p:nvCxnSpPr>
              <p:cNvPr id="242" name="Straight Connector 241">
                <a:extLst>
                  <a:ext uri="{FF2B5EF4-FFF2-40B4-BE49-F238E27FC236}">
                    <a16:creationId xmlns:a16="http://schemas.microsoft.com/office/drawing/2014/main" id="{296F5018-93F1-4FAF-931E-4FB4FAF68BA2}"/>
                  </a:ext>
                </a:extLst>
              </p:cNvPr>
              <p:cNvCxnSpPr/>
              <p:nvPr/>
            </p:nvCxnSpPr>
            <p:spPr>
              <a:xfrm>
                <a:off x="4572000" y="4267200"/>
                <a:ext cx="838200" cy="0"/>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C236C30-EC11-44C4-8AD1-A38DA72D1BD5}"/>
                  </a:ext>
                </a:extLst>
              </p:cNvPr>
              <p:cNvCxnSpPr/>
              <p:nvPr/>
            </p:nvCxnSpPr>
            <p:spPr>
              <a:xfrm>
                <a:off x="6400800" y="4267200"/>
                <a:ext cx="1752600" cy="0"/>
              </a:xfrm>
              <a:prstGeom prst="line">
                <a:avLst/>
              </a:prstGeom>
              <a:grpFill/>
              <a:ln w="19050"/>
            </p:spPr>
            <p:style>
              <a:lnRef idx="1">
                <a:schemeClr val="accent1"/>
              </a:lnRef>
              <a:fillRef idx="0">
                <a:schemeClr val="accent1"/>
              </a:fillRef>
              <a:effectRef idx="0">
                <a:schemeClr val="accent1"/>
              </a:effectRef>
              <a:fontRef idx="minor">
                <a:schemeClr val="tx1"/>
              </a:fontRef>
            </p:style>
          </p:cxnSp>
          <p:sp>
            <p:nvSpPr>
              <p:cNvPr id="244" name="TextBox 243">
                <a:extLst>
                  <a:ext uri="{FF2B5EF4-FFF2-40B4-BE49-F238E27FC236}">
                    <a16:creationId xmlns:a16="http://schemas.microsoft.com/office/drawing/2014/main" id="{1F85205A-7261-4298-B1FA-601191311D3F}"/>
                  </a:ext>
                </a:extLst>
              </p:cNvPr>
              <p:cNvSpPr txBox="1"/>
              <p:nvPr/>
            </p:nvSpPr>
            <p:spPr>
              <a:xfrm>
                <a:off x="5831309" y="4419600"/>
                <a:ext cx="1119024" cy="646331"/>
              </a:xfrm>
              <a:prstGeom prst="rect">
                <a:avLst/>
              </a:prstGeom>
              <a:grpFill/>
            </p:spPr>
            <p:txBody>
              <a:bodyPr wrap="none" rtlCol="0">
                <a:spAutoFit/>
              </a:bodyPr>
              <a:lstStyle/>
              <a:p>
                <a:pPr algn="ctr"/>
                <a:r>
                  <a:rPr lang="nl-NL" sz="1200" dirty="0"/>
                  <a:t>Vermeerdering</a:t>
                </a:r>
              </a:p>
              <a:p>
                <a:pPr algn="ctr"/>
                <a:r>
                  <a:rPr lang="nl-NL" sz="1200" dirty="0"/>
                  <a:t>DNA </a:t>
                </a:r>
              </a:p>
              <a:p>
                <a:pPr algn="ctr"/>
                <a:r>
                  <a:rPr lang="nl-NL" sz="1200" dirty="0"/>
                  <a:t>breuken</a:t>
                </a:r>
              </a:p>
            </p:txBody>
          </p:sp>
          <p:sp>
            <p:nvSpPr>
              <p:cNvPr id="245" name="TextBox 244">
                <a:extLst>
                  <a:ext uri="{FF2B5EF4-FFF2-40B4-BE49-F238E27FC236}">
                    <a16:creationId xmlns:a16="http://schemas.microsoft.com/office/drawing/2014/main" id="{328A0BB5-112E-4795-A367-56CB17627191}"/>
                  </a:ext>
                </a:extLst>
              </p:cNvPr>
              <p:cNvSpPr txBox="1"/>
              <p:nvPr/>
            </p:nvSpPr>
            <p:spPr>
              <a:xfrm>
                <a:off x="6906791" y="4419600"/>
                <a:ext cx="713209" cy="646331"/>
              </a:xfrm>
              <a:prstGeom prst="rect">
                <a:avLst/>
              </a:prstGeom>
              <a:grpFill/>
            </p:spPr>
            <p:txBody>
              <a:bodyPr wrap="none" rtlCol="0">
                <a:spAutoFit/>
              </a:bodyPr>
              <a:lstStyle/>
              <a:p>
                <a:pPr algn="ctr"/>
                <a:r>
                  <a:rPr lang="nl-NL" sz="1200" dirty="0"/>
                  <a:t>Caspase</a:t>
                </a:r>
              </a:p>
              <a:p>
                <a:pPr algn="ctr"/>
                <a:r>
                  <a:rPr lang="nl-NL" sz="1200" dirty="0"/>
                  <a:t>3</a:t>
                </a:r>
              </a:p>
              <a:p>
                <a:pPr algn="ctr"/>
                <a:r>
                  <a:rPr lang="nl-NL" sz="1200" dirty="0"/>
                  <a:t>activatie</a:t>
                </a:r>
              </a:p>
            </p:txBody>
          </p:sp>
          <p:sp>
            <p:nvSpPr>
              <p:cNvPr id="246" name="TextBox 245">
                <a:extLst>
                  <a:ext uri="{FF2B5EF4-FFF2-40B4-BE49-F238E27FC236}">
                    <a16:creationId xmlns:a16="http://schemas.microsoft.com/office/drawing/2014/main" id="{2EDAAB93-0FED-408E-9756-FE1510810157}"/>
                  </a:ext>
                </a:extLst>
              </p:cNvPr>
              <p:cNvSpPr txBox="1"/>
              <p:nvPr/>
            </p:nvSpPr>
            <p:spPr>
              <a:xfrm>
                <a:off x="7711643" y="4419600"/>
                <a:ext cx="932307" cy="646331"/>
              </a:xfrm>
              <a:prstGeom prst="rect">
                <a:avLst/>
              </a:prstGeom>
              <a:grpFill/>
            </p:spPr>
            <p:txBody>
              <a:bodyPr wrap="none" rtlCol="0">
                <a:spAutoFit/>
              </a:bodyPr>
              <a:lstStyle/>
              <a:p>
                <a:pPr algn="ctr"/>
                <a:r>
                  <a:rPr lang="nl-NL" sz="1200" dirty="0"/>
                  <a:t>Translocatie</a:t>
                </a:r>
              </a:p>
              <a:p>
                <a:pPr algn="ctr"/>
                <a:r>
                  <a:rPr lang="en-US" sz="1200" dirty="0"/>
                  <a:t>AIF</a:t>
                </a:r>
                <a:endParaRPr lang="nl-NL" sz="1200" dirty="0"/>
              </a:p>
              <a:p>
                <a:pPr algn="ctr"/>
                <a:r>
                  <a:rPr lang="nl-NL" sz="1200" dirty="0"/>
                  <a:t>naar kern</a:t>
                </a:r>
              </a:p>
            </p:txBody>
          </p:sp>
          <p:sp>
            <p:nvSpPr>
              <p:cNvPr id="247" name="TextBox 246">
                <a:extLst>
                  <a:ext uri="{FF2B5EF4-FFF2-40B4-BE49-F238E27FC236}">
                    <a16:creationId xmlns:a16="http://schemas.microsoft.com/office/drawing/2014/main" id="{C49E4AC0-2999-460E-A692-F6707BD70B8E}"/>
                  </a:ext>
                </a:extLst>
              </p:cNvPr>
              <p:cNvSpPr txBox="1"/>
              <p:nvPr/>
            </p:nvSpPr>
            <p:spPr>
              <a:xfrm>
                <a:off x="6862487" y="5562600"/>
                <a:ext cx="799771" cy="276999"/>
              </a:xfrm>
              <a:prstGeom prst="rect">
                <a:avLst/>
              </a:prstGeom>
              <a:grpFill/>
            </p:spPr>
            <p:txBody>
              <a:bodyPr wrap="none" rtlCol="0">
                <a:spAutoFit/>
              </a:bodyPr>
              <a:lstStyle/>
              <a:p>
                <a:pPr algn="ctr"/>
                <a:r>
                  <a:rPr lang="nl-NL" sz="1200" b="1" dirty="0"/>
                  <a:t>Apoptose</a:t>
                </a:r>
              </a:p>
            </p:txBody>
          </p:sp>
        </p:grpSp>
      </p:grpSp>
      <p:sp>
        <p:nvSpPr>
          <p:cNvPr id="228" name="Down Arrow 227"/>
          <p:cNvSpPr/>
          <p:nvPr/>
        </p:nvSpPr>
        <p:spPr bwMode="auto">
          <a:xfrm rot="1753293">
            <a:off x="1056923" y="1865845"/>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71" name="Left Brace 270">
            <a:extLst>
              <a:ext uri="{FF2B5EF4-FFF2-40B4-BE49-F238E27FC236}">
                <a16:creationId xmlns:a16="http://schemas.microsoft.com/office/drawing/2014/main" id="{08A95A57-5001-4A69-9C92-A1EC4A391FAD}"/>
              </a:ext>
            </a:extLst>
          </p:cNvPr>
          <p:cNvSpPr/>
          <p:nvPr/>
        </p:nvSpPr>
        <p:spPr>
          <a:xfrm>
            <a:off x="3799303" y="1660157"/>
            <a:ext cx="701617" cy="4087999"/>
          </a:xfrm>
          <a:prstGeom prst="leftBrace">
            <a:avLst>
              <a:gd name="adj1" fmla="val 8333"/>
              <a:gd name="adj2" fmla="val 51457"/>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Rectangle 252">
            <a:extLst>
              <a:ext uri="{FF2B5EF4-FFF2-40B4-BE49-F238E27FC236}">
                <a16:creationId xmlns:a16="http://schemas.microsoft.com/office/drawing/2014/main" id="{67A0201C-7179-4053-BA34-46A721C1EA6F}"/>
              </a:ext>
            </a:extLst>
          </p:cNvPr>
          <p:cNvSpPr/>
          <p:nvPr/>
        </p:nvSpPr>
        <p:spPr>
          <a:xfrm>
            <a:off x="99310" y="6629410"/>
            <a:ext cx="3478837" cy="184666"/>
          </a:xfrm>
          <a:prstGeom prst="rect">
            <a:avLst/>
          </a:prstGeom>
        </p:spPr>
        <p:txBody>
          <a:bodyPr wrap="none">
            <a:spAutoFit/>
          </a:bodyPr>
          <a:lstStyle/>
          <a:p>
            <a:r>
              <a:rPr lang="nl-NL" sz="600" dirty="0"/>
              <a:t>https://ec.europa.eu/health/documents/community-register/2017/20170822138481/anx_138481_nl.pdf</a:t>
            </a:r>
          </a:p>
        </p:txBody>
      </p:sp>
    </p:spTree>
    <p:extLst>
      <p:ext uri="{BB962C8B-B14F-4D97-AF65-F5344CB8AC3E}">
        <p14:creationId xmlns:p14="http://schemas.microsoft.com/office/powerpoint/2010/main" val="9918679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10" y="274644"/>
            <a:ext cx="7095056" cy="609781"/>
          </a:xfrm>
        </p:spPr>
        <p:txBody>
          <a:bodyPr/>
          <a:lstStyle/>
          <a:p>
            <a:r>
              <a:rPr lang="nl-NL" dirty="0"/>
              <a:t>Aangeboren en ‘aangeleerde’ immuunrespons</a:t>
            </a:r>
          </a:p>
        </p:txBody>
      </p:sp>
      <p:grpSp>
        <p:nvGrpSpPr>
          <p:cNvPr id="14" name="Group 13"/>
          <p:cNvGrpSpPr/>
          <p:nvPr/>
        </p:nvGrpSpPr>
        <p:grpSpPr>
          <a:xfrm>
            <a:off x="158444" y="923315"/>
            <a:ext cx="8863639" cy="5875475"/>
            <a:chOff x="158441" y="923310"/>
            <a:chExt cx="8863639" cy="5875475"/>
          </a:xfrm>
        </p:grpSpPr>
        <p:grpSp>
          <p:nvGrpSpPr>
            <p:cNvPr id="26" name="Group 25"/>
            <p:cNvGrpSpPr/>
            <p:nvPr/>
          </p:nvGrpSpPr>
          <p:grpSpPr>
            <a:xfrm>
              <a:off x="158441" y="923310"/>
              <a:ext cx="8863639" cy="5875475"/>
              <a:chOff x="158441" y="923310"/>
              <a:chExt cx="8863639" cy="5875475"/>
            </a:xfrm>
          </p:grpSpPr>
          <p:pic>
            <p:nvPicPr>
              <p:cNvPr id="50"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43138" t="-2928" r="-459" b="79179"/>
              <a:stretch/>
            </p:blipFill>
            <p:spPr>
              <a:xfrm>
                <a:off x="3884588" y="1634212"/>
                <a:ext cx="4741252" cy="1084328"/>
              </a:xfrm>
              <a:prstGeom prst="rect">
                <a:avLst/>
              </a:prstGeom>
            </p:spPr>
          </p:pic>
          <p:sp>
            <p:nvSpPr>
              <p:cNvPr id="6" name="TextBox 5"/>
              <p:cNvSpPr txBox="1"/>
              <p:nvPr/>
            </p:nvSpPr>
            <p:spPr>
              <a:xfrm>
                <a:off x="310961" y="923310"/>
                <a:ext cx="1370248" cy="461665"/>
              </a:xfrm>
              <a:prstGeom prst="rect">
                <a:avLst/>
              </a:prstGeom>
              <a:noFill/>
            </p:spPr>
            <p:txBody>
              <a:bodyPr wrap="none" rtlCol="0">
                <a:spAutoFit/>
              </a:bodyPr>
              <a:lstStyle/>
              <a:p>
                <a:pPr algn="ctr"/>
                <a:r>
                  <a:rPr lang="nl-NL" sz="1200" dirty="0"/>
                  <a:t>Microben </a:t>
                </a:r>
              </a:p>
              <a:p>
                <a:pPr algn="ctr"/>
                <a:r>
                  <a:rPr lang="nl-NL" sz="1200" dirty="0"/>
                  <a:t>(bv. virus, bacterie)</a:t>
                </a:r>
              </a:p>
            </p:txBody>
          </p:sp>
          <p:pic>
            <p:nvPicPr>
              <p:cNvPr id="7"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50755" b="78521"/>
              <a:stretch/>
            </p:blipFill>
            <p:spPr>
              <a:xfrm>
                <a:off x="311875" y="2114853"/>
                <a:ext cx="1279937" cy="667914"/>
              </a:xfrm>
              <a:prstGeom prst="rect">
                <a:avLst/>
              </a:prstGeom>
            </p:spPr>
          </p:pic>
          <p:cxnSp>
            <p:nvCxnSpPr>
              <p:cNvPr id="10" name="Straight Arrow Connector 9"/>
              <p:cNvCxnSpPr>
                <a:cxnSpLocks/>
              </p:cNvCxnSpPr>
              <p:nvPr/>
            </p:nvCxnSpPr>
            <p:spPr>
              <a:xfrm>
                <a:off x="657958" y="1841594"/>
                <a:ext cx="1201" cy="414505"/>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11"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3381" t="31359" r="74762" b="49980"/>
              <a:stretch/>
            </p:blipFill>
            <p:spPr>
              <a:xfrm>
                <a:off x="1326830" y="3702565"/>
                <a:ext cx="612168" cy="625304"/>
              </a:xfrm>
              <a:prstGeom prst="rect">
                <a:avLst/>
              </a:prstGeom>
            </p:spPr>
          </p:pic>
          <p:pic>
            <p:nvPicPr>
              <p:cNvPr id="13"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63325" t="60839" r="3289" b="22700"/>
              <a:stretch/>
            </p:blipFill>
            <p:spPr>
              <a:xfrm>
                <a:off x="2538052" y="1627951"/>
                <a:ext cx="1123901" cy="662984"/>
              </a:xfrm>
              <a:prstGeom prst="rect">
                <a:avLst/>
              </a:prstGeom>
            </p:spPr>
          </p:pic>
          <p:sp>
            <p:nvSpPr>
              <p:cNvPr id="15" name="TextBox 14"/>
              <p:cNvSpPr txBox="1"/>
              <p:nvPr/>
            </p:nvSpPr>
            <p:spPr>
              <a:xfrm>
                <a:off x="2363646" y="952215"/>
                <a:ext cx="1230111" cy="830997"/>
              </a:xfrm>
              <a:prstGeom prst="rect">
                <a:avLst/>
              </a:prstGeom>
              <a:noFill/>
            </p:spPr>
            <p:txBody>
              <a:bodyPr wrap="square" rtlCol="0">
                <a:spAutoFit/>
              </a:bodyPr>
              <a:lstStyle/>
              <a:p>
                <a:r>
                  <a:rPr lang="nl-NL" sz="1200" b="1" dirty="0"/>
                  <a:t>NK-cel</a:t>
                </a:r>
              </a:p>
              <a:p>
                <a:r>
                  <a:rPr lang="nl-NL" sz="1200" dirty="0"/>
                  <a:t>doodt virus-geïnfecteerde – en kankercellen</a:t>
                </a:r>
              </a:p>
            </p:txBody>
          </p:sp>
          <p:cxnSp>
            <p:nvCxnSpPr>
              <p:cNvPr id="20" name="Straight Arrow Connector 19"/>
              <p:cNvCxnSpPr>
                <a:cxnSpLocks/>
              </p:cNvCxnSpPr>
              <p:nvPr/>
            </p:nvCxnSpPr>
            <p:spPr>
              <a:xfrm>
                <a:off x="1362277" y="2910919"/>
                <a:ext cx="342110" cy="827905"/>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2" name="Straight Arrow Connector 21"/>
              <p:cNvCxnSpPr>
                <a:cxnSpLocks/>
                <a:endCxn id="53" idx="1"/>
              </p:cNvCxnSpPr>
              <p:nvPr/>
            </p:nvCxnSpPr>
            <p:spPr>
              <a:xfrm>
                <a:off x="1547320" y="2782767"/>
                <a:ext cx="1630442" cy="456939"/>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34"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t="31576" r="93127" b="61966"/>
              <a:stretch/>
            </p:blipFill>
            <p:spPr>
              <a:xfrm>
                <a:off x="659159" y="1365853"/>
                <a:ext cx="638050" cy="330926"/>
              </a:xfrm>
              <a:prstGeom prst="rect">
                <a:avLst/>
              </a:prstGeom>
            </p:spPr>
          </p:pic>
          <p:pic>
            <p:nvPicPr>
              <p:cNvPr id="35" name="Bild 4" descr="7-Components-Adaptive-Imm-Response.png"/>
              <p:cNvPicPr>
                <a:picLocks noChangeAspect="1"/>
              </p:cNvPicPr>
              <p:nvPr/>
            </p:nvPicPr>
            <p:blipFill rotWithShape="1">
              <a:blip r:embed="rId5" cstate="print">
                <a:lum bright="-5000" contrast="10000"/>
                <a:extLst>
                  <a:ext uri="{28A0092B-C50C-407E-A947-70E740481C1C}">
                    <a14:useLocalDpi xmlns:a14="http://schemas.microsoft.com/office/drawing/2010/main" val="0"/>
                  </a:ext>
                </a:extLst>
              </a:blip>
              <a:srcRect l="3824" t="47550" r="92142" b="44632"/>
              <a:stretch/>
            </p:blipFill>
            <p:spPr>
              <a:xfrm>
                <a:off x="613448" y="1598625"/>
                <a:ext cx="193779" cy="207298"/>
              </a:xfrm>
              <a:prstGeom prst="rect">
                <a:avLst/>
              </a:prstGeom>
            </p:spPr>
          </p:pic>
          <p:sp>
            <p:nvSpPr>
              <p:cNvPr id="38" name="TextBox 37"/>
              <p:cNvSpPr txBox="1"/>
              <p:nvPr/>
            </p:nvSpPr>
            <p:spPr>
              <a:xfrm>
                <a:off x="1142922" y="6120299"/>
                <a:ext cx="2908232" cy="369332"/>
              </a:xfrm>
              <a:prstGeom prst="rect">
                <a:avLst/>
              </a:prstGeom>
              <a:noFill/>
            </p:spPr>
            <p:txBody>
              <a:bodyPr wrap="none" rtlCol="0">
                <a:spAutoFit/>
              </a:bodyPr>
              <a:lstStyle/>
              <a:p>
                <a:r>
                  <a:rPr lang="nl-NL" dirty="0"/>
                  <a:t>Aangeboren immuunrespons</a:t>
                </a:r>
              </a:p>
            </p:txBody>
          </p:sp>
          <p:cxnSp>
            <p:nvCxnSpPr>
              <p:cNvPr id="41" name="Straight Arrow Connector 40"/>
              <p:cNvCxnSpPr>
                <a:cxnSpLocks/>
              </p:cNvCxnSpPr>
              <p:nvPr/>
            </p:nvCxnSpPr>
            <p:spPr>
              <a:xfrm>
                <a:off x="363158" y="6489631"/>
                <a:ext cx="3476974" cy="0"/>
              </a:xfrm>
              <a:prstGeom prst="straightConnector1">
                <a:avLst/>
              </a:prstGeom>
              <a:ln w="2857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43" name="TextBox 42"/>
              <p:cNvSpPr txBox="1"/>
              <p:nvPr/>
            </p:nvSpPr>
            <p:spPr>
              <a:xfrm>
                <a:off x="1246926" y="6429453"/>
                <a:ext cx="1322542" cy="369332"/>
              </a:xfrm>
              <a:prstGeom prst="rect">
                <a:avLst/>
              </a:prstGeom>
              <a:noFill/>
            </p:spPr>
            <p:txBody>
              <a:bodyPr wrap="none" rtlCol="0">
                <a:spAutoFit/>
              </a:bodyPr>
              <a:lstStyle/>
              <a:p>
                <a:r>
                  <a:rPr lang="nl-NL" dirty="0"/>
                  <a:t>Direct actief</a:t>
                </a:r>
              </a:p>
            </p:txBody>
          </p:sp>
          <p:cxnSp>
            <p:nvCxnSpPr>
              <p:cNvPr id="46" name="Straight Arrow Connector 45"/>
              <p:cNvCxnSpPr>
                <a:cxnSpLocks/>
                <a:endCxn id="13" idx="1"/>
              </p:cNvCxnSpPr>
              <p:nvPr/>
            </p:nvCxnSpPr>
            <p:spPr>
              <a:xfrm flipV="1">
                <a:off x="1686151" y="1959443"/>
                <a:ext cx="851901" cy="385817"/>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24" name="TextBox 23"/>
              <p:cNvSpPr txBox="1"/>
              <p:nvPr/>
            </p:nvSpPr>
            <p:spPr>
              <a:xfrm>
                <a:off x="158441" y="4532678"/>
                <a:ext cx="1398273" cy="1200329"/>
              </a:xfrm>
              <a:prstGeom prst="rect">
                <a:avLst/>
              </a:prstGeom>
              <a:noFill/>
            </p:spPr>
            <p:txBody>
              <a:bodyPr wrap="square" rtlCol="0">
                <a:spAutoFit/>
              </a:bodyPr>
              <a:lstStyle/>
              <a:p>
                <a:r>
                  <a:rPr lang="nl-NL" sz="1200" b="1" dirty="0"/>
                  <a:t>Complement</a:t>
                </a:r>
                <a:r>
                  <a:rPr lang="nl-NL" sz="1200" dirty="0"/>
                  <a:t> </a:t>
                </a:r>
              </a:p>
              <a:p>
                <a:r>
                  <a:rPr lang="nl-NL" sz="1200" dirty="0"/>
                  <a:t>Markeert bacteriën en geïnfecteerde cellen voor fagocyten en kan direct cellen doden</a:t>
                </a:r>
              </a:p>
            </p:txBody>
          </p:sp>
          <p:cxnSp>
            <p:nvCxnSpPr>
              <p:cNvPr id="49" name="Straight Arrow Connector 48"/>
              <p:cNvCxnSpPr>
                <a:cxnSpLocks/>
              </p:cNvCxnSpPr>
              <p:nvPr/>
            </p:nvCxnSpPr>
            <p:spPr>
              <a:xfrm>
                <a:off x="4005030" y="6489631"/>
                <a:ext cx="4620810" cy="0"/>
              </a:xfrm>
              <a:prstGeom prst="straightConnector1">
                <a:avLst/>
              </a:prstGeom>
              <a:ln w="2857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53" name="Bild 9" descr="4-Innate-Adaptive-rechts.png"/>
              <p:cNvPicPr>
                <a:picLocks noChangeAspect="1"/>
              </p:cNvPicPr>
              <p:nvPr/>
            </p:nvPicPr>
            <p:blipFill rotWithShape="1">
              <a:blip r:embed="rId6" cstate="print">
                <a:extLst>
                  <a:ext uri="{28A0092B-C50C-407E-A947-70E740481C1C}">
                    <a14:useLocalDpi xmlns:a14="http://schemas.microsoft.com/office/drawing/2010/main" val="0"/>
                  </a:ext>
                </a:extLst>
              </a:blip>
              <a:srcRect t="42461" r="70346" b="31757"/>
              <a:stretch/>
            </p:blipFill>
            <p:spPr>
              <a:xfrm>
                <a:off x="3177762" y="2725341"/>
                <a:ext cx="1652959" cy="1028730"/>
              </a:xfrm>
              <a:prstGeom prst="rect">
                <a:avLst/>
              </a:prstGeom>
            </p:spPr>
          </p:pic>
          <p:sp>
            <p:nvSpPr>
              <p:cNvPr id="60" name="TextBox 59"/>
              <p:cNvSpPr txBox="1"/>
              <p:nvPr/>
            </p:nvSpPr>
            <p:spPr>
              <a:xfrm>
                <a:off x="5059153" y="6429453"/>
                <a:ext cx="3543791" cy="369332"/>
              </a:xfrm>
              <a:prstGeom prst="rect">
                <a:avLst/>
              </a:prstGeom>
              <a:noFill/>
            </p:spPr>
            <p:txBody>
              <a:bodyPr wrap="none" rtlCol="0">
                <a:spAutoFit/>
              </a:bodyPr>
              <a:lstStyle/>
              <a:p>
                <a:r>
                  <a:rPr lang="nl-NL" dirty="0"/>
                  <a:t>Duurt dagen tot weken tot activiteit</a:t>
                </a:r>
              </a:p>
            </p:txBody>
          </p:sp>
          <p:sp>
            <p:nvSpPr>
              <p:cNvPr id="61" name="TextBox 60"/>
              <p:cNvSpPr txBox="1"/>
              <p:nvPr/>
            </p:nvSpPr>
            <p:spPr>
              <a:xfrm>
                <a:off x="5430888" y="6120299"/>
                <a:ext cx="2785250" cy="369332"/>
              </a:xfrm>
              <a:prstGeom prst="rect">
                <a:avLst/>
              </a:prstGeom>
              <a:noFill/>
            </p:spPr>
            <p:txBody>
              <a:bodyPr wrap="none" rtlCol="0">
                <a:spAutoFit/>
              </a:bodyPr>
              <a:lstStyle/>
              <a:p>
                <a:r>
                  <a:rPr lang="nl-NL" dirty="0"/>
                  <a:t>Verworven immuunrespons</a:t>
                </a:r>
              </a:p>
            </p:txBody>
          </p:sp>
          <p:sp>
            <p:nvSpPr>
              <p:cNvPr id="3" name="TextBox 2"/>
              <p:cNvSpPr txBox="1"/>
              <p:nvPr/>
            </p:nvSpPr>
            <p:spPr>
              <a:xfrm>
                <a:off x="675178" y="1707319"/>
                <a:ext cx="1170599" cy="523220"/>
              </a:xfrm>
              <a:prstGeom prst="rect">
                <a:avLst/>
              </a:prstGeom>
              <a:noFill/>
            </p:spPr>
            <p:txBody>
              <a:bodyPr wrap="square" rtlCol="0">
                <a:spAutoFit/>
              </a:bodyPr>
              <a:lstStyle/>
              <a:p>
                <a:r>
                  <a:rPr lang="nl-NL" sz="1400" dirty="0"/>
                  <a:t>Infectie bij huidschade</a:t>
                </a:r>
                <a:endParaRPr lang="nl-NL" dirty="0"/>
              </a:p>
            </p:txBody>
          </p:sp>
          <p:sp>
            <p:nvSpPr>
              <p:cNvPr id="51" name="Rectangle 50"/>
              <p:cNvSpPr/>
              <p:nvPr/>
            </p:nvSpPr>
            <p:spPr bwMode="auto">
              <a:xfrm>
                <a:off x="5072117" y="3110089"/>
                <a:ext cx="1314960" cy="1340444"/>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58"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55653" t="70483" r="-460" b="-283"/>
              <a:stretch/>
            </p:blipFill>
            <p:spPr>
              <a:xfrm>
                <a:off x="4312832" y="4297293"/>
                <a:ext cx="3706123" cy="1360612"/>
              </a:xfrm>
              <a:prstGeom prst="rect">
                <a:avLst/>
              </a:prstGeom>
            </p:spPr>
          </p:pic>
          <p:sp>
            <p:nvSpPr>
              <p:cNvPr id="65" name="Rectangle 64"/>
              <p:cNvSpPr/>
              <p:nvPr/>
            </p:nvSpPr>
            <p:spPr bwMode="auto">
              <a:xfrm>
                <a:off x="5611091" y="3688901"/>
                <a:ext cx="427068" cy="444730"/>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0" name="Rectangle 39"/>
              <p:cNvSpPr/>
              <p:nvPr/>
            </p:nvSpPr>
            <p:spPr bwMode="auto">
              <a:xfrm>
                <a:off x="5665546" y="3979526"/>
                <a:ext cx="525013" cy="567742"/>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66" name="Rectangle 65"/>
              <p:cNvSpPr/>
              <p:nvPr/>
            </p:nvSpPr>
            <p:spPr bwMode="auto">
              <a:xfrm>
                <a:off x="5322349" y="4263397"/>
                <a:ext cx="525013" cy="567742"/>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67" name="Rectangle 66"/>
              <p:cNvSpPr/>
              <p:nvPr/>
            </p:nvSpPr>
            <p:spPr bwMode="auto">
              <a:xfrm>
                <a:off x="5363995" y="2500222"/>
                <a:ext cx="321040" cy="383366"/>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92500" lnSpcReduction="1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64" name="Straight Arrow Connector 63"/>
              <p:cNvCxnSpPr>
                <a:cxnSpLocks/>
              </p:cNvCxnSpPr>
              <p:nvPr/>
            </p:nvCxnSpPr>
            <p:spPr>
              <a:xfrm>
                <a:off x="4467887" y="3832926"/>
                <a:ext cx="233199" cy="692588"/>
              </a:xfrm>
              <a:prstGeom prst="straightConnector1">
                <a:avLst/>
              </a:prstGeom>
              <a:ln w="19050">
                <a:prstDash val="solid"/>
                <a:tailEnd type="triangle"/>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bwMode="auto">
              <a:xfrm>
                <a:off x="4188823" y="4531437"/>
                <a:ext cx="248018" cy="226621"/>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59"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81781" t="43418" r="-461" b="42193"/>
              <a:stretch/>
            </p:blipFill>
            <p:spPr>
              <a:xfrm>
                <a:off x="4758041" y="2915125"/>
                <a:ext cx="1546055" cy="657437"/>
              </a:xfrm>
              <a:prstGeom prst="rect">
                <a:avLst/>
              </a:prstGeom>
            </p:spPr>
          </p:pic>
          <p:sp>
            <p:nvSpPr>
              <p:cNvPr id="33" name="Rectangle 32"/>
              <p:cNvSpPr/>
              <p:nvPr/>
            </p:nvSpPr>
            <p:spPr bwMode="auto">
              <a:xfrm>
                <a:off x="5473757" y="3379748"/>
                <a:ext cx="373605" cy="335566"/>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nvGrpSpPr>
              <p:cNvPr id="99" name="Group 98"/>
              <p:cNvGrpSpPr/>
              <p:nvPr/>
            </p:nvGrpSpPr>
            <p:grpSpPr>
              <a:xfrm>
                <a:off x="329102" y="3848538"/>
                <a:ext cx="856634" cy="746937"/>
                <a:chOff x="1278020" y="3575381"/>
                <a:chExt cx="856634" cy="746937"/>
              </a:xfrm>
            </p:grpSpPr>
            <p:pic>
              <p:nvPicPr>
                <p:cNvPr id="45" name="Bild 9" descr="6-Inflammatory-Response-m.png"/>
                <p:cNvPicPr>
                  <a:picLocks noChangeAspect="1"/>
                </p:cNvPicPr>
                <p:nvPr/>
              </p:nvPicPr>
              <p:blipFill rotWithShape="1">
                <a:blip r:embed="rId7" cstate="print">
                  <a:lum bright="-5000" contrast="10000"/>
                  <a:extLst>
                    <a:ext uri="{28A0092B-C50C-407E-A947-70E740481C1C}">
                      <a14:useLocalDpi xmlns:a14="http://schemas.microsoft.com/office/drawing/2010/main" val="0"/>
                    </a:ext>
                  </a:extLst>
                </a:blip>
                <a:srcRect l="72318" t="872" r="18843" b="80360"/>
                <a:stretch/>
              </p:blipFill>
              <p:spPr>
                <a:xfrm>
                  <a:off x="1411497" y="3575381"/>
                  <a:ext cx="605187" cy="707619"/>
                </a:xfrm>
                <a:prstGeom prst="rect">
                  <a:avLst/>
                </a:prstGeom>
              </p:spPr>
            </p:pic>
            <p:sp>
              <p:nvSpPr>
                <p:cNvPr id="83" name="Rectangle 82"/>
                <p:cNvSpPr/>
                <p:nvPr/>
              </p:nvSpPr>
              <p:spPr bwMode="auto">
                <a:xfrm>
                  <a:off x="1879342" y="3997678"/>
                  <a:ext cx="255312" cy="324640"/>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4" name="Rectangle 83"/>
                <p:cNvSpPr/>
                <p:nvPr/>
              </p:nvSpPr>
              <p:spPr bwMode="auto">
                <a:xfrm>
                  <a:off x="1278020" y="3947944"/>
                  <a:ext cx="255312" cy="324640"/>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sp>
            <p:nvSpPr>
              <p:cNvPr id="70" name="Rectangle 69"/>
              <p:cNvSpPr/>
              <p:nvPr/>
            </p:nvSpPr>
            <p:spPr bwMode="auto">
              <a:xfrm>
                <a:off x="4686737" y="2877753"/>
                <a:ext cx="213725" cy="274498"/>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8" name="TextBox 87"/>
              <p:cNvSpPr txBox="1"/>
              <p:nvPr/>
            </p:nvSpPr>
            <p:spPr>
              <a:xfrm>
                <a:off x="4326424" y="1230099"/>
                <a:ext cx="4695656" cy="461665"/>
              </a:xfrm>
              <a:prstGeom prst="rect">
                <a:avLst/>
              </a:prstGeom>
              <a:noFill/>
            </p:spPr>
            <p:txBody>
              <a:bodyPr wrap="square" rtlCol="0">
                <a:spAutoFit/>
              </a:bodyPr>
              <a:lstStyle/>
              <a:p>
                <a:r>
                  <a:rPr lang="nl-NL" sz="1200" b="1" dirty="0"/>
                  <a:t>B-cel</a:t>
                </a:r>
              </a:p>
              <a:p>
                <a:r>
                  <a:rPr lang="nl-NL" sz="1200" dirty="0"/>
                  <a:t>verandert na activatie in plasmacel die specifiek antilichaam maakt</a:t>
                </a:r>
              </a:p>
            </p:txBody>
          </p:sp>
          <p:cxnSp>
            <p:nvCxnSpPr>
              <p:cNvPr id="16" name="Straight Arrow Connector 15"/>
              <p:cNvCxnSpPr>
                <a:cxnSpLocks/>
              </p:cNvCxnSpPr>
              <p:nvPr/>
            </p:nvCxnSpPr>
            <p:spPr>
              <a:xfrm flipH="1">
                <a:off x="753983" y="3013354"/>
                <a:ext cx="205566" cy="984324"/>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48" name="TextBox 47"/>
              <p:cNvSpPr txBox="1"/>
              <p:nvPr/>
            </p:nvSpPr>
            <p:spPr>
              <a:xfrm>
                <a:off x="2207298" y="3509499"/>
                <a:ext cx="1650542" cy="461665"/>
              </a:xfrm>
              <a:prstGeom prst="rect">
                <a:avLst/>
              </a:prstGeom>
              <a:solidFill>
                <a:schemeClr val="bg1"/>
              </a:solidFill>
            </p:spPr>
            <p:txBody>
              <a:bodyPr wrap="square" rtlCol="0">
                <a:spAutoFit/>
              </a:bodyPr>
              <a:lstStyle/>
              <a:p>
                <a:pPr algn="ctr"/>
                <a:r>
                  <a:rPr lang="nl-NL" sz="1200" b="1" dirty="0"/>
                  <a:t>Dendritische cel</a:t>
                </a:r>
              </a:p>
              <a:p>
                <a:pPr algn="ctr"/>
                <a:r>
                  <a:rPr lang="nl-NL" sz="1200" dirty="0"/>
                  <a:t>presenteert antigenen</a:t>
                </a:r>
              </a:p>
            </p:txBody>
          </p:sp>
          <p:cxnSp>
            <p:nvCxnSpPr>
              <p:cNvPr id="63" name="Straight Arrow Connector 62"/>
              <p:cNvCxnSpPr>
                <a:cxnSpLocks/>
              </p:cNvCxnSpPr>
              <p:nvPr/>
            </p:nvCxnSpPr>
            <p:spPr>
              <a:xfrm flipV="1">
                <a:off x="4246669" y="2563637"/>
                <a:ext cx="53296" cy="340971"/>
              </a:xfrm>
              <a:prstGeom prst="straightConnector1">
                <a:avLst/>
              </a:prstGeom>
              <a:ln w="19050">
                <a:prstDash val="solid"/>
                <a:tailEnd type="triangle"/>
              </a:ln>
              <a:effectLst/>
            </p:spPr>
            <p:style>
              <a:lnRef idx="2">
                <a:schemeClr val="accent1"/>
              </a:lnRef>
              <a:fillRef idx="0">
                <a:schemeClr val="accent1"/>
              </a:fillRef>
              <a:effectRef idx="1">
                <a:schemeClr val="accent1"/>
              </a:effectRef>
              <a:fontRef idx="minor">
                <a:schemeClr val="tx1"/>
              </a:fontRef>
            </p:style>
          </p:cxnSp>
          <p:pic>
            <p:nvPicPr>
              <p:cNvPr id="115" name="Bild 5" descr="8-Adapt-Imm-Resp-Timing.png"/>
              <p:cNvPicPr>
                <a:picLocks noChangeAspect="1"/>
              </p:cNvPicPr>
              <p:nvPr/>
            </p:nvPicPr>
            <p:blipFill rotWithShape="1">
              <a:blip r:embed="rId8" cstate="print">
                <a:lum bright="-5000" contrast="10000"/>
                <a:extLst>
                  <a:ext uri="{28A0092B-C50C-407E-A947-70E740481C1C}">
                    <a14:useLocalDpi xmlns:a14="http://schemas.microsoft.com/office/drawing/2010/main" val="0"/>
                  </a:ext>
                </a:extLst>
              </a:blip>
              <a:srcRect l="88762" t="59918" r="1428" b="25545"/>
              <a:stretch/>
            </p:blipFill>
            <p:spPr>
              <a:xfrm>
                <a:off x="7587466" y="2912418"/>
                <a:ext cx="1199163" cy="1024528"/>
              </a:xfrm>
              <a:prstGeom prst="rect">
                <a:avLst/>
              </a:prstGeom>
            </p:spPr>
          </p:pic>
          <p:sp>
            <p:nvSpPr>
              <p:cNvPr id="116" name="TextBox 115"/>
              <p:cNvSpPr txBox="1"/>
              <p:nvPr/>
            </p:nvSpPr>
            <p:spPr>
              <a:xfrm>
                <a:off x="6436418" y="3288193"/>
                <a:ext cx="1737592" cy="830997"/>
              </a:xfrm>
              <a:prstGeom prst="rect">
                <a:avLst/>
              </a:prstGeom>
              <a:noFill/>
            </p:spPr>
            <p:txBody>
              <a:bodyPr wrap="square" rtlCol="0">
                <a:spAutoFit/>
              </a:bodyPr>
              <a:lstStyle/>
              <a:p>
                <a:r>
                  <a:rPr lang="nl-NL" sz="1200" b="1" dirty="0"/>
                  <a:t>Geheugencellen</a:t>
                </a:r>
              </a:p>
              <a:p>
                <a:r>
                  <a:rPr lang="nl-NL" sz="1200" dirty="0"/>
                  <a:t>zorgen voor een snellere en sterkere reactie na herhaalde infectie</a:t>
                </a:r>
              </a:p>
            </p:txBody>
          </p:sp>
          <p:cxnSp>
            <p:nvCxnSpPr>
              <p:cNvPr id="117" name="Straight Arrow Connector 116"/>
              <p:cNvCxnSpPr>
                <a:cxnSpLocks/>
              </p:cNvCxnSpPr>
              <p:nvPr/>
            </p:nvCxnSpPr>
            <p:spPr>
              <a:xfrm>
                <a:off x="5611091" y="2447744"/>
                <a:ext cx="2086253" cy="63018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120" name="Straight Arrow Connector 119"/>
              <p:cNvCxnSpPr>
                <a:cxnSpLocks/>
              </p:cNvCxnSpPr>
              <p:nvPr/>
            </p:nvCxnSpPr>
            <p:spPr>
              <a:xfrm flipV="1">
                <a:off x="6637309" y="3918790"/>
                <a:ext cx="1381646" cy="673118"/>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124" name="Rectangle 123"/>
              <p:cNvSpPr/>
              <p:nvPr/>
            </p:nvSpPr>
            <p:spPr bwMode="auto">
              <a:xfrm>
                <a:off x="4362609" y="5240694"/>
                <a:ext cx="1001386" cy="281279"/>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25" name="Rectangle 124"/>
              <p:cNvSpPr/>
              <p:nvPr/>
            </p:nvSpPr>
            <p:spPr bwMode="auto">
              <a:xfrm>
                <a:off x="6008551" y="5423634"/>
                <a:ext cx="1506946" cy="225391"/>
              </a:xfrm>
              <a:prstGeom prst="rect">
                <a:avLst/>
              </a:prstGeom>
              <a:solidFill>
                <a:schemeClr val="bg1"/>
              </a:solidFill>
              <a:ln w="25400" cap="flat" cmpd="sng" algn="ctr">
                <a:solidFill>
                  <a:schemeClr val="bg1"/>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9" name="TextBox 88"/>
              <p:cNvSpPr txBox="1"/>
              <p:nvPr/>
            </p:nvSpPr>
            <p:spPr>
              <a:xfrm>
                <a:off x="4216009" y="5351181"/>
                <a:ext cx="4409831" cy="461665"/>
              </a:xfrm>
              <a:prstGeom prst="rect">
                <a:avLst/>
              </a:prstGeom>
              <a:noFill/>
            </p:spPr>
            <p:txBody>
              <a:bodyPr wrap="square" rtlCol="0">
                <a:spAutoFit/>
              </a:bodyPr>
              <a:lstStyle/>
              <a:p>
                <a:r>
                  <a:rPr lang="nl-NL" sz="1200" b="1" dirty="0"/>
                  <a:t>Cytotoxische T-cel</a:t>
                </a:r>
              </a:p>
              <a:p>
                <a:r>
                  <a:rPr lang="nl-NL" sz="1200" dirty="0"/>
                  <a:t>doodt cellen die specifieke antigenen op hun oppervlak vertonen  </a:t>
                </a:r>
              </a:p>
            </p:txBody>
          </p:sp>
          <p:sp>
            <p:nvSpPr>
              <p:cNvPr id="25" name="TextBox 24"/>
              <p:cNvSpPr txBox="1"/>
              <p:nvPr/>
            </p:nvSpPr>
            <p:spPr>
              <a:xfrm>
                <a:off x="1395073" y="4250383"/>
                <a:ext cx="1536709" cy="646331"/>
              </a:xfrm>
              <a:prstGeom prst="rect">
                <a:avLst/>
              </a:prstGeom>
              <a:noFill/>
            </p:spPr>
            <p:txBody>
              <a:bodyPr wrap="square" rtlCol="0">
                <a:spAutoFit/>
              </a:bodyPr>
              <a:lstStyle/>
              <a:p>
                <a:r>
                  <a:rPr lang="nl-NL" sz="1200" b="1" dirty="0"/>
                  <a:t>Macrofaag</a:t>
                </a:r>
              </a:p>
              <a:p>
                <a:r>
                  <a:rPr lang="nl-NL" sz="1200" dirty="0"/>
                  <a:t>doodt bacteriën en produceert cytokines </a:t>
                </a:r>
              </a:p>
            </p:txBody>
          </p:sp>
          <p:sp>
            <p:nvSpPr>
              <p:cNvPr id="4" name="Rectangle 3"/>
              <p:cNvSpPr/>
              <p:nvPr/>
            </p:nvSpPr>
            <p:spPr bwMode="auto">
              <a:xfrm>
                <a:off x="3848603" y="3446925"/>
                <a:ext cx="944995" cy="184666"/>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32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82" name="TextBox 81"/>
              <p:cNvSpPr txBox="1"/>
              <p:nvPr/>
            </p:nvSpPr>
            <p:spPr>
              <a:xfrm>
                <a:off x="3964337" y="3437688"/>
                <a:ext cx="1422040" cy="369332"/>
              </a:xfrm>
              <a:prstGeom prst="rect">
                <a:avLst/>
              </a:prstGeom>
              <a:solidFill>
                <a:schemeClr val="bg1"/>
              </a:solidFill>
            </p:spPr>
            <p:txBody>
              <a:bodyPr wrap="square" lIns="0" tIns="0" rIns="0" bIns="0" rtlCol="0">
                <a:spAutoFit/>
              </a:bodyPr>
              <a:lstStyle/>
              <a:p>
                <a:r>
                  <a:rPr lang="nl-NL" sz="1200" b="1" dirty="0"/>
                  <a:t>Helper T-cel</a:t>
                </a:r>
              </a:p>
              <a:p>
                <a:r>
                  <a:rPr lang="nl-NL" sz="1200" dirty="0"/>
                  <a:t>produceert cytokines</a:t>
                </a:r>
              </a:p>
            </p:txBody>
          </p:sp>
          <p:sp>
            <p:nvSpPr>
              <p:cNvPr id="5" name="Rectangle 4"/>
              <p:cNvSpPr/>
              <p:nvPr/>
            </p:nvSpPr>
            <p:spPr bwMode="auto">
              <a:xfrm>
                <a:off x="4136318" y="2345259"/>
                <a:ext cx="564768" cy="216327"/>
              </a:xfrm>
              <a:prstGeom prst="rect">
                <a:avLst/>
              </a:prstGeom>
              <a:solidFill>
                <a:schemeClr val="bg1"/>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5" name="TextBox 54"/>
              <p:cNvSpPr txBox="1"/>
              <p:nvPr/>
            </p:nvSpPr>
            <p:spPr>
              <a:xfrm>
                <a:off x="4141916" y="2310310"/>
                <a:ext cx="745429" cy="276999"/>
              </a:xfrm>
              <a:prstGeom prst="rect">
                <a:avLst/>
              </a:prstGeom>
              <a:noFill/>
            </p:spPr>
            <p:txBody>
              <a:bodyPr wrap="square" rtlCol="0">
                <a:spAutoFit/>
              </a:bodyPr>
              <a:lstStyle/>
              <a:p>
                <a:r>
                  <a:rPr lang="en-US" sz="1200" dirty="0"/>
                  <a:t>B cel +</a:t>
                </a:r>
              </a:p>
            </p:txBody>
          </p:sp>
          <p:sp>
            <p:nvSpPr>
              <p:cNvPr id="57" name="TextBox 56"/>
              <p:cNvSpPr txBox="1"/>
              <p:nvPr/>
            </p:nvSpPr>
            <p:spPr>
              <a:xfrm>
                <a:off x="4937372" y="1828638"/>
                <a:ext cx="853245" cy="261610"/>
              </a:xfrm>
              <a:prstGeom prst="rect">
                <a:avLst/>
              </a:prstGeom>
              <a:solidFill>
                <a:schemeClr val="bg1"/>
              </a:solidFill>
            </p:spPr>
            <p:txBody>
              <a:bodyPr wrap="square" rtlCol="0">
                <a:spAutoFit/>
              </a:bodyPr>
              <a:lstStyle/>
              <a:p>
                <a:r>
                  <a:rPr lang="en-US" sz="1100" dirty="0"/>
                  <a:t>Activatie</a:t>
                </a:r>
              </a:p>
            </p:txBody>
          </p:sp>
          <p:sp>
            <p:nvSpPr>
              <p:cNvPr id="62" name="TextBox 61"/>
              <p:cNvSpPr txBox="1"/>
              <p:nvPr/>
            </p:nvSpPr>
            <p:spPr>
              <a:xfrm>
                <a:off x="5050793" y="2179505"/>
                <a:ext cx="858787" cy="261610"/>
              </a:xfrm>
              <a:prstGeom prst="rect">
                <a:avLst/>
              </a:prstGeom>
              <a:solidFill>
                <a:schemeClr val="bg1"/>
              </a:solidFill>
            </p:spPr>
            <p:txBody>
              <a:bodyPr wrap="square" rtlCol="0">
                <a:spAutoFit/>
              </a:bodyPr>
              <a:lstStyle/>
              <a:p>
                <a:r>
                  <a:rPr lang="en-US" sz="1100" dirty="0"/>
                  <a:t>Proliferatie</a:t>
                </a:r>
              </a:p>
            </p:txBody>
          </p:sp>
          <p:sp>
            <p:nvSpPr>
              <p:cNvPr id="68" name="TextBox 67"/>
              <p:cNvSpPr txBox="1"/>
              <p:nvPr/>
            </p:nvSpPr>
            <p:spPr>
              <a:xfrm>
                <a:off x="6880788" y="2392981"/>
                <a:ext cx="944416" cy="261610"/>
              </a:xfrm>
              <a:prstGeom prst="rect">
                <a:avLst/>
              </a:prstGeom>
              <a:solidFill>
                <a:schemeClr val="bg1"/>
              </a:solidFill>
            </p:spPr>
            <p:txBody>
              <a:bodyPr wrap="square" rtlCol="0">
                <a:spAutoFit/>
              </a:bodyPr>
              <a:lstStyle/>
              <a:p>
                <a:r>
                  <a:rPr lang="en-US" sz="1050" dirty="0"/>
                  <a:t>Antilichaam</a:t>
                </a:r>
              </a:p>
            </p:txBody>
          </p:sp>
          <p:sp>
            <p:nvSpPr>
              <p:cNvPr id="71" name="TextBox 70"/>
              <p:cNvSpPr txBox="1"/>
              <p:nvPr/>
            </p:nvSpPr>
            <p:spPr>
              <a:xfrm>
                <a:off x="7905676" y="1836609"/>
                <a:ext cx="853245" cy="430887"/>
              </a:xfrm>
              <a:prstGeom prst="rect">
                <a:avLst/>
              </a:prstGeom>
              <a:solidFill>
                <a:schemeClr val="bg1"/>
              </a:solidFill>
            </p:spPr>
            <p:txBody>
              <a:bodyPr wrap="square" rtlCol="0">
                <a:spAutoFit/>
              </a:bodyPr>
              <a:lstStyle/>
              <a:p>
                <a:r>
                  <a:rPr lang="en-US" sz="1050" dirty="0"/>
                  <a:t>Eliminatie</a:t>
                </a:r>
              </a:p>
              <a:p>
                <a:r>
                  <a:rPr lang="en-US" sz="1050" dirty="0"/>
                  <a:t>antigen</a:t>
                </a:r>
              </a:p>
            </p:txBody>
          </p:sp>
          <p:sp>
            <p:nvSpPr>
              <p:cNvPr id="72" name="TextBox 71"/>
              <p:cNvSpPr txBox="1"/>
              <p:nvPr/>
            </p:nvSpPr>
            <p:spPr>
              <a:xfrm>
                <a:off x="5847362" y="2390766"/>
                <a:ext cx="1097854" cy="577081"/>
              </a:xfrm>
              <a:prstGeom prst="rect">
                <a:avLst/>
              </a:prstGeom>
              <a:solidFill>
                <a:schemeClr val="bg1"/>
              </a:solidFill>
            </p:spPr>
            <p:txBody>
              <a:bodyPr wrap="square" rtlCol="0">
                <a:spAutoFit/>
              </a:bodyPr>
              <a:lstStyle/>
              <a:p>
                <a:r>
                  <a:rPr lang="en-US" sz="1050" dirty="0"/>
                  <a:t>Antilichaam-producerende plasmacel</a:t>
                </a:r>
              </a:p>
            </p:txBody>
          </p:sp>
          <p:cxnSp>
            <p:nvCxnSpPr>
              <p:cNvPr id="73" name="Straight Arrow Connector 72"/>
              <p:cNvCxnSpPr>
                <a:cxnSpLocks/>
              </p:cNvCxnSpPr>
              <p:nvPr/>
            </p:nvCxnSpPr>
            <p:spPr>
              <a:xfrm>
                <a:off x="4807911" y="3346406"/>
                <a:ext cx="1645852" cy="164556"/>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4" name="Straight Arrow Connector 73"/>
              <p:cNvCxnSpPr>
                <a:cxnSpLocks/>
              </p:cNvCxnSpPr>
              <p:nvPr/>
            </p:nvCxnSpPr>
            <p:spPr>
              <a:xfrm flipV="1">
                <a:off x="4901559" y="2132432"/>
                <a:ext cx="937177" cy="1"/>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5" name="Straight Arrow Connector 74"/>
              <p:cNvCxnSpPr>
                <a:cxnSpLocks/>
              </p:cNvCxnSpPr>
              <p:nvPr/>
            </p:nvCxnSpPr>
            <p:spPr>
              <a:xfrm>
                <a:off x="7453223" y="2120939"/>
                <a:ext cx="357999" cy="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6" name="Straight Arrow Connector 75"/>
              <p:cNvCxnSpPr>
                <a:cxnSpLocks/>
              </p:cNvCxnSpPr>
              <p:nvPr/>
            </p:nvCxnSpPr>
            <p:spPr>
              <a:xfrm>
                <a:off x="5388961" y="4999443"/>
                <a:ext cx="357999" cy="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7" name="Straight Arrow Connector 76"/>
              <p:cNvCxnSpPr>
                <a:cxnSpLocks/>
              </p:cNvCxnSpPr>
              <p:nvPr/>
            </p:nvCxnSpPr>
            <p:spPr>
              <a:xfrm>
                <a:off x="6732758" y="4759931"/>
                <a:ext cx="45186" cy="239512"/>
              </a:xfrm>
              <a:prstGeom prst="straightConnector1">
                <a:avLst/>
              </a:prstGeom>
              <a:ln w="28575" cap="flat" cmpd="sng" algn="ctr">
                <a:solidFill>
                  <a:srgbClr val="00B0F0"/>
                </a:solidFill>
                <a:prstDash val="solid"/>
                <a:round/>
                <a:headEnd type="none" w="med" len="med"/>
                <a:tailEnd type="oval" w="med" len="med"/>
              </a:ln>
            </p:spPr>
            <p:style>
              <a:lnRef idx="0">
                <a:scrgbClr r="0" g="0" b="0"/>
              </a:lnRef>
              <a:fillRef idx="0">
                <a:scrgbClr r="0" g="0" b="0"/>
              </a:fillRef>
              <a:effectRef idx="0">
                <a:scrgbClr r="0" g="0" b="0"/>
              </a:effectRef>
              <a:fontRef idx="minor">
                <a:schemeClr val="tx1"/>
              </a:fontRef>
            </p:style>
          </p:cxnSp>
        </p:grpSp>
        <p:cxnSp>
          <p:nvCxnSpPr>
            <p:cNvPr id="78" name="Straight Arrow Connector 77"/>
            <p:cNvCxnSpPr>
              <a:cxnSpLocks/>
            </p:cNvCxnSpPr>
            <p:nvPr/>
          </p:nvCxnSpPr>
          <p:spPr>
            <a:xfrm flipV="1">
              <a:off x="4226642" y="2523786"/>
              <a:ext cx="62313" cy="388632"/>
            </a:xfrm>
            <a:prstGeom prst="straightConnector1">
              <a:avLst/>
            </a:prstGeom>
            <a:ln w="28575" cap="flat" cmpd="sng" algn="ctr">
              <a:solidFill>
                <a:srgbClr val="00B0F0"/>
              </a:solidFill>
              <a:prstDash val="solid"/>
              <a:round/>
              <a:headEnd type="arrow" w="med" len="med"/>
              <a:tailEnd type="arrow" w="med" len="med"/>
            </a:ln>
          </p:spPr>
          <p:style>
            <a:lnRef idx="0">
              <a:scrgbClr r="0" g="0" b="0"/>
            </a:lnRef>
            <a:fillRef idx="0">
              <a:scrgbClr r="0" g="0" b="0"/>
            </a:fillRef>
            <a:effectRef idx="0">
              <a:scrgbClr r="0" g="0" b="0"/>
            </a:effectRef>
            <a:fontRef idx="minor">
              <a:schemeClr val="tx1"/>
            </a:fontRef>
          </p:style>
        </p:cxnSp>
      </p:grpSp>
      <p:sp>
        <p:nvSpPr>
          <p:cNvPr id="12" name="Rectangle 11"/>
          <p:cNvSpPr/>
          <p:nvPr/>
        </p:nvSpPr>
        <p:spPr>
          <a:xfrm>
            <a:off x="198109" y="6679573"/>
            <a:ext cx="1483098" cy="184666"/>
          </a:xfrm>
          <a:prstGeom prst="rect">
            <a:avLst/>
          </a:prstGeom>
        </p:spPr>
        <p:txBody>
          <a:bodyPr wrap="none">
            <a:spAutoFit/>
          </a:bodyPr>
          <a:lstStyle/>
          <a:p>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9"/>
              </a:rPr>
              <a:t>http://www.pathophys.org/immunology/</a:t>
            </a:r>
            <a:endParaRPr lang="nl-NL" sz="600" dirty="0"/>
          </a:p>
        </p:txBody>
      </p:sp>
    </p:spTree>
    <p:extLst>
      <p:ext uri="{BB962C8B-B14F-4D97-AF65-F5344CB8AC3E}">
        <p14:creationId xmlns:p14="http://schemas.microsoft.com/office/powerpoint/2010/main" val="358987416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0324" y="2424530"/>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nl-NL" sz="2400" b="0" i="1" u="none" strike="noStrike" kern="1200" cap="none" spc="0" normalizeH="0" baseline="0" noProof="0" dirty="0" err="1">
              <a:ln>
                <a:noFill/>
              </a:ln>
              <a:solidFill>
                <a:srgbClr val="0070C0"/>
              </a:solidFill>
              <a:effectLst/>
              <a:uLnTx/>
              <a:uFillTx/>
              <a:latin typeface="Arial"/>
              <a:ea typeface="+mn-ea"/>
              <a:cs typeface="+mn-cs"/>
            </a:endParaRPr>
          </a:p>
        </p:txBody>
      </p:sp>
      <p:sp>
        <p:nvSpPr>
          <p:cNvPr id="3" name="Rectangle 2"/>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 name="Title 1"/>
          <p:cNvSpPr txBox="1">
            <a:spLocks/>
          </p:cNvSpPr>
          <p:nvPr/>
        </p:nvSpPr>
        <p:spPr>
          <a:xfrm>
            <a:off x="457200" y="274638"/>
            <a:ext cx="6962775" cy="609781"/>
          </a:xfrm>
          <a:prstGeom prst="rect">
            <a:avLst/>
          </a:prstGeom>
        </p:spPr>
        <p:txBody>
          <a:bodyPr/>
          <a:lst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nl-NL" sz="2400" dirty="0" err="1"/>
              <a:t>Cladribine</a:t>
            </a:r>
            <a:r>
              <a:rPr lang="nl-NL" sz="2400" dirty="0"/>
              <a:t>, </a:t>
            </a:r>
            <a:r>
              <a:rPr lang="nl-NL" sz="2400" dirty="0" err="1"/>
              <a:t>immuunstatus</a:t>
            </a:r>
            <a:r>
              <a:rPr lang="nl-NL" sz="2400" dirty="0"/>
              <a:t> tijdens behandeling</a:t>
            </a:r>
          </a:p>
        </p:txBody>
      </p:sp>
      <p:sp>
        <p:nvSpPr>
          <p:cNvPr id="5" name="Rectangle 4"/>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 name="Group 56"/>
          <p:cNvGrpSpPr/>
          <p:nvPr/>
        </p:nvGrpSpPr>
        <p:grpSpPr>
          <a:xfrm rot="5400000">
            <a:off x="1598351" y="3639148"/>
            <a:ext cx="4804182" cy="329421"/>
            <a:chOff x="2755246" y="4587573"/>
            <a:chExt cx="6529353" cy="351589"/>
          </a:xfrm>
        </p:grpSpPr>
        <p:grpSp>
          <p:nvGrpSpPr>
            <p:cNvPr id="7" name="Group 32"/>
            <p:cNvGrpSpPr/>
            <p:nvPr/>
          </p:nvGrpSpPr>
          <p:grpSpPr>
            <a:xfrm>
              <a:off x="2755246" y="4587573"/>
              <a:ext cx="811427" cy="351589"/>
              <a:chOff x="1734065" y="5460206"/>
              <a:chExt cx="811427" cy="351589"/>
            </a:xfrm>
          </p:grpSpPr>
          <p:sp>
            <p:nvSpPr>
              <p:cNvPr id="29"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30" name="Oval 2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8" name="Group 35"/>
            <p:cNvGrpSpPr/>
            <p:nvPr/>
          </p:nvGrpSpPr>
          <p:grpSpPr>
            <a:xfrm>
              <a:off x="3574260" y="4587573"/>
              <a:ext cx="811427" cy="351589"/>
              <a:chOff x="1734065" y="5460206"/>
              <a:chExt cx="811427" cy="351589"/>
            </a:xfrm>
          </p:grpSpPr>
          <p:sp>
            <p:nvSpPr>
              <p:cNvPr id="27"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8" name="Oval 2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9" name="Group 38"/>
            <p:cNvGrpSpPr/>
            <p:nvPr/>
          </p:nvGrpSpPr>
          <p:grpSpPr>
            <a:xfrm>
              <a:off x="4393274" y="4587573"/>
              <a:ext cx="811427" cy="351589"/>
              <a:chOff x="1734065" y="5460206"/>
              <a:chExt cx="811427" cy="351589"/>
            </a:xfrm>
          </p:grpSpPr>
          <p:sp>
            <p:nvSpPr>
              <p:cNvPr id="25"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6" name="Oval 2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0" name="Group 41"/>
            <p:cNvGrpSpPr/>
            <p:nvPr/>
          </p:nvGrpSpPr>
          <p:grpSpPr>
            <a:xfrm>
              <a:off x="5212288" y="4587573"/>
              <a:ext cx="811427" cy="351589"/>
              <a:chOff x="1734065" y="5460206"/>
              <a:chExt cx="811427" cy="351589"/>
            </a:xfrm>
          </p:grpSpPr>
          <p:sp>
            <p:nvSpPr>
              <p:cNvPr id="23"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4" name="Oval 23"/>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1" name="Group 44"/>
            <p:cNvGrpSpPr/>
            <p:nvPr/>
          </p:nvGrpSpPr>
          <p:grpSpPr>
            <a:xfrm>
              <a:off x="6031302" y="4587573"/>
              <a:ext cx="811427" cy="351589"/>
              <a:chOff x="1734065" y="5460206"/>
              <a:chExt cx="811427" cy="351589"/>
            </a:xfrm>
          </p:grpSpPr>
          <p:sp>
            <p:nvSpPr>
              <p:cNvPr id="21"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 name="Oval 21"/>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2" name="Group 47"/>
            <p:cNvGrpSpPr/>
            <p:nvPr/>
          </p:nvGrpSpPr>
          <p:grpSpPr>
            <a:xfrm>
              <a:off x="6850318" y="4587573"/>
              <a:ext cx="811427" cy="351589"/>
              <a:chOff x="1734065" y="5460206"/>
              <a:chExt cx="811427" cy="351589"/>
            </a:xfrm>
          </p:grpSpPr>
          <p:sp>
            <p:nvSpPr>
              <p:cNvPr id="19"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 name="Oval 1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3" name="Group 50"/>
            <p:cNvGrpSpPr/>
            <p:nvPr/>
          </p:nvGrpSpPr>
          <p:grpSpPr>
            <a:xfrm>
              <a:off x="7661745" y="4587573"/>
              <a:ext cx="811427" cy="351589"/>
              <a:chOff x="1734065" y="5460206"/>
              <a:chExt cx="811427" cy="351589"/>
            </a:xfrm>
          </p:grpSpPr>
          <p:sp>
            <p:nvSpPr>
              <p:cNvPr id="17"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 name="Oval 1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4" name="Group 53"/>
            <p:cNvGrpSpPr/>
            <p:nvPr/>
          </p:nvGrpSpPr>
          <p:grpSpPr>
            <a:xfrm>
              <a:off x="8473172" y="4587573"/>
              <a:ext cx="811427" cy="351589"/>
              <a:chOff x="1734065" y="5460206"/>
              <a:chExt cx="811427" cy="351589"/>
            </a:xfrm>
          </p:grpSpPr>
          <p:sp>
            <p:nvSpPr>
              <p:cNvPr id="15"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6" name="Oval 1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31" name="Group 57"/>
          <p:cNvGrpSpPr/>
          <p:nvPr/>
        </p:nvGrpSpPr>
        <p:grpSpPr>
          <a:xfrm rot="5400000">
            <a:off x="568433" y="3639148"/>
            <a:ext cx="4804182" cy="329421"/>
            <a:chOff x="2755246" y="4587573"/>
            <a:chExt cx="6529353" cy="351589"/>
          </a:xfrm>
        </p:grpSpPr>
        <p:grpSp>
          <p:nvGrpSpPr>
            <p:cNvPr id="32" name="Group 32"/>
            <p:cNvGrpSpPr/>
            <p:nvPr/>
          </p:nvGrpSpPr>
          <p:grpSpPr>
            <a:xfrm>
              <a:off x="2755246" y="4587573"/>
              <a:ext cx="811427" cy="351589"/>
              <a:chOff x="1734065" y="5460206"/>
              <a:chExt cx="811427" cy="351589"/>
            </a:xfrm>
          </p:grpSpPr>
          <p:sp>
            <p:nvSpPr>
              <p:cNvPr id="54"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5" name="Oval 5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3" name="Group 35"/>
            <p:cNvGrpSpPr/>
            <p:nvPr/>
          </p:nvGrpSpPr>
          <p:grpSpPr>
            <a:xfrm>
              <a:off x="3574260" y="4587573"/>
              <a:ext cx="811427" cy="351589"/>
              <a:chOff x="1734065" y="5460206"/>
              <a:chExt cx="811427" cy="351589"/>
            </a:xfrm>
          </p:grpSpPr>
          <p:sp>
            <p:nvSpPr>
              <p:cNvPr id="52"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3" name="Oval 5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4" name="Group 38"/>
            <p:cNvGrpSpPr/>
            <p:nvPr/>
          </p:nvGrpSpPr>
          <p:grpSpPr>
            <a:xfrm>
              <a:off x="4393274" y="4587573"/>
              <a:ext cx="811427" cy="351589"/>
              <a:chOff x="1734065" y="5460206"/>
              <a:chExt cx="811427" cy="351589"/>
            </a:xfrm>
          </p:grpSpPr>
          <p:sp>
            <p:nvSpPr>
              <p:cNvPr id="50"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1" name="Oval 5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5" name="Group 41"/>
            <p:cNvGrpSpPr/>
            <p:nvPr/>
          </p:nvGrpSpPr>
          <p:grpSpPr>
            <a:xfrm>
              <a:off x="5212288" y="4587573"/>
              <a:ext cx="811427" cy="351589"/>
              <a:chOff x="1734065" y="5460206"/>
              <a:chExt cx="811427" cy="351589"/>
            </a:xfrm>
          </p:grpSpPr>
          <p:sp>
            <p:nvSpPr>
              <p:cNvPr id="48"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9" name="Oval 4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6" name="Group 44"/>
            <p:cNvGrpSpPr/>
            <p:nvPr/>
          </p:nvGrpSpPr>
          <p:grpSpPr>
            <a:xfrm>
              <a:off x="6031302" y="4587573"/>
              <a:ext cx="811427" cy="351589"/>
              <a:chOff x="1734065" y="5460206"/>
              <a:chExt cx="811427" cy="351589"/>
            </a:xfrm>
          </p:grpSpPr>
          <p:sp>
            <p:nvSpPr>
              <p:cNvPr id="46"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7" name="Oval 4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7" name="Group 47"/>
            <p:cNvGrpSpPr/>
            <p:nvPr/>
          </p:nvGrpSpPr>
          <p:grpSpPr>
            <a:xfrm>
              <a:off x="6850318" y="4587573"/>
              <a:ext cx="811427" cy="351589"/>
              <a:chOff x="1734065" y="5460206"/>
              <a:chExt cx="811427" cy="351589"/>
            </a:xfrm>
          </p:grpSpPr>
          <p:sp>
            <p:nvSpPr>
              <p:cNvPr id="44"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5" name="Oval 4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8" name="Group 50"/>
            <p:cNvGrpSpPr/>
            <p:nvPr/>
          </p:nvGrpSpPr>
          <p:grpSpPr>
            <a:xfrm>
              <a:off x="7661745" y="4587573"/>
              <a:ext cx="811427" cy="351589"/>
              <a:chOff x="1734065" y="5460206"/>
              <a:chExt cx="811427" cy="351589"/>
            </a:xfrm>
          </p:grpSpPr>
          <p:sp>
            <p:nvSpPr>
              <p:cNvPr id="42"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3" name="Oval 4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9" name="Group 53"/>
            <p:cNvGrpSpPr/>
            <p:nvPr/>
          </p:nvGrpSpPr>
          <p:grpSpPr>
            <a:xfrm>
              <a:off x="8473172" y="4587573"/>
              <a:ext cx="811427" cy="351589"/>
              <a:chOff x="1734065" y="5460206"/>
              <a:chExt cx="811427" cy="351589"/>
            </a:xfrm>
          </p:grpSpPr>
          <p:sp>
            <p:nvSpPr>
              <p:cNvPr id="40"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1" name="Oval 4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sp>
        <p:nvSpPr>
          <p:cNvPr id="56" name="TextBox 55"/>
          <p:cNvSpPr txBox="1"/>
          <p:nvPr/>
        </p:nvSpPr>
        <p:spPr>
          <a:xfrm>
            <a:off x="5758897" y="914400"/>
            <a:ext cx="608955"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CZS</a:t>
            </a:r>
          </a:p>
        </p:txBody>
      </p:sp>
      <p:sp>
        <p:nvSpPr>
          <p:cNvPr id="57" name="TextBox 56"/>
          <p:cNvSpPr txBox="1"/>
          <p:nvPr/>
        </p:nvSpPr>
        <p:spPr>
          <a:xfrm rot="16200000">
            <a:off x="3017782" y="3642750"/>
            <a:ext cx="929556"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BLOED</a:t>
            </a:r>
          </a:p>
        </p:txBody>
      </p:sp>
      <p:grpSp>
        <p:nvGrpSpPr>
          <p:cNvPr id="58" name="Group 57"/>
          <p:cNvGrpSpPr/>
          <p:nvPr/>
        </p:nvGrpSpPr>
        <p:grpSpPr>
          <a:xfrm>
            <a:off x="6117467" y="1840481"/>
            <a:ext cx="1514676" cy="3645533"/>
            <a:chOff x="6068997" y="1840481"/>
            <a:chExt cx="1514676" cy="3645533"/>
          </a:xfrm>
        </p:grpSpPr>
        <p:sp>
          <p:nvSpPr>
            <p:cNvPr id="59"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0" name="Group 59"/>
            <p:cNvGrpSpPr/>
            <p:nvPr/>
          </p:nvGrpSpPr>
          <p:grpSpPr>
            <a:xfrm>
              <a:off x="6068997" y="1840481"/>
              <a:ext cx="1514676" cy="1167291"/>
              <a:chOff x="6068997" y="1840481"/>
              <a:chExt cx="1514676" cy="1167291"/>
            </a:xfrm>
          </p:grpSpPr>
          <p:sp>
            <p:nvSpPr>
              <p:cNvPr id="61"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2"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3"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4" name="Oval 63"/>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5" name="Oval 64"/>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6" name="TextBox 65"/>
              <p:cNvSpPr txBox="1"/>
              <p:nvPr/>
            </p:nvSpPr>
            <p:spPr>
              <a:xfrm>
                <a:off x="6633911" y="2527567"/>
                <a:ext cx="33695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N</a:t>
                </a:r>
              </a:p>
            </p:txBody>
          </p:sp>
        </p:grpSp>
      </p:grpSp>
      <p:grpSp>
        <p:nvGrpSpPr>
          <p:cNvPr id="67" name="Group 66"/>
          <p:cNvGrpSpPr/>
          <p:nvPr/>
        </p:nvGrpSpPr>
        <p:grpSpPr>
          <a:xfrm>
            <a:off x="6739212" y="3280075"/>
            <a:ext cx="171992" cy="1485356"/>
            <a:chOff x="6739212" y="3280075"/>
            <a:chExt cx="171992" cy="1485356"/>
          </a:xfrm>
        </p:grpSpPr>
        <p:sp>
          <p:nvSpPr>
            <p:cNvPr id="68"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9"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0"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1" name="TextBox 70"/>
          <p:cNvSpPr txBox="1"/>
          <p:nvPr/>
        </p:nvSpPr>
        <p:spPr>
          <a:xfrm>
            <a:off x="6653806" y="3194317"/>
            <a:ext cx="351378" cy="33855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uLnTx/>
                <a:uFillTx/>
                <a:latin typeface="Arial" charset="0"/>
                <a:ea typeface="+mn-ea"/>
                <a:cs typeface="+mn-cs"/>
              </a:rPr>
              <a:t>m</a:t>
            </a:r>
          </a:p>
        </p:txBody>
      </p:sp>
      <p:grpSp>
        <p:nvGrpSpPr>
          <p:cNvPr id="72" name="Group 71"/>
          <p:cNvGrpSpPr/>
          <p:nvPr/>
        </p:nvGrpSpPr>
        <p:grpSpPr>
          <a:xfrm>
            <a:off x="6909309" y="3438078"/>
            <a:ext cx="832825" cy="1290050"/>
            <a:chOff x="6346489" y="3438078"/>
            <a:chExt cx="832825" cy="1290050"/>
          </a:xfrm>
        </p:grpSpPr>
        <p:grpSp>
          <p:nvGrpSpPr>
            <p:cNvPr id="73" name="Group 100"/>
            <p:cNvGrpSpPr/>
            <p:nvPr/>
          </p:nvGrpSpPr>
          <p:grpSpPr>
            <a:xfrm rot="5400000">
              <a:off x="6117877" y="3666690"/>
              <a:ext cx="1290050" cy="832825"/>
              <a:chOff x="5518485" y="1611376"/>
              <a:chExt cx="1892818" cy="1172884"/>
            </a:xfrm>
          </p:grpSpPr>
          <p:sp>
            <p:nvSpPr>
              <p:cNvPr id="75"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6" name="Oval 75"/>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4" name="TextBox 73"/>
            <p:cNvSpPr txBox="1"/>
            <p:nvPr/>
          </p:nvSpPr>
          <p:spPr>
            <a:xfrm>
              <a:off x="6700493" y="3590706"/>
              <a:ext cx="45236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E0DC24"/>
                  </a:solidFill>
                  <a:effectLst/>
                  <a:uLnTx/>
                  <a:uFillTx/>
                  <a:latin typeface="Arial" charset="0"/>
                  <a:ea typeface="+mn-ea"/>
                  <a:cs typeface="+mn-cs"/>
                </a:rPr>
                <a:t>odc</a:t>
              </a:r>
            </a:p>
          </p:txBody>
        </p:sp>
      </p:grpSp>
      <p:grpSp>
        <p:nvGrpSpPr>
          <p:cNvPr id="77" name="Group 76"/>
          <p:cNvGrpSpPr/>
          <p:nvPr/>
        </p:nvGrpSpPr>
        <p:grpSpPr>
          <a:xfrm>
            <a:off x="5471611" y="3804100"/>
            <a:ext cx="1112990" cy="907596"/>
            <a:chOff x="5038726" y="3648212"/>
            <a:chExt cx="1112990" cy="907596"/>
          </a:xfrm>
        </p:grpSpPr>
        <p:grpSp>
          <p:nvGrpSpPr>
            <p:cNvPr id="78" name="Group 250"/>
            <p:cNvGrpSpPr/>
            <p:nvPr/>
          </p:nvGrpSpPr>
          <p:grpSpPr>
            <a:xfrm>
              <a:off x="5038726" y="3648212"/>
              <a:ext cx="1112990" cy="907596"/>
              <a:chOff x="1098341" y="4367954"/>
              <a:chExt cx="1534342" cy="1386379"/>
            </a:xfrm>
          </p:grpSpPr>
          <p:sp>
            <p:nvSpPr>
              <p:cNvPr id="80"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1" name="Oval 80"/>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9" name="TextBox 78"/>
            <p:cNvSpPr txBox="1"/>
            <p:nvPr/>
          </p:nvSpPr>
          <p:spPr>
            <a:xfrm>
              <a:off x="5450689" y="3922983"/>
              <a:ext cx="41549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Arial" charset="0"/>
                  <a:ea typeface="+mn-ea"/>
                  <a:cs typeface="+mn-cs"/>
                </a:rPr>
                <a:t>mg</a:t>
              </a:r>
            </a:p>
          </p:txBody>
        </p:sp>
      </p:grpSp>
      <p:grpSp>
        <p:nvGrpSpPr>
          <p:cNvPr id="82" name="Group 81"/>
          <p:cNvGrpSpPr/>
          <p:nvPr/>
        </p:nvGrpSpPr>
        <p:grpSpPr>
          <a:xfrm>
            <a:off x="1096705" y="3124815"/>
            <a:ext cx="1112990" cy="907596"/>
            <a:chOff x="5038726" y="3648212"/>
            <a:chExt cx="1112990" cy="907596"/>
          </a:xfrm>
        </p:grpSpPr>
        <p:grpSp>
          <p:nvGrpSpPr>
            <p:cNvPr id="83" name="Group 250"/>
            <p:cNvGrpSpPr/>
            <p:nvPr/>
          </p:nvGrpSpPr>
          <p:grpSpPr>
            <a:xfrm>
              <a:off x="5038726" y="3648212"/>
              <a:ext cx="1112990" cy="907596"/>
              <a:chOff x="1098341" y="4367954"/>
              <a:chExt cx="1534341" cy="1386379"/>
            </a:xfrm>
          </p:grpSpPr>
          <p:sp>
            <p:nvSpPr>
              <p:cNvPr id="85"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6" name="Oval 85"/>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84" name="TextBox 83"/>
            <p:cNvSpPr txBox="1"/>
            <p:nvPr/>
          </p:nvSpPr>
          <p:spPr>
            <a:xfrm>
              <a:off x="5481660" y="3951471"/>
              <a:ext cx="364202" cy="2769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FFFFFF"/>
                  </a:solidFill>
                  <a:effectLst/>
                  <a:uLnTx/>
                  <a:uFillTx/>
                  <a:latin typeface="Arial" charset="0"/>
                  <a:ea typeface="+mn-ea"/>
                  <a:cs typeface="+mn-cs"/>
                </a:rPr>
                <a:t>DC</a:t>
              </a:r>
            </a:p>
          </p:txBody>
        </p:sp>
      </p:grpSp>
      <p:cxnSp>
        <p:nvCxnSpPr>
          <p:cNvPr id="87" name="Straight Arrow Connector 86"/>
          <p:cNvCxnSpPr/>
          <p:nvPr/>
        </p:nvCxnSpPr>
        <p:spPr>
          <a:xfrm flipH="1">
            <a:off x="300772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a:off x="371669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89" name="Group 88"/>
          <p:cNvGrpSpPr/>
          <p:nvPr/>
        </p:nvGrpSpPr>
        <p:grpSpPr>
          <a:xfrm>
            <a:off x="954743" y="3420898"/>
            <a:ext cx="300082" cy="261610"/>
            <a:chOff x="9582545" y="2303286"/>
            <a:chExt cx="300082" cy="261610"/>
          </a:xfrm>
        </p:grpSpPr>
        <p:sp>
          <p:nvSpPr>
            <p:cNvPr id="90"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1" name="Rectangle 90"/>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2" name="Group 91"/>
          <p:cNvGrpSpPr/>
          <p:nvPr/>
        </p:nvGrpSpPr>
        <p:grpSpPr>
          <a:xfrm>
            <a:off x="1512970" y="3860598"/>
            <a:ext cx="300082" cy="261610"/>
            <a:chOff x="9582545" y="2303286"/>
            <a:chExt cx="300082" cy="261610"/>
          </a:xfrm>
        </p:grpSpPr>
        <p:sp>
          <p:nvSpPr>
            <p:cNvPr id="93"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4" name="Rectangle 93"/>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5" name="Group 94"/>
          <p:cNvGrpSpPr/>
          <p:nvPr/>
        </p:nvGrpSpPr>
        <p:grpSpPr>
          <a:xfrm>
            <a:off x="1416494" y="2977960"/>
            <a:ext cx="300082" cy="261610"/>
            <a:chOff x="9582545" y="2303286"/>
            <a:chExt cx="300082" cy="261610"/>
          </a:xfrm>
        </p:grpSpPr>
        <p:sp>
          <p:nvSpPr>
            <p:cNvPr id="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7" name="Rectangle 96"/>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8" name="Group 97"/>
          <p:cNvGrpSpPr/>
          <p:nvPr/>
        </p:nvGrpSpPr>
        <p:grpSpPr>
          <a:xfrm>
            <a:off x="1327289" y="2467321"/>
            <a:ext cx="532571" cy="521071"/>
            <a:chOff x="1696729" y="1401791"/>
            <a:chExt cx="532571" cy="521071"/>
          </a:xfrm>
        </p:grpSpPr>
        <p:grpSp>
          <p:nvGrpSpPr>
            <p:cNvPr id="99" name="Group 165"/>
            <p:cNvGrpSpPr/>
            <p:nvPr/>
          </p:nvGrpSpPr>
          <p:grpSpPr>
            <a:xfrm>
              <a:off x="1696729" y="1425711"/>
              <a:ext cx="474194" cy="497151"/>
              <a:chOff x="5095749" y="0"/>
              <a:chExt cx="769047" cy="840013"/>
            </a:xfrm>
          </p:grpSpPr>
          <p:sp>
            <p:nvSpPr>
              <p:cNvPr id="1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4" name="Oval 103"/>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5" name="Oval 1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00" name="TextBox 99"/>
            <p:cNvSpPr txBox="1"/>
            <p:nvPr/>
          </p:nvSpPr>
          <p:spPr>
            <a:xfrm>
              <a:off x="179456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sp>
        <p:nvSpPr>
          <p:cNvPr id="107" name="TextBox 106"/>
          <p:cNvSpPr txBox="1"/>
          <p:nvPr/>
        </p:nvSpPr>
        <p:spPr>
          <a:xfrm>
            <a:off x="3162879" y="914400"/>
            <a:ext cx="621779"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BHB</a:t>
            </a:r>
          </a:p>
        </p:txBody>
      </p:sp>
      <p:sp>
        <p:nvSpPr>
          <p:cNvPr id="109" name="TextBox 108"/>
          <p:cNvSpPr txBox="1"/>
          <p:nvPr/>
        </p:nvSpPr>
        <p:spPr>
          <a:xfrm>
            <a:off x="105547" y="4181306"/>
            <a:ext cx="939937" cy="29238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nl-NL" sz="1300" b="0" i="1" u="none" strike="noStrike" kern="1200" cap="none" spc="0" normalizeH="0" baseline="0" noProof="0" dirty="0">
                <a:ln>
                  <a:noFill/>
                </a:ln>
                <a:solidFill>
                  <a:srgbClr val="0D1F74"/>
                </a:solidFill>
                <a:effectLst/>
                <a:uLnTx/>
                <a:uFillTx/>
                <a:latin typeface="Arial" pitchFamily="34" charset="0"/>
                <a:ea typeface="+mn-ea"/>
                <a:cs typeface="Arial" pitchFamily="34" charset="0"/>
              </a:rPr>
              <a:t>Lymfeklier</a:t>
            </a:r>
          </a:p>
        </p:txBody>
      </p:sp>
      <p:sp>
        <p:nvSpPr>
          <p:cNvPr id="227" name="TextBox 226"/>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0" name="TextBox 109">
            <a:extLst>
              <a:ext uri="{FF2B5EF4-FFF2-40B4-BE49-F238E27FC236}">
                <a16:creationId xmlns:a16="http://schemas.microsoft.com/office/drawing/2014/main" id="{E6F0B56B-7E00-4596-BDE3-59E7BFD6E677}"/>
              </a:ext>
            </a:extLst>
          </p:cNvPr>
          <p:cNvSpPr txBox="1"/>
          <p:nvPr/>
        </p:nvSpPr>
        <p:spPr>
          <a:xfrm>
            <a:off x="4238821" y="2024341"/>
            <a:ext cx="4673825" cy="1477328"/>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nl-NL" dirty="0"/>
              <a:t>Snelle daling circulerende T-cellen</a:t>
            </a:r>
          </a:p>
          <a:p>
            <a:pPr marL="285750" indent="-285750">
              <a:buFont typeface="Arial" panose="020B0604020202020204" pitchFamily="34" charset="0"/>
              <a:buChar char="•"/>
            </a:pPr>
            <a:r>
              <a:rPr lang="nl-NL" dirty="0"/>
              <a:t>CD8+ T-cellen vertonen een minder uitgesproken daling en een sneller herstel dan CD4+ T-cellen</a:t>
            </a:r>
          </a:p>
          <a:p>
            <a:pPr marL="285750" indent="-285750">
              <a:buFont typeface="Arial" panose="020B0604020202020204" pitchFamily="34" charset="0"/>
              <a:buChar char="•"/>
            </a:pPr>
            <a:r>
              <a:rPr lang="nl-NL" dirty="0"/>
              <a:t>Vermindering CD19+ B-cellen </a:t>
            </a:r>
          </a:p>
        </p:txBody>
      </p:sp>
      <p:sp>
        <p:nvSpPr>
          <p:cNvPr id="111" name="Rectangle 110">
            <a:extLst>
              <a:ext uri="{FF2B5EF4-FFF2-40B4-BE49-F238E27FC236}">
                <a16:creationId xmlns:a16="http://schemas.microsoft.com/office/drawing/2014/main" id="{32AD9D2D-D237-4069-992C-7ADFCF6431EB}"/>
              </a:ext>
            </a:extLst>
          </p:cNvPr>
          <p:cNvSpPr/>
          <p:nvPr/>
        </p:nvSpPr>
        <p:spPr>
          <a:xfrm>
            <a:off x="85242" y="6545665"/>
            <a:ext cx="3478837" cy="184666"/>
          </a:xfrm>
          <a:prstGeom prst="rect">
            <a:avLst/>
          </a:prstGeom>
        </p:spPr>
        <p:txBody>
          <a:bodyPr wrap="none">
            <a:spAutoFit/>
          </a:bodyPr>
          <a:lstStyle/>
          <a:p>
            <a:r>
              <a:rPr lang="nl-NL" sz="600" dirty="0"/>
              <a:t>https://ec.europa.eu/health/documents/community-register/2017/20170822138481/anx_138481_nl.pdf</a:t>
            </a:r>
          </a:p>
        </p:txBody>
      </p:sp>
    </p:spTree>
    <p:extLst>
      <p:ext uri="{BB962C8B-B14F-4D97-AF65-F5344CB8AC3E}">
        <p14:creationId xmlns:p14="http://schemas.microsoft.com/office/powerpoint/2010/main" val="306008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0324" y="2424530"/>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nl-NL" sz="2400" b="0" i="1" u="none" strike="noStrike" kern="1200" cap="none" spc="0" normalizeH="0" baseline="0" noProof="0" dirty="0" err="1">
              <a:ln>
                <a:noFill/>
              </a:ln>
              <a:solidFill>
                <a:srgbClr val="0070C0"/>
              </a:solidFill>
              <a:effectLst/>
              <a:uLnTx/>
              <a:uFillTx/>
              <a:latin typeface="Arial"/>
              <a:ea typeface="+mn-ea"/>
              <a:cs typeface="+mn-cs"/>
            </a:endParaRPr>
          </a:p>
        </p:txBody>
      </p:sp>
      <p:sp>
        <p:nvSpPr>
          <p:cNvPr id="3" name="Rectangle 2"/>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 name="Title 1"/>
          <p:cNvSpPr txBox="1">
            <a:spLocks/>
          </p:cNvSpPr>
          <p:nvPr/>
        </p:nvSpPr>
        <p:spPr>
          <a:xfrm>
            <a:off x="457200" y="274638"/>
            <a:ext cx="6962775" cy="609781"/>
          </a:xfrm>
          <a:prstGeom prst="rect">
            <a:avLst/>
          </a:prstGeom>
        </p:spPr>
        <p:txBody>
          <a:bodyPr/>
          <a:lst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nl-NL" sz="2400" dirty="0" err="1"/>
              <a:t>Cladribine</a:t>
            </a:r>
            <a:r>
              <a:rPr lang="nl-NL" sz="2400" dirty="0"/>
              <a:t>, na stoppen</a:t>
            </a:r>
          </a:p>
        </p:txBody>
      </p:sp>
      <p:sp>
        <p:nvSpPr>
          <p:cNvPr id="5" name="Rectangle 4"/>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 name="Group 56"/>
          <p:cNvGrpSpPr/>
          <p:nvPr/>
        </p:nvGrpSpPr>
        <p:grpSpPr>
          <a:xfrm rot="5400000">
            <a:off x="1598351" y="3639148"/>
            <a:ext cx="4804182" cy="329421"/>
            <a:chOff x="2755246" y="4587573"/>
            <a:chExt cx="6529353" cy="351589"/>
          </a:xfrm>
        </p:grpSpPr>
        <p:grpSp>
          <p:nvGrpSpPr>
            <p:cNvPr id="7" name="Group 32"/>
            <p:cNvGrpSpPr/>
            <p:nvPr/>
          </p:nvGrpSpPr>
          <p:grpSpPr>
            <a:xfrm>
              <a:off x="2755246" y="4587573"/>
              <a:ext cx="811427" cy="351589"/>
              <a:chOff x="1734065" y="5460206"/>
              <a:chExt cx="811427" cy="351589"/>
            </a:xfrm>
          </p:grpSpPr>
          <p:sp>
            <p:nvSpPr>
              <p:cNvPr id="29"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30" name="Oval 2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8" name="Group 35"/>
            <p:cNvGrpSpPr/>
            <p:nvPr/>
          </p:nvGrpSpPr>
          <p:grpSpPr>
            <a:xfrm>
              <a:off x="3574260" y="4587573"/>
              <a:ext cx="811427" cy="351589"/>
              <a:chOff x="1734065" y="5460206"/>
              <a:chExt cx="811427" cy="351589"/>
            </a:xfrm>
          </p:grpSpPr>
          <p:sp>
            <p:nvSpPr>
              <p:cNvPr id="27"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8" name="Oval 2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9" name="Group 38"/>
            <p:cNvGrpSpPr/>
            <p:nvPr/>
          </p:nvGrpSpPr>
          <p:grpSpPr>
            <a:xfrm>
              <a:off x="4393274" y="4587573"/>
              <a:ext cx="811427" cy="351589"/>
              <a:chOff x="1734065" y="5460206"/>
              <a:chExt cx="811427" cy="351589"/>
            </a:xfrm>
          </p:grpSpPr>
          <p:sp>
            <p:nvSpPr>
              <p:cNvPr id="25"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6" name="Oval 2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0" name="Group 41"/>
            <p:cNvGrpSpPr/>
            <p:nvPr/>
          </p:nvGrpSpPr>
          <p:grpSpPr>
            <a:xfrm>
              <a:off x="5212288" y="4587573"/>
              <a:ext cx="811427" cy="351589"/>
              <a:chOff x="1734065" y="5460206"/>
              <a:chExt cx="811427" cy="351589"/>
            </a:xfrm>
          </p:grpSpPr>
          <p:sp>
            <p:nvSpPr>
              <p:cNvPr id="23"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4" name="Oval 23"/>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1" name="Group 44"/>
            <p:cNvGrpSpPr/>
            <p:nvPr/>
          </p:nvGrpSpPr>
          <p:grpSpPr>
            <a:xfrm>
              <a:off x="6031302" y="4587573"/>
              <a:ext cx="811427" cy="351589"/>
              <a:chOff x="1734065" y="5460206"/>
              <a:chExt cx="811427" cy="351589"/>
            </a:xfrm>
          </p:grpSpPr>
          <p:sp>
            <p:nvSpPr>
              <p:cNvPr id="21"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 name="Oval 21"/>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2" name="Group 47"/>
            <p:cNvGrpSpPr/>
            <p:nvPr/>
          </p:nvGrpSpPr>
          <p:grpSpPr>
            <a:xfrm>
              <a:off x="6850318" y="4587573"/>
              <a:ext cx="811427" cy="351589"/>
              <a:chOff x="1734065" y="5460206"/>
              <a:chExt cx="811427" cy="351589"/>
            </a:xfrm>
          </p:grpSpPr>
          <p:sp>
            <p:nvSpPr>
              <p:cNvPr id="19"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 name="Oval 1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3" name="Group 50"/>
            <p:cNvGrpSpPr/>
            <p:nvPr/>
          </p:nvGrpSpPr>
          <p:grpSpPr>
            <a:xfrm>
              <a:off x="7661745" y="4587573"/>
              <a:ext cx="811427" cy="351589"/>
              <a:chOff x="1734065" y="5460206"/>
              <a:chExt cx="811427" cy="351589"/>
            </a:xfrm>
          </p:grpSpPr>
          <p:sp>
            <p:nvSpPr>
              <p:cNvPr id="17"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 name="Oval 1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4" name="Group 53"/>
            <p:cNvGrpSpPr/>
            <p:nvPr/>
          </p:nvGrpSpPr>
          <p:grpSpPr>
            <a:xfrm>
              <a:off x="8473172" y="4587573"/>
              <a:ext cx="811427" cy="351589"/>
              <a:chOff x="1734065" y="5460206"/>
              <a:chExt cx="811427" cy="351589"/>
            </a:xfrm>
          </p:grpSpPr>
          <p:sp>
            <p:nvSpPr>
              <p:cNvPr id="15"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6" name="Oval 1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31" name="Group 57"/>
          <p:cNvGrpSpPr/>
          <p:nvPr/>
        </p:nvGrpSpPr>
        <p:grpSpPr>
          <a:xfrm rot="5400000">
            <a:off x="568433" y="3639148"/>
            <a:ext cx="4804182" cy="329421"/>
            <a:chOff x="2755246" y="4587573"/>
            <a:chExt cx="6529353" cy="351589"/>
          </a:xfrm>
        </p:grpSpPr>
        <p:grpSp>
          <p:nvGrpSpPr>
            <p:cNvPr id="32" name="Group 32"/>
            <p:cNvGrpSpPr/>
            <p:nvPr/>
          </p:nvGrpSpPr>
          <p:grpSpPr>
            <a:xfrm>
              <a:off x="2755246" y="4587573"/>
              <a:ext cx="811427" cy="351589"/>
              <a:chOff x="1734065" y="5460206"/>
              <a:chExt cx="811427" cy="351589"/>
            </a:xfrm>
          </p:grpSpPr>
          <p:sp>
            <p:nvSpPr>
              <p:cNvPr id="54"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5" name="Oval 5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3" name="Group 35"/>
            <p:cNvGrpSpPr/>
            <p:nvPr/>
          </p:nvGrpSpPr>
          <p:grpSpPr>
            <a:xfrm>
              <a:off x="3574260" y="4587573"/>
              <a:ext cx="811427" cy="351589"/>
              <a:chOff x="1734065" y="5460206"/>
              <a:chExt cx="811427" cy="351589"/>
            </a:xfrm>
          </p:grpSpPr>
          <p:sp>
            <p:nvSpPr>
              <p:cNvPr id="52"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3" name="Oval 5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4" name="Group 38"/>
            <p:cNvGrpSpPr/>
            <p:nvPr/>
          </p:nvGrpSpPr>
          <p:grpSpPr>
            <a:xfrm>
              <a:off x="4393274" y="4587573"/>
              <a:ext cx="811427" cy="351589"/>
              <a:chOff x="1734065" y="5460206"/>
              <a:chExt cx="811427" cy="351589"/>
            </a:xfrm>
          </p:grpSpPr>
          <p:sp>
            <p:nvSpPr>
              <p:cNvPr id="50"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1" name="Oval 5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5" name="Group 41"/>
            <p:cNvGrpSpPr/>
            <p:nvPr/>
          </p:nvGrpSpPr>
          <p:grpSpPr>
            <a:xfrm>
              <a:off x="5212288" y="4587573"/>
              <a:ext cx="811427" cy="351589"/>
              <a:chOff x="1734065" y="5460206"/>
              <a:chExt cx="811427" cy="351589"/>
            </a:xfrm>
          </p:grpSpPr>
          <p:sp>
            <p:nvSpPr>
              <p:cNvPr id="48"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9" name="Oval 4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6" name="Group 44"/>
            <p:cNvGrpSpPr/>
            <p:nvPr/>
          </p:nvGrpSpPr>
          <p:grpSpPr>
            <a:xfrm>
              <a:off x="6031302" y="4587573"/>
              <a:ext cx="811427" cy="351589"/>
              <a:chOff x="1734065" y="5460206"/>
              <a:chExt cx="811427" cy="351589"/>
            </a:xfrm>
          </p:grpSpPr>
          <p:sp>
            <p:nvSpPr>
              <p:cNvPr id="46"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7" name="Oval 4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7" name="Group 47"/>
            <p:cNvGrpSpPr/>
            <p:nvPr/>
          </p:nvGrpSpPr>
          <p:grpSpPr>
            <a:xfrm>
              <a:off x="6850318" y="4587573"/>
              <a:ext cx="811427" cy="351589"/>
              <a:chOff x="1734065" y="5460206"/>
              <a:chExt cx="811427" cy="351589"/>
            </a:xfrm>
          </p:grpSpPr>
          <p:sp>
            <p:nvSpPr>
              <p:cNvPr id="44"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5" name="Oval 4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8" name="Group 50"/>
            <p:cNvGrpSpPr/>
            <p:nvPr/>
          </p:nvGrpSpPr>
          <p:grpSpPr>
            <a:xfrm>
              <a:off x="7661745" y="4587573"/>
              <a:ext cx="811427" cy="351589"/>
              <a:chOff x="1734065" y="5460206"/>
              <a:chExt cx="811427" cy="351589"/>
            </a:xfrm>
          </p:grpSpPr>
          <p:sp>
            <p:nvSpPr>
              <p:cNvPr id="42"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3" name="Oval 4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9" name="Group 53"/>
            <p:cNvGrpSpPr/>
            <p:nvPr/>
          </p:nvGrpSpPr>
          <p:grpSpPr>
            <a:xfrm>
              <a:off x="8473172" y="4587573"/>
              <a:ext cx="811427" cy="351589"/>
              <a:chOff x="1734065" y="5460206"/>
              <a:chExt cx="811427" cy="351589"/>
            </a:xfrm>
          </p:grpSpPr>
          <p:sp>
            <p:nvSpPr>
              <p:cNvPr id="40"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1" name="Oval 4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sp>
        <p:nvSpPr>
          <p:cNvPr id="56" name="TextBox 55"/>
          <p:cNvSpPr txBox="1"/>
          <p:nvPr/>
        </p:nvSpPr>
        <p:spPr>
          <a:xfrm>
            <a:off x="5758897" y="914400"/>
            <a:ext cx="608955"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CZS</a:t>
            </a:r>
          </a:p>
        </p:txBody>
      </p:sp>
      <p:sp>
        <p:nvSpPr>
          <p:cNvPr id="57" name="TextBox 56"/>
          <p:cNvSpPr txBox="1"/>
          <p:nvPr/>
        </p:nvSpPr>
        <p:spPr>
          <a:xfrm rot="16200000">
            <a:off x="3017782" y="3642750"/>
            <a:ext cx="929556"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BLOED</a:t>
            </a:r>
          </a:p>
        </p:txBody>
      </p:sp>
      <p:grpSp>
        <p:nvGrpSpPr>
          <p:cNvPr id="58" name="Group 57"/>
          <p:cNvGrpSpPr/>
          <p:nvPr/>
        </p:nvGrpSpPr>
        <p:grpSpPr>
          <a:xfrm>
            <a:off x="6117467" y="1840481"/>
            <a:ext cx="1514676" cy="3645533"/>
            <a:chOff x="6068997" y="1840481"/>
            <a:chExt cx="1514676" cy="3645533"/>
          </a:xfrm>
        </p:grpSpPr>
        <p:sp>
          <p:nvSpPr>
            <p:cNvPr id="59"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0" name="Group 59"/>
            <p:cNvGrpSpPr/>
            <p:nvPr/>
          </p:nvGrpSpPr>
          <p:grpSpPr>
            <a:xfrm>
              <a:off x="6068997" y="1840481"/>
              <a:ext cx="1514676" cy="1167291"/>
              <a:chOff x="6068997" y="1840481"/>
              <a:chExt cx="1514676" cy="1167291"/>
            </a:xfrm>
          </p:grpSpPr>
          <p:sp>
            <p:nvSpPr>
              <p:cNvPr id="61"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2"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3"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4" name="Oval 63"/>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5" name="Oval 64"/>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6" name="TextBox 65"/>
              <p:cNvSpPr txBox="1"/>
              <p:nvPr/>
            </p:nvSpPr>
            <p:spPr>
              <a:xfrm>
                <a:off x="6633911" y="2527567"/>
                <a:ext cx="33695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N</a:t>
                </a:r>
              </a:p>
            </p:txBody>
          </p:sp>
        </p:grpSp>
      </p:grpSp>
      <p:grpSp>
        <p:nvGrpSpPr>
          <p:cNvPr id="67" name="Group 66"/>
          <p:cNvGrpSpPr/>
          <p:nvPr/>
        </p:nvGrpSpPr>
        <p:grpSpPr>
          <a:xfrm>
            <a:off x="6739212" y="3280075"/>
            <a:ext cx="171992" cy="1485356"/>
            <a:chOff x="6739212" y="3280075"/>
            <a:chExt cx="171992" cy="1485356"/>
          </a:xfrm>
        </p:grpSpPr>
        <p:sp>
          <p:nvSpPr>
            <p:cNvPr id="68"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9"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0"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1" name="TextBox 70"/>
          <p:cNvSpPr txBox="1"/>
          <p:nvPr/>
        </p:nvSpPr>
        <p:spPr>
          <a:xfrm>
            <a:off x="6653806" y="3194317"/>
            <a:ext cx="351378" cy="33855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uLnTx/>
                <a:uFillTx/>
                <a:latin typeface="Arial" charset="0"/>
                <a:ea typeface="+mn-ea"/>
                <a:cs typeface="+mn-cs"/>
              </a:rPr>
              <a:t>m</a:t>
            </a:r>
          </a:p>
        </p:txBody>
      </p:sp>
      <p:grpSp>
        <p:nvGrpSpPr>
          <p:cNvPr id="72" name="Group 71"/>
          <p:cNvGrpSpPr/>
          <p:nvPr/>
        </p:nvGrpSpPr>
        <p:grpSpPr>
          <a:xfrm>
            <a:off x="6909309" y="3438078"/>
            <a:ext cx="832825" cy="1290050"/>
            <a:chOff x="6346489" y="3438078"/>
            <a:chExt cx="832825" cy="1290050"/>
          </a:xfrm>
        </p:grpSpPr>
        <p:grpSp>
          <p:nvGrpSpPr>
            <p:cNvPr id="73" name="Group 100"/>
            <p:cNvGrpSpPr/>
            <p:nvPr/>
          </p:nvGrpSpPr>
          <p:grpSpPr>
            <a:xfrm rot="5400000">
              <a:off x="6117877" y="3666690"/>
              <a:ext cx="1290050" cy="832825"/>
              <a:chOff x="5518485" y="1611376"/>
              <a:chExt cx="1892818" cy="1172884"/>
            </a:xfrm>
          </p:grpSpPr>
          <p:sp>
            <p:nvSpPr>
              <p:cNvPr id="75"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6" name="Oval 75"/>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4" name="TextBox 73"/>
            <p:cNvSpPr txBox="1"/>
            <p:nvPr/>
          </p:nvSpPr>
          <p:spPr>
            <a:xfrm>
              <a:off x="6700493" y="3590706"/>
              <a:ext cx="45236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E0DC24"/>
                  </a:solidFill>
                  <a:effectLst/>
                  <a:uLnTx/>
                  <a:uFillTx/>
                  <a:latin typeface="Arial" charset="0"/>
                  <a:ea typeface="+mn-ea"/>
                  <a:cs typeface="+mn-cs"/>
                </a:rPr>
                <a:t>odc</a:t>
              </a:r>
            </a:p>
          </p:txBody>
        </p:sp>
      </p:grpSp>
      <p:grpSp>
        <p:nvGrpSpPr>
          <p:cNvPr id="77" name="Group 76"/>
          <p:cNvGrpSpPr/>
          <p:nvPr/>
        </p:nvGrpSpPr>
        <p:grpSpPr>
          <a:xfrm>
            <a:off x="5471611" y="3804100"/>
            <a:ext cx="1112990" cy="907596"/>
            <a:chOff x="5038726" y="3648212"/>
            <a:chExt cx="1112990" cy="907596"/>
          </a:xfrm>
        </p:grpSpPr>
        <p:grpSp>
          <p:nvGrpSpPr>
            <p:cNvPr id="78" name="Group 250"/>
            <p:cNvGrpSpPr/>
            <p:nvPr/>
          </p:nvGrpSpPr>
          <p:grpSpPr>
            <a:xfrm>
              <a:off x="5038726" y="3648212"/>
              <a:ext cx="1112990" cy="907596"/>
              <a:chOff x="1098341" y="4367954"/>
              <a:chExt cx="1534342" cy="1386379"/>
            </a:xfrm>
          </p:grpSpPr>
          <p:sp>
            <p:nvSpPr>
              <p:cNvPr id="80"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1" name="Oval 80"/>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9" name="TextBox 78"/>
            <p:cNvSpPr txBox="1"/>
            <p:nvPr/>
          </p:nvSpPr>
          <p:spPr>
            <a:xfrm>
              <a:off x="5450689" y="3922983"/>
              <a:ext cx="41549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Arial" charset="0"/>
                  <a:ea typeface="+mn-ea"/>
                  <a:cs typeface="+mn-cs"/>
                </a:rPr>
                <a:t>mg</a:t>
              </a:r>
            </a:p>
          </p:txBody>
        </p:sp>
      </p:grpSp>
      <p:grpSp>
        <p:nvGrpSpPr>
          <p:cNvPr id="82" name="Group 81"/>
          <p:cNvGrpSpPr/>
          <p:nvPr/>
        </p:nvGrpSpPr>
        <p:grpSpPr>
          <a:xfrm>
            <a:off x="1096705" y="3124815"/>
            <a:ext cx="1112990" cy="907596"/>
            <a:chOff x="5038726" y="3648212"/>
            <a:chExt cx="1112990" cy="907596"/>
          </a:xfrm>
        </p:grpSpPr>
        <p:grpSp>
          <p:nvGrpSpPr>
            <p:cNvPr id="83" name="Group 250"/>
            <p:cNvGrpSpPr/>
            <p:nvPr/>
          </p:nvGrpSpPr>
          <p:grpSpPr>
            <a:xfrm>
              <a:off x="5038726" y="3648212"/>
              <a:ext cx="1112990" cy="907596"/>
              <a:chOff x="1098341" y="4367954"/>
              <a:chExt cx="1534341" cy="1386379"/>
            </a:xfrm>
          </p:grpSpPr>
          <p:sp>
            <p:nvSpPr>
              <p:cNvPr id="85"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6" name="Oval 85"/>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84" name="TextBox 83"/>
            <p:cNvSpPr txBox="1"/>
            <p:nvPr/>
          </p:nvSpPr>
          <p:spPr>
            <a:xfrm>
              <a:off x="5481660" y="3951471"/>
              <a:ext cx="364202" cy="2769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FFFFFF"/>
                  </a:solidFill>
                  <a:effectLst/>
                  <a:uLnTx/>
                  <a:uFillTx/>
                  <a:latin typeface="Arial" charset="0"/>
                  <a:ea typeface="+mn-ea"/>
                  <a:cs typeface="+mn-cs"/>
                </a:rPr>
                <a:t>DC</a:t>
              </a:r>
            </a:p>
          </p:txBody>
        </p:sp>
      </p:grpSp>
      <p:cxnSp>
        <p:nvCxnSpPr>
          <p:cNvPr id="87" name="Straight Arrow Connector 86"/>
          <p:cNvCxnSpPr/>
          <p:nvPr/>
        </p:nvCxnSpPr>
        <p:spPr>
          <a:xfrm flipH="1">
            <a:off x="300772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a:off x="371669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89" name="Group 88"/>
          <p:cNvGrpSpPr/>
          <p:nvPr/>
        </p:nvGrpSpPr>
        <p:grpSpPr>
          <a:xfrm>
            <a:off x="954743" y="3420898"/>
            <a:ext cx="300082" cy="261610"/>
            <a:chOff x="9582545" y="2303286"/>
            <a:chExt cx="300082" cy="261610"/>
          </a:xfrm>
        </p:grpSpPr>
        <p:sp>
          <p:nvSpPr>
            <p:cNvPr id="90"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1" name="Rectangle 90"/>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2" name="Group 91"/>
          <p:cNvGrpSpPr/>
          <p:nvPr/>
        </p:nvGrpSpPr>
        <p:grpSpPr>
          <a:xfrm>
            <a:off x="1512970" y="3860598"/>
            <a:ext cx="300082" cy="261610"/>
            <a:chOff x="9582545" y="2303286"/>
            <a:chExt cx="300082" cy="261610"/>
          </a:xfrm>
        </p:grpSpPr>
        <p:sp>
          <p:nvSpPr>
            <p:cNvPr id="93"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4" name="Rectangle 93"/>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5" name="Group 94"/>
          <p:cNvGrpSpPr/>
          <p:nvPr/>
        </p:nvGrpSpPr>
        <p:grpSpPr>
          <a:xfrm>
            <a:off x="1416494" y="2977960"/>
            <a:ext cx="300082" cy="261610"/>
            <a:chOff x="9582545" y="2303286"/>
            <a:chExt cx="300082" cy="261610"/>
          </a:xfrm>
        </p:grpSpPr>
        <p:sp>
          <p:nvSpPr>
            <p:cNvPr id="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7" name="Rectangle 96"/>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8" name="Group 97"/>
          <p:cNvGrpSpPr/>
          <p:nvPr/>
        </p:nvGrpSpPr>
        <p:grpSpPr>
          <a:xfrm>
            <a:off x="1327289" y="2467321"/>
            <a:ext cx="532571" cy="521071"/>
            <a:chOff x="1696729" y="1401791"/>
            <a:chExt cx="532571" cy="521071"/>
          </a:xfrm>
        </p:grpSpPr>
        <p:grpSp>
          <p:nvGrpSpPr>
            <p:cNvPr id="99" name="Group 165"/>
            <p:cNvGrpSpPr/>
            <p:nvPr/>
          </p:nvGrpSpPr>
          <p:grpSpPr>
            <a:xfrm>
              <a:off x="1696729" y="1425711"/>
              <a:ext cx="474194" cy="497151"/>
              <a:chOff x="5095749" y="0"/>
              <a:chExt cx="769047" cy="840013"/>
            </a:xfrm>
          </p:grpSpPr>
          <p:sp>
            <p:nvSpPr>
              <p:cNvPr id="1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4" name="Oval 103"/>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5" name="Oval 1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00" name="TextBox 99"/>
            <p:cNvSpPr txBox="1"/>
            <p:nvPr/>
          </p:nvSpPr>
          <p:spPr>
            <a:xfrm>
              <a:off x="179456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sp>
        <p:nvSpPr>
          <p:cNvPr id="107" name="TextBox 106"/>
          <p:cNvSpPr txBox="1"/>
          <p:nvPr/>
        </p:nvSpPr>
        <p:spPr>
          <a:xfrm>
            <a:off x="3162879" y="914400"/>
            <a:ext cx="621779"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BHB</a:t>
            </a:r>
          </a:p>
        </p:txBody>
      </p:sp>
      <p:cxnSp>
        <p:nvCxnSpPr>
          <p:cNvPr id="108" name="Straight Arrow Connector 107"/>
          <p:cNvCxnSpPr/>
          <p:nvPr/>
        </p:nvCxnSpPr>
        <p:spPr>
          <a:xfrm flipH="1" flipV="1">
            <a:off x="847725" y="2713664"/>
            <a:ext cx="400345" cy="7387"/>
          </a:xfrm>
          <a:prstGeom prst="straightConnector1">
            <a:avLst/>
          </a:prstGeom>
          <a:ln w="19050">
            <a:solidFill>
              <a:schemeClr val="accent6"/>
            </a:solidFill>
            <a:tailEnd type="arrow"/>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105547" y="4181306"/>
            <a:ext cx="939937" cy="29238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nl-NL" sz="1300" b="0" i="1" u="none" strike="noStrike" kern="1200" cap="none" spc="0" normalizeH="0" baseline="0" noProof="0" dirty="0">
                <a:ln>
                  <a:noFill/>
                </a:ln>
                <a:solidFill>
                  <a:srgbClr val="0D1F74"/>
                </a:solidFill>
                <a:effectLst/>
                <a:uLnTx/>
                <a:uFillTx/>
                <a:latin typeface="Arial" pitchFamily="34" charset="0"/>
                <a:ea typeface="+mn-ea"/>
                <a:cs typeface="Arial" pitchFamily="34" charset="0"/>
              </a:rPr>
              <a:t>Lymfeklier</a:t>
            </a:r>
          </a:p>
        </p:txBody>
      </p:sp>
      <p:grpSp>
        <p:nvGrpSpPr>
          <p:cNvPr id="110" name="Group 109"/>
          <p:cNvGrpSpPr/>
          <p:nvPr/>
        </p:nvGrpSpPr>
        <p:grpSpPr>
          <a:xfrm>
            <a:off x="259125" y="2454912"/>
            <a:ext cx="513521" cy="521071"/>
            <a:chOff x="1696729" y="1401791"/>
            <a:chExt cx="513521" cy="521071"/>
          </a:xfrm>
        </p:grpSpPr>
        <p:grpSp>
          <p:nvGrpSpPr>
            <p:cNvPr id="111" name="Group 165"/>
            <p:cNvGrpSpPr/>
            <p:nvPr/>
          </p:nvGrpSpPr>
          <p:grpSpPr>
            <a:xfrm>
              <a:off x="1696729" y="1425711"/>
              <a:ext cx="474194" cy="497151"/>
              <a:chOff x="5095749" y="0"/>
              <a:chExt cx="769047" cy="840013"/>
            </a:xfrm>
          </p:grpSpPr>
          <p:sp>
            <p:nvSpPr>
              <p:cNvPr id="11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6" name="Oval 11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7" name="Oval 11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12" name="TextBox 111"/>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18" name="Group 117"/>
          <p:cNvGrpSpPr/>
          <p:nvPr/>
        </p:nvGrpSpPr>
        <p:grpSpPr>
          <a:xfrm>
            <a:off x="259125" y="2712087"/>
            <a:ext cx="513521" cy="521071"/>
            <a:chOff x="1696729" y="1401791"/>
            <a:chExt cx="513521" cy="521071"/>
          </a:xfrm>
        </p:grpSpPr>
        <p:grpSp>
          <p:nvGrpSpPr>
            <p:cNvPr id="119" name="Group 165"/>
            <p:cNvGrpSpPr/>
            <p:nvPr/>
          </p:nvGrpSpPr>
          <p:grpSpPr>
            <a:xfrm>
              <a:off x="1696729" y="1425711"/>
              <a:ext cx="474194" cy="497151"/>
              <a:chOff x="5095749" y="0"/>
              <a:chExt cx="769047" cy="840013"/>
            </a:xfrm>
          </p:grpSpPr>
          <p:sp>
            <p:nvSpPr>
              <p:cNvPr id="1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4" name="Oval 1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5" name="Oval 1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20" name="TextBox 119"/>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26" name="Group 125"/>
          <p:cNvGrpSpPr/>
          <p:nvPr/>
        </p:nvGrpSpPr>
        <p:grpSpPr>
          <a:xfrm>
            <a:off x="249600" y="2893062"/>
            <a:ext cx="513521" cy="521071"/>
            <a:chOff x="1696729" y="1401791"/>
            <a:chExt cx="513521" cy="521071"/>
          </a:xfrm>
        </p:grpSpPr>
        <p:grpSp>
          <p:nvGrpSpPr>
            <p:cNvPr id="127" name="Group 165"/>
            <p:cNvGrpSpPr/>
            <p:nvPr/>
          </p:nvGrpSpPr>
          <p:grpSpPr>
            <a:xfrm>
              <a:off x="1696729" y="1425711"/>
              <a:ext cx="474194" cy="497151"/>
              <a:chOff x="5095749" y="0"/>
              <a:chExt cx="769047" cy="840013"/>
            </a:xfrm>
          </p:grpSpPr>
          <p:sp>
            <p:nvSpPr>
              <p:cNvPr id="1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2" name="Oval 1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3" name="Oval 1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28" name="TextBox 127"/>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sp>
        <p:nvSpPr>
          <p:cNvPr id="227" name="TextBox 226"/>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254" name="TextBox 253">
            <a:extLst>
              <a:ext uri="{FF2B5EF4-FFF2-40B4-BE49-F238E27FC236}">
                <a16:creationId xmlns:a16="http://schemas.microsoft.com/office/drawing/2014/main" id="{17516D93-7546-492F-B880-227C25809DBD}"/>
              </a:ext>
            </a:extLst>
          </p:cNvPr>
          <p:cNvSpPr txBox="1"/>
          <p:nvPr/>
        </p:nvSpPr>
        <p:spPr>
          <a:xfrm>
            <a:off x="4343001" y="2983402"/>
            <a:ext cx="4267703" cy="1200329"/>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r>
              <a:rPr lang="nl-NL" dirty="0"/>
              <a:t>De verwachting is dat de meeste patiënten binnen 9 maanden herstellen tot normale aantallen lymfocyten of </a:t>
            </a:r>
            <a:r>
              <a:rPr lang="nl-NL" dirty="0" err="1"/>
              <a:t>lymfopenie</a:t>
            </a:r>
            <a:r>
              <a:rPr lang="nl-NL" dirty="0"/>
              <a:t> van graad 1. </a:t>
            </a:r>
            <a:endParaRPr lang="en-US" dirty="0"/>
          </a:p>
        </p:txBody>
      </p:sp>
      <p:grpSp>
        <p:nvGrpSpPr>
          <p:cNvPr id="139" name="Group 138">
            <a:extLst>
              <a:ext uri="{FF2B5EF4-FFF2-40B4-BE49-F238E27FC236}">
                <a16:creationId xmlns:a16="http://schemas.microsoft.com/office/drawing/2014/main" id="{39B5319B-32CE-48E1-AB73-573622105F5C}"/>
              </a:ext>
            </a:extLst>
          </p:cNvPr>
          <p:cNvGrpSpPr/>
          <p:nvPr/>
        </p:nvGrpSpPr>
        <p:grpSpPr>
          <a:xfrm>
            <a:off x="727183" y="5190466"/>
            <a:ext cx="782437" cy="705593"/>
            <a:chOff x="108608" y="3567822"/>
            <a:chExt cx="782437" cy="705593"/>
          </a:xfrm>
        </p:grpSpPr>
        <p:grpSp>
          <p:nvGrpSpPr>
            <p:cNvPr id="140" name="Group 139">
              <a:extLst>
                <a:ext uri="{FF2B5EF4-FFF2-40B4-BE49-F238E27FC236}">
                  <a16:creationId xmlns:a16="http://schemas.microsoft.com/office/drawing/2014/main" id="{A6A8E8EC-FCFC-4276-96C6-F90D77099878}"/>
                </a:ext>
              </a:extLst>
            </p:cNvPr>
            <p:cNvGrpSpPr/>
            <p:nvPr/>
          </p:nvGrpSpPr>
          <p:grpSpPr>
            <a:xfrm>
              <a:off x="108608" y="3567822"/>
              <a:ext cx="782437" cy="705593"/>
              <a:chOff x="9632115" y="3841615"/>
              <a:chExt cx="782437" cy="705593"/>
            </a:xfrm>
          </p:grpSpPr>
          <p:sp>
            <p:nvSpPr>
              <p:cNvPr id="142" name="Oval 141">
                <a:extLst>
                  <a:ext uri="{FF2B5EF4-FFF2-40B4-BE49-F238E27FC236}">
                    <a16:creationId xmlns:a16="http://schemas.microsoft.com/office/drawing/2014/main" id="{12952E23-F718-4A38-B170-58FF85F12B69}"/>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Oval 142">
                <a:extLst>
                  <a:ext uri="{FF2B5EF4-FFF2-40B4-BE49-F238E27FC236}">
                    <a16:creationId xmlns:a16="http://schemas.microsoft.com/office/drawing/2014/main" id="{86182BB9-0CC8-414F-B2C1-FECF86F4F04E}"/>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144" name="Group 171">
                <a:extLst>
                  <a:ext uri="{FF2B5EF4-FFF2-40B4-BE49-F238E27FC236}">
                    <a16:creationId xmlns:a16="http://schemas.microsoft.com/office/drawing/2014/main" id="{50008099-FE37-449E-ABC5-2954D8917309}"/>
                  </a:ext>
                </a:extLst>
              </p:cNvPr>
              <p:cNvGrpSpPr/>
              <p:nvPr/>
            </p:nvGrpSpPr>
            <p:grpSpPr>
              <a:xfrm rot="18169265">
                <a:off x="10232913" y="4152954"/>
                <a:ext cx="124964" cy="238314"/>
                <a:chOff x="6272999" y="403029"/>
                <a:chExt cx="199769" cy="365671"/>
              </a:xfrm>
            </p:grpSpPr>
            <p:sp>
              <p:nvSpPr>
                <p:cNvPr id="157" name="Rectangle 156">
                  <a:extLst>
                    <a:ext uri="{FF2B5EF4-FFF2-40B4-BE49-F238E27FC236}">
                      <a16:creationId xmlns:a16="http://schemas.microsoft.com/office/drawing/2014/main" id="{EB91D6ED-6309-48E4-BC9D-1786501B2D8F}"/>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8" name="Rectangle 157">
                  <a:extLst>
                    <a:ext uri="{FF2B5EF4-FFF2-40B4-BE49-F238E27FC236}">
                      <a16:creationId xmlns:a16="http://schemas.microsoft.com/office/drawing/2014/main" id="{2CB762AB-3D91-4B03-BE3D-B91C26A64C2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Rectangle 158">
                  <a:extLst>
                    <a:ext uri="{FF2B5EF4-FFF2-40B4-BE49-F238E27FC236}">
                      <a16:creationId xmlns:a16="http://schemas.microsoft.com/office/drawing/2014/main" id="{E92BAB48-D024-4A90-8DB7-EE41CA15425C}"/>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45" name="Group 173">
                <a:extLst>
                  <a:ext uri="{FF2B5EF4-FFF2-40B4-BE49-F238E27FC236}">
                    <a16:creationId xmlns:a16="http://schemas.microsoft.com/office/drawing/2014/main" id="{5CB9433F-4DDD-4119-AA87-95E74F4E4940}"/>
                  </a:ext>
                </a:extLst>
              </p:cNvPr>
              <p:cNvGrpSpPr/>
              <p:nvPr/>
            </p:nvGrpSpPr>
            <p:grpSpPr>
              <a:xfrm rot="14155649">
                <a:off x="10226787" y="3804084"/>
                <a:ext cx="124964" cy="238314"/>
                <a:chOff x="6272999" y="403029"/>
                <a:chExt cx="199769" cy="365671"/>
              </a:xfrm>
            </p:grpSpPr>
            <p:sp>
              <p:nvSpPr>
                <p:cNvPr id="154" name="Rectangle 153">
                  <a:extLst>
                    <a:ext uri="{FF2B5EF4-FFF2-40B4-BE49-F238E27FC236}">
                      <a16:creationId xmlns:a16="http://schemas.microsoft.com/office/drawing/2014/main" id="{38858DDE-A29B-438A-9AC9-CB111B80D208}"/>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5" name="Rectangle 154">
                  <a:extLst>
                    <a:ext uri="{FF2B5EF4-FFF2-40B4-BE49-F238E27FC236}">
                      <a16:creationId xmlns:a16="http://schemas.microsoft.com/office/drawing/2014/main" id="{49B5562C-59B9-4D87-A10A-4EB0B4B49475}"/>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6" name="Rectangle 155">
                  <a:extLst>
                    <a:ext uri="{FF2B5EF4-FFF2-40B4-BE49-F238E27FC236}">
                      <a16:creationId xmlns:a16="http://schemas.microsoft.com/office/drawing/2014/main" id="{6A5A0D4F-C701-438B-9926-4103FF4EC42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46" name="Group 203">
                <a:extLst>
                  <a:ext uri="{FF2B5EF4-FFF2-40B4-BE49-F238E27FC236}">
                    <a16:creationId xmlns:a16="http://schemas.microsoft.com/office/drawing/2014/main" id="{A25D5F26-1439-470D-9354-F30BB81C3138}"/>
                  </a:ext>
                </a:extLst>
              </p:cNvPr>
              <p:cNvGrpSpPr/>
              <p:nvPr/>
            </p:nvGrpSpPr>
            <p:grpSpPr>
              <a:xfrm rot="669115" flipH="1">
                <a:off x="9845209" y="4308894"/>
                <a:ext cx="124964" cy="238314"/>
                <a:chOff x="6272999" y="403029"/>
                <a:chExt cx="199769" cy="365671"/>
              </a:xfrm>
            </p:grpSpPr>
            <p:sp>
              <p:nvSpPr>
                <p:cNvPr id="151" name="Rectangle 150">
                  <a:extLst>
                    <a:ext uri="{FF2B5EF4-FFF2-40B4-BE49-F238E27FC236}">
                      <a16:creationId xmlns:a16="http://schemas.microsoft.com/office/drawing/2014/main" id="{61C7F5CD-E216-4E7F-AF76-2A959DCC7018}"/>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2" name="Rectangle 151">
                  <a:extLst>
                    <a:ext uri="{FF2B5EF4-FFF2-40B4-BE49-F238E27FC236}">
                      <a16:creationId xmlns:a16="http://schemas.microsoft.com/office/drawing/2014/main" id="{75140D89-7124-4A83-8737-B9859B73D387}"/>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3" name="Rectangle 152">
                  <a:extLst>
                    <a:ext uri="{FF2B5EF4-FFF2-40B4-BE49-F238E27FC236}">
                      <a16:creationId xmlns:a16="http://schemas.microsoft.com/office/drawing/2014/main" id="{E58C18DC-26E6-426D-9EF9-4327D8A5EA8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47" name="Group 171">
                <a:extLst>
                  <a:ext uri="{FF2B5EF4-FFF2-40B4-BE49-F238E27FC236}">
                    <a16:creationId xmlns:a16="http://schemas.microsoft.com/office/drawing/2014/main" id="{EFAF0941-2E0A-4AAF-B5B5-E7902EC76870}"/>
                  </a:ext>
                </a:extLst>
              </p:cNvPr>
              <p:cNvGrpSpPr/>
              <p:nvPr/>
            </p:nvGrpSpPr>
            <p:grpSpPr>
              <a:xfrm rot="7717811">
                <a:off x="9688790" y="3784940"/>
                <a:ext cx="124964" cy="238314"/>
                <a:chOff x="6272999" y="403029"/>
                <a:chExt cx="199769" cy="365671"/>
              </a:xfrm>
            </p:grpSpPr>
            <p:sp>
              <p:nvSpPr>
                <p:cNvPr id="148" name="Rectangle 147">
                  <a:extLst>
                    <a:ext uri="{FF2B5EF4-FFF2-40B4-BE49-F238E27FC236}">
                      <a16:creationId xmlns:a16="http://schemas.microsoft.com/office/drawing/2014/main" id="{43B8C01A-4DE9-45DA-89F3-7BF79489AD33}"/>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9" name="Rectangle 148">
                  <a:extLst>
                    <a:ext uri="{FF2B5EF4-FFF2-40B4-BE49-F238E27FC236}">
                      <a16:creationId xmlns:a16="http://schemas.microsoft.com/office/drawing/2014/main" id="{F58D160F-3DA9-459C-A257-3AA1B6DEBB83}"/>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0" name="Rectangle 149">
                  <a:extLst>
                    <a:ext uri="{FF2B5EF4-FFF2-40B4-BE49-F238E27FC236}">
                      <a16:creationId xmlns:a16="http://schemas.microsoft.com/office/drawing/2014/main" id="{997A4143-95B0-47AF-BCBF-7B33A955DB2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41" name="TextBox 140">
              <a:extLst>
                <a:ext uri="{FF2B5EF4-FFF2-40B4-BE49-F238E27FC236}">
                  <a16:creationId xmlns:a16="http://schemas.microsoft.com/office/drawing/2014/main" id="{6F616EC9-2EC2-4F7A-8649-8BEFA8E5BB00}"/>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160" name="Group 159">
            <a:extLst>
              <a:ext uri="{FF2B5EF4-FFF2-40B4-BE49-F238E27FC236}">
                <a16:creationId xmlns:a16="http://schemas.microsoft.com/office/drawing/2014/main" id="{5EA41F41-C87E-40FF-AA8E-97B16275239C}"/>
              </a:ext>
            </a:extLst>
          </p:cNvPr>
          <p:cNvGrpSpPr/>
          <p:nvPr/>
        </p:nvGrpSpPr>
        <p:grpSpPr>
          <a:xfrm>
            <a:off x="3061192" y="5192455"/>
            <a:ext cx="782437" cy="705593"/>
            <a:chOff x="108608" y="3567822"/>
            <a:chExt cx="782437" cy="705593"/>
          </a:xfrm>
        </p:grpSpPr>
        <p:grpSp>
          <p:nvGrpSpPr>
            <p:cNvPr id="161" name="Group 160">
              <a:extLst>
                <a:ext uri="{FF2B5EF4-FFF2-40B4-BE49-F238E27FC236}">
                  <a16:creationId xmlns:a16="http://schemas.microsoft.com/office/drawing/2014/main" id="{A8BB9EAE-3C22-4DFD-9A4D-F23E2BFFE231}"/>
                </a:ext>
              </a:extLst>
            </p:cNvPr>
            <p:cNvGrpSpPr/>
            <p:nvPr/>
          </p:nvGrpSpPr>
          <p:grpSpPr>
            <a:xfrm>
              <a:off x="108608" y="3567822"/>
              <a:ext cx="782437" cy="705593"/>
              <a:chOff x="9632115" y="3841615"/>
              <a:chExt cx="782437" cy="705593"/>
            </a:xfrm>
          </p:grpSpPr>
          <p:sp>
            <p:nvSpPr>
              <p:cNvPr id="163" name="Oval 162">
                <a:extLst>
                  <a:ext uri="{FF2B5EF4-FFF2-40B4-BE49-F238E27FC236}">
                    <a16:creationId xmlns:a16="http://schemas.microsoft.com/office/drawing/2014/main" id="{251C5745-962A-43B2-8237-BCE7A9F59BCE}"/>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4" name="Oval 163">
                <a:extLst>
                  <a:ext uri="{FF2B5EF4-FFF2-40B4-BE49-F238E27FC236}">
                    <a16:creationId xmlns:a16="http://schemas.microsoft.com/office/drawing/2014/main" id="{72701721-AFCD-48EB-9E15-F132F45F59BE}"/>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165" name="Group 171">
                <a:extLst>
                  <a:ext uri="{FF2B5EF4-FFF2-40B4-BE49-F238E27FC236}">
                    <a16:creationId xmlns:a16="http://schemas.microsoft.com/office/drawing/2014/main" id="{85C4E17E-BDE9-49E9-BD2C-CC284FA8406B}"/>
                  </a:ext>
                </a:extLst>
              </p:cNvPr>
              <p:cNvGrpSpPr/>
              <p:nvPr/>
            </p:nvGrpSpPr>
            <p:grpSpPr>
              <a:xfrm rot="18169265">
                <a:off x="10232913" y="4152954"/>
                <a:ext cx="124964" cy="238314"/>
                <a:chOff x="6272999" y="403029"/>
                <a:chExt cx="199769" cy="365671"/>
              </a:xfrm>
            </p:grpSpPr>
            <p:sp>
              <p:nvSpPr>
                <p:cNvPr id="178" name="Rectangle 177">
                  <a:extLst>
                    <a:ext uri="{FF2B5EF4-FFF2-40B4-BE49-F238E27FC236}">
                      <a16:creationId xmlns:a16="http://schemas.microsoft.com/office/drawing/2014/main" id="{8C3F5F18-3228-4426-83BA-6FF12A10A113}"/>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9" name="Rectangle 178">
                  <a:extLst>
                    <a:ext uri="{FF2B5EF4-FFF2-40B4-BE49-F238E27FC236}">
                      <a16:creationId xmlns:a16="http://schemas.microsoft.com/office/drawing/2014/main" id="{C51CC74B-19B4-4706-AF22-3F690CCE161E}"/>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0" name="Rectangle 179">
                  <a:extLst>
                    <a:ext uri="{FF2B5EF4-FFF2-40B4-BE49-F238E27FC236}">
                      <a16:creationId xmlns:a16="http://schemas.microsoft.com/office/drawing/2014/main" id="{5A07A0C5-A450-4D8C-B877-D0C37160E1EF}"/>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66" name="Group 173">
                <a:extLst>
                  <a:ext uri="{FF2B5EF4-FFF2-40B4-BE49-F238E27FC236}">
                    <a16:creationId xmlns:a16="http://schemas.microsoft.com/office/drawing/2014/main" id="{62BF39A8-6374-479A-859F-256E43182306}"/>
                  </a:ext>
                </a:extLst>
              </p:cNvPr>
              <p:cNvGrpSpPr/>
              <p:nvPr/>
            </p:nvGrpSpPr>
            <p:grpSpPr>
              <a:xfrm rot="14155649">
                <a:off x="10226787" y="3804084"/>
                <a:ext cx="124964" cy="238314"/>
                <a:chOff x="6272999" y="403029"/>
                <a:chExt cx="199769" cy="365671"/>
              </a:xfrm>
            </p:grpSpPr>
            <p:sp>
              <p:nvSpPr>
                <p:cNvPr id="175" name="Rectangle 174">
                  <a:extLst>
                    <a:ext uri="{FF2B5EF4-FFF2-40B4-BE49-F238E27FC236}">
                      <a16:creationId xmlns:a16="http://schemas.microsoft.com/office/drawing/2014/main" id="{D1BAE461-D49F-40C6-B318-392DB44AEC6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6" name="Rectangle 175">
                  <a:extLst>
                    <a:ext uri="{FF2B5EF4-FFF2-40B4-BE49-F238E27FC236}">
                      <a16:creationId xmlns:a16="http://schemas.microsoft.com/office/drawing/2014/main" id="{6FAF9CA4-1DCE-4D99-9817-4407A1BB436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7" name="Rectangle 176">
                  <a:extLst>
                    <a:ext uri="{FF2B5EF4-FFF2-40B4-BE49-F238E27FC236}">
                      <a16:creationId xmlns:a16="http://schemas.microsoft.com/office/drawing/2014/main" id="{0CF71E4C-CC75-4C06-BB84-F7770F26E753}"/>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67" name="Group 203">
                <a:extLst>
                  <a:ext uri="{FF2B5EF4-FFF2-40B4-BE49-F238E27FC236}">
                    <a16:creationId xmlns:a16="http://schemas.microsoft.com/office/drawing/2014/main" id="{9099C7FB-912B-4C0F-BA59-1C066A84914C}"/>
                  </a:ext>
                </a:extLst>
              </p:cNvPr>
              <p:cNvGrpSpPr/>
              <p:nvPr/>
            </p:nvGrpSpPr>
            <p:grpSpPr>
              <a:xfrm rot="669115" flipH="1">
                <a:off x="9845209" y="4308894"/>
                <a:ext cx="124964" cy="238314"/>
                <a:chOff x="6272999" y="403029"/>
                <a:chExt cx="199769" cy="365671"/>
              </a:xfrm>
            </p:grpSpPr>
            <p:sp>
              <p:nvSpPr>
                <p:cNvPr id="172" name="Rectangle 171">
                  <a:extLst>
                    <a:ext uri="{FF2B5EF4-FFF2-40B4-BE49-F238E27FC236}">
                      <a16:creationId xmlns:a16="http://schemas.microsoft.com/office/drawing/2014/main" id="{F2C6706C-0141-42AA-8C4A-2257C6638560}"/>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Rectangle 172">
                  <a:extLst>
                    <a:ext uri="{FF2B5EF4-FFF2-40B4-BE49-F238E27FC236}">
                      <a16:creationId xmlns:a16="http://schemas.microsoft.com/office/drawing/2014/main" id="{85354E9D-C852-4659-83AF-82558E77343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4" name="Rectangle 173">
                  <a:extLst>
                    <a:ext uri="{FF2B5EF4-FFF2-40B4-BE49-F238E27FC236}">
                      <a16:creationId xmlns:a16="http://schemas.microsoft.com/office/drawing/2014/main" id="{30874A90-9457-4A5A-95A4-4497D8D8AB0A}"/>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68" name="Group 171">
                <a:extLst>
                  <a:ext uri="{FF2B5EF4-FFF2-40B4-BE49-F238E27FC236}">
                    <a16:creationId xmlns:a16="http://schemas.microsoft.com/office/drawing/2014/main" id="{2E38C220-7E37-4D26-AE3A-2BD326E598AE}"/>
                  </a:ext>
                </a:extLst>
              </p:cNvPr>
              <p:cNvGrpSpPr/>
              <p:nvPr/>
            </p:nvGrpSpPr>
            <p:grpSpPr>
              <a:xfrm rot="7717811">
                <a:off x="9688790" y="3784940"/>
                <a:ext cx="124964" cy="238314"/>
                <a:chOff x="6272999" y="403029"/>
                <a:chExt cx="199769" cy="365671"/>
              </a:xfrm>
            </p:grpSpPr>
            <p:sp>
              <p:nvSpPr>
                <p:cNvPr id="169" name="Rectangle 168">
                  <a:extLst>
                    <a:ext uri="{FF2B5EF4-FFF2-40B4-BE49-F238E27FC236}">
                      <a16:creationId xmlns:a16="http://schemas.microsoft.com/office/drawing/2014/main" id="{8999884A-FF48-4ECC-AFE0-DD6336C0CB8A}"/>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0" name="Rectangle 169">
                  <a:extLst>
                    <a:ext uri="{FF2B5EF4-FFF2-40B4-BE49-F238E27FC236}">
                      <a16:creationId xmlns:a16="http://schemas.microsoft.com/office/drawing/2014/main" id="{69CB72FF-5628-4312-83B7-3D7D8DE958D2}"/>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Rectangle 170">
                  <a:extLst>
                    <a:ext uri="{FF2B5EF4-FFF2-40B4-BE49-F238E27FC236}">
                      <a16:creationId xmlns:a16="http://schemas.microsoft.com/office/drawing/2014/main" id="{85BD8692-CF69-4F0A-863C-CDDFC214B740}"/>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62" name="TextBox 161">
              <a:extLst>
                <a:ext uri="{FF2B5EF4-FFF2-40B4-BE49-F238E27FC236}">
                  <a16:creationId xmlns:a16="http://schemas.microsoft.com/office/drawing/2014/main" id="{A16C9209-4B4A-407D-9B45-1EFA87AC5B16}"/>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183" name="Group 182">
            <a:extLst>
              <a:ext uri="{FF2B5EF4-FFF2-40B4-BE49-F238E27FC236}">
                <a16:creationId xmlns:a16="http://schemas.microsoft.com/office/drawing/2014/main" id="{C6264284-C63B-44A7-8EFE-AD1C22F674BB}"/>
              </a:ext>
            </a:extLst>
          </p:cNvPr>
          <p:cNvGrpSpPr/>
          <p:nvPr/>
        </p:nvGrpSpPr>
        <p:grpSpPr>
          <a:xfrm>
            <a:off x="1801507" y="1519738"/>
            <a:ext cx="513521" cy="521071"/>
            <a:chOff x="1696729" y="1401791"/>
            <a:chExt cx="513521" cy="521071"/>
          </a:xfrm>
        </p:grpSpPr>
        <p:grpSp>
          <p:nvGrpSpPr>
            <p:cNvPr id="184" name="Group 165">
              <a:extLst>
                <a:ext uri="{FF2B5EF4-FFF2-40B4-BE49-F238E27FC236}">
                  <a16:creationId xmlns:a16="http://schemas.microsoft.com/office/drawing/2014/main" id="{B9871721-CFD8-4050-BE87-F29C96C0FD05}"/>
                </a:ext>
              </a:extLst>
            </p:cNvPr>
            <p:cNvGrpSpPr/>
            <p:nvPr/>
          </p:nvGrpSpPr>
          <p:grpSpPr>
            <a:xfrm>
              <a:off x="1696729" y="1425711"/>
              <a:ext cx="474194" cy="497151"/>
              <a:chOff x="5095749" y="0"/>
              <a:chExt cx="769047" cy="840013"/>
            </a:xfrm>
          </p:grpSpPr>
          <p:sp>
            <p:nvSpPr>
              <p:cNvPr id="186" name="Freeform 138">
                <a:extLst>
                  <a:ext uri="{FF2B5EF4-FFF2-40B4-BE49-F238E27FC236}">
                    <a16:creationId xmlns:a16="http://schemas.microsoft.com/office/drawing/2014/main" id="{94B45110-0439-4EC8-B1D1-2E85456A5331}"/>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Freeform 139">
                <a:extLst>
                  <a:ext uri="{FF2B5EF4-FFF2-40B4-BE49-F238E27FC236}">
                    <a16:creationId xmlns:a16="http://schemas.microsoft.com/office/drawing/2014/main" id="{7A9E0C67-1CB5-4519-8586-464DCB1A568E}"/>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8" name="Freeform 140">
                <a:extLst>
                  <a:ext uri="{FF2B5EF4-FFF2-40B4-BE49-F238E27FC236}">
                    <a16:creationId xmlns:a16="http://schemas.microsoft.com/office/drawing/2014/main" id="{8ACA3FFD-2719-4E1A-9F47-F202ADABC607}"/>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a:extLst>
                  <a:ext uri="{FF2B5EF4-FFF2-40B4-BE49-F238E27FC236}">
                    <a16:creationId xmlns:a16="http://schemas.microsoft.com/office/drawing/2014/main" id="{39945601-8BE2-4380-BD25-FE601F2C615D}"/>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0" name="Oval 189">
                <a:extLst>
                  <a:ext uri="{FF2B5EF4-FFF2-40B4-BE49-F238E27FC236}">
                    <a16:creationId xmlns:a16="http://schemas.microsoft.com/office/drawing/2014/main" id="{70390F06-B896-477F-90B9-B5E33CC2A064}"/>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5" name="TextBox 184">
              <a:extLst>
                <a:ext uri="{FF2B5EF4-FFF2-40B4-BE49-F238E27FC236}">
                  <a16:creationId xmlns:a16="http://schemas.microsoft.com/office/drawing/2014/main" id="{5AEC50BE-E4FC-4017-A6BE-F325F1B248A1}"/>
                </a:ext>
              </a:extLst>
            </p:cNvPr>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1" name="Group 190">
            <a:extLst>
              <a:ext uri="{FF2B5EF4-FFF2-40B4-BE49-F238E27FC236}">
                <a16:creationId xmlns:a16="http://schemas.microsoft.com/office/drawing/2014/main" id="{833A0CE5-78AC-44EC-8E37-8509C6A23DED}"/>
              </a:ext>
            </a:extLst>
          </p:cNvPr>
          <p:cNvGrpSpPr/>
          <p:nvPr/>
        </p:nvGrpSpPr>
        <p:grpSpPr>
          <a:xfrm>
            <a:off x="1418596" y="1522045"/>
            <a:ext cx="474194" cy="521071"/>
            <a:chOff x="1696729" y="1401791"/>
            <a:chExt cx="474194" cy="521071"/>
          </a:xfrm>
        </p:grpSpPr>
        <p:grpSp>
          <p:nvGrpSpPr>
            <p:cNvPr id="192" name="Group 165">
              <a:extLst>
                <a:ext uri="{FF2B5EF4-FFF2-40B4-BE49-F238E27FC236}">
                  <a16:creationId xmlns:a16="http://schemas.microsoft.com/office/drawing/2014/main" id="{336A4021-808E-4E92-8FCB-73EE72853178}"/>
                </a:ext>
              </a:extLst>
            </p:cNvPr>
            <p:cNvGrpSpPr/>
            <p:nvPr/>
          </p:nvGrpSpPr>
          <p:grpSpPr>
            <a:xfrm>
              <a:off x="1696729" y="1425711"/>
              <a:ext cx="474194" cy="497151"/>
              <a:chOff x="5095749" y="0"/>
              <a:chExt cx="769047" cy="840013"/>
            </a:xfrm>
          </p:grpSpPr>
          <p:sp>
            <p:nvSpPr>
              <p:cNvPr id="194" name="Freeform 138">
                <a:extLst>
                  <a:ext uri="{FF2B5EF4-FFF2-40B4-BE49-F238E27FC236}">
                    <a16:creationId xmlns:a16="http://schemas.microsoft.com/office/drawing/2014/main" id="{92551724-68CC-4D8A-B9CE-2D68816E5FC3}"/>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Freeform 139">
                <a:extLst>
                  <a:ext uri="{FF2B5EF4-FFF2-40B4-BE49-F238E27FC236}">
                    <a16:creationId xmlns:a16="http://schemas.microsoft.com/office/drawing/2014/main" id="{77B4B92B-24F4-4CFC-B79C-DF3B73C67F36}"/>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6" name="Freeform 140">
                <a:extLst>
                  <a:ext uri="{FF2B5EF4-FFF2-40B4-BE49-F238E27FC236}">
                    <a16:creationId xmlns:a16="http://schemas.microsoft.com/office/drawing/2014/main" id="{E17DD3FE-7861-48DD-8896-31B0A640D697}"/>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a:extLst>
                  <a:ext uri="{FF2B5EF4-FFF2-40B4-BE49-F238E27FC236}">
                    <a16:creationId xmlns:a16="http://schemas.microsoft.com/office/drawing/2014/main" id="{5C9ECBEF-5982-43E9-A4B8-034F8017B010}"/>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8" name="Oval 197">
                <a:extLst>
                  <a:ext uri="{FF2B5EF4-FFF2-40B4-BE49-F238E27FC236}">
                    <a16:creationId xmlns:a16="http://schemas.microsoft.com/office/drawing/2014/main" id="{8335857D-86BA-4BB9-BB10-75219D70A5F2}"/>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93" name="TextBox 192">
              <a:extLst>
                <a:ext uri="{FF2B5EF4-FFF2-40B4-BE49-F238E27FC236}">
                  <a16:creationId xmlns:a16="http://schemas.microsoft.com/office/drawing/2014/main" id="{049D6C0D-6B5C-47E6-96CA-D77234C00332}"/>
                </a:ext>
              </a:extLst>
            </p:cNvPr>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199" name="Group 198">
            <a:extLst>
              <a:ext uri="{FF2B5EF4-FFF2-40B4-BE49-F238E27FC236}">
                <a16:creationId xmlns:a16="http://schemas.microsoft.com/office/drawing/2014/main" id="{6FEDA0E2-1178-4794-94DC-3AA16DB9B313}"/>
              </a:ext>
            </a:extLst>
          </p:cNvPr>
          <p:cNvGrpSpPr/>
          <p:nvPr/>
        </p:nvGrpSpPr>
        <p:grpSpPr>
          <a:xfrm>
            <a:off x="1570998" y="1674443"/>
            <a:ext cx="513521" cy="521071"/>
            <a:chOff x="1696729" y="1401791"/>
            <a:chExt cx="513521" cy="521071"/>
          </a:xfrm>
        </p:grpSpPr>
        <p:grpSp>
          <p:nvGrpSpPr>
            <p:cNvPr id="200" name="Group 165">
              <a:extLst>
                <a:ext uri="{FF2B5EF4-FFF2-40B4-BE49-F238E27FC236}">
                  <a16:creationId xmlns:a16="http://schemas.microsoft.com/office/drawing/2014/main" id="{7D2E716B-BD8F-481A-A224-88E04634BB7F}"/>
                </a:ext>
              </a:extLst>
            </p:cNvPr>
            <p:cNvGrpSpPr/>
            <p:nvPr/>
          </p:nvGrpSpPr>
          <p:grpSpPr>
            <a:xfrm>
              <a:off x="1696729" y="1425711"/>
              <a:ext cx="474194" cy="497151"/>
              <a:chOff x="5095749" y="0"/>
              <a:chExt cx="769047" cy="840013"/>
            </a:xfrm>
          </p:grpSpPr>
          <p:sp>
            <p:nvSpPr>
              <p:cNvPr id="202" name="Freeform 138">
                <a:extLst>
                  <a:ext uri="{FF2B5EF4-FFF2-40B4-BE49-F238E27FC236}">
                    <a16:creationId xmlns:a16="http://schemas.microsoft.com/office/drawing/2014/main" id="{AE6CA7D2-26BE-45E2-944F-DDD2551F72A9}"/>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3" name="Freeform 139">
                <a:extLst>
                  <a:ext uri="{FF2B5EF4-FFF2-40B4-BE49-F238E27FC236}">
                    <a16:creationId xmlns:a16="http://schemas.microsoft.com/office/drawing/2014/main" id="{70CCEAC5-ECFE-42D7-927E-CFF50475F260}"/>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4" name="Freeform 140">
                <a:extLst>
                  <a:ext uri="{FF2B5EF4-FFF2-40B4-BE49-F238E27FC236}">
                    <a16:creationId xmlns:a16="http://schemas.microsoft.com/office/drawing/2014/main" id="{83F4ADE1-11B0-4E63-A5E1-53E82B3E7F02}"/>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5" name="Oval 204">
                <a:extLst>
                  <a:ext uri="{FF2B5EF4-FFF2-40B4-BE49-F238E27FC236}">
                    <a16:creationId xmlns:a16="http://schemas.microsoft.com/office/drawing/2014/main" id="{1EA62747-0006-45BF-AD96-64DED3C0F71C}"/>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Oval 205">
                <a:extLst>
                  <a:ext uri="{FF2B5EF4-FFF2-40B4-BE49-F238E27FC236}">
                    <a16:creationId xmlns:a16="http://schemas.microsoft.com/office/drawing/2014/main" id="{2E74C21C-B87B-4C8C-BA19-996CE1ACB19E}"/>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1" name="TextBox 200">
              <a:extLst>
                <a:ext uri="{FF2B5EF4-FFF2-40B4-BE49-F238E27FC236}">
                  <a16:creationId xmlns:a16="http://schemas.microsoft.com/office/drawing/2014/main" id="{47DDC8D1-B6C1-4776-A915-DE967FDE3974}"/>
                </a:ext>
              </a:extLst>
            </p:cNvPr>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07" name="Rectangle 206">
            <a:extLst>
              <a:ext uri="{FF2B5EF4-FFF2-40B4-BE49-F238E27FC236}">
                <a16:creationId xmlns:a16="http://schemas.microsoft.com/office/drawing/2014/main" id="{932BE84D-C676-488B-B695-C1641F58982F}"/>
              </a:ext>
            </a:extLst>
          </p:cNvPr>
          <p:cNvSpPr/>
          <p:nvPr/>
        </p:nvSpPr>
        <p:spPr>
          <a:xfrm>
            <a:off x="85242" y="6545665"/>
            <a:ext cx="3478837" cy="184666"/>
          </a:xfrm>
          <a:prstGeom prst="rect">
            <a:avLst/>
          </a:prstGeom>
        </p:spPr>
        <p:txBody>
          <a:bodyPr wrap="none">
            <a:spAutoFit/>
          </a:bodyPr>
          <a:lstStyle/>
          <a:p>
            <a:r>
              <a:rPr lang="nl-NL" sz="600" dirty="0"/>
              <a:t>https://ec.europa.eu/health/documents/community-register/2017/20170822138481/anx_138481_nl.pdf</a:t>
            </a:r>
          </a:p>
        </p:txBody>
      </p:sp>
    </p:spTree>
    <p:extLst>
      <p:ext uri="{BB962C8B-B14F-4D97-AF65-F5344CB8AC3E}">
        <p14:creationId xmlns:p14="http://schemas.microsoft.com/office/powerpoint/2010/main" val="650547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845213" y="1369305"/>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1976229" y="1401768"/>
            <a:ext cx="7109988"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533807" y="3606688"/>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563725" y="3606688"/>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885624" y="3610290"/>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87557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58454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1088571" y="2171379"/>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1155246" y="2323779"/>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1193349" y="2571429"/>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1030724" y="881943"/>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216" name="Title 1"/>
          <p:cNvSpPr>
            <a:spLocks noGrp="1"/>
          </p:cNvSpPr>
          <p:nvPr>
            <p:ph type="title"/>
          </p:nvPr>
        </p:nvSpPr>
        <p:spPr>
          <a:xfrm>
            <a:off x="457202" y="274644"/>
            <a:ext cx="6962775" cy="609781"/>
          </a:xfrm>
        </p:spPr>
        <p:txBody>
          <a:bodyPr/>
          <a:lstStyle/>
          <a:p>
            <a:r>
              <a:rPr lang="nl-NL" sz="2400" dirty="0" err="1"/>
              <a:t>Ocrelizumab</a:t>
            </a:r>
            <a:r>
              <a:rPr lang="nl-NL" sz="2400" dirty="0"/>
              <a:t>, werkingsmechanisme</a:t>
            </a:r>
          </a:p>
        </p:txBody>
      </p:sp>
      <p:grpSp>
        <p:nvGrpSpPr>
          <p:cNvPr id="262" name="Group 261"/>
          <p:cNvGrpSpPr/>
          <p:nvPr/>
        </p:nvGrpSpPr>
        <p:grpSpPr>
          <a:xfrm>
            <a:off x="881166" y="4834988"/>
            <a:ext cx="967738" cy="909821"/>
            <a:chOff x="108608" y="3363594"/>
            <a:chExt cx="967738" cy="909821"/>
          </a:xfrm>
        </p:grpSpPr>
        <p:grpSp>
          <p:nvGrpSpPr>
            <p:cNvPr id="263" name="Group 262"/>
            <p:cNvGrpSpPr/>
            <p:nvPr/>
          </p:nvGrpSpPr>
          <p:grpSpPr>
            <a:xfrm>
              <a:off x="108608" y="3567822"/>
              <a:ext cx="782437" cy="705593"/>
              <a:chOff x="108608" y="3567822"/>
              <a:chExt cx="782437" cy="705593"/>
            </a:xfrm>
          </p:grpSpPr>
          <p:grpSp>
            <p:nvGrpSpPr>
              <p:cNvPr id="269" name="Group 268"/>
              <p:cNvGrpSpPr/>
              <p:nvPr/>
            </p:nvGrpSpPr>
            <p:grpSpPr>
              <a:xfrm>
                <a:off x="108608" y="3567822"/>
                <a:ext cx="782437" cy="705593"/>
                <a:chOff x="9632115" y="3841615"/>
                <a:chExt cx="782437" cy="705593"/>
              </a:xfrm>
            </p:grpSpPr>
            <p:sp>
              <p:nvSpPr>
                <p:cNvPr id="271" name="Oval 270"/>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3" name="Group 171"/>
                <p:cNvGrpSpPr/>
                <p:nvPr/>
              </p:nvGrpSpPr>
              <p:grpSpPr>
                <a:xfrm rot="18169265">
                  <a:off x="10232913" y="4152954"/>
                  <a:ext cx="124964" cy="238314"/>
                  <a:chOff x="6272999" y="403029"/>
                  <a:chExt cx="199769" cy="365671"/>
                </a:xfrm>
              </p:grpSpPr>
              <p:sp>
                <p:nvSpPr>
                  <p:cNvPr id="286" name="Rectangle 28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7" name="Rectangle 28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4" name="Group 173"/>
                <p:cNvGrpSpPr/>
                <p:nvPr/>
              </p:nvGrpSpPr>
              <p:grpSpPr>
                <a:xfrm rot="14155649">
                  <a:off x="10226787" y="3804084"/>
                  <a:ext cx="124964" cy="238314"/>
                  <a:chOff x="6272999" y="403029"/>
                  <a:chExt cx="199769" cy="365671"/>
                </a:xfrm>
              </p:grpSpPr>
              <p:sp>
                <p:nvSpPr>
                  <p:cNvPr id="283" name="Rectangle 28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5" name="Group 203"/>
                <p:cNvGrpSpPr/>
                <p:nvPr/>
              </p:nvGrpSpPr>
              <p:grpSpPr>
                <a:xfrm rot="669115" flipH="1">
                  <a:off x="9845209" y="4308894"/>
                  <a:ext cx="124964" cy="238314"/>
                  <a:chOff x="6272999" y="403029"/>
                  <a:chExt cx="199769" cy="365671"/>
                </a:xfrm>
              </p:grpSpPr>
              <p:sp>
                <p:nvSpPr>
                  <p:cNvPr id="280" name="Rectangle 2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1" name="Rectangle 2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6" name="Group 171"/>
                <p:cNvGrpSpPr/>
                <p:nvPr/>
              </p:nvGrpSpPr>
              <p:grpSpPr>
                <a:xfrm rot="7717811">
                  <a:off x="9688790" y="3784940"/>
                  <a:ext cx="124964" cy="238314"/>
                  <a:chOff x="6272999" y="403029"/>
                  <a:chExt cx="199769" cy="365671"/>
                </a:xfrm>
              </p:grpSpPr>
              <p:sp>
                <p:nvSpPr>
                  <p:cNvPr id="277" name="Rectangle 2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8" name="Rectangle 2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9" name="Rectangle 2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0" name="TextBox 269"/>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776264" y="3363594"/>
              <a:ext cx="300082" cy="261610"/>
              <a:chOff x="9582545" y="2303286"/>
              <a:chExt cx="300082" cy="261610"/>
            </a:xfrm>
          </p:grpSpPr>
          <p:sp>
            <p:nvSpPr>
              <p:cNvPr id="267"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8" name="Rectangle 26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327" name="Group 326"/>
          <p:cNvGrpSpPr/>
          <p:nvPr/>
        </p:nvGrpSpPr>
        <p:grpSpPr>
          <a:xfrm>
            <a:off x="1033682" y="5073503"/>
            <a:ext cx="514088" cy="499090"/>
            <a:chOff x="3487823" y="3659323"/>
            <a:chExt cx="514088" cy="499090"/>
          </a:xfrm>
        </p:grpSpPr>
        <p:cxnSp>
          <p:nvCxnSpPr>
            <p:cNvPr id="328" name="Straight Connector 327"/>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9" name="Group 288"/>
          <p:cNvGrpSpPr/>
          <p:nvPr/>
        </p:nvGrpSpPr>
        <p:grpSpPr>
          <a:xfrm>
            <a:off x="2232360" y="1861268"/>
            <a:ext cx="6602681" cy="3241964"/>
            <a:chOff x="2196935" y="1294411"/>
            <a:chExt cx="6602681" cy="3241964"/>
          </a:xfrm>
        </p:grpSpPr>
        <p:sp>
          <p:nvSpPr>
            <p:cNvPr id="290" name="Rectangle 289"/>
            <p:cNvSpPr/>
            <p:nvPr/>
          </p:nvSpPr>
          <p:spPr bwMode="auto">
            <a:xfrm>
              <a:off x="2196935" y="1294411"/>
              <a:ext cx="6602681" cy="3241964"/>
            </a:xfrm>
            <a:prstGeom prst="rect">
              <a:avLst/>
            </a:prstGeom>
            <a:solidFill>
              <a:schemeClr val="bg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291" name="Group 290"/>
            <p:cNvGrpSpPr/>
            <p:nvPr/>
          </p:nvGrpSpPr>
          <p:grpSpPr>
            <a:xfrm>
              <a:off x="2441499" y="2829822"/>
              <a:ext cx="1280545" cy="1065109"/>
              <a:chOff x="2429624" y="2296434"/>
              <a:chExt cx="1280545" cy="1065109"/>
            </a:xfrm>
          </p:grpSpPr>
          <p:grpSp>
            <p:nvGrpSpPr>
              <p:cNvPr id="532" name="Group 531"/>
              <p:cNvGrpSpPr/>
              <p:nvPr/>
            </p:nvGrpSpPr>
            <p:grpSpPr>
              <a:xfrm>
                <a:off x="2429624" y="2762250"/>
                <a:ext cx="845413" cy="599293"/>
                <a:chOff x="1439024" y="1352550"/>
                <a:chExt cx="845413" cy="599293"/>
              </a:xfrm>
            </p:grpSpPr>
            <p:sp>
              <p:nvSpPr>
                <p:cNvPr id="539"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Oval 539"/>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Oval 540"/>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3" name="Rectangle 532"/>
              <p:cNvSpPr/>
              <p:nvPr/>
            </p:nvSpPr>
            <p:spPr>
              <a:xfrm>
                <a:off x="3009038" y="2987159"/>
                <a:ext cx="628698" cy="338554"/>
              </a:xfrm>
              <a:prstGeom prst="rect">
                <a:avLst/>
              </a:prstGeom>
            </p:spPr>
            <p:txBody>
              <a:bodyPr wrap="none">
                <a:spAutoFit/>
              </a:bodyPr>
              <a:lstStyle/>
              <a:p>
                <a:r>
                  <a:rPr lang="nl-NL" sz="1600" dirty="0"/>
                  <a:t>CD20</a:t>
                </a:r>
                <a:endParaRPr lang="en-US" sz="1600" dirty="0"/>
              </a:p>
            </p:txBody>
          </p:sp>
          <p:grpSp>
            <p:nvGrpSpPr>
              <p:cNvPr id="534" name="Group 533"/>
              <p:cNvGrpSpPr/>
              <p:nvPr/>
            </p:nvGrpSpPr>
            <p:grpSpPr>
              <a:xfrm rot="15256912">
                <a:off x="3401145" y="2442150"/>
                <a:ext cx="90694" cy="527354"/>
                <a:chOff x="5617822" y="3339110"/>
                <a:chExt cx="90694" cy="527354"/>
              </a:xfrm>
            </p:grpSpPr>
            <p:cxnSp>
              <p:nvCxnSpPr>
                <p:cNvPr id="536" name="Straight Connector 535"/>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35" name="Rectangle 534"/>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sp>
          <p:nvSpPr>
            <p:cNvPr id="292" name="Right Arrow 291"/>
            <p:cNvSpPr/>
            <p:nvPr/>
          </p:nvSpPr>
          <p:spPr bwMode="auto">
            <a:xfrm>
              <a:off x="6472052" y="2032279"/>
              <a:ext cx="508588"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293" name="Group 292"/>
            <p:cNvGrpSpPr/>
            <p:nvPr/>
          </p:nvGrpSpPr>
          <p:grpSpPr>
            <a:xfrm>
              <a:off x="7140049" y="1545347"/>
              <a:ext cx="1280545" cy="1065109"/>
              <a:chOff x="2429624" y="2296434"/>
              <a:chExt cx="1280545" cy="1065109"/>
            </a:xfrm>
          </p:grpSpPr>
          <p:grpSp>
            <p:nvGrpSpPr>
              <p:cNvPr id="522" name="Group 521"/>
              <p:cNvGrpSpPr/>
              <p:nvPr/>
            </p:nvGrpSpPr>
            <p:grpSpPr>
              <a:xfrm>
                <a:off x="2429624" y="2762250"/>
                <a:ext cx="845413" cy="599293"/>
                <a:chOff x="1439024" y="1352550"/>
                <a:chExt cx="845413" cy="599293"/>
              </a:xfrm>
            </p:grpSpPr>
            <p:sp>
              <p:nvSpPr>
                <p:cNvPr id="529"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Oval 530"/>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3" name="Rectangle 522"/>
              <p:cNvSpPr/>
              <p:nvPr/>
            </p:nvSpPr>
            <p:spPr>
              <a:xfrm>
                <a:off x="3009038" y="2987159"/>
                <a:ext cx="628698" cy="338554"/>
              </a:xfrm>
              <a:prstGeom prst="rect">
                <a:avLst/>
              </a:prstGeom>
            </p:spPr>
            <p:txBody>
              <a:bodyPr wrap="none">
                <a:spAutoFit/>
              </a:bodyPr>
              <a:lstStyle/>
              <a:p>
                <a:r>
                  <a:rPr lang="nl-NL" sz="1600" dirty="0"/>
                  <a:t>CD20</a:t>
                </a:r>
                <a:endParaRPr lang="en-US" sz="1600" dirty="0"/>
              </a:p>
            </p:txBody>
          </p:sp>
          <p:grpSp>
            <p:nvGrpSpPr>
              <p:cNvPr id="524" name="Group 523"/>
              <p:cNvGrpSpPr/>
              <p:nvPr/>
            </p:nvGrpSpPr>
            <p:grpSpPr>
              <a:xfrm rot="15256912">
                <a:off x="3401145" y="2442150"/>
                <a:ext cx="90694" cy="527354"/>
                <a:chOff x="5617822" y="3339110"/>
                <a:chExt cx="90694" cy="527354"/>
              </a:xfrm>
            </p:grpSpPr>
            <p:cxnSp>
              <p:nvCxnSpPr>
                <p:cNvPr id="526" name="Straight Connector 525"/>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25" name="Rectangle 524"/>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sp>
          <p:nvSpPr>
            <p:cNvPr id="294" name="Rectangle 293"/>
            <p:cNvSpPr/>
            <p:nvPr/>
          </p:nvSpPr>
          <p:spPr bwMode="auto">
            <a:xfrm>
              <a:off x="7035782" y="1416886"/>
              <a:ext cx="1552689" cy="1246909"/>
            </a:xfrm>
            <a:prstGeom prst="rect">
              <a:avLst/>
            </a:prstGeom>
            <a:solidFill>
              <a:schemeClr val="bg1">
                <a:alpha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97" name="TextBox 296"/>
            <p:cNvSpPr txBox="1"/>
            <p:nvPr/>
          </p:nvSpPr>
          <p:spPr>
            <a:xfrm rot="19872110">
              <a:off x="7181347" y="2077851"/>
              <a:ext cx="619465" cy="369332"/>
            </a:xfrm>
            <a:prstGeom prst="rect">
              <a:avLst/>
            </a:prstGeom>
            <a:noFill/>
          </p:spPr>
          <p:txBody>
            <a:bodyPr wrap="none" rtlCol="0">
              <a:spAutoFit/>
            </a:bodyPr>
            <a:lstStyle/>
            <a:p>
              <a:r>
                <a:rPr lang="en-US" b="1" dirty="0">
                  <a:solidFill>
                    <a:schemeClr val="accent6"/>
                  </a:solidFill>
                </a:rPr>
                <a:t>Lysis</a:t>
              </a:r>
            </a:p>
          </p:txBody>
        </p:sp>
        <p:grpSp>
          <p:nvGrpSpPr>
            <p:cNvPr id="298" name="Group 297"/>
            <p:cNvGrpSpPr/>
            <p:nvPr/>
          </p:nvGrpSpPr>
          <p:grpSpPr>
            <a:xfrm>
              <a:off x="4349424" y="1533472"/>
              <a:ext cx="2085801" cy="1116765"/>
              <a:chOff x="2429624" y="2296434"/>
              <a:chExt cx="2085801" cy="1116765"/>
            </a:xfrm>
          </p:grpSpPr>
          <p:grpSp>
            <p:nvGrpSpPr>
              <p:cNvPr id="512" name="Group 511"/>
              <p:cNvGrpSpPr/>
              <p:nvPr/>
            </p:nvGrpSpPr>
            <p:grpSpPr>
              <a:xfrm>
                <a:off x="2429624" y="2762250"/>
                <a:ext cx="845413" cy="599293"/>
                <a:chOff x="1439024" y="1352550"/>
                <a:chExt cx="845413" cy="599293"/>
              </a:xfrm>
            </p:grpSpPr>
            <p:sp>
              <p:nvSpPr>
                <p:cNvPr id="519"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0" name="Oval 519"/>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1" name="Oval 520"/>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13" name="Rectangle 512"/>
              <p:cNvSpPr/>
              <p:nvPr/>
            </p:nvSpPr>
            <p:spPr>
              <a:xfrm>
                <a:off x="3020913" y="2951534"/>
                <a:ext cx="1494512" cy="461665"/>
              </a:xfrm>
              <a:prstGeom prst="rect">
                <a:avLst/>
              </a:prstGeom>
            </p:spPr>
            <p:txBody>
              <a:bodyPr wrap="none">
                <a:spAutoFit/>
              </a:bodyPr>
              <a:lstStyle/>
              <a:p>
                <a:r>
                  <a:rPr lang="nl-NL" sz="1200" b="1" dirty="0"/>
                  <a:t>Complementbinding</a:t>
                </a:r>
              </a:p>
              <a:p>
                <a:r>
                  <a:rPr lang="nl-NL" sz="1200" b="1" dirty="0"/>
                  <a:t>en activatie</a:t>
                </a:r>
                <a:endParaRPr lang="en-US" sz="1200" b="1" dirty="0"/>
              </a:p>
            </p:txBody>
          </p:sp>
          <p:grpSp>
            <p:nvGrpSpPr>
              <p:cNvPr id="514" name="Group 513"/>
              <p:cNvGrpSpPr/>
              <p:nvPr/>
            </p:nvGrpSpPr>
            <p:grpSpPr>
              <a:xfrm rot="15256912">
                <a:off x="3401145" y="2442150"/>
                <a:ext cx="90694" cy="527354"/>
                <a:chOff x="5617822" y="3339110"/>
                <a:chExt cx="90694" cy="527354"/>
              </a:xfrm>
            </p:grpSpPr>
            <p:cxnSp>
              <p:nvCxnSpPr>
                <p:cNvPr id="516" name="Straight Connector 515"/>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7" name="Straight Connector 516"/>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15" name="Rectangle 514"/>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grpSp>
          <p:nvGrpSpPr>
            <p:cNvPr id="300" name="Group 299"/>
            <p:cNvGrpSpPr/>
            <p:nvPr/>
          </p:nvGrpSpPr>
          <p:grpSpPr>
            <a:xfrm>
              <a:off x="5527813" y="1723660"/>
              <a:ext cx="447323" cy="486461"/>
              <a:chOff x="1217214" y="1070761"/>
              <a:chExt cx="447323" cy="486461"/>
            </a:xfrm>
          </p:grpSpPr>
          <p:sp>
            <p:nvSpPr>
              <p:cNvPr id="500" name="Oval 499"/>
              <p:cNvSpPr/>
              <p:nvPr/>
            </p:nvSpPr>
            <p:spPr bwMode="auto">
              <a:xfrm>
                <a:off x="1270660" y="12469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1" name="Oval 500"/>
              <p:cNvSpPr/>
              <p:nvPr/>
            </p:nvSpPr>
            <p:spPr bwMode="auto">
              <a:xfrm>
                <a:off x="1423060" y="118555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2" name="Oval 501"/>
              <p:cNvSpPr/>
              <p:nvPr/>
            </p:nvSpPr>
            <p:spPr bwMode="auto">
              <a:xfrm>
                <a:off x="1504210" y="133795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3" name="Oval 502"/>
              <p:cNvSpPr/>
              <p:nvPr/>
            </p:nvSpPr>
            <p:spPr bwMode="auto">
              <a:xfrm>
                <a:off x="1335985" y="1383478"/>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4" name="Oval 503"/>
              <p:cNvSpPr/>
              <p:nvPr/>
            </p:nvSpPr>
            <p:spPr bwMode="auto">
              <a:xfrm>
                <a:off x="1452760" y="1464628"/>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5" name="Oval 504"/>
              <p:cNvSpPr/>
              <p:nvPr/>
            </p:nvSpPr>
            <p:spPr bwMode="auto">
              <a:xfrm>
                <a:off x="1569535" y="12014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6" name="Oval 505"/>
              <p:cNvSpPr/>
              <p:nvPr/>
            </p:nvSpPr>
            <p:spPr bwMode="auto">
              <a:xfrm>
                <a:off x="1411185" y="13043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7" name="Oval 506"/>
              <p:cNvSpPr/>
              <p:nvPr/>
            </p:nvSpPr>
            <p:spPr bwMode="auto">
              <a:xfrm>
                <a:off x="1337966" y="111430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8" name="Oval 507"/>
              <p:cNvSpPr/>
              <p:nvPr/>
            </p:nvSpPr>
            <p:spPr bwMode="auto">
              <a:xfrm>
                <a:off x="1217214" y="141910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9" name="Oval 508"/>
              <p:cNvSpPr/>
              <p:nvPr/>
            </p:nvSpPr>
            <p:spPr bwMode="auto">
              <a:xfrm>
                <a:off x="1462645" y="107076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10" name="Oval 509"/>
              <p:cNvSpPr/>
              <p:nvPr/>
            </p:nvSpPr>
            <p:spPr bwMode="auto">
              <a:xfrm>
                <a:off x="1571516" y="1485970"/>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11" name="Oval 510"/>
              <p:cNvSpPr/>
              <p:nvPr/>
            </p:nvSpPr>
            <p:spPr bwMode="auto">
              <a:xfrm>
                <a:off x="1617036" y="13538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grpSp>
          <p:nvGrpSpPr>
            <p:cNvPr id="301" name="Group 300"/>
            <p:cNvGrpSpPr/>
            <p:nvPr/>
          </p:nvGrpSpPr>
          <p:grpSpPr>
            <a:xfrm>
              <a:off x="3626570" y="2341029"/>
              <a:ext cx="634645" cy="494994"/>
              <a:chOff x="3626570" y="2341029"/>
              <a:chExt cx="634645" cy="494994"/>
            </a:xfrm>
          </p:grpSpPr>
          <p:sp>
            <p:nvSpPr>
              <p:cNvPr id="498" name="Right Arrow 497"/>
              <p:cNvSpPr/>
              <p:nvPr/>
            </p:nvSpPr>
            <p:spPr bwMode="auto">
              <a:xfrm rot="20003644">
                <a:off x="3679375" y="2341029"/>
                <a:ext cx="510639"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9" name="TextBox 498"/>
              <p:cNvSpPr txBox="1"/>
              <p:nvPr/>
            </p:nvSpPr>
            <p:spPr>
              <a:xfrm rot="20103925">
                <a:off x="3626570" y="2425368"/>
                <a:ext cx="634645" cy="307777"/>
              </a:xfrm>
              <a:prstGeom prst="rect">
                <a:avLst/>
              </a:prstGeom>
              <a:noFill/>
            </p:spPr>
            <p:txBody>
              <a:bodyPr wrap="square" rtlCol="0">
                <a:spAutoFit/>
              </a:bodyPr>
              <a:lstStyle/>
              <a:p>
                <a:r>
                  <a:rPr lang="en-US" sz="1400" dirty="0"/>
                  <a:t>CDC</a:t>
                </a:r>
                <a:endParaRPr lang="nl-NL" sz="1400" dirty="0"/>
              </a:p>
            </p:txBody>
          </p:sp>
        </p:grpSp>
        <p:sp>
          <p:nvSpPr>
            <p:cNvPr id="302" name="TextBox 301"/>
            <p:cNvSpPr txBox="1"/>
            <p:nvPr/>
          </p:nvSpPr>
          <p:spPr>
            <a:xfrm>
              <a:off x="2196936" y="4065799"/>
              <a:ext cx="1269274" cy="369332"/>
            </a:xfrm>
            <a:prstGeom prst="rect">
              <a:avLst/>
            </a:prstGeom>
            <a:noFill/>
          </p:spPr>
          <p:txBody>
            <a:bodyPr wrap="square" rtlCol="0">
              <a:spAutoFit/>
            </a:bodyPr>
            <a:lstStyle/>
            <a:p>
              <a:r>
                <a:rPr lang="en-US" dirty="0"/>
                <a:t>B-l</a:t>
              </a:r>
              <a:r>
                <a:rPr lang="nl-NL" dirty="0"/>
                <a:t>ymfocyt</a:t>
              </a:r>
            </a:p>
          </p:txBody>
        </p:sp>
        <p:grpSp>
          <p:nvGrpSpPr>
            <p:cNvPr id="303" name="Group 302"/>
            <p:cNvGrpSpPr/>
            <p:nvPr/>
          </p:nvGrpSpPr>
          <p:grpSpPr>
            <a:xfrm>
              <a:off x="3606260" y="3163733"/>
              <a:ext cx="759720" cy="902066"/>
              <a:chOff x="3606260" y="3316754"/>
              <a:chExt cx="759720" cy="494994"/>
            </a:xfrm>
          </p:grpSpPr>
          <p:sp>
            <p:nvSpPr>
              <p:cNvPr id="496" name="Right Arrow 495"/>
              <p:cNvSpPr/>
              <p:nvPr/>
            </p:nvSpPr>
            <p:spPr bwMode="auto">
              <a:xfrm>
                <a:off x="3681350" y="3316754"/>
                <a:ext cx="510639"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7" name="TextBox 496"/>
              <p:cNvSpPr txBox="1"/>
              <p:nvPr/>
            </p:nvSpPr>
            <p:spPr>
              <a:xfrm>
                <a:off x="3606260" y="3475556"/>
                <a:ext cx="759720" cy="168888"/>
              </a:xfrm>
              <a:prstGeom prst="rect">
                <a:avLst/>
              </a:prstGeom>
              <a:noFill/>
            </p:spPr>
            <p:txBody>
              <a:bodyPr wrap="square" rtlCol="0">
                <a:spAutoFit/>
              </a:bodyPr>
              <a:lstStyle/>
              <a:p>
                <a:r>
                  <a:rPr lang="en-US" sz="1400" dirty="0"/>
                  <a:t>ADCC</a:t>
                </a:r>
                <a:endParaRPr lang="nl-NL" sz="1400" dirty="0"/>
              </a:p>
            </p:txBody>
          </p:sp>
        </p:grpSp>
        <p:grpSp>
          <p:nvGrpSpPr>
            <p:cNvPr id="304" name="Group 303"/>
            <p:cNvGrpSpPr/>
            <p:nvPr/>
          </p:nvGrpSpPr>
          <p:grpSpPr>
            <a:xfrm>
              <a:off x="4351399" y="2711261"/>
              <a:ext cx="4270722" cy="1335660"/>
              <a:chOff x="4351399" y="2711261"/>
              <a:chExt cx="4270722" cy="1335660"/>
            </a:xfrm>
          </p:grpSpPr>
          <p:sp>
            <p:nvSpPr>
              <p:cNvPr id="313" name="Rectangle 312"/>
              <p:cNvSpPr/>
              <p:nvPr/>
            </p:nvSpPr>
            <p:spPr bwMode="auto">
              <a:xfrm>
                <a:off x="7047657" y="2711261"/>
                <a:ext cx="1552689" cy="1246909"/>
              </a:xfrm>
              <a:prstGeom prst="rect">
                <a:avLst/>
              </a:prstGeom>
              <a:solidFill>
                <a:schemeClr val="bg1">
                  <a:alpha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314"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87700" b="8652"/>
              <a:stretch/>
            </p:blipFill>
            <p:spPr bwMode="auto">
              <a:xfrm>
                <a:off x="5404934" y="3178276"/>
                <a:ext cx="1045402" cy="7752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15" name="Group 314"/>
              <p:cNvGrpSpPr/>
              <p:nvPr/>
            </p:nvGrpSpPr>
            <p:grpSpPr>
              <a:xfrm>
                <a:off x="4351399" y="2829822"/>
                <a:ext cx="1527098" cy="1217099"/>
                <a:chOff x="2429624" y="2296434"/>
                <a:chExt cx="1527098" cy="1217099"/>
              </a:xfrm>
            </p:grpSpPr>
            <p:grpSp>
              <p:nvGrpSpPr>
                <p:cNvPr id="350" name="Group 349"/>
                <p:cNvGrpSpPr/>
                <p:nvPr/>
              </p:nvGrpSpPr>
              <p:grpSpPr>
                <a:xfrm>
                  <a:off x="2429624" y="2762250"/>
                  <a:ext cx="845413" cy="599293"/>
                  <a:chOff x="1439024" y="1352550"/>
                  <a:chExt cx="845413" cy="599293"/>
                </a:xfrm>
              </p:grpSpPr>
              <p:sp>
                <p:nvSpPr>
                  <p:cNvPr id="357"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2" name="Oval 381"/>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5" name="Oval 494"/>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1" name="Rectangle 350"/>
                <p:cNvSpPr/>
                <p:nvPr/>
              </p:nvSpPr>
              <p:spPr>
                <a:xfrm>
                  <a:off x="2878413" y="3236534"/>
                  <a:ext cx="1078309" cy="276999"/>
                </a:xfrm>
                <a:prstGeom prst="rect">
                  <a:avLst/>
                </a:prstGeom>
              </p:spPr>
              <p:txBody>
                <a:bodyPr wrap="none">
                  <a:spAutoFit/>
                </a:bodyPr>
                <a:lstStyle/>
                <a:p>
                  <a:r>
                    <a:rPr lang="nl-NL" sz="1200" b="1" dirty="0"/>
                    <a:t>Effectorcel NK</a:t>
                  </a:r>
                  <a:endParaRPr lang="en-US" sz="1200" b="1" dirty="0"/>
                </a:p>
              </p:txBody>
            </p:sp>
            <p:grpSp>
              <p:nvGrpSpPr>
                <p:cNvPr id="352" name="Group 351"/>
                <p:cNvGrpSpPr/>
                <p:nvPr/>
              </p:nvGrpSpPr>
              <p:grpSpPr>
                <a:xfrm rot="15256912">
                  <a:off x="3401145" y="2442150"/>
                  <a:ext cx="90694" cy="527354"/>
                  <a:chOff x="5617822" y="3339110"/>
                  <a:chExt cx="90694" cy="527354"/>
                </a:xfrm>
              </p:grpSpPr>
              <p:cxnSp>
                <p:nvCxnSpPr>
                  <p:cNvPr id="354" name="Straight Connector 353"/>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353" name="Rectangle 352"/>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grpSp>
            <p:nvGrpSpPr>
              <p:cNvPr id="316" name="Group 315"/>
              <p:cNvGrpSpPr/>
              <p:nvPr/>
            </p:nvGrpSpPr>
            <p:grpSpPr>
              <a:xfrm>
                <a:off x="7140049" y="2839722"/>
                <a:ext cx="1280545" cy="1065109"/>
                <a:chOff x="2429624" y="2296434"/>
                <a:chExt cx="1280545" cy="1065109"/>
              </a:xfrm>
            </p:grpSpPr>
            <p:grpSp>
              <p:nvGrpSpPr>
                <p:cNvPr id="322" name="Group 321"/>
                <p:cNvGrpSpPr/>
                <p:nvPr/>
              </p:nvGrpSpPr>
              <p:grpSpPr>
                <a:xfrm>
                  <a:off x="2429624" y="2762250"/>
                  <a:ext cx="845413" cy="599293"/>
                  <a:chOff x="1439024" y="1352550"/>
                  <a:chExt cx="845413" cy="599293"/>
                </a:xfrm>
              </p:grpSpPr>
              <p:sp>
                <p:nvSpPr>
                  <p:cNvPr id="347"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3" name="Rectangle 322"/>
                <p:cNvSpPr/>
                <p:nvPr/>
              </p:nvSpPr>
              <p:spPr>
                <a:xfrm>
                  <a:off x="3009038" y="2987159"/>
                  <a:ext cx="628698" cy="338554"/>
                </a:xfrm>
                <a:prstGeom prst="rect">
                  <a:avLst/>
                </a:prstGeom>
              </p:spPr>
              <p:txBody>
                <a:bodyPr wrap="none">
                  <a:spAutoFit/>
                </a:bodyPr>
                <a:lstStyle/>
                <a:p>
                  <a:r>
                    <a:rPr lang="nl-NL" sz="1600" dirty="0"/>
                    <a:t>CD20</a:t>
                  </a:r>
                  <a:endParaRPr lang="en-US" sz="1600" dirty="0"/>
                </a:p>
              </p:txBody>
            </p:sp>
            <p:grpSp>
              <p:nvGrpSpPr>
                <p:cNvPr id="342" name="Group 341"/>
                <p:cNvGrpSpPr/>
                <p:nvPr/>
              </p:nvGrpSpPr>
              <p:grpSpPr>
                <a:xfrm rot="15256912">
                  <a:off x="3401145" y="2442150"/>
                  <a:ext cx="90694" cy="527354"/>
                  <a:chOff x="5617822" y="3339110"/>
                  <a:chExt cx="90694" cy="527354"/>
                </a:xfrm>
              </p:grpSpPr>
              <p:cxnSp>
                <p:nvCxnSpPr>
                  <p:cNvPr id="344" name="Straight Connector 343"/>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343" name="Rectangle 342"/>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sp>
            <p:nvSpPr>
              <p:cNvPr id="317" name="Right Arrow 316"/>
              <p:cNvSpPr/>
              <p:nvPr/>
            </p:nvSpPr>
            <p:spPr bwMode="auto">
              <a:xfrm>
                <a:off x="6481952" y="3324679"/>
                <a:ext cx="508588" cy="494994"/>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18" name="Rectangle 317"/>
              <p:cNvSpPr/>
              <p:nvPr/>
            </p:nvSpPr>
            <p:spPr bwMode="auto">
              <a:xfrm rot="3036102">
                <a:off x="5533878" y="3226436"/>
                <a:ext cx="124275" cy="105179"/>
              </a:xfrm>
              <a:prstGeom prst="rect">
                <a:avLst/>
              </a:prstGeom>
              <a:solidFill>
                <a:srgbClr val="FFC000"/>
              </a:solidFill>
              <a:ln w="25400" cap="flat" cmpd="sng" algn="ctr">
                <a:solidFill>
                  <a:srgbClr val="CC9900"/>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19" name="Rectangle 318"/>
              <p:cNvSpPr/>
              <p:nvPr/>
            </p:nvSpPr>
            <p:spPr bwMode="auto">
              <a:xfrm>
                <a:off x="7069432" y="2768661"/>
                <a:ext cx="1552689" cy="1246909"/>
              </a:xfrm>
              <a:prstGeom prst="rect">
                <a:avLst/>
              </a:prstGeom>
              <a:solidFill>
                <a:schemeClr val="bg1">
                  <a:alpha val="85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21" name="TextBox 320"/>
              <p:cNvSpPr txBox="1"/>
              <p:nvPr/>
            </p:nvSpPr>
            <p:spPr>
              <a:xfrm rot="19872110">
                <a:off x="7145722" y="3372226"/>
                <a:ext cx="619465" cy="369332"/>
              </a:xfrm>
              <a:prstGeom prst="rect">
                <a:avLst/>
              </a:prstGeom>
              <a:noFill/>
            </p:spPr>
            <p:txBody>
              <a:bodyPr wrap="none" rtlCol="0">
                <a:spAutoFit/>
              </a:bodyPr>
              <a:lstStyle/>
              <a:p>
                <a:r>
                  <a:rPr lang="en-US" b="1" dirty="0">
                    <a:solidFill>
                      <a:schemeClr val="accent6"/>
                    </a:solidFill>
                  </a:rPr>
                  <a:t>Lysis</a:t>
                </a:r>
              </a:p>
            </p:txBody>
          </p:sp>
        </p:grpSp>
      </p:grpSp>
      <p:sp>
        <p:nvSpPr>
          <p:cNvPr id="3" name="Rectangle 2"/>
          <p:cNvSpPr/>
          <p:nvPr/>
        </p:nvSpPr>
        <p:spPr>
          <a:xfrm>
            <a:off x="82339" y="6652547"/>
            <a:ext cx="1513556" cy="184666"/>
          </a:xfrm>
          <a:prstGeom prst="rect">
            <a:avLst/>
          </a:prstGeom>
        </p:spPr>
        <p:txBody>
          <a:bodyPr wrap="none">
            <a:spAutoFit/>
          </a:bodyPr>
          <a:lstStyle/>
          <a:p>
            <a:r>
              <a:rPr lang="nl-NL" sz="600" dirty="0"/>
              <a:t>https://www.drugbank.ca/drugs/DB11988</a:t>
            </a:r>
          </a:p>
        </p:txBody>
      </p:sp>
      <p:sp>
        <p:nvSpPr>
          <p:cNvPr id="245" name="Down Arrow 244">
            <a:extLst>
              <a:ext uri="{FF2B5EF4-FFF2-40B4-BE49-F238E27FC236}">
                <a16:creationId xmlns:a16="http://schemas.microsoft.com/office/drawing/2014/main" id="{2D84650C-E4A3-4BA6-81D9-F1DA3E5EF128}"/>
              </a:ext>
            </a:extLst>
          </p:cNvPr>
          <p:cNvSpPr/>
          <p:nvPr/>
        </p:nvSpPr>
        <p:spPr bwMode="auto">
          <a:xfrm rot="8825179">
            <a:off x="1315181" y="5529114"/>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27" name="Rectangle 226">
            <a:extLst>
              <a:ext uri="{FF2B5EF4-FFF2-40B4-BE49-F238E27FC236}">
                <a16:creationId xmlns:a16="http://schemas.microsoft.com/office/drawing/2014/main" id="{7D9F3D4E-5C82-4EF3-B1E5-D6DA837ED731}"/>
              </a:ext>
            </a:extLst>
          </p:cNvPr>
          <p:cNvSpPr/>
          <p:nvPr/>
        </p:nvSpPr>
        <p:spPr>
          <a:xfrm>
            <a:off x="90576" y="6414136"/>
            <a:ext cx="4572000" cy="184666"/>
          </a:xfrm>
          <a:prstGeom prst="rect">
            <a:avLst/>
          </a:prstGeom>
        </p:spPr>
        <p:txBody>
          <a:bodyPr>
            <a:spAutoFit/>
          </a:bodyPr>
          <a:lstStyle/>
          <a:p>
            <a:r>
              <a:rPr lang="en-US" sz="600" dirty="0"/>
              <a:t>http://www.ema.europa.eu/docs/nl_NL/document_library/EPAR_-_Product_Information/human/004043/WC500241124.pdf</a:t>
            </a:r>
          </a:p>
        </p:txBody>
      </p:sp>
    </p:spTree>
    <p:extLst>
      <p:ext uri="{BB962C8B-B14F-4D97-AF65-F5344CB8AC3E}">
        <p14:creationId xmlns:p14="http://schemas.microsoft.com/office/powerpoint/2010/main" val="71259766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845213" y="1369305"/>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1976229" y="1401768"/>
            <a:ext cx="7109988"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533807" y="3606688"/>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563725" y="3606688"/>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885624" y="3610290"/>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87557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58454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1088571" y="2171379"/>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1155246" y="2323779"/>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1193349" y="2571429"/>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1030724" y="881943"/>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216" name="Title 1"/>
          <p:cNvSpPr>
            <a:spLocks noGrp="1"/>
          </p:cNvSpPr>
          <p:nvPr>
            <p:ph type="title"/>
          </p:nvPr>
        </p:nvSpPr>
        <p:spPr>
          <a:xfrm>
            <a:off x="457202" y="274644"/>
            <a:ext cx="6962775" cy="609781"/>
          </a:xfrm>
        </p:spPr>
        <p:txBody>
          <a:bodyPr/>
          <a:lstStyle/>
          <a:p>
            <a:r>
              <a:rPr lang="nl-NL" sz="2400" dirty="0" err="1"/>
              <a:t>Ocrelizumab</a:t>
            </a:r>
            <a:r>
              <a:rPr lang="nl-NL" sz="2400" dirty="0"/>
              <a:t>, </a:t>
            </a:r>
            <a:r>
              <a:rPr lang="nl-NL" sz="2400" dirty="0" err="1"/>
              <a:t>immuunstatus</a:t>
            </a:r>
            <a:r>
              <a:rPr lang="nl-NL" sz="2400" dirty="0"/>
              <a:t> tijdens behandeling</a:t>
            </a:r>
          </a:p>
        </p:txBody>
      </p:sp>
      <p:sp>
        <p:nvSpPr>
          <p:cNvPr id="3" name="Rectangle 2"/>
          <p:cNvSpPr/>
          <p:nvPr/>
        </p:nvSpPr>
        <p:spPr>
          <a:xfrm>
            <a:off x="82339" y="6652547"/>
            <a:ext cx="1513556" cy="184666"/>
          </a:xfrm>
          <a:prstGeom prst="rect">
            <a:avLst/>
          </a:prstGeom>
        </p:spPr>
        <p:txBody>
          <a:bodyPr wrap="none">
            <a:spAutoFit/>
          </a:bodyPr>
          <a:lstStyle/>
          <a:p>
            <a:r>
              <a:rPr lang="nl-NL" sz="600" dirty="0"/>
              <a:t>https://www.drugbank.ca/drugs/DB11988</a:t>
            </a:r>
          </a:p>
        </p:txBody>
      </p:sp>
      <p:grpSp>
        <p:nvGrpSpPr>
          <p:cNvPr id="200" name="Group 199">
            <a:extLst>
              <a:ext uri="{FF2B5EF4-FFF2-40B4-BE49-F238E27FC236}">
                <a16:creationId xmlns:a16="http://schemas.microsoft.com/office/drawing/2014/main" id="{5CEBF9D2-A33B-45F1-9391-E52EF4D1CFCC}"/>
              </a:ext>
            </a:extLst>
          </p:cNvPr>
          <p:cNvGrpSpPr/>
          <p:nvPr/>
        </p:nvGrpSpPr>
        <p:grpSpPr>
          <a:xfrm>
            <a:off x="4348541" y="5172969"/>
            <a:ext cx="1325315" cy="709388"/>
            <a:chOff x="7310938" y="5220127"/>
            <a:chExt cx="1325315" cy="709388"/>
          </a:xfrm>
        </p:grpSpPr>
        <p:grpSp>
          <p:nvGrpSpPr>
            <p:cNvPr id="201" name="Group 207">
              <a:extLst>
                <a:ext uri="{FF2B5EF4-FFF2-40B4-BE49-F238E27FC236}">
                  <a16:creationId xmlns:a16="http://schemas.microsoft.com/office/drawing/2014/main" id="{10806130-4FA2-420F-99EA-B7FCBA365D1A}"/>
                </a:ext>
              </a:extLst>
            </p:cNvPr>
            <p:cNvGrpSpPr/>
            <p:nvPr/>
          </p:nvGrpSpPr>
          <p:grpSpPr>
            <a:xfrm rot="16200000">
              <a:off x="7799363" y="5425990"/>
              <a:ext cx="668949" cy="338102"/>
              <a:chOff x="5148932" y="630657"/>
              <a:chExt cx="750349" cy="364012"/>
            </a:xfrm>
          </p:grpSpPr>
          <p:grpSp>
            <p:nvGrpSpPr>
              <p:cNvPr id="225" name="Group 171">
                <a:extLst>
                  <a:ext uri="{FF2B5EF4-FFF2-40B4-BE49-F238E27FC236}">
                    <a16:creationId xmlns:a16="http://schemas.microsoft.com/office/drawing/2014/main" id="{2C5D8887-60C0-46AF-B169-A06D917AE450}"/>
                  </a:ext>
                </a:extLst>
              </p:cNvPr>
              <p:cNvGrpSpPr/>
              <p:nvPr/>
            </p:nvGrpSpPr>
            <p:grpSpPr>
              <a:xfrm>
                <a:off x="5465001" y="738092"/>
                <a:ext cx="140170" cy="256577"/>
                <a:chOff x="6272999" y="403029"/>
                <a:chExt cx="199769" cy="365671"/>
              </a:xfrm>
            </p:grpSpPr>
            <p:sp>
              <p:nvSpPr>
                <p:cNvPr id="234" name="Rectangle 233">
                  <a:extLst>
                    <a:ext uri="{FF2B5EF4-FFF2-40B4-BE49-F238E27FC236}">
                      <a16:creationId xmlns:a16="http://schemas.microsoft.com/office/drawing/2014/main" id="{841B4680-B28D-40F6-BE5D-D78C172C7E7A}"/>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5" name="Rectangle 234">
                  <a:extLst>
                    <a:ext uri="{FF2B5EF4-FFF2-40B4-BE49-F238E27FC236}">
                      <a16:creationId xmlns:a16="http://schemas.microsoft.com/office/drawing/2014/main" id="{6BB11382-1A5E-460A-BFF0-D105CF43CF49}"/>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6" name="Rectangle 235">
                  <a:extLst>
                    <a:ext uri="{FF2B5EF4-FFF2-40B4-BE49-F238E27FC236}">
                      <a16:creationId xmlns:a16="http://schemas.microsoft.com/office/drawing/2014/main" id="{DBF1B705-494D-4C29-AAA4-478AED98CEA0}"/>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26" name="Group 173">
                <a:extLst>
                  <a:ext uri="{FF2B5EF4-FFF2-40B4-BE49-F238E27FC236}">
                    <a16:creationId xmlns:a16="http://schemas.microsoft.com/office/drawing/2014/main" id="{BDF2238C-9F50-45B6-B5ED-818ADB20A399}"/>
                  </a:ext>
                </a:extLst>
              </p:cNvPr>
              <p:cNvGrpSpPr/>
              <p:nvPr/>
            </p:nvGrpSpPr>
            <p:grpSpPr>
              <a:xfrm rot="18956938">
                <a:off x="5759111" y="630657"/>
                <a:ext cx="140170" cy="256577"/>
                <a:chOff x="6272999" y="403029"/>
                <a:chExt cx="199769" cy="365671"/>
              </a:xfrm>
            </p:grpSpPr>
            <p:sp>
              <p:nvSpPr>
                <p:cNvPr id="231" name="Rectangle 230">
                  <a:extLst>
                    <a:ext uri="{FF2B5EF4-FFF2-40B4-BE49-F238E27FC236}">
                      <a16:creationId xmlns:a16="http://schemas.microsoft.com/office/drawing/2014/main" id="{E0F27DBB-2983-4E45-B7D2-C7A5F3F97BC3}"/>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Rectangle 231">
                  <a:extLst>
                    <a:ext uri="{FF2B5EF4-FFF2-40B4-BE49-F238E27FC236}">
                      <a16:creationId xmlns:a16="http://schemas.microsoft.com/office/drawing/2014/main" id="{4AA46FAD-F635-4FB4-9C2E-5F9962EEBEA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Rectangle 232">
                  <a:extLst>
                    <a:ext uri="{FF2B5EF4-FFF2-40B4-BE49-F238E27FC236}">
                      <a16:creationId xmlns:a16="http://schemas.microsoft.com/office/drawing/2014/main" id="{905BD60F-7FB2-4FF1-9E3B-1C01C7FF94F3}"/>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27" name="Group 203">
                <a:extLst>
                  <a:ext uri="{FF2B5EF4-FFF2-40B4-BE49-F238E27FC236}">
                    <a16:creationId xmlns:a16="http://schemas.microsoft.com/office/drawing/2014/main" id="{01374730-E944-40C5-8B42-C9A4BC173EDA}"/>
                  </a:ext>
                </a:extLst>
              </p:cNvPr>
              <p:cNvGrpSpPr/>
              <p:nvPr/>
            </p:nvGrpSpPr>
            <p:grpSpPr>
              <a:xfrm rot="2643062" flipH="1">
                <a:off x="5148932" y="631164"/>
                <a:ext cx="140170" cy="256577"/>
                <a:chOff x="6272999" y="403029"/>
                <a:chExt cx="199769" cy="365671"/>
              </a:xfrm>
            </p:grpSpPr>
            <p:sp>
              <p:nvSpPr>
                <p:cNvPr id="228" name="Rectangle 227">
                  <a:extLst>
                    <a:ext uri="{FF2B5EF4-FFF2-40B4-BE49-F238E27FC236}">
                      <a16:creationId xmlns:a16="http://schemas.microsoft.com/office/drawing/2014/main" id="{7B52A536-1623-468B-A553-F29BA9920BA1}"/>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Rectangle 228">
                  <a:extLst>
                    <a:ext uri="{FF2B5EF4-FFF2-40B4-BE49-F238E27FC236}">
                      <a16:creationId xmlns:a16="http://schemas.microsoft.com/office/drawing/2014/main" id="{D8ACFE78-8D05-43A8-964B-0AC3A4821A1D}"/>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Rectangle 229">
                  <a:extLst>
                    <a:ext uri="{FF2B5EF4-FFF2-40B4-BE49-F238E27FC236}">
                      <a16:creationId xmlns:a16="http://schemas.microsoft.com/office/drawing/2014/main" id="{7D90D6AD-46C7-4E62-800B-70FD583C7AAF}"/>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02" name="Group 207">
              <a:extLst>
                <a:ext uri="{FF2B5EF4-FFF2-40B4-BE49-F238E27FC236}">
                  <a16:creationId xmlns:a16="http://schemas.microsoft.com/office/drawing/2014/main" id="{04D6E12D-B152-48AD-9482-855DB1A77E02}"/>
                </a:ext>
              </a:extLst>
            </p:cNvPr>
            <p:cNvGrpSpPr/>
            <p:nvPr/>
          </p:nvGrpSpPr>
          <p:grpSpPr>
            <a:xfrm rot="16200000">
              <a:off x="8132727" y="5385551"/>
              <a:ext cx="668949" cy="338102"/>
              <a:chOff x="5148932" y="630657"/>
              <a:chExt cx="750349" cy="364012"/>
            </a:xfrm>
          </p:grpSpPr>
          <p:grpSp>
            <p:nvGrpSpPr>
              <p:cNvPr id="212" name="Group 171">
                <a:extLst>
                  <a:ext uri="{FF2B5EF4-FFF2-40B4-BE49-F238E27FC236}">
                    <a16:creationId xmlns:a16="http://schemas.microsoft.com/office/drawing/2014/main" id="{F4BD7BFD-B603-445B-8B1A-D7B8110E7D71}"/>
                  </a:ext>
                </a:extLst>
              </p:cNvPr>
              <p:cNvGrpSpPr/>
              <p:nvPr/>
            </p:nvGrpSpPr>
            <p:grpSpPr>
              <a:xfrm>
                <a:off x="5465001" y="738092"/>
                <a:ext cx="140170" cy="256577"/>
                <a:chOff x="6272999" y="403029"/>
                <a:chExt cx="199769" cy="365671"/>
              </a:xfrm>
            </p:grpSpPr>
            <p:sp>
              <p:nvSpPr>
                <p:cNvPr id="222" name="Rectangle 221">
                  <a:extLst>
                    <a:ext uri="{FF2B5EF4-FFF2-40B4-BE49-F238E27FC236}">
                      <a16:creationId xmlns:a16="http://schemas.microsoft.com/office/drawing/2014/main" id="{34A53500-5FA9-4B7F-89B3-AFC0EF17582D}"/>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Rectangle 222">
                  <a:extLst>
                    <a:ext uri="{FF2B5EF4-FFF2-40B4-BE49-F238E27FC236}">
                      <a16:creationId xmlns:a16="http://schemas.microsoft.com/office/drawing/2014/main" id="{60B4AA10-8BCC-4740-8371-98E5D02A6E25}"/>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4" name="Rectangle 223">
                  <a:extLst>
                    <a:ext uri="{FF2B5EF4-FFF2-40B4-BE49-F238E27FC236}">
                      <a16:creationId xmlns:a16="http://schemas.microsoft.com/office/drawing/2014/main" id="{4DC06336-0813-4FD4-BC3B-F934006A772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13" name="Group 173">
                <a:extLst>
                  <a:ext uri="{FF2B5EF4-FFF2-40B4-BE49-F238E27FC236}">
                    <a16:creationId xmlns:a16="http://schemas.microsoft.com/office/drawing/2014/main" id="{DD95E55A-76CF-4504-A4A7-695307314B79}"/>
                  </a:ext>
                </a:extLst>
              </p:cNvPr>
              <p:cNvGrpSpPr/>
              <p:nvPr/>
            </p:nvGrpSpPr>
            <p:grpSpPr>
              <a:xfrm rot="18956938">
                <a:off x="5759111" y="630657"/>
                <a:ext cx="140170" cy="256577"/>
                <a:chOff x="6272999" y="403029"/>
                <a:chExt cx="199769" cy="365671"/>
              </a:xfrm>
            </p:grpSpPr>
            <p:sp>
              <p:nvSpPr>
                <p:cNvPr id="219" name="Rectangle 218">
                  <a:extLst>
                    <a:ext uri="{FF2B5EF4-FFF2-40B4-BE49-F238E27FC236}">
                      <a16:creationId xmlns:a16="http://schemas.microsoft.com/office/drawing/2014/main" id="{7B398F99-194D-4724-916B-4E55AAF80260}"/>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Rectangle 219">
                  <a:extLst>
                    <a:ext uri="{FF2B5EF4-FFF2-40B4-BE49-F238E27FC236}">
                      <a16:creationId xmlns:a16="http://schemas.microsoft.com/office/drawing/2014/main" id="{DC0CEBAB-AA4A-4D24-820E-71B5801B1927}"/>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Rectangle 220">
                  <a:extLst>
                    <a:ext uri="{FF2B5EF4-FFF2-40B4-BE49-F238E27FC236}">
                      <a16:creationId xmlns:a16="http://schemas.microsoft.com/office/drawing/2014/main" id="{8B8EDDAA-B8B7-4026-8BF2-CE46545AEE0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14" name="Group 203">
                <a:extLst>
                  <a:ext uri="{FF2B5EF4-FFF2-40B4-BE49-F238E27FC236}">
                    <a16:creationId xmlns:a16="http://schemas.microsoft.com/office/drawing/2014/main" id="{83A0977D-5C4C-483B-9327-64F4AD44159B}"/>
                  </a:ext>
                </a:extLst>
              </p:cNvPr>
              <p:cNvGrpSpPr/>
              <p:nvPr/>
            </p:nvGrpSpPr>
            <p:grpSpPr>
              <a:xfrm rot="2643062" flipH="1">
                <a:off x="5148932" y="631164"/>
                <a:ext cx="140170" cy="256577"/>
                <a:chOff x="6272999" y="403029"/>
                <a:chExt cx="199769" cy="365671"/>
              </a:xfrm>
            </p:grpSpPr>
            <p:sp>
              <p:nvSpPr>
                <p:cNvPr id="215" name="Rectangle 214">
                  <a:extLst>
                    <a:ext uri="{FF2B5EF4-FFF2-40B4-BE49-F238E27FC236}">
                      <a16:creationId xmlns:a16="http://schemas.microsoft.com/office/drawing/2014/main" id="{CEC9C9D7-33F2-4DFF-BE9C-6AFB2342A76A}"/>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7" name="Rectangle 216">
                  <a:extLst>
                    <a:ext uri="{FF2B5EF4-FFF2-40B4-BE49-F238E27FC236}">
                      <a16:creationId xmlns:a16="http://schemas.microsoft.com/office/drawing/2014/main" id="{0D9817E1-88BE-40A9-B64A-A7A6B2728AE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8" name="Rectangle 217">
                  <a:extLst>
                    <a:ext uri="{FF2B5EF4-FFF2-40B4-BE49-F238E27FC236}">
                      <a16:creationId xmlns:a16="http://schemas.microsoft.com/office/drawing/2014/main" id="{0807E855-7ABC-4C32-92EE-F0894939A0EE}"/>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03" name="Group 202">
              <a:extLst>
                <a:ext uri="{FF2B5EF4-FFF2-40B4-BE49-F238E27FC236}">
                  <a16:creationId xmlns:a16="http://schemas.microsoft.com/office/drawing/2014/main" id="{83B694AE-BF92-4C01-90AD-7973E24FD8FC}"/>
                </a:ext>
              </a:extLst>
            </p:cNvPr>
            <p:cNvGrpSpPr/>
            <p:nvPr/>
          </p:nvGrpSpPr>
          <p:grpSpPr>
            <a:xfrm>
              <a:off x="7310938" y="5416042"/>
              <a:ext cx="592975" cy="396752"/>
              <a:chOff x="1296225" y="4749032"/>
              <a:chExt cx="592975" cy="396752"/>
            </a:xfrm>
          </p:grpSpPr>
          <p:grpSp>
            <p:nvGrpSpPr>
              <p:cNvPr id="204" name="Group 346">
                <a:extLst>
                  <a:ext uri="{FF2B5EF4-FFF2-40B4-BE49-F238E27FC236}">
                    <a16:creationId xmlns:a16="http://schemas.microsoft.com/office/drawing/2014/main" id="{4671B128-98EF-485B-9EB7-976B4E537177}"/>
                  </a:ext>
                </a:extLst>
              </p:cNvPr>
              <p:cNvGrpSpPr/>
              <p:nvPr/>
            </p:nvGrpSpPr>
            <p:grpSpPr>
              <a:xfrm>
                <a:off x="1296225" y="4749032"/>
                <a:ext cx="592975" cy="396752"/>
                <a:chOff x="7484401" y="352840"/>
                <a:chExt cx="505324" cy="352252"/>
              </a:xfrm>
            </p:grpSpPr>
            <p:sp>
              <p:nvSpPr>
                <p:cNvPr id="207" name="Oval 206">
                  <a:extLst>
                    <a:ext uri="{FF2B5EF4-FFF2-40B4-BE49-F238E27FC236}">
                      <a16:creationId xmlns:a16="http://schemas.microsoft.com/office/drawing/2014/main" id="{274F34A4-C582-4440-B246-C16613416A25}"/>
                    </a:ext>
                  </a:extLst>
                </p:cNvPr>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8" name="Oval 207">
                  <a:extLst>
                    <a:ext uri="{FF2B5EF4-FFF2-40B4-BE49-F238E27FC236}">
                      <a16:creationId xmlns:a16="http://schemas.microsoft.com/office/drawing/2014/main" id="{CF3AC3EB-9423-401F-935B-3DA90ED235ED}"/>
                    </a:ext>
                  </a:extLst>
                </p:cNvPr>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9" name="Moon 208">
                  <a:extLst>
                    <a:ext uri="{FF2B5EF4-FFF2-40B4-BE49-F238E27FC236}">
                      <a16:creationId xmlns:a16="http://schemas.microsoft.com/office/drawing/2014/main" id="{100AAF4F-B3AE-4E58-973D-7C1CF9FBD485}"/>
                    </a:ext>
                  </a:extLst>
                </p:cNvPr>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0" name="Moon 209">
                  <a:extLst>
                    <a:ext uri="{FF2B5EF4-FFF2-40B4-BE49-F238E27FC236}">
                      <a16:creationId xmlns:a16="http://schemas.microsoft.com/office/drawing/2014/main" id="{95537473-3373-4552-84BC-0A425E77285F}"/>
                    </a:ext>
                  </a:extLst>
                </p:cNvPr>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1" name="Moon 210">
                  <a:extLst>
                    <a:ext uri="{FF2B5EF4-FFF2-40B4-BE49-F238E27FC236}">
                      <a16:creationId xmlns:a16="http://schemas.microsoft.com/office/drawing/2014/main" id="{964E2C49-3AFD-4DB4-ADCB-83469375AD14}"/>
                    </a:ext>
                  </a:extLst>
                </p:cNvPr>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6" name="TextBox 205">
                <a:extLst>
                  <a:ext uri="{FF2B5EF4-FFF2-40B4-BE49-F238E27FC236}">
                    <a16:creationId xmlns:a16="http://schemas.microsoft.com/office/drawing/2014/main" id="{54244639-84F1-4663-B6B4-1E310992C91A}"/>
                  </a:ext>
                </a:extLst>
              </p:cNvPr>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
        <p:nvSpPr>
          <p:cNvPr id="237" name="TextBox 236">
            <a:extLst>
              <a:ext uri="{FF2B5EF4-FFF2-40B4-BE49-F238E27FC236}">
                <a16:creationId xmlns:a16="http://schemas.microsoft.com/office/drawing/2014/main" id="{40583B55-96CC-424D-B121-4D81248F066A}"/>
              </a:ext>
            </a:extLst>
          </p:cNvPr>
          <p:cNvSpPr txBox="1"/>
          <p:nvPr/>
        </p:nvSpPr>
        <p:spPr>
          <a:xfrm>
            <a:off x="2448934" y="2315892"/>
            <a:ext cx="6269652" cy="1754326"/>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nl-NL" dirty="0" err="1"/>
              <a:t>Ocrelizumab</a:t>
            </a:r>
            <a:r>
              <a:rPr lang="nl-NL" dirty="0"/>
              <a:t> is een antilichaam dat zich richt tegen CD20. </a:t>
            </a:r>
          </a:p>
          <a:p>
            <a:pPr marL="285750" indent="-285750">
              <a:buFont typeface="Arial" panose="020B0604020202020204" pitchFamily="34" charset="0"/>
              <a:buChar char="•"/>
            </a:pPr>
            <a:r>
              <a:rPr lang="nl-NL" dirty="0"/>
              <a:t>CD20 is een oppervlakteantigeen dat gevonden wordt op pre-B-cellen, volwassen B-cellen en geheugen-B-cellen, en niet tot expressie komt op </a:t>
            </a:r>
            <a:r>
              <a:rPr lang="nl-NL" dirty="0" err="1"/>
              <a:t>lymfoïde</a:t>
            </a:r>
            <a:r>
              <a:rPr lang="nl-NL" dirty="0"/>
              <a:t> stamcellen en plasmacellen.</a:t>
            </a:r>
          </a:p>
          <a:p>
            <a:pPr marL="285750" indent="-285750">
              <a:buFont typeface="Arial" panose="020B0604020202020204" pitchFamily="34" charset="0"/>
              <a:buChar char="•"/>
            </a:pPr>
            <a:r>
              <a:rPr lang="nl-NL" dirty="0" err="1"/>
              <a:t>Ocrelizumab</a:t>
            </a:r>
            <a:r>
              <a:rPr lang="nl-NL" dirty="0"/>
              <a:t> zorgt voor een snelle daling van cellen met CD20 op het oppervlak. </a:t>
            </a:r>
            <a:endParaRPr lang="en-US" dirty="0"/>
          </a:p>
        </p:txBody>
      </p:sp>
      <p:sp>
        <p:nvSpPr>
          <p:cNvPr id="198" name="Rectangle 197">
            <a:extLst>
              <a:ext uri="{FF2B5EF4-FFF2-40B4-BE49-F238E27FC236}">
                <a16:creationId xmlns:a16="http://schemas.microsoft.com/office/drawing/2014/main" id="{46710965-6ACC-498B-8186-CAEC84AF5D06}"/>
              </a:ext>
            </a:extLst>
          </p:cNvPr>
          <p:cNvSpPr/>
          <p:nvPr/>
        </p:nvSpPr>
        <p:spPr>
          <a:xfrm>
            <a:off x="82339" y="6392613"/>
            <a:ext cx="4572000" cy="184666"/>
          </a:xfrm>
          <a:prstGeom prst="rect">
            <a:avLst/>
          </a:prstGeom>
        </p:spPr>
        <p:txBody>
          <a:bodyPr>
            <a:spAutoFit/>
          </a:bodyPr>
          <a:lstStyle/>
          <a:p>
            <a:r>
              <a:rPr lang="en-US" sz="600" dirty="0"/>
              <a:t>http://www.ema.europa.eu/docs/nl_NL/document_library/EPAR_-_Product_Information/human/004043/WC500241124.pdf</a:t>
            </a:r>
          </a:p>
        </p:txBody>
      </p:sp>
    </p:spTree>
    <p:extLst>
      <p:ext uri="{BB962C8B-B14F-4D97-AF65-F5344CB8AC3E}">
        <p14:creationId xmlns:p14="http://schemas.microsoft.com/office/powerpoint/2010/main" val="150559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845213" y="1369305"/>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1976229" y="1401768"/>
            <a:ext cx="7109988"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533807" y="3606688"/>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563725" y="3606688"/>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a:t>
            </a:r>
            <a:r>
              <a:rPr lang="en-US" sz="600" i="1" dirty="0">
                <a:cs typeface="Helvetica" panose="020B0604020202020204" pitchFamily="34" charset="0"/>
              </a:rPr>
              <a:t>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885624" y="3610290"/>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87557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58454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1088571" y="2171379"/>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1155246" y="2323779"/>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1193349" y="2571429"/>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1030724" y="881943"/>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216" name="Title 1"/>
          <p:cNvSpPr>
            <a:spLocks noGrp="1"/>
          </p:cNvSpPr>
          <p:nvPr>
            <p:ph type="title"/>
          </p:nvPr>
        </p:nvSpPr>
        <p:spPr>
          <a:xfrm>
            <a:off x="457202" y="274644"/>
            <a:ext cx="6962775" cy="609781"/>
          </a:xfrm>
        </p:spPr>
        <p:txBody>
          <a:bodyPr/>
          <a:lstStyle/>
          <a:p>
            <a:r>
              <a:rPr lang="nl-NL" sz="2400" dirty="0" err="1"/>
              <a:t>Ocrelizumab</a:t>
            </a:r>
            <a:r>
              <a:rPr lang="nl-NL" sz="2400" dirty="0"/>
              <a:t>, na stoppen</a:t>
            </a:r>
          </a:p>
        </p:txBody>
      </p:sp>
      <p:grpSp>
        <p:nvGrpSpPr>
          <p:cNvPr id="262" name="Group 261"/>
          <p:cNvGrpSpPr/>
          <p:nvPr/>
        </p:nvGrpSpPr>
        <p:grpSpPr>
          <a:xfrm>
            <a:off x="881166" y="4834988"/>
            <a:ext cx="967738" cy="909821"/>
            <a:chOff x="108608" y="3363594"/>
            <a:chExt cx="967738" cy="909821"/>
          </a:xfrm>
        </p:grpSpPr>
        <p:grpSp>
          <p:nvGrpSpPr>
            <p:cNvPr id="263" name="Group 262"/>
            <p:cNvGrpSpPr/>
            <p:nvPr/>
          </p:nvGrpSpPr>
          <p:grpSpPr>
            <a:xfrm>
              <a:off x="108608" y="3567822"/>
              <a:ext cx="782437" cy="705593"/>
              <a:chOff x="108608" y="3567822"/>
              <a:chExt cx="782437" cy="705593"/>
            </a:xfrm>
          </p:grpSpPr>
          <p:grpSp>
            <p:nvGrpSpPr>
              <p:cNvPr id="269" name="Group 268"/>
              <p:cNvGrpSpPr/>
              <p:nvPr/>
            </p:nvGrpSpPr>
            <p:grpSpPr>
              <a:xfrm>
                <a:off x="108608" y="3567822"/>
                <a:ext cx="782437" cy="705593"/>
                <a:chOff x="9632115" y="3841615"/>
                <a:chExt cx="782437" cy="705593"/>
              </a:xfrm>
            </p:grpSpPr>
            <p:sp>
              <p:nvSpPr>
                <p:cNvPr id="271" name="Oval 270"/>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3" name="Group 171"/>
                <p:cNvGrpSpPr/>
                <p:nvPr/>
              </p:nvGrpSpPr>
              <p:grpSpPr>
                <a:xfrm rot="18169265">
                  <a:off x="10232913" y="4152954"/>
                  <a:ext cx="124964" cy="238314"/>
                  <a:chOff x="6272999" y="403029"/>
                  <a:chExt cx="199769" cy="365671"/>
                </a:xfrm>
              </p:grpSpPr>
              <p:sp>
                <p:nvSpPr>
                  <p:cNvPr id="286" name="Rectangle 28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7" name="Rectangle 28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4" name="Group 173"/>
                <p:cNvGrpSpPr/>
                <p:nvPr/>
              </p:nvGrpSpPr>
              <p:grpSpPr>
                <a:xfrm rot="14155649">
                  <a:off x="10226787" y="3804084"/>
                  <a:ext cx="124964" cy="238314"/>
                  <a:chOff x="6272999" y="403029"/>
                  <a:chExt cx="199769" cy="365671"/>
                </a:xfrm>
              </p:grpSpPr>
              <p:sp>
                <p:nvSpPr>
                  <p:cNvPr id="283" name="Rectangle 28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5" name="Group 203"/>
                <p:cNvGrpSpPr/>
                <p:nvPr/>
              </p:nvGrpSpPr>
              <p:grpSpPr>
                <a:xfrm rot="669115" flipH="1">
                  <a:off x="9845209" y="4308894"/>
                  <a:ext cx="124964" cy="238314"/>
                  <a:chOff x="6272999" y="403029"/>
                  <a:chExt cx="199769" cy="365671"/>
                </a:xfrm>
              </p:grpSpPr>
              <p:sp>
                <p:nvSpPr>
                  <p:cNvPr id="280" name="Rectangle 2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1" name="Rectangle 2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6" name="Group 171"/>
                <p:cNvGrpSpPr/>
                <p:nvPr/>
              </p:nvGrpSpPr>
              <p:grpSpPr>
                <a:xfrm rot="7717811">
                  <a:off x="9688790" y="3784940"/>
                  <a:ext cx="124964" cy="238314"/>
                  <a:chOff x="6272999" y="403029"/>
                  <a:chExt cx="199769" cy="365671"/>
                </a:xfrm>
              </p:grpSpPr>
              <p:sp>
                <p:nvSpPr>
                  <p:cNvPr id="277" name="Rectangle 2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8" name="Rectangle 2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9" name="Rectangle 2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0" name="TextBox 269"/>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776264" y="3363594"/>
              <a:ext cx="300082" cy="261610"/>
              <a:chOff x="9582545" y="2303286"/>
              <a:chExt cx="300082" cy="261610"/>
            </a:xfrm>
          </p:grpSpPr>
          <p:sp>
            <p:nvSpPr>
              <p:cNvPr id="267"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8" name="Rectangle 26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3" name="Rectangle 2"/>
          <p:cNvSpPr/>
          <p:nvPr/>
        </p:nvSpPr>
        <p:spPr>
          <a:xfrm>
            <a:off x="82339" y="6652547"/>
            <a:ext cx="1513556" cy="184666"/>
          </a:xfrm>
          <a:prstGeom prst="rect">
            <a:avLst/>
          </a:prstGeom>
        </p:spPr>
        <p:txBody>
          <a:bodyPr wrap="none">
            <a:spAutoFit/>
          </a:bodyPr>
          <a:lstStyle/>
          <a:p>
            <a:r>
              <a:rPr lang="nl-NL" sz="600" dirty="0"/>
              <a:t>https://www.drugbank.ca/drugs/DB11988</a:t>
            </a:r>
          </a:p>
        </p:txBody>
      </p:sp>
      <p:sp>
        <p:nvSpPr>
          <p:cNvPr id="227" name="TextBox 226">
            <a:extLst>
              <a:ext uri="{FF2B5EF4-FFF2-40B4-BE49-F238E27FC236}">
                <a16:creationId xmlns:a16="http://schemas.microsoft.com/office/drawing/2014/main" id="{54616045-97B3-486A-B4CA-22186F9BFF8B}"/>
              </a:ext>
            </a:extLst>
          </p:cNvPr>
          <p:cNvSpPr txBox="1"/>
          <p:nvPr/>
        </p:nvSpPr>
        <p:spPr>
          <a:xfrm>
            <a:off x="2477720" y="2055812"/>
            <a:ext cx="5820188" cy="1477328"/>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en-US" dirty="0"/>
              <a:t>Nadat ocrelizumab </a:t>
            </a:r>
            <a:r>
              <a:rPr lang="en-US" dirty="0" err="1"/>
              <a:t>uit</a:t>
            </a:r>
            <a:r>
              <a:rPr lang="en-US" dirty="0"/>
              <a:t> het </a:t>
            </a:r>
            <a:r>
              <a:rPr lang="en-US" dirty="0" err="1"/>
              <a:t>lichaam</a:t>
            </a:r>
            <a:r>
              <a:rPr lang="en-US" dirty="0"/>
              <a:t> is </a:t>
            </a:r>
            <a:r>
              <a:rPr lang="en-US" dirty="0" err="1"/>
              <a:t>verdwenen</a:t>
            </a:r>
            <a:r>
              <a:rPr lang="en-US" dirty="0"/>
              <a:t> </a:t>
            </a:r>
            <a:r>
              <a:rPr lang="en-US" dirty="0" err="1"/>
              <a:t>blijven</a:t>
            </a:r>
            <a:r>
              <a:rPr lang="en-US" dirty="0"/>
              <a:t> </a:t>
            </a:r>
            <a:r>
              <a:rPr lang="en-US" dirty="0" err="1"/>
              <a:t>aangemaakte</a:t>
            </a:r>
            <a:r>
              <a:rPr lang="en-US" dirty="0"/>
              <a:t> B-</a:t>
            </a:r>
            <a:r>
              <a:rPr lang="en-US" dirty="0" err="1"/>
              <a:t>cellen</a:t>
            </a:r>
            <a:r>
              <a:rPr lang="en-US" dirty="0"/>
              <a:t> in </a:t>
            </a:r>
            <a:r>
              <a:rPr lang="en-US" dirty="0" err="1"/>
              <a:t>leven</a:t>
            </a:r>
            <a:r>
              <a:rPr lang="en-US" dirty="0"/>
              <a:t> en </a:t>
            </a:r>
            <a:r>
              <a:rPr lang="en-US" dirty="0" err="1"/>
              <a:t>herstelt</a:t>
            </a:r>
            <a:r>
              <a:rPr lang="en-US" dirty="0"/>
              <a:t> het </a:t>
            </a:r>
            <a:r>
              <a:rPr lang="en-US" dirty="0" err="1"/>
              <a:t>aantal</a:t>
            </a:r>
            <a:r>
              <a:rPr lang="en-US" dirty="0"/>
              <a:t> B-</a:t>
            </a:r>
            <a:r>
              <a:rPr lang="en-US" dirty="0" err="1"/>
              <a:t>cellen</a:t>
            </a:r>
            <a:r>
              <a:rPr lang="en-US" dirty="0"/>
              <a:t> </a:t>
            </a:r>
            <a:r>
              <a:rPr lang="en-US" dirty="0" err="1"/>
              <a:t>zich</a:t>
            </a:r>
            <a:r>
              <a:rPr lang="en-US" dirty="0"/>
              <a:t>. </a:t>
            </a:r>
          </a:p>
          <a:p>
            <a:pPr marL="285750" indent="-285750">
              <a:buFont typeface="Arial" panose="020B0604020202020204" pitchFamily="34" charset="0"/>
              <a:buChar char="•"/>
            </a:pPr>
            <a:r>
              <a:rPr lang="nl-NL" dirty="0"/>
              <a:t>Dit kan zes maanden tot twee en een half jaar duren, of langer dan twee en een half jaar in zeldzame gevallen.</a:t>
            </a:r>
            <a:endParaRPr lang="en-US" dirty="0"/>
          </a:p>
        </p:txBody>
      </p:sp>
      <p:sp>
        <p:nvSpPr>
          <p:cNvPr id="198" name="Rectangle 197">
            <a:extLst>
              <a:ext uri="{FF2B5EF4-FFF2-40B4-BE49-F238E27FC236}">
                <a16:creationId xmlns:a16="http://schemas.microsoft.com/office/drawing/2014/main" id="{D5859072-57E8-43AA-83DC-C393D02366E5}"/>
              </a:ext>
            </a:extLst>
          </p:cNvPr>
          <p:cNvSpPr/>
          <p:nvPr/>
        </p:nvSpPr>
        <p:spPr>
          <a:xfrm>
            <a:off x="82339" y="6414108"/>
            <a:ext cx="4572000" cy="184666"/>
          </a:xfrm>
          <a:prstGeom prst="rect">
            <a:avLst/>
          </a:prstGeom>
        </p:spPr>
        <p:txBody>
          <a:bodyPr>
            <a:spAutoFit/>
          </a:bodyPr>
          <a:lstStyle/>
          <a:p>
            <a:r>
              <a:rPr lang="en-US" sz="600" dirty="0"/>
              <a:t>http://www.ema.europa.eu/docs/nl_NL/document_library/EPAR_-_Product_Information/human/004043/WC500241124.pdf</a:t>
            </a:r>
          </a:p>
        </p:txBody>
      </p:sp>
    </p:spTree>
    <p:extLst>
      <p:ext uri="{BB962C8B-B14F-4D97-AF65-F5344CB8AC3E}">
        <p14:creationId xmlns:p14="http://schemas.microsoft.com/office/powerpoint/2010/main" val="3007822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Aangrijpingspunten therapie</a:t>
            </a:r>
            <a:endParaRPr lang="en-US" dirty="0"/>
          </a:p>
        </p:txBody>
      </p:sp>
      <p:sp>
        <p:nvSpPr>
          <p:cNvPr id="3" name="Content Placeholder 2"/>
          <p:cNvSpPr>
            <a:spLocks noGrp="1"/>
          </p:cNvSpPr>
          <p:nvPr>
            <p:ph idx="1"/>
          </p:nvPr>
        </p:nvSpPr>
        <p:spPr>
          <a:xfrm>
            <a:off x="457200" y="1127232"/>
            <a:ext cx="8229600" cy="4525963"/>
          </a:xfrm>
        </p:spPr>
        <p:txBody>
          <a:bodyPr/>
          <a:lstStyle/>
          <a:p>
            <a:r>
              <a:rPr lang="en-US" sz="2400" b="1" dirty="0">
                <a:solidFill>
                  <a:schemeClr val="bg1">
                    <a:lumMod val="85000"/>
                  </a:schemeClr>
                </a:solidFill>
              </a:rPr>
              <a:t>Productie en </a:t>
            </a:r>
            <a:r>
              <a:rPr lang="en-US" sz="2400" b="1" dirty="0" err="1">
                <a:solidFill>
                  <a:schemeClr val="bg1">
                    <a:lumMod val="85000"/>
                  </a:schemeClr>
                </a:solidFill>
              </a:rPr>
              <a:t>proliferatie</a:t>
            </a:r>
            <a:endParaRPr lang="en-US" sz="2000" dirty="0">
              <a:solidFill>
                <a:schemeClr val="bg1">
                  <a:lumMod val="85000"/>
                </a:schemeClr>
              </a:solidFill>
            </a:endParaRPr>
          </a:p>
          <a:p>
            <a:pPr lvl="1"/>
            <a:r>
              <a:rPr lang="en-US" sz="2000" dirty="0">
                <a:solidFill>
                  <a:schemeClr val="bg1">
                    <a:lumMod val="85000"/>
                  </a:schemeClr>
                </a:solidFill>
              </a:rPr>
              <a:t>Teriflunomide</a:t>
            </a:r>
          </a:p>
          <a:p>
            <a:r>
              <a:rPr lang="en-US" sz="2400" b="1" dirty="0" err="1">
                <a:solidFill>
                  <a:schemeClr val="bg1">
                    <a:lumMod val="85000"/>
                  </a:schemeClr>
                </a:solidFill>
              </a:rPr>
              <a:t>Migratie</a:t>
            </a:r>
            <a:endParaRPr lang="en-US" sz="2400" b="1" dirty="0">
              <a:solidFill>
                <a:schemeClr val="bg1">
                  <a:lumMod val="85000"/>
                </a:schemeClr>
              </a:solidFill>
            </a:endParaRPr>
          </a:p>
          <a:p>
            <a:pPr lvl="1"/>
            <a:r>
              <a:rPr lang="en-US" sz="2000" dirty="0">
                <a:solidFill>
                  <a:schemeClr val="bg1">
                    <a:lumMod val="85000"/>
                  </a:schemeClr>
                </a:solidFill>
              </a:rPr>
              <a:t>Fingolimod</a:t>
            </a:r>
          </a:p>
          <a:p>
            <a:pPr lvl="1"/>
            <a:r>
              <a:rPr lang="en-US" sz="2000" dirty="0">
                <a:solidFill>
                  <a:schemeClr val="bg1">
                    <a:lumMod val="85000"/>
                  </a:schemeClr>
                </a:solidFill>
              </a:rPr>
              <a:t>Natalizumab</a:t>
            </a:r>
          </a:p>
          <a:p>
            <a:r>
              <a:rPr lang="en-US" sz="2400" b="1" dirty="0" err="1">
                <a:solidFill>
                  <a:schemeClr val="bg1">
                    <a:lumMod val="85000"/>
                  </a:schemeClr>
                </a:solidFill>
              </a:rPr>
              <a:t>Depletie</a:t>
            </a:r>
            <a:endParaRPr lang="en-US" sz="2400" b="1" dirty="0">
              <a:solidFill>
                <a:schemeClr val="bg1">
                  <a:lumMod val="85000"/>
                </a:schemeClr>
              </a:solidFill>
            </a:endParaRPr>
          </a:p>
          <a:p>
            <a:pPr lvl="1"/>
            <a:r>
              <a:rPr lang="nl-NL" sz="2000" dirty="0" err="1">
                <a:solidFill>
                  <a:schemeClr val="bg1">
                    <a:lumMod val="85000"/>
                  </a:schemeClr>
                </a:solidFill>
              </a:rPr>
              <a:t>Alemtuzumab</a:t>
            </a:r>
            <a:endParaRPr lang="nl-NL" sz="2000" dirty="0">
              <a:solidFill>
                <a:schemeClr val="bg1">
                  <a:lumMod val="85000"/>
                </a:schemeClr>
              </a:solidFill>
            </a:endParaRPr>
          </a:p>
          <a:p>
            <a:pPr lvl="1"/>
            <a:r>
              <a:rPr lang="nl-NL" sz="2000" dirty="0" err="1">
                <a:solidFill>
                  <a:schemeClr val="bg1">
                    <a:lumMod val="85000"/>
                  </a:schemeClr>
                </a:solidFill>
              </a:rPr>
              <a:t>Cladribine</a:t>
            </a:r>
            <a:endParaRPr lang="nl-NL" sz="2000" dirty="0">
              <a:solidFill>
                <a:schemeClr val="bg1">
                  <a:lumMod val="85000"/>
                </a:schemeClr>
              </a:solidFill>
            </a:endParaRPr>
          </a:p>
          <a:p>
            <a:pPr lvl="1"/>
            <a:r>
              <a:rPr lang="nl-NL" sz="2000" dirty="0" err="1">
                <a:solidFill>
                  <a:schemeClr val="bg1">
                    <a:lumMod val="85000"/>
                  </a:schemeClr>
                </a:solidFill>
              </a:rPr>
              <a:t>Ocrelizumab</a:t>
            </a:r>
            <a:endParaRPr lang="nl-NL" sz="2000" dirty="0">
              <a:solidFill>
                <a:schemeClr val="bg1">
                  <a:lumMod val="85000"/>
                </a:schemeClr>
              </a:solidFill>
            </a:endParaRPr>
          </a:p>
          <a:p>
            <a:r>
              <a:rPr lang="en-US" sz="2400" b="1" dirty="0" err="1"/>
              <a:t>Functie</a:t>
            </a:r>
            <a:endParaRPr lang="en-US" sz="2400" b="1" dirty="0"/>
          </a:p>
          <a:p>
            <a:pPr lvl="1"/>
            <a:r>
              <a:rPr lang="nl-NL" sz="2000" dirty="0" err="1"/>
              <a:t>Dimethylfumaraat</a:t>
            </a:r>
            <a:endParaRPr lang="nl-NL" sz="2000" dirty="0"/>
          </a:p>
          <a:p>
            <a:pPr lvl="1"/>
            <a:r>
              <a:rPr lang="nl-NL" sz="2000" dirty="0" err="1"/>
              <a:t>Glatirameer</a:t>
            </a:r>
            <a:r>
              <a:rPr lang="nl-NL" sz="2000" dirty="0"/>
              <a:t> acetaat</a:t>
            </a:r>
          </a:p>
          <a:p>
            <a:pPr lvl="1"/>
            <a:r>
              <a:rPr lang="nl-NL" sz="2000" dirty="0"/>
              <a:t>Interferon </a:t>
            </a:r>
            <a:r>
              <a:rPr lang="nl-NL" sz="2000" dirty="0" err="1"/>
              <a:t>Beta</a:t>
            </a:r>
            <a:endParaRPr lang="en-US" sz="2000" dirty="0"/>
          </a:p>
        </p:txBody>
      </p:sp>
    </p:spTree>
    <p:extLst>
      <p:ext uri="{BB962C8B-B14F-4D97-AF65-F5344CB8AC3E}">
        <p14:creationId xmlns:p14="http://schemas.microsoft.com/office/powerpoint/2010/main" val="426511473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0" name="Group 349"/>
          <p:cNvGrpSpPr/>
          <p:nvPr/>
        </p:nvGrpSpPr>
        <p:grpSpPr>
          <a:xfrm>
            <a:off x="4400184" y="2961688"/>
            <a:ext cx="532571" cy="521071"/>
            <a:chOff x="1696729" y="1401791"/>
            <a:chExt cx="532571"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4" name="Group 223"/>
          <p:cNvGrpSpPr/>
          <p:nvPr/>
        </p:nvGrpSpPr>
        <p:grpSpPr>
          <a:xfrm>
            <a:off x="5705107" y="2866438"/>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7" y="2980738"/>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80" y="3016457"/>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sp>
        <p:nvSpPr>
          <p:cNvPr id="490" name="Freeform 248"/>
          <p:cNvSpPr/>
          <p:nvPr/>
        </p:nvSpPr>
        <p:spPr>
          <a:xfrm>
            <a:off x="5471611" y="3804100"/>
            <a:ext cx="1112990" cy="907596"/>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TextBox 490"/>
          <p:cNvSpPr txBox="1"/>
          <p:nvPr/>
        </p:nvSpPr>
        <p:spPr>
          <a:xfrm>
            <a:off x="5864524" y="4078877"/>
            <a:ext cx="415498" cy="307777"/>
          </a:xfrm>
          <a:prstGeom prst="rect">
            <a:avLst/>
          </a:prstGeom>
          <a:noFill/>
        </p:spPr>
        <p:txBody>
          <a:bodyPr wrap="none" rtlCol="0">
            <a:spAutoFit/>
          </a:bodyPr>
          <a:lstStyle/>
          <a:p>
            <a:r>
              <a:rPr lang="en-US" sz="1400" b="1" dirty="0">
                <a:solidFill>
                  <a:schemeClr val="bg1"/>
                </a:solidFill>
              </a:rPr>
              <a:t>mg</a:t>
            </a:r>
          </a:p>
        </p:txBody>
      </p:sp>
      <p:grpSp>
        <p:nvGrpSpPr>
          <p:cNvPr id="8" name="Group 7"/>
          <p:cNvGrpSpPr/>
          <p:nvPr/>
        </p:nvGrpSpPr>
        <p:grpSpPr>
          <a:xfrm>
            <a:off x="5084540" y="2944909"/>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92" name="Title 1"/>
          <p:cNvSpPr>
            <a:spLocks noGrp="1"/>
          </p:cNvSpPr>
          <p:nvPr>
            <p:ph type="title"/>
          </p:nvPr>
        </p:nvSpPr>
        <p:spPr>
          <a:xfrm>
            <a:off x="457202" y="274644"/>
            <a:ext cx="6962775" cy="609781"/>
          </a:xfrm>
        </p:spPr>
        <p:txBody>
          <a:bodyPr/>
          <a:lstStyle/>
          <a:p>
            <a:r>
              <a:rPr lang="nl-NL" sz="2400" dirty="0" err="1"/>
              <a:t>Dimethylfumaraat</a:t>
            </a:r>
            <a:r>
              <a:rPr lang="nl-NL" sz="2400" dirty="0"/>
              <a:t>, werkingsmechanisme</a:t>
            </a:r>
          </a:p>
        </p:txBody>
      </p:sp>
      <p:grpSp>
        <p:nvGrpSpPr>
          <p:cNvPr id="128" name="Group 127"/>
          <p:cNvGrpSpPr/>
          <p:nvPr/>
        </p:nvGrpSpPr>
        <p:grpSpPr>
          <a:xfrm>
            <a:off x="5069341" y="1472038"/>
            <a:ext cx="3918348" cy="4835270"/>
            <a:chOff x="4957478" y="1430222"/>
            <a:chExt cx="3918348" cy="4835270"/>
          </a:xfrm>
        </p:grpSpPr>
        <p:sp>
          <p:nvSpPr>
            <p:cNvPr id="365" name="TextBox 364"/>
            <p:cNvSpPr txBox="1"/>
            <p:nvPr/>
          </p:nvSpPr>
          <p:spPr>
            <a:xfrm>
              <a:off x="4957478" y="2490271"/>
              <a:ext cx="3636604" cy="1477328"/>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en-US" dirty="0" err="1"/>
                <a:t>Dimethylfumaraat</a:t>
              </a:r>
              <a:r>
                <a:rPr lang="en-US" dirty="0"/>
                <a:t> (DMF) zorgt via verhoging van nucleaire factor 2 (Nrf2) in verschillende celtypes voor een verhoging van de anti-oxidatieve en anti-inflammatoire </a:t>
              </a:r>
              <a:r>
                <a:rPr lang="en-US" dirty="0" err="1"/>
                <a:t>respons</a:t>
              </a:r>
              <a:r>
                <a:rPr lang="en-US" dirty="0"/>
                <a:t>.</a:t>
              </a:r>
            </a:p>
          </p:txBody>
        </p:sp>
        <p:sp>
          <p:nvSpPr>
            <p:cNvPr id="366" name="TextBox 365"/>
            <p:cNvSpPr txBox="1"/>
            <p:nvPr/>
          </p:nvSpPr>
          <p:spPr>
            <a:xfrm>
              <a:off x="4967078" y="1430222"/>
              <a:ext cx="3637328" cy="923330"/>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en-US" dirty="0"/>
                <a:t>Zuurstofradicalen en inflammatie dragen bij aan het ontstaan en de voortgang van MS.</a:t>
              </a:r>
              <a:endParaRPr lang="nl-NL" dirty="0"/>
            </a:p>
          </p:txBody>
        </p:sp>
        <p:sp>
          <p:nvSpPr>
            <p:cNvPr id="6" name="TextBox 5"/>
            <p:cNvSpPr txBox="1"/>
            <p:nvPr/>
          </p:nvSpPr>
          <p:spPr>
            <a:xfrm>
              <a:off x="6688199" y="5342162"/>
              <a:ext cx="1812676" cy="923330"/>
            </a:xfrm>
            <a:prstGeom prst="rect">
              <a:avLst/>
            </a:prstGeom>
            <a:noFill/>
          </p:spPr>
          <p:txBody>
            <a:bodyPr wrap="none" rtlCol="0">
              <a:spAutoFit/>
            </a:bodyPr>
            <a:lstStyle/>
            <a:p>
              <a:pPr algn="ctr"/>
              <a:r>
                <a:rPr lang="en-US" b="1" dirty="0">
                  <a:solidFill>
                    <a:schemeClr val="accent6"/>
                  </a:solidFill>
                </a:rPr>
                <a:t>Anti-inflammatie</a:t>
              </a:r>
            </a:p>
            <a:p>
              <a:pPr algn="ctr"/>
              <a:r>
                <a:rPr lang="en-US" b="1" dirty="0">
                  <a:solidFill>
                    <a:schemeClr val="accent6"/>
                  </a:solidFill>
                </a:rPr>
                <a:t>en </a:t>
              </a:r>
            </a:p>
            <a:p>
              <a:pPr algn="ctr"/>
              <a:r>
                <a:rPr lang="en-US" b="1" dirty="0">
                  <a:solidFill>
                    <a:schemeClr val="accent6"/>
                  </a:solidFill>
                </a:rPr>
                <a:t>Anti-oxidatie</a:t>
              </a:r>
            </a:p>
          </p:txBody>
        </p:sp>
        <p:grpSp>
          <p:nvGrpSpPr>
            <p:cNvPr id="22" name="Group 21"/>
            <p:cNvGrpSpPr/>
            <p:nvPr/>
          </p:nvGrpSpPr>
          <p:grpSpPr>
            <a:xfrm rot="14639103">
              <a:off x="8355547" y="5453422"/>
              <a:ext cx="596779" cy="443778"/>
              <a:chOff x="10130285" y="1732706"/>
              <a:chExt cx="596779" cy="443778"/>
            </a:xfrm>
          </p:grpSpPr>
          <p:cxnSp>
            <p:nvCxnSpPr>
              <p:cNvPr id="18" name="Straight Connector 17"/>
              <p:cNvCxnSpPr/>
              <p:nvPr/>
            </p:nvCxnSpPr>
            <p:spPr>
              <a:xfrm>
                <a:off x="10130285" y="1732706"/>
                <a:ext cx="294576" cy="28010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flipV="1">
                <a:off x="10395666" y="1872760"/>
                <a:ext cx="73644" cy="13596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a:off x="10432488" y="1896376"/>
                <a:ext cx="294576" cy="280108"/>
              </a:xfrm>
              <a:prstGeom prst="line">
                <a:avLst/>
              </a:prstGeom>
              <a:ln w="76200">
                <a:solidFill>
                  <a:srgbClr val="00B05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sp>
        <p:nvSpPr>
          <p:cNvPr id="2" name="Rectangle 1"/>
          <p:cNvSpPr/>
          <p:nvPr/>
        </p:nvSpPr>
        <p:spPr>
          <a:xfrm>
            <a:off x="80276" y="6674052"/>
            <a:ext cx="1513556" cy="184666"/>
          </a:xfrm>
          <a:prstGeom prst="rect">
            <a:avLst/>
          </a:prstGeom>
        </p:spPr>
        <p:txBody>
          <a:bodyPr wrap="none">
            <a:spAutoFit/>
          </a:bodyPr>
          <a:lstStyle/>
          <a:p>
            <a:r>
              <a:rPr lang="nl-NL" sz="600" dirty="0"/>
              <a:t>https://www.drugbank.ca/drugs/DB08908</a:t>
            </a:r>
          </a:p>
        </p:txBody>
      </p:sp>
      <p:sp>
        <p:nvSpPr>
          <p:cNvPr id="296" name="Rectangle 295">
            <a:extLst>
              <a:ext uri="{FF2B5EF4-FFF2-40B4-BE49-F238E27FC236}">
                <a16:creationId xmlns:a16="http://schemas.microsoft.com/office/drawing/2014/main" id="{E700069B-F6E7-4814-9EBF-A8CE39937EF1}"/>
              </a:ext>
            </a:extLst>
          </p:cNvPr>
          <p:cNvSpPr/>
          <p:nvPr/>
        </p:nvSpPr>
        <p:spPr>
          <a:xfrm>
            <a:off x="66102" y="6415780"/>
            <a:ext cx="4206601" cy="184666"/>
          </a:xfrm>
          <a:prstGeom prst="rect">
            <a:avLst/>
          </a:prstGeom>
        </p:spPr>
        <p:txBody>
          <a:bodyPr wrap="none">
            <a:spAutoFit/>
          </a:bodyPr>
          <a:lstStyle/>
          <a:p>
            <a:r>
              <a:rPr lang="nl-NL" sz="600" dirty="0"/>
              <a:t> http://www.ema.europa.eu/docs/nl_NL/document_library/EPAR_-_Product_Information/human/000102/WC500029425.pdf</a:t>
            </a:r>
          </a:p>
        </p:txBody>
      </p:sp>
      <p:sp>
        <p:nvSpPr>
          <p:cNvPr id="299" name="Rectangle 298">
            <a:extLst>
              <a:ext uri="{FF2B5EF4-FFF2-40B4-BE49-F238E27FC236}">
                <a16:creationId xmlns:a16="http://schemas.microsoft.com/office/drawing/2014/main" id="{22246E27-9444-4A58-B435-A61F48EFCACF}"/>
              </a:ext>
            </a:extLst>
          </p:cNvPr>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05" name="TextBox 304">
            <a:extLst>
              <a:ext uri="{FF2B5EF4-FFF2-40B4-BE49-F238E27FC236}">
                <a16:creationId xmlns:a16="http://schemas.microsoft.com/office/drawing/2014/main" id="{A35B72FD-689D-4433-AA87-95EF652CF6C5}"/>
              </a:ext>
            </a:extLst>
          </p:cNvPr>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06" name="Group 305">
            <a:extLst>
              <a:ext uri="{FF2B5EF4-FFF2-40B4-BE49-F238E27FC236}">
                <a16:creationId xmlns:a16="http://schemas.microsoft.com/office/drawing/2014/main" id="{39E08435-C158-43CB-BF5D-1A58F721E5EB}"/>
              </a:ext>
            </a:extLst>
          </p:cNvPr>
          <p:cNvGrpSpPr/>
          <p:nvPr/>
        </p:nvGrpSpPr>
        <p:grpSpPr>
          <a:xfrm>
            <a:off x="108609" y="3447712"/>
            <a:ext cx="1397062" cy="2033585"/>
            <a:chOff x="108608" y="3447706"/>
            <a:chExt cx="1397062" cy="2033585"/>
          </a:xfrm>
        </p:grpSpPr>
        <p:grpSp>
          <p:nvGrpSpPr>
            <p:cNvPr id="308" name="Group 307">
              <a:extLst>
                <a:ext uri="{FF2B5EF4-FFF2-40B4-BE49-F238E27FC236}">
                  <a16:creationId xmlns:a16="http://schemas.microsoft.com/office/drawing/2014/main" id="{4908DCAD-A41B-4796-A4DA-3D46F5D0E4E0}"/>
                </a:ext>
              </a:extLst>
            </p:cNvPr>
            <p:cNvGrpSpPr/>
            <p:nvPr/>
          </p:nvGrpSpPr>
          <p:grpSpPr>
            <a:xfrm>
              <a:off x="108608" y="3447706"/>
              <a:ext cx="782437" cy="705593"/>
              <a:chOff x="108608" y="3567822"/>
              <a:chExt cx="782437" cy="705593"/>
            </a:xfrm>
          </p:grpSpPr>
          <p:grpSp>
            <p:nvGrpSpPr>
              <p:cNvPr id="422" name="Group 421">
                <a:extLst>
                  <a:ext uri="{FF2B5EF4-FFF2-40B4-BE49-F238E27FC236}">
                    <a16:creationId xmlns:a16="http://schemas.microsoft.com/office/drawing/2014/main" id="{B0C551EC-4795-4745-9299-D09AD62AB8B0}"/>
                  </a:ext>
                </a:extLst>
              </p:cNvPr>
              <p:cNvGrpSpPr/>
              <p:nvPr/>
            </p:nvGrpSpPr>
            <p:grpSpPr>
              <a:xfrm>
                <a:off x="108608" y="3567822"/>
                <a:ext cx="782437" cy="705593"/>
                <a:chOff x="9632115" y="3841615"/>
                <a:chExt cx="782437" cy="705593"/>
              </a:xfrm>
            </p:grpSpPr>
            <p:sp>
              <p:nvSpPr>
                <p:cNvPr id="424" name="Oval 423">
                  <a:extLst>
                    <a:ext uri="{FF2B5EF4-FFF2-40B4-BE49-F238E27FC236}">
                      <a16:creationId xmlns:a16="http://schemas.microsoft.com/office/drawing/2014/main" id="{FD7C6A73-7D46-4384-A3A9-B1B7B329D1B0}"/>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5" name="Oval 424">
                  <a:extLst>
                    <a:ext uri="{FF2B5EF4-FFF2-40B4-BE49-F238E27FC236}">
                      <a16:creationId xmlns:a16="http://schemas.microsoft.com/office/drawing/2014/main" id="{4DD76D34-F4EE-4D7B-89B4-63DDD23162DD}"/>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426" name="Group 171">
                  <a:extLst>
                    <a:ext uri="{FF2B5EF4-FFF2-40B4-BE49-F238E27FC236}">
                      <a16:creationId xmlns:a16="http://schemas.microsoft.com/office/drawing/2014/main" id="{E3DC14A7-16D3-41FB-AE40-1A59E1216F07}"/>
                    </a:ext>
                  </a:extLst>
                </p:cNvPr>
                <p:cNvGrpSpPr/>
                <p:nvPr/>
              </p:nvGrpSpPr>
              <p:grpSpPr>
                <a:xfrm rot="18169265">
                  <a:off x="10232913" y="4152954"/>
                  <a:ext cx="124964" cy="238314"/>
                  <a:chOff x="6272999" y="403029"/>
                  <a:chExt cx="199769" cy="365671"/>
                </a:xfrm>
              </p:grpSpPr>
              <p:sp>
                <p:nvSpPr>
                  <p:cNvPr id="439" name="Rectangle 438">
                    <a:extLst>
                      <a:ext uri="{FF2B5EF4-FFF2-40B4-BE49-F238E27FC236}">
                        <a16:creationId xmlns:a16="http://schemas.microsoft.com/office/drawing/2014/main" id="{FB5640F0-DACC-47E1-9F06-C2966D64216D}"/>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0" name="Rectangle 439">
                    <a:extLst>
                      <a:ext uri="{FF2B5EF4-FFF2-40B4-BE49-F238E27FC236}">
                        <a16:creationId xmlns:a16="http://schemas.microsoft.com/office/drawing/2014/main" id="{02423F10-936E-4D34-9AAB-06139D6E7B8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1" name="Rectangle 440">
                    <a:extLst>
                      <a:ext uri="{FF2B5EF4-FFF2-40B4-BE49-F238E27FC236}">
                        <a16:creationId xmlns:a16="http://schemas.microsoft.com/office/drawing/2014/main" id="{35222776-166F-4FE1-A684-5CCF3FD0B46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7" name="Group 173">
                  <a:extLst>
                    <a:ext uri="{FF2B5EF4-FFF2-40B4-BE49-F238E27FC236}">
                      <a16:creationId xmlns:a16="http://schemas.microsoft.com/office/drawing/2014/main" id="{9BCC9AD9-CCC7-4BBF-B7B6-C98A7E3ADB99}"/>
                    </a:ext>
                  </a:extLst>
                </p:cNvPr>
                <p:cNvGrpSpPr/>
                <p:nvPr/>
              </p:nvGrpSpPr>
              <p:grpSpPr>
                <a:xfrm rot="14155649">
                  <a:off x="10226787" y="3804084"/>
                  <a:ext cx="124964" cy="238314"/>
                  <a:chOff x="6272999" y="403029"/>
                  <a:chExt cx="199769" cy="365671"/>
                </a:xfrm>
              </p:grpSpPr>
              <p:sp>
                <p:nvSpPr>
                  <p:cNvPr id="436" name="Rectangle 435">
                    <a:extLst>
                      <a:ext uri="{FF2B5EF4-FFF2-40B4-BE49-F238E27FC236}">
                        <a16:creationId xmlns:a16="http://schemas.microsoft.com/office/drawing/2014/main" id="{0F488ED3-EC4F-4C31-8CDF-97961C6CEDF9}"/>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7" name="Rectangle 436">
                    <a:extLst>
                      <a:ext uri="{FF2B5EF4-FFF2-40B4-BE49-F238E27FC236}">
                        <a16:creationId xmlns:a16="http://schemas.microsoft.com/office/drawing/2014/main" id="{0E269783-8058-4105-8EE8-5F4474A929AD}"/>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8" name="Rectangle 437">
                    <a:extLst>
                      <a:ext uri="{FF2B5EF4-FFF2-40B4-BE49-F238E27FC236}">
                        <a16:creationId xmlns:a16="http://schemas.microsoft.com/office/drawing/2014/main" id="{E9A4C70C-1B7C-4FAE-AE7A-DD460C09DB2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8" name="Group 203">
                  <a:extLst>
                    <a:ext uri="{FF2B5EF4-FFF2-40B4-BE49-F238E27FC236}">
                      <a16:creationId xmlns:a16="http://schemas.microsoft.com/office/drawing/2014/main" id="{11FACF5D-371B-4864-9907-1AA7BB95CC90}"/>
                    </a:ext>
                  </a:extLst>
                </p:cNvPr>
                <p:cNvGrpSpPr/>
                <p:nvPr/>
              </p:nvGrpSpPr>
              <p:grpSpPr>
                <a:xfrm rot="669115" flipH="1">
                  <a:off x="9845209" y="4308894"/>
                  <a:ext cx="124964" cy="238314"/>
                  <a:chOff x="6272999" y="403029"/>
                  <a:chExt cx="199769" cy="365671"/>
                </a:xfrm>
              </p:grpSpPr>
              <p:sp>
                <p:nvSpPr>
                  <p:cNvPr id="433" name="Rectangle 432">
                    <a:extLst>
                      <a:ext uri="{FF2B5EF4-FFF2-40B4-BE49-F238E27FC236}">
                        <a16:creationId xmlns:a16="http://schemas.microsoft.com/office/drawing/2014/main" id="{2BFEA7BA-1F5D-4D7F-AC75-059A6F975D6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4" name="Rectangle 433">
                    <a:extLst>
                      <a:ext uri="{FF2B5EF4-FFF2-40B4-BE49-F238E27FC236}">
                        <a16:creationId xmlns:a16="http://schemas.microsoft.com/office/drawing/2014/main" id="{96801BDA-02C7-4049-B39D-223BDD06BF9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5" name="Rectangle 434">
                    <a:extLst>
                      <a:ext uri="{FF2B5EF4-FFF2-40B4-BE49-F238E27FC236}">
                        <a16:creationId xmlns:a16="http://schemas.microsoft.com/office/drawing/2014/main" id="{0D9BFA0E-67A3-41A3-8E0B-8F432F701F81}"/>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9" name="Group 171">
                  <a:extLst>
                    <a:ext uri="{FF2B5EF4-FFF2-40B4-BE49-F238E27FC236}">
                      <a16:creationId xmlns:a16="http://schemas.microsoft.com/office/drawing/2014/main" id="{8F07D626-4C21-4E39-A206-D3023F9AF719}"/>
                    </a:ext>
                  </a:extLst>
                </p:cNvPr>
                <p:cNvGrpSpPr/>
                <p:nvPr/>
              </p:nvGrpSpPr>
              <p:grpSpPr>
                <a:xfrm rot="7717811">
                  <a:off x="9688790" y="3784940"/>
                  <a:ext cx="124964" cy="238314"/>
                  <a:chOff x="6272999" y="403029"/>
                  <a:chExt cx="199769" cy="365671"/>
                </a:xfrm>
              </p:grpSpPr>
              <p:sp>
                <p:nvSpPr>
                  <p:cNvPr id="430" name="Rectangle 429">
                    <a:extLst>
                      <a:ext uri="{FF2B5EF4-FFF2-40B4-BE49-F238E27FC236}">
                        <a16:creationId xmlns:a16="http://schemas.microsoft.com/office/drawing/2014/main" id="{B6F547E7-A00D-4E74-9C18-336BFB049C8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1" name="Rectangle 430">
                    <a:extLst>
                      <a:ext uri="{FF2B5EF4-FFF2-40B4-BE49-F238E27FC236}">
                        <a16:creationId xmlns:a16="http://schemas.microsoft.com/office/drawing/2014/main" id="{EF6D0A70-CFA4-46FA-A25B-D317A2D67A6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2" name="Rectangle 431">
                    <a:extLst>
                      <a:ext uri="{FF2B5EF4-FFF2-40B4-BE49-F238E27FC236}">
                        <a16:creationId xmlns:a16="http://schemas.microsoft.com/office/drawing/2014/main" id="{370CFE0E-C216-4518-AEBE-543C2B89FF9F}"/>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23" name="TextBox 422">
                <a:extLst>
                  <a:ext uri="{FF2B5EF4-FFF2-40B4-BE49-F238E27FC236}">
                    <a16:creationId xmlns:a16="http://schemas.microsoft.com/office/drawing/2014/main" id="{C74C7D78-7670-4C48-8527-2960C72E1297}"/>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13" name="Group 312">
              <a:extLst>
                <a:ext uri="{FF2B5EF4-FFF2-40B4-BE49-F238E27FC236}">
                  <a16:creationId xmlns:a16="http://schemas.microsoft.com/office/drawing/2014/main" id="{103D66A3-7910-462E-BCA0-5CC6ED5EA16F}"/>
                </a:ext>
              </a:extLst>
            </p:cNvPr>
            <p:cNvGrpSpPr/>
            <p:nvPr/>
          </p:nvGrpSpPr>
          <p:grpSpPr>
            <a:xfrm>
              <a:off x="180355" y="4771903"/>
              <a:ext cx="1325315" cy="709388"/>
              <a:chOff x="1296225" y="4553117"/>
              <a:chExt cx="1325315" cy="709388"/>
            </a:xfrm>
          </p:grpSpPr>
          <p:grpSp>
            <p:nvGrpSpPr>
              <p:cNvPr id="315" name="Group 207">
                <a:extLst>
                  <a:ext uri="{FF2B5EF4-FFF2-40B4-BE49-F238E27FC236}">
                    <a16:creationId xmlns:a16="http://schemas.microsoft.com/office/drawing/2014/main" id="{AAED4EB5-AB3C-4024-B8D5-9426D9FB5145}"/>
                  </a:ext>
                </a:extLst>
              </p:cNvPr>
              <p:cNvGrpSpPr/>
              <p:nvPr/>
            </p:nvGrpSpPr>
            <p:grpSpPr>
              <a:xfrm rot="16200000">
                <a:off x="1784650" y="4758980"/>
                <a:ext cx="668949" cy="338102"/>
                <a:chOff x="5148932" y="630657"/>
                <a:chExt cx="750349" cy="364012"/>
              </a:xfrm>
            </p:grpSpPr>
            <p:grpSp>
              <p:nvGrpSpPr>
                <p:cNvPr id="380" name="Group 171">
                  <a:extLst>
                    <a:ext uri="{FF2B5EF4-FFF2-40B4-BE49-F238E27FC236}">
                      <a16:creationId xmlns:a16="http://schemas.microsoft.com/office/drawing/2014/main" id="{D2135817-3B88-4D6C-9447-BF4418E4C2A9}"/>
                    </a:ext>
                  </a:extLst>
                </p:cNvPr>
                <p:cNvGrpSpPr/>
                <p:nvPr/>
              </p:nvGrpSpPr>
              <p:grpSpPr>
                <a:xfrm>
                  <a:off x="5465001" y="738092"/>
                  <a:ext cx="140170" cy="256577"/>
                  <a:chOff x="6272999" y="403029"/>
                  <a:chExt cx="199769" cy="365671"/>
                </a:xfrm>
              </p:grpSpPr>
              <p:sp>
                <p:nvSpPr>
                  <p:cNvPr id="419" name="Rectangle 418">
                    <a:extLst>
                      <a:ext uri="{FF2B5EF4-FFF2-40B4-BE49-F238E27FC236}">
                        <a16:creationId xmlns:a16="http://schemas.microsoft.com/office/drawing/2014/main" id="{A11645F7-1040-4A33-9DE2-F82913A468C7}"/>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0" name="Rectangle 419">
                    <a:extLst>
                      <a:ext uri="{FF2B5EF4-FFF2-40B4-BE49-F238E27FC236}">
                        <a16:creationId xmlns:a16="http://schemas.microsoft.com/office/drawing/2014/main" id="{7930F3D1-E4F1-4FBF-92FC-4A9F93B478C1}"/>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1" name="Rectangle 420">
                    <a:extLst>
                      <a:ext uri="{FF2B5EF4-FFF2-40B4-BE49-F238E27FC236}">
                        <a16:creationId xmlns:a16="http://schemas.microsoft.com/office/drawing/2014/main" id="{16BD6BAB-CE7D-4CBD-82FD-CE26BA0B088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81" name="Group 173">
                  <a:extLst>
                    <a:ext uri="{FF2B5EF4-FFF2-40B4-BE49-F238E27FC236}">
                      <a16:creationId xmlns:a16="http://schemas.microsoft.com/office/drawing/2014/main" id="{B62DBF68-5F88-4F79-AA10-93A3A8A94547}"/>
                    </a:ext>
                  </a:extLst>
                </p:cNvPr>
                <p:cNvGrpSpPr/>
                <p:nvPr/>
              </p:nvGrpSpPr>
              <p:grpSpPr>
                <a:xfrm rot="18956938">
                  <a:off x="5759111" y="630657"/>
                  <a:ext cx="140170" cy="256577"/>
                  <a:chOff x="6272999" y="403029"/>
                  <a:chExt cx="199769" cy="365671"/>
                </a:xfrm>
              </p:grpSpPr>
              <p:sp>
                <p:nvSpPr>
                  <p:cNvPr id="416" name="Rectangle 415">
                    <a:extLst>
                      <a:ext uri="{FF2B5EF4-FFF2-40B4-BE49-F238E27FC236}">
                        <a16:creationId xmlns:a16="http://schemas.microsoft.com/office/drawing/2014/main" id="{70E8F0BD-93CE-4467-A5CE-21BED765E408}"/>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7" name="Rectangle 416">
                    <a:extLst>
                      <a:ext uri="{FF2B5EF4-FFF2-40B4-BE49-F238E27FC236}">
                        <a16:creationId xmlns:a16="http://schemas.microsoft.com/office/drawing/2014/main" id="{A0428009-FFA4-4127-B790-560E5260AA6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8" name="Rectangle 417">
                    <a:extLst>
                      <a:ext uri="{FF2B5EF4-FFF2-40B4-BE49-F238E27FC236}">
                        <a16:creationId xmlns:a16="http://schemas.microsoft.com/office/drawing/2014/main" id="{DBD8D117-5645-4119-AC46-9B24E8E87BA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82" name="Group 203">
                  <a:extLst>
                    <a:ext uri="{FF2B5EF4-FFF2-40B4-BE49-F238E27FC236}">
                      <a16:creationId xmlns:a16="http://schemas.microsoft.com/office/drawing/2014/main" id="{3FD0A72C-7248-4006-90BB-D48A7FF98B68}"/>
                    </a:ext>
                  </a:extLst>
                </p:cNvPr>
                <p:cNvGrpSpPr/>
                <p:nvPr/>
              </p:nvGrpSpPr>
              <p:grpSpPr>
                <a:xfrm rot="2643062" flipH="1">
                  <a:off x="5148932" y="631164"/>
                  <a:ext cx="140170" cy="256577"/>
                  <a:chOff x="6272999" y="403029"/>
                  <a:chExt cx="199769" cy="365671"/>
                </a:xfrm>
              </p:grpSpPr>
              <p:sp>
                <p:nvSpPr>
                  <p:cNvPr id="383" name="Rectangle 382">
                    <a:extLst>
                      <a:ext uri="{FF2B5EF4-FFF2-40B4-BE49-F238E27FC236}">
                        <a16:creationId xmlns:a16="http://schemas.microsoft.com/office/drawing/2014/main" id="{C0A151AA-67DF-4181-BDEC-DB4F316DD21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a:extLst>
                      <a:ext uri="{FF2B5EF4-FFF2-40B4-BE49-F238E27FC236}">
                        <a16:creationId xmlns:a16="http://schemas.microsoft.com/office/drawing/2014/main" id="{1D98D2BB-78E5-4B42-8883-EC3B8DAF2835}"/>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5" name="Rectangle 414">
                    <a:extLst>
                      <a:ext uri="{FF2B5EF4-FFF2-40B4-BE49-F238E27FC236}">
                        <a16:creationId xmlns:a16="http://schemas.microsoft.com/office/drawing/2014/main" id="{D0352245-7D44-4306-8A7F-938B248FA2D7}"/>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316" name="Group 207">
                <a:extLst>
                  <a:ext uri="{FF2B5EF4-FFF2-40B4-BE49-F238E27FC236}">
                    <a16:creationId xmlns:a16="http://schemas.microsoft.com/office/drawing/2014/main" id="{B4DEF818-9910-4E32-8605-6CBB495B6728}"/>
                  </a:ext>
                </a:extLst>
              </p:cNvPr>
              <p:cNvGrpSpPr/>
              <p:nvPr/>
            </p:nvGrpSpPr>
            <p:grpSpPr>
              <a:xfrm rot="16200000">
                <a:off x="2118014" y="4718541"/>
                <a:ext cx="668949" cy="338102"/>
                <a:chOff x="5148932" y="630657"/>
                <a:chExt cx="750349" cy="364012"/>
              </a:xfrm>
            </p:grpSpPr>
            <p:grpSp>
              <p:nvGrpSpPr>
                <p:cNvPr id="340" name="Group 171">
                  <a:extLst>
                    <a:ext uri="{FF2B5EF4-FFF2-40B4-BE49-F238E27FC236}">
                      <a16:creationId xmlns:a16="http://schemas.microsoft.com/office/drawing/2014/main" id="{98EF17D0-F84A-4459-B3E8-D3FD2240403D}"/>
                    </a:ext>
                  </a:extLst>
                </p:cNvPr>
                <p:cNvGrpSpPr/>
                <p:nvPr/>
              </p:nvGrpSpPr>
              <p:grpSpPr>
                <a:xfrm>
                  <a:off x="5465001" y="738092"/>
                  <a:ext cx="140170" cy="256577"/>
                  <a:chOff x="6272999" y="403029"/>
                  <a:chExt cx="199769" cy="365671"/>
                </a:xfrm>
              </p:grpSpPr>
              <p:sp>
                <p:nvSpPr>
                  <p:cNvPr id="367" name="Rectangle 366">
                    <a:extLst>
                      <a:ext uri="{FF2B5EF4-FFF2-40B4-BE49-F238E27FC236}">
                        <a16:creationId xmlns:a16="http://schemas.microsoft.com/office/drawing/2014/main" id="{C152F6BE-0D9E-4391-9551-05F0C59C4B8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8" name="Rectangle 367">
                    <a:extLst>
                      <a:ext uri="{FF2B5EF4-FFF2-40B4-BE49-F238E27FC236}">
                        <a16:creationId xmlns:a16="http://schemas.microsoft.com/office/drawing/2014/main" id="{A110E6A5-39FB-4FFF-9EA2-73778FFF9498}"/>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a:extLst>
                      <a:ext uri="{FF2B5EF4-FFF2-40B4-BE49-F238E27FC236}">
                        <a16:creationId xmlns:a16="http://schemas.microsoft.com/office/drawing/2014/main" id="{BA6BE2E8-2D99-4A45-93CC-21918B35638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41" name="Group 173">
                  <a:extLst>
                    <a:ext uri="{FF2B5EF4-FFF2-40B4-BE49-F238E27FC236}">
                      <a16:creationId xmlns:a16="http://schemas.microsoft.com/office/drawing/2014/main" id="{79114990-BA6B-4D0F-8ACA-20706256AB79}"/>
                    </a:ext>
                  </a:extLst>
                </p:cNvPr>
                <p:cNvGrpSpPr/>
                <p:nvPr/>
              </p:nvGrpSpPr>
              <p:grpSpPr>
                <a:xfrm rot="18956938">
                  <a:off x="5759111" y="630657"/>
                  <a:ext cx="140170" cy="256577"/>
                  <a:chOff x="6272999" y="403029"/>
                  <a:chExt cx="199769" cy="365671"/>
                </a:xfrm>
              </p:grpSpPr>
              <p:sp>
                <p:nvSpPr>
                  <p:cNvPr id="362" name="Rectangle 361">
                    <a:extLst>
                      <a:ext uri="{FF2B5EF4-FFF2-40B4-BE49-F238E27FC236}">
                        <a16:creationId xmlns:a16="http://schemas.microsoft.com/office/drawing/2014/main" id="{1F5C7D42-0FFB-4112-AC80-C82DE9997C1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Rectangle 362">
                    <a:extLst>
                      <a:ext uri="{FF2B5EF4-FFF2-40B4-BE49-F238E27FC236}">
                        <a16:creationId xmlns:a16="http://schemas.microsoft.com/office/drawing/2014/main" id="{328A9D81-0F37-4B02-AF0D-2E7F487318C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Rectangle 363">
                    <a:extLst>
                      <a:ext uri="{FF2B5EF4-FFF2-40B4-BE49-F238E27FC236}">
                        <a16:creationId xmlns:a16="http://schemas.microsoft.com/office/drawing/2014/main" id="{CFDF6492-F353-43A3-8E16-F93E4DAA525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58" name="Group 203">
                  <a:extLst>
                    <a:ext uri="{FF2B5EF4-FFF2-40B4-BE49-F238E27FC236}">
                      <a16:creationId xmlns:a16="http://schemas.microsoft.com/office/drawing/2014/main" id="{2ECE9308-FCD6-49CA-BA73-61A2DD777B15}"/>
                    </a:ext>
                  </a:extLst>
                </p:cNvPr>
                <p:cNvGrpSpPr/>
                <p:nvPr/>
              </p:nvGrpSpPr>
              <p:grpSpPr>
                <a:xfrm rot="2643062" flipH="1">
                  <a:off x="5148932" y="631164"/>
                  <a:ext cx="140170" cy="256577"/>
                  <a:chOff x="6272999" y="403029"/>
                  <a:chExt cx="199769" cy="365671"/>
                </a:xfrm>
              </p:grpSpPr>
              <p:sp>
                <p:nvSpPr>
                  <p:cNvPr id="359" name="Rectangle 358">
                    <a:extLst>
                      <a:ext uri="{FF2B5EF4-FFF2-40B4-BE49-F238E27FC236}">
                        <a16:creationId xmlns:a16="http://schemas.microsoft.com/office/drawing/2014/main" id="{48804F70-ED9C-422D-A8D9-CABD9FEAD5CC}"/>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0" name="Rectangle 359">
                    <a:extLst>
                      <a:ext uri="{FF2B5EF4-FFF2-40B4-BE49-F238E27FC236}">
                        <a16:creationId xmlns:a16="http://schemas.microsoft.com/office/drawing/2014/main" id="{353B3244-6450-4354-A4BC-15B7D61D6176}"/>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1" name="Rectangle 360">
                    <a:extLst>
                      <a:ext uri="{FF2B5EF4-FFF2-40B4-BE49-F238E27FC236}">
                        <a16:creationId xmlns:a16="http://schemas.microsoft.com/office/drawing/2014/main" id="{97098F08-2DA2-4424-BF9A-2D53FC7B336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320" name="Group 319">
                <a:extLst>
                  <a:ext uri="{FF2B5EF4-FFF2-40B4-BE49-F238E27FC236}">
                    <a16:creationId xmlns:a16="http://schemas.microsoft.com/office/drawing/2014/main" id="{93167BE2-7758-4005-B659-9E8828635794}"/>
                  </a:ext>
                </a:extLst>
              </p:cNvPr>
              <p:cNvGrpSpPr/>
              <p:nvPr/>
            </p:nvGrpSpPr>
            <p:grpSpPr>
              <a:xfrm>
                <a:off x="1296225" y="4749032"/>
                <a:ext cx="592975" cy="396752"/>
                <a:chOff x="1296225" y="4749032"/>
                <a:chExt cx="592975" cy="396752"/>
              </a:xfrm>
            </p:grpSpPr>
            <p:grpSp>
              <p:nvGrpSpPr>
                <p:cNvPr id="330" name="Group 346">
                  <a:extLst>
                    <a:ext uri="{FF2B5EF4-FFF2-40B4-BE49-F238E27FC236}">
                      <a16:creationId xmlns:a16="http://schemas.microsoft.com/office/drawing/2014/main" id="{04ECA36A-E27E-4230-A13F-1B812A67A75C}"/>
                    </a:ext>
                  </a:extLst>
                </p:cNvPr>
                <p:cNvGrpSpPr/>
                <p:nvPr/>
              </p:nvGrpSpPr>
              <p:grpSpPr>
                <a:xfrm>
                  <a:off x="1296225" y="4749032"/>
                  <a:ext cx="592975" cy="396752"/>
                  <a:chOff x="7484401" y="352840"/>
                  <a:chExt cx="505324" cy="352252"/>
                </a:xfrm>
              </p:grpSpPr>
              <p:sp>
                <p:nvSpPr>
                  <p:cNvPr id="333" name="Oval 332">
                    <a:extLst>
                      <a:ext uri="{FF2B5EF4-FFF2-40B4-BE49-F238E27FC236}">
                        <a16:creationId xmlns:a16="http://schemas.microsoft.com/office/drawing/2014/main" id="{FE8A1674-0E9A-4646-9838-98B267DBB9A6}"/>
                      </a:ext>
                    </a:extLst>
                  </p:cNvPr>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4" name="Oval 333">
                    <a:extLst>
                      <a:ext uri="{FF2B5EF4-FFF2-40B4-BE49-F238E27FC236}">
                        <a16:creationId xmlns:a16="http://schemas.microsoft.com/office/drawing/2014/main" id="{65848BE9-E71D-4C5D-B60C-6156EF26D82E}"/>
                      </a:ext>
                    </a:extLst>
                  </p:cNvPr>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Moon 335">
                    <a:extLst>
                      <a:ext uri="{FF2B5EF4-FFF2-40B4-BE49-F238E27FC236}">
                        <a16:creationId xmlns:a16="http://schemas.microsoft.com/office/drawing/2014/main" id="{0D34D350-785E-40E6-9ACA-F4035E7DAABC}"/>
                      </a:ext>
                    </a:extLst>
                  </p:cNvPr>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7" name="Moon 336">
                    <a:extLst>
                      <a:ext uri="{FF2B5EF4-FFF2-40B4-BE49-F238E27FC236}">
                        <a16:creationId xmlns:a16="http://schemas.microsoft.com/office/drawing/2014/main" id="{8269AFB6-5F75-4C10-AA21-1C75B7E2536F}"/>
                      </a:ext>
                    </a:extLst>
                  </p:cNvPr>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8" name="Moon 337">
                    <a:extLst>
                      <a:ext uri="{FF2B5EF4-FFF2-40B4-BE49-F238E27FC236}">
                        <a16:creationId xmlns:a16="http://schemas.microsoft.com/office/drawing/2014/main" id="{769E930B-9E99-43F9-9A15-4AF3687A259E}"/>
                      </a:ext>
                    </a:extLst>
                  </p:cNvPr>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2" name="TextBox 331">
                  <a:extLst>
                    <a:ext uri="{FF2B5EF4-FFF2-40B4-BE49-F238E27FC236}">
                      <a16:creationId xmlns:a16="http://schemas.microsoft.com/office/drawing/2014/main" id="{856E4213-63CE-4C64-A3D6-85ED7C4ADC65}"/>
                    </a:ext>
                  </a:extLst>
                </p:cNvPr>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grpSp>
        <p:nvGrpSpPr>
          <p:cNvPr id="442" name="Group 441">
            <a:extLst>
              <a:ext uri="{FF2B5EF4-FFF2-40B4-BE49-F238E27FC236}">
                <a16:creationId xmlns:a16="http://schemas.microsoft.com/office/drawing/2014/main" id="{B127B3D0-8ADA-4EA9-8168-4AFCBE7DE19B}"/>
              </a:ext>
            </a:extLst>
          </p:cNvPr>
          <p:cNvGrpSpPr/>
          <p:nvPr/>
        </p:nvGrpSpPr>
        <p:grpSpPr>
          <a:xfrm>
            <a:off x="1050526" y="3124815"/>
            <a:ext cx="1112990" cy="907596"/>
            <a:chOff x="5038726" y="3648212"/>
            <a:chExt cx="1112990" cy="907596"/>
          </a:xfrm>
        </p:grpSpPr>
        <p:grpSp>
          <p:nvGrpSpPr>
            <p:cNvPr id="443" name="Group 250">
              <a:extLst>
                <a:ext uri="{FF2B5EF4-FFF2-40B4-BE49-F238E27FC236}">
                  <a16:creationId xmlns:a16="http://schemas.microsoft.com/office/drawing/2014/main" id="{DA7589A4-01C9-40AC-89B5-6F7E7FFAEEB1}"/>
                </a:ext>
              </a:extLst>
            </p:cNvPr>
            <p:cNvGrpSpPr/>
            <p:nvPr/>
          </p:nvGrpSpPr>
          <p:grpSpPr>
            <a:xfrm>
              <a:off x="5038726" y="3648212"/>
              <a:ext cx="1112990" cy="907596"/>
              <a:chOff x="1098341" y="4367954"/>
              <a:chExt cx="1534341" cy="1386379"/>
            </a:xfrm>
          </p:grpSpPr>
          <p:sp>
            <p:nvSpPr>
              <p:cNvPr id="445" name="Freeform 248">
                <a:extLst>
                  <a:ext uri="{FF2B5EF4-FFF2-40B4-BE49-F238E27FC236}">
                    <a16:creationId xmlns:a16="http://schemas.microsoft.com/office/drawing/2014/main" id="{7FACB82A-8969-40A6-92A6-7954FD2D8E2A}"/>
                  </a:ext>
                </a:extLst>
              </p:cNvPr>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6" name="Oval 445">
                <a:extLst>
                  <a:ext uri="{FF2B5EF4-FFF2-40B4-BE49-F238E27FC236}">
                    <a16:creationId xmlns:a16="http://schemas.microsoft.com/office/drawing/2014/main" id="{9D883C25-2D0A-44D9-9579-31A7A40E865F}"/>
                  </a:ext>
                </a:extLst>
              </p:cNvPr>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44" name="TextBox 443">
              <a:extLst>
                <a:ext uri="{FF2B5EF4-FFF2-40B4-BE49-F238E27FC236}">
                  <a16:creationId xmlns:a16="http://schemas.microsoft.com/office/drawing/2014/main" id="{5756B873-5123-40DD-AAA1-58B79BCC7314}"/>
                </a:ext>
              </a:extLst>
            </p:cNvPr>
            <p:cNvSpPr txBox="1"/>
            <p:nvPr/>
          </p:nvSpPr>
          <p:spPr>
            <a:xfrm>
              <a:off x="5472135"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447" name="Group 446">
            <a:extLst>
              <a:ext uri="{FF2B5EF4-FFF2-40B4-BE49-F238E27FC236}">
                <a16:creationId xmlns:a16="http://schemas.microsoft.com/office/drawing/2014/main" id="{939B24B6-31BA-49A3-B46D-CFDDDDED1FDD}"/>
              </a:ext>
            </a:extLst>
          </p:cNvPr>
          <p:cNvGrpSpPr/>
          <p:nvPr/>
        </p:nvGrpSpPr>
        <p:grpSpPr>
          <a:xfrm>
            <a:off x="345828" y="2467321"/>
            <a:ext cx="1796410" cy="729014"/>
            <a:chOff x="345826" y="2467321"/>
            <a:chExt cx="1796410" cy="729014"/>
          </a:xfrm>
        </p:grpSpPr>
        <p:grpSp>
          <p:nvGrpSpPr>
            <p:cNvPr id="448" name="Group 447">
              <a:extLst>
                <a:ext uri="{FF2B5EF4-FFF2-40B4-BE49-F238E27FC236}">
                  <a16:creationId xmlns:a16="http://schemas.microsoft.com/office/drawing/2014/main" id="{11A27693-5D41-4F92-B8CD-80344882A058}"/>
                </a:ext>
              </a:extLst>
            </p:cNvPr>
            <p:cNvGrpSpPr/>
            <p:nvPr/>
          </p:nvGrpSpPr>
          <p:grpSpPr>
            <a:xfrm>
              <a:off x="1773973" y="2750949"/>
              <a:ext cx="368263" cy="274645"/>
              <a:chOff x="11376212" y="1890719"/>
              <a:chExt cx="313828" cy="243840"/>
            </a:xfrm>
          </p:grpSpPr>
          <p:grpSp>
            <p:nvGrpSpPr>
              <p:cNvPr id="465" name="Group 311">
                <a:extLst>
                  <a:ext uri="{FF2B5EF4-FFF2-40B4-BE49-F238E27FC236}">
                    <a16:creationId xmlns:a16="http://schemas.microsoft.com/office/drawing/2014/main" id="{FC3F23A7-49DB-4F2A-A557-9644075F0E46}"/>
                  </a:ext>
                </a:extLst>
              </p:cNvPr>
              <p:cNvGrpSpPr/>
              <p:nvPr/>
            </p:nvGrpSpPr>
            <p:grpSpPr>
              <a:xfrm>
                <a:off x="11468727" y="1890719"/>
                <a:ext cx="221313" cy="198120"/>
                <a:chOff x="10326049" y="1402160"/>
                <a:chExt cx="221313" cy="198120"/>
              </a:xfrm>
            </p:grpSpPr>
            <p:sp>
              <p:nvSpPr>
                <p:cNvPr id="469" name="Oval 468">
                  <a:extLst>
                    <a:ext uri="{FF2B5EF4-FFF2-40B4-BE49-F238E27FC236}">
                      <a16:creationId xmlns:a16="http://schemas.microsoft.com/office/drawing/2014/main" id="{D2F0F2D9-7FB2-4F1B-9121-91834431E21B}"/>
                    </a:ext>
                  </a:extLst>
                </p:cNvPr>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0" name="Oval 469">
                  <a:extLst>
                    <a:ext uri="{FF2B5EF4-FFF2-40B4-BE49-F238E27FC236}">
                      <a16:creationId xmlns:a16="http://schemas.microsoft.com/office/drawing/2014/main" id="{E5E5E27A-F748-4652-A20A-7AC0E468D483}"/>
                    </a:ext>
                  </a:extLst>
                </p:cNvPr>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1" name="Oval 470">
                  <a:extLst>
                    <a:ext uri="{FF2B5EF4-FFF2-40B4-BE49-F238E27FC236}">
                      <a16:creationId xmlns:a16="http://schemas.microsoft.com/office/drawing/2014/main" id="{E04ABBBC-C770-404E-97FC-A99BAA94ABD5}"/>
                    </a:ext>
                  </a:extLst>
                </p:cNvPr>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2" name="Oval 471">
                  <a:extLst>
                    <a:ext uri="{FF2B5EF4-FFF2-40B4-BE49-F238E27FC236}">
                      <a16:creationId xmlns:a16="http://schemas.microsoft.com/office/drawing/2014/main" id="{5900192C-E13B-4A2E-8EA6-AC6055C6B6E3}"/>
                    </a:ext>
                  </a:extLst>
                </p:cNvPr>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66" name="Oval 465">
                <a:extLst>
                  <a:ext uri="{FF2B5EF4-FFF2-40B4-BE49-F238E27FC236}">
                    <a16:creationId xmlns:a16="http://schemas.microsoft.com/office/drawing/2014/main" id="{CA5CB47F-F046-4520-A98C-3BAA9599B5AA}"/>
                  </a:ext>
                </a:extLst>
              </p:cNvPr>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7" name="Oval 466">
                <a:extLst>
                  <a:ext uri="{FF2B5EF4-FFF2-40B4-BE49-F238E27FC236}">
                    <a16:creationId xmlns:a16="http://schemas.microsoft.com/office/drawing/2014/main" id="{1343DBBC-EFC9-4D01-ADB1-B792E1111B17}"/>
                  </a:ext>
                </a:extLst>
              </p:cNvPr>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8" name="Oval 467">
                <a:extLst>
                  <a:ext uri="{FF2B5EF4-FFF2-40B4-BE49-F238E27FC236}">
                    <a16:creationId xmlns:a16="http://schemas.microsoft.com/office/drawing/2014/main" id="{ADE67CC9-45E6-4797-9A80-A611358E97F5}"/>
                  </a:ext>
                </a:extLst>
              </p:cNvPr>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49" name="Group 448">
              <a:extLst>
                <a:ext uri="{FF2B5EF4-FFF2-40B4-BE49-F238E27FC236}">
                  <a16:creationId xmlns:a16="http://schemas.microsoft.com/office/drawing/2014/main" id="{76878FDB-13B7-43FE-B710-7CBDAD3CF035}"/>
                </a:ext>
              </a:extLst>
            </p:cNvPr>
            <p:cNvGrpSpPr/>
            <p:nvPr/>
          </p:nvGrpSpPr>
          <p:grpSpPr>
            <a:xfrm>
              <a:off x="1281109" y="2467321"/>
              <a:ext cx="532571" cy="521071"/>
              <a:chOff x="1696729" y="1401791"/>
              <a:chExt cx="532571" cy="521071"/>
            </a:xfrm>
          </p:grpSpPr>
          <p:grpSp>
            <p:nvGrpSpPr>
              <p:cNvPr id="458" name="Group 165">
                <a:extLst>
                  <a:ext uri="{FF2B5EF4-FFF2-40B4-BE49-F238E27FC236}">
                    <a16:creationId xmlns:a16="http://schemas.microsoft.com/office/drawing/2014/main" id="{81802F1B-B7A5-40E3-988E-F74CCAC5726B}"/>
                  </a:ext>
                </a:extLst>
              </p:cNvPr>
              <p:cNvGrpSpPr/>
              <p:nvPr/>
            </p:nvGrpSpPr>
            <p:grpSpPr>
              <a:xfrm>
                <a:off x="1696729" y="1425711"/>
                <a:ext cx="474194" cy="497151"/>
                <a:chOff x="5095749" y="0"/>
                <a:chExt cx="769047" cy="840013"/>
              </a:xfrm>
            </p:grpSpPr>
            <p:sp>
              <p:nvSpPr>
                <p:cNvPr id="460" name="Freeform 138">
                  <a:extLst>
                    <a:ext uri="{FF2B5EF4-FFF2-40B4-BE49-F238E27FC236}">
                      <a16:creationId xmlns:a16="http://schemas.microsoft.com/office/drawing/2014/main" id="{E343496E-7E91-4384-A28A-87473201ABA7}"/>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1" name="Freeform 139">
                  <a:extLst>
                    <a:ext uri="{FF2B5EF4-FFF2-40B4-BE49-F238E27FC236}">
                      <a16:creationId xmlns:a16="http://schemas.microsoft.com/office/drawing/2014/main" id="{9CC8C2C0-3B4F-4793-8612-F41949905C0B}"/>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2" name="Freeform 140">
                  <a:extLst>
                    <a:ext uri="{FF2B5EF4-FFF2-40B4-BE49-F238E27FC236}">
                      <a16:creationId xmlns:a16="http://schemas.microsoft.com/office/drawing/2014/main" id="{234565D8-34CD-4377-9AA4-2842F67DC80F}"/>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3" name="Oval 462">
                  <a:extLst>
                    <a:ext uri="{FF2B5EF4-FFF2-40B4-BE49-F238E27FC236}">
                      <a16:creationId xmlns:a16="http://schemas.microsoft.com/office/drawing/2014/main" id="{CA6396F1-2A8C-42BD-BEF9-011E8D3EC012}"/>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4" name="Oval 463">
                  <a:extLst>
                    <a:ext uri="{FF2B5EF4-FFF2-40B4-BE49-F238E27FC236}">
                      <a16:creationId xmlns:a16="http://schemas.microsoft.com/office/drawing/2014/main" id="{CAA0C94A-9DFA-43AE-8744-6008C7B81A47}"/>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9" name="TextBox 458">
                <a:extLst>
                  <a:ext uri="{FF2B5EF4-FFF2-40B4-BE49-F238E27FC236}">
                    <a16:creationId xmlns:a16="http://schemas.microsoft.com/office/drawing/2014/main" id="{A44455AD-F9AC-43CD-866B-AA4C31E85BE2}"/>
                  </a:ext>
                </a:extLst>
              </p:cNvPr>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450" name="Group 449">
              <a:extLst>
                <a:ext uri="{FF2B5EF4-FFF2-40B4-BE49-F238E27FC236}">
                  <a16:creationId xmlns:a16="http://schemas.microsoft.com/office/drawing/2014/main" id="{D7BE4D96-E363-4C0B-928D-A8FED9E8CC87}"/>
                </a:ext>
              </a:extLst>
            </p:cNvPr>
            <p:cNvGrpSpPr/>
            <p:nvPr/>
          </p:nvGrpSpPr>
          <p:grpSpPr>
            <a:xfrm>
              <a:off x="345826" y="2675264"/>
              <a:ext cx="513335" cy="521071"/>
              <a:chOff x="1696729" y="1401791"/>
              <a:chExt cx="513335" cy="521071"/>
            </a:xfrm>
          </p:grpSpPr>
          <p:grpSp>
            <p:nvGrpSpPr>
              <p:cNvPr id="451" name="Group 165">
                <a:extLst>
                  <a:ext uri="{FF2B5EF4-FFF2-40B4-BE49-F238E27FC236}">
                    <a16:creationId xmlns:a16="http://schemas.microsoft.com/office/drawing/2014/main" id="{D1F57394-4758-4B80-A743-78F48107FD75}"/>
                  </a:ext>
                </a:extLst>
              </p:cNvPr>
              <p:cNvGrpSpPr/>
              <p:nvPr/>
            </p:nvGrpSpPr>
            <p:grpSpPr>
              <a:xfrm>
                <a:off x="1696729" y="1425711"/>
                <a:ext cx="474194" cy="497151"/>
                <a:chOff x="5095749" y="0"/>
                <a:chExt cx="769047" cy="840013"/>
              </a:xfrm>
            </p:grpSpPr>
            <p:sp>
              <p:nvSpPr>
                <p:cNvPr id="453" name="Freeform 138">
                  <a:extLst>
                    <a:ext uri="{FF2B5EF4-FFF2-40B4-BE49-F238E27FC236}">
                      <a16:creationId xmlns:a16="http://schemas.microsoft.com/office/drawing/2014/main" id="{EFECCE95-6CB8-485F-9BB2-D77C7998E468}"/>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4" name="Freeform 139">
                  <a:extLst>
                    <a:ext uri="{FF2B5EF4-FFF2-40B4-BE49-F238E27FC236}">
                      <a16:creationId xmlns:a16="http://schemas.microsoft.com/office/drawing/2014/main" id="{71547D6F-E532-426C-B36B-F3679C62D633}"/>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5" name="Freeform 140">
                  <a:extLst>
                    <a:ext uri="{FF2B5EF4-FFF2-40B4-BE49-F238E27FC236}">
                      <a16:creationId xmlns:a16="http://schemas.microsoft.com/office/drawing/2014/main" id="{A0991CBE-9807-4CBE-AD6F-3851E2035E7F}"/>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6" name="Oval 455">
                  <a:extLst>
                    <a:ext uri="{FF2B5EF4-FFF2-40B4-BE49-F238E27FC236}">
                      <a16:creationId xmlns:a16="http://schemas.microsoft.com/office/drawing/2014/main" id="{358F9F7B-CE2D-4896-AA8C-5566B31DD394}"/>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7" name="Oval 456">
                  <a:extLst>
                    <a:ext uri="{FF2B5EF4-FFF2-40B4-BE49-F238E27FC236}">
                      <a16:creationId xmlns:a16="http://schemas.microsoft.com/office/drawing/2014/main" id="{5DC30DA9-ED11-4CC8-B26C-3ABC2C8CF96A}"/>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2" name="TextBox 451">
                <a:extLst>
                  <a:ext uri="{FF2B5EF4-FFF2-40B4-BE49-F238E27FC236}">
                    <a16:creationId xmlns:a16="http://schemas.microsoft.com/office/drawing/2014/main" id="{B420E367-7E03-4FE0-9C20-A4CEEC87D11F}"/>
                  </a:ext>
                </a:extLst>
              </p:cNvPr>
              <p:cNvSpPr txBox="1"/>
              <p:nvPr/>
            </p:nvSpPr>
            <p:spPr>
              <a:xfrm>
                <a:off x="1794566"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spTree>
    <p:extLst>
      <p:ext uri="{BB962C8B-B14F-4D97-AF65-F5344CB8AC3E}">
        <p14:creationId xmlns:p14="http://schemas.microsoft.com/office/powerpoint/2010/main" val="1004652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barn(inVertical)">
                                      <p:cBhvr>
                                        <p:cTn id="7"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2508" y="6446813"/>
            <a:ext cx="7948519" cy="276999"/>
          </a:xfrm>
          <a:prstGeom prst="rect">
            <a:avLst/>
          </a:prstGeom>
        </p:spPr>
        <p:txBody>
          <a:bodyPr wrap="square">
            <a:spAutoFit/>
          </a:bodyPr>
          <a:lstStyle/>
          <a:p>
            <a:r>
              <a:rPr lang="en-GB" sz="600" dirty="0">
                <a:solidFill>
                  <a:srgbClr val="000000"/>
                </a:solidFill>
                <a:ea typeface="ＭＳ Ｐゴシック" pitchFamily="34" charset="-128"/>
                <a:cs typeface="Arial" pitchFamily="34" charset="0"/>
              </a:rPr>
              <a:t>Nrf2=nuclear factor (</a:t>
            </a:r>
            <a:r>
              <a:rPr lang="en-GB" sz="600" dirty="0" err="1">
                <a:solidFill>
                  <a:srgbClr val="000000"/>
                </a:solidFill>
                <a:ea typeface="ＭＳ Ｐゴシック" pitchFamily="34" charset="-128"/>
                <a:cs typeface="Arial" pitchFamily="34" charset="0"/>
              </a:rPr>
              <a:t>erythroid</a:t>
            </a:r>
            <a:r>
              <a:rPr lang="en-GB" sz="600" dirty="0">
                <a:solidFill>
                  <a:srgbClr val="000000"/>
                </a:solidFill>
                <a:ea typeface="ＭＳ Ｐゴシック" pitchFamily="34" charset="-128"/>
                <a:cs typeface="Arial" pitchFamily="34" charset="0"/>
              </a:rPr>
              <a:t>-derived 2)-like 2; </a:t>
            </a:r>
            <a:r>
              <a:rPr lang="en-US" sz="600" dirty="0">
                <a:solidFill>
                  <a:srgbClr val="000000"/>
                </a:solidFill>
                <a:ea typeface="ＭＳ Ｐゴシック" pitchFamily="34" charset="-128"/>
                <a:cs typeface="Arial" pitchFamily="34" charset="0"/>
              </a:rPr>
              <a:t>Keap1=</a:t>
            </a:r>
            <a:r>
              <a:rPr lang="en-US" sz="600" dirty="0" err="1">
                <a:solidFill>
                  <a:srgbClr val="000000"/>
                </a:solidFill>
                <a:ea typeface="ＭＳ Ｐゴシック" pitchFamily="34" charset="-128"/>
                <a:cs typeface="Arial" pitchFamily="34" charset="0"/>
              </a:rPr>
              <a:t>kelch</a:t>
            </a:r>
            <a:r>
              <a:rPr lang="en-US" sz="600" dirty="0">
                <a:solidFill>
                  <a:srgbClr val="000000"/>
                </a:solidFill>
                <a:ea typeface="ＭＳ Ｐゴシック" pitchFamily="34" charset="-128"/>
                <a:cs typeface="Arial" pitchFamily="34" charset="0"/>
              </a:rPr>
              <a:t>-like ECH-associated protein.</a:t>
            </a:r>
            <a:br>
              <a:rPr lang="en-US" sz="600" dirty="0">
                <a:solidFill>
                  <a:srgbClr val="000000"/>
                </a:solidFill>
                <a:ea typeface="ＭＳ Ｐゴシック" pitchFamily="34" charset="-128"/>
                <a:cs typeface="Arial" pitchFamily="34" charset="0"/>
              </a:rPr>
            </a:br>
            <a:r>
              <a:rPr lang="nl-NL" sz="600" dirty="0">
                <a:solidFill>
                  <a:srgbClr val="000000"/>
                </a:solidFill>
                <a:ea typeface="ＭＳ Ｐゴシック" pitchFamily="34" charset="-128"/>
                <a:cs typeface="Arial" pitchFamily="34" charset="0"/>
              </a:rPr>
              <a:t>van Horssen J et al</a:t>
            </a:r>
            <a:r>
              <a:rPr lang="en-GB" sz="600" dirty="0">
                <a:solidFill>
                  <a:srgbClr val="000000"/>
                </a:solidFill>
                <a:ea typeface="ＭＳ Ｐゴシック" pitchFamily="34" charset="-128"/>
                <a:cs typeface="Arial" pitchFamily="34" charset="0"/>
              </a:rPr>
              <a:t>. </a:t>
            </a:r>
            <a:r>
              <a:rPr lang="en-GB" sz="600" i="1" dirty="0" err="1">
                <a:solidFill>
                  <a:srgbClr val="000000"/>
                </a:solidFill>
                <a:ea typeface="ＭＳ Ｐゴシック" pitchFamily="34" charset="-128"/>
                <a:cs typeface="Arial" pitchFamily="34" charset="0"/>
              </a:rPr>
              <a:t>Biochim</a:t>
            </a:r>
            <a:r>
              <a:rPr lang="en-GB" sz="600" i="1" dirty="0">
                <a:solidFill>
                  <a:srgbClr val="000000"/>
                </a:solidFill>
                <a:ea typeface="ＭＳ Ｐゴシック" pitchFamily="34" charset="-128"/>
                <a:cs typeface="Arial" pitchFamily="34" charset="0"/>
              </a:rPr>
              <a:t> </a:t>
            </a:r>
            <a:r>
              <a:rPr lang="en-GB" sz="600" i="1" dirty="0" err="1">
                <a:solidFill>
                  <a:srgbClr val="000000"/>
                </a:solidFill>
                <a:ea typeface="ＭＳ Ｐゴシック" pitchFamily="34" charset="-128"/>
                <a:cs typeface="Arial" pitchFamily="34" charset="0"/>
              </a:rPr>
              <a:t>Biophys</a:t>
            </a:r>
            <a:r>
              <a:rPr lang="en-GB" sz="600" i="1" dirty="0">
                <a:solidFill>
                  <a:srgbClr val="000000"/>
                </a:solidFill>
                <a:ea typeface="ＭＳ Ｐゴシック" pitchFamily="34" charset="-128"/>
                <a:cs typeface="Arial" pitchFamily="34" charset="0"/>
              </a:rPr>
              <a:t> </a:t>
            </a:r>
            <a:r>
              <a:rPr lang="en-GB" sz="600" i="1" dirty="0" err="1">
                <a:solidFill>
                  <a:srgbClr val="000000"/>
                </a:solidFill>
                <a:ea typeface="ＭＳ Ｐゴシック" pitchFamily="34" charset="-128"/>
                <a:cs typeface="Arial" pitchFamily="34" charset="0"/>
              </a:rPr>
              <a:t>Acta</a:t>
            </a:r>
            <a:r>
              <a:rPr lang="en-GB" sz="600" i="1" dirty="0">
                <a:solidFill>
                  <a:srgbClr val="000000"/>
                </a:solidFill>
                <a:ea typeface="ＭＳ Ｐゴシック" pitchFamily="34" charset="-128"/>
                <a:cs typeface="Arial" pitchFamily="34" charset="0"/>
              </a:rPr>
              <a:t>.</a:t>
            </a:r>
            <a:r>
              <a:rPr lang="en-GB" sz="600" dirty="0">
                <a:solidFill>
                  <a:srgbClr val="000000"/>
                </a:solidFill>
                <a:ea typeface="ＭＳ Ｐゴシック" pitchFamily="34" charset="-128"/>
                <a:cs typeface="Arial" pitchFamily="34" charset="0"/>
              </a:rPr>
              <a:t> 2011;1812:141-150; </a:t>
            </a:r>
            <a:r>
              <a:rPr lang="fr-FR" sz="600" dirty="0">
                <a:solidFill>
                  <a:srgbClr val="000000"/>
                </a:solidFill>
                <a:ea typeface="ＭＳ Ｐゴシック" pitchFamily="34" charset="-128"/>
                <a:cs typeface="Arial" pitchFamily="34" charset="0"/>
              </a:rPr>
              <a:t>Nguyen T</a:t>
            </a:r>
            <a:r>
              <a:rPr lang="en-US" sz="600" dirty="0">
                <a:solidFill>
                  <a:srgbClr val="000000"/>
                </a:solidFill>
                <a:ea typeface="ＭＳ Ｐゴシック" pitchFamily="34" charset="-128"/>
                <a:cs typeface="Arial" pitchFamily="34" charset="0"/>
              </a:rPr>
              <a:t> et al. </a:t>
            </a:r>
            <a:r>
              <a:rPr lang="en-GB" sz="600" i="1" dirty="0">
                <a:solidFill>
                  <a:srgbClr val="000000"/>
                </a:solidFill>
                <a:ea typeface="ＭＳ Ｐゴシック" pitchFamily="34" charset="-128"/>
                <a:cs typeface="Arial" pitchFamily="34" charset="0"/>
              </a:rPr>
              <a:t>J </a:t>
            </a:r>
            <a:r>
              <a:rPr lang="en-GB" sz="600" i="1" dirty="0" err="1">
                <a:solidFill>
                  <a:srgbClr val="000000"/>
                </a:solidFill>
                <a:ea typeface="ＭＳ Ｐゴシック" pitchFamily="34" charset="-128"/>
                <a:cs typeface="Arial" pitchFamily="34" charset="0"/>
              </a:rPr>
              <a:t>Biol</a:t>
            </a:r>
            <a:r>
              <a:rPr lang="en-GB" sz="600" i="1" dirty="0">
                <a:solidFill>
                  <a:srgbClr val="000000"/>
                </a:solidFill>
                <a:ea typeface="ＭＳ Ｐゴシック" pitchFamily="34" charset="-128"/>
                <a:cs typeface="Arial" pitchFamily="34" charset="0"/>
              </a:rPr>
              <a:t> Chem.</a:t>
            </a:r>
            <a:r>
              <a:rPr lang="en-GB" sz="600" dirty="0">
                <a:solidFill>
                  <a:srgbClr val="000000"/>
                </a:solidFill>
                <a:ea typeface="ＭＳ Ｐゴシック" pitchFamily="34" charset="-128"/>
                <a:cs typeface="Arial" pitchFamily="34" charset="0"/>
              </a:rPr>
              <a:t> 2009;284:13291-13295. </a:t>
            </a:r>
            <a:endParaRPr lang="en-US" sz="600" dirty="0">
              <a:solidFill>
                <a:srgbClr val="000000"/>
              </a:solidFill>
              <a:cs typeface="Arial" pitchFamily="34" charset="0"/>
            </a:endParaRPr>
          </a:p>
        </p:txBody>
      </p:sp>
      <p:pic>
        <p:nvPicPr>
          <p:cNvPr id="1026" name="Picture 2" descr="C:\Documents and Settings\stefanie.howard\Desktop\MOA_Chapt_Fig1_051412a.JPG"/>
          <p:cNvPicPr>
            <a:picLocks noChangeAspect="1" noChangeArrowheads="1"/>
          </p:cNvPicPr>
          <p:nvPr/>
        </p:nvPicPr>
        <p:blipFill>
          <a:blip r:embed="rId2" cstate="print"/>
          <a:srcRect/>
          <a:stretch>
            <a:fillRect/>
          </a:stretch>
        </p:blipFill>
        <p:spPr bwMode="auto">
          <a:xfrm>
            <a:off x="1403216" y="1280246"/>
            <a:ext cx="6312036" cy="4675788"/>
          </a:xfrm>
          <a:prstGeom prst="rect">
            <a:avLst/>
          </a:prstGeom>
          <a:noFill/>
        </p:spPr>
      </p:pic>
      <p:sp>
        <p:nvSpPr>
          <p:cNvPr id="7" name="Rounded Rectangle 6"/>
          <p:cNvSpPr/>
          <p:nvPr/>
        </p:nvSpPr>
        <p:spPr>
          <a:xfrm>
            <a:off x="102508" y="1513698"/>
            <a:ext cx="2302526" cy="733743"/>
          </a:xfrm>
          <a:prstGeom prst="roundRect">
            <a:avLst/>
          </a:prstGeom>
          <a:solidFill>
            <a:srgbClr val="80276C"/>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tlCol="0" anchor="ctr"/>
          <a:lstStyle/>
          <a:p>
            <a:pPr algn="ctr">
              <a:defRPr/>
            </a:pPr>
            <a:r>
              <a:rPr lang="en-US" sz="2000" b="1" kern="0" dirty="0">
                <a:solidFill>
                  <a:srgbClr val="FFFFFF"/>
                </a:solidFill>
              </a:rPr>
              <a:t>DMF of </a:t>
            </a:r>
            <a:r>
              <a:rPr lang="en-US" sz="2000" b="1" kern="0" dirty="0" err="1">
                <a:solidFill>
                  <a:srgbClr val="FFFFFF"/>
                </a:solidFill>
              </a:rPr>
              <a:t>oxidatieve</a:t>
            </a:r>
            <a:r>
              <a:rPr lang="en-US" sz="2000" b="1" kern="0" dirty="0">
                <a:solidFill>
                  <a:srgbClr val="FFFFFF"/>
                </a:solidFill>
              </a:rPr>
              <a:t> stress</a:t>
            </a:r>
          </a:p>
        </p:txBody>
      </p:sp>
      <p:sp>
        <p:nvSpPr>
          <p:cNvPr id="5" name="Up Arrow 4"/>
          <p:cNvSpPr/>
          <p:nvPr/>
        </p:nvSpPr>
        <p:spPr>
          <a:xfrm rot="8553828">
            <a:off x="3407824" y="3067105"/>
            <a:ext cx="242316" cy="609228"/>
          </a:xfrm>
          <a:prstGeom prst="upArrow">
            <a:avLst/>
          </a:prstGeom>
          <a:solidFill>
            <a:srgbClr val="7829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Up Arrow 8"/>
          <p:cNvSpPr/>
          <p:nvPr/>
        </p:nvSpPr>
        <p:spPr>
          <a:xfrm rot="10800000">
            <a:off x="7972574" y="5229200"/>
            <a:ext cx="242316" cy="609228"/>
          </a:xfrm>
          <a:prstGeom prst="upArrow">
            <a:avLst/>
          </a:prstGeom>
          <a:solidFill>
            <a:srgbClr val="7829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Up Arrow 9"/>
          <p:cNvSpPr/>
          <p:nvPr/>
        </p:nvSpPr>
        <p:spPr>
          <a:xfrm>
            <a:off x="7972574" y="4520028"/>
            <a:ext cx="242316" cy="609228"/>
          </a:xfrm>
          <a:prstGeom prst="upArrow">
            <a:avLst/>
          </a:prstGeom>
          <a:solidFill>
            <a:srgbClr val="7829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4644009" y="2348880"/>
            <a:ext cx="4442126" cy="784830"/>
          </a:xfrm>
          <a:prstGeom prst="rect">
            <a:avLst/>
          </a:prstGeom>
          <a:solidFill>
            <a:schemeClr val="tx1">
              <a:lumMod val="40000"/>
              <a:lumOff val="60000"/>
            </a:schemeClr>
          </a:solidFill>
          <a:effectLst/>
        </p:spPr>
        <p:txBody>
          <a:bodyPr wrap="square" rtlCol="0">
            <a:spAutoFit/>
          </a:bodyPr>
          <a:lstStyle/>
          <a:p>
            <a:r>
              <a:rPr lang="nl-NL" sz="1500" dirty="0">
                <a:solidFill>
                  <a:srgbClr val="002060"/>
                </a:solidFill>
              </a:rPr>
              <a:t>DMF zorgt voor meer Nrf2 in de celkern waardoor de anti-inflammatoire en anti-oxidatieve respons versterkt worden</a:t>
            </a:r>
            <a:endParaRPr lang="en-US" sz="1500" dirty="0">
              <a:solidFill>
                <a:srgbClr val="002060"/>
              </a:solidFill>
            </a:endParaRPr>
          </a:p>
        </p:txBody>
      </p:sp>
      <p:sp>
        <p:nvSpPr>
          <p:cNvPr id="11" name="Title 1"/>
          <p:cNvSpPr txBox="1">
            <a:spLocks/>
          </p:cNvSpPr>
          <p:nvPr/>
        </p:nvSpPr>
        <p:spPr bwMode="auto">
          <a:xfrm>
            <a:off x="457200" y="274638"/>
            <a:ext cx="6677025" cy="609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rmAutofit fontScale="77500" lnSpcReduction="20000"/>
          </a:bodyPr>
          <a:lstStyle>
            <a:lvl1pPr algn="l" rtl="0" eaLnBrk="0" fontAlgn="base" hangingPunct="0">
              <a:spcBef>
                <a:spcPct val="0"/>
              </a:spcBef>
              <a:spcAft>
                <a:spcPct val="0"/>
              </a:spcAft>
              <a:defRPr sz="3600" b="1" kern="1200">
                <a:solidFill>
                  <a:srgbClr val="2573BA"/>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algn="ctr"/>
            <a:r>
              <a:rPr lang="en-US" dirty="0" err="1">
                <a:solidFill>
                  <a:schemeClr val="tx1"/>
                </a:solidFill>
              </a:rPr>
              <a:t>Dimethylfumaraat</a:t>
            </a:r>
            <a:r>
              <a:rPr lang="en-US" dirty="0">
                <a:solidFill>
                  <a:schemeClr val="tx1"/>
                </a:solidFill>
              </a:rPr>
              <a:t>, </a:t>
            </a:r>
            <a:r>
              <a:rPr lang="en-US" dirty="0" err="1">
                <a:solidFill>
                  <a:schemeClr val="tx1"/>
                </a:solidFill>
              </a:rPr>
              <a:t>werkingmechanisme</a:t>
            </a:r>
            <a:endParaRPr lang="en-US" dirty="0">
              <a:solidFill>
                <a:schemeClr val="tx1"/>
              </a:solidFill>
            </a:endParaRPr>
          </a:p>
        </p:txBody>
      </p:sp>
    </p:spTree>
    <p:extLst>
      <p:ext uri="{BB962C8B-B14F-4D97-AF65-F5344CB8AC3E}">
        <p14:creationId xmlns:p14="http://schemas.microsoft.com/office/powerpoint/2010/main" val="7137502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P spid="9" grpId="0" animBg="1"/>
      <p:bldP spid="10" grpId="0" animBg="1"/>
      <p:bldP spid="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0" name="Group 349"/>
          <p:cNvGrpSpPr/>
          <p:nvPr/>
        </p:nvGrpSpPr>
        <p:grpSpPr>
          <a:xfrm>
            <a:off x="4400184" y="2961688"/>
            <a:ext cx="532571" cy="521071"/>
            <a:chOff x="1696729" y="1401791"/>
            <a:chExt cx="532571"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4" name="Group 223"/>
          <p:cNvGrpSpPr/>
          <p:nvPr/>
        </p:nvGrpSpPr>
        <p:grpSpPr>
          <a:xfrm>
            <a:off x="5705107" y="2866438"/>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7" y="2980738"/>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80" y="3016457"/>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sp>
        <p:nvSpPr>
          <p:cNvPr id="490" name="Freeform 248"/>
          <p:cNvSpPr/>
          <p:nvPr/>
        </p:nvSpPr>
        <p:spPr>
          <a:xfrm>
            <a:off x="5471611" y="3804100"/>
            <a:ext cx="1112990" cy="907596"/>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TextBox 490"/>
          <p:cNvSpPr txBox="1"/>
          <p:nvPr/>
        </p:nvSpPr>
        <p:spPr>
          <a:xfrm>
            <a:off x="5864524" y="4078877"/>
            <a:ext cx="415498" cy="307777"/>
          </a:xfrm>
          <a:prstGeom prst="rect">
            <a:avLst/>
          </a:prstGeom>
          <a:noFill/>
        </p:spPr>
        <p:txBody>
          <a:bodyPr wrap="none" rtlCol="0">
            <a:spAutoFit/>
          </a:bodyPr>
          <a:lstStyle/>
          <a:p>
            <a:r>
              <a:rPr lang="en-US" sz="1400" b="1" dirty="0">
                <a:solidFill>
                  <a:schemeClr val="bg1"/>
                </a:solidFill>
              </a:rPr>
              <a:t>mg</a:t>
            </a:r>
          </a:p>
        </p:txBody>
      </p:sp>
      <p:grpSp>
        <p:nvGrpSpPr>
          <p:cNvPr id="8" name="Group 7"/>
          <p:cNvGrpSpPr/>
          <p:nvPr/>
        </p:nvGrpSpPr>
        <p:grpSpPr>
          <a:xfrm>
            <a:off x="5084540" y="2944909"/>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92" name="Title 1"/>
          <p:cNvSpPr>
            <a:spLocks noGrp="1"/>
          </p:cNvSpPr>
          <p:nvPr>
            <p:ph type="title"/>
          </p:nvPr>
        </p:nvSpPr>
        <p:spPr>
          <a:xfrm>
            <a:off x="57275" y="263627"/>
            <a:ext cx="7329652" cy="609781"/>
          </a:xfrm>
        </p:spPr>
        <p:txBody>
          <a:bodyPr/>
          <a:lstStyle/>
          <a:p>
            <a:r>
              <a:rPr lang="nl-NL" sz="2400" dirty="0" err="1"/>
              <a:t>Dimethylfumaraat</a:t>
            </a:r>
            <a:r>
              <a:rPr lang="nl-NL" sz="2400" dirty="0"/>
              <a:t>, </a:t>
            </a:r>
            <a:r>
              <a:rPr lang="nl-NL" sz="2400" dirty="0" err="1"/>
              <a:t>immuunstatus</a:t>
            </a:r>
            <a:r>
              <a:rPr lang="nl-NL" sz="2400" dirty="0"/>
              <a:t> tijdens behandeling</a:t>
            </a:r>
          </a:p>
        </p:txBody>
      </p:sp>
      <p:grpSp>
        <p:nvGrpSpPr>
          <p:cNvPr id="128" name="Group 127"/>
          <p:cNvGrpSpPr/>
          <p:nvPr/>
        </p:nvGrpSpPr>
        <p:grpSpPr>
          <a:xfrm>
            <a:off x="5080824" y="2573182"/>
            <a:ext cx="3906865" cy="3734126"/>
            <a:chOff x="4968961" y="2531366"/>
            <a:chExt cx="3906865" cy="3734126"/>
          </a:xfrm>
        </p:grpSpPr>
        <p:sp>
          <p:nvSpPr>
            <p:cNvPr id="366" name="TextBox 365"/>
            <p:cNvSpPr txBox="1"/>
            <p:nvPr/>
          </p:nvSpPr>
          <p:spPr>
            <a:xfrm>
              <a:off x="4968961" y="2531366"/>
              <a:ext cx="3637328" cy="1477328"/>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nl-NL" dirty="0"/>
                <a:t>Door </a:t>
              </a:r>
              <a:r>
                <a:rPr lang="nl-NL" dirty="0" err="1"/>
                <a:t>dimethylfumaraat</a:t>
              </a:r>
              <a:r>
                <a:rPr lang="nl-NL" dirty="0"/>
                <a:t> wapent het lichaam zich tegen oxidatieve stress.</a:t>
              </a:r>
            </a:p>
            <a:p>
              <a:r>
                <a:rPr lang="nl-NL" dirty="0"/>
                <a:t>Gemiddeld is er 30% daling van lymfocyten en blijft het aantal lymfocyten binnen normale grenzen</a:t>
              </a:r>
            </a:p>
          </p:txBody>
        </p:sp>
        <p:sp>
          <p:nvSpPr>
            <p:cNvPr id="6" name="TextBox 5"/>
            <p:cNvSpPr txBox="1"/>
            <p:nvPr/>
          </p:nvSpPr>
          <p:spPr>
            <a:xfrm>
              <a:off x="6688199" y="5342162"/>
              <a:ext cx="1812676" cy="923330"/>
            </a:xfrm>
            <a:prstGeom prst="rect">
              <a:avLst/>
            </a:prstGeom>
            <a:noFill/>
          </p:spPr>
          <p:txBody>
            <a:bodyPr wrap="none" rtlCol="0">
              <a:spAutoFit/>
            </a:bodyPr>
            <a:lstStyle/>
            <a:p>
              <a:pPr algn="ctr"/>
              <a:r>
                <a:rPr lang="en-US" b="1" dirty="0">
                  <a:solidFill>
                    <a:schemeClr val="accent6"/>
                  </a:solidFill>
                </a:rPr>
                <a:t>Anti-inflammatie</a:t>
              </a:r>
            </a:p>
            <a:p>
              <a:pPr algn="ctr"/>
              <a:r>
                <a:rPr lang="en-US" b="1" dirty="0">
                  <a:solidFill>
                    <a:schemeClr val="accent6"/>
                  </a:solidFill>
                </a:rPr>
                <a:t>en </a:t>
              </a:r>
            </a:p>
            <a:p>
              <a:pPr algn="ctr"/>
              <a:r>
                <a:rPr lang="en-US" b="1" dirty="0">
                  <a:solidFill>
                    <a:schemeClr val="accent6"/>
                  </a:solidFill>
                </a:rPr>
                <a:t>Anti-oxidatie</a:t>
              </a:r>
            </a:p>
          </p:txBody>
        </p:sp>
        <p:grpSp>
          <p:nvGrpSpPr>
            <p:cNvPr id="22" name="Group 21"/>
            <p:cNvGrpSpPr/>
            <p:nvPr/>
          </p:nvGrpSpPr>
          <p:grpSpPr>
            <a:xfrm rot="14639103">
              <a:off x="8355547" y="5453422"/>
              <a:ext cx="596779" cy="443778"/>
              <a:chOff x="10130285" y="1732706"/>
              <a:chExt cx="596779" cy="443778"/>
            </a:xfrm>
          </p:grpSpPr>
          <p:cxnSp>
            <p:nvCxnSpPr>
              <p:cNvPr id="18" name="Straight Connector 17"/>
              <p:cNvCxnSpPr/>
              <p:nvPr/>
            </p:nvCxnSpPr>
            <p:spPr>
              <a:xfrm>
                <a:off x="10130285" y="1732706"/>
                <a:ext cx="294576" cy="28010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flipV="1">
                <a:off x="10395666" y="1872760"/>
                <a:ext cx="73644" cy="13596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a:off x="10432488" y="1896376"/>
                <a:ext cx="294576" cy="280108"/>
              </a:xfrm>
              <a:prstGeom prst="line">
                <a:avLst/>
              </a:prstGeom>
              <a:ln w="76200">
                <a:solidFill>
                  <a:srgbClr val="00B05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sp>
        <p:nvSpPr>
          <p:cNvPr id="2" name="Rectangle 1"/>
          <p:cNvSpPr/>
          <p:nvPr/>
        </p:nvSpPr>
        <p:spPr>
          <a:xfrm>
            <a:off x="80276" y="6674052"/>
            <a:ext cx="1513556" cy="184666"/>
          </a:xfrm>
          <a:prstGeom prst="rect">
            <a:avLst/>
          </a:prstGeom>
        </p:spPr>
        <p:txBody>
          <a:bodyPr wrap="none">
            <a:spAutoFit/>
          </a:bodyPr>
          <a:lstStyle/>
          <a:p>
            <a:r>
              <a:rPr lang="nl-NL" sz="600" dirty="0"/>
              <a:t>https://www.drugbank.ca/drugs/DB08908</a:t>
            </a:r>
          </a:p>
        </p:txBody>
      </p:sp>
      <p:sp>
        <p:nvSpPr>
          <p:cNvPr id="296" name="Rectangle 295">
            <a:extLst>
              <a:ext uri="{FF2B5EF4-FFF2-40B4-BE49-F238E27FC236}">
                <a16:creationId xmlns:a16="http://schemas.microsoft.com/office/drawing/2014/main" id="{E700069B-F6E7-4814-9EBF-A8CE39937EF1}"/>
              </a:ext>
            </a:extLst>
          </p:cNvPr>
          <p:cNvSpPr/>
          <p:nvPr/>
        </p:nvSpPr>
        <p:spPr>
          <a:xfrm>
            <a:off x="66102" y="6415780"/>
            <a:ext cx="4206601" cy="184666"/>
          </a:xfrm>
          <a:prstGeom prst="rect">
            <a:avLst/>
          </a:prstGeom>
        </p:spPr>
        <p:txBody>
          <a:bodyPr wrap="none">
            <a:spAutoFit/>
          </a:bodyPr>
          <a:lstStyle/>
          <a:p>
            <a:r>
              <a:rPr lang="nl-NL" sz="600" dirty="0"/>
              <a:t> http://www.ema.europa.eu/docs/nl_NL/document_library/EPAR_-_Product_Information/human/000102/WC500029425.pdf</a:t>
            </a:r>
          </a:p>
        </p:txBody>
      </p:sp>
      <p:sp>
        <p:nvSpPr>
          <p:cNvPr id="299" name="Rectangle 298">
            <a:extLst>
              <a:ext uri="{FF2B5EF4-FFF2-40B4-BE49-F238E27FC236}">
                <a16:creationId xmlns:a16="http://schemas.microsoft.com/office/drawing/2014/main" id="{22246E27-9444-4A58-B435-A61F48EFCACF}"/>
              </a:ext>
            </a:extLst>
          </p:cNvPr>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05" name="TextBox 304">
            <a:extLst>
              <a:ext uri="{FF2B5EF4-FFF2-40B4-BE49-F238E27FC236}">
                <a16:creationId xmlns:a16="http://schemas.microsoft.com/office/drawing/2014/main" id="{A35B72FD-689D-4433-AA87-95EF652CF6C5}"/>
              </a:ext>
            </a:extLst>
          </p:cNvPr>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06" name="Group 305">
            <a:extLst>
              <a:ext uri="{FF2B5EF4-FFF2-40B4-BE49-F238E27FC236}">
                <a16:creationId xmlns:a16="http://schemas.microsoft.com/office/drawing/2014/main" id="{39E08435-C158-43CB-BF5D-1A58F721E5EB}"/>
              </a:ext>
            </a:extLst>
          </p:cNvPr>
          <p:cNvGrpSpPr/>
          <p:nvPr/>
        </p:nvGrpSpPr>
        <p:grpSpPr>
          <a:xfrm>
            <a:off x="108609" y="3447712"/>
            <a:ext cx="1397062" cy="2033585"/>
            <a:chOff x="108608" y="3447706"/>
            <a:chExt cx="1397062" cy="2033585"/>
          </a:xfrm>
        </p:grpSpPr>
        <p:grpSp>
          <p:nvGrpSpPr>
            <p:cNvPr id="308" name="Group 307">
              <a:extLst>
                <a:ext uri="{FF2B5EF4-FFF2-40B4-BE49-F238E27FC236}">
                  <a16:creationId xmlns:a16="http://schemas.microsoft.com/office/drawing/2014/main" id="{4908DCAD-A41B-4796-A4DA-3D46F5D0E4E0}"/>
                </a:ext>
              </a:extLst>
            </p:cNvPr>
            <p:cNvGrpSpPr/>
            <p:nvPr/>
          </p:nvGrpSpPr>
          <p:grpSpPr>
            <a:xfrm>
              <a:off x="108608" y="3447706"/>
              <a:ext cx="782437" cy="705593"/>
              <a:chOff x="108608" y="3567822"/>
              <a:chExt cx="782437" cy="705593"/>
            </a:xfrm>
          </p:grpSpPr>
          <p:grpSp>
            <p:nvGrpSpPr>
              <p:cNvPr id="422" name="Group 421">
                <a:extLst>
                  <a:ext uri="{FF2B5EF4-FFF2-40B4-BE49-F238E27FC236}">
                    <a16:creationId xmlns:a16="http://schemas.microsoft.com/office/drawing/2014/main" id="{B0C551EC-4795-4745-9299-D09AD62AB8B0}"/>
                  </a:ext>
                </a:extLst>
              </p:cNvPr>
              <p:cNvGrpSpPr/>
              <p:nvPr/>
            </p:nvGrpSpPr>
            <p:grpSpPr>
              <a:xfrm>
                <a:off x="108608" y="3567822"/>
                <a:ext cx="782437" cy="705593"/>
                <a:chOff x="9632115" y="3841615"/>
                <a:chExt cx="782437" cy="705593"/>
              </a:xfrm>
            </p:grpSpPr>
            <p:sp>
              <p:nvSpPr>
                <p:cNvPr id="424" name="Oval 423">
                  <a:extLst>
                    <a:ext uri="{FF2B5EF4-FFF2-40B4-BE49-F238E27FC236}">
                      <a16:creationId xmlns:a16="http://schemas.microsoft.com/office/drawing/2014/main" id="{FD7C6A73-7D46-4384-A3A9-B1B7B329D1B0}"/>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5" name="Oval 424">
                  <a:extLst>
                    <a:ext uri="{FF2B5EF4-FFF2-40B4-BE49-F238E27FC236}">
                      <a16:creationId xmlns:a16="http://schemas.microsoft.com/office/drawing/2014/main" id="{4DD76D34-F4EE-4D7B-89B4-63DDD23162DD}"/>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426" name="Group 171">
                  <a:extLst>
                    <a:ext uri="{FF2B5EF4-FFF2-40B4-BE49-F238E27FC236}">
                      <a16:creationId xmlns:a16="http://schemas.microsoft.com/office/drawing/2014/main" id="{E3DC14A7-16D3-41FB-AE40-1A59E1216F07}"/>
                    </a:ext>
                  </a:extLst>
                </p:cNvPr>
                <p:cNvGrpSpPr/>
                <p:nvPr/>
              </p:nvGrpSpPr>
              <p:grpSpPr>
                <a:xfrm rot="18169265">
                  <a:off x="10232913" y="4152954"/>
                  <a:ext cx="124964" cy="238314"/>
                  <a:chOff x="6272999" y="403029"/>
                  <a:chExt cx="199769" cy="365671"/>
                </a:xfrm>
              </p:grpSpPr>
              <p:sp>
                <p:nvSpPr>
                  <p:cNvPr id="439" name="Rectangle 438">
                    <a:extLst>
                      <a:ext uri="{FF2B5EF4-FFF2-40B4-BE49-F238E27FC236}">
                        <a16:creationId xmlns:a16="http://schemas.microsoft.com/office/drawing/2014/main" id="{FB5640F0-DACC-47E1-9F06-C2966D64216D}"/>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0" name="Rectangle 439">
                    <a:extLst>
                      <a:ext uri="{FF2B5EF4-FFF2-40B4-BE49-F238E27FC236}">
                        <a16:creationId xmlns:a16="http://schemas.microsoft.com/office/drawing/2014/main" id="{02423F10-936E-4D34-9AAB-06139D6E7B8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1" name="Rectangle 440">
                    <a:extLst>
                      <a:ext uri="{FF2B5EF4-FFF2-40B4-BE49-F238E27FC236}">
                        <a16:creationId xmlns:a16="http://schemas.microsoft.com/office/drawing/2014/main" id="{35222776-166F-4FE1-A684-5CCF3FD0B46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7" name="Group 173">
                  <a:extLst>
                    <a:ext uri="{FF2B5EF4-FFF2-40B4-BE49-F238E27FC236}">
                      <a16:creationId xmlns:a16="http://schemas.microsoft.com/office/drawing/2014/main" id="{9BCC9AD9-CCC7-4BBF-B7B6-C98A7E3ADB99}"/>
                    </a:ext>
                  </a:extLst>
                </p:cNvPr>
                <p:cNvGrpSpPr/>
                <p:nvPr/>
              </p:nvGrpSpPr>
              <p:grpSpPr>
                <a:xfrm rot="14155649">
                  <a:off x="10226787" y="3804084"/>
                  <a:ext cx="124964" cy="238314"/>
                  <a:chOff x="6272999" y="403029"/>
                  <a:chExt cx="199769" cy="365671"/>
                </a:xfrm>
              </p:grpSpPr>
              <p:sp>
                <p:nvSpPr>
                  <p:cNvPr id="436" name="Rectangle 435">
                    <a:extLst>
                      <a:ext uri="{FF2B5EF4-FFF2-40B4-BE49-F238E27FC236}">
                        <a16:creationId xmlns:a16="http://schemas.microsoft.com/office/drawing/2014/main" id="{0F488ED3-EC4F-4C31-8CDF-97961C6CEDF9}"/>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7" name="Rectangle 436">
                    <a:extLst>
                      <a:ext uri="{FF2B5EF4-FFF2-40B4-BE49-F238E27FC236}">
                        <a16:creationId xmlns:a16="http://schemas.microsoft.com/office/drawing/2014/main" id="{0E269783-8058-4105-8EE8-5F4474A929AD}"/>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8" name="Rectangle 437">
                    <a:extLst>
                      <a:ext uri="{FF2B5EF4-FFF2-40B4-BE49-F238E27FC236}">
                        <a16:creationId xmlns:a16="http://schemas.microsoft.com/office/drawing/2014/main" id="{E9A4C70C-1B7C-4FAE-AE7A-DD460C09DB2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8" name="Group 203">
                  <a:extLst>
                    <a:ext uri="{FF2B5EF4-FFF2-40B4-BE49-F238E27FC236}">
                      <a16:creationId xmlns:a16="http://schemas.microsoft.com/office/drawing/2014/main" id="{11FACF5D-371B-4864-9907-1AA7BB95CC90}"/>
                    </a:ext>
                  </a:extLst>
                </p:cNvPr>
                <p:cNvGrpSpPr/>
                <p:nvPr/>
              </p:nvGrpSpPr>
              <p:grpSpPr>
                <a:xfrm rot="669115" flipH="1">
                  <a:off x="9845209" y="4308894"/>
                  <a:ext cx="124964" cy="238314"/>
                  <a:chOff x="6272999" y="403029"/>
                  <a:chExt cx="199769" cy="365671"/>
                </a:xfrm>
              </p:grpSpPr>
              <p:sp>
                <p:nvSpPr>
                  <p:cNvPr id="433" name="Rectangle 432">
                    <a:extLst>
                      <a:ext uri="{FF2B5EF4-FFF2-40B4-BE49-F238E27FC236}">
                        <a16:creationId xmlns:a16="http://schemas.microsoft.com/office/drawing/2014/main" id="{2BFEA7BA-1F5D-4D7F-AC75-059A6F975D6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4" name="Rectangle 433">
                    <a:extLst>
                      <a:ext uri="{FF2B5EF4-FFF2-40B4-BE49-F238E27FC236}">
                        <a16:creationId xmlns:a16="http://schemas.microsoft.com/office/drawing/2014/main" id="{96801BDA-02C7-4049-B39D-223BDD06BF9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5" name="Rectangle 434">
                    <a:extLst>
                      <a:ext uri="{FF2B5EF4-FFF2-40B4-BE49-F238E27FC236}">
                        <a16:creationId xmlns:a16="http://schemas.microsoft.com/office/drawing/2014/main" id="{0D9BFA0E-67A3-41A3-8E0B-8F432F701F81}"/>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9" name="Group 171">
                  <a:extLst>
                    <a:ext uri="{FF2B5EF4-FFF2-40B4-BE49-F238E27FC236}">
                      <a16:creationId xmlns:a16="http://schemas.microsoft.com/office/drawing/2014/main" id="{8F07D626-4C21-4E39-A206-D3023F9AF719}"/>
                    </a:ext>
                  </a:extLst>
                </p:cNvPr>
                <p:cNvGrpSpPr/>
                <p:nvPr/>
              </p:nvGrpSpPr>
              <p:grpSpPr>
                <a:xfrm rot="7717811">
                  <a:off x="9688790" y="3784940"/>
                  <a:ext cx="124964" cy="238314"/>
                  <a:chOff x="6272999" y="403029"/>
                  <a:chExt cx="199769" cy="365671"/>
                </a:xfrm>
              </p:grpSpPr>
              <p:sp>
                <p:nvSpPr>
                  <p:cNvPr id="430" name="Rectangle 429">
                    <a:extLst>
                      <a:ext uri="{FF2B5EF4-FFF2-40B4-BE49-F238E27FC236}">
                        <a16:creationId xmlns:a16="http://schemas.microsoft.com/office/drawing/2014/main" id="{B6F547E7-A00D-4E74-9C18-336BFB049C8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1" name="Rectangle 430">
                    <a:extLst>
                      <a:ext uri="{FF2B5EF4-FFF2-40B4-BE49-F238E27FC236}">
                        <a16:creationId xmlns:a16="http://schemas.microsoft.com/office/drawing/2014/main" id="{EF6D0A70-CFA4-46FA-A25B-D317A2D67A6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2" name="Rectangle 431">
                    <a:extLst>
                      <a:ext uri="{FF2B5EF4-FFF2-40B4-BE49-F238E27FC236}">
                        <a16:creationId xmlns:a16="http://schemas.microsoft.com/office/drawing/2014/main" id="{370CFE0E-C216-4518-AEBE-543C2B89FF9F}"/>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23" name="TextBox 422">
                <a:extLst>
                  <a:ext uri="{FF2B5EF4-FFF2-40B4-BE49-F238E27FC236}">
                    <a16:creationId xmlns:a16="http://schemas.microsoft.com/office/drawing/2014/main" id="{C74C7D78-7670-4C48-8527-2960C72E1297}"/>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13" name="Group 312">
              <a:extLst>
                <a:ext uri="{FF2B5EF4-FFF2-40B4-BE49-F238E27FC236}">
                  <a16:creationId xmlns:a16="http://schemas.microsoft.com/office/drawing/2014/main" id="{103D66A3-7910-462E-BCA0-5CC6ED5EA16F}"/>
                </a:ext>
              </a:extLst>
            </p:cNvPr>
            <p:cNvGrpSpPr/>
            <p:nvPr/>
          </p:nvGrpSpPr>
          <p:grpSpPr>
            <a:xfrm>
              <a:off x="180355" y="4771903"/>
              <a:ext cx="1325315" cy="709388"/>
              <a:chOff x="1296225" y="4553117"/>
              <a:chExt cx="1325315" cy="709388"/>
            </a:xfrm>
          </p:grpSpPr>
          <p:grpSp>
            <p:nvGrpSpPr>
              <p:cNvPr id="315" name="Group 207">
                <a:extLst>
                  <a:ext uri="{FF2B5EF4-FFF2-40B4-BE49-F238E27FC236}">
                    <a16:creationId xmlns:a16="http://schemas.microsoft.com/office/drawing/2014/main" id="{AAED4EB5-AB3C-4024-B8D5-9426D9FB5145}"/>
                  </a:ext>
                </a:extLst>
              </p:cNvPr>
              <p:cNvGrpSpPr/>
              <p:nvPr/>
            </p:nvGrpSpPr>
            <p:grpSpPr>
              <a:xfrm rot="16200000">
                <a:off x="1784650" y="4758980"/>
                <a:ext cx="668949" cy="338102"/>
                <a:chOff x="5148932" y="630657"/>
                <a:chExt cx="750349" cy="364012"/>
              </a:xfrm>
            </p:grpSpPr>
            <p:grpSp>
              <p:nvGrpSpPr>
                <p:cNvPr id="380" name="Group 171">
                  <a:extLst>
                    <a:ext uri="{FF2B5EF4-FFF2-40B4-BE49-F238E27FC236}">
                      <a16:creationId xmlns:a16="http://schemas.microsoft.com/office/drawing/2014/main" id="{D2135817-3B88-4D6C-9447-BF4418E4C2A9}"/>
                    </a:ext>
                  </a:extLst>
                </p:cNvPr>
                <p:cNvGrpSpPr/>
                <p:nvPr/>
              </p:nvGrpSpPr>
              <p:grpSpPr>
                <a:xfrm>
                  <a:off x="5465001" y="738092"/>
                  <a:ext cx="140170" cy="256577"/>
                  <a:chOff x="6272999" y="403029"/>
                  <a:chExt cx="199769" cy="365671"/>
                </a:xfrm>
              </p:grpSpPr>
              <p:sp>
                <p:nvSpPr>
                  <p:cNvPr id="419" name="Rectangle 418">
                    <a:extLst>
                      <a:ext uri="{FF2B5EF4-FFF2-40B4-BE49-F238E27FC236}">
                        <a16:creationId xmlns:a16="http://schemas.microsoft.com/office/drawing/2014/main" id="{A11645F7-1040-4A33-9DE2-F82913A468C7}"/>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0" name="Rectangle 419">
                    <a:extLst>
                      <a:ext uri="{FF2B5EF4-FFF2-40B4-BE49-F238E27FC236}">
                        <a16:creationId xmlns:a16="http://schemas.microsoft.com/office/drawing/2014/main" id="{7930F3D1-E4F1-4FBF-92FC-4A9F93B478C1}"/>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1" name="Rectangle 420">
                    <a:extLst>
                      <a:ext uri="{FF2B5EF4-FFF2-40B4-BE49-F238E27FC236}">
                        <a16:creationId xmlns:a16="http://schemas.microsoft.com/office/drawing/2014/main" id="{16BD6BAB-CE7D-4CBD-82FD-CE26BA0B088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81" name="Group 173">
                  <a:extLst>
                    <a:ext uri="{FF2B5EF4-FFF2-40B4-BE49-F238E27FC236}">
                      <a16:creationId xmlns:a16="http://schemas.microsoft.com/office/drawing/2014/main" id="{B62DBF68-5F88-4F79-AA10-93A3A8A94547}"/>
                    </a:ext>
                  </a:extLst>
                </p:cNvPr>
                <p:cNvGrpSpPr/>
                <p:nvPr/>
              </p:nvGrpSpPr>
              <p:grpSpPr>
                <a:xfrm rot="18956938">
                  <a:off x="5759111" y="630657"/>
                  <a:ext cx="140170" cy="256577"/>
                  <a:chOff x="6272999" y="403029"/>
                  <a:chExt cx="199769" cy="365671"/>
                </a:xfrm>
              </p:grpSpPr>
              <p:sp>
                <p:nvSpPr>
                  <p:cNvPr id="416" name="Rectangle 415">
                    <a:extLst>
                      <a:ext uri="{FF2B5EF4-FFF2-40B4-BE49-F238E27FC236}">
                        <a16:creationId xmlns:a16="http://schemas.microsoft.com/office/drawing/2014/main" id="{70E8F0BD-93CE-4467-A5CE-21BED765E408}"/>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7" name="Rectangle 416">
                    <a:extLst>
                      <a:ext uri="{FF2B5EF4-FFF2-40B4-BE49-F238E27FC236}">
                        <a16:creationId xmlns:a16="http://schemas.microsoft.com/office/drawing/2014/main" id="{A0428009-FFA4-4127-B790-560E5260AA6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8" name="Rectangle 417">
                    <a:extLst>
                      <a:ext uri="{FF2B5EF4-FFF2-40B4-BE49-F238E27FC236}">
                        <a16:creationId xmlns:a16="http://schemas.microsoft.com/office/drawing/2014/main" id="{DBD8D117-5645-4119-AC46-9B24E8E87BA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82" name="Group 203">
                  <a:extLst>
                    <a:ext uri="{FF2B5EF4-FFF2-40B4-BE49-F238E27FC236}">
                      <a16:creationId xmlns:a16="http://schemas.microsoft.com/office/drawing/2014/main" id="{3FD0A72C-7248-4006-90BB-D48A7FF98B68}"/>
                    </a:ext>
                  </a:extLst>
                </p:cNvPr>
                <p:cNvGrpSpPr/>
                <p:nvPr/>
              </p:nvGrpSpPr>
              <p:grpSpPr>
                <a:xfrm rot="2643062" flipH="1">
                  <a:off x="5148932" y="631164"/>
                  <a:ext cx="140170" cy="256577"/>
                  <a:chOff x="6272999" y="403029"/>
                  <a:chExt cx="199769" cy="365671"/>
                </a:xfrm>
              </p:grpSpPr>
              <p:sp>
                <p:nvSpPr>
                  <p:cNvPr id="383" name="Rectangle 382">
                    <a:extLst>
                      <a:ext uri="{FF2B5EF4-FFF2-40B4-BE49-F238E27FC236}">
                        <a16:creationId xmlns:a16="http://schemas.microsoft.com/office/drawing/2014/main" id="{C0A151AA-67DF-4181-BDEC-DB4F316DD21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a:extLst>
                      <a:ext uri="{FF2B5EF4-FFF2-40B4-BE49-F238E27FC236}">
                        <a16:creationId xmlns:a16="http://schemas.microsoft.com/office/drawing/2014/main" id="{1D98D2BB-78E5-4B42-8883-EC3B8DAF2835}"/>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5" name="Rectangle 414">
                    <a:extLst>
                      <a:ext uri="{FF2B5EF4-FFF2-40B4-BE49-F238E27FC236}">
                        <a16:creationId xmlns:a16="http://schemas.microsoft.com/office/drawing/2014/main" id="{D0352245-7D44-4306-8A7F-938B248FA2D7}"/>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316" name="Group 207">
                <a:extLst>
                  <a:ext uri="{FF2B5EF4-FFF2-40B4-BE49-F238E27FC236}">
                    <a16:creationId xmlns:a16="http://schemas.microsoft.com/office/drawing/2014/main" id="{B4DEF818-9910-4E32-8605-6CBB495B6728}"/>
                  </a:ext>
                </a:extLst>
              </p:cNvPr>
              <p:cNvGrpSpPr/>
              <p:nvPr/>
            </p:nvGrpSpPr>
            <p:grpSpPr>
              <a:xfrm rot="16200000">
                <a:off x="2118014" y="4718541"/>
                <a:ext cx="668949" cy="338102"/>
                <a:chOff x="5148932" y="630657"/>
                <a:chExt cx="750349" cy="364012"/>
              </a:xfrm>
            </p:grpSpPr>
            <p:grpSp>
              <p:nvGrpSpPr>
                <p:cNvPr id="340" name="Group 171">
                  <a:extLst>
                    <a:ext uri="{FF2B5EF4-FFF2-40B4-BE49-F238E27FC236}">
                      <a16:creationId xmlns:a16="http://schemas.microsoft.com/office/drawing/2014/main" id="{98EF17D0-F84A-4459-B3E8-D3FD2240403D}"/>
                    </a:ext>
                  </a:extLst>
                </p:cNvPr>
                <p:cNvGrpSpPr/>
                <p:nvPr/>
              </p:nvGrpSpPr>
              <p:grpSpPr>
                <a:xfrm>
                  <a:off x="5465001" y="738092"/>
                  <a:ext cx="140170" cy="256577"/>
                  <a:chOff x="6272999" y="403029"/>
                  <a:chExt cx="199769" cy="365671"/>
                </a:xfrm>
              </p:grpSpPr>
              <p:sp>
                <p:nvSpPr>
                  <p:cNvPr id="367" name="Rectangle 366">
                    <a:extLst>
                      <a:ext uri="{FF2B5EF4-FFF2-40B4-BE49-F238E27FC236}">
                        <a16:creationId xmlns:a16="http://schemas.microsoft.com/office/drawing/2014/main" id="{C152F6BE-0D9E-4391-9551-05F0C59C4B8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8" name="Rectangle 367">
                    <a:extLst>
                      <a:ext uri="{FF2B5EF4-FFF2-40B4-BE49-F238E27FC236}">
                        <a16:creationId xmlns:a16="http://schemas.microsoft.com/office/drawing/2014/main" id="{A110E6A5-39FB-4FFF-9EA2-73778FFF9498}"/>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a:extLst>
                      <a:ext uri="{FF2B5EF4-FFF2-40B4-BE49-F238E27FC236}">
                        <a16:creationId xmlns:a16="http://schemas.microsoft.com/office/drawing/2014/main" id="{BA6BE2E8-2D99-4A45-93CC-21918B35638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41" name="Group 173">
                  <a:extLst>
                    <a:ext uri="{FF2B5EF4-FFF2-40B4-BE49-F238E27FC236}">
                      <a16:creationId xmlns:a16="http://schemas.microsoft.com/office/drawing/2014/main" id="{79114990-BA6B-4D0F-8ACA-20706256AB79}"/>
                    </a:ext>
                  </a:extLst>
                </p:cNvPr>
                <p:cNvGrpSpPr/>
                <p:nvPr/>
              </p:nvGrpSpPr>
              <p:grpSpPr>
                <a:xfrm rot="18956938">
                  <a:off x="5759111" y="630657"/>
                  <a:ext cx="140170" cy="256577"/>
                  <a:chOff x="6272999" y="403029"/>
                  <a:chExt cx="199769" cy="365671"/>
                </a:xfrm>
              </p:grpSpPr>
              <p:sp>
                <p:nvSpPr>
                  <p:cNvPr id="362" name="Rectangle 361">
                    <a:extLst>
                      <a:ext uri="{FF2B5EF4-FFF2-40B4-BE49-F238E27FC236}">
                        <a16:creationId xmlns:a16="http://schemas.microsoft.com/office/drawing/2014/main" id="{1F5C7D42-0FFB-4112-AC80-C82DE9997C1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Rectangle 362">
                    <a:extLst>
                      <a:ext uri="{FF2B5EF4-FFF2-40B4-BE49-F238E27FC236}">
                        <a16:creationId xmlns:a16="http://schemas.microsoft.com/office/drawing/2014/main" id="{328A9D81-0F37-4B02-AF0D-2E7F487318C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Rectangle 363">
                    <a:extLst>
                      <a:ext uri="{FF2B5EF4-FFF2-40B4-BE49-F238E27FC236}">
                        <a16:creationId xmlns:a16="http://schemas.microsoft.com/office/drawing/2014/main" id="{CFDF6492-F353-43A3-8E16-F93E4DAA525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58" name="Group 203">
                  <a:extLst>
                    <a:ext uri="{FF2B5EF4-FFF2-40B4-BE49-F238E27FC236}">
                      <a16:creationId xmlns:a16="http://schemas.microsoft.com/office/drawing/2014/main" id="{2ECE9308-FCD6-49CA-BA73-61A2DD777B15}"/>
                    </a:ext>
                  </a:extLst>
                </p:cNvPr>
                <p:cNvGrpSpPr/>
                <p:nvPr/>
              </p:nvGrpSpPr>
              <p:grpSpPr>
                <a:xfrm rot="2643062" flipH="1">
                  <a:off x="5148932" y="631164"/>
                  <a:ext cx="140170" cy="256577"/>
                  <a:chOff x="6272999" y="403029"/>
                  <a:chExt cx="199769" cy="365671"/>
                </a:xfrm>
              </p:grpSpPr>
              <p:sp>
                <p:nvSpPr>
                  <p:cNvPr id="359" name="Rectangle 358">
                    <a:extLst>
                      <a:ext uri="{FF2B5EF4-FFF2-40B4-BE49-F238E27FC236}">
                        <a16:creationId xmlns:a16="http://schemas.microsoft.com/office/drawing/2014/main" id="{48804F70-ED9C-422D-A8D9-CABD9FEAD5CC}"/>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0" name="Rectangle 359">
                    <a:extLst>
                      <a:ext uri="{FF2B5EF4-FFF2-40B4-BE49-F238E27FC236}">
                        <a16:creationId xmlns:a16="http://schemas.microsoft.com/office/drawing/2014/main" id="{353B3244-6450-4354-A4BC-15B7D61D6176}"/>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1" name="Rectangle 360">
                    <a:extLst>
                      <a:ext uri="{FF2B5EF4-FFF2-40B4-BE49-F238E27FC236}">
                        <a16:creationId xmlns:a16="http://schemas.microsoft.com/office/drawing/2014/main" id="{97098F08-2DA2-4424-BF9A-2D53FC7B336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320" name="Group 319">
                <a:extLst>
                  <a:ext uri="{FF2B5EF4-FFF2-40B4-BE49-F238E27FC236}">
                    <a16:creationId xmlns:a16="http://schemas.microsoft.com/office/drawing/2014/main" id="{93167BE2-7758-4005-B659-9E8828635794}"/>
                  </a:ext>
                </a:extLst>
              </p:cNvPr>
              <p:cNvGrpSpPr/>
              <p:nvPr/>
            </p:nvGrpSpPr>
            <p:grpSpPr>
              <a:xfrm>
                <a:off x="1296225" y="4749032"/>
                <a:ext cx="592975" cy="396752"/>
                <a:chOff x="1296225" y="4749032"/>
                <a:chExt cx="592975" cy="396752"/>
              </a:xfrm>
            </p:grpSpPr>
            <p:grpSp>
              <p:nvGrpSpPr>
                <p:cNvPr id="330" name="Group 346">
                  <a:extLst>
                    <a:ext uri="{FF2B5EF4-FFF2-40B4-BE49-F238E27FC236}">
                      <a16:creationId xmlns:a16="http://schemas.microsoft.com/office/drawing/2014/main" id="{04ECA36A-E27E-4230-A13F-1B812A67A75C}"/>
                    </a:ext>
                  </a:extLst>
                </p:cNvPr>
                <p:cNvGrpSpPr/>
                <p:nvPr/>
              </p:nvGrpSpPr>
              <p:grpSpPr>
                <a:xfrm>
                  <a:off x="1296225" y="4749032"/>
                  <a:ext cx="592975" cy="396752"/>
                  <a:chOff x="7484401" y="352840"/>
                  <a:chExt cx="505324" cy="352252"/>
                </a:xfrm>
              </p:grpSpPr>
              <p:sp>
                <p:nvSpPr>
                  <p:cNvPr id="333" name="Oval 332">
                    <a:extLst>
                      <a:ext uri="{FF2B5EF4-FFF2-40B4-BE49-F238E27FC236}">
                        <a16:creationId xmlns:a16="http://schemas.microsoft.com/office/drawing/2014/main" id="{FE8A1674-0E9A-4646-9838-98B267DBB9A6}"/>
                      </a:ext>
                    </a:extLst>
                  </p:cNvPr>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4" name="Oval 333">
                    <a:extLst>
                      <a:ext uri="{FF2B5EF4-FFF2-40B4-BE49-F238E27FC236}">
                        <a16:creationId xmlns:a16="http://schemas.microsoft.com/office/drawing/2014/main" id="{65848BE9-E71D-4C5D-B60C-6156EF26D82E}"/>
                      </a:ext>
                    </a:extLst>
                  </p:cNvPr>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Moon 335">
                    <a:extLst>
                      <a:ext uri="{FF2B5EF4-FFF2-40B4-BE49-F238E27FC236}">
                        <a16:creationId xmlns:a16="http://schemas.microsoft.com/office/drawing/2014/main" id="{0D34D350-785E-40E6-9ACA-F4035E7DAABC}"/>
                      </a:ext>
                    </a:extLst>
                  </p:cNvPr>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7" name="Moon 336">
                    <a:extLst>
                      <a:ext uri="{FF2B5EF4-FFF2-40B4-BE49-F238E27FC236}">
                        <a16:creationId xmlns:a16="http://schemas.microsoft.com/office/drawing/2014/main" id="{8269AFB6-5F75-4C10-AA21-1C75B7E2536F}"/>
                      </a:ext>
                    </a:extLst>
                  </p:cNvPr>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8" name="Moon 337">
                    <a:extLst>
                      <a:ext uri="{FF2B5EF4-FFF2-40B4-BE49-F238E27FC236}">
                        <a16:creationId xmlns:a16="http://schemas.microsoft.com/office/drawing/2014/main" id="{769E930B-9E99-43F9-9A15-4AF3687A259E}"/>
                      </a:ext>
                    </a:extLst>
                  </p:cNvPr>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2" name="TextBox 331">
                  <a:extLst>
                    <a:ext uri="{FF2B5EF4-FFF2-40B4-BE49-F238E27FC236}">
                      <a16:creationId xmlns:a16="http://schemas.microsoft.com/office/drawing/2014/main" id="{856E4213-63CE-4C64-A3D6-85ED7C4ADC65}"/>
                    </a:ext>
                  </a:extLst>
                </p:cNvPr>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grpSp>
        <p:nvGrpSpPr>
          <p:cNvPr id="442" name="Group 441">
            <a:extLst>
              <a:ext uri="{FF2B5EF4-FFF2-40B4-BE49-F238E27FC236}">
                <a16:creationId xmlns:a16="http://schemas.microsoft.com/office/drawing/2014/main" id="{B127B3D0-8ADA-4EA9-8168-4AFCBE7DE19B}"/>
              </a:ext>
            </a:extLst>
          </p:cNvPr>
          <p:cNvGrpSpPr/>
          <p:nvPr/>
        </p:nvGrpSpPr>
        <p:grpSpPr>
          <a:xfrm>
            <a:off x="1050526" y="3124815"/>
            <a:ext cx="1112990" cy="907596"/>
            <a:chOff x="5038726" y="3648212"/>
            <a:chExt cx="1112990" cy="907596"/>
          </a:xfrm>
        </p:grpSpPr>
        <p:grpSp>
          <p:nvGrpSpPr>
            <p:cNvPr id="443" name="Group 250">
              <a:extLst>
                <a:ext uri="{FF2B5EF4-FFF2-40B4-BE49-F238E27FC236}">
                  <a16:creationId xmlns:a16="http://schemas.microsoft.com/office/drawing/2014/main" id="{DA7589A4-01C9-40AC-89B5-6F7E7FFAEEB1}"/>
                </a:ext>
              </a:extLst>
            </p:cNvPr>
            <p:cNvGrpSpPr/>
            <p:nvPr/>
          </p:nvGrpSpPr>
          <p:grpSpPr>
            <a:xfrm>
              <a:off x="5038726" y="3648212"/>
              <a:ext cx="1112990" cy="907596"/>
              <a:chOff x="1098341" y="4367954"/>
              <a:chExt cx="1534341" cy="1386379"/>
            </a:xfrm>
          </p:grpSpPr>
          <p:sp>
            <p:nvSpPr>
              <p:cNvPr id="445" name="Freeform 248">
                <a:extLst>
                  <a:ext uri="{FF2B5EF4-FFF2-40B4-BE49-F238E27FC236}">
                    <a16:creationId xmlns:a16="http://schemas.microsoft.com/office/drawing/2014/main" id="{7FACB82A-8969-40A6-92A6-7954FD2D8E2A}"/>
                  </a:ext>
                </a:extLst>
              </p:cNvPr>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6" name="Oval 445">
                <a:extLst>
                  <a:ext uri="{FF2B5EF4-FFF2-40B4-BE49-F238E27FC236}">
                    <a16:creationId xmlns:a16="http://schemas.microsoft.com/office/drawing/2014/main" id="{9D883C25-2D0A-44D9-9579-31A7A40E865F}"/>
                  </a:ext>
                </a:extLst>
              </p:cNvPr>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44" name="TextBox 443">
              <a:extLst>
                <a:ext uri="{FF2B5EF4-FFF2-40B4-BE49-F238E27FC236}">
                  <a16:creationId xmlns:a16="http://schemas.microsoft.com/office/drawing/2014/main" id="{5756B873-5123-40DD-AAA1-58B79BCC7314}"/>
                </a:ext>
              </a:extLst>
            </p:cNvPr>
            <p:cNvSpPr txBox="1"/>
            <p:nvPr/>
          </p:nvSpPr>
          <p:spPr>
            <a:xfrm>
              <a:off x="5472135"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447" name="Group 446">
            <a:extLst>
              <a:ext uri="{FF2B5EF4-FFF2-40B4-BE49-F238E27FC236}">
                <a16:creationId xmlns:a16="http://schemas.microsoft.com/office/drawing/2014/main" id="{939B24B6-31BA-49A3-B46D-CFDDDDED1FDD}"/>
              </a:ext>
            </a:extLst>
          </p:cNvPr>
          <p:cNvGrpSpPr/>
          <p:nvPr/>
        </p:nvGrpSpPr>
        <p:grpSpPr>
          <a:xfrm>
            <a:off x="345828" y="2467321"/>
            <a:ext cx="1796410" cy="729014"/>
            <a:chOff x="345826" y="2467321"/>
            <a:chExt cx="1796410" cy="729014"/>
          </a:xfrm>
        </p:grpSpPr>
        <p:grpSp>
          <p:nvGrpSpPr>
            <p:cNvPr id="448" name="Group 447">
              <a:extLst>
                <a:ext uri="{FF2B5EF4-FFF2-40B4-BE49-F238E27FC236}">
                  <a16:creationId xmlns:a16="http://schemas.microsoft.com/office/drawing/2014/main" id="{11A27693-5D41-4F92-B8CD-80344882A058}"/>
                </a:ext>
              </a:extLst>
            </p:cNvPr>
            <p:cNvGrpSpPr/>
            <p:nvPr/>
          </p:nvGrpSpPr>
          <p:grpSpPr>
            <a:xfrm>
              <a:off x="1773973" y="2750949"/>
              <a:ext cx="368263" cy="274645"/>
              <a:chOff x="11376212" y="1890719"/>
              <a:chExt cx="313828" cy="243840"/>
            </a:xfrm>
          </p:grpSpPr>
          <p:grpSp>
            <p:nvGrpSpPr>
              <p:cNvPr id="465" name="Group 311">
                <a:extLst>
                  <a:ext uri="{FF2B5EF4-FFF2-40B4-BE49-F238E27FC236}">
                    <a16:creationId xmlns:a16="http://schemas.microsoft.com/office/drawing/2014/main" id="{FC3F23A7-49DB-4F2A-A557-9644075F0E46}"/>
                  </a:ext>
                </a:extLst>
              </p:cNvPr>
              <p:cNvGrpSpPr/>
              <p:nvPr/>
            </p:nvGrpSpPr>
            <p:grpSpPr>
              <a:xfrm>
                <a:off x="11468727" y="1890719"/>
                <a:ext cx="221313" cy="198120"/>
                <a:chOff x="10326049" y="1402160"/>
                <a:chExt cx="221313" cy="198120"/>
              </a:xfrm>
            </p:grpSpPr>
            <p:sp>
              <p:nvSpPr>
                <p:cNvPr id="469" name="Oval 468">
                  <a:extLst>
                    <a:ext uri="{FF2B5EF4-FFF2-40B4-BE49-F238E27FC236}">
                      <a16:creationId xmlns:a16="http://schemas.microsoft.com/office/drawing/2014/main" id="{D2F0F2D9-7FB2-4F1B-9121-91834431E21B}"/>
                    </a:ext>
                  </a:extLst>
                </p:cNvPr>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0" name="Oval 469">
                  <a:extLst>
                    <a:ext uri="{FF2B5EF4-FFF2-40B4-BE49-F238E27FC236}">
                      <a16:creationId xmlns:a16="http://schemas.microsoft.com/office/drawing/2014/main" id="{E5E5E27A-F748-4652-A20A-7AC0E468D483}"/>
                    </a:ext>
                  </a:extLst>
                </p:cNvPr>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1" name="Oval 470">
                  <a:extLst>
                    <a:ext uri="{FF2B5EF4-FFF2-40B4-BE49-F238E27FC236}">
                      <a16:creationId xmlns:a16="http://schemas.microsoft.com/office/drawing/2014/main" id="{E04ABBBC-C770-404E-97FC-A99BAA94ABD5}"/>
                    </a:ext>
                  </a:extLst>
                </p:cNvPr>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2" name="Oval 471">
                  <a:extLst>
                    <a:ext uri="{FF2B5EF4-FFF2-40B4-BE49-F238E27FC236}">
                      <a16:creationId xmlns:a16="http://schemas.microsoft.com/office/drawing/2014/main" id="{5900192C-E13B-4A2E-8EA6-AC6055C6B6E3}"/>
                    </a:ext>
                  </a:extLst>
                </p:cNvPr>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66" name="Oval 465">
                <a:extLst>
                  <a:ext uri="{FF2B5EF4-FFF2-40B4-BE49-F238E27FC236}">
                    <a16:creationId xmlns:a16="http://schemas.microsoft.com/office/drawing/2014/main" id="{CA5CB47F-F046-4520-A98C-3BAA9599B5AA}"/>
                  </a:ext>
                </a:extLst>
              </p:cNvPr>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7" name="Oval 466">
                <a:extLst>
                  <a:ext uri="{FF2B5EF4-FFF2-40B4-BE49-F238E27FC236}">
                    <a16:creationId xmlns:a16="http://schemas.microsoft.com/office/drawing/2014/main" id="{1343DBBC-EFC9-4D01-ADB1-B792E1111B17}"/>
                  </a:ext>
                </a:extLst>
              </p:cNvPr>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8" name="Oval 467">
                <a:extLst>
                  <a:ext uri="{FF2B5EF4-FFF2-40B4-BE49-F238E27FC236}">
                    <a16:creationId xmlns:a16="http://schemas.microsoft.com/office/drawing/2014/main" id="{ADE67CC9-45E6-4797-9A80-A611358E97F5}"/>
                  </a:ext>
                </a:extLst>
              </p:cNvPr>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49" name="Group 448">
              <a:extLst>
                <a:ext uri="{FF2B5EF4-FFF2-40B4-BE49-F238E27FC236}">
                  <a16:creationId xmlns:a16="http://schemas.microsoft.com/office/drawing/2014/main" id="{76878FDB-13B7-43FE-B710-7CBDAD3CF035}"/>
                </a:ext>
              </a:extLst>
            </p:cNvPr>
            <p:cNvGrpSpPr/>
            <p:nvPr/>
          </p:nvGrpSpPr>
          <p:grpSpPr>
            <a:xfrm>
              <a:off x="1281109" y="2467321"/>
              <a:ext cx="532571" cy="521071"/>
              <a:chOff x="1696729" y="1401791"/>
              <a:chExt cx="532571" cy="521071"/>
            </a:xfrm>
          </p:grpSpPr>
          <p:grpSp>
            <p:nvGrpSpPr>
              <p:cNvPr id="458" name="Group 165">
                <a:extLst>
                  <a:ext uri="{FF2B5EF4-FFF2-40B4-BE49-F238E27FC236}">
                    <a16:creationId xmlns:a16="http://schemas.microsoft.com/office/drawing/2014/main" id="{81802F1B-B7A5-40E3-988E-F74CCAC5726B}"/>
                  </a:ext>
                </a:extLst>
              </p:cNvPr>
              <p:cNvGrpSpPr/>
              <p:nvPr/>
            </p:nvGrpSpPr>
            <p:grpSpPr>
              <a:xfrm>
                <a:off x="1696729" y="1425711"/>
                <a:ext cx="474194" cy="497151"/>
                <a:chOff x="5095749" y="0"/>
                <a:chExt cx="769047" cy="840013"/>
              </a:xfrm>
            </p:grpSpPr>
            <p:sp>
              <p:nvSpPr>
                <p:cNvPr id="460" name="Freeform 138">
                  <a:extLst>
                    <a:ext uri="{FF2B5EF4-FFF2-40B4-BE49-F238E27FC236}">
                      <a16:creationId xmlns:a16="http://schemas.microsoft.com/office/drawing/2014/main" id="{E343496E-7E91-4384-A28A-87473201ABA7}"/>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1" name="Freeform 139">
                  <a:extLst>
                    <a:ext uri="{FF2B5EF4-FFF2-40B4-BE49-F238E27FC236}">
                      <a16:creationId xmlns:a16="http://schemas.microsoft.com/office/drawing/2014/main" id="{9CC8C2C0-3B4F-4793-8612-F41949905C0B}"/>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2" name="Freeform 140">
                  <a:extLst>
                    <a:ext uri="{FF2B5EF4-FFF2-40B4-BE49-F238E27FC236}">
                      <a16:creationId xmlns:a16="http://schemas.microsoft.com/office/drawing/2014/main" id="{234565D8-34CD-4377-9AA4-2842F67DC80F}"/>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3" name="Oval 462">
                  <a:extLst>
                    <a:ext uri="{FF2B5EF4-FFF2-40B4-BE49-F238E27FC236}">
                      <a16:creationId xmlns:a16="http://schemas.microsoft.com/office/drawing/2014/main" id="{CA6396F1-2A8C-42BD-BEF9-011E8D3EC012}"/>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4" name="Oval 463">
                  <a:extLst>
                    <a:ext uri="{FF2B5EF4-FFF2-40B4-BE49-F238E27FC236}">
                      <a16:creationId xmlns:a16="http://schemas.microsoft.com/office/drawing/2014/main" id="{CAA0C94A-9DFA-43AE-8744-6008C7B81A47}"/>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9" name="TextBox 458">
                <a:extLst>
                  <a:ext uri="{FF2B5EF4-FFF2-40B4-BE49-F238E27FC236}">
                    <a16:creationId xmlns:a16="http://schemas.microsoft.com/office/drawing/2014/main" id="{A44455AD-F9AC-43CD-866B-AA4C31E85BE2}"/>
                  </a:ext>
                </a:extLst>
              </p:cNvPr>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450" name="Group 449">
              <a:extLst>
                <a:ext uri="{FF2B5EF4-FFF2-40B4-BE49-F238E27FC236}">
                  <a16:creationId xmlns:a16="http://schemas.microsoft.com/office/drawing/2014/main" id="{D7BE4D96-E363-4C0B-928D-A8FED9E8CC87}"/>
                </a:ext>
              </a:extLst>
            </p:cNvPr>
            <p:cNvGrpSpPr/>
            <p:nvPr/>
          </p:nvGrpSpPr>
          <p:grpSpPr>
            <a:xfrm>
              <a:off x="345826" y="2675264"/>
              <a:ext cx="513335" cy="521071"/>
              <a:chOff x="1696729" y="1401791"/>
              <a:chExt cx="513335" cy="521071"/>
            </a:xfrm>
          </p:grpSpPr>
          <p:grpSp>
            <p:nvGrpSpPr>
              <p:cNvPr id="451" name="Group 165">
                <a:extLst>
                  <a:ext uri="{FF2B5EF4-FFF2-40B4-BE49-F238E27FC236}">
                    <a16:creationId xmlns:a16="http://schemas.microsoft.com/office/drawing/2014/main" id="{D1F57394-4758-4B80-A743-78F48107FD75}"/>
                  </a:ext>
                </a:extLst>
              </p:cNvPr>
              <p:cNvGrpSpPr/>
              <p:nvPr/>
            </p:nvGrpSpPr>
            <p:grpSpPr>
              <a:xfrm>
                <a:off x="1696729" y="1425711"/>
                <a:ext cx="474194" cy="497151"/>
                <a:chOff x="5095749" y="0"/>
                <a:chExt cx="769047" cy="840013"/>
              </a:xfrm>
            </p:grpSpPr>
            <p:sp>
              <p:nvSpPr>
                <p:cNvPr id="453" name="Freeform 138">
                  <a:extLst>
                    <a:ext uri="{FF2B5EF4-FFF2-40B4-BE49-F238E27FC236}">
                      <a16:creationId xmlns:a16="http://schemas.microsoft.com/office/drawing/2014/main" id="{EFECCE95-6CB8-485F-9BB2-D77C7998E468}"/>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4" name="Freeform 139">
                  <a:extLst>
                    <a:ext uri="{FF2B5EF4-FFF2-40B4-BE49-F238E27FC236}">
                      <a16:creationId xmlns:a16="http://schemas.microsoft.com/office/drawing/2014/main" id="{71547D6F-E532-426C-B36B-F3679C62D633}"/>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5" name="Freeform 140">
                  <a:extLst>
                    <a:ext uri="{FF2B5EF4-FFF2-40B4-BE49-F238E27FC236}">
                      <a16:creationId xmlns:a16="http://schemas.microsoft.com/office/drawing/2014/main" id="{A0991CBE-9807-4CBE-AD6F-3851E2035E7F}"/>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6" name="Oval 455">
                  <a:extLst>
                    <a:ext uri="{FF2B5EF4-FFF2-40B4-BE49-F238E27FC236}">
                      <a16:creationId xmlns:a16="http://schemas.microsoft.com/office/drawing/2014/main" id="{358F9F7B-CE2D-4896-AA8C-5566B31DD394}"/>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7" name="Oval 456">
                  <a:extLst>
                    <a:ext uri="{FF2B5EF4-FFF2-40B4-BE49-F238E27FC236}">
                      <a16:creationId xmlns:a16="http://schemas.microsoft.com/office/drawing/2014/main" id="{5DC30DA9-ED11-4CC8-B26C-3ABC2C8CF96A}"/>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2" name="TextBox 451">
                <a:extLst>
                  <a:ext uri="{FF2B5EF4-FFF2-40B4-BE49-F238E27FC236}">
                    <a16:creationId xmlns:a16="http://schemas.microsoft.com/office/drawing/2014/main" id="{B420E367-7E03-4FE0-9C20-A4CEEC87D11F}"/>
                  </a:ext>
                </a:extLst>
              </p:cNvPr>
              <p:cNvSpPr txBox="1"/>
              <p:nvPr/>
            </p:nvSpPr>
            <p:spPr>
              <a:xfrm>
                <a:off x="1794566"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spTree>
    <p:extLst>
      <p:ext uri="{BB962C8B-B14F-4D97-AF65-F5344CB8AC3E}">
        <p14:creationId xmlns:p14="http://schemas.microsoft.com/office/powerpoint/2010/main" val="1313500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barn(inVertical)">
                                      <p:cBhvr>
                                        <p:cTn id="7"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208" name="Group 207"/>
          <p:cNvGrpSpPr/>
          <p:nvPr/>
        </p:nvGrpSpPr>
        <p:grpSpPr>
          <a:xfrm>
            <a:off x="4600209" y="2856913"/>
            <a:ext cx="532571" cy="521071"/>
            <a:chOff x="1696729" y="1401791"/>
            <a:chExt cx="53257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5563838" cy="165977"/>
          </a:xfrm>
          <a:prstGeom prst="rect">
            <a:avLst/>
          </a:prstGeom>
          <a:noFill/>
        </p:spPr>
        <p:txBody>
          <a:bodyPr wrap="none" lIns="72933" tIns="36466" rIns="72933" bIns="36466" rtlCol="0">
            <a:spAutoFit/>
          </a:bodyPr>
          <a:lstStyle/>
          <a:p>
            <a:r>
              <a:rPr lang="en-US" sz="600" dirty="0">
                <a:cs typeface="Helvetica" panose="020B0604020202020204" pitchFamily="34" charset="0"/>
              </a:rPr>
              <a:t>Adapted from: Hemmer B, Kerschensteiner M, Korn T. Role of the innate and adaptive immune responses in the course of multiple sclerosis. </a:t>
            </a:r>
            <a:r>
              <a:rPr lang="en-US" sz="600" i="1" dirty="0">
                <a:cs typeface="Helvetica" panose="020B0604020202020204" pitchFamily="34" charset="0"/>
              </a:rPr>
              <a:t>Lancet Neurol</a:t>
            </a:r>
            <a:r>
              <a:rPr lang="en-US" sz="600" dirty="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0" name="Group 349"/>
          <p:cNvGrpSpPr/>
          <p:nvPr/>
        </p:nvGrpSpPr>
        <p:grpSpPr>
          <a:xfrm>
            <a:off x="4400184" y="2961688"/>
            <a:ext cx="532571" cy="521071"/>
            <a:chOff x="1696729" y="1401791"/>
            <a:chExt cx="532571"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4" name="Group 223"/>
          <p:cNvGrpSpPr/>
          <p:nvPr/>
        </p:nvGrpSpPr>
        <p:grpSpPr>
          <a:xfrm>
            <a:off x="5705107" y="2866438"/>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7" y="2980738"/>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80" y="3016457"/>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grpSp>
        <p:nvGrpSpPr>
          <p:cNvPr id="3" name="Group 2"/>
          <p:cNvGrpSpPr/>
          <p:nvPr/>
        </p:nvGrpSpPr>
        <p:grpSpPr>
          <a:xfrm>
            <a:off x="4655101" y="4797255"/>
            <a:ext cx="1325315" cy="709388"/>
            <a:chOff x="7310938" y="5220127"/>
            <a:chExt cx="1325315" cy="709388"/>
          </a:xfrm>
        </p:grpSpPr>
        <p:grpSp>
          <p:nvGrpSpPr>
            <p:cNvPr id="276" name="Group 207"/>
            <p:cNvGrpSpPr/>
            <p:nvPr/>
          </p:nvGrpSpPr>
          <p:grpSpPr>
            <a:xfrm rot="16200000">
              <a:off x="7799363" y="5425990"/>
              <a:ext cx="668949" cy="338102"/>
              <a:chOff x="5148932" y="630657"/>
              <a:chExt cx="750349" cy="364012"/>
            </a:xfrm>
          </p:grpSpPr>
          <p:grpSp>
            <p:nvGrpSpPr>
              <p:cNvPr id="303" name="Group 171"/>
              <p:cNvGrpSpPr/>
              <p:nvPr/>
            </p:nvGrpSpPr>
            <p:grpSpPr>
              <a:xfrm>
                <a:off x="5465001" y="738092"/>
                <a:ext cx="140170" cy="256577"/>
                <a:chOff x="6272999" y="403029"/>
                <a:chExt cx="199769" cy="365671"/>
              </a:xfrm>
            </p:grpSpPr>
            <p:sp>
              <p:nvSpPr>
                <p:cNvPr id="318" name="Rectangle 31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9" name="Rectangle 31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1" name="Rectangle 32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4" name="Group 173"/>
              <p:cNvGrpSpPr/>
              <p:nvPr/>
            </p:nvGrpSpPr>
            <p:grpSpPr>
              <a:xfrm rot="18956938">
                <a:off x="5759111" y="630657"/>
                <a:ext cx="140170" cy="256577"/>
                <a:chOff x="6272999" y="403029"/>
                <a:chExt cx="199769" cy="365671"/>
              </a:xfrm>
            </p:grpSpPr>
            <p:sp>
              <p:nvSpPr>
                <p:cNvPr id="312" name="Rectangle 31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Rectangle 3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ectangle 31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203"/>
              <p:cNvGrpSpPr/>
              <p:nvPr/>
            </p:nvGrpSpPr>
            <p:grpSpPr>
              <a:xfrm rot="2643062" flipH="1">
                <a:off x="5148932" y="631164"/>
                <a:ext cx="140170" cy="256577"/>
                <a:chOff x="6272999" y="403029"/>
                <a:chExt cx="199769" cy="365671"/>
              </a:xfrm>
            </p:grpSpPr>
            <p:sp>
              <p:nvSpPr>
                <p:cNvPr id="309" name="Rectangle 30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0" name="Rectangle 30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1" name="Rectangle 31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7" name="Group 207"/>
            <p:cNvGrpSpPr/>
            <p:nvPr/>
          </p:nvGrpSpPr>
          <p:grpSpPr>
            <a:xfrm rot="16200000">
              <a:off x="8132727" y="5385551"/>
              <a:ext cx="668949" cy="338102"/>
              <a:chOff x="5148932" y="630657"/>
              <a:chExt cx="750349" cy="364012"/>
            </a:xfrm>
          </p:grpSpPr>
          <p:grpSp>
            <p:nvGrpSpPr>
              <p:cNvPr id="286" name="Group 171"/>
              <p:cNvGrpSpPr/>
              <p:nvPr/>
            </p:nvGrpSpPr>
            <p:grpSpPr>
              <a:xfrm>
                <a:off x="5465001" y="738092"/>
                <a:ext cx="140170" cy="256577"/>
                <a:chOff x="6272999" y="403029"/>
                <a:chExt cx="199769" cy="365671"/>
              </a:xfrm>
            </p:grpSpPr>
            <p:sp>
              <p:nvSpPr>
                <p:cNvPr id="300" name="Rectangle 2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Rectangle 3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Rectangle 3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7" name="Group 173"/>
              <p:cNvGrpSpPr/>
              <p:nvPr/>
            </p:nvGrpSpPr>
            <p:grpSpPr>
              <a:xfrm rot="18956938">
                <a:off x="5759111" y="630657"/>
                <a:ext cx="140170" cy="256577"/>
                <a:chOff x="6272999" y="403029"/>
                <a:chExt cx="199769" cy="365671"/>
              </a:xfrm>
            </p:grpSpPr>
            <p:sp>
              <p:nvSpPr>
                <p:cNvPr id="293" name="Rectangle 29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7" name="Rectangle 29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8" name="Rectangle 29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8" name="Group 203"/>
              <p:cNvGrpSpPr/>
              <p:nvPr/>
            </p:nvGrpSpPr>
            <p:grpSpPr>
              <a:xfrm rot="2643062" flipH="1">
                <a:off x="5148932" y="631164"/>
                <a:ext cx="140170" cy="256577"/>
                <a:chOff x="6272999" y="403029"/>
                <a:chExt cx="199769" cy="365671"/>
              </a:xfrm>
            </p:grpSpPr>
            <p:sp>
              <p:nvSpPr>
                <p:cNvPr id="289" name="Rectangle 28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0" name="Rectangle 28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8" name="Group 277"/>
            <p:cNvGrpSpPr/>
            <p:nvPr/>
          </p:nvGrpSpPr>
          <p:grpSpPr>
            <a:xfrm>
              <a:off x="7310938" y="5416042"/>
              <a:ext cx="592975" cy="396752"/>
              <a:chOff x="1296225" y="4749032"/>
              <a:chExt cx="592975" cy="396752"/>
            </a:xfrm>
          </p:grpSpPr>
          <p:grpSp>
            <p:nvGrpSpPr>
              <p:cNvPr id="279" name="Group 346"/>
              <p:cNvGrpSpPr/>
              <p:nvPr/>
            </p:nvGrpSpPr>
            <p:grpSpPr>
              <a:xfrm>
                <a:off x="1296225" y="4749032"/>
                <a:ext cx="592975" cy="396752"/>
                <a:chOff x="7484401" y="352840"/>
                <a:chExt cx="505324" cy="352252"/>
              </a:xfrm>
            </p:grpSpPr>
            <p:sp>
              <p:nvSpPr>
                <p:cNvPr id="281" name="Oval 280"/>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Oval 281"/>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Moon 282"/>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Moon 283"/>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Moon 284"/>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80" name="TextBox 279"/>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nvGrpSpPr>
          <p:cNvPr id="10" name="Group 9"/>
          <p:cNvGrpSpPr/>
          <p:nvPr/>
        </p:nvGrpSpPr>
        <p:grpSpPr>
          <a:xfrm>
            <a:off x="6058541" y="4066370"/>
            <a:ext cx="652665" cy="1405425"/>
            <a:chOff x="6058539" y="4066364"/>
            <a:chExt cx="652665" cy="1405425"/>
          </a:xfrm>
        </p:grpSpPr>
        <p:grpSp>
          <p:nvGrpSpPr>
            <p:cNvPr id="393" name="Group 207"/>
            <p:cNvGrpSpPr/>
            <p:nvPr/>
          </p:nvGrpSpPr>
          <p:grpSpPr>
            <a:xfrm rot="16200000">
              <a:off x="6207678" y="4231788"/>
              <a:ext cx="668949" cy="338102"/>
              <a:chOff x="5148932" y="630657"/>
              <a:chExt cx="750349" cy="364012"/>
            </a:xfrm>
          </p:grpSpPr>
          <p:grpSp>
            <p:nvGrpSpPr>
              <p:cNvPr id="394" name="Group 171"/>
              <p:cNvGrpSpPr/>
              <p:nvPr/>
            </p:nvGrpSpPr>
            <p:grpSpPr>
              <a:xfrm>
                <a:off x="5465001" y="738092"/>
                <a:ext cx="140170" cy="256577"/>
                <a:chOff x="6272999" y="403029"/>
                <a:chExt cx="199769" cy="365671"/>
              </a:xfrm>
            </p:grpSpPr>
            <p:sp>
              <p:nvSpPr>
                <p:cNvPr id="403" name="Rectangle 4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4" name="Rectangle 4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8956938">
                <a:off x="5759111" y="630657"/>
                <a:ext cx="140170" cy="256577"/>
                <a:chOff x="6272999" y="403029"/>
                <a:chExt cx="199769" cy="365671"/>
              </a:xfrm>
            </p:grpSpPr>
            <p:sp>
              <p:nvSpPr>
                <p:cNvPr id="400" name="Rectangle 3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2643062" flipH="1">
                <a:off x="5148932" y="631164"/>
                <a:ext cx="140170" cy="256577"/>
                <a:chOff x="6272999" y="403029"/>
                <a:chExt cx="199769" cy="365671"/>
              </a:xfrm>
            </p:grpSpPr>
            <p:sp>
              <p:nvSpPr>
                <p:cNvPr id="397" name="Rectangle 3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8" name="Rectangle 3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06" name="Group 207"/>
            <p:cNvGrpSpPr/>
            <p:nvPr/>
          </p:nvGrpSpPr>
          <p:grpSpPr>
            <a:xfrm rot="16200000">
              <a:off x="5893115" y="4968264"/>
              <a:ext cx="668949" cy="338102"/>
              <a:chOff x="5148932" y="630657"/>
              <a:chExt cx="750349" cy="364012"/>
            </a:xfrm>
          </p:grpSpPr>
          <p:grpSp>
            <p:nvGrpSpPr>
              <p:cNvPr id="407" name="Group 171"/>
              <p:cNvGrpSpPr/>
              <p:nvPr/>
            </p:nvGrpSpPr>
            <p:grpSpPr>
              <a:xfrm>
                <a:off x="5465001" y="738092"/>
                <a:ext cx="140170" cy="256577"/>
                <a:chOff x="6272999" y="403029"/>
                <a:chExt cx="199769" cy="365671"/>
              </a:xfrm>
            </p:grpSpPr>
            <p:sp>
              <p:nvSpPr>
                <p:cNvPr id="477" name="Rectangle 4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8" name="Rectangle 4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9" name="Rectangle 4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173"/>
              <p:cNvGrpSpPr/>
              <p:nvPr/>
            </p:nvGrpSpPr>
            <p:grpSpPr>
              <a:xfrm rot="18956938">
                <a:off x="5759111" y="630657"/>
                <a:ext cx="140170" cy="256577"/>
                <a:chOff x="6272999" y="403029"/>
                <a:chExt cx="199769" cy="365671"/>
              </a:xfrm>
            </p:grpSpPr>
            <p:sp>
              <p:nvSpPr>
                <p:cNvPr id="413" name="Rectangle 41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6" name="Rectangle 47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203"/>
              <p:cNvGrpSpPr/>
              <p:nvPr/>
            </p:nvGrpSpPr>
            <p:grpSpPr>
              <a:xfrm rot="2643062" flipH="1">
                <a:off x="5148932" y="631164"/>
                <a:ext cx="140170" cy="256577"/>
                <a:chOff x="6272999" y="403029"/>
                <a:chExt cx="199769" cy="365671"/>
              </a:xfrm>
            </p:grpSpPr>
            <p:sp>
              <p:nvSpPr>
                <p:cNvPr id="410" name="Rectangle 40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grpSp>
        <p:nvGrpSpPr>
          <p:cNvPr id="13" name="Group 12"/>
          <p:cNvGrpSpPr/>
          <p:nvPr/>
        </p:nvGrpSpPr>
        <p:grpSpPr>
          <a:xfrm>
            <a:off x="7117084" y="4059332"/>
            <a:ext cx="1088444" cy="952550"/>
            <a:chOff x="7117083" y="4059332"/>
            <a:chExt cx="1088444" cy="952550"/>
          </a:xfrm>
        </p:grpSpPr>
        <p:grpSp>
          <p:nvGrpSpPr>
            <p:cNvPr id="268" name="Group 267"/>
            <p:cNvGrpSpPr/>
            <p:nvPr/>
          </p:nvGrpSpPr>
          <p:grpSpPr>
            <a:xfrm>
              <a:off x="7837264" y="4059332"/>
              <a:ext cx="368263" cy="274645"/>
              <a:chOff x="11376212" y="1890719"/>
              <a:chExt cx="313828" cy="243840"/>
            </a:xfrm>
            <a:solidFill>
              <a:srgbClr val="FF0000"/>
            </a:solidFill>
          </p:grpSpPr>
          <p:grpSp>
            <p:nvGrpSpPr>
              <p:cNvPr id="269" name="Group 311"/>
              <p:cNvGrpSpPr/>
              <p:nvPr/>
            </p:nvGrpSpPr>
            <p:grpSpPr>
              <a:xfrm>
                <a:off x="11468727" y="1890719"/>
                <a:ext cx="221313" cy="198120"/>
                <a:chOff x="10326049" y="1402160"/>
                <a:chExt cx="221313" cy="198120"/>
              </a:xfrm>
              <a:grpFill/>
            </p:grpSpPr>
            <p:sp>
              <p:nvSpPr>
                <p:cNvPr id="274" name="Oval 273"/>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7" name="Oval 326"/>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Oval 327"/>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Oval 328"/>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70" name="Oval 269"/>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Oval 270"/>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0" name="Group 479"/>
            <p:cNvGrpSpPr/>
            <p:nvPr/>
          </p:nvGrpSpPr>
          <p:grpSpPr>
            <a:xfrm>
              <a:off x="7117083" y="4737237"/>
              <a:ext cx="368263" cy="274645"/>
              <a:chOff x="11376212" y="1890719"/>
              <a:chExt cx="313828" cy="243840"/>
            </a:xfrm>
            <a:solidFill>
              <a:srgbClr val="FF0000"/>
            </a:solidFill>
          </p:grpSpPr>
          <p:grpSp>
            <p:nvGrpSpPr>
              <p:cNvPr id="481" name="Group 311"/>
              <p:cNvGrpSpPr/>
              <p:nvPr/>
            </p:nvGrpSpPr>
            <p:grpSpPr>
              <a:xfrm>
                <a:off x="11468727" y="1890719"/>
                <a:ext cx="221313" cy="198120"/>
                <a:chOff x="10326049" y="1402160"/>
                <a:chExt cx="221313" cy="198120"/>
              </a:xfrm>
              <a:grpFill/>
            </p:grpSpPr>
            <p:sp>
              <p:nvSpPr>
                <p:cNvPr id="485" name="Oval 484"/>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6" name="Oval 485"/>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7" name="Oval 486"/>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8" name="Oval 487"/>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2" name="Oval 481"/>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90" name="Freeform 248"/>
          <p:cNvSpPr/>
          <p:nvPr/>
        </p:nvSpPr>
        <p:spPr>
          <a:xfrm>
            <a:off x="5471611" y="3804100"/>
            <a:ext cx="1112990" cy="907596"/>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TextBox 490"/>
          <p:cNvSpPr txBox="1"/>
          <p:nvPr/>
        </p:nvSpPr>
        <p:spPr>
          <a:xfrm>
            <a:off x="5864524" y="4078877"/>
            <a:ext cx="415498" cy="307777"/>
          </a:xfrm>
          <a:prstGeom prst="rect">
            <a:avLst/>
          </a:prstGeom>
          <a:noFill/>
        </p:spPr>
        <p:txBody>
          <a:bodyPr wrap="none" rtlCol="0">
            <a:spAutoFit/>
          </a:bodyPr>
          <a:lstStyle/>
          <a:p>
            <a:r>
              <a:rPr lang="en-US" sz="1400" b="1" dirty="0">
                <a:solidFill>
                  <a:schemeClr val="bg1"/>
                </a:solidFill>
              </a:rPr>
              <a:t>mg</a:t>
            </a:r>
          </a:p>
        </p:txBody>
      </p:sp>
      <p:grpSp>
        <p:nvGrpSpPr>
          <p:cNvPr id="492" name="Group 491"/>
          <p:cNvGrpSpPr/>
          <p:nvPr/>
        </p:nvGrpSpPr>
        <p:grpSpPr>
          <a:xfrm>
            <a:off x="6279775" y="4584684"/>
            <a:ext cx="368263" cy="274645"/>
            <a:chOff x="11376212" y="1890719"/>
            <a:chExt cx="313828" cy="243840"/>
          </a:xfrm>
          <a:solidFill>
            <a:srgbClr val="FF0000"/>
          </a:solidFill>
        </p:grpSpPr>
        <p:grpSp>
          <p:nvGrpSpPr>
            <p:cNvPr id="493" name="Group 311"/>
            <p:cNvGrpSpPr/>
            <p:nvPr/>
          </p:nvGrpSpPr>
          <p:grpSpPr>
            <a:xfrm>
              <a:off x="11468727" y="1890719"/>
              <a:ext cx="221313" cy="198120"/>
              <a:chOff x="10326049" y="1402160"/>
              <a:chExt cx="221313" cy="198120"/>
            </a:xfrm>
            <a:grpFill/>
          </p:grpSpPr>
          <p:sp>
            <p:nvSpPr>
              <p:cNvPr id="497" name="Oval 496"/>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Oval 497"/>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4" name="Oval 493"/>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5" name="Oval 494"/>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6" name="Oval 495"/>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01" name="Group 500"/>
          <p:cNvGrpSpPr/>
          <p:nvPr/>
        </p:nvGrpSpPr>
        <p:grpSpPr>
          <a:xfrm>
            <a:off x="4826731" y="2136174"/>
            <a:ext cx="827660" cy="797296"/>
            <a:chOff x="4826731" y="2136174"/>
            <a:chExt cx="827660" cy="797296"/>
          </a:xfrm>
        </p:grpSpPr>
        <p:grpSp>
          <p:nvGrpSpPr>
            <p:cNvPr id="502" name="Group 501"/>
            <p:cNvGrpSpPr/>
            <p:nvPr/>
          </p:nvGrpSpPr>
          <p:grpSpPr>
            <a:xfrm>
              <a:off x="4826731" y="2183799"/>
              <a:ext cx="474194" cy="521071"/>
              <a:chOff x="1696729" y="1401791"/>
              <a:chExt cx="474194" cy="521071"/>
            </a:xfrm>
          </p:grpSpPr>
          <p:grpSp>
            <p:nvGrpSpPr>
              <p:cNvPr id="519" name="Group 165"/>
              <p:cNvGrpSpPr/>
              <p:nvPr/>
            </p:nvGrpSpPr>
            <p:grpSpPr>
              <a:xfrm>
                <a:off x="1696729" y="1425711"/>
                <a:ext cx="474194" cy="497151"/>
                <a:chOff x="5095749" y="0"/>
                <a:chExt cx="769047" cy="840013"/>
              </a:xfrm>
            </p:grpSpPr>
            <p:sp>
              <p:nvSpPr>
                <p:cNvPr id="5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4" name="Oval 5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Oval 5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0" name="TextBox 519"/>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03" name="Group 502"/>
            <p:cNvGrpSpPr/>
            <p:nvPr/>
          </p:nvGrpSpPr>
          <p:grpSpPr>
            <a:xfrm>
              <a:off x="5150581" y="2136174"/>
              <a:ext cx="503810" cy="521071"/>
              <a:chOff x="1696729" y="1401791"/>
              <a:chExt cx="503810" cy="521071"/>
            </a:xfrm>
          </p:grpSpPr>
          <p:grpSp>
            <p:nvGrpSpPr>
              <p:cNvPr id="512" name="Group 165"/>
              <p:cNvGrpSpPr/>
              <p:nvPr/>
            </p:nvGrpSpPr>
            <p:grpSpPr>
              <a:xfrm>
                <a:off x="1696729" y="1425711"/>
                <a:ext cx="474194" cy="497151"/>
                <a:chOff x="5095749" y="0"/>
                <a:chExt cx="769047" cy="840013"/>
              </a:xfrm>
            </p:grpSpPr>
            <p:sp>
              <p:nvSpPr>
                <p:cNvPr id="51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7" name="Oval 51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8" name="Oval 51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13" name="TextBox 512"/>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504" name="Group 503"/>
            <p:cNvGrpSpPr/>
            <p:nvPr/>
          </p:nvGrpSpPr>
          <p:grpSpPr>
            <a:xfrm>
              <a:off x="4998181" y="2412399"/>
              <a:ext cx="503810" cy="521071"/>
              <a:chOff x="1696729" y="1401791"/>
              <a:chExt cx="503810" cy="521071"/>
            </a:xfrm>
          </p:grpSpPr>
          <p:grpSp>
            <p:nvGrpSpPr>
              <p:cNvPr id="505" name="Group 165"/>
              <p:cNvGrpSpPr/>
              <p:nvPr/>
            </p:nvGrpSpPr>
            <p:grpSpPr>
              <a:xfrm>
                <a:off x="1696729" y="1425711"/>
                <a:ext cx="474194" cy="497151"/>
                <a:chOff x="5095749" y="0"/>
                <a:chExt cx="769047" cy="840013"/>
              </a:xfrm>
            </p:grpSpPr>
            <p:sp>
              <p:nvSpPr>
                <p:cNvPr id="50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0" name="Oval 50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1" name="Oval 51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06" name="TextBox 50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8" name="Group 7"/>
          <p:cNvGrpSpPr/>
          <p:nvPr/>
        </p:nvGrpSpPr>
        <p:grpSpPr>
          <a:xfrm>
            <a:off x="5084540" y="2944909"/>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94" name="Rectangle 293"/>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5" name="TextBox 29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
        <p:nvSpPr>
          <p:cNvPr id="292" name="Title 1"/>
          <p:cNvSpPr>
            <a:spLocks noGrp="1"/>
          </p:cNvSpPr>
          <p:nvPr>
            <p:ph type="title"/>
          </p:nvPr>
        </p:nvSpPr>
        <p:spPr>
          <a:xfrm>
            <a:off x="457202" y="274644"/>
            <a:ext cx="6962775" cy="609781"/>
          </a:xfrm>
        </p:spPr>
        <p:txBody>
          <a:bodyPr/>
          <a:lstStyle/>
          <a:p>
            <a:r>
              <a:rPr lang="nl-NL" sz="2400" dirty="0" err="1"/>
              <a:t>Dimethylfumaraat</a:t>
            </a:r>
            <a:r>
              <a:rPr lang="nl-NL" sz="2400" dirty="0"/>
              <a:t>, na stoppen</a:t>
            </a:r>
          </a:p>
        </p:txBody>
      </p:sp>
      <p:sp>
        <p:nvSpPr>
          <p:cNvPr id="2" name="Rectangle 1"/>
          <p:cNvSpPr/>
          <p:nvPr/>
        </p:nvSpPr>
        <p:spPr>
          <a:xfrm>
            <a:off x="80276" y="6674052"/>
            <a:ext cx="1513556" cy="184666"/>
          </a:xfrm>
          <a:prstGeom prst="rect">
            <a:avLst/>
          </a:prstGeom>
        </p:spPr>
        <p:txBody>
          <a:bodyPr wrap="none">
            <a:spAutoFit/>
          </a:bodyPr>
          <a:lstStyle/>
          <a:p>
            <a:r>
              <a:rPr lang="nl-NL" sz="600" dirty="0"/>
              <a:t>https://www.drugbank.ca/drugs/DB08908</a:t>
            </a:r>
          </a:p>
        </p:txBody>
      </p:sp>
      <p:sp>
        <p:nvSpPr>
          <p:cNvPr id="296" name="Rectangle 295">
            <a:extLst>
              <a:ext uri="{FF2B5EF4-FFF2-40B4-BE49-F238E27FC236}">
                <a16:creationId xmlns:a16="http://schemas.microsoft.com/office/drawing/2014/main" id="{08C7562D-C3BC-4ED5-843A-4DCDE494F2C3}"/>
              </a:ext>
            </a:extLst>
          </p:cNvPr>
          <p:cNvSpPr/>
          <p:nvPr/>
        </p:nvSpPr>
        <p:spPr>
          <a:xfrm>
            <a:off x="1497293" y="6668817"/>
            <a:ext cx="4097597" cy="184666"/>
          </a:xfrm>
          <a:prstGeom prst="rect">
            <a:avLst/>
          </a:prstGeom>
        </p:spPr>
        <p:txBody>
          <a:bodyPr wrap="none">
            <a:spAutoFit/>
          </a:bodyPr>
          <a:lstStyle/>
          <a:p>
            <a:r>
              <a:rPr lang="nl-NL" sz="600" dirty="0"/>
              <a:t>http://www.ema.europa.eu/docs/nl_NL/document_library/EPAR_-_Product_Information/human/002601/WC500162069.pdf</a:t>
            </a:r>
          </a:p>
        </p:txBody>
      </p:sp>
      <p:sp>
        <p:nvSpPr>
          <p:cNvPr id="299" name="Rectangle 298">
            <a:extLst>
              <a:ext uri="{FF2B5EF4-FFF2-40B4-BE49-F238E27FC236}">
                <a16:creationId xmlns:a16="http://schemas.microsoft.com/office/drawing/2014/main" id="{8DE4127C-72D2-4ED5-9B97-F09F7EE382FF}"/>
              </a:ext>
            </a:extLst>
          </p:cNvPr>
          <p:cNvSpPr/>
          <p:nvPr/>
        </p:nvSpPr>
        <p:spPr>
          <a:xfrm>
            <a:off x="66102" y="6415780"/>
            <a:ext cx="4206601" cy="184666"/>
          </a:xfrm>
          <a:prstGeom prst="rect">
            <a:avLst/>
          </a:prstGeom>
        </p:spPr>
        <p:txBody>
          <a:bodyPr wrap="none">
            <a:spAutoFit/>
          </a:bodyPr>
          <a:lstStyle/>
          <a:p>
            <a:r>
              <a:rPr lang="nl-NL" sz="600" dirty="0"/>
              <a:t> http://www.ema.europa.eu/docs/nl_NL/document_library/EPAR_-_Product_Information/human/000102/WC500029425.pdf</a:t>
            </a:r>
          </a:p>
        </p:txBody>
      </p:sp>
      <p:sp>
        <p:nvSpPr>
          <p:cNvPr id="306" name="TextBox 305">
            <a:extLst>
              <a:ext uri="{FF2B5EF4-FFF2-40B4-BE49-F238E27FC236}">
                <a16:creationId xmlns:a16="http://schemas.microsoft.com/office/drawing/2014/main" id="{B23B11E4-29F8-45E0-8CA2-C977FCC19376}"/>
              </a:ext>
            </a:extLst>
          </p:cNvPr>
          <p:cNvSpPr txBox="1"/>
          <p:nvPr/>
        </p:nvSpPr>
        <p:spPr>
          <a:xfrm>
            <a:off x="123264" y="2441566"/>
            <a:ext cx="3637328" cy="1754326"/>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nl-NL" dirty="0"/>
              <a:t>Bij de meeste mensen is na 24 uur geen circulerend </a:t>
            </a:r>
            <a:r>
              <a:rPr lang="nl-NL" dirty="0" err="1"/>
              <a:t>monomethylfumaraat</a:t>
            </a:r>
            <a:r>
              <a:rPr lang="nl-NL" dirty="0"/>
              <a:t> aanwezig.</a:t>
            </a:r>
          </a:p>
          <a:p>
            <a:r>
              <a:rPr lang="nl-NL" dirty="0"/>
              <a:t>Vanaf dat moment verdwijnen de anti-inflammatoire en anti-</a:t>
            </a:r>
            <a:r>
              <a:rPr lang="nl-NL" dirty="0" err="1"/>
              <a:t>oxdatie</a:t>
            </a:r>
            <a:r>
              <a:rPr lang="nl-NL" dirty="0"/>
              <a:t> effecten.</a:t>
            </a:r>
          </a:p>
        </p:txBody>
      </p:sp>
    </p:spTree>
    <p:extLst>
      <p:ext uri="{BB962C8B-B14F-4D97-AF65-F5344CB8AC3E}">
        <p14:creationId xmlns:p14="http://schemas.microsoft.com/office/powerpoint/2010/main" val="290767077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24076"/>
            <a:ext cx="6677025" cy="609781"/>
          </a:xfrm>
        </p:spPr>
        <p:txBody>
          <a:bodyPr/>
          <a:lstStyle/>
          <a:p>
            <a:r>
              <a:rPr lang="nl-NL" dirty="0"/>
              <a:t>Antigeenpresenterende cellen (APC) zijn noodzakelijk voor activatie van T-cellen</a:t>
            </a:r>
          </a:p>
        </p:txBody>
      </p:sp>
      <p:pic>
        <p:nvPicPr>
          <p:cNvPr id="5122"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131" r="70135" b="14847"/>
          <a:stretch/>
        </p:blipFill>
        <p:spPr bwMode="auto">
          <a:xfrm>
            <a:off x="7134227" y="1728251"/>
            <a:ext cx="1447913" cy="11213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124" name="Picture 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15919" r="50000"/>
          <a:stretch/>
        </p:blipFill>
        <p:spPr bwMode="auto">
          <a:xfrm>
            <a:off x="5738143" y="1687030"/>
            <a:ext cx="1396084" cy="11625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7844" r="28503" b="14847"/>
          <a:stretch/>
        </p:blipFill>
        <p:spPr bwMode="auto">
          <a:xfrm>
            <a:off x="2426925" y="2894522"/>
            <a:ext cx="1672182" cy="14089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p:nvPr/>
        </p:nvSpPr>
        <p:spPr>
          <a:xfrm>
            <a:off x="6119292" y="2973712"/>
            <a:ext cx="3394847" cy="1354217"/>
          </a:xfrm>
          <a:prstGeom prst="rect">
            <a:avLst/>
          </a:prstGeom>
          <a:noFill/>
        </p:spPr>
        <p:txBody>
          <a:bodyPr wrap="square" rtlCol="0">
            <a:spAutoFit/>
          </a:bodyPr>
          <a:lstStyle/>
          <a:p>
            <a:r>
              <a:rPr lang="nl-NL" b="1" dirty="0"/>
              <a:t>B cel en macrofaag</a:t>
            </a:r>
          </a:p>
          <a:p>
            <a:endParaRPr lang="nl-NL" sz="1600" b="1" dirty="0"/>
          </a:p>
          <a:p>
            <a:pPr marL="285750" indent="-285750">
              <a:buFontTx/>
              <a:buChar char="-"/>
            </a:pPr>
            <a:r>
              <a:rPr lang="nl-NL" sz="1600" b="1" dirty="0"/>
              <a:t>MHC-II expressie</a:t>
            </a:r>
          </a:p>
          <a:p>
            <a:pPr marL="285750" indent="-285750">
              <a:buFontTx/>
              <a:buChar char="-"/>
            </a:pPr>
            <a:r>
              <a:rPr lang="nl-NL" sz="1600" dirty="0"/>
              <a:t>Herkennen vrije antigenen</a:t>
            </a:r>
          </a:p>
          <a:p>
            <a:pPr marL="285750" indent="-285750">
              <a:buFontTx/>
              <a:buChar char="-"/>
            </a:pPr>
            <a:r>
              <a:rPr lang="nl-NL" sz="1600" dirty="0"/>
              <a:t>Presenteren antigen in MHC-II</a:t>
            </a:r>
            <a:endParaRPr lang="nl-NL" dirty="0"/>
          </a:p>
        </p:txBody>
      </p:sp>
      <p:sp>
        <p:nvSpPr>
          <p:cNvPr id="8" name="TextBox 7"/>
          <p:cNvSpPr txBox="1"/>
          <p:nvPr/>
        </p:nvSpPr>
        <p:spPr>
          <a:xfrm>
            <a:off x="604896" y="3765210"/>
            <a:ext cx="3834394" cy="2369880"/>
          </a:xfrm>
          <a:prstGeom prst="rect">
            <a:avLst/>
          </a:prstGeom>
          <a:noFill/>
        </p:spPr>
        <p:txBody>
          <a:bodyPr wrap="square" rtlCol="0">
            <a:spAutoFit/>
          </a:bodyPr>
          <a:lstStyle/>
          <a:p>
            <a:r>
              <a:rPr lang="nl-NL" b="1" dirty="0"/>
              <a:t>Dendritische</a:t>
            </a:r>
          </a:p>
          <a:p>
            <a:r>
              <a:rPr lang="nl-NL" b="1" dirty="0"/>
              <a:t>cel (DC)</a:t>
            </a:r>
          </a:p>
          <a:p>
            <a:endParaRPr lang="nl-NL" sz="1600" dirty="0"/>
          </a:p>
          <a:p>
            <a:pPr marL="285750" indent="-285750">
              <a:buFontTx/>
              <a:buChar char="-"/>
            </a:pPr>
            <a:r>
              <a:rPr lang="nl-NL" sz="1600" dirty="0"/>
              <a:t>Meest veelzijdige APC</a:t>
            </a:r>
          </a:p>
          <a:p>
            <a:pPr marL="285750" indent="-285750">
              <a:buFontTx/>
              <a:buChar char="-"/>
            </a:pPr>
            <a:r>
              <a:rPr lang="nl-NL" sz="1600" b="1" dirty="0"/>
              <a:t>Presenteert antigen in MHC-I en MHC-II </a:t>
            </a:r>
          </a:p>
          <a:p>
            <a:pPr marL="285750" indent="-285750">
              <a:buFontTx/>
              <a:buChar char="-"/>
            </a:pPr>
            <a:r>
              <a:rPr lang="nl-NL" sz="1600" dirty="0"/>
              <a:t>Presenteert antigen aan Tc en Th</a:t>
            </a:r>
          </a:p>
          <a:p>
            <a:pPr marL="285750" indent="-285750">
              <a:buFontTx/>
              <a:buChar char="-"/>
            </a:pPr>
            <a:r>
              <a:rPr lang="nl-NL" sz="1600" dirty="0"/>
              <a:t>Co-</a:t>
            </a:r>
            <a:r>
              <a:rPr lang="nl-NL" sz="1600" dirty="0" err="1"/>
              <a:t>stimulatoire</a:t>
            </a:r>
            <a:r>
              <a:rPr lang="nl-NL" sz="1600" dirty="0"/>
              <a:t> moleculen voor effectieve activatie van </a:t>
            </a:r>
            <a:r>
              <a:rPr lang="nl-NL" sz="1600" dirty="0" err="1"/>
              <a:t>immuuncellen</a:t>
            </a:r>
            <a:endParaRPr lang="nl-NL" sz="1600" dirty="0"/>
          </a:p>
          <a:p>
            <a:pPr marL="285750" indent="-285750">
              <a:buFontTx/>
              <a:buChar char="-"/>
            </a:pPr>
            <a:endParaRPr lang="nl-NL" sz="1600" dirty="0"/>
          </a:p>
        </p:txBody>
      </p:sp>
      <p:sp>
        <p:nvSpPr>
          <p:cNvPr id="3" name="Rectangle 2"/>
          <p:cNvSpPr/>
          <p:nvPr/>
        </p:nvSpPr>
        <p:spPr>
          <a:xfrm>
            <a:off x="457200" y="6641435"/>
            <a:ext cx="4572000" cy="184666"/>
          </a:xfrm>
          <a:prstGeom prst="rect">
            <a:avLst/>
          </a:prstGeom>
        </p:spPr>
        <p:txBody>
          <a:bodyPr>
            <a:spAutoFit/>
          </a:bodyPr>
          <a:lstStyle/>
          <a:p>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5"/>
              </a:rPr>
              <a:t>https://en.wikipedia.org/wiki/Antigen-presenting_cell</a:t>
            </a:r>
            <a:endParaRPr lang="nl-NL" sz="600" dirty="0"/>
          </a:p>
        </p:txBody>
      </p:sp>
    </p:spTree>
    <p:extLst>
      <p:ext uri="{BB962C8B-B14F-4D97-AF65-F5344CB8AC3E}">
        <p14:creationId xmlns:p14="http://schemas.microsoft.com/office/powerpoint/2010/main" val="1185619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1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1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grpSp>
        <p:nvGrpSpPr>
          <p:cNvPr id="3" name="Group 2"/>
          <p:cNvGrpSpPr/>
          <p:nvPr/>
        </p:nvGrpSpPr>
        <p:grpSpPr>
          <a:xfrm>
            <a:off x="4655101" y="4797255"/>
            <a:ext cx="1325315" cy="709388"/>
            <a:chOff x="7310938" y="5220127"/>
            <a:chExt cx="1325315" cy="709388"/>
          </a:xfrm>
        </p:grpSpPr>
        <p:grpSp>
          <p:nvGrpSpPr>
            <p:cNvPr id="276" name="Group 207"/>
            <p:cNvGrpSpPr/>
            <p:nvPr/>
          </p:nvGrpSpPr>
          <p:grpSpPr>
            <a:xfrm rot="16200000">
              <a:off x="7799363" y="5425990"/>
              <a:ext cx="668949" cy="338102"/>
              <a:chOff x="5148932" y="630657"/>
              <a:chExt cx="750349" cy="364012"/>
            </a:xfrm>
          </p:grpSpPr>
          <p:grpSp>
            <p:nvGrpSpPr>
              <p:cNvPr id="303" name="Group 171"/>
              <p:cNvGrpSpPr/>
              <p:nvPr/>
            </p:nvGrpSpPr>
            <p:grpSpPr>
              <a:xfrm>
                <a:off x="5465001" y="738092"/>
                <a:ext cx="140170" cy="256577"/>
                <a:chOff x="6272999" y="403029"/>
                <a:chExt cx="199769" cy="365671"/>
              </a:xfrm>
            </p:grpSpPr>
            <p:sp>
              <p:nvSpPr>
                <p:cNvPr id="318" name="Rectangle 31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9" name="Rectangle 31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1" name="Rectangle 32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4" name="Group 173"/>
              <p:cNvGrpSpPr/>
              <p:nvPr/>
            </p:nvGrpSpPr>
            <p:grpSpPr>
              <a:xfrm rot="18956938">
                <a:off x="5759111" y="630657"/>
                <a:ext cx="140170" cy="256577"/>
                <a:chOff x="6272999" y="403029"/>
                <a:chExt cx="199769" cy="365671"/>
              </a:xfrm>
            </p:grpSpPr>
            <p:sp>
              <p:nvSpPr>
                <p:cNvPr id="312" name="Rectangle 31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Rectangle 3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ectangle 31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203"/>
              <p:cNvGrpSpPr/>
              <p:nvPr/>
            </p:nvGrpSpPr>
            <p:grpSpPr>
              <a:xfrm rot="2643062" flipH="1">
                <a:off x="5148932" y="631164"/>
                <a:ext cx="140170" cy="256577"/>
                <a:chOff x="6272999" y="403029"/>
                <a:chExt cx="199769" cy="365671"/>
              </a:xfrm>
            </p:grpSpPr>
            <p:sp>
              <p:nvSpPr>
                <p:cNvPr id="309" name="Rectangle 30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0" name="Rectangle 30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1" name="Rectangle 31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7" name="Group 207"/>
            <p:cNvGrpSpPr/>
            <p:nvPr/>
          </p:nvGrpSpPr>
          <p:grpSpPr>
            <a:xfrm rot="16200000">
              <a:off x="8132727" y="5385551"/>
              <a:ext cx="668949" cy="338102"/>
              <a:chOff x="5148932" y="630657"/>
              <a:chExt cx="750349" cy="364012"/>
            </a:xfrm>
          </p:grpSpPr>
          <p:grpSp>
            <p:nvGrpSpPr>
              <p:cNvPr id="286" name="Group 171"/>
              <p:cNvGrpSpPr/>
              <p:nvPr/>
            </p:nvGrpSpPr>
            <p:grpSpPr>
              <a:xfrm>
                <a:off x="5465001" y="738092"/>
                <a:ext cx="140170" cy="256577"/>
                <a:chOff x="6272999" y="403029"/>
                <a:chExt cx="199769" cy="365671"/>
              </a:xfrm>
            </p:grpSpPr>
            <p:sp>
              <p:nvSpPr>
                <p:cNvPr id="300" name="Rectangle 2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Rectangle 3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Rectangle 3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7" name="Group 173"/>
              <p:cNvGrpSpPr/>
              <p:nvPr/>
            </p:nvGrpSpPr>
            <p:grpSpPr>
              <a:xfrm rot="18956938">
                <a:off x="5759111" y="630657"/>
                <a:ext cx="140170" cy="256577"/>
                <a:chOff x="6272999" y="403029"/>
                <a:chExt cx="199769" cy="365671"/>
              </a:xfrm>
            </p:grpSpPr>
            <p:sp>
              <p:nvSpPr>
                <p:cNvPr id="293" name="Rectangle 29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7" name="Rectangle 29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8" name="Rectangle 29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8" name="Group 203"/>
              <p:cNvGrpSpPr/>
              <p:nvPr/>
            </p:nvGrpSpPr>
            <p:grpSpPr>
              <a:xfrm rot="2643062" flipH="1">
                <a:off x="5148932" y="631164"/>
                <a:ext cx="140170" cy="256577"/>
                <a:chOff x="6272999" y="403029"/>
                <a:chExt cx="199769" cy="365671"/>
              </a:xfrm>
            </p:grpSpPr>
            <p:sp>
              <p:nvSpPr>
                <p:cNvPr id="289" name="Rectangle 28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0" name="Rectangle 28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8" name="Group 277"/>
            <p:cNvGrpSpPr/>
            <p:nvPr/>
          </p:nvGrpSpPr>
          <p:grpSpPr>
            <a:xfrm>
              <a:off x="7310938" y="5416042"/>
              <a:ext cx="592975" cy="396752"/>
              <a:chOff x="1296225" y="4749032"/>
              <a:chExt cx="592975" cy="396752"/>
            </a:xfrm>
          </p:grpSpPr>
          <p:grpSp>
            <p:nvGrpSpPr>
              <p:cNvPr id="279" name="Group 346"/>
              <p:cNvGrpSpPr/>
              <p:nvPr/>
            </p:nvGrpSpPr>
            <p:grpSpPr>
              <a:xfrm>
                <a:off x="1296225" y="4749032"/>
                <a:ext cx="592975" cy="396752"/>
                <a:chOff x="7484401" y="352840"/>
                <a:chExt cx="505324" cy="352252"/>
              </a:xfrm>
            </p:grpSpPr>
            <p:sp>
              <p:nvSpPr>
                <p:cNvPr id="281" name="Oval 280"/>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Oval 281"/>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Moon 282"/>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Moon 283"/>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Moon 284"/>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80" name="TextBox 279"/>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nvGrpSpPr>
          <p:cNvPr id="10" name="Group 9"/>
          <p:cNvGrpSpPr/>
          <p:nvPr/>
        </p:nvGrpSpPr>
        <p:grpSpPr>
          <a:xfrm>
            <a:off x="6058541" y="4066370"/>
            <a:ext cx="652665" cy="1405425"/>
            <a:chOff x="6058539" y="4066364"/>
            <a:chExt cx="652665" cy="1405425"/>
          </a:xfrm>
        </p:grpSpPr>
        <p:grpSp>
          <p:nvGrpSpPr>
            <p:cNvPr id="393" name="Group 207"/>
            <p:cNvGrpSpPr/>
            <p:nvPr/>
          </p:nvGrpSpPr>
          <p:grpSpPr>
            <a:xfrm rot="16200000">
              <a:off x="6207678" y="4231788"/>
              <a:ext cx="668949" cy="338102"/>
              <a:chOff x="5148932" y="630657"/>
              <a:chExt cx="750349" cy="364012"/>
            </a:xfrm>
          </p:grpSpPr>
          <p:grpSp>
            <p:nvGrpSpPr>
              <p:cNvPr id="394" name="Group 171"/>
              <p:cNvGrpSpPr/>
              <p:nvPr/>
            </p:nvGrpSpPr>
            <p:grpSpPr>
              <a:xfrm>
                <a:off x="5465001" y="738092"/>
                <a:ext cx="140170" cy="256577"/>
                <a:chOff x="6272999" y="403029"/>
                <a:chExt cx="199769" cy="365671"/>
              </a:xfrm>
            </p:grpSpPr>
            <p:sp>
              <p:nvSpPr>
                <p:cNvPr id="403" name="Rectangle 4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4" name="Rectangle 4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8956938">
                <a:off x="5759111" y="630657"/>
                <a:ext cx="140170" cy="256577"/>
                <a:chOff x="6272999" y="403029"/>
                <a:chExt cx="199769" cy="365671"/>
              </a:xfrm>
            </p:grpSpPr>
            <p:sp>
              <p:nvSpPr>
                <p:cNvPr id="400" name="Rectangle 3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2643062" flipH="1">
                <a:off x="5148932" y="631164"/>
                <a:ext cx="140170" cy="256577"/>
                <a:chOff x="6272999" y="403029"/>
                <a:chExt cx="199769" cy="365671"/>
              </a:xfrm>
            </p:grpSpPr>
            <p:sp>
              <p:nvSpPr>
                <p:cNvPr id="397" name="Rectangle 3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8" name="Rectangle 3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06" name="Group 207"/>
            <p:cNvGrpSpPr/>
            <p:nvPr/>
          </p:nvGrpSpPr>
          <p:grpSpPr>
            <a:xfrm rot="16200000">
              <a:off x="5893115" y="4968264"/>
              <a:ext cx="668949" cy="338102"/>
              <a:chOff x="5148932" y="630657"/>
              <a:chExt cx="750349" cy="364012"/>
            </a:xfrm>
          </p:grpSpPr>
          <p:grpSp>
            <p:nvGrpSpPr>
              <p:cNvPr id="407" name="Group 171"/>
              <p:cNvGrpSpPr/>
              <p:nvPr/>
            </p:nvGrpSpPr>
            <p:grpSpPr>
              <a:xfrm>
                <a:off x="5465001" y="738092"/>
                <a:ext cx="140170" cy="256577"/>
                <a:chOff x="6272999" y="403029"/>
                <a:chExt cx="199769" cy="365671"/>
              </a:xfrm>
            </p:grpSpPr>
            <p:sp>
              <p:nvSpPr>
                <p:cNvPr id="477" name="Rectangle 4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8" name="Rectangle 4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9" name="Rectangle 4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173"/>
              <p:cNvGrpSpPr/>
              <p:nvPr/>
            </p:nvGrpSpPr>
            <p:grpSpPr>
              <a:xfrm rot="18956938">
                <a:off x="5759111" y="630657"/>
                <a:ext cx="140170" cy="256577"/>
                <a:chOff x="6272999" y="403029"/>
                <a:chExt cx="199769" cy="365671"/>
              </a:xfrm>
            </p:grpSpPr>
            <p:sp>
              <p:nvSpPr>
                <p:cNvPr id="413" name="Rectangle 41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6" name="Rectangle 47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203"/>
              <p:cNvGrpSpPr/>
              <p:nvPr/>
            </p:nvGrpSpPr>
            <p:grpSpPr>
              <a:xfrm rot="2643062" flipH="1">
                <a:off x="5148932" y="631164"/>
                <a:ext cx="140170" cy="256577"/>
                <a:chOff x="6272999" y="403029"/>
                <a:chExt cx="199769" cy="365671"/>
              </a:xfrm>
            </p:grpSpPr>
            <p:sp>
              <p:nvSpPr>
                <p:cNvPr id="410" name="Rectangle 40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grpSp>
        <p:nvGrpSpPr>
          <p:cNvPr id="13" name="Group 12"/>
          <p:cNvGrpSpPr/>
          <p:nvPr/>
        </p:nvGrpSpPr>
        <p:grpSpPr>
          <a:xfrm>
            <a:off x="7117084" y="4059332"/>
            <a:ext cx="1088444" cy="952550"/>
            <a:chOff x="7117083" y="4059332"/>
            <a:chExt cx="1088444" cy="952550"/>
          </a:xfrm>
        </p:grpSpPr>
        <p:grpSp>
          <p:nvGrpSpPr>
            <p:cNvPr id="268" name="Group 267"/>
            <p:cNvGrpSpPr/>
            <p:nvPr/>
          </p:nvGrpSpPr>
          <p:grpSpPr>
            <a:xfrm>
              <a:off x="7837264" y="4059332"/>
              <a:ext cx="368263" cy="274645"/>
              <a:chOff x="11376212" y="1890719"/>
              <a:chExt cx="313828" cy="243840"/>
            </a:xfrm>
            <a:solidFill>
              <a:srgbClr val="FF0000"/>
            </a:solidFill>
          </p:grpSpPr>
          <p:grpSp>
            <p:nvGrpSpPr>
              <p:cNvPr id="269" name="Group 311"/>
              <p:cNvGrpSpPr/>
              <p:nvPr/>
            </p:nvGrpSpPr>
            <p:grpSpPr>
              <a:xfrm>
                <a:off x="11468727" y="1890719"/>
                <a:ext cx="221313" cy="198120"/>
                <a:chOff x="10326049" y="1402160"/>
                <a:chExt cx="221313" cy="198120"/>
              </a:xfrm>
              <a:grpFill/>
            </p:grpSpPr>
            <p:sp>
              <p:nvSpPr>
                <p:cNvPr id="274" name="Oval 273"/>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7" name="Oval 326"/>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Oval 327"/>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Oval 328"/>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70" name="Oval 269"/>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Oval 270"/>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0" name="Group 479"/>
            <p:cNvGrpSpPr/>
            <p:nvPr/>
          </p:nvGrpSpPr>
          <p:grpSpPr>
            <a:xfrm>
              <a:off x="7117083" y="4737237"/>
              <a:ext cx="368263" cy="274645"/>
              <a:chOff x="11376212" y="1890719"/>
              <a:chExt cx="313828" cy="243840"/>
            </a:xfrm>
            <a:solidFill>
              <a:srgbClr val="FF0000"/>
            </a:solidFill>
          </p:grpSpPr>
          <p:grpSp>
            <p:nvGrpSpPr>
              <p:cNvPr id="481" name="Group 311"/>
              <p:cNvGrpSpPr/>
              <p:nvPr/>
            </p:nvGrpSpPr>
            <p:grpSpPr>
              <a:xfrm>
                <a:off x="11468727" y="1890719"/>
                <a:ext cx="221313" cy="198120"/>
                <a:chOff x="10326049" y="1402160"/>
                <a:chExt cx="221313" cy="198120"/>
              </a:xfrm>
              <a:grpFill/>
            </p:grpSpPr>
            <p:sp>
              <p:nvSpPr>
                <p:cNvPr id="485" name="Oval 484"/>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6" name="Oval 485"/>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7" name="Oval 486"/>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8" name="Oval 487"/>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2" name="Oval 481"/>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92" name="Group 491"/>
          <p:cNvGrpSpPr/>
          <p:nvPr/>
        </p:nvGrpSpPr>
        <p:grpSpPr>
          <a:xfrm>
            <a:off x="6279775" y="4584684"/>
            <a:ext cx="368263" cy="274645"/>
            <a:chOff x="11376212" y="1890719"/>
            <a:chExt cx="313828" cy="243840"/>
          </a:xfrm>
          <a:solidFill>
            <a:srgbClr val="FF0000"/>
          </a:solidFill>
        </p:grpSpPr>
        <p:grpSp>
          <p:nvGrpSpPr>
            <p:cNvPr id="493" name="Group 311"/>
            <p:cNvGrpSpPr/>
            <p:nvPr/>
          </p:nvGrpSpPr>
          <p:grpSpPr>
            <a:xfrm>
              <a:off x="11468727" y="1890719"/>
              <a:ext cx="221313" cy="198120"/>
              <a:chOff x="10326049" y="1402160"/>
              <a:chExt cx="221313" cy="198120"/>
            </a:xfrm>
            <a:grpFill/>
          </p:grpSpPr>
          <p:sp>
            <p:nvSpPr>
              <p:cNvPr id="497" name="Oval 496"/>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Oval 497"/>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4" name="Oval 493"/>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5" name="Oval 494"/>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6" name="Oval 495"/>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01" name="Group 500"/>
          <p:cNvGrpSpPr/>
          <p:nvPr/>
        </p:nvGrpSpPr>
        <p:grpSpPr>
          <a:xfrm>
            <a:off x="4826731" y="2136174"/>
            <a:ext cx="827660" cy="797296"/>
            <a:chOff x="4826731" y="2136174"/>
            <a:chExt cx="827660" cy="797296"/>
          </a:xfrm>
        </p:grpSpPr>
        <p:grpSp>
          <p:nvGrpSpPr>
            <p:cNvPr id="502" name="Group 501"/>
            <p:cNvGrpSpPr/>
            <p:nvPr/>
          </p:nvGrpSpPr>
          <p:grpSpPr>
            <a:xfrm>
              <a:off x="4826731" y="2183799"/>
              <a:ext cx="474194" cy="521071"/>
              <a:chOff x="1696729" y="1401791"/>
              <a:chExt cx="474194" cy="521071"/>
            </a:xfrm>
          </p:grpSpPr>
          <p:grpSp>
            <p:nvGrpSpPr>
              <p:cNvPr id="519" name="Group 165"/>
              <p:cNvGrpSpPr/>
              <p:nvPr/>
            </p:nvGrpSpPr>
            <p:grpSpPr>
              <a:xfrm>
                <a:off x="1696729" y="1425711"/>
                <a:ext cx="474194" cy="497151"/>
                <a:chOff x="5095749" y="0"/>
                <a:chExt cx="769047" cy="840013"/>
              </a:xfrm>
            </p:grpSpPr>
            <p:sp>
              <p:nvSpPr>
                <p:cNvPr id="5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4" name="Oval 5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Oval 5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0" name="TextBox 519"/>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03" name="Group 502"/>
            <p:cNvGrpSpPr/>
            <p:nvPr/>
          </p:nvGrpSpPr>
          <p:grpSpPr>
            <a:xfrm>
              <a:off x="5150581" y="2136174"/>
              <a:ext cx="503810" cy="521071"/>
              <a:chOff x="1696729" y="1401791"/>
              <a:chExt cx="503810" cy="521071"/>
            </a:xfrm>
          </p:grpSpPr>
          <p:grpSp>
            <p:nvGrpSpPr>
              <p:cNvPr id="512" name="Group 165"/>
              <p:cNvGrpSpPr/>
              <p:nvPr/>
            </p:nvGrpSpPr>
            <p:grpSpPr>
              <a:xfrm>
                <a:off x="1696729" y="1425711"/>
                <a:ext cx="474194" cy="497151"/>
                <a:chOff x="5095749" y="0"/>
                <a:chExt cx="769047" cy="840013"/>
              </a:xfrm>
            </p:grpSpPr>
            <p:sp>
              <p:nvSpPr>
                <p:cNvPr id="51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7" name="Oval 51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8" name="Oval 51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13" name="TextBox 512"/>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504" name="Group 503"/>
            <p:cNvGrpSpPr/>
            <p:nvPr/>
          </p:nvGrpSpPr>
          <p:grpSpPr>
            <a:xfrm>
              <a:off x="4998181" y="2412399"/>
              <a:ext cx="503810" cy="521071"/>
              <a:chOff x="1696729" y="1401791"/>
              <a:chExt cx="503810" cy="521071"/>
            </a:xfrm>
          </p:grpSpPr>
          <p:grpSp>
            <p:nvGrpSpPr>
              <p:cNvPr id="505" name="Group 165"/>
              <p:cNvGrpSpPr/>
              <p:nvPr/>
            </p:nvGrpSpPr>
            <p:grpSpPr>
              <a:xfrm>
                <a:off x="1696729" y="1425711"/>
                <a:ext cx="474194" cy="497151"/>
                <a:chOff x="5095749" y="0"/>
                <a:chExt cx="769047" cy="840013"/>
              </a:xfrm>
            </p:grpSpPr>
            <p:sp>
              <p:nvSpPr>
                <p:cNvPr id="50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0" name="Oval 50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1" name="Oval 51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06" name="TextBox 50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8" name="Group 7"/>
          <p:cNvGrpSpPr/>
          <p:nvPr/>
        </p:nvGrpSpPr>
        <p:grpSpPr>
          <a:xfrm>
            <a:off x="5084540" y="2944909"/>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94" name="Rectangle 293"/>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5" name="TextBox 29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
        <p:nvSpPr>
          <p:cNvPr id="292" name="Title 1"/>
          <p:cNvSpPr>
            <a:spLocks noGrp="1"/>
          </p:cNvSpPr>
          <p:nvPr>
            <p:ph type="title"/>
          </p:nvPr>
        </p:nvSpPr>
        <p:spPr>
          <a:xfrm>
            <a:off x="457202" y="274644"/>
            <a:ext cx="6962775" cy="609781"/>
          </a:xfrm>
        </p:spPr>
        <p:txBody>
          <a:bodyPr/>
          <a:lstStyle/>
          <a:p>
            <a:r>
              <a:rPr lang="nl-NL" sz="2400" dirty="0" err="1"/>
              <a:t>Glatirameer</a:t>
            </a:r>
            <a:r>
              <a:rPr lang="nl-NL" sz="2400" dirty="0"/>
              <a:t> acetaat, werkingsmechanisme</a:t>
            </a:r>
          </a:p>
        </p:txBody>
      </p:sp>
      <p:grpSp>
        <p:nvGrpSpPr>
          <p:cNvPr id="572" name="Group 571"/>
          <p:cNvGrpSpPr/>
          <p:nvPr/>
        </p:nvGrpSpPr>
        <p:grpSpPr>
          <a:xfrm>
            <a:off x="4600207" y="2856913"/>
            <a:ext cx="523046" cy="521071"/>
            <a:chOff x="1696729" y="1401791"/>
            <a:chExt cx="523046" cy="521071"/>
          </a:xfrm>
        </p:grpSpPr>
        <p:grpSp>
          <p:nvGrpSpPr>
            <p:cNvPr id="589" name="Group 165"/>
            <p:cNvGrpSpPr/>
            <p:nvPr/>
          </p:nvGrpSpPr>
          <p:grpSpPr>
            <a:xfrm>
              <a:off x="1696729" y="1425711"/>
              <a:ext cx="474194" cy="497151"/>
              <a:chOff x="5095749" y="0"/>
              <a:chExt cx="769047" cy="840013"/>
            </a:xfrm>
          </p:grpSpPr>
          <p:sp>
            <p:nvSpPr>
              <p:cNvPr id="59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Oval 59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0" name="TextBox 58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73" name="Group 572"/>
          <p:cNvGrpSpPr/>
          <p:nvPr/>
        </p:nvGrpSpPr>
        <p:grpSpPr>
          <a:xfrm>
            <a:off x="4400182" y="2961688"/>
            <a:ext cx="523046" cy="521071"/>
            <a:chOff x="1696729" y="1401791"/>
            <a:chExt cx="523046"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74" name="Group 573"/>
          <p:cNvGrpSpPr/>
          <p:nvPr/>
        </p:nvGrpSpPr>
        <p:grpSpPr>
          <a:xfrm>
            <a:off x="4175203" y="3639714"/>
            <a:ext cx="1112990" cy="907596"/>
            <a:chOff x="5038726" y="3648212"/>
            <a:chExt cx="1112990" cy="907596"/>
          </a:xfrm>
        </p:grpSpPr>
        <p:grpSp>
          <p:nvGrpSpPr>
            <p:cNvPr id="578" name="Group 250"/>
            <p:cNvGrpSpPr/>
            <p:nvPr/>
          </p:nvGrpSpPr>
          <p:grpSpPr>
            <a:xfrm>
              <a:off x="5038726" y="3648212"/>
              <a:ext cx="1112990" cy="907596"/>
              <a:chOff x="1098341" y="4367954"/>
              <a:chExt cx="1534341" cy="1386379"/>
            </a:xfrm>
          </p:grpSpPr>
          <p:sp>
            <p:nvSpPr>
              <p:cNvPr id="580"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1" name="Oval 580"/>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9" name="TextBox 578"/>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597" name="Group 596"/>
          <p:cNvGrpSpPr/>
          <p:nvPr/>
        </p:nvGrpSpPr>
        <p:grpSpPr>
          <a:xfrm>
            <a:off x="5362213" y="3714289"/>
            <a:ext cx="1112990" cy="907596"/>
            <a:chOff x="5038726" y="3648212"/>
            <a:chExt cx="1112990" cy="907596"/>
          </a:xfrm>
        </p:grpSpPr>
        <p:grpSp>
          <p:nvGrpSpPr>
            <p:cNvPr id="634" name="Group 250"/>
            <p:cNvGrpSpPr/>
            <p:nvPr/>
          </p:nvGrpSpPr>
          <p:grpSpPr>
            <a:xfrm>
              <a:off x="5038726" y="3648212"/>
              <a:ext cx="1112990" cy="907596"/>
              <a:chOff x="1098341" y="4367954"/>
              <a:chExt cx="1534342" cy="1386379"/>
            </a:xfrm>
          </p:grpSpPr>
          <p:sp>
            <p:nvSpPr>
              <p:cNvPr id="636"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Oval 636"/>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35" name="TextBox 634"/>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598" name="Group 597"/>
          <p:cNvGrpSpPr/>
          <p:nvPr/>
        </p:nvGrpSpPr>
        <p:grpSpPr>
          <a:xfrm>
            <a:off x="6227542" y="3144938"/>
            <a:ext cx="368263" cy="274645"/>
            <a:chOff x="11376212" y="1890719"/>
            <a:chExt cx="313828" cy="243840"/>
          </a:xfrm>
        </p:grpSpPr>
        <p:grpSp>
          <p:nvGrpSpPr>
            <p:cNvPr id="626" name="Group 311"/>
            <p:cNvGrpSpPr/>
            <p:nvPr/>
          </p:nvGrpSpPr>
          <p:grpSpPr>
            <a:xfrm>
              <a:off x="11468727" y="1890719"/>
              <a:ext cx="221313" cy="198120"/>
              <a:chOff x="10326049" y="1402160"/>
              <a:chExt cx="221313" cy="198120"/>
            </a:xfrm>
          </p:grpSpPr>
          <p:sp>
            <p:nvSpPr>
              <p:cNvPr id="630" name="Oval 629"/>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1" name="Oval 630"/>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2" name="Oval 631"/>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3" name="Oval 632"/>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27" name="Oval 626"/>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Oval 627"/>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Oval 628"/>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 name="Group 3"/>
          <p:cNvGrpSpPr/>
          <p:nvPr/>
        </p:nvGrpSpPr>
        <p:grpSpPr>
          <a:xfrm>
            <a:off x="4521770" y="3449311"/>
            <a:ext cx="1517894" cy="329006"/>
            <a:chOff x="4521771" y="3449311"/>
            <a:chExt cx="1517894" cy="329006"/>
          </a:xfrm>
        </p:grpSpPr>
        <p:grpSp>
          <p:nvGrpSpPr>
            <p:cNvPr id="575" name="Group 574"/>
            <p:cNvGrpSpPr/>
            <p:nvPr/>
          </p:nvGrpSpPr>
          <p:grpSpPr>
            <a:xfrm>
              <a:off x="4521771" y="3449311"/>
              <a:ext cx="300082" cy="261610"/>
              <a:chOff x="9582545" y="2303286"/>
              <a:chExt cx="300082" cy="261610"/>
            </a:xfrm>
          </p:grpSpPr>
          <p:sp>
            <p:nvSpPr>
              <p:cNvPr id="57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7" name="Rectangle 576"/>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599" name="Group 598"/>
            <p:cNvGrpSpPr/>
            <p:nvPr/>
          </p:nvGrpSpPr>
          <p:grpSpPr>
            <a:xfrm>
              <a:off x="5739583" y="3516707"/>
              <a:ext cx="300082" cy="261610"/>
              <a:chOff x="9582545" y="2303286"/>
              <a:chExt cx="300082" cy="261610"/>
            </a:xfrm>
          </p:grpSpPr>
          <p:sp>
            <p:nvSpPr>
              <p:cNvPr id="62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Rectangle 624"/>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600" name="Group 599"/>
          <p:cNvGrpSpPr/>
          <p:nvPr/>
        </p:nvGrpSpPr>
        <p:grpSpPr>
          <a:xfrm>
            <a:off x="5705107" y="2866438"/>
            <a:ext cx="474194" cy="521071"/>
            <a:chOff x="1696729" y="1401791"/>
            <a:chExt cx="474194" cy="521071"/>
          </a:xfrm>
        </p:grpSpPr>
        <p:grpSp>
          <p:nvGrpSpPr>
            <p:cNvPr id="617" name="Group 165"/>
            <p:cNvGrpSpPr/>
            <p:nvPr/>
          </p:nvGrpSpPr>
          <p:grpSpPr>
            <a:xfrm>
              <a:off x="1696729" y="1425711"/>
              <a:ext cx="474194" cy="497151"/>
              <a:chOff x="5095749" y="0"/>
              <a:chExt cx="769047" cy="840013"/>
            </a:xfrm>
          </p:grpSpPr>
          <p:sp>
            <p:nvSpPr>
              <p:cNvPr id="6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Oval 6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Oval 6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8" name="TextBox 6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601" name="Group 600"/>
          <p:cNvGrpSpPr/>
          <p:nvPr/>
        </p:nvGrpSpPr>
        <p:grpSpPr>
          <a:xfrm>
            <a:off x="5457457" y="2980738"/>
            <a:ext cx="474194" cy="521071"/>
            <a:chOff x="1696729" y="1401791"/>
            <a:chExt cx="474194" cy="521071"/>
          </a:xfrm>
        </p:grpSpPr>
        <p:grpSp>
          <p:nvGrpSpPr>
            <p:cNvPr id="610" name="Group 165"/>
            <p:cNvGrpSpPr/>
            <p:nvPr/>
          </p:nvGrpSpPr>
          <p:grpSpPr>
            <a:xfrm>
              <a:off x="1696729" y="1425711"/>
              <a:ext cx="474194" cy="497151"/>
              <a:chOff x="5095749" y="0"/>
              <a:chExt cx="769047" cy="840013"/>
            </a:xfrm>
          </p:grpSpPr>
          <p:sp>
            <p:nvSpPr>
              <p:cNvPr id="61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Oval 61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Oval 61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1" name="TextBox 610"/>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602" name="Group 601"/>
          <p:cNvGrpSpPr/>
          <p:nvPr/>
        </p:nvGrpSpPr>
        <p:grpSpPr>
          <a:xfrm>
            <a:off x="5692780" y="3016457"/>
            <a:ext cx="523046" cy="521071"/>
            <a:chOff x="1696729" y="1401791"/>
            <a:chExt cx="523046" cy="521071"/>
          </a:xfrm>
        </p:grpSpPr>
        <p:grpSp>
          <p:nvGrpSpPr>
            <p:cNvPr id="603" name="Group 165"/>
            <p:cNvGrpSpPr/>
            <p:nvPr/>
          </p:nvGrpSpPr>
          <p:grpSpPr>
            <a:xfrm>
              <a:off x="1696729" y="1425711"/>
              <a:ext cx="474194" cy="497151"/>
              <a:chOff x="5095749" y="0"/>
              <a:chExt cx="769047" cy="840013"/>
            </a:xfrm>
          </p:grpSpPr>
          <p:sp>
            <p:nvSpPr>
              <p:cNvPr id="60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8" name="Oval 60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9" name="Oval 60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4" name="TextBox 60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13" name="TextBox 312"/>
          <p:cNvSpPr txBox="1"/>
          <p:nvPr/>
        </p:nvSpPr>
        <p:spPr>
          <a:xfrm>
            <a:off x="199056" y="1628983"/>
            <a:ext cx="3636604" cy="2308324"/>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en-US" dirty="0"/>
              <a:t>Glatirameer </a:t>
            </a:r>
            <a:r>
              <a:rPr lang="en-US" dirty="0" err="1"/>
              <a:t>acetaat</a:t>
            </a:r>
            <a:r>
              <a:rPr lang="en-US" dirty="0"/>
              <a:t> (GLAT) is </a:t>
            </a:r>
            <a:r>
              <a:rPr lang="en-US" dirty="0" err="1"/>
              <a:t>een</a:t>
            </a:r>
            <a:r>
              <a:rPr lang="en-US" dirty="0"/>
              <a:t> </a:t>
            </a:r>
            <a:r>
              <a:rPr lang="en-US" dirty="0" err="1"/>
              <a:t>polymeer</a:t>
            </a:r>
            <a:r>
              <a:rPr lang="en-US" dirty="0"/>
              <a:t> van 4 </a:t>
            </a:r>
            <a:r>
              <a:rPr lang="en-US" dirty="0" err="1"/>
              <a:t>aminozuren</a:t>
            </a:r>
            <a:r>
              <a:rPr lang="en-US" dirty="0"/>
              <a:t> die in MBP zitten (glutamaat, lysine, alanine en tyrosine).</a:t>
            </a:r>
          </a:p>
          <a:p>
            <a:endParaRPr lang="en-US" dirty="0"/>
          </a:p>
          <a:p>
            <a:r>
              <a:rPr lang="en-US" dirty="0"/>
              <a:t>Het werkt waarschijnlijk als ‘afleiding’ voor het immuunsysteem.</a:t>
            </a:r>
          </a:p>
          <a:p>
            <a:endParaRPr lang="en-US" dirty="0"/>
          </a:p>
        </p:txBody>
      </p:sp>
      <p:sp>
        <p:nvSpPr>
          <p:cNvPr id="6" name="TextBox 5"/>
          <p:cNvSpPr txBox="1"/>
          <p:nvPr/>
        </p:nvSpPr>
        <p:spPr>
          <a:xfrm rot="1524087">
            <a:off x="4506022" y="3516085"/>
            <a:ext cx="439544" cy="261610"/>
          </a:xfrm>
          <a:prstGeom prst="rect">
            <a:avLst/>
          </a:prstGeom>
          <a:noFill/>
        </p:spPr>
        <p:txBody>
          <a:bodyPr wrap="none" rtlCol="0">
            <a:spAutoFit/>
          </a:bodyPr>
          <a:lstStyle/>
          <a:p>
            <a:r>
              <a:rPr lang="en-US" sz="1100" b="1" dirty="0">
                <a:solidFill>
                  <a:srgbClr val="C00000"/>
                </a:solidFill>
                <a:latin typeface="MelodBold" pitchFamily="2" charset="0"/>
              </a:rPr>
              <a:t>GLAT</a:t>
            </a:r>
          </a:p>
        </p:txBody>
      </p:sp>
      <p:sp>
        <p:nvSpPr>
          <p:cNvPr id="638" name="TextBox 637"/>
          <p:cNvSpPr txBox="1"/>
          <p:nvPr/>
        </p:nvSpPr>
        <p:spPr>
          <a:xfrm rot="19814387">
            <a:off x="5661398" y="3534023"/>
            <a:ext cx="439544" cy="261610"/>
          </a:xfrm>
          <a:prstGeom prst="rect">
            <a:avLst/>
          </a:prstGeom>
          <a:noFill/>
        </p:spPr>
        <p:txBody>
          <a:bodyPr wrap="none" rtlCol="0">
            <a:spAutoFit/>
          </a:bodyPr>
          <a:lstStyle/>
          <a:p>
            <a:r>
              <a:rPr lang="en-US" sz="1100" b="1" dirty="0">
                <a:solidFill>
                  <a:srgbClr val="C00000"/>
                </a:solidFill>
                <a:latin typeface="MelodBold" pitchFamily="2" charset="0"/>
              </a:rPr>
              <a:t>GLAT</a:t>
            </a:r>
          </a:p>
        </p:txBody>
      </p:sp>
      <p:sp>
        <p:nvSpPr>
          <p:cNvPr id="2" name="Rectangle 1"/>
          <p:cNvSpPr/>
          <p:nvPr/>
        </p:nvSpPr>
        <p:spPr>
          <a:xfrm>
            <a:off x="79933" y="6673654"/>
            <a:ext cx="1513556" cy="184666"/>
          </a:xfrm>
          <a:prstGeom prst="rect">
            <a:avLst/>
          </a:prstGeom>
        </p:spPr>
        <p:txBody>
          <a:bodyPr wrap="none">
            <a:spAutoFit/>
          </a:bodyPr>
          <a:lstStyle/>
          <a:p>
            <a:r>
              <a:rPr lang="nl-NL" sz="600" dirty="0"/>
              <a:t>https://www.drugbank.ca/drugs/DB05259</a:t>
            </a:r>
          </a:p>
        </p:txBody>
      </p:sp>
      <p:sp>
        <p:nvSpPr>
          <p:cNvPr id="315" name="Rectangle 314">
            <a:extLst>
              <a:ext uri="{FF2B5EF4-FFF2-40B4-BE49-F238E27FC236}">
                <a16:creationId xmlns:a16="http://schemas.microsoft.com/office/drawing/2014/main" id="{464B0EA7-F221-4BF1-90FC-3C41C71D6861}"/>
              </a:ext>
            </a:extLst>
          </p:cNvPr>
          <p:cNvSpPr/>
          <p:nvPr/>
        </p:nvSpPr>
        <p:spPr>
          <a:xfrm>
            <a:off x="1498661" y="6648383"/>
            <a:ext cx="4572000" cy="276999"/>
          </a:xfrm>
          <a:prstGeom prst="rect">
            <a:avLst/>
          </a:prstGeom>
        </p:spPr>
        <p:txBody>
          <a:bodyPr>
            <a:spAutoFit/>
          </a:bodyPr>
          <a:lstStyle/>
          <a:p>
            <a:r>
              <a:rPr lang="nl-NL" sz="600" dirty="0">
                <a:hlinkClick r:id="rId3"/>
              </a:rPr>
              <a:t>https://db.cbg-meb.nl/IB-teksten/h30086.pdf</a:t>
            </a:r>
            <a:r>
              <a:rPr lang="nl-NL" sz="600" dirty="0"/>
              <a:t>  </a:t>
            </a:r>
          </a:p>
          <a:p>
            <a:endParaRPr lang="nl-NL" sz="600" dirty="0"/>
          </a:p>
        </p:txBody>
      </p:sp>
    </p:spTree>
    <p:extLst>
      <p:ext uri="{BB962C8B-B14F-4D97-AF65-F5344CB8AC3E}">
        <p14:creationId xmlns:p14="http://schemas.microsoft.com/office/powerpoint/2010/main" val="3275782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6" presetClass="entr" presetSubtype="21" fill="hold" grpId="0" nodeType="withEffect">
                                  <p:stCondLst>
                                    <p:cond delay="0"/>
                                  </p:stCondLst>
                                  <p:childTnLst>
                                    <p:set>
                                      <p:cBhvr>
                                        <p:cTn id="9" dur="1" fill="hold">
                                          <p:stCondLst>
                                            <p:cond delay="0"/>
                                          </p:stCondLst>
                                        </p:cTn>
                                        <p:tgtEl>
                                          <p:spTgt spid="638"/>
                                        </p:tgtEl>
                                        <p:attrNameLst>
                                          <p:attrName>style.visibility</p:attrName>
                                        </p:attrNameLst>
                                      </p:cBhvr>
                                      <p:to>
                                        <p:strVal val="visible"/>
                                      </p:to>
                                    </p:set>
                                    <p:animEffect transition="in" filter="barn(inVertical)">
                                      <p:cBhvr>
                                        <p:cTn id="10" dur="500"/>
                                        <p:tgtEl>
                                          <p:spTgt spid="63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313"/>
                                        </p:tgtEl>
                                        <p:attrNameLst>
                                          <p:attrName>style.visibility</p:attrName>
                                        </p:attrNameLst>
                                      </p:cBhvr>
                                      <p:to>
                                        <p:strVal val="visible"/>
                                      </p:to>
                                    </p:set>
                                    <p:animEffect transition="in" filter="barn(inVertical)">
                                      <p:cBhvr>
                                        <p:cTn id="16" dur="500"/>
                                        <p:tgtEl>
                                          <p:spTgt spid="3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 grpId="0" animBg="1"/>
      <p:bldP spid="6" grpId="0"/>
      <p:bldP spid="63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grpSp>
        <p:nvGrpSpPr>
          <p:cNvPr id="3" name="Group 2"/>
          <p:cNvGrpSpPr/>
          <p:nvPr/>
        </p:nvGrpSpPr>
        <p:grpSpPr>
          <a:xfrm>
            <a:off x="4655101" y="4797255"/>
            <a:ext cx="1325315" cy="709388"/>
            <a:chOff x="7310938" y="5220127"/>
            <a:chExt cx="1325315" cy="709388"/>
          </a:xfrm>
        </p:grpSpPr>
        <p:grpSp>
          <p:nvGrpSpPr>
            <p:cNvPr id="276" name="Group 207"/>
            <p:cNvGrpSpPr/>
            <p:nvPr/>
          </p:nvGrpSpPr>
          <p:grpSpPr>
            <a:xfrm rot="16200000">
              <a:off x="7799363" y="5425990"/>
              <a:ext cx="668949" cy="338102"/>
              <a:chOff x="5148932" y="630657"/>
              <a:chExt cx="750349" cy="364012"/>
            </a:xfrm>
          </p:grpSpPr>
          <p:grpSp>
            <p:nvGrpSpPr>
              <p:cNvPr id="303" name="Group 171"/>
              <p:cNvGrpSpPr/>
              <p:nvPr/>
            </p:nvGrpSpPr>
            <p:grpSpPr>
              <a:xfrm>
                <a:off x="5465001" y="738092"/>
                <a:ext cx="140170" cy="256577"/>
                <a:chOff x="6272999" y="403029"/>
                <a:chExt cx="199769" cy="365671"/>
              </a:xfrm>
            </p:grpSpPr>
            <p:sp>
              <p:nvSpPr>
                <p:cNvPr id="318" name="Rectangle 31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9" name="Rectangle 31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1" name="Rectangle 32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4" name="Group 173"/>
              <p:cNvGrpSpPr/>
              <p:nvPr/>
            </p:nvGrpSpPr>
            <p:grpSpPr>
              <a:xfrm rot="18956938">
                <a:off x="5759111" y="630657"/>
                <a:ext cx="140170" cy="256577"/>
                <a:chOff x="6272999" y="403029"/>
                <a:chExt cx="199769" cy="365671"/>
              </a:xfrm>
            </p:grpSpPr>
            <p:sp>
              <p:nvSpPr>
                <p:cNvPr id="312" name="Rectangle 31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Rectangle 3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ectangle 31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203"/>
              <p:cNvGrpSpPr/>
              <p:nvPr/>
            </p:nvGrpSpPr>
            <p:grpSpPr>
              <a:xfrm rot="2643062" flipH="1">
                <a:off x="5148932" y="631164"/>
                <a:ext cx="140170" cy="256577"/>
                <a:chOff x="6272999" y="403029"/>
                <a:chExt cx="199769" cy="365671"/>
              </a:xfrm>
            </p:grpSpPr>
            <p:sp>
              <p:nvSpPr>
                <p:cNvPr id="309" name="Rectangle 30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0" name="Rectangle 30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1" name="Rectangle 31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7" name="Group 207"/>
            <p:cNvGrpSpPr/>
            <p:nvPr/>
          </p:nvGrpSpPr>
          <p:grpSpPr>
            <a:xfrm rot="16200000">
              <a:off x="8132727" y="5385551"/>
              <a:ext cx="668949" cy="338102"/>
              <a:chOff x="5148932" y="630657"/>
              <a:chExt cx="750349" cy="364012"/>
            </a:xfrm>
          </p:grpSpPr>
          <p:grpSp>
            <p:nvGrpSpPr>
              <p:cNvPr id="286" name="Group 171"/>
              <p:cNvGrpSpPr/>
              <p:nvPr/>
            </p:nvGrpSpPr>
            <p:grpSpPr>
              <a:xfrm>
                <a:off x="5465001" y="738092"/>
                <a:ext cx="140170" cy="256577"/>
                <a:chOff x="6272999" y="403029"/>
                <a:chExt cx="199769" cy="365671"/>
              </a:xfrm>
            </p:grpSpPr>
            <p:sp>
              <p:nvSpPr>
                <p:cNvPr id="300" name="Rectangle 2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Rectangle 3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Rectangle 3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7" name="Group 173"/>
              <p:cNvGrpSpPr/>
              <p:nvPr/>
            </p:nvGrpSpPr>
            <p:grpSpPr>
              <a:xfrm rot="18956938">
                <a:off x="5759111" y="630657"/>
                <a:ext cx="140170" cy="256577"/>
                <a:chOff x="6272999" y="403029"/>
                <a:chExt cx="199769" cy="365671"/>
              </a:xfrm>
            </p:grpSpPr>
            <p:sp>
              <p:nvSpPr>
                <p:cNvPr id="293" name="Rectangle 29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7" name="Rectangle 29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8" name="Rectangle 29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8" name="Group 203"/>
              <p:cNvGrpSpPr/>
              <p:nvPr/>
            </p:nvGrpSpPr>
            <p:grpSpPr>
              <a:xfrm rot="2643062" flipH="1">
                <a:off x="5148932" y="631164"/>
                <a:ext cx="140170" cy="256577"/>
                <a:chOff x="6272999" y="403029"/>
                <a:chExt cx="199769" cy="365671"/>
              </a:xfrm>
            </p:grpSpPr>
            <p:sp>
              <p:nvSpPr>
                <p:cNvPr id="289" name="Rectangle 28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0" name="Rectangle 28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8" name="Group 277"/>
            <p:cNvGrpSpPr/>
            <p:nvPr/>
          </p:nvGrpSpPr>
          <p:grpSpPr>
            <a:xfrm>
              <a:off x="7310938" y="5416042"/>
              <a:ext cx="592975" cy="396752"/>
              <a:chOff x="1296225" y="4749032"/>
              <a:chExt cx="592975" cy="396752"/>
            </a:xfrm>
          </p:grpSpPr>
          <p:grpSp>
            <p:nvGrpSpPr>
              <p:cNvPr id="279" name="Group 346"/>
              <p:cNvGrpSpPr/>
              <p:nvPr/>
            </p:nvGrpSpPr>
            <p:grpSpPr>
              <a:xfrm>
                <a:off x="1296225" y="4749032"/>
                <a:ext cx="592975" cy="396752"/>
                <a:chOff x="7484401" y="352840"/>
                <a:chExt cx="505324" cy="352252"/>
              </a:xfrm>
            </p:grpSpPr>
            <p:sp>
              <p:nvSpPr>
                <p:cNvPr id="281" name="Oval 280"/>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Oval 281"/>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Moon 282"/>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Moon 283"/>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Moon 284"/>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80" name="TextBox 279"/>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nvGrpSpPr>
          <p:cNvPr id="10" name="Group 9"/>
          <p:cNvGrpSpPr/>
          <p:nvPr/>
        </p:nvGrpSpPr>
        <p:grpSpPr>
          <a:xfrm>
            <a:off x="6058541" y="4066370"/>
            <a:ext cx="652665" cy="1405425"/>
            <a:chOff x="6058539" y="4066364"/>
            <a:chExt cx="652665" cy="1405425"/>
          </a:xfrm>
        </p:grpSpPr>
        <p:grpSp>
          <p:nvGrpSpPr>
            <p:cNvPr id="393" name="Group 207"/>
            <p:cNvGrpSpPr/>
            <p:nvPr/>
          </p:nvGrpSpPr>
          <p:grpSpPr>
            <a:xfrm rot="16200000">
              <a:off x="6207678" y="4231788"/>
              <a:ext cx="668949" cy="338102"/>
              <a:chOff x="5148932" y="630657"/>
              <a:chExt cx="750349" cy="364012"/>
            </a:xfrm>
          </p:grpSpPr>
          <p:grpSp>
            <p:nvGrpSpPr>
              <p:cNvPr id="394" name="Group 171"/>
              <p:cNvGrpSpPr/>
              <p:nvPr/>
            </p:nvGrpSpPr>
            <p:grpSpPr>
              <a:xfrm>
                <a:off x="5465001" y="738092"/>
                <a:ext cx="140170" cy="256577"/>
                <a:chOff x="6272999" y="403029"/>
                <a:chExt cx="199769" cy="365671"/>
              </a:xfrm>
            </p:grpSpPr>
            <p:sp>
              <p:nvSpPr>
                <p:cNvPr id="403" name="Rectangle 4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4" name="Rectangle 4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8956938">
                <a:off x="5759111" y="630657"/>
                <a:ext cx="140170" cy="256577"/>
                <a:chOff x="6272999" y="403029"/>
                <a:chExt cx="199769" cy="365671"/>
              </a:xfrm>
            </p:grpSpPr>
            <p:sp>
              <p:nvSpPr>
                <p:cNvPr id="400" name="Rectangle 3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2643062" flipH="1">
                <a:off x="5148932" y="631164"/>
                <a:ext cx="140170" cy="256577"/>
                <a:chOff x="6272999" y="403029"/>
                <a:chExt cx="199769" cy="365671"/>
              </a:xfrm>
            </p:grpSpPr>
            <p:sp>
              <p:nvSpPr>
                <p:cNvPr id="397" name="Rectangle 3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8" name="Rectangle 3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06" name="Group 207"/>
            <p:cNvGrpSpPr/>
            <p:nvPr/>
          </p:nvGrpSpPr>
          <p:grpSpPr>
            <a:xfrm rot="16200000">
              <a:off x="5893115" y="4968264"/>
              <a:ext cx="668949" cy="338102"/>
              <a:chOff x="5148932" y="630657"/>
              <a:chExt cx="750349" cy="364012"/>
            </a:xfrm>
          </p:grpSpPr>
          <p:grpSp>
            <p:nvGrpSpPr>
              <p:cNvPr id="407" name="Group 171"/>
              <p:cNvGrpSpPr/>
              <p:nvPr/>
            </p:nvGrpSpPr>
            <p:grpSpPr>
              <a:xfrm>
                <a:off x="5465001" y="738092"/>
                <a:ext cx="140170" cy="256577"/>
                <a:chOff x="6272999" y="403029"/>
                <a:chExt cx="199769" cy="365671"/>
              </a:xfrm>
            </p:grpSpPr>
            <p:sp>
              <p:nvSpPr>
                <p:cNvPr id="477" name="Rectangle 4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8" name="Rectangle 4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9" name="Rectangle 4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173"/>
              <p:cNvGrpSpPr/>
              <p:nvPr/>
            </p:nvGrpSpPr>
            <p:grpSpPr>
              <a:xfrm rot="18956938">
                <a:off x="5759111" y="630657"/>
                <a:ext cx="140170" cy="256577"/>
                <a:chOff x="6272999" y="403029"/>
                <a:chExt cx="199769" cy="365671"/>
              </a:xfrm>
            </p:grpSpPr>
            <p:sp>
              <p:nvSpPr>
                <p:cNvPr id="413" name="Rectangle 41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6" name="Rectangle 47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203"/>
              <p:cNvGrpSpPr/>
              <p:nvPr/>
            </p:nvGrpSpPr>
            <p:grpSpPr>
              <a:xfrm rot="2643062" flipH="1">
                <a:off x="5148932" y="631164"/>
                <a:ext cx="140170" cy="256577"/>
                <a:chOff x="6272999" y="403029"/>
                <a:chExt cx="199769" cy="365671"/>
              </a:xfrm>
            </p:grpSpPr>
            <p:sp>
              <p:nvSpPr>
                <p:cNvPr id="410" name="Rectangle 40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grpSp>
        <p:nvGrpSpPr>
          <p:cNvPr id="13" name="Group 12"/>
          <p:cNvGrpSpPr/>
          <p:nvPr/>
        </p:nvGrpSpPr>
        <p:grpSpPr>
          <a:xfrm>
            <a:off x="7117084" y="4059332"/>
            <a:ext cx="1088444" cy="952550"/>
            <a:chOff x="7117083" y="4059332"/>
            <a:chExt cx="1088444" cy="952550"/>
          </a:xfrm>
        </p:grpSpPr>
        <p:grpSp>
          <p:nvGrpSpPr>
            <p:cNvPr id="268" name="Group 267"/>
            <p:cNvGrpSpPr/>
            <p:nvPr/>
          </p:nvGrpSpPr>
          <p:grpSpPr>
            <a:xfrm>
              <a:off x="7837264" y="4059332"/>
              <a:ext cx="368263" cy="274645"/>
              <a:chOff x="11376212" y="1890719"/>
              <a:chExt cx="313828" cy="243840"/>
            </a:xfrm>
            <a:solidFill>
              <a:srgbClr val="FF0000"/>
            </a:solidFill>
          </p:grpSpPr>
          <p:grpSp>
            <p:nvGrpSpPr>
              <p:cNvPr id="269" name="Group 311"/>
              <p:cNvGrpSpPr/>
              <p:nvPr/>
            </p:nvGrpSpPr>
            <p:grpSpPr>
              <a:xfrm>
                <a:off x="11468727" y="1890719"/>
                <a:ext cx="221313" cy="198120"/>
                <a:chOff x="10326049" y="1402160"/>
                <a:chExt cx="221313" cy="198120"/>
              </a:xfrm>
              <a:grpFill/>
            </p:grpSpPr>
            <p:sp>
              <p:nvSpPr>
                <p:cNvPr id="274" name="Oval 273"/>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7" name="Oval 326"/>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Oval 327"/>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Oval 328"/>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70" name="Oval 269"/>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Oval 270"/>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0" name="Group 479"/>
            <p:cNvGrpSpPr/>
            <p:nvPr/>
          </p:nvGrpSpPr>
          <p:grpSpPr>
            <a:xfrm>
              <a:off x="7117083" y="4737237"/>
              <a:ext cx="368263" cy="274645"/>
              <a:chOff x="11376212" y="1890719"/>
              <a:chExt cx="313828" cy="243840"/>
            </a:xfrm>
            <a:solidFill>
              <a:srgbClr val="FF0000"/>
            </a:solidFill>
          </p:grpSpPr>
          <p:grpSp>
            <p:nvGrpSpPr>
              <p:cNvPr id="481" name="Group 311"/>
              <p:cNvGrpSpPr/>
              <p:nvPr/>
            </p:nvGrpSpPr>
            <p:grpSpPr>
              <a:xfrm>
                <a:off x="11468727" y="1890719"/>
                <a:ext cx="221313" cy="198120"/>
                <a:chOff x="10326049" y="1402160"/>
                <a:chExt cx="221313" cy="198120"/>
              </a:xfrm>
              <a:grpFill/>
            </p:grpSpPr>
            <p:sp>
              <p:nvSpPr>
                <p:cNvPr id="485" name="Oval 484"/>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6" name="Oval 485"/>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7" name="Oval 486"/>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8" name="Oval 487"/>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2" name="Oval 481"/>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92" name="Group 491"/>
          <p:cNvGrpSpPr/>
          <p:nvPr/>
        </p:nvGrpSpPr>
        <p:grpSpPr>
          <a:xfrm>
            <a:off x="6279775" y="4584684"/>
            <a:ext cx="368263" cy="274645"/>
            <a:chOff x="11376212" y="1890719"/>
            <a:chExt cx="313828" cy="243840"/>
          </a:xfrm>
          <a:solidFill>
            <a:srgbClr val="FF0000"/>
          </a:solidFill>
        </p:grpSpPr>
        <p:grpSp>
          <p:nvGrpSpPr>
            <p:cNvPr id="493" name="Group 311"/>
            <p:cNvGrpSpPr/>
            <p:nvPr/>
          </p:nvGrpSpPr>
          <p:grpSpPr>
            <a:xfrm>
              <a:off x="11468727" y="1890719"/>
              <a:ext cx="221313" cy="198120"/>
              <a:chOff x="10326049" y="1402160"/>
              <a:chExt cx="221313" cy="198120"/>
            </a:xfrm>
            <a:grpFill/>
          </p:grpSpPr>
          <p:sp>
            <p:nvSpPr>
              <p:cNvPr id="497" name="Oval 496"/>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Oval 497"/>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4" name="Oval 493"/>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5" name="Oval 494"/>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6" name="Oval 495"/>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01" name="Group 500"/>
          <p:cNvGrpSpPr/>
          <p:nvPr/>
        </p:nvGrpSpPr>
        <p:grpSpPr>
          <a:xfrm>
            <a:off x="4826731" y="2136174"/>
            <a:ext cx="827660" cy="797296"/>
            <a:chOff x="4826731" y="2136174"/>
            <a:chExt cx="827660" cy="797296"/>
          </a:xfrm>
        </p:grpSpPr>
        <p:grpSp>
          <p:nvGrpSpPr>
            <p:cNvPr id="502" name="Group 501"/>
            <p:cNvGrpSpPr/>
            <p:nvPr/>
          </p:nvGrpSpPr>
          <p:grpSpPr>
            <a:xfrm>
              <a:off x="4826731" y="2183799"/>
              <a:ext cx="474194" cy="521071"/>
              <a:chOff x="1696729" y="1401791"/>
              <a:chExt cx="474194" cy="521071"/>
            </a:xfrm>
          </p:grpSpPr>
          <p:grpSp>
            <p:nvGrpSpPr>
              <p:cNvPr id="519" name="Group 165"/>
              <p:cNvGrpSpPr/>
              <p:nvPr/>
            </p:nvGrpSpPr>
            <p:grpSpPr>
              <a:xfrm>
                <a:off x="1696729" y="1425711"/>
                <a:ext cx="474194" cy="497151"/>
                <a:chOff x="5095749" y="0"/>
                <a:chExt cx="769047" cy="840013"/>
              </a:xfrm>
            </p:grpSpPr>
            <p:sp>
              <p:nvSpPr>
                <p:cNvPr id="5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4" name="Oval 5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Oval 5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0" name="TextBox 519"/>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03" name="Group 502"/>
            <p:cNvGrpSpPr/>
            <p:nvPr/>
          </p:nvGrpSpPr>
          <p:grpSpPr>
            <a:xfrm>
              <a:off x="5150581" y="2136174"/>
              <a:ext cx="503810" cy="521071"/>
              <a:chOff x="1696729" y="1401791"/>
              <a:chExt cx="503810" cy="521071"/>
            </a:xfrm>
          </p:grpSpPr>
          <p:grpSp>
            <p:nvGrpSpPr>
              <p:cNvPr id="512" name="Group 165"/>
              <p:cNvGrpSpPr/>
              <p:nvPr/>
            </p:nvGrpSpPr>
            <p:grpSpPr>
              <a:xfrm>
                <a:off x="1696729" y="1425711"/>
                <a:ext cx="474194" cy="497151"/>
                <a:chOff x="5095749" y="0"/>
                <a:chExt cx="769047" cy="840013"/>
              </a:xfrm>
            </p:grpSpPr>
            <p:sp>
              <p:nvSpPr>
                <p:cNvPr id="51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7" name="Oval 51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8" name="Oval 51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13" name="TextBox 512"/>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504" name="Group 503"/>
            <p:cNvGrpSpPr/>
            <p:nvPr/>
          </p:nvGrpSpPr>
          <p:grpSpPr>
            <a:xfrm>
              <a:off x="4998181" y="2412399"/>
              <a:ext cx="503810" cy="521071"/>
              <a:chOff x="1696729" y="1401791"/>
              <a:chExt cx="503810" cy="521071"/>
            </a:xfrm>
          </p:grpSpPr>
          <p:grpSp>
            <p:nvGrpSpPr>
              <p:cNvPr id="505" name="Group 165"/>
              <p:cNvGrpSpPr/>
              <p:nvPr/>
            </p:nvGrpSpPr>
            <p:grpSpPr>
              <a:xfrm>
                <a:off x="1696729" y="1425711"/>
                <a:ext cx="474194" cy="497151"/>
                <a:chOff x="5095749" y="0"/>
                <a:chExt cx="769047" cy="840013"/>
              </a:xfrm>
            </p:grpSpPr>
            <p:sp>
              <p:nvSpPr>
                <p:cNvPr id="50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0" name="Oval 50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1" name="Oval 51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06" name="TextBox 50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8" name="Group 7"/>
          <p:cNvGrpSpPr/>
          <p:nvPr/>
        </p:nvGrpSpPr>
        <p:grpSpPr>
          <a:xfrm>
            <a:off x="5084540" y="2944909"/>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94" name="Rectangle 293"/>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5" name="TextBox 29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
        <p:nvSpPr>
          <p:cNvPr id="292" name="Title 1"/>
          <p:cNvSpPr>
            <a:spLocks noGrp="1"/>
          </p:cNvSpPr>
          <p:nvPr>
            <p:ph type="title"/>
          </p:nvPr>
        </p:nvSpPr>
        <p:spPr>
          <a:xfrm>
            <a:off x="457202" y="274644"/>
            <a:ext cx="6962775" cy="609781"/>
          </a:xfrm>
        </p:spPr>
        <p:txBody>
          <a:bodyPr/>
          <a:lstStyle/>
          <a:p>
            <a:r>
              <a:rPr lang="nl-NL" sz="2400" dirty="0" err="1"/>
              <a:t>Glatirameer</a:t>
            </a:r>
            <a:r>
              <a:rPr lang="nl-NL" sz="2400" dirty="0"/>
              <a:t> acetaat, </a:t>
            </a:r>
            <a:r>
              <a:rPr lang="nl-NL" sz="2400" dirty="0" err="1"/>
              <a:t>immuunstatus</a:t>
            </a:r>
            <a:r>
              <a:rPr lang="nl-NL" sz="2400" dirty="0"/>
              <a:t> tijdens behandeling</a:t>
            </a:r>
          </a:p>
        </p:txBody>
      </p:sp>
      <p:grpSp>
        <p:nvGrpSpPr>
          <p:cNvPr id="572" name="Group 571"/>
          <p:cNvGrpSpPr/>
          <p:nvPr/>
        </p:nvGrpSpPr>
        <p:grpSpPr>
          <a:xfrm>
            <a:off x="4600207" y="2856913"/>
            <a:ext cx="523046" cy="521071"/>
            <a:chOff x="1696729" y="1401791"/>
            <a:chExt cx="523046" cy="521071"/>
          </a:xfrm>
        </p:grpSpPr>
        <p:grpSp>
          <p:nvGrpSpPr>
            <p:cNvPr id="589" name="Group 165"/>
            <p:cNvGrpSpPr/>
            <p:nvPr/>
          </p:nvGrpSpPr>
          <p:grpSpPr>
            <a:xfrm>
              <a:off x="1696729" y="1425711"/>
              <a:ext cx="474194" cy="497151"/>
              <a:chOff x="5095749" y="0"/>
              <a:chExt cx="769047" cy="840013"/>
            </a:xfrm>
          </p:grpSpPr>
          <p:sp>
            <p:nvSpPr>
              <p:cNvPr id="59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Oval 59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0" name="TextBox 58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73" name="Group 572"/>
          <p:cNvGrpSpPr/>
          <p:nvPr/>
        </p:nvGrpSpPr>
        <p:grpSpPr>
          <a:xfrm>
            <a:off x="4400182" y="2961688"/>
            <a:ext cx="523046" cy="521071"/>
            <a:chOff x="1696729" y="1401791"/>
            <a:chExt cx="523046"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74" name="Group 573"/>
          <p:cNvGrpSpPr/>
          <p:nvPr/>
        </p:nvGrpSpPr>
        <p:grpSpPr>
          <a:xfrm>
            <a:off x="4175203" y="3639714"/>
            <a:ext cx="1112990" cy="907596"/>
            <a:chOff x="5038726" y="3648212"/>
            <a:chExt cx="1112990" cy="907596"/>
          </a:xfrm>
        </p:grpSpPr>
        <p:grpSp>
          <p:nvGrpSpPr>
            <p:cNvPr id="578" name="Group 250"/>
            <p:cNvGrpSpPr/>
            <p:nvPr/>
          </p:nvGrpSpPr>
          <p:grpSpPr>
            <a:xfrm>
              <a:off x="5038726" y="3648212"/>
              <a:ext cx="1112990" cy="907596"/>
              <a:chOff x="1098341" y="4367954"/>
              <a:chExt cx="1534341" cy="1386379"/>
            </a:xfrm>
          </p:grpSpPr>
          <p:sp>
            <p:nvSpPr>
              <p:cNvPr id="580"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1" name="Oval 580"/>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9" name="TextBox 578"/>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597" name="Group 596"/>
          <p:cNvGrpSpPr/>
          <p:nvPr/>
        </p:nvGrpSpPr>
        <p:grpSpPr>
          <a:xfrm>
            <a:off x="5362213" y="3714289"/>
            <a:ext cx="1112990" cy="907596"/>
            <a:chOff x="5038726" y="3648212"/>
            <a:chExt cx="1112990" cy="907596"/>
          </a:xfrm>
        </p:grpSpPr>
        <p:grpSp>
          <p:nvGrpSpPr>
            <p:cNvPr id="634" name="Group 250"/>
            <p:cNvGrpSpPr/>
            <p:nvPr/>
          </p:nvGrpSpPr>
          <p:grpSpPr>
            <a:xfrm>
              <a:off x="5038726" y="3648212"/>
              <a:ext cx="1112990" cy="907596"/>
              <a:chOff x="1098341" y="4367954"/>
              <a:chExt cx="1534342" cy="1386379"/>
            </a:xfrm>
          </p:grpSpPr>
          <p:sp>
            <p:nvSpPr>
              <p:cNvPr id="636"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Oval 636"/>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35" name="TextBox 634"/>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598" name="Group 597"/>
          <p:cNvGrpSpPr/>
          <p:nvPr/>
        </p:nvGrpSpPr>
        <p:grpSpPr>
          <a:xfrm>
            <a:off x="6227542" y="3144938"/>
            <a:ext cx="368263" cy="274645"/>
            <a:chOff x="11376212" y="1890719"/>
            <a:chExt cx="313828" cy="243840"/>
          </a:xfrm>
        </p:grpSpPr>
        <p:grpSp>
          <p:nvGrpSpPr>
            <p:cNvPr id="626" name="Group 311"/>
            <p:cNvGrpSpPr/>
            <p:nvPr/>
          </p:nvGrpSpPr>
          <p:grpSpPr>
            <a:xfrm>
              <a:off x="11468727" y="1890719"/>
              <a:ext cx="221313" cy="198120"/>
              <a:chOff x="10326049" y="1402160"/>
              <a:chExt cx="221313" cy="198120"/>
            </a:xfrm>
          </p:grpSpPr>
          <p:sp>
            <p:nvSpPr>
              <p:cNvPr id="630" name="Oval 629"/>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1" name="Oval 630"/>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2" name="Oval 631"/>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3" name="Oval 632"/>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27" name="Oval 626"/>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Oval 627"/>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Oval 628"/>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00" name="Group 599"/>
          <p:cNvGrpSpPr/>
          <p:nvPr/>
        </p:nvGrpSpPr>
        <p:grpSpPr>
          <a:xfrm>
            <a:off x="5705107" y="2866438"/>
            <a:ext cx="474194" cy="521071"/>
            <a:chOff x="1696729" y="1401791"/>
            <a:chExt cx="474194" cy="521071"/>
          </a:xfrm>
        </p:grpSpPr>
        <p:grpSp>
          <p:nvGrpSpPr>
            <p:cNvPr id="617" name="Group 165"/>
            <p:cNvGrpSpPr/>
            <p:nvPr/>
          </p:nvGrpSpPr>
          <p:grpSpPr>
            <a:xfrm>
              <a:off x="1696729" y="1425711"/>
              <a:ext cx="474194" cy="497151"/>
              <a:chOff x="5095749" y="0"/>
              <a:chExt cx="769047" cy="840013"/>
            </a:xfrm>
          </p:grpSpPr>
          <p:sp>
            <p:nvSpPr>
              <p:cNvPr id="6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Oval 6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Oval 6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8" name="TextBox 6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601" name="Group 600"/>
          <p:cNvGrpSpPr/>
          <p:nvPr/>
        </p:nvGrpSpPr>
        <p:grpSpPr>
          <a:xfrm>
            <a:off x="5457457" y="2980738"/>
            <a:ext cx="474194" cy="521071"/>
            <a:chOff x="1696729" y="1401791"/>
            <a:chExt cx="474194" cy="521071"/>
          </a:xfrm>
        </p:grpSpPr>
        <p:grpSp>
          <p:nvGrpSpPr>
            <p:cNvPr id="610" name="Group 165"/>
            <p:cNvGrpSpPr/>
            <p:nvPr/>
          </p:nvGrpSpPr>
          <p:grpSpPr>
            <a:xfrm>
              <a:off x="1696729" y="1425711"/>
              <a:ext cx="474194" cy="497151"/>
              <a:chOff x="5095749" y="0"/>
              <a:chExt cx="769047" cy="840013"/>
            </a:xfrm>
          </p:grpSpPr>
          <p:sp>
            <p:nvSpPr>
              <p:cNvPr id="61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Oval 61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Oval 61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1" name="TextBox 610"/>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602" name="Group 601"/>
          <p:cNvGrpSpPr/>
          <p:nvPr/>
        </p:nvGrpSpPr>
        <p:grpSpPr>
          <a:xfrm>
            <a:off x="5692780" y="3016457"/>
            <a:ext cx="523046" cy="521071"/>
            <a:chOff x="1696729" y="1401791"/>
            <a:chExt cx="523046" cy="521071"/>
          </a:xfrm>
        </p:grpSpPr>
        <p:grpSp>
          <p:nvGrpSpPr>
            <p:cNvPr id="603" name="Group 165"/>
            <p:cNvGrpSpPr/>
            <p:nvPr/>
          </p:nvGrpSpPr>
          <p:grpSpPr>
            <a:xfrm>
              <a:off x="1696729" y="1425711"/>
              <a:ext cx="474194" cy="497151"/>
              <a:chOff x="5095749" y="0"/>
              <a:chExt cx="769047" cy="840013"/>
            </a:xfrm>
          </p:grpSpPr>
          <p:sp>
            <p:nvSpPr>
              <p:cNvPr id="60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8" name="Oval 60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9" name="Oval 60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4" name="TextBox 60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6" name="TextBox 5"/>
          <p:cNvSpPr txBox="1"/>
          <p:nvPr/>
        </p:nvSpPr>
        <p:spPr>
          <a:xfrm rot="1524087">
            <a:off x="4789055" y="3492639"/>
            <a:ext cx="439544" cy="261610"/>
          </a:xfrm>
          <a:prstGeom prst="rect">
            <a:avLst/>
          </a:prstGeom>
          <a:noFill/>
        </p:spPr>
        <p:txBody>
          <a:bodyPr wrap="none" rtlCol="0">
            <a:spAutoFit/>
          </a:bodyPr>
          <a:lstStyle/>
          <a:p>
            <a:r>
              <a:rPr lang="en-US" sz="1100" b="1" dirty="0">
                <a:solidFill>
                  <a:srgbClr val="C00000"/>
                </a:solidFill>
                <a:latin typeface="MelodBold" pitchFamily="2" charset="0"/>
              </a:rPr>
              <a:t>GLAT</a:t>
            </a:r>
          </a:p>
        </p:txBody>
      </p:sp>
      <p:sp>
        <p:nvSpPr>
          <p:cNvPr id="638" name="TextBox 637"/>
          <p:cNvSpPr txBox="1"/>
          <p:nvPr/>
        </p:nvSpPr>
        <p:spPr>
          <a:xfrm rot="19814387">
            <a:off x="5781144" y="3566681"/>
            <a:ext cx="439544" cy="261610"/>
          </a:xfrm>
          <a:prstGeom prst="rect">
            <a:avLst/>
          </a:prstGeom>
          <a:noFill/>
        </p:spPr>
        <p:txBody>
          <a:bodyPr wrap="none" rtlCol="0">
            <a:spAutoFit/>
          </a:bodyPr>
          <a:lstStyle/>
          <a:p>
            <a:r>
              <a:rPr lang="en-US" sz="1100" b="1" dirty="0">
                <a:solidFill>
                  <a:srgbClr val="C00000"/>
                </a:solidFill>
                <a:latin typeface="MelodBold" pitchFamily="2" charset="0"/>
              </a:rPr>
              <a:t>GLAT</a:t>
            </a:r>
          </a:p>
        </p:txBody>
      </p:sp>
      <p:sp>
        <p:nvSpPr>
          <p:cNvPr id="2" name="Rectangle 1"/>
          <p:cNvSpPr/>
          <p:nvPr/>
        </p:nvSpPr>
        <p:spPr>
          <a:xfrm>
            <a:off x="79933" y="6673654"/>
            <a:ext cx="1513556" cy="184666"/>
          </a:xfrm>
          <a:prstGeom prst="rect">
            <a:avLst/>
          </a:prstGeom>
        </p:spPr>
        <p:txBody>
          <a:bodyPr wrap="none">
            <a:spAutoFit/>
          </a:bodyPr>
          <a:lstStyle/>
          <a:p>
            <a:r>
              <a:rPr lang="nl-NL" sz="600" dirty="0"/>
              <a:t>https://www.drugbank.ca/drugs/DB05259</a:t>
            </a:r>
          </a:p>
        </p:txBody>
      </p:sp>
      <p:grpSp>
        <p:nvGrpSpPr>
          <p:cNvPr id="315" name="Group 314"/>
          <p:cNvGrpSpPr/>
          <p:nvPr/>
        </p:nvGrpSpPr>
        <p:grpSpPr>
          <a:xfrm>
            <a:off x="4358480" y="3449311"/>
            <a:ext cx="1441692" cy="329006"/>
            <a:chOff x="4510885" y="3449311"/>
            <a:chExt cx="1441692" cy="329006"/>
          </a:xfrm>
        </p:grpSpPr>
        <p:grpSp>
          <p:nvGrpSpPr>
            <p:cNvPr id="316" name="Group 315"/>
            <p:cNvGrpSpPr/>
            <p:nvPr/>
          </p:nvGrpSpPr>
          <p:grpSpPr>
            <a:xfrm>
              <a:off x="4510885" y="3449311"/>
              <a:ext cx="300082" cy="261610"/>
              <a:chOff x="9571659" y="2303286"/>
              <a:chExt cx="300082" cy="261610"/>
            </a:xfrm>
          </p:grpSpPr>
          <p:sp>
            <p:nvSpPr>
              <p:cNvPr id="333" name="Rounded Rectangle 99"/>
              <p:cNvSpPr/>
              <p:nvPr/>
            </p:nvSpPr>
            <p:spPr>
              <a:xfrm rot="5400000">
                <a:off x="9599845"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4" name="Rectangle 333"/>
              <p:cNvSpPr/>
              <p:nvPr/>
            </p:nvSpPr>
            <p:spPr>
              <a:xfrm>
                <a:off x="9571659"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5652495" y="3516707"/>
              <a:ext cx="300082" cy="261610"/>
              <a:chOff x="9495457" y="2303286"/>
              <a:chExt cx="300082" cy="261610"/>
            </a:xfrm>
          </p:grpSpPr>
          <p:sp>
            <p:nvSpPr>
              <p:cNvPr id="330" name="Rounded Rectangle 99"/>
              <p:cNvSpPr/>
              <p:nvPr/>
            </p:nvSpPr>
            <p:spPr>
              <a:xfrm rot="5400000">
                <a:off x="9545415"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Rectangle 331"/>
              <p:cNvSpPr/>
              <p:nvPr/>
            </p:nvSpPr>
            <p:spPr>
              <a:xfrm>
                <a:off x="9495457"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cxnSp>
        <p:nvCxnSpPr>
          <p:cNvPr id="20" name="Straight Arrow Connector 19"/>
          <p:cNvCxnSpPr/>
          <p:nvPr/>
        </p:nvCxnSpPr>
        <p:spPr>
          <a:xfrm>
            <a:off x="4583215" y="3600563"/>
            <a:ext cx="261257"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6" name="Straight Arrow Connector 335"/>
          <p:cNvCxnSpPr/>
          <p:nvPr/>
        </p:nvCxnSpPr>
        <p:spPr>
          <a:xfrm>
            <a:off x="5726209" y="3600559"/>
            <a:ext cx="261257"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337" name="Rectangle 336">
            <a:extLst>
              <a:ext uri="{FF2B5EF4-FFF2-40B4-BE49-F238E27FC236}">
                <a16:creationId xmlns:a16="http://schemas.microsoft.com/office/drawing/2014/main" id="{BFE142B0-953A-4E19-8783-35A51AF870F6}"/>
              </a:ext>
            </a:extLst>
          </p:cNvPr>
          <p:cNvSpPr/>
          <p:nvPr/>
        </p:nvSpPr>
        <p:spPr>
          <a:xfrm>
            <a:off x="1498661" y="6648383"/>
            <a:ext cx="4572000" cy="276999"/>
          </a:xfrm>
          <a:prstGeom prst="rect">
            <a:avLst/>
          </a:prstGeom>
        </p:spPr>
        <p:txBody>
          <a:bodyPr>
            <a:spAutoFit/>
          </a:bodyPr>
          <a:lstStyle/>
          <a:p>
            <a:r>
              <a:rPr lang="nl-NL" sz="600" dirty="0">
                <a:hlinkClick r:id="rId3"/>
              </a:rPr>
              <a:t>https://db.cbg-meb.nl/IB-teksten/h30086.pdf</a:t>
            </a:r>
            <a:r>
              <a:rPr lang="nl-NL" sz="600" dirty="0"/>
              <a:t>  </a:t>
            </a:r>
          </a:p>
          <a:p>
            <a:endParaRPr lang="nl-NL" sz="600" dirty="0"/>
          </a:p>
        </p:txBody>
      </p:sp>
      <p:sp>
        <p:nvSpPr>
          <p:cNvPr id="338" name="TextBox 337">
            <a:extLst>
              <a:ext uri="{FF2B5EF4-FFF2-40B4-BE49-F238E27FC236}">
                <a16:creationId xmlns:a16="http://schemas.microsoft.com/office/drawing/2014/main" id="{E8C9C47B-056E-485E-9283-3F459AE4BB36}"/>
              </a:ext>
            </a:extLst>
          </p:cNvPr>
          <p:cNvSpPr txBox="1"/>
          <p:nvPr/>
        </p:nvSpPr>
        <p:spPr>
          <a:xfrm>
            <a:off x="243510" y="1607271"/>
            <a:ext cx="3636604" cy="2308324"/>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en-US" dirty="0" err="1"/>
              <a:t>Zolang</a:t>
            </a:r>
            <a:r>
              <a:rPr lang="en-US" dirty="0"/>
              <a:t> GLAT </a:t>
            </a:r>
            <a:r>
              <a:rPr lang="en-US" dirty="0" err="1"/>
              <a:t>aanwezig</a:t>
            </a:r>
            <a:r>
              <a:rPr lang="en-US" dirty="0"/>
              <a:t> is, </a:t>
            </a:r>
            <a:r>
              <a:rPr lang="en-US" dirty="0" err="1"/>
              <a:t>kan</a:t>
            </a:r>
            <a:r>
              <a:rPr lang="en-US" dirty="0"/>
              <a:t> </a:t>
            </a:r>
            <a:r>
              <a:rPr lang="en-US" dirty="0" err="1"/>
              <a:t>werken</a:t>
            </a:r>
            <a:r>
              <a:rPr lang="en-US" dirty="0"/>
              <a:t> </a:t>
            </a:r>
            <a:r>
              <a:rPr lang="en-US" dirty="0" err="1"/>
              <a:t>als</a:t>
            </a:r>
            <a:r>
              <a:rPr lang="en-US" dirty="0"/>
              <a:t> ‘afleiding’ voor het immuunsysteem.</a:t>
            </a:r>
          </a:p>
          <a:p>
            <a:endParaRPr lang="en-US" dirty="0"/>
          </a:p>
          <a:p>
            <a:r>
              <a:rPr lang="nl-NL" dirty="0"/>
              <a:t>GLAT bindt sterk aan MHC moleculen waardoor het de competitie aangaat met ‘echte’ MBP antigenen voor presentatie aan T-cellen</a:t>
            </a:r>
          </a:p>
        </p:txBody>
      </p:sp>
    </p:spTree>
    <p:extLst>
      <p:ext uri="{BB962C8B-B14F-4D97-AF65-F5344CB8AC3E}">
        <p14:creationId xmlns:p14="http://schemas.microsoft.com/office/powerpoint/2010/main" val="1524293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38"/>
                                        </p:tgtEl>
                                        <p:attrNameLst>
                                          <p:attrName>style.visibility</p:attrName>
                                        </p:attrNameLst>
                                      </p:cBhvr>
                                      <p:to>
                                        <p:strVal val="visible"/>
                                      </p:to>
                                    </p:set>
                                    <p:animEffect transition="in" filter="barn(inVertical)">
                                      <p:cBhvr>
                                        <p:cTn id="7" dur="500"/>
                                        <p:tgtEl>
                                          <p:spTgt spid="63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315"/>
                                        </p:tgtEl>
                                      </p:cBhvr>
                                    </p:animEffect>
                                    <p:set>
                                      <p:cBhvr>
                                        <p:cTn id="15" dur="1" fill="hold">
                                          <p:stCondLst>
                                            <p:cond delay="499"/>
                                          </p:stCondLst>
                                        </p:cTn>
                                        <p:tgtEl>
                                          <p:spTgt spid="315"/>
                                        </p:tgtEl>
                                        <p:attrNameLst>
                                          <p:attrName>style.visibility</p:attrName>
                                        </p:attrNameLst>
                                      </p:cBhvr>
                                      <p:to>
                                        <p:strVal val="hidden"/>
                                      </p:to>
                                    </p:set>
                                  </p:childTnLst>
                                </p:cTn>
                              </p:par>
                              <p:par>
                                <p:cTn id="16" presetID="16" presetClass="entr" presetSubtype="21" fill="hold" grpId="0" nodeType="withEffect">
                                  <p:stCondLst>
                                    <p:cond delay="0"/>
                                  </p:stCondLst>
                                  <p:childTnLst>
                                    <p:set>
                                      <p:cBhvr>
                                        <p:cTn id="17" dur="1" fill="hold">
                                          <p:stCondLst>
                                            <p:cond delay="0"/>
                                          </p:stCondLst>
                                        </p:cTn>
                                        <p:tgtEl>
                                          <p:spTgt spid="338"/>
                                        </p:tgtEl>
                                        <p:attrNameLst>
                                          <p:attrName>style.visibility</p:attrName>
                                        </p:attrNameLst>
                                      </p:cBhvr>
                                      <p:to>
                                        <p:strVal val="visible"/>
                                      </p:to>
                                    </p:set>
                                    <p:animEffect transition="in" filter="barn(inVertical)">
                                      <p:cBhvr>
                                        <p:cTn id="18" dur="500"/>
                                        <p:tgtEl>
                                          <p:spTgt spid="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38" grpId="0"/>
      <p:bldP spid="33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390751"/>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54505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grpSp>
        <p:nvGrpSpPr>
          <p:cNvPr id="3" name="Group 2"/>
          <p:cNvGrpSpPr/>
          <p:nvPr/>
        </p:nvGrpSpPr>
        <p:grpSpPr>
          <a:xfrm>
            <a:off x="4655101" y="4797255"/>
            <a:ext cx="1325315" cy="709388"/>
            <a:chOff x="7310938" y="5220127"/>
            <a:chExt cx="1325315" cy="709388"/>
          </a:xfrm>
        </p:grpSpPr>
        <p:grpSp>
          <p:nvGrpSpPr>
            <p:cNvPr id="276" name="Group 207"/>
            <p:cNvGrpSpPr/>
            <p:nvPr/>
          </p:nvGrpSpPr>
          <p:grpSpPr>
            <a:xfrm rot="16200000">
              <a:off x="7799363" y="5425990"/>
              <a:ext cx="668949" cy="338102"/>
              <a:chOff x="5148932" y="630657"/>
              <a:chExt cx="750349" cy="364012"/>
            </a:xfrm>
          </p:grpSpPr>
          <p:grpSp>
            <p:nvGrpSpPr>
              <p:cNvPr id="303" name="Group 171"/>
              <p:cNvGrpSpPr/>
              <p:nvPr/>
            </p:nvGrpSpPr>
            <p:grpSpPr>
              <a:xfrm>
                <a:off x="5465001" y="738092"/>
                <a:ext cx="140170" cy="256577"/>
                <a:chOff x="6272999" y="403029"/>
                <a:chExt cx="199769" cy="365671"/>
              </a:xfrm>
            </p:grpSpPr>
            <p:sp>
              <p:nvSpPr>
                <p:cNvPr id="318" name="Rectangle 31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9" name="Rectangle 31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1" name="Rectangle 32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4" name="Group 173"/>
              <p:cNvGrpSpPr/>
              <p:nvPr/>
            </p:nvGrpSpPr>
            <p:grpSpPr>
              <a:xfrm rot="18956938">
                <a:off x="5759111" y="630657"/>
                <a:ext cx="140170" cy="256577"/>
                <a:chOff x="6272999" y="403029"/>
                <a:chExt cx="199769" cy="365671"/>
              </a:xfrm>
            </p:grpSpPr>
            <p:sp>
              <p:nvSpPr>
                <p:cNvPr id="312" name="Rectangle 31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Rectangle 3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ectangle 31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203"/>
              <p:cNvGrpSpPr/>
              <p:nvPr/>
            </p:nvGrpSpPr>
            <p:grpSpPr>
              <a:xfrm rot="2643062" flipH="1">
                <a:off x="5148932" y="631164"/>
                <a:ext cx="140170" cy="256577"/>
                <a:chOff x="6272999" y="403029"/>
                <a:chExt cx="199769" cy="365671"/>
              </a:xfrm>
            </p:grpSpPr>
            <p:sp>
              <p:nvSpPr>
                <p:cNvPr id="309" name="Rectangle 30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0" name="Rectangle 30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1" name="Rectangle 31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7" name="Group 207"/>
            <p:cNvGrpSpPr/>
            <p:nvPr/>
          </p:nvGrpSpPr>
          <p:grpSpPr>
            <a:xfrm rot="16200000">
              <a:off x="8132727" y="5385551"/>
              <a:ext cx="668949" cy="338102"/>
              <a:chOff x="5148932" y="630657"/>
              <a:chExt cx="750349" cy="364012"/>
            </a:xfrm>
          </p:grpSpPr>
          <p:grpSp>
            <p:nvGrpSpPr>
              <p:cNvPr id="286" name="Group 171"/>
              <p:cNvGrpSpPr/>
              <p:nvPr/>
            </p:nvGrpSpPr>
            <p:grpSpPr>
              <a:xfrm>
                <a:off x="5465001" y="738092"/>
                <a:ext cx="140170" cy="256577"/>
                <a:chOff x="6272999" y="403029"/>
                <a:chExt cx="199769" cy="365671"/>
              </a:xfrm>
            </p:grpSpPr>
            <p:sp>
              <p:nvSpPr>
                <p:cNvPr id="300" name="Rectangle 2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Rectangle 3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Rectangle 3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7" name="Group 173"/>
              <p:cNvGrpSpPr/>
              <p:nvPr/>
            </p:nvGrpSpPr>
            <p:grpSpPr>
              <a:xfrm rot="18956938">
                <a:off x="5759111" y="630657"/>
                <a:ext cx="140170" cy="256577"/>
                <a:chOff x="6272999" y="403029"/>
                <a:chExt cx="199769" cy="365671"/>
              </a:xfrm>
            </p:grpSpPr>
            <p:sp>
              <p:nvSpPr>
                <p:cNvPr id="293" name="Rectangle 29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7" name="Rectangle 29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8" name="Rectangle 29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8" name="Group 203"/>
              <p:cNvGrpSpPr/>
              <p:nvPr/>
            </p:nvGrpSpPr>
            <p:grpSpPr>
              <a:xfrm rot="2643062" flipH="1">
                <a:off x="5148932" y="631164"/>
                <a:ext cx="140170" cy="256577"/>
                <a:chOff x="6272999" y="403029"/>
                <a:chExt cx="199769" cy="365671"/>
              </a:xfrm>
            </p:grpSpPr>
            <p:sp>
              <p:nvSpPr>
                <p:cNvPr id="289" name="Rectangle 28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0" name="Rectangle 28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8" name="Group 277"/>
            <p:cNvGrpSpPr/>
            <p:nvPr/>
          </p:nvGrpSpPr>
          <p:grpSpPr>
            <a:xfrm>
              <a:off x="7310938" y="5416042"/>
              <a:ext cx="592975" cy="396752"/>
              <a:chOff x="1296225" y="4749032"/>
              <a:chExt cx="592975" cy="396752"/>
            </a:xfrm>
          </p:grpSpPr>
          <p:grpSp>
            <p:nvGrpSpPr>
              <p:cNvPr id="279" name="Group 346"/>
              <p:cNvGrpSpPr/>
              <p:nvPr/>
            </p:nvGrpSpPr>
            <p:grpSpPr>
              <a:xfrm>
                <a:off x="1296225" y="4749032"/>
                <a:ext cx="592975" cy="396752"/>
                <a:chOff x="7484401" y="352840"/>
                <a:chExt cx="505324" cy="352252"/>
              </a:xfrm>
            </p:grpSpPr>
            <p:sp>
              <p:nvSpPr>
                <p:cNvPr id="281" name="Oval 280"/>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Oval 281"/>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Moon 282"/>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Moon 283"/>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Moon 284"/>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80" name="TextBox 279"/>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nvGrpSpPr>
          <p:cNvPr id="10" name="Group 9"/>
          <p:cNvGrpSpPr/>
          <p:nvPr/>
        </p:nvGrpSpPr>
        <p:grpSpPr>
          <a:xfrm>
            <a:off x="6058541" y="4066370"/>
            <a:ext cx="652665" cy="1405425"/>
            <a:chOff x="6058539" y="4066364"/>
            <a:chExt cx="652665" cy="1405425"/>
          </a:xfrm>
        </p:grpSpPr>
        <p:grpSp>
          <p:nvGrpSpPr>
            <p:cNvPr id="393" name="Group 207"/>
            <p:cNvGrpSpPr/>
            <p:nvPr/>
          </p:nvGrpSpPr>
          <p:grpSpPr>
            <a:xfrm rot="16200000">
              <a:off x="6207678" y="4231788"/>
              <a:ext cx="668949" cy="338102"/>
              <a:chOff x="5148932" y="630657"/>
              <a:chExt cx="750349" cy="364012"/>
            </a:xfrm>
          </p:grpSpPr>
          <p:grpSp>
            <p:nvGrpSpPr>
              <p:cNvPr id="394" name="Group 171"/>
              <p:cNvGrpSpPr/>
              <p:nvPr/>
            </p:nvGrpSpPr>
            <p:grpSpPr>
              <a:xfrm>
                <a:off x="5465001" y="738092"/>
                <a:ext cx="140170" cy="256577"/>
                <a:chOff x="6272999" y="403029"/>
                <a:chExt cx="199769" cy="365671"/>
              </a:xfrm>
            </p:grpSpPr>
            <p:sp>
              <p:nvSpPr>
                <p:cNvPr id="403" name="Rectangle 4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4" name="Rectangle 4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8956938">
                <a:off x="5759111" y="630657"/>
                <a:ext cx="140170" cy="256577"/>
                <a:chOff x="6272999" y="403029"/>
                <a:chExt cx="199769" cy="365671"/>
              </a:xfrm>
            </p:grpSpPr>
            <p:sp>
              <p:nvSpPr>
                <p:cNvPr id="400" name="Rectangle 3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2643062" flipH="1">
                <a:off x="5148932" y="631164"/>
                <a:ext cx="140170" cy="256577"/>
                <a:chOff x="6272999" y="403029"/>
                <a:chExt cx="199769" cy="365671"/>
              </a:xfrm>
            </p:grpSpPr>
            <p:sp>
              <p:nvSpPr>
                <p:cNvPr id="397" name="Rectangle 3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8" name="Rectangle 3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06" name="Group 207"/>
            <p:cNvGrpSpPr/>
            <p:nvPr/>
          </p:nvGrpSpPr>
          <p:grpSpPr>
            <a:xfrm rot="16200000">
              <a:off x="5893115" y="4968264"/>
              <a:ext cx="668949" cy="338102"/>
              <a:chOff x="5148932" y="630657"/>
              <a:chExt cx="750349" cy="364012"/>
            </a:xfrm>
          </p:grpSpPr>
          <p:grpSp>
            <p:nvGrpSpPr>
              <p:cNvPr id="407" name="Group 171"/>
              <p:cNvGrpSpPr/>
              <p:nvPr/>
            </p:nvGrpSpPr>
            <p:grpSpPr>
              <a:xfrm>
                <a:off x="5465001" y="738092"/>
                <a:ext cx="140170" cy="256577"/>
                <a:chOff x="6272999" y="403029"/>
                <a:chExt cx="199769" cy="365671"/>
              </a:xfrm>
            </p:grpSpPr>
            <p:sp>
              <p:nvSpPr>
                <p:cNvPr id="477" name="Rectangle 4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8" name="Rectangle 4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9" name="Rectangle 4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173"/>
              <p:cNvGrpSpPr/>
              <p:nvPr/>
            </p:nvGrpSpPr>
            <p:grpSpPr>
              <a:xfrm rot="18956938">
                <a:off x="5759111" y="630657"/>
                <a:ext cx="140170" cy="256577"/>
                <a:chOff x="6272999" y="403029"/>
                <a:chExt cx="199769" cy="365671"/>
              </a:xfrm>
            </p:grpSpPr>
            <p:sp>
              <p:nvSpPr>
                <p:cNvPr id="413" name="Rectangle 41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6" name="Rectangle 47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203"/>
              <p:cNvGrpSpPr/>
              <p:nvPr/>
            </p:nvGrpSpPr>
            <p:grpSpPr>
              <a:xfrm rot="2643062" flipH="1">
                <a:off x="5148932" y="631164"/>
                <a:ext cx="140170" cy="256577"/>
                <a:chOff x="6272999" y="403029"/>
                <a:chExt cx="199769" cy="365671"/>
              </a:xfrm>
            </p:grpSpPr>
            <p:sp>
              <p:nvSpPr>
                <p:cNvPr id="410" name="Rectangle 40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grpSp>
        <p:nvGrpSpPr>
          <p:cNvPr id="13" name="Group 12"/>
          <p:cNvGrpSpPr/>
          <p:nvPr/>
        </p:nvGrpSpPr>
        <p:grpSpPr>
          <a:xfrm>
            <a:off x="7117084" y="4059332"/>
            <a:ext cx="1088444" cy="952550"/>
            <a:chOff x="7117083" y="4059332"/>
            <a:chExt cx="1088444" cy="952550"/>
          </a:xfrm>
        </p:grpSpPr>
        <p:grpSp>
          <p:nvGrpSpPr>
            <p:cNvPr id="268" name="Group 267"/>
            <p:cNvGrpSpPr/>
            <p:nvPr/>
          </p:nvGrpSpPr>
          <p:grpSpPr>
            <a:xfrm>
              <a:off x="7837264" y="4059332"/>
              <a:ext cx="368263" cy="274645"/>
              <a:chOff x="11376212" y="1890719"/>
              <a:chExt cx="313828" cy="243840"/>
            </a:xfrm>
            <a:solidFill>
              <a:srgbClr val="FF0000"/>
            </a:solidFill>
          </p:grpSpPr>
          <p:grpSp>
            <p:nvGrpSpPr>
              <p:cNvPr id="269" name="Group 311"/>
              <p:cNvGrpSpPr/>
              <p:nvPr/>
            </p:nvGrpSpPr>
            <p:grpSpPr>
              <a:xfrm>
                <a:off x="11468727" y="1890719"/>
                <a:ext cx="221313" cy="198120"/>
                <a:chOff x="10326049" y="1402160"/>
                <a:chExt cx="221313" cy="198120"/>
              </a:xfrm>
              <a:grpFill/>
            </p:grpSpPr>
            <p:sp>
              <p:nvSpPr>
                <p:cNvPr id="274" name="Oval 273"/>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7" name="Oval 326"/>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Oval 327"/>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Oval 328"/>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70" name="Oval 269"/>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Oval 270"/>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0" name="Group 479"/>
            <p:cNvGrpSpPr/>
            <p:nvPr/>
          </p:nvGrpSpPr>
          <p:grpSpPr>
            <a:xfrm>
              <a:off x="7117083" y="4737237"/>
              <a:ext cx="368263" cy="274645"/>
              <a:chOff x="11376212" y="1890719"/>
              <a:chExt cx="313828" cy="243840"/>
            </a:xfrm>
            <a:solidFill>
              <a:srgbClr val="FF0000"/>
            </a:solidFill>
          </p:grpSpPr>
          <p:grpSp>
            <p:nvGrpSpPr>
              <p:cNvPr id="481" name="Group 311"/>
              <p:cNvGrpSpPr/>
              <p:nvPr/>
            </p:nvGrpSpPr>
            <p:grpSpPr>
              <a:xfrm>
                <a:off x="11468727" y="1890719"/>
                <a:ext cx="221313" cy="198120"/>
                <a:chOff x="10326049" y="1402160"/>
                <a:chExt cx="221313" cy="198120"/>
              </a:xfrm>
              <a:grpFill/>
            </p:grpSpPr>
            <p:sp>
              <p:nvSpPr>
                <p:cNvPr id="485" name="Oval 484"/>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6" name="Oval 485"/>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7" name="Oval 486"/>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8" name="Oval 487"/>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2" name="Oval 481"/>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92" name="Group 491"/>
          <p:cNvGrpSpPr/>
          <p:nvPr/>
        </p:nvGrpSpPr>
        <p:grpSpPr>
          <a:xfrm>
            <a:off x="6279775" y="4584684"/>
            <a:ext cx="368263" cy="274645"/>
            <a:chOff x="11376212" y="1890719"/>
            <a:chExt cx="313828" cy="243840"/>
          </a:xfrm>
          <a:solidFill>
            <a:srgbClr val="FF0000"/>
          </a:solidFill>
        </p:grpSpPr>
        <p:grpSp>
          <p:nvGrpSpPr>
            <p:cNvPr id="493" name="Group 311"/>
            <p:cNvGrpSpPr/>
            <p:nvPr/>
          </p:nvGrpSpPr>
          <p:grpSpPr>
            <a:xfrm>
              <a:off x="11468727" y="1890719"/>
              <a:ext cx="221313" cy="198120"/>
              <a:chOff x="10326049" y="1402160"/>
              <a:chExt cx="221313" cy="198120"/>
            </a:xfrm>
            <a:grpFill/>
          </p:grpSpPr>
          <p:sp>
            <p:nvSpPr>
              <p:cNvPr id="497" name="Oval 496"/>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Oval 497"/>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4" name="Oval 493"/>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5" name="Oval 494"/>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6" name="Oval 495"/>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01" name="Group 500"/>
          <p:cNvGrpSpPr/>
          <p:nvPr/>
        </p:nvGrpSpPr>
        <p:grpSpPr>
          <a:xfrm>
            <a:off x="4826731" y="2136174"/>
            <a:ext cx="827660" cy="797296"/>
            <a:chOff x="4826731" y="2136174"/>
            <a:chExt cx="827660" cy="797296"/>
          </a:xfrm>
        </p:grpSpPr>
        <p:grpSp>
          <p:nvGrpSpPr>
            <p:cNvPr id="502" name="Group 501"/>
            <p:cNvGrpSpPr/>
            <p:nvPr/>
          </p:nvGrpSpPr>
          <p:grpSpPr>
            <a:xfrm>
              <a:off x="4826731" y="2183799"/>
              <a:ext cx="474194" cy="521071"/>
              <a:chOff x="1696729" y="1401791"/>
              <a:chExt cx="474194" cy="521071"/>
            </a:xfrm>
          </p:grpSpPr>
          <p:grpSp>
            <p:nvGrpSpPr>
              <p:cNvPr id="519" name="Group 165"/>
              <p:cNvGrpSpPr/>
              <p:nvPr/>
            </p:nvGrpSpPr>
            <p:grpSpPr>
              <a:xfrm>
                <a:off x="1696729" y="1425711"/>
                <a:ext cx="474194" cy="497151"/>
                <a:chOff x="5095749" y="0"/>
                <a:chExt cx="769047" cy="840013"/>
              </a:xfrm>
            </p:grpSpPr>
            <p:sp>
              <p:nvSpPr>
                <p:cNvPr id="5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4" name="Oval 5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Oval 5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0" name="TextBox 519"/>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03" name="Group 502"/>
            <p:cNvGrpSpPr/>
            <p:nvPr/>
          </p:nvGrpSpPr>
          <p:grpSpPr>
            <a:xfrm>
              <a:off x="5150581" y="2136174"/>
              <a:ext cx="503810" cy="521071"/>
              <a:chOff x="1696729" y="1401791"/>
              <a:chExt cx="503810" cy="521071"/>
            </a:xfrm>
          </p:grpSpPr>
          <p:grpSp>
            <p:nvGrpSpPr>
              <p:cNvPr id="512" name="Group 165"/>
              <p:cNvGrpSpPr/>
              <p:nvPr/>
            </p:nvGrpSpPr>
            <p:grpSpPr>
              <a:xfrm>
                <a:off x="1696729" y="1425711"/>
                <a:ext cx="474194" cy="497151"/>
                <a:chOff x="5095749" y="0"/>
                <a:chExt cx="769047" cy="840013"/>
              </a:xfrm>
            </p:grpSpPr>
            <p:sp>
              <p:nvSpPr>
                <p:cNvPr id="51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7" name="Oval 51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8" name="Oval 51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13" name="TextBox 512"/>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504" name="Group 503"/>
            <p:cNvGrpSpPr/>
            <p:nvPr/>
          </p:nvGrpSpPr>
          <p:grpSpPr>
            <a:xfrm>
              <a:off x="4998181" y="2412399"/>
              <a:ext cx="503810" cy="521071"/>
              <a:chOff x="1696729" y="1401791"/>
              <a:chExt cx="503810" cy="521071"/>
            </a:xfrm>
          </p:grpSpPr>
          <p:grpSp>
            <p:nvGrpSpPr>
              <p:cNvPr id="505" name="Group 165"/>
              <p:cNvGrpSpPr/>
              <p:nvPr/>
            </p:nvGrpSpPr>
            <p:grpSpPr>
              <a:xfrm>
                <a:off x="1696729" y="1425711"/>
                <a:ext cx="474194" cy="497151"/>
                <a:chOff x="5095749" y="0"/>
                <a:chExt cx="769047" cy="840013"/>
              </a:xfrm>
            </p:grpSpPr>
            <p:sp>
              <p:nvSpPr>
                <p:cNvPr id="50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0" name="Oval 50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1" name="Oval 51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06" name="TextBox 50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8" name="Group 7"/>
          <p:cNvGrpSpPr/>
          <p:nvPr/>
        </p:nvGrpSpPr>
        <p:grpSpPr>
          <a:xfrm>
            <a:off x="5084540" y="2944909"/>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94" name="Rectangle 293"/>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5" name="TextBox 29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
        <p:nvSpPr>
          <p:cNvPr id="292" name="Title 1"/>
          <p:cNvSpPr>
            <a:spLocks noGrp="1"/>
          </p:cNvSpPr>
          <p:nvPr>
            <p:ph type="title"/>
          </p:nvPr>
        </p:nvSpPr>
        <p:spPr>
          <a:xfrm>
            <a:off x="457202" y="274644"/>
            <a:ext cx="6962775" cy="609781"/>
          </a:xfrm>
        </p:spPr>
        <p:txBody>
          <a:bodyPr/>
          <a:lstStyle/>
          <a:p>
            <a:r>
              <a:rPr lang="nl-NL" sz="2400" dirty="0" err="1"/>
              <a:t>Glatirameer</a:t>
            </a:r>
            <a:r>
              <a:rPr lang="nl-NL" sz="2400" dirty="0"/>
              <a:t> acetaat, na stoppen</a:t>
            </a:r>
          </a:p>
        </p:txBody>
      </p:sp>
      <p:grpSp>
        <p:nvGrpSpPr>
          <p:cNvPr id="572" name="Group 571"/>
          <p:cNvGrpSpPr/>
          <p:nvPr/>
        </p:nvGrpSpPr>
        <p:grpSpPr>
          <a:xfrm>
            <a:off x="4600207" y="2856913"/>
            <a:ext cx="523046" cy="521071"/>
            <a:chOff x="1696729" y="1401791"/>
            <a:chExt cx="523046" cy="521071"/>
          </a:xfrm>
        </p:grpSpPr>
        <p:grpSp>
          <p:nvGrpSpPr>
            <p:cNvPr id="589" name="Group 165"/>
            <p:cNvGrpSpPr/>
            <p:nvPr/>
          </p:nvGrpSpPr>
          <p:grpSpPr>
            <a:xfrm>
              <a:off x="1696729" y="1425711"/>
              <a:ext cx="474194" cy="497151"/>
              <a:chOff x="5095749" y="0"/>
              <a:chExt cx="769047" cy="840013"/>
            </a:xfrm>
          </p:grpSpPr>
          <p:sp>
            <p:nvSpPr>
              <p:cNvPr id="59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Oval 59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0" name="TextBox 58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73" name="Group 572"/>
          <p:cNvGrpSpPr/>
          <p:nvPr/>
        </p:nvGrpSpPr>
        <p:grpSpPr>
          <a:xfrm>
            <a:off x="4400182" y="2961688"/>
            <a:ext cx="523046" cy="521071"/>
            <a:chOff x="1696729" y="1401791"/>
            <a:chExt cx="523046"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74" name="Group 573"/>
          <p:cNvGrpSpPr/>
          <p:nvPr/>
        </p:nvGrpSpPr>
        <p:grpSpPr>
          <a:xfrm>
            <a:off x="4175203" y="3639714"/>
            <a:ext cx="1112990" cy="907596"/>
            <a:chOff x="5038726" y="3648212"/>
            <a:chExt cx="1112990" cy="907596"/>
          </a:xfrm>
        </p:grpSpPr>
        <p:grpSp>
          <p:nvGrpSpPr>
            <p:cNvPr id="578" name="Group 250"/>
            <p:cNvGrpSpPr/>
            <p:nvPr/>
          </p:nvGrpSpPr>
          <p:grpSpPr>
            <a:xfrm>
              <a:off x="5038726" y="3648212"/>
              <a:ext cx="1112990" cy="907596"/>
              <a:chOff x="1098341" y="4367954"/>
              <a:chExt cx="1534341" cy="1386379"/>
            </a:xfrm>
          </p:grpSpPr>
          <p:sp>
            <p:nvSpPr>
              <p:cNvPr id="580"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1" name="Oval 580"/>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9" name="TextBox 578"/>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597" name="Group 596"/>
          <p:cNvGrpSpPr/>
          <p:nvPr/>
        </p:nvGrpSpPr>
        <p:grpSpPr>
          <a:xfrm>
            <a:off x="5362213" y="3714289"/>
            <a:ext cx="1112990" cy="907596"/>
            <a:chOff x="5038726" y="3648212"/>
            <a:chExt cx="1112990" cy="907596"/>
          </a:xfrm>
        </p:grpSpPr>
        <p:grpSp>
          <p:nvGrpSpPr>
            <p:cNvPr id="634" name="Group 250"/>
            <p:cNvGrpSpPr/>
            <p:nvPr/>
          </p:nvGrpSpPr>
          <p:grpSpPr>
            <a:xfrm>
              <a:off x="5038726" y="3648212"/>
              <a:ext cx="1112990" cy="907596"/>
              <a:chOff x="1098341" y="4367954"/>
              <a:chExt cx="1534342" cy="1386379"/>
            </a:xfrm>
          </p:grpSpPr>
          <p:sp>
            <p:nvSpPr>
              <p:cNvPr id="636"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Oval 636"/>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35" name="TextBox 634"/>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598" name="Group 597"/>
          <p:cNvGrpSpPr/>
          <p:nvPr/>
        </p:nvGrpSpPr>
        <p:grpSpPr>
          <a:xfrm>
            <a:off x="6227542" y="3144938"/>
            <a:ext cx="368263" cy="274645"/>
            <a:chOff x="11376212" y="1890719"/>
            <a:chExt cx="313828" cy="243840"/>
          </a:xfrm>
        </p:grpSpPr>
        <p:grpSp>
          <p:nvGrpSpPr>
            <p:cNvPr id="626" name="Group 311"/>
            <p:cNvGrpSpPr/>
            <p:nvPr/>
          </p:nvGrpSpPr>
          <p:grpSpPr>
            <a:xfrm>
              <a:off x="11468727" y="1890719"/>
              <a:ext cx="221313" cy="198120"/>
              <a:chOff x="10326049" y="1402160"/>
              <a:chExt cx="221313" cy="198120"/>
            </a:xfrm>
          </p:grpSpPr>
          <p:sp>
            <p:nvSpPr>
              <p:cNvPr id="630" name="Oval 629"/>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1" name="Oval 630"/>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2" name="Oval 631"/>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3" name="Oval 632"/>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27" name="Oval 626"/>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Oval 627"/>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Oval 628"/>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00" name="Group 599"/>
          <p:cNvGrpSpPr/>
          <p:nvPr/>
        </p:nvGrpSpPr>
        <p:grpSpPr>
          <a:xfrm>
            <a:off x="5705107" y="2866438"/>
            <a:ext cx="474194" cy="521071"/>
            <a:chOff x="1696729" y="1401791"/>
            <a:chExt cx="474194" cy="521071"/>
          </a:xfrm>
        </p:grpSpPr>
        <p:grpSp>
          <p:nvGrpSpPr>
            <p:cNvPr id="617" name="Group 165"/>
            <p:cNvGrpSpPr/>
            <p:nvPr/>
          </p:nvGrpSpPr>
          <p:grpSpPr>
            <a:xfrm>
              <a:off x="1696729" y="1425711"/>
              <a:ext cx="474194" cy="497151"/>
              <a:chOff x="5095749" y="0"/>
              <a:chExt cx="769047" cy="840013"/>
            </a:xfrm>
          </p:grpSpPr>
          <p:sp>
            <p:nvSpPr>
              <p:cNvPr id="6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Oval 6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Oval 6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8" name="TextBox 6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601" name="Group 600"/>
          <p:cNvGrpSpPr/>
          <p:nvPr/>
        </p:nvGrpSpPr>
        <p:grpSpPr>
          <a:xfrm>
            <a:off x="5457457" y="2980738"/>
            <a:ext cx="474194" cy="521071"/>
            <a:chOff x="1696729" y="1401791"/>
            <a:chExt cx="474194" cy="521071"/>
          </a:xfrm>
        </p:grpSpPr>
        <p:grpSp>
          <p:nvGrpSpPr>
            <p:cNvPr id="610" name="Group 165"/>
            <p:cNvGrpSpPr/>
            <p:nvPr/>
          </p:nvGrpSpPr>
          <p:grpSpPr>
            <a:xfrm>
              <a:off x="1696729" y="1425711"/>
              <a:ext cx="474194" cy="497151"/>
              <a:chOff x="5095749" y="0"/>
              <a:chExt cx="769047" cy="840013"/>
            </a:xfrm>
          </p:grpSpPr>
          <p:sp>
            <p:nvSpPr>
              <p:cNvPr id="61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Oval 61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Oval 61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1" name="TextBox 610"/>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602" name="Group 601"/>
          <p:cNvGrpSpPr/>
          <p:nvPr/>
        </p:nvGrpSpPr>
        <p:grpSpPr>
          <a:xfrm>
            <a:off x="5692780" y="3016457"/>
            <a:ext cx="523046" cy="521071"/>
            <a:chOff x="1696729" y="1401791"/>
            <a:chExt cx="523046" cy="521071"/>
          </a:xfrm>
        </p:grpSpPr>
        <p:grpSp>
          <p:nvGrpSpPr>
            <p:cNvPr id="603" name="Group 165"/>
            <p:cNvGrpSpPr/>
            <p:nvPr/>
          </p:nvGrpSpPr>
          <p:grpSpPr>
            <a:xfrm>
              <a:off x="1696729" y="1425711"/>
              <a:ext cx="474194" cy="497151"/>
              <a:chOff x="5095749" y="0"/>
              <a:chExt cx="769047" cy="840013"/>
            </a:xfrm>
          </p:grpSpPr>
          <p:sp>
            <p:nvSpPr>
              <p:cNvPr id="60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8" name="Oval 60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9" name="Oval 60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4" name="TextBox 60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 name="Rectangle 1"/>
          <p:cNvSpPr/>
          <p:nvPr/>
        </p:nvSpPr>
        <p:spPr>
          <a:xfrm>
            <a:off x="79933" y="6673654"/>
            <a:ext cx="1513556" cy="184666"/>
          </a:xfrm>
          <a:prstGeom prst="rect">
            <a:avLst/>
          </a:prstGeom>
        </p:spPr>
        <p:txBody>
          <a:bodyPr wrap="none">
            <a:spAutoFit/>
          </a:bodyPr>
          <a:lstStyle/>
          <a:p>
            <a:r>
              <a:rPr lang="nl-NL" sz="600" dirty="0"/>
              <a:t>https://www.drugbank.ca/drugs/DB05259</a:t>
            </a:r>
          </a:p>
        </p:txBody>
      </p:sp>
      <p:grpSp>
        <p:nvGrpSpPr>
          <p:cNvPr id="315" name="Group 314"/>
          <p:cNvGrpSpPr/>
          <p:nvPr/>
        </p:nvGrpSpPr>
        <p:grpSpPr>
          <a:xfrm>
            <a:off x="4358480" y="3449311"/>
            <a:ext cx="1441692" cy="329006"/>
            <a:chOff x="4510885" y="3449311"/>
            <a:chExt cx="1441692" cy="329006"/>
          </a:xfrm>
        </p:grpSpPr>
        <p:grpSp>
          <p:nvGrpSpPr>
            <p:cNvPr id="316" name="Group 315"/>
            <p:cNvGrpSpPr/>
            <p:nvPr/>
          </p:nvGrpSpPr>
          <p:grpSpPr>
            <a:xfrm>
              <a:off x="4510885" y="3449311"/>
              <a:ext cx="300082" cy="261610"/>
              <a:chOff x="9571659" y="2303286"/>
              <a:chExt cx="300082" cy="261610"/>
            </a:xfrm>
          </p:grpSpPr>
          <p:sp>
            <p:nvSpPr>
              <p:cNvPr id="333" name="Rounded Rectangle 99"/>
              <p:cNvSpPr/>
              <p:nvPr/>
            </p:nvSpPr>
            <p:spPr>
              <a:xfrm rot="5400000">
                <a:off x="9599845"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4" name="Rectangle 333"/>
              <p:cNvSpPr/>
              <p:nvPr/>
            </p:nvSpPr>
            <p:spPr>
              <a:xfrm>
                <a:off x="9571659"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5652495" y="3516707"/>
              <a:ext cx="300082" cy="261610"/>
              <a:chOff x="9495457" y="2303286"/>
              <a:chExt cx="300082" cy="261610"/>
            </a:xfrm>
          </p:grpSpPr>
          <p:sp>
            <p:nvSpPr>
              <p:cNvPr id="330" name="Rounded Rectangle 99"/>
              <p:cNvSpPr/>
              <p:nvPr/>
            </p:nvSpPr>
            <p:spPr>
              <a:xfrm rot="5400000">
                <a:off x="9545415"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Rectangle 331"/>
              <p:cNvSpPr/>
              <p:nvPr/>
            </p:nvSpPr>
            <p:spPr>
              <a:xfrm>
                <a:off x="9495457"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308" name="Rectangle 307">
            <a:extLst>
              <a:ext uri="{FF2B5EF4-FFF2-40B4-BE49-F238E27FC236}">
                <a16:creationId xmlns:a16="http://schemas.microsoft.com/office/drawing/2014/main" id="{05A86321-E32D-44E3-9C5C-B862887A2F4E}"/>
              </a:ext>
            </a:extLst>
          </p:cNvPr>
          <p:cNvSpPr/>
          <p:nvPr/>
        </p:nvSpPr>
        <p:spPr>
          <a:xfrm>
            <a:off x="1498661" y="6648383"/>
            <a:ext cx="4572000" cy="276999"/>
          </a:xfrm>
          <a:prstGeom prst="rect">
            <a:avLst/>
          </a:prstGeom>
        </p:spPr>
        <p:txBody>
          <a:bodyPr>
            <a:spAutoFit/>
          </a:bodyPr>
          <a:lstStyle/>
          <a:p>
            <a:r>
              <a:rPr lang="nl-NL" sz="600" dirty="0">
                <a:hlinkClick r:id="rId3"/>
              </a:rPr>
              <a:t>https://db.cbg-meb.nl/IB-teksten/h30086.pdf</a:t>
            </a:r>
            <a:r>
              <a:rPr lang="nl-NL" sz="600" dirty="0"/>
              <a:t>  </a:t>
            </a:r>
          </a:p>
          <a:p>
            <a:endParaRPr lang="nl-NL" sz="600" dirty="0"/>
          </a:p>
        </p:txBody>
      </p:sp>
      <p:sp>
        <p:nvSpPr>
          <p:cNvPr id="336" name="TextBox 335">
            <a:extLst>
              <a:ext uri="{FF2B5EF4-FFF2-40B4-BE49-F238E27FC236}">
                <a16:creationId xmlns:a16="http://schemas.microsoft.com/office/drawing/2014/main" id="{F186AD8D-F3C4-4C39-B6CF-28817C53B2AF}"/>
              </a:ext>
            </a:extLst>
          </p:cNvPr>
          <p:cNvSpPr txBox="1"/>
          <p:nvPr/>
        </p:nvSpPr>
        <p:spPr>
          <a:xfrm>
            <a:off x="288524" y="2511049"/>
            <a:ext cx="3636604" cy="1477328"/>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en-US" dirty="0"/>
              <a:t>Na </a:t>
            </a:r>
            <a:r>
              <a:rPr lang="en-US" dirty="0" err="1"/>
              <a:t>staken</a:t>
            </a:r>
            <a:r>
              <a:rPr lang="en-US" dirty="0"/>
              <a:t> van de </a:t>
            </a:r>
            <a:r>
              <a:rPr lang="en-US" dirty="0" err="1"/>
              <a:t>behandeling</a:t>
            </a:r>
            <a:r>
              <a:rPr lang="en-US" dirty="0"/>
              <a:t> </a:t>
            </a:r>
            <a:r>
              <a:rPr lang="en-US" dirty="0" err="1"/>
              <a:t>komen</a:t>
            </a:r>
            <a:r>
              <a:rPr lang="en-US" dirty="0"/>
              <a:t> de </a:t>
            </a:r>
            <a:r>
              <a:rPr lang="en-US" dirty="0" err="1"/>
              <a:t>plaatsen</a:t>
            </a:r>
            <a:r>
              <a:rPr lang="en-US" dirty="0"/>
              <a:t> op het MHC </a:t>
            </a:r>
            <a:r>
              <a:rPr lang="en-US" dirty="0" err="1"/>
              <a:t>weer</a:t>
            </a:r>
            <a:r>
              <a:rPr lang="en-US" dirty="0"/>
              <a:t> </a:t>
            </a:r>
            <a:r>
              <a:rPr lang="en-US" dirty="0" err="1"/>
              <a:t>beschikbaar</a:t>
            </a:r>
            <a:r>
              <a:rPr lang="en-US" dirty="0"/>
              <a:t> </a:t>
            </a:r>
            <a:r>
              <a:rPr lang="en-US" dirty="0" err="1"/>
              <a:t>voor</a:t>
            </a:r>
            <a:r>
              <a:rPr lang="en-US" dirty="0"/>
              <a:t> de ‘</a:t>
            </a:r>
            <a:r>
              <a:rPr lang="en-US" dirty="0" err="1"/>
              <a:t>echte</a:t>
            </a:r>
            <a:r>
              <a:rPr lang="en-US" dirty="0"/>
              <a:t>’ MBP </a:t>
            </a:r>
            <a:r>
              <a:rPr lang="en-US" dirty="0" err="1"/>
              <a:t>antigenen</a:t>
            </a:r>
            <a:r>
              <a:rPr lang="en-US" dirty="0"/>
              <a:t> </a:t>
            </a:r>
            <a:r>
              <a:rPr lang="en-US" dirty="0" err="1"/>
              <a:t>voor</a:t>
            </a:r>
            <a:r>
              <a:rPr lang="en-US" dirty="0"/>
              <a:t> </a:t>
            </a:r>
            <a:r>
              <a:rPr lang="en-US" dirty="0" err="1"/>
              <a:t>presentatie</a:t>
            </a:r>
            <a:r>
              <a:rPr lang="en-US" dirty="0"/>
              <a:t> </a:t>
            </a:r>
            <a:r>
              <a:rPr lang="en-US" dirty="0" err="1"/>
              <a:t>aan</a:t>
            </a:r>
            <a:r>
              <a:rPr lang="en-US" dirty="0"/>
              <a:t> T-</a:t>
            </a:r>
            <a:r>
              <a:rPr lang="en-US" dirty="0" err="1"/>
              <a:t>cellen</a:t>
            </a:r>
            <a:endParaRPr lang="nl-NL" dirty="0"/>
          </a:p>
        </p:txBody>
      </p:sp>
    </p:spTree>
    <p:extLst>
      <p:ext uri="{BB962C8B-B14F-4D97-AF65-F5344CB8AC3E}">
        <p14:creationId xmlns:p14="http://schemas.microsoft.com/office/powerpoint/2010/main" val="453211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15"/>
                                        </p:tgtEl>
                                      </p:cBhvr>
                                    </p:animEffect>
                                    <p:set>
                                      <p:cBhvr>
                                        <p:cTn id="7" dur="1" fill="hold">
                                          <p:stCondLst>
                                            <p:cond delay="499"/>
                                          </p:stCondLst>
                                        </p:cTn>
                                        <p:tgtEl>
                                          <p:spTgt spid="315"/>
                                        </p:tgtEl>
                                        <p:attrNameLst>
                                          <p:attrName>style.visibility</p:attrName>
                                        </p:attrNameLst>
                                      </p:cBhvr>
                                      <p:to>
                                        <p:strVal val="hidden"/>
                                      </p:to>
                                    </p:set>
                                  </p:childTnLst>
                                </p:cTn>
                              </p:par>
                              <p:par>
                                <p:cTn id="8" presetID="16" presetClass="entr" presetSubtype="21" fill="hold" grpId="0" nodeType="withEffect">
                                  <p:stCondLst>
                                    <p:cond delay="0"/>
                                  </p:stCondLst>
                                  <p:childTnLst>
                                    <p:set>
                                      <p:cBhvr>
                                        <p:cTn id="9" dur="1" fill="hold">
                                          <p:stCondLst>
                                            <p:cond delay="0"/>
                                          </p:stCondLst>
                                        </p:cTn>
                                        <p:tgtEl>
                                          <p:spTgt spid="336"/>
                                        </p:tgtEl>
                                        <p:attrNameLst>
                                          <p:attrName>style.visibility</p:attrName>
                                        </p:attrNameLst>
                                      </p:cBhvr>
                                      <p:to>
                                        <p:strVal val="visible"/>
                                      </p:to>
                                    </p:set>
                                    <p:animEffect transition="in" filter="barn(inVertical)">
                                      <p:cBhvr>
                                        <p:cTn id="10" dur="500"/>
                                        <p:tgtEl>
                                          <p:spTgt spid="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Interferon</a:t>
            </a:r>
            <a:r>
              <a:rPr lang="el-GR" dirty="0"/>
              <a:t>-β</a:t>
            </a:r>
            <a:r>
              <a:rPr lang="en-US" dirty="0"/>
              <a:t>, </a:t>
            </a:r>
            <a:r>
              <a:rPr lang="en-US" dirty="0" err="1"/>
              <a:t>werkingsmechanisme</a:t>
            </a:r>
            <a:endParaRPr lang="en-US" dirty="0"/>
          </a:p>
        </p:txBody>
      </p:sp>
      <p:pic>
        <p:nvPicPr>
          <p:cNvPr id="1331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4265" y="1448789"/>
            <a:ext cx="4897391" cy="46848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a:extLst>
              <a:ext uri="{FF2B5EF4-FFF2-40B4-BE49-F238E27FC236}">
                <a16:creationId xmlns:a16="http://schemas.microsoft.com/office/drawing/2014/main" id="{1A6C25F7-FA7D-48A9-A904-C6424812E4A2}"/>
              </a:ext>
            </a:extLst>
          </p:cNvPr>
          <p:cNvSpPr txBox="1"/>
          <p:nvPr/>
        </p:nvSpPr>
        <p:spPr>
          <a:xfrm>
            <a:off x="288523" y="1431526"/>
            <a:ext cx="3636604" cy="1754326"/>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en-US" dirty="0" err="1"/>
              <a:t>Interferonen</a:t>
            </a:r>
            <a:r>
              <a:rPr lang="en-US" dirty="0"/>
              <a:t> </a:t>
            </a:r>
            <a:r>
              <a:rPr lang="en-US" dirty="0" err="1"/>
              <a:t>zijn</a:t>
            </a:r>
            <a:r>
              <a:rPr lang="en-US" dirty="0"/>
              <a:t> </a:t>
            </a:r>
            <a:r>
              <a:rPr lang="en-US" dirty="0" err="1"/>
              <a:t>signaalstoffen</a:t>
            </a:r>
            <a:r>
              <a:rPr lang="en-US" dirty="0"/>
              <a:t> die </a:t>
            </a:r>
            <a:r>
              <a:rPr lang="en-US" dirty="0" err="1"/>
              <a:t>naburige</a:t>
            </a:r>
            <a:r>
              <a:rPr lang="en-US" dirty="0"/>
              <a:t> </a:t>
            </a:r>
            <a:r>
              <a:rPr lang="en-US" dirty="0" err="1"/>
              <a:t>cellen</a:t>
            </a:r>
            <a:r>
              <a:rPr lang="en-US" dirty="0"/>
              <a:t> </a:t>
            </a:r>
            <a:r>
              <a:rPr lang="en-US" dirty="0" err="1"/>
              <a:t>waarschuwen</a:t>
            </a:r>
            <a:r>
              <a:rPr lang="en-US" dirty="0"/>
              <a:t> </a:t>
            </a:r>
            <a:r>
              <a:rPr lang="en-US" dirty="0" err="1"/>
              <a:t>voor</a:t>
            </a:r>
            <a:r>
              <a:rPr lang="en-US" dirty="0"/>
              <a:t> </a:t>
            </a:r>
            <a:r>
              <a:rPr lang="en-US" dirty="0" err="1"/>
              <a:t>een</a:t>
            </a:r>
            <a:r>
              <a:rPr lang="en-US" dirty="0"/>
              <a:t> </a:t>
            </a:r>
            <a:r>
              <a:rPr lang="en-US" dirty="0" err="1"/>
              <a:t>virusinfectie</a:t>
            </a:r>
            <a:r>
              <a:rPr lang="en-US" dirty="0"/>
              <a:t>.</a:t>
            </a:r>
          </a:p>
          <a:p>
            <a:r>
              <a:rPr lang="en-US" dirty="0"/>
              <a:t>Interferon Beta </a:t>
            </a:r>
            <a:r>
              <a:rPr lang="en-US" dirty="0" err="1"/>
              <a:t>werkt</a:t>
            </a:r>
            <a:r>
              <a:rPr lang="en-US" dirty="0"/>
              <a:t> door </a:t>
            </a:r>
            <a:r>
              <a:rPr lang="en-US" dirty="0" err="1"/>
              <a:t>te</a:t>
            </a:r>
            <a:r>
              <a:rPr lang="en-US" dirty="0"/>
              <a:t> </a:t>
            </a:r>
            <a:r>
              <a:rPr lang="en-US" dirty="0" err="1"/>
              <a:t>hechten</a:t>
            </a:r>
            <a:r>
              <a:rPr lang="en-US" dirty="0"/>
              <a:t> </a:t>
            </a:r>
            <a:r>
              <a:rPr lang="en-US" dirty="0" err="1"/>
              <a:t>aan</a:t>
            </a:r>
            <a:r>
              <a:rPr lang="en-US" dirty="0"/>
              <a:t> de </a:t>
            </a:r>
            <a:r>
              <a:rPr lang="en-US" dirty="0" err="1"/>
              <a:t>interferonreceptor</a:t>
            </a:r>
            <a:endParaRPr lang="en-US" dirty="0"/>
          </a:p>
          <a:p>
            <a:endParaRPr lang="nl-NL" dirty="0"/>
          </a:p>
        </p:txBody>
      </p:sp>
      <p:sp>
        <p:nvSpPr>
          <p:cNvPr id="6" name="Rectangle 5">
            <a:extLst>
              <a:ext uri="{FF2B5EF4-FFF2-40B4-BE49-F238E27FC236}">
                <a16:creationId xmlns:a16="http://schemas.microsoft.com/office/drawing/2014/main" id="{7C381C47-F6E2-4CA0-895C-CEB8C6037F03}"/>
              </a:ext>
            </a:extLst>
          </p:cNvPr>
          <p:cNvSpPr/>
          <p:nvPr/>
        </p:nvSpPr>
        <p:spPr>
          <a:xfrm>
            <a:off x="167336" y="6635091"/>
            <a:ext cx="8095313" cy="215444"/>
          </a:xfrm>
          <a:prstGeom prst="rect">
            <a:avLst/>
          </a:prstGeom>
        </p:spPr>
        <p:txBody>
          <a:bodyPr wrap="square">
            <a:spAutoFit/>
          </a:bodyPr>
          <a:lstStyle/>
          <a:p>
            <a:r>
              <a:rPr lang="nl-NL" sz="600" dirty="0"/>
              <a:t> </a:t>
            </a:r>
            <a:r>
              <a:rPr lang="en-US" sz="800" dirty="0" err="1"/>
              <a:t>Ivashkiv</a:t>
            </a:r>
            <a:r>
              <a:rPr lang="en-US" sz="800" dirty="0"/>
              <a:t> 2014 Nature Reviews Immunology  Regulation of type I interferon responses </a:t>
            </a:r>
            <a:r>
              <a:rPr lang="nl-NL" sz="600" dirty="0"/>
              <a:t>http://www.ema.europa.eu/docs/nl_NL/document_library/EPAR_-_Product_Information/human/000102/WC500029425.pdf</a:t>
            </a:r>
          </a:p>
        </p:txBody>
      </p:sp>
    </p:spTree>
    <p:extLst>
      <p:ext uri="{BB962C8B-B14F-4D97-AF65-F5344CB8AC3E}">
        <p14:creationId xmlns:p14="http://schemas.microsoft.com/office/powerpoint/2010/main" val="234561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60601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03" y="3438078"/>
            <a:ext cx="894072" cy="1290050"/>
            <a:chOff x="6346489" y="3438078"/>
            <a:chExt cx="894072"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48118" y="3743106"/>
              <a:ext cx="492443" cy="338554"/>
            </a:xfrm>
            <a:prstGeom prst="rect">
              <a:avLst/>
            </a:prstGeom>
            <a:noFill/>
          </p:spPr>
          <p:txBody>
            <a:bodyPr wrap="none" rtlCol="0">
              <a:spAutoFit/>
            </a:bodyPr>
            <a:lstStyle/>
            <a:p>
              <a:r>
                <a:rPr lang="en-US" sz="16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4165153" y="2856907"/>
            <a:ext cx="1112990" cy="1664606"/>
            <a:chOff x="4165153" y="2856907"/>
            <a:chExt cx="1112990" cy="1664606"/>
          </a:xfrm>
        </p:grpSpPr>
        <p:grpSp>
          <p:nvGrpSpPr>
            <p:cNvPr id="208" name="Group 207"/>
            <p:cNvGrpSpPr/>
            <p:nvPr/>
          </p:nvGrpSpPr>
          <p:grpSpPr>
            <a:xfrm>
              <a:off x="4600206" y="2856907"/>
              <a:ext cx="523046" cy="521071"/>
              <a:chOff x="1696729" y="1401791"/>
              <a:chExt cx="523046"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50" name="Group 349"/>
            <p:cNvGrpSpPr/>
            <p:nvPr/>
          </p:nvGrpSpPr>
          <p:grpSpPr>
            <a:xfrm>
              <a:off x="4400181" y="2961682"/>
              <a:ext cx="523046" cy="521071"/>
              <a:chOff x="1696729" y="1401791"/>
              <a:chExt cx="523046"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0" name="TextBox 199"/>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203" name="Group 202"/>
            <p:cNvGrpSpPr/>
            <p:nvPr/>
          </p:nvGrpSpPr>
          <p:grpSpPr>
            <a:xfrm>
              <a:off x="4519908" y="3456765"/>
              <a:ext cx="300082" cy="261610"/>
              <a:chOff x="9582545" y="2303286"/>
              <a:chExt cx="300082" cy="261610"/>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Rectangle 20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7" name="Group 6"/>
          <p:cNvGrpSpPr/>
          <p:nvPr/>
        </p:nvGrpSpPr>
        <p:grpSpPr>
          <a:xfrm>
            <a:off x="5457457" y="2866432"/>
            <a:ext cx="1138346" cy="1845264"/>
            <a:chOff x="5457456" y="2866432"/>
            <a:chExt cx="1138346" cy="1845264"/>
          </a:xfrm>
        </p:grpSpPr>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20" name="Group 319"/>
            <p:cNvGrpSpPr/>
            <p:nvPr/>
          </p:nvGrpSpPr>
          <p:grpSpPr>
            <a:xfrm>
              <a:off x="5796258" y="3532965"/>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4" name="Group 223"/>
            <p:cNvGrpSpPr/>
            <p:nvPr/>
          </p:nvGrpSpPr>
          <p:grpSpPr>
            <a:xfrm>
              <a:off x="5705106" y="2866432"/>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6" y="2980732"/>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79" y="3016451"/>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nvGrpSpPr>
          <p:cNvPr id="8" name="Group 7"/>
          <p:cNvGrpSpPr/>
          <p:nvPr/>
        </p:nvGrpSpPr>
        <p:grpSpPr>
          <a:xfrm>
            <a:off x="4826731" y="2136174"/>
            <a:ext cx="827660" cy="797296"/>
            <a:chOff x="4826731" y="2136174"/>
            <a:chExt cx="827660" cy="797296"/>
          </a:xfrm>
        </p:grpSpPr>
        <p:grpSp>
          <p:nvGrpSpPr>
            <p:cNvPr id="536" name="Group 535"/>
            <p:cNvGrpSpPr/>
            <p:nvPr/>
          </p:nvGrpSpPr>
          <p:grpSpPr>
            <a:xfrm>
              <a:off x="4826731" y="2183799"/>
              <a:ext cx="474194" cy="521071"/>
              <a:chOff x="1696729" y="1401791"/>
              <a:chExt cx="474194" cy="521071"/>
            </a:xfrm>
          </p:grpSpPr>
          <p:grpSp>
            <p:nvGrpSpPr>
              <p:cNvPr id="537" name="Group 165"/>
              <p:cNvGrpSpPr/>
              <p:nvPr/>
            </p:nvGrpSpPr>
            <p:grpSpPr>
              <a:xfrm>
                <a:off x="1696729" y="1425711"/>
                <a:ext cx="474194" cy="497151"/>
                <a:chOff x="5095749" y="0"/>
                <a:chExt cx="769047" cy="840013"/>
              </a:xfrm>
            </p:grpSpPr>
            <p:sp>
              <p:nvSpPr>
                <p:cNvPr id="53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2" name="Oval 54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3" name="Oval 54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8" name="TextBox 537"/>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44" name="Group 543"/>
            <p:cNvGrpSpPr/>
            <p:nvPr/>
          </p:nvGrpSpPr>
          <p:grpSpPr>
            <a:xfrm>
              <a:off x="5150581" y="2136174"/>
              <a:ext cx="503810" cy="521071"/>
              <a:chOff x="1696729" y="1401791"/>
              <a:chExt cx="503810" cy="521071"/>
            </a:xfrm>
          </p:grpSpPr>
          <p:grpSp>
            <p:nvGrpSpPr>
              <p:cNvPr id="545" name="Group 165"/>
              <p:cNvGrpSpPr/>
              <p:nvPr/>
            </p:nvGrpSpPr>
            <p:grpSpPr>
              <a:xfrm>
                <a:off x="1696729" y="1425711"/>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0" name="Oval 54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46" name="TextBox 54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477" name="Group 476"/>
            <p:cNvGrpSpPr/>
            <p:nvPr/>
          </p:nvGrpSpPr>
          <p:grpSpPr>
            <a:xfrm>
              <a:off x="4998181" y="2412399"/>
              <a:ext cx="503810" cy="521071"/>
              <a:chOff x="1696729" y="1401791"/>
              <a:chExt cx="503810" cy="521071"/>
            </a:xfrm>
          </p:grpSpPr>
          <p:grpSp>
            <p:nvGrpSpPr>
              <p:cNvPr id="478" name="Group 165"/>
              <p:cNvGrpSpPr/>
              <p:nvPr/>
            </p:nvGrpSpPr>
            <p:grpSpPr>
              <a:xfrm>
                <a:off x="1696729" y="1425711"/>
                <a:ext cx="474194" cy="497151"/>
                <a:chOff x="5095749" y="0"/>
                <a:chExt cx="769047" cy="840013"/>
              </a:xfrm>
            </p:grpSpPr>
            <p:sp>
              <p:nvSpPr>
                <p:cNvPr id="4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79" name="TextBox 478"/>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10" name="Group 9"/>
          <p:cNvGrpSpPr/>
          <p:nvPr/>
        </p:nvGrpSpPr>
        <p:grpSpPr>
          <a:xfrm>
            <a:off x="3197133" y="1942132"/>
            <a:ext cx="1397508" cy="1326631"/>
            <a:chOff x="3197133" y="1942126"/>
            <a:chExt cx="1397508" cy="1326631"/>
          </a:xfrm>
        </p:grpSpPr>
        <p:sp>
          <p:nvSpPr>
            <p:cNvPr id="476" name="Right Arrow Callout 475"/>
            <p:cNvSpPr/>
            <p:nvPr/>
          </p:nvSpPr>
          <p:spPr bwMode="auto">
            <a:xfrm>
              <a:off x="3197133" y="1942126"/>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85" name="Group 484"/>
            <p:cNvGrpSpPr/>
            <p:nvPr/>
          </p:nvGrpSpPr>
          <p:grpSpPr>
            <a:xfrm>
              <a:off x="3265246" y="2054061"/>
              <a:ext cx="474194" cy="521071"/>
              <a:chOff x="1696729" y="1401791"/>
              <a:chExt cx="474194" cy="521071"/>
            </a:xfrm>
          </p:grpSpPr>
          <p:grpSp>
            <p:nvGrpSpPr>
              <p:cNvPr id="486" name="Group 165"/>
              <p:cNvGrpSpPr/>
              <p:nvPr/>
            </p:nvGrpSpPr>
            <p:grpSpPr>
              <a:xfrm>
                <a:off x="1696729" y="1425711"/>
                <a:ext cx="474194" cy="497151"/>
                <a:chOff x="5095749" y="0"/>
                <a:chExt cx="769047" cy="840013"/>
              </a:xfrm>
            </p:grpSpPr>
            <p:sp>
              <p:nvSpPr>
                <p:cNvPr id="4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Oval 4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2" name="Oval 4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7" name="TextBox 486"/>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493" name="Group 492"/>
            <p:cNvGrpSpPr/>
            <p:nvPr/>
          </p:nvGrpSpPr>
          <p:grpSpPr>
            <a:xfrm>
              <a:off x="3258829" y="2689611"/>
              <a:ext cx="474194" cy="521071"/>
              <a:chOff x="1696729" y="1401791"/>
              <a:chExt cx="474194" cy="521071"/>
            </a:xfrm>
          </p:grpSpPr>
          <p:grpSp>
            <p:nvGrpSpPr>
              <p:cNvPr id="494" name="Group 165"/>
              <p:cNvGrpSpPr/>
              <p:nvPr/>
            </p:nvGrpSpPr>
            <p:grpSpPr>
              <a:xfrm>
                <a:off x="1696729" y="1425711"/>
                <a:ext cx="474194" cy="497151"/>
                <a:chOff x="5095749" y="0"/>
                <a:chExt cx="769047" cy="840013"/>
              </a:xfrm>
            </p:grpSpPr>
            <p:sp>
              <p:nvSpPr>
                <p:cNvPr id="49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5" name="TextBox 494"/>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sp>
        <p:nvSpPr>
          <p:cNvPr id="501" name="Right Arrow Callout 500"/>
          <p:cNvSpPr/>
          <p:nvPr/>
        </p:nvSpPr>
        <p:spPr bwMode="auto">
          <a:xfrm>
            <a:off x="3142848" y="4409272"/>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11" name="Group 510"/>
          <p:cNvGrpSpPr/>
          <p:nvPr/>
        </p:nvGrpSpPr>
        <p:grpSpPr>
          <a:xfrm>
            <a:off x="3003815" y="4916241"/>
            <a:ext cx="967738" cy="909821"/>
            <a:chOff x="108608" y="3363594"/>
            <a:chExt cx="967738" cy="909821"/>
          </a:xfrm>
        </p:grpSpPr>
        <p:grpSp>
          <p:nvGrpSpPr>
            <p:cNvPr id="512" name="Group 511"/>
            <p:cNvGrpSpPr/>
            <p:nvPr/>
          </p:nvGrpSpPr>
          <p:grpSpPr>
            <a:xfrm>
              <a:off x="108608" y="3567822"/>
              <a:ext cx="782437" cy="705593"/>
              <a:chOff x="108608" y="3567822"/>
              <a:chExt cx="782437" cy="705593"/>
            </a:xfrm>
          </p:grpSpPr>
          <p:grpSp>
            <p:nvGrpSpPr>
              <p:cNvPr id="516" name="Group 515"/>
              <p:cNvGrpSpPr/>
              <p:nvPr/>
            </p:nvGrpSpPr>
            <p:grpSpPr>
              <a:xfrm>
                <a:off x="108608" y="3567822"/>
                <a:ext cx="782437" cy="705593"/>
                <a:chOff x="9632115" y="3841615"/>
                <a:chExt cx="782437" cy="705593"/>
              </a:xfrm>
            </p:grpSpPr>
            <p:sp>
              <p:nvSpPr>
                <p:cNvPr id="518" name="Oval 517"/>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9" name="Oval 518"/>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520" name="Group 171"/>
                <p:cNvGrpSpPr/>
                <p:nvPr/>
              </p:nvGrpSpPr>
              <p:grpSpPr>
                <a:xfrm rot="18169265">
                  <a:off x="10232913" y="4152954"/>
                  <a:ext cx="124964" cy="238314"/>
                  <a:chOff x="6272999" y="403029"/>
                  <a:chExt cx="199769" cy="365671"/>
                </a:xfrm>
              </p:grpSpPr>
              <p:sp>
                <p:nvSpPr>
                  <p:cNvPr id="533" name="Rectangle 5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Rectangle 5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Rectangle 5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1" name="Group 173"/>
                <p:cNvGrpSpPr/>
                <p:nvPr/>
              </p:nvGrpSpPr>
              <p:grpSpPr>
                <a:xfrm rot="14155649">
                  <a:off x="10226787" y="3804084"/>
                  <a:ext cx="124964" cy="238314"/>
                  <a:chOff x="6272999" y="403029"/>
                  <a:chExt cx="199769" cy="365671"/>
                </a:xfrm>
              </p:grpSpPr>
              <p:sp>
                <p:nvSpPr>
                  <p:cNvPr id="530" name="Rectangle 52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Rectangle 53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Rectangle 53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2" name="Group 203"/>
                <p:cNvGrpSpPr/>
                <p:nvPr/>
              </p:nvGrpSpPr>
              <p:grpSpPr>
                <a:xfrm rot="669115" flipH="1">
                  <a:off x="9845209" y="4308894"/>
                  <a:ext cx="124964" cy="238314"/>
                  <a:chOff x="6272999" y="403029"/>
                  <a:chExt cx="199769" cy="365671"/>
                </a:xfrm>
              </p:grpSpPr>
              <p:sp>
                <p:nvSpPr>
                  <p:cNvPr id="527" name="Rectangle 5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8" name="Rectangle 5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Rectangle 5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3" name="Group 171"/>
                <p:cNvGrpSpPr/>
                <p:nvPr/>
              </p:nvGrpSpPr>
              <p:grpSpPr>
                <a:xfrm rot="7717811">
                  <a:off x="9688790" y="3784940"/>
                  <a:ext cx="124964" cy="238314"/>
                  <a:chOff x="6272999" y="403029"/>
                  <a:chExt cx="199769" cy="365671"/>
                </a:xfrm>
              </p:grpSpPr>
              <p:sp>
                <p:nvSpPr>
                  <p:cNvPr id="524" name="Rectangle 5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Rectangle 5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6" name="Rectangle 5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517" name="TextBox 516"/>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513" name="Group 512"/>
            <p:cNvGrpSpPr/>
            <p:nvPr/>
          </p:nvGrpSpPr>
          <p:grpSpPr>
            <a:xfrm>
              <a:off x="776264" y="3363594"/>
              <a:ext cx="300082" cy="261610"/>
              <a:chOff x="9582545" y="2303286"/>
              <a:chExt cx="300082" cy="261610"/>
            </a:xfrm>
          </p:grpSpPr>
          <p:sp>
            <p:nvSpPr>
              <p:cNvPr id="51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Rectangle 514"/>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340" name="Rectangle 339"/>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41" name="TextBox 340"/>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67" name="Group 366"/>
          <p:cNvGrpSpPr/>
          <p:nvPr/>
        </p:nvGrpSpPr>
        <p:grpSpPr>
          <a:xfrm>
            <a:off x="727183" y="5190466"/>
            <a:ext cx="782437" cy="705593"/>
            <a:chOff x="108608" y="3567822"/>
            <a:chExt cx="782437" cy="705593"/>
          </a:xfrm>
        </p:grpSpPr>
        <p:grpSp>
          <p:nvGrpSpPr>
            <p:cNvPr id="368" name="Group 367"/>
            <p:cNvGrpSpPr/>
            <p:nvPr/>
          </p:nvGrpSpPr>
          <p:grpSpPr>
            <a:xfrm>
              <a:off x="108608" y="3567822"/>
              <a:ext cx="782437" cy="705593"/>
              <a:chOff x="9632115" y="3841615"/>
              <a:chExt cx="782437" cy="705593"/>
            </a:xfrm>
          </p:grpSpPr>
          <p:sp>
            <p:nvSpPr>
              <p:cNvPr id="370" name="Oval 369"/>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Oval 370"/>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72" name="Group 171"/>
              <p:cNvGrpSpPr/>
              <p:nvPr/>
            </p:nvGrpSpPr>
            <p:grpSpPr>
              <a:xfrm rot="18169265">
                <a:off x="10232913" y="4152954"/>
                <a:ext cx="124964" cy="238314"/>
                <a:chOff x="6272999" y="403029"/>
                <a:chExt cx="199769" cy="365671"/>
              </a:xfrm>
            </p:grpSpPr>
            <p:sp>
              <p:nvSpPr>
                <p:cNvPr id="385" name="Rectangle 38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Rectangle 38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Rectangle 38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3" name="Group 173"/>
              <p:cNvGrpSpPr/>
              <p:nvPr/>
            </p:nvGrpSpPr>
            <p:grpSpPr>
              <a:xfrm rot="14155649">
                <a:off x="10226787" y="3804084"/>
                <a:ext cx="124964" cy="238314"/>
                <a:chOff x="6272999" y="403029"/>
                <a:chExt cx="199769" cy="365671"/>
              </a:xfrm>
            </p:grpSpPr>
            <p:sp>
              <p:nvSpPr>
                <p:cNvPr id="382" name="Rectangle 38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3" name="Rectangle 38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4" name="Group 203"/>
              <p:cNvGrpSpPr/>
              <p:nvPr/>
            </p:nvGrpSpPr>
            <p:grpSpPr>
              <a:xfrm rot="669115" flipH="1">
                <a:off x="9845209" y="4308894"/>
                <a:ext cx="124964" cy="238314"/>
                <a:chOff x="6272999" y="403029"/>
                <a:chExt cx="199769" cy="365671"/>
              </a:xfrm>
            </p:grpSpPr>
            <p:sp>
              <p:nvSpPr>
                <p:cNvPr id="379" name="Rectangle 37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Rectangle 37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Rectangle 38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5" name="Group 171"/>
              <p:cNvGrpSpPr/>
              <p:nvPr/>
            </p:nvGrpSpPr>
            <p:grpSpPr>
              <a:xfrm rot="7717811">
                <a:off x="9688790" y="3784940"/>
                <a:ext cx="124964" cy="238314"/>
                <a:chOff x="6272999" y="403029"/>
                <a:chExt cx="199769" cy="365671"/>
              </a:xfrm>
            </p:grpSpPr>
            <p:sp>
              <p:nvSpPr>
                <p:cNvPr id="376" name="Rectangle 37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Rectangle 37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69" name="TextBox 368"/>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388" name="Curved Up Arrow 387"/>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389" name="Group 388"/>
          <p:cNvGrpSpPr/>
          <p:nvPr/>
        </p:nvGrpSpPr>
        <p:grpSpPr>
          <a:xfrm>
            <a:off x="144471" y="3370621"/>
            <a:ext cx="782437" cy="705593"/>
            <a:chOff x="108608" y="3567822"/>
            <a:chExt cx="782437" cy="705593"/>
          </a:xfrm>
        </p:grpSpPr>
        <p:grpSp>
          <p:nvGrpSpPr>
            <p:cNvPr id="390" name="Group 389"/>
            <p:cNvGrpSpPr/>
            <p:nvPr/>
          </p:nvGrpSpPr>
          <p:grpSpPr>
            <a:xfrm>
              <a:off x="108608" y="3567822"/>
              <a:ext cx="782437" cy="705593"/>
              <a:chOff x="9632115" y="3841615"/>
              <a:chExt cx="782437" cy="705593"/>
            </a:xfrm>
          </p:grpSpPr>
          <p:sp>
            <p:nvSpPr>
              <p:cNvPr id="392" name="Oval 39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Oval 39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94" name="Group 171"/>
              <p:cNvGrpSpPr/>
              <p:nvPr/>
            </p:nvGrpSpPr>
            <p:grpSpPr>
              <a:xfrm rot="18169265">
                <a:off x="10232913" y="4152954"/>
                <a:ext cx="124964" cy="238314"/>
                <a:chOff x="6272999" y="403029"/>
                <a:chExt cx="199769" cy="365671"/>
              </a:xfrm>
            </p:grpSpPr>
            <p:sp>
              <p:nvSpPr>
                <p:cNvPr id="407" name="Rectangle 40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8" name="Rectangle 40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9" name="Rectangle 40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4155649">
                <a:off x="10226787" y="3804084"/>
                <a:ext cx="124964" cy="238314"/>
                <a:chOff x="6272999" y="403029"/>
                <a:chExt cx="199769" cy="365671"/>
              </a:xfrm>
            </p:grpSpPr>
            <p:sp>
              <p:nvSpPr>
                <p:cNvPr id="404" name="Rectangle 40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6" name="Rectangle 40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669115" flipH="1">
                <a:off x="9845209" y="4308894"/>
                <a:ext cx="124964" cy="238314"/>
                <a:chOff x="6272999" y="403029"/>
                <a:chExt cx="199769" cy="365671"/>
              </a:xfrm>
            </p:grpSpPr>
            <p:sp>
              <p:nvSpPr>
                <p:cNvPr id="401" name="Rectangle 40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3" name="Rectangle 40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7" name="Group 171"/>
              <p:cNvGrpSpPr/>
              <p:nvPr/>
            </p:nvGrpSpPr>
            <p:grpSpPr>
              <a:xfrm rot="7717811">
                <a:off x="9688790" y="3784940"/>
                <a:ext cx="124964" cy="238314"/>
                <a:chOff x="6272999" y="403029"/>
                <a:chExt cx="199769" cy="365671"/>
              </a:xfrm>
            </p:grpSpPr>
            <p:sp>
              <p:nvSpPr>
                <p:cNvPr id="398" name="Rectangle 39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0" name="Rectangle 39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91" name="TextBox 39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cxnSp>
        <p:nvCxnSpPr>
          <p:cNvPr id="410" name="Straight Arrow Connector 409"/>
          <p:cNvCxnSpPr/>
          <p:nvPr/>
        </p:nvCxnSpPr>
        <p:spPr>
          <a:xfrm>
            <a:off x="644072" y="4054010"/>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411" name="Group 410"/>
          <p:cNvGrpSpPr/>
          <p:nvPr/>
        </p:nvGrpSpPr>
        <p:grpSpPr>
          <a:xfrm>
            <a:off x="1829392" y="2750955"/>
            <a:ext cx="368263" cy="274645"/>
            <a:chOff x="11376212" y="1890719"/>
            <a:chExt cx="313828" cy="243840"/>
          </a:xfrm>
        </p:grpSpPr>
        <p:grpSp>
          <p:nvGrpSpPr>
            <p:cNvPr id="412" name="Group 311"/>
            <p:cNvGrpSpPr/>
            <p:nvPr/>
          </p:nvGrpSpPr>
          <p:grpSpPr>
            <a:xfrm>
              <a:off x="11468727" y="1890719"/>
              <a:ext cx="221313" cy="198120"/>
              <a:chOff x="10326049" y="1402160"/>
              <a:chExt cx="221313" cy="198120"/>
            </a:xfrm>
          </p:grpSpPr>
          <p:sp>
            <p:nvSpPr>
              <p:cNvPr id="553" name="Oval 55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4" name="Oval 55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5" name="Oval 55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6" name="Oval 55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13" name="Oval 412"/>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Oval 413"/>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2" name="Oval 55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73" name="Group 572"/>
          <p:cNvGrpSpPr/>
          <p:nvPr/>
        </p:nvGrpSpPr>
        <p:grpSpPr>
          <a:xfrm>
            <a:off x="1327292" y="2467327"/>
            <a:ext cx="532571" cy="521071"/>
            <a:chOff x="1696729" y="1401791"/>
            <a:chExt cx="532571" cy="521071"/>
          </a:xfrm>
        </p:grpSpPr>
        <p:grpSp>
          <p:nvGrpSpPr>
            <p:cNvPr id="574" name="Group 165"/>
            <p:cNvGrpSpPr/>
            <p:nvPr/>
          </p:nvGrpSpPr>
          <p:grpSpPr>
            <a:xfrm>
              <a:off x="1696729" y="1425711"/>
              <a:ext cx="474194" cy="497151"/>
              <a:chOff x="5095749" y="0"/>
              <a:chExt cx="769047" cy="840013"/>
            </a:xfrm>
          </p:grpSpPr>
          <p:sp>
            <p:nvSpPr>
              <p:cNvPr id="57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9" name="Oval 57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0" name="Oval 57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5" name="TextBox 574"/>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89" name="Group 588"/>
          <p:cNvGrpSpPr/>
          <p:nvPr/>
        </p:nvGrpSpPr>
        <p:grpSpPr>
          <a:xfrm>
            <a:off x="1778808" y="2150118"/>
            <a:ext cx="513521" cy="521071"/>
            <a:chOff x="1696729" y="1401791"/>
            <a:chExt cx="513521" cy="521071"/>
          </a:xfrm>
        </p:grpSpPr>
        <p:grpSp>
          <p:nvGrpSpPr>
            <p:cNvPr id="590" name="Group 165"/>
            <p:cNvGrpSpPr/>
            <p:nvPr/>
          </p:nvGrpSpPr>
          <p:grpSpPr>
            <a:xfrm>
              <a:off x="1696729" y="1425711"/>
              <a:ext cx="474194" cy="497151"/>
              <a:chOff x="5095749" y="0"/>
              <a:chExt cx="769047" cy="840013"/>
            </a:xfrm>
          </p:grpSpPr>
          <p:sp>
            <p:nvSpPr>
              <p:cNvPr id="59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6" name="Oval 59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1" name="TextBox 59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597" name="Straight Arrow Connector 596"/>
          <p:cNvCxnSpPr/>
          <p:nvPr/>
        </p:nvCxnSpPr>
        <p:spPr>
          <a:xfrm flipH="1" flipV="1">
            <a:off x="1577473"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598" name="Group 597"/>
          <p:cNvGrpSpPr/>
          <p:nvPr/>
        </p:nvGrpSpPr>
        <p:grpSpPr>
          <a:xfrm>
            <a:off x="1030653" y="2454918"/>
            <a:ext cx="513521" cy="521071"/>
            <a:chOff x="1696729" y="1401791"/>
            <a:chExt cx="513521" cy="521071"/>
          </a:xfrm>
        </p:grpSpPr>
        <p:grpSp>
          <p:nvGrpSpPr>
            <p:cNvPr id="599" name="Group 165"/>
            <p:cNvGrpSpPr/>
            <p:nvPr/>
          </p:nvGrpSpPr>
          <p:grpSpPr>
            <a:xfrm>
              <a:off x="1696729" y="1425711"/>
              <a:ext cx="474194" cy="497151"/>
              <a:chOff x="5095749" y="0"/>
              <a:chExt cx="769047" cy="840013"/>
            </a:xfrm>
          </p:grpSpPr>
          <p:sp>
            <p:nvSpPr>
              <p:cNvPr id="6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4" name="Oval 60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5" name="Oval 6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0" name="TextBox 59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606" name="Curved Up Arrow 605"/>
          <p:cNvSpPr/>
          <p:nvPr/>
        </p:nvSpPr>
        <p:spPr bwMode="auto">
          <a:xfrm rot="11230231" flipH="1">
            <a:off x="1737760" y="769160"/>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57" name="Group 556"/>
          <p:cNvGrpSpPr/>
          <p:nvPr/>
        </p:nvGrpSpPr>
        <p:grpSpPr>
          <a:xfrm>
            <a:off x="1801507" y="1519738"/>
            <a:ext cx="513521" cy="521071"/>
            <a:chOff x="1696729" y="1401791"/>
            <a:chExt cx="513521" cy="521071"/>
          </a:xfrm>
        </p:grpSpPr>
        <p:grpSp>
          <p:nvGrpSpPr>
            <p:cNvPr id="558" name="Group 165"/>
            <p:cNvGrpSpPr/>
            <p:nvPr/>
          </p:nvGrpSpPr>
          <p:grpSpPr>
            <a:xfrm>
              <a:off x="1696729" y="1425711"/>
              <a:ext cx="474194" cy="497151"/>
              <a:chOff x="5095749" y="0"/>
              <a:chExt cx="769047" cy="840013"/>
            </a:xfrm>
          </p:grpSpPr>
          <p:sp>
            <p:nvSpPr>
              <p:cNvPr id="56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3" name="Oval 56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4" name="Oval 56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59" name="TextBox 55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65" name="Group 564"/>
          <p:cNvGrpSpPr/>
          <p:nvPr/>
        </p:nvGrpSpPr>
        <p:grpSpPr>
          <a:xfrm>
            <a:off x="1418596" y="1522045"/>
            <a:ext cx="474194" cy="521071"/>
            <a:chOff x="1696729" y="1401791"/>
            <a:chExt cx="474194" cy="521071"/>
          </a:xfrm>
        </p:grpSpPr>
        <p:grpSp>
          <p:nvGrpSpPr>
            <p:cNvPr id="566" name="Group 165"/>
            <p:cNvGrpSpPr/>
            <p:nvPr/>
          </p:nvGrpSpPr>
          <p:grpSpPr>
            <a:xfrm>
              <a:off x="1696729" y="1425711"/>
              <a:ext cx="474194" cy="497151"/>
              <a:chOff x="5095749" y="0"/>
              <a:chExt cx="769047" cy="840013"/>
            </a:xfrm>
          </p:grpSpPr>
          <p:sp>
            <p:nvSpPr>
              <p:cNvPr id="56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1" name="Oval 57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2" name="Oval 57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67" name="TextBox 566"/>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581" name="Group 580"/>
          <p:cNvGrpSpPr/>
          <p:nvPr/>
        </p:nvGrpSpPr>
        <p:grpSpPr>
          <a:xfrm>
            <a:off x="1570998" y="1674443"/>
            <a:ext cx="513521" cy="521071"/>
            <a:chOff x="1696729" y="1401791"/>
            <a:chExt cx="513521"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607" name="Group 606"/>
          <p:cNvGrpSpPr/>
          <p:nvPr/>
        </p:nvGrpSpPr>
        <p:grpSpPr>
          <a:xfrm>
            <a:off x="4655101" y="4797255"/>
            <a:ext cx="1325315" cy="709388"/>
            <a:chOff x="7310938" y="5220127"/>
            <a:chExt cx="1325315" cy="709388"/>
          </a:xfrm>
        </p:grpSpPr>
        <p:grpSp>
          <p:nvGrpSpPr>
            <p:cNvPr id="608" name="Group 207"/>
            <p:cNvGrpSpPr/>
            <p:nvPr/>
          </p:nvGrpSpPr>
          <p:grpSpPr>
            <a:xfrm rot="16200000">
              <a:off x="7799363" y="5425990"/>
              <a:ext cx="668949" cy="338102"/>
              <a:chOff x="5148932" y="630657"/>
              <a:chExt cx="750349" cy="364012"/>
            </a:xfrm>
          </p:grpSpPr>
          <p:grpSp>
            <p:nvGrpSpPr>
              <p:cNvPr id="630" name="Group 171"/>
              <p:cNvGrpSpPr/>
              <p:nvPr/>
            </p:nvGrpSpPr>
            <p:grpSpPr>
              <a:xfrm>
                <a:off x="5465001" y="738092"/>
                <a:ext cx="140170" cy="256577"/>
                <a:chOff x="6272999" y="403029"/>
                <a:chExt cx="199769" cy="365671"/>
              </a:xfrm>
            </p:grpSpPr>
            <p:sp>
              <p:nvSpPr>
                <p:cNvPr id="639" name="Rectangle 63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0" name="Rectangle 63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1" name="Rectangle 64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1" name="Group 173"/>
              <p:cNvGrpSpPr/>
              <p:nvPr/>
            </p:nvGrpSpPr>
            <p:grpSpPr>
              <a:xfrm rot="18956938">
                <a:off x="5759111" y="630657"/>
                <a:ext cx="140170" cy="256577"/>
                <a:chOff x="6272999" y="403029"/>
                <a:chExt cx="199769" cy="365671"/>
              </a:xfrm>
            </p:grpSpPr>
            <p:sp>
              <p:nvSpPr>
                <p:cNvPr id="636" name="Rectangle 63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Rectangle 63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8" name="Rectangle 63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2" name="Group 203"/>
              <p:cNvGrpSpPr/>
              <p:nvPr/>
            </p:nvGrpSpPr>
            <p:grpSpPr>
              <a:xfrm rot="2643062" flipH="1">
                <a:off x="5148932" y="631164"/>
                <a:ext cx="140170" cy="256577"/>
                <a:chOff x="6272999" y="403029"/>
                <a:chExt cx="199769" cy="365671"/>
              </a:xfrm>
            </p:grpSpPr>
            <p:sp>
              <p:nvSpPr>
                <p:cNvPr id="633" name="Rectangle 6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4" name="Rectangle 6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5" name="Rectangle 6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09" name="Group 207"/>
            <p:cNvGrpSpPr/>
            <p:nvPr/>
          </p:nvGrpSpPr>
          <p:grpSpPr>
            <a:xfrm rot="16200000">
              <a:off x="8132727" y="5385551"/>
              <a:ext cx="668949" cy="338102"/>
              <a:chOff x="5148932" y="630657"/>
              <a:chExt cx="750349" cy="364012"/>
            </a:xfrm>
          </p:grpSpPr>
          <p:grpSp>
            <p:nvGrpSpPr>
              <p:cNvPr id="618" name="Group 171"/>
              <p:cNvGrpSpPr/>
              <p:nvPr/>
            </p:nvGrpSpPr>
            <p:grpSpPr>
              <a:xfrm>
                <a:off x="5465001" y="738092"/>
                <a:ext cx="140170" cy="256577"/>
                <a:chOff x="6272999" y="403029"/>
                <a:chExt cx="199769" cy="365671"/>
              </a:xfrm>
            </p:grpSpPr>
            <p:sp>
              <p:nvSpPr>
                <p:cNvPr id="627" name="Rectangle 6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Rectangle 6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Rectangle 6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19" name="Group 173"/>
              <p:cNvGrpSpPr/>
              <p:nvPr/>
            </p:nvGrpSpPr>
            <p:grpSpPr>
              <a:xfrm rot="18956938">
                <a:off x="5759111" y="630657"/>
                <a:ext cx="140170" cy="256577"/>
                <a:chOff x="6272999" y="403029"/>
                <a:chExt cx="199769" cy="365671"/>
              </a:xfrm>
            </p:grpSpPr>
            <p:sp>
              <p:nvSpPr>
                <p:cNvPr id="624" name="Rectangle 6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Rectangle 6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6" name="Rectangle 6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20" name="Group 203"/>
              <p:cNvGrpSpPr/>
              <p:nvPr/>
            </p:nvGrpSpPr>
            <p:grpSpPr>
              <a:xfrm rot="2643062" flipH="1">
                <a:off x="5148932" y="631164"/>
                <a:ext cx="140170" cy="256577"/>
                <a:chOff x="6272999" y="403029"/>
                <a:chExt cx="199769" cy="365671"/>
              </a:xfrm>
            </p:grpSpPr>
            <p:sp>
              <p:nvSpPr>
                <p:cNvPr id="621" name="Rectangle 62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Rectangle 62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Rectangle 62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10" name="Group 609"/>
            <p:cNvGrpSpPr/>
            <p:nvPr/>
          </p:nvGrpSpPr>
          <p:grpSpPr>
            <a:xfrm>
              <a:off x="7310938" y="5416042"/>
              <a:ext cx="592975" cy="396752"/>
              <a:chOff x="1296225" y="4749032"/>
              <a:chExt cx="592975" cy="396752"/>
            </a:xfrm>
          </p:grpSpPr>
          <p:grpSp>
            <p:nvGrpSpPr>
              <p:cNvPr id="611" name="Group 346"/>
              <p:cNvGrpSpPr/>
              <p:nvPr/>
            </p:nvGrpSpPr>
            <p:grpSpPr>
              <a:xfrm>
                <a:off x="1296225" y="4749032"/>
                <a:ext cx="592975" cy="396752"/>
                <a:chOff x="7484401" y="352840"/>
                <a:chExt cx="505324" cy="352252"/>
              </a:xfrm>
            </p:grpSpPr>
            <p:sp>
              <p:nvSpPr>
                <p:cNvPr id="613" name="Oval 612"/>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Oval 613"/>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Moon 614"/>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Moon 615"/>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7" name="Moon 616"/>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2" name="TextBox 611"/>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
        <p:nvSpPr>
          <p:cNvPr id="415" name="Title 1"/>
          <p:cNvSpPr>
            <a:spLocks noGrp="1"/>
          </p:cNvSpPr>
          <p:nvPr>
            <p:ph type="title"/>
          </p:nvPr>
        </p:nvSpPr>
        <p:spPr>
          <a:xfrm>
            <a:off x="457202" y="274644"/>
            <a:ext cx="6962775" cy="609781"/>
          </a:xfrm>
        </p:spPr>
        <p:txBody>
          <a:bodyPr/>
          <a:lstStyle/>
          <a:p>
            <a:r>
              <a:rPr lang="nl-NL" sz="2400" dirty="0"/>
              <a:t>Interferon-</a:t>
            </a:r>
            <a:r>
              <a:rPr lang="el-GR" sz="2400" dirty="0"/>
              <a:t>β</a:t>
            </a:r>
            <a:r>
              <a:rPr lang="en-US" sz="2400" dirty="0"/>
              <a:t>, </a:t>
            </a:r>
            <a:r>
              <a:rPr lang="en-US" sz="2400" dirty="0" err="1"/>
              <a:t>werkingsmechanisme</a:t>
            </a:r>
            <a:endParaRPr lang="nl-NL" sz="2400" dirty="0"/>
          </a:p>
        </p:txBody>
      </p:sp>
      <p:sp>
        <p:nvSpPr>
          <p:cNvPr id="4" name="Oval 3"/>
          <p:cNvSpPr/>
          <p:nvPr/>
        </p:nvSpPr>
        <p:spPr bwMode="auto">
          <a:xfrm>
            <a:off x="4645423" y="2096774"/>
            <a:ext cx="1155032" cy="858675"/>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2" name="Oval 421"/>
          <p:cNvSpPr/>
          <p:nvPr/>
        </p:nvSpPr>
        <p:spPr bwMode="auto">
          <a:xfrm>
            <a:off x="5312172" y="2806554"/>
            <a:ext cx="1341634" cy="759212"/>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3" name="Oval 422"/>
          <p:cNvSpPr/>
          <p:nvPr/>
        </p:nvSpPr>
        <p:spPr bwMode="auto">
          <a:xfrm>
            <a:off x="4620354" y="4588047"/>
            <a:ext cx="1574038" cy="1131724"/>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4" name="Oval 423"/>
          <p:cNvSpPr/>
          <p:nvPr/>
        </p:nvSpPr>
        <p:spPr bwMode="auto">
          <a:xfrm>
            <a:off x="4226322" y="2828194"/>
            <a:ext cx="944688" cy="670848"/>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27" name="Group 426"/>
          <p:cNvGrpSpPr/>
          <p:nvPr/>
        </p:nvGrpSpPr>
        <p:grpSpPr>
          <a:xfrm>
            <a:off x="6199255" y="5537099"/>
            <a:ext cx="294647" cy="637946"/>
            <a:chOff x="8506613" y="5356338"/>
            <a:chExt cx="294647" cy="637946"/>
          </a:xfrm>
        </p:grpSpPr>
        <p:cxnSp>
          <p:nvCxnSpPr>
            <p:cNvPr id="428" name="Straight Connector 427"/>
            <p:cNvCxnSpPr/>
            <p:nvPr/>
          </p:nvCxnSpPr>
          <p:spPr>
            <a:xfrm rot="14639103">
              <a:off x="8499379" y="5706942"/>
              <a:ext cx="294576" cy="28010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p:cNvCxnSpPr/>
            <p:nvPr/>
          </p:nvCxnSpPr>
          <p:spPr>
            <a:xfrm rot="14639103" flipV="1">
              <a:off x="8602994" y="5609975"/>
              <a:ext cx="73644" cy="13596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p:cNvCxnSpPr/>
            <p:nvPr/>
          </p:nvCxnSpPr>
          <p:spPr>
            <a:xfrm rot="14639103">
              <a:off x="8513918" y="5363572"/>
              <a:ext cx="294576" cy="280108"/>
            </a:xfrm>
            <a:prstGeom prst="line">
              <a:avLst/>
            </a:prstGeom>
            <a:ln w="76200">
              <a:solidFill>
                <a:srgbClr val="00B05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3971553" y="2424533"/>
            <a:ext cx="2221960" cy="3616587"/>
            <a:chOff x="3971553" y="2424530"/>
            <a:chExt cx="2221960" cy="3616587"/>
          </a:xfrm>
        </p:grpSpPr>
        <p:grpSp>
          <p:nvGrpSpPr>
            <p:cNvPr id="416" name="Group 415"/>
            <p:cNvGrpSpPr/>
            <p:nvPr/>
          </p:nvGrpSpPr>
          <p:grpSpPr>
            <a:xfrm>
              <a:off x="3971553" y="2424530"/>
              <a:ext cx="386936" cy="394127"/>
              <a:chOff x="3487823" y="3659323"/>
              <a:chExt cx="514088" cy="499090"/>
            </a:xfrm>
          </p:grpSpPr>
          <p:cxnSp>
            <p:nvCxnSpPr>
              <p:cNvPr id="417" name="Straight Connector 416"/>
              <p:cNvCxnSpPr/>
              <p:nvPr/>
            </p:nvCxnSpPr>
            <p:spPr>
              <a:xfrm>
                <a:off x="350274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flipV="1">
                <a:off x="348782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426" name="TextBox 425"/>
            <p:cNvSpPr txBox="1"/>
            <p:nvPr/>
          </p:nvSpPr>
          <p:spPr>
            <a:xfrm>
              <a:off x="4380837" y="5671785"/>
              <a:ext cx="1812676" cy="369332"/>
            </a:xfrm>
            <a:prstGeom prst="rect">
              <a:avLst/>
            </a:prstGeom>
            <a:noFill/>
          </p:spPr>
          <p:txBody>
            <a:bodyPr wrap="none" rtlCol="0">
              <a:spAutoFit/>
            </a:bodyPr>
            <a:lstStyle/>
            <a:p>
              <a:pPr algn="ctr"/>
              <a:r>
                <a:rPr lang="en-US" b="1" dirty="0">
                  <a:solidFill>
                    <a:schemeClr val="accent6"/>
                  </a:solidFill>
                </a:rPr>
                <a:t>Anti-inflammatie</a:t>
              </a:r>
            </a:p>
          </p:txBody>
        </p:sp>
        <p:grpSp>
          <p:nvGrpSpPr>
            <p:cNvPr id="431" name="Group 430"/>
            <p:cNvGrpSpPr/>
            <p:nvPr/>
          </p:nvGrpSpPr>
          <p:grpSpPr>
            <a:xfrm>
              <a:off x="3984404" y="4980679"/>
              <a:ext cx="386936" cy="394127"/>
              <a:chOff x="3487823" y="3659323"/>
              <a:chExt cx="514088" cy="499090"/>
            </a:xfrm>
          </p:grpSpPr>
          <p:cxnSp>
            <p:nvCxnSpPr>
              <p:cNvPr id="432" name="Straight Connector 431"/>
              <p:cNvCxnSpPr/>
              <p:nvPr/>
            </p:nvCxnSpPr>
            <p:spPr>
              <a:xfrm>
                <a:off x="350274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p:cNvCxnSpPr/>
              <p:nvPr/>
            </p:nvCxnSpPr>
            <p:spPr>
              <a:xfrm flipV="1">
                <a:off x="348782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74226" y="6690651"/>
            <a:ext cx="1513556" cy="184666"/>
          </a:xfrm>
          <a:prstGeom prst="rect">
            <a:avLst/>
          </a:prstGeom>
        </p:spPr>
        <p:txBody>
          <a:bodyPr wrap="none">
            <a:spAutoFit/>
          </a:bodyPr>
          <a:lstStyle/>
          <a:p>
            <a:r>
              <a:rPr lang="nl-NL" sz="600" dirty="0"/>
              <a:t>https://www.drugbank.ca/drugs/DB00060</a:t>
            </a:r>
          </a:p>
        </p:txBody>
      </p:sp>
      <p:sp>
        <p:nvSpPr>
          <p:cNvPr id="451" name="Rectangle 450">
            <a:extLst>
              <a:ext uri="{FF2B5EF4-FFF2-40B4-BE49-F238E27FC236}">
                <a16:creationId xmlns:a16="http://schemas.microsoft.com/office/drawing/2014/main" id="{FBAAF60E-E025-4EE1-81D5-9345BA4FA65C}"/>
              </a:ext>
            </a:extLst>
          </p:cNvPr>
          <p:cNvSpPr/>
          <p:nvPr/>
        </p:nvSpPr>
        <p:spPr>
          <a:xfrm>
            <a:off x="1451549" y="6690176"/>
            <a:ext cx="4206601" cy="184666"/>
          </a:xfrm>
          <a:prstGeom prst="rect">
            <a:avLst/>
          </a:prstGeom>
        </p:spPr>
        <p:txBody>
          <a:bodyPr wrap="none">
            <a:spAutoFit/>
          </a:bodyPr>
          <a:lstStyle/>
          <a:p>
            <a:r>
              <a:rPr lang="nl-NL" sz="600" dirty="0"/>
              <a:t> http://www.ema.europa.eu/docs/nl_NL/document_library/EPAR_-_Product_Information/human/000102/WC500029425.pdf</a:t>
            </a:r>
          </a:p>
        </p:txBody>
      </p:sp>
    </p:spTree>
    <p:extLst>
      <p:ext uri="{BB962C8B-B14F-4D97-AF65-F5344CB8AC3E}">
        <p14:creationId xmlns:p14="http://schemas.microsoft.com/office/powerpoint/2010/main" val="2137169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60601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03" y="3438078"/>
            <a:ext cx="894072" cy="1290050"/>
            <a:chOff x="6346489" y="3438078"/>
            <a:chExt cx="894072"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48118" y="3743106"/>
              <a:ext cx="492443" cy="338554"/>
            </a:xfrm>
            <a:prstGeom prst="rect">
              <a:avLst/>
            </a:prstGeom>
            <a:noFill/>
          </p:spPr>
          <p:txBody>
            <a:bodyPr wrap="none" rtlCol="0">
              <a:spAutoFit/>
            </a:bodyPr>
            <a:lstStyle/>
            <a:p>
              <a:r>
                <a:rPr lang="en-US" sz="16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4165153" y="2856907"/>
            <a:ext cx="1112990" cy="1664606"/>
            <a:chOff x="4165153" y="2856907"/>
            <a:chExt cx="1112990" cy="1664606"/>
          </a:xfrm>
        </p:grpSpPr>
        <p:grpSp>
          <p:nvGrpSpPr>
            <p:cNvPr id="208" name="Group 207"/>
            <p:cNvGrpSpPr/>
            <p:nvPr/>
          </p:nvGrpSpPr>
          <p:grpSpPr>
            <a:xfrm>
              <a:off x="4600206" y="2856907"/>
              <a:ext cx="523046" cy="521071"/>
              <a:chOff x="1696729" y="1401791"/>
              <a:chExt cx="523046"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50" name="Group 349"/>
            <p:cNvGrpSpPr/>
            <p:nvPr/>
          </p:nvGrpSpPr>
          <p:grpSpPr>
            <a:xfrm>
              <a:off x="4400181" y="2961682"/>
              <a:ext cx="523046" cy="521071"/>
              <a:chOff x="1696729" y="1401791"/>
              <a:chExt cx="523046"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0" name="TextBox 199"/>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203" name="Group 202"/>
            <p:cNvGrpSpPr/>
            <p:nvPr/>
          </p:nvGrpSpPr>
          <p:grpSpPr>
            <a:xfrm>
              <a:off x="4519908" y="3456765"/>
              <a:ext cx="300082" cy="261610"/>
              <a:chOff x="9582545" y="2303286"/>
              <a:chExt cx="300082" cy="261610"/>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Rectangle 20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7" name="Group 6"/>
          <p:cNvGrpSpPr/>
          <p:nvPr/>
        </p:nvGrpSpPr>
        <p:grpSpPr>
          <a:xfrm>
            <a:off x="5457457" y="2866432"/>
            <a:ext cx="1138346" cy="1845264"/>
            <a:chOff x="5457456" y="2866432"/>
            <a:chExt cx="1138346" cy="1845264"/>
          </a:xfrm>
        </p:grpSpPr>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20" name="Group 319"/>
            <p:cNvGrpSpPr/>
            <p:nvPr/>
          </p:nvGrpSpPr>
          <p:grpSpPr>
            <a:xfrm>
              <a:off x="5796258" y="3532965"/>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4" name="Group 223"/>
            <p:cNvGrpSpPr/>
            <p:nvPr/>
          </p:nvGrpSpPr>
          <p:grpSpPr>
            <a:xfrm>
              <a:off x="5705106" y="2866432"/>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6" y="2980732"/>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79" y="3016451"/>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nvGrpSpPr>
          <p:cNvPr id="8" name="Group 7"/>
          <p:cNvGrpSpPr/>
          <p:nvPr/>
        </p:nvGrpSpPr>
        <p:grpSpPr>
          <a:xfrm>
            <a:off x="4826731" y="2136174"/>
            <a:ext cx="827660" cy="797296"/>
            <a:chOff x="4826731" y="2136174"/>
            <a:chExt cx="827660" cy="797296"/>
          </a:xfrm>
        </p:grpSpPr>
        <p:grpSp>
          <p:nvGrpSpPr>
            <p:cNvPr id="536" name="Group 535"/>
            <p:cNvGrpSpPr/>
            <p:nvPr/>
          </p:nvGrpSpPr>
          <p:grpSpPr>
            <a:xfrm>
              <a:off x="4826731" y="2183799"/>
              <a:ext cx="474194" cy="521071"/>
              <a:chOff x="1696729" y="1401791"/>
              <a:chExt cx="474194" cy="521071"/>
            </a:xfrm>
          </p:grpSpPr>
          <p:grpSp>
            <p:nvGrpSpPr>
              <p:cNvPr id="537" name="Group 165"/>
              <p:cNvGrpSpPr/>
              <p:nvPr/>
            </p:nvGrpSpPr>
            <p:grpSpPr>
              <a:xfrm>
                <a:off x="1696729" y="1425711"/>
                <a:ext cx="474194" cy="497151"/>
                <a:chOff x="5095749" y="0"/>
                <a:chExt cx="769047" cy="840013"/>
              </a:xfrm>
            </p:grpSpPr>
            <p:sp>
              <p:nvSpPr>
                <p:cNvPr id="53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2" name="Oval 54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3" name="Oval 54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8" name="TextBox 537"/>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44" name="Group 543"/>
            <p:cNvGrpSpPr/>
            <p:nvPr/>
          </p:nvGrpSpPr>
          <p:grpSpPr>
            <a:xfrm>
              <a:off x="5150581" y="2136174"/>
              <a:ext cx="503810" cy="521071"/>
              <a:chOff x="1696729" y="1401791"/>
              <a:chExt cx="503810" cy="521071"/>
            </a:xfrm>
          </p:grpSpPr>
          <p:grpSp>
            <p:nvGrpSpPr>
              <p:cNvPr id="545" name="Group 165"/>
              <p:cNvGrpSpPr/>
              <p:nvPr/>
            </p:nvGrpSpPr>
            <p:grpSpPr>
              <a:xfrm>
                <a:off x="1696729" y="1425711"/>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0" name="Oval 54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46" name="TextBox 54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477" name="Group 476"/>
            <p:cNvGrpSpPr/>
            <p:nvPr/>
          </p:nvGrpSpPr>
          <p:grpSpPr>
            <a:xfrm>
              <a:off x="4998181" y="2412399"/>
              <a:ext cx="503810" cy="521071"/>
              <a:chOff x="1696729" y="1401791"/>
              <a:chExt cx="503810" cy="521071"/>
            </a:xfrm>
          </p:grpSpPr>
          <p:grpSp>
            <p:nvGrpSpPr>
              <p:cNvPr id="478" name="Group 165"/>
              <p:cNvGrpSpPr/>
              <p:nvPr/>
            </p:nvGrpSpPr>
            <p:grpSpPr>
              <a:xfrm>
                <a:off x="1696729" y="1425711"/>
                <a:ext cx="474194" cy="497151"/>
                <a:chOff x="5095749" y="0"/>
                <a:chExt cx="769047" cy="840013"/>
              </a:xfrm>
            </p:grpSpPr>
            <p:sp>
              <p:nvSpPr>
                <p:cNvPr id="4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79" name="TextBox 478"/>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10" name="Group 9"/>
          <p:cNvGrpSpPr/>
          <p:nvPr/>
        </p:nvGrpSpPr>
        <p:grpSpPr>
          <a:xfrm>
            <a:off x="3197133" y="1942132"/>
            <a:ext cx="1397508" cy="1326631"/>
            <a:chOff x="3197133" y="1942126"/>
            <a:chExt cx="1397508" cy="1326631"/>
          </a:xfrm>
        </p:grpSpPr>
        <p:sp>
          <p:nvSpPr>
            <p:cNvPr id="476" name="Right Arrow Callout 475"/>
            <p:cNvSpPr/>
            <p:nvPr/>
          </p:nvSpPr>
          <p:spPr bwMode="auto">
            <a:xfrm>
              <a:off x="3197133" y="1942126"/>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85" name="Group 484"/>
            <p:cNvGrpSpPr/>
            <p:nvPr/>
          </p:nvGrpSpPr>
          <p:grpSpPr>
            <a:xfrm>
              <a:off x="3265246" y="2054061"/>
              <a:ext cx="474194" cy="521071"/>
              <a:chOff x="1696729" y="1401791"/>
              <a:chExt cx="474194" cy="521071"/>
            </a:xfrm>
          </p:grpSpPr>
          <p:grpSp>
            <p:nvGrpSpPr>
              <p:cNvPr id="486" name="Group 165"/>
              <p:cNvGrpSpPr/>
              <p:nvPr/>
            </p:nvGrpSpPr>
            <p:grpSpPr>
              <a:xfrm>
                <a:off x="1696729" y="1425711"/>
                <a:ext cx="474194" cy="497151"/>
                <a:chOff x="5095749" y="0"/>
                <a:chExt cx="769047" cy="840013"/>
              </a:xfrm>
            </p:grpSpPr>
            <p:sp>
              <p:nvSpPr>
                <p:cNvPr id="4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Oval 4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2" name="Oval 4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7" name="TextBox 486"/>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493" name="Group 492"/>
            <p:cNvGrpSpPr/>
            <p:nvPr/>
          </p:nvGrpSpPr>
          <p:grpSpPr>
            <a:xfrm>
              <a:off x="3258829" y="2689611"/>
              <a:ext cx="474194" cy="521071"/>
              <a:chOff x="1696729" y="1401791"/>
              <a:chExt cx="474194" cy="521071"/>
            </a:xfrm>
          </p:grpSpPr>
          <p:grpSp>
            <p:nvGrpSpPr>
              <p:cNvPr id="494" name="Group 165"/>
              <p:cNvGrpSpPr/>
              <p:nvPr/>
            </p:nvGrpSpPr>
            <p:grpSpPr>
              <a:xfrm>
                <a:off x="1696729" y="1425711"/>
                <a:ext cx="474194" cy="497151"/>
                <a:chOff x="5095749" y="0"/>
                <a:chExt cx="769047" cy="840013"/>
              </a:xfrm>
            </p:grpSpPr>
            <p:sp>
              <p:nvSpPr>
                <p:cNvPr id="49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5" name="TextBox 494"/>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sp>
        <p:nvSpPr>
          <p:cNvPr id="501" name="Right Arrow Callout 500"/>
          <p:cNvSpPr/>
          <p:nvPr/>
        </p:nvSpPr>
        <p:spPr bwMode="auto">
          <a:xfrm>
            <a:off x="3142848" y="4409272"/>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11" name="Group 510"/>
          <p:cNvGrpSpPr/>
          <p:nvPr/>
        </p:nvGrpSpPr>
        <p:grpSpPr>
          <a:xfrm>
            <a:off x="3003815" y="4916241"/>
            <a:ext cx="967738" cy="909821"/>
            <a:chOff x="108608" y="3363594"/>
            <a:chExt cx="967738" cy="909821"/>
          </a:xfrm>
        </p:grpSpPr>
        <p:grpSp>
          <p:nvGrpSpPr>
            <p:cNvPr id="512" name="Group 511"/>
            <p:cNvGrpSpPr/>
            <p:nvPr/>
          </p:nvGrpSpPr>
          <p:grpSpPr>
            <a:xfrm>
              <a:off x="108608" y="3567822"/>
              <a:ext cx="782437" cy="705593"/>
              <a:chOff x="108608" y="3567822"/>
              <a:chExt cx="782437" cy="705593"/>
            </a:xfrm>
          </p:grpSpPr>
          <p:grpSp>
            <p:nvGrpSpPr>
              <p:cNvPr id="516" name="Group 515"/>
              <p:cNvGrpSpPr/>
              <p:nvPr/>
            </p:nvGrpSpPr>
            <p:grpSpPr>
              <a:xfrm>
                <a:off x="108608" y="3567822"/>
                <a:ext cx="782437" cy="705593"/>
                <a:chOff x="9632115" y="3841615"/>
                <a:chExt cx="782437" cy="705593"/>
              </a:xfrm>
            </p:grpSpPr>
            <p:sp>
              <p:nvSpPr>
                <p:cNvPr id="518" name="Oval 517"/>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9" name="Oval 518"/>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520" name="Group 171"/>
                <p:cNvGrpSpPr/>
                <p:nvPr/>
              </p:nvGrpSpPr>
              <p:grpSpPr>
                <a:xfrm rot="18169265">
                  <a:off x="10232913" y="4152954"/>
                  <a:ext cx="124964" cy="238314"/>
                  <a:chOff x="6272999" y="403029"/>
                  <a:chExt cx="199769" cy="365671"/>
                </a:xfrm>
              </p:grpSpPr>
              <p:sp>
                <p:nvSpPr>
                  <p:cNvPr id="533" name="Rectangle 5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Rectangle 5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Rectangle 5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1" name="Group 173"/>
                <p:cNvGrpSpPr/>
                <p:nvPr/>
              </p:nvGrpSpPr>
              <p:grpSpPr>
                <a:xfrm rot="14155649">
                  <a:off x="10226787" y="3804084"/>
                  <a:ext cx="124964" cy="238314"/>
                  <a:chOff x="6272999" y="403029"/>
                  <a:chExt cx="199769" cy="365671"/>
                </a:xfrm>
              </p:grpSpPr>
              <p:sp>
                <p:nvSpPr>
                  <p:cNvPr id="530" name="Rectangle 52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Rectangle 53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Rectangle 53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2" name="Group 203"/>
                <p:cNvGrpSpPr/>
                <p:nvPr/>
              </p:nvGrpSpPr>
              <p:grpSpPr>
                <a:xfrm rot="669115" flipH="1">
                  <a:off x="9845209" y="4308894"/>
                  <a:ext cx="124964" cy="238314"/>
                  <a:chOff x="6272999" y="403029"/>
                  <a:chExt cx="199769" cy="365671"/>
                </a:xfrm>
              </p:grpSpPr>
              <p:sp>
                <p:nvSpPr>
                  <p:cNvPr id="527" name="Rectangle 5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8" name="Rectangle 5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Rectangle 5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3" name="Group 171"/>
                <p:cNvGrpSpPr/>
                <p:nvPr/>
              </p:nvGrpSpPr>
              <p:grpSpPr>
                <a:xfrm rot="7717811">
                  <a:off x="9688790" y="3784940"/>
                  <a:ext cx="124964" cy="238314"/>
                  <a:chOff x="6272999" y="403029"/>
                  <a:chExt cx="199769" cy="365671"/>
                </a:xfrm>
              </p:grpSpPr>
              <p:sp>
                <p:nvSpPr>
                  <p:cNvPr id="524" name="Rectangle 5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Rectangle 5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6" name="Rectangle 5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517" name="TextBox 516"/>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513" name="Group 512"/>
            <p:cNvGrpSpPr/>
            <p:nvPr/>
          </p:nvGrpSpPr>
          <p:grpSpPr>
            <a:xfrm>
              <a:off x="776264" y="3363594"/>
              <a:ext cx="300082" cy="261610"/>
              <a:chOff x="9582545" y="2303286"/>
              <a:chExt cx="300082" cy="261610"/>
            </a:xfrm>
          </p:grpSpPr>
          <p:sp>
            <p:nvSpPr>
              <p:cNvPr id="51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Rectangle 514"/>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340" name="Rectangle 339"/>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41" name="TextBox 340"/>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67" name="Group 366"/>
          <p:cNvGrpSpPr/>
          <p:nvPr/>
        </p:nvGrpSpPr>
        <p:grpSpPr>
          <a:xfrm>
            <a:off x="727183" y="5190466"/>
            <a:ext cx="782437" cy="705593"/>
            <a:chOff x="108608" y="3567822"/>
            <a:chExt cx="782437" cy="705593"/>
          </a:xfrm>
        </p:grpSpPr>
        <p:grpSp>
          <p:nvGrpSpPr>
            <p:cNvPr id="368" name="Group 367"/>
            <p:cNvGrpSpPr/>
            <p:nvPr/>
          </p:nvGrpSpPr>
          <p:grpSpPr>
            <a:xfrm>
              <a:off x="108608" y="3567822"/>
              <a:ext cx="782437" cy="705593"/>
              <a:chOff x="9632115" y="3841615"/>
              <a:chExt cx="782437" cy="705593"/>
            </a:xfrm>
          </p:grpSpPr>
          <p:sp>
            <p:nvSpPr>
              <p:cNvPr id="370" name="Oval 369"/>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Oval 370"/>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72" name="Group 171"/>
              <p:cNvGrpSpPr/>
              <p:nvPr/>
            </p:nvGrpSpPr>
            <p:grpSpPr>
              <a:xfrm rot="18169265">
                <a:off x="10232913" y="4152954"/>
                <a:ext cx="124964" cy="238314"/>
                <a:chOff x="6272999" y="403029"/>
                <a:chExt cx="199769" cy="365671"/>
              </a:xfrm>
            </p:grpSpPr>
            <p:sp>
              <p:nvSpPr>
                <p:cNvPr id="385" name="Rectangle 38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Rectangle 38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Rectangle 38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3" name="Group 173"/>
              <p:cNvGrpSpPr/>
              <p:nvPr/>
            </p:nvGrpSpPr>
            <p:grpSpPr>
              <a:xfrm rot="14155649">
                <a:off x="10226787" y="3804084"/>
                <a:ext cx="124964" cy="238314"/>
                <a:chOff x="6272999" y="403029"/>
                <a:chExt cx="199769" cy="365671"/>
              </a:xfrm>
            </p:grpSpPr>
            <p:sp>
              <p:nvSpPr>
                <p:cNvPr id="382" name="Rectangle 38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3" name="Rectangle 38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4" name="Group 203"/>
              <p:cNvGrpSpPr/>
              <p:nvPr/>
            </p:nvGrpSpPr>
            <p:grpSpPr>
              <a:xfrm rot="669115" flipH="1">
                <a:off x="9845209" y="4308894"/>
                <a:ext cx="124964" cy="238314"/>
                <a:chOff x="6272999" y="403029"/>
                <a:chExt cx="199769" cy="365671"/>
              </a:xfrm>
            </p:grpSpPr>
            <p:sp>
              <p:nvSpPr>
                <p:cNvPr id="379" name="Rectangle 37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Rectangle 37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Rectangle 38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5" name="Group 171"/>
              <p:cNvGrpSpPr/>
              <p:nvPr/>
            </p:nvGrpSpPr>
            <p:grpSpPr>
              <a:xfrm rot="7717811">
                <a:off x="9688790" y="3784940"/>
                <a:ext cx="124964" cy="238314"/>
                <a:chOff x="6272999" y="403029"/>
                <a:chExt cx="199769" cy="365671"/>
              </a:xfrm>
            </p:grpSpPr>
            <p:sp>
              <p:nvSpPr>
                <p:cNvPr id="376" name="Rectangle 37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Rectangle 37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69" name="TextBox 368"/>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388" name="Curved Up Arrow 387"/>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389" name="Group 388"/>
          <p:cNvGrpSpPr/>
          <p:nvPr/>
        </p:nvGrpSpPr>
        <p:grpSpPr>
          <a:xfrm>
            <a:off x="144471" y="3370621"/>
            <a:ext cx="782437" cy="705593"/>
            <a:chOff x="108608" y="3567822"/>
            <a:chExt cx="782437" cy="705593"/>
          </a:xfrm>
        </p:grpSpPr>
        <p:grpSp>
          <p:nvGrpSpPr>
            <p:cNvPr id="390" name="Group 389"/>
            <p:cNvGrpSpPr/>
            <p:nvPr/>
          </p:nvGrpSpPr>
          <p:grpSpPr>
            <a:xfrm>
              <a:off x="108608" y="3567822"/>
              <a:ext cx="782437" cy="705593"/>
              <a:chOff x="9632115" y="3841615"/>
              <a:chExt cx="782437" cy="705593"/>
            </a:xfrm>
          </p:grpSpPr>
          <p:sp>
            <p:nvSpPr>
              <p:cNvPr id="392" name="Oval 39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Oval 39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94" name="Group 171"/>
              <p:cNvGrpSpPr/>
              <p:nvPr/>
            </p:nvGrpSpPr>
            <p:grpSpPr>
              <a:xfrm rot="18169265">
                <a:off x="10232913" y="4152954"/>
                <a:ext cx="124964" cy="238314"/>
                <a:chOff x="6272999" y="403029"/>
                <a:chExt cx="199769" cy="365671"/>
              </a:xfrm>
            </p:grpSpPr>
            <p:sp>
              <p:nvSpPr>
                <p:cNvPr id="407" name="Rectangle 40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8" name="Rectangle 40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9" name="Rectangle 40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4155649">
                <a:off x="10226787" y="3804084"/>
                <a:ext cx="124964" cy="238314"/>
                <a:chOff x="6272999" y="403029"/>
                <a:chExt cx="199769" cy="365671"/>
              </a:xfrm>
            </p:grpSpPr>
            <p:sp>
              <p:nvSpPr>
                <p:cNvPr id="404" name="Rectangle 40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6" name="Rectangle 40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669115" flipH="1">
                <a:off x="9845209" y="4308894"/>
                <a:ext cx="124964" cy="238314"/>
                <a:chOff x="6272999" y="403029"/>
                <a:chExt cx="199769" cy="365671"/>
              </a:xfrm>
            </p:grpSpPr>
            <p:sp>
              <p:nvSpPr>
                <p:cNvPr id="401" name="Rectangle 40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3" name="Rectangle 40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7" name="Group 171"/>
              <p:cNvGrpSpPr/>
              <p:nvPr/>
            </p:nvGrpSpPr>
            <p:grpSpPr>
              <a:xfrm rot="7717811">
                <a:off x="9688790" y="3784940"/>
                <a:ext cx="124964" cy="238314"/>
                <a:chOff x="6272999" y="403029"/>
                <a:chExt cx="199769" cy="365671"/>
              </a:xfrm>
            </p:grpSpPr>
            <p:sp>
              <p:nvSpPr>
                <p:cNvPr id="398" name="Rectangle 39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0" name="Rectangle 39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91" name="TextBox 39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cxnSp>
        <p:nvCxnSpPr>
          <p:cNvPr id="410" name="Straight Arrow Connector 409"/>
          <p:cNvCxnSpPr/>
          <p:nvPr/>
        </p:nvCxnSpPr>
        <p:spPr>
          <a:xfrm>
            <a:off x="644072" y="4054010"/>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411" name="Group 410"/>
          <p:cNvGrpSpPr/>
          <p:nvPr/>
        </p:nvGrpSpPr>
        <p:grpSpPr>
          <a:xfrm>
            <a:off x="1829392" y="2750955"/>
            <a:ext cx="368263" cy="274645"/>
            <a:chOff x="11376212" y="1890719"/>
            <a:chExt cx="313828" cy="243840"/>
          </a:xfrm>
        </p:grpSpPr>
        <p:grpSp>
          <p:nvGrpSpPr>
            <p:cNvPr id="412" name="Group 311"/>
            <p:cNvGrpSpPr/>
            <p:nvPr/>
          </p:nvGrpSpPr>
          <p:grpSpPr>
            <a:xfrm>
              <a:off x="11468727" y="1890719"/>
              <a:ext cx="221313" cy="198120"/>
              <a:chOff x="10326049" y="1402160"/>
              <a:chExt cx="221313" cy="198120"/>
            </a:xfrm>
          </p:grpSpPr>
          <p:sp>
            <p:nvSpPr>
              <p:cNvPr id="553" name="Oval 55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4" name="Oval 55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5" name="Oval 55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6" name="Oval 55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13" name="Oval 412"/>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Oval 413"/>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2" name="Oval 55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73" name="Group 572"/>
          <p:cNvGrpSpPr/>
          <p:nvPr/>
        </p:nvGrpSpPr>
        <p:grpSpPr>
          <a:xfrm>
            <a:off x="1327292" y="2467327"/>
            <a:ext cx="532571" cy="521071"/>
            <a:chOff x="1696729" y="1401791"/>
            <a:chExt cx="532571" cy="521071"/>
          </a:xfrm>
        </p:grpSpPr>
        <p:grpSp>
          <p:nvGrpSpPr>
            <p:cNvPr id="574" name="Group 165"/>
            <p:cNvGrpSpPr/>
            <p:nvPr/>
          </p:nvGrpSpPr>
          <p:grpSpPr>
            <a:xfrm>
              <a:off x="1696729" y="1425711"/>
              <a:ext cx="474194" cy="497151"/>
              <a:chOff x="5095749" y="0"/>
              <a:chExt cx="769047" cy="840013"/>
            </a:xfrm>
          </p:grpSpPr>
          <p:sp>
            <p:nvSpPr>
              <p:cNvPr id="57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9" name="Oval 57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0" name="Oval 57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5" name="TextBox 574"/>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89" name="Group 588"/>
          <p:cNvGrpSpPr/>
          <p:nvPr/>
        </p:nvGrpSpPr>
        <p:grpSpPr>
          <a:xfrm>
            <a:off x="1778808" y="2150118"/>
            <a:ext cx="513521" cy="521071"/>
            <a:chOff x="1696729" y="1401791"/>
            <a:chExt cx="513521" cy="521071"/>
          </a:xfrm>
        </p:grpSpPr>
        <p:grpSp>
          <p:nvGrpSpPr>
            <p:cNvPr id="590" name="Group 165"/>
            <p:cNvGrpSpPr/>
            <p:nvPr/>
          </p:nvGrpSpPr>
          <p:grpSpPr>
            <a:xfrm>
              <a:off x="1696729" y="1425711"/>
              <a:ext cx="474194" cy="497151"/>
              <a:chOff x="5095749" y="0"/>
              <a:chExt cx="769047" cy="840013"/>
            </a:xfrm>
          </p:grpSpPr>
          <p:sp>
            <p:nvSpPr>
              <p:cNvPr id="59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6" name="Oval 59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1" name="TextBox 59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597" name="Straight Arrow Connector 596"/>
          <p:cNvCxnSpPr/>
          <p:nvPr/>
        </p:nvCxnSpPr>
        <p:spPr>
          <a:xfrm flipH="1" flipV="1">
            <a:off x="1577473"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598" name="Group 597"/>
          <p:cNvGrpSpPr/>
          <p:nvPr/>
        </p:nvGrpSpPr>
        <p:grpSpPr>
          <a:xfrm>
            <a:off x="1030653" y="2454918"/>
            <a:ext cx="513521" cy="521071"/>
            <a:chOff x="1696729" y="1401791"/>
            <a:chExt cx="513521" cy="521071"/>
          </a:xfrm>
        </p:grpSpPr>
        <p:grpSp>
          <p:nvGrpSpPr>
            <p:cNvPr id="599" name="Group 165"/>
            <p:cNvGrpSpPr/>
            <p:nvPr/>
          </p:nvGrpSpPr>
          <p:grpSpPr>
            <a:xfrm>
              <a:off x="1696729" y="1425711"/>
              <a:ext cx="474194" cy="497151"/>
              <a:chOff x="5095749" y="0"/>
              <a:chExt cx="769047" cy="840013"/>
            </a:xfrm>
          </p:grpSpPr>
          <p:sp>
            <p:nvSpPr>
              <p:cNvPr id="6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4" name="Oval 60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5" name="Oval 6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0" name="TextBox 59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606" name="Curved Up Arrow 605"/>
          <p:cNvSpPr/>
          <p:nvPr/>
        </p:nvSpPr>
        <p:spPr bwMode="auto">
          <a:xfrm rot="11230231" flipH="1">
            <a:off x="1737760" y="769160"/>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57" name="Group 556"/>
          <p:cNvGrpSpPr/>
          <p:nvPr/>
        </p:nvGrpSpPr>
        <p:grpSpPr>
          <a:xfrm>
            <a:off x="1801507" y="1519738"/>
            <a:ext cx="513521" cy="521071"/>
            <a:chOff x="1696729" y="1401791"/>
            <a:chExt cx="513521" cy="521071"/>
          </a:xfrm>
        </p:grpSpPr>
        <p:grpSp>
          <p:nvGrpSpPr>
            <p:cNvPr id="558" name="Group 165"/>
            <p:cNvGrpSpPr/>
            <p:nvPr/>
          </p:nvGrpSpPr>
          <p:grpSpPr>
            <a:xfrm>
              <a:off x="1696729" y="1425711"/>
              <a:ext cx="474194" cy="497151"/>
              <a:chOff x="5095749" y="0"/>
              <a:chExt cx="769047" cy="840013"/>
            </a:xfrm>
          </p:grpSpPr>
          <p:sp>
            <p:nvSpPr>
              <p:cNvPr id="56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3" name="Oval 56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4" name="Oval 56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59" name="TextBox 55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65" name="Group 564"/>
          <p:cNvGrpSpPr/>
          <p:nvPr/>
        </p:nvGrpSpPr>
        <p:grpSpPr>
          <a:xfrm>
            <a:off x="1418596" y="1522045"/>
            <a:ext cx="474194" cy="521071"/>
            <a:chOff x="1696729" y="1401791"/>
            <a:chExt cx="474194" cy="521071"/>
          </a:xfrm>
        </p:grpSpPr>
        <p:grpSp>
          <p:nvGrpSpPr>
            <p:cNvPr id="566" name="Group 165"/>
            <p:cNvGrpSpPr/>
            <p:nvPr/>
          </p:nvGrpSpPr>
          <p:grpSpPr>
            <a:xfrm>
              <a:off x="1696729" y="1425711"/>
              <a:ext cx="474194" cy="497151"/>
              <a:chOff x="5095749" y="0"/>
              <a:chExt cx="769047" cy="840013"/>
            </a:xfrm>
          </p:grpSpPr>
          <p:sp>
            <p:nvSpPr>
              <p:cNvPr id="56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1" name="Oval 57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2" name="Oval 57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67" name="TextBox 566"/>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581" name="Group 580"/>
          <p:cNvGrpSpPr/>
          <p:nvPr/>
        </p:nvGrpSpPr>
        <p:grpSpPr>
          <a:xfrm>
            <a:off x="1570998" y="1674443"/>
            <a:ext cx="513521" cy="521071"/>
            <a:chOff x="1696729" y="1401791"/>
            <a:chExt cx="513521"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607" name="Group 606"/>
          <p:cNvGrpSpPr/>
          <p:nvPr/>
        </p:nvGrpSpPr>
        <p:grpSpPr>
          <a:xfrm>
            <a:off x="4655101" y="4797255"/>
            <a:ext cx="1325315" cy="709388"/>
            <a:chOff x="7310938" y="5220127"/>
            <a:chExt cx="1325315" cy="709388"/>
          </a:xfrm>
        </p:grpSpPr>
        <p:grpSp>
          <p:nvGrpSpPr>
            <p:cNvPr id="608" name="Group 207"/>
            <p:cNvGrpSpPr/>
            <p:nvPr/>
          </p:nvGrpSpPr>
          <p:grpSpPr>
            <a:xfrm rot="16200000">
              <a:off x="7799363" y="5425990"/>
              <a:ext cx="668949" cy="338102"/>
              <a:chOff x="5148932" y="630657"/>
              <a:chExt cx="750349" cy="364012"/>
            </a:xfrm>
          </p:grpSpPr>
          <p:grpSp>
            <p:nvGrpSpPr>
              <p:cNvPr id="630" name="Group 171"/>
              <p:cNvGrpSpPr/>
              <p:nvPr/>
            </p:nvGrpSpPr>
            <p:grpSpPr>
              <a:xfrm>
                <a:off x="5465001" y="738092"/>
                <a:ext cx="140170" cy="256577"/>
                <a:chOff x="6272999" y="403029"/>
                <a:chExt cx="199769" cy="365671"/>
              </a:xfrm>
            </p:grpSpPr>
            <p:sp>
              <p:nvSpPr>
                <p:cNvPr id="639" name="Rectangle 63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0" name="Rectangle 63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1" name="Rectangle 64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1" name="Group 173"/>
              <p:cNvGrpSpPr/>
              <p:nvPr/>
            </p:nvGrpSpPr>
            <p:grpSpPr>
              <a:xfrm rot="18956938">
                <a:off x="5759111" y="630657"/>
                <a:ext cx="140170" cy="256577"/>
                <a:chOff x="6272999" y="403029"/>
                <a:chExt cx="199769" cy="365671"/>
              </a:xfrm>
            </p:grpSpPr>
            <p:sp>
              <p:nvSpPr>
                <p:cNvPr id="636" name="Rectangle 63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Rectangle 63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8" name="Rectangle 63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2" name="Group 203"/>
              <p:cNvGrpSpPr/>
              <p:nvPr/>
            </p:nvGrpSpPr>
            <p:grpSpPr>
              <a:xfrm rot="2643062" flipH="1">
                <a:off x="5148932" y="631164"/>
                <a:ext cx="140170" cy="256577"/>
                <a:chOff x="6272999" y="403029"/>
                <a:chExt cx="199769" cy="365671"/>
              </a:xfrm>
            </p:grpSpPr>
            <p:sp>
              <p:nvSpPr>
                <p:cNvPr id="633" name="Rectangle 6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4" name="Rectangle 6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5" name="Rectangle 6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09" name="Group 207"/>
            <p:cNvGrpSpPr/>
            <p:nvPr/>
          </p:nvGrpSpPr>
          <p:grpSpPr>
            <a:xfrm rot="16200000">
              <a:off x="8132727" y="5385551"/>
              <a:ext cx="668949" cy="338102"/>
              <a:chOff x="5148932" y="630657"/>
              <a:chExt cx="750349" cy="364012"/>
            </a:xfrm>
          </p:grpSpPr>
          <p:grpSp>
            <p:nvGrpSpPr>
              <p:cNvPr id="618" name="Group 171"/>
              <p:cNvGrpSpPr/>
              <p:nvPr/>
            </p:nvGrpSpPr>
            <p:grpSpPr>
              <a:xfrm>
                <a:off x="5465001" y="738092"/>
                <a:ext cx="140170" cy="256577"/>
                <a:chOff x="6272999" y="403029"/>
                <a:chExt cx="199769" cy="365671"/>
              </a:xfrm>
            </p:grpSpPr>
            <p:sp>
              <p:nvSpPr>
                <p:cNvPr id="627" name="Rectangle 6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Rectangle 6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Rectangle 6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19" name="Group 173"/>
              <p:cNvGrpSpPr/>
              <p:nvPr/>
            </p:nvGrpSpPr>
            <p:grpSpPr>
              <a:xfrm rot="18956938">
                <a:off x="5759111" y="630657"/>
                <a:ext cx="140170" cy="256577"/>
                <a:chOff x="6272999" y="403029"/>
                <a:chExt cx="199769" cy="365671"/>
              </a:xfrm>
            </p:grpSpPr>
            <p:sp>
              <p:nvSpPr>
                <p:cNvPr id="624" name="Rectangle 6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Rectangle 6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6" name="Rectangle 6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20" name="Group 203"/>
              <p:cNvGrpSpPr/>
              <p:nvPr/>
            </p:nvGrpSpPr>
            <p:grpSpPr>
              <a:xfrm rot="2643062" flipH="1">
                <a:off x="5148932" y="631164"/>
                <a:ext cx="140170" cy="256577"/>
                <a:chOff x="6272999" y="403029"/>
                <a:chExt cx="199769" cy="365671"/>
              </a:xfrm>
            </p:grpSpPr>
            <p:sp>
              <p:nvSpPr>
                <p:cNvPr id="621" name="Rectangle 62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Rectangle 62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Rectangle 62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10" name="Group 609"/>
            <p:cNvGrpSpPr/>
            <p:nvPr/>
          </p:nvGrpSpPr>
          <p:grpSpPr>
            <a:xfrm>
              <a:off x="7310938" y="5416042"/>
              <a:ext cx="592975" cy="396752"/>
              <a:chOff x="1296225" y="4749032"/>
              <a:chExt cx="592975" cy="396752"/>
            </a:xfrm>
          </p:grpSpPr>
          <p:grpSp>
            <p:nvGrpSpPr>
              <p:cNvPr id="611" name="Group 346"/>
              <p:cNvGrpSpPr/>
              <p:nvPr/>
            </p:nvGrpSpPr>
            <p:grpSpPr>
              <a:xfrm>
                <a:off x="1296225" y="4749032"/>
                <a:ext cx="592975" cy="396752"/>
                <a:chOff x="7484401" y="352840"/>
                <a:chExt cx="505324" cy="352252"/>
              </a:xfrm>
            </p:grpSpPr>
            <p:sp>
              <p:nvSpPr>
                <p:cNvPr id="613" name="Oval 612"/>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Oval 613"/>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Moon 614"/>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Moon 615"/>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7" name="Moon 616"/>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2" name="TextBox 611"/>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
        <p:nvSpPr>
          <p:cNvPr id="415" name="Title 1"/>
          <p:cNvSpPr>
            <a:spLocks noGrp="1"/>
          </p:cNvSpPr>
          <p:nvPr>
            <p:ph type="title"/>
          </p:nvPr>
        </p:nvSpPr>
        <p:spPr>
          <a:xfrm>
            <a:off x="457202" y="274644"/>
            <a:ext cx="6962775" cy="609781"/>
          </a:xfrm>
        </p:spPr>
        <p:txBody>
          <a:bodyPr/>
          <a:lstStyle/>
          <a:p>
            <a:r>
              <a:rPr lang="nl-NL" sz="2400" dirty="0"/>
              <a:t>Interferon-</a:t>
            </a:r>
            <a:r>
              <a:rPr lang="el-GR" sz="2400" dirty="0"/>
              <a:t>β</a:t>
            </a:r>
            <a:r>
              <a:rPr lang="en-US" sz="2400" dirty="0"/>
              <a:t>, </a:t>
            </a:r>
            <a:r>
              <a:rPr lang="en-US" sz="2400" dirty="0" err="1"/>
              <a:t>immuunstatus</a:t>
            </a:r>
            <a:r>
              <a:rPr lang="en-US" sz="2400" dirty="0"/>
              <a:t> </a:t>
            </a:r>
            <a:r>
              <a:rPr lang="en-US" sz="2400" dirty="0" err="1"/>
              <a:t>tijdens</a:t>
            </a:r>
            <a:r>
              <a:rPr lang="en-US" sz="2400" dirty="0"/>
              <a:t> </a:t>
            </a:r>
            <a:r>
              <a:rPr lang="en-US" sz="2400" dirty="0" err="1"/>
              <a:t>behandeling</a:t>
            </a:r>
            <a:endParaRPr lang="nl-NL" sz="2400" dirty="0"/>
          </a:p>
        </p:txBody>
      </p:sp>
      <p:sp>
        <p:nvSpPr>
          <p:cNvPr id="4" name="Oval 3"/>
          <p:cNvSpPr/>
          <p:nvPr/>
        </p:nvSpPr>
        <p:spPr bwMode="auto">
          <a:xfrm>
            <a:off x="4645423" y="2096774"/>
            <a:ext cx="1155032" cy="858675"/>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2" name="Oval 421"/>
          <p:cNvSpPr/>
          <p:nvPr/>
        </p:nvSpPr>
        <p:spPr bwMode="auto">
          <a:xfrm>
            <a:off x="5312172" y="2806554"/>
            <a:ext cx="1341634" cy="759212"/>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3" name="Oval 422"/>
          <p:cNvSpPr/>
          <p:nvPr/>
        </p:nvSpPr>
        <p:spPr bwMode="auto">
          <a:xfrm>
            <a:off x="4620354" y="4588047"/>
            <a:ext cx="1574038" cy="1131724"/>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4" name="Oval 423"/>
          <p:cNvSpPr/>
          <p:nvPr/>
        </p:nvSpPr>
        <p:spPr bwMode="auto">
          <a:xfrm>
            <a:off x="4226322" y="2828194"/>
            <a:ext cx="944688" cy="670848"/>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27" name="Group 426"/>
          <p:cNvGrpSpPr/>
          <p:nvPr/>
        </p:nvGrpSpPr>
        <p:grpSpPr>
          <a:xfrm>
            <a:off x="6199255" y="5537099"/>
            <a:ext cx="294647" cy="637946"/>
            <a:chOff x="8506613" y="5356338"/>
            <a:chExt cx="294647" cy="637946"/>
          </a:xfrm>
        </p:grpSpPr>
        <p:cxnSp>
          <p:nvCxnSpPr>
            <p:cNvPr id="428" name="Straight Connector 427"/>
            <p:cNvCxnSpPr/>
            <p:nvPr/>
          </p:nvCxnSpPr>
          <p:spPr>
            <a:xfrm rot="14639103">
              <a:off x="8499379" y="5706942"/>
              <a:ext cx="294576" cy="28010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p:cNvCxnSpPr/>
            <p:nvPr/>
          </p:nvCxnSpPr>
          <p:spPr>
            <a:xfrm rot="14639103" flipV="1">
              <a:off x="8602994" y="5609975"/>
              <a:ext cx="73644" cy="13596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p:cNvCxnSpPr/>
            <p:nvPr/>
          </p:nvCxnSpPr>
          <p:spPr>
            <a:xfrm rot="14639103">
              <a:off x="8513918" y="5363572"/>
              <a:ext cx="294576" cy="280108"/>
            </a:xfrm>
            <a:prstGeom prst="line">
              <a:avLst/>
            </a:prstGeom>
            <a:ln w="76200">
              <a:solidFill>
                <a:srgbClr val="00B05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3971553" y="2424533"/>
            <a:ext cx="2221960" cy="3616587"/>
            <a:chOff x="3971553" y="2424530"/>
            <a:chExt cx="2221960" cy="3616587"/>
          </a:xfrm>
        </p:grpSpPr>
        <p:grpSp>
          <p:nvGrpSpPr>
            <p:cNvPr id="416" name="Group 415"/>
            <p:cNvGrpSpPr/>
            <p:nvPr/>
          </p:nvGrpSpPr>
          <p:grpSpPr>
            <a:xfrm>
              <a:off x="3971553" y="2424530"/>
              <a:ext cx="386936" cy="394127"/>
              <a:chOff x="3487823" y="3659323"/>
              <a:chExt cx="514088" cy="499090"/>
            </a:xfrm>
          </p:grpSpPr>
          <p:cxnSp>
            <p:nvCxnSpPr>
              <p:cNvPr id="417" name="Straight Connector 416"/>
              <p:cNvCxnSpPr/>
              <p:nvPr/>
            </p:nvCxnSpPr>
            <p:spPr>
              <a:xfrm>
                <a:off x="350274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flipV="1">
                <a:off x="348782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426" name="TextBox 425"/>
            <p:cNvSpPr txBox="1"/>
            <p:nvPr/>
          </p:nvSpPr>
          <p:spPr>
            <a:xfrm>
              <a:off x="4380837" y="5671785"/>
              <a:ext cx="1812676" cy="369332"/>
            </a:xfrm>
            <a:prstGeom prst="rect">
              <a:avLst/>
            </a:prstGeom>
            <a:noFill/>
          </p:spPr>
          <p:txBody>
            <a:bodyPr wrap="none" rtlCol="0">
              <a:spAutoFit/>
            </a:bodyPr>
            <a:lstStyle/>
            <a:p>
              <a:pPr algn="ctr"/>
              <a:r>
                <a:rPr lang="en-US" b="1" dirty="0">
                  <a:solidFill>
                    <a:schemeClr val="accent6"/>
                  </a:solidFill>
                </a:rPr>
                <a:t>Anti-inflammatie</a:t>
              </a:r>
            </a:p>
          </p:txBody>
        </p:sp>
        <p:grpSp>
          <p:nvGrpSpPr>
            <p:cNvPr id="431" name="Group 430"/>
            <p:cNvGrpSpPr/>
            <p:nvPr/>
          </p:nvGrpSpPr>
          <p:grpSpPr>
            <a:xfrm>
              <a:off x="3984404" y="4980679"/>
              <a:ext cx="386936" cy="394127"/>
              <a:chOff x="3487823" y="3659323"/>
              <a:chExt cx="514088" cy="499090"/>
            </a:xfrm>
          </p:grpSpPr>
          <p:cxnSp>
            <p:nvCxnSpPr>
              <p:cNvPr id="432" name="Straight Connector 431"/>
              <p:cNvCxnSpPr/>
              <p:nvPr/>
            </p:nvCxnSpPr>
            <p:spPr>
              <a:xfrm>
                <a:off x="350274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p:cNvCxnSpPr/>
              <p:nvPr/>
            </p:nvCxnSpPr>
            <p:spPr>
              <a:xfrm flipV="1">
                <a:off x="3487823" y="3659323"/>
                <a:ext cx="499168" cy="49909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74226" y="6690651"/>
            <a:ext cx="5444119" cy="184666"/>
          </a:xfrm>
          <a:prstGeom prst="rect">
            <a:avLst/>
          </a:prstGeom>
        </p:spPr>
        <p:txBody>
          <a:bodyPr wrap="none">
            <a:spAutoFit/>
          </a:bodyPr>
          <a:lstStyle/>
          <a:p>
            <a:r>
              <a:rPr lang="nl-NL" sz="600" dirty="0">
                <a:hlinkClick r:id="rId3"/>
              </a:rPr>
              <a:t>https://www.drugbank.ca/drugs/DB00060</a:t>
            </a:r>
            <a:r>
              <a:rPr lang="nl-NL" sz="600" dirty="0"/>
              <a:t> http://www.ema.europa.eu/docs/nl_NL/document_library/EPAR_-_Product_Information/human/000102/WC500029425.pdf</a:t>
            </a:r>
          </a:p>
        </p:txBody>
      </p:sp>
      <p:sp>
        <p:nvSpPr>
          <p:cNvPr id="421" name="Down Arrow 420"/>
          <p:cNvSpPr/>
          <p:nvPr/>
        </p:nvSpPr>
        <p:spPr bwMode="auto">
          <a:xfrm rot="8836511">
            <a:off x="5048793" y="5987252"/>
            <a:ext cx="461751" cy="475180"/>
          </a:xfrm>
          <a:prstGeom prst="downArrow">
            <a:avLst/>
          </a:prstGeom>
          <a:solidFill>
            <a:schemeClr val="accent1"/>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9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20" name="TextBox 419">
            <a:extLst>
              <a:ext uri="{FF2B5EF4-FFF2-40B4-BE49-F238E27FC236}">
                <a16:creationId xmlns:a16="http://schemas.microsoft.com/office/drawing/2014/main" id="{B73456BA-2A0F-43EF-8C40-783CC9F30790}"/>
              </a:ext>
            </a:extLst>
          </p:cNvPr>
          <p:cNvSpPr txBox="1"/>
          <p:nvPr/>
        </p:nvSpPr>
        <p:spPr>
          <a:xfrm>
            <a:off x="5277982" y="1816896"/>
            <a:ext cx="3636604" cy="2585323"/>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nl-NL" dirty="0"/>
              <a:t>Biologische effecten die kunnen optreden zijn:</a:t>
            </a:r>
          </a:p>
          <a:p>
            <a:pPr marL="285750" indent="-285750">
              <a:buFont typeface="Arial" panose="020B0604020202020204" pitchFamily="34" charset="0"/>
              <a:buChar char="•"/>
            </a:pPr>
            <a:r>
              <a:rPr lang="nl-NL" dirty="0"/>
              <a:t>toename van anti-inflammatoire cytokinen</a:t>
            </a:r>
          </a:p>
          <a:p>
            <a:pPr marL="285750" indent="-285750">
              <a:buFont typeface="Arial" panose="020B0604020202020204" pitchFamily="34" charset="0"/>
              <a:buChar char="•"/>
            </a:pPr>
            <a:r>
              <a:rPr lang="nl-NL" dirty="0"/>
              <a:t>afname van pro-inflammatoire cytokinen  </a:t>
            </a:r>
          </a:p>
          <a:p>
            <a:pPr marL="285750" indent="-285750">
              <a:buFont typeface="Arial" panose="020B0604020202020204" pitchFamily="34" charset="0"/>
              <a:buChar char="•"/>
            </a:pPr>
            <a:r>
              <a:rPr lang="nl-NL" dirty="0"/>
              <a:t>remming van de migratie van geactiveerde T-cellen door de bloedhersenbarrière. </a:t>
            </a:r>
          </a:p>
        </p:txBody>
      </p:sp>
    </p:spTree>
    <p:extLst>
      <p:ext uri="{BB962C8B-B14F-4D97-AF65-F5344CB8AC3E}">
        <p14:creationId xmlns:p14="http://schemas.microsoft.com/office/powerpoint/2010/main" val="1037504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20"/>
                                        </p:tgtEl>
                                        <p:attrNameLst>
                                          <p:attrName>style.visibility</p:attrName>
                                        </p:attrNameLst>
                                      </p:cBhvr>
                                      <p:to>
                                        <p:strVal val="visible"/>
                                      </p:to>
                                    </p:set>
                                    <p:animEffect transition="in" filter="barn(inVertical)">
                                      <p:cBhvr>
                                        <p:cTn id="10" dur="500"/>
                                        <p:tgtEl>
                                          <p:spTgt spid="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60601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03" y="3438078"/>
            <a:ext cx="894072" cy="1290050"/>
            <a:chOff x="6346489" y="3438078"/>
            <a:chExt cx="894072"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48118" y="3743106"/>
              <a:ext cx="492443" cy="338554"/>
            </a:xfrm>
            <a:prstGeom prst="rect">
              <a:avLst/>
            </a:prstGeom>
            <a:noFill/>
          </p:spPr>
          <p:txBody>
            <a:bodyPr wrap="none" rtlCol="0">
              <a:spAutoFit/>
            </a:bodyPr>
            <a:lstStyle/>
            <a:p>
              <a:r>
                <a:rPr lang="en-US" sz="16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4165153" y="2856907"/>
            <a:ext cx="1112990" cy="1664606"/>
            <a:chOff x="4165153" y="2856907"/>
            <a:chExt cx="1112990" cy="1664606"/>
          </a:xfrm>
        </p:grpSpPr>
        <p:grpSp>
          <p:nvGrpSpPr>
            <p:cNvPr id="208" name="Group 207"/>
            <p:cNvGrpSpPr/>
            <p:nvPr/>
          </p:nvGrpSpPr>
          <p:grpSpPr>
            <a:xfrm>
              <a:off x="4600206" y="2856907"/>
              <a:ext cx="523046" cy="521071"/>
              <a:chOff x="1696729" y="1401791"/>
              <a:chExt cx="523046"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50" name="Group 349"/>
            <p:cNvGrpSpPr/>
            <p:nvPr/>
          </p:nvGrpSpPr>
          <p:grpSpPr>
            <a:xfrm>
              <a:off x="4400181" y="2961682"/>
              <a:ext cx="523046" cy="521071"/>
              <a:chOff x="1696729" y="1401791"/>
              <a:chExt cx="523046"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0" name="TextBox 199"/>
              <p:cNvSpPr txBox="1"/>
              <p:nvPr/>
            </p:nvSpPr>
            <p:spPr>
              <a:xfrm>
                <a:off x="5443560" y="3932421"/>
                <a:ext cx="393056" cy="307777"/>
              </a:xfrm>
              <a:prstGeom prst="rect">
                <a:avLst/>
              </a:prstGeom>
              <a:noFill/>
            </p:spPr>
            <p:txBody>
              <a:bodyPr wrap="none" rtlCol="0">
                <a:spAutoFit/>
              </a:bodyPr>
              <a:lstStyle/>
              <a:p>
                <a:r>
                  <a:rPr lang="en-US" sz="1400" b="1" dirty="0">
                    <a:solidFill>
                      <a:schemeClr val="bg1"/>
                    </a:solidFill>
                  </a:rPr>
                  <a:t>DC</a:t>
                </a:r>
              </a:p>
            </p:txBody>
          </p:sp>
        </p:grpSp>
        <p:grpSp>
          <p:nvGrpSpPr>
            <p:cNvPr id="203" name="Group 202"/>
            <p:cNvGrpSpPr/>
            <p:nvPr/>
          </p:nvGrpSpPr>
          <p:grpSpPr>
            <a:xfrm>
              <a:off x="4519908" y="3456765"/>
              <a:ext cx="300082" cy="261610"/>
              <a:chOff x="9582545" y="2303286"/>
              <a:chExt cx="300082" cy="261610"/>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Rectangle 20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7" name="Group 6"/>
          <p:cNvGrpSpPr/>
          <p:nvPr/>
        </p:nvGrpSpPr>
        <p:grpSpPr>
          <a:xfrm>
            <a:off x="5457457" y="2866432"/>
            <a:ext cx="1138346" cy="1845264"/>
            <a:chOff x="5457456" y="2866432"/>
            <a:chExt cx="1138346" cy="1845264"/>
          </a:xfrm>
        </p:grpSpPr>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22114" y="3894408"/>
                <a:ext cx="449162" cy="338554"/>
              </a:xfrm>
              <a:prstGeom prst="rect">
                <a:avLst/>
              </a:prstGeom>
              <a:noFill/>
            </p:spPr>
            <p:txBody>
              <a:bodyPr wrap="none" rtlCol="0">
                <a:spAutoFit/>
              </a:bodyPr>
              <a:lstStyle/>
              <a:p>
                <a:r>
                  <a:rPr lang="en-US" sz="1600" b="1" dirty="0">
                    <a:solidFill>
                      <a:schemeClr val="bg1"/>
                    </a:solidFill>
                  </a:rPr>
                  <a:t>mg</a:t>
                </a:r>
              </a:p>
            </p:txBody>
          </p:sp>
        </p:grpSp>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20" name="Group 319"/>
            <p:cNvGrpSpPr/>
            <p:nvPr/>
          </p:nvGrpSpPr>
          <p:grpSpPr>
            <a:xfrm>
              <a:off x="5796258" y="3532965"/>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4" name="Group 223"/>
            <p:cNvGrpSpPr/>
            <p:nvPr/>
          </p:nvGrpSpPr>
          <p:grpSpPr>
            <a:xfrm>
              <a:off x="5705106" y="2866432"/>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6" y="2980732"/>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79" y="3016451"/>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grpSp>
        <p:nvGrpSpPr>
          <p:cNvPr id="8" name="Group 7"/>
          <p:cNvGrpSpPr/>
          <p:nvPr/>
        </p:nvGrpSpPr>
        <p:grpSpPr>
          <a:xfrm>
            <a:off x="4826731" y="2136174"/>
            <a:ext cx="827660" cy="797296"/>
            <a:chOff x="4826731" y="2136174"/>
            <a:chExt cx="827660" cy="797296"/>
          </a:xfrm>
        </p:grpSpPr>
        <p:grpSp>
          <p:nvGrpSpPr>
            <p:cNvPr id="536" name="Group 535"/>
            <p:cNvGrpSpPr/>
            <p:nvPr/>
          </p:nvGrpSpPr>
          <p:grpSpPr>
            <a:xfrm>
              <a:off x="4826731" y="2183799"/>
              <a:ext cx="474194" cy="521071"/>
              <a:chOff x="1696729" y="1401791"/>
              <a:chExt cx="474194" cy="521071"/>
            </a:xfrm>
          </p:grpSpPr>
          <p:grpSp>
            <p:nvGrpSpPr>
              <p:cNvPr id="537" name="Group 165"/>
              <p:cNvGrpSpPr/>
              <p:nvPr/>
            </p:nvGrpSpPr>
            <p:grpSpPr>
              <a:xfrm>
                <a:off x="1696729" y="1425711"/>
                <a:ext cx="474194" cy="497151"/>
                <a:chOff x="5095749" y="0"/>
                <a:chExt cx="769047" cy="840013"/>
              </a:xfrm>
            </p:grpSpPr>
            <p:sp>
              <p:nvSpPr>
                <p:cNvPr id="53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2" name="Oval 54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3" name="Oval 54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8" name="TextBox 537"/>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44" name="Group 543"/>
            <p:cNvGrpSpPr/>
            <p:nvPr/>
          </p:nvGrpSpPr>
          <p:grpSpPr>
            <a:xfrm>
              <a:off x="5150581" y="2136174"/>
              <a:ext cx="503810" cy="521071"/>
              <a:chOff x="1696729" y="1401791"/>
              <a:chExt cx="503810" cy="521071"/>
            </a:xfrm>
          </p:grpSpPr>
          <p:grpSp>
            <p:nvGrpSpPr>
              <p:cNvPr id="545" name="Group 165"/>
              <p:cNvGrpSpPr/>
              <p:nvPr/>
            </p:nvGrpSpPr>
            <p:grpSpPr>
              <a:xfrm>
                <a:off x="1696729" y="1425711"/>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0" name="Oval 54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46" name="TextBox 54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477" name="Group 476"/>
            <p:cNvGrpSpPr/>
            <p:nvPr/>
          </p:nvGrpSpPr>
          <p:grpSpPr>
            <a:xfrm>
              <a:off x="4998181" y="2412399"/>
              <a:ext cx="503810" cy="521071"/>
              <a:chOff x="1696729" y="1401791"/>
              <a:chExt cx="503810" cy="521071"/>
            </a:xfrm>
          </p:grpSpPr>
          <p:grpSp>
            <p:nvGrpSpPr>
              <p:cNvPr id="478" name="Group 165"/>
              <p:cNvGrpSpPr/>
              <p:nvPr/>
            </p:nvGrpSpPr>
            <p:grpSpPr>
              <a:xfrm>
                <a:off x="1696729" y="1425711"/>
                <a:ext cx="474194" cy="497151"/>
                <a:chOff x="5095749" y="0"/>
                <a:chExt cx="769047" cy="840013"/>
              </a:xfrm>
            </p:grpSpPr>
            <p:sp>
              <p:nvSpPr>
                <p:cNvPr id="4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79" name="TextBox 478"/>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10" name="Group 9"/>
          <p:cNvGrpSpPr/>
          <p:nvPr/>
        </p:nvGrpSpPr>
        <p:grpSpPr>
          <a:xfrm>
            <a:off x="3197133" y="1942132"/>
            <a:ext cx="1397508" cy="1326631"/>
            <a:chOff x="3197133" y="1942126"/>
            <a:chExt cx="1397508" cy="1326631"/>
          </a:xfrm>
        </p:grpSpPr>
        <p:sp>
          <p:nvSpPr>
            <p:cNvPr id="476" name="Right Arrow Callout 475"/>
            <p:cNvSpPr/>
            <p:nvPr/>
          </p:nvSpPr>
          <p:spPr bwMode="auto">
            <a:xfrm>
              <a:off x="3197133" y="1942126"/>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85" name="Group 484"/>
            <p:cNvGrpSpPr/>
            <p:nvPr/>
          </p:nvGrpSpPr>
          <p:grpSpPr>
            <a:xfrm>
              <a:off x="3265246" y="2054061"/>
              <a:ext cx="474194" cy="521071"/>
              <a:chOff x="1696729" y="1401791"/>
              <a:chExt cx="474194" cy="521071"/>
            </a:xfrm>
          </p:grpSpPr>
          <p:grpSp>
            <p:nvGrpSpPr>
              <p:cNvPr id="486" name="Group 165"/>
              <p:cNvGrpSpPr/>
              <p:nvPr/>
            </p:nvGrpSpPr>
            <p:grpSpPr>
              <a:xfrm>
                <a:off x="1696729" y="1425711"/>
                <a:ext cx="474194" cy="497151"/>
                <a:chOff x="5095749" y="0"/>
                <a:chExt cx="769047" cy="840013"/>
              </a:xfrm>
            </p:grpSpPr>
            <p:sp>
              <p:nvSpPr>
                <p:cNvPr id="4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Oval 4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2" name="Oval 4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7" name="TextBox 486"/>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493" name="Group 492"/>
            <p:cNvGrpSpPr/>
            <p:nvPr/>
          </p:nvGrpSpPr>
          <p:grpSpPr>
            <a:xfrm>
              <a:off x="3258829" y="2689611"/>
              <a:ext cx="474194" cy="521071"/>
              <a:chOff x="1696729" y="1401791"/>
              <a:chExt cx="474194" cy="521071"/>
            </a:xfrm>
          </p:grpSpPr>
          <p:grpSp>
            <p:nvGrpSpPr>
              <p:cNvPr id="494" name="Group 165"/>
              <p:cNvGrpSpPr/>
              <p:nvPr/>
            </p:nvGrpSpPr>
            <p:grpSpPr>
              <a:xfrm>
                <a:off x="1696729" y="1425711"/>
                <a:ext cx="474194" cy="497151"/>
                <a:chOff x="5095749" y="0"/>
                <a:chExt cx="769047" cy="840013"/>
              </a:xfrm>
            </p:grpSpPr>
            <p:sp>
              <p:nvSpPr>
                <p:cNvPr id="49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5" name="TextBox 494"/>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sp>
        <p:nvSpPr>
          <p:cNvPr id="501" name="Right Arrow Callout 500"/>
          <p:cNvSpPr/>
          <p:nvPr/>
        </p:nvSpPr>
        <p:spPr bwMode="auto">
          <a:xfrm>
            <a:off x="3142848" y="4409272"/>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11" name="Group 510"/>
          <p:cNvGrpSpPr/>
          <p:nvPr/>
        </p:nvGrpSpPr>
        <p:grpSpPr>
          <a:xfrm>
            <a:off x="3003815" y="4916241"/>
            <a:ext cx="967738" cy="909821"/>
            <a:chOff x="108608" y="3363594"/>
            <a:chExt cx="967738" cy="909821"/>
          </a:xfrm>
        </p:grpSpPr>
        <p:grpSp>
          <p:nvGrpSpPr>
            <p:cNvPr id="512" name="Group 511"/>
            <p:cNvGrpSpPr/>
            <p:nvPr/>
          </p:nvGrpSpPr>
          <p:grpSpPr>
            <a:xfrm>
              <a:off x="108608" y="3567822"/>
              <a:ext cx="782437" cy="705593"/>
              <a:chOff x="108608" y="3567822"/>
              <a:chExt cx="782437" cy="705593"/>
            </a:xfrm>
          </p:grpSpPr>
          <p:grpSp>
            <p:nvGrpSpPr>
              <p:cNvPr id="516" name="Group 515"/>
              <p:cNvGrpSpPr/>
              <p:nvPr/>
            </p:nvGrpSpPr>
            <p:grpSpPr>
              <a:xfrm>
                <a:off x="108608" y="3567822"/>
                <a:ext cx="782437" cy="705593"/>
                <a:chOff x="9632115" y="3841615"/>
                <a:chExt cx="782437" cy="705593"/>
              </a:xfrm>
            </p:grpSpPr>
            <p:sp>
              <p:nvSpPr>
                <p:cNvPr id="518" name="Oval 517"/>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9" name="Oval 518"/>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520" name="Group 171"/>
                <p:cNvGrpSpPr/>
                <p:nvPr/>
              </p:nvGrpSpPr>
              <p:grpSpPr>
                <a:xfrm rot="18169265">
                  <a:off x="10232913" y="4152954"/>
                  <a:ext cx="124964" cy="238314"/>
                  <a:chOff x="6272999" y="403029"/>
                  <a:chExt cx="199769" cy="365671"/>
                </a:xfrm>
              </p:grpSpPr>
              <p:sp>
                <p:nvSpPr>
                  <p:cNvPr id="533" name="Rectangle 5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Rectangle 5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Rectangle 5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1" name="Group 173"/>
                <p:cNvGrpSpPr/>
                <p:nvPr/>
              </p:nvGrpSpPr>
              <p:grpSpPr>
                <a:xfrm rot="14155649">
                  <a:off x="10226787" y="3804084"/>
                  <a:ext cx="124964" cy="238314"/>
                  <a:chOff x="6272999" y="403029"/>
                  <a:chExt cx="199769" cy="365671"/>
                </a:xfrm>
              </p:grpSpPr>
              <p:sp>
                <p:nvSpPr>
                  <p:cNvPr id="530" name="Rectangle 52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Rectangle 53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Rectangle 53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2" name="Group 203"/>
                <p:cNvGrpSpPr/>
                <p:nvPr/>
              </p:nvGrpSpPr>
              <p:grpSpPr>
                <a:xfrm rot="669115" flipH="1">
                  <a:off x="9845209" y="4308894"/>
                  <a:ext cx="124964" cy="238314"/>
                  <a:chOff x="6272999" y="403029"/>
                  <a:chExt cx="199769" cy="365671"/>
                </a:xfrm>
              </p:grpSpPr>
              <p:sp>
                <p:nvSpPr>
                  <p:cNvPr id="527" name="Rectangle 5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8" name="Rectangle 5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Rectangle 5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23" name="Group 171"/>
                <p:cNvGrpSpPr/>
                <p:nvPr/>
              </p:nvGrpSpPr>
              <p:grpSpPr>
                <a:xfrm rot="7717811">
                  <a:off x="9688790" y="3784940"/>
                  <a:ext cx="124964" cy="238314"/>
                  <a:chOff x="6272999" y="403029"/>
                  <a:chExt cx="199769" cy="365671"/>
                </a:xfrm>
              </p:grpSpPr>
              <p:sp>
                <p:nvSpPr>
                  <p:cNvPr id="524" name="Rectangle 5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Rectangle 5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6" name="Rectangle 5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517" name="TextBox 516"/>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513" name="Group 512"/>
            <p:cNvGrpSpPr/>
            <p:nvPr/>
          </p:nvGrpSpPr>
          <p:grpSpPr>
            <a:xfrm>
              <a:off x="776264" y="3363594"/>
              <a:ext cx="300082" cy="261610"/>
              <a:chOff x="9582545" y="2303286"/>
              <a:chExt cx="300082" cy="261610"/>
            </a:xfrm>
          </p:grpSpPr>
          <p:sp>
            <p:nvSpPr>
              <p:cNvPr id="51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Rectangle 514"/>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340" name="Rectangle 339"/>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41" name="TextBox 340"/>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67" name="Group 366"/>
          <p:cNvGrpSpPr/>
          <p:nvPr/>
        </p:nvGrpSpPr>
        <p:grpSpPr>
          <a:xfrm>
            <a:off x="727183" y="5190466"/>
            <a:ext cx="782437" cy="705593"/>
            <a:chOff x="108608" y="3567822"/>
            <a:chExt cx="782437" cy="705593"/>
          </a:xfrm>
        </p:grpSpPr>
        <p:grpSp>
          <p:nvGrpSpPr>
            <p:cNvPr id="368" name="Group 367"/>
            <p:cNvGrpSpPr/>
            <p:nvPr/>
          </p:nvGrpSpPr>
          <p:grpSpPr>
            <a:xfrm>
              <a:off x="108608" y="3567822"/>
              <a:ext cx="782437" cy="705593"/>
              <a:chOff x="9632115" y="3841615"/>
              <a:chExt cx="782437" cy="705593"/>
            </a:xfrm>
          </p:grpSpPr>
          <p:sp>
            <p:nvSpPr>
              <p:cNvPr id="370" name="Oval 369"/>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Oval 370"/>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72" name="Group 171"/>
              <p:cNvGrpSpPr/>
              <p:nvPr/>
            </p:nvGrpSpPr>
            <p:grpSpPr>
              <a:xfrm rot="18169265">
                <a:off x="10232913" y="4152954"/>
                <a:ext cx="124964" cy="238314"/>
                <a:chOff x="6272999" y="403029"/>
                <a:chExt cx="199769" cy="365671"/>
              </a:xfrm>
            </p:grpSpPr>
            <p:sp>
              <p:nvSpPr>
                <p:cNvPr id="385" name="Rectangle 38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Rectangle 38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Rectangle 38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3" name="Group 173"/>
              <p:cNvGrpSpPr/>
              <p:nvPr/>
            </p:nvGrpSpPr>
            <p:grpSpPr>
              <a:xfrm rot="14155649">
                <a:off x="10226787" y="3804084"/>
                <a:ext cx="124964" cy="238314"/>
                <a:chOff x="6272999" y="403029"/>
                <a:chExt cx="199769" cy="365671"/>
              </a:xfrm>
            </p:grpSpPr>
            <p:sp>
              <p:nvSpPr>
                <p:cNvPr id="382" name="Rectangle 38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3" name="Rectangle 38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4" name="Group 203"/>
              <p:cNvGrpSpPr/>
              <p:nvPr/>
            </p:nvGrpSpPr>
            <p:grpSpPr>
              <a:xfrm rot="669115" flipH="1">
                <a:off x="9845209" y="4308894"/>
                <a:ext cx="124964" cy="238314"/>
                <a:chOff x="6272999" y="403029"/>
                <a:chExt cx="199769" cy="365671"/>
              </a:xfrm>
            </p:grpSpPr>
            <p:sp>
              <p:nvSpPr>
                <p:cNvPr id="379" name="Rectangle 37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Rectangle 37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Rectangle 38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75" name="Group 171"/>
              <p:cNvGrpSpPr/>
              <p:nvPr/>
            </p:nvGrpSpPr>
            <p:grpSpPr>
              <a:xfrm rot="7717811">
                <a:off x="9688790" y="3784940"/>
                <a:ext cx="124964" cy="238314"/>
                <a:chOff x="6272999" y="403029"/>
                <a:chExt cx="199769" cy="365671"/>
              </a:xfrm>
            </p:grpSpPr>
            <p:sp>
              <p:nvSpPr>
                <p:cNvPr id="376" name="Rectangle 37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Rectangle 37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69" name="TextBox 368"/>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388" name="Curved Up Arrow 387"/>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389" name="Group 388"/>
          <p:cNvGrpSpPr/>
          <p:nvPr/>
        </p:nvGrpSpPr>
        <p:grpSpPr>
          <a:xfrm>
            <a:off x="144471" y="3370621"/>
            <a:ext cx="782437" cy="705593"/>
            <a:chOff x="108608" y="3567822"/>
            <a:chExt cx="782437" cy="705593"/>
          </a:xfrm>
        </p:grpSpPr>
        <p:grpSp>
          <p:nvGrpSpPr>
            <p:cNvPr id="390" name="Group 389"/>
            <p:cNvGrpSpPr/>
            <p:nvPr/>
          </p:nvGrpSpPr>
          <p:grpSpPr>
            <a:xfrm>
              <a:off x="108608" y="3567822"/>
              <a:ext cx="782437" cy="705593"/>
              <a:chOff x="9632115" y="3841615"/>
              <a:chExt cx="782437" cy="705593"/>
            </a:xfrm>
          </p:grpSpPr>
          <p:sp>
            <p:nvSpPr>
              <p:cNvPr id="392" name="Oval 39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Oval 39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94" name="Group 171"/>
              <p:cNvGrpSpPr/>
              <p:nvPr/>
            </p:nvGrpSpPr>
            <p:grpSpPr>
              <a:xfrm rot="18169265">
                <a:off x="10232913" y="4152954"/>
                <a:ext cx="124964" cy="238314"/>
                <a:chOff x="6272999" y="403029"/>
                <a:chExt cx="199769" cy="365671"/>
              </a:xfrm>
            </p:grpSpPr>
            <p:sp>
              <p:nvSpPr>
                <p:cNvPr id="407" name="Rectangle 40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8" name="Rectangle 40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9" name="Rectangle 40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4155649">
                <a:off x="10226787" y="3804084"/>
                <a:ext cx="124964" cy="238314"/>
                <a:chOff x="6272999" y="403029"/>
                <a:chExt cx="199769" cy="365671"/>
              </a:xfrm>
            </p:grpSpPr>
            <p:sp>
              <p:nvSpPr>
                <p:cNvPr id="404" name="Rectangle 40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6" name="Rectangle 40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669115" flipH="1">
                <a:off x="9845209" y="4308894"/>
                <a:ext cx="124964" cy="238314"/>
                <a:chOff x="6272999" y="403029"/>
                <a:chExt cx="199769" cy="365671"/>
              </a:xfrm>
            </p:grpSpPr>
            <p:sp>
              <p:nvSpPr>
                <p:cNvPr id="401" name="Rectangle 40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3" name="Rectangle 40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7" name="Group 171"/>
              <p:cNvGrpSpPr/>
              <p:nvPr/>
            </p:nvGrpSpPr>
            <p:grpSpPr>
              <a:xfrm rot="7717811">
                <a:off x="9688790" y="3784940"/>
                <a:ext cx="124964" cy="238314"/>
                <a:chOff x="6272999" y="403029"/>
                <a:chExt cx="199769" cy="365671"/>
              </a:xfrm>
            </p:grpSpPr>
            <p:sp>
              <p:nvSpPr>
                <p:cNvPr id="398" name="Rectangle 39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0" name="Rectangle 39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91" name="TextBox 39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cxnSp>
        <p:nvCxnSpPr>
          <p:cNvPr id="410" name="Straight Arrow Connector 409"/>
          <p:cNvCxnSpPr/>
          <p:nvPr/>
        </p:nvCxnSpPr>
        <p:spPr>
          <a:xfrm>
            <a:off x="644072" y="4054010"/>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411" name="Group 410"/>
          <p:cNvGrpSpPr/>
          <p:nvPr/>
        </p:nvGrpSpPr>
        <p:grpSpPr>
          <a:xfrm>
            <a:off x="1829392" y="2750955"/>
            <a:ext cx="368263" cy="274645"/>
            <a:chOff x="11376212" y="1890719"/>
            <a:chExt cx="313828" cy="243840"/>
          </a:xfrm>
        </p:grpSpPr>
        <p:grpSp>
          <p:nvGrpSpPr>
            <p:cNvPr id="412" name="Group 311"/>
            <p:cNvGrpSpPr/>
            <p:nvPr/>
          </p:nvGrpSpPr>
          <p:grpSpPr>
            <a:xfrm>
              <a:off x="11468727" y="1890719"/>
              <a:ext cx="221313" cy="198120"/>
              <a:chOff x="10326049" y="1402160"/>
              <a:chExt cx="221313" cy="198120"/>
            </a:xfrm>
          </p:grpSpPr>
          <p:sp>
            <p:nvSpPr>
              <p:cNvPr id="553" name="Oval 55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4" name="Oval 55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5" name="Oval 55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6" name="Oval 55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13" name="Oval 412"/>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Oval 413"/>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2" name="Oval 55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73" name="Group 572"/>
          <p:cNvGrpSpPr/>
          <p:nvPr/>
        </p:nvGrpSpPr>
        <p:grpSpPr>
          <a:xfrm>
            <a:off x="1327292" y="2467327"/>
            <a:ext cx="532571" cy="521071"/>
            <a:chOff x="1696729" y="1401791"/>
            <a:chExt cx="532571" cy="521071"/>
          </a:xfrm>
        </p:grpSpPr>
        <p:grpSp>
          <p:nvGrpSpPr>
            <p:cNvPr id="574" name="Group 165"/>
            <p:cNvGrpSpPr/>
            <p:nvPr/>
          </p:nvGrpSpPr>
          <p:grpSpPr>
            <a:xfrm>
              <a:off x="1696729" y="1425711"/>
              <a:ext cx="474194" cy="497151"/>
              <a:chOff x="5095749" y="0"/>
              <a:chExt cx="769047" cy="840013"/>
            </a:xfrm>
          </p:grpSpPr>
          <p:sp>
            <p:nvSpPr>
              <p:cNvPr id="57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9" name="Oval 57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0" name="Oval 57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75" name="TextBox 574"/>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89" name="Group 588"/>
          <p:cNvGrpSpPr/>
          <p:nvPr/>
        </p:nvGrpSpPr>
        <p:grpSpPr>
          <a:xfrm>
            <a:off x="1778808" y="2150118"/>
            <a:ext cx="513521" cy="521071"/>
            <a:chOff x="1696729" y="1401791"/>
            <a:chExt cx="513521" cy="521071"/>
          </a:xfrm>
        </p:grpSpPr>
        <p:grpSp>
          <p:nvGrpSpPr>
            <p:cNvPr id="590" name="Group 165"/>
            <p:cNvGrpSpPr/>
            <p:nvPr/>
          </p:nvGrpSpPr>
          <p:grpSpPr>
            <a:xfrm>
              <a:off x="1696729" y="1425711"/>
              <a:ext cx="474194" cy="497151"/>
              <a:chOff x="5095749" y="0"/>
              <a:chExt cx="769047" cy="840013"/>
            </a:xfrm>
          </p:grpSpPr>
          <p:sp>
            <p:nvSpPr>
              <p:cNvPr id="59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5" name="Oval 59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6" name="Oval 59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91" name="TextBox 59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597" name="Straight Arrow Connector 596"/>
          <p:cNvCxnSpPr/>
          <p:nvPr/>
        </p:nvCxnSpPr>
        <p:spPr>
          <a:xfrm flipH="1" flipV="1">
            <a:off x="1577473"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598" name="Group 597"/>
          <p:cNvGrpSpPr/>
          <p:nvPr/>
        </p:nvGrpSpPr>
        <p:grpSpPr>
          <a:xfrm>
            <a:off x="1030653" y="2454918"/>
            <a:ext cx="513521" cy="521071"/>
            <a:chOff x="1696729" y="1401791"/>
            <a:chExt cx="513521" cy="521071"/>
          </a:xfrm>
        </p:grpSpPr>
        <p:grpSp>
          <p:nvGrpSpPr>
            <p:cNvPr id="599" name="Group 165"/>
            <p:cNvGrpSpPr/>
            <p:nvPr/>
          </p:nvGrpSpPr>
          <p:grpSpPr>
            <a:xfrm>
              <a:off x="1696729" y="1425711"/>
              <a:ext cx="474194" cy="497151"/>
              <a:chOff x="5095749" y="0"/>
              <a:chExt cx="769047" cy="840013"/>
            </a:xfrm>
          </p:grpSpPr>
          <p:sp>
            <p:nvSpPr>
              <p:cNvPr id="6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4" name="Oval 60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5" name="Oval 6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0" name="TextBox 59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606" name="Curved Up Arrow 605"/>
          <p:cNvSpPr/>
          <p:nvPr/>
        </p:nvSpPr>
        <p:spPr bwMode="auto">
          <a:xfrm rot="11230231" flipH="1">
            <a:off x="1737760" y="769160"/>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57" name="Group 556"/>
          <p:cNvGrpSpPr/>
          <p:nvPr/>
        </p:nvGrpSpPr>
        <p:grpSpPr>
          <a:xfrm>
            <a:off x="1801507" y="1519738"/>
            <a:ext cx="513521" cy="521071"/>
            <a:chOff x="1696729" y="1401791"/>
            <a:chExt cx="513521" cy="521071"/>
          </a:xfrm>
        </p:grpSpPr>
        <p:grpSp>
          <p:nvGrpSpPr>
            <p:cNvPr id="558" name="Group 165"/>
            <p:cNvGrpSpPr/>
            <p:nvPr/>
          </p:nvGrpSpPr>
          <p:grpSpPr>
            <a:xfrm>
              <a:off x="1696729" y="1425711"/>
              <a:ext cx="474194" cy="497151"/>
              <a:chOff x="5095749" y="0"/>
              <a:chExt cx="769047" cy="840013"/>
            </a:xfrm>
          </p:grpSpPr>
          <p:sp>
            <p:nvSpPr>
              <p:cNvPr id="56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3" name="Oval 56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4" name="Oval 56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59" name="TextBox 55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565" name="Group 564"/>
          <p:cNvGrpSpPr/>
          <p:nvPr/>
        </p:nvGrpSpPr>
        <p:grpSpPr>
          <a:xfrm>
            <a:off x="1418596" y="1522045"/>
            <a:ext cx="474194" cy="521071"/>
            <a:chOff x="1696729" y="1401791"/>
            <a:chExt cx="474194" cy="521071"/>
          </a:xfrm>
        </p:grpSpPr>
        <p:grpSp>
          <p:nvGrpSpPr>
            <p:cNvPr id="566" name="Group 165"/>
            <p:cNvGrpSpPr/>
            <p:nvPr/>
          </p:nvGrpSpPr>
          <p:grpSpPr>
            <a:xfrm>
              <a:off x="1696729" y="1425711"/>
              <a:ext cx="474194" cy="497151"/>
              <a:chOff x="5095749" y="0"/>
              <a:chExt cx="769047" cy="840013"/>
            </a:xfrm>
          </p:grpSpPr>
          <p:sp>
            <p:nvSpPr>
              <p:cNvPr id="56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1" name="Oval 57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2" name="Oval 57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67" name="TextBox 566"/>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581" name="Group 580"/>
          <p:cNvGrpSpPr/>
          <p:nvPr/>
        </p:nvGrpSpPr>
        <p:grpSpPr>
          <a:xfrm>
            <a:off x="1570998" y="1674443"/>
            <a:ext cx="513521" cy="521071"/>
            <a:chOff x="1696729" y="1401791"/>
            <a:chExt cx="513521"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3" name="TextBox 582"/>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607" name="Group 606"/>
          <p:cNvGrpSpPr/>
          <p:nvPr/>
        </p:nvGrpSpPr>
        <p:grpSpPr>
          <a:xfrm>
            <a:off x="4655101" y="4797255"/>
            <a:ext cx="1325315" cy="709388"/>
            <a:chOff x="7310938" y="5220127"/>
            <a:chExt cx="1325315" cy="709388"/>
          </a:xfrm>
        </p:grpSpPr>
        <p:grpSp>
          <p:nvGrpSpPr>
            <p:cNvPr id="608" name="Group 207"/>
            <p:cNvGrpSpPr/>
            <p:nvPr/>
          </p:nvGrpSpPr>
          <p:grpSpPr>
            <a:xfrm rot="16200000">
              <a:off x="7799363" y="5425990"/>
              <a:ext cx="668949" cy="338102"/>
              <a:chOff x="5148932" y="630657"/>
              <a:chExt cx="750349" cy="364012"/>
            </a:xfrm>
          </p:grpSpPr>
          <p:grpSp>
            <p:nvGrpSpPr>
              <p:cNvPr id="630" name="Group 171"/>
              <p:cNvGrpSpPr/>
              <p:nvPr/>
            </p:nvGrpSpPr>
            <p:grpSpPr>
              <a:xfrm>
                <a:off x="5465001" y="738092"/>
                <a:ext cx="140170" cy="256577"/>
                <a:chOff x="6272999" y="403029"/>
                <a:chExt cx="199769" cy="365671"/>
              </a:xfrm>
            </p:grpSpPr>
            <p:sp>
              <p:nvSpPr>
                <p:cNvPr id="639" name="Rectangle 63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0" name="Rectangle 63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1" name="Rectangle 64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1" name="Group 173"/>
              <p:cNvGrpSpPr/>
              <p:nvPr/>
            </p:nvGrpSpPr>
            <p:grpSpPr>
              <a:xfrm rot="18956938">
                <a:off x="5759111" y="630657"/>
                <a:ext cx="140170" cy="256577"/>
                <a:chOff x="6272999" y="403029"/>
                <a:chExt cx="199769" cy="365671"/>
              </a:xfrm>
            </p:grpSpPr>
            <p:sp>
              <p:nvSpPr>
                <p:cNvPr id="636" name="Rectangle 63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7" name="Rectangle 63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8" name="Rectangle 63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32" name="Group 203"/>
              <p:cNvGrpSpPr/>
              <p:nvPr/>
            </p:nvGrpSpPr>
            <p:grpSpPr>
              <a:xfrm rot="2643062" flipH="1">
                <a:off x="5148932" y="631164"/>
                <a:ext cx="140170" cy="256577"/>
                <a:chOff x="6272999" y="403029"/>
                <a:chExt cx="199769" cy="365671"/>
              </a:xfrm>
            </p:grpSpPr>
            <p:sp>
              <p:nvSpPr>
                <p:cNvPr id="633" name="Rectangle 6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4" name="Rectangle 6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5" name="Rectangle 6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09" name="Group 207"/>
            <p:cNvGrpSpPr/>
            <p:nvPr/>
          </p:nvGrpSpPr>
          <p:grpSpPr>
            <a:xfrm rot="16200000">
              <a:off x="8132727" y="5385551"/>
              <a:ext cx="668949" cy="338102"/>
              <a:chOff x="5148932" y="630657"/>
              <a:chExt cx="750349" cy="364012"/>
            </a:xfrm>
          </p:grpSpPr>
          <p:grpSp>
            <p:nvGrpSpPr>
              <p:cNvPr id="618" name="Group 171"/>
              <p:cNvGrpSpPr/>
              <p:nvPr/>
            </p:nvGrpSpPr>
            <p:grpSpPr>
              <a:xfrm>
                <a:off x="5465001" y="738092"/>
                <a:ext cx="140170" cy="256577"/>
                <a:chOff x="6272999" y="403029"/>
                <a:chExt cx="199769" cy="365671"/>
              </a:xfrm>
            </p:grpSpPr>
            <p:sp>
              <p:nvSpPr>
                <p:cNvPr id="627" name="Rectangle 6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8" name="Rectangle 6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9" name="Rectangle 6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19" name="Group 173"/>
              <p:cNvGrpSpPr/>
              <p:nvPr/>
            </p:nvGrpSpPr>
            <p:grpSpPr>
              <a:xfrm rot="18956938">
                <a:off x="5759111" y="630657"/>
                <a:ext cx="140170" cy="256577"/>
                <a:chOff x="6272999" y="403029"/>
                <a:chExt cx="199769" cy="365671"/>
              </a:xfrm>
            </p:grpSpPr>
            <p:sp>
              <p:nvSpPr>
                <p:cNvPr id="624" name="Rectangle 6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Rectangle 6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6" name="Rectangle 6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20" name="Group 203"/>
              <p:cNvGrpSpPr/>
              <p:nvPr/>
            </p:nvGrpSpPr>
            <p:grpSpPr>
              <a:xfrm rot="2643062" flipH="1">
                <a:off x="5148932" y="631164"/>
                <a:ext cx="140170" cy="256577"/>
                <a:chOff x="6272999" y="403029"/>
                <a:chExt cx="199769" cy="365671"/>
              </a:xfrm>
            </p:grpSpPr>
            <p:sp>
              <p:nvSpPr>
                <p:cNvPr id="621" name="Rectangle 62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2" name="Rectangle 62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3" name="Rectangle 62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10" name="Group 609"/>
            <p:cNvGrpSpPr/>
            <p:nvPr/>
          </p:nvGrpSpPr>
          <p:grpSpPr>
            <a:xfrm>
              <a:off x="7310938" y="5416042"/>
              <a:ext cx="592975" cy="396752"/>
              <a:chOff x="1296225" y="4749032"/>
              <a:chExt cx="592975" cy="396752"/>
            </a:xfrm>
          </p:grpSpPr>
          <p:grpSp>
            <p:nvGrpSpPr>
              <p:cNvPr id="611" name="Group 346"/>
              <p:cNvGrpSpPr/>
              <p:nvPr/>
            </p:nvGrpSpPr>
            <p:grpSpPr>
              <a:xfrm>
                <a:off x="1296225" y="4749032"/>
                <a:ext cx="592975" cy="396752"/>
                <a:chOff x="7484401" y="352840"/>
                <a:chExt cx="505324" cy="352252"/>
              </a:xfrm>
            </p:grpSpPr>
            <p:sp>
              <p:nvSpPr>
                <p:cNvPr id="613" name="Oval 612"/>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4" name="Oval 613"/>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5" name="Moon 614"/>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6" name="Moon 615"/>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7" name="Moon 616"/>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2" name="TextBox 611"/>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
        <p:nvSpPr>
          <p:cNvPr id="415" name="Title 1"/>
          <p:cNvSpPr>
            <a:spLocks noGrp="1"/>
          </p:cNvSpPr>
          <p:nvPr>
            <p:ph type="title"/>
          </p:nvPr>
        </p:nvSpPr>
        <p:spPr>
          <a:xfrm>
            <a:off x="457202" y="274644"/>
            <a:ext cx="6962775" cy="609781"/>
          </a:xfrm>
        </p:spPr>
        <p:txBody>
          <a:bodyPr/>
          <a:lstStyle/>
          <a:p>
            <a:r>
              <a:rPr lang="nl-NL" sz="2400" dirty="0"/>
              <a:t>Interferon-</a:t>
            </a:r>
            <a:r>
              <a:rPr lang="el-GR" sz="2400" dirty="0"/>
              <a:t>β</a:t>
            </a:r>
            <a:r>
              <a:rPr lang="en-US" sz="2400" dirty="0"/>
              <a:t>, </a:t>
            </a:r>
            <a:r>
              <a:rPr lang="en-US" sz="2400" dirty="0" err="1"/>
              <a:t>na</a:t>
            </a:r>
            <a:r>
              <a:rPr lang="en-US" sz="2400" dirty="0"/>
              <a:t> </a:t>
            </a:r>
            <a:r>
              <a:rPr lang="en-US" sz="2400" dirty="0" err="1"/>
              <a:t>stoppen</a:t>
            </a:r>
            <a:endParaRPr lang="nl-NL" sz="2400" dirty="0"/>
          </a:p>
        </p:txBody>
      </p:sp>
      <p:sp>
        <p:nvSpPr>
          <p:cNvPr id="4" name="Oval 3"/>
          <p:cNvSpPr/>
          <p:nvPr/>
        </p:nvSpPr>
        <p:spPr bwMode="auto">
          <a:xfrm>
            <a:off x="4645423" y="2096774"/>
            <a:ext cx="1155032" cy="858675"/>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2" name="Oval 421"/>
          <p:cNvSpPr/>
          <p:nvPr/>
        </p:nvSpPr>
        <p:spPr bwMode="auto">
          <a:xfrm>
            <a:off x="5312172" y="2806554"/>
            <a:ext cx="1341634" cy="759212"/>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3" name="Oval 422"/>
          <p:cNvSpPr/>
          <p:nvPr/>
        </p:nvSpPr>
        <p:spPr bwMode="auto">
          <a:xfrm>
            <a:off x="4620354" y="4588047"/>
            <a:ext cx="1574038" cy="1131724"/>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24" name="Oval 423"/>
          <p:cNvSpPr/>
          <p:nvPr/>
        </p:nvSpPr>
        <p:spPr bwMode="auto">
          <a:xfrm>
            <a:off x="4226322" y="2828194"/>
            <a:ext cx="944688" cy="670848"/>
          </a:xfrm>
          <a:prstGeom prst="ellipse">
            <a:avLst/>
          </a:prstGeom>
          <a:solidFill>
            <a:schemeClr val="bg1">
              <a:lumMod val="85000"/>
              <a:alpha val="22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 name="Rectangle 2"/>
          <p:cNvSpPr/>
          <p:nvPr/>
        </p:nvSpPr>
        <p:spPr>
          <a:xfrm>
            <a:off x="74226" y="6690651"/>
            <a:ext cx="1513556" cy="184666"/>
          </a:xfrm>
          <a:prstGeom prst="rect">
            <a:avLst/>
          </a:prstGeom>
        </p:spPr>
        <p:txBody>
          <a:bodyPr wrap="none">
            <a:spAutoFit/>
          </a:bodyPr>
          <a:lstStyle/>
          <a:p>
            <a:r>
              <a:rPr lang="nl-NL" sz="600" dirty="0"/>
              <a:t>https://www.drugbank.ca/drugs/DB00060</a:t>
            </a:r>
          </a:p>
        </p:txBody>
      </p:sp>
      <p:sp>
        <p:nvSpPr>
          <p:cNvPr id="419" name="Rectangle 418">
            <a:extLst>
              <a:ext uri="{FF2B5EF4-FFF2-40B4-BE49-F238E27FC236}">
                <a16:creationId xmlns:a16="http://schemas.microsoft.com/office/drawing/2014/main" id="{88D82CED-49F9-4FF0-80E1-02BA2974ADDF}"/>
              </a:ext>
            </a:extLst>
          </p:cNvPr>
          <p:cNvSpPr/>
          <p:nvPr/>
        </p:nvSpPr>
        <p:spPr>
          <a:xfrm>
            <a:off x="1451549" y="6690176"/>
            <a:ext cx="4206601" cy="184666"/>
          </a:xfrm>
          <a:prstGeom prst="rect">
            <a:avLst/>
          </a:prstGeom>
        </p:spPr>
        <p:txBody>
          <a:bodyPr wrap="none">
            <a:spAutoFit/>
          </a:bodyPr>
          <a:lstStyle/>
          <a:p>
            <a:r>
              <a:rPr lang="nl-NL" sz="600" dirty="0"/>
              <a:t> http://www.ema.europa.eu/docs/nl_NL/document_library/EPAR_-_Product_Information/human/000102/WC500029425.pdf</a:t>
            </a:r>
          </a:p>
        </p:txBody>
      </p:sp>
      <p:sp>
        <p:nvSpPr>
          <p:cNvPr id="425" name="TextBox 424">
            <a:extLst>
              <a:ext uri="{FF2B5EF4-FFF2-40B4-BE49-F238E27FC236}">
                <a16:creationId xmlns:a16="http://schemas.microsoft.com/office/drawing/2014/main" id="{558ADF5B-23FE-4058-A040-F5A52BD671CA}"/>
              </a:ext>
            </a:extLst>
          </p:cNvPr>
          <p:cNvSpPr txBox="1"/>
          <p:nvPr/>
        </p:nvSpPr>
        <p:spPr>
          <a:xfrm>
            <a:off x="4935882" y="2806613"/>
            <a:ext cx="3636604" cy="2031325"/>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nl-NL" dirty="0"/>
              <a:t>Interferon- β is in enkele dagen tot enkele weken uit het lichaam verdwenen.</a:t>
            </a:r>
          </a:p>
          <a:p>
            <a:r>
              <a:rPr lang="nl-NL" dirty="0"/>
              <a:t>Vanaf dat moment verdwijnen de anti-inflammatoire effecten. </a:t>
            </a:r>
          </a:p>
          <a:p>
            <a:endParaRPr lang="en-US" dirty="0"/>
          </a:p>
          <a:p>
            <a:endParaRPr lang="nl-NL" dirty="0"/>
          </a:p>
        </p:txBody>
      </p:sp>
    </p:spTree>
    <p:extLst>
      <p:ext uri="{BB962C8B-B14F-4D97-AF65-F5344CB8AC3E}">
        <p14:creationId xmlns:p14="http://schemas.microsoft.com/office/powerpoint/2010/main" val="4073000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425"/>
                                        </p:tgtEl>
                                        <p:attrNameLst>
                                          <p:attrName>style.visibility</p:attrName>
                                        </p:attrNameLst>
                                      </p:cBhvr>
                                      <p:to>
                                        <p:strVal val="visible"/>
                                      </p:to>
                                    </p:set>
                                    <p:animEffect transition="in" filter="barn(inVertical)">
                                      <p:cBhvr>
                                        <p:cTn id="7" dur="500"/>
                                        <p:tgtEl>
                                          <p:spTgt spid="4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 name="Title 1"/>
          <p:cNvSpPr>
            <a:spLocks noGrp="1"/>
          </p:cNvSpPr>
          <p:nvPr>
            <p:ph type="title"/>
          </p:nvPr>
        </p:nvSpPr>
        <p:spPr>
          <a:xfrm>
            <a:off x="457203" y="274644"/>
            <a:ext cx="6929269" cy="609781"/>
          </a:xfrm>
        </p:spPr>
        <p:txBody>
          <a:bodyPr/>
          <a:lstStyle/>
          <a:p>
            <a:r>
              <a:rPr lang="nl-NL" sz="2400" dirty="0"/>
              <a:t>Totaaloverzicht</a:t>
            </a:r>
            <a:br>
              <a:rPr lang="nl-NL" sz="2400" dirty="0"/>
            </a:br>
            <a:r>
              <a:rPr lang="nl-NL" sz="2400" dirty="0"/>
              <a:t>                       </a:t>
            </a:r>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208" name="Group 207"/>
          <p:cNvGrpSpPr/>
          <p:nvPr/>
        </p:nvGrpSpPr>
        <p:grpSpPr>
          <a:xfrm>
            <a:off x="4600209" y="2856913"/>
            <a:ext cx="513521" cy="521071"/>
            <a:chOff x="1696729" y="1401791"/>
            <a:chExt cx="51352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90576" y="6651736"/>
            <a:ext cx="6099241" cy="165977"/>
          </a:xfrm>
          <a:prstGeom prst="rect">
            <a:avLst/>
          </a:prstGeom>
          <a:noFill/>
        </p:spPr>
        <p:txBody>
          <a:bodyPr wrap="none" lIns="72933" tIns="36466" rIns="72933" bIns="36466" rtlCol="0">
            <a:spAutoFit/>
          </a:bodyPr>
          <a:lstStyle/>
          <a:p>
            <a:r>
              <a:rPr lang="en-US" sz="600" dirty="0">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600" i="1" dirty="0">
                <a:latin typeface="Helvetica" panose="020B0604020202020204" pitchFamily="34" charset="0"/>
                <a:cs typeface="Helvetica" panose="020B0604020202020204" pitchFamily="34" charset="0"/>
              </a:rPr>
              <a:t>Lancet Neurol</a:t>
            </a:r>
            <a:r>
              <a:rPr lang="en-US" sz="600" dirty="0">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690968"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41164"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23" name="Group 22"/>
          <p:cNvGrpSpPr/>
          <p:nvPr/>
        </p:nvGrpSpPr>
        <p:grpSpPr>
          <a:xfrm>
            <a:off x="6227542" y="3144938"/>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20" name="Group 319"/>
          <p:cNvGrpSpPr/>
          <p:nvPr/>
        </p:nvGrpSpPr>
        <p:grpSpPr>
          <a:xfrm>
            <a:off x="5796217" y="3532965"/>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50" name="Group 349"/>
          <p:cNvGrpSpPr/>
          <p:nvPr/>
        </p:nvGrpSpPr>
        <p:grpSpPr>
          <a:xfrm>
            <a:off x="4400182" y="2961688"/>
            <a:ext cx="523046" cy="521071"/>
            <a:chOff x="1696729" y="1401791"/>
            <a:chExt cx="523046"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0" name="TextBox 199"/>
            <p:cNvSpPr txBox="1"/>
            <p:nvPr/>
          </p:nvSpPr>
          <p:spPr>
            <a:xfrm>
              <a:off x="5472135"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203" name="Group 202"/>
          <p:cNvGrpSpPr/>
          <p:nvPr/>
        </p:nvGrpSpPr>
        <p:grpSpPr>
          <a:xfrm>
            <a:off x="4519866" y="3456765"/>
            <a:ext cx="300082" cy="261610"/>
            <a:chOff x="9582545" y="2303286"/>
            <a:chExt cx="300082" cy="261610"/>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Rectangle 20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4" name="Group 223"/>
          <p:cNvGrpSpPr/>
          <p:nvPr/>
        </p:nvGrpSpPr>
        <p:grpSpPr>
          <a:xfrm>
            <a:off x="5705107" y="2866438"/>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7" y="2980738"/>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80" y="3016457"/>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grpSp>
        <p:nvGrpSpPr>
          <p:cNvPr id="268" name="Group 267"/>
          <p:cNvGrpSpPr/>
          <p:nvPr/>
        </p:nvGrpSpPr>
        <p:grpSpPr>
          <a:xfrm>
            <a:off x="7837267" y="4059338"/>
            <a:ext cx="368263" cy="274645"/>
            <a:chOff x="11376212" y="1890719"/>
            <a:chExt cx="313828" cy="243840"/>
          </a:xfrm>
          <a:solidFill>
            <a:srgbClr val="FF0000"/>
          </a:solidFill>
        </p:grpSpPr>
        <p:grpSp>
          <p:nvGrpSpPr>
            <p:cNvPr id="269" name="Group 311"/>
            <p:cNvGrpSpPr/>
            <p:nvPr/>
          </p:nvGrpSpPr>
          <p:grpSpPr>
            <a:xfrm>
              <a:off x="11468727" y="1890719"/>
              <a:ext cx="221313" cy="198120"/>
              <a:chOff x="10326049" y="1402160"/>
              <a:chExt cx="221313" cy="198120"/>
            </a:xfrm>
            <a:grpFill/>
          </p:grpSpPr>
          <p:sp>
            <p:nvSpPr>
              <p:cNvPr id="274" name="Oval 273"/>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7" name="Oval 326"/>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Oval 327"/>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Oval 328"/>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70" name="Oval 269"/>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Oval 270"/>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69" name="Group 368"/>
          <p:cNvGrpSpPr/>
          <p:nvPr/>
        </p:nvGrpSpPr>
        <p:grpSpPr>
          <a:xfrm>
            <a:off x="4826731" y="2183805"/>
            <a:ext cx="474194" cy="521071"/>
            <a:chOff x="1696729" y="1401791"/>
            <a:chExt cx="474194"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377" name="Group 376"/>
          <p:cNvGrpSpPr/>
          <p:nvPr/>
        </p:nvGrpSpPr>
        <p:grpSpPr>
          <a:xfrm>
            <a:off x="5150581" y="2136180"/>
            <a:ext cx="503810" cy="521071"/>
            <a:chOff x="1696729" y="1401791"/>
            <a:chExt cx="503810" cy="521071"/>
          </a:xfrm>
        </p:grpSpPr>
        <p:grpSp>
          <p:nvGrpSpPr>
            <p:cNvPr id="378" name="Group 165"/>
            <p:cNvGrpSpPr/>
            <p:nvPr/>
          </p:nvGrpSpPr>
          <p:grpSpPr>
            <a:xfrm>
              <a:off x="1696729" y="1425711"/>
              <a:ext cx="474194" cy="497151"/>
              <a:chOff x="5095749" y="0"/>
              <a:chExt cx="769047" cy="840013"/>
            </a:xfrm>
          </p:grpSpPr>
          <p:sp>
            <p:nvSpPr>
              <p:cNvPr id="3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3" name="Oval 3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Oval 3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9" name="TextBox 378"/>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4998181" y="241240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60" name="Group 359"/>
          <p:cNvGrpSpPr/>
          <p:nvPr/>
        </p:nvGrpSpPr>
        <p:grpSpPr>
          <a:xfrm>
            <a:off x="727183" y="5190466"/>
            <a:ext cx="782437" cy="705593"/>
            <a:chOff x="108608" y="3567822"/>
            <a:chExt cx="782437" cy="705593"/>
          </a:xfrm>
        </p:grpSpPr>
        <p:grpSp>
          <p:nvGrpSpPr>
            <p:cNvPr id="362" name="Group 361"/>
            <p:cNvGrpSpPr/>
            <p:nvPr/>
          </p:nvGrpSpPr>
          <p:grpSpPr>
            <a:xfrm>
              <a:off x="108608" y="3567822"/>
              <a:ext cx="782437" cy="705593"/>
              <a:chOff x="9632115" y="3841615"/>
              <a:chExt cx="782437" cy="705593"/>
            </a:xfrm>
          </p:grpSpPr>
          <p:sp>
            <p:nvSpPr>
              <p:cNvPr id="364" name="Oval 363"/>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66" name="Group 171"/>
              <p:cNvGrpSpPr/>
              <p:nvPr/>
            </p:nvGrpSpPr>
            <p:grpSpPr>
              <a:xfrm rot="18169265">
                <a:off x="10232913" y="4152954"/>
                <a:ext cx="124964" cy="238314"/>
                <a:chOff x="6272999" y="403029"/>
                <a:chExt cx="199769" cy="365671"/>
              </a:xfrm>
            </p:grpSpPr>
            <p:sp>
              <p:nvSpPr>
                <p:cNvPr id="403" name="Rectangle 4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4" name="Rectangle 4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67" name="Group 173"/>
              <p:cNvGrpSpPr/>
              <p:nvPr/>
            </p:nvGrpSpPr>
            <p:grpSpPr>
              <a:xfrm rot="14155649">
                <a:off x="10226787" y="3804084"/>
                <a:ext cx="124964" cy="238314"/>
                <a:chOff x="6272999" y="403029"/>
                <a:chExt cx="199769" cy="365671"/>
              </a:xfrm>
            </p:grpSpPr>
            <p:sp>
              <p:nvSpPr>
                <p:cNvPr id="400" name="Rectangle 3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68" name="Group 203"/>
              <p:cNvGrpSpPr/>
              <p:nvPr/>
            </p:nvGrpSpPr>
            <p:grpSpPr>
              <a:xfrm rot="669115" flipH="1">
                <a:off x="9845209" y="4308894"/>
                <a:ext cx="124964" cy="238314"/>
                <a:chOff x="6272999" y="403029"/>
                <a:chExt cx="199769" cy="365671"/>
              </a:xfrm>
            </p:grpSpPr>
            <p:sp>
              <p:nvSpPr>
                <p:cNvPr id="397" name="Rectangle 3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8" name="Rectangle 3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3" name="Group 171"/>
              <p:cNvGrpSpPr/>
              <p:nvPr/>
            </p:nvGrpSpPr>
            <p:grpSpPr>
              <a:xfrm rot="7717811">
                <a:off x="9688790" y="3784940"/>
                <a:ext cx="124964" cy="238314"/>
                <a:chOff x="6272999" y="403029"/>
                <a:chExt cx="199769" cy="365671"/>
              </a:xfrm>
            </p:grpSpPr>
            <p:sp>
              <p:nvSpPr>
                <p:cNvPr id="394" name="Rectangle 39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5" name="Rectangle 39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6" name="Rectangle 39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363" name="TextBox 362"/>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531" name="Right Arrow Callout 530"/>
          <p:cNvSpPr/>
          <p:nvPr/>
        </p:nvSpPr>
        <p:spPr bwMode="auto">
          <a:xfrm>
            <a:off x="3197133" y="1942132"/>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32" name="Right Arrow Callout 531"/>
          <p:cNvSpPr/>
          <p:nvPr/>
        </p:nvSpPr>
        <p:spPr bwMode="auto">
          <a:xfrm>
            <a:off x="3142848" y="4409272"/>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33" name="Group 532"/>
          <p:cNvGrpSpPr/>
          <p:nvPr/>
        </p:nvGrpSpPr>
        <p:grpSpPr>
          <a:xfrm>
            <a:off x="3265246" y="2054067"/>
            <a:ext cx="474194" cy="521071"/>
            <a:chOff x="1696729" y="1401791"/>
            <a:chExt cx="474194" cy="521071"/>
          </a:xfrm>
        </p:grpSpPr>
        <p:grpSp>
          <p:nvGrpSpPr>
            <p:cNvPr id="534" name="Group 165"/>
            <p:cNvGrpSpPr/>
            <p:nvPr/>
          </p:nvGrpSpPr>
          <p:grpSpPr>
            <a:xfrm>
              <a:off x="1696729" y="1425711"/>
              <a:ext cx="474194" cy="497151"/>
              <a:chOff x="5095749" y="0"/>
              <a:chExt cx="769047" cy="840013"/>
            </a:xfrm>
          </p:grpSpPr>
          <p:sp>
            <p:nvSpPr>
              <p:cNvPr id="53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9" name="Oval 53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Oval 53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5" name="TextBox 534"/>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41" name="Group 540"/>
          <p:cNvGrpSpPr/>
          <p:nvPr/>
        </p:nvGrpSpPr>
        <p:grpSpPr>
          <a:xfrm>
            <a:off x="3258829" y="2689617"/>
            <a:ext cx="474194" cy="521071"/>
            <a:chOff x="1696729" y="1401791"/>
            <a:chExt cx="474194" cy="521071"/>
          </a:xfrm>
        </p:grpSpPr>
        <p:grpSp>
          <p:nvGrpSpPr>
            <p:cNvPr id="542" name="Group 165"/>
            <p:cNvGrpSpPr/>
            <p:nvPr/>
          </p:nvGrpSpPr>
          <p:grpSpPr>
            <a:xfrm>
              <a:off x="1696729" y="1425711"/>
              <a:ext cx="474194" cy="497151"/>
              <a:chOff x="5095749" y="0"/>
              <a:chExt cx="769047" cy="840013"/>
            </a:xfrm>
          </p:grpSpPr>
          <p:sp>
            <p:nvSpPr>
              <p:cNvPr id="54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7" name="Oval 54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Oval 54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43" name="TextBox 542"/>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558" name="Group 557"/>
          <p:cNvGrpSpPr/>
          <p:nvPr/>
        </p:nvGrpSpPr>
        <p:grpSpPr>
          <a:xfrm>
            <a:off x="3003815" y="4916241"/>
            <a:ext cx="967738" cy="909821"/>
            <a:chOff x="108608" y="3363594"/>
            <a:chExt cx="967738" cy="909821"/>
          </a:xfrm>
        </p:grpSpPr>
        <p:grpSp>
          <p:nvGrpSpPr>
            <p:cNvPr id="559" name="Group 558"/>
            <p:cNvGrpSpPr/>
            <p:nvPr/>
          </p:nvGrpSpPr>
          <p:grpSpPr>
            <a:xfrm>
              <a:off x="108608" y="3567822"/>
              <a:ext cx="782437" cy="705593"/>
              <a:chOff x="108608" y="3567822"/>
              <a:chExt cx="782437" cy="705593"/>
            </a:xfrm>
          </p:grpSpPr>
          <p:grpSp>
            <p:nvGrpSpPr>
              <p:cNvPr id="563" name="Group 562"/>
              <p:cNvGrpSpPr/>
              <p:nvPr/>
            </p:nvGrpSpPr>
            <p:grpSpPr>
              <a:xfrm>
                <a:off x="108608" y="3567822"/>
                <a:ext cx="782437" cy="705593"/>
                <a:chOff x="9632115" y="3841615"/>
                <a:chExt cx="782437" cy="705593"/>
              </a:xfrm>
            </p:grpSpPr>
            <p:sp>
              <p:nvSpPr>
                <p:cNvPr id="565" name="Oval 564"/>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6" name="Oval 565"/>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567" name="Group 171"/>
                <p:cNvGrpSpPr/>
                <p:nvPr/>
              </p:nvGrpSpPr>
              <p:grpSpPr>
                <a:xfrm rot="18169265">
                  <a:off x="10232913" y="4152954"/>
                  <a:ext cx="124964" cy="238314"/>
                  <a:chOff x="6272999" y="403029"/>
                  <a:chExt cx="199769" cy="365671"/>
                </a:xfrm>
              </p:grpSpPr>
              <p:sp>
                <p:nvSpPr>
                  <p:cNvPr id="580" name="Rectangle 5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1" name="Rectangle 5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82" name="Rectangle 5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68" name="Group 173"/>
                <p:cNvGrpSpPr/>
                <p:nvPr/>
              </p:nvGrpSpPr>
              <p:grpSpPr>
                <a:xfrm rot="14155649">
                  <a:off x="10226787" y="3804084"/>
                  <a:ext cx="124964" cy="238314"/>
                  <a:chOff x="6272999" y="403029"/>
                  <a:chExt cx="199769" cy="365671"/>
                </a:xfrm>
              </p:grpSpPr>
              <p:sp>
                <p:nvSpPr>
                  <p:cNvPr id="577" name="Rectangle 5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8" name="Rectangle 5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9" name="Rectangle 5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69" name="Group 203"/>
                <p:cNvGrpSpPr/>
                <p:nvPr/>
              </p:nvGrpSpPr>
              <p:grpSpPr>
                <a:xfrm rot="669115" flipH="1">
                  <a:off x="9845209" y="4308894"/>
                  <a:ext cx="124964" cy="238314"/>
                  <a:chOff x="6272999" y="403029"/>
                  <a:chExt cx="199769" cy="365671"/>
                </a:xfrm>
              </p:grpSpPr>
              <p:sp>
                <p:nvSpPr>
                  <p:cNvPr id="574" name="Rectangle 57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5" name="Rectangle 57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6" name="Rectangle 57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70" name="Group 171"/>
                <p:cNvGrpSpPr/>
                <p:nvPr/>
              </p:nvGrpSpPr>
              <p:grpSpPr>
                <a:xfrm rot="7717811">
                  <a:off x="9688790" y="3784940"/>
                  <a:ext cx="124964" cy="238314"/>
                  <a:chOff x="6272999" y="403029"/>
                  <a:chExt cx="199769" cy="365671"/>
                </a:xfrm>
              </p:grpSpPr>
              <p:sp>
                <p:nvSpPr>
                  <p:cNvPr id="571" name="Rectangle 57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2" name="Rectangle 57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73" name="Rectangle 57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564" name="TextBox 563"/>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560" name="Group 559"/>
            <p:cNvGrpSpPr/>
            <p:nvPr/>
          </p:nvGrpSpPr>
          <p:grpSpPr>
            <a:xfrm>
              <a:off x="776264" y="3363594"/>
              <a:ext cx="300082" cy="261610"/>
              <a:chOff x="9582545" y="2303286"/>
              <a:chExt cx="300082" cy="261610"/>
            </a:xfrm>
          </p:grpSpPr>
          <p:sp>
            <p:nvSpPr>
              <p:cNvPr id="561"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62" name="Rectangle 561"/>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sp>
        <p:nvSpPr>
          <p:cNvPr id="598" name="Curved Up Arrow 597"/>
          <p:cNvSpPr/>
          <p:nvPr/>
        </p:nvSpPr>
        <p:spPr bwMode="auto">
          <a:xfrm rot="11230231" flipH="1">
            <a:off x="1737760" y="769160"/>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99" name="Curved Up Arrow 598"/>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600" name="Group 599"/>
          <p:cNvGrpSpPr/>
          <p:nvPr/>
        </p:nvGrpSpPr>
        <p:grpSpPr>
          <a:xfrm>
            <a:off x="5084540" y="2944909"/>
            <a:ext cx="2309805" cy="992059"/>
            <a:chOff x="5084539" y="2944907"/>
            <a:chExt cx="2309805" cy="992059"/>
          </a:xfrm>
        </p:grpSpPr>
        <p:grpSp>
          <p:nvGrpSpPr>
            <p:cNvPr id="601" name="Group 600"/>
            <p:cNvGrpSpPr/>
            <p:nvPr/>
          </p:nvGrpSpPr>
          <p:grpSpPr>
            <a:xfrm>
              <a:off x="6227539" y="3144932"/>
              <a:ext cx="368263" cy="274645"/>
              <a:chOff x="11376212" y="1890719"/>
              <a:chExt cx="313828" cy="243840"/>
            </a:xfrm>
          </p:grpSpPr>
          <p:grpSp>
            <p:nvGrpSpPr>
              <p:cNvPr id="628" name="Group 311"/>
              <p:cNvGrpSpPr/>
              <p:nvPr/>
            </p:nvGrpSpPr>
            <p:grpSpPr>
              <a:xfrm>
                <a:off x="11468727" y="1890719"/>
                <a:ext cx="221313" cy="198120"/>
                <a:chOff x="10326049" y="1402160"/>
                <a:chExt cx="221313" cy="198120"/>
              </a:xfrm>
            </p:grpSpPr>
            <p:sp>
              <p:nvSpPr>
                <p:cNvPr id="632" name="Oval 631"/>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3" name="Oval 632"/>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4" name="Oval 633"/>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5" name="Oval 634"/>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29" name="Oval 628"/>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0" name="Oval 629"/>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31" name="Oval 630"/>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02" name="Group 601"/>
            <p:cNvGrpSpPr/>
            <p:nvPr/>
          </p:nvGrpSpPr>
          <p:grpSpPr>
            <a:xfrm>
              <a:off x="6265017" y="2965703"/>
              <a:ext cx="1129327" cy="971263"/>
              <a:chOff x="6265017" y="2965703"/>
              <a:chExt cx="1129327" cy="971263"/>
            </a:xfrm>
          </p:grpSpPr>
          <p:grpSp>
            <p:nvGrpSpPr>
              <p:cNvPr id="612" name="Group 611"/>
              <p:cNvGrpSpPr/>
              <p:nvPr/>
            </p:nvGrpSpPr>
            <p:grpSpPr>
              <a:xfrm>
                <a:off x="6890534" y="2965703"/>
                <a:ext cx="503810" cy="521071"/>
                <a:chOff x="1696729" y="1401791"/>
                <a:chExt cx="503810" cy="521071"/>
              </a:xfrm>
            </p:grpSpPr>
            <p:grpSp>
              <p:nvGrpSpPr>
                <p:cNvPr id="621" name="Group 165"/>
                <p:cNvGrpSpPr/>
                <p:nvPr/>
              </p:nvGrpSpPr>
              <p:grpSpPr>
                <a:xfrm>
                  <a:off x="1696729" y="1425711"/>
                  <a:ext cx="474194" cy="497151"/>
                  <a:chOff x="5095749" y="0"/>
                  <a:chExt cx="769047" cy="840013"/>
                </a:xfrm>
              </p:grpSpPr>
              <p:sp>
                <p:nvSpPr>
                  <p:cNvPr id="62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6" name="Oval 62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7" name="Oval 62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22" name="TextBox 621"/>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613" name="Group 612"/>
              <p:cNvGrpSpPr/>
              <p:nvPr/>
            </p:nvGrpSpPr>
            <p:grpSpPr>
              <a:xfrm>
                <a:off x="6265017" y="3415895"/>
                <a:ext cx="503810" cy="521071"/>
                <a:chOff x="1696729" y="1401791"/>
                <a:chExt cx="503810" cy="521071"/>
              </a:xfrm>
            </p:grpSpPr>
            <p:grpSp>
              <p:nvGrpSpPr>
                <p:cNvPr id="614" name="Group 165"/>
                <p:cNvGrpSpPr/>
                <p:nvPr/>
              </p:nvGrpSpPr>
              <p:grpSpPr>
                <a:xfrm>
                  <a:off x="1696729" y="1425711"/>
                  <a:ext cx="474194" cy="497151"/>
                  <a:chOff x="5095749" y="0"/>
                  <a:chExt cx="769047" cy="840013"/>
                </a:xfrm>
              </p:grpSpPr>
              <p:sp>
                <p:nvSpPr>
                  <p:cNvPr id="61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9" name="Oval 61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20" name="Oval 61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15" name="TextBox 614"/>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603" name="Group 602"/>
            <p:cNvGrpSpPr/>
            <p:nvPr/>
          </p:nvGrpSpPr>
          <p:grpSpPr>
            <a:xfrm>
              <a:off x="5084539" y="2944907"/>
              <a:ext cx="368263" cy="274645"/>
              <a:chOff x="11376212" y="1890719"/>
              <a:chExt cx="313828" cy="243840"/>
            </a:xfrm>
          </p:grpSpPr>
          <p:grpSp>
            <p:nvGrpSpPr>
              <p:cNvPr id="604" name="Group 311"/>
              <p:cNvGrpSpPr/>
              <p:nvPr/>
            </p:nvGrpSpPr>
            <p:grpSpPr>
              <a:xfrm>
                <a:off x="11468727" y="1890719"/>
                <a:ext cx="221313" cy="198120"/>
                <a:chOff x="10326049" y="1402160"/>
                <a:chExt cx="221313" cy="198120"/>
              </a:xfrm>
            </p:grpSpPr>
            <p:sp>
              <p:nvSpPr>
                <p:cNvPr id="608" name="Oval 60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9" name="Oval 60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0" name="Oval 60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11" name="Oval 61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05" name="Oval 60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6" name="Oval 60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07" name="Oval 60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36" name="Group 635"/>
          <p:cNvGrpSpPr/>
          <p:nvPr/>
        </p:nvGrpSpPr>
        <p:grpSpPr>
          <a:xfrm>
            <a:off x="6058541" y="4066370"/>
            <a:ext cx="652665" cy="1405425"/>
            <a:chOff x="6058539" y="4066364"/>
            <a:chExt cx="652665" cy="1405425"/>
          </a:xfrm>
        </p:grpSpPr>
        <p:grpSp>
          <p:nvGrpSpPr>
            <p:cNvPr id="637" name="Group 207"/>
            <p:cNvGrpSpPr/>
            <p:nvPr/>
          </p:nvGrpSpPr>
          <p:grpSpPr>
            <a:xfrm rot="16200000">
              <a:off x="6207678" y="4231788"/>
              <a:ext cx="668949" cy="338102"/>
              <a:chOff x="5148932" y="630657"/>
              <a:chExt cx="750349" cy="364012"/>
            </a:xfrm>
          </p:grpSpPr>
          <p:grpSp>
            <p:nvGrpSpPr>
              <p:cNvPr id="651" name="Group 171"/>
              <p:cNvGrpSpPr/>
              <p:nvPr/>
            </p:nvGrpSpPr>
            <p:grpSpPr>
              <a:xfrm>
                <a:off x="5465001" y="738092"/>
                <a:ext cx="140170" cy="256577"/>
                <a:chOff x="6272999" y="403029"/>
                <a:chExt cx="199769" cy="365671"/>
              </a:xfrm>
            </p:grpSpPr>
            <p:sp>
              <p:nvSpPr>
                <p:cNvPr id="660" name="Rectangle 65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1" name="Rectangle 66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2" name="Rectangle 66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52" name="Group 173"/>
              <p:cNvGrpSpPr/>
              <p:nvPr/>
            </p:nvGrpSpPr>
            <p:grpSpPr>
              <a:xfrm rot="18956938">
                <a:off x="5759111" y="630657"/>
                <a:ext cx="140170" cy="256577"/>
                <a:chOff x="6272999" y="403029"/>
                <a:chExt cx="199769" cy="365671"/>
              </a:xfrm>
            </p:grpSpPr>
            <p:sp>
              <p:nvSpPr>
                <p:cNvPr id="657" name="Rectangle 65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8" name="Rectangle 65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9" name="Rectangle 65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53" name="Group 203"/>
              <p:cNvGrpSpPr/>
              <p:nvPr/>
            </p:nvGrpSpPr>
            <p:grpSpPr>
              <a:xfrm rot="2643062" flipH="1">
                <a:off x="5148932" y="631164"/>
                <a:ext cx="140170" cy="256577"/>
                <a:chOff x="6272999" y="403029"/>
                <a:chExt cx="199769" cy="365671"/>
              </a:xfrm>
            </p:grpSpPr>
            <p:sp>
              <p:nvSpPr>
                <p:cNvPr id="654" name="Rectangle 65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5" name="Rectangle 65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6" name="Rectangle 65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638" name="Group 207"/>
            <p:cNvGrpSpPr/>
            <p:nvPr/>
          </p:nvGrpSpPr>
          <p:grpSpPr>
            <a:xfrm rot="16200000">
              <a:off x="5893115" y="4968264"/>
              <a:ext cx="668949" cy="338102"/>
              <a:chOff x="5148932" y="630657"/>
              <a:chExt cx="750349" cy="364012"/>
            </a:xfrm>
          </p:grpSpPr>
          <p:grpSp>
            <p:nvGrpSpPr>
              <p:cNvPr id="639" name="Group 171"/>
              <p:cNvGrpSpPr/>
              <p:nvPr/>
            </p:nvGrpSpPr>
            <p:grpSpPr>
              <a:xfrm>
                <a:off x="5465001" y="738092"/>
                <a:ext cx="140170" cy="256577"/>
                <a:chOff x="6272999" y="403029"/>
                <a:chExt cx="199769" cy="365671"/>
              </a:xfrm>
            </p:grpSpPr>
            <p:sp>
              <p:nvSpPr>
                <p:cNvPr id="648" name="Rectangle 64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9" name="Rectangle 64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50" name="Rectangle 64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40" name="Group 173"/>
              <p:cNvGrpSpPr/>
              <p:nvPr/>
            </p:nvGrpSpPr>
            <p:grpSpPr>
              <a:xfrm rot="18956938">
                <a:off x="5759111" y="630657"/>
                <a:ext cx="140170" cy="256577"/>
                <a:chOff x="6272999" y="403029"/>
                <a:chExt cx="199769" cy="365671"/>
              </a:xfrm>
            </p:grpSpPr>
            <p:sp>
              <p:nvSpPr>
                <p:cNvPr id="645" name="Rectangle 64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6" name="Rectangle 64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7" name="Rectangle 64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41" name="Group 203"/>
              <p:cNvGrpSpPr/>
              <p:nvPr/>
            </p:nvGrpSpPr>
            <p:grpSpPr>
              <a:xfrm rot="2643062" flipH="1">
                <a:off x="5148932" y="631164"/>
                <a:ext cx="140170" cy="256577"/>
                <a:chOff x="6272999" y="403029"/>
                <a:chExt cx="199769" cy="365671"/>
              </a:xfrm>
            </p:grpSpPr>
            <p:sp>
              <p:nvSpPr>
                <p:cNvPr id="642" name="Rectangle 64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3" name="Rectangle 64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44" name="Rectangle 64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grpSp>
        <p:nvGrpSpPr>
          <p:cNvPr id="663" name="Group 662"/>
          <p:cNvGrpSpPr/>
          <p:nvPr/>
        </p:nvGrpSpPr>
        <p:grpSpPr>
          <a:xfrm>
            <a:off x="6279775" y="4584684"/>
            <a:ext cx="368263" cy="274645"/>
            <a:chOff x="11376212" y="1890719"/>
            <a:chExt cx="313828" cy="243840"/>
          </a:xfrm>
          <a:solidFill>
            <a:srgbClr val="FF0000"/>
          </a:solidFill>
        </p:grpSpPr>
        <p:grpSp>
          <p:nvGrpSpPr>
            <p:cNvPr id="664" name="Group 311"/>
            <p:cNvGrpSpPr/>
            <p:nvPr/>
          </p:nvGrpSpPr>
          <p:grpSpPr>
            <a:xfrm>
              <a:off x="11468727" y="1890719"/>
              <a:ext cx="221313" cy="198120"/>
              <a:chOff x="10326049" y="1402160"/>
              <a:chExt cx="221313" cy="198120"/>
            </a:xfrm>
            <a:grpFill/>
          </p:grpSpPr>
          <p:sp>
            <p:nvSpPr>
              <p:cNvPr id="668" name="Oval 667"/>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9" name="Oval 668"/>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70" name="Oval 669"/>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71" name="Oval 670"/>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65" name="Oval 664"/>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6" name="Oval 665"/>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67" name="Oval 666"/>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72" name="Group 671"/>
          <p:cNvGrpSpPr/>
          <p:nvPr/>
        </p:nvGrpSpPr>
        <p:grpSpPr>
          <a:xfrm>
            <a:off x="7117084" y="4059332"/>
            <a:ext cx="1088444" cy="952550"/>
            <a:chOff x="7117083" y="4059332"/>
            <a:chExt cx="1088444" cy="952550"/>
          </a:xfrm>
        </p:grpSpPr>
        <p:grpSp>
          <p:nvGrpSpPr>
            <p:cNvPr id="673" name="Group 672"/>
            <p:cNvGrpSpPr/>
            <p:nvPr/>
          </p:nvGrpSpPr>
          <p:grpSpPr>
            <a:xfrm>
              <a:off x="7837264" y="4059332"/>
              <a:ext cx="368263" cy="274645"/>
              <a:chOff x="11376212" y="1890719"/>
              <a:chExt cx="313828" cy="243840"/>
            </a:xfrm>
            <a:solidFill>
              <a:srgbClr val="FF0000"/>
            </a:solidFill>
          </p:grpSpPr>
          <p:grpSp>
            <p:nvGrpSpPr>
              <p:cNvPr id="683" name="Group 311"/>
              <p:cNvGrpSpPr/>
              <p:nvPr/>
            </p:nvGrpSpPr>
            <p:grpSpPr>
              <a:xfrm>
                <a:off x="11468727" y="1890719"/>
                <a:ext cx="221313" cy="198120"/>
                <a:chOff x="10326049" y="1402160"/>
                <a:chExt cx="221313" cy="198120"/>
              </a:xfrm>
              <a:grpFill/>
            </p:grpSpPr>
            <p:sp>
              <p:nvSpPr>
                <p:cNvPr id="687" name="Oval 686"/>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8" name="Oval 687"/>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9" name="Oval 688"/>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0" name="Oval 689"/>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84" name="Oval 683"/>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5" name="Oval 684"/>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6" name="Oval 685"/>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674" name="Group 673"/>
            <p:cNvGrpSpPr/>
            <p:nvPr/>
          </p:nvGrpSpPr>
          <p:grpSpPr>
            <a:xfrm>
              <a:off x="7117083" y="4737237"/>
              <a:ext cx="368263" cy="274645"/>
              <a:chOff x="11376212" y="1890719"/>
              <a:chExt cx="313828" cy="243840"/>
            </a:xfrm>
            <a:solidFill>
              <a:srgbClr val="FF0000"/>
            </a:solidFill>
          </p:grpSpPr>
          <p:grpSp>
            <p:nvGrpSpPr>
              <p:cNvPr id="675" name="Group 311"/>
              <p:cNvGrpSpPr/>
              <p:nvPr/>
            </p:nvGrpSpPr>
            <p:grpSpPr>
              <a:xfrm>
                <a:off x="11468727" y="1890719"/>
                <a:ext cx="221313" cy="198120"/>
                <a:chOff x="10326049" y="1402160"/>
                <a:chExt cx="221313" cy="198120"/>
              </a:xfrm>
              <a:grpFill/>
            </p:grpSpPr>
            <p:sp>
              <p:nvSpPr>
                <p:cNvPr id="679" name="Oval 678"/>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0" name="Oval 679"/>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1" name="Oval 680"/>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82" name="Oval 681"/>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676" name="Oval 675"/>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77" name="Oval 676"/>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78" name="Oval 677"/>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584" name="Group 583"/>
          <p:cNvGrpSpPr/>
          <p:nvPr/>
        </p:nvGrpSpPr>
        <p:grpSpPr>
          <a:xfrm>
            <a:off x="4655101" y="4797255"/>
            <a:ext cx="1325315" cy="709388"/>
            <a:chOff x="7310938" y="5220127"/>
            <a:chExt cx="1325315" cy="709388"/>
          </a:xfrm>
        </p:grpSpPr>
        <p:grpSp>
          <p:nvGrpSpPr>
            <p:cNvPr id="585" name="Group 207"/>
            <p:cNvGrpSpPr/>
            <p:nvPr/>
          </p:nvGrpSpPr>
          <p:grpSpPr>
            <a:xfrm rot="16200000">
              <a:off x="7799363" y="5425990"/>
              <a:ext cx="668949" cy="338102"/>
              <a:chOff x="5148932" y="630657"/>
              <a:chExt cx="750349" cy="364012"/>
            </a:xfrm>
          </p:grpSpPr>
          <p:grpSp>
            <p:nvGrpSpPr>
              <p:cNvPr id="700" name="Group 171"/>
              <p:cNvGrpSpPr/>
              <p:nvPr/>
            </p:nvGrpSpPr>
            <p:grpSpPr>
              <a:xfrm>
                <a:off x="5465001" y="738092"/>
                <a:ext cx="140170" cy="256577"/>
                <a:chOff x="6272999" y="403029"/>
                <a:chExt cx="199769" cy="365671"/>
              </a:xfrm>
            </p:grpSpPr>
            <p:sp>
              <p:nvSpPr>
                <p:cNvPr id="709" name="Rectangle 70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0" name="Rectangle 70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1" name="Rectangle 71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01" name="Group 173"/>
              <p:cNvGrpSpPr/>
              <p:nvPr/>
            </p:nvGrpSpPr>
            <p:grpSpPr>
              <a:xfrm rot="18956938">
                <a:off x="5759111" y="630657"/>
                <a:ext cx="140170" cy="256577"/>
                <a:chOff x="6272999" y="403029"/>
                <a:chExt cx="199769" cy="365671"/>
              </a:xfrm>
            </p:grpSpPr>
            <p:sp>
              <p:nvSpPr>
                <p:cNvPr id="706" name="Rectangle 70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07" name="Rectangle 70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08" name="Rectangle 70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02" name="Group 203"/>
              <p:cNvGrpSpPr/>
              <p:nvPr/>
            </p:nvGrpSpPr>
            <p:grpSpPr>
              <a:xfrm rot="2643062" flipH="1">
                <a:off x="5148932" y="631164"/>
                <a:ext cx="140170" cy="256577"/>
                <a:chOff x="6272999" y="403029"/>
                <a:chExt cx="199769" cy="365671"/>
              </a:xfrm>
            </p:grpSpPr>
            <p:sp>
              <p:nvSpPr>
                <p:cNvPr id="703" name="Rectangle 7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04" name="Rectangle 7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05" name="Rectangle 7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586" name="Group 207"/>
            <p:cNvGrpSpPr/>
            <p:nvPr/>
          </p:nvGrpSpPr>
          <p:grpSpPr>
            <a:xfrm rot="16200000">
              <a:off x="8132727" y="5385551"/>
              <a:ext cx="668949" cy="338102"/>
              <a:chOff x="5148932" y="630657"/>
              <a:chExt cx="750349" cy="364012"/>
            </a:xfrm>
          </p:grpSpPr>
          <p:grpSp>
            <p:nvGrpSpPr>
              <p:cNvPr id="595" name="Group 171"/>
              <p:cNvGrpSpPr/>
              <p:nvPr/>
            </p:nvGrpSpPr>
            <p:grpSpPr>
              <a:xfrm>
                <a:off x="5465001" y="738092"/>
                <a:ext cx="140170" cy="256577"/>
                <a:chOff x="6272999" y="403029"/>
                <a:chExt cx="199769" cy="365671"/>
              </a:xfrm>
            </p:grpSpPr>
            <p:sp>
              <p:nvSpPr>
                <p:cNvPr id="697" name="Rectangle 6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8" name="Rectangle 6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9" name="Rectangle 6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96" name="Group 173"/>
              <p:cNvGrpSpPr/>
              <p:nvPr/>
            </p:nvGrpSpPr>
            <p:grpSpPr>
              <a:xfrm rot="18956938">
                <a:off x="5759111" y="630657"/>
                <a:ext cx="140170" cy="256577"/>
                <a:chOff x="6272999" y="403029"/>
                <a:chExt cx="199769" cy="365671"/>
              </a:xfrm>
            </p:grpSpPr>
            <p:sp>
              <p:nvSpPr>
                <p:cNvPr id="694" name="Rectangle 69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5" name="Rectangle 69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6" name="Rectangle 69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97" name="Group 203"/>
              <p:cNvGrpSpPr/>
              <p:nvPr/>
            </p:nvGrpSpPr>
            <p:grpSpPr>
              <a:xfrm rot="2643062" flipH="1">
                <a:off x="5148932" y="631164"/>
                <a:ext cx="140170" cy="256577"/>
                <a:chOff x="6272999" y="403029"/>
                <a:chExt cx="199769" cy="365671"/>
              </a:xfrm>
            </p:grpSpPr>
            <p:sp>
              <p:nvSpPr>
                <p:cNvPr id="691" name="Rectangle 69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2" name="Rectangle 69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693" name="Rectangle 69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587" name="Group 586"/>
            <p:cNvGrpSpPr/>
            <p:nvPr/>
          </p:nvGrpSpPr>
          <p:grpSpPr>
            <a:xfrm>
              <a:off x="7310938" y="5416042"/>
              <a:ext cx="592975" cy="396752"/>
              <a:chOff x="1296225" y="4749032"/>
              <a:chExt cx="592975" cy="396752"/>
            </a:xfrm>
          </p:grpSpPr>
          <p:grpSp>
            <p:nvGrpSpPr>
              <p:cNvPr id="588" name="Group 346"/>
              <p:cNvGrpSpPr/>
              <p:nvPr/>
            </p:nvGrpSpPr>
            <p:grpSpPr>
              <a:xfrm>
                <a:off x="1296225" y="4749032"/>
                <a:ext cx="592975" cy="396752"/>
                <a:chOff x="7484401" y="352840"/>
                <a:chExt cx="505324" cy="352252"/>
              </a:xfrm>
            </p:grpSpPr>
            <p:sp>
              <p:nvSpPr>
                <p:cNvPr id="590" name="Oval 589"/>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1" name="Oval 590"/>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2" name="Moon 591"/>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3" name="Moon 592"/>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94" name="Moon 593"/>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89" name="TextBox 588"/>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nvGrpSpPr>
          <p:cNvPr id="712" name="Group 711"/>
          <p:cNvGrpSpPr/>
          <p:nvPr/>
        </p:nvGrpSpPr>
        <p:grpSpPr>
          <a:xfrm>
            <a:off x="4186430" y="2885938"/>
            <a:ext cx="368263" cy="274645"/>
            <a:chOff x="11376212" y="1890719"/>
            <a:chExt cx="313828" cy="243840"/>
          </a:xfrm>
        </p:grpSpPr>
        <p:grpSp>
          <p:nvGrpSpPr>
            <p:cNvPr id="713" name="Group 311"/>
            <p:cNvGrpSpPr/>
            <p:nvPr/>
          </p:nvGrpSpPr>
          <p:grpSpPr>
            <a:xfrm>
              <a:off x="11468727" y="1890719"/>
              <a:ext cx="221313" cy="198120"/>
              <a:chOff x="10326049" y="1402160"/>
              <a:chExt cx="221313" cy="198120"/>
            </a:xfrm>
          </p:grpSpPr>
          <p:sp>
            <p:nvSpPr>
              <p:cNvPr id="717" name="Oval 716"/>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8" name="Oval 717"/>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9" name="Oval 718"/>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20" name="Oval 719"/>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714" name="Oval 713"/>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5" name="Oval 714"/>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716" name="Oval 715"/>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03" name="Rectangle 802"/>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nvGrpSpPr>
          <p:cNvPr id="804" name="Group 803"/>
          <p:cNvGrpSpPr/>
          <p:nvPr/>
        </p:nvGrpSpPr>
        <p:grpSpPr>
          <a:xfrm>
            <a:off x="1829392" y="2750955"/>
            <a:ext cx="368263" cy="274645"/>
            <a:chOff x="11376212" y="1890719"/>
            <a:chExt cx="313828" cy="243840"/>
          </a:xfrm>
        </p:grpSpPr>
        <p:grpSp>
          <p:nvGrpSpPr>
            <p:cNvPr id="805" name="Group 311"/>
            <p:cNvGrpSpPr/>
            <p:nvPr/>
          </p:nvGrpSpPr>
          <p:grpSpPr>
            <a:xfrm>
              <a:off x="11468727" y="1890719"/>
              <a:ext cx="221313" cy="198120"/>
              <a:chOff x="10326049" y="1402160"/>
              <a:chExt cx="221313" cy="198120"/>
            </a:xfrm>
          </p:grpSpPr>
          <p:sp>
            <p:nvSpPr>
              <p:cNvPr id="809" name="Oval 808"/>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10" name="Oval 809"/>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11" name="Oval 810"/>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12" name="Oval 811"/>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06" name="Oval 805"/>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07" name="Oval 806"/>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08" name="Oval 807"/>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813" name="Group 812"/>
          <p:cNvGrpSpPr/>
          <p:nvPr/>
        </p:nvGrpSpPr>
        <p:grpSpPr>
          <a:xfrm>
            <a:off x="1096705" y="3124815"/>
            <a:ext cx="1112990" cy="907596"/>
            <a:chOff x="5038726" y="3648212"/>
            <a:chExt cx="1112990" cy="907596"/>
          </a:xfrm>
        </p:grpSpPr>
        <p:grpSp>
          <p:nvGrpSpPr>
            <p:cNvPr id="814" name="Group 250"/>
            <p:cNvGrpSpPr/>
            <p:nvPr/>
          </p:nvGrpSpPr>
          <p:grpSpPr>
            <a:xfrm>
              <a:off x="5038726" y="3648212"/>
              <a:ext cx="1112990" cy="907596"/>
              <a:chOff x="1098341" y="4367954"/>
              <a:chExt cx="1534341" cy="1386379"/>
            </a:xfrm>
          </p:grpSpPr>
          <p:sp>
            <p:nvSpPr>
              <p:cNvPr id="816"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17" name="Oval 816"/>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15" name="TextBox 814"/>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818" name="Group 817"/>
          <p:cNvGrpSpPr/>
          <p:nvPr/>
        </p:nvGrpSpPr>
        <p:grpSpPr>
          <a:xfrm>
            <a:off x="954703" y="3420898"/>
            <a:ext cx="300082" cy="261610"/>
            <a:chOff x="9582545" y="2303286"/>
            <a:chExt cx="300082" cy="261610"/>
          </a:xfrm>
        </p:grpSpPr>
        <p:sp>
          <p:nvSpPr>
            <p:cNvPr id="819"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20" name="Rectangle 819"/>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821" name="Group 820"/>
          <p:cNvGrpSpPr/>
          <p:nvPr/>
        </p:nvGrpSpPr>
        <p:grpSpPr>
          <a:xfrm>
            <a:off x="1512930" y="3860598"/>
            <a:ext cx="300082" cy="261610"/>
            <a:chOff x="9582545" y="2303286"/>
            <a:chExt cx="300082" cy="261610"/>
          </a:xfrm>
        </p:grpSpPr>
        <p:sp>
          <p:nvSpPr>
            <p:cNvPr id="822"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23" name="Rectangle 822"/>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824" name="Group 823"/>
          <p:cNvGrpSpPr/>
          <p:nvPr/>
        </p:nvGrpSpPr>
        <p:grpSpPr>
          <a:xfrm>
            <a:off x="1416454" y="2977960"/>
            <a:ext cx="300082" cy="261610"/>
            <a:chOff x="9582545" y="2303286"/>
            <a:chExt cx="300082" cy="261610"/>
          </a:xfrm>
        </p:grpSpPr>
        <p:sp>
          <p:nvSpPr>
            <p:cNvPr id="825"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26" name="Rectangle 82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827" name="Group 826"/>
          <p:cNvGrpSpPr/>
          <p:nvPr/>
        </p:nvGrpSpPr>
        <p:grpSpPr>
          <a:xfrm>
            <a:off x="1801507" y="1519738"/>
            <a:ext cx="513521" cy="521071"/>
            <a:chOff x="1696729" y="1401791"/>
            <a:chExt cx="513521" cy="521071"/>
          </a:xfrm>
        </p:grpSpPr>
        <p:grpSp>
          <p:nvGrpSpPr>
            <p:cNvPr id="828" name="Group 165"/>
            <p:cNvGrpSpPr/>
            <p:nvPr/>
          </p:nvGrpSpPr>
          <p:grpSpPr>
            <a:xfrm>
              <a:off x="1696729" y="1425711"/>
              <a:ext cx="474194" cy="497151"/>
              <a:chOff x="5095749" y="0"/>
              <a:chExt cx="769047" cy="840013"/>
            </a:xfrm>
          </p:grpSpPr>
          <p:sp>
            <p:nvSpPr>
              <p:cNvPr id="83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3" name="Oval 83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4" name="Oval 83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29" name="TextBox 82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835" name="Group 834"/>
          <p:cNvGrpSpPr/>
          <p:nvPr/>
        </p:nvGrpSpPr>
        <p:grpSpPr>
          <a:xfrm>
            <a:off x="1418596" y="1522045"/>
            <a:ext cx="474194" cy="521071"/>
            <a:chOff x="1696729" y="1401791"/>
            <a:chExt cx="474194" cy="521071"/>
          </a:xfrm>
        </p:grpSpPr>
        <p:grpSp>
          <p:nvGrpSpPr>
            <p:cNvPr id="836" name="Group 165"/>
            <p:cNvGrpSpPr/>
            <p:nvPr/>
          </p:nvGrpSpPr>
          <p:grpSpPr>
            <a:xfrm>
              <a:off x="1696729" y="1425711"/>
              <a:ext cx="474194" cy="497151"/>
              <a:chOff x="5095749" y="0"/>
              <a:chExt cx="769047" cy="840013"/>
            </a:xfrm>
          </p:grpSpPr>
          <p:sp>
            <p:nvSpPr>
              <p:cNvPr id="83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3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1" name="Oval 84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2" name="Oval 84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37" name="TextBox 836"/>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843" name="Group 842"/>
          <p:cNvGrpSpPr/>
          <p:nvPr/>
        </p:nvGrpSpPr>
        <p:grpSpPr>
          <a:xfrm>
            <a:off x="1327292" y="2467327"/>
            <a:ext cx="532571" cy="521071"/>
            <a:chOff x="1696729" y="1401791"/>
            <a:chExt cx="532571" cy="521071"/>
          </a:xfrm>
        </p:grpSpPr>
        <p:grpSp>
          <p:nvGrpSpPr>
            <p:cNvPr id="844" name="Group 165"/>
            <p:cNvGrpSpPr/>
            <p:nvPr/>
          </p:nvGrpSpPr>
          <p:grpSpPr>
            <a:xfrm>
              <a:off x="1696729" y="1425711"/>
              <a:ext cx="474194" cy="497151"/>
              <a:chOff x="5095749" y="0"/>
              <a:chExt cx="769047" cy="840013"/>
            </a:xfrm>
          </p:grpSpPr>
          <p:sp>
            <p:nvSpPr>
              <p:cNvPr id="84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49" name="Oval 84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0" name="Oval 84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45" name="TextBox 844"/>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851" name="Group 850"/>
          <p:cNvGrpSpPr/>
          <p:nvPr/>
        </p:nvGrpSpPr>
        <p:grpSpPr>
          <a:xfrm>
            <a:off x="1570998" y="1674443"/>
            <a:ext cx="513521" cy="521071"/>
            <a:chOff x="1696729" y="1401791"/>
            <a:chExt cx="513521" cy="521071"/>
          </a:xfrm>
        </p:grpSpPr>
        <p:grpSp>
          <p:nvGrpSpPr>
            <p:cNvPr id="852" name="Group 165"/>
            <p:cNvGrpSpPr/>
            <p:nvPr/>
          </p:nvGrpSpPr>
          <p:grpSpPr>
            <a:xfrm>
              <a:off x="1696729" y="1425711"/>
              <a:ext cx="474194" cy="497151"/>
              <a:chOff x="5095749" y="0"/>
              <a:chExt cx="769047" cy="840013"/>
            </a:xfrm>
          </p:grpSpPr>
          <p:sp>
            <p:nvSpPr>
              <p:cNvPr id="85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7" name="Oval 85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58" name="Oval 85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53" name="TextBox 852"/>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859" name="Group 858"/>
          <p:cNvGrpSpPr/>
          <p:nvPr/>
        </p:nvGrpSpPr>
        <p:grpSpPr>
          <a:xfrm>
            <a:off x="1778808" y="2150118"/>
            <a:ext cx="513521" cy="521071"/>
            <a:chOff x="1696729" y="1401791"/>
            <a:chExt cx="513521" cy="521071"/>
          </a:xfrm>
        </p:grpSpPr>
        <p:grpSp>
          <p:nvGrpSpPr>
            <p:cNvPr id="860" name="Group 165"/>
            <p:cNvGrpSpPr/>
            <p:nvPr/>
          </p:nvGrpSpPr>
          <p:grpSpPr>
            <a:xfrm>
              <a:off x="1696729" y="1425711"/>
              <a:ext cx="474194" cy="497151"/>
              <a:chOff x="5095749" y="0"/>
              <a:chExt cx="769047" cy="840013"/>
            </a:xfrm>
          </p:grpSpPr>
          <p:sp>
            <p:nvSpPr>
              <p:cNvPr id="86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6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6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65" name="Oval 86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66" name="Oval 86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61" name="TextBox 86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867" name="Straight Arrow Connector 866"/>
          <p:cNvCxnSpPr/>
          <p:nvPr/>
        </p:nvCxnSpPr>
        <p:spPr>
          <a:xfrm flipH="1" flipV="1">
            <a:off x="1577473"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868" name="TextBox 867"/>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869" name="Group 868"/>
          <p:cNvGrpSpPr/>
          <p:nvPr/>
        </p:nvGrpSpPr>
        <p:grpSpPr>
          <a:xfrm>
            <a:off x="878253" y="2302518"/>
            <a:ext cx="513521" cy="521071"/>
            <a:chOff x="1696729" y="1401791"/>
            <a:chExt cx="513521" cy="521071"/>
          </a:xfrm>
        </p:grpSpPr>
        <p:grpSp>
          <p:nvGrpSpPr>
            <p:cNvPr id="870" name="Group 165"/>
            <p:cNvGrpSpPr/>
            <p:nvPr/>
          </p:nvGrpSpPr>
          <p:grpSpPr>
            <a:xfrm>
              <a:off x="1696729" y="1425711"/>
              <a:ext cx="474194" cy="497151"/>
              <a:chOff x="5095749" y="0"/>
              <a:chExt cx="769047" cy="840013"/>
            </a:xfrm>
          </p:grpSpPr>
          <p:sp>
            <p:nvSpPr>
              <p:cNvPr id="8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75" name="Oval 8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76" name="Oval 8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71" name="TextBox 870"/>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877" name="Group 876"/>
          <p:cNvGrpSpPr/>
          <p:nvPr/>
        </p:nvGrpSpPr>
        <p:grpSpPr>
          <a:xfrm>
            <a:off x="1030653" y="2454918"/>
            <a:ext cx="513521" cy="521071"/>
            <a:chOff x="1696729" y="1401791"/>
            <a:chExt cx="513521" cy="521071"/>
          </a:xfrm>
        </p:grpSpPr>
        <p:grpSp>
          <p:nvGrpSpPr>
            <p:cNvPr id="878" name="Group 165"/>
            <p:cNvGrpSpPr/>
            <p:nvPr/>
          </p:nvGrpSpPr>
          <p:grpSpPr>
            <a:xfrm>
              <a:off x="1696729" y="1425711"/>
              <a:ext cx="474194" cy="497151"/>
              <a:chOff x="5095749" y="0"/>
              <a:chExt cx="769047" cy="840013"/>
            </a:xfrm>
          </p:grpSpPr>
          <p:sp>
            <p:nvSpPr>
              <p:cNvPr id="8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83" name="Oval 8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884" name="Oval 8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879" name="TextBox 878"/>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906" name="Group 905"/>
          <p:cNvGrpSpPr/>
          <p:nvPr/>
        </p:nvGrpSpPr>
        <p:grpSpPr>
          <a:xfrm>
            <a:off x="144471" y="3370621"/>
            <a:ext cx="782437" cy="705593"/>
            <a:chOff x="108608" y="3567822"/>
            <a:chExt cx="782437" cy="705593"/>
          </a:xfrm>
        </p:grpSpPr>
        <p:grpSp>
          <p:nvGrpSpPr>
            <p:cNvPr id="907" name="Group 906"/>
            <p:cNvGrpSpPr/>
            <p:nvPr/>
          </p:nvGrpSpPr>
          <p:grpSpPr>
            <a:xfrm>
              <a:off x="108608" y="3567822"/>
              <a:ext cx="782437" cy="705593"/>
              <a:chOff x="9632115" y="3841615"/>
              <a:chExt cx="782437" cy="705593"/>
            </a:xfrm>
          </p:grpSpPr>
          <p:sp>
            <p:nvSpPr>
              <p:cNvPr id="909" name="Oval 908"/>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10" name="Oval 909"/>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911" name="Group 171"/>
              <p:cNvGrpSpPr/>
              <p:nvPr/>
            </p:nvGrpSpPr>
            <p:grpSpPr>
              <a:xfrm rot="18169265">
                <a:off x="10232913" y="4152954"/>
                <a:ext cx="124964" cy="238314"/>
                <a:chOff x="6272999" y="403029"/>
                <a:chExt cx="199769" cy="365671"/>
              </a:xfrm>
            </p:grpSpPr>
            <p:sp>
              <p:nvSpPr>
                <p:cNvPr id="924" name="Rectangle 9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5" name="Rectangle 9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6" name="Rectangle 9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912" name="Group 173"/>
              <p:cNvGrpSpPr/>
              <p:nvPr/>
            </p:nvGrpSpPr>
            <p:grpSpPr>
              <a:xfrm rot="14155649">
                <a:off x="10226787" y="3804084"/>
                <a:ext cx="124964" cy="238314"/>
                <a:chOff x="6272999" y="403029"/>
                <a:chExt cx="199769" cy="365671"/>
              </a:xfrm>
            </p:grpSpPr>
            <p:sp>
              <p:nvSpPr>
                <p:cNvPr id="921" name="Rectangle 92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2" name="Rectangle 92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3" name="Rectangle 92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913" name="Group 203"/>
              <p:cNvGrpSpPr/>
              <p:nvPr/>
            </p:nvGrpSpPr>
            <p:grpSpPr>
              <a:xfrm rot="669115" flipH="1">
                <a:off x="9845209" y="4308894"/>
                <a:ext cx="124964" cy="238314"/>
                <a:chOff x="6272999" y="403029"/>
                <a:chExt cx="199769" cy="365671"/>
              </a:xfrm>
            </p:grpSpPr>
            <p:sp>
              <p:nvSpPr>
                <p:cNvPr id="918" name="Rectangle 91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19" name="Rectangle 91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20" name="Rectangle 91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914" name="Group 171"/>
              <p:cNvGrpSpPr/>
              <p:nvPr/>
            </p:nvGrpSpPr>
            <p:grpSpPr>
              <a:xfrm rot="7717811">
                <a:off x="9688790" y="3784940"/>
                <a:ext cx="124964" cy="238314"/>
                <a:chOff x="6272999" y="403029"/>
                <a:chExt cx="199769" cy="365671"/>
              </a:xfrm>
            </p:grpSpPr>
            <p:sp>
              <p:nvSpPr>
                <p:cNvPr id="915" name="Rectangle 91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16" name="Rectangle 91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17" name="Rectangle 91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908" name="TextBox 907"/>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cxnSp>
        <p:nvCxnSpPr>
          <p:cNvPr id="927" name="Straight Arrow Connector 926"/>
          <p:cNvCxnSpPr/>
          <p:nvPr/>
        </p:nvCxnSpPr>
        <p:spPr>
          <a:xfrm>
            <a:off x="644072" y="4054010"/>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90" name="TextBox 489"/>
          <p:cNvSpPr txBox="1"/>
          <p:nvPr/>
        </p:nvSpPr>
        <p:spPr>
          <a:xfrm>
            <a:off x="82817" y="2675713"/>
            <a:ext cx="1309525" cy="646331"/>
          </a:xfrm>
          <a:prstGeom prst="rect">
            <a:avLst/>
          </a:prstGeom>
          <a:solidFill>
            <a:srgbClr val="7030A0"/>
          </a:solidFill>
          <a:ln>
            <a:noFill/>
          </a:ln>
        </p:spPr>
        <p:txBody>
          <a:bodyPr wrap="none" rtlCol="0">
            <a:spAutoFit/>
          </a:bodyPr>
          <a:lstStyle/>
          <a:p>
            <a:pPr algn="ctr"/>
            <a:r>
              <a:rPr lang="en-US" sz="1200" b="1" dirty="0">
                <a:solidFill>
                  <a:schemeClr val="bg1"/>
                </a:solidFill>
              </a:rPr>
              <a:t>Teriflunomide en </a:t>
            </a:r>
          </a:p>
          <a:p>
            <a:pPr algn="ctr"/>
            <a:r>
              <a:rPr lang="en-US" sz="1200" b="1" dirty="0">
                <a:solidFill>
                  <a:schemeClr val="bg1"/>
                </a:solidFill>
              </a:rPr>
              <a:t>Cladribine</a:t>
            </a:r>
          </a:p>
          <a:p>
            <a:pPr algn="ctr"/>
            <a:r>
              <a:rPr lang="en-US" sz="1200" dirty="0">
                <a:solidFill>
                  <a:schemeClr val="bg1"/>
                </a:solidFill>
              </a:rPr>
              <a:t>(deling)</a:t>
            </a:r>
          </a:p>
        </p:txBody>
      </p:sp>
      <p:sp>
        <p:nvSpPr>
          <p:cNvPr id="491" name="Rectangle 490"/>
          <p:cNvSpPr/>
          <p:nvPr/>
        </p:nvSpPr>
        <p:spPr>
          <a:xfrm>
            <a:off x="291870" y="4292891"/>
            <a:ext cx="1769395" cy="307777"/>
          </a:xfrm>
          <a:prstGeom prst="rect">
            <a:avLst/>
          </a:prstGeom>
          <a:solidFill>
            <a:srgbClr val="FFC000"/>
          </a:solidFill>
        </p:spPr>
        <p:txBody>
          <a:bodyPr wrap="none">
            <a:spAutoFit/>
          </a:bodyPr>
          <a:lstStyle/>
          <a:p>
            <a:r>
              <a:rPr lang="nl-NL" sz="1400" b="1" dirty="0">
                <a:solidFill>
                  <a:schemeClr val="accent6"/>
                </a:solidFill>
              </a:rPr>
              <a:t>Fingolimod </a:t>
            </a:r>
            <a:r>
              <a:rPr lang="nl-NL" sz="1400" dirty="0">
                <a:solidFill>
                  <a:schemeClr val="accent6"/>
                </a:solidFill>
              </a:rPr>
              <a:t>(migratie)</a:t>
            </a:r>
            <a:endParaRPr lang="en-US" sz="1400" dirty="0">
              <a:solidFill>
                <a:schemeClr val="accent6"/>
              </a:solidFill>
            </a:endParaRPr>
          </a:p>
        </p:txBody>
      </p:sp>
      <p:sp>
        <p:nvSpPr>
          <p:cNvPr id="493" name="Rectangle 492"/>
          <p:cNvSpPr/>
          <p:nvPr/>
        </p:nvSpPr>
        <p:spPr>
          <a:xfrm>
            <a:off x="90576" y="2169202"/>
            <a:ext cx="1546001" cy="276999"/>
          </a:xfrm>
          <a:prstGeom prst="rect">
            <a:avLst/>
          </a:prstGeom>
          <a:solidFill>
            <a:srgbClr val="FFC000"/>
          </a:solidFill>
        </p:spPr>
        <p:txBody>
          <a:bodyPr wrap="none">
            <a:spAutoFit/>
          </a:bodyPr>
          <a:lstStyle/>
          <a:p>
            <a:r>
              <a:rPr lang="nl-NL" sz="1200" b="1" dirty="0">
                <a:solidFill>
                  <a:schemeClr val="accent6"/>
                </a:solidFill>
              </a:rPr>
              <a:t>Fingolimod </a:t>
            </a:r>
            <a:r>
              <a:rPr lang="nl-NL" sz="1200" dirty="0">
                <a:solidFill>
                  <a:schemeClr val="accent6"/>
                </a:solidFill>
              </a:rPr>
              <a:t>(migratie)</a:t>
            </a:r>
            <a:endParaRPr lang="en-US" sz="1200" dirty="0">
              <a:solidFill>
                <a:schemeClr val="accent6"/>
              </a:solidFill>
            </a:endParaRPr>
          </a:p>
        </p:txBody>
      </p:sp>
      <p:sp>
        <p:nvSpPr>
          <p:cNvPr id="494" name="Rectangle 493"/>
          <p:cNvSpPr/>
          <p:nvPr/>
        </p:nvSpPr>
        <p:spPr>
          <a:xfrm>
            <a:off x="3085312" y="2279742"/>
            <a:ext cx="990528" cy="461665"/>
          </a:xfrm>
          <a:prstGeom prst="rect">
            <a:avLst/>
          </a:prstGeom>
          <a:solidFill>
            <a:srgbClr val="FFC000"/>
          </a:solidFill>
        </p:spPr>
        <p:txBody>
          <a:bodyPr wrap="none">
            <a:spAutoFit/>
          </a:bodyPr>
          <a:lstStyle/>
          <a:p>
            <a:pPr algn="ctr"/>
            <a:r>
              <a:rPr lang="nl-NL" sz="1200" b="1" dirty="0">
                <a:solidFill>
                  <a:schemeClr val="accent6"/>
                </a:solidFill>
              </a:rPr>
              <a:t>Natalizumab</a:t>
            </a:r>
          </a:p>
          <a:p>
            <a:pPr algn="ctr"/>
            <a:r>
              <a:rPr lang="nl-NL" sz="1200" dirty="0">
                <a:solidFill>
                  <a:schemeClr val="accent6"/>
                </a:solidFill>
              </a:rPr>
              <a:t>(migratie)</a:t>
            </a:r>
            <a:endParaRPr lang="en-US" sz="1200" dirty="0">
              <a:solidFill>
                <a:schemeClr val="accent6"/>
              </a:solidFill>
            </a:endParaRPr>
          </a:p>
        </p:txBody>
      </p:sp>
      <p:sp>
        <p:nvSpPr>
          <p:cNvPr id="495" name="Rectangle 494"/>
          <p:cNvSpPr/>
          <p:nvPr/>
        </p:nvSpPr>
        <p:spPr>
          <a:xfrm>
            <a:off x="3020033" y="4537322"/>
            <a:ext cx="990528" cy="461665"/>
          </a:xfrm>
          <a:prstGeom prst="rect">
            <a:avLst/>
          </a:prstGeom>
          <a:solidFill>
            <a:srgbClr val="FFC000"/>
          </a:solidFill>
        </p:spPr>
        <p:txBody>
          <a:bodyPr wrap="none">
            <a:spAutoFit/>
          </a:bodyPr>
          <a:lstStyle/>
          <a:p>
            <a:pPr algn="ctr"/>
            <a:r>
              <a:rPr lang="nl-NL" sz="1200" b="1" dirty="0">
                <a:solidFill>
                  <a:schemeClr val="accent6"/>
                </a:solidFill>
              </a:rPr>
              <a:t>Natalizumab</a:t>
            </a:r>
          </a:p>
          <a:p>
            <a:pPr algn="ctr"/>
            <a:r>
              <a:rPr lang="nl-NL" sz="1200" dirty="0">
                <a:solidFill>
                  <a:schemeClr val="accent6"/>
                </a:solidFill>
              </a:rPr>
              <a:t>(migratie)</a:t>
            </a:r>
            <a:endParaRPr lang="en-US" sz="1200" dirty="0">
              <a:solidFill>
                <a:schemeClr val="accent6"/>
              </a:solidFill>
            </a:endParaRPr>
          </a:p>
        </p:txBody>
      </p:sp>
      <p:sp>
        <p:nvSpPr>
          <p:cNvPr id="496" name="TextBox 495"/>
          <p:cNvSpPr txBox="1"/>
          <p:nvPr/>
        </p:nvSpPr>
        <p:spPr>
          <a:xfrm>
            <a:off x="1479402" y="4733607"/>
            <a:ext cx="1182440" cy="830997"/>
          </a:xfrm>
          <a:prstGeom prst="rect">
            <a:avLst/>
          </a:prstGeom>
          <a:solidFill>
            <a:srgbClr val="FF0000"/>
          </a:solidFill>
          <a:ln>
            <a:noFill/>
          </a:ln>
        </p:spPr>
        <p:txBody>
          <a:bodyPr wrap="none" rtlCol="0">
            <a:spAutoFit/>
          </a:bodyPr>
          <a:lstStyle/>
          <a:p>
            <a:pPr algn="ctr"/>
            <a:r>
              <a:rPr lang="en-US" sz="1200" b="1" dirty="0">
                <a:solidFill>
                  <a:schemeClr val="accent6"/>
                </a:solidFill>
              </a:rPr>
              <a:t>Alemtuzumab</a:t>
            </a:r>
          </a:p>
          <a:p>
            <a:pPr algn="ctr"/>
            <a:r>
              <a:rPr lang="en-US" sz="1200" b="1" dirty="0">
                <a:solidFill>
                  <a:schemeClr val="accent6"/>
                </a:solidFill>
              </a:rPr>
              <a:t>Cladribine</a:t>
            </a:r>
          </a:p>
          <a:p>
            <a:pPr algn="ctr"/>
            <a:r>
              <a:rPr lang="en-US" sz="1200" b="1" dirty="0" err="1">
                <a:solidFill>
                  <a:schemeClr val="accent6"/>
                </a:solidFill>
              </a:rPr>
              <a:t>en</a:t>
            </a:r>
            <a:r>
              <a:rPr lang="en-US" sz="1200" b="1" dirty="0">
                <a:solidFill>
                  <a:schemeClr val="accent6"/>
                </a:solidFill>
              </a:rPr>
              <a:t> Ocrelizumab</a:t>
            </a:r>
          </a:p>
          <a:p>
            <a:pPr algn="ctr"/>
            <a:r>
              <a:rPr lang="en-US" sz="1200" dirty="0">
                <a:solidFill>
                  <a:schemeClr val="accent6"/>
                </a:solidFill>
              </a:rPr>
              <a:t>(depletie)</a:t>
            </a:r>
          </a:p>
        </p:txBody>
      </p:sp>
      <p:sp>
        <p:nvSpPr>
          <p:cNvPr id="497" name="TextBox 496"/>
          <p:cNvSpPr txBox="1"/>
          <p:nvPr/>
        </p:nvSpPr>
        <p:spPr>
          <a:xfrm>
            <a:off x="143524" y="1472603"/>
            <a:ext cx="1311000" cy="646331"/>
          </a:xfrm>
          <a:prstGeom prst="rect">
            <a:avLst/>
          </a:prstGeom>
          <a:solidFill>
            <a:srgbClr val="FF0000"/>
          </a:solidFill>
          <a:ln>
            <a:noFill/>
          </a:ln>
        </p:spPr>
        <p:txBody>
          <a:bodyPr wrap="none" rtlCol="0">
            <a:spAutoFit/>
          </a:bodyPr>
          <a:lstStyle/>
          <a:p>
            <a:pPr algn="ctr"/>
            <a:r>
              <a:rPr lang="en-US" sz="1200" b="1" dirty="0">
                <a:solidFill>
                  <a:schemeClr val="accent6"/>
                </a:solidFill>
              </a:rPr>
              <a:t>Alemtuzumab en </a:t>
            </a:r>
          </a:p>
          <a:p>
            <a:pPr algn="ctr"/>
            <a:r>
              <a:rPr lang="en-US" sz="1200" b="1" dirty="0">
                <a:solidFill>
                  <a:schemeClr val="accent6"/>
                </a:solidFill>
              </a:rPr>
              <a:t>Cladribine</a:t>
            </a:r>
          </a:p>
          <a:p>
            <a:pPr algn="ctr"/>
            <a:r>
              <a:rPr lang="en-US" sz="1200" dirty="0">
                <a:solidFill>
                  <a:schemeClr val="accent6"/>
                </a:solidFill>
              </a:rPr>
              <a:t>(depletie)</a:t>
            </a:r>
          </a:p>
        </p:txBody>
      </p:sp>
      <p:sp>
        <p:nvSpPr>
          <p:cNvPr id="498" name="Rectangle 497"/>
          <p:cNvSpPr/>
          <p:nvPr/>
        </p:nvSpPr>
        <p:spPr>
          <a:xfrm>
            <a:off x="7459421" y="2820651"/>
            <a:ext cx="1146327" cy="646331"/>
          </a:xfrm>
          <a:prstGeom prst="rect">
            <a:avLst/>
          </a:prstGeom>
          <a:solidFill>
            <a:schemeClr val="tx2">
              <a:lumMod val="40000"/>
              <a:lumOff val="60000"/>
            </a:schemeClr>
          </a:solidFill>
        </p:spPr>
        <p:txBody>
          <a:bodyPr wrap="square">
            <a:spAutoFit/>
          </a:bodyPr>
          <a:lstStyle/>
          <a:p>
            <a:pPr algn="ctr"/>
            <a:r>
              <a:rPr lang="nl-NL" sz="1200" b="1" dirty="0">
                <a:solidFill>
                  <a:schemeClr val="bg1"/>
                </a:solidFill>
              </a:rPr>
              <a:t>Dimethyl-fumaraat</a:t>
            </a:r>
          </a:p>
          <a:p>
            <a:pPr algn="ctr"/>
            <a:r>
              <a:rPr lang="nl-NL" sz="1200" dirty="0">
                <a:solidFill>
                  <a:schemeClr val="bg1"/>
                </a:solidFill>
              </a:rPr>
              <a:t>(functie)</a:t>
            </a:r>
            <a:endParaRPr lang="en-US" sz="1200" dirty="0">
              <a:solidFill>
                <a:schemeClr val="bg1"/>
              </a:solidFill>
            </a:endParaRPr>
          </a:p>
        </p:txBody>
      </p:sp>
      <p:sp>
        <p:nvSpPr>
          <p:cNvPr id="499" name="Rectangle 498"/>
          <p:cNvSpPr/>
          <p:nvPr/>
        </p:nvSpPr>
        <p:spPr>
          <a:xfrm>
            <a:off x="4429577" y="4078877"/>
            <a:ext cx="1146327" cy="646331"/>
          </a:xfrm>
          <a:prstGeom prst="rect">
            <a:avLst/>
          </a:prstGeom>
          <a:solidFill>
            <a:schemeClr val="tx2">
              <a:lumMod val="40000"/>
              <a:lumOff val="60000"/>
            </a:schemeClr>
          </a:solidFill>
        </p:spPr>
        <p:txBody>
          <a:bodyPr wrap="square">
            <a:spAutoFit/>
          </a:bodyPr>
          <a:lstStyle/>
          <a:p>
            <a:pPr algn="ctr"/>
            <a:r>
              <a:rPr lang="nl-NL" sz="1200" b="1" dirty="0">
                <a:solidFill>
                  <a:schemeClr val="bg1"/>
                </a:solidFill>
              </a:rPr>
              <a:t>Dimethyl-fumaraat</a:t>
            </a:r>
          </a:p>
          <a:p>
            <a:pPr algn="ctr"/>
            <a:r>
              <a:rPr lang="nl-NL" sz="1200" dirty="0">
                <a:solidFill>
                  <a:schemeClr val="bg1"/>
                </a:solidFill>
              </a:rPr>
              <a:t>(functie)</a:t>
            </a:r>
            <a:endParaRPr lang="en-US" sz="1200" dirty="0">
              <a:solidFill>
                <a:schemeClr val="bg1"/>
              </a:solidFill>
            </a:endParaRPr>
          </a:p>
        </p:txBody>
      </p:sp>
      <p:sp>
        <p:nvSpPr>
          <p:cNvPr id="500" name="Rectangle 499"/>
          <p:cNvSpPr/>
          <p:nvPr/>
        </p:nvSpPr>
        <p:spPr>
          <a:xfrm>
            <a:off x="6558213" y="3931161"/>
            <a:ext cx="1225045" cy="646331"/>
          </a:xfrm>
          <a:prstGeom prst="rect">
            <a:avLst/>
          </a:prstGeom>
          <a:solidFill>
            <a:schemeClr val="tx2">
              <a:lumMod val="40000"/>
              <a:lumOff val="60000"/>
            </a:schemeClr>
          </a:solidFill>
        </p:spPr>
        <p:txBody>
          <a:bodyPr wrap="square">
            <a:spAutoFit/>
          </a:bodyPr>
          <a:lstStyle/>
          <a:p>
            <a:pPr algn="ctr"/>
            <a:r>
              <a:rPr lang="nl-NL" sz="1200" b="1" dirty="0">
                <a:solidFill>
                  <a:schemeClr val="bg1"/>
                </a:solidFill>
              </a:rPr>
              <a:t>Glatirameer acetaat</a:t>
            </a:r>
          </a:p>
          <a:p>
            <a:pPr algn="ctr"/>
            <a:r>
              <a:rPr lang="nl-NL" sz="1200" dirty="0">
                <a:solidFill>
                  <a:schemeClr val="bg1"/>
                </a:solidFill>
              </a:rPr>
              <a:t>(functie)</a:t>
            </a:r>
            <a:endParaRPr lang="en-US" sz="1200" dirty="0">
              <a:solidFill>
                <a:schemeClr val="bg1"/>
              </a:solidFill>
            </a:endParaRPr>
          </a:p>
        </p:txBody>
      </p:sp>
      <p:sp>
        <p:nvSpPr>
          <p:cNvPr id="501" name="Rectangle 500"/>
          <p:cNvSpPr/>
          <p:nvPr/>
        </p:nvSpPr>
        <p:spPr>
          <a:xfrm>
            <a:off x="6898049" y="4924997"/>
            <a:ext cx="1146327" cy="646331"/>
          </a:xfrm>
          <a:prstGeom prst="rect">
            <a:avLst/>
          </a:prstGeom>
          <a:solidFill>
            <a:schemeClr val="tx2">
              <a:lumMod val="40000"/>
              <a:lumOff val="60000"/>
            </a:schemeClr>
          </a:solidFill>
        </p:spPr>
        <p:txBody>
          <a:bodyPr wrap="square">
            <a:spAutoFit/>
          </a:bodyPr>
          <a:lstStyle/>
          <a:p>
            <a:pPr algn="ctr"/>
            <a:r>
              <a:rPr lang="nl-NL" sz="1200" b="1" dirty="0">
                <a:solidFill>
                  <a:schemeClr val="bg1"/>
                </a:solidFill>
              </a:rPr>
              <a:t>Interferon-beta</a:t>
            </a:r>
          </a:p>
          <a:p>
            <a:pPr algn="ctr"/>
            <a:r>
              <a:rPr lang="nl-NL" sz="1200" dirty="0">
                <a:solidFill>
                  <a:schemeClr val="bg1"/>
                </a:solidFill>
              </a:rPr>
              <a:t>(functie)</a:t>
            </a:r>
            <a:endParaRPr lang="en-US" sz="1200" dirty="0">
              <a:solidFill>
                <a:schemeClr val="bg1"/>
              </a:solidFill>
            </a:endParaRPr>
          </a:p>
        </p:txBody>
      </p:sp>
      <p:sp>
        <p:nvSpPr>
          <p:cNvPr id="503" name="Rectangle 502"/>
          <p:cNvSpPr/>
          <p:nvPr/>
        </p:nvSpPr>
        <p:spPr>
          <a:xfrm>
            <a:off x="2935544" y="3067492"/>
            <a:ext cx="1146327" cy="646331"/>
          </a:xfrm>
          <a:prstGeom prst="rect">
            <a:avLst/>
          </a:prstGeom>
          <a:solidFill>
            <a:schemeClr val="tx2">
              <a:lumMod val="40000"/>
              <a:lumOff val="60000"/>
            </a:schemeClr>
          </a:solidFill>
        </p:spPr>
        <p:txBody>
          <a:bodyPr wrap="square">
            <a:spAutoFit/>
          </a:bodyPr>
          <a:lstStyle/>
          <a:p>
            <a:pPr algn="ctr"/>
            <a:r>
              <a:rPr lang="nl-NL" sz="1200" b="1" dirty="0">
                <a:solidFill>
                  <a:schemeClr val="bg1"/>
                </a:solidFill>
              </a:rPr>
              <a:t>Interferon-beta</a:t>
            </a:r>
          </a:p>
          <a:p>
            <a:pPr algn="ctr"/>
            <a:r>
              <a:rPr lang="nl-NL" sz="1200" dirty="0">
                <a:solidFill>
                  <a:schemeClr val="bg1"/>
                </a:solidFill>
              </a:rPr>
              <a:t>(functie)</a:t>
            </a:r>
            <a:endParaRPr lang="en-US" sz="1200" dirty="0">
              <a:solidFill>
                <a:schemeClr val="bg1"/>
              </a:solidFill>
            </a:endParaRPr>
          </a:p>
        </p:txBody>
      </p:sp>
      <p:sp>
        <p:nvSpPr>
          <p:cNvPr id="502" name="Rectangle 501"/>
          <p:cNvSpPr/>
          <p:nvPr/>
        </p:nvSpPr>
        <p:spPr>
          <a:xfrm>
            <a:off x="4841902" y="3299919"/>
            <a:ext cx="1225045" cy="646331"/>
          </a:xfrm>
          <a:prstGeom prst="rect">
            <a:avLst/>
          </a:prstGeom>
          <a:solidFill>
            <a:schemeClr val="tx2">
              <a:lumMod val="40000"/>
              <a:lumOff val="60000"/>
            </a:schemeClr>
          </a:solidFill>
        </p:spPr>
        <p:txBody>
          <a:bodyPr wrap="square">
            <a:spAutoFit/>
          </a:bodyPr>
          <a:lstStyle/>
          <a:p>
            <a:pPr algn="ctr"/>
            <a:r>
              <a:rPr lang="nl-NL" sz="1200" b="1" dirty="0">
                <a:solidFill>
                  <a:schemeClr val="bg1"/>
                </a:solidFill>
              </a:rPr>
              <a:t>Glatirameer acetaat</a:t>
            </a:r>
          </a:p>
          <a:p>
            <a:pPr algn="ctr"/>
            <a:r>
              <a:rPr lang="nl-NL" sz="1200" dirty="0">
                <a:solidFill>
                  <a:schemeClr val="bg1"/>
                </a:solidFill>
              </a:rPr>
              <a:t>(functie)</a:t>
            </a:r>
            <a:endParaRPr lang="en-US" sz="1200" dirty="0">
              <a:solidFill>
                <a:schemeClr val="bg1"/>
              </a:solidFill>
            </a:endParaRPr>
          </a:p>
        </p:txBody>
      </p:sp>
    </p:spTree>
    <p:extLst>
      <p:ext uri="{BB962C8B-B14F-4D97-AF65-F5344CB8AC3E}">
        <p14:creationId xmlns:p14="http://schemas.microsoft.com/office/powerpoint/2010/main" val="80846707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Toetsvragen</a:t>
            </a:r>
            <a:endParaRPr lang="en-US" dirty="0"/>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a:t>OEFENVRAAG</a:t>
            </a:r>
          </a:p>
          <a:p>
            <a:endParaRPr lang="en-US" dirty="0"/>
          </a:p>
          <a:p>
            <a:r>
              <a:rPr lang="en-US" dirty="0"/>
              <a:t>Leg </a:t>
            </a:r>
            <a:r>
              <a:rPr lang="en-US" dirty="0" err="1"/>
              <a:t>uit</a:t>
            </a:r>
            <a:r>
              <a:rPr lang="en-US" dirty="0"/>
              <a:t> hoe het </a:t>
            </a:r>
            <a:r>
              <a:rPr lang="en-US" dirty="0" err="1"/>
              <a:t>immunsysteem</a:t>
            </a:r>
            <a:r>
              <a:rPr lang="en-US" dirty="0"/>
              <a:t> </a:t>
            </a:r>
            <a:r>
              <a:rPr lang="en-US" dirty="0" err="1"/>
              <a:t>een</a:t>
            </a:r>
            <a:r>
              <a:rPr lang="en-US" dirty="0"/>
              <a:t> MS-relapse </a:t>
            </a:r>
            <a:r>
              <a:rPr lang="en-US" dirty="0" err="1"/>
              <a:t>kan</a:t>
            </a:r>
            <a:r>
              <a:rPr lang="en-US" dirty="0"/>
              <a:t> </a:t>
            </a:r>
            <a:r>
              <a:rPr lang="en-US" dirty="0" err="1"/>
              <a:t>veroorzaken</a:t>
            </a:r>
            <a:r>
              <a:rPr lang="en-US" dirty="0"/>
              <a:t>.</a:t>
            </a:r>
          </a:p>
          <a:p>
            <a:pPr lvl="1"/>
            <a:endParaRPr lang="en-US" dirty="0"/>
          </a:p>
        </p:txBody>
      </p:sp>
    </p:spTree>
    <p:extLst>
      <p:ext uri="{BB962C8B-B14F-4D97-AF65-F5344CB8AC3E}">
        <p14:creationId xmlns:p14="http://schemas.microsoft.com/office/powerpoint/2010/main" val="258498566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1</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err="1"/>
              <a:t>Welke</a:t>
            </a:r>
            <a:r>
              <a:rPr lang="en-US" dirty="0"/>
              <a:t> van de </a:t>
            </a:r>
            <a:r>
              <a:rPr lang="en-US" dirty="0" err="1"/>
              <a:t>volgende</a:t>
            </a:r>
            <a:r>
              <a:rPr lang="en-US" dirty="0"/>
              <a:t> </a:t>
            </a:r>
            <a:r>
              <a:rPr lang="en-US" dirty="0" err="1"/>
              <a:t>middelen</a:t>
            </a:r>
            <a:r>
              <a:rPr lang="en-US" dirty="0"/>
              <a:t> </a:t>
            </a:r>
            <a:r>
              <a:rPr lang="en-US" dirty="0" err="1"/>
              <a:t>maken</a:t>
            </a:r>
            <a:r>
              <a:rPr lang="en-US" dirty="0"/>
              <a:t> </a:t>
            </a:r>
            <a:r>
              <a:rPr lang="en-US" dirty="0" err="1"/>
              <a:t>leucocyten</a:t>
            </a:r>
            <a:r>
              <a:rPr lang="en-US" dirty="0"/>
              <a:t> </a:t>
            </a:r>
            <a:r>
              <a:rPr lang="en-US" dirty="0" err="1"/>
              <a:t>dood</a:t>
            </a:r>
            <a:r>
              <a:rPr lang="en-US" dirty="0"/>
              <a:t>?</a:t>
            </a:r>
          </a:p>
          <a:p>
            <a:pPr lvl="1"/>
            <a:r>
              <a:rPr lang="en-US" dirty="0"/>
              <a:t>Alemtuzumab, fingolimod, teriflunomide</a:t>
            </a:r>
          </a:p>
          <a:p>
            <a:pPr lvl="1"/>
            <a:r>
              <a:rPr lang="en-US" dirty="0" err="1"/>
              <a:t>Dimethylfumaraat</a:t>
            </a:r>
            <a:r>
              <a:rPr lang="en-US" dirty="0"/>
              <a:t>, fingolimod, ocrelizumab?</a:t>
            </a:r>
          </a:p>
          <a:p>
            <a:pPr lvl="1"/>
            <a:r>
              <a:rPr lang="en-US" dirty="0"/>
              <a:t>Cladribine, </a:t>
            </a:r>
            <a:r>
              <a:rPr lang="en-US" dirty="0" err="1"/>
              <a:t>dimethylfumaraat</a:t>
            </a:r>
            <a:r>
              <a:rPr lang="en-US" dirty="0"/>
              <a:t>, natalizumab, ocrelizumab?</a:t>
            </a:r>
          </a:p>
          <a:p>
            <a:pPr lvl="1"/>
            <a:r>
              <a:rPr lang="en-US" dirty="0"/>
              <a:t>Alemtuzumab, cladribine, ocrelizumab?</a:t>
            </a:r>
          </a:p>
          <a:p>
            <a:pPr lvl="1"/>
            <a:endParaRPr lang="en-US" dirty="0"/>
          </a:p>
        </p:txBody>
      </p:sp>
    </p:spTree>
    <p:extLst>
      <p:ext uri="{BB962C8B-B14F-4D97-AF65-F5344CB8AC3E}">
        <p14:creationId xmlns:p14="http://schemas.microsoft.com/office/powerpoint/2010/main" val="103621120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Lymfocyten</a:t>
            </a:r>
          </a:p>
        </p:txBody>
      </p:sp>
      <p:pic>
        <p:nvPicPr>
          <p:cNvPr id="12"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874" r="49463" b="8652"/>
          <a:stretch/>
        </p:blipFill>
        <p:spPr bwMode="auto">
          <a:xfrm>
            <a:off x="672182" y="4043793"/>
            <a:ext cx="1023939" cy="8758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0537" r="38800" b="8652"/>
          <a:stretch/>
        </p:blipFill>
        <p:spPr bwMode="auto">
          <a:xfrm>
            <a:off x="5217819" y="4042794"/>
            <a:ext cx="1023938" cy="8758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Box 15"/>
          <p:cNvSpPr txBox="1"/>
          <p:nvPr/>
        </p:nvSpPr>
        <p:spPr>
          <a:xfrm>
            <a:off x="254190" y="4072306"/>
            <a:ext cx="3295910" cy="1908215"/>
          </a:xfrm>
          <a:prstGeom prst="rect">
            <a:avLst/>
          </a:prstGeom>
          <a:noFill/>
        </p:spPr>
        <p:txBody>
          <a:bodyPr wrap="square" rtlCol="0">
            <a:spAutoFit/>
          </a:bodyPr>
          <a:lstStyle/>
          <a:p>
            <a:pPr algn="ctr"/>
            <a:r>
              <a:rPr lang="nl-NL" b="1" dirty="0">
                <a:solidFill>
                  <a:srgbClr val="FF0000"/>
                </a:solidFill>
              </a:rPr>
              <a:t>T helper</a:t>
            </a:r>
          </a:p>
          <a:p>
            <a:pPr algn="ctr"/>
            <a:r>
              <a:rPr lang="nl-NL" b="1" dirty="0">
                <a:solidFill>
                  <a:srgbClr val="FF0000"/>
                </a:solidFill>
              </a:rPr>
              <a:t>(T</a:t>
            </a:r>
            <a:r>
              <a:rPr lang="nl-NL" b="1" baseline="-25000" dirty="0">
                <a:solidFill>
                  <a:srgbClr val="FF0000"/>
                </a:solidFill>
              </a:rPr>
              <a:t>h</a:t>
            </a:r>
            <a:r>
              <a:rPr lang="nl-NL" b="1" dirty="0">
                <a:solidFill>
                  <a:srgbClr val="FF0000"/>
                </a:solidFill>
              </a:rPr>
              <a:t>) cel</a:t>
            </a:r>
          </a:p>
          <a:p>
            <a:endParaRPr lang="nl-NL" sz="1600" dirty="0"/>
          </a:p>
          <a:p>
            <a:pPr marL="285750" indent="-285750">
              <a:buFontTx/>
              <a:buChar char="-"/>
            </a:pPr>
            <a:r>
              <a:rPr lang="nl-NL" sz="1600" dirty="0"/>
              <a:t>Ca. 46% van lymfocyten</a:t>
            </a:r>
          </a:p>
          <a:p>
            <a:pPr marL="285750" indent="-285750">
              <a:buFontTx/>
              <a:buChar char="-"/>
            </a:pPr>
            <a:r>
              <a:rPr lang="nl-NL" sz="1600" dirty="0"/>
              <a:t>Herkent antigen in context MHC-II</a:t>
            </a:r>
          </a:p>
          <a:p>
            <a:pPr indent="-285750">
              <a:buFontTx/>
              <a:buChar char="-"/>
            </a:pPr>
            <a:r>
              <a:rPr lang="nl-NL" b="1" dirty="0">
                <a:solidFill>
                  <a:srgbClr val="FF0000"/>
                </a:solidFill>
              </a:rPr>
              <a:t>Produceert cytokines</a:t>
            </a:r>
          </a:p>
          <a:p>
            <a:pPr marL="285750" indent="-285750">
              <a:buFontTx/>
              <a:buChar char="-"/>
            </a:pPr>
            <a:r>
              <a:rPr lang="nl-NL" sz="1600" dirty="0"/>
              <a:t>Expressie CD52, CD4</a:t>
            </a:r>
          </a:p>
        </p:txBody>
      </p:sp>
      <p:sp>
        <p:nvSpPr>
          <p:cNvPr id="17" name="TextBox 16"/>
          <p:cNvSpPr txBox="1"/>
          <p:nvPr/>
        </p:nvSpPr>
        <p:spPr>
          <a:xfrm>
            <a:off x="3732319" y="4096503"/>
            <a:ext cx="3251531" cy="1908215"/>
          </a:xfrm>
          <a:prstGeom prst="rect">
            <a:avLst/>
          </a:prstGeom>
          <a:noFill/>
        </p:spPr>
        <p:txBody>
          <a:bodyPr wrap="none" rtlCol="0">
            <a:spAutoFit/>
          </a:bodyPr>
          <a:lstStyle/>
          <a:p>
            <a:r>
              <a:rPr lang="nl-NL" b="1" dirty="0">
                <a:solidFill>
                  <a:srgbClr val="FF0000"/>
                </a:solidFill>
              </a:rPr>
              <a:t>Cytotoxische</a:t>
            </a:r>
          </a:p>
          <a:p>
            <a:r>
              <a:rPr lang="nl-NL" b="1" dirty="0">
                <a:solidFill>
                  <a:srgbClr val="FF0000"/>
                </a:solidFill>
              </a:rPr>
              <a:t>T cel (CTL)</a:t>
            </a:r>
          </a:p>
          <a:p>
            <a:endParaRPr lang="nl-NL" sz="1600" dirty="0"/>
          </a:p>
          <a:p>
            <a:pPr marL="285750" indent="-285750">
              <a:buFontTx/>
              <a:buChar char="-"/>
            </a:pPr>
            <a:r>
              <a:rPr lang="nl-NL" sz="1600" dirty="0"/>
              <a:t>Ca. 19% van lymfocyten</a:t>
            </a:r>
          </a:p>
          <a:p>
            <a:pPr marL="285750" indent="-285750">
              <a:buFontTx/>
              <a:buChar char="-"/>
            </a:pPr>
            <a:r>
              <a:rPr lang="nl-NL" sz="1600" dirty="0"/>
              <a:t>Herkent antigen in context MHC-I</a:t>
            </a:r>
          </a:p>
          <a:p>
            <a:pPr indent="-285750">
              <a:buFontTx/>
              <a:buChar char="-"/>
            </a:pPr>
            <a:r>
              <a:rPr lang="nl-NL" b="1" dirty="0">
                <a:solidFill>
                  <a:srgbClr val="FF0000"/>
                </a:solidFill>
              </a:rPr>
              <a:t>Doodt geïnfecteerde cellen</a:t>
            </a:r>
          </a:p>
          <a:p>
            <a:pPr marL="285750" indent="-285750">
              <a:buFontTx/>
              <a:buChar char="-"/>
            </a:pPr>
            <a:r>
              <a:rPr lang="nl-NL" sz="1600" dirty="0"/>
              <a:t>Expressie CD52, CD8</a:t>
            </a:r>
          </a:p>
        </p:txBody>
      </p:sp>
      <p:sp>
        <p:nvSpPr>
          <p:cNvPr id="3" name="Rectangle 2"/>
          <p:cNvSpPr/>
          <p:nvPr/>
        </p:nvSpPr>
        <p:spPr bwMode="auto">
          <a:xfrm>
            <a:off x="4121479" y="1104181"/>
            <a:ext cx="2755055" cy="2441276"/>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1" name="Rectangle 20"/>
          <p:cNvSpPr/>
          <p:nvPr/>
        </p:nvSpPr>
        <p:spPr bwMode="auto">
          <a:xfrm>
            <a:off x="0" y="4037518"/>
            <a:ext cx="3583151" cy="2820481"/>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7" name="Group 6"/>
          <p:cNvGrpSpPr/>
          <p:nvPr/>
        </p:nvGrpSpPr>
        <p:grpSpPr>
          <a:xfrm>
            <a:off x="3802751" y="4037518"/>
            <a:ext cx="3848879" cy="2449539"/>
            <a:chOff x="3802751" y="4037518"/>
            <a:chExt cx="3848879" cy="2449539"/>
          </a:xfrm>
          <a:noFill/>
        </p:grpSpPr>
        <p:sp>
          <p:nvSpPr>
            <p:cNvPr id="22" name="Rectangle 21"/>
            <p:cNvSpPr/>
            <p:nvPr/>
          </p:nvSpPr>
          <p:spPr bwMode="auto">
            <a:xfrm>
              <a:off x="3802751" y="4037518"/>
              <a:ext cx="3118376" cy="2449539"/>
            </a:xfrm>
            <a:prstGeom prst="rect">
              <a:avLst/>
            </a:prstGeom>
            <a:gr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3" name="Rectangle 22"/>
            <p:cNvSpPr/>
            <p:nvPr/>
          </p:nvSpPr>
          <p:spPr bwMode="auto">
            <a:xfrm>
              <a:off x="6921127" y="6012611"/>
              <a:ext cx="730503" cy="474446"/>
            </a:xfrm>
            <a:prstGeom prst="rect">
              <a:avLst/>
            </a:prstGeom>
            <a:gr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
        <p:nvSpPr>
          <p:cNvPr id="4" name="Rectangle 3"/>
          <p:cNvSpPr/>
          <p:nvPr/>
        </p:nvSpPr>
        <p:spPr bwMode="auto">
          <a:xfrm>
            <a:off x="6921127" y="2070340"/>
            <a:ext cx="2153862" cy="2848281"/>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 name="Rectangle 4"/>
          <p:cNvSpPr/>
          <p:nvPr/>
        </p:nvSpPr>
        <p:spPr>
          <a:xfrm>
            <a:off x="573485" y="6614653"/>
            <a:ext cx="6050595" cy="184666"/>
          </a:xfrm>
          <a:prstGeom prst="rect">
            <a:avLst/>
          </a:prstGeom>
        </p:spPr>
        <p:txBody>
          <a:bodyPr wrap="square">
            <a:spAutoFit/>
          </a:bodyPr>
          <a:lstStyle/>
          <a:p>
            <a:pPr>
              <a:spcAft>
                <a:spcPts val="0"/>
              </a:spcAft>
            </a:pPr>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4"/>
              </a:rPr>
              <a:t>https://en.wikipedia.org/wiki/Lymphocyte</a:t>
            </a:r>
            <a:r>
              <a:rPr lang="nl-NL" sz="600" dirty="0">
                <a:latin typeface="Calibri" panose="020F0502020204030204" pitchFamily="34" charset="0"/>
                <a:ea typeface="Calibri" panose="020F0502020204030204" pitchFamily="34" charset="0"/>
                <a:cs typeface="Times New Roman" panose="02020603050405020304" pitchFamily="18" charset="0"/>
              </a:rPr>
              <a:t>            </a:t>
            </a:r>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4"/>
              </a:rPr>
              <a:t>https://en.wikipedia.org/wiki/Lymphocyte#/media/File:Hematopoiesis_(human)_diagram.png</a:t>
            </a:r>
            <a:endParaRPr lang="nl-NL" sz="600" dirty="0"/>
          </a:p>
        </p:txBody>
      </p:sp>
    </p:spTree>
    <p:extLst>
      <p:ext uri="{BB962C8B-B14F-4D97-AF65-F5344CB8AC3E}">
        <p14:creationId xmlns:p14="http://schemas.microsoft.com/office/powerpoint/2010/main" val="844625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1" grpId="0"/>
      <p:bldP spid="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1</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err="1"/>
              <a:t>Welke</a:t>
            </a:r>
            <a:r>
              <a:rPr lang="en-US" dirty="0"/>
              <a:t> van de </a:t>
            </a:r>
            <a:r>
              <a:rPr lang="en-US" dirty="0" err="1"/>
              <a:t>volgende</a:t>
            </a:r>
            <a:r>
              <a:rPr lang="en-US" dirty="0"/>
              <a:t> </a:t>
            </a:r>
            <a:r>
              <a:rPr lang="en-US" dirty="0" err="1"/>
              <a:t>middelen</a:t>
            </a:r>
            <a:r>
              <a:rPr lang="en-US" dirty="0"/>
              <a:t> </a:t>
            </a:r>
            <a:r>
              <a:rPr lang="en-US" dirty="0" err="1"/>
              <a:t>maken</a:t>
            </a:r>
            <a:r>
              <a:rPr lang="en-US" dirty="0"/>
              <a:t> </a:t>
            </a:r>
            <a:r>
              <a:rPr lang="en-US" dirty="0" err="1"/>
              <a:t>leucocyten</a:t>
            </a:r>
            <a:r>
              <a:rPr lang="en-US" dirty="0"/>
              <a:t> </a:t>
            </a:r>
            <a:r>
              <a:rPr lang="en-US" dirty="0" err="1"/>
              <a:t>dood</a:t>
            </a:r>
            <a:r>
              <a:rPr lang="en-US" dirty="0"/>
              <a:t>?</a:t>
            </a:r>
          </a:p>
          <a:p>
            <a:pPr lvl="1"/>
            <a:r>
              <a:rPr lang="en-US" dirty="0"/>
              <a:t>Alemtuzumab, fingolimod, teriflunomide</a:t>
            </a:r>
          </a:p>
          <a:p>
            <a:pPr lvl="1"/>
            <a:r>
              <a:rPr lang="en-US" dirty="0" err="1"/>
              <a:t>Dimethylfumaraat</a:t>
            </a:r>
            <a:r>
              <a:rPr lang="en-US" dirty="0"/>
              <a:t>, fingolimod, ocrelizumab?</a:t>
            </a:r>
          </a:p>
          <a:p>
            <a:pPr lvl="1"/>
            <a:r>
              <a:rPr lang="en-US" dirty="0"/>
              <a:t>Cladribine, </a:t>
            </a:r>
            <a:r>
              <a:rPr lang="en-US" dirty="0" err="1"/>
              <a:t>dimethylfumaraat</a:t>
            </a:r>
            <a:r>
              <a:rPr lang="en-US" dirty="0"/>
              <a:t>, natalizumab, ocrelizumab?</a:t>
            </a:r>
          </a:p>
          <a:p>
            <a:pPr lvl="1"/>
            <a:r>
              <a:rPr lang="en-US" dirty="0">
                <a:solidFill>
                  <a:schemeClr val="accent2">
                    <a:lumMod val="40000"/>
                    <a:lumOff val="60000"/>
                  </a:schemeClr>
                </a:solidFill>
              </a:rPr>
              <a:t>Alemtuzumab, cladribine, ocrelizumab</a:t>
            </a:r>
            <a:endParaRPr lang="en-US" dirty="0"/>
          </a:p>
          <a:p>
            <a:pPr lvl="1"/>
            <a:endParaRPr lang="en-US" dirty="0"/>
          </a:p>
        </p:txBody>
      </p:sp>
      <p:sp>
        <p:nvSpPr>
          <p:cNvPr id="5" name="Rectangle 4">
            <a:extLst>
              <a:ext uri="{FF2B5EF4-FFF2-40B4-BE49-F238E27FC236}">
                <a16:creationId xmlns:a16="http://schemas.microsoft.com/office/drawing/2014/main" id="{3A0CE4AD-EA32-476D-A636-491B130815AD}"/>
              </a:ext>
            </a:extLst>
          </p:cNvPr>
          <p:cNvSpPr/>
          <p:nvPr/>
        </p:nvSpPr>
        <p:spPr>
          <a:xfrm>
            <a:off x="85243" y="6690651"/>
            <a:ext cx="4097597" cy="184666"/>
          </a:xfrm>
          <a:prstGeom prst="rect">
            <a:avLst/>
          </a:prstGeom>
        </p:spPr>
        <p:txBody>
          <a:bodyPr wrap="none">
            <a:spAutoFit/>
          </a:bodyPr>
          <a:lstStyle/>
          <a:p>
            <a:r>
              <a:rPr lang="nl-NL" sz="600" dirty="0"/>
              <a:t>http://www.ema.europa.eu/docs/nl_NL/document_library/EPAR_-_Product_Information/human/004043/WC500241124.pdf</a:t>
            </a:r>
          </a:p>
        </p:txBody>
      </p:sp>
      <p:sp>
        <p:nvSpPr>
          <p:cNvPr id="6" name="Rectangle 5">
            <a:extLst>
              <a:ext uri="{FF2B5EF4-FFF2-40B4-BE49-F238E27FC236}">
                <a16:creationId xmlns:a16="http://schemas.microsoft.com/office/drawing/2014/main" id="{46EEEE4C-98A1-4885-9AE6-21959951FCEE}"/>
              </a:ext>
            </a:extLst>
          </p:cNvPr>
          <p:cNvSpPr/>
          <p:nvPr/>
        </p:nvSpPr>
        <p:spPr>
          <a:xfrm>
            <a:off x="85242" y="6545665"/>
            <a:ext cx="3478837" cy="184666"/>
          </a:xfrm>
          <a:prstGeom prst="rect">
            <a:avLst/>
          </a:prstGeom>
        </p:spPr>
        <p:txBody>
          <a:bodyPr wrap="none">
            <a:spAutoFit/>
          </a:bodyPr>
          <a:lstStyle/>
          <a:p>
            <a:r>
              <a:rPr lang="nl-NL" sz="600" dirty="0"/>
              <a:t>https://ec.europa.eu/health/documents/community-register/2017/20170822138481/anx_138481_nl.pdf</a:t>
            </a:r>
          </a:p>
        </p:txBody>
      </p:sp>
      <p:sp>
        <p:nvSpPr>
          <p:cNvPr id="7" name="Rectangle 6">
            <a:extLst>
              <a:ext uri="{FF2B5EF4-FFF2-40B4-BE49-F238E27FC236}">
                <a16:creationId xmlns:a16="http://schemas.microsoft.com/office/drawing/2014/main" id="{0AD3542E-8B60-4C52-A15C-32FB9BBA84C6}"/>
              </a:ext>
            </a:extLst>
          </p:cNvPr>
          <p:cNvSpPr/>
          <p:nvPr/>
        </p:nvSpPr>
        <p:spPr>
          <a:xfrm>
            <a:off x="85243" y="6398049"/>
            <a:ext cx="3478837" cy="184666"/>
          </a:xfrm>
          <a:prstGeom prst="rect">
            <a:avLst/>
          </a:prstGeom>
        </p:spPr>
        <p:txBody>
          <a:bodyPr wrap="none">
            <a:spAutoFit/>
          </a:bodyPr>
          <a:lstStyle/>
          <a:p>
            <a:r>
              <a:rPr lang="nl-NL" sz="600" dirty="0"/>
              <a:t>https://ec.europa.eu/health/documents/community-register/2016/20160621135036/anx_135036_nl.pdf</a:t>
            </a:r>
          </a:p>
        </p:txBody>
      </p:sp>
    </p:spTree>
    <p:extLst>
      <p:ext uri="{BB962C8B-B14F-4D97-AF65-F5344CB8AC3E}">
        <p14:creationId xmlns:p14="http://schemas.microsoft.com/office/powerpoint/2010/main" val="424490346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2</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err="1"/>
              <a:t>Welke</a:t>
            </a:r>
            <a:r>
              <a:rPr lang="en-US" dirty="0"/>
              <a:t> </a:t>
            </a:r>
            <a:r>
              <a:rPr lang="en-US" dirty="0" err="1"/>
              <a:t>middelen</a:t>
            </a:r>
            <a:r>
              <a:rPr lang="en-US" dirty="0"/>
              <a:t> </a:t>
            </a:r>
            <a:r>
              <a:rPr lang="en-US" dirty="0" err="1"/>
              <a:t>werken</a:t>
            </a:r>
            <a:r>
              <a:rPr lang="en-US" dirty="0"/>
              <a:t> via </a:t>
            </a:r>
            <a:r>
              <a:rPr lang="en-US" dirty="0" err="1"/>
              <a:t>zogenaamde</a:t>
            </a:r>
            <a:r>
              <a:rPr lang="en-US" dirty="0"/>
              <a:t> </a:t>
            </a:r>
            <a:r>
              <a:rPr lang="en-US" dirty="0" err="1"/>
              <a:t>transcriptie</a:t>
            </a:r>
            <a:r>
              <a:rPr lang="en-US" dirty="0"/>
              <a:t> </a:t>
            </a:r>
            <a:r>
              <a:rPr lang="en-US" dirty="0" err="1"/>
              <a:t>factoren</a:t>
            </a:r>
            <a:r>
              <a:rPr lang="en-US" dirty="0"/>
              <a:t>?</a:t>
            </a:r>
          </a:p>
          <a:p>
            <a:pPr lvl="1"/>
            <a:r>
              <a:rPr lang="en-US" dirty="0"/>
              <a:t>Alemtuzumab </a:t>
            </a:r>
            <a:r>
              <a:rPr lang="en-US" dirty="0" err="1"/>
              <a:t>en</a:t>
            </a:r>
            <a:r>
              <a:rPr lang="en-US" dirty="0"/>
              <a:t> cladribine</a:t>
            </a:r>
          </a:p>
          <a:p>
            <a:pPr lvl="1"/>
            <a:r>
              <a:rPr lang="en-US" dirty="0" err="1"/>
              <a:t>Dimethylfumaraat</a:t>
            </a:r>
            <a:r>
              <a:rPr lang="en-US" dirty="0"/>
              <a:t> </a:t>
            </a:r>
            <a:r>
              <a:rPr lang="en-US" dirty="0" err="1"/>
              <a:t>en</a:t>
            </a:r>
            <a:r>
              <a:rPr lang="en-US" dirty="0"/>
              <a:t> teriflunomide</a:t>
            </a:r>
          </a:p>
          <a:p>
            <a:pPr lvl="1"/>
            <a:r>
              <a:rPr lang="en-US" dirty="0"/>
              <a:t>Cladribine </a:t>
            </a:r>
            <a:r>
              <a:rPr lang="en-US" dirty="0" err="1"/>
              <a:t>en</a:t>
            </a:r>
            <a:r>
              <a:rPr lang="en-US" dirty="0"/>
              <a:t> teriflunomide</a:t>
            </a:r>
          </a:p>
          <a:p>
            <a:pPr lvl="1"/>
            <a:r>
              <a:rPr lang="en-US" dirty="0" err="1"/>
              <a:t>Dimethylfumaraat</a:t>
            </a:r>
            <a:r>
              <a:rPr lang="en-US" dirty="0"/>
              <a:t> </a:t>
            </a:r>
            <a:r>
              <a:rPr lang="en-US" dirty="0" err="1"/>
              <a:t>en</a:t>
            </a:r>
            <a:r>
              <a:rPr lang="en-US" dirty="0"/>
              <a:t> </a:t>
            </a:r>
            <a:r>
              <a:rPr lang="en-US" dirty="0" err="1"/>
              <a:t>interferonen</a:t>
            </a:r>
            <a:r>
              <a:rPr lang="en-US" dirty="0"/>
              <a:t>?</a:t>
            </a:r>
          </a:p>
        </p:txBody>
      </p:sp>
    </p:spTree>
    <p:extLst>
      <p:ext uri="{BB962C8B-B14F-4D97-AF65-F5344CB8AC3E}">
        <p14:creationId xmlns:p14="http://schemas.microsoft.com/office/powerpoint/2010/main" val="153231980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2</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err="1"/>
              <a:t>Welke</a:t>
            </a:r>
            <a:r>
              <a:rPr lang="en-US" dirty="0"/>
              <a:t> </a:t>
            </a:r>
            <a:r>
              <a:rPr lang="en-US" dirty="0" err="1"/>
              <a:t>middelen</a:t>
            </a:r>
            <a:r>
              <a:rPr lang="en-US" dirty="0"/>
              <a:t> </a:t>
            </a:r>
            <a:r>
              <a:rPr lang="en-US" dirty="0" err="1"/>
              <a:t>werken</a:t>
            </a:r>
            <a:r>
              <a:rPr lang="en-US" dirty="0"/>
              <a:t> via </a:t>
            </a:r>
            <a:r>
              <a:rPr lang="en-US" dirty="0" err="1"/>
              <a:t>zogenaamde</a:t>
            </a:r>
            <a:r>
              <a:rPr lang="en-US" dirty="0"/>
              <a:t> </a:t>
            </a:r>
            <a:r>
              <a:rPr lang="en-US" dirty="0" err="1"/>
              <a:t>transcriptie</a:t>
            </a:r>
            <a:r>
              <a:rPr lang="en-US" dirty="0"/>
              <a:t> </a:t>
            </a:r>
            <a:r>
              <a:rPr lang="en-US" dirty="0" err="1"/>
              <a:t>factoren</a:t>
            </a:r>
            <a:r>
              <a:rPr lang="en-US" dirty="0"/>
              <a:t>?</a:t>
            </a:r>
          </a:p>
          <a:p>
            <a:pPr lvl="1"/>
            <a:r>
              <a:rPr lang="en-US" dirty="0"/>
              <a:t>Alemtuzumab </a:t>
            </a:r>
            <a:r>
              <a:rPr lang="en-US" dirty="0" err="1"/>
              <a:t>en</a:t>
            </a:r>
            <a:r>
              <a:rPr lang="en-US" dirty="0"/>
              <a:t> cladribine</a:t>
            </a:r>
          </a:p>
          <a:p>
            <a:pPr lvl="1"/>
            <a:r>
              <a:rPr lang="en-US" dirty="0" err="1"/>
              <a:t>Dimethylfumaraat</a:t>
            </a:r>
            <a:r>
              <a:rPr lang="en-US" dirty="0"/>
              <a:t> </a:t>
            </a:r>
            <a:r>
              <a:rPr lang="en-US" dirty="0" err="1"/>
              <a:t>en</a:t>
            </a:r>
            <a:r>
              <a:rPr lang="en-US" dirty="0"/>
              <a:t> teriflunomide</a:t>
            </a:r>
          </a:p>
          <a:p>
            <a:pPr lvl="1"/>
            <a:r>
              <a:rPr lang="en-US" dirty="0"/>
              <a:t>Cladribine </a:t>
            </a:r>
            <a:r>
              <a:rPr lang="en-US" dirty="0" err="1"/>
              <a:t>en</a:t>
            </a:r>
            <a:r>
              <a:rPr lang="en-US" dirty="0"/>
              <a:t> teriflunomide</a:t>
            </a:r>
          </a:p>
          <a:p>
            <a:pPr lvl="1"/>
            <a:r>
              <a:rPr lang="en-US" dirty="0" err="1">
                <a:solidFill>
                  <a:schemeClr val="accent2">
                    <a:lumMod val="40000"/>
                    <a:lumOff val="60000"/>
                  </a:schemeClr>
                </a:solidFill>
              </a:rPr>
              <a:t>Dimethylfumaraat</a:t>
            </a:r>
            <a:r>
              <a:rPr lang="en-US" dirty="0">
                <a:solidFill>
                  <a:schemeClr val="accent2">
                    <a:lumMod val="40000"/>
                    <a:lumOff val="60000"/>
                  </a:schemeClr>
                </a:solidFill>
              </a:rPr>
              <a:t> </a:t>
            </a:r>
            <a:r>
              <a:rPr lang="en-US" dirty="0" err="1">
                <a:solidFill>
                  <a:schemeClr val="accent2">
                    <a:lumMod val="40000"/>
                    <a:lumOff val="60000"/>
                  </a:schemeClr>
                </a:solidFill>
              </a:rPr>
              <a:t>en</a:t>
            </a:r>
            <a:r>
              <a:rPr lang="en-US" dirty="0">
                <a:solidFill>
                  <a:schemeClr val="accent2">
                    <a:lumMod val="40000"/>
                    <a:lumOff val="60000"/>
                  </a:schemeClr>
                </a:solidFill>
              </a:rPr>
              <a:t> </a:t>
            </a:r>
            <a:r>
              <a:rPr lang="en-US" dirty="0" err="1">
                <a:solidFill>
                  <a:schemeClr val="accent2">
                    <a:lumMod val="40000"/>
                    <a:lumOff val="60000"/>
                  </a:schemeClr>
                </a:solidFill>
              </a:rPr>
              <a:t>interferonen</a:t>
            </a:r>
            <a:endParaRPr lang="en-US" dirty="0"/>
          </a:p>
        </p:txBody>
      </p:sp>
      <p:sp>
        <p:nvSpPr>
          <p:cNvPr id="4" name="Rectangle 3">
            <a:extLst>
              <a:ext uri="{FF2B5EF4-FFF2-40B4-BE49-F238E27FC236}">
                <a16:creationId xmlns:a16="http://schemas.microsoft.com/office/drawing/2014/main" id="{60FCCE45-54B6-4354-9529-858C8B3EFB73}"/>
              </a:ext>
            </a:extLst>
          </p:cNvPr>
          <p:cNvSpPr/>
          <p:nvPr/>
        </p:nvSpPr>
        <p:spPr>
          <a:xfrm>
            <a:off x="85243" y="6690651"/>
            <a:ext cx="4097597" cy="184666"/>
          </a:xfrm>
          <a:prstGeom prst="rect">
            <a:avLst/>
          </a:prstGeom>
        </p:spPr>
        <p:txBody>
          <a:bodyPr wrap="none">
            <a:spAutoFit/>
          </a:bodyPr>
          <a:lstStyle/>
          <a:p>
            <a:r>
              <a:rPr lang="nl-NL" sz="600" dirty="0"/>
              <a:t>http://www.ema.europa.eu/docs/nl_NL/document_library/EPAR_-_Product_Information/human/002601/WC500162069.pdf</a:t>
            </a:r>
          </a:p>
        </p:txBody>
      </p:sp>
      <p:sp>
        <p:nvSpPr>
          <p:cNvPr id="5" name="Rectangle 4">
            <a:extLst>
              <a:ext uri="{FF2B5EF4-FFF2-40B4-BE49-F238E27FC236}">
                <a16:creationId xmlns:a16="http://schemas.microsoft.com/office/drawing/2014/main" id="{3CC70CF6-3DA9-423F-9EA9-DC4482763AF7}"/>
              </a:ext>
            </a:extLst>
          </p:cNvPr>
          <p:cNvSpPr/>
          <p:nvPr/>
        </p:nvSpPr>
        <p:spPr>
          <a:xfrm>
            <a:off x="63209" y="6569464"/>
            <a:ext cx="4206601" cy="184666"/>
          </a:xfrm>
          <a:prstGeom prst="rect">
            <a:avLst/>
          </a:prstGeom>
        </p:spPr>
        <p:txBody>
          <a:bodyPr wrap="none">
            <a:spAutoFit/>
          </a:bodyPr>
          <a:lstStyle/>
          <a:p>
            <a:r>
              <a:rPr lang="nl-NL" sz="600" dirty="0"/>
              <a:t> http://www.ema.europa.eu/docs/nl_NL/document_library/EPAR_-_Product_Information/human/000102/WC500029425.pdf</a:t>
            </a:r>
          </a:p>
        </p:txBody>
      </p:sp>
    </p:spTree>
    <p:extLst>
      <p:ext uri="{BB962C8B-B14F-4D97-AF65-F5344CB8AC3E}">
        <p14:creationId xmlns:p14="http://schemas.microsoft.com/office/powerpoint/2010/main" val="7242819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3</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a:t>Wat </a:t>
            </a:r>
            <a:r>
              <a:rPr lang="en-US" dirty="0" err="1"/>
              <a:t>gebeurt</a:t>
            </a:r>
            <a:r>
              <a:rPr lang="en-US" dirty="0"/>
              <a:t> met het </a:t>
            </a:r>
            <a:r>
              <a:rPr lang="en-US" dirty="0" err="1"/>
              <a:t>aantal</a:t>
            </a:r>
            <a:r>
              <a:rPr lang="en-US" dirty="0"/>
              <a:t> T-</a:t>
            </a:r>
            <a:r>
              <a:rPr lang="en-US" dirty="0" err="1"/>
              <a:t>cellen</a:t>
            </a:r>
            <a:r>
              <a:rPr lang="en-US" dirty="0"/>
              <a:t> in het </a:t>
            </a:r>
            <a:r>
              <a:rPr lang="en-US" dirty="0" err="1"/>
              <a:t>bloed</a:t>
            </a:r>
            <a:r>
              <a:rPr lang="en-US" dirty="0"/>
              <a:t> </a:t>
            </a:r>
            <a:r>
              <a:rPr lang="en-US" dirty="0" err="1"/>
              <a:t>tijdens</a:t>
            </a:r>
            <a:r>
              <a:rPr lang="en-US" dirty="0"/>
              <a:t> </a:t>
            </a:r>
            <a:r>
              <a:rPr lang="en-US" dirty="0" err="1"/>
              <a:t>behandeling</a:t>
            </a:r>
            <a:r>
              <a:rPr lang="en-US" dirty="0"/>
              <a:t> met:</a:t>
            </a:r>
          </a:p>
          <a:p>
            <a:pPr lvl="1"/>
            <a:r>
              <a:rPr lang="en-US" dirty="0"/>
              <a:t>Alemtuzumab</a:t>
            </a:r>
          </a:p>
          <a:p>
            <a:pPr lvl="1"/>
            <a:r>
              <a:rPr lang="en-US" dirty="0"/>
              <a:t>Fingolimod</a:t>
            </a:r>
          </a:p>
          <a:p>
            <a:pPr lvl="1"/>
            <a:r>
              <a:rPr lang="en-US" dirty="0"/>
              <a:t>Natalizumab</a:t>
            </a:r>
          </a:p>
          <a:p>
            <a:pPr lvl="1"/>
            <a:r>
              <a:rPr lang="en-US" dirty="0"/>
              <a:t>Ocrelizumab</a:t>
            </a:r>
          </a:p>
        </p:txBody>
      </p:sp>
    </p:spTree>
    <p:extLst>
      <p:ext uri="{BB962C8B-B14F-4D97-AF65-F5344CB8AC3E}">
        <p14:creationId xmlns:p14="http://schemas.microsoft.com/office/powerpoint/2010/main" val="14375897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3</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a:t>Wat </a:t>
            </a:r>
            <a:r>
              <a:rPr lang="en-US" dirty="0" err="1"/>
              <a:t>gebeurt</a:t>
            </a:r>
            <a:r>
              <a:rPr lang="en-US" dirty="0"/>
              <a:t> met het </a:t>
            </a:r>
            <a:r>
              <a:rPr lang="en-US" dirty="0" err="1"/>
              <a:t>aantal</a:t>
            </a:r>
            <a:r>
              <a:rPr lang="en-US" dirty="0"/>
              <a:t> T-</a:t>
            </a:r>
            <a:r>
              <a:rPr lang="en-US" dirty="0" err="1"/>
              <a:t>cellen</a:t>
            </a:r>
            <a:r>
              <a:rPr lang="en-US" dirty="0"/>
              <a:t> in het </a:t>
            </a:r>
            <a:r>
              <a:rPr lang="en-US" dirty="0" err="1"/>
              <a:t>bloed</a:t>
            </a:r>
            <a:r>
              <a:rPr lang="en-US" dirty="0"/>
              <a:t> </a:t>
            </a:r>
            <a:r>
              <a:rPr lang="en-US" dirty="0" err="1"/>
              <a:t>tijdens</a:t>
            </a:r>
            <a:r>
              <a:rPr lang="en-US" dirty="0"/>
              <a:t> </a:t>
            </a:r>
            <a:r>
              <a:rPr lang="en-US" dirty="0" err="1"/>
              <a:t>behandeling</a:t>
            </a:r>
            <a:r>
              <a:rPr lang="en-US" dirty="0"/>
              <a:t> met:</a:t>
            </a:r>
          </a:p>
          <a:p>
            <a:pPr lvl="1"/>
            <a:r>
              <a:rPr lang="en-US" dirty="0">
                <a:solidFill>
                  <a:schemeClr val="accent2">
                    <a:lumMod val="40000"/>
                    <a:lumOff val="60000"/>
                  </a:schemeClr>
                </a:solidFill>
              </a:rPr>
              <a:t>Alemtuzumab: </a:t>
            </a:r>
            <a:r>
              <a:rPr lang="en-US" dirty="0" err="1">
                <a:solidFill>
                  <a:schemeClr val="accent2">
                    <a:lumMod val="40000"/>
                    <a:lumOff val="60000"/>
                  </a:schemeClr>
                </a:solidFill>
              </a:rPr>
              <a:t>daalt</a:t>
            </a:r>
            <a:r>
              <a:rPr lang="en-US" dirty="0">
                <a:solidFill>
                  <a:schemeClr val="accent2">
                    <a:lumMod val="40000"/>
                    <a:lumOff val="60000"/>
                  </a:schemeClr>
                </a:solidFill>
              </a:rPr>
              <a:t> door </a:t>
            </a:r>
            <a:r>
              <a:rPr lang="en-US" dirty="0" err="1">
                <a:solidFill>
                  <a:schemeClr val="accent2">
                    <a:lumMod val="40000"/>
                    <a:lumOff val="60000"/>
                  </a:schemeClr>
                </a:solidFill>
              </a:rPr>
              <a:t>depletie</a:t>
            </a:r>
            <a:endParaRPr lang="en-US" dirty="0">
              <a:solidFill>
                <a:schemeClr val="accent2">
                  <a:lumMod val="40000"/>
                  <a:lumOff val="60000"/>
                </a:schemeClr>
              </a:solidFill>
            </a:endParaRPr>
          </a:p>
          <a:p>
            <a:pPr lvl="1"/>
            <a:r>
              <a:rPr lang="en-US" dirty="0">
                <a:solidFill>
                  <a:schemeClr val="accent2">
                    <a:lumMod val="40000"/>
                    <a:lumOff val="60000"/>
                  </a:schemeClr>
                </a:solidFill>
              </a:rPr>
              <a:t>Fingolimod: </a:t>
            </a:r>
            <a:r>
              <a:rPr lang="en-US" dirty="0" err="1">
                <a:solidFill>
                  <a:schemeClr val="accent2">
                    <a:lumMod val="40000"/>
                    <a:lumOff val="60000"/>
                  </a:schemeClr>
                </a:solidFill>
              </a:rPr>
              <a:t>daalt</a:t>
            </a:r>
            <a:r>
              <a:rPr lang="en-US" dirty="0">
                <a:solidFill>
                  <a:schemeClr val="accent2">
                    <a:lumMod val="40000"/>
                    <a:lumOff val="60000"/>
                  </a:schemeClr>
                </a:solidFill>
              </a:rPr>
              <a:t> door </a:t>
            </a:r>
            <a:r>
              <a:rPr lang="en-US" dirty="0" err="1">
                <a:solidFill>
                  <a:schemeClr val="accent2">
                    <a:lumMod val="40000"/>
                    <a:lumOff val="60000"/>
                  </a:schemeClr>
                </a:solidFill>
              </a:rPr>
              <a:t>opsluiten</a:t>
            </a:r>
            <a:r>
              <a:rPr lang="en-US" dirty="0">
                <a:solidFill>
                  <a:schemeClr val="accent2">
                    <a:lumMod val="40000"/>
                    <a:lumOff val="60000"/>
                  </a:schemeClr>
                </a:solidFill>
              </a:rPr>
              <a:t> in </a:t>
            </a:r>
            <a:r>
              <a:rPr lang="en-US" dirty="0" err="1">
                <a:solidFill>
                  <a:schemeClr val="accent2">
                    <a:lumMod val="40000"/>
                    <a:lumOff val="60000"/>
                  </a:schemeClr>
                </a:solidFill>
              </a:rPr>
              <a:t>lymfeknoop</a:t>
            </a:r>
            <a:endParaRPr lang="en-US" dirty="0">
              <a:solidFill>
                <a:schemeClr val="accent2">
                  <a:lumMod val="40000"/>
                  <a:lumOff val="60000"/>
                </a:schemeClr>
              </a:solidFill>
            </a:endParaRPr>
          </a:p>
          <a:p>
            <a:pPr lvl="1"/>
            <a:r>
              <a:rPr lang="en-US" dirty="0">
                <a:solidFill>
                  <a:schemeClr val="accent2">
                    <a:lumMod val="40000"/>
                    <a:lumOff val="60000"/>
                  </a:schemeClr>
                </a:solidFill>
              </a:rPr>
              <a:t>Natalizumab: </a:t>
            </a:r>
            <a:r>
              <a:rPr lang="en-US" dirty="0" err="1">
                <a:solidFill>
                  <a:schemeClr val="accent2">
                    <a:lumMod val="40000"/>
                    <a:lumOff val="60000"/>
                  </a:schemeClr>
                </a:solidFill>
              </a:rPr>
              <a:t>stijgt</a:t>
            </a:r>
            <a:r>
              <a:rPr lang="en-US" dirty="0">
                <a:solidFill>
                  <a:schemeClr val="accent2">
                    <a:lumMod val="40000"/>
                    <a:lumOff val="60000"/>
                  </a:schemeClr>
                </a:solidFill>
              </a:rPr>
              <a:t> door </a:t>
            </a:r>
            <a:r>
              <a:rPr lang="en-US" dirty="0" err="1">
                <a:solidFill>
                  <a:schemeClr val="accent2">
                    <a:lumMod val="40000"/>
                    <a:lumOff val="60000"/>
                  </a:schemeClr>
                </a:solidFill>
              </a:rPr>
              <a:t>opsluiten</a:t>
            </a:r>
            <a:r>
              <a:rPr lang="en-US" dirty="0">
                <a:solidFill>
                  <a:schemeClr val="accent2">
                    <a:lumMod val="40000"/>
                    <a:lumOff val="60000"/>
                  </a:schemeClr>
                </a:solidFill>
              </a:rPr>
              <a:t> in </a:t>
            </a:r>
            <a:r>
              <a:rPr lang="en-US" dirty="0" err="1">
                <a:solidFill>
                  <a:schemeClr val="accent2">
                    <a:lumMod val="40000"/>
                    <a:lumOff val="60000"/>
                  </a:schemeClr>
                </a:solidFill>
              </a:rPr>
              <a:t>bloedbaan</a:t>
            </a:r>
            <a:endParaRPr lang="en-US" dirty="0">
              <a:solidFill>
                <a:schemeClr val="accent2">
                  <a:lumMod val="40000"/>
                  <a:lumOff val="60000"/>
                </a:schemeClr>
              </a:solidFill>
            </a:endParaRPr>
          </a:p>
          <a:p>
            <a:pPr lvl="1"/>
            <a:r>
              <a:rPr lang="en-US" dirty="0">
                <a:solidFill>
                  <a:schemeClr val="accent2">
                    <a:lumMod val="40000"/>
                    <a:lumOff val="60000"/>
                  </a:schemeClr>
                </a:solidFill>
              </a:rPr>
              <a:t>Ocrelizumab: </a:t>
            </a:r>
            <a:r>
              <a:rPr lang="en-US" dirty="0" err="1">
                <a:solidFill>
                  <a:schemeClr val="accent2">
                    <a:lumMod val="40000"/>
                    <a:lumOff val="60000"/>
                  </a:schemeClr>
                </a:solidFill>
              </a:rPr>
              <a:t>niets</a:t>
            </a:r>
            <a:endParaRPr lang="en-US" dirty="0"/>
          </a:p>
        </p:txBody>
      </p:sp>
      <p:sp>
        <p:nvSpPr>
          <p:cNvPr id="4" name="Rectangle 3">
            <a:extLst>
              <a:ext uri="{FF2B5EF4-FFF2-40B4-BE49-F238E27FC236}">
                <a16:creationId xmlns:a16="http://schemas.microsoft.com/office/drawing/2014/main" id="{3FC0CF14-491D-4CD0-A22D-3AD3167AA8F8}"/>
              </a:ext>
            </a:extLst>
          </p:cNvPr>
          <p:cNvSpPr/>
          <p:nvPr/>
        </p:nvSpPr>
        <p:spPr>
          <a:xfrm>
            <a:off x="11017" y="6262989"/>
            <a:ext cx="4097597" cy="184666"/>
          </a:xfrm>
          <a:prstGeom prst="rect">
            <a:avLst/>
          </a:prstGeom>
        </p:spPr>
        <p:txBody>
          <a:bodyPr wrap="none">
            <a:spAutoFit/>
          </a:bodyPr>
          <a:lstStyle/>
          <a:p>
            <a:r>
              <a:rPr lang="nl-NL" sz="600" dirty="0"/>
              <a:t>http://www.ema.europa.eu/docs/nl_NL/document_library/EPAR_-_Product_Information/human/002202/WC500104528.pdf</a:t>
            </a:r>
          </a:p>
        </p:txBody>
      </p:sp>
      <p:sp>
        <p:nvSpPr>
          <p:cNvPr id="5" name="Rectangle 4">
            <a:extLst>
              <a:ext uri="{FF2B5EF4-FFF2-40B4-BE49-F238E27FC236}">
                <a16:creationId xmlns:a16="http://schemas.microsoft.com/office/drawing/2014/main" id="{2E8BC956-3E28-45F8-B6B6-0B39B4E2BD61}"/>
              </a:ext>
            </a:extLst>
          </p:cNvPr>
          <p:cNvSpPr/>
          <p:nvPr/>
        </p:nvSpPr>
        <p:spPr>
          <a:xfrm>
            <a:off x="11017" y="6406634"/>
            <a:ext cx="4572000" cy="184666"/>
          </a:xfrm>
          <a:prstGeom prst="rect">
            <a:avLst/>
          </a:prstGeom>
        </p:spPr>
        <p:txBody>
          <a:bodyPr>
            <a:spAutoFit/>
          </a:bodyPr>
          <a:lstStyle/>
          <a:p>
            <a:r>
              <a:rPr lang="en-US" sz="600" dirty="0"/>
              <a:t>http://www.ema.europa.eu/docs/nl_NL/document_library/EPAR_-_Product_Information/human/000603/WC500044686.pdf</a:t>
            </a:r>
          </a:p>
        </p:txBody>
      </p:sp>
      <p:sp>
        <p:nvSpPr>
          <p:cNvPr id="6" name="Rectangle 5">
            <a:extLst>
              <a:ext uri="{FF2B5EF4-FFF2-40B4-BE49-F238E27FC236}">
                <a16:creationId xmlns:a16="http://schemas.microsoft.com/office/drawing/2014/main" id="{4127D7E3-EFDC-45F2-BE55-4C3B3E87F5CF}"/>
              </a:ext>
            </a:extLst>
          </p:cNvPr>
          <p:cNvSpPr/>
          <p:nvPr/>
        </p:nvSpPr>
        <p:spPr>
          <a:xfrm>
            <a:off x="11017" y="6085148"/>
            <a:ext cx="3478837" cy="184666"/>
          </a:xfrm>
          <a:prstGeom prst="rect">
            <a:avLst/>
          </a:prstGeom>
        </p:spPr>
        <p:txBody>
          <a:bodyPr wrap="none">
            <a:spAutoFit/>
          </a:bodyPr>
          <a:lstStyle/>
          <a:p>
            <a:r>
              <a:rPr lang="nl-NL" sz="600" dirty="0"/>
              <a:t>https://ec.europa.eu/health/documents/community-register/2016/20160621135036/anx_135036_nl.pdf</a:t>
            </a:r>
          </a:p>
        </p:txBody>
      </p:sp>
      <p:sp>
        <p:nvSpPr>
          <p:cNvPr id="7" name="Rectangle 6">
            <a:extLst>
              <a:ext uri="{FF2B5EF4-FFF2-40B4-BE49-F238E27FC236}">
                <a16:creationId xmlns:a16="http://schemas.microsoft.com/office/drawing/2014/main" id="{3100C72B-575D-4ED3-A751-0D1FDFC5528B}"/>
              </a:ext>
            </a:extLst>
          </p:cNvPr>
          <p:cNvSpPr/>
          <p:nvPr/>
        </p:nvSpPr>
        <p:spPr>
          <a:xfrm>
            <a:off x="11017" y="6543454"/>
            <a:ext cx="4572000" cy="184666"/>
          </a:xfrm>
          <a:prstGeom prst="rect">
            <a:avLst/>
          </a:prstGeom>
        </p:spPr>
        <p:txBody>
          <a:bodyPr>
            <a:spAutoFit/>
          </a:bodyPr>
          <a:lstStyle/>
          <a:p>
            <a:r>
              <a:rPr lang="en-US" sz="600" dirty="0"/>
              <a:t>http://www.ema.europa.eu/docs/nl_NL/document_library/EPAR_-_Product_Information/human/004043/WC500241124.pdf</a:t>
            </a:r>
          </a:p>
        </p:txBody>
      </p:sp>
    </p:spTree>
    <p:extLst>
      <p:ext uri="{BB962C8B-B14F-4D97-AF65-F5344CB8AC3E}">
        <p14:creationId xmlns:p14="http://schemas.microsoft.com/office/powerpoint/2010/main" val="214309181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4</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a:t>Wat </a:t>
            </a:r>
            <a:r>
              <a:rPr lang="en-US" dirty="0" err="1"/>
              <a:t>gebeurt</a:t>
            </a:r>
            <a:r>
              <a:rPr lang="en-US" dirty="0"/>
              <a:t> met het </a:t>
            </a:r>
            <a:r>
              <a:rPr lang="en-US" dirty="0" err="1"/>
              <a:t>aantal</a:t>
            </a:r>
            <a:r>
              <a:rPr lang="en-US" dirty="0"/>
              <a:t> B-</a:t>
            </a:r>
            <a:r>
              <a:rPr lang="en-US" dirty="0" err="1"/>
              <a:t>cellen</a:t>
            </a:r>
            <a:r>
              <a:rPr lang="en-US" dirty="0"/>
              <a:t> in het </a:t>
            </a:r>
            <a:r>
              <a:rPr lang="en-US" dirty="0" err="1"/>
              <a:t>bloed</a:t>
            </a:r>
            <a:r>
              <a:rPr lang="en-US" dirty="0"/>
              <a:t> </a:t>
            </a:r>
            <a:r>
              <a:rPr lang="en-US" dirty="0" err="1"/>
              <a:t>tijdens</a:t>
            </a:r>
            <a:r>
              <a:rPr lang="en-US" dirty="0"/>
              <a:t> </a:t>
            </a:r>
            <a:r>
              <a:rPr lang="en-US" dirty="0" err="1"/>
              <a:t>behandeling</a:t>
            </a:r>
            <a:r>
              <a:rPr lang="en-US" dirty="0"/>
              <a:t> met:</a:t>
            </a:r>
          </a:p>
          <a:p>
            <a:pPr lvl="1"/>
            <a:r>
              <a:rPr lang="en-US" dirty="0"/>
              <a:t>Alemtuzumab</a:t>
            </a:r>
          </a:p>
          <a:p>
            <a:pPr lvl="1"/>
            <a:r>
              <a:rPr lang="en-US" dirty="0"/>
              <a:t>Fingolimod</a:t>
            </a:r>
          </a:p>
          <a:p>
            <a:pPr lvl="1"/>
            <a:r>
              <a:rPr lang="en-US" dirty="0"/>
              <a:t>Natalizumab</a:t>
            </a:r>
          </a:p>
          <a:p>
            <a:pPr lvl="1"/>
            <a:r>
              <a:rPr lang="en-US" dirty="0"/>
              <a:t>Ocrelizumab</a:t>
            </a:r>
          </a:p>
        </p:txBody>
      </p:sp>
    </p:spTree>
    <p:extLst>
      <p:ext uri="{BB962C8B-B14F-4D97-AF65-F5344CB8AC3E}">
        <p14:creationId xmlns:p14="http://schemas.microsoft.com/office/powerpoint/2010/main" val="153225415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4</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a:t>Wat </a:t>
            </a:r>
            <a:r>
              <a:rPr lang="en-US" dirty="0" err="1"/>
              <a:t>gebeurt</a:t>
            </a:r>
            <a:r>
              <a:rPr lang="en-US" dirty="0"/>
              <a:t> met het </a:t>
            </a:r>
            <a:r>
              <a:rPr lang="en-US" dirty="0" err="1"/>
              <a:t>aantal</a:t>
            </a:r>
            <a:r>
              <a:rPr lang="en-US" dirty="0"/>
              <a:t> B-</a:t>
            </a:r>
            <a:r>
              <a:rPr lang="en-US" dirty="0" err="1"/>
              <a:t>cellen</a:t>
            </a:r>
            <a:r>
              <a:rPr lang="en-US" dirty="0"/>
              <a:t> in het </a:t>
            </a:r>
            <a:r>
              <a:rPr lang="en-US" dirty="0" err="1"/>
              <a:t>bloed</a:t>
            </a:r>
            <a:r>
              <a:rPr lang="en-US" dirty="0"/>
              <a:t> </a:t>
            </a:r>
            <a:r>
              <a:rPr lang="en-US" dirty="0" err="1"/>
              <a:t>tijdens</a:t>
            </a:r>
            <a:r>
              <a:rPr lang="en-US" dirty="0"/>
              <a:t> </a:t>
            </a:r>
            <a:r>
              <a:rPr lang="en-US" dirty="0" err="1"/>
              <a:t>behandeling</a:t>
            </a:r>
            <a:r>
              <a:rPr lang="en-US" dirty="0"/>
              <a:t> met:</a:t>
            </a:r>
          </a:p>
          <a:p>
            <a:pPr lvl="1"/>
            <a:r>
              <a:rPr lang="en-US" dirty="0">
                <a:solidFill>
                  <a:schemeClr val="accent2">
                    <a:lumMod val="40000"/>
                    <a:lumOff val="60000"/>
                  </a:schemeClr>
                </a:solidFill>
              </a:rPr>
              <a:t>Alemtuzumab: </a:t>
            </a:r>
            <a:r>
              <a:rPr lang="en-US" dirty="0" err="1">
                <a:solidFill>
                  <a:schemeClr val="accent2">
                    <a:lumMod val="40000"/>
                    <a:lumOff val="60000"/>
                  </a:schemeClr>
                </a:solidFill>
              </a:rPr>
              <a:t>daalt</a:t>
            </a:r>
            <a:r>
              <a:rPr lang="en-US" dirty="0">
                <a:solidFill>
                  <a:schemeClr val="accent2">
                    <a:lumMod val="40000"/>
                    <a:lumOff val="60000"/>
                  </a:schemeClr>
                </a:solidFill>
              </a:rPr>
              <a:t> door </a:t>
            </a:r>
            <a:r>
              <a:rPr lang="en-US" dirty="0" err="1">
                <a:solidFill>
                  <a:schemeClr val="accent2">
                    <a:lumMod val="40000"/>
                    <a:lumOff val="60000"/>
                  </a:schemeClr>
                </a:solidFill>
              </a:rPr>
              <a:t>depletie</a:t>
            </a:r>
            <a:endParaRPr lang="en-US" dirty="0">
              <a:solidFill>
                <a:schemeClr val="accent2">
                  <a:lumMod val="40000"/>
                  <a:lumOff val="60000"/>
                </a:schemeClr>
              </a:solidFill>
            </a:endParaRPr>
          </a:p>
          <a:p>
            <a:pPr lvl="1"/>
            <a:r>
              <a:rPr lang="en-US" dirty="0">
                <a:solidFill>
                  <a:schemeClr val="accent2">
                    <a:lumMod val="40000"/>
                    <a:lumOff val="60000"/>
                  </a:schemeClr>
                </a:solidFill>
              </a:rPr>
              <a:t>Fingolimod: </a:t>
            </a:r>
            <a:r>
              <a:rPr lang="en-US" dirty="0" err="1">
                <a:solidFill>
                  <a:schemeClr val="accent2">
                    <a:lumMod val="40000"/>
                    <a:lumOff val="60000"/>
                  </a:schemeClr>
                </a:solidFill>
              </a:rPr>
              <a:t>daalt</a:t>
            </a:r>
            <a:r>
              <a:rPr lang="en-US" dirty="0">
                <a:solidFill>
                  <a:schemeClr val="accent2">
                    <a:lumMod val="40000"/>
                    <a:lumOff val="60000"/>
                  </a:schemeClr>
                </a:solidFill>
              </a:rPr>
              <a:t> door </a:t>
            </a:r>
            <a:r>
              <a:rPr lang="en-US" dirty="0" err="1">
                <a:solidFill>
                  <a:schemeClr val="accent2">
                    <a:lumMod val="40000"/>
                    <a:lumOff val="60000"/>
                  </a:schemeClr>
                </a:solidFill>
              </a:rPr>
              <a:t>opsluiten</a:t>
            </a:r>
            <a:r>
              <a:rPr lang="en-US" dirty="0">
                <a:solidFill>
                  <a:schemeClr val="accent2">
                    <a:lumMod val="40000"/>
                    <a:lumOff val="60000"/>
                  </a:schemeClr>
                </a:solidFill>
              </a:rPr>
              <a:t> in </a:t>
            </a:r>
            <a:r>
              <a:rPr lang="en-US" dirty="0" err="1">
                <a:solidFill>
                  <a:schemeClr val="accent2">
                    <a:lumMod val="40000"/>
                    <a:lumOff val="60000"/>
                  </a:schemeClr>
                </a:solidFill>
              </a:rPr>
              <a:t>lymfeknoop</a:t>
            </a:r>
            <a:endParaRPr lang="en-US" dirty="0">
              <a:solidFill>
                <a:schemeClr val="accent2">
                  <a:lumMod val="40000"/>
                  <a:lumOff val="60000"/>
                </a:schemeClr>
              </a:solidFill>
            </a:endParaRPr>
          </a:p>
          <a:p>
            <a:pPr lvl="1"/>
            <a:r>
              <a:rPr lang="en-US" dirty="0">
                <a:solidFill>
                  <a:schemeClr val="accent2">
                    <a:lumMod val="40000"/>
                    <a:lumOff val="60000"/>
                  </a:schemeClr>
                </a:solidFill>
              </a:rPr>
              <a:t>Natalizumab: </a:t>
            </a:r>
            <a:r>
              <a:rPr lang="en-US" dirty="0" err="1">
                <a:solidFill>
                  <a:schemeClr val="accent2">
                    <a:lumMod val="40000"/>
                    <a:lumOff val="60000"/>
                  </a:schemeClr>
                </a:solidFill>
              </a:rPr>
              <a:t>stijgt</a:t>
            </a:r>
            <a:r>
              <a:rPr lang="en-US" dirty="0">
                <a:solidFill>
                  <a:schemeClr val="accent2">
                    <a:lumMod val="40000"/>
                    <a:lumOff val="60000"/>
                  </a:schemeClr>
                </a:solidFill>
              </a:rPr>
              <a:t> door </a:t>
            </a:r>
            <a:r>
              <a:rPr lang="en-US" dirty="0" err="1">
                <a:solidFill>
                  <a:schemeClr val="accent2">
                    <a:lumMod val="40000"/>
                    <a:lumOff val="60000"/>
                  </a:schemeClr>
                </a:solidFill>
              </a:rPr>
              <a:t>opsluiten</a:t>
            </a:r>
            <a:r>
              <a:rPr lang="en-US" dirty="0">
                <a:solidFill>
                  <a:schemeClr val="accent2">
                    <a:lumMod val="40000"/>
                    <a:lumOff val="60000"/>
                  </a:schemeClr>
                </a:solidFill>
              </a:rPr>
              <a:t> in </a:t>
            </a:r>
            <a:r>
              <a:rPr lang="en-US" dirty="0" err="1">
                <a:solidFill>
                  <a:schemeClr val="accent2">
                    <a:lumMod val="40000"/>
                    <a:lumOff val="60000"/>
                  </a:schemeClr>
                </a:solidFill>
              </a:rPr>
              <a:t>bloedbaan</a:t>
            </a:r>
            <a:endParaRPr lang="en-US" dirty="0">
              <a:solidFill>
                <a:schemeClr val="accent2">
                  <a:lumMod val="40000"/>
                  <a:lumOff val="60000"/>
                </a:schemeClr>
              </a:solidFill>
            </a:endParaRPr>
          </a:p>
          <a:p>
            <a:pPr lvl="1"/>
            <a:r>
              <a:rPr lang="en-US" dirty="0">
                <a:solidFill>
                  <a:schemeClr val="accent2">
                    <a:lumMod val="40000"/>
                    <a:lumOff val="60000"/>
                  </a:schemeClr>
                </a:solidFill>
              </a:rPr>
              <a:t>Ocrelizumab: </a:t>
            </a:r>
            <a:r>
              <a:rPr lang="en-US" dirty="0" err="1">
                <a:solidFill>
                  <a:schemeClr val="accent2">
                    <a:lumMod val="40000"/>
                    <a:lumOff val="60000"/>
                  </a:schemeClr>
                </a:solidFill>
              </a:rPr>
              <a:t>daalt</a:t>
            </a:r>
            <a:r>
              <a:rPr lang="en-US" dirty="0">
                <a:solidFill>
                  <a:schemeClr val="accent2">
                    <a:lumMod val="40000"/>
                    <a:lumOff val="60000"/>
                  </a:schemeClr>
                </a:solidFill>
              </a:rPr>
              <a:t> door </a:t>
            </a:r>
            <a:r>
              <a:rPr lang="en-US" dirty="0" err="1">
                <a:solidFill>
                  <a:schemeClr val="accent2">
                    <a:lumMod val="40000"/>
                    <a:lumOff val="60000"/>
                  </a:schemeClr>
                </a:solidFill>
              </a:rPr>
              <a:t>depletie</a:t>
            </a:r>
            <a:endParaRPr lang="en-US" dirty="0">
              <a:solidFill>
                <a:schemeClr val="accent2">
                  <a:lumMod val="40000"/>
                  <a:lumOff val="60000"/>
                </a:schemeClr>
              </a:solidFill>
            </a:endParaRPr>
          </a:p>
        </p:txBody>
      </p:sp>
      <p:sp>
        <p:nvSpPr>
          <p:cNvPr id="4" name="Rectangle 3">
            <a:extLst>
              <a:ext uri="{FF2B5EF4-FFF2-40B4-BE49-F238E27FC236}">
                <a16:creationId xmlns:a16="http://schemas.microsoft.com/office/drawing/2014/main" id="{0771EAF7-7BF2-42FA-B544-9A706023F671}"/>
              </a:ext>
            </a:extLst>
          </p:cNvPr>
          <p:cNvSpPr/>
          <p:nvPr/>
        </p:nvSpPr>
        <p:spPr>
          <a:xfrm>
            <a:off x="0" y="6416068"/>
            <a:ext cx="4097597" cy="184666"/>
          </a:xfrm>
          <a:prstGeom prst="rect">
            <a:avLst/>
          </a:prstGeom>
        </p:spPr>
        <p:txBody>
          <a:bodyPr wrap="none">
            <a:spAutoFit/>
          </a:bodyPr>
          <a:lstStyle/>
          <a:p>
            <a:r>
              <a:rPr lang="nl-NL" sz="600" dirty="0"/>
              <a:t>http://www.ema.europa.eu/docs/nl_NL/document_library/EPAR_-_Product_Information/human/002202/WC500104528.pdf</a:t>
            </a:r>
          </a:p>
        </p:txBody>
      </p:sp>
      <p:sp>
        <p:nvSpPr>
          <p:cNvPr id="5" name="Rectangle 4">
            <a:extLst>
              <a:ext uri="{FF2B5EF4-FFF2-40B4-BE49-F238E27FC236}">
                <a16:creationId xmlns:a16="http://schemas.microsoft.com/office/drawing/2014/main" id="{CFC51476-EDA8-4E3C-8642-573131EBAAA4}"/>
              </a:ext>
            </a:extLst>
          </p:cNvPr>
          <p:cNvSpPr/>
          <p:nvPr/>
        </p:nvSpPr>
        <p:spPr>
          <a:xfrm>
            <a:off x="0" y="6536676"/>
            <a:ext cx="4572000" cy="184666"/>
          </a:xfrm>
          <a:prstGeom prst="rect">
            <a:avLst/>
          </a:prstGeom>
        </p:spPr>
        <p:txBody>
          <a:bodyPr>
            <a:spAutoFit/>
          </a:bodyPr>
          <a:lstStyle/>
          <a:p>
            <a:r>
              <a:rPr lang="en-US" sz="600" dirty="0"/>
              <a:t>http://www.ema.europa.eu/docs/nl_NL/document_library/EPAR_-_Product_Information/human/000603/WC500044686.pdf</a:t>
            </a:r>
          </a:p>
        </p:txBody>
      </p:sp>
      <p:sp>
        <p:nvSpPr>
          <p:cNvPr id="6" name="Rectangle 5">
            <a:extLst>
              <a:ext uri="{FF2B5EF4-FFF2-40B4-BE49-F238E27FC236}">
                <a16:creationId xmlns:a16="http://schemas.microsoft.com/office/drawing/2014/main" id="{D1783635-58CA-4DF1-B75E-BA945258805D}"/>
              </a:ext>
            </a:extLst>
          </p:cNvPr>
          <p:cNvSpPr/>
          <p:nvPr/>
        </p:nvSpPr>
        <p:spPr>
          <a:xfrm>
            <a:off x="0" y="6295460"/>
            <a:ext cx="3478837" cy="184666"/>
          </a:xfrm>
          <a:prstGeom prst="rect">
            <a:avLst/>
          </a:prstGeom>
        </p:spPr>
        <p:txBody>
          <a:bodyPr wrap="none">
            <a:spAutoFit/>
          </a:bodyPr>
          <a:lstStyle/>
          <a:p>
            <a:r>
              <a:rPr lang="nl-NL" sz="600" dirty="0"/>
              <a:t>https://ec.europa.eu/health/documents/community-register/2016/20160621135036/anx_135036_nl.pdf</a:t>
            </a:r>
          </a:p>
        </p:txBody>
      </p:sp>
      <p:sp>
        <p:nvSpPr>
          <p:cNvPr id="7" name="Rectangle 6">
            <a:extLst>
              <a:ext uri="{FF2B5EF4-FFF2-40B4-BE49-F238E27FC236}">
                <a16:creationId xmlns:a16="http://schemas.microsoft.com/office/drawing/2014/main" id="{6D3674C8-EB2C-4DB9-9A24-B1DC0450253E}"/>
              </a:ext>
            </a:extLst>
          </p:cNvPr>
          <p:cNvSpPr/>
          <p:nvPr/>
        </p:nvSpPr>
        <p:spPr>
          <a:xfrm>
            <a:off x="0" y="6657284"/>
            <a:ext cx="4572000" cy="184666"/>
          </a:xfrm>
          <a:prstGeom prst="rect">
            <a:avLst/>
          </a:prstGeom>
        </p:spPr>
        <p:txBody>
          <a:bodyPr>
            <a:spAutoFit/>
          </a:bodyPr>
          <a:lstStyle/>
          <a:p>
            <a:r>
              <a:rPr lang="en-US" sz="600" dirty="0"/>
              <a:t>http://www.ema.europa.eu/docs/nl_NL/document_library/EPAR_-_Product_Information/human/004043/WC500241124.pdf</a:t>
            </a:r>
          </a:p>
        </p:txBody>
      </p:sp>
    </p:spTree>
    <p:extLst>
      <p:ext uri="{BB962C8B-B14F-4D97-AF65-F5344CB8AC3E}">
        <p14:creationId xmlns:p14="http://schemas.microsoft.com/office/powerpoint/2010/main" val="196036074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5</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a:t>Wat </a:t>
            </a:r>
            <a:r>
              <a:rPr lang="en-US" dirty="0" err="1"/>
              <a:t>gebeurt</a:t>
            </a:r>
            <a:r>
              <a:rPr lang="en-US" dirty="0"/>
              <a:t> met het </a:t>
            </a:r>
            <a:r>
              <a:rPr lang="en-US" dirty="0" err="1"/>
              <a:t>aantal</a:t>
            </a:r>
            <a:r>
              <a:rPr lang="en-US" dirty="0"/>
              <a:t> T-&amp; B-</a:t>
            </a:r>
            <a:r>
              <a:rPr lang="en-US" dirty="0" err="1"/>
              <a:t>cellen</a:t>
            </a:r>
            <a:r>
              <a:rPr lang="en-US" dirty="0"/>
              <a:t> in het </a:t>
            </a:r>
            <a:r>
              <a:rPr lang="en-US" dirty="0" err="1"/>
              <a:t>bloed</a:t>
            </a:r>
            <a:r>
              <a:rPr lang="en-US" dirty="0"/>
              <a:t> </a:t>
            </a:r>
            <a:r>
              <a:rPr lang="en-US" dirty="0" err="1"/>
              <a:t>na</a:t>
            </a:r>
            <a:r>
              <a:rPr lang="en-US" dirty="0"/>
              <a:t> </a:t>
            </a:r>
            <a:r>
              <a:rPr lang="en-US" dirty="0" err="1"/>
              <a:t>behandeling</a:t>
            </a:r>
            <a:r>
              <a:rPr lang="en-US" dirty="0"/>
              <a:t> met:</a:t>
            </a:r>
          </a:p>
          <a:p>
            <a:pPr lvl="1"/>
            <a:r>
              <a:rPr lang="en-US" dirty="0"/>
              <a:t>Alemtuzumab</a:t>
            </a:r>
          </a:p>
          <a:p>
            <a:pPr lvl="1"/>
            <a:r>
              <a:rPr lang="en-US" dirty="0"/>
              <a:t>Fingolimod</a:t>
            </a:r>
          </a:p>
          <a:p>
            <a:pPr lvl="1"/>
            <a:r>
              <a:rPr lang="en-US" dirty="0"/>
              <a:t>Natalizumab</a:t>
            </a:r>
          </a:p>
          <a:p>
            <a:pPr lvl="1"/>
            <a:r>
              <a:rPr lang="en-US" dirty="0"/>
              <a:t>Ocrelizumab</a:t>
            </a:r>
          </a:p>
        </p:txBody>
      </p:sp>
    </p:spTree>
    <p:extLst>
      <p:ext uri="{BB962C8B-B14F-4D97-AF65-F5344CB8AC3E}">
        <p14:creationId xmlns:p14="http://schemas.microsoft.com/office/powerpoint/2010/main" val="147623728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5</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a:t>Wat </a:t>
            </a:r>
            <a:r>
              <a:rPr lang="en-US" dirty="0" err="1"/>
              <a:t>gebeurt</a:t>
            </a:r>
            <a:r>
              <a:rPr lang="en-US" dirty="0"/>
              <a:t> met het </a:t>
            </a:r>
            <a:r>
              <a:rPr lang="en-US" dirty="0" err="1"/>
              <a:t>aantal</a:t>
            </a:r>
            <a:r>
              <a:rPr lang="en-US" dirty="0"/>
              <a:t> T-&amp; B-</a:t>
            </a:r>
            <a:r>
              <a:rPr lang="en-US" dirty="0" err="1"/>
              <a:t>cellen</a:t>
            </a:r>
            <a:r>
              <a:rPr lang="en-US" dirty="0"/>
              <a:t> in het </a:t>
            </a:r>
            <a:r>
              <a:rPr lang="en-US" dirty="0" err="1"/>
              <a:t>bloed</a:t>
            </a:r>
            <a:r>
              <a:rPr lang="en-US" dirty="0"/>
              <a:t> </a:t>
            </a:r>
            <a:r>
              <a:rPr lang="en-US" dirty="0" err="1"/>
              <a:t>na</a:t>
            </a:r>
            <a:r>
              <a:rPr lang="en-US" dirty="0"/>
              <a:t> </a:t>
            </a:r>
            <a:r>
              <a:rPr lang="en-US" dirty="0" err="1"/>
              <a:t>behandeling</a:t>
            </a:r>
            <a:r>
              <a:rPr lang="en-US" dirty="0"/>
              <a:t> met:</a:t>
            </a:r>
          </a:p>
          <a:p>
            <a:pPr lvl="1"/>
            <a:r>
              <a:rPr lang="en-US" dirty="0">
                <a:solidFill>
                  <a:schemeClr val="accent2">
                    <a:lumMod val="40000"/>
                    <a:lumOff val="60000"/>
                  </a:schemeClr>
                </a:solidFill>
              </a:rPr>
              <a:t>Alemtuzumab: </a:t>
            </a:r>
            <a:r>
              <a:rPr lang="en-US" dirty="0" err="1">
                <a:solidFill>
                  <a:schemeClr val="accent2">
                    <a:lumMod val="40000"/>
                    <a:lumOff val="60000"/>
                  </a:schemeClr>
                </a:solidFill>
              </a:rPr>
              <a:t>nieuwe</a:t>
            </a:r>
            <a:r>
              <a:rPr lang="en-US" dirty="0">
                <a:solidFill>
                  <a:schemeClr val="accent2">
                    <a:lumMod val="40000"/>
                    <a:lumOff val="60000"/>
                  </a:schemeClr>
                </a:solidFill>
              </a:rPr>
              <a:t> T- &amp; B-</a:t>
            </a:r>
            <a:r>
              <a:rPr lang="en-US" dirty="0" err="1">
                <a:solidFill>
                  <a:schemeClr val="accent2">
                    <a:lumMod val="40000"/>
                    <a:lumOff val="60000"/>
                  </a:schemeClr>
                </a:solidFill>
              </a:rPr>
              <a:t>cellen</a:t>
            </a:r>
            <a:r>
              <a:rPr lang="en-US" dirty="0">
                <a:solidFill>
                  <a:schemeClr val="accent2">
                    <a:lumMod val="40000"/>
                    <a:lumOff val="60000"/>
                  </a:schemeClr>
                </a:solidFill>
              </a:rPr>
              <a:t> </a:t>
            </a:r>
            <a:r>
              <a:rPr lang="en-US" dirty="0" err="1">
                <a:solidFill>
                  <a:schemeClr val="accent2">
                    <a:lumMod val="40000"/>
                    <a:lumOff val="60000"/>
                  </a:schemeClr>
                </a:solidFill>
              </a:rPr>
              <a:t>worden</a:t>
            </a:r>
            <a:r>
              <a:rPr lang="en-US" dirty="0">
                <a:solidFill>
                  <a:schemeClr val="accent2">
                    <a:lumMod val="40000"/>
                    <a:lumOff val="60000"/>
                  </a:schemeClr>
                </a:solidFill>
              </a:rPr>
              <a:t> </a:t>
            </a:r>
            <a:r>
              <a:rPr lang="en-US" dirty="0" err="1">
                <a:solidFill>
                  <a:schemeClr val="accent2">
                    <a:lumMod val="40000"/>
                    <a:lumOff val="60000"/>
                  </a:schemeClr>
                </a:solidFill>
              </a:rPr>
              <a:t>aangemaakt</a:t>
            </a:r>
            <a:endParaRPr lang="en-US" dirty="0">
              <a:solidFill>
                <a:schemeClr val="accent2">
                  <a:lumMod val="40000"/>
                  <a:lumOff val="60000"/>
                </a:schemeClr>
              </a:solidFill>
            </a:endParaRPr>
          </a:p>
          <a:p>
            <a:pPr lvl="1"/>
            <a:r>
              <a:rPr lang="en-US" dirty="0">
                <a:solidFill>
                  <a:schemeClr val="accent2">
                    <a:lumMod val="40000"/>
                    <a:lumOff val="60000"/>
                  </a:schemeClr>
                </a:solidFill>
              </a:rPr>
              <a:t>Fingolimod: </a:t>
            </a:r>
            <a:r>
              <a:rPr lang="en-US" dirty="0" err="1">
                <a:solidFill>
                  <a:schemeClr val="accent2">
                    <a:lumMod val="40000"/>
                    <a:lumOff val="60000"/>
                  </a:schemeClr>
                </a:solidFill>
              </a:rPr>
              <a:t>bestaande</a:t>
            </a:r>
            <a:r>
              <a:rPr lang="en-US" dirty="0">
                <a:solidFill>
                  <a:schemeClr val="accent2">
                    <a:lumMod val="40000"/>
                    <a:lumOff val="60000"/>
                  </a:schemeClr>
                </a:solidFill>
              </a:rPr>
              <a:t> T- en B-</a:t>
            </a:r>
            <a:r>
              <a:rPr lang="en-US" dirty="0" err="1">
                <a:solidFill>
                  <a:schemeClr val="accent2">
                    <a:lumMod val="40000"/>
                    <a:lumOff val="60000"/>
                  </a:schemeClr>
                </a:solidFill>
              </a:rPr>
              <a:t>cellen</a:t>
            </a:r>
            <a:r>
              <a:rPr lang="en-US" dirty="0">
                <a:solidFill>
                  <a:schemeClr val="accent2">
                    <a:lumMod val="40000"/>
                    <a:lumOff val="60000"/>
                  </a:schemeClr>
                </a:solidFill>
              </a:rPr>
              <a:t> </a:t>
            </a:r>
            <a:r>
              <a:rPr lang="en-US" dirty="0" err="1">
                <a:solidFill>
                  <a:schemeClr val="accent2">
                    <a:lumMod val="40000"/>
                    <a:lumOff val="60000"/>
                  </a:schemeClr>
                </a:solidFill>
              </a:rPr>
              <a:t>komen</a:t>
            </a:r>
            <a:r>
              <a:rPr lang="en-US" dirty="0">
                <a:solidFill>
                  <a:schemeClr val="accent2">
                    <a:lumMod val="40000"/>
                    <a:lumOff val="60000"/>
                  </a:schemeClr>
                </a:solidFill>
              </a:rPr>
              <a:t> </a:t>
            </a:r>
            <a:r>
              <a:rPr lang="en-US" dirty="0" err="1">
                <a:solidFill>
                  <a:schemeClr val="accent2">
                    <a:lumMod val="40000"/>
                    <a:lumOff val="60000"/>
                  </a:schemeClr>
                </a:solidFill>
              </a:rPr>
              <a:t>vrij</a:t>
            </a:r>
            <a:r>
              <a:rPr lang="en-US" dirty="0">
                <a:solidFill>
                  <a:schemeClr val="accent2">
                    <a:lumMod val="40000"/>
                    <a:lumOff val="60000"/>
                  </a:schemeClr>
                </a:solidFill>
              </a:rPr>
              <a:t> </a:t>
            </a:r>
            <a:r>
              <a:rPr lang="en-US" dirty="0" err="1">
                <a:solidFill>
                  <a:schemeClr val="accent2">
                    <a:lumMod val="40000"/>
                    <a:lumOff val="60000"/>
                  </a:schemeClr>
                </a:solidFill>
              </a:rPr>
              <a:t>uit</a:t>
            </a:r>
            <a:r>
              <a:rPr lang="en-US" dirty="0">
                <a:solidFill>
                  <a:schemeClr val="accent2">
                    <a:lumMod val="40000"/>
                    <a:lumOff val="60000"/>
                  </a:schemeClr>
                </a:solidFill>
              </a:rPr>
              <a:t> </a:t>
            </a:r>
            <a:r>
              <a:rPr lang="en-US" dirty="0" err="1">
                <a:solidFill>
                  <a:schemeClr val="accent2">
                    <a:lumMod val="40000"/>
                    <a:lumOff val="60000"/>
                  </a:schemeClr>
                </a:solidFill>
              </a:rPr>
              <a:t>lymfeknoop</a:t>
            </a:r>
            <a:endParaRPr lang="en-US" dirty="0">
              <a:solidFill>
                <a:schemeClr val="accent2">
                  <a:lumMod val="40000"/>
                  <a:lumOff val="60000"/>
                </a:schemeClr>
              </a:solidFill>
            </a:endParaRPr>
          </a:p>
          <a:p>
            <a:pPr lvl="1"/>
            <a:r>
              <a:rPr lang="en-US" dirty="0">
                <a:solidFill>
                  <a:schemeClr val="accent2">
                    <a:lumMod val="40000"/>
                    <a:lumOff val="60000"/>
                  </a:schemeClr>
                </a:solidFill>
              </a:rPr>
              <a:t>Natalizumab: </a:t>
            </a:r>
            <a:r>
              <a:rPr lang="en-US" dirty="0" err="1">
                <a:solidFill>
                  <a:schemeClr val="accent2">
                    <a:lumMod val="40000"/>
                    <a:lumOff val="60000"/>
                  </a:schemeClr>
                </a:solidFill>
              </a:rPr>
              <a:t>bestaande</a:t>
            </a:r>
            <a:r>
              <a:rPr lang="en-US" dirty="0">
                <a:solidFill>
                  <a:schemeClr val="accent2">
                    <a:lumMod val="40000"/>
                    <a:lumOff val="60000"/>
                  </a:schemeClr>
                </a:solidFill>
              </a:rPr>
              <a:t> T- &amp; B-</a:t>
            </a:r>
            <a:r>
              <a:rPr lang="en-US" dirty="0" err="1">
                <a:solidFill>
                  <a:schemeClr val="accent2">
                    <a:lumMod val="40000"/>
                    <a:lumOff val="60000"/>
                  </a:schemeClr>
                </a:solidFill>
              </a:rPr>
              <a:t>cellen</a:t>
            </a:r>
            <a:r>
              <a:rPr lang="en-US" dirty="0">
                <a:solidFill>
                  <a:schemeClr val="accent2">
                    <a:lumMod val="40000"/>
                    <a:lumOff val="60000"/>
                  </a:schemeClr>
                </a:solidFill>
              </a:rPr>
              <a:t> </a:t>
            </a:r>
            <a:r>
              <a:rPr lang="en-US" dirty="0" err="1">
                <a:solidFill>
                  <a:schemeClr val="accent2">
                    <a:lumMod val="40000"/>
                    <a:lumOff val="60000"/>
                  </a:schemeClr>
                </a:solidFill>
              </a:rPr>
              <a:t>kunnen</a:t>
            </a:r>
            <a:r>
              <a:rPr lang="en-US" dirty="0">
                <a:solidFill>
                  <a:schemeClr val="accent2">
                    <a:lumMod val="40000"/>
                    <a:lumOff val="60000"/>
                  </a:schemeClr>
                </a:solidFill>
              </a:rPr>
              <a:t> de </a:t>
            </a:r>
            <a:r>
              <a:rPr lang="en-US" dirty="0" err="1">
                <a:solidFill>
                  <a:schemeClr val="accent2">
                    <a:lumMod val="40000"/>
                    <a:lumOff val="60000"/>
                  </a:schemeClr>
                </a:solidFill>
              </a:rPr>
              <a:t>bloedbaan</a:t>
            </a:r>
            <a:r>
              <a:rPr lang="en-US" dirty="0">
                <a:solidFill>
                  <a:schemeClr val="accent2">
                    <a:lumMod val="40000"/>
                    <a:lumOff val="60000"/>
                  </a:schemeClr>
                </a:solidFill>
              </a:rPr>
              <a:t> </a:t>
            </a:r>
            <a:r>
              <a:rPr lang="en-US" dirty="0" err="1">
                <a:solidFill>
                  <a:schemeClr val="accent2">
                    <a:lumMod val="40000"/>
                    <a:lumOff val="60000"/>
                  </a:schemeClr>
                </a:solidFill>
              </a:rPr>
              <a:t>verlaten</a:t>
            </a:r>
            <a:endParaRPr lang="en-US" dirty="0">
              <a:solidFill>
                <a:schemeClr val="accent2">
                  <a:lumMod val="40000"/>
                  <a:lumOff val="60000"/>
                </a:schemeClr>
              </a:solidFill>
            </a:endParaRPr>
          </a:p>
          <a:p>
            <a:pPr lvl="1"/>
            <a:r>
              <a:rPr lang="en-US" dirty="0">
                <a:solidFill>
                  <a:schemeClr val="accent2">
                    <a:lumMod val="40000"/>
                    <a:lumOff val="60000"/>
                  </a:schemeClr>
                </a:solidFill>
              </a:rPr>
              <a:t>Ocrelizumab: </a:t>
            </a:r>
            <a:r>
              <a:rPr lang="en-US" dirty="0" err="1">
                <a:solidFill>
                  <a:schemeClr val="accent2">
                    <a:lumMod val="40000"/>
                    <a:lumOff val="60000"/>
                  </a:schemeClr>
                </a:solidFill>
              </a:rPr>
              <a:t>nieuwe</a:t>
            </a:r>
            <a:r>
              <a:rPr lang="en-US" dirty="0">
                <a:solidFill>
                  <a:schemeClr val="accent2">
                    <a:lumMod val="40000"/>
                    <a:lumOff val="60000"/>
                  </a:schemeClr>
                </a:solidFill>
              </a:rPr>
              <a:t> B-</a:t>
            </a:r>
            <a:r>
              <a:rPr lang="en-US" dirty="0" err="1">
                <a:solidFill>
                  <a:schemeClr val="accent2">
                    <a:lumMod val="40000"/>
                    <a:lumOff val="60000"/>
                  </a:schemeClr>
                </a:solidFill>
              </a:rPr>
              <a:t>cellen</a:t>
            </a:r>
            <a:r>
              <a:rPr lang="en-US" dirty="0">
                <a:solidFill>
                  <a:schemeClr val="accent2">
                    <a:lumMod val="40000"/>
                    <a:lumOff val="60000"/>
                  </a:schemeClr>
                </a:solidFill>
              </a:rPr>
              <a:t> </a:t>
            </a:r>
            <a:r>
              <a:rPr lang="en-US" dirty="0" err="1">
                <a:solidFill>
                  <a:schemeClr val="accent2">
                    <a:lumMod val="40000"/>
                    <a:lumOff val="60000"/>
                  </a:schemeClr>
                </a:solidFill>
              </a:rPr>
              <a:t>worden</a:t>
            </a:r>
            <a:r>
              <a:rPr lang="en-US" dirty="0">
                <a:solidFill>
                  <a:schemeClr val="accent2">
                    <a:lumMod val="40000"/>
                    <a:lumOff val="60000"/>
                  </a:schemeClr>
                </a:solidFill>
              </a:rPr>
              <a:t> </a:t>
            </a:r>
            <a:r>
              <a:rPr lang="en-US" dirty="0" err="1">
                <a:solidFill>
                  <a:schemeClr val="accent2">
                    <a:lumMod val="40000"/>
                    <a:lumOff val="60000"/>
                  </a:schemeClr>
                </a:solidFill>
              </a:rPr>
              <a:t>aangemaakt</a:t>
            </a:r>
            <a:endParaRPr lang="en-US" dirty="0">
              <a:solidFill>
                <a:schemeClr val="accent2">
                  <a:lumMod val="40000"/>
                  <a:lumOff val="60000"/>
                </a:schemeClr>
              </a:solidFill>
            </a:endParaRPr>
          </a:p>
        </p:txBody>
      </p:sp>
      <p:sp>
        <p:nvSpPr>
          <p:cNvPr id="4" name="Rectangle 3">
            <a:extLst>
              <a:ext uri="{FF2B5EF4-FFF2-40B4-BE49-F238E27FC236}">
                <a16:creationId xmlns:a16="http://schemas.microsoft.com/office/drawing/2014/main" id="{93E0F352-0AF9-48DA-B19C-C5D010A3012F}"/>
              </a:ext>
            </a:extLst>
          </p:cNvPr>
          <p:cNvSpPr/>
          <p:nvPr/>
        </p:nvSpPr>
        <p:spPr>
          <a:xfrm>
            <a:off x="0" y="6418844"/>
            <a:ext cx="4097597" cy="184666"/>
          </a:xfrm>
          <a:prstGeom prst="rect">
            <a:avLst/>
          </a:prstGeom>
        </p:spPr>
        <p:txBody>
          <a:bodyPr wrap="none">
            <a:spAutoFit/>
          </a:bodyPr>
          <a:lstStyle/>
          <a:p>
            <a:r>
              <a:rPr lang="nl-NL" sz="600" dirty="0"/>
              <a:t>http://www.ema.europa.eu/docs/nl_NL/document_library/EPAR_-_Product_Information/human/002202/WC500104528.pdf</a:t>
            </a:r>
          </a:p>
        </p:txBody>
      </p:sp>
      <p:sp>
        <p:nvSpPr>
          <p:cNvPr id="5" name="Rectangle 4">
            <a:extLst>
              <a:ext uri="{FF2B5EF4-FFF2-40B4-BE49-F238E27FC236}">
                <a16:creationId xmlns:a16="http://schemas.microsoft.com/office/drawing/2014/main" id="{7340421C-0BDA-49B2-882E-06AF46B86B97}"/>
              </a:ext>
            </a:extLst>
          </p:cNvPr>
          <p:cNvSpPr/>
          <p:nvPr/>
        </p:nvSpPr>
        <p:spPr>
          <a:xfrm>
            <a:off x="0" y="6549736"/>
            <a:ext cx="4572000" cy="184666"/>
          </a:xfrm>
          <a:prstGeom prst="rect">
            <a:avLst/>
          </a:prstGeom>
        </p:spPr>
        <p:txBody>
          <a:bodyPr>
            <a:spAutoFit/>
          </a:bodyPr>
          <a:lstStyle/>
          <a:p>
            <a:r>
              <a:rPr lang="en-US" sz="600" dirty="0"/>
              <a:t>http://www.ema.europa.eu/docs/nl_NL/document_library/EPAR_-_Product_Information/human/000603/WC500044686.pdf</a:t>
            </a:r>
          </a:p>
        </p:txBody>
      </p:sp>
      <p:sp>
        <p:nvSpPr>
          <p:cNvPr id="6" name="Rectangle 5">
            <a:extLst>
              <a:ext uri="{FF2B5EF4-FFF2-40B4-BE49-F238E27FC236}">
                <a16:creationId xmlns:a16="http://schemas.microsoft.com/office/drawing/2014/main" id="{E0DAB45B-7438-474B-BB5B-0FB53DF9CBAB}"/>
              </a:ext>
            </a:extLst>
          </p:cNvPr>
          <p:cNvSpPr/>
          <p:nvPr/>
        </p:nvSpPr>
        <p:spPr>
          <a:xfrm>
            <a:off x="0" y="6272737"/>
            <a:ext cx="3478837" cy="184666"/>
          </a:xfrm>
          <a:prstGeom prst="rect">
            <a:avLst/>
          </a:prstGeom>
        </p:spPr>
        <p:txBody>
          <a:bodyPr wrap="none">
            <a:spAutoFit/>
          </a:bodyPr>
          <a:lstStyle/>
          <a:p>
            <a:r>
              <a:rPr lang="nl-NL" sz="600" dirty="0"/>
              <a:t>https://ec.europa.eu/health/documents/community-register/2016/20160621135036/anx_135036_nl.pdf</a:t>
            </a:r>
          </a:p>
        </p:txBody>
      </p:sp>
      <p:sp>
        <p:nvSpPr>
          <p:cNvPr id="7" name="Rectangle 6">
            <a:extLst>
              <a:ext uri="{FF2B5EF4-FFF2-40B4-BE49-F238E27FC236}">
                <a16:creationId xmlns:a16="http://schemas.microsoft.com/office/drawing/2014/main" id="{A67B4008-D28B-4CEC-939F-8F8511B463DA}"/>
              </a:ext>
            </a:extLst>
          </p:cNvPr>
          <p:cNvSpPr/>
          <p:nvPr/>
        </p:nvSpPr>
        <p:spPr>
          <a:xfrm>
            <a:off x="0" y="6657284"/>
            <a:ext cx="4572000" cy="184666"/>
          </a:xfrm>
          <a:prstGeom prst="rect">
            <a:avLst/>
          </a:prstGeom>
        </p:spPr>
        <p:txBody>
          <a:bodyPr>
            <a:spAutoFit/>
          </a:bodyPr>
          <a:lstStyle/>
          <a:p>
            <a:r>
              <a:rPr lang="en-US" sz="600" dirty="0"/>
              <a:t>http://www.ema.europa.eu/docs/nl_NL/document_library/EPAR_-_Product_Information/human/004043/WC500241124.pdf</a:t>
            </a:r>
          </a:p>
        </p:txBody>
      </p:sp>
    </p:spTree>
    <p:extLst>
      <p:ext uri="{BB962C8B-B14F-4D97-AF65-F5344CB8AC3E}">
        <p14:creationId xmlns:p14="http://schemas.microsoft.com/office/powerpoint/2010/main" val="427076373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6</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err="1"/>
              <a:t>Welke</a:t>
            </a:r>
            <a:r>
              <a:rPr lang="en-US" dirty="0"/>
              <a:t> </a:t>
            </a:r>
            <a:r>
              <a:rPr lang="en-US" dirty="0" err="1"/>
              <a:t>middel</a:t>
            </a:r>
            <a:r>
              <a:rPr lang="en-US" dirty="0"/>
              <a:t> is </a:t>
            </a:r>
            <a:r>
              <a:rPr lang="en-US" dirty="0" err="1"/>
              <a:t>als</a:t>
            </a:r>
            <a:r>
              <a:rPr lang="en-US" dirty="0"/>
              <a:t> </a:t>
            </a:r>
            <a:r>
              <a:rPr lang="en-US" dirty="0" err="1"/>
              <a:t>eerste</a:t>
            </a:r>
            <a:r>
              <a:rPr lang="en-US" dirty="0"/>
              <a:t> </a:t>
            </a:r>
            <a:r>
              <a:rPr lang="en-US" dirty="0" err="1"/>
              <a:t>uitgewerkt</a:t>
            </a:r>
            <a:r>
              <a:rPr lang="en-US" dirty="0"/>
              <a:t>? </a:t>
            </a:r>
            <a:r>
              <a:rPr lang="en-US" dirty="0" err="1"/>
              <a:t>Kies</a:t>
            </a:r>
            <a:r>
              <a:rPr lang="en-US" dirty="0"/>
              <a:t> de </a:t>
            </a:r>
            <a:r>
              <a:rPr lang="en-US" dirty="0" err="1"/>
              <a:t>juiste</a:t>
            </a:r>
            <a:r>
              <a:rPr lang="en-US" dirty="0"/>
              <a:t> </a:t>
            </a:r>
            <a:r>
              <a:rPr lang="en-US" dirty="0" err="1"/>
              <a:t>volgorde</a:t>
            </a:r>
            <a:r>
              <a:rPr lang="en-US" dirty="0"/>
              <a:t>:</a:t>
            </a:r>
          </a:p>
          <a:p>
            <a:pPr lvl="1"/>
            <a:r>
              <a:rPr lang="en-US" dirty="0"/>
              <a:t>PEG interferon, alemtuzumab, ocrelizumab</a:t>
            </a:r>
          </a:p>
          <a:p>
            <a:pPr lvl="1"/>
            <a:r>
              <a:rPr lang="en-US" dirty="0" err="1"/>
              <a:t>Dimethylfumaraat</a:t>
            </a:r>
            <a:r>
              <a:rPr lang="en-US" dirty="0"/>
              <a:t>, fingolimod, natalizumab </a:t>
            </a:r>
          </a:p>
          <a:p>
            <a:pPr lvl="1"/>
            <a:r>
              <a:rPr lang="en-US" dirty="0"/>
              <a:t>Cladribine, ocrelizumab, alemtuzumab</a:t>
            </a:r>
          </a:p>
          <a:p>
            <a:pPr lvl="1"/>
            <a:r>
              <a:rPr lang="en-US" dirty="0" err="1"/>
              <a:t>Glatirameer</a:t>
            </a:r>
            <a:r>
              <a:rPr lang="en-US" dirty="0"/>
              <a:t> </a:t>
            </a:r>
            <a:r>
              <a:rPr lang="en-US" dirty="0" err="1"/>
              <a:t>Acetaat</a:t>
            </a:r>
            <a:r>
              <a:rPr lang="en-US" dirty="0"/>
              <a:t>, </a:t>
            </a:r>
            <a:r>
              <a:rPr lang="en-US" dirty="0" err="1"/>
              <a:t>dimethylfumaraat</a:t>
            </a:r>
            <a:r>
              <a:rPr lang="en-US" dirty="0"/>
              <a:t>, cladribine</a:t>
            </a:r>
          </a:p>
        </p:txBody>
      </p:sp>
    </p:spTree>
    <p:extLst>
      <p:ext uri="{BB962C8B-B14F-4D97-AF65-F5344CB8AC3E}">
        <p14:creationId xmlns:p14="http://schemas.microsoft.com/office/powerpoint/2010/main" val="102830366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Lymfocyten</a:t>
            </a:r>
          </a:p>
        </p:txBody>
      </p:sp>
      <p:pic>
        <p:nvPicPr>
          <p:cNvPr id="13"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75981" r="11025"/>
          <a:stretch/>
        </p:blipFill>
        <p:spPr bwMode="auto">
          <a:xfrm>
            <a:off x="4797867" y="1347347"/>
            <a:ext cx="1247775" cy="9587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 name="TextBox 17"/>
          <p:cNvSpPr txBox="1"/>
          <p:nvPr/>
        </p:nvSpPr>
        <p:spPr>
          <a:xfrm>
            <a:off x="4504501" y="2281795"/>
            <a:ext cx="2793664" cy="1277273"/>
          </a:xfrm>
          <a:prstGeom prst="rect">
            <a:avLst/>
          </a:prstGeom>
          <a:noFill/>
        </p:spPr>
        <p:txBody>
          <a:bodyPr wrap="square" rtlCol="0">
            <a:spAutoFit/>
          </a:bodyPr>
          <a:lstStyle/>
          <a:p>
            <a:r>
              <a:rPr lang="nl-NL" b="1" dirty="0">
                <a:solidFill>
                  <a:schemeClr val="accent2">
                    <a:lumMod val="40000"/>
                    <a:lumOff val="60000"/>
                  </a:schemeClr>
                </a:solidFill>
              </a:rPr>
              <a:t>            B cel</a:t>
            </a:r>
          </a:p>
          <a:p>
            <a:endParaRPr lang="nl-NL" sz="1100" dirty="0"/>
          </a:p>
          <a:p>
            <a:pPr marL="285750" indent="-285750">
              <a:buFontTx/>
              <a:buChar char="-"/>
            </a:pPr>
            <a:r>
              <a:rPr lang="nl-NL" sz="1600" dirty="0"/>
              <a:t>Ca. 23% van lymfocyten</a:t>
            </a:r>
          </a:p>
          <a:p>
            <a:pPr marL="285750" indent="-285750">
              <a:buFontTx/>
              <a:buChar char="-"/>
            </a:pPr>
            <a:r>
              <a:rPr lang="nl-NL" sz="1600" dirty="0"/>
              <a:t>Produceert antilichaam</a:t>
            </a:r>
          </a:p>
          <a:p>
            <a:pPr marL="285750" indent="-285750">
              <a:buFontTx/>
              <a:buChar char="-"/>
            </a:pPr>
            <a:r>
              <a:rPr lang="nl-NL" sz="1600" dirty="0"/>
              <a:t>Expressie CD20 en CD52</a:t>
            </a:r>
            <a:endParaRPr lang="nl-NL" dirty="0"/>
          </a:p>
        </p:txBody>
      </p:sp>
      <p:pic>
        <p:nvPicPr>
          <p:cNvPr id="19" name="Bild 4" descr="7-Components-Adaptive-Imm-Response.png"/>
          <p:cNvPicPr>
            <a:picLocks noChangeAspect="1"/>
          </p:cNvPicPr>
          <p:nvPr/>
        </p:nvPicPr>
        <p:blipFill rotWithShape="1">
          <a:blip r:embed="rId4" cstate="print">
            <a:lum bright="-5000" contrast="10000"/>
            <a:extLst>
              <a:ext uri="{28A0092B-C50C-407E-A947-70E740481C1C}">
                <a14:useLocalDpi xmlns:a14="http://schemas.microsoft.com/office/drawing/2010/main" val="0"/>
              </a:ext>
            </a:extLst>
          </a:blip>
          <a:srcRect l="67804" r="20073" b="86708"/>
          <a:stretch/>
        </p:blipFill>
        <p:spPr>
          <a:xfrm>
            <a:off x="7093122" y="1185889"/>
            <a:ext cx="1733440" cy="1050285"/>
          </a:xfrm>
          <a:prstGeom prst="rect">
            <a:avLst/>
          </a:prstGeom>
        </p:spPr>
      </p:pic>
      <p:sp>
        <p:nvSpPr>
          <p:cNvPr id="20" name="TextBox 19"/>
          <p:cNvSpPr txBox="1"/>
          <p:nvPr/>
        </p:nvSpPr>
        <p:spPr>
          <a:xfrm>
            <a:off x="6965194" y="2271336"/>
            <a:ext cx="2222874" cy="1523494"/>
          </a:xfrm>
          <a:prstGeom prst="rect">
            <a:avLst/>
          </a:prstGeom>
          <a:noFill/>
        </p:spPr>
        <p:txBody>
          <a:bodyPr wrap="square" rtlCol="0">
            <a:spAutoFit/>
          </a:bodyPr>
          <a:lstStyle/>
          <a:p>
            <a:r>
              <a:rPr lang="nl-NL" b="1" dirty="0">
                <a:solidFill>
                  <a:schemeClr val="accent2">
                    <a:lumMod val="40000"/>
                    <a:lumOff val="60000"/>
                  </a:schemeClr>
                </a:solidFill>
              </a:rPr>
              <a:t>     Plasmacel</a:t>
            </a:r>
          </a:p>
          <a:p>
            <a:endParaRPr lang="nl-NL" sz="1100" dirty="0"/>
          </a:p>
          <a:p>
            <a:pPr marL="285750" indent="-285750">
              <a:buFontTx/>
              <a:buChar char="-"/>
            </a:pPr>
            <a:r>
              <a:rPr lang="nl-NL" sz="1600" dirty="0"/>
              <a:t>Uitgedifferentieerde B cel</a:t>
            </a:r>
          </a:p>
          <a:p>
            <a:pPr marL="285750" indent="-285750">
              <a:buFontTx/>
              <a:buChar char="-"/>
            </a:pPr>
            <a:r>
              <a:rPr lang="nl-NL" sz="1600" dirty="0"/>
              <a:t>Produceert veel antilichaam</a:t>
            </a:r>
          </a:p>
        </p:txBody>
      </p:sp>
      <p:sp>
        <p:nvSpPr>
          <p:cNvPr id="3" name="Rectangle 2"/>
          <p:cNvSpPr/>
          <p:nvPr/>
        </p:nvSpPr>
        <p:spPr bwMode="auto">
          <a:xfrm>
            <a:off x="4121479" y="1104181"/>
            <a:ext cx="2755055" cy="2441276"/>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1" name="Rectangle 20"/>
          <p:cNvSpPr/>
          <p:nvPr/>
        </p:nvSpPr>
        <p:spPr bwMode="auto">
          <a:xfrm>
            <a:off x="0" y="4037518"/>
            <a:ext cx="3583151" cy="2820481"/>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7" name="Group 6"/>
          <p:cNvGrpSpPr/>
          <p:nvPr/>
        </p:nvGrpSpPr>
        <p:grpSpPr>
          <a:xfrm>
            <a:off x="3802751" y="4037518"/>
            <a:ext cx="3848879" cy="2449539"/>
            <a:chOff x="3802751" y="4037518"/>
            <a:chExt cx="3848879" cy="2449539"/>
          </a:xfrm>
          <a:noFill/>
        </p:grpSpPr>
        <p:sp>
          <p:nvSpPr>
            <p:cNvPr id="22" name="Rectangle 21"/>
            <p:cNvSpPr/>
            <p:nvPr/>
          </p:nvSpPr>
          <p:spPr bwMode="auto">
            <a:xfrm>
              <a:off x="3802751" y="4037518"/>
              <a:ext cx="3118376" cy="2449539"/>
            </a:xfrm>
            <a:prstGeom prst="rect">
              <a:avLst/>
            </a:prstGeom>
            <a:gr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3" name="Rectangle 22"/>
            <p:cNvSpPr/>
            <p:nvPr/>
          </p:nvSpPr>
          <p:spPr bwMode="auto">
            <a:xfrm>
              <a:off x="6921127" y="6012611"/>
              <a:ext cx="730503" cy="474446"/>
            </a:xfrm>
            <a:prstGeom prst="rect">
              <a:avLst/>
            </a:prstGeom>
            <a:gr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
        <p:nvSpPr>
          <p:cNvPr id="4" name="Rectangle 3"/>
          <p:cNvSpPr/>
          <p:nvPr/>
        </p:nvSpPr>
        <p:spPr bwMode="auto">
          <a:xfrm>
            <a:off x="6921127" y="2070340"/>
            <a:ext cx="2153862" cy="2848281"/>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 name="Rectangle 4"/>
          <p:cNvSpPr/>
          <p:nvPr/>
        </p:nvSpPr>
        <p:spPr>
          <a:xfrm>
            <a:off x="573485" y="6614653"/>
            <a:ext cx="6050595" cy="184666"/>
          </a:xfrm>
          <a:prstGeom prst="rect">
            <a:avLst/>
          </a:prstGeom>
        </p:spPr>
        <p:txBody>
          <a:bodyPr wrap="square">
            <a:spAutoFit/>
          </a:bodyPr>
          <a:lstStyle/>
          <a:p>
            <a:pPr>
              <a:spcAft>
                <a:spcPts val="0"/>
              </a:spcAft>
            </a:pPr>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5"/>
              </a:rPr>
              <a:t>https://en.wikipedia.org/wiki/Lymphocyte</a:t>
            </a:r>
            <a:r>
              <a:rPr lang="nl-NL" sz="600" dirty="0">
                <a:latin typeface="Calibri" panose="020F0502020204030204" pitchFamily="34" charset="0"/>
                <a:ea typeface="Calibri" panose="020F0502020204030204" pitchFamily="34" charset="0"/>
                <a:cs typeface="Times New Roman" panose="02020603050405020304" pitchFamily="18" charset="0"/>
              </a:rPr>
              <a:t>            </a:t>
            </a:r>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5"/>
              </a:rPr>
              <a:t>https://en.wikipedia.org/wiki/Lymphocyte#/media/File:Hematopoiesis_(human)_diagram.png</a:t>
            </a:r>
            <a:endParaRPr lang="nl-NL" sz="600" dirty="0"/>
          </a:p>
        </p:txBody>
      </p:sp>
      <p:sp>
        <p:nvSpPr>
          <p:cNvPr id="6" name="Arrow: Right 5">
            <a:extLst>
              <a:ext uri="{FF2B5EF4-FFF2-40B4-BE49-F238E27FC236}">
                <a16:creationId xmlns:a16="http://schemas.microsoft.com/office/drawing/2014/main" id="{BE80222D-15F1-4E0B-91A5-69B5EA52118E}"/>
              </a:ext>
            </a:extLst>
          </p:cNvPr>
          <p:cNvSpPr/>
          <p:nvPr/>
        </p:nvSpPr>
        <p:spPr bwMode="auto">
          <a:xfrm>
            <a:off x="6149796" y="1620545"/>
            <a:ext cx="991262" cy="297536"/>
          </a:xfrm>
          <a:prstGeom prst="rightArrow">
            <a:avLst/>
          </a:prstGeom>
          <a:gradFill>
            <a:gsLst>
              <a:gs pos="0">
                <a:srgbClr val="00B050"/>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Tree>
    <p:extLst>
      <p:ext uri="{BB962C8B-B14F-4D97-AF65-F5344CB8AC3E}">
        <p14:creationId xmlns:p14="http://schemas.microsoft.com/office/powerpoint/2010/main" val="2351180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 grpId="0"/>
      <p:bldP spid="21" grpId="0"/>
      <p:bldP spid="4" grpId="0"/>
      <p:bldP spid="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6</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p:txBody>
          <a:bodyPr/>
          <a:lstStyle/>
          <a:p>
            <a:r>
              <a:rPr lang="en-US" dirty="0" err="1"/>
              <a:t>Welke</a:t>
            </a:r>
            <a:r>
              <a:rPr lang="en-US" dirty="0"/>
              <a:t> </a:t>
            </a:r>
            <a:r>
              <a:rPr lang="en-US" dirty="0" err="1"/>
              <a:t>middel</a:t>
            </a:r>
            <a:r>
              <a:rPr lang="en-US" dirty="0"/>
              <a:t> is </a:t>
            </a:r>
            <a:r>
              <a:rPr lang="en-US" dirty="0" err="1"/>
              <a:t>als</a:t>
            </a:r>
            <a:r>
              <a:rPr lang="en-US" dirty="0"/>
              <a:t> </a:t>
            </a:r>
            <a:r>
              <a:rPr lang="en-US" dirty="0" err="1"/>
              <a:t>eerste</a:t>
            </a:r>
            <a:r>
              <a:rPr lang="en-US" dirty="0"/>
              <a:t> </a:t>
            </a:r>
            <a:r>
              <a:rPr lang="en-US" dirty="0" err="1"/>
              <a:t>uitgewerkt</a:t>
            </a:r>
            <a:r>
              <a:rPr lang="en-US" dirty="0"/>
              <a:t>? </a:t>
            </a:r>
            <a:r>
              <a:rPr lang="en-US" dirty="0" err="1"/>
              <a:t>Kies</a:t>
            </a:r>
            <a:r>
              <a:rPr lang="en-US" dirty="0"/>
              <a:t> de </a:t>
            </a:r>
            <a:r>
              <a:rPr lang="en-US" dirty="0" err="1"/>
              <a:t>juiste</a:t>
            </a:r>
            <a:r>
              <a:rPr lang="en-US" dirty="0"/>
              <a:t> </a:t>
            </a:r>
            <a:r>
              <a:rPr lang="en-US" dirty="0" err="1"/>
              <a:t>volgorde</a:t>
            </a:r>
            <a:r>
              <a:rPr lang="en-US" dirty="0"/>
              <a:t>:</a:t>
            </a:r>
          </a:p>
          <a:p>
            <a:pPr lvl="1"/>
            <a:r>
              <a:rPr lang="en-US" dirty="0"/>
              <a:t>PEG interferon, alemtuzumab, ocrelizumab</a:t>
            </a:r>
          </a:p>
          <a:p>
            <a:pPr lvl="1"/>
            <a:r>
              <a:rPr lang="en-US" dirty="0" err="1"/>
              <a:t>Dimethylfumaraat</a:t>
            </a:r>
            <a:r>
              <a:rPr lang="en-US" dirty="0"/>
              <a:t>, fingolimod, natalizumab </a:t>
            </a:r>
          </a:p>
          <a:p>
            <a:pPr lvl="1"/>
            <a:r>
              <a:rPr lang="en-US" dirty="0"/>
              <a:t>Cladribine, ocrelizumab, alemtuzumab</a:t>
            </a:r>
          </a:p>
          <a:p>
            <a:pPr lvl="1"/>
            <a:r>
              <a:rPr lang="en-US" dirty="0" err="1">
                <a:solidFill>
                  <a:schemeClr val="accent2">
                    <a:lumMod val="40000"/>
                    <a:lumOff val="60000"/>
                  </a:schemeClr>
                </a:solidFill>
              </a:rPr>
              <a:t>Glatirameer</a:t>
            </a:r>
            <a:r>
              <a:rPr lang="en-US" dirty="0">
                <a:solidFill>
                  <a:schemeClr val="accent2">
                    <a:lumMod val="40000"/>
                    <a:lumOff val="60000"/>
                  </a:schemeClr>
                </a:solidFill>
              </a:rPr>
              <a:t> </a:t>
            </a:r>
            <a:r>
              <a:rPr lang="en-US" dirty="0" err="1">
                <a:solidFill>
                  <a:schemeClr val="accent2">
                    <a:lumMod val="40000"/>
                    <a:lumOff val="60000"/>
                  </a:schemeClr>
                </a:solidFill>
              </a:rPr>
              <a:t>Acetaat</a:t>
            </a:r>
            <a:r>
              <a:rPr lang="en-US" dirty="0">
                <a:solidFill>
                  <a:schemeClr val="accent2">
                    <a:lumMod val="40000"/>
                    <a:lumOff val="60000"/>
                  </a:schemeClr>
                </a:solidFill>
              </a:rPr>
              <a:t>, </a:t>
            </a:r>
            <a:r>
              <a:rPr lang="en-US" dirty="0" err="1">
                <a:solidFill>
                  <a:schemeClr val="accent2">
                    <a:lumMod val="40000"/>
                    <a:lumOff val="60000"/>
                  </a:schemeClr>
                </a:solidFill>
              </a:rPr>
              <a:t>dimethylfumaraat</a:t>
            </a:r>
            <a:r>
              <a:rPr lang="en-US" dirty="0">
                <a:solidFill>
                  <a:schemeClr val="accent2">
                    <a:lumMod val="40000"/>
                    <a:lumOff val="60000"/>
                  </a:schemeClr>
                </a:solidFill>
              </a:rPr>
              <a:t>, cladribine</a:t>
            </a:r>
            <a:endParaRPr lang="en-US" dirty="0"/>
          </a:p>
        </p:txBody>
      </p:sp>
      <p:sp>
        <p:nvSpPr>
          <p:cNvPr id="4" name="Rectangle 3">
            <a:extLst>
              <a:ext uri="{FF2B5EF4-FFF2-40B4-BE49-F238E27FC236}">
                <a16:creationId xmlns:a16="http://schemas.microsoft.com/office/drawing/2014/main" id="{EFF06278-B895-4032-A7C2-E5224E5130CC}"/>
              </a:ext>
            </a:extLst>
          </p:cNvPr>
          <p:cNvSpPr/>
          <p:nvPr/>
        </p:nvSpPr>
        <p:spPr>
          <a:xfrm>
            <a:off x="94266" y="5670799"/>
            <a:ext cx="4572000" cy="184666"/>
          </a:xfrm>
          <a:prstGeom prst="rect">
            <a:avLst/>
          </a:prstGeom>
        </p:spPr>
        <p:txBody>
          <a:bodyPr>
            <a:spAutoFit/>
          </a:bodyPr>
          <a:lstStyle/>
          <a:p>
            <a:r>
              <a:rPr lang="nl-NL" sz="600" dirty="0"/>
              <a:t> http://www.ema.europa.eu/docs/nl_NL/document_library/EPAR_-_Product_Information/human/000102/WC500029425.pdf</a:t>
            </a:r>
          </a:p>
        </p:txBody>
      </p:sp>
      <p:sp>
        <p:nvSpPr>
          <p:cNvPr id="5" name="Rectangle 4">
            <a:extLst>
              <a:ext uri="{FF2B5EF4-FFF2-40B4-BE49-F238E27FC236}">
                <a16:creationId xmlns:a16="http://schemas.microsoft.com/office/drawing/2014/main" id="{BA7BFF91-3A11-4476-8AA8-1B70722A24D9}"/>
              </a:ext>
            </a:extLst>
          </p:cNvPr>
          <p:cNvSpPr/>
          <p:nvPr/>
        </p:nvSpPr>
        <p:spPr>
          <a:xfrm>
            <a:off x="94266" y="5806151"/>
            <a:ext cx="4572000" cy="184666"/>
          </a:xfrm>
          <a:prstGeom prst="rect">
            <a:avLst/>
          </a:prstGeom>
        </p:spPr>
        <p:txBody>
          <a:bodyPr>
            <a:spAutoFit/>
          </a:bodyPr>
          <a:lstStyle/>
          <a:p>
            <a:r>
              <a:rPr lang="nl-NL" sz="600" dirty="0"/>
              <a:t>https://ec.europa.eu/health/documents/community-register/2015/20151216133467/anx_133467_nl</a:t>
            </a:r>
          </a:p>
        </p:txBody>
      </p:sp>
      <p:sp>
        <p:nvSpPr>
          <p:cNvPr id="6" name="Rectangle 5">
            <a:extLst>
              <a:ext uri="{FF2B5EF4-FFF2-40B4-BE49-F238E27FC236}">
                <a16:creationId xmlns:a16="http://schemas.microsoft.com/office/drawing/2014/main" id="{1AE75517-62AE-48C0-B5CD-390EF438B994}"/>
              </a:ext>
            </a:extLst>
          </p:cNvPr>
          <p:cNvSpPr/>
          <p:nvPr/>
        </p:nvSpPr>
        <p:spPr>
          <a:xfrm>
            <a:off x="94266" y="5535447"/>
            <a:ext cx="4572000" cy="276999"/>
          </a:xfrm>
          <a:prstGeom prst="rect">
            <a:avLst/>
          </a:prstGeom>
        </p:spPr>
        <p:txBody>
          <a:bodyPr>
            <a:spAutoFit/>
          </a:bodyPr>
          <a:lstStyle/>
          <a:p>
            <a:r>
              <a:rPr lang="nl-NL" sz="600" dirty="0">
                <a:hlinkClick r:id="rId2"/>
              </a:rPr>
              <a:t>https://db.cbg-meb.nl/IB-teksten/h30086.pdf</a:t>
            </a:r>
            <a:r>
              <a:rPr lang="nl-NL" sz="600" dirty="0"/>
              <a:t>  </a:t>
            </a:r>
          </a:p>
          <a:p>
            <a:endParaRPr lang="nl-NL" sz="600" dirty="0"/>
          </a:p>
        </p:txBody>
      </p:sp>
    </p:spTree>
    <p:extLst>
      <p:ext uri="{BB962C8B-B14F-4D97-AF65-F5344CB8AC3E}">
        <p14:creationId xmlns:p14="http://schemas.microsoft.com/office/powerpoint/2010/main" val="289909528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7</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a:xfrm>
            <a:off x="457202" y="884425"/>
            <a:ext cx="8229600" cy="4525963"/>
          </a:xfrm>
        </p:spPr>
        <p:txBody>
          <a:bodyPr/>
          <a:lstStyle/>
          <a:p>
            <a:r>
              <a:rPr lang="en-US" dirty="0"/>
              <a:t>Leg </a:t>
            </a:r>
            <a:r>
              <a:rPr lang="en-US" dirty="0" err="1"/>
              <a:t>uit</a:t>
            </a:r>
            <a:r>
              <a:rPr lang="en-US" dirty="0"/>
              <a:t> hoe teriflunomide </a:t>
            </a:r>
            <a:r>
              <a:rPr lang="en-US" dirty="0" err="1"/>
              <a:t>werkt</a:t>
            </a:r>
            <a:r>
              <a:rPr lang="en-US" dirty="0"/>
              <a:t>.</a:t>
            </a:r>
          </a:p>
          <a:p>
            <a:pPr marL="457200" lvl="1" indent="0">
              <a:buNone/>
            </a:pPr>
            <a:endParaRPr lang="en-US" dirty="0"/>
          </a:p>
        </p:txBody>
      </p:sp>
    </p:spTree>
    <p:extLst>
      <p:ext uri="{BB962C8B-B14F-4D97-AF65-F5344CB8AC3E}">
        <p14:creationId xmlns:p14="http://schemas.microsoft.com/office/powerpoint/2010/main" val="99509751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7</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a:xfrm>
            <a:off x="457202" y="884425"/>
            <a:ext cx="8229600" cy="4525963"/>
          </a:xfrm>
        </p:spPr>
        <p:txBody>
          <a:bodyPr/>
          <a:lstStyle/>
          <a:p>
            <a:r>
              <a:rPr lang="en-US" dirty="0"/>
              <a:t>Leg </a:t>
            </a:r>
            <a:r>
              <a:rPr lang="en-US" dirty="0" err="1"/>
              <a:t>uit</a:t>
            </a:r>
            <a:r>
              <a:rPr lang="en-US" dirty="0"/>
              <a:t> hoe teriflunomide </a:t>
            </a:r>
            <a:r>
              <a:rPr lang="en-US" dirty="0" err="1"/>
              <a:t>werkt</a:t>
            </a:r>
            <a:r>
              <a:rPr lang="en-US" dirty="0"/>
              <a:t>.</a:t>
            </a:r>
          </a:p>
          <a:p>
            <a:endParaRPr lang="en-US" dirty="0"/>
          </a:p>
          <a:p>
            <a:pPr marL="0" indent="0">
              <a:buNone/>
            </a:pPr>
            <a:r>
              <a:rPr lang="en-US" sz="2400" dirty="0">
                <a:solidFill>
                  <a:schemeClr val="accent2">
                    <a:lumMod val="40000"/>
                    <a:lumOff val="60000"/>
                  </a:schemeClr>
                </a:solidFill>
              </a:rPr>
              <a:t>Teriflunomide is </a:t>
            </a:r>
            <a:r>
              <a:rPr lang="en-US" sz="2400" dirty="0" err="1">
                <a:solidFill>
                  <a:schemeClr val="accent2">
                    <a:lumMod val="40000"/>
                    <a:lumOff val="60000"/>
                  </a:schemeClr>
                </a:solidFill>
              </a:rPr>
              <a:t>een</a:t>
            </a:r>
            <a:r>
              <a:rPr lang="en-US" sz="2400" dirty="0">
                <a:solidFill>
                  <a:schemeClr val="accent2">
                    <a:lumMod val="40000"/>
                    <a:lumOff val="60000"/>
                  </a:schemeClr>
                </a:solidFill>
              </a:rPr>
              <a:t> </a:t>
            </a:r>
            <a:r>
              <a:rPr lang="en-US" sz="2400" dirty="0" err="1">
                <a:solidFill>
                  <a:schemeClr val="accent2">
                    <a:lumMod val="40000"/>
                    <a:lumOff val="60000"/>
                  </a:schemeClr>
                </a:solidFill>
              </a:rPr>
              <a:t>immunomodulerende</a:t>
            </a:r>
            <a:r>
              <a:rPr lang="en-US" sz="2400" dirty="0">
                <a:solidFill>
                  <a:schemeClr val="accent2">
                    <a:lumMod val="40000"/>
                    <a:lumOff val="60000"/>
                  </a:schemeClr>
                </a:solidFill>
              </a:rPr>
              <a:t> </a:t>
            </a:r>
            <a:r>
              <a:rPr lang="en-US" sz="2400" dirty="0" err="1">
                <a:solidFill>
                  <a:schemeClr val="accent2">
                    <a:lumMod val="40000"/>
                    <a:lumOff val="60000"/>
                  </a:schemeClr>
                </a:solidFill>
              </a:rPr>
              <a:t>agens</a:t>
            </a:r>
            <a:r>
              <a:rPr lang="en-US" sz="2400" dirty="0">
                <a:solidFill>
                  <a:schemeClr val="accent2">
                    <a:lumMod val="40000"/>
                    <a:lumOff val="60000"/>
                  </a:schemeClr>
                </a:solidFill>
              </a:rPr>
              <a:t> met </a:t>
            </a:r>
            <a:r>
              <a:rPr lang="en-US" sz="2400" dirty="0" err="1">
                <a:solidFill>
                  <a:schemeClr val="accent2">
                    <a:lumMod val="40000"/>
                    <a:lumOff val="60000"/>
                  </a:schemeClr>
                </a:solidFill>
              </a:rPr>
              <a:t>ontstekingsremmende</a:t>
            </a:r>
            <a:r>
              <a:rPr lang="en-US" sz="2400" dirty="0">
                <a:solidFill>
                  <a:schemeClr val="accent2">
                    <a:lumMod val="40000"/>
                    <a:lumOff val="60000"/>
                  </a:schemeClr>
                </a:solidFill>
              </a:rPr>
              <a:t> </a:t>
            </a:r>
            <a:r>
              <a:rPr lang="en-US" sz="2400" dirty="0" err="1">
                <a:solidFill>
                  <a:schemeClr val="accent2">
                    <a:lumMod val="40000"/>
                    <a:lumOff val="60000"/>
                  </a:schemeClr>
                </a:solidFill>
              </a:rPr>
              <a:t>eigenschappen</a:t>
            </a:r>
            <a:r>
              <a:rPr lang="en-US" sz="2400" dirty="0">
                <a:solidFill>
                  <a:schemeClr val="accent2">
                    <a:lumMod val="40000"/>
                    <a:lumOff val="60000"/>
                  </a:schemeClr>
                </a:solidFill>
              </a:rPr>
              <a:t> die </a:t>
            </a:r>
            <a:r>
              <a:rPr lang="en-US" sz="2400" dirty="0" err="1">
                <a:solidFill>
                  <a:schemeClr val="accent2">
                    <a:lumMod val="40000"/>
                    <a:lumOff val="60000"/>
                  </a:schemeClr>
                </a:solidFill>
              </a:rPr>
              <a:t>werkt</a:t>
            </a:r>
            <a:r>
              <a:rPr lang="en-US" sz="2400" dirty="0">
                <a:solidFill>
                  <a:schemeClr val="accent2">
                    <a:lumMod val="40000"/>
                    <a:lumOff val="60000"/>
                  </a:schemeClr>
                </a:solidFill>
              </a:rPr>
              <a:t> </a:t>
            </a:r>
            <a:r>
              <a:rPr lang="en-US" sz="2400" dirty="0" err="1">
                <a:solidFill>
                  <a:schemeClr val="accent2">
                    <a:lumMod val="40000"/>
                    <a:lumOff val="60000"/>
                  </a:schemeClr>
                </a:solidFill>
              </a:rPr>
              <a:t>als</a:t>
            </a:r>
            <a:r>
              <a:rPr lang="en-US" sz="2400" dirty="0">
                <a:solidFill>
                  <a:schemeClr val="accent2">
                    <a:lumMod val="40000"/>
                    <a:lumOff val="60000"/>
                  </a:schemeClr>
                </a:solidFill>
              </a:rPr>
              <a:t> </a:t>
            </a:r>
            <a:r>
              <a:rPr lang="en-US" sz="2400" dirty="0" err="1">
                <a:solidFill>
                  <a:schemeClr val="accent2">
                    <a:lumMod val="40000"/>
                    <a:lumOff val="60000"/>
                  </a:schemeClr>
                </a:solidFill>
              </a:rPr>
              <a:t>selectieve</a:t>
            </a:r>
            <a:r>
              <a:rPr lang="en-US" sz="2400" dirty="0">
                <a:solidFill>
                  <a:schemeClr val="accent2">
                    <a:lumMod val="40000"/>
                    <a:lumOff val="60000"/>
                  </a:schemeClr>
                </a:solidFill>
              </a:rPr>
              <a:t> en </a:t>
            </a:r>
            <a:r>
              <a:rPr lang="en-US" sz="2400" dirty="0" err="1">
                <a:solidFill>
                  <a:schemeClr val="accent2">
                    <a:lumMod val="40000"/>
                    <a:lumOff val="60000"/>
                  </a:schemeClr>
                </a:solidFill>
              </a:rPr>
              <a:t>omkeerbare</a:t>
            </a:r>
            <a:r>
              <a:rPr lang="en-US" sz="2400" dirty="0">
                <a:solidFill>
                  <a:schemeClr val="accent2">
                    <a:lumMod val="40000"/>
                    <a:lumOff val="60000"/>
                  </a:schemeClr>
                </a:solidFill>
              </a:rPr>
              <a:t> </a:t>
            </a:r>
            <a:r>
              <a:rPr lang="en-US" sz="2400" dirty="0" err="1">
                <a:solidFill>
                  <a:schemeClr val="accent2">
                    <a:lumMod val="40000"/>
                    <a:lumOff val="60000"/>
                  </a:schemeClr>
                </a:solidFill>
              </a:rPr>
              <a:t>remmer</a:t>
            </a:r>
            <a:r>
              <a:rPr lang="en-US" sz="2400" dirty="0">
                <a:solidFill>
                  <a:schemeClr val="accent2">
                    <a:lumMod val="40000"/>
                    <a:lumOff val="60000"/>
                  </a:schemeClr>
                </a:solidFill>
              </a:rPr>
              <a:t> van het </a:t>
            </a:r>
            <a:r>
              <a:rPr lang="en-US" sz="2400" dirty="0" err="1">
                <a:solidFill>
                  <a:schemeClr val="accent2">
                    <a:lumMod val="40000"/>
                    <a:lumOff val="60000"/>
                  </a:schemeClr>
                </a:solidFill>
              </a:rPr>
              <a:t>mitochondriale</a:t>
            </a:r>
            <a:r>
              <a:rPr lang="en-US" sz="2400" dirty="0">
                <a:solidFill>
                  <a:schemeClr val="accent2">
                    <a:lumMod val="40000"/>
                    <a:lumOff val="60000"/>
                  </a:schemeClr>
                </a:solidFill>
              </a:rPr>
              <a:t> </a:t>
            </a:r>
            <a:r>
              <a:rPr lang="en-US" sz="2400" dirty="0" err="1">
                <a:solidFill>
                  <a:schemeClr val="accent2">
                    <a:lumMod val="40000"/>
                    <a:lumOff val="60000"/>
                  </a:schemeClr>
                </a:solidFill>
              </a:rPr>
              <a:t>enzym</a:t>
            </a:r>
            <a:r>
              <a:rPr lang="en-US" sz="2400" dirty="0">
                <a:solidFill>
                  <a:schemeClr val="accent2">
                    <a:lumMod val="40000"/>
                    <a:lumOff val="60000"/>
                  </a:schemeClr>
                </a:solidFill>
              </a:rPr>
              <a:t> dihydro-</a:t>
            </a:r>
            <a:r>
              <a:rPr lang="en-US" sz="2400" dirty="0" err="1">
                <a:solidFill>
                  <a:schemeClr val="accent2">
                    <a:lumMod val="40000"/>
                    <a:lumOff val="60000"/>
                  </a:schemeClr>
                </a:solidFill>
              </a:rPr>
              <a:t>orotaatdehydrogenase</a:t>
            </a:r>
            <a:r>
              <a:rPr lang="en-US" sz="2400" dirty="0">
                <a:solidFill>
                  <a:schemeClr val="accent2">
                    <a:lumMod val="40000"/>
                    <a:lumOff val="60000"/>
                  </a:schemeClr>
                </a:solidFill>
              </a:rPr>
              <a:t> (DHODH), </a:t>
            </a:r>
            <a:r>
              <a:rPr lang="en-US" sz="2400" dirty="0" err="1">
                <a:solidFill>
                  <a:schemeClr val="accent2">
                    <a:lumMod val="40000"/>
                    <a:lumOff val="60000"/>
                  </a:schemeClr>
                </a:solidFill>
              </a:rPr>
              <a:t>dat</a:t>
            </a:r>
            <a:r>
              <a:rPr lang="en-US" sz="2400" dirty="0">
                <a:solidFill>
                  <a:schemeClr val="accent2">
                    <a:lumMod val="40000"/>
                    <a:lumOff val="60000"/>
                  </a:schemeClr>
                </a:solidFill>
              </a:rPr>
              <a:t> </a:t>
            </a:r>
            <a:r>
              <a:rPr lang="en-US" sz="2400" dirty="0" err="1">
                <a:solidFill>
                  <a:schemeClr val="accent2">
                    <a:lumMod val="40000"/>
                    <a:lumOff val="60000"/>
                  </a:schemeClr>
                </a:solidFill>
              </a:rPr>
              <a:t>vereist</a:t>
            </a:r>
            <a:r>
              <a:rPr lang="en-US" sz="2400" dirty="0">
                <a:solidFill>
                  <a:schemeClr val="accent2">
                    <a:lumMod val="40000"/>
                    <a:lumOff val="60000"/>
                  </a:schemeClr>
                </a:solidFill>
              </a:rPr>
              <a:t> is </a:t>
            </a:r>
            <a:r>
              <a:rPr lang="en-US" sz="2400" dirty="0" err="1">
                <a:solidFill>
                  <a:schemeClr val="accent2">
                    <a:lumMod val="40000"/>
                    <a:lumOff val="60000"/>
                  </a:schemeClr>
                </a:solidFill>
              </a:rPr>
              <a:t>voor</a:t>
            </a:r>
            <a:r>
              <a:rPr lang="en-US" sz="2400" dirty="0">
                <a:solidFill>
                  <a:schemeClr val="accent2">
                    <a:lumMod val="40000"/>
                    <a:lumOff val="60000"/>
                  </a:schemeClr>
                </a:solidFill>
              </a:rPr>
              <a:t> de novo-</a:t>
            </a:r>
            <a:r>
              <a:rPr lang="en-US" sz="2400" dirty="0" err="1">
                <a:solidFill>
                  <a:schemeClr val="accent2">
                    <a:lumMod val="40000"/>
                    <a:lumOff val="60000"/>
                  </a:schemeClr>
                </a:solidFill>
              </a:rPr>
              <a:t>pyrimidinesynthese</a:t>
            </a:r>
            <a:r>
              <a:rPr lang="en-US" sz="2400" dirty="0">
                <a:solidFill>
                  <a:schemeClr val="accent2">
                    <a:lumMod val="40000"/>
                    <a:lumOff val="60000"/>
                  </a:schemeClr>
                </a:solidFill>
              </a:rPr>
              <a:t>. </a:t>
            </a:r>
            <a:r>
              <a:rPr lang="en-US" sz="2400" dirty="0" err="1">
                <a:solidFill>
                  <a:schemeClr val="accent2">
                    <a:lumMod val="40000"/>
                    <a:lumOff val="60000"/>
                  </a:schemeClr>
                </a:solidFill>
              </a:rPr>
              <a:t>Als</a:t>
            </a:r>
            <a:r>
              <a:rPr lang="en-US" sz="2400" dirty="0">
                <a:solidFill>
                  <a:schemeClr val="accent2">
                    <a:lumMod val="40000"/>
                    <a:lumOff val="60000"/>
                  </a:schemeClr>
                </a:solidFill>
              </a:rPr>
              <a:t> </a:t>
            </a:r>
            <a:r>
              <a:rPr lang="en-US" sz="2400" dirty="0" err="1">
                <a:solidFill>
                  <a:schemeClr val="accent2">
                    <a:lumMod val="40000"/>
                    <a:lumOff val="60000"/>
                  </a:schemeClr>
                </a:solidFill>
              </a:rPr>
              <a:t>gevolg</a:t>
            </a:r>
            <a:r>
              <a:rPr lang="en-US" sz="2400" dirty="0">
                <a:solidFill>
                  <a:schemeClr val="accent2">
                    <a:lumMod val="40000"/>
                    <a:lumOff val="60000"/>
                  </a:schemeClr>
                </a:solidFill>
              </a:rPr>
              <a:t> </a:t>
            </a:r>
            <a:r>
              <a:rPr lang="en-US" sz="2400" dirty="0" err="1">
                <a:solidFill>
                  <a:schemeClr val="accent2">
                    <a:lumMod val="40000"/>
                    <a:lumOff val="60000"/>
                  </a:schemeClr>
                </a:solidFill>
              </a:rPr>
              <a:t>hiervan</a:t>
            </a:r>
            <a:r>
              <a:rPr lang="en-US" sz="2400" dirty="0">
                <a:solidFill>
                  <a:schemeClr val="accent2">
                    <a:lumMod val="40000"/>
                    <a:lumOff val="60000"/>
                  </a:schemeClr>
                </a:solidFill>
              </a:rPr>
              <a:t> </a:t>
            </a:r>
            <a:r>
              <a:rPr lang="en-US" sz="2400" dirty="0" err="1">
                <a:solidFill>
                  <a:schemeClr val="accent2">
                    <a:lumMod val="40000"/>
                    <a:lumOff val="60000"/>
                  </a:schemeClr>
                </a:solidFill>
              </a:rPr>
              <a:t>vermindert</a:t>
            </a:r>
            <a:r>
              <a:rPr lang="en-US" sz="2400" dirty="0">
                <a:solidFill>
                  <a:schemeClr val="accent2">
                    <a:lumMod val="40000"/>
                    <a:lumOff val="60000"/>
                  </a:schemeClr>
                </a:solidFill>
              </a:rPr>
              <a:t> teriflunomide de </a:t>
            </a:r>
            <a:r>
              <a:rPr lang="en-US" sz="2400" dirty="0" err="1">
                <a:solidFill>
                  <a:schemeClr val="accent2">
                    <a:lumMod val="40000"/>
                    <a:lumOff val="60000"/>
                  </a:schemeClr>
                </a:solidFill>
              </a:rPr>
              <a:t>proliferatie</a:t>
            </a:r>
            <a:r>
              <a:rPr lang="en-US" sz="2400" dirty="0">
                <a:solidFill>
                  <a:schemeClr val="accent2">
                    <a:lumMod val="40000"/>
                    <a:lumOff val="60000"/>
                  </a:schemeClr>
                </a:solidFill>
              </a:rPr>
              <a:t> van </a:t>
            </a:r>
            <a:r>
              <a:rPr lang="en-US" sz="2400" dirty="0" err="1">
                <a:solidFill>
                  <a:schemeClr val="accent2">
                    <a:lumMod val="40000"/>
                    <a:lumOff val="60000"/>
                  </a:schemeClr>
                </a:solidFill>
              </a:rPr>
              <a:t>delende</a:t>
            </a:r>
            <a:r>
              <a:rPr lang="en-US" sz="2400" dirty="0">
                <a:solidFill>
                  <a:schemeClr val="accent2">
                    <a:lumMod val="40000"/>
                    <a:lumOff val="60000"/>
                  </a:schemeClr>
                </a:solidFill>
              </a:rPr>
              <a:t> </a:t>
            </a:r>
            <a:r>
              <a:rPr lang="en-US" sz="2400" dirty="0" err="1">
                <a:solidFill>
                  <a:schemeClr val="accent2">
                    <a:lumMod val="40000"/>
                    <a:lumOff val="60000"/>
                  </a:schemeClr>
                </a:solidFill>
              </a:rPr>
              <a:t>cellen</a:t>
            </a:r>
            <a:r>
              <a:rPr lang="en-US" sz="2400" dirty="0">
                <a:solidFill>
                  <a:schemeClr val="accent2">
                    <a:lumMod val="40000"/>
                    <a:lumOff val="60000"/>
                  </a:schemeClr>
                </a:solidFill>
              </a:rPr>
              <a:t> die de novo-</a:t>
            </a:r>
            <a:r>
              <a:rPr lang="en-US" sz="2400" dirty="0" err="1">
                <a:solidFill>
                  <a:schemeClr val="accent2">
                    <a:lumMod val="40000"/>
                    <a:lumOff val="60000"/>
                  </a:schemeClr>
                </a:solidFill>
              </a:rPr>
              <a:t>synthese</a:t>
            </a:r>
            <a:r>
              <a:rPr lang="en-US" sz="2400" dirty="0">
                <a:solidFill>
                  <a:schemeClr val="accent2">
                    <a:lumMod val="40000"/>
                    <a:lumOff val="60000"/>
                  </a:schemeClr>
                </a:solidFill>
              </a:rPr>
              <a:t> van pyrimidine </a:t>
            </a:r>
            <a:r>
              <a:rPr lang="en-US" sz="2400" dirty="0" err="1">
                <a:solidFill>
                  <a:schemeClr val="accent2">
                    <a:lumMod val="40000"/>
                    <a:lumOff val="60000"/>
                  </a:schemeClr>
                </a:solidFill>
              </a:rPr>
              <a:t>nodig</a:t>
            </a:r>
            <a:r>
              <a:rPr lang="en-US" sz="2400" dirty="0">
                <a:solidFill>
                  <a:schemeClr val="accent2">
                    <a:lumMod val="40000"/>
                    <a:lumOff val="60000"/>
                  </a:schemeClr>
                </a:solidFill>
              </a:rPr>
              <a:t> </a:t>
            </a:r>
            <a:r>
              <a:rPr lang="en-US" sz="2400" dirty="0" err="1">
                <a:solidFill>
                  <a:schemeClr val="accent2">
                    <a:lumMod val="40000"/>
                    <a:lumOff val="60000"/>
                  </a:schemeClr>
                </a:solidFill>
              </a:rPr>
              <a:t>hebben</a:t>
            </a:r>
            <a:r>
              <a:rPr lang="en-US" sz="2400" dirty="0">
                <a:solidFill>
                  <a:schemeClr val="accent2">
                    <a:lumMod val="40000"/>
                    <a:lumOff val="60000"/>
                  </a:schemeClr>
                </a:solidFill>
              </a:rPr>
              <a:t> om </a:t>
            </a:r>
            <a:r>
              <a:rPr lang="en-US" sz="2400" dirty="0" err="1">
                <a:solidFill>
                  <a:schemeClr val="accent2">
                    <a:lumMod val="40000"/>
                    <a:lumOff val="60000"/>
                  </a:schemeClr>
                </a:solidFill>
              </a:rPr>
              <a:t>te</a:t>
            </a:r>
            <a:r>
              <a:rPr lang="en-US" sz="2400" dirty="0">
                <a:solidFill>
                  <a:schemeClr val="accent2">
                    <a:lumMod val="40000"/>
                    <a:lumOff val="60000"/>
                  </a:schemeClr>
                </a:solidFill>
              </a:rPr>
              <a:t> </a:t>
            </a:r>
            <a:r>
              <a:rPr lang="en-US" sz="2400" dirty="0" err="1">
                <a:solidFill>
                  <a:schemeClr val="accent2">
                    <a:lumMod val="40000"/>
                    <a:lumOff val="60000"/>
                  </a:schemeClr>
                </a:solidFill>
              </a:rPr>
              <a:t>kunnen</a:t>
            </a:r>
            <a:r>
              <a:rPr lang="en-US" sz="2400" dirty="0">
                <a:solidFill>
                  <a:schemeClr val="accent2">
                    <a:lumMod val="40000"/>
                    <a:lumOff val="60000"/>
                  </a:schemeClr>
                </a:solidFill>
              </a:rPr>
              <a:t> </a:t>
            </a:r>
            <a:r>
              <a:rPr lang="en-US" sz="2400" dirty="0" err="1">
                <a:solidFill>
                  <a:schemeClr val="accent2">
                    <a:lumMod val="40000"/>
                    <a:lumOff val="60000"/>
                  </a:schemeClr>
                </a:solidFill>
              </a:rPr>
              <a:t>groeien</a:t>
            </a:r>
            <a:r>
              <a:rPr lang="en-US" sz="2400" dirty="0">
                <a:solidFill>
                  <a:schemeClr val="accent2">
                    <a:lumMod val="40000"/>
                    <a:lumOff val="60000"/>
                  </a:schemeClr>
                </a:solidFill>
              </a:rPr>
              <a:t>.</a:t>
            </a:r>
          </a:p>
          <a:p>
            <a:pPr marL="457200" lvl="1" indent="0">
              <a:buNone/>
            </a:pPr>
            <a:endParaRPr lang="en-US" dirty="0"/>
          </a:p>
        </p:txBody>
      </p:sp>
      <p:sp>
        <p:nvSpPr>
          <p:cNvPr id="4" name="Rectangle 3">
            <a:extLst>
              <a:ext uri="{FF2B5EF4-FFF2-40B4-BE49-F238E27FC236}">
                <a16:creationId xmlns:a16="http://schemas.microsoft.com/office/drawing/2014/main" id="{9B3A18F8-4698-4D9E-9862-1AF87F999F11}"/>
              </a:ext>
            </a:extLst>
          </p:cNvPr>
          <p:cNvSpPr/>
          <p:nvPr/>
        </p:nvSpPr>
        <p:spPr>
          <a:xfrm>
            <a:off x="369688" y="6673334"/>
            <a:ext cx="4572000" cy="184666"/>
          </a:xfrm>
          <a:prstGeom prst="rect">
            <a:avLst/>
          </a:prstGeom>
        </p:spPr>
        <p:txBody>
          <a:bodyPr>
            <a:spAutoFit/>
          </a:bodyPr>
          <a:lstStyle/>
          <a:p>
            <a:r>
              <a:rPr lang="nl-NL" sz="600" dirty="0"/>
              <a:t>https://ec.europa.eu/health/documents/community-register/2015/20151216133467/anx_133467_nl</a:t>
            </a:r>
          </a:p>
        </p:txBody>
      </p:sp>
    </p:spTree>
    <p:extLst>
      <p:ext uri="{BB962C8B-B14F-4D97-AF65-F5344CB8AC3E}">
        <p14:creationId xmlns:p14="http://schemas.microsoft.com/office/powerpoint/2010/main" val="315931337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8</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a:xfrm>
            <a:off x="457202" y="884425"/>
            <a:ext cx="8229600" cy="4525963"/>
          </a:xfrm>
        </p:spPr>
        <p:txBody>
          <a:bodyPr/>
          <a:lstStyle/>
          <a:p>
            <a:endParaRPr lang="en-US" dirty="0"/>
          </a:p>
          <a:p>
            <a:r>
              <a:rPr lang="en-US" dirty="0"/>
              <a:t>Leg </a:t>
            </a:r>
            <a:r>
              <a:rPr lang="en-US" dirty="0" err="1"/>
              <a:t>uit</a:t>
            </a:r>
            <a:r>
              <a:rPr lang="en-US" dirty="0"/>
              <a:t> </a:t>
            </a:r>
            <a:r>
              <a:rPr lang="en-US" dirty="0" err="1"/>
              <a:t>waarom</a:t>
            </a:r>
            <a:r>
              <a:rPr lang="en-US" dirty="0"/>
              <a:t> </a:t>
            </a:r>
            <a:r>
              <a:rPr lang="en-US" dirty="0" err="1"/>
              <a:t>interferonen</a:t>
            </a:r>
            <a:r>
              <a:rPr lang="en-US" dirty="0"/>
              <a:t> </a:t>
            </a:r>
            <a:r>
              <a:rPr lang="en-US" dirty="0" err="1"/>
              <a:t>griepachtige</a:t>
            </a:r>
            <a:r>
              <a:rPr lang="en-US" dirty="0"/>
              <a:t> </a:t>
            </a:r>
            <a:r>
              <a:rPr lang="en-US" dirty="0" err="1"/>
              <a:t>verschijnselen</a:t>
            </a:r>
            <a:r>
              <a:rPr lang="en-US" dirty="0"/>
              <a:t> </a:t>
            </a:r>
            <a:r>
              <a:rPr lang="en-US" dirty="0" err="1"/>
              <a:t>kunnen</a:t>
            </a:r>
            <a:r>
              <a:rPr lang="en-US" dirty="0"/>
              <a:t> </a:t>
            </a:r>
            <a:r>
              <a:rPr lang="en-US" dirty="0" err="1"/>
              <a:t>geven</a:t>
            </a:r>
            <a:r>
              <a:rPr lang="en-US" dirty="0"/>
              <a:t>.</a:t>
            </a:r>
          </a:p>
          <a:p>
            <a:endParaRPr lang="en-US" dirty="0"/>
          </a:p>
        </p:txBody>
      </p:sp>
    </p:spTree>
    <p:extLst>
      <p:ext uri="{BB962C8B-B14F-4D97-AF65-F5344CB8AC3E}">
        <p14:creationId xmlns:p14="http://schemas.microsoft.com/office/powerpoint/2010/main" val="148584395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8</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a:xfrm>
            <a:off x="457202" y="884425"/>
            <a:ext cx="8229600" cy="4525963"/>
          </a:xfrm>
        </p:spPr>
        <p:txBody>
          <a:bodyPr/>
          <a:lstStyle/>
          <a:p>
            <a:endParaRPr lang="en-US" dirty="0"/>
          </a:p>
          <a:p>
            <a:r>
              <a:rPr lang="en-US" dirty="0"/>
              <a:t>Leg </a:t>
            </a:r>
            <a:r>
              <a:rPr lang="en-US" dirty="0" err="1"/>
              <a:t>uit</a:t>
            </a:r>
            <a:r>
              <a:rPr lang="en-US" dirty="0"/>
              <a:t> </a:t>
            </a:r>
            <a:r>
              <a:rPr lang="en-US" dirty="0" err="1"/>
              <a:t>waarom</a:t>
            </a:r>
            <a:r>
              <a:rPr lang="en-US" dirty="0"/>
              <a:t> </a:t>
            </a:r>
            <a:r>
              <a:rPr lang="en-US" dirty="0" err="1"/>
              <a:t>interferonen</a:t>
            </a:r>
            <a:r>
              <a:rPr lang="en-US" dirty="0"/>
              <a:t> </a:t>
            </a:r>
            <a:r>
              <a:rPr lang="en-US" dirty="0" err="1"/>
              <a:t>griepachtige</a:t>
            </a:r>
            <a:r>
              <a:rPr lang="en-US" dirty="0"/>
              <a:t> </a:t>
            </a:r>
            <a:r>
              <a:rPr lang="en-US" dirty="0" err="1"/>
              <a:t>verschijnselen</a:t>
            </a:r>
            <a:r>
              <a:rPr lang="en-US" dirty="0"/>
              <a:t> </a:t>
            </a:r>
            <a:r>
              <a:rPr lang="en-US" dirty="0" err="1"/>
              <a:t>kunnen</a:t>
            </a:r>
            <a:r>
              <a:rPr lang="en-US" dirty="0"/>
              <a:t> </a:t>
            </a:r>
            <a:r>
              <a:rPr lang="en-US" dirty="0" err="1"/>
              <a:t>geven</a:t>
            </a:r>
            <a:r>
              <a:rPr lang="en-US" dirty="0"/>
              <a:t>.</a:t>
            </a:r>
          </a:p>
          <a:p>
            <a:endParaRPr lang="en-US" dirty="0"/>
          </a:p>
          <a:p>
            <a:pPr marL="0" indent="0">
              <a:buNone/>
            </a:pPr>
            <a:r>
              <a:rPr lang="en-US" sz="2400" dirty="0" err="1">
                <a:solidFill>
                  <a:schemeClr val="accent2">
                    <a:lumMod val="40000"/>
                    <a:lumOff val="60000"/>
                  </a:schemeClr>
                </a:solidFill>
              </a:rPr>
              <a:t>Interferonen</a:t>
            </a:r>
            <a:r>
              <a:rPr lang="en-US" sz="2400" dirty="0">
                <a:solidFill>
                  <a:schemeClr val="accent2">
                    <a:lumMod val="40000"/>
                    <a:lumOff val="60000"/>
                  </a:schemeClr>
                </a:solidFill>
              </a:rPr>
              <a:t> </a:t>
            </a:r>
            <a:r>
              <a:rPr lang="en-US" sz="2400" dirty="0" err="1">
                <a:solidFill>
                  <a:schemeClr val="accent2">
                    <a:lumMod val="40000"/>
                    <a:lumOff val="60000"/>
                  </a:schemeClr>
                </a:solidFill>
              </a:rPr>
              <a:t>vormen</a:t>
            </a:r>
            <a:r>
              <a:rPr lang="en-US" sz="2400" dirty="0">
                <a:solidFill>
                  <a:schemeClr val="accent2">
                    <a:lumMod val="40000"/>
                    <a:lumOff val="60000"/>
                  </a:schemeClr>
                </a:solidFill>
              </a:rPr>
              <a:t> </a:t>
            </a:r>
            <a:r>
              <a:rPr lang="en-US" sz="2400" dirty="0" err="1">
                <a:solidFill>
                  <a:schemeClr val="accent2">
                    <a:lumMod val="40000"/>
                    <a:lumOff val="60000"/>
                  </a:schemeClr>
                </a:solidFill>
              </a:rPr>
              <a:t>een</a:t>
            </a:r>
            <a:r>
              <a:rPr lang="en-US" sz="2400" dirty="0">
                <a:solidFill>
                  <a:schemeClr val="accent2">
                    <a:lumMod val="40000"/>
                    <a:lumOff val="60000"/>
                  </a:schemeClr>
                </a:solidFill>
              </a:rPr>
              <a:t> </a:t>
            </a:r>
            <a:r>
              <a:rPr lang="en-US" sz="2400" dirty="0" err="1">
                <a:solidFill>
                  <a:schemeClr val="accent2">
                    <a:lumMod val="40000"/>
                    <a:lumOff val="60000"/>
                  </a:schemeClr>
                </a:solidFill>
              </a:rPr>
              <a:t>groep</a:t>
            </a:r>
            <a:r>
              <a:rPr lang="en-US" sz="2400" dirty="0">
                <a:solidFill>
                  <a:schemeClr val="accent2">
                    <a:lumMod val="40000"/>
                    <a:lumOff val="60000"/>
                  </a:schemeClr>
                </a:solidFill>
              </a:rPr>
              <a:t> </a:t>
            </a:r>
            <a:r>
              <a:rPr lang="en-US" sz="2400" dirty="0" err="1">
                <a:solidFill>
                  <a:schemeClr val="accent2">
                    <a:lumMod val="40000"/>
                    <a:lumOff val="60000"/>
                  </a:schemeClr>
                </a:solidFill>
              </a:rPr>
              <a:t>natuurlijk</a:t>
            </a:r>
            <a:r>
              <a:rPr lang="en-US" sz="2400" dirty="0">
                <a:solidFill>
                  <a:schemeClr val="accent2">
                    <a:lumMod val="40000"/>
                    <a:lumOff val="60000"/>
                  </a:schemeClr>
                </a:solidFill>
              </a:rPr>
              <a:t> </a:t>
            </a:r>
            <a:r>
              <a:rPr lang="en-US" sz="2400" dirty="0" err="1">
                <a:solidFill>
                  <a:schemeClr val="accent2">
                    <a:lumMod val="40000"/>
                    <a:lumOff val="60000"/>
                  </a:schemeClr>
                </a:solidFill>
              </a:rPr>
              <a:t>voorkomende</a:t>
            </a:r>
            <a:r>
              <a:rPr lang="en-US" sz="2400" dirty="0">
                <a:solidFill>
                  <a:schemeClr val="accent2">
                    <a:lumMod val="40000"/>
                    <a:lumOff val="60000"/>
                  </a:schemeClr>
                </a:solidFill>
              </a:rPr>
              <a:t> </a:t>
            </a:r>
            <a:r>
              <a:rPr lang="en-US" sz="2400" dirty="0" err="1">
                <a:solidFill>
                  <a:schemeClr val="accent2">
                    <a:lumMod val="40000"/>
                    <a:lumOff val="60000"/>
                  </a:schemeClr>
                </a:solidFill>
              </a:rPr>
              <a:t>eiwitten</a:t>
            </a:r>
            <a:r>
              <a:rPr lang="en-US" sz="2400" dirty="0">
                <a:solidFill>
                  <a:schemeClr val="accent2">
                    <a:lumMod val="40000"/>
                    <a:lumOff val="60000"/>
                  </a:schemeClr>
                </a:solidFill>
              </a:rPr>
              <a:t> die door </a:t>
            </a:r>
            <a:r>
              <a:rPr lang="en-US" sz="2400" dirty="0" err="1">
                <a:solidFill>
                  <a:schemeClr val="accent2">
                    <a:lumMod val="40000"/>
                    <a:lumOff val="60000"/>
                  </a:schemeClr>
                </a:solidFill>
              </a:rPr>
              <a:t>eukaryotische</a:t>
            </a:r>
            <a:r>
              <a:rPr lang="en-US" sz="2400" dirty="0">
                <a:solidFill>
                  <a:schemeClr val="accent2">
                    <a:lumMod val="40000"/>
                    <a:lumOff val="60000"/>
                  </a:schemeClr>
                </a:solidFill>
              </a:rPr>
              <a:t> </a:t>
            </a:r>
            <a:r>
              <a:rPr lang="en-US" sz="2400" dirty="0" err="1">
                <a:solidFill>
                  <a:schemeClr val="accent2">
                    <a:lumMod val="40000"/>
                    <a:lumOff val="60000"/>
                  </a:schemeClr>
                </a:solidFill>
              </a:rPr>
              <a:t>cellen</a:t>
            </a:r>
            <a:r>
              <a:rPr lang="en-US" sz="2400" dirty="0">
                <a:solidFill>
                  <a:schemeClr val="accent2">
                    <a:lumMod val="40000"/>
                    <a:lumOff val="60000"/>
                  </a:schemeClr>
                </a:solidFill>
              </a:rPr>
              <a:t> </a:t>
            </a:r>
            <a:r>
              <a:rPr lang="en-US" sz="2400" dirty="0" err="1">
                <a:solidFill>
                  <a:schemeClr val="accent2">
                    <a:lumMod val="40000"/>
                    <a:lumOff val="60000"/>
                  </a:schemeClr>
                </a:solidFill>
              </a:rPr>
              <a:t>worden</a:t>
            </a:r>
            <a:r>
              <a:rPr lang="en-US" sz="2400" dirty="0">
                <a:solidFill>
                  <a:schemeClr val="accent2">
                    <a:lumMod val="40000"/>
                    <a:lumOff val="60000"/>
                  </a:schemeClr>
                </a:solidFill>
              </a:rPr>
              <a:t> </a:t>
            </a:r>
            <a:r>
              <a:rPr lang="en-US" sz="2400" dirty="0" err="1">
                <a:solidFill>
                  <a:schemeClr val="accent2">
                    <a:lumMod val="40000"/>
                    <a:lumOff val="60000"/>
                  </a:schemeClr>
                </a:solidFill>
              </a:rPr>
              <a:t>geproduceerd</a:t>
            </a:r>
            <a:r>
              <a:rPr lang="en-US" sz="2400" dirty="0">
                <a:solidFill>
                  <a:schemeClr val="accent2">
                    <a:lumMod val="40000"/>
                    <a:lumOff val="60000"/>
                  </a:schemeClr>
                </a:solidFill>
              </a:rPr>
              <a:t> in </a:t>
            </a:r>
            <a:r>
              <a:rPr lang="en-US" sz="2400" dirty="0" err="1">
                <a:solidFill>
                  <a:schemeClr val="accent2">
                    <a:lumMod val="40000"/>
                    <a:lumOff val="60000"/>
                  </a:schemeClr>
                </a:solidFill>
              </a:rPr>
              <a:t>reactie</a:t>
            </a:r>
            <a:r>
              <a:rPr lang="en-US" sz="2400" dirty="0">
                <a:solidFill>
                  <a:schemeClr val="accent2">
                    <a:lumMod val="40000"/>
                    <a:lumOff val="60000"/>
                  </a:schemeClr>
                </a:solidFill>
              </a:rPr>
              <a:t> op </a:t>
            </a:r>
            <a:r>
              <a:rPr lang="en-US" sz="2400" dirty="0" err="1">
                <a:solidFill>
                  <a:schemeClr val="accent2">
                    <a:lumMod val="40000"/>
                    <a:lumOff val="60000"/>
                  </a:schemeClr>
                </a:solidFill>
              </a:rPr>
              <a:t>virale</a:t>
            </a:r>
            <a:r>
              <a:rPr lang="en-US" sz="2400" dirty="0">
                <a:solidFill>
                  <a:schemeClr val="accent2">
                    <a:lumMod val="40000"/>
                    <a:lumOff val="60000"/>
                  </a:schemeClr>
                </a:solidFill>
              </a:rPr>
              <a:t> </a:t>
            </a:r>
            <a:r>
              <a:rPr lang="en-US" sz="2400" dirty="0" err="1">
                <a:solidFill>
                  <a:schemeClr val="accent2">
                    <a:lumMod val="40000"/>
                    <a:lumOff val="60000"/>
                  </a:schemeClr>
                </a:solidFill>
              </a:rPr>
              <a:t>infecties</a:t>
            </a:r>
            <a:r>
              <a:rPr lang="en-US" sz="2400" dirty="0">
                <a:solidFill>
                  <a:schemeClr val="accent2">
                    <a:lumMod val="40000"/>
                    <a:lumOff val="60000"/>
                  </a:schemeClr>
                </a:solidFill>
              </a:rPr>
              <a:t> of </a:t>
            </a:r>
            <a:r>
              <a:rPr lang="en-US" sz="2400" dirty="0" err="1">
                <a:solidFill>
                  <a:schemeClr val="accent2">
                    <a:lumMod val="40000"/>
                    <a:lumOff val="60000"/>
                  </a:schemeClr>
                </a:solidFill>
              </a:rPr>
              <a:t>andere</a:t>
            </a:r>
            <a:r>
              <a:rPr lang="en-US" sz="2400" dirty="0">
                <a:solidFill>
                  <a:schemeClr val="accent2">
                    <a:lumMod val="40000"/>
                    <a:lumOff val="60000"/>
                  </a:schemeClr>
                </a:solidFill>
              </a:rPr>
              <a:t> </a:t>
            </a:r>
            <a:r>
              <a:rPr lang="en-US" sz="2400" dirty="0" err="1">
                <a:solidFill>
                  <a:schemeClr val="accent2">
                    <a:lumMod val="40000"/>
                    <a:lumOff val="60000"/>
                  </a:schemeClr>
                </a:solidFill>
              </a:rPr>
              <a:t>biologische</a:t>
            </a:r>
            <a:r>
              <a:rPr lang="en-US" sz="2400" dirty="0">
                <a:solidFill>
                  <a:schemeClr val="accent2">
                    <a:lumMod val="40000"/>
                    <a:lumOff val="60000"/>
                  </a:schemeClr>
                </a:solidFill>
              </a:rPr>
              <a:t> stimuli. </a:t>
            </a:r>
            <a:r>
              <a:rPr lang="en-US" sz="2400" dirty="0" err="1">
                <a:solidFill>
                  <a:schemeClr val="accent2">
                    <a:lumMod val="40000"/>
                    <a:lumOff val="60000"/>
                  </a:schemeClr>
                </a:solidFill>
              </a:rPr>
              <a:t>Interferonen</a:t>
            </a:r>
            <a:r>
              <a:rPr lang="en-US" sz="2400" dirty="0">
                <a:solidFill>
                  <a:schemeClr val="accent2">
                    <a:lumMod val="40000"/>
                    <a:lumOff val="60000"/>
                  </a:schemeClr>
                </a:solidFill>
              </a:rPr>
              <a:t> </a:t>
            </a:r>
            <a:r>
              <a:rPr lang="en-US" sz="2400" dirty="0" err="1">
                <a:solidFill>
                  <a:schemeClr val="accent2">
                    <a:lumMod val="40000"/>
                    <a:lumOff val="60000"/>
                  </a:schemeClr>
                </a:solidFill>
              </a:rPr>
              <a:t>zijn</a:t>
            </a:r>
            <a:r>
              <a:rPr lang="en-US" sz="2400" dirty="0">
                <a:solidFill>
                  <a:schemeClr val="accent2">
                    <a:lumMod val="40000"/>
                    <a:lumOff val="60000"/>
                  </a:schemeClr>
                </a:solidFill>
              </a:rPr>
              <a:t> </a:t>
            </a:r>
            <a:r>
              <a:rPr lang="en-US" sz="2400" dirty="0" err="1">
                <a:solidFill>
                  <a:schemeClr val="accent2">
                    <a:lumMod val="40000"/>
                    <a:lumOff val="60000"/>
                  </a:schemeClr>
                </a:solidFill>
              </a:rPr>
              <a:t>cytokinen</a:t>
            </a:r>
            <a:r>
              <a:rPr lang="en-US" sz="2400" dirty="0">
                <a:solidFill>
                  <a:schemeClr val="accent2">
                    <a:lumMod val="40000"/>
                    <a:lumOff val="60000"/>
                  </a:schemeClr>
                </a:solidFill>
              </a:rPr>
              <a:t> die </a:t>
            </a:r>
            <a:r>
              <a:rPr lang="en-US" sz="2400" dirty="0" err="1">
                <a:solidFill>
                  <a:schemeClr val="accent2">
                    <a:lumMod val="40000"/>
                    <a:lumOff val="60000"/>
                  </a:schemeClr>
                </a:solidFill>
              </a:rPr>
              <a:t>antivirale</a:t>
            </a:r>
            <a:r>
              <a:rPr lang="en-US" sz="2400" dirty="0">
                <a:solidFill>
                  <a:schemeClr val="accent2">
                    <a:lumMod val="40000"/>
                    <a:lumOff val="60000"/>
                  </a:schemeClr>
                </a:solidFill>
              </a:rPr>
              <a:t>, </a:t>
            </a:r>
            <a:r>
              <a:rPr lang="en-US" sz="2400" dirty="0" err="1">
                <a:solidFill>
                  <a:schemeClr val="accent2">
                    <a:lumMod val="40000"/>
                    <a:lumOff val="60000"/>
                  </a:schemeClr>
                </a:solidFill>
              </a:rPr>
              <a:t>antiproliferatieve</a:t>
            </a:r>
            <a:r>
              <a:rPr lang="en-US" sz="2400" dirty="0">
                <a:solidFill>
                  <a:schemeClr val="accent2">
                    <a:lumMod val="40000"/>
                    <a:lumOff val="60000"/>
                  </a:schemeClr>
                </a:solidFill>
              </a:rPr>
              <a:t> en </a:t>
            </a:r>
            <a:r>
              <a:rPr lang="en-US" sz="2400" dirty="0" err="1">
                <a:solidFill>
                  <a:schemeClr val="accent2">
                    <a:lumMod val="40000"/>
                    <a:lumOff val="60000"/>
                  </a:schemeClr>
                </a:solidFill>
              </a:rPr>
              <a:t>immunomodulerende</a:t>
            </a:r>
            <a:r>
              <a:rPr lang="en-US" sz="2400" dirty="0">
                <a:solidFill>
                  <a:schemeClr val="accent2">
                    <a:lumMod val="40000"/>
                    <a:lumOff val="60000"/>
                  </a:schemeClr>
                </a:solidFill>
              </a:rPr>
              <a:t> </a:t>
            </a:r>
            <a:r>
              <a:rPr lang="en-US" sz="2400" dirty="0" err="1">
                <a:solidFill>
                  <a:schemeClr val="accent2">
                    <a:lumMod val="40000"/>
                    <a:lumOff val="60000"/>
                  </a:schemeClr>
                </a:solidFill>
              </a:rPr>
              <a:t>activiteiten</a:t>
            </a:r>
            <a:r>
              <a:rPr lang="en-US" sz="2400" dirty="0">
                <a:solidFill>
                  <a:schemeClr val="accent2">
                    <a:lumMod val="40000"/>
                    <a:lumOff val="60000"/>
                  </a:schemeClr>
                </a:solidFill>
              </a:rPr>
              <a:t> </a:t>
            </a:r>
            <a:r>
              <a:rPr lang="en-US" sz="2400" dirty="0" err="1">
                <a:solidFill>
                  <a:schemeClr val="accent2">
                    <a:lumMod val="40000"/>
                    <a:lumOff val="60000"/>
                  </a:schemeClr>
                </a:solidFill>
              </a:rPr>
              <a:t>teweegbrengen</a:t>
            </a:r>
            <a:r>
              <a:rPr lang="en-US" sz="2400" dirty="0">
                <a:solidFill>
                  <a:schemeClr val="accent2">
                    <a:lumMod val="40000"/>
                    <a:lumOff val="60000"/>
                  </a:schemeClr>
                </a:solidFill>
              </a:rPr>
              <a:t>.</a:t>
            </a:r>
            <a:endParaRPr lang="en-US" dirty="0"/>
          </a:p>
        </p:txBody>
      </p:sp>
      <p:sp>
        <p:nvSpPr>
          <p:cNvPr id="5" name="Rectangle 4">
            <a:extLst>
              <a:ext uri="{FF2B5EF4-FFF2-40B4-BE49-F238E27FC236}">
                <a16:creationId xmlns:a16="http://schemas.microsoft.com/office/drawing/2014/main" id="{87EE6A3C-BFC6-4510-B316-5D3C4E4EBF15}"/>
              </a:ext>
            </a:extLst>
          </p:cNvPr>
          <p:cNvSpPr/>
          <p:nvPr/>
        </p:nvSpPr>
        <p:spPr>
          <a:xfrm>
            <a:off x="74226" y="6690651"/>
            <a:ext cx="4206601" cy="184666"/>
          </a:xfrm>
          <a:prstGeom prst="rect">
            <a:avLst/>
          </a:prstGeom>
        </p:spPr>
        <p:txBody>
          <a:bodyPr wrap="none">
            <a:spAutoFit/>
          </a:bodyPr>
          <a:lstStyle/>
          <a:p>
            <a:r>
              <a:rPr lang="nl-NL" sz="600" dirty="0"/>
              <a:t> http://www.ema.europa.eu/docs/nl_NL/document_library/EPAR_-_Product_Information/human/000102/WC500029425.pdf</a:t>
            </a:r>
          </a:p>
        </p:txBody>
      </p:sp>
    </p:spTree>
    <p:extLst>
      <p:ext uri="{BB962C8B-B14F-4D97-AF65-F5344CB8AC3E}">
        <p14:creationId xmlns:p14="http://schemas.microsoft.com/office/powerpoint/2010/main" val="306318934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9</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a:xfrm>
            <a:off x="457202" y="884425"/>
            <a:ext cx="8229600" cy="4525963"/>
          </a:xfrm>
        </p:spPr>
        <p:txBody>
          <a:bodyPr/>
          <a:lstStyle/>
          <a:p>
            <a:endParaRPr lang="en-US" dirty="0"/>
          </a:p>
          <a:p>
            <a:r>
              <a:rPr lang="en-US" dirty="0"/>
              <a:t>Leg </a:t>
            </a:r>
            <a:r>
              <a:rPr lang="en-US" dirty="0" err="1"/>
              <a:t>uit</a:t>
            </a:r>
            <a:r>
              <a:rPr lang="en-US" dirty="0"/>
              <a:t> DMF </a:t>
            </a:r>
            <a:r>
              <a:rPr lang="en-US" dirty="0" err="1"/>
              <a:t>werkt</a:t>
            </a:r>
            <a:r>
              <a:rPr lang="en-US" dirty="0"/>
              <a:t>.</a:t>
            </a:r>
          </a:p>
          <a:p>
            <a:pPr marL="0" indent="0">
              <a:buNone/>
            </a:pPr>
            <a:endParaRPr lang="en-US" sz="2400" dirty="0">
              <a:solidFill>
                <a:schemeClr val="accent2">
                  <a:lumMod val="40000"/>
                  <a:lumOff val="60000"/>
                </a:schemeClr>
              </a:solidFill>
            </a:endParaRPr>
          </a:p>
        </p:txBody>
      </p:sp>
    </p:spTree>
    <p:extLst>
      <p:ext uri="{BB962C8B-B14F-4D97-AF65-F5344CB8AC3E}">
        <p14:creationId xmlns:p14="http://schemas.microsoft.com/office/powerpoint/2010/main" val="409453809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9</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a:xfrm>
            <a:off x="457202" y="884425"/>
            <a:ext cx="8229600" cy="4525963"/>
          </a:xfrm>
        </p:spPr>
        <p:txBody>
          <a:bodyPr/>
          <a:lstStyle/>
          <a:p>
            <a:endParaRPr lang="en-US" dirty="0"/>
          </a:p>
          <a:p>
            <a:r>
              <a:rPr lang="en-US" dirty="0"/>
              <a:t>Leg </a:t>
            </a:r>
            <a:r>
              <a:rPr lang="en-US" dirty="0" err="1"/>
              <a:t>uit</a:t>
            </a:r>
            <a:r>
              <a:rPr lang="en-US" dirty="0"/>
              <a:t> DMF.</a:t>
            </a:r>
          </a:p>
          <a:p>
            <a:pPr marL="0" indent="0">
              <a:buNone/>
            </a:pPr>
            <a:endParaRPr lang="en-US" sz="2400" dirty="0">
              <a:solidFill>
                <a:schemeClr val="accent2">
                  <a:lumMod val="40000"/>
                  <a:lumOff val="60000"/>
                </a:schemeClr>
              </a:solidFill>
            </a:endParaRPr>
          </a:p>
          <a:p>
            <a:pPr marL="0" indent="0">
              <a:buNone/>
            </a:pPr>
            <a:r>
              <a:rPr lang="en-US" sz="2400" dirty="0" err="1">
                <a:solidFill>
                  <a:schemeClr val="accent2">
                    <a:lumMod val="40000"/>
                    <a:lumOff val="60000"/>
                  </a:schemeClr>
                </a:solidFill>
              </a:rPr>
              <a:t>Dimethylfumaraat</a:t>
            </a:r>
            <a:r>
              <a:rPr lang="en-US" sz="2400" dirty="0">
                <a:solidFill>
                  <a:schemeClr val="accent2">
                    <a:lumMod val="40000"/>
                    <a:lumOff val="60000"/>
                  </a:schemeClr>
                </a:solidFill>
              </a:rPr>
              <a:t> en </a:t>
            </a:r>
            <a:r>
              <a:rPr lang="en-US" sz="2400" dirty="0" err="1">
                <a:solidFill>
                  <a:schemeClr val="accent2">
                    <a:lumMod val="40000"/>
                    <a:lumOff val="60000"/>
                  </a:schemeClr>
                </a:solidFill>
              </a:rPr>
              <a:t>monomethylfumaraat</a:t>
            </a:r>
            <a:r>
              <a:rPr lang="en-US" sz="2400" dirty="0">
                <a:solidFill>
                  <a:schemeClr val="accent2">
                    <a:lumMod val="40000"/>
                    <a:lumOff val="60000"/>
                  </a:schemeClr>
                </a:solidFill>
              </a:rPr>
              <a:t>, de </a:t>
            </a:r>
            <a:r>
              <a:rPr lang="en-US" sz="2400" dirty="0" err="1">
                <a:solidFill>
                  <a:schemeClr val="accent2">
                    <a:lumMod val="40000"/>
                    <a:lumOff val="60000"/>
                  </a:schemeClr>
                </a:solidFill>
              </a:rPr>
              <a:t>primaire</a:t>
            </a:r>
            <a:r>
              <a:rPr lang="en-US" sz="2400" dirty="0">
                <a:solidFill>
                  <a:schemeClr val="accent2">
                    <a:lumMod val="40000"/>
                    <a:lumOff val="60000"/>
                  </a:schemeClr>
                </a:solidFill>
              </a:rPr>
              <a:t> </a:t>
            </a:r>
            <a:r>
              <a:rPr lang="en-US" sz="2400" dirty="0" err="1">
                <a:solidFill>
                  <a:schemeClr val="accent2">
                    <a:lumMod val="40000"/>
                    <a:lumOff val="60000"/>
                  </a:schemeClr>
                </a:solidFill>
              </a:rPr>
              <a:t>metaboliet</a:t>
            </a:r>
            <a:r>
              <a:rPr lang="en-US" sz="2400" dirty="0">
                <a:solidFill>
                  <a:schemeClr val="accent2">
                    <a:lumMod val="40000"/>
                    <a:lumOff val="60000"/>
                  </a:schemeClr>
                </a:solidFill>
              </a:rPr>
              <a:t> van </a:t>
            </a:r>
            <a:r>
              <a:rPr lang="en-US" sz="2400" dirty="0" err="1">
                <a:solidFill>
                  <a:schemeClr val="accent2">
                    <a:lumMod val="40000"/>
                    <a:lumOff val="60000"/>
                  </a:schemeClr>
                </a:solidFill>
              </a:rPr>
              <a:t>dimethylfumaraat</a:t>
            </a:r>
            <a:r>
              <a:rPr lang="en-US" sz="2400" dirty="0">
                <a:solidFill>
                  <a:schemeClr val="accent2">
                    <a:lumMod val="40000"/>
                    <a:lumOff val="60000"/>
                  </a:schemeClr>
                </a:solidFill>
              </a:rPr>
              <a:t>, </a:t>
            </a:r>
            <a:r>
              <a:rPr lang="en-US" sz="2400" dirty="0" err="1">
                <a:solidFill>
                  <a:schemeClr val="accent2">
                    <a:lumMod val="40000"/>
                    <a:lumOff val="60000"/>
                  </a:schemeClr>
                </a:solidFill>
              </a:rPr>
              <a:t>zorgden</a:t>
            </a:r>
            <a:r>
              <a:rPr lang="en-US" sz="2400" dirty="0">
                <a:solidFill>
                  <a:schemeClr val="accent2">
                    <a:lumMod val="40000"/>
                    <a:lumOff val="60000"/>
                  </a:schemeClr>
                </a:solidFill>
              </a:rPr>
              <a:t> </a:t>
            </a:r>
            <a:r>
              <a:rPr lang="en-US" sz="2400" dirty="0" err="1">
                <a:solidFill>
                  <a:schemeClr val="accent2">
                    <a:lumMod val="40000"/>
                    <a:lumOff val="60000"/>
                  </a:schemeClr>
                </a:solidFill>
              </a:rPr>
              <a:t>voor</a:t>
            </a:r>
            <a:r>
              <a:rPr lang="en-US" sz="2400" dirty="0">
                <a:solidFill>
                  <a:schemeClr val="accent2">
                    <a:lumMod val="40000"/>
                    <a:lumOff val="60000"/>
                  </a:schemeClr>
                </a:solidFill>
              </a:rPr>
              <a:t> </a:t>
            </a:r>
            <a:r>
              <a:rPr lang="en-US" sz="2400" dirty="0" err="1">
                <a:solidFill>
                  <a:schemeClr val="accent2">
                    <a:lumMod val="40000"/>
                    <a:lumOff val="60000"/>
                  </a:schemeClr>
                </a:solidFill>
              </a:rPr>
              <a:t>een</a:t>
            </a:r>
            <a:r>
              <a:rPr lang="en-US" sz="2400" dirty="0">
                <a:solidFill>
                  <a:schemeClr val="accent2">
                    <a:lumMod val="40000"/>
                    <a:lumOff val="60000"/>
                  </a:schemeClr>
                </a:solidFill>
              </a:rPr>
              <a:t> </a:t>
            </a:r>
            <a:r>
              <a:rPr lang="en-US" sz="2400" dirty="0" err="1">
                <a:solidFill>
                  <a:schemeClr val="accent2">
                    <a:lumMod val="40000"/>
                    <a:lumOff val="60000"/>
                  </a:schemeClr>
                </a:solidFill>
              </a:rPr>
              <a:t>aanzienlijke</a:t>
            </a:r>
            <a:r>
              <a:rPr lang="en-US" sz="2400" dirty="0">
                <a:solidFill>
                  <a:schemeClr val="accent2">
                    <a:lumMod val="40000"/>
                    <a:lumOff val="60000"/>
                  </a:schemeClr>
                </a:solidFill>
              </a:rPr>
              <a:t> </a:t>
            </a:r>
            <a:r>
              <a:rPr lang="en-US" sz="2400" dirty="0" err="1">
                <a:solidFill>
                  <a:schemeClr val="accent2">
                    <a:lumMod val="40000"/>
                    <a:lumOff val="60000"/>
                  </a:schemeClr>
                </a:solidFill>
              </a:rPr>
              <a:t>vermindering</a:t>
            </a:r>
            <a:r>
              <a:rPr lang="en-US" sz="2400" dirty="0">
                <a:solidFill>
                  <a:schemeClr val="accent2">
                    <a:lumMod val="40000"/>
                    <a:lumOff val="60000"/>
                  </a:schemeClr>
                </a:solidFill>
              </a:rPr>
              <a:t> van </a:t>
            </a:r>
            <a:r>
              <a:rPr lang="en-US" sz="2400" dirty="0" err="1">
                <a:solidFill>
                  <a:schemeClr val="accent2">
                    <a:lumMod val="40000"/>
                    <a:lumOff val="60000"/>
                  </a:schemeClr>
                </a:solidFill>
              </a:rPr>
              <a:t>immuuncelactivering</a:t>
            </a:r>
            <a:r>
              <a:rPr lang="en-US" sz="2400" dirty="0">
                <a:solidFill>
                  <a:schemeClr val="accent2">
                    <a:lumMod val="40000"/>
                    <a:lumOff val="60000"/>
                  </a:schemeClr>
                </a:solidFill>
              </a:rPr>
              <a:t> en de </a:t>
            </a:r>
            <a:r>
              <a:rPr lang="en-US" sz="2400" dirty="0" err="1">
                <a:solidFill>
                  <a:schemeClr val="accent2">
                    <a:lumMod val="40000"/>
                    <a:lumOff val="60000"/>
                  </a:schemeClr>
                </a:solidFill>
              </a:rPr>
              <a:t>daaropvolgende</a:t>
            </a:r>
            <a:r>
              <a:rPr lang="en-US" sz="2400" dirty="0">
                <a:solidFill>
                  <a:schemeClr val="accent2">
                    <a:lumMod val="40000"/>
                    <a:lumOff val="60000"/>
                  </a:schemeClr>
                </a:solidFill>
              </a:rPr>
              <a:t> </a:t>
            </a:r>
            <a:r>
              <a:rPr lang="en-US" sz="2400" dirty="0" err="1">
                <a:solidFill>
                  <a:schemeClr val="accent2">
                    <a:lumMod val="40000"/>
                    <a:lumOff val="60000"/>
                  </a:schemeClr>
                </a:solidFill>
              </a:rPr>
              <a:t>afgifte</a:t>
            </a:r>
            <a:r>
              <a:rPr lang="en-US" sz="2400" dirty="0">
                <a:solidFill>
                  <a:schemeClr val="accent2">
                    <a:lumMod val="40000"/>
                    <a:lumOff val="60000"/>
                  </a:schemeClr>
                </a:solidFill>
              </a:rPr>
              <a:t> van pro-</a:t>
            </a:r>
            <a:r>
              <a:rPr lang="en-US" sz="2400" dirty="0" err="1">
                <a:solidFill>
                  <a:schemeClr val="accent2">
                    <a:lumMod val="40000"/>
                    <a:lumOff val="60000"/>
                  </a:schemeClr>
                </a:solidFill>
              </a:rPr>
              <a:t>inflammatoire</a:t>
            </a:r>
            <a:r>
              <a:rPr lang="en-US" sz="2400" dirty="0">
                <a:solidFill>
                  <a:schemeClr val="accent2">
                    <a:lumMod val="40000"/>
                    <a:lumOff val="60000"/>
                  </a:schemeClr>
                </a:solidFill>
              </a:rPr>
              <a:t> </a:t>
            </a:r>
            <a:r>
              <a:rPr lang="en-US" sz="2400" dirty="0" err="1">
                <a:solidFill>
                  <a:schemeClr val="accent2">
                    <a:lumMod val="40000"/>
                    <a:lumOff val="60000"/>
                  </a:schemeClr>
                </a:solidFill>
              </a:rPr>
              <a:t>cytokinen</a:t>
            </a:r>
            <a:r>
              <a:rPr lang="en-US" sz="2400" dirty="0">
                <a:solidFill>
                  <a:schemeClr val="accent2">
                    <a:lumMod val="40000"/>
                    <a:lumOff val="60000"/>
                  </a:schemeClr>
                </a:solidFill>
              </a:rPr>
              <a:t> in </a:t>
            </a:r>
            <a:r>
              <a:rPr lang="en-US" sz="2400" dirty="0" err="1">
                <a:solidFill>
                  <a:schemeClr val="accent2">
                    <a:lumMod val="40000"/>
                    <a:lumOff val="60000"/>
                  </a:schemeClr>
                </a:solidFill>
              </a:rPr>
              <a:t>reactie</a:t>
            </a:r>
            <a:r>
              <a:rPr lang="en-US" sz="2400" dirty="0">
                <a:solidFill>
                  <a:schemeClr val="accent2">
                    <a:lumMod val="40000"/>
                    <a:lumOff val="60000"/>
                  </a:schemeClr>
                </a:solidFill>
              </a:rPr>
              <a:t> op </a:t>
            </a:r>
            <a:r>
              <a:rPr lang="en-US" sz="2400" dirty="0" err="1">
                <a:solidFill>
                  <a:schemeClr val="accent2">
                    <a:lumMod val="40000"/>
                    <a:lumOff val="60000"/>
                  </a:schemeClr>
                </a:solidFill>
              </a:rPr>
              <a:t>inflammatoire</a:t>
            </a:r>
            <a:r>
              <a:rPr lang="en-US" sz="2400" dirty="0">
                <a:solidFill>
                  <a:schemeClr val="accent2">
                    <a:lumMod val="40000"/>
                    <a:lumOff val="60000"/>
                  </a:schemeClr>
                </a:solidFill>
              </a:rPr>
              <a:t> stimuli </a:t>
            </a:r>
            <a:r>
              <a:rPr lang="en-US" sz="2400" dirty="0" err="1">
                <a:solidFill>
                  <a:schemeClr val="accent2">
                    <a:lumMod val="40000"/>
                    <a:lumOff val="60000"/>
                  </a:schemeClr>
                </a:solidFill>
              </a:rPr>
              <a:t>bij</a:t>
            </a:r>
            <a:r>
              <a:rPr lang="en-US" sz="2400" dirty="0">
                <a:solidFill>
                  <a:schemeClr val="accent2">
                    <a:lumMod val="40000"/>
                    <a:lumOff val="60000"/>
                  </a:schemeClr>
                </a:solidFill>
              </a:rPr>
              <a:t> </a:t>
            </a:r>
            <a:r>
              <a:rPr lang="en-US" sz="2400" dirty="0" err="1">
                <a:solidFill>
                  <a:schemeClr val="accent2">
                    <a:lumMod val="40000"/>
                    <a:lumOff val="60000"/>
                  </a:schemeClr>
                </a:solidFill>
              </a:rPr>
              <a:t>preklinische</a:t>
            </a:r>
            <a:r>
              <a:rPr lang="en-US" sz="2400" dirty="0">
                <a:solidFill>
                  <a:schemeClr val="accent2">
                    <a:lumMod val="40000"/>
                    <a:lumOff val="60000"/>
                  </a:schemeClr>
                </a:solidFill>
              </a:rPr>
              <a:t> </a:t>
            </a:r>
            <a:r>
              <a:rPr lang="en-US" sz="2400" dirty="0" err="1">
                <a:solidFill>
                  <a:schemeClr val="accent2">
                    <a:lumMod val="40000"/>
                    <a:lumOff val="60000"/>
                  </a:schemeClr>
                </a:solidFill>
              </a:rPr>
              <a:t>modellen</a:t>
            </a:r>
            <a:r>
              <a:rPr lang="en-US" sz="2400" dirty="0">
                <a:solidFill>
                  <a:schemeClr val="accent2">
                    <a:lumMod val="40000"/>
                    <a:lumOff val="60000"/>
                  </a:schemeClr>
                </a:solidFill>
              </a:rPr>
              <a:t>. In </a:t>
            </a:r>
            <a:r>
              <a:rPr lang="en-US" sz="2400" dirty="0" err="1">
                <a:solidFill>
                  <a:schemeClr val="accent2">
                    <a:lumMod val="40000"/>
                    <a:lumOff val="60000"/>
                  </a:schemeClr>
                </a:solidFill>
              </a:rPr>
              <a:t>klinische</a:t>
            </a:r>
            <a:r>
              <a:rPr lang="en-US" sz="2400" dirty="0">
                <a:solidFill>
                  <a:schemeClr val="accent2">
                    <a:lumMod val="40000"/>
                    <a:lumOff val="60000"/>
                  </a:schemeClr>
                </a:solidFill>
              </a:rPr>
              <a:t> studies met </a:t>
            </a:r>
            <a:r>
              <a:rPr lang="en-US" sz="2400" dirty="0" err="1">
                <a:solidFill>
                  <a:schemeClr val="accent2">
                    <a:lumMod val="40000"/>
                    <a:lumOff val="60000"/>
                  </a:schemeClr>
                </a:solidFill>
              </a:rPr>
              <a:t>psoriasispatiënten</a:t>
            </a:r>
            <a:r>
              <a:rPr lang="en-US" sz="2400" dirty="0">
                <a:solidFill>
                  <a:schemeClr val="accent2">
                    <a:lumMod val="40000"/>
                    <a:lumOff val="60000"/>
                  </a:schemeClr>
                </a:solidFill>
              </a:rPr>
              <a:t> had </a:t>
            </a:r>
            <a:r>
              <a:rPr lang="en-US" sz="2400" dirty="0" err="1">
                <a:solidFill>
                  <a:schemeClr val="accent2">
                    <a:lumMod val="40000"/>
                    <a:lumOff val="60000"/>
                  </a:schemeClr>
                </a:solidFill>
              </a:rPr>
              <a:t>dimethylfumaraat</a:t>
            </a:r>
            <a:r>
              <a:rPr lang="en-US" sz="2400" dirty="0">
                <a:solidFill>
                  <a:schemeClr val="accent2">
                    <a:lumMod val="40000"/>
                    <a:lumOff val="60000"/>
                  </a:schemeClr>
                </a:solidFill>
              </a:rPr>
              <a:t> </a:t>
            </a:r>
            <a:r>
              <a:rPr lang="en-US" sz="2400" dirty="0" err="1">
                <a:solidFill>
                  <a:schemeClr val="accent2">
                    <a:lumMod val="40000"/>
                    <a:lumOff val="60000"/>
                  </a:schemeClr>
                </a:solidFill>
              </a:rPr>
              <a:t>invloed</a:t>
            </a:r>
            <a:r>
              <a:rPr lang="en-US" sz="2400" dirty="0">
                <a:solidFill>
                  <a:schemeClr val="accent2">
                    <a:lumMod val="40000"/>
                    <a:lumOff val="60000"/>
                  </a:schemeClr>
                </a:solidFill>
              </a:rPr>
              <a:t> op de </a:t>
            </a:r>
            <a:r>
              <a:rPr lang="en-US" sz="2400" dirty="0" err="1">
                <a:solidFill>
                  <a:schemeClr val="accent2">
                    <a:lumMod val="40000"/>
                    <a:lumOff val="60000"/>
                  </a:schemeClr>
                </a:solidFill>
              </a:rPr>
              <a:t>lymfocytenfenotypen</a:t>
            </a:r>
            <a:r>
              <a:rPr lang="en-US" sz="2400" dirty="0">
                <a:solidFill>
                  <a:schemeClr val="accent2">
                    <a:lumMod val="40000"/>
                    <a:lumOff val="60000"/>
                  </a:schemeClr>
                </a:solidFill>
              </a:rPr>
              <a:t> door down-</a:t>
            </a:r>
            <a:r>
              <a:rPr lang="en-US" sz="2400" dirty="0" err="1">
                <a:solidFill>
                  <a:schemeClr val="accent2">
                    <a:lumMod val="40000"/>
                    <a:lumOff val="60000"/>
                  </a:schemeClr>
                </a:solidFill>
              </a:rPr>
              <a:t>regulering</a:t>
            </a:r>
            <a:r>
              <a:rPr lang="en-US" sz="2400" dirty="0">
                <a:solidFill>
                  <a:schemeClr val="accent2">
                    <a:lumMod val="40000"/>
                    <a:lumOff val="60000"/>
                  </a:schemeClr>
                </a:solidFill>
              </a:rPr>
              <a:t> van pro-</a:t>
            </a:r>
            <a:r>
              <a:rPr lang="en-US" sz="2400" dirty="0" err="1">
                <a:solidFill>
                  <a:schemeClr val="accent2">
                    <a:lumMod val="40000"/>
                    <a:lumOff val="60000"/>
                  </a:schemeClr>
                </a:solidFill>
              </a:rPr>
              <a:t>inflammatoire</a:t>
            </a:r>
            <a:r>
              <a:rPr lang="en-US" sz="2400" dirty="0">
                <a:solidFill>
                  <a:schemeClr val="accent2">
                    <a:lumMod val="40000"/>
                    <a:lumOff val="60000"/>
                  </a:schemeClr>
                </a:solidFill>
              </a:rPr>
              <a:t> </a:t>
            </a:r>
            <a:r>
              <a:rPr lang="en-US" sz="2400" dirty="0" err="1">
                <a:solidFill>
                  <a:schemeClr val="accent2">
                    <a:lumMod val="40000"/>
                    <a:lumOff val="60000"/>
                  </a:schemeClr>
                </a:solidFill>
              </a:rPr>
              <a:t>cytokinenprofielen</a:t>
            </a:r>
            <a:r>
              <a:rPr lang="en-US" sz="2400" dirty="0">
                <a:solidFill>
                  <a:schemeClr val="accent2">
                    <a:lumMod val="40000"/>
                    <a:lumOff val="60000"/>
                  </a:schemeClr>
                </a:solidFill>
              </a:rPr>
              <a:t> (Th1, Th17), en </a:t>
            </a:r>
            <a:r>
              <a:rPr lang="en-US" sz="2400" dirty="0" err="1">
                <a:solidFill>
                  <a:schemeClr val="accent2">
                    <a:lumMod val="40000"/>
                    <a:lumOff val="60000"/>
                  </a:schemeClr>
                </a:solidFill>
              </a:rPr>
              <a:t>zorgde</a:t>
            </a:r>
            <a:r>
              <a:rPr lang="en-US" sz="2400" dirty="0">
                <a:solidFill>
                  <a:schemeClr val="accent2">
                    <a:lumMod val="40000"/>
                    <a:lumOff val="60000"/>
                  </a:schemeClr>
                </a:solidFill>
              </a:rPr>
              <a:t> </a:t>
            </a:r>
            <a:r>
              <a:rPr lang="en-US" sz="2400" dirty="0" err="1">
                <a:solidFill>
                  <a:schemeClr val="accent2">
                    <a:lumMod val="40000"/>
                    <a:lumOff val="60000"/>
                  </a:schemeClr>
                </a:solidFill>
              </a:rPr>
              <a:t>voor</a:t>
            </a:r>
            <a:r>
              <a:rPr lang="en-US" sz="2400" dirty="0">
                <a:solidFill>
                  <a:schemeClr val="accent2">
                    <a:lumMod val="40000"/>
                    <a:lumOff val="60000"/>
                  </a:schemeClr>
                </a:solidFill>
              </a:rPr>
              <a:t> </a:t>
            </a:r>
            <a:r>
              <a:rPr lang="en-US" sz="2400" dirty="0" err="1">
                <a:solidFill>
                  <a:schemeClr val="accent2">
                    <a:lumMod val="40000"/>
                    <a:lumOff val="60000"/>
                  </a:schemeClr>
                </a:solidFill>
              </a:rPr>
              <a:t>een</a:t>
            </a:r>
            <a:r>
              <a:rPr lang="en-US" sz="2400" dirty="0">
                <a:solidFill>
                  <a:schemeClr val="accent2">
                    <a:lumMod val="40000"/>
                    <a:lumOff val="60000"/>
                  </a:schemeClr>
                </a:solidFill>
              </a:rPr>
              <a:t> </a:t>
            </a:r>
            <a:r>
              <a:rPr lang="en-US" sz="2400" dirty="0" err="1">
                <a:solidFill>
                  <a:schemeClr val="accent2">
                    <a:lumMod val="40000"/>
                    <a:lumOff val="60000"/>
                  </a:schemeClr>
                </a:solidFill>
              </a:rPr>
              <a:t>verschuiving</a:t>
            </a:r>
            <a:r>
              <a:rPr lang="en-US" sz="2400" dirty="0">
                <a:solidFill>
                  <a:schemeClr val="accent2">
                    <a:lumMod val="40000"/>
                    <a:lumOff val="60000"/>
                  </a:schemeClr>
                </a:solidFill>
              </a:rPr>
              <a:t> </a:t>
            </a:r>
            <a:r>
              <a:rPr lang="en-US" sz="2400" dirty="0" err="1">
                <a:solidFill>
                  <a:schemeClr val="accent2">
                    <a:lumMod val="40000"/>
                    <a:lumOff val="60000"/>
                  </a:schemeClr>
                </a:solidFill>
              </a:rPr>
              <a:t>naar</a:t>
            </a:r>
            <a:r>
              <a:rPr lang="en-US" sz="2400" dirty="0">
                <a:solidFill>
                  <a:schemeClr val="accent2">
                    <a:lumMod val="40000"/>
                    <a:lumOff val="60000"/>
                  </a:schemeClr>
                </a:solidFill>
              </a:rPr>
              <a:t> anti-</a:t>
            </a:r>
            <a:r>
              <a:rPr lang="en-US" sz="2400" dirty="0" err="1">
                <a:solidFill>
                  <a:schemeClr val="accent2">
                    <a:lumMod val="40000"/>
                    <a:lumOff val="60000"/>
                  </a:schemeClr>
                </a:solidFill>
              </a:rPr>
              <a:t>inflammatoire</a:t>
            </a:r>
            <a:r>
              <a:rPr lang="en-US" sz="2400" dirty="0">
                <a:solidFill>
                  <a:schemeClr val="accent2">
                    <a:lumMod val="40000"/>
                    <a:lumOff val="60000"/>
                  </a:schemeClr>
                </a:solidFill>
              </a:rPr>
              <a:t> </a:t>
            </a:r>
            <a:r>
              <a:rPr lang="en-US" sz="2400" dirty="0" err="1">
                <a:solidFill>
                  <a:schemeClr val="accent2">
                    <a:lumMod val="40000"/>
                    <a:lumOff val="60000"/>
                  </a:schemeClr>
                </a:solidFill>
              </a:rPr>
              <a:t>productie</a:t>
            </a:r>
            <a:r>
              <a:rPr lang="en-US" sz="2400" dirty="0">
                <a:solidFill>
                  <a:schemeClr val="accent2">
                    <a:lumMod val="40000"/>
                    <a:lumOff val="60000"/>
                  </a:schemeClr>
                </a:solidFill>
              </a:rPr>
              <a:t> (Th2).</a:t>
            </a:r>
          </a:p>
        </p:txBody>
      </p:sp>
      <p:sp>
        <p:nvSpPr>
          <p:cNvPr id="5" name="Rectangle 4">
            <a:extLst>
              <a:ext uri="{FF2B5EF4-FFF2-40B4-BE49-F238E27FC236}">
                <a16:creationId xmlns:a16="http://schemas.microsoft.com/office/drawing/2014/main" id="{87EE6A3C-BFC6-4510-B316-5D3C4E4EBF15}"/>
              </a:ext>
            </a:extLst>
          </p:cNvPr>
          <p:cNvSpPr/>
          <p:nvPr/>
        </p:nvSpPr>
        <p:spPr>
          <a:xfrm>
            <a:off x="85243" y="6690651"/>
            <a:ext cx="4097597" cy="184666"/>
          </a:xfrm>
          <a:prstGeom prst="rect">
            <a:avLst/>
          </a:prstGeom>
        </p:spPr>
        <p:txBody>
          <a:bodyPr wrap="none">
            <a:spAutoFit/>
          </a:bodyPr>
          <a:lstStyle/>
          <a:p>
            <a:r>
              <a:rPr lang="nl-NL" sz="600" dirty="0"/>
              <a:t>http://www.ema.europa.eu/docs/nl_NL/document_library/EPAR_-_Product_Information/human/002601/WC500162069.pdf</a:t>
            </a:r>
          </a:p>
        </p:txBody>
      </p:sp>
    </p:spTree>
    <p:extLst>
      <p:ext uri="{BB962C8B-B14F-4D97-AF65-F5344CB8AC3E}">
        <p14:creationId xmlns:p14="http://schemas.microsoft.com/office/powerpoint/2010/main" val="393648250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err="1"/>
              <a:t>Toetsvraag</a:t>
            </a:r>
            <a:r>
              <a:rPr lang="en-US" dirty="0"/>
              <a:t> 10</a:t>
            </a:r>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a:xfrm>
            <a:off x="457202" y="884425"/>
            <a:ext cx="8229600" cy="4525963"/>
          </a:xfrm>
        </p:spPr>
        <p:txBody>
          <a:bodyPr/>
          <a:lstStyle/>
          <a:p>
            <a:endParaRPr lang="en-US" dirty="0"/>
          </a:p>
          <a:p>
            <a:r>
              <a:rPr lang="en-US" dirty="0" err="1"/>
              <a:t>Wie</a:t>
            </a:r>
            <a:r>
              <a:rPr lang="en-US" dirty="0"/>
              <a:t> </a:t>
            </a:r>
            <a:r>
              <a:rPr lang="en-US" dirty="0" err="1"/>
              <a:t>heeft</a:t>
            </a:r>
            <a:r>
              <a:rPr lang="en-US" dirty="0"/>
              <a:t> </a:t>
            </a:r>
            <a:r>
              <a:rPr lang="en-US" dirty="0" err="1"/>
              <a:t>er</a:t>
            </a:r>
            <a:r>
              <a:rPr lang="en-US" dirty="0"/>
              <a:t> nu </a:t>
            </a:r>
            <a:r>
              <a:rPr lang="en-US" dirty="0" err="1"/>
              <a:t>een</a:t>
            </a:r>
            <a:r>
              <a:rPr lang="en-US" dirty="0"/>
              <a:t> </a:t>
            </a:r>
            <a:r>
              <a:rPr lang="en-US" dirty="0" err="1"/>
              <a:t>beter</a:t>
            </a:r>
            <a:r>
              <a:rPr lang="en-US" dirty="0"/>
              <a:t> </a:t>
            </a:r>
            <a:r>
              <a:rPr lang="en-US" dirty="0" err="1"/>
              <a:t>inzicht</a:t>
            </a:r>
            <a:r>
              <a:rPr lang="en-US" dirty="0"/>
              <a:t> in hoe </a:t>
            </a:r>
            <a:r>
              <a:rPr lang="en-US" dirty="0" err="1"/>
              <a:t>immuunmodulderende</a:t>
            </a:r>
            <a:r>
              <a:rPr lang="en-US" dirty="0"/>
              <a:t> en –</a:t>
            </a:r>
            <a:r>
              <a:rPr lang="en-US" dirty="0" err="1"/>
              <a:t>onderdrukkende</a:t>
            </a:r>
            <a:r>
              <a:rPr lang="en-US" dirty="0"/>
              <a:t> </a:t>
            </a:r>
            <a:r>
              <a:rPr lang="en-US" dirty="0" err="1"/>
              <a:t>middelen</a:t>
            </a:r>
            <a:r>
              <a:rPr lang="en-US" dirty="0"/>
              <a:t> </a:t>
            </a:r>
            <a:r>
              <a:rPr lang="en-US" dirty="0" err="1"/>
              <a:t>werken</a:t>
            </a:r>
            <a:r>
              <a:rPr lang="en-US" dirty="0"/>
              <a:t> </a:t>
            </a:r>
            <a:r>
              <a:rPr lang="en-US" dirty="0" err="1"/>
              <a:t>tegen</a:t>
            </a:r>
            <a:r>
              <a:rPr lang="en-US" dirty="0"/>
              <a:t> MS?</a:t>
            </a:r>
          </a:p>
        </p:txBody>
      </p:sp>
    </p:spTree>
    <p:extLst>
      <p:ext uri="{BB962C8B-B14F-4D97-AF65-F5344CB8AC3E}">
        <p14:creationId xmlns:p14="http://schemas.microsoft.com/office/powerpoint/2010/main" val="116754775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Leerdoelen</a:t>
            </a:r>
          </a:p>
        </p:txBody>
      </p:sp>
      <p:sp>
        <p:nvSpPr>
          <p:cNvPr id="3" name="Content Placeholder 2"/>
          <p:cNvSpPr>
            <a:spLocks noGrp="1"/>
          </p:cNvSpPr>
          <p:nvPr>
            <p:ph idx="1"/>
          </p:nvPr>
        </p:nvSpPr>
        <p:spPr>
          <a:xfrm>
            <a:off x="457200" y="1219204"/>
            <a:ext cx="8229600" cy="4525963"/>
          </a:xfrm>
        </p:spPr>
        <p:txBody>
          <a:bodyPr/>
          <a:lstStyle/>
          <a:p>
            <a:pPr marL="0" lvl="0" indent="0">
              <a:buNone/>
            </a:pPr>
            <a:r>
              <a:rPr lang="nl-NL" dirty="0"/>
              <a:t>Na deze sessie bent u in staat om</a:t>
            </a:r>
            <a:r>
              <a:rPr lang="en-US" dirty="0"/>
              <a:t>: </a:t>
            </a:r>
            <a:endParaRPr lang="nl-NL" dirty="0"/>
          </a:p>
          <a:p>
            <a:pPr lvl="0"/>
            <a:r>
              <a:rPr lang="nn-NO" sz="2400" dirty="0"/>
              <a:t>uit te leggen hoe de immuunreactie verloopt bij RRMS</a:t>
            </a:r>
          </a:p>
          <a:p>
            <a:pPr lvl="0"/>
            <a:r>
              <a:rPr lang="nn-NO" sz="2400" dirty="0"/>
              <a:t>aan te geven waar MS-therapieën op aangrijpen</a:t>
            </a:r>
          </a:p>
          <a:p>
            <a:pPr lvl="0"/>
            <a:r>
              <a:rPr lang="nn-NO" sz="2400" dirty="0"/>
              <a:t>aan te geven wat de status is van het immuunsysteem tijdens behandeling met een middel</a:t>
            </a:r>
          </a:p>
          <a:p>
            <a:pPr lvl="0"/>
            <a:r>
              <a:rPr lang="nn-NO" sz="2400" dirty="0"/>
              <a:t>aan te geven wat de status is van het immuunsysteem na behandeling met een middel.</a:t>
            </a:r>
            <a:endParaRPr lang="nn-NO" sz="2600" dirty="0"/>
          </a:p>
        </p:txBody>
      </p:sp>
    </p:spTree>
    <p:extLst>
      <p:ext uri="{BB962C8B-B14F-4D97-AF65-F5344CB8AC3E}">
        <p14:creationId xmlns:p14="http://schemas.microsoft.com/office/powerpoint/2010/main" val="45756248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B4F5C8-7D3E-483D-9C02-3F86C306F871}"/>
              </a:ext>
            </a:extLst>
          </p:cNvPr>
          <p:cNvSpPr>
            <a:spLocks noGrp="1"/>
          </p:cNvSpPr>
          <p:nvPr>
            <p:ph type="title"/>
          </p:nvPr>
        </p:nvSpPr>
        <p:spPr/>
        <p:txBody>
          <a:bodyPr/>
          <a:lstStyle/>
          <a:p>
            <a:r>
              <a:rPr lang="en-US" dirty="0"/>
              <a:t>Dank u </a:t>
            </a:r>
            <a:r>
              <a:rPr lang="en-US" dirty="0" err="1"/>
              <a:t>voor</a:t>
            </a:r>
            <a:r>
              <a:rPr lang="en-US" dirty="0"/>
              <a:t> </a:t>
            </a:r>
            <a:r>
              <a:rPr lang="en-US" dirty="0" err="1"/>
              <a:t>uw</a:t>
            </a:r>
            <a:r>
              <a:rPr lang="en-US" dirty="0"/>
              <a:t> </a:t>
            </a:r>
            <a:r>
              <a:rPr lang="en-US" dirty="0" err="1"/>
              <a:t>aandacht</a:t>
            </a:r>
            <a:endParaRPr lang="en-US" dirty="0"/>
          </a:p>
        </p:txBody>
      </p:sp>
      <p:sp>
        <p:nvSpPr>
          <p:cNvPr id="3" name="Content Placeholder 2">
            <a:extLst>
              <a:ext uri="{FF2B5EF4-FFF2-40B4-BE49-F238E27FC236}">
                <a16:creationId xmlns:a16="http://schemas.microsoft.com/office/drawing/2014/main" id="{0376CC66-483C-423F-9522-5A5620580E7E}"/>
              </a:ext>
            </a:extLst>
          </p:cNvPr>
          <p:cNvSpPr>
            <a:spLocks noGrp="1"/>
          </p:cNvSpPr>
          <p:nvPr>
            <p:ph idx="1"/>
          </p:nvPr>
        </p:nvSpPr>
        <p:spPr>
          <a:xfrm>
            <a:off x="457202" y="884425"/>
            <a:ext cx="8229600" cy="4525963"/>
          </a:xfrm>
        </p:spPr>
        <p:txBody>
          <a:bodyPr/>
          <a:lstStyle/>
          <a:p>
            <a:endParaRPr lang="en-US" dirty="0"/>
          </a:p>
        </p:txBody>
      </p:sp>
    </p:spTree>
    <p:extLst>
      <p:ext uri="{BB962C8B-B14F-4D97-AF65-F5344CB8AC3E}">
        <p14:creationId xmlns:p14="http://schemas.microsoft.com/office/powerpoint/2010/main" val="235904557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a:t>
            </a:r>
            <a:r>
              <a:rPr lang="en-US" dirty="0" err="1"/>
              <a:t>cellen</a:t>
            </a:r>
            <a:endParaRPr lang="en-US" dirty="0"/>
          </a:p>
        </p:txBody>
      </p:sp>
      <p:pic>
        <p:nvPicPr>
          <p:cNvPr id="7"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68788" r="16326" b="3558"/>
          <a:stretch/>
        </p:blipFill>
        <p:spPr bwMode="auto">
          <a:xfrm>
            <a:off x="6794222" y="3290615"/>
            <a:ext cx="1318437" cy="2865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Bild 4" descr="7-Components-Adaptive-Imm-Response.png"/>
          <p:cNvPicPr>
            <a:picLocks noChangeAspect="1"/>
          </p:cNvPicPr>
          <p:nvPr/>
        </p:nvPicPr>
        <p:blipFill rotWithShape="1">
          <a:blip r:embed="rId4" cstate="print">
            <a:lum bright="-5000" contrast="10000"/>
            <a:extLst>
              <a:ext uri="{28A0092B-C50C-407E-A947-70E740481C1C}">
                <a14:useLocalDpi xmlns:a14="http://schemas.microsoft.com/office/drawing/2010/main" val="0"/>
              </a:ext>
            </a:extLst>
          </a:blip>
          <a:srcRect l="67804" r="20073" b="86708"/>
          <a:stretch/>
        </p:blipFill>
        <p:spPr>
          <a:xfrm>
            <a:off x="6899808" y="1566698"/>
            <a:ext cx="1976872" cy="1197779"/>
          </a:xfrm>
          <a:prstGeom prst="rect">
            <a:avLst/>
          </a:prstGeom>
        </p:spPr>
      </p:pic>
      <p:cxnSp>
        <p:nvCxnSpPr>
          <p:cNvPr id="9" name="Straight Arrow Connector 8"/>
          <p:cNvCxnSpPr/>
          <p:nvPr/>
        </p:nvCxnSpPr>
        <p:spPr>
          <a:xfrm flipV="1">
            <a:off x="7495971" y="2748548"/>
            <a:ext cx="0" cy="568396"/>
          </a:xfrm>
          <a:prstGeom prst="straightConnector1">
            <a:avLst/>
          </a:prstGeom>
          <a:ln w="76200">
            <a:solidFill>
              <a:schemeClr val="accent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230657" y="1741745"/>
            <a:ext cx="1696069" cy="923330"/>
          </a:xfrm>
          <a:prstGeom prst="rect">
            <a:avLst/>
          </a:prstGeom>
          <a:solidFill>
            <a:schemeClr val="bg1"/>
          </a:solidFill>
        </p:spPr>
        <p:txBody>
          <a:bodyPr wrap="square" rtlCol="0">
            <a:spAutoFit/>
          </a:bodyPr>
          <a:lstStyle/>
          <a:p>
            <a:pPr algn="r"/>
            <a:r>
              <a:rPr lang="en-US" dirty="0"/>
              <a:t>Antilichaam producerende plasmacel</a:t>
            </a:r>
          </a:p>
        </p:txBody>
      </p:sp>
      <p:sp>
        <p:nvSpPr>
          <p:cNvPr id="11" name="TextBox 10"/>
          <p:cNvSpPr txBox="1"/>
          <p:nvPr/>
        </p:nvSpPr>
        <p:spPr>
          <a:xfrm>
            <a:off x="5693673" y="5232507"/>
            <a:ext cx="1233052" cy="923330"/>
          </a:xfrm>
          <a:prstGeom prst="rect">
            <a:avLst/>
          </a:prstGeom>
          <a:solidFill>
            <a:schemeClr val="bg1"/>
          </a:solidFill>
        </p:spPr>
        <p:txBody>
          <a:bodyPr wrap="square" rtlCol="0">
            <a:spAutoFit/>
          </a:bodyPr>
          <a:lstStyle/>
          <a:p>
            <a:r>
              <a:rPr lang="nl-NL" dirty="0"/>
              <a:t>B lymfocyt</a:t>
            </a:r>
          </a:p>
          <a:p>
            <a:r>
              <a:rPr lang="nl-NL" dirty="0"/>
              <a:t>voorloper</a:t>
            </a:r>
          </a:p>
          <a:p>
            <a:endParaRPr lang="nl-NL" dirty="0"/>
          </a:p>
        </p:txBody>
      </p:sp>
      <p:sp>
        <p:nvSpPr>
          <p:cNvPr id="12" name="TextBox 11"/>
          <p:cNvSpPr txBox="1"/>
          <p:nvPr/>
        </p:nvSpPr>
        <p:spPr>
          <a:xfrm>
            <a:off x="5693673" y="3651748"/>
            <a:ext cx="1233052" cy="1138773"/>
          </a:xfrm>
          <a:prstGeom prst="rect">
            <a:avLst/>
          </a:prstGeom>
          <a:solidFill>
            <a:schemeClr val="bg1"/>
          </a:solidFill>
        </p:spPr>
        <p:txBody>
          <a:bodyPr wrap="square" rtlCol="0">
            <a:spAutoFit/>
          </a:bodyPr>
          <a:lstStyle/>
          <a:p>
            <a:r>
              <a:rPr lang="en-US" dirty="0"/>
              <a:t>Rijpe</a:t>
            </a:r>
          </a:p>
          <a:p>
            <a:r>
              <a:rPr lang="en-US" dirty="0"/>
              <a:t>B lymfocyt</a:t>
            </a:r>
          </a:p>
          <a:p>
            <a:endParaRPr lang="en-US" sz="1400" dirty="0"/>
          </a:p>
          <a:p>
            <a:endParaRPr lang="en-US" dirty="0"/>
          </a:p>
        </p:txBody>
      </p:sp>
      <p:sp>
        <p:nvSpPr>
          <p:cNvPr id="13" name="Content Placeholder 2"/>
          <p:cNvSpPr>
            <a:spLocks noGrp="1"/>
          </p:cNvSpPr>
          <p:nvPr>
            <p:ph idx="1"/>
          </p:nvPr>
        </p:nvSpPr>
        <p:spPr>
          <a:xfrm>
            <a:off x="143479" y="785259"/>
            <a:ext cx="5375621" cy="4525963"/>
          </a:xfrm>
        </p:spPr>
        <p:txBody>
          <a:bodyPr/>
          <a:lstStyle/>
          <a:p>
            <a:r>
              <a:rPr lang="en-US" dirty="0"/>
              <a:t>Rijpe B lymfocyten</a:t>
            </a:r>
          </a:p>
          <a:p>
            <a:pPr lvl="1"/>
            <a:r>
              <a:rPr lang="en-US" dirty="0"/>
              <a:t>Antigenpresentatie</a:t>
            </a:r>
          </a:p>
          <a:p>
            <a:pPr lvl="1"/>
            <a:r>
              <a:rPr lang="en-US" dirty="0"/>
              <a:t>Regulatie T cel en B cel</a:t>
            </a:r>
          </a:p>
          <a:p>
            <a:pPr lvl="1"/>
            <a:r>
              <a:rPr lang="en-US" dirty="0"/>
              <a:t>Cytokineproductie</a:t>
            </a:r>
          </a:p>
          <a:p>
            <a:r>
              <a:rPr lang="en-US" dirty="0" err="1"/>
              <a:t>Plasmacel</a:t>
            </a:r>
            <a:r>
              <a:rPr lang="en-US" dirty="0"/>
              <a:t> = </a:t>
            </a:r>
            <a:r>
              <a:rPr lang="en-US" dirty="0" err="1"/>
              <a:t>antilichaamproductie</a:t>
            </a:r>
            <a:endParaRPr lang="en-US" dirty="0"/>
          </a:p>
          <a:p>
            <a:r>
              <a:rPr lang="en-US" dirty="0" err="1"/>
              <a:t>Functies</a:t>
            </a:r>
            <a:r>
              <a:rPr lang="en-US" dirty="0"/>
              <a:t> </a:t>
            </a:r>
            <a:r>
              <a:rPr lang="en-US" dirty="0" err="1"/>
              <a:t>antilichamen</a:t>
            </a:r>
            <a:endParaRPr lang="en-US" dirty="0"/>
          </a:p>
          <a:p>
            <a:pPr lvl="2"/>
            <a:r>
              <a:rPr lang="en-US" dirty="0" err="1"/>
              <a:t>Neutralisatie</a:t>
            </a:r>
            <a:r>
              <a:rPr lang="en-US" dirty="0"/>
              <a:t> </a:t>
            </a:r>
          </a:p>
          <a:p>
            <a:pPr lvl="2"/>
            <a:r>
              <a:rPr lang="en-US" dirty="0" err="1"/>
              <a:t>Markeren</a:t>
            </a:r>
            <a:r>
              <a:rPr lang="en-US" dirty="0"/>
              <a:t> </a:t>
            </a:r>
            <a:r>
              <a:rPr lang="en-US" dirty="0" err="1"/>
              <a:t>voor</a:t>
            </a:r>
            <a:r>
              <a:rPr lang="en-US" dirty="0"/>
              <a:t> </a:t>
            </a:r>
            <a:r>
              <a:rPr lang="en-US" dirty="0" err="1"/>
              <a:t>destructie</a:t>
            </a:r>
            <a:endParaRPr lang="en-US" dirty="0"/>
          </a:p>
          <a:p>
            <a:pPr lvl="3"/>
            <a:r>
              <a:rPr lang="en-US" dirty="0" err="1"/>
              <a:t>Opsonisatie</a:t>
            </a:r>
            <a:r>
              <a:rPr lang="en-US" dirty="0"/>
              <a:t>/</a:t>
            </a:r>
            <a:r>
              <a:rPr lang="en-US" dirty="0" err="1"/>
              <a:t>complementactivatie</a:t>
            </a:r>
            <a:r>
              <a:rPr lang="en-US" dirty="0"/>
              <a:t> (CDC)/</a:t>
            </a:r>
            <a:r>
              <a:rPr lang="en-US" dirty="0" err="1"/>
              <a:t>celgemedieerde</a:t>
            </a:r>
            <a:r>
              <a:rPr lang="en-US" dirty="0"/>
              <a:t> </a:t>
            </a:r>
            <a:r>
              <a:rPr lang="en-US" dirty="0" err="1"/>
              <a:t>cytotoxiciteit</a:t>
            </a:r>
            <a:endParaRPr lang="en-US" dirty="0"/>
          </a:p>
          <a:p>
            <a:pPr marL="1371600" lvl="3" indent="0">
              <a:buNone/>
            </a:pPr>
            <a:r>
              <a:rPr lang="en-US" dirty="0"/>
              <a:t>    </a:t>
            </a:r>
            <a:r>
              <a:rPr lang="en-US" dirty="0" err="1"/>
              <a:t>o.a</a:t>
            </a:r>
            <a:r>
              <a:rPr lang="en-US" dirty="0"/>
              <a:t>. NK-</a:t>
            </a:r>
            <a:r>
              <a:rPr lang="en-US" dirty="0" err="1"/>
              <a:t>cellen</a:t>
            </a:r>
            <a:r>
              <a:rPr lang="en-US" dirty="0"/>
              <a:t> (ADCC)</a:t>
            </a:r>
          </a:p>
          <a:p>
            <a:pPr lvl="2"/>
            <a:r>
              <a:rPr lang="en-US" dirty="0" err="1"/>
              <a:t>Oligoklonale</a:t>
            </a:r>
            <a:r>
              <a:rPr lang="en-US" dirty="0"/>
              <a:t> </a:t>
            </a:r>
            <a:r>
              <a:rPr lang="en-US" dirty="0" err="1"/>
              <a:t>bandjes</a:t>
            </a:r>
            <a:r>
              <a:rPr lang="en-US" dirty="0"/>
              <a:t>, </a:t>
            </a:r>
            <a:r>
              <a:rPr lang="en-US" dirty="0" err="1"/>
              <a:t>Passieve</a:t>
            </a:r>
            <a:r>
              <a:rPr lang="en-US" dirty="0"/>
              <a:t> </a:t>
            </a:r>
            <a:r>
              <a:rPr lang="en-US" dirty="0" err="1"/>
              <a:t>vaccinatie</a:t>
            </a:r>
            <a:r>
              <a:rPr lang="en-US" dirty="0"/>
              <a:t>, IVIG, </a:t>
            </a:r>
            <a:r>
              <a:rPr lang="en-US" dirty="0" err="1"/>
              <a:t>monoklonale</a:t>
            </a:r>
            <a:r>
              <a:rPr lang="en-US" dirty="0"/>
              <a:t> </a:t>
            </a:r>
            <a:r>
              <a:rPr lang="en-US" dirty="0" err="1"/>
              <a:t>antilichamen</a:t>
            </a:r>
            <a:endParaRPr lang="en-US" dirty="0"/>
          </a:p>
          <a:p>
            <a:pPr lvl="2"/>
            <a:endParaRPr lang="en-US" dirty="0"/>
          </a:p>
        </p:txBody>
      </p:sp>
      <p:sp>
        <p:nvSpPr>
          <p:cNvPr id="14" name="Rectangle 13"/>
          <p:cNvSpPr/>
          <p:nvPr/>
        </p:nvSpPr>
        <p:spPr>
          <a:xfrm>
            <a:off x="119432" y="6488668"/>
            <a:ext cx="4572000" cy="461665"/>
          </a:xfrm>
          <a:prstGeom prst="rect">
            <a:avLst/>
          </a:prstGeom>
        </p:spPr>
        <p:txBody>
          <a:bodyPr>
            <a:spAutoFit/>
          </a:bodyPr>
          <a:lstStyle/>
          <a:p>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5"/>
              </a:rPr>
              <a:t>http://what-when-how.com/acp-medicine/organs-and-cells-of-the-immune-system-part-1 /</a:t>
            </a:r>
            <a:endPar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endParaRPr>
          </a:p>
          <a:p>
            <a:r>
              <a:rPr lang="en-US" sz="600" u="sng" dirty="0">
                <a:solidFill>
                  <a:srgbClr val="0000FF"/>
                </a:solidFill>
                <a:latin typeface="Calibri" panose="020F0502020204030204" pitchFamily="34" charset="0"/>
                <a:cs typeface="Times New Roman" panose="02020603050405020304" pitchFamily="18" charset="0"/>
              </a:rPr>
              <a:t>https://nl.wikipedia.org/wiki/Immunoglobuline</a:t>
            </a:r>
          </a:p>
          <a:p>
            <a:r>
              <a:rPr lang="nl-NL" sz="600" dirty="0">
                <a:hlinkClick r:id="rId6"/>
              </a:rPr>
              <a:t>http://www.imgt.org/IMGTeducation/IMGTlexique/A/ADCC_and_CDC.html</a:t>
            </a:r>
            <a:endParaRPr lang="nl-NL" sz="600" dirty="0"/>
          </a:p>
          <a:p>
            <a:endParaRPr lang="nl-NL" sz="600" dirty="0"/>
          </a:p>
        </p:txBody>
      </p:sp>
    </p:spTree>
    <p:extLst>
      <p:ext uri="{BB962C8B-B14F-4D97-AF65-F5344CB8AC3E}">
        <p14:creationId xmlns:p14="http://schemas.microsoft.com/office/powerpoint/2010/main" val="116664644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E6E79-8993-4EDC-9DE5-D22B2678FE93}"/>
              </a:ext>
            </a:extLst>
          </p:cNvPr>
          <p:cNvSpPr>
            <a:spLocks noGrp="1"/>
          </p:cNvSpPr>
          <p:nvPr>
            <p:ph type="title"/>
          </p:nvPr>
        </p:nvSpPr>
        <p:spPr/>
        <p:txBody>
          <a:bodyPr/>
          <a:lstStyle/>
          <a:p>
            <a:r>
              <a:rPr lang="nl-NL" dirty="0"/>
              <a:t>Terminologie antilichamen</a:t>
            </a:r>
          </a:p>
        </p:txBody>
      </p:sp>
      <p:grpSp>
        <p:nvGrpSpPr>
          <p:cNvPr id="380" name="Group 379"/>
          <p:cNvGrpSpPr/>
          <p:nvPr/>
        </p:nvGrpSpPr>
        <p:grpSpPr>
          <a:xfrm>
            <a:off x="520997" y="2269411"/>
            <a:ext cx="1737349" cy="1105251"/>
            <a:chOff x="578147" y="1716961"/>
            <a:chExt cx="1737349" cy="1105251"/>
          </a:xfrm>
        </p:grpSpPr>
        <p:grpSp>
          <p:nvGrpSpPr>
            <p:cNvPr id="44" name="Group 43"/>
            <p:cNvGrpSpPr/>
            <p:nvPr/>
          </p:nvGrpSpPr>
          <p:grpSpPr>
            <a:xfrm>
              <a:off x="796471" y="1716961"/>
              <a:ext cx="745071" cy="459319"/>
              <a:chOff x="734176" y="1492548"/>
              <a:chExt cx="745071" cy="459319"/>
            </a:xfrm>
          </p:grpSpPr>
          <p:sp>
            <p:nvSpPr>
              <p:cNvPr id="8" name="Oval 7"/>
              <p:cNvSpPr/>
              <p:nvPr/>
            </p:nvSpPr>
            <p:spPr bwMode="auto">
              <a:xfrm>
                <a:off x="734176" y="1492548"/>
                <a:ext cx="745071" cy="459319"/>
              </a:xfrm>
              <a:prstGeom prst="ellipse">
                <a:avLst/>
              </a:prstGeom>
              <a:solidFill>
                <a:schemeClr val="accent3"/>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7" name="Oval 6"/>
              <p:cNvSpPr/>
              <p:nvPr/>
            </p:nvSpPr>
            <p:spPr bwMode="auto">
              <a:xfrm>
                <a:off x="861182" y="1602619"/>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08" name="Group 107"/>
            <p:cNvGrpSpPr/>
            <p:nvPr/>
          </p:nvGrpSpPr>
          <p:grpSpPr>
            <a:xfrm>
              <a:off x="1068012" y="2014523"/>
              <a:ext cx="745071" cy="459319"/>
              <a:chOff x="886576" y="2145691"/>
              <a:chExt cx="745071" cy="459319"/>
            </a:xfrm>
          </p:grpSpPr>
          <p:sp>
            <p:nvSpPr>
              <p:cNvPr id="46" name="Oval 45"/>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7" name="Oval 46"/>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09" name="Group 108"/>
            <p:cNvGrpSpPr/>
            <p:nvPr/>
          </p:nvGrpSpPr>
          <p:grpSpPr>
            <a:xfrm>
              <a:off x="578147" y="2142751"/>
              <a:ext cx="745071" cy="459319"/>
              <a:chOff x="886576" y="2831492"/>
              <a:chExt cx="745071" cy="459319"/>
            </a:xfrm>
          </p:grpSpPr>
          <p:sp>
            <p:nvSpPr>
              <p:cNvPr id="69" name="Oval 68"/>
              <p:cNvSpPr/>
              <p:nvPr/>
            </p:nvSpPr>
            <p:spPr bwMode="auto">
              <a:xfrm>
                <a:off x="886576" y="2831492"/>
                <a:ext cx="745071" cy="459319"/>
              </a:xfrm>
              <a:prstGeom prst="ellipse">
                <a:avLst/>
              </a:prstGeom>
              <a:solidFill>
                <a:schemeClr val="accent6">
                  <a:lumMod val="20000"/>
                  <a:lumOff val="80000"/>
                </a:schemeClr>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70" name="Oval 69"/>
              <p:cNvSpPr/>
              <p:nvPr/>
            </p:nvSpPr>
            <p:spPr bwMode="auto">
              <a:xfrm>
                <a:off x="1013582" y="2941563"/>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10" name="Group 109"/>
            <p:cNvGrpSpPr/>
            <p:nvPr/>
          </p:nvGrpSpPr>
          <p:grpSpPr>
            <a:xfrm>
              <a:off x="1395805" y="1793503"/>
              <a:ext cx="745071" cy="459319"/>
              <a:chOff x="886576" y="3364891"/>
              <a:chExt cx="745071" cy="459319"/>
            </a:xfrm>
          </p:grpSpPr>
          <p:sp>
            <p:nvSpPr>
              <p:cNvPr id="72" name="Oval 71"/>
              <p:cNvSpPr/>
              <p:nvPr/>
            </p:nvSpPr>
            <p:spPr bwMode="auto">
              <a:xfrm>
                <a:off x="886576" y="3364891"/>
                <a:ext cx="745071" cy="459319"/>
              </a:xfrm>
              <a:prstGeom prst="ellipse">
                <a:avLst/>
              </a:prstGeom>
              <a:solidFill>
                <a:srgbClr val="33CCCC"/>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73" name="Oval 72"/>
              <p:cNvSpPr/>
              <p:nvPr/>
            </p:nvSpPr>
            <p:spPr bwMode="auto">
              <a:xfrm>
                <a:off x="1013582" y="34749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11" name="Group 110"/>
            <p:cNvGrpSpPr/>
            <p:nvPr/>
          </p:nvGrpSpPr>
          <p:grpSpPr>
            <a:xfrm>
              <a:off x="970480" y="2362893"/>
              <a:ext cx="745071" cy="459319"/>
              <a:chOff x="864805" y="4083349"/>
              <a:chExt cx="745071" cy="459319"/>
            </a:xfrm>
          </p:grpSpPr>
          <p:sp>
            <p:nvSpPr>
              <p:cNvPr id="94" name="Oval 93"/>
              <p:cNvSpPr/>
              <p:nvPr/>
            </p:nvSpPr>
            <p:spPr bwMode="auto">
              <a:xfrm>
                <a:off x="864805" y="4083349"/>
                <a:ext cx="745071" cy="459319"/>
              </a:xfrm>
              <a:prstGeom prst="ellipse">
                <a:avLst/>
              </a:prstGeom>
              <a:solidFill>
                <a:srgbClr val="CD6E33"/>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95" name="Oval 94"/>
              <p:cNvSpPr/>
              <p:nvPr/>
            </p:nvSpPr>
            <p:spPr bwMode="auto">
              <a:xfrm>
                <a:off x="991811" y="4193420"/>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12" name="Group 111"/>
            <p:cNvGrpSpPr/>
            <p:nvPr/>
          </p:nvGrpSpPr>
          <p:grpSpPr>
            <a:xfrm>
              <a:off x="1570425" y="2217010"/>
              <a:ext cx="745071" cy="459319"/>
              <a:chOff x="679748" y="4780034"/>
              <a:chExt cx="745071" cy="459319"/>
            </a:xfrm>
          </p:grpSpPr>
          <p:sp>
            <p:nvSpPr>
              <p:cNvPr id="106" name="Oval 105"/>
              <p:cNvSpPr/>
              <p:nvPr/>
            </p:nvSpPr>
            <p:spPr bwMode="auto">
              <a:xfrm>
                <a:off x="679748" y="4780034"/>
                <a:ext cx="745071" cy="459319"/>
              </a:xfrm>
              <a:prstGeom prst="ellipse">
                <a:avLst/>
              </a:prstGeom>
              <a:solidFill>
                <a:srgbClr val="92D050"/>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07" name="Oval 106"/>
              <p:cNvSpPr/>
              <p:nvPr/>
            </p:nvSpPr>
            <p:spPr bwMode="auto">
              <a:xfrm>
                <a:off x="806754" y="4890105"/>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sp>
        <p:nvSpPr>
          <p:cNvPr id="113" name="TextBox 112"/>
          <p:cNvSpPr txBox="1"/>
          <p:nvPr/>
        </p:nvSpPr>
        <p:spPr>
          <a:xfrm>
            <a:off x="551791" y="1354429"/>
            <a:ext cx="1613879" cy="461665"/>
          </a:xfrm>
          <a:prstGeom prst="rect">
            <a:avLst/>
          </a:prstGeom>
          <a:solidFill>
            <a:schemeClr val="bg1"/>
          </a:solidFill>
        </p:spPr>
        <p:txBody>
          <a:bodyPr wrap="square" rtlCol="0">
            <a:spAutoFit/>
          </a:bodyPr>
          <a:lstStyle/>
          <a:p>
            <a:r>
              <a:rPr lang="en-US" sz="1200" dirty="0"/>
              <a:t>In </a:t>
            </a:r>
            <a:r>
              <a:rPr lang="nl-NL" sz="1200" dirty="0"/>
              <a:t>bloed en beenmerg</a:t>
            </a:r>
            <a:r>
              <a:rPr lang="en-US" sz="1200" dirty="0"/>
              <a:t>: </a:t>
            </a:r>
            <a:endParaRPr lang="nl-NL" sz="1200" dirty="0"/>
          </a:p>
          <a:p>
            <a:r>
              <a:rPr lang="nl-NL" sz="1200" b="1" dirty="0"/>
              <a:t>Plasmacellen</a:t>
            </a:r>
          </a:p>
        </p:txBody>
      </p:sp>
      <p:sp>
        <p:nvSpPr>
          <p:cNvPr id="114" name="TextBox 113"/>
          <p:cNvSpPr txBox="1"/>
          <p:nvPr/>
        </p:nvSpPr>
        <p:spPr>
          <a:xfrm>
            <a:off x="2667231" y="1354429"/>
            <a:ext cx="1546630" cy="1015663"/>
          </a:xfrm>
          <a:prstGeom prst="rect">
            <a:avLst/>
          </a:prstGeom>
          <a:solidFill>
            <a:schemeClr val="bg1"/>
          </a:solidFill>
        </p:spPr>
        <p:txBody>
          <a:bodyPr wrap="square" rtlCol="0">
            <a:spAutoFit/>
          </a:bodyPr>
          <a:lstStyle/>
          <a:p>
            <a:r>
              <a:rPr lang="en-US" sz="1200" dirty="0"/>
              <a:t>In serum:</a:t>
            </a:r>
          </a:p>
          <a:p>
            <a:r>
              <a:rPr lang="en-US" sz="1200" b="1" dirty="0"/>
              <a:t>- Immuunglobulines</a:t>
            </a:r>
            <a:endParaRPr lang="nl-NL" sz="1200" b="1" dirty="0"/>
          </a:p>
          <a:p>
            <a:r>
              <a:rPr lang="nl-NL" sz="1200" b="1" dirty="0"/>
              <a:t>- Antilichamen</a:t>
            </a:r>
          </a:p>
          <a:p>
            <a:r>
              <a:rPr lang="nl-NL" sz="1200" b="1" dirty="0"/>
              <a:t>- Antistoffen</a:t>
            </a:r>
          </a:p>
          <a:p>
            <a:r>
              <a:rPr lang="en-US" sz="1200" b="1" dirty="0"/>
              <a:t>- Antibodies</a:t>
            </a:r>
            <a:endParaRPr lang="nl-NL" sz="1200" b="1" dirty="0"/>
          </a:p>
        </p:txBody>
      </p:sp>
      <p:pic>
        <p:nvPicPr>
          <p:cNvPr id="168" name="Picture 167"/>
          <p:cNvPicPr>
            <a:picLocks noChangeAspect="1"/>
          </p:cNvPicPr>
          <p:nvPr/>
        </p:nvPicPr>
        <p:blipFill>
          <a:blip r:embed="rId4" cstate="print"/>
          <a:stretch>
            <a:fillRect/>
          </a:stretch>
        </p:blipFill>
        <p:spPr>
          <a:xfrm>
            <a:off x="2736412" y="2353568"/>
            <a:ext cx="1036320" cy="1348740"/>
          </a:xfrm>
          <a:prstGeom prst="rect">
            <a:avLst/>
          </a:prstGeom>
        </p:spPr>
      </p:pic>
      <p:grpSp>
        <p:nvGrpSpPr>
          <p:cNvPr id="381" name="Group 380"/>
          <p:cNvGrpSpPr/>
          <p:nvPr/>
        </p:nvGrpSpPr>
        <p:grpSpPr>
          <a:xfrm>
            <a:off x="618432" y="4881548"/>
            <a:ext cx="1202271" cy="916519"/>
            <a:chOff x="618432" y="3805223"/>
            <a:chExt cx="1202271" cy="916519"/>
          </a:xfrm>
        </p:grpSpPr>
        <p:grpSp>
          <p:nvGrpSpPr>
            <p:cNvPr id="234" name="Group 233"/>
            <p:cNvGrpSpPr/>
            <p:nvPr/>
          </p:nvGrpSpPr>
          <p:grpSpPr>
            <a:xfrm>
              <a:off x="618432" y="3805223"/>
              <a:ext cx="745071" cy="459319"/>
              <a:chOff x="886576" y="2145691"/>
              <a:chExt cx="745071" cy="459319"/>
            </a:xfrm>
          </p:grpSpPr>
          <p:sp>
            <p:nvSpPr>
              <p:cNvPr id="235" name="Oval 234"/>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36" name="Oval 235"/>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249" name="Group 248"/>
            <p:cNvGrpSpPr/>
            <p:nvPr/>
          </p:nvGrpSpPr>
          <p:grpSpPr>
            <a:xfrm>
              <a:off x="770832" y="3957623"/>
              <a:ext cx="745071" cy="459319"/>
              <a:chOff x="886576" y="2145691"/>
              <a:chExt cx="745071" cy="459319"/>
            </a:xfrm>
          </p:grpSpPr>
          <p:sp>
            <p:nvSpPr>
              <p:cNvPr id="250" name="Oval 249"/>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51" name="Oval 250"/>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252" name="Group 251"/>
            <p:cNvGrpSpPr/>
            <p:nvPr/>
          </p:nvGrpSpPr>
          <p:grpSpPr>
            <a:xfrm>
              <a:off x="923232" y="4110023"/>
              <a:ext cx="745071" cy="459319"/>
              <a:chOff x="886576" y="2145691"/>
              <a:chExt cx="745071" cy="459319"/>
            </a:xfrm>
          </p:grpSpPr>
          <p:sp>
            <p:nvSpPr>
              <p:cNvPr id="253" name="Oval 252"/>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54" name="Oval 253"/>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255" name="Group 254"/>
            <p:cNvGrpSpPr/>
            <p:nvPr/>
          </p:nvGrpSpPr>
          <p:grpSpPr>
            <a:xfrm>
              <a:off x="1075632" y="4262423"/>
              <a:ext cx="745071" cy="459319"/>
              <a:chOff x="886576" y="2145691"/>
              <a:chExt cx="745071" cy="459319"/>
            </a:xfrm>
          </p:grpSpPr>
          <p:sp>
            <p:nvSpPr>
              <p:cNvPr id="256" name="Oval 255"/>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57" name="Oval 256"/>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pic>
        <p:nvPicPr>
          <p:cNvPr id="259" name="Picture 258"/>
          <p:cNvPicPr>
            <a:picLocks noChangeAspect="1"/>
          </p:cNvPicPr>
          <p:nvPr/>
        </p:nvPicPr>
        <p:blipFill>
          <a:blip r:embed="rId5" cstate="print"/>
          <a:stretch>
            <a:fillRect/>
          </a:stretch>
        </p:blipFill>
        <p:spPr>
          <a:xfrm>
            <a:off x="2524356" y="4912909"/>
            <a:ext cx="1021080" cy="1280160"/>
          </a:xfrm>
          <a:prstGeom prst="rect">
            <a:avLst/>
          </a:prstGeom>
        </p:spPr>
      </p:pic>
      <p:sp>
        <p:nvSpPr>
          <p:cNvPr id="382" name="TextBox 381"/>
          <p:cNvSpPr txBox="1"/>
          <p:nvPr/>
        </p:nvSpPr>
        <p:spPr>
          <a:xfrm>
            <a:off x="4436975" y="1354429"/>
            <a:ext cx="1973349" cy="646331"/>
          </a:xfrm>
          <a:prstGeom prst="rect">
            <a:avLst/>
          </a:prstGeom>
          <a:solidFill>
            <a:schemeClr val="bg1"/>
          </a:solidFill>
        </p:spPr>
        <p:txBody>
          <a:bodyPr wrap="square" rtlCol="0">
            <a:spAutoFit/>
          </a:bodyPr>
          <a:lstStyle/>
          <a:p>
            <a:r>
              <a:rPr lang="en-US" sz="1200" dirty="0"/>
              <a:t>In </a:t>
            </a:r>
            <a:r>
              <a:rPr lang="nl-NL" sz="1200" dirty="0"/>
              <a:t>gecontroleerde omgeving</a:t>
            </a:r>
            <a:r>
              <a:rPr lang="en-US" sz="1200" dirty="0"/>
              <a:t>:</a:t>
            </a:r>
          </a:p>
          <a:p>
            <a:r>
              <a:rPr lang="nl-NL" sz="1200" dirty="0"/>
              <a:t>- Zuivering</a:t>
            </a:r>
          </a:p>
          <a:p>
            <a:r>
              <a:rPr lang="nl-NL" sz="1200" dirty="0"/>
              <a:t>- Test op veiligheid</a:t>
            </a:r>
          </a:p>
        </p:txBody>
      </p:sp>
      <p:grpSp>
        <p:nvGrpSpPr>
          <p:cNvPr id="397" name="Group 396"/>
          <p:cNvGrpSpPr/>
          <p:nvPr/>
        </p:nvGrpSpPr>
        <p:grpSpPr>
          <a:xfrm>
            <a:off x="4752518" y="2324587"/>
            <a:ext cx="762000" cy="1192228"/>
            <a:chOff x="4552493" y="1886437"/>
            <a:chExt cx="762000" cy="1192228"/>
          </a:xfrm>
        </p:grpSpPr>
        <p:grpSp>
          <p:nvGrpSpPr>
            <p:cNvPr id="389" name="Group 388"/>
            <p:cNvGrpSpPr/>
            <p:nvPr/>
          </p:nvGrpSpPr>
          <p:grpSpPr>
            <a:xfrm>
              <a:off x="4552493" y="1886437"/>
              <a:ext cx="762000" cy="1192228"/>
              <a:chOff x="4994453" y="1886437"/>
              <a:chExt cx="762000" cy="1192228"/>
            </a:xfrm>
          </p:grpSpPr>
          <p:sp>
            <p:nvSpPr>
              <p:cNvPr id="384" name="Rectangle 383"/>
              <p:cNvSpPr/>
              <p:nvPr/>
            </p:nvSpPr>
            <p:spPr bwMode="auto">
              <a:xfrm>
                <a:off x="5177333" y="1886437"/>
                <a:ext cx="396240" cy="323856"/>
              </a:xfrm>
              <a:prstGeom prst="rect">
                <a:avLst/>
              </a:prstGeom>
              <a:solidFill>
                <a:schemeClr val="accent1">
                  <a:lumMod val="40000"/>
                  <a:lumOff val="60000"/>
                </a:schemeClr>
              </a:solidFill>
              <a:ln w="25400" cap="flat" cmpd="sng" algn="ctr">
                <a:solidFill>
                  <a:schemeClr val="accent1">
                    <a:lumMod val="40000"/>
                    <a:lumOff val="60000"/>
                  </a:schemeClr>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86" name="Flowchart: Manual Operation 385"/>
              <p:cNvSpPr/>
              <p:nvPr/>
            </p:nvSpPr>
            <p:spPr bwMode="auto">
              <a:xfrm flipV="1">
                <a:off x="4994453" y="2240773"/>
                <a:ext cx="762000" cy="837892"/>
              </a:xfrm>
              <a:prstGeom prst="flowChartManualOperation">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pic>
          <p:nvPicPr>
            <p:cNvPr id="390" name="Picture 389"/>
            <p:cNvPicPr>
              <a:picLocks noChangeAspect="1"/>
            </p:cNvPicPr>
            <p:nvPr/>
          </p:nvPicPr>
          <p:blipFill>
            <a:blip r:embed="rId4" cstate="print"/>
            <a:stretch>
              <a:fillRect/>
            </a:stretch>
          </p:blipFill>
          <p:spPr>
            <a:xfrm>
              <a:off x="4689196" y="2415994"/>
              <a:ext cx="492252" cy="640652"/>
            </a:xfrm>
            <a:prstGeom prst="rect">
              <a:avLst/>
            </a:prstGeom>
          </p:spPr>
        </p:pic>
      </p:grpSp>
      <p:grpSp>
        <p:nvGrpSpPr>
          <p:cNvPr id="398" name="Group 397"/>
          <p:cNvGrpSpPr/>
          <p:nvPr/>
        </p:nvGrpSpPr>
        <p:grpSpPr>
          <a:xfrm>
            <a:off x="4447718" y="5197327"/>
            <a:ext cx="762000" cy="1192228"/>
            <a:chOff x="4514393" y="3692377"/>
            <a:chExt cx="762000" cy="1192228"/>
          </a:xfrm>
        </p:grpSpPr>
        <p:sp>
          <p:nvSpPr>
            <p:cNvPr id="387" name="Rectangle 386"/>
            <p:cNvSpPr/>
            <p:nvPr/>
          </p:nvSpPr>
          <p:spPr bwMode="auto">
            <a:xfrm>
              <a:off x="4697273" y="3692377"/>
              <a:ext cx="396240" cy="323856"/>
            </a:xfrm>
            <a:prstGeom prst="rect">
              <a:avLst/>
            </a:prstGeom>
            <a:solidFill>
              <a:schemeClr val="accent1">
                <a:lumMod val="40000"/>
                <a:lumOff val="60000"/>
              </a:schemeClr>
            </a:solidFill>
            <a:ln w="25400" cap="flat" cmpd="sng" algn="ctr">
              <a:solidFill>
                <a:schemeClr val="accent1">
                  <a:lumMod val="40000"/>
                  <a:lumOff val="60000"/>
                </a:schemeClr>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88" name="Flowchart: Manual Operation 387"/>
            <p:cNvSpPr/>
            <p:nvPr/>
          </p:nvSpPr>
          <p:spPr bwMode="auto">
            <a:xfrm flipV="1">
              <a:off x="4514393" y="4046713"/>
              <a:ext cx="762000" cy="837892"/>
            </a:xfrm>
            <a:prstGeom prst="flowChartManualOperation">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391" name="Picture 390"/>
            <p:cNvPicPr>
              <a:picLocks noChangeAspect="1"/>
            </p:cNvPicPr>
            <p:nvPr/>
          </p:nvPicPr>
          <p:blipFill>
            <a:blip r:embed="rId5" cstate="print"/>
            <a:stretch>
              <a:fillRect/>
            </a:stretch>
          </p:blipFill>
          <p:spPr>
            <a:xfrm>
              <a:off x="4661840" y="4218070"/>
              <a:ext cx="485013" cy="608076"/>
            </a:xfrm>
            <a:prstGeom prst="rect">
              <a:avLst/>
            </a:prstGeom>
          </p:spPr>
        </p:pic>
      </p:grpSp>
      <p:sp>
        <p:nvSpPr>
          <p:cNvPr id="401" name="TextBox 400"/>
          <p:cNvSpPr txBox="1"/>
          <p:nvPr/>
        </p:nvSpPr>
        <p:spPr>
          <a:xfrm>
            <a:off x="384915" y="4064528"/>
            <a:ext cx="1973349" cy="461665"/>
          </a:xfrm>
          <a:prstGeom prst="rect">
            <a:avLst/>
          </a:prstGeom>
          <a:solidFill>
            <a:schemeClr val="bg1"/>
          </a:solidFill>
        </p:spPr>
        <p:txBody>
          <a:bodyPr wrap="square" rtlCol="0">
            <a:spAutoFit/>
          </a:bodyPr>
          <a:lstStyle/>
          <a:p>
            <a:r>
              <a:rPr lang="en-US" sz="1200" dirty="0"/>
              <a:t>In </a:t>
            </a:r>
            <a:r>
              <a:rPr lang="nl-NL" sz="1200" dirty="0"/>
              <a:t>celkweek</a:t>
            </a:r>
            <a:r>
              <a:rPr lang="en-US" sz="1200" dirty="0"/>
              <a:t>:</a:t>
            </a:r>
          </a:p>
          <a:p>
            <a:r>
              <a:rPr lang="nl-NL" sz="1200" b="1" dirty="0"/>
              <a:t>Productiecel</a:t>
            </a:r>
            <a:r>
              <a:rPr lang="nl-NL" sz="1200" dirty="0"/>
              <a:t> (één kloon)</a:t>
            </a:r>
          </a:p>
        </p:txBody>
      </p:sp>
      <p:grpSp>
        <p:nvGrpSpPr>
          <p:cNvPr id="450" name="Group 449"/>
          <p:cNvGrpSpPr>
            <a:grpSpLocks noChangeAspect="1"/>
          </p:cNvGrpSpPr>
          <p:nvPr/>
        </p:nvGrpSpPr>
        <p:grpSpPr>
          <a:xfrm rot="1751599">
            <a:off x="6822403" y="2194025"/>
            <a:ext cx="514350" cy="1315834"/>
            <a:chOff x="7620662" y="1490002"/>
            <a:chExt cx="855624" cy="2188926"/>
          </a:xfrm>
        </p:grpSpPr>
        <p:grpSp>
          <p:nvGrpSpPr>
            <p:cNvPr id="440" name="Group 439"/>
            <p:cNvGrpSpPr/>
            <p:nvPr/>
          </p:nvGrpSpPr>
          <p:grpSpPr>
            <a:xfrm>
              <a:off x="7620662" y="1490002"/>
              <a:ext cx="855624" cy="2188926"/>
              <a:chOff x="7620662" y="1490002"/>
              <a:chExt cx="855624" cy="2188926"/>
            </a:xfrm>
          </p:grpSpPr>
          <p:sp>
            <p:nvSpPr>
              <p:cNvPr id="402" name="Rectangle 401"/>
              <p:cNvSpPr/>
              <p:nvPr/>
            </p:nvSpPr>
            <p:spPr bwMode="auto">
              <a:xfrm>
                <a:off x="7800530" y="2222324"/>
                <a:ext cx="479345" cy="1088156"/>
              </a:xfrm>
              <a:prstGeom prst="rect">
                <a:avLst/>
              </a:prstGeom>
              <a:noFill/>
              <a:ln w="25400" cap="flat" cmpd="sng" algn="ctr">
                <a:solidFill>
                  <a:schemeClr val="accent2">
                    <a:lumMod val="60000"/>
                    <a:lumOff val="40000"/>
                  </a:schemeClr>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03" name="Isosceles Triangle 402"/>
              <p:cNvSpPr/>
              <p:nvPr/>
            </p:nvSpPr>
            <p:spPr bwMode="auto">
              <a:xfrm>
                <a:off x="7786736" y="1831261"/>
                <a:ext cx="488096" cy="391104"/>
              </a:xfrm>
              <a:prstGeom prst="triangle">
                <a:avLst/>
              </a:prstGeom>
              <a:noFill/>
              <a:ln w="25400" cap="flat" cmpd="sng" algn="ctr">
                <a:solidFill>
                  <a:schemeClr val="accent2">
                    <a:lumMod val="60000"/>
                    <a:lumOff val="40000"/>
                  </a:schemeClr>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405" name="Straight Connector 404"/>
              <p:cNvCxnSpPr/>
              <p:nvPr/>
            </p:nvCxnSpPr>
            <p:spPr>
              <a:xfrm flipV="1">
                <a:off x="8039716" y="1490002"/>
                <a:ext cx="0" cy="349080"/>
              </a:xfrm>
              <a:prstGeom prst="line">
                <a:avLst/>
              </a:prstGeom>
              <a:ln w="1905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06" name="Rectangle 405"/>
              <p:cNvSpPr/>
              <p:nvPr/>
            </p:nvSpPr>
            <p:spPr bwMode="auto">
              <a:xfrm>
                <a:off x="7848600" y="2860267"/>
                <a:ext cx="381000" cy="818661"/>
              </a:xfrm>
              <a:prstGeom prst="rect">
                <a:avLst/>
              </a:prstGeom>
              <a:solidFill>
                <a:schemeClr val="bg1"/>
              </a:solidFill>
              <a:ln w="25400" cap="flat" cmpd="sng" algn="ctr">
                <a:solidFill>
                  <a:schemeClr val="accent2">
                    <a:lumMod val="60000"/>
                    <a:lumOff val="40000"/>
                  </a:schemeClr>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408" name="Straight Connector 407"/>
              <p:cNvCxnSpPr/>
              <p:nvPr/>
            </p:nvCxnSpPr>
            <p:spPr>
              <a:xfrm>
                <a:off x="7791779" y="3678928"/>
                <a:ext cx="488096" cy="0"/>
              </a:xfrm>
              <a:prstGeom prst="line">
                <a:avLst/>
              </a:prstGeom>
              <a:ln w="571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p:cNvCxnSpPr/>
              <p:nvPr/>
            </p:nvCxnSpPr>
            <p:spPr>
              <a:xfrm>
                <a:off x="7620662" y="3308872"/>
                <a:ext cx="855624" cy="0"/>
              </a:xfrm>
              <a:prstGeom prst="line">
                <a:avLst/>
              </a:prstGeom>
              <a:ln w="571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pic>
          <p:nvPicPr>
            <p:cNvPr id="395" name="Picture 394"/>
            <p:cNvPicPr>
              <a:picLocks noChangeAspect="1"/>
            </p:cNvPicPr>
            <p:nvPr/>
          </p:nvPicPr>
          <p:blipFill>
            <a:blip r:embed="rId6" cstate="print"/>
            <a:stretch>
              <a:fillRect/>
            </a:stretch>
          </p:blipFill>
          <p:spPr>
            <a:xfrm>
              <a:off x="7840980" y="2253515"/>
              <a:ext cx="388620" cy="505778"/>
            </a:xfrm>
            <a:prstGeom prst="rect">
              <a:avLst/>
            </a:prstGeom>
          </p:spPr>
        </p:pic>
      </p:grpSp>
      <p:grpSp>
        <p:nvGrpSpPr>
          <p:cNvPr id="451" name="Group 450"/>
          <p:cNvGrpSpPr>
            <a:grpSpLocks noChangeAspect="1"/>
          </p:cNvGrpSpPr>
          <p:nvPr/>
        </p:nvGrpSpPr>
        <p:grpSpPr>
          <a:xfrm rot="1768071">
            <a:off x="6337918" y="5178785"/>
            <a:ext cx="519790" cy="1329773"/>
            <a:chOff x="7773062" y="3728377"/>
            <a:chExt cx="855624" cy="2188926"/>
          </a:xfrm>
        </p:grpSpPr>
        <p:pic>
          <p:nvPicPr>
            <p:cNvPr id="396" name="Picture 395"/>
            <p:cNvPicPr>
              <a:picLocks noChangeAspect="1"/>
            </p:cNvPicPr>
            <p:nvPr/>
          </p:nvPicPr>
          <p:blipFill>
            <a:blip r:embed="rId7" cstate="print"/>
            <a:stretch>
              <a:fillRect/>
            </a:stretch>
          </p:blipFill>
          <p:spPr>
            <a:xfrm>
              <a:off x="8001000" y="4551695"/>
              <a:ext cx="382905" cy="480060"/>
            </a:xfrm>
            <a:prstGeom prst="rect">
              <a:avLst/>
            </a:prstGeom>
          </p:spPr>
        </p:pic>
        <p:grpSp>
          <p:nvGrpSpPr>
            <p:cNvPr id="441" name="Group 440"/>
            <p:cNvGrpSpPr/>
            <p:nvPr/>
          </p:nvGrpSpPr>
          <p:grpSpPr>
            <a:xfrm>
              <a:off x="7773062" y="3728377"/>
              <a:ext cx="855624" cy="2188926"/>
              <a:chOff x="7620662" y="1490002"/>
              <a:chExt cx="855624" cy="2188926"/>
            </a:xfrm>
          </p:grpSpPr>
          <p:sp>
            <p:nvSpPr>
              <p:cNvPr id="442" name="Rectangle 441"/>
              <p:cNvSpPr/>
              <p:nvPr/>
            </p:nvSpPr>
            <p:spPr bwMode="auto">
              <a:xfrm>
                <a:off x="7800530" y="2222324"/>
                <a:ext cx="479345" cy="1088156"/>
              </a:xfrm>
              <a:prstGeom prst="rect">
                <a:avLst/>
              </a:prstGeom>
              <a:noFill/>
              <a:ln w="25400" cap="flat" cmpd="sng" algn="ctr">
                <a:solidFill>
                  <a:schemeClr val="accent2">
                    <a:lumMod val="60000"/>
                    <a:lumOff val="40000"/>
                  </a:schemeClr>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43" name="Isosceles Triangle 442"/>
              <p:cNvSpPr/>
              <p:nvPr/>
            </p:nvSpPr>
            <p:spPr bwMode="auto">
              <a:xfrm>
                <a:off x="7786736" y="1831261"/>
                <a:ext cx="488096" cy="391104"/>
              </a:xfrm>
              <a:prstGeom prst="triangle">
                <a:avLst/>
              </a:prstGeom>
              <a:noFill/>
              <a:ln w="25400" cap="flat" cmpd="sng" algn="ctr">
                <a:solidFill>
                  <a:schemeClr val="accent2">
                    <a:lumMod val="60000"/>
                    <a:lumOff val="40000"/>
                  </a:schemeClr>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444" name="Straight Connector 443"/>
              <p:cNvCxnSpPr/>
              <p:nvPr/>
            </p:nvCxnSpPr>
            <p:spPr>
              <a:xfrm flipV="1">
                <a:off x="8039716" y="1490002"/>
                <a:ext cx="0" cy="349080"/>
              </a:xfrm>
              <a:prstGeom prst="line">
                <a:avLst/>
              </a:prstGeom>
              <a:ln w="1905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45" name="Rectangle 444"/>
              <p:cNvSpPr/>
              <p:nvPr/>
            </p:nvSpPr>
            <p:spPr bwMode="auto">
              <a:xfrm>
                <a:off x="7848600" y="2860268"/>
                <a:ext cx="381000" cy="818660"/>
              </a:xfrm>
              <a:prstGeom prst="rect">
                <a:avLst/>
              </a:prstGeom>
              <a:solidFill>
                <a:schemeClr val="bg1"/>
              </a:solidFill>
              <a:ln w="25400" cap="flat" cmpd="sng" algn="ctr">
                <a:solidFill>
                  <a:schemeClr val="accent2">
                    <a:lumMod val="60000"/>
                    <a:lumOff val="40000"/>
                  </a:schemeClr>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446" name="Straight Connector 445"/>
              <p:cNvCxnSpPr/>
              <p:nvPr/>
            </p:nvCxnSpPr>
            <p:spPr>
              <a:xfrm>
                <a:off x="7791779" y="3678928"/>
                <a:ext cx="488096" cy="0"/>
              </a:xfrm>
              <a:prstGeom prst="line">
                <a:avLst/>
              </a:prstGeom>
              <a:ln w="571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7" name="Straight Connector 446"/>
              <p:cNvCxnSpPr/>
              <p:nvPr/>
            </p:nvCxnSpPr>
            <p:spPr>
              <a:xfrm>
                <a:off x="7620662" y="3308872"/>
                <a:ext cx="855624" cy="0"/>
              </a:xfrm>
              <a:prstGeom prst="line">
                <a:avLst/>
              </a:prstGeom>
              <a:ln w="571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sp>
        <p:nvSpPr>
          <p:cNvPr id="470" name="TextBox 469"/>
          <p:cNvSpPr txBox="1"/>
          <p:nvPr/>
        </p:nvSpPr>
        <p:spPr>
          <a:xfrm>
            <a:off x="6722975" y="1354429"/>
            <a:ext cx="1180053" cy="830997"/>
          </a:xfrm>
          <a:prstGeom prst="rect">
            <a:avLst/>
          </a:prstGeom>
          <a:solidFill>
            <a:schemeClr val="bg1"/>
          </a:solidFill>
        </p:spPr>
        <p:txBody>
          <a:bodyPr wrap="square" rtlCol="0">
            <a:spAutoFit/>
          </a:bodyPr>
          <a:lstStyle/>
          <a:p>
            <a:r>
              <a:rPr lang="en-US" sz="1200" dirty="0"/>
              <a:t>In </a:t>
            </a:r>
            <a:r>
              <a:rPr lang="nl-NL" sz="1200" dirty="0"/>
              <a:t>patiënt</a:t>
            </a:r>
            <a:r>
              <a:rPr lang="en-US" sz="1200" dirty="0"/>
              <a:t>:</a:t>
            </a:r>
          </a:p>
          <a:p>
            <a:r>
              <a:rPr lang="nl-NL" sz="1200" b="1" dirty="0"/>
              <a:t>IVIG</a:t>
            </a:r>
            <a:r>
              <a:rPr lang="nl-NL" sz="1200" dirty="0"/>
              <a:t> (mix van </a:t>
            </a:r>
            <a:r>
              <a:rPr lang="nl-NL" sz="1200" b="1" dirty="0"/>
              <a:t>verschillende antilichamen</a:t>
            </a:r>
            <a:r>
              <a:rPr lang="nl-NL" sz="1200" dirty="0"/>
              <a:t>)</a:t>
            </a:r>
          </a:p>
        </p:txBody>
      </p:sp>
      <p:sp>
        <p:nvSpPr>
          <p:cNvPr id="471" name="TextBox 470"/>
          <p:cNvSpPr txBox="1"/>
          <p:nvPr/>
        </p:nvSpPr>
        <p:spPr>
          <a:xfrm>
            <a:off x="2318490" y="4064528"/>
            <a:ext cx="1973349" cy="830997"/>
          </a:xfrm>
          <a:prstGeom prst="rect">
            <a:avLst/>
          </a:prstGeom>
          <a:solidFill>
            <a:schemeClr val="bg1"/>
          </a:solidFill>
        </p:spPr>
        <p:txBody>
          <a:bodyPr wrap="square" rtlCol="0">
            <a:spAutoFit/>
          </a:bodyPr>
          <a:lstStyle/>
          <a:p>
            <a:r>
              <a:rPr lang="en-US" sz="1200" dirty="0"/>
              <a:t>In </a:t>
            </a:r>
            <a:r>
              <a:rPr lang="nl-NL" sz="1200" dirty="0"/>
              <a:t>celkweek</a:t>
            </a:r>
            <a:r>
              <a:rPr lang="en-US" sz="1200" dirty="0"/>
              <a:t>:</a:t>
            </a:r>
          </a:p>
          <a:p>
            <a:r>
              <a:rPr lang="nl-NL" sz="1200" dirty="0"/>
              <a:t>- </a:t>
            </a:r>
            <a:r>
              <a:rPr lang="nl-NL" sz="1200" b="1" dirty="0"/>
              <a:t>Monoklonaal antilichaam</a:t>
            </a:r>
          </a:p>
          <a:p>
            <a:r>
              <a:rPr lang="nl-NL" sz="1200" b="1" dirty="0"/>
              <a:t>- Monoclonal antibody</a:t>
            </a:r>
          </a:p>
          <a:p>
            <a:r>
              <a:rPr lang="nl-NL" sz="1200" b="1" dirty="0"/>
              <a:t>- Mab (één kloon)</a:t>
            </a:r>
          </a:p>
        </p:txBody>
      </p:sp>
      <p:sp>
        <p:nvSpPr>
          <p:cNvPr id="472" name="TextBox 471"/>
          <p:cNvSpPr txBox="1"/>
          <p:nvPr/>
        </p:nvSpPr>
        <p:spPr>
          <a:xfrm>
            <a:off x="4332200" y="4074207"/>
            <a:ext cx="1973349" cy="830997"/>
          </a:xfrm>
          <a:prstGeom prst="rect">
            <a:avLst/>
          </a:prstGeom>
          <a:solidFill>
            <a:schemeClr val="bg1"/>
          </a:solidFill>
        </p:spPr>
        <p:txBody>
          <a:bodyPr wrap="square" rtlCol="0">
            <a:spAutoFit/>
          </a:bodyPr>
          <a:lstStyle/>
          <a:p>
            <a:r>
              <a:rPr lang="en-US" sz="1200" dirty="0"/>
              <a:t>In </a:t>
            </a:r>
            <a:r>
              <a:rPr lang="nl-NL" sz="1200" dirty="0"/>
              <a:t>gecontroleerde omgeving</a:t>
            </a:r>
            <a:r>
              <a:rPr lang="en-US" sz="1200" dirty="0"/>
              <a:t>:</a:t>
            </a:r>
          </a:p>
          <a:p>
            <a:r>
              <a:rPr lang="nl-NL" sz="1200" dirty="0"/>
              <a:t>- Zuivering</a:t>
            </a:r>
          </a:p>
          <a:p>
            <a:r>
              <a:rPr lang="nl-NL" sz="1200" dirty="0"/>
              <a:t>- Test op veiligheid</a:t>
            </a:r>
          </a:p>
          <a:p>
            <a:r>
              <a:rPr lang="en-US" sz="1200" dirty="0"/>
              <a:t>- </a:t>
            </a:r>
            <a:r>
              <a:rPr lang="nl-NL" sz="1200" dirty="0"/>
              <a:t>Test op werking</a:t>
            </a:r>
          </a:p>
        </p:txBody>
      </p:sp>
      <p:grpSp>
        <p:nvGrpSpPr>
          <p:cNvPr id="477" name="Group 476"/>
          <p:cNvGrpSpPr>
            <a:grpSpLocks noChangeAspect="1"/>
          </p:cNvGrpSpPr>
          <p:nvPr/>
        </p:nvGrpSpPr>
        <p:grpSpPr>
          <a:xfrm>
            <a:off x="6362849" y="4123390"/>
            <a:ext cx="641718" cy="1004034"/>
            <a:chOff x="4514393" y="3692377"/>
            <a:chExt cx="762000" cy="1192228"/>
          </a:xfrm>
        </p:grpSpPr>
        <p:sp>
          <p:nvSpPr>
            <p:cNvPr id="478" name="Rectangle 477"/>
            <p:cNvSpPr/>
            <p:nvPr/>
          </p:nvSpPr>
          <p:spPr bwMode="auto">
            <a:xfrm>
              <a:off x="4697273" y="3692377"/>
              <a:ext cx="396240" cy="323856"/>
            </a:xfrm>
            <a:prstGeom prst="rect">
              <a:avLst/>
            </a:prstGeom>
            <a:solidFill>
              <a:schemeClr val="accent1">
                <a:lumMod val="40000"/>
                <a:lumOff val="60000"/>
              </a:schemeClr>
            </a:solidFill>
            <a:ln w="25400" cap="flat" cmpd="sng" algn="ctr">
              <a:solidFill>
                <a:schemeClr val="accent1">
                  <a:lumMod val="40000"/>
                  <a:lumOff val="60000"/>
                </a:schemeClr>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79" name="Flowchart: Manual Operation 478"/>
            <p:cNvSpPr/>
            <p:nvPr/>
          </p:nvSpPr>
          <p:spPr bwMode="auto">
            <a:xfrm flipV="1">
              <a:off x="4514393" y="4046713"/>
              <a:ext cx="762000" cy="837892"/>
            </a:xfrm>
            <a:prstGeom prst="flowChartManualOperation">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480" name="Picture 479"/>
            <p:cNvPicPr>
              <a:picLocks noChangeAspect="1"/>
            </p:cNvPicPr>
            <p:nvPr/>
          </p:nvPicPr>
          <p:blipFill>
            <a:blip r:embed="rId8" cstate="print"/>
            <a:stretch>
              <a:fillRect/>
            </a:stretch>
          </p:blipFill>
          <p:spPr>
            <a:xfrm>
              <a:off x="4661840" y="4218070"/>
              <a:ext cx="485013" cy="608076"/>
            </a:xfrm>
            <a:prstGeom prst="rect">
              <a:avLst/>
            </a:prstGeom>
          </p:spPr>
        </p:pic>
      </p:grpSp>
      <p:sp>
        <p:nvSpPr>
          <p:cNvPr id="481" name="TextBox 480"/>
          <p:cNvSpPr txBox="1"/>
          <p:nvPr/>
        </p:nvSpPr>
        <p:spPr>
          <a:xfrm>
            <a:off x="7232853" y="3964279"/>
            <a:ext cx="1701598" cy="830997"/>
          </a:xfrm>
          <a:prstGeom prst="rect">
            <a:avLst/>
          </a:prstGeom>
          <a:solidFill>
            <a:schemeClr val="bg1"/>
          </a:solidFill>
        </p:spPr>
        <p:txBody>
          <a:bodyPr wrap="square" rtlCol="0">
            <a:spAutoFit/>
          </a:bodyPr>
          <a:lstStyle/>
          <a:p>
            <a:r>
              <a:rPr lang="en-US" sz="1200" dirty="0"/>
              <a:t>In </a:t>
            </a:r>
            <a:r>
              <a:rPr lang="nl-NL" sz="1200" dirty="0"/>
              <a:t>laboratorium</a:t>
            </a:r>
            <a:r>
              <a:rPr lang="en-US" sz="1200" dirty="0"/>
              <a:t>:</a:t>
            </a:r>
          </a:p>
          <a:p>
            <a:r>
              <a:rPr lang="nl-NL" sz="1200" dirty="0"/>
              <a:t>Mab voor onderzoek</a:t>
            </a:r>
          </a:p>
          <a:p>
            <a:r>
              <a:rPr lang="nl-NL" sz="1200" dirty="0"/>
              <a:t>Mab voor diagnostiek</a:t>
            </a:r>
          </a:p>
          <a:p>
            <a:r>
              <a:rPr lang="en-US" sz="1200" dirty="0"/>
              <a:t>(</a:t>
            </a:r>
            <a:r>
              <a:rPr lang="nl-NL" sz="1200" dirty="0"/>
              <a:t>één specificiteit)</a:t>
            </a:r>
          </a:p>
        </p:txBody>
      </p:sp>
      <p:sp>
        <p:nvSpPr>
          <p:cNvPr id="482" name="TextBox 481"/>
          <p:cNvSpPr txBox="1"/>
          <p:nvPr/>
        </p:nvSpPr>
        <p:spPr>
          <a:xfrm>
            <a:off x="7087800" y="5110148"/>
            <a:ext cx="1922850" cy="1569660"/>
          </a:xfrm>
          <a:prstGeom prst="rect">
            <a:avLst/>
          </a:prstGeom>
          <a:solidFill>
            <a:schemeClr val="bg1"/>
          </a:solidFill>
        </p:spPr>
        <p:txBody>
          <a:bodyPr wrap="square" rtlCol="0">
            <a:spAutoFit/>
          </a:bodyPr>
          <a:lstStyle/>
          <a:p>
            <a:r>
              <a:rPr lang="en-US" sz="1200" dirty="0"/>
              <a:t>In </a:t>
            </a:r>
            <a:r>
              <a:rPr lang="nl-NL" sz="1200" dirty="0"/>
              <a:t>patiënt</a:t>
            </a:r>
            <a:r>
              <a:rPr lang="en-US" sz="1200" dirty="0"/>
              <a:t>:</a:t>
            </a:r>
          </a:p>
          <a:p>
            <a:r>
              <a:rPr lang="en-US" sz="1200" dirty="0"/>
              <a:t>- </a:t>
            </a:r>
            <a:r>
              <a:rPr lang="en-US" sz="1200" b="1" dirty="0"/>
              <a:t>Mab</a:t>
            </a:r>
            <a:r>
              <a:rPr lang="en-US" sz="1200" dirty="0"/>
              <a:t> </a:t>
            </a:r>
            <a:r>
              <a:rPr lang="nl-NL" sz="1200" dirty="0"/>
              <a:t>voor passieve vaccinatie (vb palivizumab)</a:t>
            </a:r>
          </a:p>
          <a:p>
            <a:r>
              <a:rPr lang="nl-NL" sz="1200" dirty="0"/>
              <a:t>- </a:t>
            </a:r>
            <a:r>
              <a:rPr lang="nl-NL" sz="1200" b="1" dirty="0"/>
              <a:t>Mab</a:t>
            </a:r>
            <a:r>
              <a:rPr lang="nl-NL" sz="1200" dirty="0"/>
              <a:t> voor bijv. MS behandeling (vb natalizumab, ocrelizumab)</a:t>
            </a:r>
          </a:p>
          <a:p>
            <a:r>
              <a:rPr lang="en-US" sz="1200" dirty="0"/>
              <a:t>(</a:t>
            </a:r>
            <a:r>
              <a:rPr lang="nl-NL" sz="1200" b="1" dirty="0"/>
              <a:t>één specificiteit</a:t>
            </a:r>
            <a:r>
              <a:rPr lang="nl-NL" sz="1200" dirty="0"/>
              <a:t>)</a:t>
            </a:r>
          </a:p>
          <a:p>
            <a:endParaRPr lang="nl-NL" sz="1200" dirty="0"/>
          </a:p>
        </p:txBody>
      </p:sp>
      <p:sp>
        <p:nvSpPr>
          <p:cNvPr id="496" name="TextBox 495"/>
          <p:cNvSpPr txBox="1"/>
          <p:nvPr/>
        </p:nvSpPr>
        <p:spPr>
          <a:xfrm>
            <a:off x="7087799" y="3964279"/>
            <a:ext cx="1701598" cy="830997"/>
          </a:xfrm>
          <a:prstGeom prst="rect">
            <a:avLst/>
          </a:prstGeom>
          <a:solidFill>
            <a:schemeClr val="bg1"/>
          </a:solidFill>
        </p:spPr>
        <p:txBody>
          <a:bodyPr wrap="square" rtlCol="0">
            <a:spAutoFit/>
          </a:bodyPr>
          <a:lstStyle/>
          <a:p>
            <a:r>
              <a:rPr lang="en-US" sz="1200" dirty="0"/>
              <a:t>In </a:t>
            </a:r>
            <a:r>
              <a:rPr lang="nl-NL" sz="1200" dirty="0"/>
              <a:t>laboratorium</a:t>
            </a:r>
            <a:r>
              <a:rPr lang="en-US" sz="1200" dirty="0"/>
              <a:t>:</a:t>
            </a:r>
          </a:p>
          <a:p>
            <a:r>
              <a:rPr lang="nl-NL" sz="1200" dirty="0"/>
              <a:t>- </a:t>
            </a:r>
            <a:r>
              <a:rPr lang="nl-NL" sz="1200" b="1" dirty="0"/>
              <a:t>Mab</a:t>
            </a:r>
            <a:r>
              <a:rPr lang="nl-NL" sz="1200" dirty="0"/>
              <a:t> voor onderzoek</a:t>
            </a:r>
          </a:p>
          <a:p>
            <a:r>
              <a:rPr lang="nl-NL" sz="1200" dirty="0"/>
              <a:t>- </a:t>
            </a:r>
            <a:r>
              <a:rPr lang="nl-NL" sz="1200" b="1" dirty="0"/>
              <a:t>Mab</a:t>
            </a:r>
            <a:r>
              <a:rPr lang="nl-NL" sz="1200" dirty="0"/>
              <a:t> voor diagnostiek</a:t>
            </a:r>
          </a:p>
          <a:p>
            <a:r>
              <a:rPr lang="en-US" sz="1200" dirty="0"/>
              <a:t>(</a:t>
            </a:r>
            <a:r>
              <a:rPr lang="nl-NL" sz="1200" b="1" dirty="0"/>
              <a:t>één specificiteit</a:t>
            </a:r>
            <a:r>
              <a:rPr lang="nl-NL" sz="1200" dirty="0"/>
              <a:t>)</a:t>
            </a:r>
          </a:p>
        </p:txBody>
      </p:sp>
      <p:sp>
        <p:nvSpPr>
          <p:cNvPr id="497" name="Right Arrow 496"/>
          <p:cNvSpPr/>
          <p:nvPr/>
        </p:nvSpPr>
        <p:spPr bwMode="auto">
          <a:xfrm>
            <a:off x="2383294" y="2752349"/>
            <a:ext cx="352425" cy="254363"/>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98" name="Right Arrow 497"/>
          <p:cNvSpPr/>
          <p:nvPr/>
        </p:nvSpPr>
        <p:spPr bwMode="auto">
          <a:xfrm>
            <a:off x="4088269" y="2752349"/>
            <a:ext cx="352425" cy="254363"/>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99" name="Right Arrow 498"/>
          <p:cNvSpPr/>
          <p:nvPr/>
        </p:nvSpPr>
        <p:spPr bwMode="auto">
          <a:xfrm>
            <a:off x="5983744" y="2752349"/>
            <a:ext cx="352425" cy="254363"/>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500" name="Right Arrow 499"/>
          <p:cNvSpPr/>
          <p:nvPr/>
        </p:nvSpPr>
        <p:spPr bwMode="auto">
          <a:xfrm>
            <a:off x="2059444" y="5247899"/>
            <a:ext cx="352425" cy="254363"/>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501" name="Right Arrow 500"/>
          <p:cNvSpPr/>
          <p:nvPr/>
        </p:nvSpPr>
        <p:spPr bwMode="auto">
          <a:xfrm>
            <a:off x="3764419" y="5247899"/>
            <a:ext cx="352425" cy="254363"/>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502" name="Right Arrow 501"/>
          <p:cNvSpPr/>
          <p:nvPr/>
        </p:nvSpPr>
        <p:spPr bwMode="auto">
          <a:xfrm>
            <a:off x="5659894" y="5247899"/>
            <a:ext cx="352425" cy="254363"/>
          </a:xfrm>
          <a:prstGeom prst="rightArrow">
            <a:avLst/>
          </a:prstGeom>
          <a:noFill/>
          <a:ln w="25400" cap="flat" cmpd="sng" algn="ctr">
            <a:solidFill>
              <a:srgbClr val="3366FF"/>
            </a:solid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4" name="Rectangle 83">
            <a:extLst>
              <a:ext uri="{FF2B5EF4-FFF2-40B4-BE49-F238E27FC236}">
                <a16:creationId xmlns:a16="http://schemas.microsoft.com/office/drawing/2014/main" id="{28FA7FC6-087E-41A4-959D-041018A3076E}"/>
              </a:ext>
            </a:extLst>
          </p:cNvPr>
          <p:cNvSpPr/>
          <p:nvPr/>
        </p:nvSpPr>
        <p:spPr>
          <a:xfrm>
            <a:off x="-46947" y="6224730"/>
            <a:ext cx="4572000" cy="738664"/>
          </a:xfrm>
          <a:prstGeom prst="rect">
            <a:avLst/>
          </a:prstGeom>
        </p:spPr>
        <p:txBody>
          <a:bodyPr>
            <a:spAutoFit/>
          </a:bodyPr>
          <a:lstStyle/>
          <a:p>
            <a:r>
              <a:rPr lang="en-US" sz="600" u="sng" dirty="0">
                <a:solidFill>
                  <a:srgbClr val="0000FF"/>
                </a:solidFill>
                <a:latin typeface="Calibri" panose="020F0502020204030204" pitchFamily="34" charset="0"/>
                <a:cs typeface="Times New Roman" panose="02020603050405020304" pitchFamily="18" charset="0"/>
                <a:hlinkClick r:id="rId9"/>
              </a:rPr>
              <a:t>https://https://www.transplantatievereniging.nl/sites/www.transplantatievereniging.nl/files/Samenvatting_proefschrift_A.S.W._Tjon_november_2014.pdfwww.nationaalmsfonds.nl/behandelen/aanvalstoppende-medicaties/gammaglobuline/achtergrondinformatie-gammaglobuline</a:t>
            </a:r>
            <a:endParaRPr lang="en-US" sz="600" u="sng" dirty="0">
              <a:solidFill>
                <a:srgbClr val="0000FF"/>
              </a:solidFill>
              <a:latin typeface="Calibri" panose="020F0502020204030204" pitchFamily="34" charset="0"/>
              <a:cs typeface="Times New Roman" panose="02020603050405020304" pitchFamily="18" charset="0"/>
            </a:endParaRPr>
          </a:p>
          <a:p>
            <a:endParaRPr lang="en-US" sz="600" u="sng" dirty="0">
              <a:solidFill>
                <a:srgbClr val="0000FF"/>
              </a:solidFill>
              <a:latin typeface="Calibri" panose="020F0502020204030204" pitchFamily="34" charset="0"/>
              <a:cs typeface="Times New Roman" panose="02020603050405020304" pitchFamily="18" charset="0"/>
            </a:endParaRPr>
          </a:p>
          <a:p>
            <a:r>
              <a:rPr lang="en-US" sz="600" u="sng" dirty="0">
                <a:solidFill>
                  <a:srgbClr val="0000FF"/>
                </a:solidFill>
                <a:latin typeface="Calibri" panose="020F0502020204030204" pitchFamily="34" charset="0"/>
                <a:cs typeface="Times New Roman" panose="02020603050405020304" pitchFamily="18" charset="0"/>
              </a:rPr>
              <a:t>https://nl.wikipedia.org/wiki/Immunoglobuline</a:t>
            </a:r>
          </a:p>
          <a:p>
            <a:r>
              <a:rPr lang="nl-NL" sz="600" dirty="0">
                <a:hlinkClick r:id="rId10"/>
              </a:rPr>
              <a:t>https://www.ge-bu.nl/artikel/monoklonale-antilichamen</a:t>
            </a:r>
            <a:endParaRPr lang="nl-NL" sz="600" dirty="0"/>
          </a:p>
          <a:p>
            <a:endParaRPr lang="nl-NL" sz="600" dirty="0"/>
          </a:p>
        </p:txBody>
      </p:sp>
    </p:spTree>
    <p:extLst>
      <p:ext uri="{BB962C8B-B14F-4D97-AF65-F5344CB8AC3E}">
        <p14:creationId xmlns:p14="http://schemas.microsoft.com/office/powerpoint/2010/main" val="133693881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Lymfocyten</a:t>
            </a:r>
          </a:p>
        </p:txBody>
      </p:sp>
      <p:pic>
        <p:nvPicPr>
          <p:cNvPr id="4099"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87700" b="8652"/>
          <a:stretch/>
        </p:blipFill>
        <p:spPr bwMode="auto">
          <a:xfrm>
            <a:off x="498390" y="472185"/>
            <a:ext cx="1181101" cy="8758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xtBox 13"/>
          <p:cNvSpPr txBox="1"/>
          <p:nvPr/>
        </p:nvSpPr>
        <p:spPr>
          <a:xfrm>
            <a:off x="332277" y="1308987"/>
            <a:ext cx="3789202" cy="2339102"/>
          </a:xfrm>
          <a:prstGeom prst="rect">
            <a:avLst/>
          </a:prstGeom>
          <a:noFill/>
        </p:spPr>
        <p:txBody>
          <a:bodyPr wrap="square" rtlCol="0">
            <a:spAutoFit/>
          </a:bodyPr>
          <a:lstStyle/>
          <a:p>
            <a:r>
              <a:rPr lang="nl-NL" b="1" dirty="0">
                <a:solidFill>
                  <a:srgbClr val="FFC000"/>
                </a:solidFill>
              </a:rPr>
              <a:t>Natural Killer  (NK) cel</a:t>
            </a:r>
          </a:p>
          <a:p>
            <a:endParaRPr lang="nl-NL" sz="1000" dirty="0"/>
          </a:p>
          <a:p>
            <a:pPr marL="285750" indent="-285750">
              <a:buFontTx/>
              <a:buChar char="-"/>
            </a:pPr>
            <a:r>
              <a:rPr lang="nl-NL" sz="1600" dirty="0"/>
              <a:t>Ca. 7% van lymfocyten</a:t>
            </a:r>
          </a:p>
          <a:p>
            <a:pPr marL="285750" indent="-285750">
              <a:buFontTx/>
              <a:buChar char="-"/>
            </a:pPr>
            <a:r>
              <a:rPr lang="nl-NL" sz="1600" dirty="0"/>
              <a:t>Doodt op basis van MHC-I afwijkingen</a:t>
            </a:r>
          </a:p>
          <a:p>
            <a:pPr marL="285750" indent="-285750">
              <a:buFontTx/>
              <a:buChar char="-"/>
            </a:pPr>
            <a:r>
              <a:rPr lang="nl-NL" sz="1600" dirty="0"/>
              <a:t>Doodt met perforines en granzymes</a:t>
            </a:r>
          </a:p>
          <a:p>
            <a:pPr marL="285750" indent="-285750">
              <a:buFontTx/>
              <a:buChar char="-"/>
            </a:pPr>
            <a:r>
              <a:rPr lang="nl-NL" b="1" dirty="0">
                <a:solidFill>
                  <a:srgbClr val="FFC000"/>
                </a:solidFill>
              </a:rPr>
              <a:t>Doodt cellen die gemarkeerd zijn met antilichaam</a:t>
            </a:r>
          </a:p>
          <a:p>
            <a:pPr marL="285750" indent="-285750">
              <a:buFontTx/>
              <a:buChar char="-"/>
            </a:pPr>
            <a:r>
              <a:rPr lang="nl-NL" sz="1600" dirty="0"/>
              <a:t>Belangrijke rol bij </a:t>
            </a:r>
            <a:r>
              <a:rPr lang="nl-NL" sz="1600" dirty="0" err="1"/>
              <a:t>immuunregulatie</a:t>
            </a:r>
            <a:r>
              <a:rPr lang="nl-NL" sz="1600" dirty="0"/>
              <a:t> van het verworven immuunsysteem</a:t>
            </a:r>
            <a:endParaRPr lang="nl-NL" dirty="0"/>
          </a:p>
        </p:txBody>
      </p:sp>
      <p:sp>
        <p:nvSpPr>
          <p:cNvPr id="3" name="Rectangle 2"/>
          <p:cNvSpPr/>
          <p:nvPr/>
        </p:nvSpPr>
        <p:spPr bwMode="auto">
          <a:xfrm>
            <a:off x="4121479" y="1104181"/>
            <a:ext cx="2755055" cy="2441276"/>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1" name="Rectangle 20"/>
          <p:cNvSpPr/>
          <p:nvPr/>
        </p:nvSpPr>
        <p:spPr bwMode="auto">
          <a:xfrm>
            <a:off x="0" y="4037518"/>
            <a:ext cx="3583151" cy="2820481"/>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7" name="Group 6"/>
          <p:cNvGrpSpPr/>
          <p:nvPr/>
        </p:nvGrpSpPr>
        <p:grpSpPr>
          <a:xfrm>
            <a:off x="3802751" y="4037518"/>
            <a:ext cx="3848879" cy="2449539"/>
            <a:chOff x="3802751" y="4037518"/>
            <a:chExt cx="3848879" cy="2449539"/>
          </a:xfrm>
          <a:noFill/>
        </p:grpSpPr>
        <p:sp>
          <p:nvSpPr>
            <p:cNvPr id="22" name="Rectangle 21"/>
            <p:cNvSpPr/>
            <p:nvPr/>
          </p:nvSpPr>
          <p:spPr bwMode="auto">
            <a:xfrm>
              <a:off x="3802751" y="4037518"/>
              <a:ext cx="3118376" cy="2449539"/>
            </a:xfrm>
            <a:prstGeom prst="rect">
              <a:avLst/>
            </a:prstGeom>
            <a:gr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3" name="Rectangle 22"/>
            <p:cNvSpPr/>
            <p:nvPr/>
          </p:nvSpPr>
          <p:spPr bwMode="auto">
            <a:xfrm>
              <a:off x="6921127" y="6012611"/>
              <a:ext cx="730503" cy="474446"/>
            </a:xfrm>
            <a:prstGeom prst="rect">
              <a:avLst/>
            </a:prstGeom>
            <a:grp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
        <p:nvSpPr>
          <p:cNvPr id="4" name="Rectangle 3"/>
          <p:cNvSpPr/>
          <p:nvPr/>
        </p:nvSpPr>
        <p:spPr bwMode="auto">
          <a:xfrm>
            <a:off x="6921127" y="2070340"/>
            <a:ext cx="2153862" cy="2848281"/>
          </a:xfrm>
          <a:prstGeom prst="rect">
            <a:avLst/>
          </a:prstGeom>
          <a:noFill/>
          <a:ln w="25400" cap="flat" cmpd="sng" algn="ctr">
            <a:noFill/>
            <a:prstDash val="solid"/>
            <a:round/>
            <a:headEnd type="oval" w="med" len="med"/>
            <a:tailEnd type="oval" w="med" len="med"/>
          </a:ln>
          <a:effectLst/>
          <a:ex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 name="Rectangle 4"/>
          <p:cNvSpPr/>
          <p:nvPr/>
        </p:nvSpPr>
        <p:spPr>
          <a:xfrm>
            <a:off x="573485" y="6614653"/>
            <a:ext cx="6050595" cy="184666"/>
          </a:xfrm>
          <a:prstGeom prst="rect">
            <a:avLst/>
          </a:prstGeom>
        </p:spPr>
        <p:txBody>
          <a:bodyPr wrap="square">
            <a:spAutoFit/>
          </a:bodyPr>
          <a:lstStyle/>
          <a:p>
            <a:pPr>
              <a:spcAft>
                <a:spcPts val="0"/>
              </a:spcAft>
            </a:pPr>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4"/>
              </a:rPr>
              <a:t>https://en.wikipedia.org/wiki/Lymphocyte</a:t>
            </a:r>
            <a:r>
              <a:rPr lang="nl-NL" sz="600" dirty="0">
                <a:latin typeface="Calibri" panose="020F0502020204030204" pitchFamily="34" charset="0"/>
                <a:ea typeface="Calibri" panose="020F0502020204030204" pitchFamily="34" charset="0"/>
                <a:cs typeface="Times New Roman" panose="02020603050405020304" pitchFamily="18" charset="0"/>
              </a:rPr>
              <a:t>            </a:t>
            </a:r>
            <a:r>
              <a:rPr lang="nl-NL" sz="6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4"/>
              </a:rPr>
              <a:t>https://en.wikipedia.org/wiki/Lymphocyte#/media/File:Hematopoiesis_(human)_diagram.png</a:t>
            </a:r>
            <a:endParaRPr lang="nl-NL" sz="600" dirty="0"/>
          </a:p>
        </p:txBody>
      </p:sp>
    </p:spTree>
    <p:extLst>
      <p:ext uri="{BB962C8B-B14F-4D97-AF65-F5344CB8AC3E}">
        <p14:creationId xmlns:p14="http://schemas.microsoft.com/office/powerpoint/2010/main" val="2325519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1" grpId="0"/>
      <p:bldP spid="4" grpId="0"/>
    </p:bldLst>
  </p:timing>
</p:sld>
</file>

<file path=ppt/theme/theme1.xml><?xml version="1.0" encoding="utf-8"?>
<a:theme xmlns:a="http://schemas.openxmlformats.org/drawingml/2006/main" name="1_Office-thema">
  <a:themeElements>
    <a:clrScheme name="Biogen Idec">
      <a:dk1>
        <a:srgbClr val="000000"/>
      </a:dk1>
      <a:lt1>
        <a:srgbClr val="FFFFFF"/>
      </a:lt1>
      <a:dk2>
        <a:srgbClr val="005CAB"/>
      </a:dk2>
      <a:lt2>
        <a:srgbClr val="808080"/>
      </a:lt2>
      <a:accent1>
        <a:srgbClr val="4F91CD"/>
      </a:accent1>
      <a:accent2>
        <a:srgbClr val="000099"/>
      </a:accent2>
      <a:accent3>
        <a:srgbClr val="FFCC00"/>
      </a:accent3>
      <a:accent4>
        <a:srgbClr val="000000"/>
      </a:accent4>
      <a:accent5>
        <a:srgbClr val="B2C7E3"/>
      </a:accent5>
      <a:accent6>
        <a:srgbClr val="00008A"/>
      </a:accent6>
      <a:hlink>
        <a:srgbClr val="005CAB"/>
      </a:hlink>
      <a:folHlink>
        <a:srgbClr val="005CAB"/>
      </a:folHlink>
    </a:clrScheme>
    <a:fontScheme name="Kantoor">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to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cap="flat" cmpd="sng" algn="ctr">
          <a:solidFill>
            <a:srgbClr val="3366FF"/>
          </a:solidFill>
          <a:prstDash val="solid"/>
          <a:round/>
          <a:headEnd type="oval" w="med" len="med"/>
          <a:tailEnd type="oval" w="med" len="med"/>
        </a:ln>
        <a:effectLst/>
        <a:extLst/>
      </a:spPr>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defPPr marL="290299" indent="-290299" algn="ctr" fontAlgn="auto">
          <a:spcBef>
            <a:spcPct val="20000"/>
          </a:spcBef>
          <a:spcAft>
            <a:spcPts val="0"/>
          </a:spcAft>
          <a:buFontTx/>
          <a:buChar char="•"/>
          <a:defRPr sz="2400" dirty="0" err="1">
            <a:solidFill>
              <a:srgbClr val="0070C0"/>
            </a:solidFill>
            <a:latin typeface="+mn-lt"/>
            <a:cs typeface="+mn-cs"/>
          </a:defRPr>
        </a:defPPr>
      </a:lstStyle>
    </a:sp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49107</TotalTime>
  <Words>13949</Words>
  <Application>Microsoft Office PowerPoint</Application>
  <PresentationFormat>On-screen Show (4:3)</PresentationFormat>
  <Paragraphs>2126</Paragraphs>
  <Slides>80</Slides>
  <Notes>60</Notes>
  <HiddenSlides>2</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80</vt:i4>
      </vt:variant>
    </vt:vector>
  </HeadingPairs>
  <TitlesOfParts>
    <vt:vector size="91" baseType="lpstr">
      <vt:lpstr>ＭＳ 明朝</vt:lpstr>
      <vt:lpstr>MS PGothic</vt:lpstr>
      <vt:lpstr>MS PGothic</vt:lpstr>
      <vt:lpstr>Arial</vt:lpstr>
      <vt:lpstr>Calibri</vt:lpstr>
      <vt:lpstr>Comic Sans MS</vt:lpstr>
      <vt:lpstr>Helvetica</vt:lpstr>
      <vt:lpstr>MelodBold</vt:lpstr>
      <vt:lpstr>Times New Roman</vt:lpstr>
      <vt:lpstr>Wingdings</vt:lpstr>
      <vt:lpstr>1_Office-thema</vt:lpstr>
      <vt:lpstr>Datum en plaats: xxxxx Presentator: xxxx </vt:lpstr>
      <vt:lpstr>Leerdoelen</vt:lpstr>
      <vt:lpstr>Aangeboren en verworven immuunrespons</vt:lpstr>
      <vt:lpstr>Aangeboren en ‘aangeleerde’ immuunrespons</vt:lpstr>
      <vt:lpstr>Antigeenpresenterende cellen (APC) zijn noodzakelijk voor activatie van T-cellen</vt:lpstr>
      <vt:lpstr>Lymfocyten</vt:lpstr>
      <vt:lpstr>Lymfocyten</vt:lpstr>
      <vt:lpstr>B-cellen</vt:lpstr>
      <vt:lpstr>Lymfocyten</vt:lpstr>
      <vt:lpstr>Lymfocyten, vragen?</vt:lpstr>
      <vt:lpstr>De verworven respons Het vervolg van de immuunrespons</vt:lpstr>
      <vt:lpstr>Herkenning antigen en antigenpresentatie</vt:lpstr>
      <vt:lpstr>Verloop verworven immuunrespons</vt:lpstr>
      <vt:lpstr>Immunologie van MS – de spelers</vt:lpstr>
      <vt:lpstr>Immunologie van MS – stap 1: perifere activatie</vt:lpstr>
      <vt:lpstr>Immunologie van MS – stap 2: klonale vermeerdering                                                         en migratie naar bloed</vt:lpstr>
      <vt:lpstr>Immunologie van MS – stap 3: passage door BHB</vt:lpstr>
      <vt:lpstr>Immunologie van MS – stap 4: re-activatie in CZS                                             en influx meerdere cellen</vt:lpstr>
      <vt:lpstr>Immunologie van MS – stap 5: aanval myeline-                                             schede</vt:lpstr>
      <vt:lpstr>Immunologie van MS – totaaloverzicht                        </vt:lpstr>
      <vt:lpstr>Aangrijpingspunten therapie</vt:lpstr>
      <vt:lpstr>Aangrijpingspunten therapie</vt:lpstr>
      <vt:lpstr>Aangrijpingspunten therapie</vt:lpstr>
      <vt:lpstr>Teriflunomide, werkingsmechanisme</vt:lpstr>
      <vt:lpstr>Remming van proliferatie</vt:lpstr>
      <vt:lpstr>Teriflunomide, na stoppen</vt:lpstr>
      <vt:lpstr>Aangrijpingspunten therapie</vt:lpstr>
      <vt:lpstr>Fingolimod, werkingmechanisme</vt:lpstr>
      <vt:lpstr>Fingolimod, immuunstatus tijdens behandeling</vt:lpstr>
      <vt:lpstr>Fingolimod, na stoppen</vt:lpstr>
      <vt:lpstr>Natalizumab, werkingsmechanisme</vt:lpstr>
      <vt:lpstr>Natalizumab, immuunstatus tijdens behandeling</vt:lpstr>
      <vt:lpstr>Natalizumab, na stoppen</vt:lpstr>
      <vt:lpstr>Aangrijpingspunten therapie</vt:lpstr>
      <vt:lpstr>Alemtuzumab, werkingsmechanisme</vt:lpstr>
      <vt:lpstr>Alemtuzumab, immuunstatus tijdens behandeling</vt:lpstr>
      <vt:lpstr>Alemtuzumab, immuunstatus tijdens behandeling</vt:lpstr>
      <vt:lpstr>Alemtuzumab, na stoppen</vt:lpstr>
      <vt:lpstr>PowerPoint Presentation</vt:lpstr>
      <vt:lpstr>PowerPoint Presentation</vt:lpstr>
      <vt:lpstr>PowerPoint Presentation</vt:lpstr>
      <vt:lpstr>Ocrelizumab, werkingsmechanisme</vt:lpstr>
      <vt:lpstr>Ocrelizumab, immuunstatus tijdens behandeling</vt:lpstr>
      <vt:lpstr>Ocrelizumab, na stoppen</vt:lpstr>
      <vt:lpstr>Aangrijpingspunten therapie</vt:lpstr>
      <vt:lpstr>Dimethylfumaraat, werkingsmechanisme</vt:lpstr>
      <vt:lpstr>PowerPoint Presentation</vt:lpstr>
      <vt:lpstr>Dimethylfumaraat, immuunstatus tijdens behandeling</vt:lpstr>
      <vt:lpstr>Dimethylfumaraat, na stoppen</vt:lpstr>
      <vt:lpstr>Glatirameer acetaat, werkingsmechanisme</vt:lpstr>
      <vt:lpstr>Glatirameer acetaat, immuunstatus tijdens behandeling</vt:lpstr>
      <vt:lpstr>Glatirameer acetaat, na stoppen</vt:lpstr>
      <vt:lpstr>Interferon-β, werkingsmechanisme</vt:lpstr>
      <vt:lpstr>Interferon-β, werkingsmechanisme</vt:lpstr>
      <vt:lpstr>Interferon-β, immuunstatus tijdens behandeling</vt:lpstr>
      <vt:lpstr>Interferon-β, na stoppen</vt:lpstr>
      <vt:lpstr>Totaaloverzicht                        </vt:lpstr>
      <vt:lpstr>Toetsvragen</vt:lpstr>
      <vt:lpstr>Toetsvraag 1</vt:lpstr>
      <vt:lpstr>Toetsvraag 1</vt:lpstr>
      <vt:lpstr>Toetsvraag 2</vt:lpstr>
      <vt:lpstr>Toetsvraag 2</vt:lpstr>
      <vt:lpstr>Toetsvraag 3</vt:lpstr>
      <vt:lpstr>Toetsvraag 3</vt:lpstr>
      <vt:lpstr>Toetsvraag 4</vt:lpstr>
      <vt:lpstr>Toetsvraag 4</vt:lpstr>
      <vt:lpstr>Toetsvraag 5</vt:lpstr>
      <vt:lpstr>Toetsvraag 5</vt:lpstr>
      <vt:lpstr>Toetsvraag 6</vt:lpstr>
      <vt:lpstr>Toetsvraag 6</vt:lpstr>
      <vt:lpstr>Toetsvraag 7</vt:lpstr>
      <vt:lpstr>Toetsvraag 7</vt:lpstr>
      <vt:lpstr>Toetsvraag 8</vt:lpstr>
      <vt:lpstr>Toetsvraag 8</vt:lpstr>
      <vt:lpstr>Toetsvraag 9</vt:lpstr>
      <vt:lpstr>Toetsvraag 9</vt:lpstr>
      <vt:lpstr>Toetsvraag 10</vt:lpstr>
      <vt:lpstr>Leerdoelen</vt:lpstr>
      <vt:lpstr>Dank u voor uw aandacht</vt:lpstr>
      <vt:lpstr>Terminologie antilichamen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Titel</dc:title>
  <dc:creator>Meducom B.V.</dc:creator>
  <cp:lastModifiedBy>Annemarie Drenth</cp:lastModifiedBy>
  <cp:revision>1723</cp:revision>
  <cp:lastPrinted>2018-02-06T09:53:25Z</cp:lastPrinted>
  <dcterms:created xsi:type="dcterms:W3CDTF">2016-07-19T14:17:31Z</dcterms:created>
  <dcterms:modified xsi:type="dcterms:W3CDTF">2018-03-30T07:37:09Z</dcterms:modified>
</cp:coreProperties>
</file>